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57" r:id="rId3"/>
    <p:sldId id="258" r:id="rId4"/>
    <p:sldId id="259" r:id="rId5"/>
    <p:sldId id="260" r:id="rId6"/>
    <p:sldId id="261" r:id="rId7"/>
    <p:sldId id="262" r:id="rId8"/>
    <p:sldId id="264" r:id="rId9"/>
    <p:sldId id="263"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3" r:id="rId28"/>
    <p:sldId id="284" r:id="rId29"/>
    <p:sldId id="285" r:id="rId30"/>
    <p:sldId id="287"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5" autoAdjust="0"/>
    <p:restoredTop sz="50068"/>
  </p:normalViewPr>
  <p:slideViewPr>
    <p:cSldViewPr snapToGrid="0">
      <p:cViewPr varScale="1">
        <p:scale>
          <a:sx n="60" d="100"/>
          <a:sy n="60" d="100"/>
        </p:scale>
        <p:origin x="294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FD0A14-CC47-6947-8EEA-3B2E0BD811F6}" type="datetimeFigureOut">
              <a:rPr lang="en-US" smtClean="0"/>
              <a:t>11/10/23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2E73EA-92A1-1442-B451-35E084BD4C8D}" type="slidenum">
              <a:rPr lang="en-US" smtClean="0"/>
              <a:t>‹#›</a:t>
            </a:fld>
            <a:endParaRPr lang="en-US"/>
          </a:p>
        </p:txBody>
      </p:sp>
    </p:spTree>
    <p:extLst>
      <p:ext uri="{BB962C8B-B14F-4D97-AF65-F5344CB8AC3E}">
        <p14:creationId xmlns:p14="http://schemas.microsoft.com/office/powerpoint/2010/main" val="12158795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12E73EA-92A1-1442-B451-35E084BD4C8D}" type="slidenum">
              <a:rPr lang="en-US" smtClean="0"/>
              <a:t>1</a:t>
            </a:fld>
            <a:endParaRPr lang="en-US"/>
          </a:p>
        </p:txBody>
      </p:sp>
    </p:spTree>
    <p:extLst>
      <p:ext uri="{BB962C8B-B14F-4D97-AF65-F5344CB8AC3E}">
        <p14:creationId xmlns:p14="http://schemas.microsoft.com/office/powerpoint/2010/main" val="8487355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Excessive use of the internet can expose individuals and organizations to various vulnerabilities. </a:t>
            </a:r>
          </a:p>
          <a:p>
            <a:pPr algn="l"/>
            <a:endParaRPr lang="en-GB" b="0" i="0" u="none" strike="noStrike" dirty="0">
              <a:solidFill>
                <a:srgbClr val="374151"/>
              </a:solidFill>
              <a:effectLst/>
              <a:latin typeface="+mn-lt"/>
            </a:endParaRPr>
          </a:p>
          <a:p>
            <a:pPr marL="0" indent="0" algn="l">
              <a:buFont typeface="+mj-lt"/>
              <a:buNone/>
            </a:pPr>
            <a:r>
              <a:rPr lang="en-GB" b="1" i="0" u="none" strike="noStrike" dirty="0">
                <a:solidFill>
                  <a:srgbClr val="374151"/>
                </a:solidFill>
                <a:effectLst/>
                <a:latin typeface="+mn-lt"/>
              </a:rPr>
              <a:t>Cyber Addiction:</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Vulnerability: Excessive internet use can lead to cyber addiction, affecting mental health and productivity.</a:t>
            </a:r>
          </a:p>
          <a:p>
            <a:pPr marL="457200" lvl="1" indent="0" algn="l">
              <a:buFont typeface="+mj-lt"/>
              <a:buNone/>
            </a:pPr>
            <a:r>
              <a:rPr lang="en-GB" b="0" i="0" u="none" strike="noStrike" dirty="0">
                <a:solidFill>
                  <a:srgbClr val="374151"/>
                </a:solidFill>
                <a:effectLst/>
                <a:latin typeface="+mn-lt"/>
              </a:rPr>
              <a:t>Impact: Individuals may neglect responsibilities, experience social withdrawal, and become more susceptible to online threats.</a:t>
            </a:r>
          </a:p>
          <a:p>
            <a:pPr algn="l">
              <a:buFont typeface="+mj-lt"/>
              <a:buNone/>
            </a:pPr>
            <a:r>
              <a:rPr lang="en-GB" b="1" i="0" u="none" strike="noStrike" dirty="0">
                <a:solidFill>
                  <a:srgbClr val="374151"/>
                </a:solidFill>
                <a:effectLst/>
                <a:latin typeface="+mn-lt"/>
              </a:rPr>
              <a:t>Privacy Concerns:</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Vulnerability: Sharing excessive personal information online can compromise privacy.</a:t>
            </a:r>
          </a:p>
          <a:p>
            <a:pPr marL="457200" lvl="1" indent="0" algn="l">
              <a:buFont typeface="+mj-lt"/>
              <a:buNone/>
            </a:pPr>
            <a:r>
              <a:rPr lang="en-GB" b="0" i="0" u="none" strike="noStrike" dirty="0">
                <a:solidFill>
                  <a:srgbClr val="374151"/>
                </a:solidFill>
                <a:effectLst/>
                <a:latin typeface="+mn-lt"/>
              </a:rPr>
              <a:t>Impact: Increased risk of identity theft, phishing attacks, and unauthorized access to sensitive data.</a:t>
            </a:r>
          </a:p>
          <a:p>
            <a:pPr algn="l">
              <a:buFont typeface="+mj-lt"/>
              <a:buNone/>
            </a:pPr>
            <a:r>
              <a:rPr lang="en-GB" b="1" i="0" u="none" strike="noStrike" dirty="0">
                <a:solidFill>
                  <a:srgbClr val="374151"/>
                </a:solidFill>
                <a:effectLst/>
                <a:latin typeface="+mn-lt"/>
              </a:rPr>
              <a:t>Social Engineering Attacks:</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Vulnerability: Excessive use of social media and online platforms can make individuals targets for social engineering attacks.</a:t>
            </a:r>
          </a:p>
          <a:p>
            <a:pPr marL="457200" lvl="1" indent="0" algn="l">
              <a:buFont typeface="+mj-lt"/>
              <a:buNone/>
            </a:pPr>
            <a:r>
              <a:rPr lang="en-GB" b="0" i="0" u="none" strike="noStrike" dirty="0">
                <a:solidFill>
                  <a:srgbClr val="374151"/>
                </a:solidFill>
                <a:effectLst/>
                <a:latin typeface="+mn-lt"/>
              </a:rPr>
              <a:t>Impact: Increased susceptibility to scams, phishing, and manipulation by malicious actors.</a:t>
            </a:r>
          </a:p>
          <a:p>
            <a:pPr algn="l">
              <a:buFont typeface="+mj-lt"/>
              <a:buNone/>
            </a:pPr>
            <a:r>
              <a:rPr lang="en-GB" b="1" i="0" u="none" strike="noStrike" dirty="0">
                <a:solidFill>
                  <a:srgbClr val="374151"/>
                </a:solidFill>
                <a:effectLst/>
                <a:latin typeface="+mn-lt"/>
              </a:rPr>
              <a:t>Malware and Viruses:</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Vulnerability: Visiting unsecure websites or downloading files from untrustworthy sources can lead to malware infections.</a:t>
            </a:r>
          </a:p>
          <a:p>
            <a:pPr marL="457200" lvl="1" indent="0" algn="l">
              <a:buFont typeface="+mj-lt"/>
              <a:buNone/>
            </a:pPr>
            <a:r>
              <a:rPr lang="en-GB" b="0" i="0" u="none" strike="noStrike" dirty="0">
                <a:solidFill>
                  <a:srgbClr val="374151"/>
                </a:solidFill>
                <a:effectLst/>
                <a:latin typeface="+mn-lt"/>
              </a:rPr>
              <a:t>Impact: Compromised system security, data breaches, and potential damage to devices.</a:t>
            </a:r>
          </a:p>
          <a:p>
            <a:pPr algn="l">
              <a:buFont typeface="+mj-lt"/>
              <a:buNone/>
            </a:pPr>
            <a:r>
              <a:rPr lang="en-GB" b="1" i="0" u="none" strike="noStrike" dirty="0">
                <a:solidFill>
                  <a:srgbClr val="374151"/>
                </a:solidFill>
                <a:effectLst/>
                <a:latin typeface="+mn-lt"/>
              </a:rPr>
              <a:t>Online Harassment:</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Vulnerability: Excessive participation in online communities may expose individuals to cyberbullying and harassment.</a:t>
            </a:r>
          </a:p>
          <a:p>
            <a:pPr marL="457200" lvl="1" indent="0" algn="l">
              <a:buFont typeface="+mj-lt"/>
              <a:buNone/>
            </a:pPr>
            <a:r>
              <a:rPr lang="en-GB" b="0" i="0" u="none" strike="noStrike" dirty="0">
                <a:solidFill>
                  <a:srgbClr val="374151"/>
                </a:solidFill>
                <a:effectLst/>
                <a:latin typeface="+mn-lt"/>
              </a:rPr>
              <a:t>Impact: Emotional distress, reputational damage, and compromised mental well-being.</a:t>
            </a:r>
          </a:p>
          <a:p>
            <a:pPr algn="l">
              <a:buFont typeface="+mj-lt"/>
              <a:buNone/>
            </a:pPr>
            <a:r>
              <a:rPr lang="en-GB" b="1" i="0" u="none" strike="noStrike" dirty="0">
                <a:solidFill>
                  <a:srgbClr val="374151"/>
                </a:solidFill>
                <a:effectLst/>
                <a:latin typeface="+mn-lt"/>
              </a:rPr>
              <a:t>Financial Threats:</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Vulnerability: Engaging in excessive online shopping or financial transactions without secure practices.</a:t>
            </a:r>
          </a:p>
          <a:p>
            <a:pPr marL="457200" lvl="1" indent="0" algn="l">
              <a:buFont typeface="+mj-lt"/>
              <a:buNone/>
            </a:pPr>
            <a:r>
              <a:rPr lang="en-GB" b="0" i="0" u="none" strike="noStrike" dirty="0">
                <a:solidFill>
                  <a:srgbClr val="374151"/>
                </a:solidFill>
                <a:effectLst/>
                <a:latin typeface="+mn-lt"/>
              </a:rPr>
              <a:t>Impact: Increased risk of financial fraud, unauthorized transactions, and loss of funds.</a:t>
            </a:r>
          </a:p>
          <a:p>
            <a:pPr algn="l">
              <a:buFont typeface="+mj-lt"/>
              <a:buNone/>
            </a:pPr>
            <a:r>
              <a:rPr lang="en-GB" b="1" i="0" u="none" strike="noStrike" dirty="0">
                <a:solidFill>
                  <a:srgbClr val="374151"/>
                </a:solidFill>
                <a:effectLst/>
                <a:latin typeface="+mn-lt"/>
              </a:rPr>
              <a:t>Health Concerns:</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Vulnerability: Prolonged periods of screen time and sedentary </a:t>
            </a:r>
            <a:r>
              <a:rPr lang="en-GB" b="0" i="0" u="none" strike="noStrike" dirty="0" err="1">
                <a:solidFill>
                  <a:srgbClr val="374151"/>
                </a:solidFill>
                <a:effectLst/>
                <a:latin typeface="+mn-lt"/>
              </a:rPr>
              <a:t>behavior</a:t>
            </a:r>
            <a:r>
              <a:rPr lang="en-GB" b="0" i="0" u="none" strike="noStrike" dirty="0">
                <a:solidFill>
                  <a:srgbClr val="374151"/>
                </a:solidFill>
                <a:effectLst/>
                <a:latin typeface="+mn-lt"/>
              </a:rPr>
              <a:t>.</a:t>
            </a:r>
          </a:p>
          <a:p>
            <a:pPr marL="457200" lvl="1" indent="0" algn="l">
              <a:buFont typeface="+mj-lt"/>
              <a:buNone/>
            </a:pPr>
            <a:r>
              <a:rPr lang="en-GB" b="0" i="0" u="none" strike="noStrike" dirty="0">
                <a:solidFill>
                  <a:srgbClr val="374151"/>
                </a:solidFill>
                <a:effectLst/>
                <a:latin typeface="+mn-lt"/>
              </a:rPr>
              <a:t>Impact: Physical health issues such as eye strain, sleep disturbances, and musculoskeletal problems.</a:t>
            </a:r>
          </a:p>
          <a:p>
            <a:pPr algn="l">
              <a:buFont typeface="+mj-lt"/>
              <a:buNone/>
            </a:pPr>
            <a:r>
              <a:rPr lang="en-GB" b="1" i="0" u="none" strike="noStrike" dirty="0">
                <a:solidFill>
                  <a:srgbClr val="374151"/>
                </a:solidFill>
                <a:effectLst/>
                <a:latin typeface="+mn-lt"/>
              </a:rPr>
              <a:t>Dependency on Online Services:</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Vulnerability: Relying heavily on online services for daily activities.</a:t>
            </a:r>
          </a:p>
          <a:p>
            <a:pPr marL="457200" lvl="1" indent="0" algn="l">
              <a:buFont typeface="+mj-lt"/>
              <a:buNone/>
            </a:pPr>
            <a:r>
              <a:rPr lang="en-GB" b="0" i="0" u="none" strike="noStrike" dirty="0">
                <a:solidFill>
                  <a:srgbClr val="374151"/>
                </a:solidFill>
                <a:effectLst/>
                <a:latin typeface="+mn-lt"/>
              </a:rPr>
              <a:t>Impact: Disruption in case of service outages, dependency on technology for basic needs.</a:t>
            </a:r>
          </a:p>
          <a:p>
            <a:pPr algn="l">
              <a:buFont typeface="+mj-lt"/>
              <a:buNone/>
            </a:pPr>
            <a:r>
              <a:rPr lang="en-GB" b="1" i="0" u="none" strike="noStrike" dirty="0">
                <a:solidFill>
                  <a:srgbClr val="374151"/>
                </a:solidFill>
                <a:effectLst/>
                <a:latin typeface="+mn-lt"/>
              </a:rPr>
              <a:t>Digital Footprint:</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Vulnerability: Leaving a significant digital footprint through excessive online activity.</a:t>
            </a:r>
          </a:p>
          <a:p>
            <a:pPr marL="457200" lvl="1" indent="0" algn="l">
              <a:buFont typeface="+mj-lt"/>
              <a:buNone/>
            </a:pPr>
            <a:r>
              <a:rPr lang="en-GB" b="0" i="0" u="none" strike="noStrike" dirty="0">
                <a:solidFill>
                  <a:srgbClr val="374151"/>
                </a:solidFill>
                <a:effectLst/>
                <a:latin typeface="+mn-lt"/>
              </a:rPr>
              <a:t>Impact: Increased exposure to data profiling, targeted advertising, and potential misuse of personal information.</a:t>
            </a:r>
          </a:p>
          <a:p>
            <a:pPr algn="l">
              <a:buFont typeface="+mj-lt"/>
              <a:buNone/>
            </a:pPr>
            <a:r>
              <a:rPr lang="en-GB" b="1" i="0" u="none" strike="noStrike" dirty="0">
                <a:solidFill>
                  <a:srgbClr val="374151"/>
                </a:solidFill>
                <a:effectLst/>
                <a:latin typeface="+mn-lt"/>
              </a:rPr>
              <a:t>Lack of Digital Literacy:</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Vulnerability: Insufficient knowledge about online security and safe internet practices.</a:t>
            </a:r>
          </a:p>
          <a:p>
            <a:pPr marL="457200" lvl="1" indent="0" algn="l">
              <a:buFont typeface="+mj-lt"/>
              <a:buNone/>
            </a:pPr>
            <a:r>
              <a:rPr lang="en-GB" b="0" i="0" u="none" strike="noStrike" dirty="0">
                <a:solidFill>
                  <a:srgbClr val="374151"/>
                </a:solidFill>
                <a:effectLst/>
                <a:latin typeface="+mn-lt"/>
              </a:rPr>
              <a:t>Impact: Higher susceptibility to scams, phishing attempts, and falling victim to online threats.</a:t>
            </a:r>
          </a:p>
          <a:p>
            <a:pPr marL="742950" lvl="1" indent="-285750"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It's crucial to promote digital literacy, responsible online behaviour, and cybersecurity awareness to mitigate these vulnerabilities associated with excessive internet use. Education and proactive measures can help individuals navigate the digital landscape safely.</a:t>
            </a:r>
          </a:p>
          <a:p>
            <a:endParaRPr lang="en-US" dirty="0"/>
          </a:p>
        </p:txBody>
      </p:sp>
      <p:sp>
        <p:nvSpPr>
          <p:cNvPr id="4" name="Slide Number Placeholder 3"/>
          <p:cNvSpPr>
            <a:spLocks noGrp="1"/>
          </p:cNvSpPr>
          <p:nvPr>
            <p:ph type="sldNum" sz="quarter" idx="5"/>
          </p:nvPr>
        </p:nvSpPr>
        <p:spPr/>
        <p:txBody>
          <a:bodyPr/>
          <a:lstStyle/>
          <a:p>
            <a:fld id="{912E73EA-92A1-1442-B451-35E084BD4C8D}" type="slidenum">
              <a:rPr lang="en-US" smtClean="0"/>
              <a:t>5</a:t>
            </a:fld>
            <a:endParaRPr lang="en-US"/>
          </a:p>
        </p:txBody>
      </p:sp>
    </p:spTree>
    <p:extLst>
      <p:ext uri="{BB962C8B-B14F-4D97-AF65-F5344CB8AC3E}">
        <p14:creationId xmlns:p14="http://schemas.microsoft.com/office/powerpoint/2010/main" val="39336439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Cybercrimes refer to criminal activities that are carried out using computers, networks, and the internet. These crimes involve the use of technology to commit illegal acts, often with the intent to steal sensitive information, disrupt computer systems, or engage in fraudulent activities. Cybercrimes can take various forms, and they pose significant challenges to individuals, businesses, and governments.</a:t>
            </a:r>
          </a:p>
          <a:p>
            <a:pPr algn="l"/>
            <a:endParaRPr lang="en-GB" b="0" i="0" u="none" strike="noStrike" dirty="0">
              <a:solidFill>
                <a:srgbClr val="374151"/>
              </a:solidFill>
              <a:effectLst/>
              <a:latin typeface="+mn-lt"/>
            </a:endParaRPr>
          </a:p>
          <a:p>
            <a:pPr marL="0" indent="0" algn="l">
              <a:buFont typeface="+mj-lt"/>
              <a:buNone/>
            </a:pPr>
            <a:r>
              <a:rPr lang="en-GB" b="1" i="0" u="none" strike="noStrike" dirty="0" err="1">
                <a:solidFill>
                  <a:srgbClr val="374151"/>
                </a:solidFill>
                <a:effectLst/>
                <a:latin typeface="+mn-lt"/>
              </a:rPr>
              <a:t>Cyberfraud</a:t>
            </a:r>
            <a:r>
              <a:rPr lang="en-GB" b="1" i="0" u="none" strike="noStrike" dirty="0">
                <a:solidFill>
                  <a:srgbClr val="374151"/>
                </a:solidFill>
                <a:effectLst/>
                <a:latin typeface="+mn-lt"/>
              </a:rPr>
              <a:t>:</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Involves deceptive practices to gain financial advantage, such as phishing, online scams, and identity theft.</a:t>
            </a:r>
          </a:p>
          <a:p>
            <a:pPr marL="457200" lvl="1" indent="0" algn="l">
              <a:buFont typeface="+mj-lt"/>
              <a:buNone/>
            </a:pPr>
            <a:endParaRPr lang="en-GB" b="0" i="0" u="none" strike="noStrike" dirty="0">
              <a:solidFill>
                <a:srgbClr val="374151"/>
              </a:solidFill>
              <a:effectLst/>
              <a:latin typeface="+mn-lt"/>
            </a:endParaRPr>
          </a:p>
          <a:p>
            <a:pPr algn="l">
              <a:buFont typeface="+mj-lt"/>
              <a:buNone/>
            </a:pPr>
            <a:r>
              <a:rPr lang="en-GB" b="1" i="0" u="none" strike="noStrike" dirty="0">
                <a:solidFill>
                  <a:srgbClr val="374151"/>
                </a:solidFill>
                <a:effectLst/>
                <a:latin typeface="+mn-lt"/>
              </a:rPr>
              <a:t>Hacking:</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Unauthorized access to computer systems or networks to gather information, disrupt operations, or carry out malicious activities.</a:t>
            </a:r>
          </a:p>
          <a:p>
            <a:pPr marL="457200" lvl="1" indent="0" algn="l">
              <a:buFont typeface="+mj-lt"/>
              <a:buNone/>
            </a:pPr>
            <a:endParaRPr lang="en-GB" b="0" i="0" u="none" strike="noStrike" dirty="0">
              <a:solidFill>
                <a:srgbClr val="374151"/>
              </a:solidFill>
              <a:effectLst/>
              <a:latin typeface="+mn-lt"/>
            </a:endParaRPr>
          </a:p>
          <a:p>
            <a:pPr algn="l">
              <a:buFont typeface="+mj-lt"/>
              <a:buNone/>
            </a:pPr>
            <a:r>
              <a:rPr lang="en-GB" b="1" i="0" u="none" strike="noStrike" dirty="0">
                <a:solidFill>
                  <a:srgbClr val="374151"/>
                </a:solidFill>
                <a:effectLst/>
                <a:latin typeface="+mn-lt"/>
              </a:rPr>
              <a:t>Malware Attacks:</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Use of malicious software, including viruses, worms, trojans, and ransomware, to compromise computer systems and data.</a:t>
            </a:r>
          </a:p>
          <a:p>
            <a:pPr marL="457200" lvl="1" indent="0" algn="l">
              <a:buFont typeface="+mj-lt"/>
              <a:buNone/>
            </a:pPr>
            <a:endParaRPr lang="en-GB" b="0" i="0" u="none" strike="noStrike" dirty="0">
              <a:solidFill>
                <a:srgbClr val="374151"/>
              </a:solidFill>
              <a:effectLst/>
              <a:latin typeface="+mn-lt"/>
            </a:endParaRPr>
          </a:p>
          <a:p>
            <a:pPr algn="l">
              <a:buFont typeface="+mj-lt"/>
              <a:buNone/>
            </a:pPr>
            <a:r>
              <a:rPr lang="en-GB" b="1" i="0" u="none" strike="noStrike" dirty="0">
                <a:solidFill>
                  <a:srgbClr val="374151"/>
                </a:solidFill>
                <a:effectLst/>
                <a:latin typeface="+mn-lt"/>
              </a:rPr>
              <a:t>Denial of Service (DoS) and Distributed Denial of Service (DDoS) Attacks:</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Overloading a system, network, or website with traffic to make it unavailable to users.</a:t>
            </a:r>
          </a:p>
          <a:p>
            <a:pPr marL="457200" lvl="1" indent="0" algn="l">
              <a:buFont typeface="+mj-lt"/>
              <a:buNone/>
            </a:pPr>
            <a:endParaRPr lang="en-GB" b="0" i="0" u="none" strike="noStrike" dirty="0">
              <a:solidFill>
                <a:srgbClr val="374151"/>
              </a:solidFill>
              <a:effectLst/>
              <a:latin typeface="+mn-lt"/>
            </a:endParaRPr>
          </a:p>
          <a:p>
            <a:pPr algn="l">
              <a:buFont typeface="+mj-lt"/>
              <a:buNone/>
            </a:pPr>
            <a:r>
              <a:rPr lang="en-GB" b="1" i="0" u="none" strike="noStrike" dirty="0">
                <a:solidFill>
                  <a:srgbClr val="374151"/>
                </a:solidFill>
                <a:effectLst/>
                <a:latin typeface="+mn-lt"/>
              </a:rPr>
              <a:t>Cyber Espionage:</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Covert activities to gain unauthorized access to sensitive information for political, economic, or military purposes.</a:t>
            </a:r>
          </a:p>
          <a:p>
            <a:pPr marL="457200" lvl="1" indent="0" algn="l">
              <a:buFont typeface="+mj-lt"/>
              <a:buNone/>
            </a:pPr>
            <a:endParaRPr lang="en-GB" b="0" i="0" u="none" strike="noStrike" dirty="0">
              <a:solidFill>
                <a:srgbClr val="374151"/>
              </a:solidFill>
              <a:effectLst/>
              <a:latin typeface="+mn-lt"/>
            </a:endParaRPr>
          </a:p>
          <a:p>
            <a:pPr algn="l">
              <a:buFont typeface="+mj-lt"/>
              <a:buNone/>
            </a:pPr>
            <a:r>
              <a:rPr lang="en-GB" b="1" i="0" u="none" strike="noStrike" dirty="0">
                <a:solidFill>
                  <a:srgbClr val="374151"/>
                </a:solidFill>
                <a:effectLst/>
                <a:latin typeface="+mn-lt"/>
              </a:rPr>
              <a:t>Online Harassment and Cyberbullying:</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Harassment, threats, or bullying conducted online, often through social media platforms or messaging apps.</a:t>
            </a:r>
          </a:p>
          <a:p>
            <a:pPr marL="457200" lvl="1" indent="0" algn="l">
              <a:buFont typeface="+mj-lt"/>
              <a:buNone/>
            </a:pPr>
            <a:endParaRPr lang="en-GB" b="0" i="0" u="none" strike="noStrike" dirty="0">
              <a:solidFill>
                <a:srgbClr val="374151"/>
              </a:solidFill>
              <a:effectLst/>
              <a:latin typeface="+mn-lt"/>
            </a:endParaRPr>
          </a:p>
          <a:p>
            <a:pPr algn="l">
              <a:buFont typeface="+mj-lt"/>
              <a:buNone/>
            </a:pPr>
            <a:r>
              <a:rPr lang="en-GB" b="1" i="0" u="none" strike="noStrike" dirty="0">
                <a:solidFill>
                  <a:srgbClr val="374151"/>
                </a:solidFill>
                <a:effectLst/>
                <a:latin typeface="+mn-lt"/>
              </a:rPr>
              <a:t>Phishing:</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Deceptive attempts to acquire sensitive information, such as usernames, passwords, and financial details, by posing as a trustworthy entity.</a:t>
            </a:r>
          </a:p>
          <a:p>
            <a:pPr marL="457200" lvl="1" indent="0" algn="l">
              <a:buFont typeface="+mj-lt"/>
              <a:buNone/>
            </a:pPr>
            <a:endParaRPr lang="en-GB" b="0" i="0" u="none" strike="noStrike" dirty="0">
              <a:solidFill>
                <a:srgbClr val="374151"/>
              </a:solidFill>
              <a:effectLst/>
              <a:latin typeface="+mn-lt"/>
            </a:endParaRPr>
          </a:p>
          <a:p>
            <a:pPr algn="l">
              <a:buFont typeface="+mj-lt"/>
              <a:buNone/>
            </a:pPr>
            <a:r>
              <a:rPr lang="en-GB" b="1" i="0" u="none" strike="noStrike" dirty="0">
                <a:solidFill>
                  <a:srgbClr val="374151"/>
                </a:solidFill>
                <a:effectLst/>
                <a:latin typeface="+mn-lt"/>
              </a:rPr>
              <a:t>Ransomware:</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Malicious software that encrypts files or systems, with attackers demanding payment (usually in cryptocurrency) for decryption.</a:t>
            </a:r>
          </a:p>
          <a:p>
            <a:pPr marL="457200" lvl="1" indent="0" algn="l">
              <a:buFont typeface="+mj-lt"/>
              <a:buNone/>
            </a:pPr>
            <a:endParaRPr lang="en-GB" b="0" i="0" u="none" strike="noStrike" dirty="0">
              <a:solidFill>
                <a:srgbClr val="374151"/>
              </a:solidFill>
              <a:effectLst/>
              <a:latin typeface="+mn-lt"/>
            </a:endParaRPr>
          </a:p>
          <a:p>
            <a:pPr algn="l">
              <a:buFont typeface="+mj-lt"/>
              <a:buNone/>
            </a:pPr>
            <a:r>
              <a:rPr lang="en-GB" b="1" i="0" u="none" strike="noStrike" dirty="0">
                <a:solidFill>
                  <a:srgbClr val="374151"/>
                </a:solidFill>
                <a:effectLst/>
                <a:latin typeface="+mn-lt"/>
              </a:rPr>
              <a:t>Credit Card Fraud:</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Unauthorized use of credit card information to make fraudulent transactions or purchases.</a:t>
            </a:r>
          </a:p>
          <a:p>
            <a:pPr marL="457200" lvl="1" indent="0" algn="l">
              <a:buFont typeface="+mj-lt"/>
              <a:buNone/>
            </a:pPr>
            <a:endParaRPr lang="en-GB" b="0" i="0" u="none" strike="noStrike" dirty="0">
              <a:solidFill>
                <a:srgbClr val="374151"/>
              </a:solidFill>
              <a:effectLst/>
              <a:latin typeface="+mn-lt"/>
            </a:endParaRPr>
          </a:p>
          <a:p>
            <a:pPr algn="l">
              <a:buFont typeface="+mj-lt"/>
              <a:buNone/>
            </a:pPr>
            <a:r>
              <a:rPr lang="en-GB" b="1" i="0" u="none" strike="noStrike" dirty="0">
                <a:solidFill>
                  <a:srgbClr val="374151"/>
                </a:solidFill>
                <a:effectLst/>
                <a:latin typeface="+mn-lt"/>
              </a:rPr>
              <a:t>Child Exploitation:</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The use of the internet to exploit and abuse children, including online grooming, trafficking, and distribution of child pornography.</a:t>
            </a:r>
          </a:p>
          <a:p>
            <a:pPr marL="457200" lvl="1" indent="0" algn="l">
              <a:buFont typeface="+mj-lt"/>
              <a:buNone/>
            </a:pPr>
            <a:endParaRPr lang="en-GB" b="0" i="0" u="none" strike="noStrike" dirty="0">
              <a:solidFill>
                <a:srgbClr val="374151"/>
              </a:solidFill>
              <a:effectLst/>
              <a:latin typeface="+mn-lt"/>
            </a:endParaRPr>
          </a:p>
          <a:p>
            <a:pPr algn="l">
              <a:buFont typeface="+mj-lt"/>
              <a:buNone/>
            </a:pPr>
            <a:r>
              <a:rPr lang="en-GB" b="1" i="0" u="none" strike="noStrike" dirty="0">
                <a:solidFill>
                  <a:srgbClr val="374151"/>
                </a:solidFill>
                <a:effectLst/>
                <a:latin typeface="+mn-lt"/>
              </a:rPr>
              <a:t>Cyber Extortion:</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Threatening to reveal sensitive information or perpetrate a cyberattack unless a victim pays a ransom.</a:t>
            </a:r>
          </a:p>
          <a:p>
            <a:pPr marL="457200" lvl="1" indent="0" algn="l">
              <a:buFont typeface="+mj-lt"/>
              <a:buNone/>
            </a:pPr>
            <a:endParaRPr lang="en-GB" b="0" i="0" u="none" strike="noStrike" dirty="0">
              <a:solidFill>
                <a:srgbClr val="374151"/>
              </a:solidFill>
              <a:effectLst/>
              <a:latin typeface="+mn-lt"/>
            </a:endParaRPr>
          </a:p>
          <a:p>
            <a:pPr algn="l">
              <a:buFont typeface="+mj-lt"/>
              <a:buNone/>
            </a:pPr>
            <a:r>
              <a:rPr lang="en-GB" b="1" i="0" u="none" strike="noStrike" dirty="0">
                <a:solidFill>
                  <a:srgbClr val="374151"/>
                </a:solidFill>
                <a:effectLst/>
                <a:latin typeface="+mn-lt"/>
              </a:rPr>
              <a:t>Insider Threats:</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Malicious activities carried out by individuals within an organization who have authorized access to systems and data.</a:t>
            </a:r>
          </a:p>
          <a:p>
            <a:pPr marL="457200" lvl="1" indent="0" algn="l">
              <a:buFont typeface="+mj-lt"/>
              <a:buNone/>
            </a:pPr>
            <a:endParaRPr lang="en-GB" b="0" i="0" u="none" strike="noStrike" dirty="0">
              <a:solidFill>
                <a:srgbClr val="374151"/>
              </a:solidFill>
              <a:effectLst/>
              <a:latin typeface="+mn-lt"/>
            </a:endParaRPr>
          </a:p>
          <a:p>
            <a:pPr algn="l">
              <a:buFont typeface="+mj-lt"/>
              <a:buNone/>
            </a:pPr>
            <a:r>
              <a:rPr lang="en-GB" b="1" i="0" u="none" strike="noStrike" dirty="0">
                <a:solidFill>
                  <a:srgbClr val="374151"/>
                </a:solidFill>
                <a:effectLst/>
                <a:latin typeface="+mn-lt"/>
              </a:rPr>
              <a:t>Intellectual Property Theft:</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Unauthorized access, reproduction, or distribution of copyrighted material, trade secrets, or patents.</a:t>
            </a:r>
          </a:p>
          <a:p>
            <a:pPr marL="457200" lvl="1" indent="0" algn="l">
              <a:buFont typeface="+mj-lt"/>
              <a:buNone/>
            </a:pPr>
            <a:endParaRPr lang="en-GB" b="0" i="0" u="none" strike="noStrike" dirty="0">
              <a:solidFill>
                <a:srgbClr val="374151"/>
              </a:solidFill>
              <a:effectLst/>
              <a:latin typeface="+mn-lt"/>
            </a:endParaRPr>
          </a:p>
          <a:p>
            <a:pPr algn="l">
              <a:buFont typeface="+mj-lt"/>
              <a:buNone/>
            </a:pPr>
            <a:r>
              <a:rPr lang="en-GB" b="1" i="0" u="none" strike="noStrike" dirty="0">
                <a:solidFill>
                  <a:srgbClr val="374151"/>
                </a:solidFill>
                <a:effectLst/>
                <a:latin typeface="+mn-lt"/>
              </a:rPr>
              <a:t>Data Breaches:</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Unauthorized access and disclosure of sensitive information, often resulting in the exposure of personal or corporate data.</a:t>
            </a:r>
          </a:p>
          <a:p>
            <a:pPr marL="742950" lvl="1" indent="-285750"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Addressing and preventing cybercrimes require a combination of technological solutions, legal frameworks, and user awareness to ensure the security and integrity of digital systems.</a:t>
            </a:r>
          </a:p>
          <a:p>
            <a:endParaRPr lang="en-US" dirty="0"/>
          </a:p>
        </p:txBody>
      </p:sp>
      <p:sp>
        <p:nvSpPr>
          <p:cNvPr id="4" name="Slide Number Placeholder 3"/>
          <p:cNvSpPr>
            <a:spLocks noGrp="1"/>
          </p:cNvSpPr>
          <p:nvPr>
            <p:ph type="sldNum" sz="quarter" idx="5"/>
          </p:nvPr>
        </p:nvSpPr>
        <p:spPr/>
        <p:txBody>
          <a:bodyPr/>
          <a:lstStyle/>
          <a:p>
            <a:fld id="{912E73EA-92A1-1442-B451-35E084BD4C8D}" type="slidenum">
              <a:rPr lang="en-US" smtClean="0"/>
              <a:t>6</a:t>
            </a:fld>
            <a:endParaRPr lang="en-US"/>
          </a:p>
        </p:txBody>
      </p:sp>
    </p:spTree>
    <p:extLst>
      <p:ext uri="{BB962C8B-B14F-4D97-AF65-F5344CB8AC3E}">
        <p14:creationId xmlns:p14="http://schemas.microsoft.com/office/powerpoint/2010/main" val="15360214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Cybercrimes and traditional crimes differ in their methods, targets, and the nature of the offenses. </a:t>
            </a:r>
          </a:p>
          <a:p>
            <a:pPr algn="l"/>
            <a:endParaRPr lang="en-GB" b="0" i="0" u="none" strike="noStrike" dirty="0">
              <a:solidFill>
                <a:srgbClr val="374151"/>
              </a:solidFill>
              <a:effectLst/>
              <a:latin typeface="+mn-lt"/>
            </a:endParaRPr>
          </a:p>
          <a:p>
            <a:pPr marL="0" indent="0" algn="l">
              <a:buFont typeface="+mj-lt"/>
              <a:buNone/>
            </a:pPr>
            <a:r>
              <a:rPr lang="en-GB" b="1" i="0" u="none" strike="noStrike" dirty="0">
                <a:solidFill>
                  <a:srgbClr val="374151"/>
                </a:solidFill>
                <a:effectLst/>
                <a:latin typeface="+mn-lt"/>
              </a:rPr>
              <a:t>Nature of the Crime:</a:t>
            </a:r>
            <a:endParaRPr lang="en-GB" b="0" i="0" u="none" strike="noStrike" dirty="0">
              <a:solidFill>
                <a:srgbClr val="374151"/>
              </a:solidFill>
              <a:effectLst/>
              <a:latin typeface="+mn-lt"/>
            </a:endParaRPr>
          </a:p>
          <a:p>
            <a:pPr marL="457200" lvl="1" indent="0" algn="l">
              <a:buFont typeface="+mj-lt"/>
              <a:buNone/>
            </a:pPr>
            <a:r>
              <a:rPr lang="en-GB" b="1" i="0" u="none" strike="noStrike" dirty="0">
                <a:solidFill>
                  <a:srgbClr val="374151"/>
                </a:solidFill>
                <a:effectLst/>
                <a:latin typeface="+mn-lt"/>
              </a:rPr>
              <a:t>Traditional Crimes:</a:t>
            </a:r>
            <a:r>
              <a:rPr lang="en-GB" b="0" i="0" u="none" strike="noStrike" dirty="0">
                <a:solidFill>
                  <a:srgbClr val="374151"/>
                </a:solidFill>
                <a:effectLst/>
                <a:latin typeface="+mn-lt"/>
              </a:rPr>
              <a:t> These are physical crimes that typically involve direct, face-to-face interactions between the perpetrator and the victim. Examples include theft, assault, burglary, and vandalism.</a:t>
            </a:r>
          </a:p>
          <a:p>
            <a:pPr marL="457200" lvl="1" indent="0" algn="l">
              <a:buFont typeface="+mj-lt"/>
              <a:buNone/>
            </a:pPr>
            <a:r>
              <a:rPr lang="en-GB" b="1" i="0" u="none" strike="noStrike" dirty="0">
                <a:solidFill>
                  <a:srgbClr val="374151"/>
                </a:solidFill>
                <a:effectLst/>
                <a:latin typeface="+mn-lt"/>
              </a:rPr>
              <a:t>Cybercrimes:</a:t>
            </a:r>
            <a:r>
              <a:rPr lang="en-GB" b="0" i="0" u="none" strike="noStrike" dirty="0">
                <a:solidFill>
                  <a:srgbClr val="374151"/>
                </a:solidFill>
                <a:effectLst/>
                <a:latin typeface="+mn-lt"/>
              </a:rPr>
              <a:t> These are crimes committed in the virtual space of the internet or using computer technology. Examples include hacking, phishing, online fraud, and malware attacks.</a:t>
            </a:r>
          </a:p>
          <a:p>
            <a:pPr marL="457200" lvl="1" indent="0" algn="l">
              <a:buFont typeface="+mj-lt"/>
              <a:buNone/>
            </a:pPr>
            <a:endParaRPr lang="en-GB" b="0" i="0" u="none" strike="noStrike" dirty="0">
              <a:solidFill>
                <a:srgbClr val="374151"/>
              </a:solidFill>
              <a:effectLst/>
              <a:latin typeface="+mn-lt"/>
            </a:endParaRPr>
          </a:p>
          <a:p>
            <a:pPr algn="l">
              <a:buFont typeface="+mj-lt"/>
              <a:buNone/>
            </a:pPr>
            <a:r>
              <a:rPr lang="en-GB" b="1" i="0" u="none" strike="noStrike" dirty="0">
                <a:solidFill>
                  <a:srgbClr val="374151"/>
                </a:solidFill>
                <a:effectLst/>
                <a:latin typeface="+mn-lt"/>
              </a:rPr>
              <a:t>Means of Committing the Crime:</a:t>
            </a:r>
            <a:endParaRPr lang="en-GB" b="0" i="0" u="none" strike="noStrike" dirty="0">
              <a:solidFill>
                <a:srgbClr val="374151"/>
              </a:solidFill>
              <a:effectLst/>
              <a:latin typeface="+mn-lt"/>
            </a:endParaRPr>
          </a:p>
          <a:p>
            <a:pPr marL="457200" lvl="1" indent="0" algn="l">
              <a:buFont typeface="+mj-lt"/>
              <a:buNone/>
            </a:pPr>
            <a:r>
              <a:rPr lang="en-GB" b="1" i="0" u="none" strike="noStrike" dirty="0">
                <a:solidFill>
                  <a:srgbClr val="374151"/>
                </a:solidFill>
                <a:effectLst/>
                <a:latin typeface="+mn-lt"/>
              </a:rPr>
              <a:t>Traditional Crimes:</a:t>
            </a:r>
            <a:r>
              <a:rPr lang="en-GB" b="0" i="0" u="none" strike="noStrike" dirty="0">
                <a:solidFill>
                  <a:srgbClr val="374151"/>
                </a:solidFill>
                <a:effectLst/>
                <a:latin typeface="+mn-lt"/>
              </a:rPr>
              <a:t> Perpetrators use physical force, weapons, or direct contact with victims to commit offenses.</a:t>
            </a:r>
          </a:p>
          <a:p>
            <a:pPr marL="457200" lvl="1" indent="0" algn="l">
              <a:buFont typeface="+mj-lt"/>
              <a:buNone/>
            </a:pPr>
            <a:r>
              <a:rPr lang="en-GB" b="1" i="0" u="none" strike="noStrike" dirty="0">
                <a:solidFill>
                  <a:srgbClr val="374151"/>
                </a:solidFill>
                <a:effectLst/>
                <a:latin typeface="+mn-lt"/>
              </a:rPr>
              <a:t>Cybercrimes:</a:t>
            </a:r>
            <a:r>
              <a:rPr lang="en-GB" b="0" i="0" u="none" strike="noStrike" dirty="0">
                <a:solidFill>
                  <a:srgbClr val="374151"/>
                </a:solidFill>
                <a:effectLst/>
                <a:latin typeface="+mn-lt"/>
              </a:rPr>
              <a:t> Perpetrators use computers, networks, and the internet to carry out illegal activities, often remotely and without direct physical contact with the victim.</a:t>
            </a:r>
          </a:p>
          <a:p>
            <a:pPr marL="457200" lvl="1" indent="0" algn="l">
              <a:buFont typeface="+mj-lt"/>
              <a:buNone/>
            </a:pPr>
            <a:endParaRPr lang="en-GB" b="0" i="0" u="none" strike="noStrike" dirty="0">
              <a:solidFill>
                <a:srgbClr val="374151"/>
              </a:solidFill>
              <a:effectLst/>
              <a:latin typeface="+mn-lt"/>
            </a:endParaRPr>
          </a:p>
          <a:p>
            <a:pPr algn="l">
              <a:buFont typeface="+mj-lt"/>
              <a:buNone/>
            </a:pPr>
            <a:r>
              <a:rPr lang="en-GB" b="1" i="0" u="none" strike="noStrike" dirty="0">
                <a:solidFill>
                  <a:srgbClr val="374151"/>
                </a:solidFill>
                <a:effectLst/>
                <a:latin typeface="+mn-lt"/>
              </a:rPr>
              <a:t>Global Reach:</a:t>
            </a:r>
            <a:endParaRPr lang="en-GB" b="0" i="0" u="none" strike="noStrike" dirty="0">
              <a:solidFill>
                <a:srgbClr val="374151"/>
              </a:solidFill>
              <a:effectLst/>
              <a:latin typeface="+mn-lt"/>
            </a:endParaRPr>
          </a:p>
          <a:p>
            <a:pPr marL="457200" lvl="1" indent="0" algn="l">
              <a:buFont typeface="+mj-lt"/>
              <a:buNone/>
            </a:pPr>
            <a:r>
              <a:rPr lang="en-GB" b="1" i="0" u="none" strike="noStrike" dirty="0">
                <a:solidFill>
                  <a:srgbClr val="374151"/>
                </a:solidFill>
                <a:effectLst/>
                <a:latin typeface="+mn-lt"/>
              </a:rPr>
              <a:t>Traditional Crimes:</a:t>
            </a:r>
            <a:r>
              <a:rPr lang="en-GB" b="0" i="0" u="none" strike="noStrike" dirty="0">
                <a:solidFill>
                  <a:srgbClr val="374151"/>
                </a:solidFill>
                <a:effectLst/>
                <a:latin typeface="+mn-lt"/>
              </a:rPr>
              <a:t> Limited by geographic proximity, as they typically occur in a specific location or jurisdiction.</a:t>
            </a:r>
          </a:p>
          <a:p>
            <a:pPr marL="457200" lvl="1" indent="0" algn="l">
              <a:buFont typeface="+mj-lt"/>
              <a:buNone/>
            </a:pPr>
            <a:r>
              <a:rPr lang="en-GB" b="1" i="0" u="none" strike="noStrike" dirty="0">
                <a:solidFill>
                  <a:srgbClr val="374151"/>
                </a:solidFill>
                <a:effectLst/>
                <a:latin typeface="+mn-lt"/>
              </a:rPr>
              <a:t>Cybercrimes:</a:t>
            </a:r>
            <a:r>
              <a:rPr lang="en-GB" b="0" i="0" u="none" strike="noStrike" dirty="0">
                <a:solidFill>
                  <a:srgbClr val="374151"/>
                </a:solidFill>
                <a:effectLst/>
                <a:latin typeface="+mn-lt"/>
              </a:rPr>
              <a:t> Have a global reach, as the internet allows perpetrators to target victims across borders and jurisdictions.</a:t>
            </a:r>
          </a:p>
          <a:p>
            <a:pPr marL="457200" lvl="1" indent="0" algn="l">
              <a:buFont typeface="+mj-lt"/>
              <a:buNone/>
            </a:pPr>
            <a:endParaRPr lang="en-GB" b="0" i="0" u="none" strike="noStrike" dirty="0">
              <a:solidFill>
                <a:srgbClr val="374151"/>
              </a:solidFill>
              <a:effectLst/>
              <a:latin typeface="+mn-lt"/>
            </a:endParaRPr>
          </a:p>
          <a:p>
            <a:pPr algn="l">
              <a:buFont typeface="+mj-lt"/>
              <a:buNone/>
            </a:pPr>
            <a:r>
              <a:rPr lang="en-GB" b="1" i="0" u="none" strike="noStrike" dirty="0">
                <a:solidFill>
                  <a:srgbClr val="374151"/>
                </a:solidFill>
                <a:effectLst/>
                <a:latin typeface="+mn-lt"/>
              </a:rPr>
              <a:t>Evidence Trail:</a:t>
            </a:r>
            <a:endParaRPr lang="en-GB" b="0" i="0" u="none" strike="noStrike" dirty="0">
              <a:solidFill>
                <a:srgbClr val="374151"/>
              </a:solidFill>
              <a:effectLst/>
              <a:latin typeface="+mn-lt"/>
            </a:endParaRPr>
          </a:p>
          <a:p>
            <a:pPr marL="457200" lvl="1" indent="0" algn="l">
              <a:buFont typeface="+mj-lt"/>
              <a:buNone/>
            </a:pPr>
            <a:r>
              <a:rPr lang="en-GB" b="1" i="0" u="none" strike="noStrike" dirty="0">
                <a:solidFill>
                  <a:srgbClr val="374151"/>
                </a:solidFill>
                <a:effectLst/>
                <a:latin typeface="+mn-lt"/>
              </a:rPr>
              <a:t>Traditional Crimes:</a:t>
            </a:r>
            <a:r>
              <a:rPr lang="en-GB" b="0" i="0" u="none" strike="noStrike" dirty="0">
                <a:solidFill>
                  <a:srgbClr val="374151"/>
                </a:solidFill>
                <a:effectLst/>
                <a:latin typeface="+mn-lt"/>
              </a:rPr>
              <a:t> Leave physical evidence at the crime scene, such as fingerprints, DNA, or surveillance footage.</a:t>
            </a:r>
          </a:p>
          <a:p>
            <a:pPr marL="457200" lvl="1" indent="0" algn="l">
              <a:buFont typeface="+mj-lt"/>
              <a:buNone/>
            </a:pPr>
            <a:r>
              <a:rPr lang="en-GB" b="1" i="0" u="none" strike="noStrike" dirty="0">
                <a:solidFill>
                  <a:srgbClr val="374151"/>
                </a:solidFill>
                <a:effectLst/>
                <a:latin typeface="+mn-lt"/>
              </a:rPr>
              <a:t>Cybercrimes:</a:t>
            </a:r>
            <a:r>
              <a:rPr lang="en-GB" b="0" i="0" u="none" strike="noStrike" dirty="0">
                <a:solidFill>
                  <a:srgbClr val="374151"/>
                </a:solidFill>
                <a:effectLst/>
                <a:latin typeface="+mn-lt"/>
              </a:rPr>
              <a:t> Leave digital evidence that can be more challenging to trace but may include logs, IP addresses, and digital footprints.</a:t>
            </a:r>
          </a:p>
          <a:p>
            <a:pPr marL="457200" lvl="1" indent="0" algn="l">
              <a:buFont typeface="+mj-lt"/>
              <a:buNone/>
            </a:pPr>
            <a:endParaRPr lang="en-GB" b="0" i="0" u="none" strike="noStrike" dirty="0">
              <a:solidFill>
                <a:srgbClr val="374151"/>
              </a:solidFill>
              <a:effectLst/>
              <a:latin typeface="+mn-lt"/>
            </a:endParaRPr>
          </a:p>
          <a:p>
            <a:pPr algn="l">
              <a:buFont typeface="+mj-lt"/>
              <a:buNone/>
            </a:pPr>
            <a:r>
              <a:rPr lang="en-GB" b="1" i="0" u="none" strike="noStrike" dirty="0">
                <a:solidFill>
                  <a:srgbClr val="374151"/>
                </a:solidFill>
                <a:effectLst/>
                <a:latin typeface="+mn-lt"/>
              </a:rPr>
              <a:t>Speed and Scale:</a:t>
            </a:r>
            <a:endParaRPr lang="en-GB" b="0" i="0" u="none" strike="noStrike" dirty="0">
              <a:solidFill>
                <a:srgbClr val="374151"/>
              </a:solidFill>
              <a:effectLst/>
              <a:latin typeface="+mn-lt"/>
            </a:endParaRPr>
          </a:p>
          <a:p>
            <a:pPr marL="457200" lvl="1" indent="0" algn="l">
              <a:buFont typeface="+mj-lt"/>
              <a:buNone/>
            </a:pPr>
            <a:r>
              <a:rPr lang="en-GB" b="1" i="0" u="none" strike="noStrike" dirty="0">
                <a:solidFill>
                  <a:srgbClr val="374151"/>
                </a:solidFill>
                <a:effectLst/>
                <a:latin typeface="+mn-lt"/>
              </a:rPr>
              <a:t>Traditional Crimes:</a:t>
            </a:r>
            <a:r>
              <a:rPr lang="en-GB" b="0" i="0" u="none" strike="noStrike" dirty="0">
                <a:solidFill>
                  <a:srgbClr val="374151"/>
                </a:solidFill>
                <a:effectLst/>
                <a:latin typeface="+mn-lt"/>
              </a:rPr>
              <a:t> Often require physical presence and may be limited by the time it takes to carry out the crime.</a:t>
            </a:r>
          </a:p>
          <a:p>
            <a:pPr marL="457200" lvl="1" indent="0" algn="l">
              <a:buFont typeface="+mj-lt"/>
              <a:buNone/>
            </a:pPr>
            <a:r>
              <a:rPr lang="en-GB" b="1" i="0" u="none" strike="noStrike" dirty="0">
                <a:solidFill>
                  <a:srgbClr val="374151"/>
                </a:solidFill>
                <a:effectLst/>
                <a:latin typeface="+mn-lt"/>
              </a:rPr>
              <a:t>Cybercrimes:</a:t>
            </a:r>
            <a:r>
              <a:rPr lang="en-GB" b="0" i="0" u="none" strike="noStrike" dirty="0">
                <a:solidFill>
                  <a:srgbClr val="374151"/>
                </a:solidFill>
                <a:effectLst/>
                <a:latin typeface="+mn-lt"/>
              </a:rPr>
              <a:t> Can be executed quickly and on a large scale, allowing perpetrators to target numerous individuals or organizations simultaneously.</a:t>
            </a:r>
          </a:p>
          <a:p>
            <a:pPr marL="457200" lvl="1" indent="0" algn="l">
              <a:buFont typeface="+mj-lt"/>
              <a:buNone/>
            </a:pPr>
            <a:endParaRPr lang="en-GB" b="0" i="0" u="none" strike="noStrike" dirty="0">
              <a:solidFill>
                <a:srgbClr val="374151"/>
              </a:solidFill>
              <a:effectLst/>
              <a:latin typeface="+mn-lt"/>
            </a:endParaRPr>
          </a:p>
          <a:p>
            <a:pPr algn="l">
              <a:buFont typeface="+mj-lt"/>
              <a:buNone/>
            </a:pPr>
            <a:r>
              <a:rPr lang="en-GB" b="1" i="0" u="none" strike="noStrike" dirty="0">
                <a:solidFill>
                  <a:srgbClr val="374151"/>
                </a:solidFill>
                <a:effectLst/>
                <a:latin typeface="+mn-lt"/>
              </a:rPr>
              <a:t>Anonymity:</a:t>
            </a:r>
            <a:endParaRPr lang="en-GB" b="0" i="0" u="none" strike="noStrike" dirty="0">
              <a:solidFill>
                <a:srgbClr val="374151"/>
              </a:solidFill>
              <a:effectLst/>
              <a:latin typeface="+mn-lt"/>
            </a:endParaRPr>
          </a:p>
          <a:p>
            <a:pPr marL="457200" lvl="1" indent="0" algn="l">
              <a:buFont typeface="+mj-lt"/>
              <a:buNone/>
            </a:pPr>
            <a:r>
              <a:rPr lang="en-GB" b="1" i="0" u="none" strike="noStrike" dirty="0">
                <a:solidFill>
                  <a:srgbClr val="374151"/>
                </a:solidFill>
                <a:effectLst/>
                <a:latin typeface="+mn-lt"/>
              </a:rPr>
              <a:t>Traditional Crimes:</a:t>
            </a:r>
            <a:r>
              <a:rPr lang="en-GB" b="0" i="0" u="none" strike="noStrike" dirty="0">
                <a:solidFill>
                  <a:srgbClr val="374151"/>
                </a:solidFill>
                <a:effectLst/>
                <a:latin typeface="+mn-lt"/>
              </a:rPr>
              <a:t> Perpetrators are often identifiable by physical characteristics, witnesses, or surveillance cameras.</a:t>
            </a:r>
          </a:p>
          <a:p>
            <a:pPr marL="457200" lvl="1" indent="0" algn="l">
              <a:buFont typeface="+mj-lt"/>
              <a:buNone/>
            </a:pPr>
            <a:r>
              <a:rPr lang="en-GB" b="1" i="0" u="none" strike="noStrike" dirty="0">
                <a:solidFill>
                  <a:srgbClr val="374151"/>
                </a:solidFill>
                <a:effectLst/>
                <a:latin typeface="+mn-lt"/>
              </a:rPr>
              <a:t>Cybercrimes:</a:t>
            </a:r>
            <a:r>
              <a:rPr lang="en-GB" b="0" i="0" u="none" strike="noStrike" dirty="0">
                <a:solidFill>
                  <a:srgbClr val="374151"/>
                </a:solidFill>
                <a:effectLst/>
                <a:latin typeface="+mn-lt"/>
              </a:rPr>
              <a:t> Perpetrators can operate anonymously or use pseudonyms, making identification more challenging.</a:t>
            </a:r>
          </a:p>
          <a:p>
            <a:pPr marL="457200" lvl="1" indent="0" algn="l">
              <a:buFont typeface="+mj-lt"/>
              <a:buNone/>
            </a:pPr>
            <a:endParaRPr lang="en-GB" b="0" i="0" u="none" strike="noStrike" dirty="0">
              <a:solidFill>
                <a:srgbClr val="374151"/>
              </a:solidFill>
              <a:effectLst/>
              <a:latin typeface="+mn-lt"/>
            </a:endParaRPr>
          </a:p>
          <a:p>
            <a:pPr algn="l">
              <a:buFont typeface="+mj-lt"/>
              <a:buNone/>
            </a:pPr>
            <a:r>
              <a:rPr lang="en-GB" b="1" i="0" u="none" strike="noStrike" dirty="0">
                <a:solidFill>
                  <a:srgbClr val="374151"/>
                </a:solidFill>
                <a:effectLst/>
                <a:latin typeface="+mn-lt"/>
              </a:rPr>
              <a:t>Types of Victims:</a:t>
            </a:r>
            <a:endParaRPr lang="en-GB" b="0" i="0" u="none" strike="noStrike" dirty="0">
              <a:solidFill>
                <a:srgbClr val="374151"/>
              </a:solidFill>
              <a:effectLst/>
              <a:latin typeface="+mn-lt"/>
            </a:endParaRPr>
          </a:p>
          <a:p>
            <a:pPr marL="457200" lvl="1" indent="0" algn="l">
              <a:buFont typeface="+mj-lt"/>
              <a:buNone/>
            </a:pPr>
            <a:r>
              <a:rPr lang="en-GB" b="1" i="0" u="none" strike="noStrike" dirty="0">
                <a:solidFill>
                  <a:srgbClr val="374151"/>
                </a:solidFill>
                <a:effectLst/>
                <a:latin typeface="+mn-lt"/>
              </a:rPr>
              <a:t>Traditional Crimes:</a:t>
            </a:r>
            <a:r>
              <a:rPr lang="en-GB" b="0" i="0" u="none" strike="noStrike" dirty="0">
                <a:solidFill>
                  <a:srgbClr val="374151"/>
                </a:solidFill>
                <a:effectLst/>
                <a:latin typeface="+mn-lt"/>
              </a:rPr>
              <a:t> Typically involve direct victimization of individuals, businesses, or property.</a:t>
            </a:r>
          </a:p>
          <a:p>
            <a:pPr marL="457200" lvl="1" indent="0" algn="l">
              <a:buFont typeface="+mj-lt"/>
              <a:buNone/>
            </a:pPr>
            <a:r>
              <a:rPr lang="en-GB" b="1" i="0" u="none" strike="noStrike" dirty="0">
                <a:solidFill>
                  <a:srgbClr val="374151"/>
                </a:solidFill>
                <a:effectLst/>
                <a:latin typeface="+mn-lt"/>
              </a:rPr>
              <a:t>Cybercrimes:</a:t>
            </a:r>
            <a:r>
              <a:rPr lang="en-GB" b="0" i="0" u="none" strike="noStrike" dirty="0">
                <a:solidFill>
                  <a:srgbClr val="374151"/>
                </a:solidFill>
                <a:effectLst/>
                <a:latin typeface="+mn-lt"/>
              </a:rPr>
              <a:t> Can target individuals, businesses, governments, or even critical infrastructure systems.</a:t>
            </a:r>
          </a:p>
          <a:p>
            <a:pPr marL="457200" lvl="1" indent="0" algn="l">
              <a:buFont typeface="+mj-lt"/>
              <a:buNone/>
            </a:pPr>
            <a:endParaRPr lang="en-GB" b="0" i="0" u="none" strike="noStrike" dirty="0">
              <a:solidFill>
                <a:srgbClr val="374151"/>
              </a:solidFill>
              <a:effectLst/>
              <a:latin typeface="+mn-lt"/>
            </a:endParaRPr>
          </a:p>
          <a:p>
            <a:pPr algn="l">
              <a:buFont typeface="+mj-lt"/>
              <a:buNone/>
            </a:pPr>
            <a:r>
              <a:rPr lang="en-GB" b="1" i="0" u="none" strike="noStrike" dirty="0">
                <a:solidFill>
                  <a:srgbClr val="374151"/>
                </a:solidFill>
                <a:effectLst/>
                <a:latin typeface="+mn-lt"/>
              </a:rPr>
              <a:t>Reporting and Detection:</a:t>
            </a:r>
            <a:endParaRPr lang="en-GB" b="0" i="0" u="none" strike="noStrike" dirty="0">
              <a:solidFill>
                <a:srgbClr val="374151"/>
              </a:solidFill>
              <a:effectLst/>
              <a:latin typeface="+mn-lt"/>
            </a:endParaRPr>
          </a:p>
          <a:p>
            <a:pPr marL="457200" lvl="1" indent="0" algn="l">
              <a:buFont typeface="+mj-lt"/>
              <a:buNone/>
            </a:pPr>
            <a:r>
              <a:rPr lang="en-GB" b="1" i="0" u="none" strike="noStrike" dirty="0">
                <a:solidFill>
                  <a:srgbClr val="374151"/>
                </a:solidFill>
                <a:effectLst/>
                <a:latin typeface="+mn-lt"/>
              </a:rPr>
              <a:t>Traditional Crimes:</a:t>
            </a:r>
            <a:r>
              <a:rPr lang="en-GB" b="0" i="0" u="none" strike="noStrike" dirty="0">
                <a:solidFill>
                  <a:srgbClr val="374151"/>
                </a:solidFill>
                <a:effectLst/>
                <a:latin typeface="+mn-lt"/>
              </a:rPr>
              <a:t> Often reported to law enforcement by victims or witnesses, and evidence is collected at the crime scene.</a:t>
            </a:r>
          </a:p>
          <a:p>
            <a:pPr marL="457200" lvl="1" indent="0" algn="l">
              <a:buFont typeface="+mj-lt"/>
              <a:buNone/>
            </a:pPr>
            <a:r>
              <a:rPr lang="en-GB" b="1" i="0" u="none" strike="noStrike" dirty="0">
                <a:solidFill>
                  <a:srgbClr val="374151"/>
                </a:solidFill>
                <a:effectLst/>
                <a:latin typeface="+mn-lt"/>
              </a:rPr>
              <a:t>Cybercrimes:</a:t>
            </a:r>
            <a:r>
              <a:rPr lang="en-GB" b="0" i="0" u="none" strike="noStrike" dirty="0">
                <a:solidFill>
                  <a:srgbClr val="374151"/>
                </a:solidFill>
                <a:effectLst/>
                <a:latin typeface="+mn-lt"/>
              </a:rPr>
              <a:t> May go undetected for longer periods, and detection often relies on cybersecurity tools, forensic analysis, and collaboration between law enforcement agencies.</a:t>
            </a:r>
          </a:p>
          <a:p>
            <a:pPr marL="742950" lvl="1" indent="-285750"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While there are distinctions between traditional and cybercrimes, it's important to note that these categories are not mutually exclusive. With the increasing digitization of society, criminals may use a combination of traditional and cyber techniques to achieve their objectives.</a:t>
            </a:r>
          </a:p>
          <a:p>
            <a:endParaRPr lang="en-US" dirty="0"/>
          </a:p>
        </p:txBody>
      </p:sp>
      <p:sp>
        <p:nvSpPr>
          <p:cNvPr id="4" name="Slide Number Placeholder 3"/>
          <p:cNvSpPr>
            <a:spLocks noGrp="1"/>
          </p:cNvSpPr>
          <p:nvPr>
            <p:ph type="sldNum" sz="quarter" idx="5"/>
          </p:nvPr>
        </p:nvSpPr>
        <p:spPr/>
        <p:txBody>
          <a:bodyPr/>
          <a:lstStyle/>
          <a:p>
            <a:fld id="{912E73EA-92A1-1442-B451-35E084BD4C8D}" type="slidenum">
              <a:rPr lang="en-US" smtClean="0"/>
              <a:t>7</a:t>
            </a:fld>
            <a:endParaRPr lang="en-US"/>
          </a:p>
        </p:txBody>
      </p:sp>
    </p:spTree>
    <p:extLst>
      <p:ext uri="{BB962C8B-B14F-4D97-AF65-F5344CB8AC3E}">
        <p14:creationId xmlns:p14="http://schemas.microsoft.com/office/powerpoint/2010/main" val="35104943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Cyber-enabled crimes refer to offenses that have existed in some form before the advent of the internet and technology but are now facilitated or augmented by the use of digital tools, networks, or devices. These crimes leverage technology to enhance traditional criminal activities or enable new types of illicit behaviour. </a:t>
            </a:r>
          </a:p>
          <a:p>
            <a:pPr algn="l"/>
            <a:endParaRPr lang="en-GB" b="0" i="0" u="none" strike="noStrike" dirty="0">
              <a:solidFill>
                <a:srgbClr val="374151"/>
              </a:solidFill>
              <a:effectLst/>
              <a:latin typeface="+mn-lt"/>
            </a:endParaRPr>
          </a:p>
          <a:p>
            <a:pPr marL="0" indent="0" algn="l">
              <a:buFont typeface="+mj-lt"/>
              <a:buNone/>
            </a:pPr>
            <a:r>
              <a:rPr lang="en-GB" b="1" i="0" u="none" strike="noStrike" dirty="0">
                <a:solidFill>
                  <a:srgbClr val="374151"/>
                </a:solidFill>
                <a:effectLst/>
                <a:latin typeface="+mn-lt"/>
              </a:rPr>
              <a:t>Fraudulent Online Transactions:</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Using the internet to facilitate traditional forms of fraud, such as online auction fraud, credit card fraud, or deceptive online schemes.</a:t>
            </a:r>
          </a:p>
          <a:p>
            <a:pPr marL="0" indent="0" algn="l">
              <a:buFont typeface="+mj-lt"/>
              <a:buNone/>
            </a:pPr>
            <a:r>
              <a:rPr lang="en-GB" b="1" i="0" u="none" strike="noStrike" dirty="0">
                <a:solidFill>
                  <a:srgbClr val="374151"/>
                </a:solidFill>
                <a:effectLst/>
                <a:latin typeface="+mn-lt"/>
              </a:rPr>
              <a:t>Identity Theft:</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Stealing personal information, such as Social Security numbers or financial details, to impersonate someone else or commit fraud.</a:t>
            </a:r>
          </a:p>
          <a:p>
            <a:pPr algn="l">
              <a:buFont typeface="+mj-lt"/>
              <a:buNone/>
            </a:pPr>
            <a:r>
              <a:rPr lang="en-GB" b="1" i="0" u="none" strike="noStrike" dirty="0">
                <a:solidFill>
                  <a:srgbClr val="374151"/>
                </a:solidFill>
                <a:effectLst/>
                <a:latin typeface="+mn-lt"/>
              </a:rPr>
              <a:t>Online Extortion:</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Threatening individuals or organizations with the release of sensitive information or disruption of services unless a ransom is paid.</a:t>
            </a:r>
          </a:p>
          <a:p>
            <a:pPr algn="l">
              <a:buFont typeface="+mj-lt"/>
              <a:buNone/>
            </a:pPr>
            <a:r>
              <a:rPr lang="en-GB" b="1" i="0" u="none" strike="noStrike" dirty="0">
                <a:solidFill>
                  <a:srgbClr val="374151"/>
                </a:solidFill>
                <a:effectLst/>
                <a:latin typeface="+mn-lt"/>
              </a:rPr>
              <a:t>Online Harassment and Bullying:</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Using digital platforms to harass, intimidate, or bully individuals, often through social media, messaging apps, or email.</a:t>
            </a:r>
          </a:p>
          <a:p>
            <a:pPr algn="l">
              <a:buFont typeface="+mj-lt"/>
              <a:buNone/>
            </a:pPr>
            <a:r>
              <a:rPr lang="en-GB" b="1" i="0" u="none" strike="noStrike" dirty="0">
                <a:solidFill>
                  <a:srgbClr val="374151"/>
                </a:solidFill>
                <a:effectLst/>
                <a:latin typeface="+mn-lt"/>
              </a:rPr>
              <a:t>Illegal Online Marketplaces:</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Using the dark web or other encrypted platforms to buy and sell illegal goods or services, including drugs, weapons, or hacking tools.</a:t>
            </a:r>
          </a:p>
          <a:p>
            <a:pPr algn="l">
              <a:buFont typeface="+mj-lt"/>
              <a:buNone/>
            </a:pPr>
            <a:r>
              <a:rPr lang="en-GB" b="1" i="0" u="none" strike="noStrike" dirty="0">
                <a:solidFill>
                  <a:srgbClr val="374151"/>
                </a:solidFill>
                <a:effectLst/>
                <a:latin typeface="+mn-lt"/>
              </a:rPr>
              <a:t>Online Child Exploitation:</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Using the internet to produce, distribute, or consume explicit material involving minors or engage in online grooming.</a:t>
            </a:r>
          </a:p>
          <a:p>
            <a:pPr algn="l">
              <a:buFont typeface="+mj-lt"/>
              <a:buNone/>
            </a:pPr>
            <a:r>
              <a:rPr lang="en-GB" b="1" i="0" u="none" strike="noStrike" dirty="0">
                <a:solidFill>
                  <a:srgbClr val="374151"/>
                </a:solidFill>
                <a:effectLst/>
                <a:latin typeface="+mn-lt"/>
              </a:rPr>
              <a:t>Pharming:</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Redirecting website traffic to fraudulent websites to steal sensitive information, such as login credentials or financial details.</a:t>
            </a:r>
          </a:p>
          <a:p>
            <a:pPr algn="l">
              <a:buFont typeface="+mj-lt"/>
              <a:buNone/>
            </a:pPr>
            <a:r>
              <a:rPr lang="en-GB" b="1" i="0" u="none" strike="noStrike" dirty="0">
                <a:solidFill>
                  <a:srgbClr val="374151"/>
                </a:solidFill>
                <a:effectLst/>
                <a:latin typeface="+mn-lt"/>
              </a:rPr>
              <a:t>Spoofing and Social Engineering:</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Manipulating communication channels or online interactions to deceive individuals or organizations for fraudulent purposes.</a:t>
            </a:r>
          </a:p>
          <a:p>
            <a:pPr algn="l">
              <a:buFont typeface="+mj-lt"/>
              <a:buNone/>
            </a:pPr>
            <a:r>
              <a:rPr lang="en-GB" b="1" i="0" u="none" strike="noStrike" dirty="0">
                <a:solidFill>
                  <a:srgbClr val="374151"/>
                </a:solidFill>
                <a:effectLst/>
                <a:latin typeface="+mn-lt"/>
              </a:rPr>
              <a:t>Cyber Bullying:</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Using digital platforms to harass, humiliate, or intimidate others, particularly in the context of social media.</a:t>
            </a:r>
          </a:p>
          <a:p>
            <a:pPr algn="l">
              <a:buFont typeface="+mj-lt"/>
              <a:buNone/>
            </a:pPr>
            <a:r>
              <a:rPr lang="en-GB" b="1" i="0" u="none" strike="noStrike" dirty="0">
                <a:solidFill>
                  <a:srgbClr val="374151"/>
                </a:solidFill>
                <a:effectLst/>
                <a:latin typeface="+mn-lt"/>
              </a:rPr>
              <a:t>Distributed Denial of Service (DDoS) Attacks for Hire:</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Paying for DDoS services to launch attacks on specific targets, causing disruption or making online services unavailable.</a:t>
            </a:r>
          </a:p>
          <a:p>
            <a:pPr algn="l">
              <a:buFont typeface="+mj-lt"/>
              <a:buNone/>
            </a:pPr>
            <a:r>
              <a:rPr lang="en-GB" b="1" i="0" u="none" strike="noStrike" dirty="0">
                <a:solidFill>
                  <a:srgbClr val="374151"/>
                </a:solidFill>
                <a:effectLst/>
                <a:latin typeface="+mn-lt"/>
              </a:rPr>
              <a:t>Unauthorized Access:</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Illegally accessing computer systems or networks to steal information, compromise data integrity, or disrupt operations.</a:t>
            </a:r>
          </a:p>
          <a:p>
            <a:pPr algn="l">
              <a:buFont typeface="+mj-lt"/>
              <a:buNone/>
            </a:pPr>
            <a:r>
              <a:rPr lang="en-GB" b="1" i="0" u="none" strike="noStrike" dirty="0">
                <a:solidFill>
                  <a:srgbClr val="374151"/>
                </a:solidFill>
                <a:effectLst/>
                <a:latin typeface="+mn-lt"/>
              </a:rPr>
              <a:t>Counterfeit Currency and Goods:</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Using the internet to sell counterfeit money, counterfeit products, or fake credentials.</a:t>
            </a:r>
          </a:p>
          <a:p>
            <a:pPr marL="742950" lvl="1" indent="-285750"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Cyber-enabled crimes often exploit the interconnected and global nature of the internet, enabling criminals to operate across borders and hide their activities behind the relative anonymity provided by digital platforms. Combating these crimes requires a combination of cybersecurity measures, international cooperation, and legal frameworks that address the unique challenges posed by technology-enabled criminal activities.</a:t>
            </a:r>
          </a:p>
          <a:p>
            <a:endParaRPr lang="en-US" dirty="0"/>
          </a:p>
        </p:txBody>
      </p:sp>
      <p:sp>
        <p:nvSpPr>
          <p:cNvPr id="4" name="Slide Number Placeholder 3"/>
          <p:cNvSpPr>
            <a:spLocks noGrp="1"/>
          </p:cNvSpPr>
          <p:nvPr>
            <p:ph type="sldNum" sz="quarter" idx="5"/>
          </p:nvPr>
        </p:nvSpPr>
        <p:spPr/>
        <p:txBody>
          <a:bodyPr/>
          <a:lstStyle/>
          <a:p>
            <a:fld id="{912E73EA-92A1-1442-B451-35E084BD4C8D}" type="slidenum">
              <a:rPr lang="en-US" smtClean="0"/>
              <a:t>8</a:t>
            </a:fld>
            <a:endParaRPr lang="en-US"/>
          </a:p>
        </p:txBody>
      </p:sp>
    </p:spTree>
    <p:extLst>
      <p:ext uri="{BB962C8B-B14F-4D97-AF65-F5344CB8AC3E}">
        <p14:creationId xmlns:p14="http://schemas.microsoft.com/office/powerpoint/2010/main" val="10997941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Cyber-dependent crimes are offenses that can only be committed using computer networks, systems, or devices. These crimes are heavily reliant on the use of technology, and their execution depends on the vulnerabilities and features of digital environments. </a:t>
            </a:r>
          </a:p>
          <a:p>
            <a:pPr algn="l"/>
            <a:endParaRPr lang="en-GB" b="0" i="0" u="none" strike="noStrike" dirty="0">
              <a:solidFill>
                <a:srgbClr val="374151"/>
              </a:solidFill>
              <a:effectLst/>
              <a:latin typeface="Söhne"/>
            </a:endParaRPr>
          </a:p>
          <a:p>
            <a:pPr marL="0" indent="0" algn="l">
              <a:buFont typeface="+mj-lt"/>
              <a:buNone/>
            </a:pPr>
            <a:r>
              <a:rPr lang="en-GB" b="1" i="0" u="none" strike="noStrike" dirty="0">
                <a:solidFill>
                  <a:srgbClr val="374151"/>
                </a:solidFill>
                <a:effectLst/>
                <a:latin typeface="Söhne"/>
              </a:rPr>
              <a:t>Hacking:</a:t>
            </a:r>
            <a:endParaRPr lang="en-GB" b="0" i="0" u="none" strike="noStrike" dirty="0">
              <a:solidFill>
                <a:srgbClr val="374151"/>
              </a:solidFill>
              <a:effectLst/>
              <a:latin typeface="Söhne"/>
            </a:endParaRPr>
          </a:p>
          <a:p>
            <a:pPr marL="457200" lvl="1" indent="0" algn="l">
              <a:buFont typeface="+mj-lt"/>
              <a:buNone/>
            </a:pPr>
            <a:r>
              <a:rPr lang="en-GB" b="0" i="0" u="none" strike="noStrike" dirty="0">
                <a:solidFill>
                  <a:srgbClr val="374151"/>
                </a:solidFill>
                <a:effectLst/>
                <a:latin typeface="Söhne"/>
              </a:rPr>
              <a:t>Unauthorized access to computer systems, networks, or devices to gain information, disrupt operations, or carry out malicious activities.</a:t>
            </a:r>
          </a:p>
          <a:p>
            <a:pPr algn="l">
              <a:buFont typeface="+mj-lt"/>
              <a:buNone/>
            </a:pPr>
            <a:r>
              <a:rPr lang="en-GB" b="1" i="0" u="none" strike="noStrike" dirty="0">
                <a:solidFill>
                  <a:srgbClr val="374151"/>
                </a:solidFill>
                <a:effectLst/>
                <a:latin typeface="Söhne"/>
              </a:rPr>
              <a:t>Malware Attacks:</a:t>
            </a:r>
            <a:endParaRPr lang="en-GB" b="0" i="0" u="none" strike="noStrike" dirty="0">
              <a:solidFill>
                <a:srgbClr val="374151"/>
              </a:solidFill>
              <a:effectLst/>
              <a:latin typeface="Söhne"/>
            </a:endParaRPr>
          </a:p>
          <a:p>
            <a:pPr marL="457200" lvl="1" indent="0" algn="l">
              <a:buFont typeface="+mj-lt"/>
              <a:buNone/>
            </a:pPr>
            <a:r>
              <a:rPr lang="en-GB" b="0" i="0" u="none" strike="noStrike" dirty="0">
                <a:solidFill>
                  <a:srgbClr val="374151"/>
                </a:solidFill>
                <a:effectLst/>
                <a:latin typeface="Söhne"/>
              </a:rPr>
              <a:t>Deployment of malicious software, such as viruses, worms, trojans, or ransomware, to compromise computer systems, steal data, or disrupt operations.</a:t>
            </a:r>
          </a:p>
          <a:p>
            <a:pPr algn="l">
              <a:buFont typeface="+mj-lt"/>
              <a:buNone/>
            </a:pPr>
            <a:r>
              <a:rPr lang="en-GB" b="1" i="0" u="none" strike="noStrike" dirty="0">
                <a:solidFill>
                  <a:srgbClr val="374151"/>
                </a:solidFill>
                <a:effectLst/>
                <a:latin typeface="Söhne"/>
              </a:rPr>
              <a:t>Denial of Service (DoS) and Distributed Denial of Service (DDoS) Attacks:</a:t>
            </a:r>
            <a:endParaRPr lang="en-GB" b="0" i="0" u="none" strike="noStrike" dirty="0">
              <a:solidFill>
                <a:srgbClr val="374151"/>
              </a:solidFill>
              <a:effectLst/>
              <a:latin typeface="Söhne"/>
            </a:endParaRPr>
          </a:p>
          <a:p>
            <a:pPr marL="457200" lvl="1" indent="0" algn="l">
              <a:buFont typeface="+mj-lt"/>
              <a:buNone/>
            </a:pPr>
            <a:r>
              <a:rPr lang="en-GB" b="0" i="0" u="none" strike="noStrike" dirty="0">
                <a:solidFill>
                  <a:srgbClr val="374151"/>
                </a:solidFill>
                <a:effectLst/>
                <a:latin typeface="Söhne"/>
              </a:rPr>
              <a:t>Overloading a system, network, or website with traffic to make it unavailable to users.</a:t>
            </a:r>
          </a:p>
          <a:p>
            <a:pPr algn="l">
              <a:buFont typeface="+mj-lt"/>
              <a:buNone/>
            </a:pPr>
            <a:r>
              <a:rPr lang="en-GB" b="1" i="0" u="none" strike="noStrike" dirty="0">
                <a:solidFill>
                  <a:srgbClr val="374151"/>
                </a:solidFill>
                <a:effectLst/>
                <a:latin typeface="Söhne"/>
              </a:rPr>
              <a:t>Phishing:</a:t>
            </a:r>
            <a:endParaRPr lang="en-GB" b="0" i="0" u="none" strike="noStrike" dirty="0">
              <a:solidFill>
                <a:srgbClr val="374151"/>
              </a:solidFill>
              <a:effectLst/>
              <a:latin typeface="Söhne"/>
            </a:endParaRPr>
          </a:p>
          <a:p>
            <a:pPr marL="457200" lvl="1" indent="0" algn="l">
              <a:buFont typeface="+mj-lt"/>
              <a:buNone/>
            </a:pPr>
            <a:r>
              <a:rPr lang="en-GB" b="0" i="0" u="none" strike="noStrike" dirty="0">
                <a:solidFill>
                  <a:srgbClr val="374151"/>
                </a:solidFill>
                <a:effectLst/>
                <a:latin typeface="Söhne"/>
              </a:rPr>
              <a:t>Deceptive attempts to trick individuals into providing sensitive information, such as usernames, passwords, or financial details.</a:t>
            </a:r>
          </a:p>
          <a:p>
            <a:pPr algn="l">
              <a:buFont typeface="+mj-lt"/>
              <a:buNone/>
            </a:pPr>
            <a:r>
              <a:rPr lang="en-GB" b="1" i="0" u="none" strike="noStrike" dirty="0">
                <a:solidFill>
                  <a:srgbClr val="374151"/>
                </a:solidFill>
                <a:effectLst/>
                <a:latin typeface="Söhne"/>
              </a:rPr>
              <a:t>Online Fraud:</a:t>
            </a:r>
            <a:endParaRPr lang="en-GB" b="0" i="0" u="none" strike="noStrike" dirty="0">
              <a:solidFill>
                <a:srgbClr val="374151"/>
              </a:solidFill>
              <a:effectLst/>
              <a:latin typeface="Söhne"/>
            </a:endParaRPr>
          </a:p>
          <a:p>
            <a:pPr marL="457200" lvl="1" indent="0" algn="l">
              <a:buFont typeface="+mj-lt"/>
              <a:buNone/>
            </a:pPr>
            <a:r>
              <a:rPr lang="en-GB" b="0" i="0" u="none" strike="noStrike" dirty="0">
                <a:solidFill>
                  <a:srgbClr val="374151"/>
                </a:solidFill>
                <a:effectLst/>
                <a:latin typeface="Söhne"/>
              </a:rPr>
              <a:t>Using the internet to carry out fraudulent activities, including identity theft, credit card fraud, and online scams.</a:t>
            </a:r>
          </a:p>
          <a:p>
            <a:pPr algn="l">
              <a:buFont typeface="+mj-lt"/>
              <a:buNone/>
            </a:pPr>
            <a:r>
              <a:rPr lang="en-GB" b="1" i="0" u="none" strike="noStrike" dirty="0">
                <a:solidFill>
                  <a:srgbClr val="374151"/>
                </a:solidFill>
                <a:effectLst/>
                <a:latin typeface="Söhne"/>
              </a:rPr>
              <a:t>Ransomware Attacks:</a:t>
            </a:r>
            <a:endParaRPr lang="en-GB" b="0" i="0" u="none" strike="noStrike" dirty="0">
              <a:solidFill>
                <a:srgbClr val="374151"/>
              </a:solidFill>
              <a:effectLst/>
              <a:latin typeface="Söhne"/>
            </a:endParaRPr>
          </a:p>
          <a:p>
            <a:pPr marL="457200" lvl="1" indent="0" algn="l">
              <a:buFont typeface="+mj-lt"/>
              <a:buNone/>
            </a:pPr>
            <a:r>
              <a:rPr lang="en-GB" b="0" i="0" u="none" strike="noStrike" dirty="0">
                <a:solidFill>
                  <a:srgbClr val="374151"/>
                </a:solidFill>
                <a:effectLst/>
                <a:latin typeface="Söhne"/>
              </a:rPr>
              <a:t>Encrypting files or systems and demanding payment (usually in cryptocurrency) for their release.</a:t>
            </a:r>
          </a:p>
          <a:p>
            <a:pPr algn="l">
              <a:buFont typeface="+mj-lt"/>
              <a:buNone/>
            </a:pPr>
            <a:r>
              <a:rPr lang="en-GB" b="1" i="0" u="none" strike="noStrike" dirty="0">
                <a:solidFill>
                  <a:srgbClr val="374151"/>
                </a:solidFill>
                <a:effectLst/>
                <a:latin typeface="Söhne"/>
              </a:rPr>
              <a:t>Cyber Espionage:</a:t>
            </a:r>
            <a:endParaRPr lang="en-GB" b="0" i="0" u="none" strike="noStrike" dirty="0">
              <a:solidFill>
                <a:srgbClr val="374151"/>
              </a:solidFill>
              <a:effectLst/>
              <a:latin typeface="Söhne"/>
            </a:endParaRPr>
          </a:p>
          <a:p>
            <a:pPr marL="457200" lvl="1" indent="0" algn="l">
              <a:buFont typeface="+mj-lt"/>
              <a:buNone/>
            </a:pPr>
            <a:r>
              <a:rPr lang="en-GB" b="0" i="0" u="none" strike="noStrike" dirty="0">
                <a:solidFill>
                  <a:srgbClr val="374151"/>
                </a:solidFill>
                <a:effectLst/>
                <a:latin typeface="Söhne"/>
              </a:rPr>
              <a:t>Covert activities to gain unauthorized access to sensitive information for political, economic, or military purposes.</a:t>
            </a:r>
          </a:p>
          <a:p>
            <a:pPr algn="l">
              <a:buFont typeface="+mj-lt"/>
              <a:buNone/>
            </a:pPr>
            <a:r>
              <a:rPr lang="en-GB" b="1" i="0" u="none" strike="noStrike" dirty="0">
                <a:solidFill>
                  <a:srgbClr val="374151"/>
                </a:solidFill>
                <a:effectLst/>
                <a:latin typeface="Söhne"/>
              </a:rPr>
              <a:t>Data Breaches:</a:t>
            </a:r>
            <a:endParaRPr lang="en-GB" b="0" i="0" u="none" strike="noStrike" dirty="0">
              <a:solidFill>
                <a:srgbClr val="374151"/>
              </a:solidFill>
              <a:effectLst/>
              <a:latin typeface="Söhne"/>
            </a:endParaRPr>
          </a:p>
          <a:p>
            <a:pPr marL="457200" lvl="1" indent="0" algn="l">
              <a:buFont typeface="+mj-lt"/>
              <a:buNone/>
            </a:pPr>
            <a:r>
              <a:rPr lang="en-GB" b="0" i="0" u="none" strike="noStrike" dirty="0">
                <a:solidFill>
                  <a:srgbClr val="374151"/>
                </a:solidFill>
                <a:effectLst/>
                <a:latin typeface="Söhne"/>
              </a:rPr>
              <a:t>Unauthorized access and disclosure of sensitive information, often resulting in the exposure of personal or corporate data.</a:t>
            </a:r>
          </a:p>
          <a:p>
            <a:pPr algn="l">
              <a:buFont typeface="+mj-lt"/>
              <a:buNone/>
            </a:pPr>
            <a:r>
              <a:rPr lang="en-GB" b="1" i="0" u="none" strike="noStrike" dirty="0" err="1">
                <a:solidFill>
                  <a:srgbClr val="374151"/>
                </a:solidFill>
                <a:effectLst/>
                <a:latin typeface="Söhne"/>
              </a:rPr>
              <a:t>Cryptojacking</a:t>
            </a:r>
            <a:r>
              <a:rPr lang="en-GB" b="1" i="0" u="none" strike="noStrike" dirty="0">
                <a:solidFill>
                  <a:srgbClr val="374151"/>
                </a:solidFill>
                <a:effectLst/>
                <a:latin typeface="Söhne"/>
              </a:rPr>
              <a:t>:</a:t>
            </a:r>
            <a:endParaRPr lang="en-GB" b="0" i="0" u="none" strike="noStrike" dirty="0">
              <a:solidFill>
                <a:srgbClr val="374151"/>
              </a:solidFill>
              <a:effectLst/>
              <a:latin typeface="Söhne"/>
            </a:endParaRPr>
          </a:p>
          <a:p>
            <a:pPr marL="457200" lvl="1" indent="0" algn="l">
              <a:buFont typeface="+mj-lt"/>
              <a:buNone/>
            </a:pPr>
            <a:r>
              <a:rPr lang="en-GB" b="0" i="0" u="none" strike="noStrike" dirty="0">
                <a:solidFill>
                  <a:srgbClr val="374151"/>
                </a:solidFill>
                <a:effectLst/>
                <a:latin typeface="Söhne"/>
              </a:rPr>
              <a:t>Illegitimate use of someone else's computer or device to mine cryptocurrency without their knowledge or consent.</a:t>
            </a:r>
          </a:p>
          <a:p>
            <a:pPr algn="l">
              <a:buFont typeface="+mj-lt"/>
              <a:buNone/>
            </a:pPr>
            <a:r>
              <a:rPr lang="en-GB" b="1" i="0" u="none" strike="noStrike" dirty="0">
                <a:solidFill>
                  <a:srgbClr val="374151"/>
                </a:solidFill>
                <a:effectLst/>
                <a:latin typeface="Söhne"/>
              </a:rPr>
              <a:t>Insider Threats:</a:t>
            </a:r>
            <a:endParaRPr lang="en-GB" b="0" i="0" u="none" strike="noStrike" dirty="0">
              <a:solidFill>
                <a:srgbClr val="374151"/>
              </a:solidFill>
              <a:effectLst/>
              <a:latin typeface="Söhne"/>
            </a:endParaRPr>
          </a:p>
          <a:p>
            <a:pPr marL="457200" lvl="1" indent="0" algn="l">
              <a:buFont typeface="+mj-lt"/>
              <a:buNone/>
            </a:pPr>
            <a:r>
              <a:rPr lang="en-GB" b="0" i="0" u="none" strike="noStrike" dirty="0">
                <a:solidFill>
                  <a:srgbClr val="374151"/>
                </a:solidFill>
                <a:effectLst/>
                <a:latin typeface="Söhne"/>
              </a:rPr>
              <a:t>Malicious activities carried out by individuals within an organization who have authorized access to systems and data.</a:t>
            </a:r>
          </a:p>
          <a:p>
            <a:pPr algn="l">
              <a:buFont typeface="+mj-lt"/>
              <a:buNone/>
            </a:pPr>
            <a:r>
              <a:rPr lang="en-GB" b="1" i="0" u="none" strike="noStrike" dirty="0">
                <a:solidFill>
                  <a:srgbClr val="374151"/>
                </a:solidFill>
                <a:effectLst/>
                <a:latin typeface="Söhne"/>
              </a:rPr>
              <a:t>IoT (Internet of Things) Exploitation:</a:t>
            </a:r>
            <a:endParaRPr lang="en-GB" b="0" i="0" u="none" strike="noStrike" dirty="0">
              <a:solidFill>
                <a:srgbClr val="374151"/>
              </a:solidFill>
              <a:effectLst/>
              <a:latin typeface="Söhne"/>
            </a:endParaRPr>
          </a:p>
          <a:p>
            <a:pPr marL="457200" lvl="1" indent="0" algn="l">
              <a:buFont typeface="+mj-lt"/>
              <a:buNone/>
            </a:pPr>
            <a:r>
              <a:rPr lang="en-GB" b="0" i="0" u="none" strike="noStrike" dirty="0">
                <a:solidFill>
                  <a:srgbClr val="374151"/>
                </a:solidFill>
                <a:effectLst/>
                <a:latin typeface="Söhne"/>
              </a:rPr>
              <a:t>Exploiting vulnerabilities in connected devices, such as smart appliances or industrial IoT systems, to gain unauthorized access or control.</a:t>
            </a:r>
          </a:p>
          <a:p>
            <a:pPr algn="l">
              <a:buFont typeface="+mj-lt"/>
              <a:buNone/>
            </a:pPr>
            <a:r>
              <a:rPr lang="en-GB" b="1" i="0" u="none" strike="noStrike" dirty="0">
                <a:solidFill>
                  <a:srgbClr val="374151"/>
                </a:solidFill>
                <a:effectLst/>
                <a:latin typeface="Söhne"/>
              </a:rPr>
              <a:t>Cyber Stalking:</a:t>
            </a:r>
            <a:endParaRPr lang="en-GB" b="0" i="0" u="none" strike="noStrike" dirty="0">
              <a:solidFill>
                <a:srgbClr val="374151"/>
              </a:solidFill>
              <a:effectLst/>
              <a:latin typeface="Söhne"/>
            </a:endParaRPr>
          </a:p>
          <a:p>
            <a:pPr marL="457200" lvl="1" indent="0" algn="l">
              <a:buFont typeface="+mj-lt"/>
              <a:buNone/>
            </a:pPr>
            <a:r>
              <a:rPr lang="en-GB" b="0" i="0" u="none" strike="noStrike" dirty="0">
                <a:solidFill>
                  <a:srgbClr val="374151"/>
                </a:solidFill>
                <a:effectLst/>
                <a:latin typeface="Söhne"/>
              </a:rPr>
              <a:t>Engaging in persistent online harassment or stalking </a:t>
            </a:r>
            <a:r>
              <a:rPr lang="en-GB" b="0" i="0" u="none" strike="noStrike" dirty="0" err="1">
                <a:solidFill>
                  <a:srgbClr val="374151"/>
                </a:solidFill>
                <a:effectLst/>
                <a:latin typeface="Söhne"/>
              </a:rPr>
              <a:t>behavior</a:t>
            </a:r>
            <a:r>
              <a:rPr lang="en-GB" b="0" i="0" u="none" strike="noStrike" dirty="0">
                <a:solidFill>
                  <a:srgbClr val="374151"/>
                </a:solidFill>
                <a:effectLst/>
                <a:latin typeface="Söhne"/>
              </a:rPr>
              <a:t> using various digital channels.</a:t>
            </a:r>
          </a:p>
          <a:p>
            <a:pPr marL="742950" lvl="1" indent="-285750"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These crimes are called "cyber-dependent" because they rely on the unique features and vulnerabilities of digital systems. The execution of these offenses is intricately tied to the use of technology, and they cannot be committed without the presence of a computer network or digital infrastructure. Addressing cyber-dependent crimes requires a comprehensive approach involving cybersecurity measures, international cooperation, and legal frameworks designed to combat digital threats.</a:t>
            </a:r>
          </a:p>
          <a:p>
            <a:endParaRPr lang="en-US" dirty="0"/>
          </a:p>
        </p:txBody>
      </p:sp>
      <p:sp>
        <p:nvSpPr>
          <p:cNvPr id="4" name="Slide Number Placeholder 3"/>
          <p:cNvSpPr>
            <a:spLocks noGrp="1"/>
          </p:cNvSpPr>
          <p:nvPr>
            <p:ph type="sldNum" sz="quarter" idx="5"/>
          </p:nvPr>
        </p:nvSpPr>
        <p:spPr/>
        <p:txBody>
          <a:bodyPr/>
          <a:lstStyle/>
          <a:p>
            <a:fld id="{912E73EA-92A1-1442-B451-35E084BD4C8D}" type="slidenum">
              <a:rPr lang="en-US" smtClean="0"/>
              <a:t>9</a:t>
            </a:fld>
            <a:endParaRPr lang="en-US"/>
          </a:p>
        </p:txBody>
      </p:sp>
    </p:spTree>
    <p:extLst>
      <p:ext uri="{BB962C8B-B14F-4D97-AF65-F5344CB8AC3E}">
        <p14:creationId xmlns:p14="http://schemas.microsoft.com/office/powerpoint/2010/main" val="18849143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Botnets: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Definition:</a:t>
            </a:r>
            <a:r>
              <a:rPr lang="en-GB" b="0" i="0" u="none" strike="noStrike" dirty="0">
                <a:solidFill>
                  <a:srgbClr val="374151"/>
                </a:solidFill>
                <a:effectLst/>
                <a:latin typeface="Calibri" panose="020F0502020204030204" pitchFamily="34" charset="0"/>
                <a:cs typeface="Calibri" panose="020F0502020204030204" pitchFamily="34" charset="0"/>
              </a:rPr>
              <a:t> A botnet is a network of compromised computers, often referred to as "bots" or "zombies," that are controlled remotely by a malicious actor. These compromised computers can be used collectively to perform coordinated attacks, such as DDoS attacks, distribute malware, or engage in other malicious activities without the knowledge of the computer owners.</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Purpose:</a:t>
            </a:r>
            <a:r>
              <a:rPr lang="en-GB" b="0" i="0" u="none" strike="noStrike" dirty="0">
                <a:solidFill>
                  <a:srgbClr val="374151"/>
                </a:solidFill>
                <a:effectLst/>
                <a:latin typeface="Calibri" panose="020F0502020204030204" pitchFamily="34" charset="0"/>
                <a:cs typeface="Calibri" panose="020F0502020204030204" pitchFamily="34" charset="0"/>
              </a:rPr>
              <a:t> Botnets are commonly used for various malicious purposes, including spam distribution, launching DDoS attacks, stealing sensitive information, or spreading malware.</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Viruses: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Definition:</a:t>
            </a:r>
            <a:r>
              <a:rPr lang="en-GB" b="0" i="0" u="none" strike="noStrike" dirty="0">
                <a:solidFill>
                  <a:srgbClr val="374151"/>
                </a:solidFill>
                <a:effectLst/>
                <a:latin typeface="Calibri" panose="020F0502020204030204" pitchFamily="34" charset="0"/>
                <a:cs typeface="Calibri" panose="020F0502020204030204" pitchFamily="34" charset="0"/>
              </a:rPr>
              <a:t> A computer virus is a type of malicious software that attaches itself to legitimate programs or files. When the infected program or file is executed, the virus activates and spreads to other programs or files, often causing damage to the host system.</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Purpose:</a:t>
            </a:r>
            <a:r>
              <a:rPr lang="en-GB" b="0" i="0" u="none" strike="noStrike" dirty="0">
                <a:solidFill>
                  <a:srgbClr val="374151"/>
                </a:solidFill>
                <a:effectLst/>
                <a:latin typeface="Calibri" panose="020F0502020204030204" pitchFamily="34" charset="0"/>
                <a:cs typeface="Calibri" panose="020F0502020204030204" pitchFamily="34" charset="0"/>
              </a:rPr>
              <a:t> Viruses are designed to replicate and spread, causing harm to files, data, or the overall functionality of the infected computer. They may also be used to deliver payloads, such as other types of malware.</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Trojan Horses: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Definition:</a:t>
            </a:r>
            <a:r>
              <a:rPr lang="en-GB" b="0" i="0" u="none" strike="noStrike" dirty="0">
                <a:solidFill>
                  <a:srgbClr val="374151"/>
                </a:solidFill>
                <a:effectLst/>
                <a:latin typeface="Calibri" panose="020F0502020204030204" pitchFamily="34" charset="0"/>
                <a:cs typeface="Calibri" panose="020F0502020204030204" pitchFamily="34" charset="0"/>
              </a:rPr>
              <a:t> A Trojan horse, or simply "Trojan," is a type of malware that disguises itself as legitimate software or files. Unlike viruses, Trojans do not replicate. Instead, they trick users into installing them, and once activated, they may perform malicious actions without the user's knowledge.</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Purpose:</a:t>
            </a:r>
            <a:r>
              <a:rPr lang="en-GB" b="0" i="0" u="none" strike="noStrike" dirty="0">
                <a:solidFill>
                  <a:srgbClr val="374151"/>
                </a:solidFill>
                <a:effectLst/>
                <a:latin typeface="Calibri" panose="020F0502020204030204" pitchFamily="34" charset="0"/>
                <a:cs typeface="Calibri" panose="020F0502020204030204" pitchFamily="34" charset="0"/>
              </a:rPr>
              <a:t> Trojans are often used to create backdoors in systems, steal sensitive information, or facilitate other types of cyberattacks.</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Phishing and Spear Phishing:</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Phishing Definition:</a:t>
            </a:r>
            <a:r>
              <a:rPr lang="en-GB" b="0" i="0" u="none" strike="noStrike" dirty="0">
                <a:solidFill>
                  <a:srgbClr val="374151"/>
                </a:solidFill>
                <a:effectLst/>
                <a:latin typeface="Calibri" panose="020F0502020204030204" pitchFamily="34" charset="0"/>
                <a:cs typeface="Calibri" panose="020F0502020204030204" pitchFamily="34" charset="0"/>
              </a:rPr>
              <a:t> Phishing is a social engineering technique where attackers use deceptive emails, messages, or websites to trick individuals into revealing sensitive information, such as usernames, passwords, or financial details.</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Spear Phishing Definition:</a:t>
            </a:r>
            <a:r>
              <a:rPr lang="en-GB" b="0" i="0" u="none" strike="noStrike" dirty="0">
                <a:solidFill>
                  <a:srgbClr val="374151"/>
                </a:solidFill>
                <a:effectLst/>
                <a:latin typeface="Calibri" panose="020F0502020204030204" pitchFamily="34" charset="0"/>
                <a:cs typeface="Calibri" panose="020F0502020204030204" pitchFamily="34" charset="0"/>
              </a:rPr>
              <a:t> Spear phishing is a targeted form of phishing that involves customized and personalized attacks on specific individuals or organizations, often using information gathered from reconnaissance.</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Keyloggers/Spyware:</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Keylogger Definition:</a:t>
            </a:r>
            <a:r>
              <a:rPr lang="en-GB" b="0" i="0" u="none" strike="noStrike" dirty="0">
                <a:solidFill>
                  <a:srgbClr val="374151"/>
                </a:solidFill>
                <a:effectLst/>
                <a:latin typeface="Calibri" panose="020F0502020204030204" pitchFamily="34" charset="0"/>
                <a:cs typeface="Calibri" panose="020F0502020204030204" pitchFamily="34" charset="0"/>
              </a:rPr>
              <a:t> A keylogger is a type of software or hardware that records keystrokes on a computer or mobile device without the user's knowledge. This information can include login credentials, personal messages, or other sensitive data.</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Spyware Definition:</a:t>
            </a:r>
            <a:r>
              <a:rPr lang="en-GB" b="0" i="0" u="none" strike="noStrike" dirty="0">
                <a:solidFill>
                  <a:srgbClr val="374151"/>
                </a:solidFill>
                <a:effectLst/>
                <a:latin typeface="Calibri" panose="020F0502020204030204" pitchFamily="34" charset="0"/>
                <a:cs typeface="Calibri" panose="020F0502020204030204" pitchFamily="34" charset="0"/>
              </a:rPr>
              <a:t> Spyware is a broader category of malware that secretly monitors and collects information about users' activities on a device. This may include browsing habits, personal information, or login credentials.</a:t>
            </a:r>
          </a:p>
          <a:p>
            <a:pPr marL="457200" lvl="1" indent="0" algn="l">
              <a:buFont typeface="+mj-lt"/>
              <a:buNone/>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Hacking:</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Definition:</a:t>
            </a:r>
            <a:r>
              <a:rPr lang="en-GB" b="0" i="0" u="none" strike="noStrike" dirty="0">
                <a:solidFill>
                  <a:srgbClr val="374151"/>
                </a:solidFill>
                <a:effectLst/>
                <a:latin typeface="Calibri" panose="020F0502020204030204" pitchFamily="34" charset="0"/>
                <a:cs typeface="Calibri" panose="020F0502020204030204" pitchFamily="34" charset="0"/>
              </a:rPr>
              <a:t> Hacking refers to the unauthorized access, manipulation, or exploitation of computer systems, networks, or devices. A hacker may seek to gain access to confidential information, disrupt operations, or compromise the security of a system.</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Purpose:</a:t>
            </a:r>
            <a:r>
              <a:rPr lang="en-GB" b="0" i="0" u="none" strike="noStrike" dirty="0">
                <a:solidFill>
                  <a:srgbClr val="374151"/>
                </a:solidFill>
                <a:effectLst/>
                <a:latin typeface="Calibri" panose="020F0502020204030204" pitchFamily="34" charset="0"/>
                <a:cs typeface="Calibri" panose="020F0502020204030204" pitchFamily="34" charset="0"/>
              </a:rPr>
              <a:t> Hacking can have various motives, including financial gain, activism, espionage, or simply the challenge of overcoming security measures.</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Each of these terms represents a specific type of cyber threat and understanding them is crucial for implementing effective cybersecurity measures.</a:t>
            </a:r>
          </a:p>
          <a:p>
            <a:endParaRPr lang="en-US" dirty="0"/>
          </a:p>
        </p:txBody>
      </p:sp>
      <p:sp>
        <p:nvSpPr>
          <p:cNvPr id="4" name="Slide Number Placeholder 3"/>
          <p:cNvSpPr>
            <a:spLocks noGrp="1"/>
          </p:cNvSpPr>
          <p:nvPr>
            <p:ph type="sldNum" sz="quarter" idx="5"/>
          </p:nvPr>
        </p:nvSpPr>
        <p:spPr/>
        <p:txBody>
          <a:bodyPr/>
          <a:lstStyle/>
          <a:p>
            <a:fld id="{912E73EA-92A1-1442-B451-35E084BD4C8D}" type="slidenum">
              <a:rPr lang="en-US" smtClean="0"/>
              <a:t>10</a:t>
            </a:fld>
            <a:endParaRPr lang="en-US"/>
          </a:p>
        </p:txBody>
      </p:sp>
    </p:spTree>
    <p:extLst>
      <p:ext uri="{BB962C8B-B14F-4D97-AF65-F5344CB8AC3E}">
        <p14:creationId xmlns:p14="http://schemas.microsoft.com/office/powerpoint/2010/main" val="32840574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dirty="0">
                <a:solidFill>
                  <a:srgbClr val="374151"/>
                </a:solidFill>
                <a:effectLst/>
                <a:latin typeface="+mn-lt"/>
                <a:cs typeface="Calibri" panose="020F0502020204030204" pitchFamily="34" charset="0"/>
              </a:rPr>
              <a:t>Botnets</a:t>
            </a:r>
            <a:r>
              <a:rPr lang="en-GB" b="0" i="0" u="none" strike="noStrike" dirty="0">
                <a:solidFill>
                  <a:srgbClr val="374151"/>
                </a:solidFill>
                <a:effectLst/>
                <a:latin typeface="+mn-lt"/>
                <a:cs typeface="Calibri" panose="020F0502020204030204" pitchFamily="34" charset="0"/>
              </a:rPr>
              <a:t> are commonly used for various malicious purposes, including spam distribution, launching DDoS attacks, stealing sensitive information, or spreading malware.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374151"/>
              </a:solidFill>
              <a:effectLst/>
              <a:latin typeface="+mn-lt"/>
              <a:cs typeface="Calibri" panose="020F0502020204030204" pitchFamily="34" charset="0"/>
            </a:endParaRPr>
          </a:p>
          <a:p>
            <a:pPr algn="l"/>
            <a:r>
              <a:rPr lang="en-GB" b="1" i="0" u="none" strike="noStrike" dirty="0">
                <a:solidFill>
                  <a:srgbClr val="374151"/>
                </a:solidFill>
                <a:effectLst/>
                <a:latin typeface="+mn-lt"/>
              </a:rPr>
              <a:t>DDoS stands for "Distributed Denial of Service</a:t>
            </a:r>
            <a:r>
              <a:rPr lang="en-GB" b="0" i="0" u="none" strike="noStrike" dirty="0">
                <a:solidFill>
                  <a:srgbClr val="374151"/>
                </a:solidFill>
                <a:effectLst/>
                <a:latin typeface="+mn-lt"/>
              </a:rPr>
              <a:t>." It's a type of cyber-attack where multiple compromised computers are used to flood a target system with traffic, causing it to become overwhelmed and unavailable to users.</a:t>
            </a:r>
          </a:p>
          <a:p>
            <a:pPr algn="l"/>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The term "distributed" in DDoS indicates that the attack is orchestrated from multiple sources, often a large number of computers or devices that have been infected with malware and brought under the control of a malicious actor.</a:t>
            </a:r>
          </a:p>
          <a:p>
            <a:pPr algn="l"/>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DDoS attack typically works by: </a:t>
            </a:r>
          </a:p>
          <a:p>
            <a:pPr marL="0" indent="0" algn="l">
              <a:buFont typeface="+mj-lt"/>
              <a:buNone/>
            </a:pPr>
            <a:endParaRPr lang="en-GB" b="0" i="0" u="none" strike="noStrike" dirty="0">
              <a:solidFill>
                <a:srgbClr val="374151"/>
              </a:solidFill>
              <a:effectLst/>
              <a:latin typeface="+mn-lt"/>
            </a:endParaRPr>
          </a:p>
          <a:p>
            <a:pPr algn="l">
              <a:buFont typeface="+mj-lt"/>
              <a:buNone/>
            </a:pPr>
            <a:r>
              <a:rPr lang="en-GB" b="1" i="0" u="none" strike="noStrike" dirty="0">
                <a:solidFill>
                  <a:srgbClr val="374151"/>
                </a:solidFill>
                <a:effectLst/>
                <a:latin typeface="+mn-lt"/>
              </a:rPr>
              <a:t>Botnet Formation:</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The attacker creates or gains control of a network of compromised computers known as a botnet. These computers, often referred to as bots or zombies, can be regular computers, servers, or even Internet of Things (IoT) devices.</a:t>
            </a:r>
          </a:p>
          <a:p>
            <a:pPr marL="457200" lvl="1" indent="0" algn="l">
              <a:buFont typeface="+mj-lt"/>
              <a:buNone/>
            </a:pPr>
            <a:endParaRPr lang="en-GB" b="0" i="0" u="none" strike="noStrike" dirty="0">
              <a:solidFill>
                <a:srgbClr val="374151"/>
              </a:solidFill>
              <a:effectLst/>
              <a:latin typeface="+mn-lt"/>
            </a:endParaRPr>
          </a:p>
          <a:p>
            <a:pPr algn="l">
              <a:buFont typeface="+mj-lt"/>
              <a:buNone/>
            </a:pPr>
            <a:r>
              <a:rPr lang="en-GB" b="1" i="0" u="none" strike="noStrike" dirty="0">
                <a:solidFill>
                  <a:srgbClr val="374151"/>
                </a:solidFill>
                <a:effectLst/>
                <a:latin typeface="+mn-lt"/>
              </a:rPr>
              <a:t>Coordination:</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The attacker uses the botnet to send a massive volume of requests, traffic, or data packets to the target system. The sheer volume of requests overwhelms the target's resources, such as bandwidth, processing power, or memory.</a:t>
            </a:r>
          </a:p>
          <a:p>
            <a:pPr marL="457200" lvl="1" indent="0" algn="l">
              <a:buFont typeface="+mj-lt"/>
              <a:buNone/>
            </a:pPr>
            <a:endParaRPr lang="en-GB" b="0" i="0" u="none" strike="noStrike" dirty="0">
              <a:solidFill>
                <a:srgbClr val="374151"/>
              </a:solidFill>
              <a:effectLst/>
              <a:latin typeface="+mn-lt"/>
            </a:endParaRPr>
          </a:p>
          <a:p>
            <a:pPr algn="l">
              <a:buFont typeface="+mj-lt"/>
              <a:buNone/>
            </a:pPr>
            <a:r>
              <a:rPr lang="en-GB" b="1" i="0" u="none" strike="noStrike" dirty="0">
                <a:solidFill>
                  <a:srgbClr val="374151"/>
                </a:solidFill>
                <a:effectLst/>
                <a:latin typeface="+mn-lt"/>
              </a:rPr>
              <a:t>Overloading Resources:</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The target system becomes unable to handle the flood of incoming requests, leading to a slowdown in performance or complete unavailability. Legitimate users trying to access the targeted service or website experience disruptions or downtime.</a:t>
            </a:r>
          </a:p>
          <a:p>
            <a:pPr marL="457200" lvl="1" indent="0" algn="l">
              <a:buFont typeface="+mj-lt"/>
              <a:buNone/>
            </a:pPr>
            <a:endParaRPr lang="en-GB" b="0" i="0" u="none" strike="noStrike" dirty="0">
              <a:solidFill>
                <a:srgbClr val="374151"/>
              </a:solidFill>
              <a:effectLst/>
              <a:latin typeface="+mn-lt"/>
            </a:endParaRPr>
          </a:p>
          <a:p>
            <a:pPr algn="l">
              <a:buFont typeface="+mj-lt"/>
              <a:buNone/>
            </a:pPr>
            <a:r>
              <a:rPr lang="en-GB" b="1" i="0" u="none" strike="noStrike" dirty="0">
                <a:solidFill>
                  <a:srgbClr val="374151"/>
                </a:solidFill>
                <a:effectLst/>
                <a:latin typeface="+mn-lt"/>
              </a:rPr>
              <a:t>Types of DDoS Attacks:</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DDoS attacks can take various forms, including:</a:t>
            </a:r>
          </a:p>
          <a:p>
            <a:pPr marL="914400" lvl="2" indent="0" algn="l">
              <a:buFont typeface="+mj-lt"/>
              <a:buNone/>
            </a:pPr>
            <a:r>
              <a:rPr lang="en-GB" b="1" i="0" u="none" strike="noStrike" dirty="0">
                <a:solidFill>
                  <a:srgbClr val="374151"/>
                </a:solidFill>
                <a:effectLst/>
                <a:latin typeface="+mn-lt"/>
              </a:rPr>
              <a:t>Volumetric Attacks:</a:t>
            </a:r>
            <a:r>
              <a:rPr lang="en-GB" b="0" i="0" u="none" strike="noStrike" dirty="0">
                <a:solidFill>
                  <a:srgbClr val="374151"/>
                </a:solidFill>
                <a:effectLst/>
                <a:latin typeface="+mn-lt"/>
              </a:rPr>
              <a:t> Flood the target with a high volume of traffic.</a:t>
            </a:r>
          </a:p>
          <a:p>
            <a:pPr marL="914400" lvl="2" indent="0" algn="l">
              <a:buFont typeface="+mj-lt"/>
              <a:buNone/>
            </a:pPr>
            <a:r>
              <a:rPr lang="en-GB" b="1" i="0" u="none" strike="noStrike" dirty="0">
                <a:solidFill>
                  <a:srgbClr val="374151"/>
                </a:solidFill>
                <a:effectLst/>
                <a:latin typeface="+mn-lt"/>
              </a:rPr>
              <a:t>TCP State-Exhaustion Attacks:</a:t>
            </a:r>
            <a:r>
              <a:rPr lang="en-GB" b="0" i="0" u="none" strike="noStrike" dirty="0">
                <a:solidFill>
                  <a:srgbClr val="374151"/>
                </a:solidFill>
                <a:effectLst/>
                <a:latin typeface="+mn-lt"/>
              </a:rPr>
              <a:t> Exploit the stateful nature of TCP protocols.</a:t>
            </a:r>
          </a:p>
          <a:p>
            <a:pPr marL="914400" lvl="2" indent="0" algn="l">
              <a:buFont typeface="+mj-lt"/>
              <a:buNone/>
            </a:pPr>
            <a:r>
              <a:rPr lang="en-GB" b="1" i="0" u="none" strike="noStrike" dirty="0">
                <a:solidFill>
                  <a:srgbClr val="374151"/>
                </a:solidFill>
                <a:effectLst/>
                <a:latin typeface="+mn-lt"/>
              </a:rPr>
              <a:t>Application Layer Attacks:</a:t>
            </a:r>
            <a:r>
              <a:rPr lang="en-GB" b="0" i="0" u="none" strike="noStrike" dirty="0">
                <a:solidFill>
                  <a:srgbClr val="374151"/>
                </a:solidFill>
                <a:effectLst/>
                <a:latin typeface="+mn-lt"/>
              </a:rPr>
              <a:t> Target vulnerabilities in web applications.</a:t>
            </a:r>
          </a:p>
          <a:p>
            <a:pPr marL="914400" lvl="2" indent="0" algn="l">
              <a:buFont typeface="+mj-lt"/>
              <a:buNone/>
            </a:pPr>
            <a:r>
              <a:rPr lang="en-GB" b="1" i="0" u="none" strike="noStrike" dirty="0">
                <a:solidFill>
                  <a:srgbClr val="374151"/>
                </a:solidFill>
                <a:effectLst/>
                <a:latin typeface="+mn-lt"/>
              </a:rPr>
              <a:t>DNS Amplification Attacks:</a:t>
            </a:r>
            <a:r>
              <a:rPr lang="en-GB" b="0" i="0" u="none" strike="noStrike" dirty="0">
                <a:solidFill>
                  <a:srgbClr val="374151"/>
                </a:solidFill>
                <a:effectLst/>
                <a:latin typeface="+mn-lt"/>
              </a:rPr>
              <a:t> Exploit vulnerabilities in the Domain Name System.</a:t>
            </a:r>
          </a:p>
          <a:p>
            <a:pPr marL="914400" lvl="2" indent="0" algn="l">
              <a:buFont typeface="+mj-lt"/>
              <a:buNone/>
            </a:pPr>
            <a:endParaRPr lang="en-GB" b="0" i="0" u="none" strike="noStrike" dirty="0">
              <a:solidFill>
                <a:srgbClr val="374151"/>
              </a:solidFill>
              <a:effectLst/>
              <a:latin typeface="+mn-lt"/>
            </a:endParaRPr>
          </a:p>
          <a:p>
            <a:pPr algn="l">
              <a:buFont typeface="+mj-lt"/>
              <a:buNone/>
            </a:pPr>
            <a:r>
              <a:rPr lang="en-GB" b="1" i="0" u="none" strike="noStrike" dirty="0">
                <a:solidFill>
                  <a:srgbClr val="374151"/>
                </a:solidFill>
                <a:effectLst/>
                <a:latin typeface="+mn-lt"/>
              </a:rPr>
              <a:t>Motivations:</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DDoS attacks can be motivated by various factors, including revenge, competition, hacktivism, or attempts to distract from other malicious activities.</a:t>
            </a:r>
          </a:p>
          <a:p>
            <a:pPr marL="457200" lvl="1" indent="0" algn="l">
              <a:buFont typeface="+mj-lt"/>
              <a:buNone/>
            </a:pPr>
            <a:endParaRPr lang="en-GB" b="0" i="0" u="none" strike="noStrike" dirty="0">
              <a:solidFill>
                <a:srgbClr val="374151"/>
              </a:solidFill>
              <a:effectLst/>
              <a:latin typeface="+mn-lt"/>
            </a:endParaRPr>
          </a:p>
          <a:p>
            <a:pPr algn="l">
              <a:buFont typeface="+mj-lt"/>
              <a:buNone/>
            </a:pPr>
            <a:r>
              <a:rPr lang="en-GB" b="1" i="0" u="none" strike="noStrike" dirty="0">
                <a:solidFill>
                  <a:srgbClr val="374151"/>
                </a:solidFill>
                <a:effectLst/>
                <a:latin typeface="+mn-lt"/>
              </a:rPr>
              <a:t>Mitigation:</a:t>
            </a:r>
            <a:endParaRPr lang="en-GB" b="0" i="0" u="none" strike="noStrike" dirty="0">
              <a:solidFill>
                <a:srgbClr val="374151"/>
              </a:solidFill>
              <a:effectLst/>
              <a:latin typeface="+mn-lt"/>
            </a:endParaRPr>
          </a:p>
          <a:p>
            <a:pPr marL="457200" lvl="1" indent="0" algn="l">
              <a:buFont typeface="+mj-lt"/>
              <a:buNone/>
            </a:pPr>
            <a:r>
              <a:rPr lang="en-GB" b="0" i="0" u="none" strike="noStrike" dirty="0">
                <a:solidFill>
                  <a:srgbClr val="374151"/>
                </a:solidFill>
                <a:effectLst/>
                <a:latin typeface="+mn-lt"/>
              </a:rPr>
              <a:t>Organizations implement DDoS mitigation strategies to detect and block malicious traffic, ensuring the availability and stability of their online services.</a:t>
            </a:r>
          </a:p>
          <a:p>
            <a:pPr marL="742950" lvl="1" indent="-285750"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DDoS attacks pose a significant threat to online services, and defending against them requires robust cybersecurity measures, including traffic filtering, rate limiting, and the ability to distinguish between legitimate and malicious traffic.</a:t>
            </a:r>
          </a:p>
          <a:p>
            <a:endParaRPr lang="en-US" dirty="0"/>
          </a:p>
        </p:txBody>
      </p:sp>
      <p:sp>
        <p:nvSpPr>
          <p:cNvPr id="4" name="Slide Number Placeholder 3"/>
          <p:cNvSpPr>
            <a:spLocks noGrp="1"/>
          </p:cNvSpPr>
          <p:nvPr>
            <p:ph type="sldNum" sz="quarter" idx="5"/>
          </p:nvPr>
        </p:nvSpPr>
        <p:spPr/>
        <p:txBody>
          <a:bodyPr/>
          <a:lstStyle/>
          <a:p>
            <a:fld id="{912E73EA-92A1-1442-B451-35E084BD4C8D}" type="slidenum">
              <a:rPr lang="en-US" smtClean="0"/>
              <a:t>11</a:t>
            </a:fld>
            <a:endParaRPr lang="en-US"/>
          </a:p>
        </p:txBody>
      </p:sp>
    </p:spTree>
    <p:extLst>
      <p:ext uri="{BB962C8B-B14F-4D97-AF65-F5344CB8AC3E}">
        <p14:creationId xmlns:p14="http://schemas.microsoft.com/office/powerpoint/2010/main" val="22148687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WikiLeaks is a non-profit organization that was founded in 2006 by Australian activist and journalist Julian Assange. Its primary mission is to publish classified, censored, or otherwise restricted information that is of significant public interest. WikiLeaks is known for its commitment to transparency and its use of technology to protect the anonymity of sources.</a:t>
            </a:r>
          </a:p>
          <a:p>
            <a:pPr algn="l"/>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Key points about WikiLeaks:</a:t>
            </a:r>
          </a:p>
          <a:p>
            <a:pPr algn="l"/>
            <a:endParaRPr lang="en-GB" b="0" i="0" u="none" strike="noStrike" dirty="0">
              <a:solidFill>
                <a:srgbClr val="374151"/>
              </a:solidFill>
              <a:effectLst/>
              <a:latin typeface="+mn-lt"/>
            </a:endParaRPr>
          </a:p>
          <a:p>
            <a:pPr algn="l">
              <a:buFont typeface="+mj-lt"/>
              <a:buAutoNum type="arabicPeriod"/>
            </a:pPr>
            <a:r>
              <a:rPr lang="en-GB" b="1" i="0" u="none" strike="noStrike" dirty="0" err="1">
                <a:solidFill>
                  <a:srgbClr val="374151"/>
                </a:solidFill>
                <a:effectLst/>
                <a:latin typeface="+mn-lt"/>
              </a:rPr>
              <a:t>Whistleblower</a:t>
            </a:r>
            <a:r>
              <a:rPr lang="en-GB" b="1" i="0" u="none" strike="noStrike" dirty="0">
                <a:solidFill>
                  <a:srgbClr val="374151"/>
                </a:solidFill>
                <a:effectLst/>
                <a:latin typeface="+mn-lt"/>
              </a:rPr>
              <a:t> Platform:</a:t>
            </a:r>
            <a:endParaRPr lang="en-GB" b="0" i="0" u="none" strike="noStrike" dirty="0">
              <a:solidFill>
                <a:srgbClr val="374151"/>
              </a:solidFill>
              <a:effectLst/>
              <a:latin typeface="+mn-lt"/>
            </a:endParaRPr>
          </a:p>
          <a:p>
            <a:pPr marL="742950" lvl="1" indent="-285750" algn="l">
              <a:buFont typeface="+mj-lt"/>
              <a:buAutoNum type="arabicPeriod"/>
            </a:pPr>
            <a:r>
              <a:rPr lang="en-GB" b="0" i="0" u="none" strike="noStrike" dirty="0">
                <a:solidFill>
                  <a:srgbClr val="374151"/>
                </a:solidFill>
                <a:effectLst/>
                <a:latin typeface="+mn-lt"/>
              </a:rPr>
              <a:t>WikiLeaks operates as a platform for </a:t>
            </a:r>
            <a:r>
              <a:rPr lang="en-GB" b="0" i="0" u="none" strike="noStrike" dirty="0" err="1">
                <a:solidFill>
                  <a:srgbClr val="374151"/>
                </a:solidFill>
                <a:effectLst/>
                <a:latin typeface="+mn-lt"/>
              </a:rPr>
              <a:t>whistleblowers</a:t>
            </a:r>
            <a:r>
              <a:rPr lang="en-GB" b="0" i="0" u="none" strike="noStrike" dirty="0">
                <a:solidFill>
                  <a:srgbClr val="374151"/>
                </a:solidFill>
                <a:effectLst/>
                <a:latin typeface="+mn-lt"/>
              </a:rPr>
              <a:t> to anonymously submit documents that expose government or corporate misconduct, corruption, or other controversial activities.</a:t>
            </a:r>
          </a:p>
          <a:p>
            <a:pPr marL="742950" lvl="1" indent="-285750" algn="l">
              <a:buFont typeface="+mj-lt"/>
              <a:buAutoNum type="arabicPeriod"/>
            </a:pPr>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Notable Leaks:</a:t>
            </a:r>
            <a:endParaRPr lang="en-GB" b="0" i="0" u="none" strike="noStrike" dirty="0">
              <a:solidFill>
                <a:srgbClr val="374151"/>
              </a:solidFill>
              <a:effectLst/>
              <a:latin typeface="+mn-lt"/>
            </a:endParaRPr>
          </a:p>
          <a:p>
            <a:pPr marL="742950" lvl="1" indent="-285750" algn="l">
              <a:buFont typeface="+mj-lt"/>
              <a:buAutoNum type="arabicPeriod"/>
            </a:pPr>
            <a:r>
              <a:rPr lang="en-GB" b="0" i="0" u="none" strike="noStrike" dirty="0">
                <a:solidFill>
                  <a:srgbClr val="374151"/>
                </a:solidFill>
                <a:effectLst/>
                <a:latin typeface="+mn-lt"/>
              </a:rPr>
              <a:t>WikiLeaks has been responsible for publishing a number of high-profile leaks, including:</a:t>
            </a:r>
          </a:p>
          <a:p>
            <a:pPr marL="1143000" lvl="2" indent="-228600" algn="l">
              <a:buFont typeface="+mj-lt"/>
              <a:buAutoNum type="arabicPeriod"/>
            </a:pPr>
            <a:r>
              <a:rPr lang="en-GB" b="1" i="0" u="none" strike="noStrike" dirty="0">
                <a:solidFill>
                  <a:srgbClr val="374151"/>
                </a:solidFill>
                <a:effectLst/>
                <a:latin typeface="+mn-lt"/>
              </a:rPr>
              <a:t>Iraq War Logs:</a:t>
            </a:r>
            <a:r>
              <a:rPr lang="en-GB" b="0" i="0" u="none" strike="noStrike" dirty="0">
                <a:solidFill>
                  <a:srgbClr val="374151"/>
                </a:solidFill>
                <a:effectLst/>
                <a:latin typeface="+mn-lt"/>
              </a:rPr>
              <a:t> Classified documents detailing the Iraq War (2010).</a:t>
            </a:r>
          </a:p>
          <a:p>
            <a:pPr marL="1143000" lvl="2" indent="-228600" algn="l">
              <a:buFont typeface="+mj-lt"/>
              <a:buAutoNum type="arabicPeriod"/>
            </a:pPr>
            <a:r>
              <a:rPr lang="en-GB" b="1" i="0" u="none" strike="noStrike" dirty="0">
                <a:solidFill>
                  <a:srgbClr val="374151"/>
                </a:solidFill>
                <a:effectLst/>
                <a:latin typeface="+mn-lt"/>
              </a:rPr>
              <a:t>Afghan War Diary:</a:t>
            </a:r>
            <a:r>
              <a:rPr lang="en-GB" b="0" i="0" u="none" strike="noStrike" dirty="0">
                <a:solidFill>
                  <a:srgbClr val="374151"/>
                </a:solidFill>
                <a:effectLst/>
                <a:latin typeface="+mn-lt"/>
              </a:rPr>
              <a:t> Logs related to the war in Afghanistan (2010).</a:t>
            </a:r>
          </a:p>
          <a:p>
            <a:pPr marL="1143000" lvl="2" indent="-228600" algn="l">
              <a:buFont typeface="+mj-lt"/>
              <a:buAutoNum type="arabicPeriod"/>
            </a:pPr>
            <a:r>
              <a:rPr lang="en-GB" b="1" i="0" u="none" strike="noStrike" dirty="0" err="1">
                <a:solidFill>
                  <a:srgbClr val="374151"/>
                </a:solidFill>
                <a:effectLst/>
                <a:latin typeface="+mn-lt"/>
              </a:rPr>
              <a:t>Cablegate</a:t>
            </a:r>
            <a:r>
              <a:rPr lang="en-GB" b="1" i="0" u="none" strike="noStrike" dirty="0">
                <a:solidFill>
                  <a:srgbClr val="374151"/>
                </a:solidFill>
                <a:effectLst/>
                <a:latin typeface="+mn-lt"/>
              </a:rPr>
              <a:t>:</a:t>
            </a:r>
            <a:r>
              <a:rPr lang="en-GB" b="0" i="0" u="none" strike="noStrike" dirty="0">
                <a:solidFill>
                  <a:srgbClr val="374151"/>
                </a:solidFill>
                <a:effectLst/>
                <a:latin typeface="+mn-lt"/>
              </a:rPr>
              <a:t> U.S. diplomatic cables revealing diplomatic communications (2010).</a:t>
            </a:r>
          </a:p>
          <a:p>
            <a:pPr marL="1143000" lvl="2" indent="-228600" algn="l">
              <a:buFont typeface="+mj-lt"/>
              <a:buAutoNum type="arabicPeriod"/>
            </a:pPr>
            <a:r>
              <a:rPr lang="en-GB" b="1" i="0" u="none" strike="noStrike" dirty="0">
                <a:solidFill>
                  <a:srgbClr val="374151"/>
                </a:solidFill>
                <a:effectLst/>
                <a:latin typeface="+mn-lt"/>
              </a:rPr>
              <a:t>Guantanamo Files:</a:t>
            </a:r>
            <a:r>
              <a:rPr lang="en-GB" b="0" i="0" u="none" strike="noStrike" dirty="0">
                <a:solidFill>
                  <a:srgbClr val="374151"/>
                </a:solidFill>
                <a:effectLst/>
                <a:latin typeface="+mn-lt"/>
              </a:rPr>
              <a:t> Documents detailing detainees at Guantanamo Bay (2011).</a:t>
            </a:r>
          </a:p>
          <a:p>
            <a:pPr marL="1143000" lvl="2" indent="-228600" algn="l">
              <a:buFont typeface="+mj-lt"/>
              <a:buAutoNum type="arabicPeriod"/>
            </a:pPr>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Impact:</a:t>
            </a:r>
            <a:endParaRPr lang="en-GB" b="0" i="0" u="none" strike="noStrike" dirty="0">
              <a:solidFill>
                <a:srgbClr val="374151"/>
              </a:solidFill>
              <a:effectLst/>
              <a:latin typeface="+mn-lt"/>
            </a:endParaRPr>
          </a:p>
          <a:p>
            <a:pPr marL="742950" lvl="1" indent="-285750" algn="l">
              <a:buFont typeface="+mj-lt"/>
              <a:buAutoNum type="arabicPeriod"/>
            </a:pPr>
            <a:r>
              <a:rPr lang="en-GB" b="0" i="0" u="none" strike="noStrike" dirty="0">
                <a:solidFill>
                  <a:srgbClr val="374151"/>
                </a:solidFill>
                <a:effectLst/>
                <a:latin typeface="+mn-lt"/>
              </a:rPr>
              <a:t>The releases by WikiLeaks have had significant political and diplomatic repercussions, leading to public debates about government transparency, accountability, and the ethics of publishing classified information.</a:t>
            </a:r>
          </a:p>
          <a:p>
            <a:pPr marL="742950" lvl="1" indent="-285750" algn="l">
              <a:buFont typeface="+mj-lt"/>
              <a:buAutoNum type="arabicPeriod"/>
            </a:pPr>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Controversies:</a:t>
            </a:r>
            <a:endParaRPr lang="en-GB" b="0" i="0" u="none" strike="noStrike" dirty="0">
              <a:solidFill>
                <a:srgbClr val="374151"/>
              </a:solidFill>
              <a:effectLst/>
              <a:latin typeface="+mn-lt"/>
            </a:endParaRPr>
          </a:p>
          <a:p>
            <a:pPr marL="742950" lvl="1" indent="-285750" algn="l">
              <a:buFont typeface="+mj-lt"/>
              <a:buAutoNum type="arabicPeriod"/>
            </a:pPr>
            <a:r>
              <a:rPr lang="en-GB" b="0" i="0" u="none" strike="noStrike" dirty="0">
                <a:solidFill>
                  <a:srgbClr val="374151"/>
                </a:solidFill>
                <a:effectLst/>
                <a:latin typeface="+mn-lt"/>
              </a:rPr>
              <a:t>WikiLeaks has been a source of controversy, with critics arguing that the indiscriminate release of classified information could compromise national security and endanger lives. Supporters, on the other hand, emphasize the importance of exposing corruption and wrongdoing.</a:t>
            </a:r>
          </a:p>
          <a:p>
            <a:pPr marL="742950" lvl="1" indent="-285750" algn="l">
              <a:buFont typeface="+mj-lt"/>
              <a:buAutoNum type="arabicPeriod"/>
            </a:pPr>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Legal Issues:</a:t>
            </a:r>
            <a:endParaRPr lang="en-GB" b="0" i="0" u="none" strike="noStrike" dirty="0">
              <a:solidFill>
                <a:srgbClr val="374151"/>
              </a:solidFill>
              <a:effectLst/>
              <a:latin typeface="+mn-lt"/>
            </a:endParaRPr>
          </a:p>
          <a:p>
            <a:pPr marL="742950" lvl="1" indent="-285750" algn="l">
              <a:buFont typeface="+mj-lt"/>
              <a:buAutoNum type="arabicPeriod"/>
            </a:pPr>
            <a:r>
              <a:rPr lang="en-GB" b="0" i="0" u="none" strike="noStrike" dirty="0">
                <a:solidFill>
                  <a:srgbClr val="374151"/>
                </a:solidFill>
                <a:effectLst/>
                <a:latin typeface="+mn-lt"/>
              </a:rPr>
              <a:t>Julian Assange, the founder of WikiLeaks, has faced legal challenges and extradition requests. In 2012, Assange sought asylum in the Embassy of Ecuador in London to avoid extradition to Sweden, where he faced sexual assault allegations. In 2019, he was arrested by British authorities after Ecuador withdrew his asylum status.</a:t>
            </a:r>
          </a:p>
          <a:p>
            <a:pPr marL="742950" lvl="1" indent="-285750" algn="l">
              <a:buFont typeface="+mj-lt"/>
              <a:buAutoNum type="arabicPeriod"/>
            </a:pPr>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WikiLeaks Technologies:</a:t>
            </a:r>
            <a:endParaRPr lang="en-GB" b="0" i="0" u="none" strike="noStrike" dirty="0">
              <a:solidFill>
                <a:srgbClr val="374151"/>
              </a:solidFill>
              <a:effectLst/>
              <a:latin typeface="+mn-lt"/>
            </a:endParaRPr>
          </a:p>
          <a:p>
            <a:pPr marL="742950" lvl="1" indent="-285750" algn="l">
              <a:buFont typeface="+mj-lt"/>
              <a:buAutoNum type="arabicPeriod"/>
            </a:pPr>
            <a:r>
              <a:rPr lang="en-GB" b="0" i="0" u="none" strike="noStrike" dirty="0">
                <a:solidFill>
                  <a:srgbClr val="374151"/>
                </a:solidFill>
                <a:effectLst/>
                <a:latin typeface="+mn-lt"/>
              </a:rPr>
              <a:t>WikiLeaks uses technology such as encryption and anonymous submission systems to protect the identity of </a:t>
            </a:r>
            <a:r>
              <a:rPr lang="en-GB" b="0" i="0" u="none" strike="noStrike" dirty="0" err="1">
                <a:solidFill>
                  <a:srgbClr val="374151"/>
                </a:solidFill>
                <a:effectLst/>
                <a:latin typeface="+mn-lt"/>
              </a:rPr>
              <a:t>whistleblowers</a:t>
            </a:r>
            <a:r>
              <a:rPr lang="en-GB" b="0" i="0" u="none" strike="noStrike" dirty="0">
                <a:solidFill>
                  <a:srgbClr val="374151"/>
                </a:solidFill>
                <a:effectLst/>
                <a:latin typeface="+mn-lt"/>
              </a:rPr>
              <a:t>. The organization has also developed tools like "</a:t>
            </a:r>
            <a:r>
              <a:rPr lang="en-GB" b="0" i="0" u="none" strike="noStrike" dirty="0" err="1">
                <a:solidFill>
                  <a:srgbClr val="374151"/>
                </a:solidFill>
                <a:effectLst/>
                <a:latin typeface="+mn-lt"/>
              </a:rPr>
              <a:t>SecureDrop</a:t>
            </a:r>
            <a:r>
              <a:rPr lang="en-GB" b="0" i="0" u="none" strike="noStrike" dirty="0">
                <a:solidFill>
                  <a:srgbClr val="374151"/>
                </a:solidFill>
                <a:effectLst/>
                <a:latin typeface="+mn-lt"/>
              </a:rPr>
              <a:t>," which allows media organizations to receive anonymous tips securely.</a:t>
            </a:r>
          </a:p>
          <a:p>
            <a:pPr marL="742950" lvl="1" indent="-285750" algn="l">
              <a:buFont typeface="+mj-lt"/>
              <a:buAutoNum type="arabicPeriod"/>
            </a:pPr>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Public Perception:</a:t>
            </a:r>
            <a:endParaRPr lang="en-GB" b="0" i="0" u="none" strike="noStrike" dirty="0">
              <a:solidFill>
                <a:srgbClr val="374151"/>
              </a:solidFill>
              <a:effectLst/>
              <a:latin typeface="+mn-lt"/>
            </a:endParaRPr>
          </a:p>
          <a:p>
            <a:pPr marL="742950" lvl="1" indent="-285750" algn="l">
              <a:buFont typeface="+mj-lt"/>
              <a:buAutoNum type="arabicPeriod"/>
            </a:pPr>
            <a:r>
              <a:rPr lang="en-GB" b="0" i="0" u="none" strike="noStrike" dirty="0">
                <a:solidFill>
                  <a:srgbClr val="374151"/>
                </a:solidFill>
                <a:effectLst/>
                <a:latin typeface="+mn-lt"/>
              </a:rPr>
              <a:t>Public opinion on WikiLeaks varies. Some view it as a champion of free speech and government transparency, while others criticize it for potential harm to national security</a:t>
            </a:r>
          </a:p>
          <a:p>
            <a:pPr marL="742950" lvl="1" indent="-285750"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In response to financial organizations blocking transactions in support of WikiLeaks, the hacktivist group "Anonymous" initiated Distributed Denial of Service (DDoS) attacks against those organizations. Anonymous, a loosely affiliated and decentralized collective, took action as a form of protest against what they perceived as efforts to stifle freedom of information and impede the operations of WikiLeaks.</a:t>
            </a:r>
          </a:p>
          <a:p>
            <a:pPr algn="l"/>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The DDoS attacks were aimed at disrupting the online services of the targeted financial institutions, making their websites temporarily unavailable to users. The attackers used various tools and techniques to flood the targeted websites with a massive volume of traffic, overwhelming their servers and causing service disruptions.</a:t>
            </a:r>
          </a:p>
          <a:p>
            <a:pPr algn="l"/>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It's important to note that while Anonymous has been associated with various online activism campaigns, it is not a centralized organization with a formal structure. Instead, it consists of individuals who, often motivated by ideological reasons, participate in actions under the banner of Anonymous. The group has been involved in a range of activities, including online protests, DDoS attacks, and campaigns related to issues such as internet freedom and social justice.</a:t>
            </a:r>
          </a:p>
          <a:p>
            <a:pPr algn="l"/>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The events surrounding WikiLeaks, financial blockades, and subsequent online actions by groups like Anonymous highlight the intersection of technology, activism, and issues related to information freedom and transparency</a:t>
            </a:r>
            <a:r>
              <a:rPr lang="en-GB" b="0" i="0" u="none" strike="noStrike" dirty="0">
                <a:solidFill>
                  <a:srgbClr val="374151"/>
                </a:solidFill>
                <a:effectLst/>
                <a:latin typeface="Söhne"/>
              </a:rPr>
              <a:t>.</a:t>
            </a:r>
          </a:p>
          <a:p>
            <a:pPr marL="742950" lvl="1" indent="-285750" algn="l">
              <a:buFont typeface="+mj-lt"/>
              <a:buAutoNum type="arabicPeriod"/>
            </a:pPr>
            <a:endParaRPr lang="en-GB" b="0" i="0" u="none" strike="noStrike" dirty="0">
              <a:solidFill>
                <a:srgbClr val="374151"/>
              </a:solidFill>
              <a:effectLst/>
              <a:latin typeface="+mn-lt"/>
            </a:endParaRPr>
          </a:p>
          <a:p>
            <a:endParaRPr lang="en-US" dirty="0"/>
          </a:p>
        </p:txBody>
      </p:sp>
      <p:sp>
        <p:nvSpPr>
          <p:cNvPr id="4" name="Slide Number Placeholder 3"/>
          <p:cNvSpPr>
            <a:spLocks noGrp="1"/>
          </p:cNvSpPr>
          <p:nvPr>
            <p:ph type="sldNum" sz="quarter" idx="5"/>
          </p:nvPr>
        </p:nvSpPr>
        <p:spPr/>
        <p:txBody>
          <a:bodyPr/>
          <a:lstStyle/>
          <a:p>
            <a:fld id="{912E73EA-92A1-1442-B451-35E084BD4C8D}" type="slidenum">
              <a:rPr lang="en-US" smtClean="0"/>
              <a:t>12</a:t>
            </a:fld>
            <a:endParaRPr lang="en-US"/>
          </a:p>
        </p:txBody>
      </p:sp>
    </p:spTree>
    <p:extLst>
      <p:ext uri="{BB962C8B-B14F-4D97-AF65-F5344CB8AC3E}">
        <p14:creationId xmlns:p14="http://schemas.microsoft.com/office/powerpoint/2010/main" val="465218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Ransomware is a type of malicious software (malware) designed to block access to a computer system or files until a sum of money, or ransom, is paid to the attackers. The primary goal of ransomware is financial gain, and it has become a prevalent and lucrative form of cybercrime. The attackers encrypt the victim's files or lock them out of their system, and they demand payment, usually in cryptocurrency, in exchange for providing the decryption key or restoring access.</a:t>
            </a:r>
          </a:p>
          <a:p>
            <a:pPr marL="0" indent="0" algn="l">
              <a:buFont typeface="+mj-lt"/>
              <a:buNone/>
            </a:pPr>
            <a:endParaRPr lang="en-GB" b="0" i="0" u="none" strike="noStrike" dirty="0">
              <a:solidFill>
                <a:srgbClr val="374151"/>
              </a:solidFill>
              <a:effectLst/>
              <a:latin typeface="Calibri" panose="020F0502020204030204" pitchFamily="34" charset="0"/>
              <a:cs typeface="Calibri" panose="020F0502020204030204" pitchFamily="34" charset="0"/>
            </a:endParaRPr>
          </a:p>
          <a:p>
            <a:pPr marL="0"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Key characteristics of ransomware include:</a:t>
            </a:r>
          </a:p>
          <a:p>
            <a:pPr marL="0" indent="0" algn="l">
              <a:buFont typeface="+mj-lt"/>
              <a:buNone/>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Encryption: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Most modern ransomware uses strong encryption algorithms to lock files on the victim's device. The victim is then provided with instructions on how to pay the ransom to receive the decryption key.</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Ransom Demands: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Ransomware typically displays a ransom message, often in the form of a pop-up window or a text file, explaining that the victim's files are encrypted, and payment is required to restore access.</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Payment in Cryptocurrency:</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Ransom payments are often demanded in cryptocurrency, such as Bitcoin, to make it more difficult to trace the transactions and maintain the anonymity of the attackers.</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Time Pressure:</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Attackers often impose a deadline for payment, creating a sense of urgency to pressure victims into paying quickly. Failure to comply with the deadline may result in the permanent loss of files or an increase in the ransom amount.</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Delivery Methods: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Ransomware can be delivered through various means, including malicious email attachments, infected websites, or exploiting software vulnerabilities. Some forms of ransomware are distributed through malicious advertisements or links.</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Evolution: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Ransomware attacks have evolved over time, with some strains adopting more sophisticated techniques, such as targeting specific industries or organizations and incorporating advanced encryption methods.</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Double Extortion: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In some cases, attackers use a "double extortion" tactic. They not only encrypt files but also threaten to release sensitive data unless a ransom is paid.</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Global Impact:</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Ransomware attacks have affected individuals, businesses, and even critical infrastructure globally. The attackers may target a wide range of entities, from small businesses to large corporations, as well as government agencies.</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Preventing ransomware involves implementing robust cybersecurity measures, such as regular data backups, updating software to patch vulnerabilities, and educating users about phishing and safe online practices.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Additionally, having a response plan in place can help organizations mitigate the impact of a potential ransomware attack.</a:t>
            </a:r>
          </a:p>
          <a:p>
            <a:endParaRPr lang="en-US" dirty="0"/>
          </a:p>
        </p:txBody>
      </p:sp>
      <p:sp>
        <p:nvSpPr>
          <p:cNvPr id="4" name="Slide Number Placeholder 3"/>
          <p:cNvSpPr>
            <a:spLocks noGrp="1"/>
          </p:cNvSpPr>
          <p:nvPr>
            <p:ph type="sldNum" sz="quarter" idx="5"/>
          </p:nvPr>
        </p:nvSpPr>
        <p:spPr/>
        <p:txBody>
          <a:bodyPr/>
          <a:lstStyle/>
          <a:p>
            <a:fld id="{912E73EA-92A1-1442-B451-35E084BD4C8D}" type="slidenum">
              <a:rPr lang="en-US" smtClean="0"/>
              <a:t>13</a:t>
            </a:fld>
            <a:endParaRPr lang="en-US"/>
          </a:p>
        </p:txBody>
      </p:sp>
    </p:spTree>
    <p:extLst>
      <p:ext uri="{BB962C8B-B14F-4D97-AF65-F5344CB8AC3E}">
        <p14:creationId xmlns:p14="http://schemas.microsoft.com/office/powerpoint/2010/main" val="5553699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err="1">
                <a:solidFill>
                  <a:srgbClr val="374151"/>
                </a:solidFill>
                <a:effectLst/>
                <a:latin typeface="Calibri" panose="020F0502020204030204" pitchFamily="34" charset="0"/>
                <a:cs typeface="Calibri" panose="020F0502020204030204" pitchFamily="34" charset="0"/>
              </a:rPr>
              <a:t>CryptoLocker</a:t>
            </a:r>
            <a:r>
              <a:rPr lang="en-GB" b="0" i="0" u="none" strike="noStrike" dirty="0">
                <a:solidFill>
                  <a:srgbClr val="374151"/>
                </a:solidFill>
                <a:effectLst/>
                <a:latin typeface="Calibri" panose="020F0502020204030204" pitchFamily="34" charset="0"/>
                <a:cs typeface="Calibri" panose="020F0502020204030204" pitchFamily="34" charset="0"/>
              </a:rPr>
              <a:t> is a type of ransomware that emerged in 2013. It gained notoriety for its sophisticated encryption techniques and the impact it had on individuals and organizations. </a:t>
            </a:r>
            <a:r>
              <a:rPr lang="en-GB" b="0" i="0" u="none" strike="noStrike" dirty="0" err="1">
                <a:solidFill>
                  <a:srgbClr val="374151"/>
                </a:solidFill>
                <a:effectLst/>
                <a:latin typeface="Calibri" panose="020F0502020204030204" pitchFamily="34" charset="0"/>
                <a:cs typeface="Calibri" panose="020F0502020204030204" pitchFamily="34" charset="0"/>
              </a:rPr>
              <a:t>CryptoLocker</a:t>
            </a:r>
            <a:r>
              <a:rPr lang="en-GB" b="0" i="0" u="none" strike="noStrike" dirty="0">
                <a:solidFill>
                  <a:srgbClr val="374151"/>
                </a:solidFill>
                <a:effectLst/>
                <a:latin typeface="Calibri" panose="020F0502020204030204" pitchFamily="34" charset="0"/>
                <a:cs typeface="Calibri" panose="020F0502020204030204" pitchFamily="34" charset="0"/>
              </a:rPr>
              <a:t> specifically targeted Microsoft Windows operating systems.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Key features of </a:t>
            </a:r>
            <a:r>
              <a:rPr lang="en-GB" b="0" i="0" u="none" strike="noStrike" dirty="0" err="1">
                <a:solidFill>
                  <a:srgbClr val="374151"/>
                </a:solidFill>
                <a:effectLst/>
                <a:latin typeface="Calibri" panose="020F0502020204030204" pitchFamily="34" charset="0"/>
                <a:cs typeface="Calibri" panose="020F0502020204030204" pitchFamily="34" charset="0"/>
              </a:rPr>
              <a:t>CryptoLocker</a:t>
            </a:r>
            <a:r>
              <a:rPr lang="en-GB" b="0" i="0" u="none" strike="noStrike" dirty="0">
                <a:solidFill>
                  <a:srgbClr val="374151"/>
                </a:solidFill>
                <a:effectLst/>
                <a:latin typeface="Calibri" panose="020F0502020204030204" pitchFamily="34" charset="0"/>
                <a:cs typeface="Calibri" panose="020F0502020204030204" pitchFamily="34" charset="0"/>
              </a:rPr>
              <a:t> include: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Encryption: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err="1">
                <a:solidFill>
                  <a:srgbClr val="374151"/>
                </a:solidFill>
                <a:effectLst/>
                <a:latin typeface="Calibri" panose="020F0502020204030204" pitchFamily="34" charset="0"/>
                <a:cs typeface="Calibri" panose="020F0502020204030204" pitchFamily="34" charset="0"/>
              </a:rPr>
              <a:t>CryptoLocker</a:t>
            </a:r>
            <a:r>
              <a:rPr lang="en-GB" b="0" i="0" u="none" strike="noStrike" dirty="0">
                <a:solidFill>
                  <a:srgbClr val="374151"/>
                </a:solidFill>
                <a:effectLst/>
                <a:latin typeface="Calibri" panose="020F0502020204030204" pitchFamily="34" charset="0"/>
                <a:cs typeface="Calibri" panose="020F0502020204030204" pitchFamily="34" charset="0"/>
              </a:rPr>
              <a:t> uses strong encryption algorithms to encrypt files on the victim's computer. It commonly targets a variety of file types, including documents, images, and videos.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Ransom Demand:</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After encrypting the files, </a:t>
            </a:r>
            <a:r>
              <a:rPr lang="en-GB" b="0" i="0" u="none" strike="noStrike" dirty="0" err="1">
                <a:solidFill>
                  <a:srgbClr val="374151"/>
                </a:solidFill>
                <a:effectLst/>
                <a:latin typeface="Calibri" panose="020F0502020204030204" pitchFamily="34" charset="0"/>
                <a:cs typeface="Calibri" panose="020F0502020204030204" pitchFamily="34" charset="0"/>
              </a:rPr>
              <a:t>CryptoLocker</a:t>
            </a:r>
            <a:r>
              <a:rPr lang="en-GB" b="0" i="0" u="none" strike="noStrike" dirty="0">
                <a:solidFill>
                  <a:srgbClr val="374151"/>
                </a:solidFill>
                <a:effectLst/>
                <a:latin typeface="Calibri" panose="020F0502020204030204" pitchFamily="34" charset="0"/>
                <a:cs typeface="Calibri" panose="020F0502020204030204" pitchFamily="34" charset="0"/>
              </a:rPr>
              <a:t> displays a ransom message informing the victim that their files are locked, and they must pay a ransom to receive the decryption key. The payment is typically demanded in Bitcoin or other cryptocurrencies.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Time Limit:</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Like many ransomware variants, </a:t>
            </a:r>
            <a:r>
              <a:rPr lang="en-GB" b="0" i="0" u="none" strike="noStrike" dirty="0" err="1">
                <a:solidFill>
                  <a:srgbClr val="374151"/>
                </a:solidFill>
                <a:effectLst/>
                <a:latin typeface="Calibri" panose="020F0502020204030204" pitchFamily="34" charset="0"/>
                <a:cs typeface="Calibri" panose="020F0502020204030204" pitchFamily="34" charset="0"/>
              </a:rPr>
              <a:t>CryptoLocker</a:t>
            </a:r>
            <a:r>
              <a:rPr lang="en-GB" b="0" i="0" u="none" strike="noStrike" dirty="0">
                <a:solidFill>
                  <a:srgbClr val="374151"/>
                </a:solidFill>
                <a:effectLst/>
                <a:latin typeface="Calibri" panose="020F0502020204030204" pitchFamily="34" charset="0"/>
                <a:cs typeface="Calibri" panose="020F0502020204030204" pitchFamily="34" charset="0"/>
              </a:rPr>
              <a:t> imposes a time limit for payment. If the victim does not pay within the specified timeframe, the ransom amount may increase, or the decryption key may be permanently withheld.</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Payment Instructions: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err="1">
                <a:solidFill>
                  <a:srgbClr val="374151"/>
                </a:solidFill>
                <a:effectLst/>
                <a:latin typeface="Calibri" panose="020F0502020204030204" pitchFamily="34" charset="0"/>
                <a:cs typeface="Calibri" panose="020F0502020204030204" pitchFamily="34" charset="0"/>
              </a:rPr>
              <a:t>CryptoLocker</a:t>
            </a:r>
            <a:r>
              <a:rPr lang="en-GB" b="0" i="0" u="none" strike="noStrike" dirty="0">
                <a:solidFill>
                  <a:srgbClr val="374151"/>
                </a:solidFill>
                <a:effectLst/>
                <a:latin typeface="Calibri" panose="020F0502020204030204" pitchFamily="34" charset="0"/>
                <a:cs typeface="Calibri" panose="020F0502020204030204" pitchFamily="34" charset="0"/>
              </a:rPr>
              <a:t> provides detailed instructions on how to make the ransom payment. The instructions often involve using a Tor (The Onion Router) network to access a hidden service and make the transaction more difficult to trace.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Impact on Victims: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Victims who choose not to pay the ransom may face the permanent loss of their files. In some cases, victims who paid the ransom reported receiving the decryption key and regaining access to their files.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Evolution: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While the original </a:t>
            </a:r>
            <a:r>
              <a:rPr lang="en-GB" b="0" i="0" u="none" strike="noStrike" dirty="0" err="1">
                <a:solidFill>
                  <a:srgbClr val="374151"/>
                </a:solidFill>
                <a:effectLst/>
                <a:latin typeface="Calibri" panose="020F0502020204030204" pitchFamily="34" charset="0"/>
                <a:cs typeface="Calibri" panose="020F0502020204030204" pitchFamily="34" charset="0"/>
              </a:rPr>
              <a:t>CryptoLocker</a:t>
            </a:r>
            <a:r>
              <a:rPr lang="en-GB" b="0" i="0" u="none" strike="noStrike" dirty="0">
                <a:solidFill>
                  <a:srgbClr val="374151"/>
                </a:solidFill>
                <a:effectLst/>
                <a:latin typeface="Calibri" panose="020F0502020204030204" pitchFamily="34" charset="0"/>
                <a:cs typeface="Calibri" panose="020F0502020204030204" pitchFamily="34" charset="0"/>
              </a:rPr>
              <a:t> was taken down in a law enforcement operation, subsequent variants and copycat ransomware emerged, using similar techniques. The term "</a:t>
            </a:r>
            <a:r>
              <a:rPr lang="en-GB" b="0" i="0" u="none" strike="noStrike" dirty="0" err="1">
                <a:solidFill>
                  <a:srgbClr val="374151"/>
                </a:solidFill>
                <a:effectLst/>
                <a:latin typeface="Calibri" panose="020F0502020204030204" pitchFamily="34" charset="0"/>
                <a:cs typeface="Calibri" panose="020F0502020204030204" pitchFamily="34" charset="0"/>
              </a:rPr>
              <a:t>CryptoLocker</a:t>
            </a:r>
            <a:r>
              <a:rPr lang="en-GB" b="0" i="0" u="none" strike="noStrike" dirty="0">
                <a:solidFill>
                  <a:srgbClr val="374151"/>
                </a:solidFill>
                <a:effectLst/>
                <a:latin typeface="Calibri" panose="020F0502020204030204" pitchFamily="34" charset="0"/>
                <a:cs typeface="Calibri" panose="020F0502020204030204" pitchFamily="34" charset="0"/>
              </a:rPr>
              <a:t>" is sometimes used generically to refer to various ransomware strains with similar behaviour.</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Delivery Methods: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err="1">
                <a:solidFill>
                  <a:srgbClr val="374151"/>
                </a:solidFill>
                <a:effectLst/>
                <a:latin typeface="Calibri" panose="020F0502020204030204" pitchFamily="34" charset="0"/>
                <a:cs typeface="Calibri" panose="020F0502020204030204" pitchFamily="34" charset="0"/>
              </a:rPr>
              <a:t>CryptoLocker</a:t>
            </a:r>
            <a:r>
              <a:rPr lang="en-GB" b="0" i="0" u="none" strike="noStrike" dirty="0">
                <a:solidFill>
                  <a:srgbClr val="374151"/>
                </a:solidFill>
                <a:effectLst/>
                <a:latin typeface="Calibri" panose="020F0502020204030204" pitchFamily="34" charset="0"/>
                <a:cs typeface="Calibri" panose="020F0502020204030204" pitchFamily="34" charset="0"/>
              </a:rPr>
              <a:t>, like other ransomware, is commonly spread through phishing emails containing malicious attachments or links. Once the victim opens the attachment or clicks on the link, the malware is executed, and the encryption process begins.</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Preventing </a:t>
            </a:r>
            <a:r>
              <a:rPr lang="en-GB" b="0" i="0" u="none" strike="noStrike" dirty="0" err="1">
                <a:solidFill>
                  <a:srgbClr val="374151"/>
                </a:solidFill>
                <a:effectLst/>
                <a:latin typeface="Calibri" panose="020F0502020204030204" pitchFamily="34" charset="0"/>
                <a:cs typeface="Calibri" panose="020F0502020204030204" pitchFamily="34" charset="0"/>
              </a:rPr>
              <a:t>CryptoLocker</a:t>
            </a:r>
            <a:r>
              <a:rPr lang="en-GB" b="0" i="0" u="none" strike="noStrike" dirty="0">
                <a:solidFill>
                  <a:srgbClr val="374151"/>
                </a:solidFill>
                <a:effectLst/>
                <a:latin typeface="Calibri" panose="020F0502020204030204" pitchFamily="34" charset="0"/>
                <a:cs typeface="Calibri" panose="020F0502020204030204" pitchFamily="34" charset="0"/>
              </a:rPr>
              <a:t> and similar threats involves practicing good cybersecurity hygiene, such as regularly backing up important data, using up-to-date security software, and being cautious about email attachments and links. Education and awareness about phishing tactics are also crucial components of defence against ransomware attacks.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912E73EA-92A1-1442-B451-35E084BD4C8D}" type="slidenum">
              <a:rPr lang="en-US" smtClean="0"/>
              <a:t>14</a:t>
            </a:fld>
            <a:endParaRPr lang="en-US"/>
          </a:p>
        </p:txBody>
      </p:sp>
    </p:spTree>
    <p:extLst>
      <p:ext uri="{BB962C8B-B14F-4D97-AF65-F5344CB8AC3E}">
        <p14:creationId xmlns:p14="http://schemas.microsoft.com/office/powerpoint/2010/main" val="17533527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Keyloggers and spyware are types of malicious software (malware) that are designed to compromise the security and privacy of computer systems and users.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Keyloggers:</a:t>
            </a:r>
          </a:p>
          <a:p>
            <a:pPr algn="l">
              <a:buFont typeface="+mj-lt"/>
              <a:buNone/>
            </a:pP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Definition:</a:t>
            </a:r>
            <a:r>
              <a:rPr lang="en-GB" b="0" i="0" u="none" strike="noStrike" dirty="0">
                <a:solidFill>
                  <a:srgbClr val="374151"/>
                </a:solidFill>
                <a:effectLst/>
                <a:latin typeface="Calibri" panose="020F0502020204030204" pitchFamily="34" charset="0"/>
                <a:cs typeface="Calibri" panose="020F0502020204030204" pitchFamily="34" charset="0"/>
              </a:rPr>
              <a:t> Keyloggers, also known as keystroke loggers, are programs or devices that record the keystrokes typed on a computer's keyboard without the user's knowledge.</a:t>
            </a:r>
          </a:p>
          <a:p>
            <a:pPr marL="457200" lvl="1" indent="0"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Functionality:</a:t>
            </a:r>
            <a:r>
              <a:rPr lang="en-GB" b="0" i="0" u="none" strike="noStrike" dirty="0">
                <a:solidFill>
                  <a:srgbClr val="374151"/>
                </a:solidFill>
                <a:effectLst/>
                <a:latin typeface="Calibri" panose="020F0502020204030204" pitchFamily="34" charset="0"/>
                <a:cs typeface="Calibri" panose="020F0502020204030204" pitchFamily="34" charset="0"/>
              </a:rPr>
              <a:t> The primary purpose of a keylogger is to capture sensitive information, such as usernames, passwords, credit card numbers, and other confidential data entered by the user.</a:t>
            </a:r>
          </a:p>
          <a:p>
            <a:pPr marL="457200" lvl="1" indent="0"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Delivery:</a:t>
            </a:r>
            <a:r>
              <a:rPr lang="en-GB" b="0" i="0" u="none" strike="noStrike" dirty="0">
                <a:solidFill>
                  <a:srgbClr val="374151"/>
                </a:solidFill>
                <a:effectLst/>
                <a:latin typeface="Calibri" panose="020F0502020204030204" pitchFamily="34" charset="0"/>
                <a:cs typeface="Calibri" panose="020F0502020204030204" pitchFamily="34" charset="0"/>
              </a:rPr>
              <a:t> Keyloggers can be delivered through malware-infected websites, email attachments, or software downloads. They may also be disguised as legitimate applications.</a:t>
            </a:r>
          </a:p>
          <a:p>
            <a:pPr marL="457200" lvl="1" indent="0"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Types:</a:t>
            </a:r>
            <a:r>
              <a:rPr lang="en-GB" b="0" i="0" u="none" strike="noStrike" dirty="0">
                <a:solidFill>
                  <a:srgbClr val="374151"/>
                </a:solidFill>
                <a:effectLst/>
                <a:latin typeface="Calibri" panose="020F0502020204030204" pitchFamily="34" charset="0"/>
                <a:cs typeface="Calibri" panose="020F0502020204030204" pitchFamily="34" charset="0"/>
              </a:rPr>
              <a:t> There are hardware keyloggers that are physical devices attached to the computer, and there are software keyloggers that are programs installed on the computer.</a:t>
            </a:r>
          </a:p>
          <a:p>
            <a:pPr marL="457200" lvl="1" indent="0" algn="l">
              <a:buFont typeface="+mj-lt"/>
              <a:buNone/>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Spyware:</a:t>
            </a:r>
          </a:p>
          <a:p>
            <a:pPr algn="l">
              <a:buFont typeface="+mj-lt"/>
              <a:buNone/>
            </a:pP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Definition:</a:t>
            </a:r>
            <a:r>
              <a:rPr lang="en-GB" b="0" i="0" u="none" strike="noStrike" dirty="0">
                <a:solidFill>
                  <a:srgbClr val="374151"/>
                </a:solidFill>
                <a:effectLst/>
                <a:latin typeface="Calibri" panose="020F0502020204030204" pitchFamily="34" charset="0"/>
                <a:cs typeface="Calibri" panose="020F0502020204030204" pitchFamily="34" charset="0"/>
              </a:rPr>
              <a:t> Spyware is a type of software that secretly monitors and collects user information without their consent. It can track various activities on a computer or device.</a:t>
            </a:r>
          </a:p>
          <a:p>
            <a:pPr marL="457200" lvl="1" indent="0"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Functionality:</a:t>
            </a:r>
            <a:r>
              <a:rPr lang="en-GB" b="0" i="0" u="none" strike="noStrike" dirty="0">
                <a:solidFill>
                  <a:srgbClr val="374151"/>
                </a:solidFill>
                <a:effectLst/>
                <a:latin typeface="Calibri" panose="020F0502020204030204" pitchFamily="34" charset="0"/>
                <a:cs typeface="Calibri" panose="020F0502020204030204" pitchFamily="34" charset="0"/>
              </a:rPr>
              <a:t> Spyware is designed to gather information about a user's internet browsing habits, search history, personal information, and other data. The collected information is often sent to third parties for various purposes, including targeted advertising or identity theft.</a:t>
            </a:r>
          </a:p>
          <a:p>
            <a:pPr marL="457200" lvl="1" indent="0"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Delivery:</a:t>
            </a:r>
            <a:r>
              <a:rPr lang="en-GB" b="0" i="0" u="none" strike="noStrike" dirty="0">
                <a:solidFill>
                  <a:srgbClr val="374151"/>
                </a:solidFill>
                <a:effectLst/>
                <a:latin typeface="Calibri" panose="020F0502020204030204" pitchFamily="34" charset="0"/>
                <a:cs typeface="Calibri" panose="020F0502020204030204" pitchFamily="34" charset="0"/>
              </a:rPr>
              <a:t> Spyware can be bundled with free software downloads, embedded in malicious websites, or delivered through email attachments. Users may inadvertently install spyware when downloading and installing seemingly harmless programs.</a:t>
            </a:r>
          </a:p>
          <a:p>
            <a:pPr marL="457200" lvl="1" indent="0"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Effects:</a:t>
            </a:r>
            <a:r>
              <a:rPr lang="en-GB" b="0" i="0" u="none" strike="noStrike" dirty="0">
                <a:solidFill>
                  <a:srgbClr val="374151"/>
                </a:solidFill>
                <a:effectLst/>
                <a:latin typeface="Calibri" panose="020F0502020204030204" pitchFamily="34" charset="0"/>
                <a:cs typeface="Calibri" panose="020F0502020204030204" pitchFamily="34" charset="0"/>
              </a:rPr>
              <a:t> Spyware can slow down system performance, cause instability, and compromise the user's privacy. It may also lead to identity theft and unauthorized access to sensitive information.</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Prevention: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Regularly update operating systems and software to patch security vulnerabilities.</a:t>
            </a: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Use reputable antivirus and anti-malware software.</a:t>
            </a: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Be cautious when downloading and installing software from untrusted sources.</a:t>
            </a: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Avoid clicking on suspicious links in emails or websites.</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Detection and Removal:</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Regularly scan the system with antivirus and anti-malware tools.</a:t>
            </a: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Utilize dedicated anti-keylogger and anti-spyware software.</a:t>
            </a: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If infection is suspected, seek professional assistance for thorough malware removal.</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By taking preventive measures and maintaining cybersecurity best practices, users can reduce the risk of keyloggers, spyware, and other forms of malware compromising their systems.</a:t>
            </a:r>
          </a:p>
          <a:p>
            <a:endParaRPr lang="en-US" dirty="0"/>
          </a:p>
        </p:txBody>
      </p:sp>
      <p:sp>
        <p:nvSpPr>
          <p:cNvPr id="4" name="Slide Number Placeholder 3"/>
          <p:cNvSpPr>
            <a:spLocks noGrp="1"/>
          </p:cNvSpPr>
          <p:nvPr>
            <p:ph type="sldNum" sz="quarter" idx="5"/>
          </p:nvPr>
        </p:nvSpPr>
        <p:spPr/>
        <p:txBody>
          <a:bodyPr/>
          <a:lstStyle/>
          <a:p>
            <a:fld id="{912E73EA-92A1-1442-B451-35E084BD4C8D}" type="slidenum">
              <a:rPr lang="en-US" smtClean="0"/>
              <a:t>15</a:t>
            </a:fld>
            <a:endParaRPr lang="en-US"/>
          </a:p>
        </p:txBody>
      </p:sp>
    </p:spTree>
    <p:extLst>
      <p:ext uri="{BB962C8B-B14F-4D97-AF65-F5344CB8AC3E}">
        <p14:creationId xmlns:p14="http://schemas.microsoft.com/office/powerpoint/2010/main" val="38911489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Hacking refers to the unauthorized access, manipulation, or exploitation of computer systems, networks, or digital devices. Individuals who engage in hacking activities are often referred to as hackers. It's important to note that the term "hacker" can have different connotations depending on the context:</a:t>
            </a:r>
          </a:p>
          <a:p>
            <a:pPr algn="l"/>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Positive Connotation (Ethical Hacking):</a:t>
            </a:r>
          </a:p>
          <a:p>
            <a:pPr algn="l">
              <a:buFont typeface="+mj-lt"/>
              <a:buAutoNum type="arabicPeriod"/>
            </a:pPr>
            <a:endParaRPr lang="en-GB" b="0" i="0" u="none" strike="noStrike" dirty="0">
              <a:solidFill>
                <a:srgbClr val="374151"/>
              </a:solidFill>
              <a:effectLst/>
              <a:latin typeface="+mn-lt"/>
            </a:endParaRPr>
          </a:p>
          <a:p>
            <a:pPr marL="742950" lvl="1" indent="-285750" algn="l">
              <a:buFont typeface="+mj-lt"/>
              <a:buAutoNum type="arabicPeriod"/>
            </a:pPr>
            <a:r>
              <a:rPr lang="en-GB" b="0" i="0" u="none" strike="noStrike" dirty="0">
                <a:solidFill>
                  <a:srgbClr val="374151"/>
                </a:solidFill>
                <a:effectLst/>
                <a:latin typeface="+mn-lt"/>
              </a:rPr>
              <a:t>Ethical hackers, also known as "white hat" hackers, use their skills to identify and fix security vulnerabilities in systems. They work to improve cybersecurity by finding and addressing weaknesses before malicious hackers can exploit them.</a:t>
            </a:r>
          </a:p>
          <a:p>
            <a:pPr marL="742950" lvl="1" indent="-285750" algn="l">
              <a:buFont typeface="+mj-lt"/>
              <a:buAutoNum type="arabicPeriod"/>
            </a:pPr>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Negative Connotation (Malicious Hacking):</a:t>
            </a:r>
          </a:p>
          <a:p>
            <a:pPr algn="l">
              <a:buFont typeface="+mj-lt"/>
              <a:buAutoNum type="arabicPeriod"/>
            </a:pPr>
            <a:endParaRPr lang="en-GB" b="0" i="0" u="none" strike="noStrike" dirty="0">
              <a:solidFill>
                <a:srgbClr val="374151"/>
              </a:solidFill>
              <a:effectLst/>
              <a:latin typeface="+mn-lt"/>
            </a:endParaRPr>
          </a:p>
          <a:p>
            <a:pPr marL="742950" lvl="1" indent="-285750" algn="l">
              <a:buFont typeface="+mj-lt"/>
              <a:buAutoNum type="arabicPeriod"/>
            </a:pPr>
            <a:r>
              <a:rPr lang="en-GB" b="0" i="0" u="none" strike="noStrike" dirty="0">
                <a:solidFill>
                  <a:srgbClr val="374151"/>
                </a:solidFill>
                <a:effectLst/>
                <a:latin typeface="+mn-lt"/>
              </a:rPr>
              <a:t>Malicious hackers, often referred to as "black hat" hackers, engage in unauthorized activities with the intent to compromise the security of systems for personal gain, theft, disruption, or other malicious purposes.</a:t>
            </a:r>
          </a:p>
          <a:p>
            <a:pPr marL="742950" lvl="1" indent="-285750" algn="l">
              <a:buFont typeface="+mj-lt"/>
              <a:buAutoNum type="arabicPeriod"/>
            </a:pPr>
            <a:endParaRPr lang="en-GB" b="0" i="0" u="none" strike="noStrike" dirty="0">
              <a:solidFill>
                <a:srgbClr val="374151"/>
              </a:solidFill>
              <a:effectLst/>
              <a:latin typeface="+mn-lt"/>
            </a:endParaRPr>
          </a:p>
          <a:p>
            <a:pPr algn="l"/>
            <a:r>
              <a:rPr lang="en-GB" b="1" i="0" u="none" strike="noStrike" dirty="0">
                <a:solidFill>
                  <a:srgbClr val="374151"/>
                </a:solidFill>
                <a:effectLst/>
                <a:latin typeface="+mn-lt"/>
              </a:rPr>
              <a:t>Key Points about Hacking:</a:t>
            </a:r>
          </a:p>
          <a:p>
            <a:pPr algn="l"/>
            <a:endParaRPr lang="en-GB" b="0" i="0" u="none" strike="noStrike" dirty="0">
              <a:solidFill>
                <a:srgbClr val="374151"/>
              </a:solidFill>
              <a:effectLst/>
              <a:latin typeface="+mn-lt"/>
            </a:endParaRPr>
          </a:p>
          <a:p>
            <a:pPr algn="l">
              <a:buFont typeface="Arial" panose="020B0604020202020204" pitchFamily="34" charset="0"/>
              <a:buChar char="•"/>
            </a:pPr>
            <a:r>
              <a:rPr lang="en-GB" b="1" i="0" u="none" strike="noStrike" dirty="0">
                <a:solidFill>
                  <a:srgbClr val="374151"/>
                </a:solidFill>
                <a:effectLst/>
                <a:latin typeface="+mn-lt"/>
              </a:rPr>
              <a:t>Unauthorized Access:</a:t>
            </a:r>
            <a:r>
              <a:rPr lang="en-GB" b="0" i="0" u="none" strike="noStrike" dirty="0">
                <a:solidFill>
                  <a:srgbClr val="374151"/>
                </a:solidFill>
                <a:effectLst/>
                <a:latin typeface="+mn-lt"/>
              </a:rPr>
              <a:t> Hacking involves gaining access to computer systems, networks, or data without the owner's permission.</a:t>
            </a:r>
          </a:p>
          <a:p>
            <a:pPr algn="l">
              <a:buFont typeface="Arial" panose="020B0604020202020204" pitchFamily="34" charset="0"/>
              <a:buChar char="•"/>
            </a:pPr>
            <a:r>
              <a:rPr lang="en-GB" b="1" i="0" u="none" strike="noStrike" dirty="0">
                <a:solidFill>
                  <a:srgbClr val="374151"/>
                </a:solidFill>
                <a:effectLst/>
                <a:latin typeface="+mn-lt"/>
              </a:rPr>
              <a:t>Skill Set:</a:t>
            </a:r>
            <a:r>
              <a:rPr lang="en-GB" b="0" i="0" u="none" strike="noStrike" dirty="0">
                <a:solidFill>
                  <a:srgbClr val="374151"/>
                </a:solidFill>
                <a:effectLst/>
                <a:latin typeface="+mn-lt"/>
              </a:rPr>
              <a:t> Hacking requires a deep understanding of computer systems, programming languages, and network protocols. Skilled hackers possess knowledge in areas such as cryptography, network security, and software development.</a:t>
            </a:r>
          </a:p>
          <a:p>
            <a:pPr algn="l">
              <a:buFont typeface="Arial" panose="020B0604020202020204" pitchFamily="34" charset="0"/>
              <a:buChar char="•"/>
            </a:pPr>
            <a:r>
              <a:rPr lang="en-GB" b="1" i="0" u="none" strike="noStrike" dirty="0">
                <a:solidFill>
                  <a:srgbClr val="374151"/>
                </a:solidFill>
                <a:effectLst/>
                <a:latin typeface="+mn-lt"/>
              </a:rPr>
              <a:t>Motivations:</a:t>
            </a:r>
            <a:r>
              <a:rPr lang="en-GB" b="0" i="0" u="none" strike="noStrike" dirty="0">
                <a:solidFill>
                  <a:srgbClr val="374151"/>
                </a:solidFill>
                <a:effectLst/>
                <a:latin typeface="+mn-lt"/>
              </a:rPr>
              <a:t> Hackers may have various motivations, including financial gain, political activism, personal curiosity, or the desire to expose vulnerabilities in systems.</a:t>
            </a:r>
          </a:p>
          <a:p>
            <a:pPr algn="l">
              <a:buFont typeface="Arial" panose="020B0604020202020204" pitchFamily="34" charset="0"/>
              <a:buChar char="•"/>
            </a:pPr>
            <a:r>
              <a:rPr lang="en-GB" b="1" i="0" u="none" strike="noStrike" dirty="0">
                <a:solidFill>
                  <a:srgbClr val="374151"/>
                </a:solidFill>
                <a:effectLst/>
                <a:latin typeface="+mn-lt"/>
              </a:rPr>
              <a:t>Methods:</a:t>
            </a:r>
            <a:r>
              <a:rPr lang="en-GB" b="0" i="0" u="none" strike="noStrike" dirty="0">
                <a:solidFill>
                  <a:srgbClr val="374151"/>
                </a:solidFill>
                <a:effectLst/>
                <a:latin typeface="+mn-lt"/>
              </a:rPr>
              <a:t> Hacking methods can range from exploiting software vulnerabilities and conducting phishing attacks to using malware, social engineering, and other techniques to gain access to sensitive information.</a:t>
            </a:r>
          </a:p>
          <a:p>
            <a:pPr algn="l">
              <a:buFont typeface="Arial" panose="020B0604020202020204" pitchFamily="34" charset="0"/>
              <a:buChar char="•"/>
            </a:pPr>
            <a:r>
              <a:rPr lang="en-GB" b="1" i="0" u="none" strike="noStrike" dirty="0">
                <a:solidFill>
                  <a:srgbClr val="374151"/>
                </a:solidFill>
                <a:effectLst/>
                <a:latin typeface="+mn-lt"/>
              </a:rPr>
              <a:t>Legality:</a:t>
            </a:r>
            <a:r>
              <a:rPr lang="en-GB" b="0" i="0" u="none" strike="noStrike" dirty="0">
                <a:solidFill>
                  <a:srgbClr val="374151"/>
                </a:solidFill>
                <a:effectLst/>
                <a:latin typeface="+mn-lt"/>
              </a:rPr>
              <a:t> Unauthorized hacking is illegal and can lead to severe legal consequences, including criminal charges and imprisonment.</a:t>
            </a:r>
          </a:p>
          <a:p>
            <a:pPr algn="l">
              <a:buFont typeface="Arial" panose="020B0604020202020204" pitchFamily="34" charset="0"/>
              <a:buChar char="•"/>
            </a:pPr>
            <a:r>
              <a:rPr lang="en-GB" b="1" i="0" u="none" strike="noStrike" dirty="0">
                <a:solidFill>
                  <a:srgbClr val="374151"/>
                </a:solidFill>
                <a:effectLst/>
                <a:latin typeface="+mn-lt"/>
              </a:rPr>
              <a:t>Prevention:</a:t>
            </a:r>
            <a:r>
              <a:rPr lang="en-GB" b="0" i="0" u="none" strike="noStrike" dirty="0">
                <a:solidFill>
                  <a:srgbClr val="374151"/>
                </a:solidFill>
                <a:effectLst/>
                <a:latin typeface="+mn-lt"/>
              </a:rPr>
              <a:t> Organizations and individuals can prevent hacking by implementing robust cybersecurity measures, such as using firewalls, regularly updating software, employing strong authentication methods, and conducting security audits.</a:t>
            </a:r>
          </a:p>
          <a:p>
            <a:pPr algn="l">
              <a:buFont typeface="Arial" panose="020B0604020202020204" pitchFamily="34" charset="0"/>
              <a:buChar char="•"/>
            </a:pPr>
            <a:r>
              <a:rPr lang="en-GB" b="1" i="0" u="none" strike="noStrike" dirty="0">
                <a:solidFill>
                  <a:srgbClr val="374151"/>
                </a:solidFill>
                <a:effectLst/>
                <a:latin typeface="+mn-lt"/>
              </a:rPr>
              <a:t>Ethical Hacking:</a:t>
            </a:r>
            <a:r>
              <a:rPr lang="en-GB" b="0" i="0" u="none" strike="noStrike" dirty="0">
                <a:solidFill>
                  <a:srgbClr val="374151"/>
                </a:solidFill>
                <a:effectLst/>
                <a:latin typeface="+mn-lt"/>
              </a:rPr>
              <a:t> Ethical hacking, conducted by cybersecurity professionals, involves identifying and fixing vulnerabilities to enhance overall security.</a:t>
            </a:r>
          </a:p>
          <a:p>
            <a:pPr algn="l">
              <a:buFont typeface="Arial" panose="020B0604020202020204" pitchFamily="34" charset="0"/>
              <a:buChar char="•"/>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Hacking has become a significant concern in the digital age, and cybersecurity measures are crucial to safeguarding information and systems from unauthorized access and malicious activities.</a:t>
            </a:r>
          </a:p>
          <a:p>
            <a:endParaRPr lang="en-US" dirty="0"/>
          </a:p>
        </p:txBody>
      </p:sp>
      <p:sp>
        <p:nvSpPr>
          <p:cNvPr id="4" name="Slide Number Placeholder 3"/>
          <p:cNvSpPr>
            <a:spLocks noGrp="1"/>
          </p:cNvSpPr>
          <p:nvPr>
            <p:ph type="sldNum" sz="quarter" idx="5"/>
          </p:nvPr>
        </p:nvSpPr>
        <p:spPr/>
        <p:txBody>
          <a:bodyPr/>
          <a:lstStyle/>
          <a:p>
            <a:fld id="{912E73EA-92A1-1442-B451-35E084BD4C8D}" type="slidenum">
              <a:rPr lang="en-US" smtClean="0"/>
              <a:t>16</a:t>
            </a:fld>
            <a:endParaRPr lang="en-US"/>
          </a:p>
        </p:txBody>
      </p:sp>
    </p:spTree>
    <p:extLst>
      <p:ext uri="{BB962C8B-B14F-4D97-AF65-F5344CB8AC3E}">
        <p14:creationId xmlns:p14="http://schemas.microsoft.com/office/powerpoint/2010/main" val="23448009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Gary McKinnon is a British hacker who gained notoriety for conducting a series of unauthorized intrusions into computer systems belonging to the United States government. His actions took place between 2001 and 2002. McKinnon's hacking activities targeted various U.S. military and NASA (National Aeronautics and Space Administration) computers.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Key Points: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Intrusions and Allegations: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McKinnon was accused of hacking into 97 U.S. military and NASA computers.</a:t>
            </a: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He claimed that he was looking for evidence of UFOs (Unidentified Flying Objects) and free energy suppression.</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Impact:</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The U.S. government alleged that McKinnon's intrusions caused significant disruptions to their computer systems.</a:t>
            </a: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McKinnon argued that he did not cause any damage but rather exposed weak security practices.</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Legal Proceedings: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The U.S. government sought McKinnon's extradition to the United States to face charges related to his hacking activities.</a:t>
            </a: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The extradition process became a prolonged legal battle, and McKinnon faced the possibility of a lengthy prison sentence in the U.S.</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Asperger's Syndrome:</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Gary McKinnon has been diagnosed with Asperger's Syndrome, a form of autism. His legal team argued that his extradition would be oppressive due to his mental health condition.</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Resolution: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In October 2012, then-Home Secretary Theresa May blocked McKinnon's extradition on human rights grounds, citing concerns about his mental health.</a:t>
            </a: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The decision was seen as a victory for McKinnon and his supporters, who had campaigned against his extradition.</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Impact on Extradition Law:</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McKinnon's case contributed to discussions about the extradition of individuals with mental health conditions and led to calls for reform in extradition laws.</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Gary McKinnon's case received widespread attention, and it raised ethical and legal questions about the treatment of individuals with mental health conditions in the context of cybercrime. The incident also highlighted the challenges in balancing the pursuit of justice with considerations for the well-being of the accused.</a:t>
            </a:r>
          </a:p>
          <a:p>
            <a:endParaRPr lang="en-US" dirty="0"/>
          </a:p>
        </p:txBody>
      </p:sp>
      <p:sp>
        <p:nvSpPr>
          <p:cNvPr id="4" name="Slide Number Placeholder 3"/>
          <p:cNvSpPr>
            <a:spLocks noGrp="1"/>
          </p:cNvSpPr>
          <p:nvPr>
            <p:ph type="sldNum" sz="quarter" idx="5"/>
          </p:nvPr>
        </p:nvSpPr>
        <p:spPr/>
        <p:txBody>
          <a:bodyPr/>
          <a:lstStyle/>
          <a:p>
            <a:fld id="{912E73EA-92A1-1442-B451-35E084BD4C8D}" type="slidenum">
              <a:rPr lang="en-US" smtClean="0"/>
              <a:t>17</a:t>
            </a:fld>
            <a:endParaRPr lang="en-US"/>
          </a:p>
        </p:txBody>
      </p:sp>
    </p:spTree>
    <p:extLst>
      <p:ext uri="{BB962C8B-B14F-4D97-AF65-F5344CB8AC3E}">
        <p14:creationId xmlns:p14="http://schemas.microsoft.com/office/powerpoint/2010/main" val="11435115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Calibri" panose="020F0502020204030204" pitchFamily="34" charset="0"/>
                <a:cs typeface="Calibri" panose="020F0502020204030204" pitchFamily="34" charset="0"/>
              </a:rPr>
              <a:t>Phishing:</a:t>
            </a:r>
            <a:r>
              <a:rPr lang="en-GB" b="0" i="0" u="none" strike="noStrike" dirty="0">
                <a:solidFill>
                  <a:srgbClr val="374151"/>
                </a:solidFill>
                <a:effectLst/>
                <a:latin typeface="Calibri" panose="020F0502020204030204" pitchFamily="34" charset="0"/>
                <a:cs typeface="Calibri" panose="020F0502020204030204" pitchFamily="34" charset="0"/>
              </a:rPr>
              <a:t> Phishing is a cyber-attack method in which attackers use deceptive emails, messages, or websites to trick individuals into providing sensitive information such as usernames, passwords, credit card numbers, or other personal details. The term "phishing" is a play on the word "fishing," as attackers cast a wide net hoping to catch unsuspecting users. Phishing attacks often involve masquerading as a trustworthy entity to gain the victim's trust.</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Characteristics of Phishing:</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Deceptive Emails:</a:t>
            </a:r>
            <a:r>
              <a:rPr lang="en-GB" b="0" i="0" u="none" strike="noStrike" dirty="0">
                <a:solidFill>
                  <a:srgbClr val="374151"/>
                </a:solidFill>
                <a:effectLst/>
                <a:latin typeface="Calibri" panose="020F0502020204030204" pitchFamily="34" charset="0"/>
                <a:cs typeface="Calibri" panose="020F0502020204030204" pitchFamily="34" charset="0"/>
              </a:rPr>
              <a:t> Attackers send emails that appear legitimate, often mimicking communication from banks, social media platforms, or other trusted organizations.</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Fake Websites:</a:t>
            </a:r>
            <a:r>
              <a:rPr lang="en-GB" b="0" i="0" u="none" strike="noStrike" dirty="0">
                <a:solidFill>
                  <a:srgbClr val="374151"/>
                </a:solidFill>
                <a:effectLst/>
                <a:latin typeface="Calibri" panose="020F0502020204030204" pitchFamily="34" charset="0"/>
                <a:cs typeface="Calibri" panose="020F0502020204030204" pitchFamily="34" charset="0"/>
              </a:rPr>
              <a:t> Phishing emails may contain links to fake websites that closely resemble legitimate sites. Victims are prompted to enter their credentials, unknowingly providing them to attackers.</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Urgency:</a:t>
            </a:r>
            <a:r>
              <a:rPr lang="en-GB" b="0" i="0" u="none" strike="noStrike" dirty="0">
                <a:solidFill>
                  <a:srgbClr val="374151"/>
                </a:solidFill>
                <a:effectLst/>
                <a:latin typeface="Calibri" panose="020F0502020204030204" pitchFamily="34" charset="0"/>
                <a:cs typeface="Calibri" panose="020F0502020204030204" pitchFamily="34" charset="0"/>
              </a:rPr>
              <a:t> Phishing messages often create a sense of urgency, pressuring recipients to take immediate action.</a:t>
            </a:r>
          </a:p>
          <a:p>
            <a:pPr algn="l"/>
            <a:r>
              <a:rPr lang="en-GB" b="1" i="0" u="none" strike="noStrike" dirty="0">
                <a:solidFill>
                  <a:srgbClr val="374151"/>
                </a:solidFill>
                <a:effectLst/>
                <a:latin typeface="Calibri" panose="020F0502020204030204" pitchFamily="34" charset="0"/>
                <a:cs typeface="Calibri" panose="020F0502020204030204" pitchFamily="34" charset="0"/>
              </a:rPr>
              <a:t>Spear-Phishing:</a:t>
            </a:r>
            <a:r>
              <a:rPr lang="en-GB" b="0" i="0" u="none" strike="noStrike" dirty="0">
                <a:solidFill>
                  <a:srgbClr val="374151"/>
                </a:solidFill>
                <a:effectLst/>
                <a:latin typeface="Calibri" panose="020F0502020204030204" pitchFamily="34" charset="0"/>
                <a:cs typeface="Calibri" panose="020F0502020204030204" pitchFamily="34" charset="0"/>
              </a:rPr>
              <a:t> Spear-phishing is a targeted form of phishing in which attackers customize their approach for specific individuals or organizations. Unlike generic phishing, spear-phishing involves researching the target to craft personalized and convincing messages. Attackers may gather information from social media, company websites, or other sources to make their emails appear more authentic.</a:t>
            </a:r>
          </a:p>
          <a:p>
            <a:pPr algn="l"/>
            <a:r>
              <a:rPr lang="en-GB" b="1" i="0" u="none" strike="noStrike" dirty="0">
                <a:solidFill>
                  <a:srgbClr val="374151"/>
                </a:solidFill>
                <a:effectLst/>
                <a:latin typeface="Calibri" panose="020F0502020204030204" pitchFamily="34" charset="0"/>
                <a:cs typeface="Calibri" panose="020F0502020204030204" pitchFamily="34" charset="0"/>
              </a:rPr>
              <a:t>Characteristics of Spear-Phishing:</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Personalization:</a:t>
            </a:r>
            <a:r>
              <a:rPr lang="en-GB" b="0" i="0" u="none" strike="noStrike" dirty="0">
                <a:solidFill>
                  <a:srgbClr val="374151"/>
                </a:solidFill>
                <a:effectLst/>
                <a:latin typeface="Calibri" panose="020F0502020204030204" pitchFamily="34" charset="0"/>
                <a:cs typeface="Calibri" panose="020F0502020204030204" pitchFamily="34" charset="0"/>
              </a:rPr>
              <a:t> Spear-phishing messages are tailored to the individual target, making them more difficult to detect.</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Research:</a:t>
            </a:r>
            <a:r>
              <a:rPr lang="en-GB" b="0" i="0" u="none" strike="noStrike" dirty="0">
                <a:solidFill>
                  <a:srgbClr val="374151"/>
                </a:solidFill>
                <a:effectLst/>
                <a:latin typeface="Calibri" panose="020F0502020204030204" pitchFamily="34" charset="0"/>
                <a:cs typeface="Calibri" panose="020F0502020204030204" pitchFamily="34" charset="0"/>
              </a:rPr>
              <a:t> Attackers often conduct thorough research on the target's interests, relationships, or work environment to increase the likelihood of success.</a:t>
            </a:r>
          </a:p>
          <a:p>
            <a:pPr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Specific Targets:</a:t>
            </a:r>
            <a:r>
              <a:rPr lang="en-GB" b="0" i="0" u="none" strike="noStrike" dirty="0">
                <a:solidFill>
                  <a:srgbClr val="374151"/>
                </a:solidFill>
                <a:effectLst/>
                <a:latin typeface="Calibri" panose="020F0502020204030204" pitchFamily="34" charset="0"/>
                <a:cs typeface="Calibri" panose="020F0502020204030204" pitchFamily="34" charset="0"/>
              </a:rPr>
              <a:t> Spear-phishing typically targets specific individuals within an organization, such as executives or employees with access to sensitive information.</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Recent Examples: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COVID-19 Related Phishing:</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During the COVID-19 pandemic, attackers exploited the global health crisis by sending phishing emails claiming to provide information about the virus, vaccine distribution, or safety measures. These emails aimed to trick recipients into clicking malicious links or providing personal information.</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Business Email Compromise (BEC):</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BEC attacks often involve spear-phishing techniques. Attackers compromise email accounts, impersonate executives, and trick employees into transferring funds or sensitive data. Such attacks have targeted businesses across various industries.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Tax Season Phishing:</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During tax season, phishing campaigns may impersonate tax authorities, financial institutions, or tax preparation services. Victims receive emails claiming issues with their tax returns and are prompted to provide sensitive information.</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To protect against phishing and spear-phishing, individuals and organizations should be cautious about unsolicited emails, verify the legitimacy of requests, and use security measures such as multi-factor authentication. Additionally, cybersecurity awareness training is crucial to educate users about the risks and tactics employed by attackers.</a:t>
            </a:r>
          </a:p>
          <a:p>
            <a:endParaRPr lang="en-US" dirty="0"/>
          </a:p>
        </p:txBody>
      </p:sp>
      <p:sp>
        <p:nvSpPr>
          <p:cNvPr id="4" name="Slide Number Placeholder 3"/>
          <p:cNvSpPr>
            <a:spLocks noGrp="1"/>
          </p:cNvSpPr>
          <p:nvPr>
            <p:ph type="sldNum" sz="quarter" idx="5"/>
          </p:nvPr>
        </p:nvSpPr>
        <p:spPr/>
        <p:txBody>
          <a:bodyPr/>
          <a:lstStyle/>
          <a:p>
            <a:fld id="{912E73EA-92A1-1442-B451-35E084BD4C8D}" type="slidenum">
              <a:rPr lang="en-US" smtClean="0"/>
              <a:t>18</a:t>
            </a:fld>
            <a:endParaRPr lang="en-US"/>
          </a:p>
        </p:txBody>
      </p:sp>
    </p:spTree>
    <p:extLst>
      <p:ext uri="{BB962C8B-B14F-4D97-AF65-F5344CB8AC3E}">
        <p14:creationId xmlns:p14="http://schemas.microsoft.com/office/powerpoint/2010/main" val="5531175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u="none" strike="noStrike" dirty="0">
                <a:solidFill>
                  <a:srgbClr val="333333"/>
                </a:solidFill>
                <a:effectLst/>
                <a:latin typeface="Poppins" panose="020B0604020202020204" pitchFamily="34" charset="0"/>
              </a:rPr>
              <a:t>https://</a:t>
            </a:r>
            <a:r>
              <a:rPr lang="en-GB" b="1" i="0" u="none" strike="noStrike" dirty="0" err="1">
                <a:solidFill>
                  <a:srgbClr val="333333"/>
                </a:solidFill>
                <a:effectLst/>
                <a:latin typeface="Poppins" panose="020B0604020202020204" pitchFamily="34" charset="0"/>
              </a:rPr>
              <a:t>www.ncsc.gov.uk</a:t>
            </a:r>
            <a:r>
              <a:rPr lang="en-GB" b="1" i="0" u="none" strike="noStrike" dirty="0">
                <a:solidFill>
                  <a:srgbClr val="333333"/>
                </a:solidFill>
                <a:effectLst/>
                <a:latin typeface="Poppins" panose="020B0604020202020204" pitchFamily="34" charset="0"/>
              </a:rPr>
              <a:t>/collection/annual-review-2022/threats-risks-and-vulnerabilities/cyber-crime</a:t>
            </a:r>
          </a:p>
          <a:p>
            <a:pPr algn="l" fontAlgn="base"/>
            <a:endParaRPr lang="en-GB" b="1" i="0" u="none" strike="noStrike" dirty="0">
              <a:solidFill>
                <a:srgbClr val="333333"/>
              </a:solidFill>
              <a:effectLst/>
              <a:latin typeface="Poppins" panose="020B0604020202020204" pitchFamily="34" charset="0"/>
            </a:endParaRPr>
          </a:p>
          <a:p>
            <a:pPr algn="l" fontAlgn="base"/>
            <a:r>
              <a:rPr lang="en-GB" b="1" i="0" u="none" strike="noStrike" dirty="0">
                <a:solidFill>
                  <a:srgbClr val="333333"/>
                </a:solidFill>
                <a:effectLst/>
                <a:latin typeface="Poppins" panose="020B0604020202020204" pitchFamily="34" charset="0"/>
              </a:rPr>
              <a:t>Cyber incidents in the UK</a:t>
            </a:r>
          </a:p>
          <a:p>
            <a:pPr algn="l" fontAlgn="base"/>
            <a:r>
              <a:rPr lang="en-GB" b="0" i="0" u="none" strike="noStrike" dirty="0">
                <a:solidFill>
                  <a:srgbClr val="000000"/>
                </a:solidFill>
                <a:effectLst/>
                <a:latin typeface="Poppins" panose="020B0604020202020204" pitchFamily="34" charset="0"/>
              </a:rPr>
              <a:t>Over the last year, businesses and organisations in the UK reported hundreds of cyber incidents to the NCSC, 63 of which were significant enough to require a national level response. The incidents included a range of malicious cyber activity such as ransomware, reconnaissance, malware and network intrusions, data exfiltration and disruption of services and systems.</a:t>
            </a:r>
          </a:p>
          <a:p>
            <a:pPr algn="l" fontAlgn="base"/>
            <a:endParaRPr lang="en-GB" b="0" i="0" u="none" strike="noStrike" dirty="0">
              <a:solidFill>
                <a:srgbClr val="000000"/>
              </a:solidFill>
              <a:effectLst/>
              <a:latin typeface="Poppins" panose="020B0604020202020204" pitchFamily="34" charset="0"/>
            </a:endParaRPr>
          </a:p>
          <a:p>
            <a:pPr algn="l" fontAlgn="base"/>
            <a:r>
              <a:rPr lang="en-GB" b="0" i="0" u="none" strike="noStrike" dirty="0">
                <a:solidFill>
                  <a:srgbClr val="000000"/>
                </a:solidFill>
                <a:effectLst/>
                <a:latin typeface="Poppins" pitchFamily="2" charset="77"/>
              </a:rPr>
              <a:t>While the NCSC sought to stop as many attacks as possible getting through – </a:t>
            </a:r>
            <a:r>
              <a:rPr lang="en-GB" b="1" i="0" u="none" strike="noStrike" dirty="0">
                <a:solidFill>
                  <a:srgbClr val="000000"/>
                </a:solidFill>
                <a:effectLst/>
                <a:latin typeface="Poppins" pitchFamily="2" charset="77"/>
              </a:rPr>
              <a:t>2.1 million commodity campaigns were removed </a:t>
            </a:r>
            <a:r>
              <a:rPr lang="en-GB" b="0" i="0" u="none" strike="noStrike" dirty="0">
                <a:solidFill>
                  <a:srgbClr val="000000"/>
                </a:solidFill>
                <a:effectLst/>
                <a:latin typeface="Poppins" pitchFamily="2" charset="77"/>
              </a:rPr>
              <a:t>– it worked throughout the year with its partners, including with the NCA to form a whole system approach, to respond to incidents when they occurred, and helped victims to recover.</a:t>
            </a:r>
            <a:endParaRPr lang="en-GB" b="0" i="0" u="none" strike="noStrike" dirty="0">
              <a:solidFill>
                <a:srgbClr val="000000"/>
              </a:solidFill>
              <a:effectLst/>
              <a:latin typeface="Poppins" panose="020B0604020202020204" pitchFamily="34" charset="0"/>
            </a:endParaRPr>
          </a:p>
          <a:p>
            <a:endParaRPr lang="en-US" dirty="0"/>
          </a:p>
          <a:p>
            <a:pPr algn="l" fontAlgn="base"/>
            <a:r>
              <a:rPr lang="en-GB" b="0" i="0" u="none" strike="noStrike" dirty="0">
                <a:solidFill>
                  <a:srgbClr val="000000"/>
                </a:solidFill>
                <a:effectLst/>
                <a:latin typeface="Poppins" pitchFamily="2" charset="77"/>
              </a:rPr>
              <a:t>Over the last year, the commercial cyber incident response sector has continued to mature. End to end support packages provided through cyber insurance policies, including legal assistance and technical response from cyber incident response companies, are becoming more common.</a:t>
            </a:r>
          </a:p>
          <a:p>
            <a:pPr algn="l" fontAlgn="base"/>
            <a:r>
              <a:rPr lang="en-GB" b="0" i="0" u="none" strike="noStrike" dirty="0">
                <a:solidFill>
                  <a:srgbClr val="000000"/>
                </a:solidFill>
                <a:effectLst/>
                <a:latin typeface="Poppins" pitchFamily="2" charset="77"/>
              </a:rPr>
              <a:t>The NCSC’s Cyber Incident Response (CIR) Level 1 scheme assures companies which deal with sophisticated, targeted attacks against networks of national significance. In the coming year the NCSC is planning to widen this out to include a Level 2 scheme which will provide technical response for incidents affecting small to medium-sized enterprises who require more accessible CIR support.</a:t>
            </a:r>
          </a:p>
          <a:p>
            <a:endParaRPr lang="en-US" dirty="0"/>
          </a:p>
          <a:p>
            <a:endParaRPr lang="en-US" dirty="0"/>
          </a:p>
          <a:p>
            <a:pPr algn="l"/>
            <a:r>
              <a:rPr lang="en-GB" b="1" i="0" u="none" strike="noStrike" dirty="0">
                <a:solidFill>
                  <a:srgbClr val="0B0C0C"/>
                </a:solidFill>
                <a:effectLst/>
                <a:latin typeface="GDS Transport"/>
              </a:rPr>
              <a:t>Identification of cyber security breaches and attacks</a:t>
            </a:r>
          </a:p>
          <a:p>
            <a:pPr algn="l"/>
            <a:r>
              <a:rPr lang="en-GB" b="0" i="0" u="none" strike="noStrike" dirty="0">
                <a:solidFill>
                  <a:srgbClr val="0B0C0C"/>
                </a:solidFill>
                <a:effectLst/>
                <a:latin typeface="GDS Transport"/>
              </a:rPr>
              <a:t>Cyber security breaches and attacks remain a common threat. However, smaller organisations are identifying them less than last year. This may reflect that senior managers in smaller organisations view cyber security as less of a priority in the current economic climate than in previous years, so are undertaking less monitoring and logging of breaches or attacks.</a:t>
            </a:r>
          </a:p>
          <a:p>
            <a:pPr algn="l">
              <a:buFont typeface="Arial" panose="020B0604020202020204" pitchFamily="34" charset="0"/>
              <a:buChar char="•"/>
            </a:pPr>
            <a:r>
              <a:rPr lang="en-GB" b="0" i="0" u="none" strike="noStrike" dirty="0">
                <a:solidFill>
                  <a:srgbClr val="0B0C0C"/>
                </a:solidFill>
                <a:effectLst/>
                <a:latin typeface="GDS Transport"/>
              </a:rPr>
              <a:t>32% of businesses and 24% of charities overall recall any breaches or attacks from the last 12 months. This is much higher for medium businesses (59%), large businesses (69%) and high-income charities with £500,000 or more in annual income (56%).</a:t>
            </a:r>
          </a:p>
          <a:p>
            <a:pPr algn="l">
              <a:buFont typeface="Arial" panose="020B0604020202020204" pitchFamily="34" charset="0"/>
              <a:buChar char="•"/>
            </a:pPr>
            <a:r>
              <a:rPr lang="en-GB" b="0" i="0" u="none" strike="noStrike" dirty="0">
                <a:solidFill>
                  <a:srgbClr val="0B0C0C"/>
                </a:solidFill>
                <a:effectLst/>
                <a:latin typeface="GDS Transport"/>
              </a:rPr>
              <a:t>This is a decrease from 39% of businesses and 30% of charities in 2022. The drop is driven by smaller organisations – the results for medium and large businesses, and high-income charities, remain at similar levels to last year.</a:t>
            </a:r>
          </a:p>
          <a:p>
            <a:pPr algn="l">
              <a:buFont typeface="Arial" panose="020B0604020202020204" pitchFamily="34" charset="0"/>
              <a:buChar char="•"/>
            </a:pPr>
            <a:r>
              <a:rPr lang="en-GB" b="0" i="0" u="none" strike="noStrike" dirty="0">
                <a:solidFill>
                  <a:srgbClr val="0B0C0C"/>
                </a:solidFill>
                <a:effectLst/>
                <a:latin typeface="GDS Transport"/>
              </a:rPr>
              <a:t>Among those identifying any breaches or attacks, we estimate that the single most disruptive breach from the last 12 months cost each business, of any size, an average of approximately £1,100. For medium and large businesses, this was approximately £4,960. For charities, it was approximately £530.</a:t>
            </a:r>
          </a:p>
          <a:p>
            <a:pPr algn="l">
              <a:buFont typeface="Arial" panose="020B0604020202020204" pitchFamily="34" charset="0"/>
              <a:buChar char="•"/>
            </a:pPr>
            <a:r>
              <a:rPr lang="en-GB" b="0" i="0" u="none" strike="noStrike" dirty="0">
                <a:solidFill>
                  <a:srgbClr val="0B0C0C"/>
                </a:solidFill>
                <a:effectLst/>
                <a:latin typeface="GDS Transport"/>
              </a:rPr>
              <a:t>The proportion of micro businesses saying cyber security is a high priority has decreased from 80% in 2022 to 68% this year. Qualitative evidence suggests that cyber security has dropped down the priority lists for these smaller organisations, relative to wider economic concerns like inflation and uncertainty.</a:t>
            </a:r>
          </a:p>
          <a:p>
            <a:endParaRPr lang="en-US" dirty="0"/>
          </a:p>
        </p:txBody>
      </p:sp>
      <p:sp>
        <p:nvSpPr>
          <p:cNvPr id="4" name="Slide Number Placeholder 3"/>
          <p:cNvSpPr>
            <a:spLocks noGrp="1"/>
          </p:cNvSpPr>
          <p:nvPr>
            <p:ph type="sldNum" sz="quarter" idx="5"/>
          </p:nvPr>
        </p:nvSpPr>
        <p:spPr/>
        <p:txBody>
          <a:bodyPr/>
          <a:lstStyle/>
          <a:p>
            <a:fld id="{912E73EA-92A1-1442-B451-35E084BD4C8D}" type="slidenum">
              <a:rPr lang="en-US" smtClean="0"/>
              <a:t>19</a:t>
            </a:fld>
            <a:endParaRPr lang="en-US"/>
          </a:p>
        </p:txBody>
      </p:sp>
    </p:spTree>
    <p:extLst>
      <p:ext uri="{BB962C8B-B14F-4D97-AF65-F5344CB8AC3E}">
        <p14:creationId xmlns:p14="http://schemas.microsoft.com/office/powerpoint/2010/main" val="24796843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www.gov.uk</a:t>
            </a:r>
            <a:r>
              <a:rPr lang="en-US" dirty="0"/>
              <a:t>/government/statistics/cyber-security-breaches-survey-2023/cyber-security-breaches-survey-2023</a:t>
            </a:r>
          </a:p>
          <a:p>
            <a:endParaRPr lang="en-US" dirty="0"/>
          </a:p>
          <a:p>
            <a:endParaRPr lang="en-US" dirty="0"/>
          </a:p>
        </p:txBody>
      </p:sp>
      <p:sp>
        <p:nvSpPr>
          <p:cNvPr id="4" name="Slide Number Placeholder 3"/>
          <p:cNvSpPr>
            <a:spLocks noGrp="1"/>
          </p:cNvSpPr>
          <p:nvPr>
            <p:ph type="sldNum" sz="quarter" idx="5"/>
          </p:nvPr>
        </p:nvSpPr>
        <p:spPr/>
        <p:txBody>
          <a:bodyPr/>
          <a:lstStyle/>
          <a:p>
            <a:fld id="{912E73EA-92A1-1442-B451-35E084BD4C8D}" type="slidenum">
              <a:rPr lang="en-US" smtClean="0"/>
              <a:t>20</a:t>
            </a:fld>
            <a:endParaRPr lang="en-US"/>
          </a:p>
        </p:txBody>
      </p:sp>
    </p:spTree>
    <p:extLst>
      <p:ext uri="{BB962C8B-B14F-4D97-AF65-F5344CB8AC3E}">
        <p14:creationId xmlns:p14="http://schemas.microsoft.com/office/powerpoint/2010/main" val="15560233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Fraud and theft are commonly perpetrated through various forms of cybercrime, taking advantage of the interconnected nature of the digital world. </a:t>
            </a:r>
          </a:p>
          <a:p>
            <a:pPr marL="0" indent="0" algn="l">
              <a:buFont typeface="+mj-lt"/>
              <a:buNone/>
            </a:pPr>
            <a:endParaRPr lang="en-GB" b="0" i="0" u="none" strike="noStrike" dirty="0">
              <a:solidFill>
                <a:srgbClr val="374151"/>
              </a:solidFill>
              <a:effectLst/>
              <a:latin typeface="Calibri" panose="020F0502020204030204" pitchFamily="34" charset="0"/>
              <a:cs typeface="Calibri" panose="020F0502020204030204" pitchFamily="34" charset="0"/>
            </a:endParaRPr>
          </a:p>
          <a:p>
            <a:pPr marL="0"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Ways in which fraud and theft manifest in the realm of cybercrime:</a:t>
            </a:r>
          </a:p>
          <a:p>
            <a:pPr marL="0" indent="0" algn="l">
              <a:buFont typeface="+mj-lt"/>
              <a:buNone/>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Phishing:</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Cybercriminals send deceptive emails or messages, posing as legitimate entities to trick individuals into revealing sensitive information like login credentials, credit card numbers, or personal details.</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Identity Theft:</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Stolen personal information, often obtained through data breaches or phishing, can be used to impersonate individuals for fraudulent activities such as opening bank accounts, applying for credit, or committing other financial crimes.</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Ransomware:</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Malicious software encrypts a user's files, and the attacker demands a ransom for decryption keys. This can lead to financial losses for individuals or organizations.</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Online Shopping Scams: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Fraudulent websites or sellers may trick users into making payments for goods or services that they never receive.</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Business Email Compromise (BEC):</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Cybercriminals compromise business email accounts to impersonate executives or employees, tricking others into transferring funds or disclosing sensitive information.</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Credit Card Fraud:</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Stolen credit card information is used to make unauthorized transactions, either online or in-person.</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Account Takeover:</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Cybercriminals gain unauthorized access to individuals' online accounts (e.g., email, social media, banking), leading to potential theft of personal or financial information.</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Investment Scams: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Fraudsters may use online platforms to promote fake investment opportunities, leading individuals to invest money with the promise of high returns.</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ATM Skimming:</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Physical devices are placed on ATMs to capture card information, which is then used for unauthorized transactions.</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Data Breaches: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Cyberattacks on organizations can lead to the exposure of sensitive customer data, which may be used for various fraudulent activities.</a:t>
            </a:r>
          </a:p>
          <a:p>
            <a:pPr marL="457200" lvl="1" indent="0" algn="l">
              <a:buFont typeface="+mj-lt"/>
              <a:buNone/>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To protect against these threats, individuals and organizations should practice good cybersecurity hygiene, including using strong passwords, being cautious of unsolicited communications, keeping software updated, and using security measures like two-factor authentication. Additionally, staying informed about emerging cyber threats is crucial in the ever-evolving landscape of cybercrime.</a:t>
            </a:r>
          </a:p>
          <a:p>
            <a:endParaRPr lang="en-US" dirty="0"/>
          </a:p>
        </p:txBody>
      </p:sp>
      <p:sp>
        <p:nvSpPr>
          <p:cNvPr id="4" name="Slide Number Placeholder 3"/>
          <p:cNvSpPr>
            <a:spLocks noGrp="1"/>
          </p:cNvSpPr>
          <p:nvPr>
            <p:ph type="sldNum" sz="quarter" idx="5"/>
          </p:nvPr>
        </p:nvSpPr>
        <p:spPr/>
        <p:txBody>
          <a:bodyPr/>
          <a:lstStyle/>
          <a:p>
            <a:fld id="{912E73EA-92A1-1442-B451-35E084BD4C8D}" type="slidenum">
              <a:rPr lang="en-US" smtClean="0"/>
              <a:t>21</a:t>
            </a:fld>
            <a:endParaRPr lang="en-US"/>
          </a:p>
        </p:txBody>
      </p:sp>
    </p:spTree>
    <p:extLst>
      <p:ext uri="{BB962C8B-B14F-4D97-AF65-F5344CB8AC3E}">
        <p14:creationId xmlns:p14="http://schemas.microsoft.com/office/powerpoint/2010/main" val="8827654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Dating scams, also known as romance scams, involve criminals exploiting individuals looking for romantic relationships through online dating platforms. These scams often target the emotional vulnerability of victims, leading to financial losses and emotional distress. They work by:</a:t>
            </a:r>
          </a:p>
          <a:p>
            <a:pPr marL="0" indent="0" algn="l">
              <a:buFont typeface="+mj-lt"/>
              <a:buNone/>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Creation of Fake Profiles: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Scammers create fake profiles on dating websites or social media platforms, often using stolen photos and false information to appear attractive and trustworthy.</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Building a Relationship:</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Scammers initiate contact with potential victims, engaging in online conversations and building a false sense of intimacy and trust. They may use scripted messages and manipulate emotions.</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Establishing Trust:</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Over time, scammers work to establish trust with the victim, expressing love and commitment. They may create elaborate stories to gain sympathy and empathy.</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Requesting Money:</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Once trust is established, scammers invent emergencies or crises, such as medical expenses, travel costs, or business problems, and request money from the victim.</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Financial Exploitation: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Victims, often emotionally invested in the relationship, may send money to the scammer. In some cases, scammers continue to request funds, creating a cycle of financial exploitation.</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Vanishing Act:</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After obtaining money or other valuable items, the scammer may disappear, cutting off contact with the victim.</a:t>
            </a:r>
          </a:p>
          <a:p>
            <a:pPr marL="457200" lvl="1" indent="0" algn="l">
              <a:buFont typeface="+mj-lt"/>
              <a:buNone/>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Statistics on Dating Scams:</a:t>
            </a:r>
            <a:r>
              <a:rPr lang="en-GB" b="0" i="0" u="none" strike="noStrike" dirty="0">
                <a:solidFill>
                  <a:srgbClr val="374151"/>
                </a:solidFill>
                <a:effectLst/>
                <a:latin typeface="Calibri" panose="020F0502020204030204" pitchFamily="34" charset="0"/>
                <a:cs typeface="Calibri" panose="020F0502020204030204" pitchFamily="34" charset="0"/>
              </a:rPr>
              <a:t>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According to the FBI's Internet Crime Complaint </a:t>
            </a:r>
            <a:r>
              <a:rPr lang="en-GB" b="0" i="0" u="none" strike="noStrike" dirty="0" err="1">
                <a:solidFill>
                  <a:srgbClr val="374151"/>
                </a:solidFill>
                <a:effectLst/>
                <a:latin typeface="Calibri" panose="020F0502020204030204" pitchFamily="34" charset="0"/>
                <a:cs typeface="Calibri" panose="020F0502020204030204" pitchFamily="34" charset="0"/>
              </a:rPr>
              <a:t>Center</a:t>
            </a:r>
            <a:r>
              <a:rPr lang="en-GB" b="0" i="0" u="none" strike="noStrike" dirty="0">
                <a:solidFill>
                  <a:srgbClr val="374151"/>
                </a:solidFill>
                <a:effectLst/>
                <a:latin typeface="Calibri" panose="020F0502020204030204" pitchFamily="34" charset="0"/>
                <a:cs typeface="Calibri" panose="020F0502020204030204" pitchFamily="34" charset="0"/>
              </a:rPr>
              <a:t> (IC3), romance scams accounted for the highest financial losses among all online crimes in 2020, with reported losses exceeding $600 million.</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The Federal Trade Commission (FTC) reported that in 2020, consumers reported losing over $300 million to romance scams, with the median reported loss per victim being around $2,500.</a:t>
            </a:r>
          </a:p>
          <a:p>
            <a:pPr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The Better Business Bureau (BBB) noted that romance scams have surged during the COVID-19 pandemic, with scammers exploiting increased online activity and emotional vulnerabilities.</a:t>
            </a:r>
          </a:p>
          <a:p>
            <a:pPr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Many victims of dating scams are hesitant to report the incidents, contributing to underreporting and making it challenging to estimate the true extent of the problem.</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To protect against dating scams, individuals should be cautious when developing online relationships, avoid sending money to someone they haven't met in person, and be sceptical of requests for financial assistance from online acquaintances. Being aware of the signs of scams and maintaining open communication with friends and family can also help prevent falling victim to these schemes.</a:t>
            </a:r>
          </a:p>
          <a:p>
            <a:endParaRPr lang="en-US" dirty="0"/>
          </a:p>
        </p:txBody>
      </p:sp>
      <p:sp>
        <p:nvSpPr>
          <p:cNvPr id="4" name="Slide Number Placeholder 3"/>
          <p:cNvSpPr>
            <a:spLocks noGrp="1"/>
          </p:cNvSpPr>
          <p:nvPr>
            <p:ph type="sldNum" sz="quarter" idx="5"/>
          </p:nvPr>
        </p:nvSpPr>
        <p:spPr/>
        <p:txBody>
          <a:bodyPr/>
          <a:lstStyle/>
          <a:p>
            <a:fld id="{912E73EA-92A1-1442-B451-35E084BD4C8D}" type="slidenum">
              <a:rPr lang="en-US" smtClean="0"/>
              <a:t>22</a:t>
            </a:fld>
            <a:endParaRPr lang="en-US"/>
          </a:p>
        </p:txBody>
      </p:sp>
    </p:spTree>
    <p:extLst>
      <p:ext uri="{BB962C8B-B14F-4D97-AF65-F5344CB8AC3E}">
        <p14:creationId xmlns:p14="http://schemas.microsoft.com/office/powerpoint/2010/main" val="38341976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"Card Not Present" (CNP) refers to a type of financial transaction where the physical credit or debit card is not required to be presented during the transaction process. This term is commonly associated with online or remote transactions where the cardholder and the card are not physically present at the point of sale. CNP transactions are prevalent in e-commerce, telephone orders, and other forms of remote payments.</a:t>
            </a:r>
          </a:p>
          <a:p>
            <a:pPr algn="l"/>
            <a:endParaRPr lang="en-GB" b="0" i="0" u="none" strike="noStrike" dirty="0">
              <a:solidFill>
                <a:srgbClr val="374151"/>
              </a:solidFill>
              <a:effectLst/>
              <a:latin typeface="+mn-lt"/>
            </a:endParaRPr>
          </a:p>
          <a:p>
            <a:pPr algn="l"/>
            <a:r>
              <a:rPr lang="en-GB" b="1" i="0" u="none" strike="noStrike" dirty="0">
                <a:solidFill>
                  <a:srgbClr val="374151"/>
                </a:solidFill>
                <a:effectLst/>
                <a:latin typeface="+mn-lt"/>
              </a:rPr>
              <a:t>Characteristics of Card Not Present Transactions:</a:t>
            </a:r>
          </a:p>
          <a:p>
            <a:pPr algn="l"/>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Online Purchases:</a:t>
            </a:r>
            <a:r>
              <a:rPr lang="en-GB" b="0" i="0" u="none" strike="noStrike" dirty="0">
                <a:solidFill>
                  <a:srgbClr val="374151"/>
                </a:solidFill>
                <a:effectLst/>
                <a:latin typeface="+mn-lt"/>
              </a:rPr>
              <a:t> CNP transactions are common in online shopping, where customers input their card details to make purchases over the internet.</a:t>
            </a:r>
          </a:p>
          <a:p>
            <a:pPr algn="l">
              <a:buFont typeface="+mj-lt"/>
              <a:buAutoNum type="arabicPeriod"/>
            </a:pPr>
            <a:r>
              <a:rPr lang="en-GB" b="1" i="0" u="none" strike="noStrike" dirty="0">
                <a:solidFill>
                  <a:srgbClr val="374151"/>
                </a:solidFill>
                <a:effectLst/>
                <a:latin typeface="+mn-lt"/>
              </a:rPr>
              <a:t>Phone and Mail Orders:</a:t>
            </a:r>
            <a:r>
              <a:rPr lang="en-GB" b="0" i="0" u="none" strike="noStrike" dirty="0">
                <a:solidFill>
                  <a:srgbClr val="374151"/>
                </a:solidFill>
                <a:effectLst/>
                <a:latin typeface="+mn-lt"/>
              </a:rPr>
              <a:t> Transactions conducted over the phone or through mail orders, where the card details are provided without the physical card being presented, fall into the CNP category.</a:t>
            </a:r>
          </a:p>
          <a:p>
            <a:pPr algn="l">
              <a:buFont typeface="+mj-lt"/>
              <a:buAutoNum type="arabicPeriod"/>
            </a:pPr>
            <a:r>
              <a:rPr lang="en-GB" b="1" i="0" u="none" strike="noStrike" dirty="0">
                <a:solidFill>
                  <a:srgbClr val="374151"/>
                </a:solidFill>
                <a:effectLst/>
                <a:latin typeface="+mn-lt"/>
              </a:rPr>
              <a:t>Recurring Payments:</a:t>
            </a:r>
            <a:r>
              <a:rPr lang="en-GB" b="0" i="0" u="none" strike="noStrike" dirty="0">
                <a:solidFill>
                  <a:srgbClr val="374151"/>
                </a:solidFill>
                <a:effectLst/>
                <a:latin typeface="+mn-lt"/>
              </a:rPr>
              <a:t> Subscription services and recurring bill payments, where card details are stored for automatic charges, are considered CNP transactions.</a:t>
            </a:r>
          </a:p>
          <a:p>
            <a:pPr algn="l">
              <a:buFont typeface="+mj-lt"/>
              <a:buAutoNum type="arabicPeriod"/>
            </a:pPr>
            <a:endParaRPr lang="en-GB" b="0" i="0" u="none" strike="noStrike" dirty="0">
              <a:solidFill>
                <a:srgbClr val="374151"/>
              </a:solidFill>
              <a:effectLst/>
              <a:latin typeface="+mn-lt"/>
            </a:endParaRPr>
          </a:p>
          <a:p>
            <a:pPr algn="l"/>
            <a:r>
              <a:rPr lang="en-GB" b="1" i="0" u="none" strike="noStrike" dirty="0">
                <a:solidFill>
                  <a:srgbClr val="374151"/>
                </a:solidFill>
                <a:effectLst/>
                <a:latin typeface="+mn-lt"/>
              </a:rPr>
              <a:t>Connection to Cybercrime:</a:t>
            </a:r>
          </a:p>
          <a:p>
            <a:pPr algn="l"/>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While CNP transactions provide convenience for consumers and businesses engaged in online commerce, they also pose challenges and risks, particularly in the context of cybercrime. Here are some connections between CNP transactions and cybercrime:</a:t>
            </a:r>
          </a:p>
          <a:p>
            <a:pPr algn="l"/>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Card Skimming and Data Breaches:</a:t>
            </a:r>
            <a:endParaRPr lang="en-GB" b="0" i="0" u="none" strike="noStrike" dirty="0">
              <a:solidFill>
                <a:srgbClr val="374151"/>
              </a:solidFill>
              <a:effectLst/>
              <a:latin typeface="+mn-lt"/>
            </a:endParaRPr>
          </a:p>
          <a:p>
            <a:pPr marL="742950" lvl="1" indent="-285750" algn="l">
              <a:buFont typeface="+mj-lt"/>
              <a:buAutoNum type="arabicPeriod"/>
            </a:pPr>
            <a:r>
              <a:rPr lang="en-GB" b="0" i="0" u="none" strike="noStrike" dirty="0">
                <a:solidFill>
                  <a:srgbClr val="374151"/>
                </a:solidFill>
                <a:effectLst/>
                <a:latin typeface="+mn-lt"/>
              </a:rPr>
              <a:t>Cybercriminals may use various methods, such as skimming devices on ATMs or point-of-sale terminals, phishing attacks, or hacking into databases, to steal card information. This stolen data is often used for unauthorized CNP transactions.</a:t>
            </a:r>
          </a:p>
          <a:p>
            <a:pPr algn="l">
              <a:buFont typeface="+mj-lt"/>
              <a:buAutoNum type="arabicPeriod"/>
            </a:pPr>
            <a:r>
              <a:rPr lang="en-GB" b="1" i="0" u="none" strike="noStrike" dirty="0">
                <a:solidFill>
                  <a:srgbClr val="374151"/>
                </a:solidFill>
                <a:effectLst/>
                <a:latin typeface="+mn-lt"/>
              </a:rPr>
              <a:t>Online Fraud:</a:t>
            </a:r>
            <a:endParaRPr lang="en-GB" b="0" i="0" u="none" strike="noStrike" dirty="0">
              <a:solidFill>
                <a:srgbClr val="374151"/>
              </a:solidFill>
              <a:effectLst/>
              <a:latin typeface="+mn-lt"/>
            </a:endParaRPr>
          </a:p>
          <a:p>
            <a:pPr marL="742950" lvl="1" indent="-285750" algn="l">
              <a:buFont typeface="+mj-lt"/>
              <a:buAutoNum type="arabicPeriod"/>
            </a:pPr>
            <a:r>
              <a:rPr lang="en-GB" b="0" i="0" u="none" strike="noStrike" dirty="0">
                <a:solidFill>
                  <a:srgbClr val="374151"/>
                </a:solidFill>
                <a:effectLst/>
                <a:latin typeface="+mn-lt"/>
              </a:rPr>
              <a:t>Criminals can exploit vulnerabilities in online payment systems or use stolen card details to make fraudulent purchases online. The absence of physical card verification makes it easier for fraudsters to engage in illicit transactions.</a:t>
            </a:r>
          </a:p>
          <a:p>
            <a:pPr algn="l">
              <a:buFont typeface="+mj-lt"/>
              <a:buAutoNum type="arabicPeriod"/>
            </a:pPr>
            <a:r>
              <a:rPr lang="en-GB" b="1" i="0" u="none" strike="noStrike" dirty="0">
                <a:solidFill>
                  <a:srgbClr val="374151"/>
                </a:solidFill>
                <a:effectLst/>
                <a:latin typeface="+mn-lt"/>
              </a:rPr>
              <a:t>Identity Theft:</a:t>
            </a:r>
            <a:endParaRPr lang="en-GB" b="0" i="0" u="none" strike="noStrike" dirty="0">
              <a:solidFill>
                <a:srgbClr val="374151"/>
              </a:solidFill>
              <a:effectLst/>
              <a:latin typeface="+mn-lt"/>
            </a:endParaRPr>
          </a:p>
          <a:p>
            <a:pPr marL="742950" lvl="1" indent="-285750" algn="l">
              <a:buFont typeface="+mj-lt"/>
              <a:buAutoNum type="arabicPeriod"/>
            </a:pPr>
            <a:r>
              <a:rPr lang="en-GB" b="0" i="0" u="none" strike="noStrike" dirty="0">
                <a:solidFill>
                  <a:srgbClr val="374151"/>
                </a:solidFill>
                <a:effectLst/>
                <a:latin typeface="+mn-lt"/>
              </a:rPr>
              <a:t>In cases where cybercriminals gain access to personal information, they may use it to impersonate individuals and conduct CNP transactions, posing a risk of identity theft.</a:t>
            </a:r>
          </a:p>
          <a:p>
            <a:pPr algn="l">
              <a:buFont typeface="+mj-lt"/>
              <a:buAutoNum type="arabicPeriod"/>
            </a:pPr>
            <a:r>
              <a:rPr lang="en-GB" b="1" i="0" u="none" strike="noStrike" dirty="0">
                <a:solidFill>
                  <a:srgbClr val="374151"/>
                </a:solidFill>
                <a:effectLst/>
                <a:latin typeface="+mn-lt"/>
              </a:rPr>
              <a:t>Unauthorized Access:</a:t>
            </a:r>
            <a:endParaRPr lang="en-GB" b="0" i="0" u="none" strike="noStrike" dirty="0">
              <a:solidFill>
                <a:srgbClr val="374151"/>
              </a:solidFill>
              <a:effectLst/>
              <a:latin typeface="+mn-lt"/>
            </a:endParaRPr>
          </a:p>
          <a:p>
            <a:pPr marL="742950" lvl="1" indent="-285750" algn="l">
              <a:buFont typeface="+mj-lt"/>
              <a:buAutoNum type="arabicPeriod"/>
            </a:pPr>
            <a:r>
              <a:rPr lang="en-GB" b="0" i="0" u="none" strike="noStrike" dirty="0">
                <a:solidFill>
                  <a:srgbClr val="374151"/>
                </a:solidFill>
                <a:effectLst/>
                <a:latin typeface="+mn-lt"/>
              </a:rPr>
              <a:t>Breaches in the security of online platforms can lead to unauthorized access to user accounts, where stored card details are used for fraudulent purposes.</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By understanding the nature of CNP transactions and adopting secure practices, businesses and individuals can reduce the risk of falling victim to cybercrime in the context of online payments.</a:t>
            </a:r>
          </a:p>
          <a:p>
            <a:endParaRPr lang="en-US" dirty="0"/>
          </a:p>
        </p:txBody>
      </p:sp>
      <p:sp>
        <p:nvSpPr>
          <p:cNvPr id="4" name="Slide Number Placeholder 3"/>
          <p:cNvSpPr>
            <a:spLocks noGrp="1"/>
          </p:cNvSpPr>
          <p:nvPr>
            <p:ph type="sldNum" sz="quarter" idx="5"/>
          </p:nvPr>
        </p:nvSpPr>
        <p:spPr/>
        <p:txBody>
          <a:bodyPr/>
          <a:lstStyle/>
          <a:p>
            <a:fld id="{912E73EA-92A1-1442-B451-35E084BD4C8D}" type="slidenum">
              <a:rPr lang="en-US" smtClean="0"/>
              <a:t>23</a:t>
            </a:fld>
            <a:endParaRPr lang="en-US"/>
          </a:p>
        </p:txBody>
      </p:sp>
    </p:spTree>
    <p:extLst>
      <p:ext uri="{BB962C8B-B14F-4D97-AF65-F5344CB8AC3E}">
        <p14:creationId xmlns:p14="http://schemas.microsoft.com/office/powerpoint/2010/main" val="32136582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u="none" strike="noStrike" dirty="0">
                <a:solidFill>
                  <a:srgbClr val="202124"/>
                </a:solidFill>
                <a:effectLst/>
                <a:latin typeface="Calibri" panose="020F0502020204030204" pitchFamily="34" charset="0"/>
                <a:cs typeface="Calibri" panose="020F0502020204030204" pitchFamily="34" charset="0"/>
              </a:rPr>
              <a:t>Office of National Statistics</a:t>
            </a:r>
          </a:p>
          <a:p>
            <a:endParaRPr lang="en-GB" b="0" i="0" u="none" strike="noStrike" dirty="0">
              <a:solidFill>
                <a:srgbClr val="202124"/>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0" u="none" strike="noStrike" dirty="0">
                <a:solidFill>
                  <a:srgbClr val="323132"/>
                </a:solidFill>
                <a:effectLst/>
                <a:latin typeface="Calibri" panose="020F0502020204030204" pitchFamily="34" charset="0"/>
                <a:cs typeface="Calibri" panose="020F0502020204030204" pitchFamily="34" charset="0"/>
              </a:rPr>
              <a:t>Fraud and computer misuse offences have increased substantially over the last two years; while many other types of crime have decreased, affected by periods of national lockdown during the coronavirus (COVID-19) pandemic.</a:t>
            </a:r>
          </a:p>
          <a:p>
            <a:pPr algn="l">
              <a:buFont typeface="Arial" panose="020B0604020202020204" pitchFamily="34" charset="0"/>
              <a:buChar char="•"/>
            </a:pPr>
            <a:r>
              <a:rPr lang="en-GB" b="0" i="0" u="none" strike="noStrike" dirty="0">
                <a:solidFill>
                  <a:srgbClr val="323132"/>
                </a:solidFill>
                <a:effectLst/>
                <a:latin typeface="Calibri" panose="020F0502020204030204" pitchFamily="34" charset="0"/>
                <a:cs typeface="Calibri" panose="020F0502020204030204" pitchFamily="34" charset="0"/>
              </a:rPr>
              <a:t>Fraud offences increased by 25% (to 4.5 million offences) compared with the year ending March 2020, driven by large increases in "advance fee fraud" and "consumer and retail fraud".</a:t>
            </a:r>
          </a:p>
          <a:p>
            <a:pPr algn="l">
              <a:buFont typeface="Arial" panose="020B0604020202020204" pitchFamily="34" charset="0"/>
              <a:buChar char="•"/>
            </a:pPr>
            <a:r>
              <a:rPr lang="en-GB" b="0" i="0" u="none" strike="noStrike" dirty="0">
                <a:solidFill>
                  <a:srgbClr val="323132"/>
                </a:solidFill>
                <a:effectLst/>
                <a:latin typeface="Calibri" panose="020F0502020204030204" pitchFamily="34" charset="0"/>
                <a:cs typeface="Calibri" panose="020F0502020204030204" pitchFamily="34" charset="0"/>
              </a:rPr>
              <a:t>The proportion of fraud incidents that were cyber-related increased to 61% from 53% in the year ending March 2020; this suggests that much of the increase in fraud offences was because of a rise in cyber-related fraud and may be related to behavioural changes during the coronavirus (COVID-19) pandemic and increased online activity.</a:t>
            </a:r>
          </a:p>
          <a:p>
            <a:pPr algn="l">
              <a:buFont typeface="Arial" panose="020B0604020202020204" pitchFamily="34" charset="0"/>
              <a:buChar char="•"/>
            </a:pPr>
            <a:r>
              <a:rPr lang="en-GB" b="0" i="0" u="none" strike="noStrike" dirty="0">
                <a:solidFill>
                  <a:srgbClr val="323132"/>
                </a:solidFill>
                <a:effectLst/>
                <a:latin typeface="Calibri" panose="020F0502020204030204" pitchFamily="34" charset="0"/>
                <a:cs typeface="Calibri" panose="020F0502020204030204" pitchFamily="34" charset="0"/>
              </a:rPr>
              <a:t>Computer misuse increased by 89% (to 1.6 million offences) compared with the year ending March 2020, driven by a large increase in unauthorised access to personal information (hacking) offences.</a:t>
            </a:r>
          </a:p>
          <a:p>
            <a:pPr algn="l">
              <a:buFont typeface="Arial" panose="020B0604020202020204" pitchFamily="34" charset="0"/>
              <a:buChar char="•"/>
            </a:pPr>
            <a:r>
              <a:rPr lang="en-GB" b="0" i="0" u="none" strike="noStrike" dirty="0">
                <a:solidFill>
                  <a:srgbClr val="323132"/>
                </a:solidFill>
                <a:effectLst/>
                <a:latin typeface="Calibri" panose="020F0502020204030204" pitchFamily="34" charset="0"/>
                <a:cs typeface="Calibri" panose="020F0502020204030204" pitchFamily="34" charset="0"/>
              </a:rPr>
              <a:t>There was a 17% increase in fraud reported to the police (to 936,276 offences) compared with the year ending March 2021 and a 25% increase compared with the year ending March 2020.</a:t>
            </a:r>
          </a:p>
          <a:p>
            <a:pPr algn="l">
              <a:buFont typeface="Arial" panose="020B0604020202020204" pitchFamily="34" charset="0"/>
              <a:buChar char="•"/>
            </a:pPr>
            <a:r>
              <a:rPr lang="en-GB" b="0" i="0" u="none" strike="noStrike" dirty="0">
                <a:solidFill>
                  <a:srgbClr val="323132"/>
                </a:solidFill>
                <a:effectLst/>
                <a:latin typeface="Calibri" panose="020F0502020204030204" pitchFamily="34" charset="0"/>
                <a:cs typeface="Calibri" panose="020F0502020204030204" pitchFamily="34" charset="0"/>
              </a:rPr>
              <a:t>Action Fraud (the public-facing national fraud and cybercrime reporting centre) reported an 11% decrease in fraud offences (to 354,758 offences) compared with the year ending March 2021, when offences were at record levels (398,022 offences), but it is too early to say whether this indicates a change in trend.</a:t>
            </a:r>
          </a:p>
          <a:p>
            <a:endParaRPr lang="en-GB" b="0" i="0" u="none" strike="noStrike" dirty="0">
              <a:solidFill>
                <a:srgbClr val="202124"/>
              </a:solidFill>
              <a:effectLst/>
              <a:latin typeface="Calibri" panose="020F0502020204030204" pitchFamily="34" charset="0"/>
              <a:cs typeface="Calibri" panose="020F0502020204030204" pitchFamily="34" charset="0"/>
            </a:endParaRPr>
          </a:p>
          <a:p>
            <a:endParaRPr lang="en-GB" b="0" i="0" u="none" strike="noStrike" dirty="0">
              <a:solidFill>
                <a:srgbClr val="202124"/>
              </a:solidFill>
              <a:effectLst/>
              <a:latin typeface="Calibri" panose="020F0502020204030204" pitchFamily="34" charset="0"/>
              <a:cs typeface="Calibri" panose="020F0502020204030204" pitchFamily="34" charset="0"/>
            </a:endParaRPr>
          </a:p>
          <a:p>
            <a:r>
              <a:rPr lang="en-GB" b="0" i="0" u="none" strike="noStrike" dirty="0">
                <a:solidFill>
                  <a:srgbClr val="202124"/>
                </a:solidFill>
                <a:effectLst/>
                <a:latin typeface="Calibri" panose="020F0502020204030204" pitchFamily="34" charset="0"/>
                <a:cs typeface="Calibri" panose="020F0502020204030204" pitchFamily="34" charset="0"/>
              </a:rPr>
              <a:t>https://</a:t>
            </a:r>
            <a:r>
              <a:rPr lang="en-GB" b="0" i="0" u="none" strike="noStrike" dirty="0" err="1">
                <a:solidFill>
                  <a:srgbClr val="202124"/>
                </a:solidFill>
                <a:effectLst/>
                <a:latin typeface="Calibri" panose="020F0502020204030204" pitchFamily="34" charset="0"/>
                <a:cs typeface="Calibri" panose="020F0502020204030204" pitchFamily="34" charset="0"/>
              </a:rPr>
              <a:t>www.ons.gov.uk</a:t>
            </a:r>
            <a:r>
              <a:rPr lang="en-GB" b="0" i="0" u="none" strike="noStrike" dirty="0">
                <a:solidFill>
                  <a:srgbClr val="202124"/>
                </a:solidFill>
                <a:effectLst/>
                <a:latin typeface="Calibri" panose="020F0502020204030204" pitchFamily="34" charset="0"/>
                <a:cs typeface="Calibri" panose="020F0502020204030204" pitchFamily="34" charset="0"/>
              </a:rPr>
              <a:t>/</a:t>
            </a:r>
            <a:r>
              <a:rPr lang="en-GB" b="0" i="0" u="none" strike="noStrike" dirty="0" err="1">
                <a:solidFill>
                  <a:srgbClr val="202124"/>
                </a:solidFill>
                <a:effectLst/>
                <a:latin typeface="Calibri" panose="020F0502020204030204" pitchFamily="34" charset="0"/>
                <a:cs typeface="Calibri" panose="020F0502020204030204" pitchFamily="34" charset="0"/>
              </a:rPr>
              <a:t>peoplepopulationandcommunity</a:t>
            </a:r>
            <a:r>
              <a:rPr lang="en-GB" b="0" i="0" u="none" strike="noStrike" dirty="0">
                <a:solidFill>
                  <a:srgbClr val="202124"/>
                </a:solidFill>
                <a:effectLst/>
                <a:latin typeface="Calibri" panose="020F0502020204030204" pitchFamily="34" charset="0"/>
                <a:cs typeface="Calibri" panose="020F0502020204030204" pitchFamily="34" charset="0"/>
              </a:rPr>
              <a:t>/</a:t>
            </a:r>
            <a:r>
              <a:rPr lang="en-GB" b="0" i="0" u="none" strike="noStrike" dirty="0" err="1">
                <a:solidFill>
                  <a:srgbClr val="202124"/>
                </a:solidFill>
                <a:effectLst/>
                <a:latin typeface="Calibri" panose="020F0502020204030204" pitchFamily="34" charset="0"/>
                <a:cs typeface="Calibri" panose="020F0502020204030204" pitchFamily="34" charset="0"/>
              </a:rPr>
              <a:t>crimeandjustice</a:t>
            </a:r>
            <a:r>
              <a:rPr lang="en-GB" b="0" i="0" u="none" strike="noStrike" dirty="0">
                <a:solidFill>
                  <a:srgbClr val="202124"/>
                </a:solidFill>
                <a:effectLst/>
                <a:latin typeface="Calibri" panose="020F0502020204030204" pitchFamily="34" charset="0"/>
                <a:cs typeface="Calibri" panose="020F0502020204030204" pitchFamily="34" charset="0"/>
              </a:rPr>
              <a:t>/articles/</a:t>
            </a:r>
            <a:r>
              <a:rPr lang="en-GB" b="0" i="0" u="none" strike="noStrike" dirty="0" err="1">
                <a:solidFill>
                  <a:srgbClr val="202124"/>
                </a:solidFill>
                <a:effectLst/>
                <a:latin typeface="Calibri" panose="020F0502020204030204" pitchFamily="34" charset="0"/>
                <a:cs typeface="Calibri" panose="020F0502020204030204" pitchFamily="34" charset="0"/>
              </a:rPr>
              <a:t>natureoffraudandcomputermisuseinenglandandwales</a:t>
            </a:r>
            <a:r>
              <a:rPr lang="en-GB" b="0" i="0" u="none" strike="noStrike" dirty="0">
                <a:solidFill>
                  <a:srgbClr val="202124"/>
                </a:solidFill>
                <a:effectLst/>
                <a:latin typeface="Calibri" panose="020F0502020204030204" pitchFamily="34" charset="0"/>
                <a:cs typeface="Calibri" panose="020F0502020204030204" pitchFamily="34" charset="0"/>
              </a:rPr>
              <a:t>/yearendingmarch2022</a:t>
            </a:r>
          </a:p>
        </p:txBody>
      </p:sp>
      <p:sp>
        <p:nvSpPr>
          <p:cNvPr id="4" name="Slide Number Placeholder 3"/>
          <p:cNvSpPr>
            <a:spLocks noGrp="1"/>
          </p:cNvSpPr>
          <p:nvPr>
            <p:ph type="sldNum" sz="quarter" idx="5"/>
          </p:nvPr>
        </p:nvSpPr>
        <p:spPr/>
        <p:txBody>
          <a:bodyPr/>
          <a:lstStyle/>
          <a:p>
            <a:fld id="{912E73EA-92A1-1442-B451-35E084BD4C8D}" type="slidenum">
              <a:rPr lang="en-US" smtClean="0"/>
              <a:t>24</a:t>
            </a:fld>
            <a:endParaRPr lang="en-US"/>
          </a:p>
        </p:txBody>
      </p:sp>
    </p:spTree>
    <p:extLst>
      <p:ext uri="{BB962C8B-B14F-4D97-AF65-F5344CB8AC3E}">
        <p14:creationId xmlns:p14="http://schemas.microsoft.com/office/powerpoint/2010/main" val="21134381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Hate crime refers to criminal acts committed against individuals or groups based on their perceived characteristics, such as race, ethnicity, religion, sexual orientation, gender identity, or disability. These crimes are motivated by prejudice, bias, or hatred against the targeted characteristics. Hate crimes can manifest in various forms, including physical violence, harassment, vandalism, or online attacks.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Cybercrime can play a role in facilitating and perpetuating hate crimes, particularly when it comes to online harassment, threats, or attacks directed at individuals or communities based on their protected characteristics.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Online Harassment and Threats: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Hate crimes in the cyber realm often involve the use of online platforms for harassment, intimidation, and threats against individuals or groups. Social media, forums, and messaging platforms can become conduits for spreading hate.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Cyberbullying:</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Individuals may be targeted for cyberbullying based on their perceived characteristics, contributing to an environment of fear and hostility. This form of online harassment can have serious consequences for the mental and emotional well-being of the victims.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Dissemination of Hate Speech:</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Hate speech, which may lead to hate crimes, can be disseminated through various online channels. This includes websites, social media, and online forums where individuals or groups express discriminatory views that can incite violence or prejudice.</a:t>
            </a:r>
          </a:p>
          <a:p>
            <a:pPr algn="l">
              <a:buFont typeface="+mj-lt"/>
              <a:buAutoNum type="arabicPeriod"/>
            </a:pPr>
            <a:r>
              <a:rPr lang="en-GB" b="1" i="0" u="none" strike="noStrike" dirty="0" err="1">
                <a:solidFill>
                  <a:srgbClr val="374151"/>
                </a:solidFill>
                <a:effectLst/>
                <a:latin typeface="Calibri" panose="020F0502020204030204" pitchFamily="34" charset="0"/>
                <a:cs typeface="Calibri" panose="020F0502020204030204" pitchFamily="34" charset="0"/>
              </a:rPr>
              <a:t>Doxxing</a:t>
            </a:r>
            <a:r>
              <a:rPr lang="en-GB" b="1" i="0" u="none" strike="noStrike" dirty="0">
                <a:solidFill>
                  <a:srgbClr val="374151"/>
                </a:solidFill>
                <a:effectLst/>
                <a:latin typeface="Calibri" panose="020F0502020204030204" pitchFamily="34" charset="0"/>
                <a:cs typeface="Calibri" panose="020F0502020204030204" pitchFamily="34" charset="0"/>
              </a:rPr>
              <a:t>:</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err="1">
                <a:solidFill>
                  <a:srgbClr val="374151"/>
                </a:solidFill>
                <a:effectLst/>
                <a:latin typeface="Calibri" panose="020F0502020204030204" pitchFamily="34" charset="0"/>
                <a:cs typeface="Calibri" panose="020F0502020204030204" pitchFamily="34" charset="0"/>
              </a:rPr>
              <a:t>Doxxing</a:t>
            </a:r>
            <a:r>
              <a:rPr lang="en-GB" b="0" i="0" u="none" strike="noStrike" dirty="0">
                <a:solidFill>
                  <a:srgbClr val="374151"/>
                </a:solidFill>
                <a:effectLst/>
                <a:latin typeface="Calibri" panose="020F0502020204030204" pitchFamily="34" charset="0"/>
                <a:cs typeface="Calibri" panose="020F0502020204030204" pitchFamily="34" charset="0"/>
              </a:rPr>
              <a:t> involves revealing and publishing private or personal information about individuals with the intention of causing harm. In the context of hate crimes, </a:t>
            </a:r>
            <a:r>
              <a:rPr lang="en-GB" b="0" i="0" u="none" strike="noStrike" dirty="0" err="1">
                <a:solidFill>
                  <a:srgbClr val="374151"/>
                </a:solidFill>
                <a:effectLst/>
                <a:latin typeface="Calibri" panose="020F0502020204030204" pitchFamily="34" charset="0"/>
                <a:cs typeface="Calibri" panose="020F0502020204030204" pitchFamily="34" charset="0"/>
              </a:rPr>
              <a:t>doxxing</a:t>
            </a:r>
            <a:r>
              <a:rPr lang="en-GB" b="0" i="0" u="none" strike="noStrike" dirty="0">
                <a:solidFill>
                  <a:srgbClr val="374151"/>
                </a:solidFill>
                <a:effectLst/>
                <a:latin typeface="Calibri" panose="020F0502020204030204" pitchFamily="34" charset="0"/>
                <a:cs typeface="Calibri" panose="020F0502020204030204" pitchFamily="34" charset="0"/>
              </a:rPr>
              <a:t> can expose individuals to targeted attacks based on their protected characteristics.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Online Extremism and Radicalization: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Cyber platforms can be used to disseminate extremist ideologies that fuel hate crimes. Individuals may be radicalized online, leading to real-world violence inspired by hateful beliefs.</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Mitigation Strategies: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Legislation and Reporting:</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Governments and law enforcement agencies should have clear legislation and reporting mechanisms for dealing with online hate crimes. Victims should feel confident in reporting incidents.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Platform Policies and Moderation: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Online platforms should have robust policies against hate speech and harassment. Implementing effective moderation systems to identify and remove offensive content is crucial.</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Digital Literacy and Education: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Promoting digital literacy and educating users about responsible online behaviour can contribute to reducing hate crimes in the cyber space.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Community Engagement:</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Community organizations, NGOs, and tech companies can work together to create awareness, provide support, and engage in initiatives to counter online hate.</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Addressing the intersection of hate crimes and cybercrime requires a multi-faceted approach involving legal measures, technology policies, and community efforts to create a safer online environment for everyone.</a:t>
            </a:r>
          </a:p>
          <a:p>
            <a:endParaRPr lang="en-US"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a:p>
            <a:r>
              <a:rPr lang="en-US" dirty="0">
                <a:latin typeface="Calibri" panose="020F0502020204030204" pitchFamily="34" charset="0"/>
                <a:cs typeface="Calibri" panose="020F0502020204030204" pitchFamily="34" charset="0"/>
              </a:rPr>
              <a:t>https://</a:t>
            </a:r>
            <a:r>
              <a:rPr lang="en-US" dirty="0" err="1">
                <a:latin typeface="Calibri" panose="020F0502020204030204" pitchFamily="34" charset="0"/>
                <a:cs typeface="Calibri" panose="020F0502020204030204" pitchFamily="34" charset="0"/>
              </a:rPr>
              <a:t>www.gov.uk</a:t>
            </a:r>
            <a:r>
              <a:rPr lang="en-US" dirty="0">
                <a:latin typeface="Calibri" panose="020F0502020204030204" pitchFamily="34" charset="0"/>
                <a:cs typeface="Calibri" panose="020F0502020204030204" pitchFamily="34" charset="0"/>
              </a:rPr>
              <a:t>/government/statistics/hate-crime-england-and-wales-2022-to-2023/hate-crime-england-and-wales-2022-to-2023</a:t>
            </a:r>
          </a:p>
          <a:p>
            <a:endParaRPr lang="en-US" dirty="0">
              <a:latin typeface="Calibri" panose="020F0502020204030204" pitchFamily="34" charset="0"/>
              <a:cs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strike="noStrike" dirty="0">
                <a:solidFill>
                  <a:srgbClr val="0B0C0C"/>
                </a:solidFill>
                <a:effectLst/>
                <a:latin typeface="Calibri" panose="020F0502020204030204" pitchFamily="34" charset="0"/>
                <a:cs typeface="Calibri" panose="020F0502020204030204" pitchFamily="34" charset="0"/>
              </a:rPr>
              <a:t>In the year ending March 2023, there were 145,214 hate crimes recorded by the police in England and Wales (excluding Devon and Cornwall), a 5% decrease compared with the previous year</a:t>
            </a:r>
          </a:p>
          <a:p>
            <a:pPr marL="171450" indent="-171450" algn="l">
              <a:buFont typeface="Arial" panose="020B0604020202020204" pitchFamily="34" charset="0"/>
              <a:buChar char="•"/>
            </a:pPr>
            <a:r>
              <a:rPr lang="en-GB" b="0" i="0" u="none" strike="noStrike" dirty="0">
                <a:solidFill>
                  <a:srgbClr val="0B0C0C"/>
                </a:solidFill>
                <a:effectLst/>
                <a:latin typeface="Calibri" panose="020F0502020204030204" pitchFamily="34" charset="0"/>
                <a:cs typeface="Calibri" panose="020F0502020204030204" pitchFamily="34" charset="0"/>
              </a:rPr>
              <a:t>Increases in police recorded hate crime prior to this year were thought to have been driven by improvements in crime recording by the police and better identification of what constitutes a hate crime</a:t>
            </a:r>
          </a:p>
          <a:p>
            <a:pPr marL="171450" indent="-171450" algn="l">
              <a:buFont typeface="Arial" panose="020B0604020202020204" pitchFamily="34" charset="0"/>
              <a:buChar char="•"/>
            </a:pPr>
            <a:r>
              <a:rPr lang="en-GB" b="0" i="0" u="none" strike="noStrike" dirty="0">
                <a:solidFill>
                  <a:srgbClr val="0B0C0C"/>
                </a:solidFill>
                <a:effectLst/>
                <a:latin typeface="Calibri" panose="020F0502020204030204" pitchFamily="34" charset="0"/>
                <a:cs typeface="Calibri" panose="020F0502020204030204" pitchFamily="34" charset="0"/>
              </a:rPr>
              <a:t>As in previous years, the majority of hate crimes were racially motivated, accounting for over two-thirds of such offences (70%; 101,906 offences)</a:t>
            </a:r>
          </a:p>
          <a:p>
            <a:pPr marL="171450" indent="-171450" algn="l">
              <a:buFont typeface="Arial" panose="020B0604020202020204" pitchFamily="34" charset="0"/>
              <a:buChar char="•"/>
            </a:pPr>
            <a:r>
              <a:rPr lang="en-GB" b="0" i="0" u="none" strike="noStrike" dirty="0">
                <a:solidFill>
                  <a:srgbClr val="0B0C0C"/>
                </a:solidFill>
                <a:effectLst/>
                <a:latin typeface="Calibri" panose="020F0502020204030204" pitchFamily="34" charset="0"/>
                <a:cs typeface="Calibri" panose="020F0502020204030204" pitchFamily="34" charset="0"/>
              </a:rPr>
              <a:t>Racially motivated hate crime decreased by 6% over the last year, this was driven by a decrease in racially or religiously aggravated public fear, alarm or distress offences</a:t>
            </a:r>
          </a:p>
          <a:p>
            <a:endParaRPr lang="en-US" dirty="0"/>
          </a:p>
          <a:p>
            <a:endParaRPr lang="en-US" dirty="0"/>
          </a:p>
        </p:txBody>
      </p:sp>
      <p:sp>
        <p:nvSpPr>
          <p:cNvPr id="4" name="Slide Number Placeholder 3"/>
          <p:cNvSpPr>
            <a:spLocks noGrp="1"/>
          </p:cNvSpPr>
          <p:nvPr>
            <p:ph type="sldNum" sz="quarter" idx="5"/>
          </p:nvPr>
        </p:nvSpPr>
        <p:spPr/>
        <p:txBody>
          <a:bodyPr/>
          <a:lstStyle/>
          <a:p>
            <a:fld id="{912E73EA-92A1-1442-B451-35E084BD4C8D}" type="slidenum">
              <a:rPr lang="en-US" smtClean="0"/>
              <a:t>25</a:t>
            </a:fld>
            <a:endParaRPr lang="en-US"/>
          </a:p>
        </p:txBody>
      </p:sp>
    </p:spTree>
    <p:extLst>
      <p:ext uri="{BB962C8B-B14F-4D97-AF65-F5344CB8AC3E}">
        <p14:creationId xmlns:p14="http://schemas.microsoft.com/office/powerpoint/2010/main" val="13203691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Online sexual exploitation refers to the use of digital platforms and technology to exploit individuals for sexual purposes. It can involve various forms of abuse, including non-consensual sharing of intimate images (commonly known as "revenge porn"), sextortion, grooming, and the production, distribution, or consumption of explicit content involving minors. The internet provides perpetrators with a platform to target victims, often anonymously, making it a serious concern.</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The connection between online sexual exploitation and cybercrime is evident through various cyber-enabled offenses that exploit individuals sexually.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Sextortion: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Sextortion involves coercing individuals into providing explicit images or engaging in sexual acts through threats, intimidation, or blackmail. Perpetrators often use the internet to identify and target victims, leveraging compromising material for extortion.</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Non-consensual Sharing of Intimate Images (Revenge Porn):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Perpetrators use the internet to disseminate private, explicit images or videos without the consent of the individuals involved. This act is not only a violation of privacy but can lead to severe emotional distress for the victims.</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Grooming and Child Sexual Exploitation: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Online platforms are used for grooming vulnerable individuals, especially minors, for sexual exploitation. Perpetrators may pose as friends or peers to establish trust before engaging in exploitative activities. This form of child sexual exploitation is a serious cybercrime concern.</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Human Trafficking and Online Platforms: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Human traffickers may use the internet to recruit, advertise, or exploit victims for sexual purposes. Online platforms, including social media and classified websites, provide traffickers with avenues to conduct illicit activities.</a:t>
            </a:r>
          </a:p>
          <a:p>
            <a:pPr algn="l">
              <a:buFont typeface="+mj-lt"/>
              <a:buNone/>
            </a:pPr>
            <a:r>
              <a:rPr lang="en-GB" b="1" i="0" u="none" strike="noStrike" dirty="0">
                <a:solidFill>
                  <a:srgbClr val="374151"/>
                </a:solidFill>
                <a:effectLst/>
                <a:latin typeface="Calibri" panose="020F0502020204030204" pitchFamily="34" charset="0"/>
                <a:cs typeface="Calibri" panose="020F0502020204030204" pitchFamily="34" charset="0"/>
              </a:rPr>
              <a:t>Illegal Pornography and Distribution: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457200" lvl="1" indent="0" algn="l">
              <a:buFont typeface="+mj-lt"/>
              <a:buNone/>
            </a:pPr>
            <a:r>
              <a:rPr lang="en-GB" b="0" i="0" u="none" strike="noStrike" dirty="0">
                <a:solidFill>
                  <a:srgbClr val="374151"/>
                </a:solidFill>
                <a:effectLst/>
                <a:latin typeface="Calibri" panose="020F0502020204030204" pitchFamily="34" charset="0"/>
                <a:cs typeface="Calibri" panose="020F0502020204030204" pitchFamily="34" charset="0"/>
              </a:rPr>
              <a:t>The internet facilitates the distribution of illegal pornography, including content involving minors. Cybercriminals may operate on dark web platforms to share explicit material, evading traditional law enforcement measures.</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Addressing online sexual exploitation requires a comprehensive approach that involves legal measures, technological safeguards, and educational initiatives to create a safer digital environment.</a:t>
            </a:r>
          </a:p>
          <a:p>
            <a:endParaRPr lang="en-US" dirty="0"/>
          </a:p>
        </p:txBody>
      </p:sp>
      <p:sp>
        <p:nvSpPr>
          <p:cNvPr id="4" name="Slide Number Placeholder 3"/>
          <p:cNvSpPr>
            <a:spLocks noGrp="1"/>
          </p:cNvSpPr>
          <p:nvPr>
            <p:ph type="sldNum" sz="quarter" idx="5"/>
          </p:nvPr>
        </p:nvSpPr>
        <p:spPr/>
        <p:txBody>
          <a:bodyPr/>
          <a:lstStyle/>
          <a:p>
            <a:fld id="{912E73EA-92A1-1442-B451-35E084BD4C8D}" type="slidenum">
              <a:rPr lang="en-US" smtClean="0"/>
              <a:t>26</a:t>
            </a:fld>
            <a:endParaRPr lang="en-US"/>
          </a:p>
        </p:txBody>
      </p:sp>
    </p:spTree>
    <p:extLst>
      <p:ext uri="{BB962C8B-B14F-4D97-AF65-F5344CB8AC3E}">
        <p14:creationId xmlns:p14="http://schemas.microsoft.com/office/powerpoint/2010/main" val="220390450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The Internet is attractive to cybercriminals for several reasons: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Anonymity:</a:t>
            </a:r>
            <a:r>
              <a:rPr lang="en-GB" b="0" i="0" u="none" strike="noStrike" dirty="0">
                <a:solidFill>
                  <a:srgbClr val="374151"/>
                </a:solidFill>
                <a:effectLst/>
                <a:latin typeface="Calibri" panose="020F0502020204030204" pitchFamily="34" charset="0"/>
                <a:cs typeface="Calibri" panose="020F0502020204030204" pitchFamily="34" charset="0"/>
              </a:rPr>
              <a:t> The Internet provides a degree of anonymity for users, making it easier for cybercriminals to operate without revealing their true identity.</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Global Reach:</a:t>
            </a:r>
            <a:r>
              <a:rPr lang="en-GB" b="0" i="0" u="none" strike="noStrike" dirty="0">
                <a:solidFill>
                  <a:srgbClr val="374151"/>
                </a:solidFill>
                <a:effectLst/>
                <a:latin typeface="Calibri" panose="020F0502020204030204" pitchFamily="34" charset="0"/>
                <a:cs typeface="Calibri" panose="020F0502020204030204" pitchFamily="34" charset="0"/>
              </a:rPr>
              <a:t> Cybercriminals can target victims globally, allowing them to reach a large number of potential targets and increase the impact of their activities.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Ease of Access:</a:t>
            </a:r>
            <a:r>
              <a:rPr lang="en-GB" b="0" i="0" u="none" strike="noStrike" dirty="0">
                <a:solidFill>
                  <a:srgbClr val="374151"/>
                </a:solidFill>
                <a:effectLst/>
                <a:latin typeface="Calibri" panose="020F0502020204030204" pitchFamily="34" charset="0"/>
                <a:cs typeface="Calibri" panose="020F0502020204030204" pitchFamily="34" charset="0"/>
              </a:rPr>
              <a:t> The Internet provides easy access to a vast amount of information, tools, and resources that can be exploited for malicious purposes. This includes hacking tools, malware, and tutorials available on the dark web.</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Financial Gain:</a:t>
            </a:r>
            <a:r>
              <a:rPr lang="en-GB" b="0" i="0" u="none" strike="noStrike" dirty="0">
                <a:solidFill>
                  <a:srgbClr val="374151"/>
                </a:solidFill>
                <a:effectLst/>
                <a:latin typeface="Calibri" panose="020F0502020204030204" pitchFamily="34" charset="0"/>
                <a:cs typeface="Calibri" panose="020F0502020204030204" pitchFamily="34" charset="0"/>
              </a:rPr>
              <a:t> Many cybercrimes are financially motivated. The Internet allows criminals to conduct various forms of fraud, such as online scams, identity theft, and banking fraud, with the potential for significant financial gains.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Exploitation of Vulnerabilities:</a:t>
            </a:r>
            <a:r>
              <a:rPr lang="en-GB" b="0" i="0" u="none" strike="noStrike" dirty="0">
                <a:solidFill>
                  <a:srgbClr val="374151"/>
                </a:solidFill>
                <a:effectLst/>
                <a:latin typeface="Calibri" panose="020F0502020204030204" pitchFamily="34" charset="0"/>
                <a:cs typeface="Calibri" panose="020F0502020204030204" pitchFamily="34" charset="0"/>
              </a:rPr>
              <a:t> The interconnected nature of the Internet means that there are numerous potential vulnerabilities in software, networks, and systems. Cybercriminals exploit these vulnerabilities to gain unauthorized access and carry out attacks.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Sophistication of Attacks:</a:t>
            </a:r>
            <a:r>
              <a:rPr lang="en-GB" b="0" i="0" u="none" strike="noStrike" dirty="0">
                <a:solidFill>
                  <a:srgbClr val="374151"/>
                </a:solidFill>
                <a:effectLst/>
                <a:latin typeface="Calibri" panose="020F0502020204030204" pitchFamily="34" charset="0"/>
                <a:cs typeface="Calibri" panose="020F0502020204030204" pitchFamily="34" charset="0"/>
              </a:rPr>
              <a:t> The Internet enables cybercriminals to develop and deploy sophisticated attack methods. They can use advanced techniques, such as phishing, ransomware, and advanced persistent threats (APTs), to compromise systems and data.</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Low Cost:</a:t>
            </a:r>
            <a:r>
              <a:rPr lang="en-GB" b="0" i="0" u="none" strike="noStrike" dirty="0">
                <a:solidFill>
                  <a:srgbClr val="374151"/>
                </a:solidFill>
                <a:effectLst/>
                <a:latin typeface="Calibri" panose="020F0502020204030204" pitchFamily="34" charset="0"/>
                <a:cs typeface="Calibri" panose="020F0502020204030204" pitchFamily="34" charset="0"/>
              </a:rPr>
              <a:t> Many cybercrimes can be executed with relatively low costs. Criminals can use readily available tools and resources, reducing the barrier to entry for engaging in cybercriminal activities.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Remote Operations:</a:t>
            </a:r>
            <a:r>
              <a:rPr lang="en-GB" b="0" i="0" u="none" strike="noStrike" dirty="0">
                <a:solidFill>
                  <a:srgbClr val="374151"/>
                </a:solidFill>
                <a:effectLst/>
                <a:latin typeface="Calibri" panose="020F0502020204030204" pitchFamily="34" charset="0"/>
                <a:cs typeface="Calibri" panose="020F0502020204030204" pitchFamily="34" charset="0"/>
              </a:rPr>
              <a:t> Cybercriminals can conduct their activities remotely, reducing the risk of being physically apprehended. This makes it challenging for law enforcement to track and apprehend cybercriminals.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Rapid Communication:</a:t>
            </a:r>
            <a:r>
              <a:rPr lang="en-GB" b="0" i="0" u="none" strike="noStrike" dirty="0">
                <a:solidFill>
                  <a:srgbClr val="374151"/>
                </a:solidFill>
                <a:effectLst/>
                <a:latin typeface="Calibri" panose="020F0502020204030204" pitchFamily="34" charset="0"/>
                <a:cs typeface="Calibri" panose="020F0502020204030204" pitchFamily="34" charset="0"/>
              </a:rPr>
              <a:t> The Internet allows for rapid communication and coordination among cybercriminal networks. This facilitates the exchange of information, tools, and tactics among criminals.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Continuous Evolution:</a:t>
            </a:r>
            <a:r>
              <a:rPr lang="en-GB" b="0" i="0" u="none" strike="noStrike" dirty="0">
                <a:solidFill>
                  <a:srgbClr val="374151"/>
                </a:solidFill>
                <a:effectLst/>
                <a:latin typeface="Calibri" panose="020F0502020204030204" pitchFamily="34" charset="0"/>
                <a:cs typeface="Calibri" panose="020F0502020204030204" pitchFamily="34" charset="0"/>
              </a:rPr>
              <a:t> The dynamic nature of the Internet and technology means that cybercriminals can continually adapt and evolve their tactics to stay ahead of security measures.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To counter these challenges, cybersecurity measures, international collaboration, and public awareness are essential components in the fight against cybercrime.</a:t>
            </a:r>
          </a:p>
          <a:p>
            <a:endParaRPr lang="en-US" dirty="0"/>
          </a:p>
        </p:txBody>
      </p:sp>
      <p:sp>
        <p:nvSpPr>
          <p:cNvPr id="4" name="Slide Number Placeholder 3"/>
          <p:cNvSpPr>
            <a:spLocks noGrp="1"/>
          </p:cNvSpPr>
          <p:nvPr>
            <p:ph type="sldNum" sz="quarter" idx="5"/>
          </p:nvPr>
        </p:nvSpPr>
        <p:spPr/>
        <p:txBody>
          <a:bodyPr/>
          <a:lstStyle/>
          <a:p>
            <a:fld id="{912E73EA-92A1-1442-B451-35E084BD4C8D}" type="slidenum">
              <a:rPr lang="en-US" smtClean="0"/>
              <a:t>27</a:t>
            </a:fld>
            <a:endParaRPr lang="en-US"/>
          </a:p>
        </p:txBody>
      </p:sp>
    </p:spTree>
    <p:extLst>
      <p:ext uri="{BB962C8B-B14F-4D97-AF65-F5344CB8AC3E}">
        <p14:creationId xmlns:p14="http://schemas.microsoft.com/office/powerpoint/2010/main" val="4261932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Law enforcement agencies and government bodies face several challenges in keeping up with the evolving nature of cybercrime:</a:t>
            </a:r>
          </a:p>
          <a:p>
            <a:pPr algn="l"/>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Rapid Technological Advancements:</a:t>
            </a:r>
            <a:r>
              <a:rPr lang="en-GB" b="0" i="0" u="none" strike="noStrike" dirty="0">
                <a:solidFill>
                  <a:srgbClr val="374151"/>
                </a:solidFill>
                <a:effectLst/>
                <a:latin typeface="+mn-lt"/>
              </a:rPr>
              <a:t> Cybercriminals often leverage the latest technologies and techniques. The pace of technological change can outstrip the ability of law enforcement to adapt and respond effectively.</a:t>
            </a:r>
          </a:p>
          <a:p>
            <a:pPr algn="l">
              <a:buFont typeface="+mj-lt"/>
              <a:buAutoNum type="arabicPeriod"/>
            </a:pPr>
            <a:r>
              <a:rPr lang="en-GB" b="1" i="0" u="none" strike="noStrike" dirty="0">
                <a:solidFill>
                  <a:srgbClr val="374151"/>
                </a:solidFill>
                <a:effectLst/>
                <a:latin typeface="+mn-lt"/>
              </a:rPr>
              <a:t>Global Nature of Cybercrime:</a:t>
            </a:r>
            <a:r>
              <a:rPr lang="en-GB" b="0" i="0" u="none" strike="noStrike" dirty="0">
                <a:solidFill>
                  <a:srgbClr val="374151"/>
                </a:solidFill>
                <a:effectLst/>
                <a:latin typeface="+mn-lt"/>
              </a:rPr>
              <a:t> Cybercrime knows no borders, and criminals can operate from jurisdictions with lax cybersecurity laws. Coordinating international efforts and overcoming legal hurdles for extradition can be complex.</a:t>
            </a:r>
          </a:p>
          <a:p>
            <a:pPr algn="l">
              <a:buFont typeface="+mj-lt"/>
              <a:buAutoNum type="arabicPeriod"/>
            </a:pPr>
            <a:r>
              <a:rPr lang="en-GB" b="1" i="0" u="none" strike="noStrike" dirty="0">
                <a:solidFill>
                  <a:srgbClr val="374151"/>
                </a:solidFill>
                <a:effectLst/>
                <a:latin typeface="+mn-lt"/>
              </a:rPr>
              <a:t>Anonymity and Encryption:</a:t>
            </a:r>
            <a:r>
              <a:rPr lang="en-GB" b="0" i="0" u="none" strike="noStrike" dirty="0">
                <a:solidFill>
                  <a:srgbClr val="374151"/>
                </a:solidFill>
                <a:effectLst/>
                <a:latin typeface="+mn-lt"/>
              </a:rPr>
              <a:t> Cybercriminals use anonymizing tools and encryption to hide their identities and activities. This makes it challenging for law enforcement to trace and apprehend perpetrators.</a:t>
            </a:r>
          </a:p>
          <a:p>
            <a:pPr algn="l">
              <a:buFont typeface="+mj-lt"/>
              <a:buAutoNum type="arabicPeriod"/>
            </a:pPr>
            <a:r>
              <a:rPr lang="en-GB" b="1" i="0" u="none" strike="noStrike" dirty="0">
                <a:solidFill>
                  <a:srgbClr val="374151"/>
                </a:solidFill>
                <a:effectLst/>
                <a:latin typeface="+mn-lt"/>
              </a:rPr>
              <a:t>Sophistication of Attacks:</a:t>
            </a:r>
            <a:r>
              <a:rPr lang="en-GB" b="0" i="0" u="none" strike="noStrike" dirty="0">
                <a:solidFill>
                  <a:srgbClr val="374151"/>
                </a:solidFill>
                <a:effectLst/>
                <a:latin typeface="+mn-lt"/>
              </a:rPr>
              <a:t> The sophistication of cyberattacks, including advanced persistent threats (APTs) and ransomware, requires specialized knowledge and resources to investigate. Law enforcement may struggle to match the capabilities of highly skilled cybercriminals.</a:t>
            </a:r>
          </a:p>
          <a:p>
            <a:pPr algn="l">
              <a:buFont typeface="+mj-lt"/>
              <a:buAutoNum type="arabicPeriod"/>
            </a:pPr>
            <a:r>
              <a:rPr lang="en-GB" b="1" i="0" u="none" strike="noStrike" dirty="0">
                <a:solidFill>
                  <a:srgbClr val="374151"/>
                </a:solidFill>
                <a:effectLst/>
                <a:latin typeface="+mn-lt"/>
              </a:rPr>
              <a:t>Underreporting:</a:t>
            </a:r>
            <a:r>
              <a:rPr lang="en-GB" b="0" i="0" u="none" strike="noStrike" dirty="0">
                <a:solidFill>
                  <a:srgbClr val="374151"/>
                </a:solidFill>
                <a:effectLst/>
                <a:latin typeface="+mn-lt"/>
              </a:rPr>
              <a:t> Many cybercrimes go unreported due to various reasons, such as a lack of awareness, fear of reputation damage, or uncertainty about the effectiveness of law enforcement interventions. This leads to underestimation of the true scale of the problem.</a:t>
            </a:r>
          </a:p>
          <a:p>
            <a:pPr algn="l">
              <a:buFont typeface="+mj-lt"/>
              <a:buAutoNum type="arabicPeriod"/>
            </a:pPr>
            <a:r>
              <a:rPr lang="en-GB" b="1" i="0" u="none" strike="noStrike" dirty="0">
                <a:solidFill>
                  <a:srgbClr val="374151"/>
                </a:solidFill>
                <a:effectLst/>
                <a:latin typeface="+mn-lt"/>
              </a:rPr>
              <a:t>Limited Resources:</a:t>
            </a:r>
            <a:r>
              <a:rPr lang="en-GB" b="0" i="0" u="none" strike="noStrike" dirty="0">
                <a:solidFill>
                  <a:srgbClr val="374151"/>
                </a:solidFill>
                <a:effectLst/>
                <a:latin typeface="+mn-lt"/>
              </a:rPr>
              <a:t> Law enforcement agencies may have limited resources, both in terms of funding and skilled personnel. This limitation can hinder their ability to invest in the latest cybersecurity technologies and train personnel adequately.</a:t>
            </a:r>
          </a:p>
          <a:p>
            <a:pPr algn="l">
              <a:buFont typeface="+mj-lt"/>
              <a:buAutoNum type="arabicPeriod"/>
            </a:pPr>
            <a:r>
              <a:rPr lang="en-GB" b="1" i="0" u="none" strike="noStrike" dirty="0">
                <a:solidFill>
                  <a:srgbClr val="374151"/>
                </a:solidFill>
                <a:effectLst/>
                <a:latin typeface="+mn-lt"/>
              </a:rPr>
              <a:t>Legal and Jurisdictional Challenges:</a:t>
            </a:r>
            <a:r>
              <a:rPr lang="en-GB" b="0" i="0" u="none" strike="noStrike" dirty="0">
                <a:solidFill>
                  <a:srgbClr val="374151"/>
                </a:solidFill>
                <a:effectLst/>
                <a:latin typeface="+mn-lt"/>
              </a:rPr>
              <a:t> The legal framework around cybercrime can be complex and varies between jurisdictions. Harmonizing laws and overcoming jurisdictional challenges can be time-consuming and may impede efficient investigations.</a:t>
            </a:r>
          </a:p>
          <a:p>
            <a:pPr algn="l">
              <a:buFont typeface="+mj-lt"/>
              <a:buAutoNum type="arabicPeriod"/>
            </a:pPr>
            <a:r>
              <a:rPr lang="en-GB" b="1" i="0" u="none" strike="noStrike" dirty="0">
                <a:solidFill>
                  <a:srgbClr val="374151"/>
                </a:solidFill>
                <a:effectLst/>
                <a:latin typeface="+mn-lt"/>
              </a:rPr>
              <a:t>Public-Private Collaboration:</a:t>
            </a:r>
            <a:r>
              <a:rPr lang="en-GB" b="0" i="0" u="none" strike="noStrike" dirty="0">
                <a:solidFill>
                  <a:srgbClr val="374151"/>
                </a:solidFill>
                <a:effectLst/>
                <a:latin typeface="+mn-lt"/>
              </a:rPr>
              <a:t> Effective collaboration between law enforcement and private entities is crucial for combating cybercrime. Establishing trust and information-sharing mechanisms between these sectors can be challenging.</a:t>
            </a:r>
          </a:p>
          <a:p>
            <a:pPr algn="l">
              <a:buFont typeface="+mj-lt"/>
              <a:buAutoNum type="arabicPeriod"/>
            </a:pPr>
            <a:r>
              <a:rPr lang="en-GB" b="1" i="0" u="none" strike="noStrike" dirty="0">
                <a:solidFill>
                  <a:srgbClr val="374151"/>
                </a:solidFill>
                <a:effectLst/>
                <a:latin typeface="+mn-lt"/>
              </a:rPr>
              <a:t>Education and Awareness:</a:t>
            </a:r>
            <a:r>
              <a:rPr lang="en-GB" b="0" i="0" u="none" strike="noStrike" dirty="0">
                <a:solidFill>
                  <a:srgbClr val="374151"/>
                </a:solidFill>
                <a:effectLst/>
                <a:latin typeface="+mn-lt"/>
              </a:rPr>
              <a:t> The general public and even some law enforcement personnel may lack awareness of the evolving cyber threat landscape. Education and training programs are essential to enhance cybersecurity awareness and skills.</a:t>
            </a:r>
          </a:p>
          <a:p>
            <a:pPr algn="l">
              <a:buFont typeface="+mj-lt"/>
              <a:buAutoNum type="arabicPeriod"/>
            </a:pPr>
            <a:r>
              <a:rPr lang="en-GB" b="1" i="0" u="none" strike="noStrike" dirty="0">
                <a:solidFill>
                  <a:srgbClr val="374151"/>
                </a:solidFill>
                <a:effectLst/>
                <a:latin typeface="+mn-lt"/>
              </a:rPr>
              <a:t>Lack of International Standards:</a:t>
            </a:r>
            <a:r>
              <a:rPr lang="en-GB" b="0" i="0" u="none" strike="noStrike" dirty="0">
                <a:solidFill>
                  <a:srgbClr val="374151"/>
                </a:solidFill>
                <a:effectLst/>
                <a:latin typeface="+mn-lt"/>
              </a:rPr>
              <a:t> The absence of consistent international standards for investigating and prosecuting cybercrime can create obstacles in cross-border collaboration and information sharing.</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Addressing these challenges requires a multifaceted approach, including ongoing education, international cooperation, investment in cybersecurity infrastructure, and the development of legal frameworks that are adaptable to the dynamic nature of cyber threats.</a:t>
            </a:r>
          </a:p>
          <a:p>
            <a:endParaRPr lang="en-US" dirty="0"/>
          </a:p>
        </p:txBody>
      </p:sp>
      <p:sp>
        <p:nvSpPr>
          <p:cNvPr id="4" name="Slide Number Placeholder 3"/>
          <p:cNvSpPr>
            <a:spLocks noGrp="1"/>
          </p:cNvSpPr>
          <p:nvPr>
            <p:ph type="sldNum" sz="quarter" idx="5"/>
          </p:nvPr>
        </p:nvSpPr>
        <p:spPr/>
        <p:txBody>
          <a:bodyPr/>
          <a:lstStyle/>
          <a:p>
            <a:fld id="{912E73EA-92A1-1442-B451-35E084BD4C8D}" type="slidenum">
              <a:rPr lang="en-US" smtClean="0"/>
              <a:t>28</a:t>
            </a:fld>
            <a:endParaRPr lang="en-US"/>
          </a:p>
        </p:txBody>
      </p:sp>
    </p:spTree>
    <p:extLst>
      <p:ext uri="{BB962C8B-B14F-4D97-AF65-F5344CB8AC3E}">
        <p14:creationId xmlns:p14="http://schemas.microsoft.com/office/powerpoint/2010/main" val="20621117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In conclusion, the landscape of cybercrime presents an intricate challenge for law enforcement and society at large. Acknowledging that we cannot exert complete control over the vast expanse of the internet is the first step in understanding the persistent risks that will inevitably exist. As technology advances, bringing forth innovations and conveniences, it concurrently unveils new avenues for criminal exploitation.</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The international nature of cybercrime poses a formidable obstacle, transcending jurisdictional boundaries and legal frameworks. Actions that might not constitute a crime in one jurisdiction could pose a severe threat in another, leading to a complex web of legal considerations. In this interconnected realm, law enforcement faces the intricate task of navigating through varied legal landscapes.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The underreporting of cybercrime compounds the challenge, with victims often hesitant to come forward due to concerns about privacy, reputation, or uncertainty about the effectiveness of law enforcement responses. This underreporting masks the true scale of the issue, hindering comprehensive efforts to combat cyber threats effectively.</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Additionally, the police encounter limitations in technical knowledge related to cybercrime, and there may be a lack of urgency in prioritizing this field. As cybercriminals continuously adapt and evolve their tactics, law enforcement must bridge the knowledge gap to effectively investigate and combat cyber threats. Recognizing the need for ongoing education and training is paramount in empowering law enforcement with the tools and expertise required for effective cybercrime prevention and response.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In navigating this complex terrain, collaborative efforts involving public and private sectors, international cooperation, and a commitment to continuous learning become imperative. While challenges persist, fostering a proactive approach to cybersecurity and promoting awareness within law enforcement and the broader community can contribute to building resilience against the ever-evolving landscape of cybercrime.</a:t>
            </a:r>
          </a:p>
          <a:p>
            <a:endParaRPr lang="en-US" dirty="0"/>
          </a:p>
        </p:txBody>
      </p:sp>
      <p:sp>
        <p:nvSpPr>
          <p:cNvPr id="4" name="Slide Number Placeholder 3"/>
          <p:cNvSpPr>
            <a:spLocks noGrp="1"/>
          </p:cNvSpPr>
          <p:nvPr>
            <p:ph type="sldNum" sz="quarter" idx="5"/>
          </p:nvPr>
        </p:nvSpPr>
        <p:spPr/>
        <p:txBody>
          <a:bodyPr/>
          <a:lstStyle/>
          <a:p>
            <a:fld id="{912E73EA-92A1-1442-B451-35E084BD4C8D}" type="slidenum">
              <a:rPr lang="en-US" smtClean="0"/>
              <a:t>29</a:t>
            </a:fld>
            <a:endParaRPr lang="en-US"/>
          </a:p>
        </p:txBody>
      </p:sp>
    </p:spTree>
    <p:extLst>
      <p:ext uri="{BB962C8B-B14F-4D97-AF65-F5344CB8AC3E}">
        <p14:creationId xmlns:p14="http://schemas.microsoft.com/office/powerpoint/2010/main" val="277149162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12E73EA-92A1-1442-B451-35E084BD4C8D}" type="slidenum">
              <a:rPr lang="en-US" smtClean="0"/>
              <a:t>30</a:t>
            </a:fld>
            <a:endParaRPr lang="en-US"/>
          </a:p>
        </p:txBody>
      </p:sp>
    </p:spTree>
    <p:extLst>
      <p:ext uri="{BB962C8B-B14F-4D97-AF65-F5344CB8AC3E}">
        <p14:creationId xmlns:p14="http://schemas.microsoft.com/office/powerpoint/2010/main" val="34582407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752B3-E010-4E69-6631-AA6DF80DFC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AA9A36B-09A0-462B-343D-D885124DB2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AED4F7-998A-CCC5-79A9-AB9F331753FC}"/>
              </a:ext>
            </a:extLst>
          </p:cNvPr>
          <p:cNvSpPr>
            <a:spLocks noGrp="1"/>
          </p:cNvSpPr>
          <p:nvPr>
            <p:ph type="dt" sz="half" idx="10"/>
          </p:nvPr>
        </p:nvSpPr>
        <p:spPr/>
        <p:txBody>
          <a:bodyPr/>
          <a:lstStyle/>
          <a:p>
            <a:fld id="{FD035D37-2ADA-422D-99D6-42A19BF1B70C}" type="datetimeFigureOut">
              <a:rPr lang="en-GB" smtClean="0"/>
              <a:t>10/11/2023</a:t>
            </a:fld>
            <a:endParaRPr lang="en-GB"/>
          </a:p>
        </p:txBody>
      </p:sp>
      <p:sp>
        <p:nvSpPr>
          <p:cNvPr id="5" name="Footer Placeholder 4">
            <a:extLst>
              <a:ext uri="{FF2B5EF4-FFF2-40B4-BE49-F238E27FC236}">
                <a16:creationId xmlns:a16="http://schemas.microsoft.com/office/drawing/2014/main" id="{8BDE2F9D-BDCE-45C4-E17F-538DB1A34F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3CFA21-823A-B95A-79F3-DAA99F0629BF}"/>
              </a:ext>
            </a:extLst>
          </p:cNvPr>
          <p:cNvSpPr>
            <a:spLocks noGrp="1"/>
          </p:cNvSpPr>
          <p:nvPr>
            <p:ph type="sldNum" sz="quarter" idx="12"/>
          </p:nvPr>
        </p:nvSpPr>
        <p:spPr/>
        <p:txBody>
          <a:bodyPr/>
          <a:lstStyle/>
          <a:p>
            <a:fld id="{F5AA1406-A82D-4E8F-B73B-87A8336752E7}" type="slidenum">
              <a:rPr lang="en-GB" smtClean="0"/>
              <a:t>‹#›</a:t>
            </a:fld>
            <a:endParaRPr lang="en-GB"/>
          </a:p>
        </p:txBody>
      </p:sp>
    </p:spTree>
    <p:extLst>
      <p:ext uri="{BB962C8B-B14F-4D97-AF65-F5344CB8AC3E}">
        <p14:creationId xmlns:p14="http://schemas.microsoft.com/office/powerpoint/2010/main" val="1916342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06CC0-605C-6727-7A9C-591F8D1B772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F23DA4-9AC4-1F13-4A2C-C97EA61FD5E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B2412F-1F8C-F335-06D6-76EE28BB0838}"/>
              </a:ext>
            </a:extLst>
          </p:cNvPr>
          <p:cNvSpPr>
            <a:spLocks noGrp="1"/>
          </p:cNvSpPr>
          <p:nvPr>
            <p:ph type="dt" sz="half" idx="10"/>
          </p:nvPr>
        </p:nvSpPr>
        <p:spPr/>
        <p:txBody>
          <a:bodyPr/>
          <a:lstStyle/>
          <a:p>
            <a:fld id="{FD035D37-2ADA-422D-99D6-42A19BF1B70C}" type="datetimeFigureOut">
              <a:rPr lang="en-GB" smtClean="0"/>
              <a:t>10/11/2023</a:t>
            </a:fld>
            <a:endParaRPr lang="en-GB"/>
          </a:p>
        </p:txBody>
      </p:sp>
      <p:sp>
        <p:nvSpPr>
          <p:cNvPr id="5" name="Footer Placeholder 4">
            <a:extLst>
              <a:ext uri="{FF2B5EF4-FFF2-40B4-BE49-F238E27FC236}">
                <a16:creationId xmlns:a16="http://schemas.microsoft.com/office/drawing/2014/main" id="{9CE55284-883C-106A-BB79-B06100D56A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B149BC-1410-361D-EC34-5887C1801C2C}"/>
              </a:ext>
            </a:extLst>
          </p:cNvPr>
          <p:cNvSpPr>
            <a:spLocks noGrp="1"/>
          </p:cNvSpPr>
          <p:nvPr>
            <p:ph type="sldNum" sz="quarter" idx="12"/>
          </p:nvPr>
        </p:nvSpPr>
        <p:spPr/>
        <p:txBody>
          <a:bodyPr/>
          <a:lstStyle/>
          <a:p>
            <a:fld id="{F5AA1406-A82D-4E8F-B73B-87A8336752E7}" type="slidenum">
              <a:rPr lang="en-GB" smtClean="0"/>
              <a:t>‹#›</a:t>
            </a:fld>
            <a:endParaRPr lang="en-GB"/>
          </a:p>
        </p:txBody>
      </p:sp>
    </p:spTree>
    <p:extLst>
      <p:ext uri="{BB962C8B-B14F-4D97-AF65-F5344CB8AC3E}">
        <p14:creationId xmlns:p14="http://schemas.microsoft.com/office/powerpoint/2010/main" val="14468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D0FD0-8C8D-5A0D-5940-0A5A8E98FD2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38EBAD8-A712-72D3-17AD-7CA6AD86537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B69B85A-BF2F-2958-5CDD-1F76E6738F3A}"/>
              </a:ext>
            </a:extLst>
          </p:cNvPr>
          <p:cNvSpPr>
            <a:spLocks noGrp="1"/>
          </p:cNvSpPr>
          <p:nvPr>
            <p:ph type="dt" sz="half" idx="10"/>
          </p:nvPr>
        </p:nvSpPr>
        <p:spPr/>
        <p:txBody>
          <a:bodyPr/>
          <a:lstStyle/>
          <a:p>
            <a:fld id="{FD035D37-2ADA-422D-99D6-42A19BF1B70C}" type="datetimeFigureOut">
              <a:rPr lang="en-GB" smtClean="0"/>
              <a:t>10/11/2023</a:t>
            </a:fld>
            <a:endParaRPr lang="en-GB"/>
          </a:p>
        </p:txBody>
      </p:sp>
      <p:sp>
        <p:nvSpPr>
          <p:cNvPr id="5" name="Footer Placeholder 4">
            <a:extLst>
              <a:ext uri="{FF2B5EF4-FFF2-40B4-BE49-F238E27FC236}">
                <a16:creationId xmlns:a16="http://schemas.microsoft.com/office/drawing/2014/main" id="{BCDD68D4-EC2B-4FE2-421B-CC74F1872F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5D40C5-7FAE-84B1-C365-3A04E34F5A0A}"/>
              </a:ext>
            </a:extLst>
          </p:cNvPr>
          <p:cNvSpPr>
            <a:spLocks noGrp="1"/>
          </p:cNvSpPr>
          <p:nvPr>
            <p:ph type="sldNum" sz="quarter" idx="12"/>
          </p:nvPr>
        </p:nvSpPr>
        <p:spPr/>
        <p:txBody>
          <a:bodyPr/>
          <a:lstStyle/>
          <a:p>
            <a:fld id="{F5AA1406-A82D-4E8F-B73B-87A8336752E7}" type="slidenum">
              <a:rPr lang="en-GB" smtClean="0"/>
              <a:t>‹#›</a:t>
            </a:fld>
            <a:endParaRPr lang="en-GB"/>
          </a:p>
        </p:txBody>
      </p:sp>
    </p:spTree>
    <p:extLst>
      <p:ext uri="{BB962C8B-B14F-4D97-AF65-F5344CB8AC3E}">
        <p14:creationId xmlns:p14="http://schemas.microsoft.com/office/powerpoint/2010/main" val="4204105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94C2F-15CA-24CD-AFDE-7AC00775A3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F576AD-713E-879A-E511-823AB263C30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2627B8-3462-37C4-8557-40D700D26CB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844CD32-0FA7-5DF8-CAE0-4164487DCB30}"/>
              </a:ext>
            </a:extLst>
          </p:cNvPr>
          <p:cNvSpPr>
            <a:spLocks noGrp="1"/>
          </p:cNvSpPr>
          <p:nvPr>
            <p:ph type="dt" sz="half" idx="10"/>
          </p:nvPr>
        </p:nvSpPr>
        <p:spPr/>
        <p:txBody>
          <a:bodyPr/>
          <a:lstStyle/>
          <a:p>
            <a:fld id="{FD035D37-2ADA-422D-99D6-42A19BF1B70C}" type="datetimeFigureOut">
              <a:rPr lang="en-GB" smtClean="0"/>
              <a:t>10/11/2023</a:t>
            </a:fld>
            <a:endParaRPr lang="en-GB"/>
          </a:p>
        </p:txBody>
      </p:sp>
      <p:sp>
        <p:nvSpPr>
          <p:cNvPr id="6" name="Footer Placeholder 5">
            <a:extLst>
              <a:ext uri="{FF2B5EF4-FFF2-40B4-BE49-F238E27FC236}">
                <a16:creationId xmlns:a16="http://schemas.microsoft.com/office/drawing/2014/main" id="{E8A5EBDE-F691-D921-AB34-DA7DF5796A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B63DE9-7054-8BB1-A459-CEF25CCF6E09}"/>
              </a:ext>
            </a:extLst>
          </p:cNvPr>
          <p:cNvSpPr>
            <a:spLocks noGrp="1"/>
          </p:cNvSpPr>
          <p:nvPr>
            <p:ph type="sldNum" sz="quarter" idx="12"/>
          </p:nvPr>
        </p:nvSpPr>
        <p:spPr/>
        <p:txBody>
          <a:bodyPr/>
          <a:lstStyle/>
          <a:p>
            <a:fld id="{F5AA1406-A82D-4E8F-B73B-87A8336752E7}" type="slidenum">
              <a:rPr lang="en-GB" smtClean="0"/>
              <a:t>‹#›</a:t>
            </a:fld>
            <a:endParaRPr lang="en-GB"/>
          </a:p>
        </p:txBody>
      </p:sp>
    </p:spTree>
    <p:extLst>
      <p:ext uri="{BB962C8B-B14F-4D97-AF65-F5344CB8AC3E}">
        <p14:creationId xmlns:p14="http://schemas.microsoft.com/office/powerpoint/2010/main" val="7876691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196AA-C405-E8E0-609A-20C7D0E3301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598E65-D305-D524-238C-A06CF652A0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1906EE0-46E5-DB42-EA21-D036E18E3C1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8081C03-760C-D8AF-7E1D-1E25C1E07FF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869384-010C-0168-225D-A735EB1DAFF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45A503-F2AE-0330-9BDF-3B2F9CAF6368}"/>
              </a:ext>
            </a:extLst>
          </p:cNvPr>
          <p:cNvSpPr>
            <a:spLocks noGrp="1"/>
          </p:cNvSpPr>
          <p:nvPr>
            <p:ph type="dt" sz="half" idx="10"/>
          </p:nvPr>
        </p:nvSpPr>
        <p:spPr/>
        <p:txBody>
          <a:bodyPr/>
          <a:lstStyle/>
          <a:p>
            <a:fld id="{FD035D37-2ADA-422D-99D6-42A19BF1B70C}" type="datetimeFigureOut">
              <a:rPr lang="en-GB" smtClean="0"/>
              <a:t>10/11/2023</a:t>
            </a:fld>
            <a:endParaRPr lang="en-GB"/>
          </a:p>
        </p:txBody>
      </p:sp>
      <p:sp>
        <p:nvSpPr>
          <p:cNvPr id="8" name="Footer Placeholder 7">
            <a:extLst>
              <a:ext uri="{FF2B5EF4-FFF2-40B4-BE49-F238E27FC236}">
                <a16:creationId xmlns:a16="http://schemas.microsoft.com/office/drawing/2014/main" id="{5A5B101B-B3A4-9D75-69F9-041EF96C1DC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6EAFE43-1D55-4518-A781-032706FCD1FE}"/>
              </a:ext>
            </a:extLst>
          </p:cNvPr>
          <p:cNvSpPr>
            <a:spLocks noGrp="1"/>
          </p:cNvSpPr>
          <p:nvPr>
            <p:ph type="sldNum" sz="quarter" idx="12"/>
          </p:nvPr>
        </p:nvSpPr>
        <p:spPr/>
        <p:txBody>
          <a:bodyPr/>
          <a:lstStyle/>
          <a:p>
            <a:fld id="{F5AA1406-A82D-4E8F-B73B-87A8336752E7}" type="slidenum">
              <a:rPr lang="en-GB" smtClean="0"/>
              <a:t>‹#›</a:t>
            </a:fld>
            <a:endParaRPr lang="en-GB"/>
          </a:p>
        </p:txBody>
      </p:sp>
    </p:spTree>
    <p:extLst>
      <p:ext uri="{BB962C8B-B14F-4D97-AF65-F5344CB8AC3E}">
        <p14:creationId xmlns:p14="http://schemas.microsoft.com/office/powerpoint/2010/main" val="3660945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2D69F-2AA6-3850-15DC-7AF08B63C9B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E4F33E5-B356-9597-FCCE-18750A508C6C}"/>
              </a:ext>
            </a:extLst>
          </p:cNvPr>
          <p:cNvSpPr>
            <a:spLocks noGrp="1"/>
          </p:cNvSpPr>
          <p:nvPr>
            <p:ph type="dt" sz="half" idx="10"/>
          </p:nvPr>
        </p:nvSpPr>
        <p:spPr/>
        <p:txBody>
          <a:bodyPr/>
          <a:lstStyle/>
          <a:p>
            <a:fld id="{FD035D37-2ADA-422D-99D6-42A19BF1B70C}" type="datetimeFigureOut">
              <a:rPr lang="en-GB" smtClean="0"/>
              <a:t>10/11/2023</a:t>
            </a:fld>
            <a:endParaRPr lang="en-GB"/>
          </a:p>
        </p:txBody>
      </p:sp>
      <p:sp>
        <p:nvSpPr>
          <p:cNvPr id="4" name="Footer Placeholder 3">
            <a:extLst>
              <a:ext uri="{FF2B5EF4-FFF2-40B4-BE49-F238E27FC236}">
                <a16:creationId xmlns:a16="http://schemas.microsoft.com/office/drawing/2014/main" id="{2FE5395D-E9EC-C81D-B652-C36F6997060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BE2C34D-7334-86F0-52B1-A0AAEE3F2D8E}"/>
              </a:ext>
            </a:extLst>
          </p:cNvPr>
          <p:cNvSpPr>
            <a:spLocks noGrp="1"/>
          </p:cNvSpPr>
          <p:nvPr>
            <p:ph type="sldNum" sz="quarter" idx="12"/>
          </p:nvPr>
        </p:nvSpPr>
        <p:spPr/>
        <p:txBody>
          <a:bodyPr/>
          <a:lstStyle/>
          <a:p>
            <a:fld id="{F5AA1406-A82D-4E8F-B73B-87A8336752E7}" type="slidenum">
              <a:rPr lang="en-GB" smtClean="0"/>
              <a:t>‹#›</a:t>
            </a:fld>
            <a:endParaRPr lang="en-GB"/>
          </a:p>
        </p:txBody>
      </p:sp>
    </p:spTree>
    <p:extLst>
      <p:ext uri="{BB962C8B-B14F-4D97-AF65-F5344CB8AC3E}">
        <p14:creationId xmlns:p14="http://schemas.microsoft.com/office/powerpoint/2010/main" val="869650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7643FB-D638-3E07-2BF3-6B2DAC0FB306}"/>
              </a:ext>
            </a:extLst>
          </p:cNvPr>
          <p:cNvSpPr>
            <a:spLocks noGrp="1"/>
          </p:cNvSpPr>
          <p:nvPr>
            <p:ph type="dt" sz="half" idx="10"/>
          </p:nvPr>
        </p:nvSpPr>
        <p:spPr/>
        <p:txBody>
          <a:bodyPr/>
          <a:lstStyle/>
          <a:p>
            <a:fld id="{FD035D37-2ADA-422D-99D6-42A19BF1B70C}" type="datetimeFigureOut">
              <a:rPr lang="en-GB" smtClean="0"/>
              <a:t>10/11/2023</a:t>
            </a:fld>
            <a:endParaRPr lang="en-GB"/>
          </a:p>
        </p:txBody>
      </p:sp>
      <p:sp>
        <p:nvSpPr>
          <p:cNvPr id="3" name="Footer Placeholder 2">
            <a:extLst>
              <a:ext uri="{FF2B5EF4-FFF2-40B4-BE49-F238E27FC236}">
                <a16:creationId xmlns:a16="http://schemas.microsoft.com/office/drawing/2014/main" id="{2A7D09E8-23D7-8B2B-F2A1-AEE1F821269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C204758-531B-0F8A-1F7F-477A1FA3A34F}"/>
              </a:ext>
            </a:extLst>
          </p:cNvPr>
          <p:cNvSpPr>
            <a:spLocks noGrp="1"/>
          </p:cNvSpPr>
          <p:nvPr>
            <p:ph type="sldNum" sz="quarter" idx="12"/>
          </p:nvPr>
        </p:nvSpPr>
        <p:spPr/>
        <p:txBody>
          <a:bodyPr/>
          <a:lstStyle/>
          <a:p>
            <a:fld id="{F5AA1406-A82D-4E8F-B73B-87A8336752E7}" type="slidenum">
              <a:rPr lang="en-GB" smtClean="0"/>
              <a:t>‹#›</a:t>
            </a:fld>
            <a:endParaRPr lang="en-GB"/>
          </a:p>
        </p:txBody>
      </p:sp>
    </p:spTree>
    <p:extLst>
      <p:ext uri="{BB962C8B-B14F-4D97-AF65-F5344CB8AC3E}">
        <p14:creationId xmlns:p14="http://schemas.microsoft.com/office/powerpoint/2010/main" val="39828306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F5171-8219-A0FC-7B33-FF8B0A8B9F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7DCB4BE-8E70-0D33-60C3-EE004C34469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0F7C78-FDFD-1CC0-701E-AE4042E96A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036676-9EAD-16A6-ABF7-CCF53736CA38}"/>
              </a:ext>
            </a:extLst>
          </p:cNvPr>
          <p:cNvSpPr>
            <a:spLocks noGrp="1"/>
          </p:cNvSpPr>
          <p:nvPr>
            <p:ph type="dt" sz="half" idx="10"/>
          </p:nvPr>
        </p:nvSpPr>
        <p:spPr/>
        <p:txBody>
          <a:bodyPr/>
          <a:lstStyle/>
          <a:p>
            <a:fld id="{FD035D37-2ADA-422D-99D6-42A19BF1B70C}" type="datetimeFigureOut">
              <a:rPr lang="en-GB" smtClean="0"/>
              <a:t>10/11/2023</a:t>
            </a:fld>
            <a:endParaRPr lang="en-GB"/>
          </a:p>
        </p:txBody>
      </p:sp>
      <p:sp>
        <p:nvSpPr>
          <p:cNvPr id="6" name="Footer Placeholder 5">
            <a:extLst>
              <a:ext uri="{FF2B5EF4-FFF2-40B4-BE49-F238E27FC236}">
                <a16:creationId xmlns:a16="http://schemas.microsoft.com/office/drawing/2014/main" id="{B3CFD3DB-3EE1-5518-A1B1-D4DF46F41D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9446CF-50FB-FB2C-9A68-42950ABE6084}"/>
              </a:ext>
            </a:extLst>
          </p:cNvPr>
          <p:cNvSpPr>
            <a:spLocks noGrp="1"/>
          </p:cNvSpPr>
          <p:nvPr>
            <p:ph type="sldNum" sz="quarter" idx="12"/>
          </p:nvPr>
        </p:nvSpPr>
        <p:spPr/>
        <p:txBody>
          <a:bodyPr/>
          <a:lstStyle/>
          <a:p>
            <a:fld id="{F5AA1406-A82D-4E8F-B73B-87A8336752E7}" type="slidenum">
              <a:rPr lang="en-GB" smtClean="0"/>
              <a:t>‹#›</a:t>
            </a:fld>
            <a:endParaRPr lang="en-GB"/>
          </a:p>
        </p:txBody>
      </p:sp>
    </p:spTree>
    <p:extLst>
      <p:ext uri="{BB962C8B-B14F-4D97-AF65-F5344CB8AC3E}">
        <p14:creationId xmlns:p14="http://schemas.microsoft.com/office/powerpoint/2010/main" val="13142272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466BD-46B0-D9DB-6113-9EB6CE994A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C041751-5C81-B1E9-C182-55DD4FDFAB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7A3BEF0-5D5E-CE76-E8B6-469D161E70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DE38F6-5D18-ED4F-34E6-8306CDDCE188}"/>
              </a:ext>
            </a:extLst>
          </p:cNvPr>
          <p:cNvSpPr>
            <a:spLocks noGrp="1"/>
          </p:cNvSpPr>
          <p:nvPr>
            <p:ph type="dt" sz="half" idx="10"/>
          </p:nvPr>
        </p:nvSpPr>
        <p:spPr/>
        <p:txBody>
          <a:bodyPr/>
          <a:lstStyle/>
          <a:p>
            <a:fld id="{FD035D37-2ADA-422D-99D6-42A19BF1B70C}" type="datetimeFigureOut">
              <a:rPr lang="en-GB" smtClean="0"/>
              <a:t>10/11/2023</a:t>
            </a:fld>
            <a:endParaRPr lang="en-GB"/>
          </a:p>
        </p:txBody>
      </p:sp>
      <p:sp>
        <p:nvSpPr>
          <p:cNvPr id="6" name="Footer Placeholder 5">
            <a:extLst>
              <a:ext uri="{FF2B5EF4-FFF2-40B4-BE49-F238E27FC236}">
                <a16:creationId xmlns:a16="http://schemas.microsoft.com/office/drawing/2014/main" id="{754E6C7F-0429-3CF0-D622-D4FE65F08F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43C61E-1FFE-7C6A-68A5-3BAA0FE9D0CC}"/>
              </a:ext>
            </a:extLst>
          </p:cNvPr>
          <p:cNvSpPr>
            <a:spLocks noGrp="1"/>
          </p:cNvSpPr>
          <p:nvPr>
            <p:ph type="sldNum" sz="quarter" idx="12"/>
          </p:nvPr>
        </p:nvSpPr>
        <p:spPr/>
        <p:txBody>
          <a:bodyPr/>
          <a:lstStyle/>
          <a:p>
            <a:fld id="{F5AA1406-A82D-4E8F-B73B-87A8336752E7}" type="slidenum">
              <a:rPr lang="en-GB" smtClean="0"/>
              <a:t>‹#›</a:t>
            </a:fld>
            <a:endParaRPr lang="en-GB"/>
          </a:p>
        </p:txBody>
      </p:sp>
    </p:spTree>
    <p:extLst>
      <p:ext uri="{BB962C8B-B14F-4D97-AF65-F5344CB8AC3E}">
        <p14:creationId xmlns:p14="http://schemas.microsoft.com/office/powerpoint/2010/main" val="2448638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ED6DF-A216-5E6B-6058-03D755E3CB1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EC5562-C6BB-B7B5-D072-CDD18AC8442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1D6ABC-8359-A1AE-5272-4CD85C9F5639}"/>
              </a:ext>
            </a:extLst>
          </p:cNvPr>
          <p:cNvSpPr>
            <a:spLocks noGrp="1"/>
          </p:cNvSpPr>
          <p:nvPr>
            <p:ph type="dt" sz="half" idx="10"/>
          </p:nvPr>
        </p:nvSpPr>
        <p:spPr/>
        <p:txBody>
          <a:bodyPr/>
          <a:lstStyle/>
          <a:p>
            <a:fld id="{FD035D37-2ADA-422D-99D6-42A19BF1B70C}" type="datetimeFigureOut">
              <a:rPr lang="en-GB" smtClean="0"/>
              <a:t>10/11/2023</a:t>
            </a:fld>
            <a:endParaRPr lang="en-GB"/>
          </a:p>
        </p:txBody>
      </p:sp>
      <p:sp>
        <p:nvSpPr>
          <p:cNvPr id="5" name="Footer Placeholder 4">
            <a:extLst>
              <a:ext uri="{FF2B5EF4-FFF2-40B4-BE49-F238E27FC236}">
                <a16:creationId xmlns:a16="http://schemas.microsoft.com/office/drawing/2014/main" id="{86DD59B6-BD0F-D94E-40F2-9C6EF89DC8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85A5C6-8813-72E3-D7EF-D9BEA675664A}"/>
              </a:ext>
            </a:extLst>
          </p:cNvPr>
          <p:cNvSpPr>
            <a:spLocks noGrp="1"/>
          </p:cNvSpPr>
          <p:nvPr>
            <p:ph type="sldNum" sz="quarter" idx="12"/>
          </p:nvPr>
        </p:nvSpPr>
        <p:spPr/>
        <p:txBody>
          <a:bodyPr/>
          <a:lstStyle/>
          <a:p>
            <a:fld id="{F5AA1406-A82D-4E8F-B73B-87A8336752E7}" type="slidenum">
              <a:rPr lang="en-GB" smtClean="0"/>
              <a:t>‹#›</a:t>
            </a:fld>
            <a:endParaRPr lang="en-GB"/>
          </a:p>
        </p:txBody>
      </p:sp>
    </p:spTree>
    <p:extLst>
      <p:ext uri="{BB962C8B-B14F-4D97-AF65-F5344CB8AC3E}">
        <p14:creationId xmlns:p14="http://schemas.microsoft.com/office/powerpoint/2010/main" val="32767556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8CE32D-9D48-C46C-7C82-EBAE2952D1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0AE54A-F968-2930-E1F2-1464D6E213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80FC02-2C6E-0C08-9F72-1822CD7558C4}"/>
              </a:ext>
            </a:extLst>
          </p:cNvPr>
          <p:cNvSpPr>
            <a:spLocks noGrp="1"/>
          </p:cNvSpPr>
          <p:nvPr>
            <p:ph type="dt" sz="half" idx="10"/>
          </p:nvPr>
        </p:nvSpPr>
        <p:spPr/>
        <p:txBody>
          <a:bodyPr/>
          <a:lstStyle/>
          <a:p>
            <a:fld id="{FD035D37-2ADA-422D-99D6-42A19BF1B70C}" type="datetimeFigureOut">
              <a:rPr lang="en-GB" smtClean="0"/>
              <a:t>10/11/2023</a:t>
            </a:fld>
            <a:endParaRPr lang="en-GB"/>
          </a:p>
        </p:txBody>
      </p:sp>
      <p:sp>
        <p:nvSpPr>
          <p:cNvPr id="5" name="Footer Placeholder 4">
            <a:extLst>
              <a:ext uri="{FF2B5EF4-FFF2-40B4-BE49-F238E27FC236}">
                <a16:creationId xmlns:a16="http://schemas.microsoft.com/office/drawing/2014/main" id="{BBB58E3F-962B-43B7-C34F-80700FCD4F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C7ABEC-C4D6-315C-EFBD-2C0849DE2637}"/>
              </a:ext>
            </a:extLst>
          </p:cNvPr>
          <p:cNvSpPr>
            <a:spLocks noGrp="1"/>
          </p:cNvSpPr>
          <p:nvPr>
            <p:ph type="sldNum" sz="quarter" idx="12"/>
          </p:nvPr>
        </p:nvSpPr>
        <p:spPr/>
        <p:txBody>
          <a:bodyPr/>
          <a:lstStyle/>
          <a:p>
            <a:fld id="{F5AA1406-A82D-4E8F-B73B-87A8336752E7}" type="slidenum">
              <a:rPr lang="en-GB" smtClean="0"/>
              <a:t>‹#›</a:t>
            </a:fld>
            <a:endParaRPr lang="en-GB"/>
          </a:p>
        </p:txBody>
      </p:sp>
    </p:spTree>
    <p:extLst>
      <p:ext uri="{BB962C8B-B14F-4D97-AF65-F5344CB8AC3E}">
        <p14:creationId xmlns:p14="http://schemas.microsoft.com/office/powerpoint/2010/main" val="3978916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CEF33D-0364-AFE2-7159-07E72618367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F59F8B-0652-D0DB-6E15-DDFF271A2E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DB5133-6E43-A1F2-44BB-3EA81725AF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035D37-2ADA-422D-99D6-42A19BF1B70C}" type="datetimeFigureOut">
              <a:rPr lang="en-GB" smtClean="0"/>
              <a:t>10/11/2023</a:t>
            </a:fld>
            <a:endParaRPr lang="en-GB"/>
          </a:p>
        </p:txBody>
      </p:sp>
      <p:sp>
        <p:nvSpPr>
          <p:cNvPr id="5" name="Footer Placeholder 4">
            <a:extLst>
              <a:ext uri="{FF2B5EF4-FFF2-40B4-BE49-F238E27FC236}">
                <a16:creationId xmlns:a16="http://schemas.microsoft.com/office/drawing/2014/main" id="{7DAB4562-8CD4-DF32-9A51-E78F5B24C4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23FF70C-899F-6E08-4B18-F5470E9273F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5AA1406-A82D-4E8F-B73B-87A8336752E7}" type="slidenum">
              <a:rPr lang="en-GB" smtClean="0"/>
              <a:t>‹#›</a:t>
            </a:fld>
            <a:endParaRPr lang="en-GB"/>
          </a:p>
        </p:txBody>
      </p:sp>
    </p:spTree>
    <p:extLst>
      <p:ext uri="{BB962C8B-B14F-4D97-AF65-F5344CB8AC3E}">
        <p14:creationId xmlns:p14="http://schemas.microsoft.com/office/powerpoint/2010/main" val="19668145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CV39QzFpJx4?feature=oembed" TargetMode="External"/><Relationship Id="rId4" Type="http://schemas.openxmlformats.org/officeDocument/2006/relationships/image" Target="../media/image11.jpeg"/></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hyperlink" Target="https://vimeo.com/ijmaus/joy1"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1FDEAE-0642-0ADD-9F39-B11BA24DD679}"/>
              </a:ext>
            </a:extLst>
          </p:cNvPr>
          <p:cNvSpPr>
            <a:spLocks noGrp="1"/>
          </p:cNvSpPr>
          <p:nvPr>
            <p:ph type="ctrTitle"/>
          </p:nvPr>
        </p:nvSpPr>
        <p:spPr>
          <a:xfrm>
            <a:off x="638882" y="639193"/>
            <a:ext cx="3571810" cy="3573516"/>
          </a:xfrm>
        </p:spPr>
        <p:txBody>
          <a:bodyPr>
            <a:normAutofit/>
          </a:bodyPr>
          <a:lstStyle/>
          <a:p>
            <a:pPr algn="l"/>
            <a:r>
              <a:rPr lang="en-GB" sz="5600"/>
              <a:t>Terrorism and Cybercrime</a:t>
            </a:r>
          </a:p>
        </p:txBody>
      </p:sp>
      <p:sp>
        <p:nvSpPr>
          <p:cNvPr id="3" name="Subtitle 2">
            <a:extLst>
              <a:ext uri="{FF2B5EF4-FFF2-40B4-BE49-F238E27FC236}">
                <a16:creationId xmlns:a16="http://schemas.microsoft.com/office/drawing/2014/main" id="{1D42B414-A004-A5F1-DFD4-A9E13B13CAE6}"/>
              </a:ext>
            </a:extLst>
          </p:cNvPr>
          <p:cNvSpPr>
            <a:spLocks noGrp="1"/>
          </p:cNvSpPr>
          <p:nvPr>
            <p:ph type="subTitle" idx="1"/>
          </p:nvPr>
        </p:nvSpPr>
        <p:spPr>
          <a:xfrm>
            <a:off x="638882" y="4631161"/>
            <a:ext cx="3571810" cy="1559327"/>
          </a:xfrm>
        </p:spPr>
        <p:txBody>
          <a:bodyPr>
            <a:normAutofit/>
          </a:bodyPr>
          <a:lstStyle/>
          <a:p>
            <a:pPr algn="l"/>
            <a:r>
              <a:rPr lang="en-GB" sz="2200" dirty="0"/>
              <a:t>Week 6 – Introducing Cybercrime</a:t>
            </a:r>
          </a:p>
          <a:p>
            <a:pPr algn="l"/>
            <a:r>
              <a:rPr lang="en-GB" sz="2200" dirty="0"/>
              <a:t>Sarah Jones </a:t>
            </a:r>
          </a:p>
          <a:p>
            <a:pPr algn="l"/>
            <a:endParaRPr lang="en-GB" sz="2200" dirty="0"/>
          </a:p>
        </p:txBody>
      </p:sp>
      <p:sp>
        <p:nvSpPr>
          <p:cNvPr id="820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Everyone is a Target for Cybercrime | ACUTEC">
            <a:extLst>
              <a:ext uri="{FF2B5EF4-FFF2-40B4-BE49-F238E27FC236}">
                <a16:creationId xmlns:a16="http://schemas.microsoft.com/office/drawing/2014/main" id="{63657737-269B-29E9-0084-938173BD269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007406"/>
            <a:ext cx="7214616" cy="4815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4057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2D78EC-6080-707A-6A7B-07EC28827EAD}"/>
              </a:ext>
            </a:extLst>
          </p:cNvPr>
          <p:cNvSpPr>
            <a:spLocks noGrp="1"/>
          </p:cNvSpPr>
          <p:nvPr>
            <p:ph type="title"/>
          </p:nvPr>
        </p:nvSpPr>
        <p:spPr>
          <a:xfrm>
            <a:off x="841248" y="548640"/>
            <a:ext cx="3600860" cy="5431536"/>
          </a:xfrm>
        </p:spPr>
        <p:txBody>
          <a:bodyPr>
            <a:normAutofit/>
          </a:bodyPr>
          <a:lstStyle/>
          <a:p>
            <a:r>
              <a:rPr lang="en-GB" sz="5400"/>
              <a:t>Learning Outcomes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71306E-294C-B484-5227-72A94DBEB184}"/>
              </a:ext>
            </a:extLst>
          </p:cNvPr>
          <p:cNvSpPr>
            <a:spLocks noGrp="1"/>
          </p:cNvSpPr>
          <p:nvPr>
            <p:ph idx="1"/>
          </p:nvPr>
        </p:nvSpPr>
        <p:spPr>
          <a:xfrm>
            <a:off x="5126418" y="552091"/>
            <a:ext cx="6224335" cy="5431536"/>
          </a:xfrm>
        </p:spPr>
        <p:txBody>
          <a:bodyPr anchor="ctr">
            <a:normAutofit/>
          </a:bodyPr>
          <a:lstStyle/>
          <a:p>
            <a:r>
              <a:rPr lang="en-GB" sz="2200"/>
              <a:t>To understand how cybercrimes differ from traditional forms of crime.</a:t>
            </a:r>
          </a:p>
          <a:p>
            <a:r>
              <a:rPr lang="en-GB" sz="2200"/>
              <a:t>To understand whether cybercrime is an entirely new form of crime, or merely an evolution of crime as technology has developed.</a:t>
            </a:r>
          </a:p>
          <a:p>
            <a:r>
              <a:rPr lang="en-GB" sz="2200"/>
              <a:t>To understand why cybercrime is attractive to criminals and presents challenges for law enforcement</a:t>
            </a:r>
          </a:p>
        </p:txBody>
      </p:sp>
    </p:spTree>
    <p:extLst>
      <p:ext uri="{BB962C8B-B14F-4D97-AF65-F5344CB8AC3E}">
        <p14:creationId xmlns:p14="http://schemas.microsoft.com/office/powerpoint/2010/main" val="29249367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4897B5-6389-6E5B-D0F4-54FCEB010504}"/>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Internet Usage</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hart, bar chart&#10;&#10;Description automatically generated">
            <a:extLst>
              <a:ext uri="{FF2B5EF4-FFF2-40B4-BE49-F238E27FC236}">
                <a16:creationId xmlns:a16="http://schemas.microsoft.com/office/drawing/2014/main" id="{B5816542-561B-FB82-AD74-7D8A4E4332B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54296" y="962314"/>
            <a:ext cx="7214616" cy="4905939"/>
          </a:xfrm>
          <a:prstGeom prst="rect">
            <a:avLst/>
          </a:prstGeom>
        </p:spPr>
      </p:pic>
    </p:spTree>
    <p:extLst>
      <p:ext uri="{BB962C8B-B14F-4D97-AF65-F5344CB8AC3E}">
        <p14:creationId xmlns:p14="http://schemas.microsoft.com/office/powerpoint/2010/main" val="16898852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F2017D-5AD2-C4F6-9145-3C3144DCC0D7}"/>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Internet Usage</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ext&#10;&#10;Description automatically generated with low confidence">
            <a:extLst>
              <a:ext uri="{FF2B5EF4-FFF2-40B4-BE49-F238E27FC236}">
                <a16:creationId xmlns:a16="http://schemas.microsoft.com/office/drawing/2014/main" id="{58218B0F-AB5F-ACE7-8943-8FEC982AC7A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54296" y="1007406"/>
            <a:ext cx="7214616" cy="4815755"/>
          </a:xfrm>
          <a:prstGeom prst="rect">
            <a:avLst/>
          </a:prstGeom>
        </p:spPr>
      </p:pic>
    </p:spTree>
    <p:extLst>
      <p:ext uri="{BB962C8B-B14F-4D97-AF65-F5344CB8AC3E}">
        <p14:creationId xmlns:p14="http://schemas.microsoft.com/office/powerpoint/2010/main" val="12810317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93893-AB60-9424-A994-6DEC5D4B6DD2}"/>
              </a:ext>
            </a:extLst>
          </p:cNvPr>
          <p:cNvSpPr>
            <a:spLocks noGrp="1"/>
          </p:cNvSpPr>
          <p:nvPr>
            <p:ph type="title"/>
          </p:nvPr>
        </p:nvSpPr>
        <p:spPr>
          <a:xfrm>
            <a:off x="841248" y="548640"/>
            <a:ext cx="3600860" cy="5431536"/>
          </a:xfrm>
        </p:spPr>
        <p:txBody>
          <a:bodyPr>
            <a:normAutofit/>
          </a:bodyPr>
          <a:lstStyle/>
          <a:p>
            <a:r>
              <a:rPr lang="en-GB" sz="4600"/>
              <a:t>Where do the vulnerabilities lie?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594A20-5C7D-285F-04C6-FB67B3C0FFF2}"/>
              </a:ext>
            </a:extLst>
          </p:cNvPr>
          <p:cNvSpPr>
            <a:spLocks noGrp="1"/>
          </p:cNvSpPr>
          <p:nvPr>
            <p:ph idx="1"/>
          </p:nvPr>
        </p:nvSpPr>
        <p:spPr>
          <a:xfrm>
            <a:off x="5126418" y="552091"/>
            <a:ext cx="6224335" cy="5431536"/>
          </a:xfrm>
        </p:spPr>
        <p:txBody>
          <a:bodyPr anchor="ctr">
            <a:normAutofit/>
          </a:bodyPr>
          <a:lstStyle/>
          <a:p>
            <a:r>
              <a:rPr lang="en-GB" sz="2200" dirty="0"/>
              <a:t>Cyberspace is now part of our lives. These opportunities bring risks along with them.</a:t>
            </a:r>
          </a:p>
          <a:p>
            <a:r>
              <a:rPr lang="en-GB" sz="2200" dirty="0"/>
              <a:t>Large scale use of social media assists in identity theft, for example.</a:t>
            </a:r>
          </a:p>
          <a:p>
            <a:r>
              <a:rPr lang="en-GB" sz="2200" dirty="0"/>
              <a:t>Use of online banking and online retail may lead to rises in online fraud.</a:t>
            </a:r>
          </a:p>
          <a:p>
            <a:r>
              <a:rPr lang="en-GB" sz="2200" dirty="0"/>
              <a:t>Creation of viruses and other malware</a:t>
            </a:r>
          </a:p>
        </p:txBody>
      </p:sp>
    </p:spTree>
    <p:extLst>
      <p:ext uri="{BB962C8B-B14F-4D97-AF65-F5344CB8AC3E}">
        <p14:creationId xmlns:p14="http://schemas.microsoft.com/office/powerpoint/2010/main" val="2862079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38C698-0698-75CE-EC8D-2532CBA5CABA}"/>
              </a:ext>
            </a:extLst>
          </p:cNvPr>
          <p:cNvSpPr>
            <a:spLocks noGrp="1"/>
          </p:cNvSpPr>
          <p:nvPr>
            <p:ph type="title"/>
          </p:nvPr>
        </p:nvSpPr>
        <p:spPr>
          <a:xfrm>
            <a:off x="343850" y="501651"/>
            <a:ext cx="5745323" cy="1624520"/>
          </a:xfrm>
        </p:spPr>
        <p:txBody>
          <a:bodyPr anchor="ctr">
            <a:normAutofit/>
          </a:bodyPr>
          <a:lstStyle/>
          <a:p>
            <a:r>
              <a:rPr lang="en-GB" sz="4000" dirty="0"/>
              <a:t>What are Cybercrimes?</a:t>
            </a:r>
          </a:p>
        </p:txBody>
      </p:sp>
      <p:sp>
        <p:nvSpPr>
          <p:cNvPr id="3" name="Content Placeholder 2">
            <a:extLst>
              <a:ext uri="{FF2B5EF4-FFF2-40B4-BE49-F238E27FC236}">
                <a16:creationId xmlns:a16="http://schemas.microsoft.com/office/drawing/2014/main" id="{5DDA287F-602B-5774-E381-27303C45FC70}"/>
              </a:ext>
            </a:extLst>
          </p:cNvPr>
          <p:cNvSpPr>
            <a:spLocks noGrp="1"/>
          </p:cNvSpPr>
          <p:nvPr>
            <p:ph idx="1"/>
          </p:nvPr>
        </p:nvSpPr>
        <p:spPr>
          <a:xfrm>
            <a:off x="893058" y="2466754"/>
            <a:ext cx="4646905" cy="3613149"/>
          </a:xfrm>
        </p:spPr>
        <p:txBody>
          <a:bodyPr anchor="ctr">
            <a:normAutofit/>
          </a:bodyPr>
          <a:lstStyle/>
          <a:p>
            <a:pPr marL="0" indent="0" algn="ctr">
              <a:buNone/>
            </a:pPr>
            <a:r>
              <a:rPr lang="en-GB" sz="2400" dirty="0"/>
              <a:t>Yar (2006): “A diverse range of illegal and illicit activities that share in common the unique electronic environment in which they take place”.</a:t>
            </a:r>
          </a:p>
          <a:p>
            <a:pPr marL="0" indent="0" algn="ctr">
              <a:buNone/>
            </a:pPr>
            <a:endParaRPr lang="en-GB" sz="2400" dirty="0"/>
          </a:p>
          <a:p>
            <a:pPr marL="0" indent="0" algn="ctr">
              <a:buNone/>
            </a:pPr>
            <a:r>
              <a:rPr lang="en-GB" sz="2400" dirty="0"/>
              <a:t>Moore (2005): “Computer, or cyber, crime is any crime that involves a computer and a network”.</a:t>
            </a:r>
          </a:p>
        </p:txBody>
      </p:sp>
      <p:pic>
        <p:nvPicPr>
          <p:cNvPr id="12" name="Picture 11" descr="Technological background">
            <a:extLst>
              <a:ext uri="{FF2B5EF4-FFF2-40B4-BE49-F238E27FC236}">
                <a16:creationId xmlns:a16="http://schemas.microsoft.com/office/drawing/2014/main" id="{9B4FD88B-395C-876E-8C1F-B1E17E471332}"/>
              </a:ext>
            </a:extLst>
          </p:cNvPr>
          <p:cNvPicPr>
            <a:picLocks noChangeAspect="1"/>
          </p:cNvPicPr>
          <p:nvPr/>
        </p:nvPicPr>
        <p:blipFill rotWithShape="1">
          <a:blip r:embed="rId3"/>
          <a:srcRect l="12832" r="27768" b="-2"/>
          <a:stretch/>
        </p:blipFill>
        <p:spPr>
          <a:xfrm>
            <a:off x="6096000" y="1"/>
            <a:ext cx="6102825" cy="6858000"/>
          </a:xfrm>
          <a:prstGeom prst="rect">
            <a:avLst/>
          </a:prstGeom>
        </p:spPr>
      </p:pic>
    </p:spTree>
    <p:extLst>
      <p:ext uri="{BB962C8B-B14F-4D97-AF65-F5344CB8AC3E}">
        <p14:creationId xmlns:p14="http://schemas.microsoft.com/office/powerpoint/2010/main" val="27245559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2" name="Rectangle 2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CF5565-C394-F6E4-E686-574A0F847EE3}"/>
              </a:ext>
            </a:extLst>
          </p:cNvPr>
          <p:cNvSpPr>
            <a:spLocks noGrp="1"/>
          </p:cNvSpPr>
          <p:nvPr>
            <p:ph type="title"/>
          </p:nvPr>
        </p:nvSpPr>
        <p:spPr>
          <a:xfrm>
            <a:off x="761803" y="350196"/>
            <a:ext cx="4646904" cy="1624520"/>
          </a:xfrm>
        </p:spPr>
        <p:txBody>
          <a:bodyPr anchor="ctr">
            <a:normAutofit/>
          </a:bodyPr>
          <a:lstStyle/>
          <a:p>
            <a:pPr algn="ctr"/>
            <a:r>
              <a:rPr lang="en-GB" sz="3700" dirty="0"/>
              <a:t>How do Cybercrimes differ from Traditional crimes?</a:t>
            </a:r>
          </a:p>
        </p:txBody>
      </p:sp>
      <p:sp>
        <p:nvSpPr>
          <p:cNvPr id="3" name="Content Placeholder 2">
            <a:extLst>
              <a:ext uri="{FF2B5EF4-FFF2-40B4-BE49-F238E27FC236}">
                <a16:creationId xmlns:a16="http://schemas.microsoft.com/office/drawing/2014/main" id="{8350852B-823A-6B7F-E0C4-7C49A6C42111}"/>
              </a:ext>
            </a:extLst>
          </p:cNvPr>
          <p:cNvSpPr>
            <a:spLocks noGrp="1"/>
          </p:cNvSpPr>
          <p:nvPr>
            <p:ph idx="1"/>
          </p:nvPr>
        </p:nvSpPr>
        <p:spPr>
          <a:xfrm>
            <a:off x="761802" y="2743200"/>
            <a:ext cx="4646905" cy="3613149"/>
          </a:xfrm>
        </p:spPr>
        <p:txBody>
          <a:bodyPr anchor="ctr">
            <a:normAutofit/>
          </a:bodyPr>
          <a:lstStyle/>
          <a:p>
            <a:pPr marL="0" indent="0" algn="ctr">
              <a:buNone/>
            </a:pPr>
            <a:r>
              <a:rPr lang="en-GB" sz="2400" dirty="0"/>
              <a:t>Dowling and Maguire (2013)</a:t>
            </a:r>
          </a:p>
          <a:p>
            <a:pPr marL="0" indent="0" algn="ctr">
              <a:buNone/>
            </a:pPr>
            <a:r>
              <a:rPr lang="en-GB" sz="2400" dirty="0"/>
              <a:t> “Cybercrime is an umbrella term used to describe two distinct, but closely related, criminal activities: cyber-dependant and cyber-related crimes.”</a:t>
            </a:r>
          </a:p>
        </p:txBody>
      </p:sp>
      <p:pic>
        <p:nvPicPr>
          <p:cNvPr id="16" name="Picture 15" descr="Computer script on a screen">
            <a:extLst>
              <a:ext uri="{FF2B5EF4-FFF2-40B4-BE49-F238E27FC236}">
                <a16:creationId xmlns:a16="http://schemas.microsoft.com/office/drawing/2014/main" id="{58E991CF-A03A-0B15-A405-54A77A8ACB84}"/>
              </a:ext>
            </a:extLst>
          </p:cNvPr>
          <p:cNvPicPr>
            <a:picLocks noChangeAspect="1"/>
          </p:cNvPicPr>
          <p:nvPr/>
        </p:nvPicPr>
        <p:blipFill rotWithShape="1">
          <a:blip r:embed="rId3"/>
          <a:srcRect l="414" r="40186" b="-2"/>
          <a:stretch/>
        </p:blipFill>
        <p:spPr>
          <a:xfrm>
            <a:off x="6096000" y="1"/>
            <a:ext cx="6102825" cy="6858000"/>
          </a:xfrm>
          <a:prstGeom prst="rect">
            <a:avLst/>
          </a:prstGeom>
        </p:spPr>
      </p:pic>
    </p:spTree>
    <p:extLst>
      <p:ext uri="{BB962C8B-B14F-4D97-AF65-F5344CB8AC3E}">
        <p14:creationId xmlns:p14="http://schemas.microsoft.com/office/powerpoint/2010/main" val="11617274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B93F51-1D8E-C43B-BA24-26A5E01A00C3}"/>
              </a:ext>
            </a:extLst>
          </p:cNvPr>
          <p:cNvSpPr>
            <a:spLocks noGrp="1"/>
          </p:cNvSpPr>
          <p:nvPr>
            <p:ph type="title"/>
          </p:nvPr>
        </p:nvSpPr>
        <p:spPr>
          <a:xfrm>
            <a:off x="645065" y="1463040"/>
            <a:ext cx="3796306" cy="2690949"/>
          </a:xfrm>
        </p:spPr>
        <p:txBody>
          <a:bodyPr anchor="t">
            <a:normAutofit/>
          </a:bodyPr>
          <a:lstStyle/>
          <a:p>
            <a:r>
              <a:rPr lang="en-GB" dirty="0"/>
              <a:t>Types of Cybercrimes – Cyber-enabled Crimes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FD9935-5045-C754-C865-B62E7C298832}"/>
              </a:ext>
            </a:extLst>
          </p:cNvPr>
          <p:cNvSpPr>
            <a:spLocks noGrp="1"/>
          </p:cNvSpPr>
          <p:nvPr>
            <p:ph idx="1"/>
          </p:nvPr>
        </p:nvSpPr>
        <p:spPr>
          <a:xfrm>
            <a:off x="5615162" y="1158696"/>
            <a:ext cx="5542387" cy="4667946"/>
          </a:xfrm>
        </p:spPr>
        <p:txBody>
          <a:bodyPr anchor="t">
            <a:normAutofit lnSpcReduction="10000"/>
          </a:bodyPr>
          <a:lstStyle/>
          <a:p>
            <a:pPr marL="0" indent="0" algn="ctr">
              <a:buNone/>
            </a:pPr>
            <a:r>
              <a:rPr lang="en-GB" sz="2400" dirty="0"/>
              <a:t>Cyber-enabled crimes are traditional crimes that are increased in their scale or reach by the use of computers, computer networks, or other ICT.</a:t>
            </a:r>
          </a:p>
          <a:p>
            <a:pPr marL="0" indent="0" algn="ctr">
              <a:buNone/>
            </a:pPr>
            <a:endParaRPr lang="en-GB" sz="2400" dirty="0"/>
          </a:p>
          <a:p>
            <a:pPr marL="0" indent="0" algn="ctr">
              <a:buNone/>
            </a:pPr>
            <a:r>
              <a:rPr lang="en-GB" sz="2400" dirty="0"/>
              <a:t>Unlike cyber-dependant crimes, they can still be committed without the use of ICT.</a:t>
            </a:r>
          </a:p>
          <a:p>
            <a:pPr marL="0" indent="0" algn="ctr">
              <a:buNone/>
            </a:pPr>
            <a:endParaRPr lang="en-GB" sz="2400" dirty="0"/>
          </a:p>
          <a:p>
            <a:pPr marL="0" indent="0" algn="ctr">
              <a:buNone/>
            </a:pPr>
            <a:r>
              <a:rPr lang="en-GB" sz="2400" dirty="0"/>
              <a:t> Examples of cyber-enabled crimes are:</a:t>
            </a:r>
          </a:p>
          <a:p>
            <a:pPr marL="457200" lvl="1" indent="0" algn="ctr">
              <a:buNone/>
            </a:pPr>
            <a:r>
              <a:rPr lang="en-GB" dirty="0"/>
              <a:t>Fraud</a:t>
            </a:r>
          </a:p>
          <a:p>
            <a:pPr marL="457200" lvl="1" indent="0" algn="ctr">
              <a:buNone/>
            </a:pPr>
            <a:r>
              <a:rPr lang="en-GB" dirty="0"/>
              <a:t>Theft</a:t>
            </a:r>
          </a:p>
          <a:p>
            <a:pPr marL="457200" lvl="1" indent="0" algn="ctr">
              <a:buNone/>
            </a:pPr>
            <a:r>
              <a:rPr lang="en-GB" dirty="0"/>
              <a:t>Sexual offending against children</a:t>
            </a:r>
          </a:p>
        </p:txBody>
      </p:sp>
    </p:spTree>
    <p:extLst>
      <p:ext uri="{BB962C8B-B14F-4D97-AF65-F5344CB8AC3E}">
        <p14:creationId xmlns:p14="http://schemas.microsoft.com/office/powerpoint/2010/main" val="40623897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5608E1-5F02-0B49-4CB6-C290C1A19499}"/>
              </a:ext>
            </a:extLst>
          </p:cNvPr>
          <p:cNvSpPr>
            <a:spLocks noGrp="1"/>
          </p:cNvSpPr>
          <p:nvPr>
            <p:ph type="title"/>
          </p:nvPr>
        </p:nvSpPr>
        <p:spPr>
          <a:xfrm>
            <a:off x="686834" y="1153572"/>
            <a:ext cx="3200400" cy="4461163"/>
          </a:xfrm>
        </p:spPr>
        <p:txBody>
          <a:bodyPr>
            <a:normAutofit/>
          </a:bodyPr>
          <a:lstStyle/>
          <a:p>
            <a:r>
              <a:rPr lang="en-GB">
                <a:solidFill>
                  <a:srgbClr val="FFFFFF"/>
                </a:solidFill>
              </a:rPr>
              <a:t>Types of Cybercrime - Cyber-Dependant Crime</a:t>
            </a: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74FC2A6-6F93-D78D-F674-78F1E5B50A27}"/>
              </a:ext>
            </a:extLst>
          </p:cNvPr>
          <p:cNvSpPr>
            <a:spLocks noGrp="1"/>
          </p:cNvSpPr>
          <p:nvPr>
            <p:ph idx="1"/>
          </p:nvPr>
        </p:nvSpPr>
        <p:spPr>
          <a:xfrm>
            <a:off x="4447308" y="591344"/>
            <a:ext cx="6906491" cy="5585619"/>
          </a:xfrm>
        </p:spPr>
        <p:txBody>
          <a:bodyPr anchor="ctr">
            <a:normAutofit/>
          </a:bodyPr>
          <a:lstStyle/>
          <a:p>
            <a:pPr marL="0" indent="0" algn="ctr">
              <a:buNone/>
            </a:pPr>
            <a:r>
              <a:rPr lang="en-GB" dirty="0"/>
              <a:t>Cyber-dependant crimes are offences that can only be committed by using a computer, computer networks, or other forms of ICT.</a:t>
            </a:r>
          </a:p>
          <a:p>
            <a:pPr marL="0" indent="0" algn="ctr">
              <a:buNone/>
            </a:pPr>
            <a:r>
              <a:rPr lang="en-GB" dirty="0"/>
              <a:t> These acts include the spread of viruses and other malicious software, hacking and distributed denial of service (DDoS) attacks, i.e. the flooding of internet servers to take down network infrastructure or websites.</a:t>
            </a:r>
          </a:p>
          <a:p>
            <a:pPr marL="0" indent="0" algn="ctr">
              <a:buNone/>
            </a:pPr>
            <a:r>
              <a:rPr lang="en-GB" dirty="0"/>
              <a:t> Cyber-dependant crimes are primarily acts directed against computers or network resources, although there may be secondary outcomes from the attacks, such as fraud.</a:t>
            </a:r>
          </a:p>
          <a:p>
            <a:endParaRPr lang="en-GB" dirty="0"/>
          </a:p>
        </p:txBody>
      </p:sp>
    </p:spTree>
    <p:extLst>
      <p:ext uri="{BB962C8B-B14F-4D97-AF65-F5344CB8AC3E}">
        <p14:creationId xmlns:p14="http://schemas.microsoft.com/office/powerpoint/2010/main" val="1179198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F49F5F-7D41-71CB-7253-9135EF6088FA}"/>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Cyber-dependant Crime</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4BD8DF67-58F3-5251-E16D-ED13867AF54C}"/>
              </a:ext>
            </a:extLst>
          </p:cNvPr>
          <p:cNvSpPr>
            <a:spLocks noGrp="1"/>
          </p:cNvSpPr>
          <p:nvPr>
            <p:ph idx="1"/>
          </p:nvPr>
        </p:nvSpPr>
        <p:spPr>
          <a:xfrm>
            <a:off x="6297233" y="518400"/>
            <a:ext cx="4771607" cy="5837949"/>
          </a:xfrm>
        </p:spPr>
        <p:txBody>
          <a:bodyPr anchor="ctr">
            <a:normAutofit/>
          </a:bodyPr>
          <a:lstStyle/>
          <a:p>
            <a:pPr marL="0" indent="0" algn="ctr">
              <a:buNone/>
            </a:pPr>
            <a:r>
              <a:rPr lang="en-GB" dirty="0">
                <a:solidFill>
                  <a:schemeClr val="tx1">
                    <a:alpha val="80000"/>
                  </a:schemeClr>
                </a:solidFill>
              </a:rPr>
              <a:t>Cyber-dependant crimes are crimes that only exist through networked computer systems.</a:t>
            </a:r>
          </a:p>
          <a:p>
            <a:pPr marL="0" indent="0" algn="ctr">
              <a:buNone/>
            </a:pPr>
            <a:endParaRPr lang="en-GB" dirty="0">
              <a:solidFill>
                <a:schemeClr val="tx1">
                  <a:alpha val="80000"/>
                </a:schemeClr>
              </a:solidFill>
            </a:endParaRPr>
          </a:p>
          <a:p>
            <a:pPr marL="457200" lvl="1" indent="0" algn="ctr">
              <a:buNone/>
            </a:pPr>
            <a:r>
              <a:rPr lang="en-GB" sz="2800" dirty="0">
                <a:solidFill>
                  <a:schemeClr val="tx1">
                    <a:alpha val="80000"/>
                  </a:schemeClr>
                </a:solidFill>
              </a:rPr>
              <a:t>Botnets</a:t>
            </a:r>
          </a:p>
          <a:p>
            <a:pPr marL="457200" lvl="1" indent="0" algn="ctr">
              <a:buNone/>
            </a:pPr>
            <a:r>
              <a:rPr lang="en-GB" sz="2800" dirty="0">
                <a:solidFill>
                  <a:schemeClr val="tx1">
                    <a:alpha val="80000"/>
                  </a:schemeClr>
                </a:solidFill>
              </a:rPr>
              <a:t>Viruses</a:t>
            </a:r>
          </a:p>
          <a:p>
            <a:pPr marL="457200" lvl="1" indent="0" algn="ctr">
              <a:buNone/>
            </a:pPr>
            <a:r>
              <a:rPr lang="en-GB" sz="2800" dirty="0">
                <a:solidFill>
                  <a:schemeClr val="tx1">
                    <a:alpha val="80000"/>
                  </a:schemeClr>
                </a:solidFill>
              </a:rPr>
              <a:t>Trojan Horses</a:t>
            </a:r>
          </a:p>
          <a:p>
            <a:pPr marL="457200" lvl="1" indent="0" algn="ctr">
              <a:buNone/>
            </a:pPr>
            <a:r>
              <a:rPr lang="en-GB" sz="2800" dirty="0">
                <a:solidFill>
                  <a:schemeClr val="tx1">
                    <a:alpha val="80000"/>
                  </a:schemeClr>
                </a:solidFill>
              </a:rPr>
              <a:t>Phishing and Spear Phishing</a:t>
            </a:r>
          </a:p>
          <a:p>
            <a:pPr marL="457200" lvl="1" indent="0" algn="ctr">
              <a:buNone/>
            </a:pPr>
            <a:r>
              <a:rPr lang="en-GB" sz="2800" dirty="0">
                <a:solidFill>
                  <a:schemeClr val="tx1">
                    <a:alpha val="80000"/>
                  </a:schemeClr>
                </a:solidFill>
              </a:rPr>
              <a:t>Keyloggers/Spyware</a:t>
            </a:r>
          </a:p>
          <a:p>
            <a:pPr marL="457200" lvl="1" indent="0" algn="ctr">
              <a:buNone/>
            </a:pPr>
            <a:r>
              <a:rPr lang="en-GB" sz="2800" dirty="0">
                <a:solidFill>
                  <a:schemeClr val="tx1">
                    <a:alpha val="80000"/>
                  </a:schemeClr>
                </a:solidFill>
              </a:rPr>
              <a:t>Hacking</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11494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225235-F048-59F7-1D0D-A08D6411E17D}"/>
              </a:ext>
            </a:extLst>
          </p:cNvPr>
          <p:cNvSpPr>
            <a:spLocks noGrp="1"/>
          </p:cNvSpPr>
          <p:nvPr>
            <p:ph type="title"/>
          </p:nvPr>
        </p:nvSpPr>
        <p:spPr>
          <a:xfrm>
            <a:off x="9267909" y="2023110"/>
            <a:ext cx="2469624" cy="2846070"/>
          </a:xfrm>
        </p:spPr>
        <p:txBody>
          <a:bodyPr vert="horz" lIns="91440" tIns="45720" rIns="91440" bIns="45720" rtlCol="0" anchor="ctr">
            <a:normAutofit/>
          </a:bodyPr>
          <a:lstStyle/>
          <a:p>
            <a:pPr algn="ctr"/>
            <a:r>
              <a:rPr lang="en-US" sz="3700" dirty="0"/>
              <a:t>Botnets </a:t>
            </a:r>
            <a:br>
              <a:rPr lang="en-US" sz="3700" dirty="0"/>
            </a:br>
            <a:r>
              <a:rPr lang="en-US" sz="3700" dirty="0"/>
              <a:t>and </a:t>
            </a:r>
            <a:br>
              <a:rPr lang="en-US" sz="3700" dirty="0"/>
            </a:br>
            <a:r>
              <a:rPr lang="en-US" sz="3700" dirty="0"/>
              <a:t>DDoS Attacks</a:t>
            </a:r>
          </a:p>
        </p:txBody>
      </p:sp>
      <p:sp>
        <p:nvSpPr>
          <p:cNvPr id="1033" name="Rectangle 103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ectangle 103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rver Error: Distributed Denial-of-Service (DDoS) Attacks Explained | PCMag">
            <a:extLst>
              <a:ext uri="{FF2B5EF4-FFF2-40B4-BE49-F238E27FC236}">
                <a16:creationId xmlns:a16="http://schemas.microsoft.com/office/drawing/2014/main" id="{EFF7B282-C09A-CBC0-F93D-67A14A5CC990}"/>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1099" r="-1" b="-1"/>
          <a:stretch/>
        </p:blipFill>
        <p:spPr bwMode="auto">
          <a:xfrm>
            <a:off x="545238" y="858525"/>
            <a:ext cx="7608304" cy="5211906"/>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99346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5" name="Rectangle 9224">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23C854-660A-4FE8-FEC4-1A355E373197}"/>
              </a:ext>
            </a:extLst>
          </p:cNvPr>
          <p:cNvSpPr>
            <a:spLocks noGrp="1"/>
          </p:cNvSpPr>
          <p:nvPr>
            <p:ph type="title"/>
          </p:nvPr>
        </p:nvSpPr>
        <p:spPr>
          <a:xfrm>
            <a:off x="589560" y="856180"/>
            <a:ext cx="5279408" cy="1128068"/>
          </a:xfrm>
        </p:spPr>
        <p:txBody>
          <a:bodyPr anchor="ctr">
            <a:normAutofit/>
          </a:bodyPr>
          <a:lstStyle/>
          <a:p>
            <a:r>
              <a:rPr lang="en-GB" sz="3700"/>
              <a:t>Anonymous – Julian Assange</a:t>
            </a:r>
          </a:p>
        </p:txBody>
      </p:sp>
      <p:grpSp>
        <p:nvGrpSpPr>
          <p:cNvPr id="9227" name="Group 922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9228" name="Rectangle 922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9" name="Rectangle 922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231" name="Rectangle 923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05519D-58BD-9A63-2341-EC2310F7A893}"/>
              </a:ext>
            </a:extLst>
          </p:cNvPr>
          <p:cNvSpPr>
            <a:spLocks noGrp="1"/>
          </p:cNvSpPr>
          <p:nvPr>
            <p:ph idx="1"/>
          </p:nvPr>
        </p:nvSpPr>
        <p:spPr>
          <a:xfrm>
            <a:off x="590719" y="2330505"/>
            <a:ext cx="5278066" cy="4098561"/>
          </a:xfrm>
        </p:spPr>
        <p:txBody>
          <a:bodyPr anchor="ctr">
            <a:noAutofit/>
          </a:bodyPr>
          <a:lstStyle/>
          <a:p>
            <a:r>
              <a:rPr lang="en-GB" sz="2400" dirty="0"/>
              <a:t>Release of sensitive documents by WikiLeaks in December 2010 resulted in a number of financial organisations blocking any transactions in support of WikiLeaks</a:t>
            </a:r>
          </a:p>
          <a:p>
            <a:r>
              <a:rPr lang="en-GB" sz="2400" dirty="0"/>
              <a:t>Anonymous responded with DDoS attack</a:t>
            </a:r>
          </a:p>
          <a:p>
            <a:r>
              <a:rPr lang="en-GB" sz="2400" dirty="0" err="1"/>
              <a:t>Paypal</a:t>
            </a:r>
            <a:r>
              <a:rPr lang="en-GB" sz="2400" dirty="0"/>
              <a:t> claimed cost of the attack to be £3.5million</a:t>
            </a:r>
          </a:p>
          <a:p>
            <a:r>
              <a:rPr lang="en-GB" sz="2400" dirty="0"/>
              <a:t>Those involved from the UK were sentenced to between 7-18 months</a:t>
            </a:r>
          </a:p>
        </p:txBody>
      </p:sp>
      <p:sp>
        <p:nvSpPr>
          <p:cNvPr id="9233" name="Rectangle 923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5" name="Rectangle 923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20" name="Picture 4" descr="Anonymous | Latest News, Photos &amp; Videos | WIRED">
            <a:extLst>
              <a:ext uri="{FF2B5EF4-FFF2-40B4-BE49-F238E27FC236}">
                <a16:creationId xmlns:a16="http://schemas.microsoft.com/office/drawing/2014/main" id="{58D36C29-0663-4072-8875-649C00CBE91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 b="14194"/>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Lst>
        </p:spPr>
      </p:pic>
      <p:sp>
        <p:nvSpPr>
          <p:cNvPr id="9237" name="Rectangle 9236">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Anonymous (hacker group) - Wikipedia">
            <a:extLst>
              <a:ext uri="{FF2B5EF4-FFF2-40B4-BE49-F238E27FC236}">
                <a16:creationId xmlns:a16="http://schemas.microsoft.com/office/drawing/2014/main" id="{6D6DD6B5-0D66-4A34-D072-4C28F8A470B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6306" r="1" b="26392"/>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39284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6"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9B2238-D2FA-7E1A-44C5-BB292C81B720}"/>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Ransomware</a:t>
            </a:r>
          </a:p>
        </p:txBody>
      </p:sp>
      <p:pic>
        <p:nvPicPr>
          <p:cNvPr id="2050" name="Picture 2" descr="What Is Ransomware: Definition, Attack Types, Examples">
            <a:extLst>
              <a:ext uri="{FF2B5EF4-FFF2-40B4-BE49-F238E27FC236}">
                <a16:creationId xmlns:a16="http://schemas.microsoft.com/office/drawing/2014/main" id="{70DCFF6D-D38C-48E2-A145-F07F7BC8593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777316" y="875101"/>
            <a:ext cx="6780700" cy="51054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5903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13DA0B-4CA2-1288-AE45-3B9762D1A30E}"/>
              </a:ext>
            </a:extLst>
          </p:cNvPr>
          <p:cNvSpPr>
            <a:spLocks noGrp="1"/>
          </p:cNvSpPr>
          <p:nvPr>
            <p:ph type="title"/>
          </p:nvPr>
        </p:nvSpPr>
        <p:spPr>
          <a:xfrm>
            <a:off x="761803" y="350196"/>
            <a:ext cx="4646904" cy="1624520"/>
          </a:xfrm>
        </p:spPr>
        <p:txBody>
          <a:bodyPr anchor="ctr">
            <a:normAutofit/>
          </a:bodyPr>
          <a:lstStyle/>
          <a:p>
            <a:pPr algn="ctr"/>
            <a:r>
              <a:rPr lang="en-GB" sz="4000" b="1" dirty="0"/>
              <a:t>Ransomware</a:t>
            </a:r>
          </a:p>
        </p:txBody>
      </p:sp>
      <p:sp>
        <p:nvSpPr>
          <p:cNvPr id="3" name="Content Placeholder 2">
            <a:extLst>
              <a:ext uri="{FF2B5EF4-FFF2-40B4-BE49-F238E27FC236}">
                <a16:creationId xmlns:a16="http://schemas.microsoft.com/office/drawing/2014/main" id="{FF97A7B6-3030-8484-2E02-72BBD030E30D}"/>
              </a:ext>
            </a:extLst>
          </p:cNvPr>
          <p:cNvSpPr>
            <a:spLocks noGrp="1"/>
          </p:cNvSpPr>
          <p:nvPr>
            <p:ph idx="1"/>
          </p:nvPr>
        </p:nvSpPr>
        <p:spPr>
          <a:xfrm>
            <a:off x="761802" y="2324912"/>
            <a:ext cx="4646905" cy="4012093"/>
          </a:xfrm>
        </p:spPr>
        <p:txBody>
          <a:bodyPr anchor="ctr">
            <a:normAutofit/>
          </a:bodyPr>
          <a:lstStyle/>
          <a:p>
            <a:pPr marL="0" indent="0" algn="ctr">
              <a:buNone/>
            </a:pPr>
            <a:r>
              <a:rPr lang="en-GB" dirty="0" err="1"/>
              <a:t>C</a:t>
            </a:r>
            <a:r>
              <a:rPr lang="en-GB" sz="3200" dirty="0" err="1"/>
              <a:t>ryptoLocker</a:t>
            </a:r>
            <a:r>
              <a:rPr lang="en-GB" sz="3200" dirty="0"/>
              <a:t> ransomware infected 50,000 in UK</a:t>
            </a:r>
          </a:p>
          <a:p>
            <a:pPr marL="0" indent="0" algn="ctr">
              <a:buNone/>
            </a:pPr>
            <a:endParaRPr lang="en-GB" sz="3200" dirty="0"/>
          </a:p>
          <a:p>
            <a:pPr marL="457200" lvl="1" indent="0" algn="ctr">
              <a:buNone/>
            </a:pPr>
            <a:r>
              <a:rPr lang="en-GB" sz="3200" dirty="0"/>
              <a:t>Extorted more than £18million globally</a:t>
            </a:r>
          </a:p>
          <a:p>
            <a:pPr marL="457200" lvl="1" indent="0" algn="ctr">
              <a:buNone/>
            </a:pPr>
            <a:endParaRPr lang="en-GB" sz="2800" dirty="0"/>
          </a:p>
        </p:txBody>
      </p:sp>
      <p:pic>
        <p:nvPicPr>
          <p:cNvPr id="12" name="Picture 11">
            <a:extLst>
              <a:ext uri="{FF2B5EF4-FFF2-40B4-BE49-F238E27FC236}">
                <a16:creationId xmlns:a16="http://schemas.microsoft.com/office/drawing/2014/main" id="{192BF27B-62C9-9683-A860-D25F1A72ADD5}"/>
              </a:ext>
            </a:extLst>
          </p:cNvPr>
          <p:cNvPicPr>
            <a:picLocks noChangeAspect="1"/>
          </p:cNvPicPr>
          <p:nvPr/>
        </p:nvPicPr>
        <p:blipFill rotWithShape="1">
          <a:blip r:embed="rId3"/>
          <a:srcRect l="24799" r="25145"/>
          <a:stretch/>
        </p:blipFill>
        <p:spPr>
          <a:xfrm>
            <a:off x="6096000" y="1"/>
            <a:ext cx="6102825" cy="6858000"/>
          </a:xfrm>
          <a:prstGeom prst="rect">
            <a:avLst/>
          </a:prstGeom>
        </p:spPr>
      </p:pic>
    </p:spTree>
    <p:extLst>
      <p:ext uri="{BB962C8B-B14F-4D97-AF65-F5344CB8AC3E}">
        <p14:creationId xmlns:p14="http://schemas.microsoft.com/office/powerpoint/2010/main" val="29527675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7028C7-76CE-4C24-5E4E-F980EE94FF3F}"/>
              </a:ext>
            </a:extLst>
          </p:cNvPr>
          <p:cNvSpPr>
            <a:spLocks noGrp="1"/>
          </p:cNvSpPr>
          <p:nvPr>
            <p:ph type="title"/>
          </p:nvPr>
        </p:nvSpPr>
        <p:spPr>
          <a:xfrm>
            <a:off x="645065" y="1463040"/>
            <a:ext cx="3796306" cy="2690949"/>
          </a:xfrm>
        </p:spPr>
        <p:txBody>
          <a:bodyPr anchor="t">
            <a:normAutofit/>
          </a:bodyPr>
          <a:lstStyle/>
          <a:p>
            <a:pPr algn="ctr"/>
            <a:r>
              <a:rPr lang="en-GB" sz="4800" b="1" dirty="0"/>
              <a:t>Keyloggers and </a:t>
            </a:r>
            <a:br>
              <a:rPr lang="en-GB" sz="4800" b="1" dirty="0"/>
            </a:br>
            <a:r>
              <a:rPr lang="en-GB" sz="4800" b="1" dirty="0"/>
              <a:t>Spyware</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E657F0-BBF2-8E66-EAF0-ABFB1B4EC959}"/>
              </a:ext>
            </a:extLst>
          </p:cNvPr>
          <p:cNvSpPr>
            <a:spLocks noGrp="1"/>
          </p:cNvSpPr>
          <p:nvPr>
            <p:ph idx="1"/>
          </p:nvPr>
        </p:nvSpPr>
        <p:spPr>
          <a:xfrm>
            <a:off x="5656218" y="1463039"/>
            <a:ext cx="5542387" cy="4300447"/>
          </a:xfrm>
        </p:spPr>
        <p:txBody>
          <a:bodyPr anchor="t">
            <a:normAutofit/>
          </a:bodyPr>
          <a:lstStyle/>
          <a:p>
            <a:pPr marL="0" indent="0" algn="ctr">
              <a:buNone/>
            </a:pPr>
            <a:r>
              <a:rPr lang="en-GB" sz="2200" b="1" dirty="0"/>
              <a:t>Keyloggers </a:t>
            </a:r>
            <a:r>
              <a:rPr lang="en-GB" sz="2200" dirty="0"/>
              <a:t>monitor what you type and sends this data back to criminals.</a:t>
            </a:r>
          </a:p>
          <a:p>
            <a:pPr marL="0" indent="0" algn="ctr">
              <a:buNone/>
            </a:pPr>
            <a:endParaRPr lang="en-GB" sz="2200" dirty="0"/>
          </a:p>
          <a:p>
            <a:pPr marL="0" indent="0" algn="ctr">
              <a:buNone/>
            </a:pPr>
            <a:r>
              <a:rPr lang="en-GB" sz="2200" b="1" dirty="0"/>
              <a:t>Spyware </a:t>
            </a:r>
            <a:r>
              <a:rPr lang="en-GB" sz="2200" dirty="0"/>
              <a:t>goes further, monitoring what websites you visit, what documents you have on your system and may even monitor who you are.</a:t>
            </a:r>
          </a:p>
          <a:p>
            <a:pPr marL="0" indent="0" algn="ctr">
              <a:buNone/>
            </a:pPr>
            <a:endParaRPr lang="en-GB" sz="2200" dirty="0"/>
          </a:p>
          <a:p>
            <a:pPr marL="457200" lvl="1" indent="0" algn="ctr">
              <a:buNone/>
            </a:pPr>
            <a:r>
              <a:rPr lang="en-GB" sz="2200" dirty="0"/>
              <a:t>Large online marketplace of hacked webcams</a:t>
            </a:r>
          </a:p>
        </p:txBody>
      </p:sp>
    </p:spTree>
    <p:extLst>
      <p:ext uri="{BB962C8B-B14F-4D97-AF65-F5344CB8AC3E}">
        <p14:creationId xmlns:p14="http://schemas.microsoft.com/office/powerpoint/2010/main" val="20516133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8B49ED-6693-497D-8823-F50F891E8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8DCD3BD4-4F32-431E-A9C3-8D2DA60CD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336AAC24-A98C-465E-AFEE-69D698E77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9149158 w 12192000"/>
              <a:gd name="connsiteY0" fmla="*/ 2038490 h 6858000"/>
              <a:gd name="connsiteX1" fmla="*/ 9164184 w 12192000"/>
              <a:gd name="connsiteY1" fmla="*/ 2044026 h 6858000"/>
              <a:gd name="connsiteX2" fmla="*/ 9172532 w 12192000"/>
              <a:gd name="connsiteY2" fmla="*/ 2045543 h 6858000"/>
              <a:gd name="connsiteX3" fmla="*/ 9171580 w 12192000"/>
              <a:gd name="connsiteY3" fmla="*/ 2056997 h 6858000"/>
              <a:gd name="connsiteX4" fmla="*/ 9161257 w 12192000"/>
              <a:gd name="connsiteY4" fmla="*/ 2098605 h 6858000"/>
              <a:gd name="connsiteX5" fmla="*/ 9138232 w 12192000"/>
              <a:gd name="connsiteY5" fmla="*/ 2059518 h 6858000"/>
              <a:gd name="connsiteX6" fmla="*/ 9149158 w 12192000"/>
              <a:gd name="connsiteY6" fmla="*/ 2038490 h 6858000"/>
              <a:gd name="connsiteX7" fmla="*/ 9177606 w 12192000"/>
              <a:gd name="connsiteY7" fmla="*/ 1977215 h 6858000"/>
              <a:gd name="connsiteX8" fmla="*/ 9181592 w 12192000"/>
              <a:gd name="connsiteY8" fmla="*/ 1987782 h 6858000"/>
              <a:gd name="connsiteX9" fmla="*/ 9181923 w 12192000"/>
              <a:gd name="connsiteY9" fmla="*/ 1998627 h 6858000"/>
              <a:gd name="connsiteX10" fmla="*/ 9182316 w 12192000"/>
              <a:gd name="connsiteY10" fmla="*/ 2031066 h 6858000"/>
              <a:gd name="connsiteX11" fmla="*/ 9182278 w 12192000"/>
              <a:gd name="connsiteY11" fmla="*/ 2047313 h 6858000"/>
              <a:gd name="connsiteX12" fmla="*/ 9172532 w 12192000"/>
              <a:gd name="connsiteY12" fmla="*/ 2045543 h 6858000"/>
              <a:gd name="connsiteX13" fmla="*/ 9173842 w 12192000"/>
              <a:gd name="connsiteY13" fmla="*/ 2029805 h 6858000"/>
              <a:gd name="connsiteX14" fmla="*/ 9177334 w 12192000"/>
              <a:gd name="connsiteY14" fmla="*/ 1979903 h 6858000"/>
              <a:gd name="connsiteX15" fmla="*/ 3696300 w 12192000"/>
              <a:gd name="connsiteY15" fmla="*/ 1578900 h 6858000"/>
              <a:gd name="connsiteX16" fmla="*/ 3738823 w 12192000"/>
              <a:gd name="connsiteY16" fmla="*/ 1596298 h 6858000"/>
              <a:gd name="connsiteX17" fmla="*/ 3714409 w 12192000"/>
              <a:gd name="connsiteY17" fmla="*/ 1593618 h 6858000"/>
              <a:gd name="connsiteX18" fmla="*/ 3693161 w 12192000"/>
              <a:gd name="connsiteY18" fmla="*/ 1582501 h 6858000"/>
              <a:gd name="connsiteX19" fmla="*/ 3696300 w 12192000"/>
              <a:gd name="connsiteY19" fmla="*/ 1578900 h 6858000"/>
              <a:gd name="connsiteX20" fmla="*/ 3918454 w 12192000"/>
              <a:gd name="connsiteY20" fmla="*/ 1175387 h 6858000"/>
              <a:gd name="connsiteX21" fmla="*/ 4173607 w 12192000"/>
              <a:gd name="connsiteY21" fmla="*/ 1280040 h 6858000"/>
              <a:gd name="connsiteX22" fmla="*/ 4170135 w 12192000"/>
              <a:gd name="connsiteY22" fmla="*/ 1283683 h 6858000"/>
              <a:gd name="connsiteX23" fmla="*/ 3918454 w 12192000"/>
              <a:gd name="connsiteY23" fmla="*/ 1175387 h 6858000"/>
              <a:gd name="connsiteX24" fmla="*/ 8109090 w 12192000"/>
              <a:gd name="connsiteY24" fmla="*/ 602108 h 6858000"/>
              <a:gd name="connsiteX25" fmla="*/ 8113034 w 12192000"/>
              <a:gd name="connsiteY25" fmla="*/ 602645 h 6858000"/>
              <a:gd name="connsiteX26" fmla="*/ 8111220 w 12192000"/>
              <a:gd name="connsiteY26" fmla="*/ 603405 h 6858000"/>
              <a:gd name="connsiteX27" fmla="*/ 8489536 w 12192000"/>
              <a:gd name="connsiteY27" fmla="*/ 389280 h 6858000"/>
              <a:gd name="connsiteX28" fmla="*/ 8470194 w 12192000"/>
              <a:gd name="connsiteY28" fmla="*/ 397527 h 6858000"/>
              <a:gd name="connsiteX29" fmla="*/ 8373511 w 12192000"/>
              <a:gd name="connsiteY29" fmla="*/ 465608 h 6858000"/>
              <a:gd name="connsiteX30" fmla="*/ 8231753 w 12192000"/>
              <a:gd name="connsiteY30" fmla="*/ 560890 h 6858000"/>
              <a:gd name="connsiteX31" fmla="*/ 8199967 w 12192000"/>
              <a:gd name="connsiteY31" fmla="*/ 553465 h 6858000"/>
              <a:gd name="connsiteX32" fmla="*/ 8175616 w 12192000"/>
              <a:gd name="connsiteY32" fmla="*/ 546483 h 6858000"/>
              <a:gd name="connsiteX33" fmla="*/ 8128578 w 12192000"/>
              <a:gd name="connsiteY33" fmla="*/ 563992 h 6858000"/>
              <a:gd name="connsiteX34" fmla="*/ 8104845 w 12192000"/>
              <a:gd name="connsiteY34" fmla="*/ 593172 h 6858000"/>
              <a:gd name="connsiteX35" fmla="*/ 8105615 w 12192000"/>
              <a:gd name="connsiteY35" fmla="*/ 599991 h 6858000"/>
              <a:gd name="connsiteX36" fmla="*/ 8109090 w 12192000"/>
              <a:gd name="connsiteY36" fmla="*/ 602108 h 6858000"/>
              <a:gd name="connsiteX37" fmla="*/ 8092049 w 12192000"/>
              <a:gd name="connsiteY37" fmla="*/ 599788 h 6858000"/>
              <a:gd name="connsiteX38" fmla="*/ 8047646 w 12192000"/>
              <a:gd name="connsiteY38" fmla="*/ 588557 h 6858000"/>
              <a:gd name="connsiteX39" fmla="*/ 7793637 w 12192000"/>
              <a:gd name="connsiteY39" fmla="*/ 681868 h 6858000"/>
              <a:gd name="connsiteX40" fmla="*/ 6007741 w 12192000"/>
              <a:gd name="connsiteY40" fmla="*/ 1095470 h 6858000"/>
              <a:gd name="connsiteX41" fmla="*/ 5902533 w 12192000"/>
              <a:gd name="connsiteY41" fmla="*/ 1103650 h 6858000"/>
              <a:gd name="connsiteX42" fmla="*/ 5164222 w 12192000"/>
              <a:gd name="connsiteY42" fmla="*/ 1163546 h 6858000"/>
              <a:gd name="connsiteX43" fmla="*/ 4395075 w 12192000"/>
              <a:gd name="connsiteY43" fmla="*/ 1082763 h 6858000"/>
              <a:gd name="connsiteX44" fmla="*/ 3939440 w 12192000"/>
              <a:gd name="connsiteY44" fmla="*/ 891265 h 6858000"/>
              <a:gd name="connsiteX45" fmla="*/ 3747894 w 12192000"/>
              <a:gd name="connsiteY45" fmla="*/ 801994 h 6858000"/>
              <a:gd name="connsiteX46" fmla="*/ 3569553 w 12192000"/>
              <a:gd name="connsiteY46" fmla="*/ 697970 h 6858000"/>
              <a:gd name="connsiteX47" fmla="*/ 3507813 w 12192000"/>
              <a:gd name="connsiteY47" fmla="*/ 680216 h 6858000"/>
              <a:gd name="connsiteX48" fmla="*/ 3490455 w 12192000"/>
              <a:gd name="connsiteY48" fmla="*/ 682587 h 6858000"/>
              <a:gd name="connsiteX49" fmla="*/ 3477246 w 12192000"/>
              <a:gd name="connsiteY49" fmla="*/ 691971 h 6858000"/>
              <a:gd name="connsiteX50" fmla="*/ 3484273 w 12192000"/>
              <a:gd name="connsiteY50" fmla="*/ 701857 h 6858000"/>
              <a:gd name="connsiteX51" fmla="*/ 3495638 w 12192000"/>
              <a:gd name="connsiteY51" fmla="*/ 705849 h 6858000"/>
              <a:gd name="connsiteX52" fmla="*/ 3548914 w 12192000"/>
              <a:gd name="connsiteY52" fmla="*/ 733487 h 6858000"/>
              <a:gd name="connsiteX53" fmla="*/ 3551504 w 12192000"/>
              <a:gd name="connsiteY53" fmla="*/ 753036 h 6858000"/>
              <a:gd name="connsiteX54" fmla="*/ 3562075 w 12192000"/>
              <a:gd name="connsiteY54" fmla="*/ 765715 h 6858000"/>
              <a:gd name="connsiteX55" fmla="*/ 3605942 w 12192000"/>
              <a:gd name="connsiteY55" fmla="*/ 772481 h 6858000"/>
              <a:gd name="connsiteX56" fmla="*/ 3499309 w 12192000"/>
              <a:gd name="connsiteY56" fmla="*/ 737079 h 6858000"/>
              <a:gd name="connsiteX57" fmla="*/ 3473788 w 12192000"/>
              <a:gd name="connsiteY57" fmla="*/ 711717 h 6858000"/>
              <a:gd name="connsiteX58" fmla="*/ 3437248 w 12192000"/>
              <a:gd name="connsiteY58" fmla="*/ 714263 h 6858000"/>
              <a:gd name="connsiteX59" fmla="*/ 3413254 w 12192000"/>
              <a:gd name="connsiteY59" fmla="*/ 712874 h 6858000"/>
              <a:gd name="connsiteX60" fmla="*/ 3362511 w 12192000"/>
              <a:gd name="connsiteY60" fmla="*/ 677414 h 6858000"/>
              <a:gd name="connsiteX61" fmla="*/ 3344467 w 12192000"/>
              <a:gd name="connsiteY61" fmla="*/ 679599 h 6858000"/>
              <a:gd name="connsiteX62" fmla="*/ 3347971 w 12192000"/>
              <a:gd name="connsiteY62" fmla="*/ 692328 h 6858000"/>
              <a:gd name="connsiteX63" fmla="*/ 3363008 w 12192000"/>
              <a:gd name="connsiteY63" fmla="*/ 711713 h 6858000"/>
              <a:gd name="connsiteX64" fmla="*/ 3362637 w 12192000"/>
              <a:gd name="connsiteY64" fmla="*/ 727058 h 6858000"/>
              <a:gd name="connsiteX65" fmla="*/ 3376167 w 12192000"/>
              <a:gd name="connsiteY65" fmla="*/ 759779 h 6858000"/>
              <a:gd name="connsiteX66" fmla="*/ 3406203 w 12192000"/>
              <a:gd name="connsiteY66" fmla="*/ 808483 h 6858000"/>
              <a:gd name="connsiteX67" fmla="*/ 3420116 w 12192000"/>
              <a:gd name="connsiteY67" fmla="*/ 820757 h 6858000"/>
              <a:gd name="connsiteX68" fmla="*/ 3429194 w 12192000"/>
              <a:gd name="connsiteY68" fmla="*/ 825831 h 6858000"/>
              <a:gd name="connsiteX69" fmla="*/ 3619149 w 12192000"/>
              <a:gd name="connsiteY69" fmla="*/ 1006561 h 6858000"/>
              <a:gd name="connsiteX70" fmla="*/ 3818654 w 12192000"/>
              <a:gd name="connsiteY70" fmla="*/ 1120369 h 6858000"/>
              <a:gd name="connsiteX71" fmla="*/ 3824021 w 12192000"/>
              <a:gd name="connsiteY71" fmla="*/ 1125355 h 6858000"/>
              <a:gd name="connsiteX72" fmla="*/ 3736668 w 12192000"/>
              <a:gd name="connsiteY72" fmla="*/ 1107215 h 6858000"/>
              <a:gd name="connsiteX73" fmla="*/ 3540174 w 12192000"/>
              <a:gd name="connsiteY73" fmla="*/ 1014247 h 6858000"/>
              <a:gd name="connsiteX74" fmla="*/ 3421640 w 12192000"/>
              <a:gd name="connsiteY74" fmla="*/ 955861 h 6858000"/>
              <a:gd name="connsiteX75" fmla="*/ 3404753 w 12192000"/>
              <a:gd name="connsiteY75" fmla="*/ 944484 h 6858000"/>
              <a:gd name="connsiteX76" fmla="*/ 3393138 w 12192000"/>
              <a:gd name="connsiteY76" fmla="*/ 941865 h 6858000"/>
              <a:gd name="connsiteX77" fmla="*/ 3385712 w 12192000"/>
              <a:gd name="connsiteY77" fmla="*/ 952159 h 6858000"/>
              <a:gd name="connsiteX78" fmla="*/ 3398641 w 12192000"/>
              <a:gd name="connsiteY78" fmla="*/ 986025 h 6858000"/>
              <a:gd name="connsiteX79" fmla="*/ 3489975 w 12192000"/>
              <a:gd name="connsiteY79" fmla="*/ 1045560 h 6858000"/>
              <a:gd name="connsiteX80" fmla="*/ 3617273 w 12192000"/>
              <a:gd name="connsiteY80" fmla="*/ 1114697 h 6858000"/>
              <a:gd name="connsiteX81" fmla="*/ 3623898 w 12192000"/>
              <a:gd name="connsiteY81" fmla="*/ 1123556 h 6858000"/>
              <a:gd name="connsiteX82" fmla="*/ 3552438 w 12192000"/>
              <a:gd name="connsiteY82" fmla="*/ 1090606 h 6858000"/>
              <a:gd name="connsiteX83" fmla="*/ 3482417 w 12192000"/>
              <a:gd name="connsiteY83" fmla="*/ 1059092 h 6858000"/>
              <a:gd name="connsiteX84" fmla="*/ 3463468 w 12192000"/>
              <a:gd name="connsiteY84" fmla="*/ 1057629 h 6858000"/>
              <a:gd name="connsiteX85" fmla="*/ 3459472 w 12192000"/>
              <a:gd name="connsiteY85" fmla="*/ 1074217 h 6858000"/>
              <a:gd name="connsiteX86" fmla="*/ 3494211 w 12192000"/>
              <a:gd name="connsiteY86" fmla="*/ 1112153 h 6858000"/>
              <a:gd name="connsiteX87" fmla="*/ 3663137 w 12192000"/>
              <a:gd name="connsiteY87" fmla="*/ 1205775 h 6858000"/>
              <a:gd name="connsiteX88" fmla="*/ 3748466 w 12192000"/>
              <a:gd name="connsiteY88" fmla="*/ 1260936 h 6858000"/>
              <a:gd name="connsiteX89" fmla="*/ 3753142 w 12192000"/>
              <a:gd name="connsiteY89" fmla="*/ 1276208 h 6858000"/>
              <a:gd name="connsiteX90" fmla="*/ 3791960 w 12192000"/>
              <a:gd name="connsiteY90" fmla="*/ 1298886 h 6858000"/>
              <a:gd name="connsiteX91" fmla="*/ 3816039 w 12192000"/>
              <a:gd name="connsiteY91" fmla="*/ 1301606 h 6858000"/>
              <a:gd name="connsiteX92" fmla="*/ 4094439 w 12192000"/>
              <a:gd name="connsiteY92" fmla="*/ 1448806 h 6858000"/>
              <a:gd name="connsiteX93" fmla="*/ 4222870 w 12192000"/>
              <a:gd name="connsiteY93" fmla="*/ 1493379 h 6858000"/>
              <a:gd name="connsiteX94" fmla="*/ 4223141 w 12192000"/>
              <a:gd name="connsiteY94" fmla="*/ 1497641 h 6858000"/>
              <a:gd name="connsiteX95" fmla="*/ 4222428 w 12192000"/>
              <a:gd name="connsiteY95" fmla="*/ 1502292 h 6858000"/>
              <a:gd name="connsiteX96" fmla="*/ 4039973 w 12192000"/>
              <a:gd name="connsiteY96" fmla="*/ 1434198 h 6858000"/>
              <a:gd name="connsiteX97" fmla="*/ 3564773 w 12192000"/>
              <a:gd name="connsiteY97" fmla="*/ 1226279 h 6858000"/>
              <a:gd name="connsiteX98" fmla="*/ 3420650 w 12192000"/>
              <a:gd name="connsiteY98" fmla="*/ 1141464 h 6858000"/>
              <a:gd name="connsiteX99" fmla="*/ 3320669 w 12192000"/>
              <a:gd name="connsiteY99" fmla="*/ 1088883 h 6858000"/>
              <a:gd name="connsiteX100" fmla="*/ 3270102 w 12192000"/>
              <a:gd name="connsiteY100" fmla="*/ 1082659 h 6858000"/>
              <a:gd name="connsiteX101" fmla="*/ 3251648 w 12192000"/>
              <a:gd name="connsiteY101" fmla="*/ 1094290 h 6858000"/>
              <a:gd name="connsiteX102" fmla="*/ 3263506 w 12192000"/>
              <a:gd name="connsiteY102" fmla="*/ 1106005 h 6858000"/>
              <a:gd name="connsiteX103" fmla="*/ 3268636 w 12192000"/>
              <a:gd name="connsiteY103" fmla="*/ 1107265 h 6858000"/>
              <a:gd name="connsiteX104" fmla="*/ 3325089 w 12192000"/>
              <a:gd name="connsiteY104" fmla="*/ 1137201 h 6858000"/>
              <a:gd name="connsiteX105" fmla="*/ 3326003 w 12192000"/>
              <a:gd name="connsiteY105" fmla="*/ 1151585 h 6858000"/>
              <a:gd name="connsiteX106" fmla="*/ 3336410 w 12192000"/>
              <a:gd name="connsiteY106" fmla="*/ 1166967 h 6858000"/>
              <a:gd name="connsiteX107" fmla="*/ 3375112 w 12192000"/>
              <a:gd name="connsiteY107" fmla="*/ 1171943 h 6858000"/>
              <a:gd name="connsiteX108" fmla="*/ 3326222 w 12192000"/>
              <a:gd name="connsiteY108" fmla="*/ 1170885 h 6858000"/>
              <a:gd name="connsiteX109" fmla="*/ 3254679 w 12192000"/>
              <a:gd name="connsiteY109" fmla="*/ 1120765 h 6858000"/>
              <a:gd name="connsiteX110" fmla="*/ 3242188 w 12192000"/>
              <a:gd name="connsiteY110" fmla="*/ 1109662 h 6858000"/>
              <a:gd name="connsiteX111" fmla="*/ 3211499 w 12192000"/>
              <a:gd name="connsiteY111" fmla="*/ 1114184 h 6858000"/>
              <a:gd name="connsiteX112" fmla="*/ 3185849 w 12192000"/>
              <a:gd name="connsiteY112" fmla="*/ 1113265 h 6858000"/>
              <a:gd name="connsiteX113" fmla="*/ 3135843 w 12192000"/>
              <a:gd name="connsiteY113" fmla="*/ 1078789 h 6858000"/>
              <a:gd name="connsiteX114" fmla="*/ 3119118 w 12192000"/>
              <a:gd name="connsiteY114" fmla="*/ 1080546 h 6858000"/>
              <a:gd name="connsiteX115" fmla="*/ 3120198 w 12192000"/>
              <a:gd name="connsiteY115" fmla="*/ 1092226 h 6858000"/>
              <a:gd name="connsiteX116" fmla="*/ 3131691 w 12192000"/>
              <a:gd name="connsiteY116" fmla="*/ 1108819 h 6858000"/>
              <a:gd name="connsiteX117" fmla="*/ 3129914 w 12192000"/>
              <a:gd name="connsiteY117" fmla="*/ 1139097 h 6858000"/>
              <a:gd name="connsiteX118" fmla="*/ 3133955 w 12192000"/>
              <a:gd name="connsiteY118" fmla="*/ 1154983 h 6858000"/>
              <a:gd name="connsiteX119" fmla="*/ 3178170 w 12192000"/>
              <a:gd name="connsiteY119" fmla="*/ 1214855 h 6858000"/>
              <a:gd name="connsiteX120" fmla="*/ 3185378 w 12192000"/>
              <a:gd name="connsiteY120" fmla="*/ 1222303 h 6858000"/>
              <a:gd name="connsiteX121" fmla="*/ 3206608 w 12192000"/>
              <a:gd name="connsiteY121" fmla="*/ 1233153 h 6858000"/>
              <a:gd name="connsiteX122" fmla="*/ 3379140 w 12192000"/>
              <a:gd name="connsiteY122" fmla="*/ 1399351 h 6858000"/>
              <a:gd name="connsiteX123" fmla="*/ 3603118 w 12192000"/>
              <a:gd name="connsiteY123" fmla="*/ 1527375 h 6858000"/>
              <a:gd name="connsiteX124" fmla="*/ 3524809 w 12192000"/>
              <a:gd name="connsiteY124" fmla="*/ 1513774 h 6858000"/>
              <a:gd name="connsiteX125" fmla="*/ 3327498 w 12192000"/>
              <a:gd name="connsiteY125" fmla="*/ 1423859 h 6858000"/>
              <a:gd name="connsiteX126" fmla="*/ 3192949 w 12192000"/>
              <a:gd name="connsiteY126" fmla="*/ 1357211 h 6858000"/>
              <a:gd name="connsiteX127" fmla="*/ 3180259 w 12192000"/>
              <a:gd name="connsiteY127" fmla="*/ 1348280 h 6858000"/>
              <a:gd name="connsiteX128" fmla="*/ 3166204 w 12192000"/>
              <a:gd name="connsiteY128" fmla="*/ 1344345 h 6858000"/>
              <a:gd name="connsiteX129" fmla="*/ 3159212 w 12192000"/>
              <a:gd name="connsiteY129" fmla="*/ 1356197 h 6858000"/>
              <a:gd name="connsiteX130" fmla="*/ 3181004 w 12192000"/>
              <a:gd name="connsiteY130" fmla="*/ 1397043 h 6858000"/>
              <a:gd name="connsiteX131" fmla="*/ 3273385 w 12192000"/>
              <a:gd name="connsiteY131" fmla="*/ 1451888 h 6858000"/>
              <a:gd name="connsiteX132" fmla="*/ 3401776 w 12192000"/>
              <a:gd name="connsiteY132" fmla="*/ 1527602 h 6858000"/>
              <a:gd name="connsiteX133" fmla="*/ 3318130 w 12192000"/>
              <a:gd name="connsiteY133" fmla="*/ 1488342 h 6858000"/>
              <a:gd name="connsiteX134" fmla="*/ 3253694 w 12192000"/>
              <a:gd name="connsiteY134" fmla="*/ 1459909 h 6858000"/>
              <a:gd name="connsiteX135" fmla="*/ 3236182 w 12192000"/>
              <a:gd name="connsiteY135" fmla="*/ 1459882 h 6858000"/>
              <a:gd name="connsiteX136" fmla="*/ 3233020 w 12192000"/>
              <a:gd name="connsiteY136" fmla="*/ 1473687 h 6858000"/>
              <a:gd name="connsiteX137" fmla="*/ 3272474 w 12192000"/>
              <a:gd name="connsiteY137" fmla="*/ 1516958 h 6858000"/>
              <a:gd name="connsiteX138" fmla="*/ 3341300 w 12192000"/>
              <a:gd name="connsiteY138" fmla="*/ 1556133 h 6858000"/>
              <a:gd name="connsiteX139" fmla="*/ 3267359 w 12192000"/>
              <a:gd name="connsiteY139" fmla="*/ 1553009 h 6858000"/>
              <a:gd name="connsiteX140" fmla="*/ 3329832 w 12192000"/>
              <a:gd name="connsiteY140" fmla="*/ 1587586 h 6858000"/>
              <a:gd name="connsiteX141" fmla="*/ 3421490 w 12192000"/>
              <a:gd name="connsiteY141" fmla="*/ 1599301 h 6858000"/>
              <a:gd name="connsiteX142" fmla="*/ 3459923 w 12192000"/>
              <a:gd name="connsiteY142" fmla="*/ 1621220 h 6858000"/>
              <a:gd name="connsiteX143" fmla="*/ 3497490 w 12192000"/>
              <a:gd name="connsiteY143" fmla="*/ 1645392 h 6858000"/>
              <a:gd name="connsiteX144" fmla="*/ 3507803 w 12192000"/>
              <a:gd name="connsiteY144" fmla="*/ 1669911 h 6858000"/>
              <a:gd name="connsiteX145" fmla="*/ 3543290 w 12192000"/>
              <a:gd name="connsiteY145" fmla="*/ 1703729 h 6858000"/>
              <a:gd name="connsiteX146" fmla="*/ 3546999 w 12192000"/>
              <a:gd name="connsiteY146" fmla="*/ 1703818 h 6858000"/>
              <a:gd name="connsiteX147" fmla="*/ 3572295 w 12192000"/>
              <a:gd name="connsiteY147" fmla="*/ 1720349 h 6858000"/>
              <a:gd name="connsiteX148" fmla="*/ 3596922 w 12192000"/>
              <a:gd name="connsiteY148" fmla="*/ 1736961 h 6858000"/>
              <a:gd name="connsiteX149" fmla="*/ 3602119 w 12192000"/>
              <a:gd name="connsiteY149" fmla="*/ 1739285 h 6858000"/>
              <a:gd name="connsiteX150" fmla="*/ 3734798 w 12192000"/>
              <a:gd name="connsiteY150" fmla="*/ 1845349 h 6858000"/>
              <a:gd name="connsiteX151" fmla="*/ 3743174 w 12192000"/>
              <a:gd name="connsiteY151" fmla="*/ 1849972 h 6858000"/>
              <a:gd name="connsiteX152" fmla="*/ 3478101 w 12192000"/>
              <a:gd name="connsiteY152" fmla="*/ 1864630 h 6858000"/>
              <a:gd name="connsiteX153" fmla="*/ 3135293 w 12192000"/>
              <a:gd name="connsiteY153" fmla="*/ 1816496 h 6858000"/>
              <a:gd name="connsiteX154" fmla="*/ 3158510 w 12192000"/>
              <a:gd name="connsiteY154" fmla="*/ 1863880 h 6858000"/>
              <a:gd name="connsiteX155" fmla="*/ 3148907 w 12192000"/>
              <a:gd name="connsiteY155" fmla="*/ 1908797 h 6858000"/>
              <a:gd name="connsiteX156" fmla="*/ 3150229 w 12192000"/>
              <a:gd name="connsiteY156" fmla="*/ 2003660 h 6858000"/>
              <a:gd name="connsiteX157" fmla="*/ 3154219 w 12192000"/>
              <a:gd name="connsiteY157" fmla="*/ 2018746 h 6858000"/>
              <a:gd name="connsiteX158" fmla="*/ 3079313 w 12192000"/>
              <a:gd name="connsiteY158" fmla="*/ 2037482 h 6858000"/>
              <a:gd name="connsiteX159" fmla="*/ 3545961 w 12192000"/>
              <a:gd name="connsiteY159" fmla="*/ 2248584 h 6858000"/>
              <a:gd name="connsiteX160" fmla="*/ 3242382 w 12192000"/>
              <a:gd name="connsiteY160" fmla="*/ 2234890 h 6858000"/>
              <a:gd name="connsiteX161" fmla="*/ 3206852 w 12192000"/>
              <a:gd name="connsiteY161" fmla="*/ 2322137 h 6858000"/>
              <a:gd name="connsiteX162" fmla="*/ 3352854 w 12192000"/>
              <a:gd name="connsiteY162" fmla="*/ 2378270 h 6858000"/>
              <a:gd name="connsiteX163" fmla="*/ 3414532 w 12192000"/>
              <a:gd name="connsiteY163" fmla="*/ 2516826 h 6858000"/>
              <a:gd name="connsiteX164" fmla="*/ 3397577 w 12192000"/>
              <a:gd name="connsiteY164" fmla="*/ 2652556 h 6858000"/>
              <a:gd name="connsiteX165" fmla="*/ 3339773 w 12192000"/>
              <a:gd name="connsiteY165" fmla="*/ 2701969 h 6858000"/>
              <a:gd name="connsiteX166" fmla="*/ 3257041 w 12192000"/>
              <a:gd name="connsiteY166" fmla="*/ 2788223 h 6858000"/>
              <a:gd name="connsiteX167" fmla="*/ 3205892 w 12192000"/>
              <a:gd name="connsiteY167" fmla="*/ 2841661 h 6858000"/>
              <a:gd name="connsiteX168" fmla="*/ 3016267 w 12192000"/>
              <a:gd name="connsiteY168" fmla="*/ 2846107 h 6858000"/>
              <a:gd name="connsiteX169" fmla="*/ 3275450 w 12192000"/>
              <a:gd name="connsiteY169" fmla="*/ 2934701 h 6858000"/>
              <a:gd name="connsiteX170" fmla="*/ 3071009 w 12192000"/>
              <a:gd name="connsiteY170" fmla="*/ 2944432 h 6858000"/>
              <a:gd name="connsiteX171" fmla="*/ 3005039 w 12192000"/>
              <a:gd name="connsiteY171" fmla="*/ 2960743 h 6858000"/>
              <a:gd name="connsiteX172" fmla="*/ 3045255 w 12192000"/>
              <a:gd name="connsiteY172" fmla="*/ 2994795 h 6858000"/>
              <a:gd name="connsiteX173" fmla="*/ 3198769 w 12192000"/>
              <a:gd name="connsiteY173" fmla="*/ 3041966 h 6858000"/>
              <a:gd name="connsiteX174" fmla="*/ 3518098 w 12192000"/>
              <a:gd name="connsiteY174" fmla="*/ 3181525 h 6858000"/>
              <a:gd name="connsiteX175" fmla="*/ 3214876 w 12192000"/>
              <a:gd name="connsiteY175" fmla="*/ 3136382 h 6858000"/>
              <a:gd name="connsiteX176" fmla="*/ 3540876 w 12192000"/>
              <a:gd name="connsiteY176" fmla="*/ 3280232 h 6858000"/>
              <a:gd name="connsiteX177" fmla="*/ 3614558 w 12192000"/>
              <a:gd name="connsiteY177" fmla="*/ 3332242 h 6858000"/>
              <a:gd name="connsiteX178" fmla="*/ 3765439 w 12192000"/>
              <a:gd name="connsiteY178" fmla="*/ 3465091 h 6858000"/>
              <a:gd name="connsiteX179" fmla="*/ 3759506 w 12192000"/>
              <a:gd name="connsiteY179" fmla="*/ 3482990 h 6858000"/>
              <a:gd name="connsiteX180" fmla="*/ 3594905 w 12192000"/>
              <a:gd name="connsiteY180" fmla="*/ 3478499 h 6858000"/>
              <a:gd name="connsiteX181" fmla="*/ 3814430 w 12192000"/>
              <a:gd name="connsiteY181" fmla="*/ 3578876 h 6858000"/>
              <a:gd name="connsiteX182" fmla="*/ 4039126 w 12192000"/>
              <a:gd name="connsiteY182" fmla="*/ 3649369 h 6858000"/>
              <a:gd name="connsiteX183" fmla="*/ 3883152 w 12192000"/>
              <a:gd name="connsiteY183" fmla="*/ 3653497 h 6858000"/>
              <a:gd name="connsiteX184" fmla="*/ 3666446 w 12192000"/>
              <a:gd name="connsiteY184" fmla="*/ 3623911 h 6858000"/>
              <a:gd name="connsiteX185" fmla="*/ 3593589 w 12192000"/>
              <a:gd name="connsiteY185" fmla="*/ 3653674 h 6858000"/>
              <a:gd name="connsiteX186" fmla="*/ 3801238 w 12192000"/>
              <a:gd name="connsiteY186" fmla="*/ 3720862 h 6858000"/>
              <a:gd name="connsiteX187" fmla="*/ 3919545 w 12192000"/>
              <a:gd name="connsiteY187" fmla="*/ 3749213 h 6858000"/>
              <a:gd name="connsiteX188" fmla="*/ 3968059 w 12192000"/>
              <a:gd name="connsiteY188" fmla="*/ 3776085 h 6858000"/>
              <a:gd name="connsiteX189" fmla="*/ 4107750 w 12192000"/>
              <a:gd name="connsiteY189" fmla="*/ 3875932 h 6858000"/>
              <a:gd name="connsiteX190" fmla="*/ 4504087 w 12192000"/>
              <a:gd name="connsiteY190" fmla="*/ 3955698 h 6858000"/>
              <a:gd name="connsiteX191" fmla="*/ 5880284 w 12192000"/>
              <a:gd name="connsiteY191" fmla="*/ 3998656 h 6858000"/>
              <a:gd name="connsiteX192" fmla="*/ 8461494 w 12192000"/>
              <a:gd name="connsiteY192" fmla="*/ 3007971 h 6858000"/>
              <a:gd name="connsiteX193" fmla="*/ 8587378 w 12192000"/>
              <a:gd name="connsiteY193" fmla="*/ 2896089 h 6858000"/>
              <a:gd name="connsiteX194" fmla="*/ 8693826 w 12192000"/>
              <a:gd name="connsiteY194" fmla="*/ 2796225 h 6858000"/>
              <a:gd name="connsiteX195" fmla="*/ 8633488 w 12192000"/>
              <a:gd name="connsiteY195" fmla="*/ 2774007 h 6858000"/>
              <a:gd name="connsiteX196" fmla="*/ 8707444 w 12192000"/>
              <a:gd name="connsiteY196" fmla="*/ 2682105 h 6858000"/>
              <a:gd name="connsiteX197" fmla="*/ 8942552 w 12192000"/>
              <a:gd name="connsiteY197" fmla="*/ 2397549 h 6858000"/>
              <a:gd name="connsiteX198" fmla="*/ 9049260 w 12192000"/>
              <a:gd name="connsiteY198" fmla="*/ 2328253 h 6858000"/>
              <a:gd name="connsiteX199" fmla="*/ 9174304 w 12192000"/>
              <a:gd name="connsiteY199" fmla="*/ 2171379 h 6858000"/>
              <a:gd name="connsiteX200" fmla="*/ 9182228 w 12192000"/>
              <a:gd name="connsiteY200" fmla="*/ 2067678 h 6858000"/>
              <a:gd name="connsiteX201" fmla="*/ 9182278 w 12192000"/>
              <a:gd name="connsiteY201" fmla="*/ 2047313 h 6858000"/>
              <a:gd name="connsiteX202" fmla="*/ 9184334 w 12192000"/>
              <a:gd name="connsiteY202" fmla="*/ 2047686 h 6858000"/>
              <a:gd name="connsiteX203" fmla="*/ 9185124 w 12192000"/>
              <a:gd name="connsiteY203" fmla="*/ 1997142 h 6858000"/>
              <a:gd name="connsiteX204" fmla="*/ 9181592 w 12192000"/>
              <a:gd name="connsiteY204" fmla="*/ 1987782 h 6858000"/>
              <a:gd name="connsiteX205" fmla="*/ 9181190 w 12192000"/>
              <a:gd name="connsiteY205" fmla="*/ 1974586 h 6858000"/>
              <a:gd name="connsiteX206" fmla="*/ 9180252 w 12192000"/>
              <a:gd name="connsiteY206" fmla="*/ 1963164 h 6858000"/>
              <a:gd name="connsiteX207" fmla="*/ 9178804 w 12192000"/>
              <a:gd name="connsiteY207" fmla="*/ 1965349 h 6858000"/>
              <a:gd name="connsiteX208" fmla="*/ 9177606 w 12192000"/>
              <a:gd name="connsiteY208" fmla="*/ 1977215 h 6858000"/>
              <a:gd name="connsiteX209" fmla="*/ 9169614 w 12192000"/>
              <a:gd name="connsiteY209" fmla="*/ 1956030 h 6858000"/>
              <a:gd name="connsiteX210" fmla="*/ 9046406 w 12192000"/>
              <a:gd name="connsiteY210" fmla="*/ 1838718 h 6858000"/>
              <a:gd name="connsiteX211" fmla="*/ 8960873 w 12192000"/>
              <a:gd name="connsiteY211" fmla="*/ 1764524 h 6858000"/>
              <a:gd name="connsiteX212" fmla="*/ 8946755 w 12192000"/>
              <a:gd name="connsiteY212" fmla="*/ 1690806 h 6858000"/>
              <a:gd name="connsiteX213" fmla="*/ 8786897 w 12192000"/>
              <a:gd name="connsiteY213" fmla="*/ 1665607 h 6858000"/>
              <a:gd name="connsiteX214" fmla="*/ 8924505 w 12192000"/>
              <a:gd name="connsiteY214" fmla="*/ 1489227 h 6858000"/>
              <a:gd name="connsiteX215" fmla="*/ 8937122 w 12192000"/>
              <a:gd name="connsiteY215" fmla="*/ 1454681 h 6858000"/>
              <a:gd name="connsiteX216" fmla="*/ 8841119 w 12192000"/>
              <a:gd name="connsiteY216" fmla="*/ 1348202 h 6858000"/>
              <a:gd name="connsiteX217" fmla="*/ 8825548 w 12192000"/>
              <a:gd name="connsiteY217" fmla="*/ 1331028 h 6858000"/>
              <a:gd name="connsiteX218" fmla="*/ 8790413 w 12192000"/>
              <a:gd name="connsiteY218" fmla="*/ 1297436 h 6858000"/>
              <a:gd name="connsiteX219" fmla="*/ 8695944 w 12192000"/>
              <a:gd name="connsiteY219" fmla="*/ 1299752 h 6858000"/>
              <a:gd name="connsiteX220" fmla="*/ 8743050 w 12192000"/>
              <a:gd name="connsiteY220" fmla="*/ 1267471 h 6858000"/>
              <a:gd name="connsiteX221" fmla="*/ 8831902 w 12192000"/>
              <a:gd name="connsiteY221" fmla="*/ 1166250 h 6858000"/>
              <a:gd name="connsiteX222" fmla="*/ 8763628 w 12192000"/>
              <a:gd name="connsiteY222" fmla="*/ 1088084 h 6858000"/>
              <a:gd name="connsiteX223" fmla="*/ 8744052 w 12192000"/>
              <a:gd name="connsiteY223" fmla="*/ 1076766 h 6858000"/>
              <a:gd name="connsiteX224" fmla="*/ 8767977 w 12192000"/>
              <a:gd name="connsiteY224" fmla="*/ 1055883 h 6858000"/>
              <a:gd name="connsiteX225" fmla="*/ 8815418 w 12192000"/>
              <a:gd name="connsiteY225" fmla="*/ 986519 h 6858000"/>
              <a:gd name="connsiteX226" fmla="*/ 8839356 w 12192000"/>
              <a:gd name="connsiteY226" fmla="*/ 939330 h 6858000"/>
              <a:gd name="connsiteX227" fmla="*/ 8869964 w 12192000"/>
              <a:gd name="connsiteY227" fmla="*/ 917639 h 6858000"/>
              <a:gd name="connsiteX228" fmla="*/ 8876013 w 12192000"/>
              <a:gd name="connsiteY228" fmla="*/ 901606 h 6858000"/>
              <a:gd name="connsiteX229" fmla="*/ 8855230 w 12192000"/>
              <a:gd name="connsiteY229" fmla="*/ 828963 h 6858000"/>
              <a:gd name="connsiteX230" fmla="*/ 8844988 w 12192000"/>
              <a:gd name="connsiteY230" fmla="*/ 810876 h 6858000"/>
              <a:gd name="connsiteX231" fmla="*/ 8768255 w 12192000"/>
              <a:gd name="connsiteY231" fmla="*/ 747963 h 6858000"/>
              <a:gd name="connsiteX232" fmla="*/ 8692953 w 12192000"/>
              <a:gd name="connsiteY232" fmla="*/ 638707 h 6858000"/>
              <a:gd name="connsiteX233" fmla="*/ 8674423 w 12192000"/>
              <a:gd name="connsiteY233" fmla="*/ 564449 h 6858000"/>
              <a:gd name="connsiteX234" fmla="*/ 8667642 w 12192000"/>
              <a:gd name="connsiteY234" fmla="*/ 547822 h 6858000"/>
              <a:gd name="connsiteX235" fmla="*/ 8661198 w 12192000"/>
              <a:gd name="connsiteY235" fmla="*/ 478275 h 6858000"/>
              <a:gd name="connsiteX236" fmla="*/ 8645813 w 12192000"/>
              <a:gd name="connsiteY236" fmla="*/ 464032 h 6858000"/>
              <a:gd name="connsiteX237" fmla="*/ 8512338 w 12192000"/>
              <a:gd name="connsiteY237" fmla="*/ 477784 h 6858000"/>
              <a:gd name="connsiteX238" fmla="*/ 8481050 w 12192000"/>
              <a:gd name="connsiteY238" fmla="*/ 430572 h 6858000"/>
              <a:gd name="connsiteX239" fmla="*/ 8498220 w 12192000"/>
              <a:gd name="connsiteY239" fmla="*/ 404064 h 6858000"/>
              <a:gd name="connsiteX240" fmla="*/ 8489536 w 12192000"/>
              <a:gd name="connsiteY240" fmla="*/ 389280 h 6858000"/>
              <a:gd name="connsiteX241" fmla="*/ 0 w 12192000"/>
              <a:gd name="connsiteY241" fmla="*/ 0 h 6858000"/>
              <a:gd name="connsiteX242" fmla="*/ 12192000 w 12192000"/>
              <a:gd name="connsiteY242" fmla="*/ 0 h 6858000"/>
              <a:gd name="connsiteX243" fmla="*/ 12192000 w 12192000"/>
              <a:gd name="connsiteY243" fmla="*/ 6858000 h 6858000"/>
              <a:gd name="connsiteX244" fmla="*/ 0 w 12192000"/>
              <a:gd name="connsiteY2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Lst>
            <a:rect l="l" t="t" r="r" b="b"/>
            <a:pathLst>
              <a:path w="12192000" h="6858000">
                <a:moveTo>
                  <a:pt x="9149158" y="2038490"/>
                </a:moveTo>
                <a:cubicBezTo>
                  <a:pt x="9152630" y="2038396"/>
                  <a:pt x="9157442" y="2039945"/>
                  <a:pt x="9164184" y="2044026"/>
                </a:cubicBezTo>
                <a:lnTo>
                  <a:pt x="9172532" y="2045543"/>
                </a:lnTo>
                <a:lnTo>
                  <a:pt x="9171580" y="2056997"/>
                </a:lnTo>
                <a:cubicBezTo>
                  <a:pt x="9169082" y="2082897"/>
                  <a:pt x="9165822" y="2102884"/>
                  <a:pt x="9161257" y="2098605"/>
                </a:cubicBezTo>
                <a:cubicBezTo>
                  <a:pt x="9149066" y="2086928"/>
                  <a:pt x="9130962" y="2077578"/>
                  <a:pt x="9138232" y="2059518"/>
                </a:cubicBezTo>
                <a:cubicBezTo>
                  <a:pt x="9140394" y="2053821"/>
                  <a:pt x="9138743" y="2038771"/>
                  <a:pt x="9149158" y="2038490"/>
                </a:cubicBezTo>
                <a:close/>
                <a:moveTo>
                  <a:pt x="9177606" y="1977215"/>
                </a:moveTo>
                <a:lnTo>
                  <a:pt x="9181592" y="1987782"/>
                </a:lnTo>
                <a:lnTo>
                  <a:pt x="9181923" y="1998627"/>
                </a:lnTo>
                <a:cubicBezTo>
                  <a:pt x="9182120" y="2008276"/>
                  <a:pt x="9182258" y="2019324"/>
                  <a:pt x="9182316" y="2031066"/>
                </a:cubicBezTo>
                <a:lnTo>
                  <a:pt x="9182278" y="2047313"/>
                </a:lnTo>
                <a:lnTo>
                  <a:pt x="9172532" y="2045543"/>
                </a:lnTo>
                <a:lnTo>
                  <a:pt x="9173842" y="2029805"/>
                </a:lnTo>
                <a:cubicBezTo>
                  <a:pt x="9175210" y="2011268"/>
                  <a:pt x="9176320" y="1992822"/>
                  <a:pt x="9177334" y="1979903"/>
                </a:cubicBezTo>
                <a:close/>
                <a:moveTo>
                  <a:pt x="3696300" y="1578900"/>
                </a:moveTo>
                <a:cubicBezTo>
                  <a:pt x="3710474" y="1584699"/>
                  <a:pt x="3724648" y="1590499"/>
                  <a:pt x="3738823" y="1596298"/>
                </a:cubicBezTo>
                <a:cubicBezTo>
                  <a:pt x="3731018" y="1595365"/>
                  <a:pt x="3722545" y="1594511"/>
                  <a:pt x="3714409" y="1593618"/>
                </a:cubicBezTo>
                <a:cubicBezTo>
                  <a:pt x="3707437" y="1589899"/>
                  <a:pt x="3700149" y="1586487"/>
                  <a:pt x="3693161" y="1582501"/>
                </a:cubicBezTo>
                <a:cubicBezTo>
                  <a:pt x="3694096" y="1581313"/>
                  <a:pt x="3695364" y="1580088"/>
                  <a:pt x="3696300" y="1578900"/>
                </a:cubicBezTo>
                <a:close/>
                <a:moveTo>
                  <a:pt x="3918454" y="1175387"/>
                </a:moveTo>
                <a:cubicBezTo>
                  <a:pt x="4003499" y="1210184"/>
                  <a:pt x="4088562" y="1245245"/>
                  <a:pt x="4173607" y="1280040"/>
                </a:cubicBezTo>
                <a:cubicBezTo>
                  <a:pt x="4172338" y="1281268"/>
                  <a:pt x="4171404" y="1282454"/>
                  <a:pt x="4170135" y="1283683"/>
                </a:cubicBezTo>
                <a:cubicBezTo>
                  <a:pt x="4077511" y="1256783"/>
                  <a:pt x="3989628" y="1225016"/>
                  <a:pt x="3918454" y="1175387"/>
                </a:cubicBezTo>
                <a:close/>
                <a:moveTo>
                  <a:pt x="8109090" y="602108"/>
                </a:moveTo>
                <a:lnTo>
                  <a:pt x="8113034" y="602645"/>
                </a:lnTo>
                <a:cubicBezTo>
                  <a:pt x="8117145" y="603257"/>
                  <a:pt x="8117456" y="603522"/>
                  <a:pt x="8111220" y="603405"/>
                </a:cubicBezTo>
                <a:close/>
                <a:moveTo>
                  <a:pt x="8489536" y="389280"/>
                </a:moveTo>
                <a:cubicBezTo>
                  <a:pt x="8479909" y="386150"/>
                  <a:pt x="8475270" y="392618"/>
                  <a:pt x="8470194" y="397527"/>
                </a:cubicBezTo>
                <a:cubicBezTo>
                  <a:pt x="8442581" y="423957"/>
                  <a:pt x="8407160" y="444085"/>
                  <a:pt x="8373511" y="465608"/>
                </a:cubicBezTo>
                <a:cubicBezTo>
                  <a:pt x="8325315" y="496678"/>
                  <a:pt x="8274262" y="525140"/>
                  <a:pt x="8231753" y="560890"/>
                </a:cubicBezTo>
                <a:cubicBezTo>
                  <a:pt x="8220884" y="569991"/>
                  <a:pt x="8202133" y="566357"/>
                  <a:pt x="8199967" y="553465"/>
                </a:cubicBezTo>
                <a:cubicBezTo>
                  <a:pt x="8197799" y="540575"/>
                  <a:pt x="8188778" y="541668"/>
                  <a:pt x="8175616" y="546483"/>
                </a:cubicBezTo>
                <a:cubicBezTo>
                  <a:pt x="8159813" y="552155"/>
                  <a:pt x="8144012" y="557828"/>
                  <a:pt x="8128578" y="563992"/>
                </a:cubicBezTo>
                <a:cubicBezTo>
                  <a:pt x="8112493" y="570503"/>
                  <a:pt x="8105752" y="580983"/>
                  <a:pt x="8104845" y="593172"/>
                </a:cubicBezTo>
                <a:cubicBezTo>
                  <a:pt x="8104654" y="595478"/>
                  <a:pt x="8104732" y="598018"/>
                  <a:pt x="8105615" y="599991"/>
                </a:cubicBezTo>
                <a:lnTo>
                  <a:pt x="8109090" y="602108"/>
                </a:lnTo>
                <a:lnTo>
                  <a:pt x="8092049" y="599788"/>
                </a:lnTo>
                <a:cubicBezTo>
                  <a:pt x="8074125" y="597229"/>
                  <a:pt x="8051995" y="593399"/>
                  <a:pt x="8047646" y="588557"/>
                </a:cubicBezTo>
                <a:cubicBezTo>
                  <a:pt x="8047278" y="588065"/>
                  <a:pt x="7852240" y="650342"/>
                  <a:pt x="7793637" y="681868"/>
                </a:cubicBezTo>
                <a:cubicBezTo>
                  <a:pt x="7757179" y="701583"/>
                  <a:pt x="7034011" y="1031296"/>
                  <a:pt x="6007741" y="1095470"/>
                </a:cubicBezTo>
                <a:cubicBezTo>
                  <a:pt x="5971519" y="1097710"/>
                  <a:pt x="5937353" y="1100506"/>
                  <a:pt x="5902533" y="1103650"/>
                </a:cubicBezTo>
                <a:cubicBezTo>
                  <a:pt x="5594429" y="1129961"/>
                  <a:pt x="5292360" y="1161179"/>
                  <a:pt x="5164222" y="1163546"/>
                </a:cubicBezTo>
                <a:cubicBezTo>
                  <a:pt x="5063988" y="1165217"/>
                  <a:pt x="4549164" y="1138992"/>
                  <a:pt x="4395075" y="1082763"/>
                </a:cubicBezTo>
                <a:cubicBezTo>
                  <a:pt x="4237527" y="1025076"/>
                  <a:pt x="4088158" y="958345"/>
                  <a:pt x="3939440" y="891265"/>
                </a:cubicBezTo>
                <a:cubicBezTo>
                  <a:pt x="3874968" y="862299"/>
                  <a:pt x="3806689" y="837016"/>
                  <a:pt x="3747894" y="801994"/>
                </a:cubicBezTo>
                <a:cubicBezTo>
                  <a:pt x="3689082" y="766706"/>
                  <a:pt x="3632839" y="729495"/>
                  <a:pt x="3569553" y="697970"/>
                </a:cubicBezTo>
                <a:cubicBezTo>
                  <a:pt x="3551464" y="688887"/>
                  <a:pt x="3533327" y="679005"/>
                  <a:pt x="3507813" y="680216"/>
                </a:cubicBezTo>
                <a:cubicBezTo>
                  <a:pt x="3502099" y="680371"/>
                  <a:pt x="3496101" y="681365"/>
                  <a:pt x="3490455" y="682587"/>
                </a:cubicBezTo>
                <a:cubicBezTo>
                  <a:pt x="3484140" y="683888"/>
                  <a:pt x="3479298" y="687159"/>
                  <a:pt x="3477246" y="691971"/>
                </a:cubicBezTo>
                <a:cubicBezTo>
                  <a:pt x="3475230" y="697315"/>
                  <a:pt x="3479426" y="699760"/>
                  <a:pt x="3484273" y="701857"/>
                </a:cubicBezTo>
                <a:cubicBezTo>
                  <a:pt x="3487733" y="703316"/>
                  <a:pt x="3491260" y="705843"/>
                  <a:pt x="3495638" y="705849"/>
                </a:cubicBezTo>
                <a:cubicBezTo>
                  <a:pt x="3523576" y="705686"/>
                  <a:pt x="3534967" y="720681"/>
                  <a:pt x="3548914" y="733487"/>
                </a:cubicBezTo>
                <a:cubicBezTo>
                  <a:pt x="3554984" y="738925"/>
                  <a:pt x="3561304" y="742991"/>
                  <a:pt x="3551504" y="753036"/>
                </a:cubicBezTo>
                <a:cubicBezTo>
                  <a:pt x="3542974" y="761854"/>
                  <a:pt x="3552584" y="764716"/>
                  <a:pt x="3562075" y="765715"/>
                </a:cubicBezTo>
                <a:cubicBezTo>
                  <a:pt x="3575293" y="767067"/>
                  <a:pt x="3590630" y="764672"/>
                  <a:pt x="3605942" y="772481"/>
                </a:cubicBezTo>
                <a:cubicBezTo>
                  <a:pt x="3550860" y="779958"/>
                  <a:pt x="3525860" y="757484"/>
                  <a:pt x="3499309" y="737079"/>
                </a:cubicBezTo>
                <a:cubicBezTo>
                  <a:pt x="3489410" y="729689"/>
                  <a:pt x="3482419" y="720334"/>
                  <a:pt x="3473788" y="711717"/>
                </a:cubicBezTo>
                <a:cubicBezTo>
                  <a:pt x="3463019" y="701211"/>
                  <a:pt x="3451290" y="702093"/>
                  <a:pt x="3437248" y="714263"/>
                </a:cubicBezTo>
                <a:cubicBezTo>
                  <a:pt x="3424810" y="725164"/>
                  <a:pt x="3418411" y="725135"/>
                  <a:pt x="3413254" y="712874"/>
                </a:cubicBezTo>
                <a:cubicBezTo>
                  <a:pt x="3405299" y="693706"/>
                  <a:pt x="3389031" y="681450"/>
                  <a:pt x="3362511" y="677414"/>
                </a:cubicBezTo>
                <a:cubicBezTo>
                  <a:pt x="3356728" y="676504"/>
                  <a:pt x="3349492" y="673891"/>
                  <a:pt x="3344467" y="679599"/>
                </a:cubicBezTo>
                <a:cubicBezTo>
                  <a:pt x="3340061" y="684428"/>
                  <a:pt x="3344392" y="689004"/>
                  <a:pt x="3347971" y="692328"/>
                </a:cubicBezTo>
                <a:cubicBezTo>
                  <a:pt x="3354407" y="698260"/>
                  <a:pt x="3360162" y="704004"/>
                  <a:pt x="3363008" y="711713"/>
                </a:cubicBezTo>
                <a:cubicBezTo>
                  <a:pt x="3365019" y="716838"/>
                  <a:pt x="3367062" y="722495"/>
                  <a:pt x="3362637" y="727058"/>
                </a:cubicBezTo>
                <a:cubicBezTo>
                  <a:pt x="3344342" y="746453"/>
                  <a:pt x="3358884" y="752745"/>
                  <a:pt x="3376167" y="759779"/>
                </a:cubicBezTo>
                <a:cubicBezTo>
                  <a:pt x="3400002" y="769239"/>
                  <a:pt x="3410177" y="786259"/>
                  <a:pt x="3406203" y="808483"/>
                </a:cubicBezTo>
                <a:cubicBezTo>
                  <a:pt x="3404757" y="817516"/>
                  <a:pt x="3406433" y="822682"/>
                  <a:pt x="3420116" y="820757"/>
                </a:cubicBezTo>
                <a:cubicBezTo>
                  <a:pt x="3425463" y="820110"/>
                  <a:pt x="3426984" y="822878"/>
                  <a:pt x="3429194" y="825831"/>
                </a:cubicBezTo>
                <a:cubicBezTo>
                  <a:pt x="3476758" y="896035"/>
                  <a:pt x="3542778" y="954609"/>
                  <a:pt x="3619149" y="1006561"/>
                </a:cubicBezTo>
                <a:cubicBezTo>
                  <a:pt x="3681093" y="1048718"/>
                  <a:pt x="3748746" y="1085351"/>
                  <a:pt x="3818654" y="1120369"/>
                </a:cubicBezTo>
                <a:cubicBezTo>
                  <a:pt x="3820742" y="1121458"/>
                  <a:pt x="3822850" y="1122813"/>
                  <a:pt x="3824021" y="1125355"/>
                </a:cubicBezTo>
                <a:cubicBezTo>
                  <a:pt x="3791940" y="1123873"/>
                  <a:pt x="3763844" y="1116270"/>
                  <a:pt x="3736668" y="1107215"/>
                </a:cubicBezTo>
                <a:cubicBezTo>
                  <a:pt x="3664431" y="1083216"/>
                  <a:pt x="3602610" y="1048291"/>
                  <a:pt x="3540174" y="1014247"/>
                </a:cubicBezTo>
                <a:cubicBezTo>
                  <a:pt x="3502142" y="993353"/>
                  <a:pt x="3463159" y="973379"/>
                  <a:pt x="3421640" y="955861"/>
                </a:cubicBezTo>
                <a:cubicBezTo>
                  <a:pt x="3414719" y="952940"/>
                  <a:pt x="3409737" y="948712"/>
                  <a:pt x="3404753" y="944484"/>
                </a:cubicBezTo>
                <a:cubicBezTo>
                  <a:pt x="3401911" y="942144"/>
                  <a:pt x="3398417" y="940152"/>
                  <a:pt x="3393138" y="941865"/>
                </a:cubicBezTo>
                <a:cubicBezTo>
                  <a:pt x="3386540" y="944006"/>
                  <a:pt x="3386126" y="948083"/>
                  <a:pt x="3385712" y="952159"/>
                </a:cubicBezTo>
                <a:cubicBezTo>
                  <a:pt x="3384520" y="965187"/>
                  <a:pt x="3389594" y="976116"/>
                  <a:pt x="3398641" y="986025"/>
                </a:cubicBezTo>
                <a:cubicBezTo>
                  <a:pt x="3422140" y="1011364"/>
                  <a:pt x="3455589" y="1029056"/>
                  <a:pt x="3489975" y="1045560"/>
                </a:cubicBezTo>
                <a:cubicBezTo>
                  <a:pt x="3534421" y="1066751"/>
                  <a:pt x="3577600" y="1089169"/>
                  <a:pt x="3617273" y="1114697"/>
                </a:cubicBezTo>
                <a:cubicBezTo>
                  <a:pt x="3620082" y="1116503"/>
                  <a:pt x="3625178" y="1117229"/>
                  <a:pt x="3623898" y="1123556"/>
                </a:cubicBezTo>
                <a:cubicBezTo>
                  <a:pt x="3599276" y="1112313"/>
                  <a:pt x="3576007" y="1101173"/>
                  <a:pt x="3552438" y="1090606"/>
                </a:cubicBezTo>
                <a:cubicBezTo>
                  <a:pt x="3529203" y="1079998"/>
                  <a:pt x="3505634" y="1069432"/>
                  <a:pt x="3482417" y="1059092"/>
                </a:cubicBezTo>
                <a:cubicBezTo>
                  <a:pt x="3476868" y="1056543"/>
                  <a:pt x="3470899" y="1052702"/>
                  <a:pt x="3463468" y="1057629"/>
                </a:cubicBezTo>
                <a:cubicBezTo>
                  <a:pt x="3455703" y="1062595"/>
                  <a:pt x="3457128" y="1069134"/>
                  <a:pt x="3459472" y="1074217"/>
                </a:cubicBezTo>
                <a:cubicBezTo>
                  <a:pt x="3466821" y="1089165"/>
                  <a:pt x="3478729" y="1101681"/>
                  <a:pt x="3494211" y="1112153"/>
                </a:cubicBezTo>
                <a:cubicBezTo>
                  <a:pt x="3546907" y="1146573"/>
                  <a:pt x="3606933" y="1174465"/>
                  <a:pt x="3663137" y="1205775"/>
                </a:cubicBezTo>
                <a:cubicBezTo>
                  <a:pt x="3693512" y="1222766"/>
                  <a:pt x="3721631" y="1241370"/>
                  <a:pt x="3748466" y="1260936"/>
                </a:cubicBezTo>
                <a:cubicBezTo>
                  <a:pt x="3754470" y="1265310"/>
                  <a:pt x="3754440" y="1270144"/>
                  <a:pt x="3753142" y="1276208"/>
                </a:cubicBezTo>
                <a:cubicBezTo>
                  <a:pt x="3747968" y="1300726"/>
                  <a:pt x="3758834" y="1307462"/>
                  <a:pt x="3791960" y="1298886"/>
                </a:cubicBezTo>
                <a:cubicBezTo>
                  <a:pt x="3802234" y="1296299"/>
                  <a:pt x="3809336" y="1296782"/>
                  <a:pt x="3816039" y="1301606"/>
                </a:cubicBezTo>
                <a:cubicBezTo>
                  <a:pt x="3897299" y="1361555"/>
                  <a:pt x="3991895" y="1408883"/>
                  <a:pt x="4094439" y="1448806"/>
                </a:cubicBezTo>
                <a:cubicBezTo>
                  <a:pt x="4136210" y="1464953"/>
                  <a:pt x="4179249" y="1479874"/>
                  <a:pt x="4222870" y="1493379"/>
                </a:cubicBezTo>
                <a:cubicBezTo>
                  <a:pt x="4222955" y="1494711"/>
                  <a:pt x="4223057" y="1496309"/>
                  <a:pt x="4223141" y="1497641"/>
                </a:cubicBezTo>
                <a:cubicBezTo>
                  <a:pt x="4222925" y="1499546"/>
                  <a:pt x="4222659" y="1500653"/>
                  <a:pt x="4222428" y="1502292"/>
                </a:cubicBezTo>
                <a:cubicBezTo>
                  <a:pt x="4160784" y="1480767"/>
                  <a:pt x="4099761" y="1458363"/>
                  <a:pt x="4039973" y="1434198"/>
                </a:cubicBezTo>
                <a:cubicBezTo>
                  <a:pt x="3877889" y="1368737"/>
                  <a:pt x="3722432" y="1296301"/>
                  <a:pt x="3564773" y="1226279"/>
                </a:cubicBezTo>
                <a:cubicBezTo>
                  <a:pt x="3511752" y="1202636"/>
                  <a:pt x="3468897" y="1169442"/>
                  <a:pt x="3420650" y="1141464"/>
                </a:cubicBezTo>
                <a:cubicBezTo>
                  <a:pt x="3388486" y="1122812"/>
                  <a:pt x="3357590" y="1102932"/>
                  <a:pt x="3320669" y="1088883"/>
                </a:cubicBezTo>
                <a:cubicBezTo>
                  <a:pt x="3305491" y="1083205"/>
                  <a:pt x="3289697" y="1078406"/>
                  <a:pt x="3270102" y="1082659"/>
                </a:cubicBezTo>
                <a:cubicBezTo>
                  <a:pt x="3262467" y="1084389"/>
                  <a:pt x="3253881" y="1087040"/>
                  <a:pt x="3251648" y="1094290"/>
                </a:cubicBezTo>
                <a:cubicBezTo>
                  <a:pt x="3249750" y="1101498"/>
                  <a:pt x="3256970" y="1103846"/>
                  <a:pt x="3263506" y="1106005"/>
                </a:cubicBezTo>
                <a:cubicBezTo>
                  <a:pt x="3265227" y="1106604"/>
                  <a:pt x="3266966" y="1107467"/>
                  <a:pt x="3268636" y="1107265"/>
                </a:cubicBezTo>
                <a:cubicBezTo>
                  <a:pt x="3300482" y="1105018"/>
                  <a:pt x="3309121" y="1124372"/>
                  <a:pt x="3325089" y="1137201"/>
                </a:cubicBezTo>
                <a:cubicBezTo>
                  <a:pt x="3330055" y="1141164"/>
                  <a:pt x="3330677" y="1145651"/>
                  <a:pt x="3326003" y="1151585"/>
                </a:cubicBezTo>
                <a:cubicBezTo>
                  <a:pt x="3317592" y="1162266"/>
                  <a:pt x="3324211" y="1165760"/>
                  <a:pt x="3336410" y="1166967"/>
                </a:cubicBezTo>
                <a:cubicBezTo>
                  <a:pt x="3348608" y="1168175"/>
                  <a:pt x="3361690" y="1167395"/>
                  <a:pt x="3375112" y="1171943"/>
                </a:cubicBezTo>
                <a:cubicBezTo>
                  <a:pt x="3354718" y="1179513"/>
                  <a:pt x="3340011" y="1175927"/>
                  <a:pt x="3326222" y="1170885"/>
                </a:cubicBezTo>
                <a:cubicBezTo>
                  <a:pt x="3295216" y="1159877"/>
                  <a:pt x="3274464" y="1140648"/>
                  <a:pt x="3254679" y="1120765"/>
                </a:cubicBezTo>
                <a:cubicBezTo>
                  <a:pt x="3250733" y="1116948"/>
                  <a:pt x="3247420" y="1112518"/>
                  <a:pt x="3242188" y="1109662"/>
                </a:cubicBezTo>
                <a:cubicBezTo>
                  <a:pt x="3232391" y="1103869"/>
                  <a:pt x="3222316" y="1104284"/>
                  <a:pt x="3211499" y="1114184"/>
                </a:cubicBezTo>
                <a:cubicBezTo>
                  <a:pt x="3197173" y="1127194"/>
                  <a:pt x="3191777" y="1127042"/>
                  <a:pt x="3185849" y="1113265"/>
                </a:cubicBezTo>
                <a:cubicBezTo>
                  <a:pt x="3177929" y="1094629"/>
                  <a:pt x="3162028" y="1082865"/>
                  <a:pt x="3135843" y="1078789"/>
                </a:cubicBezTo>
                <a:cubicBezTo>
                  <a:pt x="3130396" y="1077837"/>
                  <a:pt x="3124578" y="1076395"/>
                  <a:pt x="3119118" y="1080546"/>
                </a:cubicBezTo>
                <a:cubicBezTo>
                  <a:pt x="3113359" y="1085269"/>
                  <a:pt x="3117622" y="1088780"/>
                  <a:pt x="3120198" y="1092226"/>
                </a:cubicBezTo>
                <a:cubicBezTo>
                  <a:pt x="3123912" y="1097682"/>
                  <a:pt x="3128295" y="1103057"/>
                  <a:pt x="3131691" y="1108819"/>
                </a:cubicBezTo>
                <a:cubicBezTo>
                  <a:pt x="3137665" y="1118027"/>
                  <a:pt x="3139328" y="1128295"/>
                  <a:pt x="3129914" y="1139097"/>
                </a:cubicBezTo>
                <a:cubicBezTo>
                  <a:pt x="3123003" y="1146915"/>
                  <a:pt x="3123960" y="1151361"/>
                  <a:pt x="3133955" y="1154983"/>
                </a:cubicBezTo>
                <a:cubicBezTo>
                  <a:pt x="3165979" y="1166136"/>
                  <a:pt x="3186931" y="1183194"/>
                  <a:pt x="3178170" y="1214855"/>
                </a:cubicBezTo>
                <a:cubicBezTo>
                  <a:pt x="3176770" y="1219320"/>
                  <a:pt x="3179046" y="1223338"/>
                  <a:pt x="3185378" y="1222303"/>
                </a:cubicBezTo>
                <a:cubicBezTo>
                  <a:pt x="3199361" y="1219805"/>
                  <a:pt x="3202140" y="1226447"/>
                  <a:pt x="3206608" y="1233153"/>
                </a:cubicBezTo>
                <a:cubicBezTo>
                  <a:pt x="3250090" y="1297409"/>
                  <a:pt x="3310389" y="1350771"/>
                  <a:pt x="3379140" y="1399351"/>
                </a:cubicBezTo>
                <a:cubicBezTo>
                  <a:pt x="3447189" y="1447479"/>
                  <a:pt x="3522881" y="1488775"/>
                  <a:pt x="3603118" y="1527375"/>
                </a:cubicBezTo>
                <a:cubicBezTo>
                  <a:pt x="3581296" y="1528405"/>
                  <a:pt x="3552602" y="1521951"/>
                  <a:pt x="3524809" y="1513774"/>
                </a:cubicBezTo>
                <a:cubicBezTo>
                  <a:pt x="3451354" y="1491802"/>
                  <a:pt x="3389901" y="1457369"/>
                  <a:pt x="3327498" y="1423859"/>
                </a:cubicBezTo>
                <a:cubicBezTo>
                  <a:pt x="3283917" y="1400416"/>
                  <a:pt x="3241288" y="1376052"/>
                  <a:pt x="3192949" y="1357211"/>
                </a:cubicBezTo>
                <a:cubicBezTo>
                  <a:pt x="3187434" y="1355196"/>
                  <a:pt x="3183538" y="1352177"/>
                  <a:pt x="3180259" y="1348280"/>
                </a:cubicBezTo>
                <a:cubicBezTo>
                  <a:pt x="3177348" y="1344874"/>
                  <a:pt x="3173119" y="1341896"/>
                  <a:pt x="3166204" y="1344345"/>
                </a:cubicBezTo>
                <a:cubicBezTo>
                  <a:pt x="3159306" y="1347059"/>
                  <a:pt x="3158942" y="1351935"/>
                  <a:pt x="3159212" y="1356197"/>
                </a:cubicBezTo>
                <a:cubicBezTo>
                  <a:pt x="3161232" y="1372059"/>
                  <a:pt x="3167827" y="1385754"/>
                  <a:pt x="3181004" y="1397043"/>
                </a:cubicBezTo>
                <a:cubicBezTo>
                  <a:pt x="3206688" y="1419701"/>
                  <a:pt x="3240037" y="1435794"/>
                  <a:pt x="3273385" y="1451888"/>
                </a:cubicBezTo>
                <a:cubicBezTo>
                  <a:pt x="3319573" y="1473941"/>
                  <a:pt x="3362569" y="1498797"/>
                  <a:pt x="3401776" y="1527602"/>
                </a:cubicBezTo>
                <a:cubicBezTo>
                  <a:pt x="3374012" y="1514591"/>
                  <a:pt x="3346230" y="1501313"/>
                  <a:pt x="3318130" y="1488342"/>
                </a:cubicBezTo>
                <a:cubicBezTo>
                  <a:pt x="3296969" y="1478558"/>
                  <a:pt x="3275173" y="1469387"/>
                  <a:pt x="3253694" y="1459909"/>
                </a:cubicBezTo>
                <a:cubicBezTo>
                  <a:pt x="3248495" y="1457587"/>
                  <a:pt x="3242945" y="1455038"/>
                  <a:pt x="3236182" y="1459882"/>
                </a:cubicBezTo>
                <a:cubicBezTo>
                  <a:pt x="3230053" y="1464115"/>
                  <a:pt x="3231378" y="1469055"/>
                  <a:pt x="3233020" y="1473687"/>
                </a:cubicBezTo>
                <a:cubicBezTo>
                  <a:pt x="3239235" y="1491993"/>
                  <a:pt x="3254236" y="1505477"/>
                  <a:pt x="3272474" y="1516958"/>
                </a:cubicBezTo>
                <a:cubicBezTo>
                  <a:pt x="3294559" y="1530657"/>
                  <a:pt x="3317595" y="1543436"/>
                  <a:pt x="3341300" y="1556133"/>
                </a:cubicBezTo>
                <a:cubicBezTo>
                  <a:pt x="3316637" y="1554825"/>
                  <a:pt x="3291973" y="1553517"/>
                  <a:pt x="3267359" y="1553009"/>
                </a:cubicBezTo>
                <a:cubicBezTo>
                  <a:pt x="3280352" y="1582573"/>
                  <a:pt x="3306470" y="1585584"/>
                  <a:pt x="3329832" y="1587586"/>
                </a:cubicBezTo>
                <a:cubicBezTo>
                  <a:pt x="3361297" y="1589949"/>
                  <a:pt x="3391527" y="1594072"/>
                  <a:pt x="3421490" y="1599301"/>
                </a:cubicBezTo>
                <a:cubicBezTo>
                  <a:pt x="3434412" y="1606594"/>
                  <a:pt x="3447319" y="1613621"/>
                  <a:pt x="3459923" y="1621220"/>
                </a:cubicBezTo>
                <a:cubicBezTo>
                  <a:pt x="3472880" y="1629046"/>
                  <a:pt x="3485168" y="1636952"/>
                  <a:pt x="3497490" y="1645392"/>
                </a:cubicBezTo>
                <a:cubicBezTo>
                  <a:pt x="3506301" y="1651572"/>
                  <a:pt x="3516714" y="1656484"/>
                  <a:pt x="3507803" y="1669911"/>
                </a:cubicBezTo>
                <a:cubicBezTo>
                  <a:pt x="3503816" y="1676032"/>
                  <a:pt x="3534148" y="1702959"/>
                  <a:pt x="3543290" y="1703729"/>
                </a:cubicBezTo>
                <a:cubicBezTo>
                  <a:pt x="3544644" y="1703834"/>
                  <a:pt x="3545996" y="1703940"/>
                  <a:pt x="3546999" y="1703818"/>
                </a:cubicBezTo>
                <a:cubicBezTo>
                  <a:pt x="3566312" y="1700405"/>
                  <a:pt x="3571232" y="1708935"/>
                  <a:pt x="3572295" y="1720349"/>
                </a:cubicBezTo>
                <a:cubicBezTo>
                  <a:pt x="3573341" y="1731497"/>
                  <a:pt x="3570880" y="1745753"/>
                  <a:pt x="3596922" y="1736961"/>
                </a:cubicBezTo>
                <a:cubicBezTo>
                  <a:pt x="3599895" y="1736064"/>
                  <a:pt x="3600664" y="1737582"/>
                  <a:pt x="3602119" y="1739285"/>
                </a:cubicBezTo>
                <a:cubicBezTo>
                  <a:pt x="3633888" y="1783486"/>
                  <a:pt x="3684678" y="1814377"/>
                  <a:pt x="3734798" y="1845349"/>
                </a:cubicBezTo>
                <a:cubicBezTo>
                  <a:pt x="3737590" y="1846890"/>
                  <a:pt x="3740383" y="1848430"/>
                  <a:pt x="3743174" y="1849972"/>
                </a:cubicBezTo>
                <a:cubicBezTo>
                  <a:pt x="3692460" y="1846720"/>
                  <a:pt x="3526297" y="1854765"/>
                  <a:pt x="3478101" y="1864630"/>
                </a:cubicBezTo>
                <a:cubicBezTo>
                  <a:pt x="3435216" y="1873314"/>
                  <a:pt x="3187933" y="1844748"/>
                  <a:pt x="3135293" y="1816496"/>
                </a:cubicBezTo>
                <a:cubicBezTo>
                  <a:pt x="3129987" y="1844249"/>
                  <a:pt x="3145700" y="1853084"/>
                  <a:pt x="3158510" y="1863880"/>
                </a:cubicBezTo>
                <a:cubicBezTo>
                  <a:pt x="3176652" y="1879130"/>
                  <a:pt x="3180104" y="1891061"/>
                  <a:pt x="3148907" y="1908797"/>
                </a:cubicBezTo>
                <a:cubicBezTo>
                  <a:pt x="3059526" y="1959351"/>
                  <a:pt x="3060614" y="1960561"/>
                  <a:pt x="3150229" y="2003660"/>
                </a:cubicBezTo>
                <a:cubicBezTo>
                  <a:pt x="3154391" y="2005572"/>
                  <a:pt x="3152878" y="2013539"/>
                  <a:pt x="3154219" y="2018746"/>
                </a:cubicBezTo>
                <a:cubicBezTo>
                  <a:pt x="3132340" y="2029448"/>
                  <a:pt x="3104621" y="2011868"/>
                  <a:pt x="3079313" y="2037482"/>
                </a:cubicBezTo>
                <a:cubicBezTo>
                  <a:pt x="3200844" y="2121812"/>
                  <a:pt x="3382216" y="2194063"/>
                  <a:pt x="3545961" y="2248584"/>
                </a:cubicBezTo>
                <a:cubicBezTo>
                  <a:pt x="3418859" y="2288406"/>
                  <a:pt x="3336249" y="2212515"/>
                  <a:pt x="3242382" y="2234890"/>
                </a:cubicBezTo>
                <a:cubicBezTo>
                  <a:pt x="3196963" y="2267233"/>
                  <a:pt x="3340047" y="2293389"/>
                  <a:pt x="3206852" y="2322137"/>
                </a:cubicBezTo>
                <a:cubicBezTo>
                  <a:pt x="3266485" y="2338535"/>
                  <a:pt x="3311047" y="2356223"/>
                  <a:pt x="3352854" y="2378270"/>
                </a:cubicBezTo>
                <a:cubicBezTo>
                  <a:pt x="3427094" y="2417864"/>
                  <a:pt x="3443161" y="2448130"/>
                  <a:pt x="3414532" y="2516826"/>
                </a:cubicBezTo>
                <a:cubicBezTo>
                  <a:pt x="3395525" y="2562076"/>
                  <a:pt x="3366606" y="2605038"/>
                  <a:pt x="3397577" y="2652556"/>
                </a:cubicBezTo>
                <a:cubicBezTo>
                  <a:pt x="3418842" y="2685144"/>
                  <a:pt x="3412947" y="2708944"/>
                  <a:pt x="3339773" y="2701969"/>
                </a:cubicBezTo>
                <a:cubicBezTo>
                  <a:pt x="3260852" y="2694617"/>
                  <a:pt x="3233446" y="2729610"/>
                  <a:pt x="3257041" y="2788223"/>
                </a:cubicBezTo>
                <a:cubicBezTo>
                  <a:pt x="3272229" y="2825841"/>
                  <a:pt x="3259642" y="2839714"/>
                  <a:pt x="3205892" y="2841661"/>
                </a:cubicBezTo>
                <a:cubicBezTo>
                  <a:pt x="3146428" y="2843763"/>
                  <a:pt x="3088665" y="2824990"/>
                  <a:pt x="3016267" y="2846107"/>
                </a:cubicBezTo>
                <a:cubicBezTo>
                  <a:pt x="3079284" y="2910414"/>
                  <a:pt x="3202965" y="2875032"/>
                  <a:pt x="3275450" y="2934701"/>
                </a:cubicBezTo>
                <a:cubicBezTo>
                  <a:pt x="3194271" y="2944802"/>
                  <a:pt x="3132104" y="2952064"/>
                  <a:pt x="3071009" y="2944432"/>
                </a:cubicBezTo>
                <a:cubicBezTo>
                  <a:pt x="3045559" y="2941340"/>
                  <a:pt x="3017770" y="2938533"/>
                  <a:pt x="3005039" y="2960743"/>
                </a:cubicBezTo>
                <a:cubicBezTo>
                  <a:pt x="2989910" y="2987540"/>
                  <a:pt x="3024584" y="2992735"/>
                  <a:pt x="3045255" y="2994795"/>
                </a:cubicBezTo>
                <a:cubicBezTo>
                  <a:pt x="3103524" y="3000354"/>
                  <a:pt x="3149512" y="3024578"/>
                  <a:pt x="3198769" y="3041966"/>
                </a:cubicBezTo>
                <a:cubicBezTo>
                  <a:pt x="3306591" y="3080177"/>
                  <a:pt x="3424230" y="3108608"/>
                  <a:pt x="3518098" y="3181525"/>
                </a:cubicBezTo>
                <a:cubicBezTo>
                  <a:pt x="3405474" y="3173693"/>
                  <a:pt x="3319103" y="3133957"/>
                  <a:pt x="3214876" y="3136382"/>
                </a:cubicBezTo>
                <a:cubicBezTo>
                  <a:pt x="3309623" y="3201944"/>
                  <a:pt x="3428070" y="3237794"/>
                  <a:pt x="3540876" y="3280232"/>
                </a:cubicBezTo>
                <a:cubicBezTo>
                  <a:pt x="3572951" y="3292185"/>
                  <a:pt x="3605372" y="3298995"/>
                  <a:pt x="3614558" y="3332242"/>
                </a:cubicBezTo>
                <a:cubicBezTo>
                  <a:pt x="3632460" y="3396643"/>
                  <a:pt x="3676382" y="3446619"/>
                  <a:pt x="3765439" y="3465091"/>
                </a:cubicBezTo>
                <a:cubicBezTo>
                  <a:pt x="3766125" y="3465276"/>
                  <a:pt x="3762072" y="3475699"/>
                  <a:pt x="3759506" y="3482990"/>
                </a:cubicBezTo>
                <a:cubicBezTo>
                  <a:pt x="3706514" y="3491555"/>
                  <a:pt x="3662256" y="3457457"/>
                  <a:pt x="3594905" y="3478499"/>
                </a:cubicBezTo>
                <a:cubicBezTo>
                  <a:pt x="3663098" y="3523656"/>
                  <a:pt x="3720597" y="3564741"/>
                  <a:pt x="3814430" y="3578876"/>
                </a:cubicBezTo>
                <a:cubicBezTo>
                  <a:pt x="3889563" y="3590177"/>
                  <a:pt x="3981512" y="3590582"/>
                  <a:pt x="4039126" y="3649369"/>
                </a:cubicBezTo>
                <a:cubicBezTo>
                  <a:pt x="3977790" y="3669682"/>
                  <a:pt x="3930328" y="3659325"/>
                  <a:pt x="3883152" y="3653497"/>
                </a:cubicBezTo>
                <a:cubicBezTo>
                  <a:pt x="3810528" y="3644576"/>
                  <a:pt x="3739087" y="3633097"/>
                  <a:pt x="3666446" y="3623911"/>
                </a:cubicBezTo>
                <a:cubicBezTo>
                  <a:pt x="3638957" y="3620530"/>
                  <a:pt x="3608896" y="3619071"/>
                  <a:pt x="3593589" y="3653674"/>
                </a:cubicBezTo>
                <a:cubicBezTo>
                  <a:pt x="3684581" y="3649631"/>
                  <a:pt x="3741824" y="3686720"/>
                  <a:pt x="3801238" y="3720862"/>
                </a:cubicBezTo>
                <a:cubicBezTo>
                  <a:pt x="3834791" y="3740152"/>
                  <a:pt x="3862819" y="3767894"/>
                  <a:pt x="3919545" y="3749213"/>
                </a:cubicBezTo>
                <a:cubicBezTo>
                  <a:pt x="3949563" y="3739403"/>
                  <a:pt x="3970044" y="3754371"/>
                  <a:pt x="3968059" y="3776085"/>
                </a:cubicBezTo>
                <a:cubicBezTo>
                  <a:pt x="3961477" y="3852579"/>
                  <a:pt x="4033657" y="3870411"/>
                  <a:pt x="4107750" y="3875932"/>
                </a:cubicBezTo>
                <a:cubicBezTo>
                  <a:pt x="4247829" y="3886613"/>
                  <a:pt x="4367192" y="3936847"/>
                  <a:pt x="4504087" y="3955698"/>
                </a:cubicBezTo>
                <a:cubicBezTo>
                  <a:pt x="4637239" y="3973931"/>
                  <a:pt x="5630348" y="4013091"/>
                  <a:pt x="5880284" y="3998656"/>
                </a:cubicBezTo>
                <a:cubicBezTo>
                  <a:pt x="7409751" y="3910310"/>
                  <a:pt x="8457142" y="3018967"/>
                  <a:pt x="8461494" y="3007971"/>
                </a:cubicBezTo>
                <a:cubicBezTo>
                  <a:pt x="8481448" y="2956432"/>
                  <a:pt x="8537247" y="2928466"/>
                  <a:pt x="8587378" y="2896089"/>
                </a:cubicBezTo>
                <a:cubicBezTo>
                  <a:pt x="8631032" y="2867717"/>
                  <a:pt x="8677604" y="2837649"/>
                  <a:pt x="8693826" y="2796225"/>
                </a:cubicBezTo>
                <a:cubicBezTo>
                  <a:pt x="8715249" y="2741288"/>
                  <a:pt x="8647790" y="2792407"/>
                  <a:pt x="8633488" y="2774007"/>
                </a:cubicBezTo>
                <a:cubicBezTo>
                  <a:pt x="8658507" y="2743865"/>
                  <a:pt x="8698366" y="2714075"/>
                  <a:pt x="8707444" y="2682105"/>
                </a:cubicBezTo>
                <a:cubicBezTo>
                  <a:pt x="8739824" y="2566518"/>
                  <a:pt x="8819561" y="2475526"/>
                  <a:pt x="8942552" y="2397549"/>
                </a:cubicBezTo>
                <a:cubicBezTo>
                  <a:pt x="8977822" y="2375023"/>
                  <a:pt x="8999812" y="2339612"/>
                  <a:pt x="9049260" y="2328253"/>
                </a:cubicBezTo>
                <a:cubicBezTo>
                  <a:pt x="9159134" y="2303404"/>
                  <a:pt x="9118356" y="2218151"/>
                  <a:pt x="9174304" y="2171379"/>
                </a:cubicBezTo>
                <a:cubicBezTo>
                  <a:pt x="9179581" y="2166982"/>
                  <a:pt x="9181728" y="2117398"/>
                  <a:pt x="9182228" y="2067678"/>
                </a:cubicBezTo>
                <a:lnTo>
                  <a:pt x="9182278" y="2047313"/>
                </a:lnTo>
                <a:lnTo>
                  <a:pt x="9184334" y="2047686"/>
                </a:lnTo>
                <a:cubicBezTo>
                  <a:pt x="9192950" y="2042242"/>
                  <a:pt x="9192359" y="2022485"/>
                  <a:pt x="9185124" y="1997142"/>
                </a:cubicBezTo>
                <a:lnTo>
                  <a:pt x="9181592" y="1987782"/>
                </a:lnTo>
                <a:lnTo>
                  <a:pt x="9181190" y="1974586"/>
                </a:lnTo>
                <a:cubicBezTo>
                  <a:pt x="9180902" y="1968441"/>
                  <a:pt x="9180584" y="1964399"/>
                  <a:pt x="9180252" y="1963164"/>
                </a:cubicBezTo>
                <a:cubicBezTo>
                  <a:pt x="9179760" y="1961378"/>
                  <a:pt x="9179284" y="1962333"/>
                  <a:pt x="9178804" y="1965349"/>
                </a:cubicBezTo>
                <a:lnTo>
                  <a:pt x="9177606" y="1977215"/>
                </a:lnTo>
                <a:lnTo>
                  <a:pt x="9169614" y="1956030"/>
                </a:lnTo>
                <a:cubicBezTo>
                  <a:pt x="9143144" y="1898537"/>
                  <a:pt x="9095234" y="1836160"/>
                  <a:pt x="9046406" y="1838718"/>
                </a:cubicBezTo>
                <a:cubicBezTo>
                  <a:pt x="9077129" y="1760642"/>
                  <a:pt x="9077129" y="1760642"/>
                  <a:pt x="8960873" y="1764524"/>
                </a:cubicBezTo>
                <a:cubicBezTo>
                  <a:pt x="9002330" y="1712259"/>
                  <a:pt x="9001568" y="1700272"/>
                  <a:pt x="8946755" y="1690806"/>
                </a:cubicBezTo>
                <a:cubicBezTo>
                  <a:pt x="8893980" y="1681628"/>
                  <a:pt x="8836186" y="1683529"/>
                  <a:pt x="8786897" y="1665607"/>
                </a:cubicBezTo>
                <a:cubicBezTo>
                  <a:pt x="8827191" y="1600331"/>
                  <a:pt x="8835148" y="1529576"/>
                  <a:pt x="8924505" y="1489227"/>
                </a:cubicBezTo>
                <a:cubicBezTo>
                  <a:pt x="8938584" y="1482958"/>
                  <a:pt x="8947122" y="1463671"/>
                  <a:pt x="8937122" y="1454681"/>
                </a:cubicBezTo>
                <a:cubicBezTo>
                  <a:pt x="8901654" y="1421129"/>
                  <a:pt x="8944526" y="1343460"/>
                  <a:pt x="8841119" y="1348202"/>
                </a:cubicBezTo>
                <a:cubicBezTo>
                  <a:pt x="8828354" y="1348673"/>
                  <a:pt x="8816185" y="1342631"/>
                  <a:pt x="8825548" y="1331028"/>
                </a:cubicBezTo>
                <a:cubicBezTo>
                  <a:pt x="8857711" y="1291432"/>
                  <a:pt x="8816096" y="1298887"/>
                  <a:pt x="8790413" y="1297436"/>
                </a:cubicBezTo>
                <a:cubicBezTo>
                  <a:pt x="8759333" y="1295832"/>
                  <a:pt x="8725565" y="1315490"/>
                  <a:pt x="8695944" y="1299752"/>
                </a:cubicBezTo>
                <a:cubicBezTo>
                  <a:pt x="8701338" y="1278697"/>
                  <a:pt x="8726082" y="1275968"/>
                  <a:pt x="8743050" y="1267471"/>
                </a:cubicBezTo>
                <a:cubicBezTo>
                  <a:pt x="8792636" y="1242406"/>
                  <a:pt x="8832648" y="1215014"/>
                  <a:pt x="8831902" y="1166250"/>
                </a:cubicBezTo>
                <a:cubicBezTo>
                  <a:pt x="8831416" y="1126849"/>
                  <a:pt x="8834560" y="1091573"/>
                  <a:pt x="8763628" y="1088084"/>
                </a:cubicBezTo>
                <a:cubicBezTo>
                  <a:pt x="8752484" y="1087556"/>
                  <a:pt x="8746480" y="1083182"/>
                  <a:pt x="8744052" y="1076766"/>
                </a:cubicBezTo>
                <a:cubicBezTo>
                  <a:pt x="8751664" y="1069402"/>
                  <a:pt x="8758926" y="1061811"/>
                  <a:pt x="8767977" y="1055883"/>
                </a:cubicBezTo>
                <a:cubicBezTo>
                  <a:pt x="8798386" y="1036363"/>
                  <a:pt x="8807604" y="1011893"/>
                  <a:pt x="8815418" y="986519"/>
                </a:cubicBezTo>
                <a:cubicBezTo>
                  <a:pt x="8820450" y="970342"/>
                  <a:pt x="8826500" y="954308"/>
                  <a:pt x="8839356" y="939330"/>
                </a:cubicBezTo>
                <a:cubicBezTo>
                  <a:pt x="8847184" y="930060"/>
                  <a:pt x="8857152" y="922680"/>
                  <a:pt x="8869964" y="917639"/>
                </a:cubicBezTo>
                <a:cubicBezTo>
                  <a:pt x="8881119" y="913066"/>
                  <a:pt x="8884190" y="908399"/>
                  <a:pt x="8876013" y="901606"/>
                </a:cubicBezTo>
                <a:cubicBezTo>
                  <a:pt x="8852888" y="882126"/>
                  <a:pt x="8842659" y="858937"/>
                  <a:pt x="8855230" y="828963"/>
                </a:cubicBezTo>
                <a:cubicBezTo>
                  <a:pt x="8859032" y="819911"/>
                  <a:pt x="8855550" y="812818"/>
                  <a:pt x="8844988" y="810876"/>
                </a:cubicBezTo>
                <a:cubicBezTo>
                  <a:pt x="8801020" y="802512"/>
                  <a:pt x="8788328" y="772374"/>
                  <a:pt x="8768255" y="747963"/>
                </a:cubicBezTo>
                <a:cubicBezTo>
                  <a:pt x="8739786" y="713294"/>
                  <a:pt x="8713605" y="677543"/>
                  <a:pt x="8692953" y="638707"/>
                </a:cubicBezTo>
                <a:cubicBezTo>
                  <a:pt x="8680700" y="615495"/>
                  <a:pt x="8668800" y="592509"/>
                  <a:pt x="8674423" y="564449"/>
                </a:cubicBezTo>
                <a:cubicBezTo>
                  <a:pt x="8675670" y="557588"/>
                  <a:pt x="8672308" y="552358"/>
                  <a:pt x="8667642" y="547822"/>
                </a:cubicBezTo>
                <a:cubicBezTo>
                  <a:pt x="8647856" y="527939"/>
                  <a:pt x="8648704" y="504214"/>
                  <a:pt x="8661198" y="478275"/>
                </a:cubicBezTo>
                <a:cubicBezTo>
                  <a:pt x="8668953" y="462573"/>
                  <a:pt x="8667832" y="460828"/>
                  <a:pt x="8645813" y="464032"/>
                </a:cubicBezTo>
                <a:cubicBezTo>
                  <a:pt x="8601088" y="470255"/>
                  <a:pt x="8556732" y="476969"/>
                  <a:pt x="8512338" y="477784"/>
                </a:cubicBezTo>
                <a:cubicBezTo>
                  <a:pt x="8462562" y="478712"/>
                  <a:pt x="8445778" y="468934"/>
                  <a:pt x="8481050" y="430572"/>
                </a:cubicBezTo>
                <a:cubicBezTo>
                  <a:pt x="8488612" y="422408"/>
                  <a:pt x="8495122" y="413567"/>
                  <a:pt x="8498220" y="404064"/>
                </a:cubicBezTo>
                <a:cubicBezTo>
                  <a:pt x="8500436" y="396549"/>
                  <a:pt x="8497776" y="391771"/>
                  <a:pt x="8489536" y="389280"/>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77288B3-B24F-BB1C-7EC7-64E811F46C93}"/>
              </a:ext>
            </a:extLst>
          </p:cNvPr>
          <p:cNvSpPr>
            <a:spLocks noGrp="1"/>
          </p:cNvSpPr>
          <p:nvPr>
            <p:ph type="title"/>
          </p:nvPr>
        </p:nvSpPr>
        <p:spPr>
          <a:xfrm>
            <a:off x="1522476" y="253008"/>
            <a:ext cx="9144000" cy="1152663"/>
          </a:xfrm>
        </p:spPr>
        <p:txBody>
          <a:bodyPr vert="horz" lIns="91440" tIns="45720" rIns="91440" bIns="45720" rtlCol="0" anchor="ctr">
            <a:normAutofit/>
          </a:bodyPr>
          <a:lstStyle/>
          <a:p>
            <a:pPr algn="ctr"/>
            <a:r>
              <a:rPr lang="en-US" b="1" kern="1200" dirty="0">
                <a:solidFill>
                  <a:schemeClr val="tx1"/>
                </a:solidFill>
                <a:latin typeface="+mj-lt"/>
                <a:ea typeface="+mj-ea"/>
                <a:cs typeface="+mj-cs"/>
              </a:rPr>
              <a:t>Hacking</a:t>
            </a:r>
          </a:p>
        </p:txBody>
      </p:sp>
      <p:pic>
        <p:nvPicPr>
          <p:cNvPr id="4" name="Online Media 3" title="Watch This Russian Hacker Break Into Our Computer In Minutes | CNBC">
            <a:hlinkClick r:id="" action="ppaction://media"/>
            <a:extLst>
              <a:ext uri="{FF2B5EF4-FFF2-40B4-BE49-F238E27FC236}">
                <a16:creationId xmlns:a16="http://schemas.microsoft.com/office/drawing/2014/main" id="{191FE508-43C3-8F53-8459-B91B927A6D62}"/>
              </a:ext>
            </a:extLst>
          </p:cNvPr>
          <p:cNvPicPr>
            <a:picLocks noGrp="1" noRot="1" noChangeAspect="1"/>
          </p:cNvPicPr>
          <p:nvPr>
            <p:ph idx="1"/>
            <a:videoFile r:link="rId1"/>
          </p:nvPr>
        </p:nvPicPr>
        <p:blipFill>
          <a:blip r:embed="rId4"/>
          <a:stretch>
            <a:fillRect/>
          </a:stretch>
        </p:blipFill>
        <p:spPr>
          <a:xfrm>
            <a:off x="2076889" y="1658679"/>
            <a:ext cx="8038221" cy="4541597"/>
          </a:xfrm>
          <a:prstGeom prst="rect">
            <a:avLst/>
          </a:prstGeom>
        </p:spPr>
      </p:pic>
    </p:spTree>
    <p:extLst>
      <p:ext uri="{BB962C8B-B14F-4D97-AF65-F5344CB8AC3E}">
        <p14:creationId xmlns:p14="http://schemas.microsoft.com/office/powerpoint/2010/main" val="2602198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A81A0C-C730-D4AC-8241-329F1CCE4C8A}"/>
              </a:ext>
            </a:extLst>
          </p:cNvPr>
          <p:cNvSpPr>
            <a:spLocks noGrp="1"/>
          </p:cNvSpPr>
          <p:nvPr>
            <p:ph type="title"/>
          </p:nvPr>
        </p:nvSpPr>
        <p:spPr>
          <a:xfrm>
            <a:off x="640080" y="325369"/>
            <a:ext cx="4368602" cy="1956841"/>
          </a:xfrm>
        </p:spPr>
        <p:txBody>
          <a:bodyPr anchor="b">
            <a:normAutofit/>
          </a:bodyPr>
          <a:lstStyle/>
          <a:p>
            <a:r>
              <a:rPr lang="en-GB" sz="5400"/>
              <a:t>“Real” Hacking</a:t>
            </a:r>
          </a:p>
        </p:txBody>
      </p:sp>
      <p:sp>
        <p:nvSpPr>
          <p:cNvPr id="308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09A05B6-0ED9-466E-5E68-01E5E695A462}"/>
              </a:ext>
            </a:extLst>
          </p:cNvPr>
          <p:cNvSpPr>
            <a:spLocks noGrp="1"/>
          </p:cNvSpPr>
          <p:nvPr>
            <p:ph idx="1"/>
          </p:nvPr>
        </p:nvSpPr>
        <p:spPr>
          <a:xfrm>
            <a:off x="640080" y="2872899"/>
            <a:ext cx="4243589" cy="3320668"/>
          </a:xfrm>
        </p:spPr>
        <p:txBody>
          <a:bodyPr>
            <a:normAutofit/>
          </a:bodyPr>
          <a:lstStyle/>
          <a:p>
            <a:r>
              <a:rPr lang="en-GB" sz="2200"/>
              <a:t>Gary McKinnon</a:t>
            </a:r>
          </a:p>
          <a:p>
            <a:r>
              <a:rPr lang="en-GB" sz="2200"/>
              <a:t>Hacked into the US Govt, security services, and NASA networks in 2002, claiming to be searching for evidence of UFO activity.</a:t>
            </a:r>
          </a:p>
          <a:p>
            <a:r>
              <a:rPr lang="en-GB" sz="2200"/>
              <a:t>Extradition order quashed by home secretary in 2012</a:t>
            </a:r>
          </a:p>
        </p:txBody>
      </p:sp>
      <p:pic>
        <p:nvPicPr>
          <p:cNvPr id="3074" name="Picture 2" descr="Britain nixes extradition of NASA hacker Gary McKinnon to US - CSMonitor.com">
            <a:extLst>
              <a:ext uri="{FF2B5EF4-FFF2-40B4-BE49-F238E27FC236}">
                <a16:creationId xmlns:a16="http://schemas.microsoft.com/office/drawing/2014/main" id="{5AA08A84-518E-413D-C759-902503D51BE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899" r="21148"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03504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697C48-D364-1F0F-40C9-2A3E64AAAA2D}"/>
              </a:ext>
            </a:extLst>
          </p:cNvPr>
          <p:cNvSpPr>
            <a:spLocks noGrp="1"/>
          </p:cNvSpPr>
          <p:nvPr>
            <p:ph type="title"/>
          </p:nvPr>
        </p:nvSpPr>
        <p:spPr>
          <a:xfrm>
            <a:off x="630936" y="639520"/>
            <a:ext cx="3429000" cy="1719072"/>
          </a:xfrm>
        </p:spPr>
        <p:txBody>
          <a:bodyPr anchor="b">
            <a:normAutofit/>
          </a:bodyPr>
          <a:lstStyle/>
          <a:p>
            <a:r>
              <a:rPr lang="en-GB" sz="4200" dirty="0"/>
              <a:t>Phishing and Spear-Phishing</a:t>
            </a:r>
          </a:p>
        </p:txBody>
      </p:sp>
      <p:sp>
        <p:nvSpPr>
          <p:cNvPr id="410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A9A190-3C4B-A1CA-FF78-B80DC93CFE3D}"/>
              </a:ext>
            </a:extLst>
          </p:cNvPr>
          <p:cNvSpPr>
            <a:spLocks noGrp="1"/>
          </p:cNvSpPr>
          <p:nvPr>
            <p:ph idx="1"/>
          </p:nvPr>
        </p:nvSpPr>
        <p:spPr>
          <a:xfrm>
            <a:off x="630936" y="2807208"/>
            <a:ext cx="3429000" cy="3410712"/>
          </a:xfrm>
        </p:spPr>
        <p:txBody>
          <a:bodyPr anchor="t">
            <a:normAutofit/>
          </a:bodyPr>
          <a:lstStyle/>
          <a:p>
            <a:r>
              <a:rPr lang="en-GB" sz="2200" dirty="0"/>
              <a:t>Phishing attempts to portray legitimate actors.</a:t>
            </a:r>
          </a:p>
          <a:p>
            <a:r>
              <a:rPr lang="en-GB" sz="2200" dirty="0"/>
              <a:t>The goal is to trick individuals into clicking on illegitimate links.</a:t>
            </a:r>
          </a:p>
          <a:p>
            <a:r>
              <a:rPr lang="en-GB" sz="2200" dirty="0"/>
              <a:t>Here they either disclose passwords, or have spyware installed on their computers.</a:t>
            </a:r>
          </a:p>
        </p:txBody>
      </p:sp>
      <p:pic>
        <p:nvPicPr>
          <p:cNvPr id="4098" name="Picture 2" descr="CASE alerts consumers to phishing emails impersonating its officers  requesting for personal and bank details - CNA">
            <a:extLst>
              <a:ext uri="{FF2B5EF4-FFF2-40B4-BE49-F238E27FC236}">
                <a16:creationId xmlns:a16="http://schemas.microsoft.com/office/drawing/2014/main" id="{ED5AD27F-0B25-E035-A61F-DD3727E67BB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478699"/>
            <a:ext cx="6903720" cy="3900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85449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9F375E-4E5C-2EDE-6B54-8855E6AC9BCF}"/>
              </a:ext>
            </a:extLst>
          </p:cNvPr>
          <p:cNvSpPr>
            <a:spLocks noGrp="1"/>
          </p:cNvSpPr>
          <p:nvPr>
            <p:ph type="title"/>
          </p:nvPr>
        </p:nvSpPr>
        <p:spPr>
          <a:xfrm>
            <a:off x="645065" y="1463040"/>
            <a:ext cx="3796306" cy="2690949"/>
          </a:xfrm>
        </p:spPr>
        <p:txBody>
          <a:bodyPr anchor="t">
            <a:normAutofit/>
          </a:bodyPr>
          <a:lstStyle/>
          <a:p>
            <a:r>
              <a:rPr lang="en-GB" sz="4800" dirty="0"/>
              <a:t>How prevalent are these crimes?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BE573F-DE7E-766F-633F-DCDF28F716DD}"/>
              </a:ext>
            </a:extLst>
          </p:cNvPr>
          <p:cNvSpPr>
            <a:spLocks noGrp="1"/>
          </p:cNvSpPr>
          <p:nvPr>
            <p:ph idx="1"/>
          </p:nvPr>
        </p:nvSpPr>
        <p:spPr>
          <a:xfrm>
            <a:off x="5615162" y="658290"/>
            <a:ext cx="5542387" cy="5147087"/>
          </a:xfrm>
        </p:spPr>
        <p:txBody>
          <a:bodyPr anchor="t">
            <a:noAutofit/>
          </a:bodyPr>
          <a:lstStyle/>
          <a:p>
            <a:r>
              <a:rPr lang="en-GB" sz="2000" dirty="0">
                <a:latin typeface="Calibri" panose="020F0502020204030204" pitchFamily="34" charset="0"/>
                <a:cs typeface="Calibri" panose="020F0502020204030204" pitchFamily="34" charset="0"/>
              </a:rPr>
              <a:t>Malicious software and computer viruses have been prevalent since the 1980’s when they first emerged.</a:t>
            </a:r>
            <a:r>
              <a:rPr lang="en-GB" sz="2000" b="0" i="0" u="none" strike="noStrike" dirty="0">
                <a:solidFill>
                  <a:srgbClr val="040C28"/>
                </a:solidFill>
                <a:effectLst/>
                <a:latin typeface="Calibri" panose="020F0502020204030204" pitchFamily="34" charset="0"/>
                <a:cs typeface="Calibri" panose="020F0502020204030204" pitchFamily="34" charset="0"/>
              </a:rPr>
              <a:t> </a:t>
            </a:r>
          </a:p>
          <a:p>
            <a:endParaRPr lang="en-GB" sz="2000" dirty="0">
              <a:solidFill>
                <a:srgbClr val="040C28"/>
              </a:solidFill>
              <a:latin typeface="Calibri" panose="020F0502020204030204" pitchFamily="34" charset="0"/>
              <a:cs typeface="Calibri" panose="020F0502020204030204" pitchFamily="34" charset="0"/>
            </a:endParaRPr>
          </a:p>
          <a:p>
            <a:r>
              <a:rPr lang="en-GB" sz="2000" b="0" i="0" u="none" strike="noStrike" dirty="0">
                <a:solidFill>
                  <a:srgbClr val="040C28"/>
                </a:solidFill>
                <a:effectLst/>
                <a:latin typeface="Calibri" panose="020F0502020204030204" pitchFamily="34" charset="0"/>
                <a:cs typeface="Calibri" panose="020F0502020204030204" pitchFamily="34" charset="0"/>
              </a:rPr>
              <a:t>Over 69,000 cases of identity theft were reported in the UK</a:t>
            </a:r>
            <a:r>
              <a:rPr lang="en-GB" sz="2000" b="0" i="0" u="none" strike="noStrike" dirty="0">
                <a:solidFill>
                  <a:srgbClr val="202124"/>
                </a:solidFill>
                <a:effectLst/>
                <a:latin typeface="Calibri" panose="020F0502020204030204" pitchFamily="34" charset="0"/>
                <a:cs typeface="Calibri" panose="020F0502020204030204" pitchFamily="34" charset="0"/>
              </a:rPr>
              <a:t>. </a:t>
            </a:r>
          </a:p>
          <a:p>
            <a:endParaRPr lang="en-GB" sz="2000" dirty="0">
              <a:solidFill>
                <a:srgbClr val="202124"/>
              </a:solidFill>
              <a:latin typeface="Calibri" panose="020F0502020204030204" pitchFamily="34" charset="0"/>
              <a:cs typeface="Calibri" panose="020F0502020204030204" pitchFamily="34" charset="0"/>
            </a:endParaRPr>
          </a:p>
          <a:p>
            <a:r>
              <a:rPr lang="en-GB" sz="2000" b="0" i="0" u="none" strike="noStrike" dirty="0">
                <a:solidFill>
                  <a:srgbClr val="202124"/>
                </a:solidFill>
                <a:effectLst/>
                <a:latin typeface="Calibri" panose="020F0502020204030204" pitchFamily="34" charset="0"/>
                <a:cs typeface="Calibri" panose="020F0502020204030204" pitchFamily="34" charset="0"/>
              </a:rPr>
              <a:t>46% of UK consumers have been a victim of cybercrime. </a:t>
            </a:r>
          </a:p>
          <a:p>
            <a:endParaRPr lang="en-GB" sz="2000" dirty="0">
              <a:solidFill>
                <a:srgbClr val="202124"/>
              </a:solidFill>
              <a:latin typeface="Calibri" panose="020F0502020204030204" pitchFamily="34" charset="0"/>
              <a:cs typeface="Calibri" panose="020F0502020204030204" pitchFamily="34" charset="0"/>
            </a:endParaRPr>
          </a:p>
          <a:p>
            <a:r>
              <a:rPr lang="en-GB" sz="2000" b="0" i="0" u="none" strike="noStrike" dirty="0">
                <a:solidFill>
                  <a:srgbClr val="202124"/>
                </a:solidFill>
                <a:effectLst/>
                <a:latin typeface="Calibri" panose="020F0502020204030204" pitchFamily="34" charset="0"/>
                <a:cs typeface="Calibri" panose="020F0502020204030204" pitchFamily="34" charset="0"/>
              </a:rPr>
              <a:t>25% of UK consumers believe they will fall victim to cybercrime in the future. </a:t>
            </a:r>
          </a:p>
          <a:p>
            <a:endParaRPr lang="en-GB" sz="2000" dirty="0">
              <a:solidFill>
                <a:srgbClr val="202124"/>
              </a:solidFill>
              <a:latin typeface="Calibri" panose="020F0502020204030204" pitchFamily="34" charset="0"/>
              <a:cs typeface="Calibri" panose="020F0502020204030204" pitchFamily="34" charset="0"/>
            </a:endParaRPr>
          </a:p>
          <a:p>
            <a:r>
              <a:rPr lang="en-GB" sz="2000" b="0" i="0" u="none" strike="noStrike" dirty="0">
                <a:solidFill>
                  <a:srgbClr val="202124"/>
                </a:solidFill>
                <a:effectLst/>
                <a:latin typeface="Calibri" panose="020F0502020204030204" pitchFamily="34" charset="0"/>
                <a:cs typeface="Calibri" panose="020F0502020204030204" pitchFamily="34" charset="0"/>
              </a:rPr>
              <a:t>UK cybercrime costs the economy an estimated £27 billion per year.</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068677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E52EFC-24E2-A5D0-4CCA-CE9AB34CD7D9}"/>
              </a:ext>
            </a:extLst>
          </p:cNvPr>
          <p:cNvSpPr>
            <a:spLocks noGrp="1"/>
          </p:cNvSpPr>
          <p:nvPr>
            <p:ph idx="1"/>
          </p:nvPr>
        </p:nvSpPr>
        <p:spPr>
          <a:xfrm>
            <a:off x="888306" y="473828"/>
            <a:ext cx="10350044" cy="5910343"/>
          </a:xfrm>
        </p:spPr>
        <p:txBody>
          <a:bodyPr anchor="t">
            <a:normAutofit fontScale="70000" lnSpcReduction="20000"/>
          </a:bodyPr>
          <a:lstStyle/>
          <a:p>
            <a:pPr marL="0" indent="0" algn="l">
              <a:buNone/>
            </a:pPr>
            <a:r>
              <a:rPr lang="en-GB" sz="2400" b="1" i="0" u="none" strike="noStrike" dirty="0">
                <a:solidFill>
                  <a:srgbClr val="0B0C0C"/>
                </a:solidFill>
                <a:effectLst/>
                <a:latin typeface="Calibri" panose="020F0502020204030204" pitchFamily="34" charset="0"/>
                <a:cs typeface="Calibri" panose="020F0502020204030204" pitchFamily="34" charset="0"/>
              </a:rPr>
              <a:t>Identification of cyber security breaches and attacks</a:t>
            </a:r>
          </a:p>
          <a:p>
            <a:pPr algn="l">
              <a:lnSpc>
                <a:spcPct val="120000"/>
              </a:lnSpc>
            </a:pPr>
            <a:r>
              <a:rPr lang="en-GB" sz="2400" dirty="0">
                <a:solidFill>
                  <a:srgbClr val="0B0C0C"/>
                </a:solidFill>
                <a:latin typeface="Calibri" panose="020F0502020204030204" pitchFamily="34" charset="0"/>
                <a:cs typeface="Calibri" panose="020F0502020204030204" pitchFamily="34" charset="0"/>
              </a:rPr>
              <a:t>C</a:t>
            </a:r>
            <a:r>
              <a:rPr lang="en-GB" sz="2400" b="0" i="0" u="none" strike="noStrike" dirty="0">
                <a:solidFill>
                  <a:srgbClr val="0B0C0C"/>
                </a:solidFill>
                <a:effectLst/>
                <a:latin typeface="Calibri" panose="020F0502020204030204" pitchFamily="34" charset="0"/>
                <a:cs typeface="Calibri" panose="020F0502020204030204" pitchFamily="34" charset="0"/>
              </a:rPr>
              <a:t>yber-crime is more prevalent among larger organisations, although this may be a sign of underreporting among smaller organisations.</a:t>
            </a:r>
          </a:p>
          <a:p>
            <a:pPr algn="l">
              <a:lnSpc>
                <a:spcPct val="120000"/>
              </a:lnSpc>
              <a:buFont typeface="Arial" panose="020B0604020202020204" pitchFamily="34" charset="0"/>
              <a:buChar char="•"/>
            </a:pPr>
            <a:r>
              <a:rPr lang="en-GB" sz="2400" b="0" i="0" u="none" strike="noStrike" dirty="0">
                <a:solidFill>
                  <a:srgbClr val="0B0C0C"/>
                </a:solidFill>
                <a:effectLst/>
                <a:latin typeface="Calibri" panose="020F0502020204030204" pitchFamily="34" charset="0"/>
                <a:cs typeface="Calibri" panose="020F0502020204030204" pitchFamily="34" charset="0"/>
              </a:rPr>
              <a:t>A total of 11% of businesses and 8% of charities have experienced cyber-crime in the last 12 months, rising to 26% of medium businesses, 37% of large businesses and 25% of high-income charities. Looked at another way, among the 32% businesses and 24% of charities identifying any cyber security breaches or attacks, around a third (34% for businesses and 32% for charities) ended up being victims of cyber-crime.</a:t>
            </a:r>
          </a:p>
          <a:p>
            <a:pPr algn="l">
              <a:lnSpc>
                <a:spcPct val="120000"/>
              </a:lnSpc>
              <a:buFont typeface="Arial" panose="020B0604020202020204" pitchFamily="34" charset="0"/>
              <a:buChar char="•"/>
            </a:pPr>
            <a:r>
              <a:rPr lang="en-GB" sz="2400" b="0" i="0" u="none" strike="noStrike" dirty="0">
                <a:solidFill>
                  <a:srgbClr val="0B0C0C"/>
                </a:solidFill>
                <a:effectLst/>
                <a:latin typeface="Calibri" panose="020F0502020204030204" pitchFamily="34" charset="0"/>
                <a:cs typeface="Calibri" panose="020F0502020204030204" pitchFamily="34" charset="0"/>
              </a:rPr>
              <a:t>Separately, a total of 3% of businesses and 1% of charities have been victims of fraud as a result of cyber-crime. This accounts for 9% of the businesses and 6% of the charities that identify any cyber security breaches or attacks.</a:t>
            </a:r>
          </a:p>
          <a:p>
            <a:pPr algn="l">
              <a:lnSpc>
                <a:spcPct val="120000"/>
              </a:lnSpc>
              <a:buFont typeface="Arial" panose="020B0604020202020204" pitchFamily="34" charset="0"/>
              <a:buChar char="•"/>
            </a:pPr>
            <a:r>
              <a:rPr lang="en-GB" sz="2400" b="0" i="0" u="none" strike="noStrike" dirty="0">
                <a:solidFill>
                  <a:srgbClr val="0B0C0C"/>
                </a:solidFill>
                <a:effectLst/>
                <a:latin typeface="Calibri" panose="020F0502020204030204" pitchFamily="34" charset="0"/>
                <a:cs typeface="Calibri" panose="020F0502020204030204" pitchFamily="34" charset="0"/>
              </a:rPr>
              <a:t>We estimate that, across all UK businesses, there were approximately 2.39 million instances of cyber-crime and approximately 49,000 instances of fraud as a result of cyber-crime in the last 12 months. Across charities, there were approximately 785,000 cyber-crimes over this period. The sample sizes do not allow us to estimate the scale of fraud resulting from cyber-crime across charities. It should be noted that these estimates of scale will have a relatively wide margin of error.</a:t>
            </a:r>
          </a:p>
          <a:p>
            <a:pPr algn="l">
              <a:lnSpc>
                <a:spcPct val="120000"/>
              </a:lnSpc>
              <a:buFont typeface="Arial" panose="020B0604020202020204" pitchFamily="34" charset="0"/>
              <a:buChar char="•"/>
            </a:pPr>
            <a:r>
              <a:rPr lang="en-GB" sz="2400" b="0" i="0" u="none" strike="noStrike" dirty="0">
                <a:solidFill>
                  <a:srgbClr val="0B0C0C"/>
                </a:solidFill>
                <a:effectLst/>
                <a:latin typeface="Calibri" panose="020F0502020204030204" pitchFamily="34" charset="0"/>
                <a:cs typeface="Calibri" panose="020F0502020204030204" pitchFamily="34" charset="0"/>
              </a:rPr>
              <a:t>The average (mean) annual cost of cyber-crime for businesses is estimated at approximately £15,300 per victim. The sample sizes do not allow this cost calculation for charities.</a:t>
            </a:r>
          </a:p>
          <a:p>
            <a:pPr algn="l">
              <a:buFont typeface="Arial" panose="020B0604020202020204" pitchFamily="34" charset="0"/>
              <a:buChar char="•"/>
            </a:pPr>
            <a:endParaRPr lang="en-GB" sz="2400" b="0" i="0" u="none" strike="noStrike" dirty="0">
              <a:solidFill>
                <a:srgbClr val="0B0C0C"/>
              </a:solidFill>
              <a:effectLst/>
              <a:latin typeface="Calibri" panose="020F0502020204030204" pitchFamily="34" charset="0"/>
              <a:cs typeface="Calibri" panose="020F0502020204030204" pitchFamily="34" charset="0"/>
            </a:endParaRPr>
          </a:p>
          <a:p>
            <a:pPr marL="0" indent="0" algn="ctr">
              <a:buNone/>
            </a:pPr>
            <a:r>
              <a:rPr lang="en-US" sz="2400" dirty="0">
                <a:solidFill>
                  <a:srgbClr val="FF0000"/>
                </a:solidFill>
                <a:latin typeface="Calibri" panose="020F0502020204030204" pitchFamily="34" charset="0"/>
                <a:cs typeface="Calibri" panose="020F0502020204030204" pitchFamily="34" charset="0"/>
              </a:rPr>
              <a:t>https://</a:t>
            </a:r>
            <a:r>
              <a:rPr lang="en-US" sz="2400" dirty="0" err="1">
                <a:solidFill>
                  <a:srgbClr val="FF0000"/>
                </a:solidFill>
                <a:latin typeface="Calibri" panose="020F0502020204030204" pitchFamily="34" charset="0"/>
                <a:cs typeface="Calibri" panose="020F0502020204030204" pitchFamily="34" charset="0"/>
              </a:rPr>
              <a:t>www.gov.uk</a:t>
            </a:r>
            <a:r>
              <a:rPr lang="en-US" sz="2400" dirty="0">
                <a:solidFill>
                  <a:srgbClr val="FF0000"/>
                </a:solidFill>
                <a:latin typeface="Calibri" panose="020F0502020204030204" pitchFamily="34" charset="0"/>
                <a:cs typeface="Calibri" panose="020F0502020204030204" pitchFamily="34" charset="0"/>
              </a:rPr>
              <a:t>/government/statistics/cyber-security-breaches-survey-2023/cyber-security-breaches-survey-2023</a:t>
            </a:r>
          </a:p>
          <a:p>
            <a:endParaRPr lang="en-GB" sz="2000" dirty="0"/>
          </a:p>
        </p:txBody>
      </p:sp>
    </p:spTree>
    <p:extLst>
      <p:ext uri="{BB962C8B-B14F-4D97-AF65-F5344CB8AC3E}">
        <p14:creationId xmlns:p14="http://schemas.microsoft.com/office/powerpoint/2010/main" val="10674037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4D4BDF-B2B6-4358-1794-A47FF8E6C118}"/>
              </a:ext>
            </a:extLst>
          </p:cNvPr>
          <p:cNvSpPr>
            <a:spLocks noGrp="1"/>
          </p:cNvSpPr>
          <p:nvPr>
            <p:ph type="title"/>
          </p:nvPr>
        </p:nvSpPr>
        <p:spPr>
          <a:xfrm>
            <a:off x="640080" y="325369"/>
            <a:ext cx="4368602" cy="1956841"/>
          </a:xfrm>
        </p:spPr>
        <p:txBody>
          <a:bodyPr anchor="b">
            <a:normAutofit/>
          </a:bodyPr>
          <a:lstStyle/>
          <a:p>
            <a:r>
              <a:rPr lang="en-GB" sz="5400"/>
              <a:t>Fraud and Theft</a:t>
            </a:r>
          </a:p>
        </p:txBody>
      </p:sp>
      <p:sp>
        <p:nvSpPr>
          <p:cNvPr id="103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D978A6-3435-94A2-9EFC-59D8BDB627B8}"/>
              </a:ext>
            </a:extLst>
          </p:cNvPr>
          <p:cNvSpPr>
            <a:spLocks noGrp="1"/>
          </p:cNvSpPr>
          <p:nvPr>
            <p:ph idx="1"/>
          </p:nvPr>
        </p:nvSpPr>
        <p:spPr>
          <a:xfrm>
            <a:off x="640080" y="2872899"/>
            <a:ext cx="4243589" cy="3320668"/>
          </a:xfrm>
        </p:spPr>
        <p:txBody>
          <a:bodyPr>
            <a:normAutofit/>
          </a:bodyPr>
          <a:lstStyle/>
          <a:p>
            <a:pPr marL="0" indent="0" algn="ctr">
              <a:buNone/>
            </a:pPr>
            <a:r>
              <a:rPr lang="en-GB" dirty="0"/>
              <a:t>Fraud is the attempt to gain unauthorised access to a bank account in an attempt to remove funds from it.</a:t>
            </a:r>
          </a:p>
          <a:p>
            <a:pPr marL="0" indent="0" algn="ctr">
              <a:buNone/>
            </a:pPr>
            <a:r>
              <a:rPr lang="en-GB" dirty="0"/>
              <a:t>Often use phishing emails to gain access to confidential banking data.</a:t>
            </a:r>
          </a:p>
        </p:txBody>
      </p:sp>
      <p:pic>
        <p:nvPicPr>
          <p:cNvPr id="1026" name="Picture 2" descr="Protect Yourself from Cybercrime and Identity Theft — Connecticut Estate  Planning Attorneys Blog">
            <a:extLst>
              <a:ext uri="{FF2B5EF4-FFF2-40B4-BE49-F238E27FC236}">
                <a16:creationId xmlns:a16="http://schemas.microsoft.com/office/drawing/2014/main" id="{D98AF256-B3B2-B205-2062-6C77ED84B8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209" r="17838"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6877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5A35C4-CFE7-FB9D-5DDB-3947ED641A00}"/>
              </a:ext>
            </a:extLst>
          </p:cNvPr>
          <p:cNvSpPr>
            <a:spLocks noGrp="1"/>
          </p:cNvSpPr>
          <p:nvPr>
            <p:ph type="title"/>
          </p:nvPr>
        </p:nvSpPr>
        <p:spPr>
          <a:xfrm>
            <a:off x="795528" y="386930"/>
            <a:ext cx="10141799" cy="1300554"/>
          </a:xfrm>
        </p:spPr>
        <p:txBody>
          <a:bodyPr anchor="b">
            <a:normAutofit/>
          </a:bodyPr>
          <a:lstStyle/>
          <a:p>
            <a:r>
              <a:rPr lang="en-GB" sz="4800"/>
              <a:t>Fraud – Dating Scams</a:t>
            </a:r>
          </a:p>
        </p:txBody>
      </p:sp>
      <p:sp>
        <p:nvSpPr>
          <p:cNvPr id="5129" name="Rectangle 5128">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What to Know About Romance Scams | Consumer Advice">
            <a:extLst>
              <a:ext uri="{FF2B5EF4-FFF2-40B4-BE49-F238E27FC236}">
                <a16:creationId xmlns:a16="http://schemas.microsoft.com/office/drawing/2014/main" id="{DA0439EA-ADE9-9C43-B330-449D823C29A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5295" y="3094268"/>
            <a:ext cx="5150277" cy="257513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A62E7B2-908A-8044-ED17-5CF1113B6231}"/>
              </a:ext>
            </a:extLst>
          </p:cNvPr>
          <p:cNvSpPr>
            <a:spLocks noGrp="1"/>
          </p:cNvSpPr>
          <p:nvPr>
            <p:ph idx="1"/>
          </p:nvPr>
        </p:nvSpPr>
        <p:spPr>
          <a:xfrm>
            <a:off x="6406429" y="2599509"/>
            <a:ext cx="4530898" cy="3639450"/>
          </a:xfrm>
        </p:spPr>
        <p:txBody>
          <a:bodyPr anchor="ctr">
            <a:normAutofit/>
          </a:bodyPr>
          <a:lstStyle/>
          <a:p>
            <a:r>
              <a:rPr lang="en-GB" sz="1900"/>
              <a:t>Online dating sites have more than 9 million users in the UK, generating over £170 million in revenue.</a:t>
            </a:r>
          </a:p>
          <a:p>
            <a:r>
              <a:rPr lang="en-GB" sz="1900"/>
              <a:t>Scammers identify especially vulnerable individuals.</a:t>
            </a:r>
          </a:p>
          <a:p>
            <a:r>
              <a:rPr lang="en-GB" sz="1900"/>
              <a:t>Tactics include:</a:t>
            </a:r>
          </a:p>
          <a:p>
            <a:pPr lvl="1"/>
            <a:r>
              <a:rPr lang="en-GB" sz="1900"/>
              <a:t>Annual leave scams</a:t>
            </a:r>
          </a:p>
          <a:p>
            <a:pPr lvl="1"/>
            <a:r>
              <a:rPr lang="en-GB" sz="1900"/>
              <a:t>Customs scams,</a:t>
            </a:r>
          </a:p>
          <a:p>
            <a:pPr lvl="1"/>
            <a:r>
              <a:rPr lang="en-GB" sz="1900"/>
              <a:t>Visa scams etc.</a:t>
            </a:r>
          </a:p>
          <a:p>
            <a:r>
              <a:rPr lang="en-GB" sz="1900"/>
              <a:t>One individual lost £60,000 to an online dating scam</a:t>
            </a:r>
          </a:p>
        </p:txBody>
      </p:sp>
      <p:sp>
        <p:nvSpPr>
          <p:cNvPr id="5133" name="Rectangle 5132">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667181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4" name="Rectangle 2063">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88B809-9DC2-9ADA-EC70-FCD287F71948}"/>
              </a:ext>
            </a:extLst>
          </p:cNvPr>
          <p:cNvSpPr>
            <a:spLocks noGrp="1"/>
          </p:cNvSpPr>
          <p:nvPr>
            <p:ph type="title"/>
          </p:nvPr>
        </p:nvSpPr>
        <p:spPr>
          <a:xfrm>
            <a:off x="1136397" y="502020"/>
            <a:ext cx="5323715" cy="1642970"/>
          </a:xfrm>
        </p:spPr>
        <p:txBody>
          <a:bodyPr anchor="ctr">
            <a:normAutofit/>
          </a:bodyPr>
          <a:lstStyle/>
          <a:p>
            <a:r>
              <a:rPr lang="en-GB" sz="4000" b="1" dirty="0"/>
              <a:t>Card Not Present (CNP)</a:t>
            </a:r>
          </a:p>
        </p:txBody>
      </p:sp>
      <p:sp>
        <p:nvSpPr>
          <p:cNvPr id="3" name="Content Placeholder 2">
            <a:extLst>
              <a:ext uri="{FF2B5EF4-FFF2-40B4-BE49-F238E27FC236}">
                <a16:creationId xmlns:a16="http://schemas.microsoft.com/office/drawing/2014/main" id="{76D41F70-F738-F282-801E-76779A021855}"/>
              </a:ext>
            </a:extLst>
          </p:cNvPr>
          <p:cNvSpPr>
            <a:spLocks noGrp="1"/>
          </p:cNvSpPr>
          <p:nvPr>
            <p:ph idx="1"/>
          </p:nvPr>
        </p:nvSpPr>
        <p:spPr>
          <a:xfrm>
            <a:off x="736331" y="2419314"/>
            <a:ext cx="5315189" cy="3535083"/>
          </a:xfrm>
        </p:spPr>
        <p:txBody>
          <a:bodyPr anchor="t">
            <a:normAutofit/>
          </a:bodyPr>
          <a:lstStyle/>
          <a:p>
            <a:r>
              <a:rPr lang="en-GB" sz="2000" dirty="0"/>
              <a:t>Card transactions are verified in person by token, knowledge and biometric means.</a:t>
            </a:r>
          </a:p>
          <a:p>
            <a:r>
              <a:rPr lang="en-GB" sz="2000" dirty="0"/>
              <a:t>Online, cards can be verified with only knowledge (or were until recently). If your card details are compromised (Card number, expiration date and security code), your card can be used fraudulently.</a:t>
            </a:r>
          </a:p>
          <a:p>
            <a:r>
              <a:rPr lang="en-GB" sz="2000" dirty="0"/>
              <a:t>This can be done through phishing, fraudulent websites or spyware.</a:t>
            </a:r>
          </a:p>
        </p:txBody>
      </p:sp>
      <p:sp>
        <p:nvSpPr>
          <p:cNvPr id="2066" name="Rectangle 2065">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8" name="Rectangle 2067">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70" name="Rectangle 2069">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72" name="Rectangle 2071">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0" name="Picture 2" descr="CNP Merchants and Digital Goods Fraud | Verifi">
            <a:extLst>
              <a:ext uri="{FF2B5EF4-FFF2-40B4-BE49-F238E27FC236}">
                <a16:creationId xmlns:a16="http://schemas.microsoft.com/office/drawing/2014/main" id="{4251EA65-A87F-8CBC-E41E-76CBB3C4DE5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87851" y="2419314"/>
            <a:ext cx="4946949" cy="25364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0019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A9B993-9CFB-1451-DFBA-4AE345AAAAEF}"/>
              </a:ext>
            </a:extLst>
          </p:cNvPr>
          <p:cNvSpPr>
            <a:spLocks noGrp="1"/>
          </p:cNvSpPr>
          <p:nvPr>
            <p:ph type="title"/>
          </p:nvPr>
        </p:nvSpPr>
        <p:spPr>
          <a:xfrm>
            <a:off x="640080" y="325369"/>
            <a:ext cx="4368602" cy="1956841"/>
          </a:xfrm>
        </p:spPr>
        <p:txBody>
          <a:bodyPr anchor="b">
            <a:normAutofit/>
          </a:bodyPr>
          <a:lstStyle/>
          <a:p>
            <a:r>
              <a:rPr lang="en-GB" sz="5400" dirty="0"/>
              <a:t>Fraud may be underreported </a:t>
            </a:r>
          </a:p>
        </p:txBody>
      </p:sp>
      <p:sp>
        <p:nvSpPr>
          <p:cNvPr id="308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B087E9-3761-8BE5-9D77-FBF66DF95B65}"/>
              </a:ext>
            </a:extLst>
          </p:cNvPr>
          <p:cNvSpPr>
            <a:spLocks noGrp="1"/>
          </p:cNvSpPr>
          <p:nvPr>
            <p:ph idx="1"/>
          </p:nvPr>
        </p:nvSpPr>
        <p:spPr>
          <a:xfrm>
            <a:off x="640080" y="2872899"/>
            <a:ext cx="4243589" cy="3320668"/>
          </a:xfrm>
        </p:spPr>
        <p:txBody>
          <a:bodyPr>
            <a:normAutofit/>
          </a:bodyPr>
          <a:lstStyle/>
          <a:p>
            <a:pPr marL="0" indent="0" algn="ctr">
              <a:buNone/>
            </a:pPr>
            <a:r>
              <a:rPr lang="en-GB" sz="2400" b="0" i="0" u="none" strike="noStrike" dirty="0">
                <a:solidFill>
                  <a:srgbClr val="202124"/>
                </a:solidFill>
                <a:effectLst/>
                <a:latin typeface="Calibri" panose="020F0502020204030204" pitchFamily="34" charset="0"/>
                <a:cs typeface="Calibri" panose="020F0502020204030204" pitchFamily="34" charset="0"/>
              </a:rPr>
              <a:t>86% of fraud instances are estimated to go underreported. This means that the scale of fraud is very significant, but that under-reporting also hampers our understanding of the threat. Much of the proceeds will be laundered within the UK or moved overseas.</a:t>
            </a:r>
          </a:p>
        </p:txBody>
      </p:sp>
      <p:pic>
        <p:nvPicPr>
          <p:cNvPr id="3074" name="Picture 2" descr="Online Fraud | West Yorkshire Police">
            <a:extLst>
              <a:ext uri="{FF2B5EF4-FFF2-40B4-BE49-F238E27FC236}">
                <a16:creationId xmlns:a16="http://schemas.microsoft.com/office/drawing/2014/main" id="{8952A0A1-B384-BFF8-74C6-FFBCEF1DDCA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138" r="8189" b="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17856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8" name="Rectangle 6157">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B79EC9-6D8B-038C-16CA-6ACFCD886ED1}"/>
              </a:ext>
            </a:extLst>
          </p:cNvPr>
          <p:cNvSpPr>
            <a:spLocks noGrp="1"/>
          </p:cNvSpPr>
          <p:nvPr>
            <p:ph type="title"/>
          </p:nvPr>
        </p:nvSpPr>
        <p:spPr>
          <a:xfrm>
            <a:off x="638882" y="639193"/>
            <a:ext cx="3571810" cy="3573516"/>
          </a:xfrm>
        </p:spPr>
        <p:txBody>
          <a:bodyPr vert="horz" lIns="91440" tIns="45720" rIns="91440" bIns="45720" rtlCol="0" anchor="b">
            <a:normAutofit/>
          </a:bodyPr>
          <a:lstStyle/>
          <a:p>
            <a:pPr algn="ctr"/>
            <a:r>
              <a:rPr lang="en-US" sz="6600" kern="1200" dirty="0">
                <a:solidFill>
                  <a:schemeClr val="tx1"/>
                </a:solidFill>
                <a:latin typeface="+mj-lt"/>
                <a:ea typeface="+mj-ea"/>
                <a:cs typeface="+mj-cs"/>
              </a:rPr>
              <a:t>Hate Crime</a:t>
            </a:r>
          </a:p>
        </p:txBody>
      </p:sp>
      <p:sp>
        <p:nvSpPr>
          <p:cNvPr id="6160"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Stop hate crime | West Mercia Police">
            <a:extLst>
              <a:ext uri="{FF2B5EF4-FFF2-40B4-BE49-F238E27FC236}">
                <a16:creationId xmlns:a16="http://schemas.microsoft.com/office/drawing/2014/main" id="{A3FFE02D-D734-98A7-3D9A-6D675AA9EDD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210692" y="1513207"/>
            <a:ext cx="7214616" cy="40221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7690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134" name="Group 5133">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5135" name="Rectangle 5134">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6" name="Rectangle 5135">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137" name="Rectangle 5136">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8" name="Rectangle 5137">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0DCEC2C-5B19-2B27-D753-977F86033DE6}"/>
              </a:ext>
            </a:extLst>
          </p:cNvPr>
          <p:cNvSpPr>
            <a:spLocks noGrp="1"/>
          </p:cNvSpPr>
          <p:nvPr>
            <p:ph type="title"/>
          </p:nvPr>
        </p:nvSpPr>
        <p:spPr>
          <a:xfrm>
            <a:off x="755484" y="739835"/>
            <a:ext cx="3702580" cy="1616203"/>
          </a:xfrm>
        </p:spPr>
        <p:txBody>
          <a:bodyPr anchor="ctr">
            <a:normAutofit/>
          </a:bodyPr>
          <a:lstStyle/>
          <a:p>
            <a:pPr algn="ctr"/>
            <a:r>
              <a:rPr lang="en-GB" sz="3600" b="1" dirty="0">
                <a:solidFill>
                  <a:srgbClr val="FFFFFF"/>
                </a:solidFill>
              </a:rPr>
              <a:t>Online Sexual Exploitation</a:t>
            </a:r>
          </a:p>
        </p:txBody>
      </p:sp>
      <p:sp>
        <p:nvSpPr>
          <p:cNvPr id="3" name="Content Placeholder 2">
            <a:extLst>
              <a:ext uri="{FF2B5EF4-FFF2-40B4-BE49-F238E27FC236}">
                <a16:creationId xmlns:a16="http://schemas.microsoft.com/office/drawing/2014/main" id="{FEF156E9-B096-EDF9-6A13-306A1E94C9B2}"/>
              </a:ext>
            </a:extLst>
          </p:cNvPr>
          <p:cNvSpPr>
            <a:spLocks noGrp="1"/>
          </p:cNvSpPr>
          <p:nvPr>
            <p:ph idx="1"/>
          </p:nvPr>
        </p:nvSpPr>
        <p:spPr>
          <a:xfrm>
            <a:off x="755484" y="2459116"/>
            <a:ext cx="3702579" cy="3524823"/>
          </a:xfrm>
        </p:spPr>
        <p:txBody>
          <a:bodyPr>
            <a:normAutofit/>
          </a:bodyPr>
          <a:lstStyle/>
          <a:p>
            <a:r>
              <a:rPr lang="en-GB" sz="2400" dirty="0">
                <a:solidFill>
                  <a:srgbClr val="FFFFFF"/>
                </a:solidFill>
              </a:rPr>
              <a:t>Creation dissemination and possession of indecent images of children.</a:t>
            </a:r>
          </a:p>
          <a:p>
            <a:r>
              <a:rPr lang="en-GB" sz="2400" dirty="0">
                <a:solidFill>
                  <a:srgbClr val="FFFFFF"/>
                </a:solidFill>
              </a:rPr>
              <a:t>Grooming of children for abuse.</a:t>
            </a:r>
          </a:p>
          <a:p>
            <a:r>
              <a:rPr lang="en-GB" sz="2400" dirty="0">
                <a:solidFill>
                  <a:srgbClr val="FFFFFF"/>
                </a:solidFill>
              </a:rPr>
              <a:t>Live abuse of children via webcams, mobiles and other devices.</a:t>
            </a:r>
          </a:p>
        </p:txBody>
      </p:sp>
      <p:pic>
        <p:nvPicPr>
          <p:cNvPr id="5122" name="Picture 2" descr="Preventing online exploitation of children &gt; Royal Air Force Lakenheath &gt;  Article Display">
            <a:extLst>
              <a:ext uri="{FF2B5EF4-FFF2-40B4-BE49-F238E27FC236}">
                <a16:creationId xmlns:a16="http://schemas.microsoft.com/office/drawing/2014/main" id="{544DB79B-0890-2A5C-CCA6-C635052A456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83571" y="1314473"/>
            <a:ext cx="4054576" cy="2907054"/>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947F6B6F-4F9D-3709-4A9A-5A20BA1BB1BE}"/>
              </a:ext>
            </a:extLst>
          </p:cNvPr>
          <p:cNvSpPr txBox="1"/>
          <p:nvPr/>
        </p:nvSpPr>
        <p:spPr>
          <a:xfrm>
            <a:off x="5759315" y="4557824"/>
            <a:ext cx="6103088" cy="646331"/>
          </a:xfrm>
          <a:prstGeom prst="rect">
            <a:avLst/>
          </a:prstGeom>
          <a:noFill/>
        </p:spPr>
        <p:txBody>
          <a:bodyPr wrap="square">
            <a:spAutoFit/>
          </a:bodyPr>
          <a:lstStyle/>
          <a:p>
            <a:pPr algn="ctr"/>
            <a:r>
              <a:rPr lang="en-US" dirty="0">
                <a:hlinkClick r:id="rId4"/>
              </a:rPr>
              <a:t>https://vimeo.com/ijmaus/joy1</a:t>
            </a:r>
            <a:endParaRPr lang="en-US" dirty="0"/>
          </a:p>
          <a:p>
            <a:pPr algn="ctr"/>
            <a:endParaRPr lang="en-US" dirty="0"/>
          </a:p>
        </p:txBody>
      </p:sp>
    </p:spTree>
    <p:extLst>
      <p:ext uri="{BB962C8B-B14F-4D97-AF65-F5344CB8AC3E}">
        <p14:creationId xmlns:p14="http://schemas.microsoft.com/office/powerpoint/2010/main" val="40198637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151" name="Group 6150">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6152" name="Rectangle 6151">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3" name="Rectangle 6152">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154" name="Rectangle 6153">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8BD261D-644A-4988-E82B-D3181D11D8EA}"/>
              </a:ext>
            </a:extLst>
          </p:cNvPr>
          <p:cNvSpPr>
            <a:spLocks noGrp="1"/>
          </p:cNvSpPr>
          <p:nvPr>
            <p:ph type="title"/>
          </p:nvPr>
        </p:nvSpPr>
        <p:spPr>
          <a:xfrm>
            <a:off x="755484" y="739835"/>
            <a:ext cx="3702580" cy="1616203"/>
          </a:xfrm>
        </p:spPr>
        <p:txBody>
          <a:bodyPr anchor="b">
            <a:normAutofit/>
          </a:bodyPr>
          <a:lstStyle/>
          <a:p>
            <a:pPr algn="ctr"/>
            <a:r>
              <a:rPr lang="en-GB" sz="3200" b="1" dirty="0">
                <a:solidFill>
                  <a:srgbClr val="FFFFFF"/>
                </a:solidFill>
              </a:rPr>
              <a:t>Why is the Internet attractive to cyber criminals?</a:t>
            </a:r>
          </a:p>
        </p:txBody>
      </p:sp>
      <p:sp>
        <p:nvSpPr>
          <p:cNvPr id="3" name="Content Placeholder 2">
            <a:extLst>
              <a:ext uri="{FF2B5EF4-FFF2-40B4-BE49-F238E27FC236}">
                <a16:creationId xmlns:a16="http://schemas.microsoft.com/office/drawing/2014/main" id="{976B42F8-D9D3-4321-4BDF-02FEAAA4CBA4}"/>
              </a:ext>
            </a:extLst>
          </p:cNvPr>
          <p:cNvSpPr>
            <a:spLocks noGrp="1"/>
          </p:cNvSpPr>
          <p:nvPr>
            <p:ph idx="1"/>
          </p:nvPr>
        </p:nvSpPr>
        <p:spPr>
          <a:xfrm>
            <a:off x="779694" y="2851777"/>
            <a:ext cx="3702579" cy="3524823"/>
          </a:xfrm>
        </p:spPr>
        <p:txBody>
          <a:bodyPr>
            <a:normAutofit lnSpcReduction="10000"/>
          </a:bodyPr>
          <a:lstStyle/>
          <a:p>
            <a:r>
              <a:rPr lang="en-GB" sz="2000" dirty="0">
                <a:solidFill>
                  <a:srgbClr val="FFFFFF"/>
                </a:solidFill>
              </a:rPr>
              <a:t>Anonymity</a:t>
            </a:r>
          </a:p>
          <a:p>
            <a:r>
              <a:rPr lang="en-GB" sz="2000" dirty="0">
                <a:solidFill>
                  <a:srgbClr val="FFFFFF"/>
                </a:solidFill>
              </a:rPr>
              <a:t>Global Reach</a:t>
            </a:r>
          </a:p>
          <a:p>
            <a:r>
              <a:rPr lang="en-GB" sz="2000" dirty="0">
                <a:solidFill>
                  <a:srgbClr val="FFFFFF"/>
                </a:solidFill>
              </a:rPr>
              <a:t>Ease of Access</a:t>
            </a:r>
          </a:p>
          <a:p>
            <a:r>
              <a:rPr lang="en-GB" sz="2000" dirty="0">
                <a:solidFill>
                  <a:srgbClr val="FFFFFF"/>
                </a:solidFill>
              </a:rPr>
              <a:t>Financial Gain</a:t>
            </a:r>
          </a:p>
          <a:p>
            <a:r>
              <a:rPr lang="en-GB" sz="2000" dirty="0">
                <a:solidFill>
                  <a:srgbClr val="FFFFFF"/>
                </a:solidFill>
              </a:rPr>
              <a:t>Exploitation of Vulnerabilities</a:t>
            </a:r>
          </a:p>
          <a:p>
            <a:r>
              <a:rPr lang="en-GB" sz="2000" dirty="0">
                <a:solidFill>
                  <a:srgbClr val="FFFFFF"/>
                </a:solidFill>
              </a:rPr>
              <a:t>Low Cost</a:t>
            </a:r>
          </a:p>
          <a:p>
            <a:r>
              <a:rPr lang="en-GB" sz="2000" dirty="0">
                <a:solidFill>
                  <a:srgbClr val="FFFFFF"/>
                </a:solidFill>
              </a:rPr>
              <a:t>Remote Operations</a:t>
            </a:r>
          </a:p>
          <a:p>
            <a:r>
              <a:rPr lang="en-GB" sz="2000" dirty="0">
                <a:solidFill>
                  <a:srgbClr val="FFFFFF"/>
                </a:solidFill>
              </a:rPr>
              <a:t>Rapid Communication</a:t>
            </a:r>
          </a:p>
          <a:p>
            <a:r>
              <a:rPr lang="en-GB" sz="2000" dirty="0">
                <a:solidFill>
                  <a:srgbClr val="FFFFFF"/>
                </a:solidFill>
              </a:rPr>
              <a:t>Continuous Evolution</a:t>
            </a:r>
          </a:p>
        </p:txBody>
      </p:sp>
      <p:pic>
        <p:nvPicPr>
          <p:cNvPr id="6146" name="Picture 2" descr="Cybercriminals turning smarter, have resources to take on large  organisations | Mint">
            <a:extLst>
              <a:ext uri="{FF2B5EF4-FFF2-40B4-BE49-F238E27FC236}">
                <a16:creationId xmlns:a16="http://schemas.microsoft.com/office/drawing/2014/main" id="{492935C1-96E4-D04B-598E-8967020ECCC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05304" y="1908280"/>
            <a:ext cx="5407002" cy="30414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91493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322A98-8EDA-16ED-DC49-359A70082ED7}"/>
              </a:ext>
            </a:extLst>
          </p:cNvPr>
          <p:cNvSpPr>
            <a:spLocks noGrp="1"/>
          </p:cNvSpPr>
          <p:nvPr>
            <p:ph type="title"/>
          </p:nvPr>
        </p:nvSpPr>
        <p:spPr>
          <a:xfrm>
            <a:off x="668700" y="960589"/>
            <a:ext cx="3796306" cy="2690949"/>
          </a:xfrm>
        </p:spPr>
        <p:txBody>
          <a:bodyPr anchor="t">
            <a:noAutofit/>
          </a:bodyPr>
          <a:lstStyle/>
          <a:p>
            <a:pPr algn="ctr"/>
            <a:r>
              <a:rPr lang="en-GB" sz="3200" b="0" i="0" u="none" strike="noStrike" dirty="0">
                <a:solidFill>
                  <a:srgbClr val="374151"/>
                </a:solidFill>
                <a:effectLst/>
                <a:latin typeface="Calibri" panose="020F0502020204030204" pitchFamily="34" charset="0"/>
                <a:cs typeface="Calibri" panose="020F0502020204030204" pitchFamily="34" charset="0"/>
              </a:rPr>
              <a:t>What are the factors contributing to the challenges faced by law enforcement in keeping pace with evolving trends?</a:t>
            </a:r>
            <a:endParaRPr lang="en-GB" sz="3200" dirty="0">
              <a:latin typeface="Calibri" panose="020F0502020204030204" pitchFamily="34" charset="0"/>
              <a:cs typeface="Calibri" panose="020F0502020204030204" pitchFamily="34" charset="0"/>
            </a:endParaRP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173F2A-0F57-D213-C5AB-B63D298D86FF}"/>
              </a:ext>
            </a:extLst>
          </p:cNvPr>
          <p:cNvSpPr>
            <a:spLocks noGrp="1"/>
          </p:cNvSpPr>
          <p:nvPr>
            <p:ph idx="1"/>
          </p:nvPr>
        </p:nvSpPr>
        <p:spPr>
          <a:xfrm>
            <a:off x="5656218" y="1463039"/>
            <a:ext cx="5542387" cy="4300447"/>
          </a:xfrm>
        </p:spPr>
        <p:txBody>
          <a:bodyPr anchor="t">
            <a:normAutofit/>
          </a:bodyPr>
          <a:lstStyle/>
          <a:p>
            <a:r>
              <a:rPr lang="en-GB" sz="2200" dirty="0"/>
              <a:t>Rapid Technology Advancements</a:t>
            </a:r>
          </a:p>
          <a:p>
            <a:r>
              <a:rPr lang="en-GB" sz="2200" dirty="0"/>
              <a:t>Global Nature of Cybercrime</a:t>
            </a:r>
          </a:p>
          <a:p>
            <a:r>
              <a:rPr lang="en-GB" sz="2200" dirty="0"/>
              <a:t>Anonymity and Encryption</a:t>
            </a:r>
          </a:p>
          <a:p>
            <a:r>
              <a:rPr lang="en-GB" sz="2200" dirty="0"/>
              <a:t>Sophistication of Attacks</a:t>
            </a:r>
          </a:p>
          <a:p>
            <a:r>
              <a:rPr lang="en-GB" sz="2200" dirty="0"/>
              <a:t>Underreporting</a:t>
            </a:r>
          </a:p>
          <a:p>
            <a:r>
              <a:rPr lang="en-GB" sz="2200" dirty="0"/>
              <a:t>Limited Resources</a:t>
            </a:r>
          </a:p>
          <a:p>
            <a:r>
              <a:rPr lang="en-GB" sz="2200" dirty="0"/>
              <a:t>Legal Challenges</a:t>
            </a:r>
          </a:p>
          <a:p>
            <a:r>
              <a:rPr lang="en-GB" sz="2200" dirty="0"/>
              <a:t>Public/Private Collaboration</a:t>
            </a:r>
          </a:p>
          <a:p>
            <a:r>
              <a:rPr lang="en-GB" sz="2200" dirty="0"/>
              <a:t>Education &amp; Awareness</a:t>
            </a:r>
          </a:p>
          <a:p>
            <a:r>
              <a:rPr lang="en-GB" sz="2200" dirty="0"/>
              <a:t>Lack of International Standards </a:t>
            </a:r>
          </a:p>
        </p:txBody>
      </p:sp>
    </p:spTree>
    <p:extLst>
      <p:ext uri="{BB962C8B-B14F-4D97-AF65-F5344CB8AC3E}">
        <p14:creationId xmlns:p14="http://schemas.microsoft.com/office/powerpoint/2010/main" val="34287936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4A21C2-BDB9-1BB1-AB5B-5386C8B1642E}"/>
              </a:ext>
            </a:extLst>
          </p:cNvPr>
          <p:cNvSpPr>
            <a:spLocks noGrp="1"/>
          </p:cNvSpPr>
          <p:nvPr>
            <p:ph type="title"/>
          </p:nvPr>
        </p:nvSpPr>
        <p:spPr>
          <a:xfrm>
            <a:off x="645065" y="1463040"/>
            <a:ext cx="3796306" cy="2690949"/>
          </a:xfrm>
        </p:spPr>
        <p:txBody>
          <a:bodyPr anchor="t">
            <a:normAutofit/>
          </a:bodyPr>
          <a:lstStyle/>
          <a:p>
            <a:r>
              <a:rPr lang="en-GB" sz="4800"/>
              <a:t>Conclusions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05B472-0ECF-CCF7-005E-48C8405E1F01}"/>
              </a:ext>
            </a:extLst>
          </p:cNvPr>
          <p:cNvSpPr>
            <a:spLocks noGrp="1"/>
          </p:cNvSpPr>
          <p:nvPr>
            <p:ph idx="1"/>
          </p:nvPr>
        </p:nvSpPr>
        <p:spPr>
          <a:xfrm>
            <a:off x="5656218" y="1463039"/>
            <a:ext cx="5542387" cy="4300447"/>
          </a:xfrm>
        </p:spPr>
        <p:txBody>
          <a:bodyPr anchor="t">
            <a:normAutofit/>
          </a:bodyPr>
          <a:lstStyle/>
          <a:p>
            <a:r>
              <a:rPr lang="en-GB" sz="2000" dirty="0"/>
              <a:t>We cannot control the internet; Risks will always exist.</a:t>
            </a:r>
          </a:p>
          <a:p>
            <a:r>
              <a:rPr lang="en-GB" sz="2000" dirty="0"/>
              <a:t>As technology improves and moves forward, new ways of applying technology to criminal acts will emerge.</a:t>
            </a:r>
          </a:p>
          <a:p>
            <a:r>
              <a:rPr lang="en-GB" sz="2000" dirty="0"/>
              <a:t>Cybercrime is international, crossing jurisdictions and boundaries where actions may no longer be a crime, or may not be a crime priority.</a:t>
            </a:r>
          </a:p>
          <a:p>
            <a:r>
              <a:rPr lang="en-GB" sz="2000" dirty="0"/>
              <a:t>When cybercrime does occur, it may often be underreported.</a:t>
            </a:r>
          </a:p>
          <a:p>
            <a:r>
              <a:rPr lang="en-GB" sz="2000" dirty="0"/>
              <a:t>The police have limited technical knowledge on cybercrime issues – and there may not be the drive to make this a priority.</a:t>
            </a:r>
          </a:p>
        </p:txBody>
      </p:sp>
    </p:spTree>
    <p:extLst>
      <p:ext uri="{BB962C8B-B14F-4D97-AF65-F5344CB8AC3E}">
        <p14:creationId xmlns:p14="http://schemas.microsoft.com/office/powerpoint/2010/main" val="42104147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CC7D04-1B9F-2188-1EFE-10EAE4083D32}"/>
              </a:ext>
            </a:extLst>
          </p:cNvPr>
          <p:cNvSpPr>
            <a:spLocks noGrp="1"/>
          </p:cNvSpPr>
          <p:nvPr>
            <p:ph type="title"/>
          </p:nvPr>
        </p:nvSpPr>
        <p:spPr>
          <a:xfrm>
            <a:off x="737436" y="1156063"/>
            <a:ext cx="3796306" cy="2690949"/>
          </a:xfrm>
        </p:spPr>
        <p:txBody>
          <a:bodyPr anchor="t">
            <a:normAutofit fontScale="90000"/>
          </a:bodyPr>
          <a:lstStyle/>
          <a:p>
            <a:pPr algn="ctr"/>
            <a:r>
              <a:rPr lang="en-GB" sz="4800" b="1" dirty="0"/>
              <a:t>Any questions?</a:t>
            </a:r>
            <a:br>
              <a:rPr lang="en-GB" sz="4800" dirty="0"/>
            </a:br>
            <a:br>
              <a:rPr lang="en-GB" sz="4800" dirty="0"/>
            </a:br>
            <a:r>
              <a:rPr lang="en-GB" sz="4800" b="1" dirty="0"/>
              <a:t>Week 6 complete!</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B766C8-170C-B64F-AA2A-017F0216C17F}"/>
              </a:ext>
            </a:extLst>
          </p:cNvPr>
          <p:cNvSpPr>
            <a:spLocks noGrp="1"/>
          </p:cNvSpPr>
          <p:nvPr>
            <p:ph idx="1"/>
          </p:nvPr>
        </p:nvSpPr>
        <p:spPr>
          <a:xfrm>
            <a:off x="5668813" y="772987"/>
            <a:ext cx="5542387" cy="4300447"/>
          </a:xfrm>
        </p:spPr>
        <p:txBody>
          <a:bodyPr anchor="t">
            <a:normAutofit/>
          </a:bodyPr>
          <a:lstStyle/>
          <a:p>
            <a:pPr marL="0" indent="0" algn="ctr">
              <a:buNone/>
            </a:pPr>
            <a:endParaRPr lang="en-GB" dirty="0"/>
          </a:p>
          <a:p>
            <a:pPr marL="0" indent="0" algn="ctr">
              <a:buNone/>
            </a:pPr>
            <a:r>
              <a:rPr lang="en-GB" dirty="0"/>
              <a:t>Thank you for listening!</a:t>
            </a:r>
          </a:p>
          <a:p>
            <a:pPr marL="0" indent="0" algn="ctr">
              <a:buNone/>
            </a:pPr>
            <a:endParaRPr lang="en-GB" dirty="0"/>
          </a:p>
        </p:txBody>
      </p:sp>
      <p:pic>
        <p:nvPicPr>
          <p:cNvPr id="10244" name="Picture 4" descr="Team GIFs - Get the best GIF on GIPHY">
            <a:extLst>
              <a:ext uri="{FF2B5EF4-FFF2-40B4-BE49-F238E27FC236}">
                <a16:creationId xmlns:a16="http://schemas.microsoft.com/office/drawing/2014/main" id="{FDD17277-80E0-9478-5A7B-4FA3B65A5C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3883" y="2613256"/>
            <a:ext cx="3272246" cy="32722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3510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282</TotalTime>
  <Words>11397</Words>
  <Application>Microsoft Macintosh PowerPoint</Application>
  <PresentationFormat>Widescreen</PresentationFormat>
  <Paragraphs>757</Paragraphs>
  <Slides>30</Slides>
  <Notes>27</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Calibri</vt:lpstr>
      <vt:lpstr>Calibri Light</vt:lpstr>
      <vt:lpstr>GDS Transport</vt:lpstr>
      <vt:lpstr>Poppins</vt:lpstr>
      <vt:lpstr>Söhne</vt:lpstr>
      <vt:lpstr>Office Theme</vt:lpstr>
      <vt:lpstr>Terrorism and Cybercrime</vt:lpstr>
      <vt:lpstr>Learning Outcomes</vt:lpstr>
      <vt:lpstr>Internet Usage</vt:lpstr>
      <vt:lpstr>Internet Usage</vt:lpstr>
      <vt:lpstr>Where do the vulnerabilities lie?</vt:lpstr>
      <vt:lpstr>What are Cybercrimes?</vt:lpstr>
      <vt:lpstr>How do Cybercrimes differ from Traditional crimes?</vt:lpstr>
      <vt:lpstr>Types of Cybercrimes – Cyber-enabled Crimes</vt:lpstr>
      <vt:lpstr>Types of Cybercrime - Cyber-Dependant Crime</vt:lpstr>
      <vt:lpstr>Cyber-dependant Crime</vt:lpstr>
      <vt:lpstr>Botnets  and  DDoS Attacks</vt:lpstr>
      <vt:lpstr>Anonymous – Julian Assange</vt:lpstr>
      <vt:lpstr>Ransomware</vt:lpstr>
      <vt:lpstr>Ransomware</vt:lpstr>
      <vt:lpstr>Keyloggers and  Spyware</vt:lpstr>
      <vt:lpstr>Hacking</vt:lpstr>
      <vt:lpstr>“Real” Hacking</vt:lpstr>
      <vt:lpstr>Phishing and Spear-Phishing</vt:lpstr>
      <vt:lpstr>How prevalent are these crimes?</vt:lpstr>
      <vt:lpstr>PowerPoint Presentation</vt:lpstr>
      <vt:lpstr>Fraud and Theft</vt:lpstr>
      <vt:lpstr>Fraud – Dating Scams</vt:lpstr>
      <vt:lpstr>Card Not Present (CNP)</vt:lpstr>
      <vt:lpstr>Fraud may be underreported </vt:lpstr>
      <vt:lpstr>Hate Crime</vt:lpstr>
      <vt:lpstr>Online Sexual Exploitation</vt:lpstr>
      <vt:lpstr>Why is the Internet attractive to cyber criminals?</vt:lpstr>
      <vt:lpstr>What are the factors contributing to the challenges faced by law enforcement in keeping pace with evolving trends?</vt:lpstr>
      <vt:lpstr>Conclusions</vt:lpstr>
      <vt:lpstr>Any questions?  Week 6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Terrorism and Cybercrime</dc:title>
  <dc:creator>Luke Roach</dc:creator>
  <cp:lastModifiedBy>Sarah Jones (IMH)</cp:lastModifiedBy>
  <cp:revision>42</cp:revision>
  <dcterms:created xsi:type="dcterms:W3CDTF">2022-11-11T11:41:21Z</dcterms:created>
  <dcterms:modified xsi:type="dcterms:W3CDTF">2023-11-10T13:39:45Z</dcterms:modified>
</cp:coreProperties>
</file>