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4" r:id="rId48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02" y="13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fb51a185-9f8a-4b58-9e86-92b6e2c1185d" providerId="ADAL" clId="{20265939-53F3-4730-BE9D-07BAABE94B46}"/>
    <pc:docChg chg="undo custSel addSld delSld modSld">
      <pc:chgData name="Ellie Brown" userId="fb51a185-9f8a-4b58-9e86-92b6e2c1185d" providerId="ADAL" clId="{20265939-53F3-4730-BE9D-07BAABE94B46}" dt="2026-09-22T14:54:39.255" v="856" actId="20577"/>
      <pc:docMkLst>
        <pc:docMk/>
      </pc:docMkLst>
      <pc:sldChg chg="modSp mod">
        <pc:chgData name="Ellie Brown" userId="fb51a185-9f8a-4b58-9e86-92b6e2c1185d" providerId="ADAL" clId="{20265939-53F3-4730-BE9D-07BAABE94B46}" dt="2026-09-22T14:54:39.255" v="856" actId="20577"/>
        <pc:sldMkLst>
          <pc:docMk/>
          <pc:sldMk cId="0" sldId="256"/>
        </pc:sldMkLst>
        <pc:spChg chg="mod">
          <ac:chgData name="Ellie Brown" userId="fb51a185-9f8a-4b58-9e86-92b6e2c1185d" providerId="ADAL" clId="{20265939-53F3-4730-BE9D-07BAABE94B46}" dt="2026-09-22T14:54:39.255" v="856" actId="20577"/>
          <ac:spMkLst>
            <pc:docMk/>
            <pc:sldMk cId="0" sldId="256"/>
            <ac:spMk id="15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7:30.789" v="830" actId="20577"/>
        <pc:sldMkLst>
          <pc:docMk/>
          <pc:sldMk cId="0" sldId="257"/>
        </pc:sldMkLst>
        <pc:spChg chg="mod">
          <ac:chgData name="Ellie Brown" userId="fb51a185-9f8a-4b58-9e86-92b6e2c1185d" providerId="ADAL" clId="{20265939-53F3-4730-BE9D-07BAABE94B46}" dt="2026-09-04T14:57:30.789" v="830" actId="20577"/>
          <ac:spMkLst>
            <pc:docMk/>
            <pc:sldMk cId="0" sldId="257"/>
            <ac:spMk id="5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7:33.750" v="832" actId="20577"/>
        <pc:sldMkLst>
          <pc:docMk/>
          <pc:sldMk cId="0" sldId="258"/>
        </pc:sldMkLst>
        <pc:spChg chg="mod">
          <ac:chgData name="Ellie Brown" userId="fb51a185-9f8a-4b58-9e86-92b6e2c1185d" providerId="ADAL" clId="{20265939-53F3-4730-BE9D-07BAABE94B46}" dt="2026-09-04T14:57:33.750" v="832" actId="20577"/>
          <ac:spMkLst>
            <pc:docMk/>
            <pc:sldMk cId="0" sldId="258"/>
            <ac:spMk id="8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0:02.037" v="20" actId="20577"/>
        <pc:sldMkLst>
          <pc:docMk/>
          <pc:sldMk cId="0" sldId="260"/>
        </pc:sldMkLst>
        <pc:spChg chg="mod">
          <ac:chgData name="Ellie Brown" userId="fb51a185-9f8a-4b58-9e86-92b6e2c1185d" providerId="ADAL" clId="{20265939-53F3-4730-BE9D-07BAABE94B46}" dt="2026-09-04T14:50:02.037" v="20" actId="20577"/>
          <ac:spMkLst>
            <pc:docMk/>
            <pc:sldMk cId="0" sldId="260"/>
            <ac:spMk id="2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7:42.053" v="834" actId="20577"/>
        <pc:sldMkLst>
          <pc:docMk/>
          <pc:sldMk cId="0" sldId="265"/>
        </pc:sldMkLst>
        <pc:spChg chg="mod">
          <ac:chgData name="Ellie Brown" userId="fb51a185-9f8a-4b58-9e86-92b6e2c1185d" providerId="ADAL" clId="{20265939-53F3-4730-BE9D-07BAABE94B46}" dt="2026-09-04T14:57:42.053" v="834" actId="20577"/>
          <ac:spMkLst>
            <pc:docMk/>
            <pc:sldMk cId="0" sldId="265"/>
            <ac:spMk id="9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0:49.790" v="41" actId="20577"/>
        <pc:sldMkLst>
          <pc:docMk/>
          <pc:sldMk cId="0" sldId="280"/>
        </pc:sldMkLst>
        <pc:spChg chg="mod">
          <ac:chgData name="Ellie Brown" userId="fb51a185-9f8a-4b58-9e86-92b6e2c1185d" providerId="ADAL" clId="{20265939-53F3-4730-BE9D-07BAABE94B46}" dt="2026-09-04T14:50:49.790" v="41" actId="20577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7:54.531" v="836" actId="20577"/>
        <pc:sldMkLst>
          <pc:docMk/>
          <pc:sldMk cId="0" sldId="281"/>
        </pc:sldMkLst>
        <pc:spChg chg="mod">
          <ac:chgData name="Ellie Brown" userId="fb51a185-9f8a-4b58-9e86-92b6e2c1185d" providerId="ADAL" clId="{20265939-53F3-4730-BE9D-07BAABE94B46}" dt="2026-09-04T14:57:54.531" v="836" actId="20577"/>
          <ac:spMkLst>
            <pc:docMk/>
            <pc:sldMk cId="0" sldId="281"/>
            <ac:spMk id="9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1:04.839" v="55" actId="20577"/>
        <pc:sldMkLst>
          <pc:docMk/>
          <pc:sldMk cId="0" sldId="282"/>
        </pc:sldMkLst>
        <pc:spChg chg="mod">
          <ac:chgData name="Ellie Brown" userId="fb51a185-9f8a-4b58-9e86-92b6e2c1185d" providerId="ADAL" clId="{20265939-53F3-4730-BE9D-07BAABE94B46}" dt="2026-09-04T14:51:04.839" v="55" actId="20577"/>
          <ac:spMkLst>
            <pc:docMk/>
            <pc:sldMk cId="0" sldId="282"/>
            <ac:spMk id="4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1:21.648" v="57" actId="20577"/>
        <pc:sldMkLst>
          <pc:docMk/>
          <pc:sldMk cId="0" sldId="290"/>
        </pc:sldMkLst>
        <pc:spChg chg="mod">
          <ac:chgData name="Ellie Brown" userId="fb51a185-9f8a-4b58-9e86-92b6e2c1185d" providerId="ADAL" clId="{20265939-53F3-4730-BE9D-07BAABE94B46}" dt="2026-09-04T14:51:21.648" v="57" actId="20577"/>
          <ac:spMkLst>
            <pc:docMk/>
            <pc:sldMk cId="0" sldId="290"/>
            <ac:spMk id="4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8:00.793" v="838" actId="20577"/>
        <pc:sldMkLst>
          <pc:docMk/>
          <pc:sldMk cId="0" sldId="291"/>
        </pc:sldMkLst>
        <pc:spChg chg="mod">
          <ac:chgData name="Ellie Brown" userId="fb51a185-9f8a-4b58-9e86-92b6e2c1185d" providerId="ADAL" clId="{20265939-53F3-4730-BE9D-07BAABE94B46}" dt="2026-09-04T14:58:00.793" v="838" actId="20577"/>
          <ac:spMkLst>
            <pc:docMk/>
            <pc:sldMk cId="0" sldId="291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8:03.702" v="840" actId="20577"/>
        <pc:sldMkLst>
          <pc:docMk/>
          <pc:sldMk cId="0" sldId="294"/>
        </pc:sldMkLst>
        <pc:spChg chg="mod">
          <ac:chgData name="Ellie Brown" userId="fb51a185-9f8a-4b58-9e86-92b6e2c1185d" providerId="ADAL" clId="{20265939-53F3-4730-BE9D-07BAABE94B46}" dt="2026-09-04T14:58:03.702" v="840" actId="20577"/>
          <ac:spMkLst>
            <pc:docMk/>
            <pc:sldMk cId="0" sldId="294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8:09.152" v="842" actId="20577"/>
        <pc:sldMkLst>
          <pc:docMk/>
          <pc:sldMk cId="0" sldId="300"/>
        </pc:sldMkLst>
        <pc:spChg chg="mod">
          <ac:chgData name="Ellie Brown" userId="fb51a185-9f8a-4b58-9e86-92b6e2c1185d" providerId="ADAL" clId="{20265939-53F3-4730-BE9D-07BAABE94B46}" dt="2026-09-04T14:58:09.152" v="842" actId="20577"/>
          <ac:spMkLst>
            <pc:docMk/>
            <pc:sldMk cId="0" sldId="300"/>
            <ac:spMk id="5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04T14:58:13.035" v="844" actId="20577"/>
        <pc:sldMkLst>
          <pc:docMk/>
          <pc:sldMk cId="0" sldId="301"/>
        </pc:sldMkLst>
        <pc:spChg chg="mod">
          <ac:chgData name="Ellie Brown" userId="fb51a185-9f8a-4b58-9e86-92b6e2c1185d" providerId="ADAL" clId="{20265939-53F3-4730-BE9D-07BAABE94B46}" dt="2026-09-04T14:58:13.035" v="844" actId="20577"/>
          <ac:spMkLst>
            <pc:docMk/>
            <pc:sldMk cId="0" sldId="301"/>
            <ac:spMk id="3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04T14:52:00.178" v="115" actId="20577"/>
          <ac:spMkLst>
            <pc:docMk/>
            <pc:sldMk cId="0" sldId="301"/>
            <ac:spMk id="5" creationId="{00000000-0000-0000-0000-000000000000}"/>
          </ac:spMkLst>
        </pc:spChg>
      </pc:sldChg>
      <pc:sldChg chg="addSp modSp new mod">
        <pc:chgData name="Ellie Brown" userId="fb51a185-9f8a-4b58-9e86-92b6e2c1185d" providerId="ADAL" clId="{20265939-53F3-4730-BE9D-07BAABE94B46}" dt="2026-09-14T09:36:31.779" v="852" actId="20577"/>
        <pc:sldMkLst>
          <pc:docMk/>
          <pc:sldMk cId="569442381" sldId="304"/>
        </pc:sldMkLst>
        <pc:spChg chg="mod">
          <ac:chgData name="Ellie Brown" userId="fb51a185-9f8a-4b58-9e86-92b6e2c1185d" providerId="ADAL" clId="{20265939-53F3-4730-BE9D-07BAABE94B46}" dt="2026-09-04T14:55:05.686" v="631" actId="20577"/>
          <ac:spMkLst>
            <pc:docMk/>
            <pc:sldMk cId="569442381" sldId="304"/>
            <ac:spMk id="2" creationId="{8D19B16A-2334-15BE-08AE-5401AE8A114C}"/>
          </ac:spMkLst>
        </pc:spChg>
        <pc:spChg chg="mod">
          <ac:chgData name="Ellie Brown" userId="fb51a185-9f8a-4b58-9e86-92b6e2c1185d" providerId="ADAL" clId="{20265939-53F3-4730-BE9D-07BAABE94B46}" dt="2026-09-14T09:36:31.779" v="852" actId="20577"/>
          <ac:spMkLst>
            <pc:docMk/>
            <pc:sldMk cId="569442381" sldId="304"/>
            <ac:spMk id="3" creationId="{C19732D3-012B-E852-AAC2-277F5EE3A48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16000" y="987425"/>
            <a:ext cx="13848715" cy="711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E6538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50" b="0" i="0">
                <a:solidFill>
                  <a:srgbClr val="203458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E6538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750" b="0" i="0">
                <a:solidFill>
                  <a:srgbClr val="203458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E6538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E6538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7998" cy="1028699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7313382" y="1"/>
            <a:ext cx="10974705" cy="10287000"/>
          </a:xfrm>
          <a:custGeom>
            <a:avLst/>
            <a:gdLst/>
            <a:ahLst/>
            <a:cxnLst/>
            <a:rect l="l" t="t" r="r" b="b"/>
            <a:pathLst>
              <a:path w="10974705" h="10287000">
                <a:moveTo>
                  <a:pt x="0" y="10286998"/>
                </a:moveTo>
                <a:lnTo>
                  <a:pt x="7006452" y="0"/>
                </a:lnTo>
                <a:lnTo>
                  <a:pt x="10974617" y="0"/>
                </a:lnTo>
                <a:lnTo>
                  <a:pt x="10974617" y="10286999"/>
                </a:lnTo>
                <a:lnTo>
                  <a:pt x="0" y="10286998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7977473" y="0"/>
            <a:ext cx="10311130" cy="10287000"/>
          </a:xfrm>
          <a:custGeom>
            <a:avLst/>
            <a:gdLst/>
            <a:ahLst/>
            <a:cxnLst/>
            <a:rect l="l" t="t" r="r" b="b"/>
            <a:pathLst>
              <a:path w="10311130" h="10287000">
                <a:moveTo>
                  <a:pt x="0" y="10286998"/>
                </a:moveTo>
                <a:lnTo>
                  <a:pt x="7006452" y="0"/>
                </a:lnTo>
                <a:lnTo>
                  <a:pt x="10310525" y="0"/>
                </a:lnTo>
                <a:lnTo>
                  <a:pt x="10310525" y="10286999"/>
                </a:lnTo>
                <a:lnTo>
                  <a:pt x="0" y="10286998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9291752" y="9592365"/>
            <a:ext cx="8987155" cy="0"/>
          </a:xfrm>
          <a:custGeom>
            <a:avLst/>
            <a:gdLst/>
            <a:ahLst/>
            <a:cxnLst/>
            <a:rect l="l" t="t" r="r" b="b"/>
            <a:pathLst>
              <a:path w="8987155">
                <a:moveTo>
                  <a:pt x="0" y="0"/>
                </a:moveTo>
                <a:lnTo>
                  <a:pt x="8986721" y="0"/>
                </a:lnTo>
              </a:path>
            </a:pathLst>
          </a:custGeom>
          <a:ln w="19049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16000" y="968375"/>
            <a:ext cx="16256000" cy="116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E65385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16000" y="2266800"/>
            <a:ext cx="16256000" cy="23685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50" b="0" i="0">
                <a:solidFill>
                  <a:srgbClr val="203458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lus.lexis.com/uk/analytical-materials-uk/c-medical-treatment-of-children-and-parental?&amp;pddocid=urn%3AcontentItem%3A54X3-NBD1-DYCD-Y4W5-00000-00&amp;crid=81738cfd-8a08-4dac-90de-6c8d51fdca3d&amp;rqs=1" TargetMode="External"/><Relationship Id="rId5" Type="http://schemas.openxmlformats.org/officeDocument/2006/relationships/image" Target="../media/image37.png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pen.edu/openlearn/health-sports-psychology/health/the-mmr-vaccine-public-health-private-fears/content-section-0?intro=1" TargetMode="External"/><Relationship Id="rId5" Type="http://schemas.openxmlformats.org/officeDocument/2006/relationships/hyperlink" Target="https://www.nhs.uk/vaccinations/nhs-vaccinations-and-when-to-have-them/" TargetMode="External"/><Relationship Id="rId4" Type="http://schemas.openxmlformats.org/officeDocument/2006/relationships/hyperlink" Target="https://www.nhs.uk/vaccinations/why-vaccination-is-important-and-the-safest-way-to-protect-yourself/#%3A~%3Atext%3DVaccines%20teach%20your%20immune%20system%2Cgive%20you%20life%20long%20protection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g"/><Relationship Id="rId5" Type="http://schemas.openxmlformats.org/officeDocument/2006/relationships/hyperlink" Target="https://www.who.int/news-room/fact-sheets/detail/female-genital-mutilation#%3A~%3Atext%3DOverview%2Corgans%20for%20non%2Dmedical%20reasons" TargetMode="External"/><Relationship Id="rId4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g"/><Relationship Id="rId4" Type="http://schemas.openxmlformats.org/officeDocument/2006/relationships/hyperlink" Target="https://www.bbc.co.uk/news/health-40554462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g"/><Relationship Id="rId4" Type="http://schemas.openxmlformats.org/officeDocument/2006/relationships/hyperlink" Target="https://www.bbc.co.uk/news/health-40554462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jpg"/><Relationship Id="rId4" Type="http://schemas.openxmlformats.org/officeDocument/2006/relationships/hyperlink" Target="https://www.bbc.co.uk/news/uk-england-merseyside-43754949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jpg"/><Relationship Id="rId4" Type="http://schemas.openxmlformats.org/officeDocument/2006/relationships/hyperlink" Target="https://www.bbc.co.uk/news/uk-england-merseyside-43754949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g"/><Relationship Id="rId5" Type="http://schemas.openxmlformats.org/officeDocument/2006/relationships/hyperlink" Target="https://www.bbc.co.uk/news/uk-england-essex-61829522" TargetMode="External"/><Relationship Id="rId4" Type="http://schemas.openxmlformats.org/officeDocument/2006/relationships/image" Target="../media/image39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64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spcc.org.uk/about-us/news-opinion/2022/equal-protection-wales-england/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jpg"/><Relationship Id="rId4" Type="http://schemas.openxmlformats.org/officeDocument/2006/relationships/hyperlink" Target="https://www.gov.wales/ending-physical-punishment-children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g"/><Relationship Id="rId2" Type="http://schemas.openxmlformats.org/officeDocument/2006/relationships/hyperlink" Target="https://www.judiciary.uk/wp-content/uploads/2020/11/FamilySolutionsGroupReport_WhatAboutMe_12November2020.pdf-final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28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58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hyperlink" Target="https://www.cafcass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hyperlink" Target="https://www.gov.wales/cafcass-cymru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hyperlink" Target="https://www.childcomwales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7999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13413105" cy="1313815"/>
            </a:xfrm>
            <a:custGeom>
              <a:avLst/>
              <a:gdLst/>
              <a:ahLst/>
              <a:cxnLst/>
              <a:rect l="l" t="t" r="r" b="b"/>
              <a:pathLst>
                <a:path w="13413105" h="1313815">
                  <a:moveTo>
                    <a:pt x="12927130" y="1313687"/>
                  </a:moveTo>
                  <a:lnTo>
                    <a:pt x="0" y="1313674"/>
                  </a:lnTo>
                  <a:lnTo>
                    <a:pt x="0" y="0"/>
                  </a:lnTo>
                  <a:lnTo>
                    <a:pt x="13412905" y="0"/>
                  </a:lnTo>
                  <a:lnTo>
                    <a:pt x="13412905" y="827899"/>
                  </a:lnTo>
                  <a:lnTo>
                    <a:pt x="13410528" y="875912"/>
                  </a:lnTo>
                  <a:lnTo>
                    <a:pt x="13403485" y="923112"/>
                  </a:lnTo>
                  <a:lnTo>
                    <a:pt x="13391908" y="969180"/>
                  </a:lnTo>
                  <a:lnTo>
                    <a:pt x="13375928" y="1013797"/>
                  </a:lnTo>
                  <a:lnTo>
                    <a:pt x="13355678" y="1056646"/>
                  </a:lnTo>
                  <a:lnTo>
                    <a:pt x="13331290" y="1097407"/>
                  </a:lnTo>
                  <a:lnTo>
                    <a:pt x="13302895" y="1135763"/>
                  </a:lnTo>
                  <a:lnTo>
                    <a:pt x="13270626" y="1171394"/>
                  </a:lnTo>
                  <a:lnTo>
                    <a:pt x="13234994" y="1203663"/>
                  </a:lnTo>
                  <a:lnTo>
                    <a:pt x="13196639" y="1232058"/>
                  </a:lnTo>
                  <a:lnTo>
                    <a:pt x="13155877" y="1256447"/>
                  </a:lnTo>
                  <a:lnTo>
                    <a:pt x="13113028" y="1276697"/>
                  </a:lnTo>
                  <a:lnTo>
                    <a:pt x="13068410" y="1292677"/>
                  </a:lnTo>
                  <a:lnTo>
                    <a:pt x="13022343" y="1304254"/>
                  </a:lnTo>
                  <a:lnTo>
                    <a:pt x="12975143" y="1311297"/>
                  </a:lnTo>
                  <a:lnTo>
                    <a:pt x="12927130" y="1313687"/>
                  </a:lnTo>
                  <a:close/>
                </a:path>
              </a:pathLst>
            </a:custGeom>
            <a:solidFill>
              <a:srgbClr val="FED307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536543" y="2718170"/>
              <a:ext cx="9751695" cy="4848225"/>
            </a:xfrm>
            <a:custGeom>
              <a:avLst/>
              <a:gdLst/>
              <a:ahLst/>
              <a:cxnLst/>
              <a:rect l="l" t="t" r="r" b="b"/>
              <a:pathLst>
                <a:path w="9751694" h="4848225">
                  <a:moveTo>
                    <a:pt x="9751457" y="4848224"/>
                  </a:moveTo>
                  <a:lnTo>
                    <a:pt x="274639" y="4848224"/>
                  </a:lnTo>
                  <a:lnTo>
                    <a:pt x="255359" y="4846668"/>
                  </a:lnTo>
                  <a:lnTo>
                    <a:pt x="208459" y="4835119"/>
                  </a:lnTo>
                  <a:lnTo>
                    <a:pt x="164726" y="4816637"/>
                  </a:lnTo>
                  <a:lnTo>
                    <a:pt x="124789" y="4791849"/>
                  </a:lnTo>
                  <a:lnTo>
                    <a:pt x="89273" y="4761384"/>
                  </a:lnTo>
                  <a:lnTo>
                    <a:pt x="58808" y="4725869"/>
                  </a:lnTo>
                  <a:lnTo>
                    <a:pt x="34021" y="4685931"/>
                  </a:lnTo>
                  <a:lnTo>
                    <a:pt x="15538" y="4642198"/>
                  </a:lnTo>
                  <a:lnTo>
                    <a:pt x="3989" y="4595298"/>
                  </a:lnTo>
                  <a:lnTo>
                    <a:pt x="0" y="4545858"/>
                  </a:lnTo>
                  <a:lnTo>
                    <a:pt x="0" y="304799"/>
                  </a:lnTo>
                  <a:lnTo>
                    <a:pt x="3989" y="255359"/>
                  </a:lnTo>
                  <a:lnTo>
                    <a:pt x="15538" y="208459"/>
                  </a:lnTo>
                  <a:lnTo>
                    <a:pt x="34021" y="164726"/>
                  </a:lnTo>
                  <a:lnTo>
                    <a:pt x="58808" y="124789"/>
                  </a:lnTo>
                  <a:lnTo>
                    <a:pt x="89273" y="89273"/>
                  </a:lnTo>
                  <a:lnTo>
                    <a:pt x="124789" y="58808"/>
                  </a:lnTo>
                  <a:lnTo>
                    <a:pt x="164726" y="34021"/>
                  </a:lnTo>
                  <a:lnTo>
                    <a:pt x="208459" y="15538"/>
                  </a:lnTo>
                  <a:lnTo>
                    <a:pt x="255359" y="3989"/>
                  </a:lnTo>
                  <a:lnTo>
                    <a:pt x="304799" y="0"/>
                  </a:lnTo>
                  <a:lnTo>
                    <a:pt x="9751457" y="0"/>
                  </a:lnTo>
                  <a:lnTo>
                    <a:pt x="9751457" y="4848224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84217" y="3599100"/>
              <a:ext cx="133350" cy="13334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84217" y="4094400"/>
              <a:ext cx="133350" cy="13334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84217" y="4589700"/>
              <a:ext cx="133350" cy="13334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84217" y="5085000"/>
              <a:ext cx="133350" cy="13334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84217" y="5580300"/>
              <a:ext cx="133350" cy="13334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84217" y="6075600"/>
              <a:ext cx="133350" cy="13334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984217" y="6570900"/>
              <a:ext cx="133350" cy="13334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84217" y="7066200"/>
              <a:ext cx="133350" cy="133349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8701988" y="2837640"/>
            <a:ext cx="7417434" cy="45250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190"/>
              </a:lnSpc>
              <a:spcBef>
                <a:spcPts val="95"/>
              </a:spcBef>
            </a:pPr>
            <a:r>
              <a:rPr sz="3500" b="1" spc="-10" dirty="0">
                <a:solidFill>
                  <a:srgbClr val="FFFFFF"/>
                </a:solidFill>
                <a:latin typeface="Trebuchet MS"/>
                <a:cs typeface="Trebuchet MS"/>
              </a:rPr>
              <a:t>Contents</a:t>
            </a:r>
            <a:endParaRPr sz="3500">
              <a:latin typeface="Trebuchet MS"/>
              <a:cs typeface="Trebuchet MS"/>
            </a:endParaRPr>
          </a:p>
          <a:p>
            <a:pPr marL="612140" marR="878840">
              <a:lnSpc>
                <a:spcPts val="3900"/>
              </a:lnSpc>
              <a:spcBef>
                <a:spcPts val="165"/>
              </a:spcBef>
            </a:pPr>
            <a:r>
              <a:rPr sz="3300" spc="-110" dirty="0">
                <a:solidFill>
                  <a:srgbClr val="FFFFFF"/>
                </a:solidFill>
                <a:latin typeface="Trebuchet MS"/>
                <a:cs typeface="Trebuchet MS"/>
              </a:rPr>
              <a:t>Children’s</a:t>
            </a:r>
            <a:r>
              <a:rPr sz="33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130" dirty="0">
                <a:solidFill>
                  <a:srgbClr val="FFFFFF"/>
                </a:solidFill>
                <a:latin typeface="Trebuchet MS"/>
                <a:cs typeface="Trebuchet MS"/>
              </a:rPr>
              <a:t>-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FFFFFF"/>
                </a:solidFill>
                <a:latin typeface="Trebuchet MS"/>
                <a:cs typeface="Trebuchet MS"/>
              </a:rPr>
              <a:t>core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FFFFFF"/>
                </a:solidFill>
                <a:latin typeface="Trebuchet MS"/>
                <a:cs typeface="Trebuchet MS"/>
              </a:rPr>
              <a:t>principles </a:t>
            </a:r>
            <a:r>
              <a:rPr sz="3300" spc="-5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60" dirty="0">
                <a:solidFill>
                  <a:srgbClr val="FFFFFF"/>
                </a:solidFill>
                <a:latin typeface="Trebuchet MS"/>
                <a:cs typeface="Trebuchet MS"/>
              </a:rPr>
              <a:t>medical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FFFFFF"/>
                </a:solidFill>
                <a:latin typeface="Trebuchet MS"/>
                <a:cs typeface="Trebuchet MS"/>
              </a:rPr>
              <a:t>treatment Vaccinations</a:t>
            </a:r>
            <a:endParaRPr sz="3300">
              <a:latin typeface="Trebuchet MS"/>
              <a:cs typeface="Trebuchet MS"/>
            </a:endParaRPr>
          </a:p>
          <a:p>
            <a:pPr marL="612140" marR="2245995">
              <a:lnSpc>
                <a:spcPts val="3900"/>
              </a:lnSpc>
            </a:pPr>
            <a:r>
              <a:rPr sz="3300" spc="-30" dirty="0">
                <a:solidFill>
                  <a:srgbClr val="FFFFFF"/>
                </a:solidFill>
                <a:latin typeface="Trebuchet MS"/>
                <a:cs typeface="Trebuchet MS"/>
              </a:rPr>
              <a:t>Non-</a:t>
            </a:r>
            <a:r>
              <a:rPr sz="3300" spc="-60" dirty="0">
                <a:solidFill>
                  <a:srgbClr val="FFFFFF"/>
                </a:solidFill>
                <a:latin typeface="Trebuchet MS"/>
                <a:cs typeface="Trebuchet MS"/>
              </a:rPr>
              <a:t>beneficial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FFFFFF"/>
                </a:solidFill>
                <a:latin typeface="Trebuchet MS"/>
                <a:cs typeface="Trebuchet MS"/>
              </a:rPr>
              <a:t>treatment 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Detrimental</a:t>
            </a:r>
            <a:r>
              <a:rPr sz="33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FFFFFF"/>
                </a:solidFill>
                <a:latin typeface="Trebuchet MS"/>
                <a:cs typeface="Trebuchet MS"/>
              </a:rPr>
              <a:t>proceedures</a:t>
            </a:r>
            <a:endParaRPr sz="3300">
              <a:latin typeface="Trebuchet MS"/>
              <a:cs typeface="Trebuchet MS"/>
            </a:endParaRPr>
          </a:p>
          <a:p>
            <a:pPr marL="612140" marR="5080">
              <a:lnSpc>
                <a:spcPts val="3900"/>
              </a:lnSpc>
            </a:pP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Withdrawing</a:t>
            </a:r>
            <a:r>
              <a:rPr sz="33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sz="3300" spc="-95" dirty="0">
                <a:solidFill>
                  <a:srgbClr val="FFFFFF"/>
                </a:solidFill>
                <a:latin typeface="Trebuchet MS"/>
                <a:cs typeface="Trebuchet MS"/>
              </a:rPr>
              <a:t>withholding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FFFFFF"/>
                </a:solidFill>
                <a:latin typeface="Trebuchet MS"/>
                <a:cs typeface="Trebuchet MS"/>
              </a:rPr>
              <a:t>treatment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Corporal</a:t>
            </a:r>
            <a:r>
              <a:rPr sz="3300" spc="-2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FFFFFF"/>
                </a:solidFill>
                <a:latin typeface="Trebuchet MS"/>
                <a:cs typeface="Trebuchet MS"/>
              </a:rPr>
              <a:t>punishment</a:t>
            </a:r>
            <a:endParaRPr sz="3300">
              <a:latin typeface="Trebuchet MS"/>
              <a:cs typeface="Trebuchet MS"/>
            </a:endParaRPr>
          </a:p>
          <a:p>
            <a:pPr marL="612140">
              <a:lnSpc>
                <a:spcPts val="3779"/>
              </a:lnSpc>
            </a:pPr>
            <a:r>
              <a:rPr sz="3300" spc="-80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33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30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representation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318063" y="266824"/>
            <a:ext cx="12880975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400" spc="-150">
                <a:solidFill>
                  <a:srgbClr val="203458"/>
                </a:solidFill>
              </a:rPr>
              <a:t>WEEK </a:t>
            </a:r>
            <a:r>
              <a:rPr lang="en-GB" sz="4400" spc="-280" dirty="0">
                <a:solidFill>
                  <a:srgbClr val="203458"/>
                </a:solidFill>
              </a:rPr>
              <a:t>6</a:t>
            </a:r>
            <a:r>
              <a:rPr sz="4400" spc="-280">
                <a:solidFill>
                  <a:srgbClr val="203458"/>
                </a:solidFill>
              </a:rPr>
              <a:t>:</a:t>
            </a:r>
            <a:r>
              <a:rPr sz="4400" spc="-175">
                <a:solidFill>
                  <a:srgbClr val="203458"/>
                </a:solidFill>
              </a:rPr>
              <a:t> </a:t>
            </a:r>
            <a:r>
              <a:rPr sz="4400" dirty="0">
                <a:solidFill>
                  <a:srgbClr val="203458"/>
                </a:solidFill>
              </a:rPr>
              <a:t>CHILD</a:t>
            </a:r>
            <a:r>
              <a:rPr sz="4400" spc="-180" dirty="0">
                <a:solidFill>
                  <a:srgbClr val="203458"/>
                </a:solidFill>
              </a:rPr>
              <a:t> </a:t>
            </a:r>
            <a:r>
              <a:rPr sz="4400" dirty="0">
                <a:solidFill>
                  <a:srgbClr val="203458"/>
                </a:solidFill>
              </a:rPr>
              <a:t>RIGHTS</a:t>
            </a:r>
            <a:r>
              <a:rPr sz="4400" spc="-175" dirty="0">
                <a:solidFill>
                  <a:srgbClr val="203458"/>
                </a:solidFill>
              </a:rPr>
              <a:t> </a:t>
            </a:r>
            <a:r>
              <a:rPr sz="4400" dirty="0">
                <a:solidFill>
                  <a:srgbClr val="203458"/>
                </a:solidFill>
              </a:rPr>
              <a:t>AND</a:t>
            </a:r>
            <a:r>
              <a:rPr sz="4400" spc="-180" dirty="0">
                <a:solidFill>
                  <a:srgbClr val="203458"/>
                </a:solidFill>
              </a:rPr>
              <a:t> </a:t>
            </a:r>
            <a:r>
              <a:rPr sz="4400" spc="120" dirty="0">
                <a:solidFill>
                  <a:srgbClr val="203458"/>
                </a:solidFill>
              </a:rPr>
              <a:t>DECISION</a:t>
            </a:r>
            <a:r>
              <a:rPr sz="4400" spc="-175" dirty="0">
                <a:solidFill>
                  <a:srgbClr val="203458"/>
                </a:solidFill>
              </a:rPr>
              <a:t> </a:t>
            </a:r>
            <a:r>
              <a:rPr sz="4400" spc="220" dirty="0">
                <a:solidFill>
                  <a:srgbClr val="203458"/>
                </a:solidFill>
              </a:rPr>
              <a:t>MAKING</a:t>
            </a:r>
            <a:endParaRPr sz="4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 dirty="0">
                <a:solidFill>
                  <a:srgbClr val="FED307"/>
                </a:solidFill>
              </a:rPr>
              <a:t>WEEK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lang="en-GB" spc="-434" dirty="0">
                <a:solidFill>
                  <a:srgbClr val="FED307"/>
                </a:solidFill>
              </a:rPr>
              <a:t>6</a:t>
            </a:r>
            <a:r>
              <a:rPr spc="-434" dirty="0">
                <a:solidFill>
                  <a:srgbClr val="FED307"/>
                </a:solidFill>
              </a:rPr>
              <a:t>: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0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6221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431784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5051034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5860659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6670284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7479909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8289534"/>
            <a:ext cx="133350" cy="1333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706860" y="2393623"/>
            <a:ext cx="14853285" cy="6180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0" dirty="0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sz="32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core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principles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underpinning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exercise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66000"/>
              </a:lnSpc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relating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consent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FFFFFF"/>
                </a:solidFill>
                <a:latin typeface="Trebuchet MS"/>
                <a:cs typeface="Trebuchet MS"/>
              </a:rPr>
              <a:t>treatment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children,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5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FFFFFF"/>
                </a:solidFill>
                <a:latin typeface="Trebuchet MS"/>
                <a:cs typeface="Trebuchet MS"/>
              </a:rPr>
              <a:t>treatment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FFFFFF"/>
                </a:solidFill>
                <a:latin typeface="Trebuchet MS"/>
                <a:cs typeface="Trebuchet MS"/>
              </a:rPr>
              <a:t>withheld</a:t>
            </a:r>
            <a:r>
              <a:rPr sz="32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withdrawn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relating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corporal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punishment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Analyse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opportunities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2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represented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proceedings</a:t>
            </a:r>
            <a:endParaRPr sz="3200">
              <a:latin typeface="Trebuchet MS"/>
              <a:cs typeface="Trebuchet MS"/>
            </a:endParaRPr>
          </a:p>
          <a:p>
            <a:pPr marL="12700" marR="97790">
              <a:lnSpc>
                <a:spcPct val="166000"/>
              </a:lnSpc>
            </a:pP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Reflect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professional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5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ethical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challenges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presented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FFFFFF"/>
                </a:solidFill>
                <a:latin typeface="Trebuchet MS"/>
                <a:cs typeface="Trebuchet MS"/>
              </a:rPr>
              <a:t>lawyers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law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Apply</a:t>
            </a:r>
            <a:r>
              <a:rPr sz="32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practical</a:t>
            </a:r>
            <a:r>
              <a:rPr sz="32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scenarios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spc="-50" dirty="0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sources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independent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research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7998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313382" y="1"/>
              <a:ext cx="10974705" cy="10287000"/>
            </a:xfrm>
            <a:custGeom>
              <a:avLst/>
              <a:gdLst/>
              <a:ahLst/>
              <a:cxnLst/>
              <a:rect l="l" t="t" r="r" b="b"/>
              <a:pathLst>
                <a:path w="10974705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974617" y="0"/>
                  </a:lnTo>
                  <a:lnTo>
                    <a:pt x="10974617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7473" y="0"/>
              <a:ext cx="10311130" cy="10287000"/>
            </a:xfrm>
            <a:custGeom>
              <a:avLst/>
              <a:gdLst/>
              <a:ahLst/>
              <a:cxnLst/>
              <a:rect l="l" t="t" r="r" b="b"/>
              <a:pathLst>
                <a:path w="10311130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310525" y="0"/>
                  </a:lnTo>
                  <a:lnTo>
                    <a:pt x="10310525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291752" y="9592365"/>
              <a:ext cx="8987155" cy="0"/>
            </a:xfrm>
            <a:custGeom>
              <a:avLst/>
              <a:gdLst/>
              <a:ahLst/>
              <a:cxnLst/>
              <a:rect l="l" t="t" r="r" b="b"/>
              <a:pathLst>
                <a:path w="8987155">
                  <a:moveTo>
                    <a:pt x="0" y="0"/>
                  </a:moveTo>
                  <a:lnTo>
                    <a:pt x="8986721" y="0"/>
                  </a:lnTo>
                </a:path>
              </a:pathLst>
            </a:custGeom>
            <a:ln w="190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0505532" y="5872290"/>
            <a:ext cx="7818755" cy="2048510"/>
          </a:xfrm>
          <a:prstGeom prst="rect">
            <a:avLst/>
          </a:prstGeom>
        </p:spPr>
        <p:txBody>
          <a:bodyPr vert="horz" wrap="square" lIns="0" tIns="321310" rIns="0" bIns="0" rtlCol="0">
            <a:spAutoFit/>
          </a:bodyPr>
          <a:lstStyle/>
          <a:p>
            <a:pPr marL="12700" marR="5080" indent="4460875">
              <a:lnSpc>
                <a:spcPct val="73500"/>
              </a:lnSpc>
              <a:spcBef>
                <a:spcPts val="2530"/>
              </a:spcBef>
            </a:pPr>
            <a:r>
              <a:rPr sz="7650" b="1" spc="-254" dirty="0">
                <a:solidFill>
                  <a:srgbClr val="FED307"/>
                </a:solidFill>
                <a:latin typeface="Trebuchet MS"/>
                <a:cs typeface="Trebuchet MS"/>
              </a:rPr>
              <a:t>PART</a:t>
            </a:r>
            <a:r>
              <a:rPr sz="7650" b="1" spc="-390" dirty="0">
                <a:solidFill>
                  <a:srgbClr val="FED307"/>
                </a:solidFill>
                <a:latin typeface="Trebuchet MS"/>
                <a:cs typeface="Trebuchet MS"/>
              </a:rPr>
              <a:t> </a:t>
            </a:r>
            <a:r>
              <a:rPr sz="7650" b="1" spc="-1390" dirty="0">
                <a:solidFill>
                  <a:srgbClr val="FED307"/>
                </a:solidFill>
                <a:latin typeface="Trebuchet MS"/>
                <a:cs typeface="Trebuchet MS"/>
              </a:rPr>
              <a:t>1: </a:t>
            </a:r>
            <a:r>
              <a:rPr sz="7650" b="1" spc="135" dirty="0">
                <a:solidFill>
                  <a:srgbClr val="FFFFFF"/>
                </a:solidFill>
                <a:latin typeface="Trebuchet MS"/>
                <a:cs typeface="Trebuchet MS"/>
              </a:rPr>
              <a:t>CORE</a:t>
            </a:r>
            <a:r>
              <a:rPr sz="7650" b="1" spc="-3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7650" b="1" spc="-45" dirty="0">
                <a:solidFill>
                  <a:srgbClr val="FFFFFF"/>
                </a:solidFill>
                <a:latin typeface="Trebuchet MS"/>
                <a:cs typeface="Trebuchet MS"/>
              </a:rPr>
              <a:t>PRINCIPLES</a:t>
            </a:r>
            <a:endParaRPr sz="765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800212" y="7803544"/>
            <a:ext cx="7236459" cy="24318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92325" marR="5080" indent="-2080260">
              <a:lnSpc>
                <a:spcPct val="115599"/>
              </a:lnSpc>
              <a:spcBef>
                <a:spcPts val="95"/>
              </a:spcBef>
            </a:pPr>
            <a:r>
              <a:rPr lang="en-GB"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WEEK </a:t>
            </a:r>
            <a:r>
              <a:rPr lang="en-GB" sz="4650" b="1" spc="-260" dirty="0">
                <a:solidFill>
                  <a:srgbClr val="FFFFFF"/>
                </a:solidFill>
                <a:latin typeface="Trebuchet MS"/>
                <a:cs typeface="Trebuchet MS"/>
              </a:rPr>
              <a:t>6</a:t>
            </a:r>
            <a:r>
              <a:rPr sz="4650" b="1" spc="-260" dirty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465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4650" b="1" spc="114" dirty="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sz="4650" b="1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220" dirty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4650"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2430920" y="5924565"/>
            <a:ext cx="5857240" cy="19050"/>
          </a:xfrm>
          <a:custGeom>
            <a:avLst/>
            <a:gdLst/>
            <a:ahLst/>
            <a:cxnLst/>
            <a:rect l="l" t="t" r="r" b="b"/>
            <a:pathLst>
              <a:path w="5857240" h="19050">
                <a:moveTo>
                  <a:pt x="5857079" y="19049"/>
                </a:moveTo>
                <a:lnTo>
                  <a:pt x="0" y="19049"/>
                </a:lnTo>
                <a:lnTo>
                  <a:pt x="0" y="0"/>
                </a:lnTo>
                <a:lnTo>
                  <a:pt x="5857079" y="0"/>
                </a:lnTo>
                <a:lnTo>
                  <a:pt x="5857079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423232" y="5010828"/>
            <a:ext cx="5404485" cy="2329180"/>
          </a:xfrm>
          <a:custGeom>
            <a:avLst/>
            <a:gdLst/>
            <a:ahLst/>
            <a:cxnLst/>
            <a:rect l="l" t="t" r="r" b="b"/>
            <a:pathLst>
              <a:path w="5404484" h="2329179">
                <a:moveTo>
                  <a:pt x="4920010" y="2329073"/>
                </a:moveTo>
                <a:lnTo>
                  <a:pt x="485775" y="2329073"/>
                </a:lnTo>
                <a:lnTo>
                  <a:pt x="437762" y="2326696"/>
                </a:lnTo>
                <a:lnTo>
                  <a:pt x="390562" y="2319652"/>
                </a:lnTo>
                <a:lnTo>
                  <a:pt x="344494" y="2308075"/>
                </a:lnTo>
                <a:lnTo>
                  <a:pt x="299876" y="2292095"/>
                </a:lnTo>
                <a:lnTo>
                  <a:pt x="257028" y="2271845"/>
                </a:lnTo>
                <a:lnTo>
                  <a:pt x="216266" y="2247457"/>
                </a:lnTo>
                <a:lnTo>
                  <a:pt x="177911" y="2219062"/>
                </a:lnTo>
                <a:lnTo>
                  <a:pt x="142280" y="2186792"/>
                </a:lnTo>
                <a:lnTo>
                  <a:pt x="110010" y="2151161"/>
                </a:lnTo>
                <a:lnTo>
                  <a:pt x="81615" y="2112806"/>
                </a:lnTo>
                <a:lnTo>
                  <a:pt x="57227" y="2072044"/>
                </a:lnTo>
                <a:lnTo>
                  <a:pt x="36977" y="2029195"/>
                </a:lnTo>
                <a:lnTo>
                  <a:pt x="20997" y="1984578"/>
                </a:lnTo>
                <a:lnTo>
                  <a:pt x="9420" y="1938510"/>
                </a:lnTo>
                <a:lnTo>
                  <a:pt x="2377" y="1891311"/>
                </a:lnTo>
                <a:lnTo>
                  <a:pt x="0" y="1843298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920010" y="0"/>
                </a:lnTo>
                <a:lnTo>
                  <a:pt x="4968022" y="2377"/>
                </a:lnTo>
                <a:lnTo>
                  <a:pt x="5015221" y="9420"/>
                </a:lnTo>
                <a:lnTo>
                  <a:pt x="5061289" y="20997"/>
                </a:lnTo>
                <a:lnTo>
                  <a:pt x="5105907" y="36977"/>
                </a:lnTo>
                <a:lnTo>
                  <a:pt x="5148755" y="57227"/>
                </a:lnTo>
                <a:lnTo>
                  <a:pt x="5189517" y="81615"/>
                </a:lnTo>
                <a:lnTo>
                  <a:pt x="5227872" y="110010"/>
                </a:lnTo>
                <a:lnTo>
                  <a:pt x="5263503" y="142280"/>
                </a:lnTo>
                <a:lnTo>
                  <a:pt x="5295773" y="177911"/>
                </a:lnTo>
                <a:lnTo>
                  <a:pt x="5324168" y="216266"/>
                </a:lnTo>
                <a:lnTo>
                  <a:pt x="5348556" y="257028"/>
                </a:lnTo>
                <a:lnTo>
                  <a:pt x="5368806" y="299876"/>
                </a:lnTo>
                <a:lnTo>
                  <a:pt x="5384786" y="344494"/>
                </a:lnTo>
                <a:lnTo>
                  <a:pt x="5396363" y="390562"/>
                </a:lnTo>
                <a:lnTo>
                  <a:pt x="5403407" y="437762"/>
                </a:lnTo>
                <a:lnTo>
                  <a:pt x="5404177" y="453325"/>
                </a:lnTo>
                <a:lnTo>
                  <a:pt x="5404177" y="1875747"/>
                </a:lnTo>
                <a:lnTo>
                  <a:pt x="5396363" y="1938510"/>
                </a:lnTo>
                <a:lnTo>
                  <a:pt x="5384786" y="1984578"/>
                </a:lnTo>
                <a:lnTo>
                  <a:pt x="5368806" y="2029195"/>
                </a:lnTo>
                <a:lnTo>
                  <a:pt x="5348556" y="2072044"/>
                </a:lnTo>
                <a:lnTo>
                  <a:pt x="5324168" y="2112806"/>
                </a:lnTo>
                <a:lnTo>
                  <a:pt x="5295773" y="2151161"/>
                </a:lnTo>
                <a:lnTo>
                  <a:pt x="5263503" y="2186792"/>
                </a:lnTo>
                <a:lnTo>
                  <a:pt x="5227872" y="2219062"/>
                </a:lnTo>
                <a:lnTo>
                  <a:pt x="5189517" y="2247457"/>
                </a:lnTo>
                <a:lnTo>
                  <a:pt x="5148755" y="2271845"/>
                </a:lnTo>
                <a:lnTo>
                  <a:pt x="5105907" y="2292095"/>
                </a:lnTo>
                <a:lnTo>
                  <a:pt x="5061289" y="2308075"/>
                </a:lnTo>
                <a:lnTo>
                  <a:pt x="5015221" y="2319652"/>
                </a:lnTo>
                <a:lnTo>
                  <a:pt x="4968022" y="2326696"/>
                </a:lnTo>
                <a:lnTo>
                  <a:pt x="4920010" y="2329073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684228" y="5531528"/>
            <a:ext cx="4883785" cy="12446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5080" indent="-635" algn="ctr">
              <a:lnSpc>
                <a:spcPts val="3000"/>
              </a:lnSpc>
              <a:spcBef>
                <a:spcPts val="700"/>
              </a:spcBef>
            </a:pP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Should</a:t>
            </a:r>
            <a:r>
              <a:rPr sz="30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sz="30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sz="30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sz="3000" spc="-8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FFFFFF"/>
                </a:solidFill>
                <a:latin typeface="Trebuchet MS"/>
                <a:cs typeface="Trebuchet MS"/>
              </a:rPr>
              <a:t>adults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have?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sz="3000" spc="-65" dirty="0">
                <a:solidFill>
                  <a:srgbClr val="FFFFFF"/>
                </a:solidFill>
                <a:latin typeface="Trebuchet MS"/>
                <a:cs typeface="Trebuchet MS"/>
              </a:rPr>
              <a:t>should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0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FFFFFF"/>
                </a:solidFill>
                <a:latin typeface="Trebuchet MS"/>
                <a:cs typeface="Trebuchet MS"/>
              </a:rPr>
              <a:t>limited?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5" dirty="0"/>
              <a:t>CHILDREN’S</a:t>
            </a:r>
            <a:r>
              <a:rPr spc="-470" dirty="0"/>
              <a:t> </a:t>
            </a:r>
            <a:r>
              <a:rPr spc="60" dirty="0">
                <a:solidFill>
                  <a:srgbClr val="292959"/>
                </a:solidFill>
              </a:rPr>
              <a:t>RIGHTS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2755769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3536819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317869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22250" rIns="0" bIns="0" rtlCol="0">
            <a:spAutoFit/>
          </a:bodyPr>
          <a:lstStyle/>
          <a:p>
            <a:pPr marL="821690">
              <a:lnSpc>
                <a:spcPct val="100000"/>
              </a:lnSpc>
              <a:spcBef>
                <a:spcPts val="1750"/>
              </a:spcBef>
            </a:pPr>
            <a:r>
              <a:rPr spc="185" dirty="0"/>
              <a:t>So</a:t>
            </a:r>
            <a:r>
              <a:rPr spc="-140" dirty="0"/>
              <a:t> </a:t>
            </a:r>
            <a:r>
              <a:rPr spc="-200" dirty="0"/>
              <a:t>far,</a:t>
            </a:r>
            <a:r>
              <a:rPr spc="-114" dirty="0"/>
              <a:t> </a:t>
            </a:r>
            <a:r>
              <a:rPr spc="-210" dirty="0"/>
              <a:t>we’ve</a:t>
            </a:r>
            <a:r>
              <a:rPr spc="-125" dirty="0"/>
              <a:t> </a:t>
            </a:r>
            <a:r>
              <a:rPr spc="-90" dirty="0"/>
              <a:t>explored</a:t>
            </a:r>
            <a:r>
              <a:rPr spc="-125" dirty="0"/>
              <a:t> </a:t>
            </a:r>
            <a:r>
              <a:rPr spc="-50" dirty="0"/>
              <a:t>parenthood</a:t>
            </a:r>
            <a:r>
              <a:rPr spc="-125" dirty="0"/>
              <a:t> </a:t>
            </a:r>
            <a:r>
              <a:rPr dirty="0"/>
              <a:t>and</a:t>
            </a:r>
            <a:r>
              <a:rPr spc="-125" dirty="0"/>
              <a:t> </a:t>
            </a:r>
            <a:r>
              <a:rPr spc="-85" dirty="0"/>
              <a:t>parental</a:t>
            </a:r>
            <a:r>
              <a:rPr spc="-125" dirty="0"/>
              <a:t> </a:t>
            </a:r>
            <a:r>
              <a:rPr spc="-45" dirty="0"/>
              <a:t>responsibility</a:t>
            </a:r>
          </a:p>
          <a:p>
            <a:pPr marL="821690" marR="5080">
              <a:lnSpc>
                <a:spcPts val="6150"/>
              </a:lnSpc>
              <a:spcBef>
                <a:spcPts val="280"/>
              </a:spcBef>
            </a:pPr>
            <a:r>
              <a:rPr spc="-245" dirty="0"/>
              <a:t>We’ve</a:t>
            </a:r>
            <a:r>
              <a:rPr spc="-120" dirty="0"/>
              <a:t> </a:t>
            </a:r>
            <a:r>
              <a:rPr dirty="0"/>
              <a:t>also</a:t>
            </a:r>
            <a:r>
              <a:rPr spc="-285" dirty="0"/>
              <a:t> </a:t>
            </a:r>
            <a:r>
              <a:rPr spc="-50" dirty="0"/>
              <a:t>touched</a:t>
            </a:r>
            <a:r>
              <a:rPr spc="-220" dirty="0"/>
              <a:t> </a:t>
            </a:r>
            <a:r>
              <a:rPr dirty="0"/>
              <a:t>on</a:t>
            </a:r>
            <a:r>
              <a:rPr spc="-155" dirty="0"/>
              <a:t> </a:t>
            </a:r>
            <a:r>
              <a:rPr spc="-150" dirty="0"/>
              <a:t>the</a:t>
            </a:r>
            <a:r>
              <a:rPr spc="-135" dirty="0"/>
              <a:t> </a:t>
            </a:r>
            <a:r>
              <a:rPr spc="-95" dirty="0"/>
              <a:t>welfare</a:t>
            </a:r>
            <a:r>
              <a:rPr spc="-155" dirty="0"/>
              <a:t> </a:t>
            </a:r>
            <a:r>
              <a:rPr spc="-120" dirty="0"/>
              <a:t>principle</a:t>
            </a:r>
            <a:r>
              <a:rPr spc="-160" dirty="0"/>
              <a:t> </a:t>
            </a:r>
            <a:r>
              <a:rPr spc="-190" dirty="0"/>
              <a:t>in</a:t>
            </a:r>
            <a:r>
              <a:rPr spc="-120" dirty="0"/>
              <a:t> </a:t>
            </a:r>
            <a:r>
              <a:rPr spc="-100" dirty="0"/>
              <a:t>child</a:t>
            </a:r>
            <a:r>
              <a:rPr spc="-160" dirty="0"/>
              <a:t> </a:t>
            </a:r>
            <a:r>
              <a:rPr spc="-25" dirty="0"/>
              <a:t>law</a:t>
            </a:r>
            <a:r>
              <a:rPr spc="-160" dirty="0"/>
              <a:t> </a:t>
            </a:r>
            <a:r>
              <a:rPr spc="-50" dirty="0"/>
              <a:t>(see</a:t>
            </a:r>
            <a:r>
              <a:rPr spc="-155" dirty="0"/>
              <a:t> </a:t>
            </a:r>
            <a:r>
              <a:rPr spc="-200" dirty="0"/>
              <a:t>further</a:t>
            </a:r>
            <a:r>
              <a:rPr spc="-120" dirty="0"/>
              <a:t> </a:t>
            </a:r>
            <a:r>
              <a:rPr spc="-204" dirty="0"/>
              <a:t>unit</a:t>
            </a:r>
            <a:r>
              <a:rPr spc="-120" dirty="0"/>
              <a:t> </a:t>
            </a:r>
            <a:r>
              <a:rPr spc="-25" dirty="0"/>
              <a:t>4) </a:t>
            </a:r>
            <a:r>
              <a:rPr spc="-95" dirty="0"/>
              <a:t>Introduced</a:t>
            </a:r>
            <a:r>
              <a:rPr spc="-120" dirty="0"/>
              <a:t> </a:t>
            </a:r>
            <a:r>
              <a:rPr spc="-140" dirty="0"/>
              <a:t>international</a:t>
            </a:r>
            <a:r>
              <a:rPr spc="-120" dirty="0"/>
              <a:t> </a:t>
            </a:r>
            <a:r>
              <a:rPr spc="-90" dirty="0"/>
              <a:t>recognition</a:t>
            </a:r>
            <a:r>
              <a:rPr spc="-120" dirty="0"/>
              <a:t> </a:t>
            </a:r>
            <a:r>
              <a:rPr dirty="0"/>
              <a:t>of</a:t>
            </a:r>
            <a:r>
              <a:rPr spc="-120" dirty="0"/>
              <a:t> </a:t>
            </a:r>
            <a:r>
              <a:rPr spc="-100" dirty="0"/>
              <a:t>child</a:t>
            </a:r>
            <a:r>
              <a:rPr spc="-120" dirty="0"/>
              <a:t> </a:t>
            </a:r>
            <a:r>
              <a:rPr spc="-114" dirty="0"/>
              <a:t>rights</a:t>
            </a:r>
            <a:r>
              <a:rPr spc="-120" dirty="0"/>
              <a:t> </a:t>
            </a:r>
            <a:r>
              <a:rPr spc="-190" dirty="0"/>
              <a:t>in</a:t>
            </a:r>
            <a:r>
              <a:rPr spc="-114" dirty="0"/>
              <a:t> </a:t>
            </a:r>
            <a:r>
              <a:rPr spc="-204" dirty="0"/>
              <a:t>unit</a:t>
            </a:r>
            <a:r>
              <a:rPr spc="-120" dirty="0"/>
              <a:t> </a:t>
            </a:r>
            <a:r>
              <a:rPr spc="-905" dirty="0"/>
              <a:t>1</a:t>
            </a:r>
            <a:r>
              <a:rPr spc="-125" dirty="0"/>
              <a:t> </a:t>
            </a:r>
            <a:r>
              <a:rPr spc="-10" dirty="0"/>
              <a:t>(UNCRC)</a:t>
            </a:r>
          </a:p>
        </p:txBody>
      </p:sp>
      <p:sp>
        <p:nvSpPr>
          <p:cNvPr id="9" name="object 9"/>
          <p:cNvSpPr/>
          <p:nvPr/>
        </p:nvSpPr>
        <p:spPr>
          <a:xfrm>
            <a:off x="9458981" y="5010828"/>
            <a:ext cx="5404485" cy="2329180"/>
          </a:xfrm>
          <a:custGeom>
            <a:avLst/>
            <a:gdLst/>
            <a:ahLst/>
            <a:cxnLst/>
            <a:rect l="l" t="t" r="r" b="b"/>
            <a:pathLst>
              <a:path w="5404484" h="2329179">
                <a:moveTo>
                  <a:pt x="4920009" y="2329073"/>
                </a:moveTo>
                <a:lnTo>
                  <a:pt x="485775" y="2329073"/>
                </a:lnTo>
                <a:lnTo>
                  <a:pt x="437762" y="2326696"/>
                </a:lnTo>
                <a:lnTo>
                  <a:pt x="390562" y="2319652"/>
                </a:lnTo>
                <a:lnTo>
                  <a:pt x="344494" y="2308075"/>
                </a:lnTo>
                <a:lnTo>
                  <a:pt x="299877" y="2292095"/>
                </a:lnTo>
                <a:lnTo>
                  <a:pt x="257028" y="2271845"/>
                </a:lnTo>
                <a:lnTo>
                  <a:pt x="216266" y="2247457"/>
                </a:lnTo>
                <a:lnTo>
                  <a:pt x="177911" y="2219062"/>
                </a:lnTo>
                <a:lnTo>
                  <a:pt x="142280" y="2186792"/>
                </a:lnTo>
                <a:lnTo>
                  <a:pt x="110011" y="2151161"/>
                </a:lnTo>
                <a:lnTo>
                  <a:pt x="81616" y="2112806"/>
                </a:lnTo>
                <a:lnTo>
                  <a:pt x="57227" y="2072044"/>
                </a:lnTo>
                <a:lnTo>
                  <a:pt x="36977" y="2029195"/>
                </a:lnTo>
                <a:lnTo>
                  <a:pt x="20997" y="1984578"/>
                </a:lnTo>
                <a:lnTo>
                  <a:pt x="9420" y="1938510"/>
                </a:lnTo>
                <a:lnTo>
                  <a:pt x="2377" y="1891311"/>
                </a:lnTo>
                <a:lnTo>
                  <a:pt x="0" y="1843298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6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1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7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4920009" y="0"/>
                </a:lnTo>
                <a:lnTo>
                  <a:pt x="4968022" y="2377"/>
                </a:lnTo>
                <a:lnTo>
                  <a:pt x="5015222" y="9420"/>
                </a:lnTo>
                <a:lnTo>
                  <a:pt x="5061289" y="20997"/>
                </a:lnTo>
                <a:lnTo>
                  <a:pt x="5105907" y="36977"/>
                </a:lnTo>
                <a:lnTo>
                  <a:pt x="5148755" y="57227"/>
                </a:lnTo>
                <a:lnTo>
                  <a:pt x="5189516" y="81615"/>
                </a:lnTo>
                <a:lnTo>
                  <a:pt x="5227872" y="110010"/>
                </a:lnTo>
                <a:lnTo>
                  <a:pt x="5263503" y="142280"/>
                </a:lnTo>
                <a:lnTo>
                  <a:pt x="5295772" y="177911"/>
                </a:lnTo>
                <a:lnTo>
                  <a:pt x="5324168" y="216266"/>
                </a:lnTo>
                <a:lnTo>
                  <a:pt x="5348556" y="257028"/>
                </a:lnTo>
                <a:lnTo>
                  <a:pt x="5368806" y="299876"/>
                </a:lnTo>
                <a:lnTo>
                  <a:pt x="5384786" y="344494"/>
                </a:lnTo>
                <a:lnTo>
                  <a:pt x="5396364" y="390562"/>
                </a:lnTo>
                <a:lnTo>
                  <a:pt x="5403407" y="437762"/>
                </a:lnTo>
                <a:lnTo>
                  <a:pt x="5404177" y="453314"/>
                </a:lnTo>
                <a:lnTo>
                  <a:pt x="5404177" y="1875759"/>
                </a:lnTo>
                <a:lnTo>
                  <a:pt x="5396364" y="1938510"/>
                </a:lnTo>
                <a:lnTo>
                  <a:pt x="5384786" y="1984578"/>
                </a:lnTo>
                <a:lnTo>
                  <a:pt x="5368806" y="2029195"/>
                </a:lnTo>
                <a:lnTo>
                  <a:pt x="5348556" y="2072044"/>
                </a:lnTo>
                <a:lnTo>
                  <a:pt x="5324168" y="2112806"/>
                </a:lnTo>
                <a:lnTo>
                  <a:pt x="5295772" y="2151161"/>
                </a:lnTo>
                <a:lnTo>
                  <a:pt x="5263503" y="2186792"/>
                </a:lnTo>
                <a:lnTo>
                  <a:pt x="5227872" y="2219062"/>
                </a:lnTo>
                <a:lnTo>
                  <a:pt x="5189516" y="2247457"/>
                </a:lnTo>
                <a:lnTo>
                  <a:pt x="5148755" y="2271845"/>
                </a:lnTo>
                <a:lnTo>
                  <a:pt x="5105907" y="2292095"/>
                </a:lnTo>
                <a:lnTo>
                  <a:pt x="5061289" y="2308075"/>
                </a:lnTo>
                <a:lnTo>
                  <a:pt x="5015222" y="2319652"/>
                </a:lnTo>
                <a:lnTo>
                  <a:pt x="4968022" y="2326696"/>
                </a:lnTo>
                <a:lnTo>
                  <a:pt x="4920009" y="2329073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667291" y="5531528"/>
            <a:ext cx="4989195" cy="124460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065" marR="5080" algn="ctr">
              <a:lnSpc>
                <a:spcPts val="3000"/>
              </a:lnSpc>
              <a:spcBef>
                <a:spcPts val="700"/>
              </a:spcBef>
            </a:pP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Should</a:t>
            </a:r>
            <a:r>
              <a:rPr sz="30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0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0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FFFFFF"/>
                </a:solidFill>
                <a:latin typeface="Trebuchet MS"/>
                <a:cs typeface="Trebuchet MS"/>
              </a:rPr>
              <a:t>given</a:t>
            </a:r>
            <a:r>
              <a:rPr sz="30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FFFFFF"/>
                </a:solidFill>
                <a:latin typeface="Trebuchet MS"/>
                <a:cs typeface="Trebuchet MS"/>
              </a:rPr>
              <a:t>extra rights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FFFFFF"/>
                </a:solidFill>
                <a:latin typeface="Trebuchet MS"/>
                <a:cs typeface="Trebuchet MS"/>
              </a:rPr>
              <a:t>over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FFFFFF"/>
                </a:solidFill>
                <a:latin typeface="Trebuchet MS"/>
                <a:cs typeface="Trebuchet MS"/>
              </a:rPr>
              <a:t>above</a:t>
            </a:r>
            <a:r>
              <a:rPr sz="30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those </a:t>
            </a:r>
            <a:r>
              <a:rPr sz="3000" spc="-40" dirty="0">
                <a:solidFill>
                  <a:srgbClr val="FFFFFF"/>
                </a:solidFill>
                <a:latin typeface="Trebuchet MS"/>
                <a:cs typeface="Trebuchet MS"/>
              </a:rPr>
              <a:t>given</a:t>
            </a:r>
            <a:r>
              <a:rPr sz="3000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00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adults?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75" dirty="0"/>
              <a:t>ACTIVITY</a:t>
            </a:r>
            <a:r>
              <a:rPr sz="4500" spc="-790" dirty="0"/>
              <a:t>:</a:t>
            </a:r>
            <a:r>
              <a:rPr sz="4500" spc="-175" dirty="0"/>
              <a:t> </a:t>
            </a:r>
            <a:r>
              <a:rPr sz="4500" dirty="0">
                <a:solidFill>
                  <a:srgbClr val="292959"/>
                </a:solidFill>
              </a:rPr>
              <a:t>WHAT</a:t>
            </a:r>
            <a:r>
              <a:rPr sz="4500" spc="-175" dirty="0">
                <a:solidFill>
                  <a:srgbClr val="292959"/>
                </a:solidFill>
              </a:rPr>
              <a:t> </a:t>
            </a:r>
            <a:r>
              <a:rPr sz="4500" dirty="0">
                <a:solidFill>
                  <a:srgbClr val="292959"/>
                </a:solidFill>
              </a:rPr>
              <a:t>RIGHTS</a:t>
            </a:r>
            <a:r>
              <a:rPr sz="4500" spc="-170" dirty="0">
                <a:solidFill>
                  <a:srgbClr val="292959"/>
                </a:solidFill>
              </a:rPr>
              <a:t> </a:t>
            </a:r>
            <a:r>
              <a:rPr sz="4500" dirty="0">
                <a:solidFill>
                  <a:srgbClr val="292959"/>
                </a:solidFill>
              </a:rPr>
              <a:t>SHOULD</a:t>
            </a:r>
            <a:r>
              <a:rPr sz="4500" spc="-175" dirty="0">
                <a:solidFill>
                  <a:srgbClr val="292959"/>
                </a:solidFill>
              </a:rPr>
              <a:t> </a:t>
            </a:r>
            <a:r>
              <a:rPr sz="4500" spc="-65" dirty="0">
                <a:solidFill>
                  <a:srgbClr val="292959"/>
                </a:solidFill>
              </a:rPr>
              <a:t>CHILDREN</a:t>
            </a:r>
            <a:r>
              <a:rPr sz="4500" spc="-175" dirty="0">
                <a:solidFill>
                  <a:srgbClr val="292959"/>
                </a:solidFill>
              </a:rPr>
              <a:t> </a:t>
            </a:r>
            <a:r>
              <a:rPr sz="4500" spc="35" dirty="0">
                <a:solidFill>
                  <a:srgbClr val="292959"/>
                </a:solidFill>
              </a:rPr>
              <a:t>HAVE?</a:t>
            </a:r>
            <a:endParaRPr sz="4500" dirty="0"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2755769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3536819"/>
            <a:ext cx="142875" cy="1428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825476" y="2266800"/>
            <a:ext cx="7650480" cy="15875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95"/>
              </a:spcBef>
            </a:pP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have? 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u="heavy" spc="-114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not</a:t>
            </a:r>
            <a:r>
              <a:rPr sz="3750" u="none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u="none" spc="-10" dirty="0">
                <a:solidFill>
                  <a:srgbClr val="203458"/>
                </a:solidFill>
                <a:latin typeface="Trebuchet MS"/>
                <a:cs typeface="Trebuchet MS"/>
              </a:rPr>
              <a:t>have?</a:t>
            </a:r>
            <a:endParaRPr sz="37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1613"/>
            <a:ext cx="16680180" cy="1726564"/>
          </a:xfrm>
          <a:prstGeom prst="rect">
            <a:avLst/>
          </a:prstGeom>
        </p:spPr>
        <p:txBody>
          <a:bodyPr vert="horz" wrap="square" lIns="0" tIns="29844" rIns="0" bIns="0" rtlCol="0">
            <a:spAutoFit/>
          </a:bodyPr>
          <a:lstStyle/>
          <a:p>
            <a:pPr marL="12700" marR="5080">
              <a:lnSpc>
                <a:spcPts val="6680"/>
              </a:lnSpc>
              <a:spcBef>
                <a:spcPts val="234"/>
              </a:spcBef>
            </a:pPr>
            <a:r>
              <a:rPr sz="5600" dirty="0"/>
              <a:t>SHOULD</a:t>
            </a:r>
            <a:r>
              <a:rPr sz="5600" spc="-85" dirty="0"/>
              <a:t> </a:t>
            </a:r>
            <a:r>
              <a:rPr sz="5600" spc="-50" dirty="0"/>
              <a:t>CHILDREN</a:t>
            </a:r>
            <a:r>
              <a:rPr sz="5600" spc="-80" dirty="0"/>
              <a:t> </a:t>
            </a:r>
            <a:r>
              <a:rPr sz="5600" dirty="0"/>
              <a:t>HAVE</a:t>
            </a:r>
            <a:r>
              <a:rPr sz="5600" spc="-80" dirty="0"/>
              <a:t> </a:t>
            </a:r>
            <a:r>
              <a:rPr sz="5600" spc="-295" dirty="0"/>
              <a:t>THE</a:t>
            </a:r>
            <a:r>
              <a:rPr sz="5600" spc="-80" dirty="0"/>
              <a:t> </a:t>
            </a:r>
            <a:r>
              <a:rPr sz="5600" dirty="0"/>
              <a:t>RIGHT</a:t>
            </a:r>
            <a:r>
              <a:rPr sz="5600" spc="-85" dirty="0"/>
              <a:t> </a:t>
            </a:r>
            <a:r>
              <a:rPr sz="5600" spc="85" dirty="0"/>
              <a:t>TO?</a:t>
            </a:r>
            <a:r>
              <a:rPr sz="5600" spc="-75" dirty="0"/>
              <a:t> </a:t>
            </a:r>
            <a:r>
              <a:rPr sz="5600" dirty="0">
                <a:solidFill>
                  <a:srgbClr val="292959"/>
                </a:solidFill>
              </a:rPr>
              <a:t>TO</a:t>
            </a:r>
            <a:r>
              <a:rPr sz="5600" spc="-80" dirty="0">
                <a:solidFill>
                  <a:srgbClr val="292959"/>
                </a:solidFill>
              </a:rPr>
              <a:t> </a:t>
            </a:r>
            <a:r>
              <a:rPr sz="5600" spc="-20" dirty="0">
                <a:solidFill>
                  <a:srgbClr val="292959"/>
                </a:solidFill>
              </a:rPr>
              <a:t>WHAT </a:t>
            </a:r>
            <a:r>
              <a:rPr sz="5600" spc="-190" dirty="0">
                <a:solidFill>
                  <a:srgbClr val="292959"/>
                </a:solidFill>
              </a:rPr>
              <a:t>EXTENT</a:t>
            </a:r>
            <a:r>
              <a:rPr sz="5600" spc="-245" dirty="0">
                <a:solidFill>
                  <a:srgbClr val="292959"/>
                </a:solidFill>
              </a:rPr>
              <a:t> </a:t>
            </a:r>
            <a:r>
              <a:rPr sz="5600" dirty="0">
                <a:solidFill>
                  <a:srgbClr val="292959"/>
                </a:solidFill>
              </a:rPr>
              <a:t>SHOULD</a:t>
            </a:r>
            <a:r>
              <a:rPr sz="5600" spc="-240" dirty="0">
                <a:solidFill>
                  <a:srgbClr val="292959"/>
                </a:solidFill>
              </a:rPr>
              <a:t> </a:t>
            </a:r>
            <a:r>
              <a:rPr sz="5600" spc="-150" dirty="0">
                <a:solidFill>
                  <a:srgbClr val="292959"/>
                </a:solidFill>
              </a:rPr>
              <a:t>THEY</a:t>
            </a:r>
            <a:r>
              <a:rPr sz="5600" spc="-245" dirty="0">
                <a:solidFill>
                  <a:srgbClr val="292959"/>
                </a:solidFill>
              </a:rPr>
              <a:t> </a:t>
            </a:r>
            <a:r>
              <a:rPr sz="5600" spc="-295" dirty="0">
                <a:solidFill>
                  <a:srgbClr val="292959"/>
                </a:solidFill>
              </a:rPr>
              <a:t>BE</a:t>
            </a:r>
            <a:r>
              <a:rPr sz="5600" spc="-240" dirty="0">
                <a:solidFill>
                  <a:srgbClr val="292959"/>
                </a:solidFill>
              </a:rPr>
              <a:t> </a:t>
            </a:r>
            <a:r>
              <a:rPr sz="5600" spc="-35" dirty="0">
                <a:solidFill>
                  <a:srgbClr val="292959"/>
                </a:solidFill>
              </a:rPr>
              <a:t>ALLOWED</a:t>
            </a:r>
            <a:r>
              <a:rPr sz="5600" spc="-245" dirty="0">
                <a:solidFill>
                  <a:srgbClr val="292959"/>
                </a:solidFill>
              </a:rPr>
              <a:t> </a:t>
            </a:r>
            <a:r>
              <a:rPr sz="5600" spc="280" dirty="0">
                <a:solidFill>
                  <a:srgbClr val="292959"/>
                </a:solidFill>
              </a:rPr>
              <a:t>A</a:t>
            </a:r>
            <a:r>
              <a:rPr sz="5600" spc="-240" dirty="0">
                <a:solidFill>
                  <a:srgbClr val="292959"/>
                </a:solidFill>
              </a:rPr>
              <a:t> </a:t>
            </a:r>
            <a:r>
              <a:rPr sz="5600" spc="204" dirty="0">
                <a:solidFill>
                  <a:srgbClr val="292959"/>
                </a:solidFill>
              </a:rPr>
              <a:t>CHOICE?</a:t>
            </a:r>
            <a:endParaRPr sz="5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3054206"/>
            <a:ext cx="133349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8274" y="3768581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38274" y="4482956"/>
            <a:ext cx="133349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38274" y="5197331"/>
            <a:ext cx="133349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38274" y="5911706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38274" y="6626080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38274" y="7340455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38274" y="8054830"/>
            <a:ext cx="133349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438274" y="8769205"/>
            <a:ext cx="133349" cy="1333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760735" y="2614767"/>
            <a:ext cx="4472305" cy="6454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210435">
              <a:lnSpc>
                <a:spcPct val="135900"/>
              </a:lnSpc>
              <a:spcBef>
                <a:spcPts val="95"/>
              </a:spcBef>
            </a:pPr>
            <a:r>
              <a:rPr sz="3450" spc="-240" dirty="0">
                <a:solidFill>
                  <a:srgbClr val="203458"/>
                </a:solidFill>
                <a:latin typeface="Trebuchet MS"/>
                <a:cs typeface="Trebuchet MS"/>
              </a:rPr>
              <a:t>Life,</a:t>
            </a:r>
            <a:r>
              <a:rPr sz="34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50" dirty="0">
                <a:solidFill>
                  <a:srgbClr val="203458"/>
                </a:solidFill>
                <a:latin typeface="Trebuchet MS"/>
                <a:cs typeface="Trebuchet MS"/>
              </a:rPr>
              <a:t>survival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Education</a:t>
            </a:r>
            <a:endParaRPr sz="3450">
              <a:latin typeface="Trebuchet MS"/>
              <a:cs typeface="Trebuchet MS"/>
            </a:endParaRPr>
          </a:p>
          <a:p>
            <a:pPr marL="12700" marR="466090">
              <a:lnSpc>
                <a:spcPts val="5630"/>
              </a:lnSpc>
              <a:spcBef>
                <a:spcPts val="434"/>
              </a:spcBef>
            </a:pPr>
            <a:r>
              <a:rPr sz="3450" spc="-12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70" dirty="0">
                <a:solidFill>
                  <a:srgbClr val="203458"/>
                </a:solidFill>
                <a:latin typeface="Trebuchet MS"/>
                <a:cs typeface="Trebuchet MS"/>
              </a:rPr>
              <a:t>wellbeing </a:t>
            </a:r>
            <a:r>
              <a:rPr sz="3450" spc="-20" dirty="0">
                <a:solidFill>
                  <a:srgbClr val="203458"/>
                </a:solidFill>
                <a:latin typeface="Trebuchet MS"/>
                <a:cs typeface="Trebuchet MS"/>
              </a:rPr>
              <a:t>Food</a:t>
            </a:r>
            <a:endParaRPr sz="3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Water</a:t>
            </a:r>
            <a:endParaRPr sz="3450">
              <a:latin typeface="Trebuchet MS"/>
              <a:cs typeface="Trebuchet MS"/>
            </a:endParaRPr>
          </a:p>
          <a:p>
            <a:pPr marL="12700" marR="5080">
              <a:lnSpc>
                <a:spcPts val="5620"/>
              </a:lnSpc>
              <a:spcBef>
                <a:spcPts val="240"/>
              </a:spcBef>
            </a:pPr>
            <a:r>
              <a:rPr sz="345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45" dirty="0">
                <a:solidFill>
                  <a:srgbClr val="203458"/>
                </a:solidFill>
                <a:latin typeface="Trebuchet MS"/>
                <a:cs typeface="Trebuchet MS"/>
              </a:rPr>
              <a:t>stable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20" dirty="0">
                <a:solidFill>
                  <a:srgbClr val="203458"/>
                </a:solidFill>
                <a:latin typeface="Trebuchet MS"/>
                <a:cs typeface="Trebuchet MS"/>
              </a:rPr>
              <a:t>home </a:t>
            </a:r>
            <a:r>
              <a:rPr sz="3450" spc="-110" dirty="0">
                <a:solidFill>
                  <a:srgbClr val="203458"/>
                </a:solidFill>
                <a:latin typeface="Trebuchet MS"/>
                <a:cs typeface="Trebuchet MS"/>
              </a:rPr>
              <a:t>Protection</a:t>
            </a:r>
            <a:r>
              <a:rPr sz="3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abuse </a:t>
            </a:r>
            <a:r>
              <a:rPr sz="3450" spc="-110" dirty="0">
                <a:solidFill>
                  <a:srgbClr val="203458"/>
                </a:solidFill>
                <a:latin typeface="Trebuchet MS"/>
                <a:cs typeface="Trebuchet MS"/>
              </a:rPr>
              <a:t>Protection</a:t>
            </a:r>
            <a:r>
              <a:rPr sz="34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30" dirty="0">
                <a:solidFill>
                  <a:srgbClr val="203458"/>
                </a:solidFill>
                <a:latin typeface="Trebuchet MS"/>
                <a:cs typeface="Trebuchet MS"/>
              </a:rPr>
              <a:t>neglect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Clothes</a:t>
            </a:r>
            <a:endParaRPr sz="345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916970" y="3054206"/>
            <a:ext cx="133349" cy="13334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916970" y="3768581"/>
            <a:ext cx="133349" cy="1333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916970" y="4482956"/>
            <a:ext cx="133349" cy="1333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916970" y="5197331"/>
            <a:ext cx="133349" cy="133349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916970" y="5911706"/>
            <a:ext cx="133349" cy="13334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916970" y="6626080"/>
            <a:ext cx="133349" cy="133349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916970" y="7340455"/>
            <a:ext cx="133349" cy="133349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916970" y="8054830"/>
            <a:ext cx="133349" cy="133349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916970" y="8769205"/>
            <a:ext cx="133349" cy="133349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7239431" y="2614767"/>
            <a:ext cx="4284980" cy="6454775"/>
          </a:xfrm>
          <a:prstGeom prst="rect">
            <a:avLst/>
          </a:prstGeom>
        </p:spPr>
        <p:txBody>
          <a:bodyPr vert="horz" wrap="square" lIns="0" tIns="201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85"/>
              </a:spcBef>
            </a:pPr>
            <a:r>
              <a:rPr sz="3450" spc="-20" dirty="0">
                <a:solidFill>
                  <a:srgbClr val="203458"/>
                </a:solidFill>
                <a:latin typeface="Trebuchet MS"/>
                <a:cs typeface="Trebuchet MS"/>
              </a:rPr>
              <a:t>Play</a:t>
            </a:r>
            <a:endParaRPr sz="3450">
              <a:latin typeface="Trebuchet MS"/>
              <a:cs typeface="Trebuchet MS"/>
            </a:endParaRPr>
          </a:p>
          <a:p>
            <a:pPr marL="12700" marR="5080">
              <a:lnSpc>
                <a:spcPts val="5630"/>
              </a:lnSpc>
              <a:spcBef>
                <a:spcPts val="430"/>
              </a:spcBef>
            </a:pPr>
            <a:r>
              <a:rPr sz="3450" spc="-85" dirty="0">
                <a:solidFill>
                  <a:srgbClr val="203458"/>
                </a:solidFill>
                <a:latin typeface="Trebuchet MS"/>
                <a:cs typeface="Trebuchet MS"/>
              </a:rPr>
              <a:t>Freedom</a:t>
            </a:r>
            <a:r>
              <a:rPr sz="34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70" dirty="0">
                <a:solidFill>
                  <a:srgbClr val="203458"/>
                </a:solidFill>
                <a:latin typeface="Trebuchet MS"/>
                <a:cs typeface="Trebuchet MS"/>
              </a:rPr>
              <a:t>expression </a:t>
            </a:r>
            <a:r>
              <a:rPr sz="3450" spc="50" dirty="0">
                <a:solidFill>
                  <a:srgbClr val="203458"/>
                </a:solidFill>
                <a:latin typeface="Trebuchet MS"/>
                <a:cs typeface="Trebuchet MS"/>
              </a:rPr>
              <a:t>Choose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religion</a:t>
            </a:r>
            <a:endParaRPr sz="3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5"/>
              </a:spcBef>
            </a:pPr>
            <a:r>
              <a:rPr sz="3450" spc="-100" dirty="0">
                <a:solidFill>
                  <a:srgbClr val="203458"/>
                </a:solidFill>
                <a:latin typeface="Trebuchet MS"/>
                <a:cs typeface="Trebuchet MS"/>
              </a:rPr>
              <a:t>Fair</a:t>
            </a:r>
            <a:r>
              <a:rPr sz="34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trial</a:t>
            </a:r>
            <a:endParaRPr sz="3450">
              <a:latin typeface="Trebuchet MS"/>
              <a:cs typeface="Trebuchet MS"/>
            </a:endParaRPr>
          </a:p>
          <a:p>
            <a:pPr marL="12700" marR="812165">
              <a:lnSpc>
                <a:spcPts val="5630"/>
              </a:lnSpc>
              <a:spcBef>
                <a:spcPts val="430"/>
              </a:spcBef>
            </a:pPr>
            <a:r>
              <a:rPr sz="3450" spc="50" dirty="0">
                <a:solidFill>
                  <a:srgbClr val="203458"/>
                </a:solidFill>
                <a:latin typeface="Trebuchet MS"/>
                <a:cs typeface="Trebuchet MS"/>
              </a:rPr>
              <a:t>Choose</a:t>
            </a:r>
            <a:r>
              <a:rPr sz="34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gender </a:t>
            </a:r>
            <a:r>
              <a:rPr sz="3450" spc="-45" dirty="0">
                <a:solidFill>
                  <a:srgbClr val="203458"/>
                </a:solidFill>
                <a:latin typeface="Trebuchet MS"/>
                <a:cs typeface="Trebuchet MS"/>
              </a:rPr>
              <a:t>Non</a:t>
            </a:r>
            <a:r>
              <a:rPr sz="34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14" dirty="0">
                <a:solidFill>
                  <a:srgbClr val="203458"/>
                </a:solidFill>
                <a:latin typeface="Trebuchet MS"/>
                <a:cs typeface="Trebuchet MS"/>
              </a:rPr>
              <a:t>discrimination </a:t>
            </a:r>
            <a:r>
              <a:rPr sz="3450" spc="-40" dirty="0">
                <a:solidFill>
                  <a:srgbClr val="203458"/>
                </a:solidFill>
                <a:latin typeface="Trebuchet MS"/>
                <a:cs typeface="Trebuchet MS"/>
              </a:rPr>
              <a:t>Identity</a:t>
            </a:r>
            <a:endParaRPr sz="3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3450" dirty="0">
                <a:solidFill>
                  <a:srgbClr val="203458"/>
                </a:solidFill>
                <a:latin typeface="Trebuchet MS"/>
                <a:cs typeface="Trebuchet MS"/>
              </a:rPr>
              <a:t>Contact</a:t>
            </a:r>
            <a:r>
              <a:rPr sz="34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8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4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endParaRPr sz="3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3450" spc="-114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34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4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90" dirty="0">
                <a:solidFill>
                  <a:srgbClr val="203458"/>
                </a:solidFill>
                <a:latin typeface="Trebuchet MS"/>
                <a:cs typeface="Trebuchet MS"/>
              </a:rPr>
              <a:t>live</a:t>
            </a:r>
            <a:r>
              <a:rPr sz="34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endParaRPr sz="3450">
              <a:latin typeface="Trebuchet MS"/>
              <a:cs typeface="Trebuchet MS"/>
            </a:endParaRPr>
          </a:p>
        </p:txBody>
      </p:sp>
      <p:pic>
        <p:nvPicPr>
          <p:cNvPr id="23" name="object 2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395665" y="3054206"/>
            <a:ext cx="133349" cy="133349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2395665" y="3768581"/>
            <a:ext cx="133349" cy="133349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2395665" y="4482956"/>
            <a:ext cx="133349" cy="133349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2395665" y="5197331"/>
            <a:ext cx="133349" cy="133349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2395665" y="5911706"/>
            <a:ext cx="133349" cy="133349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2395665" y="6626080"/>
            <a:ext cx="133349" cy="133349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2395665" y="7340455"/>
            <a:ext cx="133349" cy="133349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2395665" y="8054830"/>
            <a:ext cx="133349" cy="133349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2395665" y="8769205"/>
            <a:ext cx="133349" cy="133349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12718126" y="2614767"/>
            <a:ext cx="3717925" cy="6454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717550">
              <a:lnSpc>
                <a:spcPct val="135900"/>
              </a:lnSpc>
              <a:spcBef>
                <a:spcPts val="95"/>
              </a:spcBef>
            </a:pP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Sexual</a:t>
            </a:r>
            <a:r>
              <a:rPr sz="34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5" dirty="0">
                <a:solidFill>
                  <a:srgbClr val="203458"/>
                </a:solidFill>
                <a:latin typeface="Trebuchet MS"/>
                <a:cs typeface="Trebuchet MS"/>
              </a:rPr>
              <a:t>relations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Drugs/Alcohol Tattooing Piercing</a:t>
            </a:r>
            <a:endParaRPr sz="3450">
              <a:latin typeface="Trebuchet MS"/>
              <a:cs typeface="Trebuchet MS"/>
            </a:endParaRPr>
          </a:p>
          <a:p>
            <a:pPr marL="12700" marR="2414905">
              <a:lnSpc>
                <a:spcPts val="5630"/>
              </a:lnSpc>
              <a:spcBef>
                <a:spcPts val="434"/>
              </a:spcBef>
            </a:pPr>
            <a:r>
              <a:rPr sz="3450" spc="-105" dirty="0">
                <a:solidFill>
                  <a:srgbClr val="203458"/>
                </a:solidFill>
                <a:latin typeface="Trebuchet MS"/>
                <a:cs typeface="Trebuchet MS"/>
              </a:rPr>
              <a:t>Driving </a:t>
            </a:r>
            <a:r>
              <a:rPr sz="3450" spc="-20" dirty="0">
                <a:solidFill>
                  <a:srgbClr val="203458"/>
                </a:solidFill>
                <a:latin typeface="Trebuchet MS"/>
                <a:cs typeface="Trebuchet MS"/>
              </a:rPr>
              <a:t>Work</a:t>
            </a:r>
            <a:endParaRPr sz="34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Smoking/vaping</a:t>
            </a:r>
            <a:endParaRPr sz="3450">
              <a:latin typeface="Trebuchet MS"/>
              <a:cs typeface="Trebuchet MS"/>
            </a:endParaRPr>
          </a:p>
          <a:p>
            <a:pPr marL="12700" marR="5080">
              <a:lnSpc>
                <a:spcPts val="5620"/>
              </a:lnSpc>
              <a:spcBef>
                <a:spcPts val="240"/>
              </a:spcBef>
            </a:pPr>
            <a:r>
              <a:rPr sz="3450" dirty="0">
                <a:solidFill>
                  <a:srgbClr val="203458"/>
                </a:solidFill>
                <a:latin typeface="Trebuchet MS"/>
                <a:cs typeface="Trebuchet MS"/>
              </a:rPr>
              <a:t>Donate</a:t>
            </a:r>
            <a:r>
              <a:rPr sz="3450" spc="-229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450" spc="-10" dirty="0">
                <a:solidFill>
                  <a:srgbClr val="203458"/>
                </a:solidFill>
                <a:latin typeface="Trebuchet MS"/>
                <a:cs typeface="Trebuchet MS"/>
              </a:rPr>
              <a:t>organs </a:t>
            </a:r>
            <a:r>
              <a:rPr sz="3450" spc="-114" dirty="0">
                <a:solidFill>
                  <a:srgbClr val="203458"/>
                </a:solidFill>
                <a:latin typeface="Trebuchet MS"/>
                <a:cs typeface="Trebuchet MS"/>
              </a:rPr>
              <a:t>Privacy/Information</a:t>
            </a:r>
            <a:endParaRPr sz="3450">
              <a:latin typeface="Trebuchet MS"/>
              <a:cs typeface="Trebuchet MS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275016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65" dirty="0"/>
              <a:t>AUTONOMY</a:t>
            </a:r>
            <a:r>
              <a:rPr spc="-335" dirty="0"/>
              <a:t> </a:t>
            </a:r>
            <a:r>
              <a:rPr spc="465" dirty="0"/>
              <a:t>V</a:t>
            </a:r>
            <a:r>
              <a:rPr spc="-340" dirty="0"/>
              <a:t> </a:t>
            </a:r>
            <a:r>
              <a:rPr spc="-10" dirty="0">
                <a:solidFill>
                  <a:srgbClr val="292959"/>
                </a:solidFill>
              </a:rPr>
              <a:t>PATERNALISM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35267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360997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4867274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1599" y="6753225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8639174"/>
            <a:ext cx="123825" cy="12382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663700" y="1968500"/>
            <a:ext cx="15722600" cy="7569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765">
              <a:lnSpc>
                <a:spcPct val="137500"/>
              </a:lnSpc>
              <a:spcBef>
                <a:spcPts val="100"/>
              </a:spcBef>
            </a:pP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Autonomy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absolute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harmful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interfere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with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right.</a:t>
            </a:r>
            <a:endParaRPr sz="3000">
              <a:latin typeface="Trebuchet MS"/>
              <a:cs typeface="Trebuchet MS"/>
            </a:endParaRPr>
          </a:p>
          <a:p>
            <a:pPr marL="12700" marR="679450">
              <a:lnSpc>
                <a:spcPct val="137500"/>
              </a:lnSpc>
            </a:pP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Paternalism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0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80" dirty="0">
                <a:solidFill>
                  <a:srgbClr val="203458"/>
                </a:solidFill>
                <a:latin typeface="Trebuchet MS"/>
                <a:cs typeface="Trebuchet MS"/>
              </a:rPr>
              <a:t>good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harm. </a:t>
            </a:r>
            <a:r>
              <a:rPr sz="3000" spc="-50" dirty="0">
                <a:solidFill>
                  <a:srgbClr val="203458"/>
                </a:solidFill>
                <a:latin typeface="Trebuchet MS"/>
                <a:cs typeface="Trebuchet MS"/>
              </a:rPr>
              <a:t>Related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principle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liberalism</a:t>
            </a:r>
            <a:endParaRPr sz="3000">
              <a:latin typeface="Trebuchet MS"/>
              <a:cs typeface="Trebuchet MS"/>
            </a:endParaRPr>
          </a:p>
          <a:p>
            <a:pPr marL="12700" marR="140335">
              <a:lnSpc>
                <a:spcPct val="137500"/>
              </a:lnSpc>
            </a:pP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adults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harmed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making?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03458"/>
                </a:solidFill>
                <a:latin typeface="Trebuchet MS"/>
                <a:cs typeface="Trebuchet MS"/>
              </a:rPr>
              <a:t>Why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children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treated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60" dirty="0">
                <a:solidFill>
                  <a:srgbClr val="203458"/>
                </a:solidFill>
                <a:latin typeface="Trebuchet MS"/>
                <a:cs typeface="Trebuchet MS"/>
              </a:rPr>
              <a:t>same?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03458"/>
                </a:solidFill>
                <a:latin typeface="Trebuchet MS"/>
                <a:cs typeface="Trebuchet MS"/>
              </a:rPr>
              <a:t>Ekelaar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03458"/>
                </a:solidFill>
                <a:latin typeface="Trebuchet MS"/>
                <a:cs typeface="Trebuchet MS"/>
              </a:rPr>
              <a:t>(1994)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automony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‘most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dangerous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precious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right.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right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make </a:t>
            </a:r>
            <a:r>
              <a:rPr sz="3000" spc="-15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03458"/>
                </a:solidFill>
                <a:latin typeface="Trebuchet MS"/>
                <a:cs typeface="Trebuchet MS"/>
              </a:rPr>
              <a:t>mistakes’</a:t>
            </a:r>
            <a:endParaRPr sz="3000">
              <a:latin typeface="Trebuchet MS"/>
              <a:cs typeface="Trebuchet MS"/>
            </a:endParaRPr>
          </a:p>
          <a:p>
            <a:pPr marL="12700" marR="462280">
              <a:lnSpc>
                <a:spcPct val="137500"/>
              </a:lnSpc>
            </a:pPr>
            <a:r>
              <a:rPr sz="3000" spc="85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60" dirty="0">
                <a:solidFill>
                  <a:srgbClr val="203458"/>
                </a:solidFill>
                <a:latin typeface="Trebuchet MS"/>
                <a:cs typeface="Trebuchet MS"/>
              </a:rPr>
              <a:t>5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03458"/>
                </a:solidFill>
                <a:latin typeface="Trebuchet MS"/>
                <a:cs typeface="Trebuchet MS"/>
              </a:rPr>
              <a:t>recognises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03458"/>
                </a:solidFill>
                <a:latin typeface="Trebuchet MS"/>
                <a:cs typeface="Trebuchet MS"/>
              </a:rPr>
              <a:t>evolving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capacities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30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responsibilities 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evolve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too.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1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responsibility </a:t>
            </a:r>
            <a:r>
              <a:rPr sz="3000" spc="-280" dirty="0">
                <a:solidFill>
                  <a:srgbClr val="203458"/>
                </a:solidFill>
                <a:latin typeface="Trebuchet MS"/>
                <a:cs typeface="Trebuchet MS"/>
              </a:rPr>
              <a:t>(10),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0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accrue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through childhood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7500"/>
              </a:lnSpc>
            </a:pP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Nervous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system</a:t>
            </a:r>
            <a:r>
              <a:rPr sz="3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starts</a:t>
            </a:r>
            <a:r>
              <a:rPr sz="30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develop</a:t>
            </a:r>
            <a:r>
              <a:rPr sz="3000" spc="-130" dirty="0">
                <a:solidFill>
                  <a:srgbClr val="203458"/>
                </a:solidFill>
                <a:latin typeface="Trebuchet MS"/>
                <a:cs typeface="Trebuchet MS"/>
              </a:rPr>
              <a:t> from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day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75" dirty="0">
                <a:solidFill>
                  <a:srgbClr val="203458"/>
                </a:solidFill>
                <a:latin typeface="Trebuchet MS"/>
                <a:cs typeface="Trebuchet MS"/>
              </a:rPr>
              <a:t>13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post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03458"/>
                </a:solidFill>
                <a:latin typeface="Trebuchet MS"/>
                <a:cs typeface="Trebuchet MS"/>
              </a:rPr>
              <a:t>fertilisation,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03458"/>
                </a:solidFill>
                <a:latin typeface="Trebuchet MS"/>
                <a:cs typeface="Trebuchet MS"/>
              </a:rPr>
              <a:t>continues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03458"/>
                </a:solidFill>
                <a:latin typeface="Trebuchet MS"/>
                <a:cs typeface="Trebuchet MS"/>
              </a:rPr>
              <a:t>develop</a:t>
            </a:r>
            <a:r>
              <a:rPr sz="30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03458"/>
                </a:solidFill>
                <a:latin typeface="Trebuchet MS"/>
                <a:cs typeface="Trebuchet MS"/>
              </a:rPr>
              <a:t>through </a:t>
            </a:r>
            <a:r>
              <a:rPr sz="3000" spc="-175" dirty="0">
                <a:solidFill>
                  <a:srgbClr val="203458"/>
                </a:solidFill>
                <a:latin typeface="Trebuchet MS"/>
                <a:cs typeface="Trebuchet MS"/>
              </a:rPr>
              <a:t>life.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Critical</a:t>
            </a:r>
            <a:r>
              <a:rPr sz="30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stages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03458"/>
                </a:solidFill>
                <a:latin typeface="Trebuchet MS"/>
                <a:cs typeface="Trebuchet MS"/>
              </a:rPr>
              <a:t>development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03458"/>
                </a:solidFill>
                <a:latin typeface="Trebuchet MS"/>
                <a:cs typeface="Trebuchet MS"/>
              </a:rPr>
              <a:t>adolescence,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1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30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000" spc="110" dirty="0">
                <a:solidFill>
                  <a:srgbClr val="203458"/>
                </a:solidFill>
                <a:latin typeface="Trebuchet MS"/>
                <a:cs typeface="Trebuchet MS"/>
              </a:rPr>
              <a:t>c25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58996" y="1028700"/>
            <a:ext cx="6400799" cy="846772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229568" y="958246"/>
            <a:ext cx="9497695" cy="1046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700" spc="60" dirty="0"/>
              <a:t>RIGHTS</a:t>
            </a:r>
            <a:r>
              <a:rPr sz="6700" spc="-260" dirty="0"/>
              <a:t> </a:t>
            </a:r>
            <a:r>
              <a:rPr sz="6700" dirty="0"/>
              <a:t>AND</a:t>
            </a:r>
            <a:r>
              <a:rPr sz="6700" spc="-254" dirty="0"/>
              <a:t> </a:t>
            </a:r>
            <a:r>
              <a:rPr sz="6700" spc="-10" dirty="0">
                <a:solidFill>
                  <a:srgbClr val="292959"/>
                </a:solidFill>
              </a:rPr>
              <a:t>PRINCIPLES</a:t>
            </a:r>
            <a:endParaRPr sz="6700"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2448241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2972116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3087" y="3491229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4543741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43087" y="5062853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6115366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43087" y="7158353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843087" y="8206103"/>
            <a:ext cx="104775" cy="1047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55650" y="2118034"/>
            <a:ext cx="9187815" cy="683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752215">
              <a:lnSpc>
                <a:spcPct val="137500"/>
              </a:lnSpc>
              <a:spcBef>
                <a:spcPts val="100"/>
              </a:spcBef>
            </a:pPr>
            <a:r>
              <a:rPr sz="2500" spc="65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lists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key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for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500" spc="8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welfare,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art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3(1):</a:t>
            </a:r>
            <a:endParaRPr sz="2500">
              <a:latin typeface="Trebuchet MS"/>
              <a:cs typeface="Trebuchet MS"/>
            </a:endParaRPr>
          </a:p>
          <a:p>
            <a:pPr marL="552450" marR="594360">
              <a:lnSpc>
                <a:spcPct val="137500"/>
              </a:lnSpc>
            </a:pPr>
            <a:r>
              <a:rPr sz="2500" i="1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4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30" dirty="0">
                <a:solidFill>
                  <a:srgbClr val="203458"/>
                </a:solidFill>
                <a:latin typeface="Trebuchet MS"/>
                <a:cs typeface="Trebuchet MS"/>
              </a:rPr>
              <a:t>actions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20" dirty="0">
                <a:solidFill>
                  <a:srgbClr val="203458"/>
                </a:solidFill>
                <a:latin typeface="Trebuchet MS"/>
                <a:cs typeface="Trebuchet MS"/>
              </a:rPr>
              <a:t>concerning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55" dirty="0">
                <a:solidFill>
                  <a:srgbClr val="203458"/>
                </a:solidFill>
                <a:latin typeface="Trebuchet MS"/>
                <a:cs typeface="Trebuchet MS"/>
              </a:rPr>
              <a:t>children....</a:t>
            </a:r>
            <a:r>
              <a:rPr sz="25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45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2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5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dirty="0">
                <a:solidFill>
                  <a:srgbClr val="203458"/>
                </a:solidFill>
                <a:latin typeface="Trebuchet MS"/>
                <a:cs typeface="Trebuchet MS"/>
              </a:rPr>
              <a:t>o</a:t>
            </a:r>
            <a:r>
              <a:rPr sz="25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i="1" spc="-8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14" dirty="0">
                <a:solidFill>
                  <a:srgbClr val="203458"/>
                </a:solidFill>
                <a:latin typeface="Trebuchet MS"/>
                <a:cs typeface="Trebuchet MS"/>
              </a:rPr>
              <a:t>shall</a:t>
            </a:r>
            <a:r>
              <a:rPr sz="25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5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50" dirty="0">
                <a:solidFill>
                  <a:srgbClr val="203458"/>
                </a:solidFill>
                <a:latin typeface="Trebuchet MS"/>
                <a:cs typeface="Trebuchet MS"/>
              </a:rPr>
              <a:t>primary</a:t>
            </a:r>
            <a:r>
              <a:rPr sz="25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i="1" spc="-10" dirty="0">
                <a:solidFill>
                  <a:srgbClr val="203458"/>
                </a:solidFill>
                <a:latin typeface="Trebuchet MS"/>
                <a:cs typeface="Trebuchet MS"/>
              </a:rPr>
              <a:t>consideration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25"/>
              </a:spcBef>
            </a:pP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15" dirty="0">
                <a:solidFill>
                  <a:srgbClr val="203458"/>
                </a:solidFill>
                <a:latin typeface="Trebuchet MS"/>
                <a:cs typeface="Trebuchet MS"/>
              </a:rPr>
              <a:t>1989,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15" dirty="0">
                <a:solidFill>
                  <a:srgbClr val="203458"/>
                </a:solidFill>
                <a:latin typeface="Trebuchet MS"/>
                <a:cs typeface="Trebuchet MS"/>
              </a:rPr>
              <a:t>s1:</a:t>
            </a:r>
            <a:endParaRPr sz="2500">
              <a:latin typeface="Trebuchet MS"/>
              <a:cs typeface="Trebuchet MS"/>
            </a:endParaRPr>
          </a:p>
          <a:p>
            <a:pPr marL="552450" marR="211454">
              <a:lnSpc>
                <a:spcPct val="137500"/>
              </a:lnSpc>
            </a:pP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paramount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upbringing.....</a:t>
            </a:r>
            <a:endParaRPr sz="2500">
              <a:latin typeface="Trebuchet MS"/>
              <a:cs typeface="Trebuchet MS"/>
            </a:endParaRPr>
          </a:p>
          <a:p>
            <a:pPr marL="12700" marR="622300">
              <a:lnSpc>
                <a:spcPct val="137500"/>
              </a:lnSpc>
            </a:pPr>
            <a:r>
              <a:rPr sz="2500" spc="65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limited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significants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English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law.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Welsh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55" dirty="0">
                <a:solidFill>
                  <a:srgbClr val="203458"/>
                </a:solidFill>
                <a:latin typeface="Trebuchet MS"/>
                <a:cs typeface="Trebuchet MS"/>
              </a:rPr>
              <a:t>-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Persons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(Wales)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Measure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4" dirty="0">
                <a:solidFill>
                  <a:srgbClr val="203458"/>
                </a:solidFill>
                <a:latin typeface="Trebuchet MS"/>
                <a:cs typeface="Trebuchet MS"/>
              </a:rPr>
              <a:t>2011,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15" dirty="0">
                <a:solidFill>
                  <a:srgbClr val="203458"/>
                </a:solidFill>
                <a:latin typeface="Trebuchet MS"/>
                <a:cs typeface="Trebuchet MS"/>
              </a:rPr>
              <a:t>s1:</a:t>
            </a:r>
            <a:endParaRPr sz="2500">
              <a:latin typeface="Trebuchet MS"/>
              <a:cs typeface="Trebuchet MS"/>
            </a:endParaRPr>
          </a:p>
          <a:p>
            <a:pPr marL="552450" marR="5080">
              <a:lnSpc>
                <a:spcPct val="137500"/>
              </a:lnSpc>
            </a:pP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Welsh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Ministers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duty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5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regard</a:t>
            </a:r>
            <a:r>
              <a:rPr sz="25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key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parts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55" dirty="0">
                <a:solidFill>
                  <a:srgbClr val="203458"/>
                </a:solidFill>
                <a:latin typeface="Trebuchet MS"/>
                <a:cs typeface="Trebuchet MS"/>
              </a:rPr>
              <a:t>UNCRC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proposed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policy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changes.</a:t>
            </a:r>
            <a:endParaRPr sz="2500">
              <a:latin typeface="Trebuchet MS"/>
              <a:cs typeface="Trebuchet MS"/>
            </a:endParaRPr>
          </a:p>
          <a:p>
            <a:pPr marL="552450" marR="855980">
              <a:lnSpc>
                <a:spcPct val="137500"/>
              </a:lnSpc>
            </a:pP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incorporate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65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into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mechanism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enforce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65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courts.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8599"/>
            <a:ext cx="10219055" cy="833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300" spc="-50" dirty="0"/>
              <a:t>CHILDREN’S</a:t>
            </a:r>
            <a:r>
              <a:rPr sz="5300" spc="-315" dirty="0"/>
              <a:t> </a:t>
            </a:r>
            <a:r>
              <a:rPr sz="5300" spc="50" dirty="0"/>
              <a:t>RIGHTS</a:t>
            </a:r>
            <a:r>
              <a:rPr sz="5300" spc="-315" dirty="0"/>
              <a:t> </a:t>
            </a:r>
            <a:r>
              <a:rPr sz="5300" spc="-20" dirty="0">
                <a:solidFill>
                  <a:srgbClr val="292959"/>
                </a:solidFill>
              </a:rPr>
              <a:t>IN</a:t>
            </a:r>
            <a:r>
              <a:rPr sz="5300" spc="-315" dirty="0">
                <a:solidFill>
                  <a:srgbClr val="292959"/>
                </a:solidFill>
              </a:rPr>
              <a:t> </a:t>
            </a:r>
            <a:r>
              <a:rPr sz="5300" spc="-10" dirty="0">
                <a:solidFill>
                  <a:srgbClr val="292959"/>
                </a:solidFill>
              </a:rPr>
              <a:t>PRACTICE</a:t>
            </a:r>
            <a:endParaRPr sz="53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1968247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2444497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3396997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3873247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4825747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5778247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6730747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7206997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8635747"/>
            <a:ext cx="95250" cy="952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07281" y="1670445"/>
            <a:ext cx="9598660" cy="8121650"/>
          </a:xfrm>
          <a:prstGeom prst="rect">
            <a:avLst/>
          </a:prstGeom>
        </p:spPr>
        <p:txBody>
          <a:bodyPr vert="horz" wrap="square" lIns="0" tIns="1454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Autonomy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central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most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academic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discussion</a:t>
            </a:r>
            <a:endParaRPr sz="2250">
              <a:latin typeface="Trebuchet MS"/>
              <a:cs typeface="Trebuchet MS"/>
            </a:endParaRPr>
          </a:p>
          <a:p>
            <a:pPr marL="12700" marR="222885">
              <a:lnSpc>
                <a:spcPct val="138900"/>
              </a:lnSpc>
            </a:pP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Often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overlook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5" dirty="0">
                <a:solidFill>
                  <a:srgbClr val="203458"/>
                </a:solidFill>
                <a:latin typeface="Trebuchet MS"/>
                <a:cs typeface="Trebuchet MS"/>
              </a:rPr>
              <a:t>conditions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people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10" dirty="0">
                <a:solidFill>
                  <a:srgbClr val="203458"/>
                </a:solidFill>
                <a:latin typeface="Trebuchet MS"/>
                <a:cs typeface="Trebuchet MS"/>
              </a:rPr>
              <a:t>live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in UK</a:t>
            </a:r>
            <a:endParaRPr sz="2250">
              <a:latin typeface="Trebuchet MS"/>
              <a:cs typeface="Trebuchet MS"/>
            </a:endParaRPr>
          </a:p>
          <a:p>
            <a:pPr marL="12700" marR="407670" algn="just">
              <a:lnSpc>
                <a:spcPct val="138900"/>
              </a:lnSpc>
            </a:pP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0" dirty="0">
                <a:solidFill>
                  <a:srgbClr val="203458"/>
                </a:solidFill>
                <a:latin typeface="Trebuchet MS"/>
                <a:cs typeface="Trebuchet MS"/>
              </a:rPr>
              <a:t>UK,</a:t>
            </a:r>
            <a:r>
              <a:rPr sz="2250" spc="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2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money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donated</a:t>
            </a:r>
            <a:r>
              <a:rPr sz="22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donkey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0" dirty="0">
                <a:solidFill>
                  <a:srgbClr val="203458"/>
                </a:solidFill>
                <a:latin typeface="Trebuchet MS"/>
                <a:cs typeface="Trebuchet MS"/>
              </a:rPr>
              <a:t>sanctuaries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0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9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charities 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Traditionally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seen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clash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paternalism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who </a:t>
            </a:r>
            <a:r>
              <a:rPr sz="2250" spc="-3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2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25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endParaRPr sz="2250">
              <a:latin typeface="Trebuchet MS"/>
              <a:cs typeface="Trebuchet MS"/>
            </a:endParaRPr>
          </a:p>
          <a:p>
            <a:pPr marL="12700" marR="406400" algn="just">
              <a:lnSpc>
                <a:spcPct val="138900"/>
              </a:lnSpc>
            </a:pPr>
            <a:r>
              <a:rPr sz="2250" spc="-3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0" dirty="0">
                <a:solidFill>
                  <a:srgbClr val="203458"/>
                </a:solidFill>
                <a:latin typeface="Trebuchet MS"/>
                <a:cs typeface="Trebuchet MS"/>
              </a:rPr>
              <a:t>lack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knowledge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5" dirty="0">
                <a:solidFill>
                  <a:srgbClr val="203458"/>
                </a:solidFill>
                <a:latin typeface="Trebuchet MS"/>
                <a:cs typeface="Trebuchet MS"/>
              </a:rPr>
              <a:t>experience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decisions,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strength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themselves.</a:t>
            </a:r>
            <a:endParaRPr sz="2250">
              <a:latin typeface="Trebuchet MS"/>
              <a:cs typeface="Trebuchet MS"/>
            </a:endParaRPr>
          </a:p>
          <a:p>
            <a:pPr marL="12700" marR="86360">
              <a:lnSpc>
                <a:spcPct val="138900"/>
              </a:lnSpc>
            </a:pP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practice,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balancing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exercise,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95" dirty="0">
                <a:solidFill>
                  <a:srgbClr val="203458"/>
                </a:solidFill>
                <a:latin typeface="Trebuchet MS"/>
                <a:cs typeface="Trebuchet MS"/>
              </a:rPr>
              <a:t>delivery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protection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basic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rights,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whilst 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prioritising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9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endParaRPr sz="22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45"/>
              </a:spcBef>
            </a:pP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autonomy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increasing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225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childhood</a:t>
            </a:r>
            <a:endParaRPr sz="2250">
              <a:latin typeface="Trebuchet MS"/>
              <a:cs typeface="Trebuchet MS"/>
            </a:endParaRPr>
          </a:p>
          <a:p>
            <a:pPr marL="12700" marR="599440">
              <a:lnSpc>
                <a:spcPct val="138900"/>
              </a:lnSpc>
            </a:pPr>
            <a:r>
              <a:rPr sz="2250" spc="105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0" dirty="0">
                <a:solidFill>
                  <a:srgbClr val="203458"/>
                </a:solidFill>
                <a:latin typeface="Trebuchet MS"/>
                <a:cs typeface="Trebuchet MS"/>
              </a:rPr>
              <a:t>explored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rights/responsibilities.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4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10" dirty="0">
                <a:solidFill>
                  <a:srgbClr val="203458"/>
                </a:solidFill>
                <a:latin typeface="Trebuchet MS"/>
                <a:cs typeface="Trebuchet MS"/>
              </a:rPr>
              <a:t>unit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3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explore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0" dirty="0">
                <a:solidFill>
                  <a:srgbClr val="203458"/>
                </a:solidFill>
                <a:latin typeface="Trebuchet MS"/>
                <a:cs typeface="Trebuchet MS"/>
              </a:rPr>
              <a:t>context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have 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250">
              <a:latin typeface="Trebuchet MS"/>
              <a:cs typeface="Trebuchet MS"/>
            </a:endParaRPr>
          </a:p>
          <a:p>
            <a:pPr marL="12700" marR="5080">
              <a:lnSpc>
                <a:spcPct val="138900"/>
              </a:lnSpc>
            </a:pP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0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225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unique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nature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10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25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203458"/>
                </a:solidFill>
                <a:latin typeface="Trebuchet MS"/>
                <a:cs typeface="Trebuchet MS"/>
              </a:rPr>
              <a:t>assume </a:t>
            </a:r>
            <a:r>
              <a:rPr sz="2250" spc="-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5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3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reach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45" dirty="0">
                <a:solidFill>
                  <a:srgbClr val="203458"/>
                </a:solidFill>
                <a:latin typeface="Trebuchet MS"/>
                <a:cs typeface="Trebuchet MS"/>
              </a:rPr>
              <a:t>identical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25" dirty="0">
                <a:solidFill>
                  <a:srgbClr val="203458"/>
                </a:solidFill>
                <a:latin typeface="Trebuchet MS"/>
                <a:cs typeface="Trebuchet MS"/>
              </a:rPr>
              <a:t>outcome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5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-7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25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dirty="0">
                <a:solidFill>
                  <a:srgbClr val="203458"/>
                </a:solidFill>
                <a:latin typeface="Trebuchet MS"/>
                <a:cs typeface="Trebuchet MS"/>
              </a:rPr>
              <a:t>aspects</a:t>
            </a:r>
            <a:r>
              <a:rPr sz="225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spc="10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25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i="1" spc="-4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25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i="1" dirty="0">
                <a:solidFill>
                  <a:srgbClr val="203458"/>
                </a:solidFill>
                <a:latin typeface="Trebuchet MS"/>
                <a:cs typeface="Trebuchet MS"/>
              </a:rPr>
              <a:t>D</a:t>
            </a:r>
            <a:r>
              <a:rPr sz="225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25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Child) </a:t>
            </a:r>
            <a:r>
              <a:rPr sz="2250" b="1" spc="-185" dirty="0">
                <a:solidFill>
                  <a:srgbClr val="203458"/>
                </a:solidFill>
                <a:latin typeface="Trebuchet MS"/>
                <a:cs typeface="Trebuchet MS"/>
              </a:rPr>
              <a:t>[2019]</a:t>
            </a:r>
            <a:r>
              <a:rPr sz="225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spc="130" dirty="0">
                <a:solidFill>
                  <a:srgbClr val="203458"/>
                </a:solidFill>
                <a:latin typeface="Trebuchet MS"/>
                <a:cs typeface="Trebuchet MS"/>
              </a:rPr>
              <a:t>UKSC</a:t>
            </a:r>
            <a:r>
              <a:rPr sz="225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spc="-130" dirty="0">
                <a:solidFill>
                  <a:srgbClr val="203458"/>
                </a:solidFill>
                <a:latin typeface="Trebuchet MS"/>
                <a:cs typeface="Trebuchet MS"/>
              </a:rPr>
              <a:t>42,</a:t>
            </a:r>
            <a:r>
              <a:rPr sz="225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spc="85" dirty="0">
                <a:solidFill>
                  <a:srgbClr val="203458"/>
                </a:solidFill>
                <a:latin typeface="Trebuchet MS"/>
                <a:cs typeface="Trebuchet MS"/>
              </a:rPr>
              <a:t>para</a:t>
            </a:r>
            <a:r>
              <a:rPr sz="225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50" b="1" spc="-25" dirty="0">
                <a:solidFill>
                  <a:srgbClr val="203458"/>
                </a:solidFill>
                <a:latin typeface="Trebuchet MS"/>
                <a:cs typeface="Trebuchet MS"/>
              </a:rPr>
              <a:t>24</a:t>
            </a:r>
            <a:endParaRPr sz="2250">
              <a:latin typeface="Trebuchet MS"/>
              <a:cs typeface="Trebuchet MS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1458941" y="1013912"/>
            <a:ext cx="6829425" cy="8722360"/>
          </a:xfrm>
          <a:custGeom>
            <a:avLst/>
            <a:gdLst/>
            <a:ahLst/>
            <a:cxnLst/>
            <a:rect l="l" t="t" r="r" b="b"/>
            <a:pathLst>
              <a:path w="6829425" h="8722360">
                <a:moveTo>
                  <a:pt x="6343282" y="8722267"/>
                </a:moveTo>
                <a:lnTo>
                  <a:pt x="485775" y="8722267"/>
                </a:lnTo>
                <a:lnTo>
                  <a:pt x="437762" y="8719890"/>
                </a:lnTo>
                <a:lnTo>
                  <a:pt x="390562" y="8712847"/>
                </a:lnTo>
                <a:lnTo>
                  <a:pt x="344494" y="8701269"/>
                </a:lnTo>
                <a:lnTo>
                  <a:pt x="299876" y="8685289"/>
                </a:lnTo>
                <a:lnTo>
                  <a:pt x="257028" y="8665039"/>
                </a:lnTo>
                <a:lnTo>
                  <a:pt x="216266" y="8640651"/>
                </a:lnTo>
                <a:lnTo>
                  <a:pt x="177911" y="8612256"/>
                </a:lnTo>
                <a:lnTo>
                  <a:pt x="142280" y="8579986"/>
                </a:lnTo>
                <a:lnTo>
                  <a:pt x="110010" y="8544355"/>
                </a:lnTo>
                <a:lnTo>
                  <a:pt x="81616" y="8506000"/>
                </a:lnTo>
                <a:lnTo>
                  <a:pt x="57227" y="8465239"/>
                </a:lnTo>
                <a:lnTo>
                  <a:pt x="36977" y="8422390"/>
                </a:lnTo>
                <a:lnTo>
                  <a:pt x="20997" y="8377772"/>
                </a:lnTo>
                <a:lnTo>
                  <a:pt x="9420" y="8331704"/>
                </a:lnTo>
                <a:lnTo>
                  <a:pt x="2377" y="8284505"/>
                </a:lnTo>
                <a:lnTo>
                  <a:pt x="0" y="8236492"/>
                </a:lnTo>
                <a:lnTo>
                  <a:pt x="0" y="485775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6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0"/>
                </a:lnTo>
                <a:lnTo>
                  <a:pt x="216266" y="81615"/>
                </a:lnTo>
                <a:lnTo>
                  <a:pt x="257028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2" y="2377"/>
                </a:lnTo>
                <a:lnTo>
                  <a:pt x="485775" y="0"/>
                </a:lnTo>
                <a:lnTo>
                  <a:pt x="6343282" y="0"/>
                </a:lnTo>
                <a:lnTo>
                  <a:pt x="6391295" y="2377"/>
                </a:lnTo>
                <a:lnTo>
                  <a:pt x="6438495" y="9420"/>
                </a:lnTo>
                <a:lnTo>
                  <a:pt x="6484563" y="20997"/>
                </a:lnTo>
                <a:lnTo>
                  <a:pt x="6529180" y="36977"/>
                </a:lnTo>
                <a:lnTo>
                  <a:pt x="6572029" y="57227"/>
                </a:lnTo>
                <a:lnTo>
                  <a:pt x="6612791" y="81615"/>
                </a:lnTo>
                <a:lnTo>
                  <a:pt x="6651146" y="110010"/>
                </a:lnTo>
                <a:lnTo>
                  <a:pt x="6686777" y="142280"/>
                </a:lnTo>
                <a:lnTo>
                  <a:pt x="6719047" y="177911"/>
                </a:lnTo>
                <a:lnTo>
                  <a:pt x="6747442" y="216266"/>
                </a:lnTo>
                <a:lnTo>
                  <a:pt x="6771830" y="257028"/>
                </a:lnTo>
                <a:lnTo>
                  <a:pt x="6792080" y="299877"/>
                </a:lnTo>
                <a:lnTo>
                  <a:pt x="6808060" y="344494"/>
                </a:lnTo>
                <a:lnTo>
                  <a:pt x="6819637" y="390562"/>
                </a:lnTo>
                <a:lnTo>
                  <a:pt x="6826680" y="437762"/>
                </a:lnTo>
                <a:lnTo>
                  <a:pt x="6829057" y="485775"/>
                </a:lnTo>
                <a:lnTo>
                  <a:pt x="6829057" y="8236492"/>
                </a:lnTo>
                <a:lnTo>
                  <a:pt x="6826680" y="8284505"/>
                </a:lnTo>
                <a:lnTo>
                  <a:pt x="6819637" y="8331704"/>
                </a:lnTo>
                <a:lnTo>
                  <a:pt x="6808060" y="8377772"/>
                </a:lnTo>
                <a:lnTo>
                  <a:pt x="6792080" y="8422390"/>
                </a:lnTo>
                <a:lnTo>
                  <a:pt x="6771830" y="8465239"/>
                </a:lnTo>
                <a:lnTo>
                  <a:pt x="6747442" y="8506000"/>
                </a:lnTo>
                <a:lnTo>
                  <a:pt x="6719047" y="8544355"/>
                </a:lnTo>
                <a:lnTo>
                  <a:pt x="6686777" y="8579986"/>
                </a:lnTo>
                <a:lnTo>
                  <a:pt x="6651146" y="8612256"/>
                </a:lnTo>
                <a:lnTo>
                  <a:pt x="6612791" y="8640651"/>
                </a:lnTo>
                <a:lnTo>
                  <a:pt x="6572029" y="8665039"/>
                </a:lnTo>
                <a:lnTo>
                  <a:pt x="6529180" y="8685289"/>
                </a:lnTo>
                <a:lnTo>
                  <a:pt x="6484563" y="8701269"/>
                </a:lnTo>
                <a:lnTo>
                  <a:pt x="6438495" y="8712847"/>
                </a:lnTo>
                <a:lnTo>
                  <a:pt x="6391295" y="8719890"/>
                </a:lnTo>
                <a:lnTo>
                  <a:pt x="6343282" y="8722267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3188573" y="1080650"/>
            <a:ext cx="33699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40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2000" b="1" spc="-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statistics</a:t>
            </a:r>
            <a:r>
              <a:rPr sz="2000" b="1" spc="-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70" dirty="0">
                <a:solidFill>
                  <a:srgbClr val="292959"/>
                </a:solidFill>
                <a:latin typeface="Trebuchet MS"/>
                <a:cs typeface="Trebuchet MS"/>
              </a:rPr>
              <a:t>(Herring,</a:t>
            </a:r>
            <a:r>
              <a:rPr sz="2000" b="1" spc="-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55" dirty="0">
                <a:solidFill>
                  <a:srgbClr val="292959"/>
                </a:solidFill>
                <a:latin typeface="Trebuchet MS"/>
                <a:cs typeface="Trebuchet MS"/>
              </a:rPr>
              <a:t>2023)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553672" y="1690251"/>
            <a:ext cx="463931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3.9m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lived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poverty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292959"/>
                </a:solidFill>
                <a:latin typeface="Trebuchet MS"/>
                <a:cs typeface="Trebuchet MS"/>
              </a:rPr>
              <a:t>UK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2021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671568" y="2299851"/>
            <a:ext cx="6403975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2020,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UNICEF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ranked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75" dirty="0">
                <a:solidFill>
                  <a:srgbClr val="292959"/>
                </a:solidFill>
                <a:latin typeface="Trebuchet MS"/>
                <a:cs typeface="Trebuchet MS"/>
              </a:rPr>
              <a:t>41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wealthiest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countries.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292959"/>
                </a:solidFill>
                <a:latin typeface="Trebuchet MS"/>
                <a:cs typeface="Trebuchet MS"/>
              </a:rPr>
              <a:t>UK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ranked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29th</a:t>
            </a:r>
            <a:r>
              <a:rPr sz="2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mental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wellbeing,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90" dirty="0">
                <a:solidFill>
                  <a:srgbClr val="292959"/>
                </a:solidFill>
                <a:latin typeface="Trebuchet MS"/>
                <a:cs typeface="Trebuchet MS"/>
              </a:rPr>
              <a:t>19th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Physical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Health,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26th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skills.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Overall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27th.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found,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65" dirty="0">
                <a:solidFill>
                  <a:srgbClr val="292959"/>
                </a:solidFill>
                <a:latin typeface="Trebuchet MS"/>
                <a:cs typeface="Trebuchet MS"/>
              </a:rPr>
              <a:t>36%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292959"/>
                </a:solidFill>
                <a:latin typeface="Trebuchet MS"/>
                <a:cs typeface="Trebuchet MS"/>
              </a:rPr>
              <a:t>UK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292959"/>
                </a:solidFill>
                <a:latin typeface="Trebuchet MS"/>
                <a:cs typeface="Trebuchet MS"/>
              </a:rPr>
              <a:t>15-</a:t>
            </a:r>
            <a:r>
              <a:rPr sz="2000" spc="-155" dirty="0">
                <a:solidFill>
                  <a:srgbClr val="292959"/>
                </a:solidFill>
                <a:latin typeface="Trebuchet MS"/>
                <a:cs typeface="Trebuchet MS"/>
              </a:rPr>
              <a:t>yr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olds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rated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mental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health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poor.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50" dirty="0">
                <a:solidFill>
                  <a:srgbClr val="292959"/>
                </a:solidFill>
                <a:latin typeface="Trebuchet MS"/>
                <a:cs typeface="Trebuchet MS"/>
              </a:rPr>
              <a:t>37%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lacked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basic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literacy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numeracy.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31%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obese/overweight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504880" y="4128650"/>
            <a:ext cx="67373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2000" spc="-165" dirty="0">
                <a:solidFill>
                  <a:srgbClr val="292959"/>
                </a:solidFill>
                <a:latin typeface="Trebuchet MS"/>
                <a:cs typeface="Trebuchet MS"/>
              </a:rPr>
              <a:t>1/8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diagnosable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mental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health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condition.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these,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70" dirty="0">
                <a:solidFill>
                  <a:srgbClr val="292959"/>
                </a:solidFill>
                <a:latin typeface="Trebuchet MS"/>
                <a:cs typeface="Trebuchet MS"/>
              </a:rPr>
              <a:t>1/3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access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treatment</a:t>
            </a:r>
            <a:endParaRPr sz="2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</a:pPr>
            <a:r>
              <a:rPr sz="2000" spc="-190" dirty="0">
                <a:solidFill>
                  <a:srgbClr val="292959"/>
                </a:solidFill>
                <a:latin typeface="Trebuchet MS"/>
                <a:cs typeface="Trebuchet MS"/>
              </a:rPr>
              <a:t>1/7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arrive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school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hungry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660852" y="5347850"/>
            <a:ext cx="642556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29385" marR="5080" indent="-1417320">
              <a:lnSpc>
                <a:spcPct val="100000"/>
              </a:lnSpc>
              <a:spcBef>
                <a:spcPts val="100"/>
              </a:spcBef>
            </a:pPr>
            <a:r>
              <a:rPr sz="2000" spc="195" dirty="0">
                <a:solidFill>
                  <a:srgbClr val="292959"/>
                </a:solidFill>
                <a:latin typeface="Trebuchet MS"/>
                <a:cs typeface="Trebuchet MS"/>
              </a:rPr>
              <a:t>22%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292959"/>
                </a:solidFill>
                <a:latin typeface="Trebuchet MS"/>
                <a:cs typeface="Trebuchet MS"/>
              </a:rPr>
              <a:t>10-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olds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report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being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builled.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Disabled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children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ethnic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minorities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risk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2132042" y="6262250"/>
            <a:ext cx="548322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120" dirty="0">
                <a:solidFill>
                  <a:srgbClr val="292959"/>
                </a:solidFill>
                <a:latin typeface="Trebuchet MS"/>
                <a:cs typeface="Trebuchet MS"/>
              </a:rPr>
              <a:t>8%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achieve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5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portions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fruit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veg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day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593135" y="6871850"/>
            <a:ext cx="656082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Suicide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105" dirty="0">
                <a:solidFill>
                  <a:srgbClr val="292959"/>
                </a:solidFill>
                <a:latin typeface="Trebuchet MS"/>
                <a:cs typeface="Trebuchet MS"/>
              </a:rPr>
              <a:t>CoD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boys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(16.2%)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girls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(13.3%)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986190" y="7481450"/>
            <a:ext cx="577469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7060" marR="5080" indent="-1864995">
              <a:lnSpc>
                <a:spcPct val="100000"/>
              </a:lnSpc>
              <a:spcBef>
                <a:spcPts val="100"/>
              </a:spcBef>
            </a:pP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spend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more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175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hours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online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hours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watching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TV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day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691808" y="8395850"/>
            <a:ext cx="63633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000" spc="50" dirty="0">
                <a:solidFill>
                  <a:srgbClr val="292959"/>
                </a:solidFill>
                <a:latin typeface="Trebuchet MS"/>
                <a:cs typeface="Trebuchet MS"/>
              </a:rPr>
              <a:t>3/4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0" dirty="0">
                <a:solidFill>
                  <a:srgbClr val="292959"/>
                </a:solidFill>
                <a:latin typeface="Trebuchet MS"/>
                <a:cs typeface="Trebuchet MS"/>
              </a:rPr>
              <a:t>11-</a:t>
            </a:r>
            <a:r>
              <a:rPr sz="2000" spc="-285" dirty="0">
                <a:solidFill>
                  <a:srgbClr val="292959"/>
                </a:solidFill>
                <a:latin typeface="Trebuchet MS"/>
                <a:cs typeface="Trebuchet MS"/>
              </a:rPr>
              <a:t>17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old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girls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reported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sexism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day-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to-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day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lives.</a:t>
            </a:r>
            <a:endParaRPr sz="2000">
              <a:latin typeface="Trebuchet MS"/>
              <a:cs typeface="Trebuchet MS"/>
            </a:endParaRPr>
          </a:p>
          <a:p>
            <a:pPr marR="60325" algn="ctr">
              <a:lnSpc>
                <a:spcPct val="100000"/>
              </a:lnSpc>
            </a:pPr>
            <a:r>
              <a:rPr sz="2000" spc="195" dirty="0">
                <a:solidFill>
                  <a:srgbClr val="292959"/>
                </a:solidFill>
                <a:latin typeface="Trebuchet MS"/>
                <a:cs typeface="Trebuchet MS"/>
              </a:rPr>
              <a:t>22%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saying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had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had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hair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pulled/skirt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lifted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545064" y="9310250"/>
            <a:ext cx="665670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65" dirty="0">
                <a:solidFill>
                  <a:srgbClr val="292959"/>
                </a:solidFill>
                <a:latin typeface="Trebuchet MS"/>
                <a:cs typeface="Trebuchet MS"/>
              </a:rPr>
              <a:t>93%</a:t>
            </a:r>
            <a:r>
              <a:rPr sz="2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0" dirty="0">
                <a:solidFill>
                  <a:srgbClr val="292959"/>
                </a:solidFill>
                <a:latin typeface="Trebuchet MS"/>
                <a:cs typeface="Trebuchet MS"/>
              </a:rPr>
              <a:t>11-</a:t>
            </a:r>
            <a:r>
              <a:rPr sz="2000" spc="-285" dirty="0">
                <a:solidFill>
                  <a:srgbClr val="292959"/>
                </a:solidFill>
                <a:latin typeface="Trebuchet MS"/>
                <a:cs typeface="Trebuchet MS"/>
              </a:rPr>
              <a:t>17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olds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witnessed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bullying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grounds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sexuality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313382" y="1"/>
              <a:ext cx="10974705" cy="10287000"/>
            </a:xfrm>
            <a:custGeom>
              <a:avLst/>
              <a:gdLst/>
              <a:ahLst/>
              <a:cxnLst/>
              <a:rect l="l" t="t" r="r" b="b"/>
              <a:pathLst>
                <a:path w="10974705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974617" y="0"/>
                  </a:lnTo>
                  <a:lnTo>
                    <a:pt x="10974617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7473" y="0"/>
              <a:ext cx="10311130" cy="10287000"/>
            </a:xfrm>
            <a:custGeom>
              <a:avLst/>
              <a:gdLst/>
              <a:ahLst/>
              <a:cxnLst/>
              <a:rect l="l" t="t" r="r" b="b"/>
              <a:pathLst>
                <a:path w="10311130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310525" y="0"/>
                  </a:lnTo>
                  <a:lnTo>
                    <a:pt x="10310525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291752" y="9592365"/>
              <a:ext cx="8987155" cy="0"/>
            </a:xfrm>
            <a:custGeom>
              <a:avLst/>
              <a:gdLst/>
              <a:ahLst/>
              <a:cxnLst/>
              <a:rect l="l" t="t" r="r" b="b"/>
              <a:pathLst>
                <a:path w="8987155">
                  <a:moveTo>
                    <a:pt x="0" y="0"/>
                  </a:moveTo>
                  <a:lnTo>
                    <a:pt x="8986721" y="0"/>
                  </a:lnTo>
                </a:path>
              </a:pathLst>
            </a:custGeom>
            <a:ln w="190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4755021" y="4157790"/>
            <a:ext cx="3326765" cy="11912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650" spc="-254" dirty="0">
                <a:solidFill>
                  <a:srgbClr val="FED307"/>
                </a:solidFill>
              </a:rPr>
              <a:t>PART</a:t>
            </a:r>
            <a:r>
              <a:rPr sz="7650" spc="-390" dirty="0">
                <a:solidFill>
                  <a:srgbClr val="FED307"/>
                </a:solidFill>
              </a:rPr>
              <a:t> </a:t>
            </a:r>
            <a:r>
              <a:rPr sz="7650" spc="-540" dirty="0">
                <a:solidFill>
                  <a:srgbClr val="FED307"/>
                </a:solidFill>
              </a:rPr>
              <a:t>2:</a:t>
            </a:r>
            <a:endParaRPr sz="7650"/>
          </a:p>
        </p:txBody>
      </p:sp>
      <p:sp>
        <p:nvSpPr>
          <p:cNvPr id="8" name="object 8"/>
          <p:cNvSpPr txBox="1"/>
          <p:nvPr/>
        </p:nvSpPr>
        <p:spPr>
          <a:xfrm>
            <a:off x="11755390" y="5015040"/>
            <a:ext cx="6569075" cy="2048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ts val="7965"/>
              </a:lnSpc>
              <a:spcBef>
                <a:spcPts val="95"/>
              </a:spcBef>
            </a:pPr>
            <a:r>
              <a:rPr sz="7650" b="1" spc="-120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7650" b="1" spc="-4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7650" b="1" spc="3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endParaRPr sz="7650">
              <a:latin typeface="Trebuchet MS"/>
              <a:cs typeface="Trebuchet MS"/>
            </a:endParaRPr>
          </a:p>
          <a:p>
            <a:pPr marR="5080" algn="r">
              <a:lnSpc>
                <a:spcPts val="7965"/>
              </a:lnSpc>
            </a:pPr>
            <a:r>
              <a:rPr sz="7650" b="1" spc="200" dirty="0">
                <a:solidFill>
                  <a:srgbClr val="FFFFFF"/>
                </a:solidFill>
                <a:latin typeface="Trebuchet MS"/>
                <a:cs typeface="Trebuchet MS"/>
              </a:rPr>
              <a:t>MEDICAL</a:t>
            </a:r>
            <a:endParaRPr sz="765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800212" y="6729541"/>
            <a:ext cx="7281545" cy="2615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934845" algn="ctr">
              <a:lnSpc>
                <a:spcPct val="100000"/>
              </a:lnSpc>
              <a:spcBef>
                <a:spcPts val="95"/>
              </a:spcBef>
            </a:pPr>
            <a:r>
              <a:rPr sz="7200" b="1" spc="-120" dirty="0">
                <a:solidFill>
                  <a:srgbClr val="FFFFFF"/>
                </a:solidFill>
                <a:latin typeface="Trebuchet MS"/>
                <a:cs typeface="Trebuchet MS"/>
              </a:rPr>
              <a:t>TREATMENT</a:t>
            </a:r>
            <a:endParaRPr sz="7200" dirty="0">
              <a:latin typeface="Trebuchet MS"/>
              <a:cs typeface="Trebuchet MS"/>
            </a:endParaRPr>
          </a:p>
          <a:p>
            <a:pPr marR="49530" algn="r">
              <a:lnSpc>
                <a:spcPct val="100000"/>
              </a:lnSpc>
              <a:spcBef>
                <a:spcPts val="150"/>
              </a:spcBef>
            </a:pPr>
            <a:r>
              <a:rPr lang="en-GB"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WEEK 6</a:t>
            </a:r>
            <a:r>
              <a:rPr sz="4400" b="1" spc="-260" dirty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440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spc="-2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endParaRPr sz="4400" dirty="0">
              <a:latin typeface="Trebuchet MS"/>
              <a:cs typeface="Trebuchet MS"/>
            </a:endParaRPr>
          </a:p>
          <a:p>
            <a:pPr marR="49530" algn="r">
              <a:lnSpc>
                <a:spcPct val="100000"/>
              </a:lnSpc>
              <a:spcBef>
                <a:spcPts val="869"/>
              </a:spcBef>
            </a:pPr>
            <a:r>
              <a:rPr sz="4400" b="1" spc="114" dirty="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sz="4400" b="1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spc="220" dirty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4400" dirty="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2430920" y="3261483"/>
            <a:ext cx="5857240" cy="19050"/>
          </a:xfrm>
          <a:custGeom>
            <a:avLst/>
            <a:gdLst/>
            <a:ahLst/>
            <a:cxnLst/>
            <a:rect l="l" t="t" r="r" b="b"/>
            <a:pathLst>
              <a:path w="5857240" h="19050">
                <a:moveTo>
                  <a:pt x="5857079" y="19049"/>
                </a:moveTo>
                <a:lnTo>
                  <a:pt x="0" y="19049"/>
                </a:lnTo>
                <a:lnTo>
                  <a:pt x="0" y="0"/>
                </a:lnTo>
                <a:lnTo>
                  <a:pt x="5857079" y="0"/>
                </a:lnTo>
                <a:lnTo>
                  <a:pt x="5857079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782383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RIGHT</a:t>
            </a:r>
            <a:r>
              <a:rPr spc="-440" dirty="0"/>
              <a:t> </a:t>
            </a:r>
            <a:r>
              <a:rPr dirty="0"/>
              <a:t>TO</a:t>
            </a:r>
            <a:r>
              <a:rPr spc="-434" dirty="0"/>
              <a:t> </a:t>
            </a:r>
            <a:r>
              <a:rPr spc="-270" dirty="0">
                <a:solidFill>
                  <a:srgbClr val="292959"/>
                </a:solidFill>
              </a:rPr>
              <a:t>HEALTH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349817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3645217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6236017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7531417"/>
            <a:ext cx="123825" cy="12382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685280" y="1949126"/>
            <a:ext cx="8823325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95630">
              <a:lnSpc>
                <a:spcPct val="137100"/>
              </a:lnSpc>
              <a:spcBef>
                <a:spcPts val="100"/>
              </a:spcBef>
            </a:pP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03458"/>
                </a:solidFill>
                <a:latin typeface="Trebuchet MS"/>
                <a:cs typeface="Trebuchet MS"/>
              </a:rPr>
              <a:t>24(1)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90" dirty="0">
                <a:solidFill>
                  <a:srgbClr val="203458"/>
                </a:solidFill>
                <a:latin typeface="Trebuchet MS"/>
                <a:cs typeface="Trebuchet MS"/>
              </a:rPr>
              <a:t>UNCRC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enshrines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health.</a:t>
            </a:r>
            <a:endParaRPr sz="3100">
              <a:latin typeface="Trebuchet MS"/>
              <a:cs typeface="Trebuchet MS"/>
            </a:endParaRPr>
          </a:p>
          <a:p>
            <a:pPr marL="12700" marR="5080">
              <a:lnSpc>
                <a:spcPct val="137100"/>
              </a:lnSpc>
            </a:pP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03458"/>
                </a:solidFill>
                <a:latin typeface="Trebuchet MS"/>
                <a:cs typeface="Trebuchet MS"/>
              </a:rPr>
              <a:t>mean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every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1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healthy </a:t>
            </a:r>
            <a:r>
              <a:rPr sz="3100" spc="-265" dirty="0">
                <a:solidFill>
                  <a:srgbClr val="203458"/>
                </a:solidFill>
                <a:latin typeface="Trebuchet MS"/>
                <a:cs typeface="Trebuchet MS"/>
              </a:rPr>
              <a:t>BUT,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4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03458"/>
                </a:solidFill>
                <a:latin typeface="Trebuchet MS"/>
                <a:cs typeface="Trebuchet MS"/>
              </a:rPr>
              <a:t>means</a:t>
            </a:r>
            <a:r>
              <a:rPr sz="3100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ensure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every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equal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healthcare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80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3100" spc="-175" dirty="0">
                <a:solidFill>
                  <a:srgbClr val="203458"/>
                </a:solidFill>
                <a:latin typeface="Trebuchet MS"/>
                <a:cs typeface="Trebuchet MS"/>
              </a:rPr>
              <a:t>fair,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equitable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03458"/>
                </a:solidFill>
                <a:latin typeface="Trebuchet MS"/>
                <a:cs typeface="Trebuchet MS"/>
              </a:rPr>
              <a:t>non-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discriminatory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manner.</a:t>
            </a:r>
            <a:endParaRPr sz="3100">
              <a:latin typeface="Trebuchet MS"/>
              <a:cs typeface="Trebuchet MS"/>
            </a:endParaRPr>
          </a:p>
          <a:p>
            <a:pPr marL="12700" marR="84455">
              <a:lnSpc>
                <a:spcPct val="137100"/>
              </a:lnSpc>
            </a:pPr>
            <a:r>
              <a:rPr sz="3100" spc="-20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03458"/>
                </a:solidFill>
                <a:latin typeface="Trebuchet MS"/>
                <a:cs typeface="Trebuchet MS"/>
              </a:rPr>
              <a:t>healthcare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services</a:t>
            </a:r>
            <a:r>
              <a:rPr sz="31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available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accessible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sufficient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quantity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1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quality.</a:t>
            </a:r>
            <a:endParaRPr sz="3100">
              <a:latin typeface="Trebuchet MS"/>
              <a:cs typeface="Trebuchet MS"/>
            </a:endParaRPr>
          </a:p>
          <a:p>
            <a:pPr marL="12700" marR="100965">
              <a:lnSpc>
                <a:spcPct val="137100"/>
              </a:lnSpc>
            </a:pP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3100" spc="-2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1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03458"/>
                </a:solidFill>
                <a:latin typeface="Trebuchet MS"/>
                <a:cs typeface="Trebuchet MS"/>
              </a:rPr>
              <a:t>unwilling</a:t>
            </a:r>
            <a:r>
              <a:rPr sz="31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1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03458"/>
                </a:solidFill>
                <a:latin typeface="Trebuchet MS"/>
                <a:cs typeface="Trebuchet MS"/>
              </a:rPr>
              <a:t>direct</a:t>
            </a:r>
            <a:r>
              <a:rPr sz="31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03458"/>
                </a:solidFill>
                <a:latin typeface="Trebuchet MS"/>
                <a:cs typeface="Trebuchet MS"/>
              </a:rPr>
              <a:t>legislatures</a:t>
            </a:r>
            <a:r>
              <a:rPr sz="31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1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31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3100" dirty="0">
                <a:solidFill>
                  <a:srgbClr val="203458"/>
                </a:solidFill>
                <a:latin typeface="Trebuchet MS"/>
                <a:cs typeface="Trebuchet MS"/>
              </a:rPr>
              <a:t>spend</a:t>
            </a:r>
            <a:r>
              <a:rPr sz="31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03458"/>
                </a:solidFill>
                <a:latin typeface="Trebuchet MS"/>
                <a:cs typeface="Trebuchet MS"/>
              </a:rPr>
              <a:t>money.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04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03458"/>
                </a:solidFill>
                <a:latin typeface="Trebuchet MS"/>
                <a:cs typeface="Trebuchet MS"/>
              </a:rPr>
              <a:t>includes</a:t>
            </a:r>
            <a:r>
              <a:rPr sz="31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03458"/>
                </a:solidFill>
                <a:latin typeface="Trebuchet MS"/>
                <a:cs typeface="Trebuchet MS"/>
              </a:rPr>
              <a:t>context</a:t>
            </a:r>
            <a:r>
              <a:rPr sz="31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3100" spc="-10" dirty="0">
                <a:solidFill>
                  <a:srgbClr val="203458"/>
                </a:solidFill>
                <a:latin typeface="Trebuchet MS"/>
                <a:cs typeface="Trebuchet MS"/>
              </a:rPr>
              <a:t>health.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848285" y="1066257"/>
            <a:ext cx="6405880" cy="7988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8895">
              <a:lnSpc>
                <a:spcPct val="137500"/>
              </a:lnSpc>
              <a:spcBef>
                <a:spcPts val="100"/>
              </a:spcBef>
            </a:pPr>
            <a:r>
              <a:rPr sz="2000" i="1" spc="-130" dirty="0">
                <a:solidFill>
                  <a:srgbClr val="203458"/>
                </a:solidFill>
                <a:latin typeface="Trebuchet MS"/>
                <a:cs typeface="Trebuchet MS"/>
              </a:rPr>
              <a:t>I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0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doubt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2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perfect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world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35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treatment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patient,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patient’s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0" dirty="0">
                <a:solidFill>
                  <a:srgbClr val="203458"/>
                </a:solidFill>
                <a:latin typeface="Trebuchet MS"/>
                <a:cs typeface="Trebuchet MS"/>
              </a:rPr>
              <a:t>family,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35" dirty="0">
                <a:solidFill>
                  <a:srgbClr val="203458"/>
                </a:solidFill>
                <a:latin typeface="Trebuchet MS"/>
                <a:cs typeface="Trebuchet MS"/>
              </a:rPr>
              <a:t>sought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provided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35" dirty="0">
                <a:solidFill>
                  <a:srgbClr val="203458"/>
                </a:solidFill>
                <a:latin typeface="Trebuchet MS"/>
                <a:cs typeface="Trebuchet MS"/>
              </a:rPr>
              <a:t>doctors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were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willing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20" dirty="0">
                <a:solidFill>
                  <a:srgbClr val="203458"/>
                </a:solidFill>
                <a:latin typeface="Trebuchet MS"/>
                <a:cs typeface="Trebuchet MS"/>
              </a:rPr>
              <a:t>it,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20" dirty="0">
                <a:solidFill>
                  <a:srgbClr val="203458"/>
                </a:solidFill>
                <a:latin typeface="Trebuchet MS"/>
                <a:cs typeface="Trebuchet MS"/>
              </a:rPr>
              <a:t>matter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how 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much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8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cost,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particularly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3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potentially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at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stake.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2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03458"/>
                </a:solidFill>
                <a:latin typeface="Trebuchet MS"/>
                <a:cs typeface="Trebuchet MS"/>
              </a:rPr>
              <a:t>my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30" dirty="0">
                <a:solidFill>
                  <a:srgbClr val="203458"/>
                </a:solidFill>
                <a:latin typeface="Trebuchet MS"/>
                <a:cs typeface="Trebuchet MS"/>
              </a:rPr>
              <a:t>view,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shutting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5" dirty="0">
                <a:solidFill>
                  <a:srgbClr val="203458"/>
                </a:solidFill>
                <a:latin typeface="Trebuchet MS"/>
                <a:cs typeface="Trebuchet MS"/>
              </a:rPr>
              <a:t>one’s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eyes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5" dirty="0">
                <a:solidFill>
                  <a:srgbClr val="203458"/>
                </a:solidFill>
                <a:latin typeface="Trebuchet MS"/>
                <a:cs typeface="Trebuchet MS"/>
              </a:rPr>
              <a:t>real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world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 to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proceed</a:t>
            </a:r>
            <a:r>
              <a:rPr sz="20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basis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we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30" dirty="0">
                <a:solidFill>
                  <a:srgbClr val="203458"/>
                </a:solidFill>
                <a:latin typeface="Trebuchet MS"/>
                <a:cs typeface="Trebuchet MS"/>
              </a:rPr>
              <a:t>live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2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world.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35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knowledge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5" dirty="0">
                <a:solidFill>
                  <a:srgbClr val="203458"/>
                </a:solidFill>
                <a:latin typeface="Trebuchet MS"/>
                <a:cs typeface="Trebuchet MS"/>
              </a:rPr>
              <a:t>authorities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kinds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constantly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pressed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ends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meet.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4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pay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75" dirty="0">
                <a:solidFill>
                  <a:srgbClr val="203458"/>
                </a:solidFill>
                <a:latin typeface="Trebuchet MS"/>
                <a:cs typeface="Trebuchet MS"/>
              </a:rPr>
              <a:t>nurses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much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03458"/>
                </a:solidFill>
                <a:latin typeface="Trebuchet MS"/>
                <a:cs typeface="Trebuchet MS"/>
              </a:rPr>
              <a:t>like;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treatments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03458"/>
                </a:solidFill>
                <a:latin typeface="Trebuchet MS"/>
                <a:cs typeface="Trebuchet MS"/>
              </a:rPr>
              <a:t>like;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purchase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extremely 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expensive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equipment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03458"/>
                </a:solidFill>
                <a:latin typeface="Trebuchet MS"/>
                <a:cs typeface="Trebuchet MS"/>
              </a:rPr>
              <a:t>like;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cannot </a:t>
            </a:r>
            <a:r>
              <a:rPr sz="2000" i="1" spc="-80" dirty="0">
                <a:solidFill>
                  <a:srgbClr val="203458"/>
                </a:solidFill>
                <a:latin typeface="Trebuchet MS"/>
                <a:cs typeface="Trebuchet MS"/>
              </a:rPr>
              <a:t>carry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out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research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03458"/>
                </a:solidFill>
                <a:latin typeface="Trebuchet MS"/>
                <a:cs typeface="Trebuchet MS"/>
              </a:rPr>
              <a:t>like;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cannot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build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hospitals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specialist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20" dirty="0">
                <a:solidFill>
                  <a:srgbClr val="203458"/>
                </a:solidFill>
                <a:latin typeface="Trebuchet MS"/>
                <a:cs typeface="Trebuchet MS"/>
              </a:rPr>
              <a:t>units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like.</a:t>
            </a: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ct val="137500"/>
              </a:lnSpc>
            </a:pP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Difficult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agonising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0" dirty="0">
                <a:solidFill>
                  <a:srgbClr val="203458"/>
                </a:solidFill>
                <a:latin typeface="Trebuchet MS"/>
                <a:cs typeface="Trebuchet MS"/>
              </a:rPr>
              <a:t>judgments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made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to how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30" dirty="0">
                <a:solidFill>
                  <a:srgbClr val="203458"/>
                </a:solidFill>
                <a:latin typeface="Trebuchet MS"/>
                <a:cs typeface="Trebuchet MS"/>
              </a:rPr>
              <a:t>limited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budget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4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30" dirty="0">
                <a:solidFill>
                  <a:srgbClr val="203458"/>
                </a:solidFill>
                <a:latin typeface="Trebuchet MS"/>
                <a:cs typeface="Trebuchet MS"/>
              </a:rPr>
              <a:t>allocated</a:t>
            </a:r>
            <a:r>
              <a:rPr sz="20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" dirty="0">
                <a:solidFill>
                  <a:srgbClr val="203458"/>
                </a:solidFill>
                <a:latin typeface="Trebuchet MS"/>
                <a:cs typeface="Trebuchet MS"/>
              </a:rPr>
              <a:t>maximum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advantage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4" dirty="0">
                <a:solidFill>
                  <a:srgbClr val="203458"/>
                </a:solidFill>
                <a:latin typeface="Trebuchet MS"/>
                <a:cs typeface="Trebuchet MS"/>
              </a:rPr>
              <a:t>maximum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number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0" dirty="0">
                <a:solidFill>
                  <a:srgbClr val="203458"/>
                </a:solidFill>
                <a:latin typeface="Trebuchet MS"/>
                <a:cs typeface="Trebuchet MS"/>
              </a:rPr>
              <a:t>patients.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0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2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000" i="1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i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5" dirty="0">
                <a:solidFill>
                  <a:srgbClr val="203458"/>
                </a:solidFill>
                <a:latin typeface="Trebuchet MS"/>
                <a:cs typeface="Trebuchet MS"/>
              </a:rPr>
              <a:t>judgment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8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5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i="1" spc="-110" dirty="0">
                <a:solidFill>
                  <a:srgbClr val="203458"/>
                </a:solidFill>
                <a:latin typeface="Trebuchet MS"/>
                <a:cs typeface="Trebuchet MS"/>
              </a:rPr>
              <a:t>of.</a:t>
            </a:r>
            <a:r>
              <a:rPr sz="20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150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0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(B)</a:t>
            </a:r>
            <a:r>
              <a:rPr sz="20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v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Cambridge </a:t>
            </a:r>
            <a:r>
              <a:rPr sz="20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000" b="1" i="1" spc="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2000" b="1" i="1" spc="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245" dirty="0">
                <a:solidFill>
                  <a:srgbClr val="203458"/>
                </a:solidFill>
                <a:latin typeface="Trebuchet MS"/>
                <a:cs typeface="Trebuchet MS"/>
              </a:rPr>
              <a:t>[1995]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 EWCA</a:t>
            </a:r>
            <a:r>
              <a:rPr sz="2000" b="1" i="1" spc="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000" b="1" i="1" spc="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43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85519"/>
            <a:ext cx="15996919" cy="80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100" spc="-140" dirty="0"/>
              <a:t>PARENTAL</a:t>
            </a:r>
            <a:r>
              <a:rPr sz="5100" spc="-254" dirty="0"/>
              <a:t> </a:t>
            </a:r>
            <a:r>
              <a:rPr sz="5100" spc="-10" dirty="0"/>
              <a:t>RESPONSIBILITY</a:t>
            </a:r>
            <a:r>
              <a:rPr sz="5100" spc="-330" dirty="0"/>
              <a:t> </a:t>
            </a:r>
            <a:r>
              <a:rPr sz="5100" dirty="0">
                <a:solidFill>
                  <a:srgbClr val="292959"/>
                </a:solidFill>
              </a:rPr>
              <a:t>IN</a:t>
            </a:r>
            <a:r>
              <a:rPr sz="5100" spc="-280" dirty="0">
                <a:solidFill>
                  <a:srgbClr val="292959"/>
                </a:solidFill>
              </a:rPr>
              <a:t> </a:t>
            </a:r>
            <a:r>
              <a:rPr sz="5100" spc="-270" dirty="0">
                <a:solidFill>
                  <a:srgbClr val="292959"/>
                </a:solidFill>
              </a:rPr>
              <a:t>THE</a:t>
            </a:r>
            <a:r>
              <a:rPr sz="5100" spc="-254" dirty="0">
                <a:solidFill>
                  <a:srgbClr val="292959"/>
                </a:solidFill>
              </a:rPr>
              <a:t> </a:t>
            </a:r>
            <a:r>
              <a:rPr sz="5100" spc="145" dirty="0">
                <a:solidFill>
                  <a:srgbClr val="292959"/>
                </a:solidFill>
              </a:rPr>
              <a:t>MEDICAL</a:t>
            </a:r>
            <a:r>
              <a:rPr sz="5100" spc="-280" dirty="0">
                <a:solidFill>
                  <a:srgbClr val="292959"/>
                </a:solidFill>
              </a:rPr>
              <a:t> </a:t>
            </a:r>
            <a:r>
              <a:rPr sz="5100" spc="-10" dirty="0">
                <a:solidFill>
                  <a:srgbClr val="292959"/>
                </a:solidFill>
              </a:rPr>
              <a:t>CONTEXT</a:t>
            </a:r>
            <a:endParaRPr sz="51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117407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746182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289107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832032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917882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7003732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546657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14449" y="8632507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77230" y="1789735"/>
            <a:ext cx="15568930" cy="7083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39090">
              <a:lnSpc>
                <a:spcPct val="137000"/>
              </a:lnSpc>
              <a:spcBef>
                <a:spcPts val="100"/>
              </a:spcBef>
            </a:pPr>
            <a:r>
              <a:rPr sz="2600" b="1" spc="-240" dirty="0">
                <a:solidFill>
                  <a:srgbClr val="203458"/>
                </a:solidFill>
                <a:latin typeface="Trebuchet MS"/>
                <a:cs typeface="Trebuchet MS"/>
              </a:rPr>
              <a:t>s3(1)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229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600" b="1" spc="-2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70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2600" spc="-270" dirty="0">
                <a:solidFill>
                  <a:srgbClr val="203458"/>
                </a:solidFill>
                <a:latin typeface="Trebuchet MS"/>
                <a:cs typeface="Trebuchet MS"/>
              </a:rPr>
              <a:t>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recognises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clear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responsibilities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towards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80" dirty="0">
                <a:solidFill>
                  <a:srgbClr val="203458"/>
                </a:solidFill>
                <a:latin typeface="Trebuchet MS"/>
                <a:cs typeface="Trebuchet MS"/>
              </a:rPr>
              <a:t>(PR),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includes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children.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context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includes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consenting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medical,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surgical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dental procedures</a:t>
            </a:r>
            <a:endParaRPr sz="2600">
              <a:latin typeface="Trebuchet MS"/>
              <a:cs typeface="Trebuchet MS"/>
            </a:endParaRPr>
          </a:p>
          <a:p>
            <a:pPr marL="12700" marR="2471420">
              <a:lnSpc>
                <a:spcPct val="137000"/>
              </a:lnSpc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95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30" dirty="0">
                <a:solidFill>
                  <a:srgbClr val="203458"/>
                </a:solidFill>
                <a:latin typeface="Trebuchet MS"/>
                <a:cs typeface="Trebuchet MS"/>
              </a:rPr>
              <a:t>18,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ends,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decisions.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operate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isolation.</a:t>
            </a:r>
            <a:endParaRPr sz="2600">
              <a:latin typeface="Trebuchet MS"/>
              <a:cs typeface="Trebuchet MS"/>
            </a:endParaRPr>
          </a:p>
          <a:p>
            <a:pPr marL="12700" marR="123189">
              <a:lnSpc>
                <a:spcPct val="137000"/>
              </a:lnSpc>
            </a:pP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Children,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particularly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grow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older,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increasingly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view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might want</a:t>
            </a:r>
            <a:endParaRPr sz="2600">
              <a:latin typeface="Trebuchet MS"/>
              <a:cs typeface="Trebuchet MS"/>
            </a:endParaRPr>
          </a:p>
          <a:p>
            <a:pPr marL="12700" marR="556895">
              <a:lnSpc>
                <a:spcPct val="137000"/>
              </a:lnSpc>
            </a:pP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2004,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25" dirty="0">
                <a:solidFill>
                  <a:srgbClr val="203458"/>
                </a:solidFill>
                <a:latin typeface="Trebuchet MS"/>
                <a:cs typeface="Trebuchet MS"/>
              </a:rPr>
              <a:t>ss11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28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direct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that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organisations,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including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discharging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duties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‘regard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safeguard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promote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children’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6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retain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judgment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endParaRPr sz="2600">
              <a:latin typeface="Trebuchet MS"/>
              <a:cs typeface="Trebuchet MS"/>
            </a:endParaRPr>
          </a:p>
          <a:p>
            <a:pPr marL="12700" marR="400050">
              <a:lnSpc>
                <a:spcPct val="137000"/>
              </a:lnSpc>
            </a:pP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all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parties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agree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(child,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team)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right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course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80" dirty="0">
                <a:solidFill>
                  <a:srgbClr val="203458"/>
                </a:solidFill>
                <a:latin typeface="Trebuchet MS"/>
                <a:cs typeface="Trebuchet MS"/>
              </a:rPr>
              <a:t>is,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issue.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Issues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arise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there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disagreement,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team,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particularly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important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where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refused,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refusal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serious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harm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death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47123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/>
              <a:t>PROVIDING</a:t>
            </a:r>
            <a:r>
              <a:rPr spc="-355" dirty="0"/>
              <a:t> </a:t>
            </a:r>
            <a:r>
              <a:rPr spc="215" dirty="0">
                <a:solidFill>
                  <a:srgbClr val="292959"/>
                </a:solidFill>
              </a:rPr>
              <a:t>MEDICAL</a:t>
            </a:r>
            <a:r>
              <a:rPr spc="-350" dirty="0">
                <a:solidFill>
                  <a:srgbClr val="292959"/>
                </a:solidFill>
              </a:rPr>
              <a:t> </a:t>
            </a:r>
            <a:r>
              <a:rPr spc="-80" dirty="0">
                <a:solidFill>
                  <a:srgbClr val="292959"/>
                </a:solidFill>
              </a:rPr>
              <a:t>TREATMENT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316479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402329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945254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5026342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71662" y="5569266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6112191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71662" y="6655117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202804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14449" y="8288653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14449" y="8831579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577230" y="1988806"/>
            <a:ext cx="15551785" cy="7083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61315">
              <a:lnSpc>
                <a:spcPct val="137000"/>
              </a:lnSpc>
              <a:spcBef>
                <a:spcPts val="100"/>
              </a:spcBef>
            </a:pP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practitioner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commits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battery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(criminal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tortious)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touch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person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valid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legal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W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40" dirty="0">
                <a:solidFill>
                  <a:srgbClr val="203458"/>
                </a:solidFill>
                <a:latin typeface="Trebuchet MS"/>
                <a:cs typeface="Trebuchet MS"/>
              </a:rPr>
              <a:t>Minor)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(Medical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Treatment: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Court’s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Jurisdiction)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45" dirty="0">
                <a:solidFill>
                  <a:srgbClr val="203458"/>
                </a:solidFill>
                <a:latin typeface="Trebuchet MS"/>
                <a:cs typeface="Trebuchet MS"/>
              </a:rPr>
              <a:t>[1993]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6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9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81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practitioners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require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‘Flack-</a:t>
            </a: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jack’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liability.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37000"/>
              </a:lnSpc>
            </a:pP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forbidding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35" dirty="0">
                <a:solidFill>
                  <a:srgbClr val="203458"/>
                </a:solidFill>
                <a:latin typeface="Trebuchet MS"/>
                <a:cs typeface="Trebuchet MS"/>
              </a:rPr>
              <a:t>it,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carried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out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believe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interests,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AND: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consent,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65" dirty="0">
                <a:solidFill>
                  <a:srgbClr val="203458"/>
                </a:solidFill>
                <a:latin typeface="Trebuchet MS"/>
                <a:cs typeface="Trebuchet MS"/>
              </a:rPr>
              <a:t>SR</a:t>
            </a:r>
            <a:r>
              <a:rPr sz="26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0" dirty="0">
                <a:solidFill>
                  <a:srgbClr val="203458"/>
                </a:solidFill>
                <a:latin typeface="Trebuchet MS"/>
                <a:cs typeface="Trebuchet MS"/>
              </a:rPr>
              <a:t>[2012]</a:t>
            </a:r>
            <a:r>
              <a:rPr sz="26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3842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(Fam))</a:t>
            </a:r>
            <a:endParaRPr sz="2600">
              <a:latin typeface="Trebuchet MS"/>
              <a:cs typeface="Trebuchet MS"/>
            </a:endParaRPr>
          </a:p>
          <a:p>
            <a:pPr marL="574040">
              <a:lnSpc>
                <a:spcPct val="100000"/>
              </a:lnSpc>
              <a:spcBef>
                <a:spcPts val="1155"/>
              </a:spcBef>
            </a:pP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declares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lawful,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endParaRPr sz="2600">
              <a:latin typeface="Trebuchet MS"/>
              <a:cs typeface="Trebuchet MS"/>
            </a:endParaRPr>
          </a:p>
          <a:p>
            <a:pPr marL="12700" marR="313055" indent="561340">
              <a:lnSpc>
                <a:spcPct val="137000"/>
              </a:lnSpc>
            </a:pP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necessity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applies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go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Glass</a:t>
            </a:r>
            <a:r>
              <a:rPr sz="26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5" dirty="0">
                <a:solidFill>
                  <a:srgbClr val="203458"/>
                </a:solidFill>
                <a:latin typeface="Trebuchet MS"/>
                <a:cs typeface="Trebuchet MS"/>
              </a:rPr>
              <a:t>[2004]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6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FCR</a:t>
            </a:r>
            <a:r>
              <a:rPr sz="26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0" dirty="0">
                <a:solidFill>
                  <a:srgbClr val="203458"/>
                </a:solidFill>
                <a:latin typeface="Trebuchet MS"/>
                <a:cs typeface="Trebuchet MS"/>
              </a:rPr>
              <a:t>553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)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doctor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however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forced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against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clinical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judgment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330" dirty="0">
                <a:solidFill>
                  <a:srgbClr val="203458"/>
                </a:solidFill>
                <a:latin typeface="Trebuchet MS"/>
                <a:cs typeface="Trebuchet MS"/>
              </a:rPr>
              <a:t>C</a:t>
            </a:r>
            <a:r>
              <a:rPr sz="26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(Adult: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Refusal</a:t>
            </a:r>
            <a:r>
              <a:rPr sz="2600" b="1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Treatment) </a:t>
            </a:r>
            <a:r>
              <a:rPr sz="2600" b="1" spc="-215" dirty="0">
                <a:solidFill>
                  <a:srgbClr val="203458"/>
                </a:solidFill>
                <a:latin typeface="Trebuchet MS"/>
                <a:cs typeface="Trebuchet MS"/>
              </a:rPr>
              <a:t>[1994]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6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0" dirty="0">
                <a:solidFill>
                  <a:srgbClr val="203458"/>
                </a:solidFill>
                <a:latin typeface="Trebuchet MS"/>
                <a:cs typeface="Trebuchet MS"/>
              </a:rPr>
              <a:t>WLR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290</a:t>
            </a:r>
            <a:endParaRPr sz="2600">
              <a:latin typeface="Trebuchet MS"/>
              <a:cs typeface="Trebuchet MS"/>
            </a:endParaRPr>
          </a:p>
          <a:p>
            <a:pPr marL="12700" marR="161290">
              <a:lnSpc>
                <a:spcPct val="137000"/>
              </a:lnSpc>
            </a:pP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Unlike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other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areas,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before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reaching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95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45" dirty="0">
                <a:solidFill>
                  <a:srgbClr val="203458"/>
                </a:solidFill>
                <a:latin typeface="Trebuchet MS"/>
                <a:cs typeface="Trebuchet MS"/>
              </a:rPr>
              <a:t>18 </a:t>
            </a: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rules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differ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depending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7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1506196" y="886323"/>
            <a:ext cx="6867525" cy="8935720"/>
            <a:chOff x="11506196" y="886323"/>
            <a:chExt cx="6867525" cy="893572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589837" y="886323"/>
              <a:ext cx="6696075" cy="76199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589832" y="7983982"/>
              <a:ext cx="6698615" cy="1752600"/>
            </a:xfrm>
            <a:custGeom>
              <a:avLst/>
              <a:gdLst/>
              <a:ahLst/>
              <a:cxnLst/>
              <a:rect l="l" t="t" r="r" b="b"/>
              <a:pathLst>
                <a:path w="6698615" h="1752600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1752100"/>
                  </a:lnTo>
                  <a:lnTo>
                    <a:pt x="0" y="175210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1591921" y="7984079"/>
              <a:ext cx="6696075" cy="1752600"/>
            </a:xfrm>
            <a:custGeom>
              <a:avLst/>
              <a:gdLst/>
              <a:ahLst/>
              <a:cxnLst/>
              <a:rect l="l" t="t" r="r" b="b"/>
              <a:pathLst>
                <a:path w="6696075" h="1752600">
                  <a:moveTo>
                    <a:pt x="0" y="433712"/>
                  </a:moveTo>
                  <a:lnTo>
                    <a:pt x="3346995" y="0"/>
                  </a:lnTo>
                  <a:lnTo>
                    <a:pt x="6695893" y="433958"/>
                  </a:lnTo>
                  <a:lnTo>
                    <a:pt x="6695891" y="1752004"/>
                  </a:lnTo>
                  <a:lnTo>
                    <a:pt x="0" y="1752004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2442390" y="8395837"/>
            <a:ext cx="4993005" cy="10331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3300" spc="-150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6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300" spc="-1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FFFFFF"/>
                </a:solidFill>
                <a:latin typeface="Trebuchet MS"/>
                <a:cs typeface="Trebuchet MS"/>
              </a:rPr>
              <a:t>Reform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35" dirty="0">
                <a:solidFill>
                  <a:srgbClr val="FFFFFF"/>
                </a:solidFill>
                <a:latin typeface="Trebuchet MS"/>
                <a:cs typeface="Trebuchet MS"/>
              </a:rPr>
              <a:t>1969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92233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90" dirty="0"/>
              <a:t>16</a:t>
            </a:r>
            <a:r>
              <a:rPr spc="-370" dirty="0"/>
              <a:t> </a:t>
            </a:r>
            <a:r>
              <a:rPr spc="60" dirty="0"/>
              <a:t>AND</a:t>
            </a:r>
            <a:r>
              <a:rPr spc="-440" dirty="0"/>
              <a:t> </a:t>
            </a:r>
            <a:r>
              <a:rPr spc="-1255" dirty="0"/>
              <a:t>17</a:t>
            </a:r>
            <a:r>
              <a:rPr spc="-370" dirty="0"/>
              <a:t> </a:t>
            </a:r>
            <a:r>
              <a:rPr dirty="0">
                <a:solidFill>
                  <a:srgbClr val="292959"/>
                </a:solidFill>
              </a:rPr>
              <a:t>YEAR</a:t>
            </a:r>
            <a:r>
              <a:rPr spc="-395" dirty="0">
                <a:solidFill>
                  <a:srgbClr val="292959"/>
                </a:solidFill>
              </a:rPr>
              <a:t> </a:t>
            </a:r>
            <a:r>
              <a:rPr spc="170" dirty="0">
                <a:solidFill>
                  <a:srgbClr val="292959"/>
                </a:solidFill>
              </a:rPr>
              <a:t>OLDS</a:t>
            </a: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2225040"/>
            <a:ext cx="85725" cy="857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2682240"/>
            <a:ext cx="85725" cy="857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3596640"/>
            <a:ext cx="85725" cy="857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4968240"/>
            <a:ext cx="85725" cy="8572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6339840"/>
            <a:ext cx="85725" cy="8572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7254240"/>
            <a:ext cx="85725" cy="8572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6824" y="8168640"/>
            <a:ext cx="85725" cy="85724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490910" y="1944364"/>
            <a:ext cx="9813925" cy="7340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5415">
              <a:lnSpc>
                <a:spcPct val="136400"/>
              </a:lnSpc>
              <a:spcBef>
                <a:spcPts val="100"/>
              </a:spcBef>
            </a:pPr>
            <a:r>
              <a:rPr sz="2200" spc="-4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80" dirty="0">
                <a:solidFill>
                  <a:srgbClr val="203458"/>
                </a:solidFill>
                <a:latin typeface="Trebuchet MS"/>
                <a:cs typeface="Trebuchet MS"/>
              </a:rPr>
              <a:t>age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85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00" dirty="0">
                <a:solidFill>
                  <a:srgbClr val="203458"/>
                </a:solidFill>
                <a:latin typeface="Trebuchet MS"/>
                <a:cs typeface="Trebuchet MS"/>
              </a:rPr>
              <a:t>17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50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55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adult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(s8(1)) 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legally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necessary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consult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65" dirty="0">
                <a:solidFill>
                  <a:srgbClr val="203458"/>
                </a:solidFill>
                <a:latin typeface="Trebuchet MS"/>
                <a:cs typeface="Trebuchet MS"/>
              </a:rPr>
              <a:t>PR,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gives consent</a:t>
            </a:r>
            <a:endParaRPr sz="2200">
              <a:latin typeface="Trebuchet MS"/>
              <a:cs typeface="Trebuchet MS"/>
            </a:endParaRPr>
          </a:p>
          <a:p>
            <a:pPr marL="12700" marR="21590">
              <a:lnSpc>
                <a:spcPct val="136400"/>
              </a:lnSpc>
            </a:pPr>
            <a:r>
              <a:rPr sz="2200" spc="-14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means</a:t>
            </a:r>
            <a:r>
              <a:rPr sz="22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2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(and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assumed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0" dirty="0">
                <a:solidFill>
                  <a:srgbClr val="203458"/>
                </a:solidFill>
                <a:latin typeface="Trebuchet MS"/>
                <a:cs typeface="Trebuchet MS"/>
              </a:rPr>
              <a:t>(s1))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unless </a:t>
            </a:r>
            <a:r>
              <a:rPr sz="2200" spc="-14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lack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90" dirty="0">
                <a:solidFill>
                  <a:srgbClr val="203458"/>
                </a:solidFill>
                <a:latin typeface="Trebuchet MS"/>
                <a:cs typeface="Trebuchet MS"/>
              </a:rPr>
              <a:t>s2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Mental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95" dirty="0">
                <a:solidFill>
                  <a:srgbClr val="203458"/>
                </a:solidFill>
                <a:latin typeface="Trebuchet MS"/>
                <a:cs typeface="Trebuchet MS"/>
              </a:rPr>
              <a:t>2005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(same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0" dirty="0">
                <a:solidFill>
                  <a:srgbClr val="203458"/>
                </a:solidFill>
                <a:latin typeface="Trebuchet MS"/>
                <a:cs typeface="Trebuchet MS"/>
              </a:rPr>
              <a:t>test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2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2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adults).</a:t>
            </a:r>
            <a:endParaRPr sz="2200">
              <a:latin typeface="Trebuchet MS"/>
              <a:cs typeface="Trebuchet MS"/>
            </a:endParaRPr>
          </a:p>
          <a:p>
            <a:pPr marL="12700" marR="82550">
              <a:lnSpc>
                <a:spcPct val="136400"/>
              </a:lnSpc>
            </a:pP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ended, 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50" dirty="0">
                <a:solidFill>
                  <a:srgbClr val="203458"/>
                </a:solidFill>
                <a:latin typeface="Trebuchet MS"/>
                <a:cs typeface="Trebuchet MS"/>
              </a:rPr>
              <a:t>refuses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consent,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practitioners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can </a:t>
            </a:r>
            <a:r>
              <a:rPr sz="2200" spc="-135" dirty="0">
                <a:solidFill>
                  <a:srgbClr val="203458"/>
                </a:solidFill>
                <a:latin typeface="Trebuchet MS"/>
                <a:cs typeface="Trebuchet MS"/>
              </a:rPr>
              <a:t>rely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2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90" dirty="0">
                <a:solidFill>
                  <a:srgbClr val="203458"/>
                </a:solidFill>
                <a:latin typeface="Trebuchet MS"/>
                <a:cs typeface="Trebuchet MS"/>
              </a:rPr>
              <a:t>E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9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(Minors: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3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Transfusion)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210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2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80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2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2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20" dirty="0">
                <a:solidFill>
                  <a:srgbClr val="203458"/>
                </a:solidFill>
                <a:latin typeface="Trebuchet MS"/>
                <a:cs typeface="Trebuchet MS"/>
              </a:rPr>
              <a:t>1888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override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55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taken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25" dirty="0">
                <a:solidFill>
                  <a:srgbClr val="203458"/>
                </a:solidFill>
                <a:latin typeface="Trebuchet MS"/>
                <a:cs typeface="Trebuchet MS"/>
              </a:rPr>
              <a:t>lightly</a:t>
            </a:r>
            <a:endParaRPr sz="2200">
              <a:latin typeface="Trebuchet MS"/>
              <a:cs typeface="Trebuchet MS"/>
            </a:endParaRPr>
          </a:p>
          <a:p>
            <a:pPr marL="12700" marR="442595">
              <a:lnSpc>
                <a:spcPct val="136400"/>
              </a:lnSpc>
            </a:pPr>
            <a:r>
              <a:rPr sz="22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W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2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Minor)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(Medical</a:t>
            </a:r>
            <a:r>
              <a:rPr sz="22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Treatment: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30" dirty="0">
                <a:solidFill>
                  <a:srgbClr val="203458"/>
                </a:solidFill>
                <a:latin typeface="Trebuchet MS"/>
                <a:cs typeface="Trebuchet MS"/>
              </a:rPr>
              <a:t>Court’s</a:t>
            </a:r>
            <a:r>
              <a:rPr sz="22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Jurisdiction)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204" dirty="0">
                <a:solidFill>
                  <a:srgbClr val="203458"/>
                </a:solidFill>
                <a:latin typeface="Trebuchet MS"/>
                <a:cs typeface="Trebuchet MS"/>
              </a:rPr>
              <a:t>[1993]</a:t>
            </a:r>
            <a:r>
              <a:rPr sz="22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63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2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17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2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68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200" b="1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hesitant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4" dirty="0">
                <a:solidFill>
                  <a:srgbClr val="203458"/>
                </a:solidFill>
                <a:latin typeface="Trebuchet MS"/>
                <a:cs typeface="Trebuchet MS"/>
              </a:rPr>
              <a:t>intervene,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50" dirty="0">
                <a:solidFill>
                  <a:srgbClr val="203458"/>
                </a:solidFill>
                <a:latin typeface="Trebuchet MS"/>
                <a:cs typeface="Trebuchet MS"/>
              </a:rPr>
              <a:t>especially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approaching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35" dirty="0">
                <a:solidFill>
                  <a:srgbClr val="203458"/>
                </a:solidFill>
                <a:latin typeface="Trebuchet MS"/>
                <a:cs typeface="Trebuchet MS"/>
              </a:rPr>
              <a:t>adulthood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2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P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(Medical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Treatment: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Interests)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85" dirty="0">
                <a:solidFill>
                  <a:srgbClr val="203458"/>
                </a:solidFill>
                <a:latin typeface="Trebuchet MS"/>
                <a:cs typeface="Trebuchet MS"/>
              </a:rPr>
              <a:t>[2003]</a:t>
            </a:r>
            <a:r>
              <a:rPr sz="22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2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135" dirty="0">
                <a:solidFill>
                  <a:srgbClr val="203458"/>
                </a:solidFill>
                <a:latin typeface="Trebuchet MS"/>
                <a:cs typeface="Trebuchet MS"/>
              </a:rPr>
              <a:t>2327</a:t>
            </a:r>
            <a:r>
              <a:rPr sz="22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200">
              <a:latin typeface="Trebuchet MS"/>
              <a:cs typeface="Trebuchet MS"/>
            </a:endParaRPr>
          </a:p>
          <a:p>
            <a:pPr marL="12700" marR="5080" algn="just">
              <a:lnSpc>
                <a:spcPct val="136400"/>
              </a:lnSpc>
            </a:pPr>
            <a:r>
              <a:rPr sz="22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2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practitioner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want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50" dirty="0">
                <a:solidFill>
                  <a:srgbClr val="203458"/>
                </a:solidFill>
                <a:latin typeface="Trebuchet MS"/>
                <a:cs typeface="Trebuchet MS"/>
              </a:rPr>
              <a:t>rely</a:t>
            </a:r>
            <a:r>
              <a:rPr sz="2200" spc="-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parent’s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consent,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80" dirty="0">
                <a:solidFill>
                  <a:srgbClr val="203458"/>
                </a:solidFill>
                <a:latin typeface="Trebuchet MS"/>
                <a:cs typeface="Trebuchet MS"/>
              </a:rPr>
              <a:t>overruling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0" dirty="0">
                <a:solidFill>
                  <a:srgbClr val="203458"/>
                </a:solidFill>
                <a:latin typeface="Trebuchet MS"/>
                <a:cs typeface="Trebuchet MS"/>
              </a:rPr>
              <a:t>child, </a:t>
            </a:r>
            <a:r>
              <a:rPr sz="2200" spc="-12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2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prefer</a:t>
            </a:r>
            <a:r>
              <a:rPr sz="22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first</a:t>
            </a:r>
            <a:r>
              <a:rPr sz="2200" spc="-55" dirty="0">
                <a:solidFill>
                  <a:srgbClr val="203458"/>
                </a:solidFill>
                <a:latin typeface="Trebuchet MS"/>
                <a:cs typeface="Trebuchet MS"/>
              </a:rPr>
              <a:t> seek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110" dirty="0">
                <a:solidFill>
                  <a:srgbClr val="203458"/>
                </a:solidFill>
                <a:latin typeface="Trebuchet MS"/>
                <a:cs typeface="Trebuchet MS"/>
              </a:rPr>
              <a:t>court’s</a:t>
            </a:r>
            <a:r>
              <a:rPr sz="22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203458"/>
                </a:solidFill>
                <a:latin typeface="Trebuchet MS"/>
                <a:cs typeface="Trebuchet MS"/>
              </a:rPr>
              <a:t>authorisation</a:t>
            </a:r>
            <a:r>
              <a:rPr sz="22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2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1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2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Teaching</a:t>
            </a:r>
            <a:r>
              <a:rPr sz="22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4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2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40" dirty="0">
                <a:solidFill>
                  <a:srgbClr val="203458"/>
                </a:solidFill>
                <a:latin typeface="Trebuchet MS"/>
                <a:cs typeface="Trebuchet MS"/>
              </a:rPr>
              <a:t>NHS </a:t>
            </a:r>
            <a:r>
              <a:rPr sz="22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DV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210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2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2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95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2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spc="-20" dirty="0">
                <a:solidFill>
                  <a:srgbClr val="203458"/>
                </a:solidFill>
                <a:latin typeface="Trebuchet MS"/>
                <a:cs typeface="Trebuchet MS"/>
              </a:rPr>
              <a:t>1037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915543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4" dirty="0"/>
              <a:t>UNDER</a:t>
            </a:r>
            <a:r>
              <a:rPr spc="-360" dirty="0"/>
              <a:t> </a:t>
            </a:r>
            <a:r>
              <a:rPr spc="-1190" dirty="0"/>
              <a:t>16</a:t>
            </a:r>
            <a:r>
              <a:rPr spc="-360" dirty="0"/>
              <a:t> </a:t>
            </a:r>
            <a:r>
              <a:rPr spc="150" dirty="0">
                <a:solidFill>
                  <a:srgbClr val="292959"/>
                </a:solidFill>
              </a:rPr>
              <a:t>YEARS</a:t>
            </a:r>
            <a:r>
              <a:rPr spc="-360" dirty="0">
                <a:solidFill>
                  <a:srgbClr val="292959"/>
                </a:solidFill>
              </a:rPr>
              <a:t> </a:t>
            </a:r>
            <a:r>
              <a:rPr spc="-25" dirty="0">
                <a:solidFill>
                  <a:srgbClr val="292959"/>
                </a:solidFill>
              </a:rPr>
              <a:t>OLD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2221307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3211907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4202507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04987" y="4693045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04987" y="6178944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7174307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7669607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8660207"/>
            <a:ext cx="95250" cy="952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34070" y="1917142"/>
            <a:ext cx="9882505" cy="795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400"/>
              </a:lnSpc>
              <a:spcBef>
                <a:spcPts val="100"/>
              </a:spcBef>
            </a:pP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4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0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presumed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medical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400">
              <a:latin typeface="Trebuchet MS"/>
              <a:cs typeface="Trebuchet MS"/>
            </a:endParaRPr>
          </a:p>
          <a:p>
            <a:pPr marL="12700" marR="529590">
              <a:lnSpc>
                <a:spcPct val="135400"/>
              </a:lnSpc>
            </a:pPr>
            <a:r>
              <a:rPr sz="2400" spc="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0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capacity,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using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Gillick</a:t>
            </a:r>
            <a:r>
              <a:rPr sz="2400" b="1" i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competency</a:t>
            </a:r>
            <a:r>
              <a:rPr sz="24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test.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1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must:</a:t>
            </a:r>
            <a:endParaRPr sz="2400">
              <a:latin typeface="Trebuchet MS"/>
              <a:cs typeface="Trebuchet MS"/>
            </a:endParaRPr>
          </a:p>
          <a:p>
            <a:pPr marL="530860" marR="86995">
              <a:lnSpc>
                <a:spcPct val="135400"/>
              </a:lnSpc>
            </a:pP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sufficient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level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maturity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intelligence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understand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nature,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effect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implications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procedure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question</a:t>
            </a:r>
            <a:endParaRPr sz="2400">
              <a:latin typeface="Trebuchet MS"/>
              <a:cs typeface="Trebuchet MS"/>
            </a:endParaRPr>
          </a:p>
          <a:p>
            <a:pPr marL="530860" marR="108585">
              <a:lnSpc>
                <a:spcPct val="135400"/>
              </a:lnSpc>
            </a:pP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level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competence,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medical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treatment.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recognition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autonomy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0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year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olds.</a:t>
            </a:r>
            <a:endParaRPr sz="2400">
              <a:latin typeface="Trebuchet MS"/>
              <a:cs typeface="Trebuchet MS"/>
            </a:endParaRPr>
          </a:p>
          <a:p>
            <a:pPr marL="12700" marR="440690">
              <a:lnSpc>
                <a:spcPct val="135400"/>
              </a:lnSpc>
            </a:pP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Recognition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ultimately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yield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when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capable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having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sufficient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endParaRPr sz="2400">
              <a:latin typeface="Trebuchet MS"/>
              <a:cs typeface="Trebuchet MS"/>
            </a:endParaRPr>
          </a:p>
          <a:p>
            <a:pPr marL="12700" marR="142240">
              <a:lnSpc>
                <a:spcPct val="135400"/>
              </a:lnSpc>
            </a:pP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Post-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Gillick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relating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competence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taken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an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case-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by-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basis: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competence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deicide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1506197" y="1600200"/>
            <a:ext cx="6867525" cy="8686800"/>
            <a:chOff x="11506197" y="1600200"/>
            <a:chExt cx="6867525" cy="8686800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589837" y="1600200"/>
              <a:ext cx="6696073" cy="621029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93256" y="7223179"/>
              <a:ext cx="6694805" cy="2513330"/>
            </a:xfrm>
            <a:custGeom>
              <a:avLst/>
              <a:gdLst/>
              <a:ahLst/>
              <a:cxnLst/>
              <a:rect l="l" t="t" r="r" b="b"/>
              <a:pathLst>
                <a:path w="6694805" h="2513329">
                  <a:moveTo>
                    <a:pt x="3345658" y="0"/>
                  </a:moveTo>
                  <a:lnTo>
                    <a:pt x="6694738" y="433982"/>
                  </a:lnTo>
                  <a:lnTo>
                    <a:pt x="6694739" y="2512981"/>
                  </a:lnTo>
                  <a:lnTo>
                    <a:pt x="0" y="2512981"/>
                  </a:lnTo>
                  <a:lnTo>
                    <a:pt x="0" y="433539"/>
                  </a:lnTo>
                  <a:lnTo>
                    <a:pt x="3345658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591922" y="7223180"/>
              <a:ext cx="6696075" cy="2513330"/>
            </a:xfrm>
            <a:custGeom>
              <a:avLst/>
              <a:gdLst/>
              <a:ahLst/>
              <a:cxnLst/>
              <a:rect l="l" t="t" r="r" b="b"/>
              <a:pathLst>
                <a:path w="6696075" h="2513329">
                  <a:moveTo>
                    <a:pt x="2" y="433730"/>
                  </a:moveTo>
                  <a:lnTo>
                    <a:pt x="3346997" y="0"/>
                  </a:lnTo>
                  <a:lnTo>
                    <a:pt x="6696075" y="433997"/>
                  </a:lnTo>
                  <a:lnTo>
                    <a:pt x="6696051" y="2512981"/>
                  </a:lnTo>
                  <a:lnTo>
                    <a:pt x="0" y="2512980"/>
                  </a:lnTo>
                </a:path>
              </a:pathLst>
            </a:custGeom>
            <a:ln w="171450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2198758" y="7515748"/>
            <a:ext cx="5480685" cy="204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700" marR="5080" indent="-635" algn="ctr">
              <a:lnSpc>
                <a:spcPct val="100400"/>
              </a:lnSpc>
            </a:pP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Gillick </a:t>
            </a:r>
            <a:r>
              <a:rPr sz="3300" spc="-23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West</a:t>
            </a: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FFFFFF"/>
                </a:solidFill>
                <a:latin typeface="Trebuchet MS"/>
                <a:cs typeface="Trebuchet MS"/>
              </a:rPr>
              <a:t>Norfolk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3300" spc="-65" dirty="0">
                <a:solidFill>
                  <a:srgbClr val="FFFFFF"/>
                </a:solidFill>
                <a:latin typeface="Trebuchet MS"/>
                <a:cs typeface="Trebuchet MS"/>
              </a:rPr>
              <a:t>Wisbech</a:t>
            </a:r>
            <a:r>
              <a:rPr sz="33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Area</a:t>
            </a:r>
            <a:r>
              <a:rPr sz="33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sz="33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Authority </a:t>
            </a:r>
            <a:r>
              <a:rPr sz="3300" spc="-175" dirty="0">
                <a:solidFill>
                  <a:srgbClr val="FFFFFF"/>
                </a:solidFill>
                <a:latin typeface="Trebuchet MS"/>
                <a:cs typeface="Trebuchet MS"/>
              </a:rPr>
              <a:t>[1986]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795" dirty="0">
                <a:solidFill>
                  <a:srgbClr val="FFFFFF"/>
                </a:solidFill>
                <a:latin typeface="Trebuchet MS"/>
                <a:cs typeface="Trebuchet MS"/>
              </a:rPr>
              <a:t>1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245" dirty="0">
                <a:solidFill>
                  <a:srgbClr val="FFFFFF"/>
                </a:solidFill>
                <a:latin typeface="Trebuchet MS"/>
                <a:cs typeface="Trebuchet MS"/>
              </a:rPr>
              <a:t>AC</a:t>
            </a:r>
            <a:r>
              <a:rPr sz="33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459" dirty="0">
                <a:solidFill>
                  <a:srgbClr val="FFFFFF"/>
                </a:solidFill>
                <a:latin typeface="Trebuchet MS"/>
                <a:cs typeface="Trebuchet MS"/>
              </a:rPr>
              <a:t>112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2883"/>
            <a:ext cx="1616583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spc="80" dirty="0"/>
              <a:t>SEXUAL</a:t>
            </a:r>
            <a:r>
              <a:rPr sz="5600" spc="-265" dirty="0"/>
              <a:t> </a:t>
            </a:r>
            <a:r>
              <a:rPr sz="5600" spc="-200" dirty="0"/>
              <a:t>HEALTH</a:t>
            </a:r>
            <a:r>
              <a:rPr sz="5600" spc="-270" dirty="0"/>
              <a:t> </a:t>
            </a:r>
            <a:r>
              <a:rPr sz="5600" spc="155" dirty="0"/>
              <a:t>ADVICE</a:t>
            </a:r>
            <a:r>
              <a:rPr sz="5600" spc="-265" dirty="0"/>
              <a:t> </a:t>
            </a:r>
            <a:r>
              <a:rPr sz="5600" spc="-570" dirty="0"/>
              <a:t>U16:</a:t>
            </a:r>
            <a:r>
              <a:rPr sz="5600" spc="-265" dirty="0"/>
              <a:t> </a:t>
            </a:r>
            <a:r>
              <a:rPr sz="5600" spc="-75" dirty="0">
                <a:solidFill>
                  <a:srgbClr val="292959"/>
                </a:solidFill>
              </a:rPr>
              <a:t>FRASER</a:t>
            </a:r>
            <a:r>
              <a:rPr sz="5600" spc="-265" dirty="0">
                <a:solidFill>
                  <a:srgbClr val="292959"/>
                </a:solidFill>
              </a:rPr>
              <a:t> </a:t>
            </a:r>
            <a:r>
              <a:rPr sz="5600" spc="-10" dirty="0">
                <a:solidFill>
                  <a:srgbClr val="292959"/>
                </a:solidFill>
              </a:rPr>
              <a:t>GUIDELINES</a:t>
            </a:r>
            <a:endParaRPr sz="5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391324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477174"/>
            <a:ext cx="104775" cy="10477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252934" y="2063651"/>
            <a:ext cx="10097135" cy="545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6550" marR="829944">
              <a:lnSpc>
                <a:spcPct val="137000"/>
              </a:lnSpc>
              <a:spcBef>
                <a:spcPts val="100"/>
              </a:spcBef>
            </a:pPr>
            <a:r>
              <a:rPr sz="2600" i="1" spc="-110" dirty="0">
                <a:solidFill>
                  <a:srgbClr val="203458"/>
                </a:solidFill>
                <a:latin typeface="Trebuchet MS"/>
                <a:cs typeface="Trebuchet MS"/>
              </a:rPr>
              <a:t>GIllick</a:t>
            </a:r>
            <a:r>
              <a:rPr sz="26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outlined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procedure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giving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contraceptive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60" dirty="0">
                <a:solidFill>
                  <a:srgbClr val="203458"/>
                </a:solidFill>
                <a:latin typeface="Trebuchet MS"/>
                <a:cs typeface="Trebuchet MS"/>
              </a:rPr>
              <a:t>-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Fraser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guidelines</a:t>
            </a:r>
            <a:endParaRPr sz="2600">
              <a:latin typeface="Trebuchet MS"/>
              <a:cs typeface="Trebuchet MS"/>
            </a:endParaRPr>
          </a:p>
          <a:p>
            <a:pPr marL="336550" marR="170180">
              <a:lnSpc>
                <a:spcPct val="137000"/>
              </a:lnSpc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contraception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sexual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under </a:t>
            </a:r>
            <a:r>
              <a:rPr sz="2600" spc="-340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where:</a:t>
            </a:r>
            <a:endParaRPr sz="2600">
              <a:latin typeface="Trebuchet MS"/>
              <a:cs typeface="Trebuchet MS"/>
            </a:endParaRPr>
          </a:p>
          <a:p>
            <a:pPr marL="336550" marR="1200785" indent="-217804">
              <a:lnSpc>
                <a:spcPct val="137000"/>
              </a:lnSpc>
              <a:buAutoNum type="arabicPeriod"/>
              <a:tabLst>
                <a:tab pos="336550" algn="l"/>
                <a:tab pos="424815" algn="l"/>
              </a:tabLst>
            </a:pP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	He/she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(although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under </a:t>
            </a:r>
            <a:r>
              <a:rPr sz="2600" spc="-340" dirty="0">
                <a:solidFill>
                  <a:srgbClr val="203458"/>
                </a:solidFill>
                <a:latin typeface="Trebuchet MS"/>
                <a:cs typeface="Trebuchet MS"/>
              </a:rPr>
              <a:t>16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years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age)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understand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doctor’s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advice.</a:t>
            </a:r>
            <a:endParaRPr sz="2600">
              <a:latin typeface="Trebuchet MS"/>
              <a:cs typeface="Trebuchet MS"/>
            </a:endParaRPr>
          </a:p>
          <a:p>
            <a:pPr marL="336550" marR="332740" indent="-324485">
              <a:lnSpc>
                <a:spcPct val="137000"/>
              </a:lnSpc>
              <a:buAutoNum type="arabicPeriod"/>
              <a:tabLst>
                <a:tab pos="336550" algn="l"/>
              </a:tabLst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doctor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persuade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inform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allow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him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inform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seeking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contraceptive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advice.</a:t>
            </a:r>
            <a:endParaRPr sz="2600">
              <a:latin typeface="Trebuchet MS"/>
              <a:cs typeface="Trebuchet MS"/>
            </a:endParaRPr>
          </a:p>
          <a:p>
            <a:pPr marL="336550" marR="5080" indent="-306705">
              <a:lnSpc>
                <a:spcPct val="137000"/>
              </a:lnSpc>
              <a:buAutoNum type="arabicPeriod"/>
              <a:tabLst>
                <a:tab pos="336550" algn="l"/>
              </a:tabLst>
            </a:pP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He/she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begin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continue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having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sexual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intercourse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contraceptive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56357" y="7492901"/>
            <a:ext cx="9903460" cy="2197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3375" marR="205104" indent="-321310">
              <a:lnSpc>
                <a:spcPct val="137000"/>
              </a:lnSpc>
              <a:spcBef>
                <a:spcPts val="100"/>
              </a:spcBef>
              <a:buAutoNum type="arabicPeriod" startAt="4"/>
              <a:tabLst>
                <a:tab pos="333375" algn="l"/>
              </a:tabLst>
            </a:pP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he/she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receives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contraceptive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his/her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mental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suffer.</a:t>
            </a:r>
            <a:endParaRPr sz="2600">
              <a:latin typeface="Trebuchet MS"/>
              <a:cs typeface="Trebuchet MS"/>
            </a:endParaRPr>
          </a:p>
          <a:p>
            <a:pPr marL="333375" marR="5080" indent="-306705">
              <a:lnSpc>
                <a:spcPct val="137000"/>
              </a:lnSpc>
              <a:buAutoNum type="arabicPeriod" startAt="4"/>
              <a:tabLst>
                <a:tab pos="333375" algn="l"/>
              </a:tabLst>
            </a:pP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His/her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require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receive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contraceptive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advice,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consent.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11506197" y="2136138"/>
            <a:ext cx="6867525" cy="8150859"/>
            <a:chOff x="11506197" y="2136138"/>
            <a:chExt cx="6867525" cy="8150859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589837" y="2136138"/>
              <a:ext cx="6696075" cy="557212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93256" y="7223179"/>
              <a:ext cx="6694805" cy="2513330"/>
            </a:xfrm>
            <a:custGeom>
              <a:avLst/>
              <a:gdLst/>
              <a:ahLst/>
              <a:cxnLst/>
              <a:rect l="l" t="t" r="r" b="b"/>
              <a:pathLst>
                <a:path w="6694805" h="2513329">
                  <a:moveTo>
                    <a:pt x="3345658" y="0"/>
                  </a:moveTo>
                  <a:lnTo>
                    <a:pt x="6694738" y="433982"/>
                  </a:lnTo>
                  <a:lnTo>
                    <a:pt x="6694739" y="2512981"/>
                  </a:lnTo>
                  <a:lnTo>
                    <a:pt x="0" y="2512981"/>
                  </a:lnTo>
                  <a:lnTo>
                    <a:pt x="0" y="433539"/>
                  </a:lnTo>
                  <a:lnTo>
                    <a:pt x="3345658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91922" y="7223180"/>
              <a:ext cx="6696075" cy="2513330"/>
            </a:xfrm>
            <a:custGeom>
              <a:avLst/>
              <a:gdLst/>
              <a:ahLst/>
              <a:cxnLst/>
              <a:rect l="l" t="t" r="r" b="b"/>
              <a:pathLst>
                <a:path w="6696075" h="2513329">
                  <a:moveTo>
                    <a:pt x="2" y="433730"/>
                  </a:moveTo>
                  <a:lnTo>
                    <a:pt x="3346997" y="0"/>
                  </a:lnTo>
                  <a:lnTo>
                    <a:pt x="6696075" y="433997"/>
                  </a:lnTo>
                  <a:lnTo>
                    <a:pt x="6696051" y="2512981"/>
                  </a:lnTo>
                  <a:lnTo>
                    <a:pt x="0" y="2512980"/>
                  </a:lnTo>
                </a:path>
              </a:pathLst>
            </a:custGeom>
            <a:ln w="171450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2198758" y="7515748"/>
            <a:ext cx="5480685" cy="204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700" marR="5080" indent="-635" algn="ctr">
              <a:lnSpc>
                <a:spcPct val="100400"/>
              </a:lnSpc>
            </a:pP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Gillick </a:t>
            </a:r>
            <a:r>
              <a:rPr sz="3300" spc="-23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West</a:t>
            </a: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FFFFFF"/>
                </a:solidFill>
                <a:latin typeface="Trebuchet MS"/>
                <a:cs typeface="Trebuchet MS"/>
              </a:rPr>
              <a:t>Norfolk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3300" spc="-65" dirty="0">
                <a:solidFill>
                  <a:srgbClr val="FFFFFF"/>
                </a:solidFill>
                <a:latin typeface="Trebuchet MS"/>
                <a:cs typeface="Trebuchet MS"/>
              </a:rPr>
              <a:t>Wisbech</a:t>
            </a:r>
            <a:r>
              <a:rPr sz="33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Area</a:t>
            </a:r>
            <a:r>
              <a:rPr sz="33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sz="3300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Authority </a:t>
            </a:r>
            <a:r>
              <a:rPr sz="3300" spc="-175" dirty="0">
                <a:solidFill>
                  <a:srgbClr val="FFFFFF"/>
                </a:solidFill>
                <a:latin typeface="Trebuchet MS"/>
                <a:cs typeface="Trebuchet MS"/>
              </a:rPr>
              <a:t>[1986]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795" dirty="0">
                <a:solidFill>
                  <a:srgbClr val="FFFFFF"/>
                </a:solidFill>
                <a:latin typeface="Trebuchet MS"/>
                <a:cs typeface="Trebuchet MS"/>
              </a:rPr>
              <a:t>1</a:t>
            </a:r>
            <a:r>
              <a:rPr sz="33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245" dirty="0">
                <a:solidFill>
                  <a:srgbClr val="FFFFFF"/>
                </a:solidFill>
                <a:latin typeface="Trebuchet MS"/>
                <a:cs typeface="Trebuchet MS"/>
              </a:rPr>
              <a:t>AC</a:t>
            </a:r>
            <a:r>
              <a:rPr sz="33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459" dirty="0">
                <a:solidFill>
                  <a:srgbClr val="FFFFFF"/>
                </a:solidFill>
                <a:latin typeface="Trebuchet MS"/>
                <a:cs typeface="Trebuchet MS"/>
              </a:rPr>
              <a:t>112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747916"/>
            <a:ext cx="788352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95" dirty="0"/>
              <a:t>GILLICK</a:t>
            </a:r>
            <a:r>
              <a:rPr spc="-360" dirty="0"/>
              <a:t> </a:t>
            </a:r>
            <a:r>
              <a:rPr spc="-434" dirty="0">
                <a:solidFill>
                  <a:srgbClr val="292959"/>
                </a:solidFill>
              </a:rPr>
              <a:t>UPHELD...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2027872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6887" y="2499359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3932872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38312" y="4385309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6695122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7642859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8119109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8595359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9076371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6349" y="9552621"/>
            <a:ext cx="95250" cy="952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512490" y="1730679"/>
            <a:ext cx="15713710" cy="8026400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2300" b="1" spc="-8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40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35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Minor)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(Wardship: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75" dirty="0">
                <a:solidFill>
                  <a:srgbClr val="203458"/>
                </a:solidFill>
                <a:latin typeface="Trebuchet MS"/>
                <a:cs typeface="Trebuchet MS"/>
              </a:rPr>
              <a:t>Treatment)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305" dirty="0">
                <a:solidFill>
                  <a:srgbClr val="203458"/>
                </a:solidFill>
                <a:latin typeface="Trebuchet MS"/>
                <a:cs typeface="Trebuchet MS"/>
              </a:rPr>
              <a:t>[1991]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30" dirty="0">
                <a:solidFill>
                  <a:srgbClr val="203458"/>
                </a:solidFill>
                <a:latin typeface="Trebuchet MS"/>
                <a:cs typeface="Trebuchet MS"/>
              </a:rPr>
              <a:t>3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90" dirty="0">
                <a:solidFill>
                  <a:srgbClr val="203458"/>
                </a:solidFill>
                <a:latin typeface="Trebuchet MS"/>
                <a:cs typeface="Trebuchet MS"/>
              </a:rPr>
              <a:t>WLR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20" dirty="0">
                <a:solidFill>
                  <a:srgbClr val="203458"/>
                </a:solidFill>
                <a:latin typeface="Trebuchet MS"/>
                <a:cs typeface="Trebuchet MS"/>
              </a:rPr>
              <a:t>592:</a:t>
            </a:r>
            <a:endParaRPr sz="2300">
              <a:latin typeface="Trebuchet MS"/>
              <a:cs typeface="Trebuchet MS"/>
            </a:endParaRPr>
          </a:p>
          <a:p>
            <a:pPr marL="509270" marR="578485">
              <a:lnSpc>
                <a:spcPct val="135900"/>
              </a:lnSpc>
            </a:pPr>
            <a:r>
              <a:rPr sz="2300" i="1" spc="-11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9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0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9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5" dirty="0">
                <a:solidFill>
                  <a:srgbClr val="203458"/>
                </a:solidFill>
                <a:latin typeface="Trebuchet MS"/>
                <a:cs typeface="Trebuchet MS"/>
              </a:rPr>
              <a:t>merely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35" dirty="0">
                <a:solidFill>
                  <a:srgbClr val="203458"/>
                </a:solidFill>
                <a:latin typeface="Trebuchet MS"/>
                <a:cs typeface="Trebuchet MS"/>
              </a:rPr>
              <a:t>ability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understand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5" dirty="0">
                <a:solidFill>
                  <a:srgbClr val="203458"/>
                </a:solidFill>
                <a:latin typeface="Trebuchet MS"/>
                <a:cs typeface="Trebuchet MS"/>
              </a:rPr>
              <a:t>nature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20" dirty="0">
                <a:solidFill>
                  <a:srgbClr val="203458"/>
                </a:solidFill>
                <a:latin typeface="Trebuchet MS"/>
                <a:cs typeface="Trebuchet MS"/>
              </a:rPr>
              <a:t>proposed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2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–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5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03458"/>
                </a:solidFill>
                <a:latin typeface="Trebuchet MS"/>
                <a:cs typeface="Trebuchet MS"/>
              </a:rPr>
              <a:t>compulsory 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medication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–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95" dirty="0">
                <a:solidFill>
                  <a:srgbClr val="203458"/>
                </a:solidFill>
                <a:latin typeface="Trebuchet MS"/>
                <a:cs typeface="Trebuchet MS"/>
              </a:rPr>
              <a:t>full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50" dirty="0">
                <a:solidFill>
                  <a:srgbClr val="203458"/>
                </a:solidFill>
                <a:latin typeface="Trebuchet MS"/>
                <a:cs typeface="Trebuchet MS"/>
              </a:rPr>
              <a:t>appreciation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both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2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0" dirty="0">
                <a:solidFill>
                  <a:srgbClr val="203458"/>
                </a:solidFill>
                <a:latin typeface="Trebuchet MS"/>
                <a:cs typeface="Trebuchet MS"/>
              </a:rPr>
              <a:t>terms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5" dirty="0">
                <a:solidFill>
                  <a:srgbClr val="203458"/>
                </a:solidFill>
                <a:latin typeface="Trebuchet MS"/>
                <a:cs typeface="Trebuchet MS"/>
              </a:rPr>
              <a:t>possible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20" dirty="0">
                <a:solidFill>
                  <a:srgbClr val="203458"/>
                </a:solidFill>
                <a:latin typeface="Trebuchet MS"/>
                <a:cs typeface="Trebuchet MS"/>
              </a:rPr>
              <a:t>side </a:t>
            </a:r>
            <a:r>
              <a:rPr sz="2300" i="1" spc="-50" dirty="0">
                <a:solidFill>
                  <a:srgbClr val="203458"/>
                </a:solidFill>
                <a:latin typeface="Trebuchet MS"/>
                <a:cs typeface="Trebuchet MS"/>
              </a:rPr>
              <a:t>effects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and,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equally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45" dirty="0">
                <a:solidFill>
                  <a:srgbClr val="203458"/>
                </a:solidFill>
                <a:latin typeface="Trebuchet MS"/>
                <a:cs typeface="Trebuchet MS"/>
              </a:rPr>
              <a:t>important,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50" dirty="0">
                <a:solidFill>
                  <a:srgbClr val="203458"/>
                </a:solidFill>
                <a:latin typeface="Trebuchet MS"/>
                <a:cs typeface="Trebuchet MS"/>
              </a:rPr>
              <a:t>anticipated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consequences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30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03458"/>
                </a:solidFill>
                <a:latin typeface="Trebuchet MS"/>
                <a:cs typeface="Trebuchet MS"/>
              </a:rPr>
              <a:t>treat.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b="1" i="1" spc="-180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3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(on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Axon)</a:t>
            </a:r>
            <a:r>
              <a:rPr sz="23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Secretary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3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3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85" dirty="0">
                <a:solidFill>
                  <a:srgbClr val="203458"/>
                </a:solidFill>
                <a:latin typeface="Trebuchet MS"/>
                <a:cs typeface="Trebuchet MS"/>
              </a:rPr>
              <a:t>[2006]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20" dirty="0">
                <a:solidFill>
                  <a:srgbClr val="203458"/>
                </a:solidFill>
                <a:latin typeface="Trebuchet MS"/>
                <a:cs typeface="Trebuchet MS"/>
              </a:rPr>
              <a:t>37</a:t>
            </a:r>
            <a:r>
              <a:rPr sz="23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(Admin):</a:t>
            </a:r>
            <a:endParaRPr sz="2300">
              <a:latin typeface="Trebuchet MS"/>
              <a:cs typeface="Trebuchet MS"/>
            </a:endParaRPr>
          </a:p>
          <a:p>
            <a:pPr marL="465455" marR="5080">
              <a:lnSpc>
                <a:spcPts val="3600"/>
              </a:lnSpc>
              <a:spcBef>
                <a:spcPts val="259"/>
              </a:spcBef>
            </a:pPr>
            <a:r>
              <a:rPr sz="2200" i="1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60" dirty="0">
                <a:solidFill>
                  <a:srgbClr val="203458"/>
                </a:solidFill>
                <a:latin typeface="Trebuchet MS"/>
                <a:cs typeface="Trebuchet MS"/>
              </a:rPr>
              <a:t>comments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Thorpe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45" dirty="0">
                <a:solidFill>
                  <a:srgbClr val="203458"/>
                </a:solidFill>
                <a:latin typeface="Trebuchet MS"/>
                <a:cs typeface="Trebuchet MS"/>
              </a:rPr>
              <a:t>LJ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80" dirty="0">
                <a:solidFill>
                  <a:srgbClr val="203458"/>
                </a:solidFill>
                <a:latin typeface="Trebuchet MS"/>
                <a:cs typeface="Trebuchet MS"/>
              </a:rPr>
              <a:t>together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4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dirty="0">
                <a:solidFill>
                  <a:srgbClr val="203458"/>
                </a:solidFill>
                <a:latin typeface="Trebuchet MS"/>
                <a:cs typeface="Trebuchet MS"/>
              </a:rPr>
              <a:t>UNC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dirty="0">
                <a:solidFill>
                  <a:srgbClr val="203458"/>
                </a:solidFill>
                <a:latin typeface="Trebuchet MS"/>
                <a:cs typeface="Trebuchet MS"/>
              </a:rPr>
              <a:t>[UNCRC]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80" dirty="0">
                <a:solidFill>
                  <a:srgbClr val="203458"/>
                </a:solidFill>
                <a:latin typeface="Trebuchet MS"/>
                <a:cs typeface="Trebuchet MS"/>
              </a:rPr>
              <a:t>provisions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60" dirty="0">
                <a:solidFill>
                  <a:srgbClr val="203458"/>
                </a:solidFill>
                <a:latin typeface="Trebuchet MS"/>
                <a:cs typeface="Trebuchet MS"/>
              </a:rPr>
              <a:t>further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3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general </a:t>
            </a:r>
            <a:r>
              <a:rPr sz="2200" i="1" spc="-10" dirty="0">
                <a:solidFill>
                  <a:srgbClr val="203458"/>
                </a:solidFill>
                <a:latin typeface="Trebuchet MS"/>
                <a:cs typeface="Trebuchet MS"/>
              </a:rPr>
              <a:t>movement </a:t>
            </a:r>
            <a:r>
              <a:rPr sz="2200" i="1" spc="-55" dirty="0">
                <a:solidFill>
                  <a:srgbClr val="203458"/>
                </a:solidFill>
                <a:latin typeface="Trebuchet MS"/>
                <a:cs typeface="Trebuchet MS"/>
              </a:rPr>
              <a:t>towards</a:t>
            </a:r>
            <a:r>
              <a:rPr sz="2200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0" dirty="0">
                <a:solidFill>
                  <a:srgbClr val="203458"/>
                </a:solidFill>
                <a:latin typeface="Trebuchet MS"/>
                <a:cs typeface="Trebuchet MS"/>
              </a:rPr>
              <a:t>now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giving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5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0" dirty="0">
                <a:solidFill>
                  <a:srgbClr val="203458"/>
                </a:solidFill>
                <a:latin typeface="Trebuchet MS"/>
                <a:cs typeface="Trebuchet MS"/>
              </a:rPr>
              <a:t>people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65" dirty="0">
                <a:solidFill>
                  <a:srgbClr val="203458"/>
                </a:solidFill>
                <a:latin typeface="Trebuchet MS"/>
                <a:cs typeface="Trebuchet MS"/>
              </a:rPr>
              <a:t>greater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0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5" dirty="0">
                <a:solidFill>
                  <a:srgbClr val="203458"/>
                </a:solidFill>
                <a:latin typeface="Trebuchet MS"/>
                <a:cs typeface="Trebuchet MS"/>
              </a:rPr>
              <a:t>concerning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5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45" dirty="0">
                <a:solidFill>
                  <a:srgbClr val="203458"/>
                </a:solidFill>
                <a:latin typeface="Trebuchet MS"/>
                <a:cs typeface="Trebuchet MS"/>
              </a:rPr>
              <a:t>future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20" dirty="0">
                <a:solidFill>
                  <a:srgbClr val="203458"/>
                </a:solidFill>
                <a:latin typeface="Trebuchet MS"/>
                <a:cs typeface="Trebuchet MS"/>
              </a:rPr>
              <a:t>while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reducing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05" dirty="0">
                <a:solidFill>
                  <a:srgbClr val="203458"/>
                </a:solidFill>
                <a:latin typeface="Trebuchet MS"/>
                <a:cs typeface="Trebuchet MS"/>
              </a:rPr>
              <a:t>supervisory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0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2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2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200" i="1" spc="-90" dirty="0">
                <a:solidFill>
                  <a:srgbClr val="203458"/>
                </a:solidFill>
                <a:latin typeface="Trebuchet MS"/>
                <a:cs typeface="Trebuchet MS"/>
              </a:rPr>
              <a:t>parents.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light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 of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dirty="0">
                <a:solidFill>
                  <a:srgbClr val="203458"/>
                </a:solidFill>
                <a:latin typeface="Trebuchet MS"/>
                <a:cs typeface="Trebuchet MS"/>
              </a:rPr>
              <a:t>change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dirty="0">
                <a:solidFill>
                  <a:srgbClr val="203458"/>
                </a:solidFill>
                <a:latin typeface="Trebuchet MS"/>
                <a:cs typeface="Trebuchet MS"/>
              </a:rPr>
              <a:t>landscape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3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200" i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i="1" spc="-140" dirty="0">
                <a:solidFill>
                  <a:srgbClr val="203458"/>
                </a:solidFill>
                <a:latin typeface="Trebuchet MS"/>
                <a:cs typeface="Trebuchet MS"/>
              </a:rPr>
              <a:t>matters,</a:t>
            </a:r>
            <a:r>
              <a:rPr sz="2200" i="1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wrong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acceptable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retreat</a:t>
            </a:r>
            <a:r>
              <a:rPr sz="2200" b="1" i="1" spc="5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Gillick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impose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greater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duties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2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professionals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dirty="0">
                <a:solidFill>
                  <a:srgbClr val="203458"/>
                </a:solidFill>
                <a:latin typeface="Trebuchet MS"/>
                <a:cs typeface="Trebuchet MS"/>
              </a:rPr>
              <a:t>disclose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information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2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2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younger patients</a:t>
            </a:r>
            <a:r>
              <a:rPr sz="2200" i="1" spc="-10" dirty="0">
                <a:solidFill>
                  <a:srgbClr val="203458"/>
                </a:solidFill>
                <a:latin typeface="Trebuchet MS"/>
                <a:cs typeface="Trebuchet MS"/>
              </a:rPr>
              <a:t>.</a:t>
            </a:r>
            <a:endParaRPr sz="2200">
              <a:latin typeface="Trebuchet MS"/>
              <a:cs typeface="Trebuchet MS"/>
            </a:endParaRPr>
          </a:p>
          <a:p>
            <a:pPr marL="12700" marR="275590">
              <a:lnSpc>
                <a:spcPts val="3750"/>
              </a:lnSpc>
              <a:spcBef>
                <a:spcPts val="30"/>
              </a:spcBef>
            </a:pP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3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70" dirty="0">
                <a:solidFill>
                  <a:srgbClr val="203458"/>
                </a:solidFill>
                <a:latin typeface="Trebuchet MS"/>
                <a:cs typeface="Trebuchet MS"/>
              </a:rPr>
              <a:t>16-</a:t>
            </a:r>
            <a:r>
              <a:rPr sz="2300" i="1" spc="-310" dirty="0">
                <a:solidFill>
                  <a:srgbClr val="203458"/>
                </a:solidFill>
                <a:latin typeface="Trebuchet MS"/>
                <a:cs typeface="Trebuchet MS"/>
              </a:rPr>
              <a:t>17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year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olds,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14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courts </a:t>
            </a:r>
            <a:r>
              <a:rPr sz="2300" i="1" spc="-4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0" dirty="0">
                <a:solidFill>
                  <a:srgbClr val="203458"/>
                </a:solidFill>
                <a:latin typeface="Trebuchet MS"/>
                <a:cs typeface="Trebuchet MS"/>
              </a:rPr>
              <a:t>prepared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25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55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Gillick-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refuses</a:t>
            </a:r>
            <a:r>
              <a:rPr sz="23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03458"/>
                </a:solidFill>
                <a:latin typeface="Trebuchet MS"/>
                <a:cs typeface="Trebuchet MS"/>
              </a:rPr>
              <a:t>consent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0" dirty="0">
                <a:solidFill>
                  <a:srgbClr val="203458"/>
                </a:solidFill>
                <a:latin typeface="Trebuchet MS"/>
                <a:cs typeface="Trebuchet MS"/>
              </a:rPr>
              <a:t>treatment.</a:t>
            </a:r>
            <a:endParaRPr sz="2300">
              <a:latin typeface="Trebuchet MS"/>
              <a:cs typeface="Trebuchet MS"/>
            </a:endParaRPr>
          </a:p>
          <a:p>
            <a:pPr marL="509270" marR="5236210">
              <a:lnSpc>
                <a:spcPts val="3750"/>
              </a:lnSpc>
            </a:pP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E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20" dirty="0">
                <a:solidFill>
                  <a:srgbClr val="203458"/>
                </a:solidFill>
                <a:latin typeface="Trebuchet MS"/>
                <a:cs typeface="Trebuchet MS"/>
              </a:rPr>
              <a:t>(Minors: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5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20" dirty="0">
                <a:solidFill>
                  <a:srgbClr val="203458"/>
                </a:solidFill>
                <a:latin typeface="Trebuchet MS"/>
                <a:cs typeface="Trebuchet MS"/>
              </a:rPr>
              <a:t>Transfusion)</a:t>
            </a:r>
            <a:r>
              <a:rPr sz="23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1888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0" dirty="0">
                <a:solidFill>
                  <a:srgbClr val="203458"/>
                </a:solidFill>
                <a:latin typeface="Trebuchet MS"/>
                <a:cs typeface="Trebuchet MS"/>
              </a:rPr>
              <a:t>(discussed</a:t>
            </a:r>
            <a:r>
              <a:rPr sz="23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35" dirty="0">
                <a:solidFill>
                  <a:srgbClr val="203458"/>
                </a:solidFill>
                <a:latin typeface="Trebuchet MS"/>
                <a:cs typeface="Trebuchet MS"/>
              </a:rPr>
              <a:t>earlier)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110" dirty="0">
                <a:solidFill>
                  <a:srgbClr val="203458"/>
                </a:solidFill>
                <a:latin typeface="Trebuchet MS"/>
                <a:cs typeface="Trebuchet MS"/>
              </a:rPr>
              <a:t>X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5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7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75" dirty="0">
                <a:solidFill>
                  <a:srgbClr val="203458"/>
                </a:solidFill>
                <a:latin typeface="Trebuchet MS"/>
                <a:cs typeface="Trebuchet MS"/>
              </a:rPr>
              <a:t>[2020]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3003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65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700"/>
              </a:spcBef>
            </a:pP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0" dirty="0">
                <a:solidFill>
                  <a:srgbClr val="203458"/>
                </a:solidFill>
                <a:latin typeface="Trebuchet MS"/>
                <a:cs typeface="Trebuchet MS"/>
              </a:rPr>
              <a:t>Teaching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9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3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95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85" dirty="0">
                <a:solidFill>
                  <a:srgbClr val="203458"/>
                </a:solidFill>
                <a:latin typeface="Trebuchet MS"/>
                <a:cs typeface="Trebuchet MS"/>
              </a:rPr>
              <a:t>DV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45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3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1037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understand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3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dirty="0">
                <a:solidFill>
                  <a:srgbClr val="203458"/>
                </a:solidFill>
                <a:latin typeface="Trebuchet MS"/>
                <a:cs typeface="Trebuchet MS"/>
              </a:rPr>
              <a:t>JA</a:t>
            </a:r>
            <a:r>
              <a:rPr sz="23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95" dirty="0">
                <a:solidFill>
                  <a:srgbClr val="203458"/>
                </a:solidFill>
                <a:latin typeface="Trebuchet MS"/>
                <a:cs typeface="Trebuchet MS"/>
              </a:rPr>
              <a:t>[2014]</a:t>
            </a:r>
            <a:r>
              <a:rPr sz="23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400" dirty="0">
                <a:solidFill>
                  <a:srgbClr val="203458"/>
                </a:solidFill>
                <a:latin typeface="Trebuchet MS"/>
                <a:cs typeface="Trebuchet MS"/>
              </a:rPr>
              <a:t>1135</a:t>
            </a:r>
            <a:r>
              <a:rPr sz="23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60" dirty="0">
                <a:solidFill>
                  <a:srgbClr val="203458"/>
                </a:solidFill>
                <a:latin typeface="Trebuchet MS"/>
                <a:cs typeface="Trebuchet MS"/>
              </a:rPr>
              <a:t>lacks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capacity,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consent.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includes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trans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dirty="0">
                <a:solidFill>
                  <a:srgbClr val="203458"/>
                </a:solidFill>
                <a:latin typeface="Trebuchet MS"/>
                <a:cs typeface="Trebuchet MS"/>
              </a:rPr>
              <a:t>AB</a:t>
            </a:r>
            <a:r>
              <a:rPr sz="23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3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i="1" spc="135" dirty="0">
                <a:solidFill>
                  <a:srgbClr val="203458"/>
                </a:solidFill>
                <a:latin typeface="Trebuchet MS"/>
                <a:cs typeface="Trebuchet MS"/>
              </a:rPr>
              <a:t>CD</a:t>
            </a:r>
            <a:r>
              <a:rPr sz="23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225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3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b="1" spc="-280" dirty="0">
                <a:solidFill>
                  <a:srgbClr val="203458"/>
                </a:solidFill>
                <a:latin typeface="Trebuchet MS"/>
                <a:cs typeface="Trebuchet MS"/>
              </a:rPr>
              <a:t>741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1"/>
            <a:ext cx="16081375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120" dirty="0"/>
              <a:t>HOW</a:t>
            </a:r>
            <a:r>
              <a:rPr sz="6500" spc="-310" dirty="0"/>
              <a:t> </a:t>
            </a:r>
            <a:r>
              <a:rPr sz="6500" spc="375" dirty="0"/>
              <a:t>MUCH</a:t>
            </a:r>
            <a:r>
              <a:rPr sz="6500" spc="-305" dirty="0"/>
              <a:t> </a:t>
            </a:r>
            <a:r>
              <a:rPr sz="6500" spc="305" dirty="0"/>
              <a:t>MUST</a:t>
            </a:r>
            <a:r>
              <a:rPr sz="6500" spc="-310" dirty="0"/>
              <a:t> </a:t>
            </a:r>
            <a:r>
              <a:rPr sz="6500" spc="325" dirty="0"/>
              <a:t>A</a:t>
            </a:r>
            <a:r>
              <a:rPr sz="6500" spc="-305" dirty="0"/>
              <a:t> </a:t>
            </a:r>
            <a:r>
              <a:rPr sz="6500" dirty="0">
                <a:solidFill>
                  <a:srgbClr val="292959"/>
                </a:solidFill>
              </a:rPr>
              <a:t>CHILD</a:t>
            </a:r>
            <a:r>
              <a:rPr sz="6500" spc="-310" dirty="0">
                <a:solidFill>
                  <a:srgbClr val="292959"/>
                </a:solidFill>
              </a:rPr>
              <a:t> </a:t>
            </a:r>
            <a:r>
              <a:rPr sz="6500" spc="-10" dirty="0">
                <a:solidFill>
                  <a:srgbClr val="292959"/>
                </a:solidFill>
              </a:rPr>
              <a:t>UNDERSTAND?</a:t>
            </a:r>
            <a:endParaRPr sz="65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294578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732728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618553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552003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352353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8752528"/>
            <a:ext cx="95250" cy="9524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555650" y="2050097"/>
            <a:ext cx="9718675" cy="6921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999"/>
              </a:lnSpc>
              <a:spcBef>
                <a:spcPts val="100"/>
              </a:spcBef>
              <a:tabLst>
                <a:tab pos="934719" algn="l"/>
              </a:tabLst>
            </a:pPr>
            <a:r>
              <a:rPr sz="25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Bell</a:t>
            </a:r>
            <a:r>
              <a:rPr sz="25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500" b="1" i="1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5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Tavistock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Portman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75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5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45" dirty="0">
                <a:solidFill>
                  <a:srgbClr val="203458"/>
                </a:solidFill>
                <a:latin typeface="Trebuchet MS"/>
                <a:cs typeface="Trebuchet MS"/>
              </a:rPr>
              <a:t>[2022]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720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8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5" dirty="0">
                <a:solidFill>
                  <a:srgbClr val="203458"/>
                </a:solidFill>
                <a:latin typeface="Trebuchet MS"/>
                <a:cs typeface="Trebuchet MS"/>
              </a:rPr>
              <a:t>30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Applicant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requested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judicial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review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dysphoria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provided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95" dirty="0">
                <a:solidFill>
                  <a:srgbClr val="203458"/>
                </a:solidFill>
                <a:latin typeface="Trebuchet MS"/>
                <a:cs typeface="Trebuchet MS"/>
              </a:rPr>
              <a:t>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Tavistock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clinic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18s.</a:t>
            </a:r>
            <a:endParaRPr sz="2500">
              <a:latin typeface="Trebuchet MS"/>
              <a:cs typeface="Trebuchet MS"/>
            </a:endParaRPr>
          </a:p>
          <a:p>
            <a:pPr marL="12700" marR="113030">
              <a:lnSpc>
                <a:spcPts val="3679"/>
              </a:lnSpc>
              <a:spcBef>
                <a:spcPts val="80"/>
              </a:spcBef>
            </a:pPr>
            <a:r>
              <a:rPr sz="2500" spc="95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centred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sufficient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understanding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effect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puberty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blockers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Gillick-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competent.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clinic’s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policy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puberty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blockers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children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endParaRPr sz="2500">
              <a:latin typeface="Trebuchet MS"/>
              <a:cs typeface="Trebuchet MS"/>
            </a:endParaRPr>
          </a:p>
          <a:p>
            <a:pPr marL="12700" marR="43815">
              <a:lnSpc>
                <a:spcPct val="122500"/>
              </a:lnSpc>
            </a:pPr>
            <a:r>
              <a:rPr sz="2500" spc="-260" dirty="0">
                <a:solidFill>
                  <a:srgbClr val="203458"/>
                </a:solidFill>
                <a:latin typeface="Trebuchet MS"/>
                <a:cs typeface="Trebuchet MS"/>
              </a:rPr>
              <a:t>10.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7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suppressing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hormone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activity,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delaying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puberty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onset. </a:t>
            </a:r>
            <a:r>
              <a:rPr sz="2500" spc="-17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purpose</a:t>
            </a:r>
            <a:r>
              <a:rPr sz="2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identity,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puberty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onset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distressing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gender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dysphoria. 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clinic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cross-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sex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hormones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30" dirty="0">
                <a:solidFill>
                  <a:srgbClr val="203458"/>
                </a:solidFill>
                <a:latin typeface="Trebuchet MS"/>
                <a:cs typeface="Trebuchet MS"/>
              </a:rPr>
              <a:t>16,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did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offer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surgery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under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18s.</a:t>
            </a:r>
            <a:endParaRPr sz="2500">
              <a:latin typeface="Trebuchet MS"/>
              <a:cs typeface="Trebuchet MS"/>
            </a:endParaRPr>
          </a:p>
          <a:p>
            <a:pPr marL="12700" marR="5715">
              <a:lnSpc>
                <a:spcPct val="122500"/>
              </a:lnSpc>
            </a:pP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claimant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alleged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puberty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blockers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changing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consequences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profound,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Gillick-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competence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achieved.</a:t>
            </a:r>
            <a:endParaRPr sz="2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55" dirty="0">
                <a:solidFill>
                  <a:srgbClr val="203458"/>
                </a:solidFill>
                <a:latin typeface="Trebuchet MS"/>
                <a:cs typeface="Trebuchet MS"/>
              </a:rPr>
              <a:t>Appeal</a:t>
            </a:r>
            <a:r>
              <a:rPr sz="25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35" dirty="0">
                <a:solidFill>
                  <a:srgbClr val="203458"/>
                </a:solidFill>
                <a:latin typeface="Trebuchet MS"/>
                <a:cs typeface="Trebuchet MS"/>
              </a:rPr>
              <a:t>decided?</a:t>
            </a:r>
            <a:endParaRPr sz="2500"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1589836" y="2145354"/>
            <a:ext cx="6698615" cy="7640320"/>
            <a:chOff x="11589836" y="2145354"/>
            <a:chExt cx="6698615" cy="7640320"/>
          </a:xfrm>
        </p:grpSpPr>
        <p:sp>
          <p:nvSpPr>
            <p:cNvPr id="11" name="object 11"/>
            <p:cNvSpPr/>
            <p:nvPr/>
          </p:nvSpPr>
          <p:spPr>
            <a:xfrm>
              <a:off x="11589836" y="2145354"/>
              <a:ext cx="6698615" cy="7640320"/>
            </a:xfrm>
            <a:custGeom>
              <a:avLst/>
              <a:gdLst/>
              <a:ahLst/>
              <a:cxnLst/>
              <a:rect l="l" t="t" r="r" b="b"/>
              <a:pathLst>
                <a:path w="6698615" h="7640320">
                  <a:moveTo>
                    <a:pt x="6287333" y="7640090"/>
                  </a:moveTo>
                  <a:lnTo>
                    <a:pt x="410829" y="7640090"/>
                  </a:lnTo>
                  <a:lnTo>
                    <a:pt x="390562" y="7637066"/>
                  </a:lnTo>
                  <a:lnTo>
                    <a:pt x="344494" y="7625489"/>
                  </a:lnTo>
                  <a:lnTo>
                    <a:pt x="299877" y="7609509"/>
                  </a:lnTo>
                  <a:lnTo>
                    <a:pt x="257028" y="7589259"/>
                  </a:lnTo>
                  <a:lnTo>
                    <a:pt x="216266" y="7564871"/>
                  </a:lnTo>
                  <a:lnTo>
                    <a:pt x="177911" y="7536476"/>
                  </a:lnTo>
                  <a:lnTo>
                    <a:pt x="142280" y="7504207"/>
                  </a:lnTo>
                  <a:lnTo>
                    <a:pt x="110011" y="7468576"/>
                  </a:lnTo>
                  <a:lnTo>
                    <a:pt x="81616" y="7430220"/>
                  </a:lnTo>
                  <a:lnTo>
                    <a:pt x="57227" y="7389459"/>
                  </a:lnTo>
                  <a:lnTo>
                    <a:pt x="36977" y="7346610"/>
                  </a:lnTo>
                  <a:lnTo>
                    <a:pt x="20997" y="7301992"/>
                  </a:lnTo>
                  <a:lnTo>
                    <a:pt x="9420" y="7255924"/>
                  </a:lnTo>
                  <a:lnTo>
                    <a:pt x="2377" y="7208725"/>
                  </a:lnTo>
                  <a:lnTo>
                    <a:pt x="0" y="7160712"/>
                  </a:lnTo>
                  <a:lnTo>
                    <a:pt x="0" y="485775"/>
                  </a:lnTo>
                  <a:lnTo>
                    <a:pt x="2377" y="437762"/>
                  </a:lnTo>
                  <a:lnTo>
                    <a:pt x="9420" y="390562"/>
                  </a:lnTo>
                  <a:lnTo>
                    <a:pt x="20997" y="344494"/>
                  </a:lnTo>
                  <a:lnTo>
                    <a:pt x="36977" y="299877"/>
                  </a:lnTo>
                  <a:lnTo>
                    <a:pt x="57227" y="257028"/>
                  </a:lnTo>
                  <a:lnTo>
                    <a:pt x="81616" y="216266"/>
                  </a:lnTo>
                  <a:lnTo>
                    <a:pt x="110011" y="177911"/>
                  </a:lnTo>
                  <a:lnTo>
                    <a:pt x="142280" y="142280"/>
                  </a:lnTo>
                  <a:lnTo>
                    <a:pt x="177911" y="110010"/>
                  </a:lnTo>
                  <a:lnTo>
                    <a:pt x="216266" y="81615"/>
                  </a:lnTo>
                  <a:lnTo>
                    <a:pt x="257028" y="57227"/>
                  </a:lnTo>
                  <a:lnTo>
                    <a:pt x="299877" y="36977"/>
                  </a:lnTo>
                  <a:lnTo>
                    <a:pt x="344494" y="20997"/>
                  </a:lnTo>
                  <a:lnTo>
                    <a:pt x="390562" y="9420"/>
                  </a:lnTo>
                  <a:lnTo>
                    <a:pt x="437762" y="2377"/>
                  </a:lnTo>
                  <a:lnTo>
                    <a:pt x="485775" y="0"/>
                  </a:lnTo>
                  <a:lnTo>
                    <a:pt x="6212387" y="0"/>
                  </a:lnTo>
                  <a:lnTo>
                    <a:pt x="6260400" y="2377"/>
                  </a:lnTo>
                  <a:lnTo>
                    <a:pt x="6307599" y="9420"/>
                  </a:lnTo>
                  <a:lnTo>
                    <a:pt x="6353667" y="20997"/>
                  </a:lnTo>
                  <a:lnTo>
                    <a:pt x="6398285" y="36977"/>
                  </a:lnTo>
                  <a:lnTo>
                    <a:pt x="6441134" y="57227"/>
                  </a:lnTo>
                  <a:lnTo>
                    <a:pt x="6481895" y="81615"/>
                  </a:lnTo>
                  <a:lnTo>
                    <a:pt x="6520251" y="110010"/>
                  </a:lnTo>
                  <a:lnTo>
                    <a:pt x="6555882" y="142280"/>
                  </a:lnTo>
                  <a:lnTo>
                    <a:pt x="6588152" y="177911"/>
                  </a:lnTo>
                  <a:lnTo>
                    <a:pt x="6616546" y="216266"/>
                  </a:lnTo>
                  <a:lnTo>
                    <a:pt x="6640935" y="257028"/>
                  </a:lnTo>
                  <a:lnTo>
                    <a:pt x="6661185" y="299877"/>
                  </a:lnTo>
                  <a:lnTo>
                    <a:pt x="6677164" y="344494"/>
                  </a:lnTo>
                  <a:lnTo>
                    <a:pt x="6688742" y="390562"/>
                  </a:lnTo>
                  <a:lnTo>
                    <a:pt x="6695785" y="437762"/>
                  </a:lnTo>
                  <a:lnTo>
                    <a:pt x="6698161" y="485775"/>
                  </a:lnTo>
                  <a:lnTo>
                    <a:pt x="6698161" y="7160712"/>
                  </a:lnTo>
                  <a:lnTo>
                    <a:pt x="6695785" y="7208725"/>
                  </a:lnTo>
                  <a:lnTo>
                    <a:pt x="6688742" y="7255924"/>
                  </a:lnTo>
                  <a:lnTo>
                    <a:pt x="6677164" y="7301992"/>
                  </a:lnTo>
                  <a:lnTo>
                    <a:pt x="6661185" y="7346610"/>
                  </a:lnTo>
                  <a:lnTo>
                    <a:pt x="6640935" y="7389459"/>
                  </a:lnTo>
                  <a:lnTo>
                    <a:pt x="6616546" y="7430220"/>
                  </a:lnTo>
                  <a:lnTo>
                    <a:pt x="6588152" y="7468576"/>
                  </a:lnTo>
                  <a:lnTo>
                    <a:pt x="6555882" y="7504207"/>
                  </a:lnTo>
                  <a:lnTo>
                    <a:pt x="6520251" y="7536476"/>
                  </a:lnTo>
                  <a:lnTo>
                    <a:pt x="6481895" y="7564871"/>
                  </a:lnTo>
                  <a:lnTo>
                    <a:pt x="6441134" y="7589259"/>
                  </a:lnTo>
                  <a:lnTo>
                    <a:pt x="6398285" y="7609509"/>
                  </a:lnTo>
                  <a:lnTo>
                    <a:pt x="6353667" y="7625489"/>
                  </a:lnTo>
                  <a:lnTo>
                    <a:pt x="6307599" y="7637066"/>
                  </a:lnTo>
                  <a:lnTo>
                    <a:pt x="6287333" y="7640090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37512" y="2828258"/>
              <a:ext cx="95250" cy="9524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37512" y="3571208"/>
              <a:ext cx="95250" cy="9524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37512" y="4314158"/>
              <a:ext cx="95250" cy="9524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37512" y="5057108"/>
              <a:ext cx="95250" cy="95249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1767637" y="2307018"/>
            <a:ext cx="6241415" cy="723582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250" b="1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25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25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25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250" b="1" spc="70" dirty="0">
                <a:solidFill>
                  <a:srgbClr val="292959"/>
                </a:solidFill>
                <a:latin typeface="Trebuchet MS"/>
                <a:cs typeface="Trebuchet MS"/>
              </a:rPr>
              <a:t>Appeal</a:t>
            </a:r>
            <a:r>
              <a:rPr sz="225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250" b="1" spc="-20" dirty="0">
                <a:solidFill>
                  <a:srgbClr val="292959"/>
                </a:solidFill>
                <a:latin typeface="Trebuchet MS"/>
                <a:cs typeface="Trebuchet MS"/>
              </a:rPr>
              <a:t>Held:</a:t>
            </a:r>
            <a:endParaRPr sz="2250">
              <a:latin typeface="Trebuchet MS"/>
              <a:cs typeface="Trebuchet MS"/>
            </a:endParaRPr>
          </a:p>
          <a:p>
            <a:pPr marL="530225" marR="116839">
              <a:lnSpc>
                <a:spcPts val="2930"/>
              </a:lnSpc>
              <a:spcBef>
                <a:spcPts val="55"/>
              </a:spcBef>
            </a:pP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find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treatment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experimental</a:t>
            </a:r>
            <a:endParaRPr sz="2400">
              <a:latin typeface="Trebuchet MS"/>
              <a:cs typeface="Trebuchet MS"/>
            </a:endParaRPr>
          </a:p>
          <a:p>
            <a:pPr marL="530225">
              <a:lnSpc>
                <a:spcPts val="2815"/>
              </a:lnSpc>
            </a:pPr>
            <a:r>
              <a:rPr sz="2400" spc="-16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doctors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judges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assess</a:t>
            </a:r>
            <a:endParaRPr sz="2400">
              <a:latin typeface="Trebuchet MS"/>
              <a:cs typeface="Trebuchet MS"/>
            </a:endParaRPr>
          </a:p>
          <a:p>
            <a:pPr marL="530225">
              <a:lnSpc>
                <a:spcPct val="100000"/>
              </a:lnSpc>
              <a:spcBef>
                <a:spcPts val="45"/>
              </a:spcBef>
            </a:pP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capacity</a:t>
            </a:r>
            <a:endParaRPr sz="2400">
              <a:latin typeface="Trebuchet MS"/>
              <a:cs typeface="Trebuchet MS"/>
            </a:endParaRPr>
          </a:p>
          <a:p>
            <a:pPr marL="530225" marR="106680">
              <a:lnSpc>
                <a:spcPts val="2930"/>
              </a:lnSpc>
              <a:spcBef>
                <a:spcPts val="100"/>
              </a:spcBef>
            </a:pP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Reasonable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steps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taken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help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gain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capacity</a:t>
            </a:r>
            <a:endParaRPr sz="2400">
              <a:latin typeface="Trebuchet MS"/>
              <a:cs typeface="Trebuchet MS"/>
            </a:endParaRPr>
          </a:p>
          <a:p>
            <a:pPr marL="530225">
              <a:lnSpc>
                <a:spcPts val="2815"/>
              </a:lnSpc>
            </a:pP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necessary</a:t>
            </a:r>
            <a:r>
              <a:rPr sz="24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endParaRPr sz="2400">
              <a:latin typeface="Trebuchet MS"/>
              <a:cs typeface="Trebuchet MS"/>
            </a:endParaRPr>
          </a:p>
          <a:p>
            <a:pPr marL="530225">
              <a:lnSpc>
                <a:spcPct val="100000"/>
              </a:lnSpc>
              <a:spcBef>
                <a:spcPts val="45"/>
              </a:spcBef>
            </a:pP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consent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PBs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01200"/>
              </a:lnSpc>
              <a:spcBef>
                <a:spcPts val="90"/>
              </a:spcBef>
              <a:tabLst>
                <a:tab pos="2520315" algn="l"/>
              </a:tabLst>
            </a:pP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“Nothing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implications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treatment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puberty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blockers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real 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distinction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consideration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contraception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Gillick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puberty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0" dirty="0">
                <a:solidFill>
                  <a:srgbClr val="292959"/>
                </a:solidFill>
                <a:latin typeface="Trebuchet MS"/>
                <a:cs typeface="Trebuchet MS"/>
              </a:rPr>
              <a:t>blockers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this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case.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Bearing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mind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that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Gillick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decided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35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ago,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2100" spc="-14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raised</a:t>
            </a:r>
            <a:r>
              <a:rPr sz="2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92959"/>
                </a:solidFill>
                <a:latin typeface="Trebuchet MS"/>
                <a:cs typeface="Trebuchet MS"/>
              </a:rPr>
              <a:t>respect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100" spc="-40" dirty="0">
                <a:solidFill>
                  <a:srgbClr val="292959"/>
                </a:solidFill>
                <a:latin typeface="Trebuchet MS"/>
                <a:cs typeface="Trebuchet MS"/>
              </a:rPr>
              <a:t>contraception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under </a:t>
            </a:r>
            <a:r>
              <a:rPr sz="2100" spc="-190" dirty="0">
                <a:solidFill>
                  <a:srgbClr val="292959"/>
                </a:solidFill>
                <a:latin typeface="Trebuchet MS"/>
                <a:cs typeface="Trebuchet MS"/>
              </a:rPr>
              <a:t>16s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5" dirty="0">
                <a:solidFill>
                  <a:srgbClr val="292959"/>
                </a:solidFill>
                <a:latin typeface="Trebuchet MS"/>
                <a:cs typeface="Trebuchet MS"/>
              </a:rPr>
              <a:t>were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highly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controversial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way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now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hard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imagine...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8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position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5" dirty="0">
                <a:solidFill>
                  <a:srgbClr val="292959"/>
                </a:solidFill>
                <a:latin typeface="Trebuchet MS"/>
                <a:cs typeface="Trebuchet MS"/>
              </a:rPr>
              <a:t>generalise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about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capability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92959"/>
                </a:solidFill>
                <a:latin typeface="Trebuchet MS"/>
                <a:cs typeface="Trebuchet MS"/>
              </a:rPr>
              <a:t>persons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different </a:t>
            </a:r>
            <a:r>
              <a:rPr sz="2100" spc="55" dirty="0">
                <a:solidFill>
                  <a:srgbClr val="292959"/>
                </a:solidFill>
                <a:latin typeface="Trebuchet MS"/>
                <a:cs typeface="Trebuchet MS"/>
              </a:rPr>
              <a:t>ages</a:t>
            </a:r>
            <a:r>
              <a:rPr sz="2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understand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0" dirty="0">
                <a:solidFill>
                  <a:srgbClr val="292959"/>
                </a:solidFill>
                <a:latin typeface="Trebuchet MS"/>
                <a:cs typeface="Trebuchet MS"/>
              </a:rPr>
              <a:t>ncessary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6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50" dirty="0">
                <a:solidFill>
                  <a:srgbClr val="292959"/>
                </a:solidFill>
                <a:latin typeface="Trebuchet MS"/>
                <a:cs typeface="Trebuchet MS"/>
              </a:rPr>
              <a:t>competent</a:t>
            </a:r>
            <a:r>
              <a:rPr sz="2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consent </a:t>
            </a:r>
            <a:r>
              <a:rPr sz="21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administration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80" dirty="0">
                <a:solidFill>
                  <a:srgbClr val="292959"/>
                </a:solidFill>
                <a:latin typeface="Trebuchet MS"/>
                <a:cs typeface="Trebuchet MS"/>
              </a:rPr>
              <a:t>puberty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10" dirty="0">
                <a:solidFill>
                  <a:srgbClr val="292959"/>
                </a:solidFill>
                <a:latin typeface="Trebuchet MS"/>
                <a:cs typeface="Trebuchet MS"/>
              </a:rPr>
              <a:t>blockers.”</a:t>
            </a:r>
            <a:endParaRPr sz="2100">
              <a:latin typeface="Trebuchet MS"/>
              <a:cs typeface="Trebuchet M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4384019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5" dirty="0"/>
              <a:t>CHILDREN</a:t>
            </a:r>
            <a:r>
              <a:rPr spc="-475" dirty="0"/>
              <a:t> </a:t>
            </a:r>
            <a:r>
              <a:rPr dirty="0"/>
              <a:t>REFUSING</a:t>
            </a:r>
            <a:r>
              <a:rPr spc="-475" dirty="0"/>
              <a:t> </a:t>
            </a:r>
            <a:r>
              <a:rPr spc="-90" dirty="0">
                <a:solidFill>
                  <a:srgbClr val="292959"/>
                </a:solidFill>
              </a:rPr>
              <a:t>TREATMENT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294578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170878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047178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3087" y="5356866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3087" y="6233166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3087" y="7109466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3087" y="7985766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43087" y="8862066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55650" y="2050097"/>
            <a:ext cx="15488919" cy="7035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23315" algn="just">
              <a:lnSpc>
                <a:spcPct val="114999"/>
              </a:lnSpc>
              <a:spcBef>
                <a:spcPts val="100"/>
              </a:spcBef>
            </a:pPr>
            <a:r>
              <a:rPr sz="2500" spc="95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establishes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place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weight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course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action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supports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preserving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endParaRPr sz="2500">
              <a:latin typeface="Trebuchet MS"/>
              <a:cs typeface="Trebuchet MS"/>
            </a:endParaRPr>
          </a:p>
          <a:p>
            <a:pPr marL="12700" marR="1312545" algn="just">
              <a:lnSpc>
                <a:spcPct val="114999"/>
              </a:lnSpc>
            </a:pPr>
            <a:r>
              <a:rPr sz="2500" spc="-1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5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5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alert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upbringing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experience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influence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their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perceptions: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5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L</a:t>
            </a:r>
            <a:r>
              <a:rPr sz="25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dirty="0">
                <a:solidFill>
                  <a:srgbClr val="203458"/>
                </a:solidFill>
                <a:latin typeface="Trebuchet MS"/>
                <a:cs typeface="Trebuchet MS"/>
              </a:rPr>
              <a:t>(Medical</a:t>
            </a:r>
            <a:r>
              <a:rPr sz="25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Treatment)</a:t>
            </a:r>
            <a:r>
              <a:rPr sz="25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15" dirty="0">
                <a:solidFill>
                  <a:srgbClr val="203458"/>
                </a:solidFill>
                <a:latin typeface="Trebuchet MS"/>
                <a:cs typeface="Trebuchet MS"/>
              </a:rPr>
              <a:t>[1998]2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8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29" dirty="0">
                <a:solidFill>
                  <a:srgbClr val="203458"/>
                </a:solidFill>
                <a:latin typeface="Trebuchet MS"/>
                <a:cs typeface="Trebuchet MS"/>
              </a:rPr>
              <a:t>810;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1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10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5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225" dirty="0">
                <a:solidFill>
                  <a:srgbClr val="203458"/>
                </a:solidFill>
                <a:latin typeface="Trebuchet MS"/>
                <a:cs typeface="Trebuchet MS"/>
              </a:rPr>
              <a:t>[2013]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14" dirty="0">
                <a:solidFill>
                  <a:srgbClr val="203458"/>
                </a:solidFill>
                <a:latin typeface="Trebuchet MS"/>
                <a:cs typeface="Trebuchet MS"/>
              </a:rPr>
              <a:t>2683</a:t>
            </a:r>
            <a:r>
              <a:rPr sz="25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500">
              <a:latin typeface="Trebuchet MS"/>
              <a:cs typeface="Trebuchet MS"/>
            </a:endParaRPr>
          </a:p>
          <a:p>
            <a:pPr marL="12700" marR="347980" algn="just">
              <a:lnSpc>
                <a:spcPct val="114999"/>
              </a:lnSpc>
            </a:pP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Though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recognising</a:t>
            </a: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voice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opinions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important,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considerations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considered.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Several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general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principles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emerged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relation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approach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adopted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where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refuse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treatment:</a:t>
            </a:r>
            <a:endParaRPr sz="2500">
              <a:latin typeface="Trebuchet MS"/>
              <a:cs typeface="Trebuchet MS"/>
            </a:endParaRPr>
          </a:p>
          <a:p>
            <a:pPr marL="552450" marR="34290">
              <a:lnSpc>
                <a:spcPct val="114999"/>
              </a:lnSpc>
            </a:pP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people,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Gillick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competent,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possess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corresponding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right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refuse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medical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5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ultimately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impact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health.</a:t>
            </a:r>
            <a:endParaRPr sz="2500">
              <a:latin typeface="Trebuchet MS"/>
              <a:cs typeface="Trebuchet MS"/>
            </a:endParaRPr>
          </a:p>
          <a:p>
            <a:pPr marL="552450" marR="5080">
              <a:lnSpc>
                <a:spcPct val="114999"/>
              </a:lnSpc>
            </a:pP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0" dirty="0">
                <a:solidFill>
                  <a:srgbClr val="203458"/>
                </a:solidFill>
                <a:latin typeface="Trebuchet MS"/>
                <a:cs typeface="Trebuchet MS"/>
              </a:rPr>
              <a:t>lacks</a:t>
            </a:r>
            <a:r>
              <a:rPr sz="25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experience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understand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consequences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refusing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5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5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found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lack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0" dirty="0">
                <a:solidFill>
                  <a:srgbClr val="203458"/>
                </a:solidFill>
                <a:latin typeface="Trebuchet MS"/>
                <a:cs typeface="Trebuchet MS"/>
              </a:rPr>
              <a:t>competence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(e.g.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5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5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40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7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AB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0" dirty="0">
                <a:solidFill>
                  <a:srgbClr val="203458"/>
                </a:solidFill>
                <a:latin typeface="Trebuchet MS"/>
                <a:cs typeface="Trebuchet MS"/>
              </a:rPr>
              <a:t>[2020]</a:t>
            </a:r>
            <a:r>
              <a:rPr sz="25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300" dirty="0">
                <a:solidFill>
                  <a:srgbClr val="203458"/>
                </a:solidFill>
                <a:latin typeface="Trebuchet MS"/>
                <a:cs typeface="Trebuchet MS"/>
              </a:rPr>
              <a:t>3221</a:t>
            </a:r>
            <a:r>
              <a:rPr sz="25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)</a:t>
            </a:r>
            <a:endParaRPr sz="2500">
              <a:latin typeface="Trebuchet MS"/>
              <a:cs typeface="Trebuchet MS"/>
            </a:endParaRPr>
          </a:p>
          <a:p>
            <a:pPr marL="552450" marR="201295">
              <a:lnSpc>
                <a:spcPct val="114999"/>
              </a:lnSpc>
            </a:pP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retain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inherent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power/jurisdiction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override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express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wishes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children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young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people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refuse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situations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6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harmful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health.</a:t>
            </a:r>
            <a:endParaRPr sz="2500">
              <a:latin typeface="Trebuchet MS"/>
              <a:cs typeface="Trebuchet MS"/>
            </a:endParaRPr>
          </a:p>
          <a:p>
            <a:pPr marL="552450" marR="318770">
              <a:lnSpc>
                <a:spcPct val="114999"/>
              </a:lnSpc>
            </a:pPr>
            <a:r>
              <a:rPr sz="2500" spc="-16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5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generally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85" dirty="0">
                <a:solidFill>
                  <a:srgbClr val="203458"/>
                </a:solidFill>
                <a:latin typeface="Trebuchet MS"/>
                <a:cs typeface="Trebuchet MS"/>
              </a:rPr>
              <a:t>resolve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types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disputes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centralising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10" dirty="0">
                <a:solidFill>
                  <a:srgbClr val="203458"/>
                </a:solidFill>
                <a:latin typeface="Trebuchet MS"/>
                <a:cs typeface="Trebuchet MS"/>
              </a:rPr>
              <a:t>its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determinations.</a:t>
            </a:r>
            <a:endParaRPr sz="2500">
              <a:latin typeface="Trebuchet MS"/>
              <a:cs typeface="Trebuchet MS"/>
            </a:endParaRPr>
          </a:p>
          <a:p>
            <a:pPr marL="552450">
              <a:lnSpc>
                <a:spcPct val="100000"/>
              </a:lnSpc>
              <a:spcBef>
                <a:spcPts val="450"/>
              </a:spcBef>
            </a:pPr>
            <a:r>
              <a:rPr sz="2500" spc="-1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03458"/>
                </a:solidFill>
                <a:latin typeface="Trebuchet MS"/>
                <a:cs typeface="Trebuchet MS"/>
              </a:rPr>
              <a:t>date,</a:t>
            </a:r>
            <a:r>
              <a:rPr sz="25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5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ruled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03458"/>
                </a:solidFill>
                <a:latin typeface="Trebuchet MS"/>
                <a:cs typeface="Trebuchet MS"/>
              </a:rPr>
              <a:t>favour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03458"/>
                </a:solidFill>
                <a:latin typeface="Trebuchet MS"/>
                <a:cs typeface="Trebuchet MS"/>
              </a:rPr>
              <a:t>providing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5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55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03458"/>
                </a:solidFill>
                <a:latin typeface="Trebuchet MS"/>
                <a:cs typeface="Trebuchet MS"/>
              </a:rPr>
              <a:t>such</a:t>
            </a:r>
            <a:r>
              <a:rPr sz="2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03458"/>
                </a:solidFill>
                <a:latin typeface="Trebuchet MS"/>
                <a:cs typeface="Trebuchet MS"/>
              </a:rPr>
              <a:t>disputes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5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03458"/>
                </a:solidFill>
                <a:latin typeface="Trebuchet MS"/>
                <a:cs typeface="Trebuchet MS"/>
              </a:rPr>
              <a:t>arisen</a:t>
            </a:r>
            <a:endParaRPr sz="25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5993"/>
            <a:ext cx="1586611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360" dirty="0"/>
              <a:t>U16S</a:t>
            </a:r>
            <a:r>
              <a:rPr sz="6600" spc="-330" dirty="0"/>
              <a:t> </a:t>
            </a:r>
            <a:r>
              <a:rPr sz="6600" spc="125" dirty="0"/>
              <a:t>WHO</a:t>
            </a:r>
            <a:r>
              <a:rPr sz="6600" spc="-370" dirty="0"/>
              <a:t> </a:t>
            </a:r>
            <a:r>
              <a:rPr sz="6600" spc="-135" dirty="0"/>
              <a:t>ARE</a:t>
            </a:r>
            <a:r>
              <a:rPr sz="6600" spc="-345" dirty="0"/>
              <a:t> </a:t>
            </a:r>
            <a:r>
              <a:rPr sz="6600" dirty="0">
                <a:solidFill>
                  <a:srgbClr val="292959"/>
                </a:solidFill>
              </a:rPr>
              <a:t>NOT</a:t>
            </a:r>
            <a:r>
              <a:rPr sz="6600" spc="-350" dirty="0">
                <a:solidFill>
                  <a:srgbClr val="292959"/>
                </a:solidFill>
              </a:rPr>
              <a:t> </a:t>
            </a:r>
            <a:r>
              <a:rPr sz="6600" spc="70" dirty="0">
                <a:solidFill>
                  <a:srgbClr val="292959"/>
                </a:solidFill>
              </a:rPr>
              <a:t>GILLICK</a:t>
            </a:r>
            <a:r>
              <a:rPr sz="6600" spc="-350" dirty="0">
                <a:solidFill>
                  <a:srgbClr val="292959"/>
                </a:solidFill>
              </a:rPr>
              <a:t> </a:t>
            </a:r>
            <a:r>
              <a:rPr sz="6600" spc="-10" dirty="0">
                <a:solidFill>
                  <a:srgbClr val="292959"/>
                </a:solidFill>
              </a:rPr>
              <a:t>COMPETENT</a:t>
            </a:r>
            <a:endParaRPr sz="6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288863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336613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3855726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4379601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71662" y="4903476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432113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8051488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14449" y="9099238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77230" y="1980241"/>
            <a:ext cx="15471775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41680">
              <a:lnSpc>
                <a:spcPct val="132200"/>
              </a:lnSpc>
              <a:spcBef>
                <a:spcPts val="100"/>
              </a:spcBef>
            </a:pP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consent,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permission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needed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medical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provided.</a:t>
            </a:r>
            <a:endParaRPr sz="2600">
              <a:latin typeface="Trebuchet MS"/>
              <a:cs typeface="Trebuchet MS"/>
            </a:endParaRPr>
          </a:p>
          <a:p>
            <a:pPr marL="574040" marR="2394585" indent="-561975">
              <a:lnSpc>
                <a:spcPct val="132200"/>
              </a:lnSpc>
            </a:pP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During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childhood,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may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cover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wide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range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matters: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Lower-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end: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diagnostic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tests,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examination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(physical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psychiatric),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vaccination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Surgery: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routine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surgery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lifesaving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operations</a:t>
            </a:r>
            <a:endParaRPr sz="2600">
              <a:latin typeface="Trebuchet MS"/>
              <a:cs typeface="Trebuchet MS"/>
            </a:endParaRPr>
          </a:p>
          <a:p>
            <a:pPr marL="12700" marR="5080" indent="561340">
              <a:lnSpc>
                <a:spcPct val="132200"/>
              </a:lnSpc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Placing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requires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600" b="1" spc="-12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D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2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[</a:t>
            </a:r>
            <a:r>
              <a:rPr sz="2600" b="1" u="heavy" spc="-22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2015</a:t>
            </a:r>
            <a:r>
              <a:rPr sz="2600" b="1" u="none" spc="-22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]</a:t>
            </a:r>
            <a:r>
              <a:rPr sz="2600" b="1" u="heavy" spc="-18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 </a:t>
            </a:r>
            <a:r>
              <a:rPr sz="2600" b="1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EWHC</a:t>
            </a:r>
            <a:r>
              <a:rPr sz="2600" b="1" u="heavy" spc="-13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 </a:t>
            </a:r>
            <a:r>
              <a:rPr sz="2600" b="1" u="heavy" spc="-15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922</a:t>
            </a:r>
            <a:r>
              <a:rPr sz="2600" b="1" u="heavy" spc="-16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 </a:t>
            </a:r>
            <a:r>
              <a:rPr sz="2600" b="1" u="none" spc="-1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(</a:t>
            </a:r>
            <a:r>
              <a:rPr sz="2600" b="1" u="heavy" spc="-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Fam</a:t>
            </a:r>
            <a:r>
              <a:rPr sz="2600" b="1" u="none" spc="-10" dirty="0">
                <a:solidFill>
                  <a:srgbClr val="203458"/>
                </a:solidFill>
                <a:latin typeface="Trebuchet MS"/>
                <a:cs typeface="Trebuchet MS"/>
                <a:hlinkClick r:id="rId6"/>
              </a:rPr>
              <a:t>)</a:t>
            </a:r>
            <a:r>
              <a:rPr sz="26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) 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26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u="none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0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amount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discharge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duty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7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dirty="0">
                <a:solidFill>
                  <a:srgbClr val="203458"/>
                </a:solidFill>
                <a:latin typeface="Trebuchet MS"/>
                <a:cs typeface="Trebuchet MS"/>
              </a:rPr>
              <a:t>lead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liability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dirty="0">
                <a:solidFill>
                  <a:srgbClr val="203458"/>
                </a:solidFill>
                <a:latin typeface="Trebuchet MS"/>
                <a:cs typeface="Trebuchet MS"/>
              </a:rPr>
              <a:t>causes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unnecessary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suffering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20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health </a:t>
            </a:r>
            <a:r>
              <a:rPr sz="2600" b="1" u="none" spc="90" dirty="0">
                <a:solidFill>
                  <a:srgbClr val="203458"/>
                </a:solidFill>
                <a:latin typeface="Trebuchet MS"/>
                <a:cs typeface="Trebuchet MS"/>
              </a:rPr>
              <a:t>CYPA </a:t>
            </a:r>
            <a:r>
              <a:rPr sz="2600" b="1" u="none" spc="-290" dirty="0">
                <a:solidFill>
                  <a:srgbClr val="203458"/>
                </a:solidFill>
                <a:latin typeface="Trebuchet MS"/>
                <a:cs typeface="Trebuchet MS"/>
              </a:rPr>
              <a:t>1933,</a:t>
            </a:r>
            <a:r>
              <a:rPr sz="2600" b="1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275" dirty="0">
                <a:solidFill>
                  <a:srgbClr val="203458"/>
                </a:solidFill>
                <a:latin typeface="Trebuchet MS"/>
                <a:cs typeface="Trebuchet MS"/>
              </a:rPr>
              <a:t>s1.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dirty="0">
                <a:solidFill>
                  <a:srgbClr val="203458"/>
                </a:solidFill>
                <a:latin typeface="Trebuchet MS"/>
                <a:cs typeface="Trebuchet MS"/>
              </a:rPr>
              <a:t>Oakey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10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dirty="0">
                <a:solidFill>
                  <a:srgbClr val="203458"/>
                </a:solidFill>
                <a:latin typeface="Trebuchet MS"/>
                <a:cs typeface="Trebuchet MS"/>
              </a:rPr>
              <a:t>Jackson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330" dirty="0">
                <a:solidFill>
                  <a:srgbClr val="203458"/>
                </a:solidFill>
                <a:latin typeface="Trebuchet MS"/>
                <a:cs typeface="Trebuchet MS"/>
              </a:rPr>
              <a:t>[1914]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76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65" dirty="0">
                <a:solidFill>
                  <a:srgbClr val="203458"/>
                </a:solidFill>
                <a:latin typeface="Trebuchet MS"/>
                <a:cs typeface="Trebuchet MS"/>
              </a:rPr>
              <a:t>KB</a:t>
            </a:r>
            <a:r>
              <a:rPr sz="2600" b="1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335" dirty="0">
                <a:solidFill>
                  <a:srgbClr val="203458"/>
                </a:solidFill>
                <a:latin typeface="Trebuchet MS"/>
                <a:cs typeface="Trebuchet MS"/>
              </a:rPr>
              <a:t>216,</a:t>
            </a:r>
            <a:r>
              <a:rPr sz="2600" b="1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145" dirty="0">
                <a:solidFill>
                  <a:srgbClr val="203458"/>
                </a:solidFill>
                <a:latin typeface="Trebuchet MS"/>
                <a:cs typeface="Trebuchet MS"/>
              </a:rPr>
              <a:t>DC</a:t>
            </a:r>
            <a:r>
              <a:rPr sz="2600" b="1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45" dirty="0">
                <a:solidFill>
                  <a:srgbClr val="203458"/>
                </a:solidFill>
                <a:latin typeface="Trebuchet MS"/>
                <a:cs typeface="Trebuchet MS"/>
              </a:rPr>
              <a:t>(wilful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neglect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let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90" dirty="0">
                <a:solidFill>
                  <a:srgbClr val="203458"/>
                </a:solidFill>
                <a:latin typeface="Trebuchet MS"/>
                <a:cs typeface="Trebuchet MS"/>
              </a:rPr>
              <a:t>13-</a:t>
            </a:r>
            <a:r>
              <a:rPr sz="26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year-</a:t>
            </a:r>
            <a:r>
              <a:rPr sz="2600" u="none" spc="-20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35" dirty="0">
                <a:solidFill>
                  <a:srgbClr val="203458"/>
                </a:solidFill>
                <a:latin typeface="Trebuchet MS"/>
                <a:cs typeface="Trebuchet MS"/>
              </a:rPr>
              <a:t>daughter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6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adenoids 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removed).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usually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punished</a:t>
            </a:r>
            <a:r>
              <a:rPr sz="2600" u="none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dirty="0">
                <a:solidFill>
                  <a:srgbClr val="203458"/>
                </a:solidFill>
                <a:latin typeface="Trebuchet MS"/>
                <a:cs typeface="Trebuchet MS"/>
              </a:rPr>
              <a:t>due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low</a:t>
            </a:r>
            <a:r>
              <a:rPr sz="26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intelligence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u="none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u="none" spc="-195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600" b="1" i="1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u="none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u="none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u="none" spc="-10" dirty="0">
                <a:solidFill>
                  <a:srgbClr val="203458"/>
                </a:solidFill>
                <a:latin typeface="Trebuchet MS"/>
                <a:cs typeface="Trebuchet MS"/>
              </a:rPr>
              <a:t>Sheppard </a:t>
            </a:r>
            <a:r>
              <a:rPr sz="2600" b="1" u="none" spc="-350" dirty="0">
                <a:solidFill>
                  <a:srgbClr val="203458"/>
                </a:solidFill>
                <a:latin typeface="Trebuchet MS"/>
                <a:cs typeface="Trebuchet MS"/>
              </a:rPr>
              <a:t>[1981]</a:t>
            </a:r>
            <a:r>
              <a:rPr sz="2600" b="1" u="none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114" dirty="0">
                <a:solidFill>
                  <a:srgbClr val="203458"/>
                </a:solidFill>
                <a:latin typeface="Trebuchet MS"/>
                <a:cs typeface="Trebuchet MS"/>
              </a:rPr>
              <a:t>Ac</a:t>
            </a:r>
            <a:r>
              <a:rPr sz="2600" b="1" u="none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u="none" spc="-25" dirty="0">
                <a:solidFill>
                  <a:srgbClr val="203458"/>
                </a:solidFill>
                <a:latin typeface="Trebuchet MS"/>
                <a:cs typeface="Trebuchet MS"/>
              </a:rPr>
              <a:t>394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guilty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manslaughter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or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murder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dies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result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failure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obtain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95" dirty="0">
                <a:solidFill>
                  <a:srgbClr val="203458"/>
                </a:solidFill>
                <a:latin typeface="Trebuchet MS"/>
                <a:cs typeface="Trebuchet MS"/>
              </a:rPr>
              <a:t>R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Senior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2600" b="1" spc="-235" dirty="0">
                <a:solidFill>
                  <a:srgbClr val="203458"/>
                </a:solidFill>
                <a:latin typeface="Trebuchet MS"/>
                <a:cs typeface="Trebuchet MS"/>
              </a:rPr>
              <a:t>[1899]</a:t>
            </a:r>
            <a:r>
              <a:rPr sz="26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6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QB</a:t>
            </a:r>
            <a:r>
              <a:rPr sz="26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55" dirty="0">
                <a:solidFill>
                  <a:srgbClr val="203458"/>
                </a:solidFill>
                <a:latin typeface="Trebuchet MS"/>
                <a:cs typeface="Trebuchet MS"/>
              </a:rPr>
              <a:t>283;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Domestic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35" dirty="0">
                <a:solidFill>
                  <a:srgbClr val="203458"/>
                </a:solidFill>
                <a:latin typeface="Trebuchet MS"/>
                <a:cs typeface="Trebuchet MS"/>
              </a:rPr>
              <a:t>Violence,</a:t>
            </a:r>
            <a:r>
              <a:rPr sz="26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Crime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6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Victims</a:t>
            </a:r>
            <a:r>
              <a:rPr sz="26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70" dirty="0">
                <a:solidFill>
                  <a:srgbClr val="203458"/>
                </a:solidFill>
                <a:latin typeface="Trebuchet MS"/>
                <a:cs typeface="Trebuchet MS"/>
              </a:rPr>
              <a:t>2004,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s5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doubt,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disagreement,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advisable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seek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directions.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48990" y="2167255"/>
            <a:ext cx="5114924" cy="458041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148989" y="7101707"/>
            <a:ext cx="5110480" cy="1617980"/>
          </a:xfrm>
          <a:custGeom>
            <a:avLst/>
            <a:gdLst/>
            <a:ahLst/>
            <a:cxnLst/>
            <a:rect l="l" t="t" r="r" b="b"/>
            <a:pathLst>
              <a:path w="5110480" h="1617979">
                <a:moveTo>
                  <a:pt x="4624534" y="1617463"/>
                </a:moveTo>
                <a:lnTo>
                  <a:pt x="485774" y="1617463"/>
                </a:lnTo>
                <a:lnTo>
                  <a:pt x="437761" y="1615086"/>
                </a:lnTo>
                <a:lnTo>
                  <a:pt x="390562" y="1608043"/>
                </a:lnTo>
                <a:lnTo>
                  <a:pt x="344494" y="1596465"/>
                </a:lnTo>
                <a:lnTo>
                  <a:pt x="299876" y="1580486"/>
                </a:lnTo>
                <a:lnTo>
                  <a:pt x="257027" y="1560236"/>
                </a:lnTo>
                <a:lnTo>
                  <a:pt x="216266" y="1535847"/>
                </a:lnTo>
                <a:lnTo>
                  <a:pt x="177911" y="1507452"/>
                </a:lnTo>
                <a:lnTo>
                  <a:pt x="142280" y="1475183"/>
                </a:lnTo>
                <a:lnTo>
                  <a:pt x="110010" y="1439552"/>
                </a:lnTo>
                <a:lnTo>
                  <a:pt x="81615" y="1401197"/>
                </a:lnTo>
                <a:lnTo>
                  <a:pt x="57227" y="1360435"/>
                </a:lnTo>
                <a:lnTo>
                  <a:pt x="36977" y="1317586"/>
                </a:lnTo>
                <a:lnTo>
                  <a:pt x="20997" y="1272969"/>
                </a:lnTo>
                <a:lnTo>
                  <a:pt x="9420" y="1226901"/>
                </a:lnTo>
                <a:lnTo>
                  <a:pt x="2377" y="1179701"/>
                </a:lnTo>
                <a:lnTo>
                  <a:pt x="0" y="1131688"/>
                </a:lnTo>
                <a:lnTo>
                  <a:pt x="0" y="485774"/>
                </a:lnTo>
                <a:lnTo>
                  <a:pt x="2377" y="437762"/>
                </a:lnTo>
                <a:lnTo>
                  <a:pt x="9420" y="390562"/>
                </a:lnTo>
                <a:lnTo>
                  <a:pt x="20997" y="344494"/>
                </a:lnTo>
                <a:lnTo>
                  <a:pt x="36977" y="299877"/>
                </a:lnTo>
                <a:lnTo>
                  <a:pt x="57227" y="257028"/>
                </a:lnTo>
                <a:lnTo>
                  <a:pt x="81615" y="216266"/>
                </a:lnTo>
                <a:lnTo>
                  <a:pt x="110010" y="177911"/>
                </a:lnTo>
                <a:lnTo>
                  <a:pt x="142280" y="142280"/>
                </a:lnTo>
                <a:lnTo>
                  <a:pt x="177911" y="110011"/>
                </a:lnTo>
                <a:lnTo>
                  <a:pt x="216266" y="81616"/>
                </a:lnTo>
                <a:lnTo>
                  <a:pt x="257027" y="57227"/>
                </a:lnTo>
                <a:lnTo>
                  <a:pt x="299876" y="36977"/>
                </a:lnTo>
                <a:lnTo>
                  <a:pt x="344494" y="20997"/>
                </a:lnTo>
                <a:lnTo>
                  <a:pt x="390562" y="9420"/>
                </a:lnTo>
                <a:lnTo>
                  <a:pt x="437761" y="2377"/>
                </a:lnTo>
                <a:lnTo>
                  <a:pt x="485774" y="0"/>
                </a:lnTo>
                <a:lnTo>
                  <a:pt x="4624534" y="0"/>
                </a:lnTo>
                <a:lnTo>
                  <a:pt x="4672547" y="2377"/>
                </a:lnTo>
                <a:lnTo>
                  <a:pt x="4719746" y="9420"/>
                </a:lnTo>
                <a:lnTo>
                  <a:pt x="4765814" y="20997"/>
                </a:lnTo>
                <a:lnTo>
                  <a:pt x="4810432" y="36977"/>
                </a:lnTo>
                <a:lnTo>
                  <a:pt x="4853281" y="57227"/>
                </a:lnTo>
                <a:lnTo>
                  <a:pt x="4894042" y="81616"/>
                </a:lnTo>
                <a:lnTo>
                  <a:pt x="4932398" y="110011"/>
                </a:lnTo>
                <a:lnTo>
                  <a:pt x="4968029" y="142280"/>
                </a:lnTo>
                <a:lnTo>
                  <a:pt x="5000299" y="177911"/>
                </a:lnTo>
                <a:lnTo>
                  <a:pt x="5028694" y="216266"/>
                </a:lnTo>
                <a:lnTo>
                  <a:pt x="5053082" y="257028"/>
                </a:lnTo>
                <a:lnTo>
                  <a:pt x="5073332" y="299877"/>
                </a:lnTo>
                <a:lnTo>
                  <a:pt x="5089311" y="344494"/>
                </a:lnTo>
                <a:lnTo>
                  <a:pt x="5100889" y="390562"/>
                </a:lnTo>
                <a:lnTo>
                  <a:pt x="5107932" y="437762"/>
                </a:lnTo>
                <a:lnTo>
                  <a:pt x="5110309" y="485774"/>
                </a:lnTo>
                <a:lnTo>
                  <a:pt x="5110309" y="1131688"/>
                </a:lnTo>
                <a:lnTo>
                  <a:pt x="5107932" y="1179701"/>
                </a:lnTo>
                <a:lnTo>
                  <a:pt x="5100889" y="1226901"/>
                </a:lnTo>
                <a:lnTo>
                  <a:pt x="5089311" y="1272969"/>
                </a:lnTo>
                <a:lnTo>
                  <a:pt x="5073332" y="1317586"/>
                </a:lnTo>
                <a:lnTo>
                  <a:pt x="5053082" y="1360435"/>
                </a:lnTo>
                <a:lnTo>
                  <a:pt x="5028694" y="1401197"/>
                </a:lnTo>
                <a:lnTo>
                  <a:pt x="5000299" y="1439552"/>
                </a:lnTo>
                <a:lnTo>
                  <a:pt x="4968029" y="1475183"/>
                </a:lnTo>
                <a:lnTo>
                  <a:pt x="4932398" y="1507452"/>
                </a:lnTo>
                <a:lnTo>
                  <a:pt x="4894042" y="1535847"/>
                </a:lnTo>
                <a:lnTo>
                  <a:pt x="4853281" y="1560236"/>
                </a:lnTo>
                <a:lnTo>
                  <a:pt x="4810432" y="1580486"/>
                </a:lnTo>
                <a:lnTo>
                  <a:pt x="4765814" y="1596465"/>
                </a:lnTo>
                <a:lnTo>
                  <a:pt x="4719746" y="1608043"/>
                </a:lnTo>
                <a:lnTo>
                  <a:pt x="4672547" y="1615086"/>
                </a:lnTo>
                <a:lnTo>
                  <a:pt x="4624534" y="1617463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293749" y="7529824"/>
            <a:ext cx="4820920" cy="73469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065" marR="5080" indent="-635" algn="ctr">
              <a:lnSpc>
                <a:spcPts val="1720"/>
              </a:lnSpc>
              <a:spcBef>
                <a:spcPts val="500"/>
              </a:spcBef>
            </a:pPr>
            <a:r>
              <a:rPr sz="1750" b="1" spc="-5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1750" b="1" spc="-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World</a:t>
            </a:r>
            <a:r>
              <a:rPr sz="1750" b="1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-10" dirty="0">
                <a:solidFill>
                  <a:srgbClr val="FFFFFF"/>
                </a:solidFill>
                <a:latin typeface="Trebuchet MS"/>
                <a:cs typeface="Trebuchet MS"/>
              </a:rPr>
              <a:t>Health</a:t>
            </a:r>
            <a:r>
              <a:rPr sz="1750" b="1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Organization</a:t>
            </a:r>
            <a:r>
              <a:rPr sz="1750" b="1" spc="-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-25" dirty="0">
                <a:solidFill>
                  <a:srgbClr val="FFFFFF"/>
                </a:solidFill>
                <a:latin typeface="Trebuchet MS"/>
                <a:cs typeface="Trebuchet MS"/>
              </a:rPr>
              <a:t>(WHO) </a:t>
            </a:r>
            <a:r>
              <a:rPr sz="1750" b="1" spc="50" dirty="0">
                <a:solidFill>
                  <a:srgbClr val="FFFFFF"/>
                </a:solidFill>
                <a:latin typeface="Trebuchet MS"/>
                <a:cs typeface="Trebuchet MS"/>
              </a:rPr>
              <a:t>has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listed</a:t>
            </a:r>
            <a:r>
              <a:rPr sz="1750" b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vaccine</a:t>
            </a:r>
            <a:r>
              <a:rPr sz="1750" b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hesitancy</a:t>
            </a:r>
            <a:r>
              <a:rPr sz="1750" b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140" dirty="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sz="1750" b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sz="1750" b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1750" b="1" spc="-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-45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1750" b="1" spc="-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65" dirty="0">
                <a:solidFill>
                  <a:srgbClr val="FFFFFF"/>
                </a:solidFill>
                <a:latin typeface="Trebuchet MS"/>
                <a:cs typeface="Trebuchet MS"/>
              </a:rPr>
              <a:t>biggest </a:t>
            </a:r>
            <a:r>
              <a:rPr sz="1750" b="1" dirty="0">
                <a:solidFill>
                  <a:srgbClr val="FFFFFF"/>
                </a:solidFill>
                <a:latin typeface="Trebuchet MS"/>
                <a:cs typeface="Trebuchet MS"/>
              </a:rPr>
              <a:t>threats</a:t>
            </a:r>
            <a:r>
              <a:rPr sz="1750" b="1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-1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1750" b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65" dirty="0">
                <a:solidFill>
                  <a:srgbClr val="FFFFFF"/>
                </a:solidFill>
                <a:latin typeface="Trebuchet MS"/>
                <a:cs typeface="Trebuchet MS"/>
              </a:rPr>
              <a:t>global</a:t>
            </a:r>
            <a:r>
              <a:rPr sz="1750" b="1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1750" b="1" spc="-10" dirty="0">
                <a:solidFill>
                  <a:srgbClr val="FFFFFF"/>
                </a:solidFill>
                <a:latin typeface="Trebuchet MS"/>
                <a:cs typeface="Trebuchet MS"/>
              </a:rPr>
              <a:t>health.</a:t>
            </a:r>
            <a:endParaRPr sz="1750">
              <a:latin typeface="Trebuchet MS"/>
              <a:cs typeface="Trebuchet MS"/>
            </a:endParaRPr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7771"/>
            <a:ext cx="1500060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200" spc="204" dirty="0"/>
              <a:t>VACCINATIONS</a:t>
            </a:r>
            <a:r>
              <a:rPr sz="5200" spc="-254" dirty="0"/>
              <a:t> </a:t>
            </a:r>
            <a:r>
              <a:rPr sz="5200" spc="440" dirty="0"/>
              <a:t>AS</a:t>
            </a:r>
            <a:r>
              <a:rPr sz="5200" spc="-254" dirty="0"/>
              <a:t> </a:t>
            </a:r>
            <a:r>
              <a:rPr sz="5200" spc="260" dirty="0"/>
              <a:t>A</a:t>
            </a:r>
            <a:r>
              <a:rPr sz="5200" spc="-254" dirty="0"/>
              <a:t> </a:t>
            </a:r>
            <a:r>
              <a:rPr sz="5200" spc="-185" dirty="0">
                <a:solidFill>
                  <a:srgbClr val="292959"/>
                </a:solidFill>
              </a:rPr>
              <a:t>HEALTH</a:t>
            </a:r>
            <a:r>
              <a:rPr sz="5200" spc="-254" dirty="0">
                <a:solidFill>
                  <a:srgbClr val="292959"/>
                </a:solidFill>
              </a:rPr>
              <a:t> </a:t>
            </a:r>
            <a:r>
              <a:rPr sz="5200" spc="-30" dirty="0">
                <a:solidFill>
                  <a:srgbClr val="292959"/>
                </a:solidFill>
              </a:rPr>
              <a:t>PROTECTION</a:t>
            </a:r>
            <a:r>
              <a:rPr sz="5200" spc="-254" dirty="0">
                <a:solidFill>
                  <a:srgbClr val="292959"/>
                </a:solidFill>
              </a:rPr>
              <a:t> </a:t>
            </a:r>
            <a:r>
              <a:rPr sz="5200" spc="-20" dirty="0">
                <a:solidFill>
                  <a:srgbClr val="292959"/>
                </a:solidFill>
              </a:rPr>
              <a:t>TOOL</a:t>
            </a:r>
            <a:endParaRPr sz="5200"/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2102497"/>
            <a:ext cx="95250" cy="9524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8970164" y="2264422"/>
            <a:ext cx="36195" cy="28575"/>
          </a:xfrm>
          <a:custGeom>
            <a:avLst/>
            <a:gdLst/>
            <a:ahLst/>
            <a:cxnLst/>
            <a:rect l="l" t="t" r="r" b="b"/>
            <a:pathLst>
              <a:path w="36195" h="28575">
                <a:moveTo>
                  <a:pt x="36020" y="28574"/>
                </a:moveTo>
                <a:lnTo>
                  <a:pt x="0" y="28574"/>
                </a:lnTo>
                <a:lnTo>
                  <a:pt x="0" y="0"/>
                </a:lnTo>
                <a:lnTo>
                  <a:pt x="36020" y="0"/>
                </a:lnTo>
                <a:lnTo>
                  <a:pt x="36020" y="2857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3359797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3778897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4617097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5874397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7131697"/>
            <a:ext cx="95250" cy="952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534070" y="1874532"/>
            <a:ext cx="10335260" cy="5473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599"/>
              </a:lnSpc>
              <a:spcBef>
                <a:spcPts val="100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Vaccinations</a:t>
            </a:r>
            <a:r>
              <a:rPr sz="24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heavy" spc="-9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important </a:t>
            </a:r>
            <a:r>
              <a:rPr sz="2400" u="heavy" spc="-7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health</a:t>
            </a:r>
            <a:r>
              <a:rPr sz="2400" u="heavy" spc="-14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 </a:t>
            </a:r>
            <a:r>
              <a:rPr sz="2400" u="heavy" spc="-6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protection</a:t>
            </a:r>
            <a:r>
              <a:rPr sz="2400" u="heavy" spc="-10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 </a:t>
            </a:r>
            <a:r>
              <a:rPr sz="2400" u="heavy" spc="-5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strate</a:t>
            </a:r>
            <a:r>
              <a:rPr sz="2400" u="none" spc="-50" dirty="0">
                <a:solidFill>
                  <a:srgbClr val="203458"/>
                </a:solidFill>
                <a:latin typeface="Trebuchet MS"/>
                <a:cs typeface="Trebuchet MS"/>
                <a:hlinkClick r:id="rId4"/>
              </a:rPr>
              <a:t>gy</a:t>
            </a:r>
            <a:r>
              <a:rPr sz="24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4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35" dirty="0">
                <a:solidFill>
                  <a:srgbClr val="203458"/>
                </a:solidFill>
                <a:latin typeface="Trebuchet MS"/>
                <a:cs typeface="Trebuchet MS"/>
              </a:rPr>
              <a:t>- </a:t>
            </a:r>
            <a:r>
              <a:rPr sz="24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greatest</a:t>
            </a:r>
            <a:r>
              <a:rPr sz="2400" u="none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40" dirty="0">
                <a:solidFill>
                  <a:srgbClr val="203458"/>
                </a:solidFill>
                <a:latin typeface="Trebuchet MS"/>
                <a:cs typeface="Trebuchet MS"/>
              </a:rPr>
              <a:t>declines</a:t>
            </a:r>
            <a:r>
              <a:rPr sz="24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infectious</a:t>
            </a:r>
            <a:r>
              <a:rPr sz="24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diseases</a:t>
            </a:r>
            <a:r>
              <a:rPr sz="24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4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35" dirty="0">
                <a:solidFill>
                  <a:srgbClr val="203458"/>
                </a:solidFill>
                <a:latin typeface="Trebuchet MS"/>
                <a:cs typeface="Trebuchet MS"/>
              </a:rPr>
              <a:t>incidence</a:t>
            </a:r>
            <a:r>
              <a:rPr sz="24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vaccine-</a:t>
            </a:r>
            <a:r>
              <a:rPr sz="24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preventable</a:t>
            </a:r>
            <a:r>
              <a:rPr sz="24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diseases.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2400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NHS</a:t>
            </a:r>
            <a:r>
              <a:rPr sz="2400" u="heavy" spc="-9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 </a:t>
            </a:r>
            <a:r>
              <a:rPr sz="2400" u="heavy" spc="-4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vaccination</a:t>
            </a:r>
            <a:r>
              <a:rPr sz="2400" u="heavy" spc="-8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 </a:t>
            </a:r>
            <a:r>
              <a:rPr sz="2400" u="heavy" spc="-3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schedule</a:t>
            </a:r>
            <a:r>
              <a:rPr sz="24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adults</a:t>
            </a:r>
            <a:endParaRPr sz="2400">
              <a:latin typeface="Trebuchet MS"/>
              <a:cs typeface="Trebuchet MS"/>
            </a:endParaRPr>
          </a:p>
          <a:p>
            <a:pPr marL="12700" marR="1327785">
              <a:lnSpc>
                <a:spcPct val="114599"/>
              </a:lnSpc>
            </a:pP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Intended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help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(and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adults)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serious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potentially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deadly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diseases</a:t>
            </a:r>
            <a:endParaRPr sz="2400">
              <a:latin typeface="Trebuchet MS"/>
              <a:cs typeface="Trebuchet MS"/>
            </a:endParaRPr>
          </a:p>
          <a:p>
            <a:pPr marL="12700" marR="184785">
              <a:lnSpc>
                <a:spcPct val="114599"/>
              </a:lnSpc>
            </a:pP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effect: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teaching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immune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system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create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antibodies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protect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from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disease.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Safer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learn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through infection</a:t>
            </a:r>
            <a:endParaRPr sz="2400">
              <a:latin typeface="Trebuchet MS"/>
              <a:cs typeface="Trebuchet MS"/>
            </a:endParaRPr>
          </a:p>
          <a:p>
            <a:pPr marL="12700" marR="266700">
              <a:lnSpc>
                <a:spcPct val="114599"/>
              </a:lnSpc>
            </a:pP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Heard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effect: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whole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community,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harder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infection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spread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among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vaccinated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population.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Especially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important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weakened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immune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system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15"/>
              </a:spcBef>
            </a:pP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vaccines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go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through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rigorous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safety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testing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before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mass-vaccination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7550797"/>
            <a:ext cx="95250" cy="952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7969897"/>
            <a:ext cx="95250" cy="952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8388997"/>
            <a:ext cx="95250" cy="95249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3722992" y="8550922"/>
            <a:ext cx="36195" cy="28575"/>
          </a:xfrm>
          <a:custGeom>
            <a:avLst/>
            <a:gdLst/>
            <a:ahLst/>
            <a:cxnLst/>
            <a:rect l="l" t="t" r="r" b="b"/>
            <a:pathLst>
              <a:path w="36195" h="28575">
                <a:moveTo>
                  <a:pt x="36107" y="28574"/>
                </a:moveTo>
                <a:lnTo>
                  <a:pt x="0" y="28574"/>
                </a:lnTo>
                <a:lnTo>
                  <a:pt x="0" y="0"/>
                </a:lnTo>
                <a:lnTo>
                  <a:pt x="36107" y="0"/>
                </a:lnTo>
                <a:lnTo>
                  <a:pt x="36107" y="2857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5874" y="9227197"/>
            <a:ext cx="95250" cy="95249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1534070" y="7322832"/>
            <a:ext cx="9971405" cy="2120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4599"/>
              </a:lnSpc>
              <a:spcBef>
                <a:spcPts val="100"/>
              </a:spcBef>
            </a:pP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experience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side-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effects,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rare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serious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complications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Vaccine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hesitancy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challenge: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often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fuelled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misinformation </a:t>
            </a:r>
            <a:r>
              <a:rPr sz="2400" u="heavy" spc="8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MMR</a:t>
            </a:r>
            <a:r>
              <a:rPr sz="2400" u="heavy" spc="-7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 </a:t>
            </a:r>
            <a:r>
              <a:rPr sz="2400" u="heavy" spc="-9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6"/>
              </a:rPr>
              <a:t>controversy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1998-</a:t>
            </a:r>
            <a:r>
              <a:rPr sz="2400" u="none" spc="55" dirty="0">
                <a:solidFill>
                  <a:srgbClr val="203458"/>
                </a:solidFill>
                <a:latin typeface="Trebuchet MS"/>
                <a:cs typeface="Trebuchet MS"/>
              </a:rPr>
              <a:t>2004: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Wakefield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u="none" spc="-114" dirty="0">
                <a:solidFill>
                  <a:srgbClr val="203458"/>
                </a:solidFill>
                <a:latin typeface="Trebuchet MS"/>
                <a:cs typeface="Trebuchet MS"/>
              </a:rPr>
              <a:t>et</a:t>
            </a:r>
            <a:r>
              <a:rPr sz="2400" i="1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u="none" spc="-135" dirty="0">
                <a:solidFill>
                  <a:srgbClr val="203458"/>
                </a:solidFill>
                <a:latin typeface="Trebuchet MS"/>
                <a:cs typeface="Trebuchet MS"/>
              </a:rPr>
              <a:t>al.</a:t>
            </a:r>
            <a:r>
              <a:rPr sz="2400" i="1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alleged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80" dirty="0">
                <a:solidFill>
                  <a:srgbClr val="203458"/>
                </a:solidFill>
                <a:latin typeface="Trebuchet MS"/>
                <a:cs typeface="Trebuchet MS"/>
              </a:rPr>
              <a:t>MMR</a:t>
            </a:r>
            <a:r>
              <a:rPr sz="24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implicated</a:t>
            </a:r>
            <a:r>
              <a:rPr sz="24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4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autism.</a:t>
            </a:r>
            <a:r>
              <a:rPr sz="24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Based</a:t>
            </a:r>
            <a:r>
              <a:rPr sz="24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4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45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4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small</a:t>
            </a:r>
            <a:r>
              <a:rPr sz="24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sample</a:t>
            </a:r>
            <a:r>
              <a:rPr sz="24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since</a:t>
            </a:r>
            <a:r>
              <a:rPr sz="24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discredited.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recently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social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media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fuelling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similar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misinformation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50" dirty="0"/>
              <a:t>VACCINATIONS:</a:t>
            </a:r>
            <a:r>
              <a:rPr spc="-355" dirty="0"/>
              <a:t> </a:t>
            </a:r>
            <a:r>
              <a:rPr spc="-395" dirty="0">
                <a:solidFill>
                  <a:srgbClr val="292959"/>
                </a:solidFill>
              </a:rPr>
              <a:t>THE</a:t>
            </a:r>
            <a:r>
              <a:rPr spc="-355" dirty="0">
                <a:solidFill>
                  <a:srgbClr val="292959"/>
                </a:solidFill>
              </a:rPr>
              <a:t> </a:t>
            </a:r>
            <a:r>
              <a:rPr spc="-25" dirty="0">
                <a:solidFill>
                  <a:srgbClr val="292959"/>
                </a:solidFill>
              </a:rPr>
              <a:t>LAW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56731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024510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93891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853310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6224910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139310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8510910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8968110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577230" y="2325363"/>
            <a:ext cx="16450310" cy="734060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compulsory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E&amp;W,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but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occasionally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may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disagree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each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Individual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separated</a:t>
            </a:r>
            <a:r>
              <a:rPr sz="26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other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agree.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override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another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600" b="1" i="1" spc="305" dirty="0">
                <a:solidFill>
                  <a:srgbClr val="203458"/>
                </a:solidFill>
                <a:latin typeface="Trebuchet MS"/>
                <a:cs typeface="Trebuchet MS"/>
              </a:rPr>
              <a:t>M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[2020]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EWFC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93;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8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Permission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Arrange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Covid-</a:t>
            </a:r>
            <a:r>
              <a:rPr sz="2600" b="1" i="1" spc="-415" dirty="0">
                <a:solidFill>
                  <a:srgbClr val="203458"/>
                </a:solidFill>
                <a:latin typeface="Trebuchet MS"/>
                <a:cs typeface="Trebuchet MS"/>
              </a:rPr>
              <a:t>19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55" dirty="0">
                <a:solidFill>
                  <a:srgbClr val="203458"/>
                </a:solidFill>
                <a:latin typeface="Trebuchet MS"/>
                <a:cs typeface="Trebuchet MS"/>
              </a:rPr>
              <a:t>[2022]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EWFC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600" dirty="0">
                <a:solidFill>
                  <a:srgbClr val="203458"/>
                </a:solidFill>
                <a:latin typeface="Trebuchet MS"/>
                <a:cs typeface="Trebuchet MS"/>
              </a:rPr>
              <a:t>112</a:t>
            </a:r>
            <a:endParaRPr sz="2600">
              <a:latin typeface="Trebuchet MS"/>
              <a:cs typeface="Trebuchet MS"/>
            </a:endParaRPr>
          </a:p>
          <a:p>
            <a:pPr marL="12700" marR="725170">
              <a:lnSpc>
                <a:spcPct val="115399"/>
              </a:lnSpc>
            </a:pP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care,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local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PR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property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vaccination,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despite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objections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(parental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responsibility: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vaccination)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[2020] </a:t>
            </a:r>
            <a:r>
              <a:rPr sz="2600" b="1" spc="90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55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664</a:t>
            </a:r>
            <a:endParaRPr sz="2600">
              <a:latin typeface="Trebuchet MS"/>
              <a:cs typeface="Trebuchet MS"/>
            </a:endParaRPr>
          </a:p>
          <a:p>
            <a:pPr marL="12700" marR="72390">
              <a:lnSpc>
                <a:spcPct val="115399"/>
              </a:lnSpc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6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prepared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grant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approve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line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parent’s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wishes,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despite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other’s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objections,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every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fact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specific: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330" dirty="0">
                <a:solidFill>
                  <a:srgbClr val="203458"/>
                </a:solidFill>
                <a:latin typeface="Trebuchet MS"/>
                <a:cs typeface="Trebuchet MS"/>
              </a:rPr>
              <a:t>C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(welfare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child: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immunisation)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[2003]</a:t>
            </a:r>
            <a:r>
              <a:rPr sz="26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90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55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355" dirty="0">
                <a:solidFill>
                  <a:srgbClr val="203458"/>
                </a:solidFill>
                <a:latin typeface="Trebuchet MS"/>
                <a:cs typeface="Trebuchet MS"/>
              </a:rPr>
              <a:t>1148;</a:t>
            </a:r>
            <a:r>
              <a:rPr sz="26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F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235" dirty="0">
                <a:solidFill>
                  <a:srgbClr val="203458"/>
                </a:solidFill>
                <a:latin typeface="Trebuchet MS"/>
                <a:cs typeface="Trebuchet MS"/>
              </a:rPr>
              <a:t>F</a:t>
            </a:r>
            <a:r>
              <a:rPr sz="26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40" dirty="0">
                <a:solidFill>
                  <a:srgbClr val="203458"/>
                </a:solidFill>
                <a:latin typeface="Trebuchet MS"/>
                <a:cs typeface="Trebuchet MS"/>
              </a:rPr>
              <a:t>[2013]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2683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(Fam);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9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B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30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Child: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40" dirty="0">
                <a:solidFill>
                  <a:srgbClr val="203458"/>
                </a:solidFill>
                <a:latin typeface="Trebuchet MS"/>
                <a:cs typeface="Trebuchet MS"/>
              </a:rPr>
              <a:t>Immunisation)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35" dirty="0">
                <a:solidFill>
                  <a:srgbClr val="203458"/>
                </a:solidFill>
                <a:latin typeface="Trebuchet MS"/>
                <a:cs typeface="Trebuchet MS"/>
              </a:rPr>
              <a:t>[2018]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EWFC</a:t>
            </a:r>
            <a:r>
              <a:rPr sz="26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56</a:t>
            </a:r>
            <a:endParaRPr sz="2600">
              <a:latin typeface="Trebuchet MS"/>
              <a:cs typeface="Trebuchet MS"/>
            </a:endParaRPr>
          </a:p>
          <a:p>
            <a:pPr marL="12700" marR="310515">
              <a:lnSpc>
                <a:spcPct val="115399"/>
              </a:lnSpc>
            </a:pP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seem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increasingly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willing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approve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healthy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children,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interference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proportionate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legitimate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aim.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support.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15399"/>
              </a:lnSpc>
              <a:tabLst>
                <a:tab pos="12479020" algn="l"/>
              </a:tabLst>
            </a:pP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find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(typically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against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schedule)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because: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whilst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cannot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measure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directly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vaccine,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impossible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know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subjecting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them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unacceptable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disease</a:t>
            </a:r>
            <a:endParaRPr sz="2600">
              <a:latin typeface="Trebuchet MS"/>
              <a:cs typeface="Trebuchet MS"/>
            </a:endParaRPr>
          </a:p>
          <a:p>
            <a:pPr marL="12700" marR="702310">
              <a:lnSpc>
                <a:spcPct val="115399"/>
              </a:lnSpc>
            </a:pP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intervene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force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where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neither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parent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agrees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100" dirty="0">
                <a:solidFill>
                  <a:srgbClr val="203458"/>
                </a:solidFill>
                <a:latin typeface="Trebuchet MS"/>
                <a:cs typeface="Trebuchet MS"/>
              </a:rPr>
              <a:t>BC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90" dirty="0">
                <a:solidFill>
                  <a:srgbClr val="203458"/>
                </a:solidFill>
                <a:latin typeface="Trebuchet MS"/>
                <a:cs typeface="Trebuchet MS"/>
              </a:rPr>
              <a:t>EF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35" dirty="0">
                <a:solidFill>
                  <a:srgbClr val="203458"/>
                </a:solidFill>
                <a:latin typeface="Trebuchet MS"/>
                <a:cs typeface="Trebuchet MS"/>
              </a:rPr>
              <a:t>[2017]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15" dirty="0">
                <a:solidFill>
                  <a:srgbClr val="203458"/>
                </a:solidFill>
                <a:latin typeface="Trebuchet MS"/>
                <a:cs typeface="Trebuchet MS"/>
              </a:rPr>
              <a:t>1744</a:t>
            </a: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0" dirty="0">
                <a:solidFill>
                  <a:srgbClr val="203458"/>
                </a:solidFill>
                <a:latin typeface="Trebuchet MS"/>
                <a:cs typeface="Trebuchet MS"/>
              </a:rPr>
              <a:t>(Fam)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Small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harm: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compensation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severely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disabled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result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vaccination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against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certain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diseases: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55" dirty="0">
                <a:solidFill>
                  <a:srgbClr val="203458"/>
                </a:solidFill>
                <a:latin typeface="Trebuchet MS"/>
                <a:cs typeface="Trebuchet MS"/>
              </a:rPr>
              <a:t>Vaccine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95" dirty="0">
                <a:solidFill>
                  <a:srgbClr val="203458"/>
                </a:solidFill>
                <a:latin typeface="Trebuchet MS"/>
                <a:cs typeface="Trebuchet MS"/>
              </a:rPr>
              <a:t>Damage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0" dirty="0">
                <a:solidFill>
                  <a:srgbClr val="203458"/>
                </a:solidFill>
                <a:latin typeface="Trebuchet MS"/>
                <a:cs typeface="Trebuchet MS"/>
              </a:rPr>
              <a:t>Payments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6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75" dirty="0">
                <a:solidFill>
                  <a:srgbClr val="203458"/>
                </a:solidFill>
                <a:latin typeface="Trebuchet MS"/>
                <a:cs typeface="Trebuchet MS"/>
              </a:rPr>
              <a:t>1979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2014831"/>
            <a:ext cx="6696075" cy="625792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275842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NON-</a:t>
            </a:r>
            <a:r>
              <a:rPr spc="-114" dirty="0"/>
              <a:t>BENEFICIAL</a:t>
            </a:r>
            <a:r>
              <a:rPr spc="-305" dirty="0"/>
              <a:t> </a:t>
            </a:r>
            <a:r>
              <a:rPr spc="-90" dirty="0">
                <a:solidFill>
                  <a:srgbClr val="292959"/>
                </a:solidFill>
              </a:rPr>
              <a:t>TREATMENT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28749" y="2624591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28749" y="4986791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38362" y="6753678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138362" y="7344228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736923" y="2296652"/>
            <a:ext cx="9522460" cy="53403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1131570">
              <a:lnSpc>
                <a:spcPct val="117400"/>
              </a:lnSpc>
              <a:spcBef>
                <a:spcPts val="90"/>
              </a:spcBef>
            </a:pP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30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3300" spc="-2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03458"/>
                </a:solidFill>
                <a:latin typeface="Trebuchet MS"/>
                <a:cs typeface="Trebuchet MS"/>
              </a:rPr>
              <a:t>dispute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around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03458"/>
                </a:solidFill>
                <a:latin typeface="Trebuchet MS"/>
                <a:cs typeface="Trebuchet MS"/>
              </a:rPr>
              <a:t>whether</a:t>
            </a:r>
            <a:r>
              <a:rPr sz="33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non-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therapeutic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03458"/>
                </a:solidFill>
                <a:latin typeface="Trebuchet MS"/>
                <a:cs typeface="Trebuchet MS"/>
              </a:rPr>
              <a:t>carried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out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14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treatments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offer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no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33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3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3300">
              <a:latin typeface="Trebuchet MS"/>
              <a:cs typeface="Trebuchet MS"/>
            </a:endParaRPr>
          </a:p>
          <a:p>
            <a:pPr marL="12700" marR="5080">
              <a:lnSpc>
                <a:spcPct val="117400"/>
              </a:lnSpc>
              <a:spcBef>
                <a:spcPts val="5"/>
              </a:spcBef>
            </a:pPr>
            <a:r>
              <a:rPr sz="3300" spc="-1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3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however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willing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approve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03458"/>
                </a:solidFill>
                <a:latin typeface="Trebuchet MS"/>
                <a:cs typeface="Trebuchet MS"/>
              </a:rPr>
              <a:t>treatment 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3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1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shown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there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1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30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3300" b="1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8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3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3300" b="1" dirty="0">
                <a:solidFill>
                  <a:srgbClr val="203458"/>
                </a:solidFill>
                <a:latin typeface="Trebuchet MS"/>
                <a:cs typeface="Trebuchet MS"/>
              </a:rPr>
              <a:t>wider</a:t>
            </a:r>
            <a:r>
              <a:rPr sz="3300" b="1" spc="-2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203458"/>
                </a:solidFill>
                <a:latin typeface="Trebuchet MS"/>
                <a:cs typeface="Trebuchet MS"/>
              </a:rPr>
              <a:t>sense,</a:t>
            </a:r>
            <a:endParaRPr sz="3300">
              <a:latin typeface="Trebuchet MS"/>
              <a:cs typeface="Trebuchet MS"/>
            </a:endParaRPr>
          </a:p>
          <a:p>
            <a:pPr marL="733425" marR="1164590">
              <a:lnSpc>
                <a:spcPct val="117400"/>
              </a:lnSpc>
            </a:pP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blood</a:t>
            </a:r>
            <a:r>
              <a:rPr sz="33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03458"/>
                </a:solidFill>
                <a:latin typeface="Trebuchet MS"/>
                <a:cs typeface="Trebuchet MS"/>
              </a:rPr>
              <a:t>tests</a:t>
            </a:r>
            <a:r>
              <a:rPr sz="33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3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03458"/>
                </a:solidFill>
                <a:latin typeface="Trebuchet MS"/>
                <a:cs typeface="Trebuchet MS"/>
              </a:rPr>
              <a:t>prove</a:t>
            </a:r>
            <a:r>
              <a:rPr sz="33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paternity </a:t>
            </a:r>
            <a:r>
              <a:rPr sz="3300" spc="-30" dirty="0">
                <a:solidFill>
                  <a:srgbClr val="203458"/>
                </a:solidFill>
                <a:latin typeface="Trebuchet MS"/>
                <a:cs typeface="Trebuchet MS"/>
              </a:rPr>
              <a:t>donation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organ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3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bone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marrow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57846" y="7611602"/>
            <a:ext cx="8775065" cy="2387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17400"/>
              </a:lnSpc>
              <a:spcBef>
                <a:spcPts val="90"/>
              </a:spcBef>
            </a:pPr>
            <a:r>
              <a:rPr sz="33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3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3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03458"/>
                </a:solidFill>
                <a:latin typeface="Trebuchet MS"/>
                <a:cs typeface="Trebuchet MS"/>
              </a:rPr>
              <a:t>someone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else.</a:t>
            </a:r>
            <a:r>
              <a:rPr sz="3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3300" spc="-65" dirty="0">
                <a:solidFill>
                  <a:srgbClr val="203458"/>
                </a:solidFill>
                <a:latin typeface="Trebuchet MS"/>
                <a:cs typeface="Trebuchet MS"/>
              </a:rPr>
              <a:t>maintaining</a:t>
            </a:r>
            <a:r>
              <a:rPr sz="3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03458"/>
                </a:solidFill>
                <a:latin typeface="Trebuchet MS"/>
                <a:cs typeface="Trebuchet MS"/>
              </a:rPr>
              <a:t>relationship</a:t>
            </a:r>
            <a:r>
              <a:rPr sz="3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03458"/>
                </a:solidFill>
                <a:latin typeface="Trebuchet MS"/>
                <a:cs typeface="Trebuchet MS"/>
              </a:rPr>
              <a:t>recipient</a:t>
            </a:r>
            <a:r>
              <a:rPr sz="3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03458"/>
                </a:solidFill>
                <a:latin typeface="Trebuchet MS"/>
                <a:cs typeface="Trebuchet MS"/>
              </a:rPr>
              <a:t>may </a:t>
            </a:r>
            <a:r>
              <a:rPr sz="3300" spc="-190" dirty="0">
                <a:solidFill>
                  <a:srgbClr val="203458"/>
                </a:solidFill>
                <a:latin typeface="Trebuchet MS"/>
                <a:cs typeface="Trebuchet MS"/>
              </a:rPr>
              <a:t>justify</a:t>
            </a:r>
            <a:r>
              <a:rPr sz="3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03458"/>
                </a:solidFill>
                <a:latin typeface="Trebuchet MS"/>
                <a:cs typeface="Trebuchet MS"/>
              </a:rPr>
              <a:t>donation</a:t>
            </a:r>
            <a:r>
              <a:rPr sz="33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300" b="1" i="1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dirty="0">
                <a:solidFill>
                  <a:srgbClr val="203458"/>
                </a:solidFill>
                <a:latin typeface="Trebuchet MS"/>
                <a:cs typeface="Trebuchet MS"/>
              </a:rPr>
              <a:t>Y</a:t>
            </a:r>
            <a:r>
              <a:rPr sz="3300" b="1" i="1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(Mental</a:t>
            </a:r>
            <a:r>
              <a:rPr sz="3300" b="1" i="1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Incapacity:</a:t>
            </a:r>
            <a:r>
              <a:rPr sz="3300" b="1" i="1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Bone </a:t>
            </a:r>
            <a:r>
              <a:rPr sz="3300" b="1" i="1" dirty="0">
                <a:solidFill>
                  <a:srgbClr val="203458"/>
                </a:solidFill>
                <a:latin typeface="Trebuchet MS"/>
                <a:cs typeface="Trebuchet MS"/>
              </a:rPr>
              <a:t>Marrow</a:t>
            </a:r>
            <a:r>
              <a:rPr sz="33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transplant)</a:t>
            </a:r>
            <a:r>
              <a:rPr sz="33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70" dirty="0">
                <a:solidFill>
                  <a:srgbClr val="203458"/>
                </a:solidFill>
                <a:latin typeface="Trebuchet MS"/>
                <a:cs typeface="Trebuchet MS"/>
              </a:rPr>
              <a:t>[1996]</a:t>
            </a:r>
            <a:r>
              <a:rPr sz="33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20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33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20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33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300" b="1" spc="-25" dirty="0">
                <a:solidFill>
                  <a:srgbClr val="203458"/>
                </a:solidFill>
                <a:latin typeface="Trebuchet MS"/>
                <a:cs typeface="Trebuchet MS"/>
              </a:rPr>
              <a:t>787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11506197" y="7137455"/>
            <a:ext cx="6867525" cy="3149600"/>
            <a:chOff x="11506197" y="7137455"/>
            <a:chExt cx="6867525" cy="3149600"/>
          </a:xfrm>
        </p:grpSpPr>
        <p:sp>
          <p:nvSpPr>
            <p:cNvPr id="12" name="object 12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93256" y="7223179"/>
              <a:ext cx="6694805" cy="2513330"/>
            </a:xfrm>
            <a:custGeom>
              <a:avLst/>
              <a:gdLst/>
              <a:ahLst/>
              <a:cxnLst/>
              <a:rect l="l" t="t" r="r" b="b"/>
              <a:pathLst>
                <a:path w="6694805" h="2513329">
                  <a:moveTo>
                    <a:pt x="3345658" y="0"/>
                  </a:moveTo>
                  <a:lnTo>
                    <a:pt x="6694738" y="433982"/>
                  </a:lnTo>
                  <a:lnTo>
                    <a:pt x="6694739" y="2512981"/>
                  </a:lnTo>
                  <a:lnTo>
                    <a:pt x="0" y="2512981"/>
                  </a:lnTo>
                  <a:lnTo>
                    <a:pt x="0" y="433539"/>
                  </a:lnTo>
                  <a:lnTo>
                    <a:pt x="3345658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591922" y="7223180"/>
              <a:ext cx="6696075" cy="2513330"/>
            </a:xfrm>
            <a:custGeom>
              <a:avLst/>
              <a:gdLst/>
              <a:ahLst/>
              <a:cxnLst/>
              <a:rect l="l" t="t" r="r" b="b"/>
              <a:pathLst>
                <a:path w="6696075" h="2513329">
                  <a:moveTo>
                    <a:pt x="2" y="433730"/>
                  </a:moveTo>
                  <a:lnTo>
                    <a:pt x="3346997" y="0"/>
                  </a:lnTo>
                  <a:lnTo>
                    <a:pt x="6696075" y="433997"/>
                  </a:lnTo>
                  <a:lnTo>
                    <a:pt x="6696051" y="2512981"/>
                  </a:lnTo>
                  <a:lnTo>
                    <a:pt x="0" y="2512980"/>
                  </a:lnTo>
                </a:path>
              </a:pathLst>
            </a:custGeom>
            <a:ln w="171450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3744041" y="7515748"/>
            <a:ext cx="228473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081630" y="8020573"/>
            <a:ext cx="5715000" cy="153797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algn="ctr">
              <a:lnSpc>
                <a:spcPct val="100400"/>
              </a:lnSpc>
              <a:spcBef>
                <a:spcPts val="80"/>
              </a:spcBef>
            </a:pPr>
            <a:r>
              <a:rPr sz="3300" i="1" dirty="0">
                <a:solidFill>
                  <a:srgbClr val="FFFFFF"/>
                </a:solidFill>
                <a:latin typeface="Trebuchet MS"/>
                <a:cs typeface="Trebuchet MS"/>
              </a:rPr>
              <a:t>Re</a:t>
            </a:r>
            <a:r>
              <a:rPr sz="3300" i="1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spc="90" dirty="0">
                <a:solidFill>
                  <a:srgbClr val="FFFFFF"/>
                </a:solidFill>
                <a:latin typeface="Trebuchet MS"/>
                <a:cs typeface="Trebuchet MS"/>
              </a:rPr>
              <a:t>Y</a:t>
            </a:r>
            <a:r>
              <a:rPr sz="3300" i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spc="-110" dirty="0">
                <a:solidFill>
                  <a:srgbClr val="FFFFFF"/>
                </a:solidFill>
                <a:latin typeface="Trebuchet MS"/>
                <a:cs typeface="Trebuchet MS"/>
              </a:rPr>
              <a:t>(Mental</a:t>
            </a:r>
            <a:r>
              <a:rPr sz="3300" i="1" spc="-14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spc="-60" dirty="0">
                <a:solidFill>
                  <a:srgbClr val="FFFFFF"/>
                </a:solidFill>
                <a:latin typeface="Trebuchet MS"/>
                <a:cs typeface="Trebuchet MS"/>
              </a:rPr>
              <a:t>Incapacity:</a:t>
            </a:r>
            <a:r>
              <a:rPr sz="3300" i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spc="-20" dirty="0">
                <a:solidFill>
                  <a:srgbClr val="FFFFFF"/>
                </a:solidFill>
                <a:latin typeface="Trebuchet MS"/>
                <a:cs typeface="Trebuchet MS"/>
              </a:rPr>
              <a:t>Bone </a:t>
            </a:r>
            <a:r>
              <a:rPr sz="3300" i="1" spc="-85" dirty="0">
                <a:solidFill>
                  <a:srgbClr val="FFFFFF"/>
                </a:solidFill>
                <a:latin typeface="Trebuchet MS"/>
                <a:cs typeface="Trebuchet MS"/>
              </a:rPr>
              <a:t>Marrow </a:t>
            </a:r>
            <a:r>
              <a:rPr sz="3300" i="1" spc="-140" dirty="0">
                <a:solidFill>
                  <a:srgbClr val="FFFFFF"/>
                </a:solidFill>
                <a:latin typeface="Trebuchet MS"/>
                <a:cs typeface="Trebuchet MS"/>
              </a:rPr>
              <a:t>transplant)</a:t>
            </a:r>
            <a:r>
              <a:rPr sz="33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85" dirty="0">
                <a:solidFill>
                  <a:srgbClr val="FFFFFF"/>
                </a:solidFill>
                <a:latin typeface="Trebuchet MS"/>
                <a:cs typeface="Trebuchet MS"/>
              </a:rPr>
              <a:t>[1996]</a:t>
            </a:r>
            <a:r>
              <a:rPr sz="33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290" dirty="0">
                <a:solidFill>
                  <a:srgbClr val="FFFFFF"/>
                </a:solidFill>
                <a:latin typeface="Trebuchet MS"/>
                <a:cs typeface="Trebuchet MS"/>
              </a:rPr>
              <a:t>2</a:t>
            </a:r>
            <a:r>
              <a:rPr sz="33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FFFFFF"/>
                </a:solidFill>
                <a:latin typeface="Trebuchet MS"/>
                <a:cs typeface="Trebuchet MS"/>
              </a:rPr>
              <a:t>FLR</a:t>
            </a:r>
            <a:endParaRPr sz="33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5"/>
              </a:spcBef>
            </a:pP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787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3216" y="2312482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3216" y="2874457"/>
            <a:ext cx="133350" cy="13334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302265" y="3093532"/>
            <a:ext cx="5715" cy="38100"/>
          </a:xfrm>
          <a:custGeom>
            <a:avLst/>
            <a:gdLst/>
            <a:ahLst/>
            <a:cxnLst/>
            <a:rect l="l" t="t" r="r" b="b"/>
            <a:pathLst>
              <a:path w="5715" h="38100">
                <a:moveTo>
                  <a:pt x="5604" y="38099"/>
                </a:moveTo>
                <a:lnTo>
                  <a:pt x="0" y="38099"/>
                </a:lnTo>
                <a:lnTo>
                  <a:pt x="0" y="0"/>
                </a:lnTo>
                <a:lnTo>
                  <a:pt x="5604" y="0"/>
                </a:lnTo>
                <a:lnTo>
                  <a:pt x="5604" y="380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3216" y="5122357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3216" y="6808282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63216" y="8494207"/>
            <a:ext cx="133350" cy="13334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69901" y="2009575"/>
            <a:ext cx="9846945" cy="7893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37870">
              <a:lnSpc>
                <a:spcPct val="115199"/>
              </a:lnSpc>
              <a:spcBef>
                <a:spcPts val="100"/>
              </a:spcBef>
            </a:pP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Detrimental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03458"/>
                </a:solidFill>
                <a:latin typeface="Trebuchet MS"/>
                <a:cs typeface="Trebuchet MS"/>
              </a:rPr>
              <a:t>procedures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1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03458"/>
                </a:solidFill>
                <a:latin typeface="Trebuchet MS"/>
                <a:cs typeface="Trebuchet MS"/>
              </a:rPr>
              <a:t>found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unlawful. </a:t>
            </a:r>
            <a:r>
              <a:rPr sz="3200" u="heavy" spc="-8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Female</a:t>
            </a:r>
            <a:r>
              <a:rPr sz="3200" u="heavy" spc="-1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 </a:t>
            </a:r>
            <a:r>
              <a:rPr sz="3200" u="heavy" spc="-3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Genital</a:t>
            </a:r>
            <a:r>
              <a:rPr sz="3200" u="heavy" spc="-1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 </a:t>
            </a:r>
            <a:r>
              <a:rPr sz="3200" u="heavy" spc="-10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Mutilation</a:t>
            </a:r>
            <a:r>
              <a:rPr sz="3200" u="heavy" spc="-1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 </a:t>
            </a:r>
            <a:r>
              <a:rPr sz="3200" u="none" dirty="0">
                <a:solidFill>
                  <a:srgbClr val="203458"/>
                </a:solidFill>
                <a:latin typeface="Trebuchet MS"/>
                <a:cs typeface="Trebuchet MS"/>
                <a:hlinkClick r:id="rId5"/>
              </a:rPr>
              <a:t>(</a:t>
            </a:r>
            <a:r>
              <a:rPr sz="3200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5"/>
              </a:rPr>
              <a:t>FGM</a:t>
            </a:r>
            <a:r>
              <a:rPr sz="3200" u="none" dirty="0">
                <a:solidFill>
                  <a:srgbClr val="203458"/>
                </a:solidFill>
                <a:latin typeface="Trebuchet MS"/>
                <a:cs typeface="Trebuchet MS"/>
                <a:hlinkClick r:id="rId5"/>
              </a:rPr>
              <a:t>)</a:t>
            </a:r>
            <a:r>
              <a:rPr sz="32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2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illegal</a:t>
            </a:r>
            <a:r>
              <a:rPr sz="32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unless </a:t>
            </a:r>
            <a:r>
              <a:rPr sz="32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performed</a:t>
            </a:r>
            <a:r>
              <a:rPr sz="32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32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32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reasons,</a:t>
            </a:r>
            <a:r>
              <a:rPr sz="32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spc="-3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3200" b="1" u="none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spc="-10" dirty="0">
                <a:solidFill>
                  <a:srgbClr val="203458"/>
                </a:solidFill>
                <a:latin typeface="Trebuchet MS"/>
                <a:cs typeface="Trebuchet MS"/>
              </a:rPr>
              <a:t>Genital </a:t>
            </a:r>
            <a:r>
              <a:rPr sz="3200" b="1" u="none" dirty="0">
                <a:solidFill>
                  <a:srgbClr val="203458"/>
                </a:solidFill>
                <a:latin typeface="Trebuchet MS"/>
                <a:cs typeface="Trebuchet MS"/>
              </a:rPr>
              <a:t>Mutilation</a:t>
            </a:r>
            <a:r>
              <a:rPr sz="3200" b="1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200" b="1" u="none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spc="-90" dirty="0">
                <a:solidFill>
                  <a:srgbClr val="203458"/>
                </a:solidFill>
                <a:latin typeface="Trebuchet MS"/>
                <a:cs typeface="Trebuchet MS"/>
              </a:rPr>
              <a:t>2003;</a:t>
            </a:r>
            <a:r>
              <a:rPr sz="3200" b="1" u="none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dirty="0">
                <a:solidFill>
                  <a:srgbClr val="203458"/>
                </a:solidFill>
                <a:latin typeface="Trebuchet MS"/>
                <a:cs typeface="Trebuchet MS"/>
              </a:rPr>
              <a:t>Serious</a:t>
            </a:r>
            <a:r>
              <a:rPr sz="3200" b="1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dirty="0">
                <a:solidFill>
                  <a:srgbClr val="203458"/>
                </a:solidFill>
                <a:latin typeface="Trebuchet MS"/>
                <a:cs typeface="Trebuchet MS"/>
              </a:rPr>
              <a:t>Crime</a:t>
            </a:r>
            <a:r>
              <a:rPr sz="3200" b="1" u="none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3200" b="1" u="none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u="none" spc="-320" dirty="0">
                <a:solidFill>
                  <a:srgbClr val="203458"/>
                </a:solidFill>
                <a:latin typeface="Trebuchet MS"/>
                <a:cs typeface="Trebuchet MS"/>
              </a:rPr>
              <a:t>2015 </a:t>
            </a:r>
            <a:r>
              <a:rPr sz="32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(protection</a:t>
            </a:r>
            <a:r>
              <a:rPr sz="32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orders)</a:t>
            </a:r>
            <a:endParaRPr sz="3200">
              <a:latin typeface="Trebuchet MS"/>
              <a:cs typeface="Trebuchet MS"/>
            </a:endParaRPr>
          </a:p>
          <a:p>
            <a:pPr marL="12700" marR="103505">
              <a:lnSpc>
                <a:spcPct val="115199"/>
              </a:lnSpc>
            </a:pPr>
            <a:r>
              <a:rPr sz="3200" spc="-155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03458"/>
                </a:solidFill>
                <a:latin typeface="Trebuchet MS"/>
                <a:cs typeface="Trebuchet MS"/>
              </a:rPr>
              <a:t>male</a:t>
            </a:r>
            <a:r>
              <a:rPr sz="32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03458"/>
                </a:solidFill>
                <a:latin typeface="Trebuchet MS"/>
                <a:cs typeface="Trebuchet MS"/>
              </a:rPr>
              <a:t>genital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circumcision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03458"/>
                </a:solidFill>
                <a:latin typeface="Trebuchet MS"/>
                <a:cs typeface="Trebuchet MS"/>
              </a:rPr>
              <a:t>unlawful, </a:t>
            </a:r>
            <a:r>
              <a:rPr sz="3200" spc="-55" dirty="0">
                <a:solidFill>
                  <a:srgbClr val="203458"/>
                </a:solidFill>
                <a:latin typeface="Trebuchet MS"/>
                <a:cs typeface="Trebuchet MS"/>
              </a:rPr>
              <a:t>though</a:t>
            </a:r>
            <a:r>
              <a:rPr sz="32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many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argue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1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03458"/>
                </a:solidFill>
                <a:latin typeface="Trebuchet MS"/>
                <a:cs typeface="Trebuchet MS"/>
              </a:rPr>
              <a:t>treated</a:t>
            </a:r>
            <a:r>
              <a:rPr sz="32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3200" spc="-80" dirty="0">
                <a:solidFill>
                  <a:srgbClr val="203458"/>
                </a:solidFill>
                <a:latin typeface="Trebuchet MS"/>
                <a:cs typeface="Trebuchet MS"/>
              </a:rPr>
              <a:t>female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(Fox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80" dirty="0">
                <a:solidFill>
                  <a:srgbClr val="203458"/>
                </a:solidFill>
                <a:latin typeface="Trebuchet MS"/>
                <a:cs typeface="Trebuchet MS"/>
              </a:rPr>
              <a:t>Thomson,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03458"/>
                </a:solidFill>
                <a:latin typeface="Trebuchet MS"/>
                <a:cs typeface="Trebuchet MS"/>
              </a:rPr>
              <a:t>2012)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15199"/>
              </a:lnSpc>
              <a:spcBef>
                <a:spcPts val="5"/>
              </a:spcBef>
            </a:pPr>
            <a:r>
              <a:rPr sz="3200" spc="-50" dirty="0">
                <a:solidFill>
                  <a:srgbClr val="203458"/>
                </a:solidFill>
                <a:latin typeface="Trebuchet MS"/>
                <a:cs typeface="Trebuchet MS"/>
              </a:rPr>
              <a:t>Others</a:t>
            </a:r>
            <a:r>
              <a:rPr sz="32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argue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circumcision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03458"/>
                </a:solidFill>
                <a:latin typeface="Trebuchet MS"/>
                <a:cs typeface="Trebuchet MS"/>
              </a:rPr>
              <a:t>allowed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25" dirty="0">
                <a:solidFill>
                  <a:srgbClr val="203458"/>
                </a:solidFill>
                <a:latin typeface="Trebuchet MS"/>
                <a:cs typeface="Trebuchet MS"/>
              </a:rPr>
              <a:t>as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32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32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03458"/>
                </a:solidFill>
                <a:latin typeface="Trebuchet MS"/>
                <a:cs typeface="Trebuchet MS"/>
              </a:rPr>
              <a:t> right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religious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03458"/>
                </a:solidFill>
                <a:latin typeface="Trebuchet MS"/>
                <a:cs typeface="Trebuchet MS"/>
              </a:rPr>
              <a:t>cultural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heritage.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3200" spc="-90" dirty="0">
                <a:solidFill>
                  <a:srgbClr val="203458"/>
                </a:solidFill>
                <a:latin typeface="Trebuchet MS"/>
                <a:cs typeface="Trebuchet MS"/>
              </a:rPr>
              <a:t>circumcision</a:t>
            </a:r>
            <a:r>
              <a:rPr sz="32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aspect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religious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03458"/>
                </a:solidFill>
                <a:latin typeface="Trebuchet MS"/>
                <a:cs typeface="Trebuchet MS"/>
              </a:rPr>
              <a:t>background 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Those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03458"/>
                </a:solidFill>
                <a:latin typeface="Trebuchet MS"/>
                <a:cs typeface="Trebuchet MS"/>
              </a:rPr>
              <a:t>responsibility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authorise</a:t>
            </a:r>
            <a:r>
              <a:rPr sz="32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03458"/>
                </a:solidFill>
                <a:latin typeface="Trebuchet MS"/>
                <a:cs typeface="Trebuchet MS"/>
              </a:rPr>
              <a:t>any </a:t>
            </a:r>
            <a:r>
              <a:rPr sz="3200" spc="-140" dirty="0">
                <a:solidFill>
                  <a:srgbClr val="203458"/>
                </a:solidFill>
                <a:latin typeface="Trebuchet MS"/>
                <a:cs typeface="Trebuchet MS"/>
              </a:rPr>
              <a:t>activity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32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03458"/>
                </a:solidFill>
                <a:latin typeface="Trebuchet MS"/>
                <a:cs typeface="Trebuchet MS"/>
              </a:rPr>
              <a:t>breach</a:t>
            </a:r>
            <a:r>
              <a:rPr sz="32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32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80" dirty="0">
                <a:solidFill>
                  <a:srgbClr val="203458"/>
                </a:solidFill>
                <a:latin typeface="Trebuchet MS"/>
                <a:cs typeface="Trebuchet MS"/>
              </a:rPr>
              <a:t>5</a:t>
            </a:r>
            <a:r>
              <a:rPr sz="32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03458"/>
                </a:solidFill>
                <a:latin typeface="Trebuchet MS"/>
                <a:cs typeface="Trebuchet MS"/>
              </a:rPr>
              <a:t>right </a:t>
            </a:r>
            <a:r>
              <a:rPr sz="32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3200" spc="-170" dirty="0">
                <a:solidFill>
                  <a:srgbClr val="203458"/>
                </a:solidFill>
                <a:latin typeface="Trebuchet MS"/>
                <a:cs typeface="Trebuchet MS"/>
              </a:rPr>
              <a:t>liberty</a:t>
            </a:r>
            <a:r>
              <a:rPr sz="32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spc="12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32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32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i="1" dirty="0">
                <a:solidFill>
                  <a:srgbClr val="203458"/>
                </a:solidFill>
                <a:latin typeface="Trebuchet MS"/>
                <a:cs typeface="Trebuchet MS"/>
              </a:rPr>
              <a:t>D</a:t>
            </a:r>
            <a:r>
              <a:rPr sz="32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32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32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spc="-270" dirty="0">
                <a:solidFill>
                  <a:srgbClr val="203458"/>
                </a:solidFill>
                <a:latin typeface="Trebuchet MS"/>
                <a:cs typeface="Trebuchet MS"/>
              </a:rPr>
              <a:t>[2019]</a:t>
            </a:r>
            <a:r>
              <a:rPr sz="3200" b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spc="160" dirty="0">
                <a:solidFill>
                  <a:srgbClr val="203458"/>
                </a:solidFill>
                <a:latin typeface="Trebuchet MS"/>
                <a:cs typeface="Trebuchet MS"/>
              </a:rPr>
              <a:t>UKSC</a:t>
            </a:r>
            <a:r>
              <a:rPr sz="3200" b="1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200" b="1" spc="-25" dirty="0">
                <a:solidFill>
                  <a:srgbClr val="203458"/>
                </a:solidFill>
                <a:latin typeface="Trebuchet MS"/>
                <a:cs typeface="Trebuchet MS"/>
              </a:rPr>
              <a:t>52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1"/>
            <a:ext cx="10503535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-114" dirty="0"/>
              <a:t>DETRIMENTAL</a:t>
            </a:r>
            <a:r>
              <a:rPr sz="6500" spc="-300" dirty="0"/>
              <a:t> </a:t>
            </a:r>
            <a:r>
              <a:rPr sz="6500" spc="-10" dirty="0">
                <a:solidFill>
                  <a:srgbClr val="292959"/>
                </a:solidFill>
              </a:rPr>
              <a:t>PROCEDURES</a:t>
            </a:r>
            <a:endParaRPr sz="6500"/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11506197" y="886323"/>
            <a:ext cx="6867525" cy="9401175"/>
            <a:chOff x="11506197" y="886323"/>
            <a:chExt cx="6867525" cy="9401175"/>
          </a:xfrm>
        </p:grpSpPr>
        <p:sp>
          <p:nvSpPr>
            <p:cNvPr id="12" name="object 12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589837" y="886323"/>
              <a:ext cx="6696075" cy="761999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1593256" y="7223179"/>
              <a:ext cx="6694805" cy="2513330"/>
            </a:xfrm>
            <a:custGeom>
              <a:avLst/>
              <a:gdLst/>
              <a:ahLst/>
              <a:cxnLst/>
              <a:rect l="l" t="t" r="r" b="b"/>
              <a:pathLst>
                <a:path w="6694805" h="2513329">
                  <a:moveTo>
                    <a:pt x="3345658" y="0"/>
                  </a:moveTo>
                  <a:lnTo>
                    <a:pt x="6694738" y="433982"/>
                  </a:lnTo>
                  <a:lnTo>
                    <a:pt x="6694739" y="2512981"/>
                  </a:lnTo>
                  <a:lnTo>
                    <a:pt x="0" y="2512981"/>
                  </a:lnTo>
                  <a:lnTo>
                    <a:pt x="0" y="433539"/>
                  </a:lnTo>
                  <a:lnTo>
                    <a:pt x="3345658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91922" y="7223179"/>
              <a:ext cx="6696075" cy="2513330"/>
            </a:xfrm>
            <a:custGeom>
              <a:avLst/>
              <a:gdLst/>
              <a:ahLst/>
              <a:cxnLst/>
              <a:rect l="l" t="t" r="r" b="b"/>
              <a:pathLst>
                <a:path w="6696075" h="2513329">
                  <a:moveTo>
                    <a:pt x="2" y="433730"/>
                  </a:moveTo>
                  <a:lnTo>
                    <a:pt x="3346997" y="0"/>
                  </a:lnTo>
                  <a:lnTo>
                    <a:pt x="6696075" y="433997"/>
                  </a:lnTo>
                  <a:lnTo>
                    <a:pt x="6696051" y="2512981"/>
                  </a:lnTo>
                  <a:lnTo>
                    <a:pt x="0" y="2512980"/>
                  </a:lnTo>
                </a:path>
              </a:pathLst>
            </a:custGeom>
            <a:ln w="171450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2224505" y="7815774"/>
            <a:ext cx="5429250" cy="1537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065" marR="5080" algn="ctr">
              <a:lnSpc>
                <a:spcPct val="100400"/>
              </a:lnSpc>
            </a:pPr>
            <a:r>
              <a:rPr sz="3300" spc="-75" dirty="0">
                <a:solidFill>
                  <a:srgbClr val="FFFFFF"/>
                </a:solidFill>
                <a:latin typeface="Trebuchet MS"/>
                <a:cs typeface="Trebuchet MS"/>
              </a:rPr>
              <a:t>Female</a:t>
            </a:r>
            <a:r>
              <a:rPr sz="33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FFFFFF"/>
                </a:solidFill>
                <a:latin typeface="Trebuchet MS"/>
                <a:cs typeface="Trebuchet MS"/>
              </a:rPr>
              <a:t>Genital</a:t>
            </a:r>
            <a:r>
              <a:rPr sz="33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FFFFFF"/>
                </a:solidFill>
                <a:latin typeface="Trebuchet MS"/>
                <a:cs typeface="Trebuchet MS"/>
              </a:rPr>
              <a:t>Mutilation</a:t>
            </a:r>
            <a:r>
              <a:rPr sz="3300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Act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2003;</a:t>
            </a:r>
            <a:r>
              <a:rPr sz="33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Serious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40" dirty="0">
                <a:solidFill>
                  <a:srgbClr val="FFFFFF"/>
                </a:solidFill>
                <a:latin typeface="Trebuchet MS"/>
                <a:cs typeface="Trebuchet MS"/>
              </a:rPr>
              <a:t>Crime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FFFFFF"/>
                </a:solidFill>
                <a:latin typeface="Trebuchet MS"/>
                <a:cs typeface="Trebuchet MS"/>
              </a:rPr>
              <a:t>2015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77899"/>
            <a:ext cx="1158176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105" dirty="0"/>
              <a:t>ACTIVITY</a:t>
            </a:r>
            <a:r>
              <a:rPr sz="6000" spc="-400" dirty="0"/>
              <a:t>:</a:t>
            </a:r>
            <a:r>
              <a:rPr sz="6000" spc="-295" dirty="0"/>
              <a:t> </a:t>
            </a:r>
            <a:r>
              <a:rPr sz="6000" spc="-30" dirty="0">
                <a:solidFill>
                  <a:srgbClr val="292959"/>
                </a:solidFill>
              </a:rPr>
              <a:t>PROBLEM</a:t>
            </a:r>
            <a:r>
              <a:rPr sz="6000" spc="-320" dirty="0">
                <a:solidFill>
                  <a:srgbClr val="292959"/>
                </a:solidFill>
              </a:rPr>
              <a:t> </a:t>
            </a:r>
            <a:r>
              <a:rPr sz="6000" spc="45" dirty="0">
                <a:solidFill>
                  <a:srgbClr val="292959"/>
                </a:solidFill>
              </a:rPr>
              <a:t>QUESTION</a:t>
            </a:r>
            <a:endParaRPr sz="6000" dirty="0"/>
          </a:p>
        </p:txBody>
      </p:sp>
      <p:sp>
        <p:nvSpPr>
          <p:cNvPr id="4" name="object 4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2369818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4922518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620390" y="1942457"/>
            <a:ext cx="11089005" cy="7750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9600"/>
              </a:lnSpc>
              <a:spcBef>
                <a:spcPts val="95"/>
              </a:spcBef>
            </a:pP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Isabel</a:t>
            </a:r>
            <a:r>
              <a:rPr sz="28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Davids-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James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(DoB: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90" dirty="0">
                <a:solidFill>
                  <a:srgbClr val="203458"/>
                </a:solidFill>
                <a:latin typeface="Trebuchet MS"/>
                <a:cs typeface="Trebuchet MS"/>
              </a:rPr>
              <a:t>10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Feb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2010)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discovered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is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pregnant.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attended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her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local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Service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her </a:t>
            </a:r>
            <a:r>
              <a:rPr sz="2800" spc="-165" dirty="0">
                <a:solidFill>
                  <a:srgbClr val="203458"/>
                </a:solidFill>
                <a:latin typeface="Trebuchet MS"/>
                <a:cs typeface="Trebuchet MS"/>
              </a:rPr>
              <a:t>mother,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parental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responsibility.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assessed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weeks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pregnant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terminated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medically.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664"/>
              </a:spcBef>
            </a:pP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Answer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questions:</a:t>
            </a:r>
            <a:endParaRPr sz="2800">
              <a:latin typeface="Trebuchet MS"/>
              <a:cs typeface="Trebuchet MS"/>
            </a:endParaRPr>
          </a:p>
          <a:p>
            <a:pPr marL="617220" marR="1478915" indent="-333375">
              <a:lnSpc>
                <a:spcPts val="5030"/>
              </a:lnSpc>
              <a:spcBef>
                <a:spcPts val="445"/>
              </a:spcBef>
              <a:buAutoNum type="alphaLcPeriod"/>
              <a:tabLst>
                <a:tab pos="617220" algn="l"/>
                <a:tab pos="711835" algn="l"/>
              </a:tabLst>
            </a:pP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Explain,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8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circumstances</a:t>
            </a:r>
            <a:r>
              <a:rPr sz="28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Isabel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her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terminated?</a:t>
            </a:r>
            <a:endParaRPr sz="2800">
              <a:latin typeface="Trebuchet MS"/>
              <a:cs typeface="Trebuchet MS"/>
            </a:endParaRPr>
          </a:p>
          <a:p>
            <a:pPr marL="615950" marR="41910" indent="-341630">
              <a:lnSpc>
                <a:spcPct val="116100"/>
              </a:lnSpc>
              <a:spcBef>
                <a:spcPts val="145"/>
              </a:spcBef>
              <a:buAutoNum type="alphaLcPeriod"/>
              <a:tabLst>
                <a:tab pos="617220" algn="l"/>
              </a:tabLst>
            </a:pP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Advise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whether,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Isabel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assessed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competent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but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refused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to 	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terminated,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forced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her 	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pregnancy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terminated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mother’s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consent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03458"/>
                </a:solidFill>
                <a:latin typeface="Trebuchet MS"/>
                <a:cs typeface="Trebuchet MS"/>
              </a:rPr>
              <a:t>(i.e.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mother’s 	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request).</a:t>
            </a:r>
            <a:endParaRPr sz="2800">
              <a:latin typeface="Trebuchet MS"/>
              <a:cs typeface="Trebuchet MS"/>
            </a:endParaRPr>
          </a:p>
          <a:p>
            <a:pPr marL="615315" indent="-318770">
              <a:lnSpc>
                <a:spcPct val="100000"/>
              </a:lnSpc>
              <a:spcBef>
                <a:spcPts val="1065"/>
              </a:spcBef>
              <a:buAutoNum type="alphaLcPeriod"/>
              <a:tabLst>
                <a:tab pos="615315" algn="l"/>
              </a:tabLst>
            </a:pP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your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advice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differ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Isabel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assessed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05" dirty="0">
                <a:solidFill>
                  <a:srgbClr val="203458"/>
                </a:solidFill>
                <a:latin typeface="Trebuchet MS"/>
                <a:cs typeface="Trebuchet MS"/>
              </a:rPr>
              <a:t>26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weeks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664"/>
              </a:spcBef>
            </a:pP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pregnant?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29646" y="1028700"/>
            <a:ext cx="4429124" cy="4429124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313382" y="1"/>
              <a:ext cx="10974705" cy="10287000"/>
            </a:xfrm>
            <a:custGeom>
              <a:avLst/>
              <a:gdLst/>
              <a:ahLst/>
              <a:cxnLst/>
              <a:rect l="l" t="t" r="r" b="b"/>
              <a:pathLst>
                <a:path w="10974705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974617" y="0"/>
                  </a:lnTo>
                  <a:lnTo>
                    <a:pt x="10974617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FED3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7473" y="0"/>
              <a:ext cx="10311130" cy="10287000"/>
            </a:xfrm>
            <a:custGeom>
              <a:avLst/>
              <a:gdLst/>
              <a:ahLst/>
              <a:cxnLst/>
              <a:rect l="l" t="t" r="r" b="b"/>
              <a:pathLst>
                <a:path w="10311130" h="10287000">
                  <a:moveTo>
                    <a:pt x="0" y="10286998"/>
                  </a:moveTo>
                  <a:lnTo>
                    <a:pt x="7006452" y="0"/>
                  </a:lnTo>
                  <a:lnTo>
                    <a:pt x="10310525" y="0"/>
                  </a:lnTo>
                  <a:lnTo>
                    <a:pt x="10310525" y="10286999"/>
                  </a:lnTo>
                  <a:lnTo>
                    <a:pt x="0" y="10286998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291752" y="9592365"/>
              <a:ext cx="8987155" cy="0"/>
            </a:xfrm>
            <a:custGeom>
              <a:avLst/>
              <a:gdLst/>
              <a:ahLst/>
              <a:cxnLst/>
              <a:rect l="l" t="t" r="r" b="b"/>
              <a:pathLst>
                <a:path w="8987155">
                  <a:moveTo>
                    <a:pt x="0" y="0"/>
                  </a:moveTo>
                  <a:lnTo>
                    <a:pt x="8986721" y="0"/>
                  </a:lnTo>
                </a:path>
              </a:pathLst>
            </a:custGeom>
            <a:ln w="1904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022912" y="4155505"/>
            <a:ext cx="3087370" cy="1099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7050" spc="-240" dirty="0">
                <a:solidFill>
                  <a:srgbClr val="FED307"/>
                </a:solidFill>
              </a:rPr>
              <a:t>PART</a:t>
            </a:r>
            <a:r>
              <a:rPr sz="7050" spc="-345" dirty="0">
                <a:solidFill>
                  <a:srgbClr val="FED307"/>
                </a:solidFill>
              </a:rPr>
              <a:t> </a:t>
            </a:r>
            <a:r>
              <a:rPr sz="7050" spc="-415" dirty="0">
                <a:solidFill>
                  <a:srgbClr val="FED307"/>
                </a:solidFill>
              </a:rPr>
              <a:t>3:</a:t>
            </a:r>
            <a:endParaRPr sz="7050"/>
          </a:p>
        </p:txBody>
      </p:sp>
      <p:sp>
        <p:nvSpPr>
          <p:cNvPr id="8" name="object 8"/>
          <p:cNvSpPr txBox="1"/>
          <p:nvPr/>
        </p:nvSpPr>
        <p:spPr>
          <a:xfrm>
            <a:off x="11544501" y="4946080"/>
            <a:ext cx="6789420" cy="2680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algn="r">
              <a:lnSpc>
                <a:spcPts val="7345"/>
              </a:lnSpc>
              <a:spcBef>
                <a:spcPts val="95"/>
              </a:spcBef>
            </a:pPr>
            <a:r>
              <a:rPr sz="7050" b="1" spc="-10" dirty="0">
                <a:solidFill>
                  <a:srgbClr val="FFFFFF"/>
                </a:solidFill>
                <a:latin typeface="Trebuchet MS"/>
                <a:cs typeface="Trebuchet MS"/>
              </a:rPr>
              <a:t>WITHOLDING</a:t>
            </a:r>
            <a:r>
              <a:rPr sz="7050" b="1" spc="-4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7050" b="1" spc="-25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endParaRPr sz="7050">
              <a:latin typeface="Trebuchet MS"/>
              <a:cs typeface="Trebuchet MS"/>
            </a:endParaRPr>
          </a:p>
          <a:p>
            <a:pPr marL="1872614" marR="5080" indent="-1254760" algn="r">
              <a:lnSpc>
                <a:spcPct val="73600"/>
              </a:lnSpc>
              <a:spcBef>
                <a:spcPts val="1115"/>
              </a:spcBef>
            </a:pPr>
            <a:r>
              <a:rPr sz="7050" b="1" spc="-10" dirty="0">
                <a:solidFill>
                  <a:srgbClr val="FFFFFF"/>
                </a:solidFill>
                <a:latin typeface="Trebuchet MS"/>
                <a:cs typeface="Trebuchet MS"/>
              </a:rPr>
              <a:t>WITHDRAWING </a:t>
            </a:r>
            <a:r>
              <a:rPr sz="7050" b="1" spc="-130" dirty="0">
                <a:solidFill>
                  <a:srgbClr val="FFFFFF"/>
                </a:solidFill>
                <a:latin typeface="Trebuchet MS"/>
                <a:cs typeface="Trebuchet MS"/>
              </a:rPr>
              <a:t>TREATMENT</a:t>
            </a:r>
            <a:endParaRPr sz="705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800212" y="7803544"/>
            <a:ext cx="7236459" cy="24318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92325" marR="5080" indent="-2080260">
              <a:lnSpc>
                <a:spcPct val="115599"/>
              </a:lnSpc>
              <a:spcBef>
                <a:spcPts val="95"/>
              </a:spcBef>
            </a:pPr>
            <a:r>
              <a:rPr lang="en-GB"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WEEK 6</a:t>
            </a:r>
            <a:r>
              <a:rPr sz="4650" b="1" spc="-260" dirty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465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4650" b="1" spc="114" dirty="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sz="4650" b="1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220" dirty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4650" dirty="0"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2430920" y="3261483"/>
            <a:ext cx="5857240" cy="19050"/>
          </a:xfrm>
          <a:custGeom>
            <a:avLst/>
            <a:gdLst/>
            <a:ahLst/>
            <a:cxnLst/>
            <a:rect l="l" t="t" r="r" b="b"/>
            <a:pathLst>
              <a:path w="5857240" h="19050">
                <a:moveTo>
                  <a:pt x="5857079" y="19049"/>
                </a:moveTo>
                <a:lnTo>
                  <a:pt x="0" y="19049"/>
                </a:lnTo>
                <a:lnTo>
                  <a:pt x="0" y="0"/>
                </a:lnTo>
                <a:lnTo>
                  <a:pt x="5857079" y="0"/>
                </a:lnTo>
                <a:lnTo>
                  <a:pt x="5857079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025781" y="1906271"/>
            <a:ext cx="4781549" cy="4781549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016000" y="965867"/>
            <a:ext cx="15856585" cy="9093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800" spc="105" dirty="0"/>
              <a:t>ACTIVITY</a:t>
            </a:r>
            <a:r>
              <a:rPr sz="5800" spc="-335" dirty="0"/>
              <a:t>:</a:t>
            </a:r>
            <a:r>
              <a:rPr sz="5800" spc="-280" dirty="0"/>
              <a:t> </a:t>
            </a:r>
            <a:r>
              <a:rPr sz="5800" spc="350" dirty="0">
                <a:solidFill>
                  <a:srgbClr val="292959"/>
                </a:solidFill>
              </a:rPr>
              <a:t>CASE</a:t>
            </a:r>
            <a:r>
              <a:rPr sz="5800" spc="-285" dirty="0">
                <a:solidFill>
                  <a:srgbClr val="292959"/>
                </a:solidFill>
              </a:rPr>
              <a:t> </a:t>
            </a:r>
            <a:r>
              <a:rPr sz="5800" spc="70" dirty="0">
                <a:solidFill>
                  <a:srgbClr val="292959"/>
                </a:solidFill>
              </a:rPr>
              <a:t>STUDY</a:t>
            </a:r>
            <a:r>
              <a:rPr sz="5800" spc="-285" dirty="0">
                <a:solidFill>
                  <a:srgbClr val="292959"/>
                </a:solidFill>
              </a:rPr>
              <a:t> </a:t>
            </a:r>
            <a:r>
              <a:rPr sz="5800" spc="-170" dirty="0">
                <a:solidFill>
                  <a:srgbClr val="292959"/>
                </a:solidFill>
              </a:rPr>
              <a:t>-</a:t>
            </a:r>
            <a:r>
              <a:rPr sz="5800" spc="-280" dirty="0">
                <a:solidFill>
                  <a:srgbClr val="292959"/>
                </a:solidFill>
              </a:rPr>
              <a:t> </a:t>
            </a:r>
            <a:r>
              <a:rPr sz="5800" spc="-100" dirty="0">
                <a:solidFill>
                  <a:srgbClr val="292959"/>
                </a:solidFill>
              </a:rPr>
              <a:t>LEO</a:t>
            </a:r>
            <a:r>
              <a:rPr sz="5800" spc="-285" dirty="0">
                <a:solidFill>
                  <a:srgbClr val="292959"/>
                </a:solidFill>
              </a:rPr>
              <a:t> </a:t>
            </a:r>
            <a:r>
              <a:rPr sz="5800" spc="65" dirty="0">
                <a:solidFill>
                  <a:srgbClr val="292959"/>
                </a:solidFill>
              </a:rPr>
              <a:t>DIEGO-</a:t>
            </a:r>
            <a:r>
              <a:rPr sz="5800" spc="185" dirty="0">
                <a:solidFill>
                  <a:srgbClr val="292959"/>
                </a:solidFill>
              </a:rPr>
              <a:t>DAVIDS</a:t>
            </a:r>
            <a:endParaRPr sz="5800" dirty="0"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2030095"/>
            <a:ext cx="76200" cy="761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2487295"/>
            <a:ext cx="76200" cy="76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3858895"/>
            <a:ext cx="76200" cy="761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71637" y="4768532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71637" y="5225732"/>
            <a:ext cx="85725" cy="8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5687695"/>
            <a:ext cx="76200" cy="761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6602095"/>
            <a:ext cx="76200" cy="7619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447750" y="1725282"/>
            <a:ext cx="11012170" cy="50546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(born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7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Aug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2019)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is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son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Diego-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Davids.</a:t>
            </a: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</a:pPr>
            <a:r>
              <a:rPr sz="2000" spc="65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August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45" dirty="0">
                <a:solidFill>
                  <a:srgbClr val="203458"/>
                </a:solidFill>
                <a:latin typeface="Trebuchet MS"/>
                <a:cs typeface="Trebuchet MS"/>
              </a:rPr>
              <a:t>10,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55" dirty="0">
                <a:solidFill>
                  <a:srgbClr val="203458"/>
                </a:solidFill>
                <a:latin typeface="Trebuchet MS"/>
                <a:cs typeface="Trebuchet MS"/>
              </a:rPr>
              <a:t>2024,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suffered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serious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head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falling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playground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structure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30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local</a:t>
            </a:r>
            <a:r>
              <a:rPr sz="2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park.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fell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height,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striking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his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head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hard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surface.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Emergency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services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called,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rushed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paramedics.</a:t>
            </a:r>
            <a:endParaRPr sz="2000">
              <a:latin typeface="Trebuchet MS"/>
              <a:cs typeface="Trebuchet MS"/>
            </a:endParaRPr>
          </a:p>
          <a:p>
            <a:pPr marL="12700" marR="226695">
              <a:lnSpc>
                <a:spcPct val="150000"/>
              </a:lnSpc>
            </a:pP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Upon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arrival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emergency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department,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semi-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conscious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but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rapidly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deteriorating.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5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CT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scan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revealed:</a:t>
            </a:r>
            <a:endParaRPr sz="2000">
              <a:latin typeface="Trebuchet MS"/>
              <a:cs typeface="Trebuchet MS"/>
            </a:endParaRPr>
          </a:p>
          <a:p>
            <a:pPr marL="443865" marR="1732914">
              <a:lnSpc>
                <a:spcPct val="150000"/>
              </a:lnSpc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Moderate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traumatic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03458"/>
                </a:solidFill>
                <a:latin typeface="Trebuchet MS"/>
                <a:cs typeface="Trebuchet MS"/>
              </a:rPr>
              <a:t>(TBI)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swelling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brain.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Subdural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haematoma,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bleed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000" spc="-125" dirty="0">
                <a:solidFill>
                  <a:srgbClr val="203458"/>
                </a:solidFill>
                <a:latin typeface="Trebuchet MS"/>
                <a:cs typeface="Trebuchet MS"/>
              </a:rPr>
              <a:t>skull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outer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layer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brain.</a:t>
            </a:r>
            <a:endParaRPr sz="2000">
              <a:latin typeface="Trebuchet MS"/>
              <a:cs typeface="Trebuchet MS"/>
            </a:endParaRPr>
          </a:p>
          <a:p>
            <a:pPr marL="12700" marR="180975">
              <a:lnSpc>
                <a:spcPct val="150000"/>
              </a:lnSpc>
            </a:pP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admitted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Paediatric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Intensive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Unit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(PICU)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placed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mechanical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ventilation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breathing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condition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worsened.</a:t>
            </a: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Over</a:t>
            </a:r>
            <a:r>
              <a:rPr sz="2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next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few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days,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03458"/>
                </a:solidFill>
                <a:latin typeface="Trebuchet MS"/>
                <a:cs typeface="Trebuchet MS"/>
              </a:rPr>
              <a:t>Leo's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condition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deteriorated.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Despite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efforts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reduce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swelling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49" y="7973695"/>
            <a:ext cx="76200" cy="7619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447750" y="6754482"/>
            <a:ext cx="1087183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19760">
              <a:lnSpc>
                <a:spcPct val="150000"/>
              </a:lnSpc>
              <a:spcBef>
                <a:spcPts val="100"/>
              </a:spcBef>
            </a:pP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aggressive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stabilise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condition,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remained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coma.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longer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responsive</a:t>
            </a:r>
            <a:r>
              <a:rPr sz="20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203458"/>
                </a:solidFill>
                <a:latin typeface="Trebuchet MS"/>
                <a:cs typeface="Trebuchet MS"/>
              </a:rPr>
              <a:t>stimuli,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showed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signs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improvement.</a:t>
            </a: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ct val="150000"/>
              </a:lnSpc>
            </a:pP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Follow-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20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scans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revealed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further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damage,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team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concluded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0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000" spc="-20" dirty="0">
                <a:solidFill>
                  <a:srgbClr val="203458"/>
                </a:solidFill>
                <a:latin typeface="Trebuchet MS"/>
                <a:cs typeface="Trebuchet MS"/>
              </a:rPr>
              <a:t>regain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consciousness.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Although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203458"/>
                </a:solidFill>
                <a:latin typeface="Trebuchet MS"/>
                <a:cs typeface="Trebuchet MS"/>
              </a:rPr>
              <a:t>still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alive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help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life-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sustaining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treatments,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Leo’s 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deemed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03458"/>
                </a:solidFill>
                <a:latin typeface="Trebuchet MS"/>
                <a:cs typeface="Trebuchet MS"/>
              </a:rPr>
              <a:t>irreversible.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team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propose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withdrawing</a:t>
            </a:r>
            <a:r>
              <a:rPr sz="20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life-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sustaining 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treatments,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03458"/>
                </a:solidFill>
                <a:latin typeface="Trebuchet MS"/>
                <a:cs typeface="Trebuchet MS"/>
              </a:rPr>
              <a:t>including</a:t>
            </a:r>
            <a:r>
              <a:rPr sz="20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000" spc="-85" dirty="0">
                <a:solidFill>
                  <a:srgbClr val="203458"/>
                </a:solidFill>
                <a:latin typeface="Trebuchet MS"/>
                <a:cs typeface="Trebuchet MS"/>
              </a:rPr>
              <a:t>ventilator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transitioning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palliative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03458"/>
                </a:solidFill>
                <a:latin typeface="Trebuchet MS"/>
                <a:cs typeface="Trebuchet MS"/>
              </a:rPr>
              <a:t>care.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03458"/>
                </a:solidFill>
                <a:latin typeface="Trebuchet MS"/>
                <a:cs typeface="Trebuchet MS"/>
              </a:rPr>
              <a:t>Leo’s</a:t>
            </a:r>
            <a:r>
              <a:rPr sz="20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03458"/>
                </a:solidFill>
                <a:latin typeface="Trebuchet MS"/>
                <a:cs typeface="Trebuchet MS"/>
              </a:rPr>
              <a:t>object</a:t>
            </a:r>
            <a:r>
              <a:rPr sz="20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0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03458"/>
                </a:solidFill>
                <a:latin typeface="Trebuchet MS"/>
                <a:cs typeface="Trebuchet MS"/>
              </a:rPr>
              <a:t>this.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2477947" y="6773394"/>
            <a:ext cx="5588000" cy="2675255"/>
          </a:xfrm>
          <a:custGeom>
            <a:avLst/>
            <a:gdLst/>
            <a:ahLst/>
            <a:cxnLst/>
            <a:rect l="l" t="t" r="r" b="b"/>
            <a:pathLst>
              <a:path w="5588000" h="2675254">
                <a:moveTo>
                  <a:pt x="485763" y="0"/>
                </a:moveTo>
                <a:lnTo>
                  <a:pt x="5101987" y="0"/>
                </a:lnTo>
                <a:lnTo>
                  <a:pt x="5149999" y="2376"/>
                </a:lnTo>
                <a:lnTo>
                  <a:pt x="5197198" y="9419"/>
                </a:lnTo>
                <a:lnTo>
                  <a:pt x="5243265" y="20996"/>
                </a:lnTo>
                <a:lnTo>
                  <a:pt x="5287881" y="36976"/>
                </a:lnTo>
                <a:lnTo>
                  <a:pt x="5330729" y="57225"/>
                </a:lnTo>
                <a:lnTo>
                  <a:pt x="5371490" y="81613"/>
                </a:lnTo>
                <a:lnTo>
                  <a:pt x="5409844" y="110007"/>
                </a:lnTo>
                <a:lnTo>
                  <a:pt x="5445474" y="142276"/>
                </a:lnTo>
                <a:lnTo>
                  <a:pt x="5477743" y="177906"/>
                </a:lnTo>
                <a:lnTo>
                  <a:pt x="5506138" y="216261"/>
                </a:lnTo>
                <a:lnTo>
                  <a:pt x="5530526" y="257021"/>
                </a:lnTo>
                <a:lnTo>
                  <a:pt x="5550775" y="299869"/>
                </a:lnTo>
                <a:lnTo>
                  <a:pt x="5566754" y="344486"/>
                </a:lnTo>
                <a:lnTo>
                  <a:pt x="5578331" y="390553"/>
                </a:lnTo>
                <a:lnTo>
                  <a:pt x="5585374" y="437751"/>
                </a:lnTo>
                <a:lnTo>
                  <a:pt x="5587751" y="485763"/>
                </a:lnTo>
                <a:lnTo>
                  <a:pt x="5587751" y="2188970"/>
                </a:lnTo>
                <a:lnTo>
                  <a:pt x="5585374" y="2236982"/>
                </a:lnTo>
                <a:lnTo>
                  <a:pt x="5578331" y="2284181"/>
                </a:lnTo>
                <a:lnTo>
                  <a:pt x="5566754" y="2330248"/>
                </a:lnTo>
                <a:lnTo>
                  <a:pt x="5550775" y="2374864"/>
                </a:lnTo>
                <a:lnTo>
                  <a:pt x="5530525" y="2417712"/>
                </a:lnTo>
                <a:lnTo>
                  <a:pt x="5506137" y="2458473"/>
                </a:lnTo>
                <a:lnTo>
                  <a:pt x="5477743" y="2496827"/>
                </a:lnTo>
                <a:lnTo>
                  <a:pt x="5445474" y="2532457"/>
                </a:lnTo>
                <a:lnTo>
                  <a:pt x="5409844" y="2564726"/>
                </a:lnTo>
                <a:lnTo>
                  <a:pt x="5371489" y="2593120"/>
                </a:lnTo>
                <a:lnTo>
                  <a:pt x="5330729" y="2617508"/>
                </a:lnTo>
                <a:lnTo>
                  <a:pt x="5287881" y="2637758"/>
                </a:lnTo>
                <a:lnTo>
                  <a:pt x="5243265" y="2653737"/>
                </a:lnTo>
                <a:lnTo>
                  <a:pt x="5197198" y="2665314"/>
                </a:lnTo>
                <a:lnTo>
                  <a:pt x="5149999" y="2672357"/>
                </a:lnTo>
                <a:lnTo>
                  <a:pt x="5101987" y="2674734"/>
                </a:lnTo>
                <a:lnTo>
                  <a:pt x="485763" y="2674734"/>
                </a:lnTo>
                <a:lnTo>
                  <a:pt x="437751" y="2672357"/>
                </a:lnTo>
                <a:lnTo>
                  <a:pt x="390552" y="2665314"/>
                </a:lnTo>
                <a:lnTo>
                  <a:pt x="344486" y="2653736"/>
                </a:lnTo>
                <a:lnTo>
                  <a:pt x="299869" y="2637757"/>
                </a:lnTo>
                <a:lnTo>
                  <a:pt x="257021" y="2617508"/>
                </a:lnTo>
                <a:lnTo>
                  <a:pt x="216261" y="2593120"/>
                </a:lnTo>
                <a:lnTo>
                  <a:pt x="177906" y="2564726"/>
                </a:lnTo>
                <a:lnTo>
                  <a:pt x="142276" y="2532457"/>
                </a:lnTo>
                <a:lnTo>
                  <a:pt x="110008" y="2496826"/>
                </a:lnTo>
                <a:lnTo>
                  <a:pt x="81614" y="2458472"/>
                </a:lnTo>
                <a:lnTo>
                  <a:pt x="57226" y="2417711"/>
                </a:lnTo>
                <a:lnTo>
                  <a:pt x="36976" y="2374864"/>
                </a:lnTo>
                <a:lnTo>
                  <a:pt x="20997" y="2330247"/>
                </a:lnTo>
                <a:lnTo>
                  <a:pt x="9420" y="2284180"/>
                </a:lnTo>
                <a:lnTo>
                  <a:pt x="2377" y="2236982"/>
                </a:lnTo>
                <a:lnTo>
                  <a:pt x="0" y="2188970"/>
                </a:lnTo>
                <a:lnTo>
                  <a:pt x="0" y="485763"/>
                </a:lnTo>
                <a:lnTo>
                  <a:pt x="2376" y="437751"/>
                </a:lnTo>
                <a:lnTo>
                  <a:pt x="9420" y="390553"/>
                </a:lnTo>
                <a:lnTo>
                  <a:pt x="20997" y="344486"/>
                </a:lnTo>
                <a:lnTo>
                  <a:pt x="36976" y="299870"/>
                </a:lnTo>
                <a:lnTo>
                  <a:pt x="57226" y="257022"/>
                </a:lnTo>
                <a:lnTo>
                  <a:pt x="81613" y="216262"/>
                </a:lnTo>
                <a:lnTo>
                  <a:pt x="110008" y="177907"/>
                </a:lnTo>
                <a:lnTo>
                  <a:pt x="142276" y="142277"/>
                </a:lnTo>
                <a:lnTo>
                  <a:pt x="177906" y="110008"/>
                </a:lnTo>
                <a:lnTo>
                  <a:pt x="216261" y="81613"/>
                </a:lnTo>
                <a:lnTo>
                  <a:pt x="257021" y="57226"/>
                </a:lnTo>
                <a:lnTo>
                  <a:pt x="299869" y="36976"/>
                </a:lnTo>
                <a:lnTo>
                  <a:pt x="344486" y="20997"/>
                </a:lnTo>
                <a:lnTo>
                  <a:pt x="390552" y="9420"/>
                </a:lnTo>
                <a:lnTo>
                  <a:pt x="437751" y="2377"/>
                </a:lnTo>
                <a:lnTo>
                  <a:pt x="485763" y="0"/>
                </a:lnTo>
              </a:path>
            </a:pathLst>
          </a:custGeom>
          <a:ln w="76199">
            <a:solidFill>
              <a:srgbClr val="E653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2661998" y="6897280"/>
            <a:ext cx="5219700" cy="237617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700" marR="5080" algn="ctr">
              <a:lnSpc>
                <a:spcPts val="2250"/>
              </a:lnSpc>
              <a:spcBef>
                <a:spcPts val="600"/>
              </a:spcBef>
            </a:pP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Ffion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Alexandro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approached 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you</a:t>
            </a:r>
            <a:r>
              <a:rPr sz="23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4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6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3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advice.</a:t>
            </a:r>
            <a:r>
              <a:rPr sz="23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3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challenges might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55" dirty="0">
                <a:solidFill>
                  <a:srgbClr val="292959"/>
                </a:solidFill>
                <a:latin typeface="Trebuchet MS"/>
                <a:cs typeface="Trebuchet MS"/>
              </a:rPr>
              <a:t>face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 in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weighing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300" b="1" spc="-40" dirty="0">
                <a:solidFill>
                  <a:srgbClr val="292959"/>
                </a:solidFill>
                <a:latin typeface="Trebuchet MS"/>
                <a:cs typeface="Trebuchet MS"/>
              </a:rPr>
              <a:t>information</a:t>
            </a:r>
            <a:r>
              <a:rPr sz="23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presented?</a:t>
            </a:r>
            <a:r>
              <a:rPr sz="23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13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3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1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lawyer, </a:t>
            </a:r>
            <a:r>
              <a:rPr sz="2300" b="1" spc="-30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might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you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0" dirty="0">
                <a:solidFill>
                  <a:srgbClr val="292959"/>
                </a:solidFill>
                <a:latin typeface="Trebuchet MS"/>
                <a:cs typeface="Trebuchet MS"/>
              </a:rPr>
              <a:t>help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weigh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300" b="1" spc="-40" dirty="0">
                <a:solidFill>
                  <a:srgbClr val="292959"/>
                </a:solidFill>
                <a:latin typeface="Trebuchet MS"/>
                <a:cs typeface="Trebuchet MS"/>
              </a:rPr>
              <a:t>information</a:t>
            </a:r>
            <a:r>
              <a:rPr sz="23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35" dirty="0">
                <a:solidFill>
                  <a:srgbClr val="292959"/>
                </a:solidFill>
                <a:latin typeface="Trebuchet MS"/>
                <a:cs typeface="Trebuchet MS"/>
              </a:rPr>
              <a:t>objectively?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skills </a:t>
            </a:r>
            <a:r>
              <a:rPr sz="2300" b="1" spc="-4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you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use?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ethical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challenges arise?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5"/>
            <a:ext cx="7725409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85" dirty="0"/>
              <a:t>DIFFICULT</a:t>
            </a:r>
            <a:r>
              <a:rPr spc="-355" dirty="0"/>
              <a:t> </a:t>
            </a:r>
            <a:r>
              <a:rPr spc="520" dirty="0">
                <a:solidFill>
                  <a:srgbClr val="292959"/>
                </a:solidFill>
              </a:rPr>
              <a:t>CASES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2331721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296989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360807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4884420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6160770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52549" y="6798945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2549" y="8075295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620390" y="1904359"/>
            <a:ext cx="15495905" cy="7683500"/>
          </a:xfrm>
          <a:prstGeom prst="rect">
            <a:avLst/>
          </a:prstGeom>
        </p:spPr>
        <p:txBody>
          <a:bodyPr vert="horz" wrap="square" lIns="0" tIns="2241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64"/>
              </a:spcBef>
            </a:pP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practitioner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forced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800">
              <a:latin typeface="Trebuchet MS"/>
              <a:cs typeface="Trebuchet MS"/>
            </a:endParaRPr>
          </a:p>
          <a:p>
            <a:pPr marL="12700" marR="291465">
              <a:lnSpc>
                <a:spcPts val="5020"/>
              </a:lnSpc>
              <a:spcBef>
                <a:spcPts val="450"/>
              </a:spcBef>
            </a:pP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given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(welfare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paramount) 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too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young,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incapacitated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view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case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dialogue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team</a:t>
            </a: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ts val="5030"/>
              </a:lnSpc>
              <a:spcBef>
                <a:spcPts val="5"/>
              </a:spcBef>
            </a:pP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prohibits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taking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aimed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shortening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(as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opposed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relieving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pain)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Royal </a:t>
            </a:r>
            <a:r>
              <a:rPr sz="28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Wolverhampton</a:t>
            </a:r>
            <a:r>
              <a:rPr sz="28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8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8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8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B</a:t>
            </a:r>
            <a:r>
              <a:rPr sz="28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70" dirty="0">
                <a:solidFill>
                  <a:srgbClr val="203458"/>
                </a:solidFill>
                <a:latin typeface="Trebuchet MS"/>
                <a:cs typeface="Trebuchet MS"/>
              </a:rPr>
              <a:t>[2000]</a:t>
            </a:r>
            <a:r>
              <a:rPr sz="28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805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28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8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175" dirty="0">
                <a:solidFill>
                  <a:srgbClr val="203458"/>
                </a:solidFill>
                <a:latin typeface="Trebuchet MS"/>
                <a:cs typeface="Trebuchet MS"/>
              </a:rPr>
              <a:t>953,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95" dirty="0">
                <a:solidFill>
                  <a:srgbClr val="203458"/>
                </a:solidFill>
                <a:latin typeface="Trebuchet MS"/>
                <a:cs typeface="Trebuchet MS"/>
              </a:rPr>
              <a:t>p.956</a:t>
            </a:r>
            <a:r>
              <a:rPr sz="28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(otherwise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murder)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Typically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desire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saving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/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sustaining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endParaRPr sz="2800">
              <a:latin typeface="Trebuchet MS"/>
              <a:cs typeface="Trebuchet MS"/>
            </a:endParaRPr>
          </a:p>
          <a:p>
            <a:pPr marL="12700" marR="1266825">
              <a:lnSpc>
                <a:spcPts val="5030"/>
              </a:lnSpc>
              <a:spcBef>
                <a:spcPts val="440"/>
              </a:spcBef>
            </a:pP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tragically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difficult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cases,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offering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continuing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best 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interests,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pain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suffering,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or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futile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evidence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shows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painful</a:t>
            </a:r>
            <a:r>
              <a:rPr sz="28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7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35" dirty="0">
                <a:solidFill>
                  <a:srgbClr val="203458"/>
                </a:solidFill>
                <a:latin typeface="Trebuchet MS"/>
                <a:cs typeface="Trebuchet MS"/>
              </a:rPr>
              <a:t>undignified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,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approve</a:t>
            </a:r>
            <a:endParaRPr sz="2800">
              <a:latin typeface="Trebuchet MS"/>
              <a:cs typeface="Trebuchet MS"/>
            </a:endParaRPr>
          </a:p>
          <a:p>
            <a:pPr marL="12700" marR="850900">
              <a:lnSpc>
                <a:spcPts val="5030"/>
              </a:lnSpc>
              <a:spcBef>
                <a:spcPts val="240"/>
              </a:spcBef>
            </a:pP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denying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withdrawing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wish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provided.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King’s </a:t>
            </a:r>
            <a:r>
              <a:rPr sz="2800" b="1" i="1" spc="50" dirty="0">
                <a:solidFill>
                  <a:srgbClr val="203458"/>
                </a:solidFill>
                <a:latin typeface="Trebuchet MS"/>
                <a:cs typeface="Trebuchet MS"/>
              </a:rPr>
              <a:t>College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i="1" spc="20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220" dirty="0">
                <a:solidFill>
                  <a:srgbClr val="203458"/>
                </a:solidFill>
                <a:latin typeface="Trebuchet MS"/>
                <a:cs typeface="Trebuchet MS"/>
              </a:rPr>
              <a:t>[2014]</a:t>
            </a:r>
            <a:r>
              <a:rPr sz="28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8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300" dirty="0">
                <a:solidFill>
                  <a:srgbClr val="203458"/>
                </a:solidFill>
                <a:latin typeface="Trebuchet MS"/>
                <a:cs typeface="Trebuchet MS"/>
              </a:rPr>
              <a:t>3315</a:t>
            </a:r>
            <a:r>
              <a:rPr sz="28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048814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525064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477564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430064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6382564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335064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8763813"/>
            <a:ext cx="104775" cy="1047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016000" y="2311567"/>
            <a:ext cx="12921615" cy="7169150"/>
          </a:xfrm>
          <a:prstGeom prst="rect">
            <a:avLst/>
          </a:prstGeom>
        </p:spPr>
        <p:txBody>
          <a:bodyPr vert="horz" wrap="square" lIns="0" tIns="927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30"/>
              </a:spcBef>
            </a:pP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Gard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6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35" dirty="0">
                <a:solidFill>
                  <a:srgbClr val="203458"/>
                </a:solidFill>
                <a:latin typeface="Trebuchet MS"/>
                <a:cs typeface="Trebuchet MS"/>
              </a:rPr>
              <a:t>[2017]</a:t>
            </a:r>
            <a:r>
              <a:rPr sz="26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6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972</a:t>
            </a:r>
            <a:r>
              <a:rPr sz="26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endParaRPr sz="2600">
              <a:latin typeface="Trebuchet MS"/>
              <a:cs typeface="Trebuchet MS"/>
            </a:endParaRPr>
          </a:p>
          <a:p>
            <a:pPr marL="573405">
              <a:lnSpc>
                <a:spcPct val="100000"/>
              </a:lnSpc>
              <a:spcBef>
                <a:spcPts val="630"/>
              </a:spcBef>
            </a:pPr>
            <a:r>
              <a:rPr sz="2600" b="1" spc="-125" dirty="0">
                <a:solidFill>
                  <a:srgbClr val="203458"/>
                </a:solidFill>
                <a:latin typeface="Trebuchet MS"/>
                <a:cs typeface="Trebuchet MS"/>
              </a:rPr>
              <a:t>Born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: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August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2016,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West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London.</a:t>
            </a:r>
            <a:endParaRPr sz="2600">
              <a:latin typeface="Trebuchet MS"/>
              <a:cs typeface="Trebuchet MS"/>
            </a:endParaRPr>
          </a:p>
          <a:p>
            <a:pPr marL="573405" marR="820419">
              <a:lnSpc>
                <a:spcPct val="120200"/>
              </a:lnSpc>
            </a:pPr>
            <a:r>
              <a:rPr sz="2600" b="1" spc="-30" dirty="0">
                <a:solidFill>
                  <a:srgbClr val="203458"/>
                </a:solidFill>
                <a:latin typeface="Trebuchet MS"/>
                <a:cs typeface="Trebuchet MS"/>
              </a:rPr>
              <a:t>Initial</a:t>
            </a:r>
            <a:r>
              <a:rPr sz="2600" b="1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Symptoms:</a:t>
            </a:r>
            <a:r>
              <a:rPr sz="26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After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few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weeks,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Charlie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couldn't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lift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head,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started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losing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weight,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muscle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strength.</a:t>
            </a:r>
            <a:endParaRPr sz="2600">
              <a:latin typeface="Trebuchet MS"/>
              <a:cs typeface="Trebuchet MS"/>
            </a:endParaRPr>
          </a:p>
          <a:p>
            <a:pPr marL="573405" marR="716280">
              <a:lnSpc>
                <a:spcPct val="120200"/>
              </a:lnSpc>
            </a:pP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Admission:</a:t>
            </a:r>
            <a:r>
              <a:rPr sz="26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Admitted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Great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Ormond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Street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placed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breathing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machine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due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inability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breathe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independently.</a:t>
            </a:r>
            <a:endParaRPr sz="2600">
              <a:latin typeface="Trebuchet MS"/>
              <a:cs typeface="Trebuchet MS"/>
            </a:endParaRPr>
          </a:p>
          <a:p>
            <a:pPr marL="573405" marR="5080">
              <a:lnSpc>
                <a:spcPct val="120200"/>
              </a:lnSpc>
            </a:pP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Diagnosis:</a:t>
            </a:r>
            <a:r>
              <a:rPr sz="2600" b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Extremely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rare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genetic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degenerative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muscle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condition,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resulting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paralysis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inability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breathe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support,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along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irreversible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damage.</a:t>
            </a:r>
            <a:endParaRPr sz="2600">
              <a:latin typeface="Trebuchet MS"/>
              <a:cs typeface="Trebuchet MS"/>
            </a:endParaRPr>
          </a:p>
          <a:p>
            <a:pPr marL="573405" marR="903605">
              <a:lnSpc>
                <a:spcPct val="120200"/>
              </a:lnSpc>
            </a:pPr>
            <a:r>
              <a:rPr sz="2600" b="1" spc="-50" dirty="0">
                <a:solidFill>
                  <a:srgbClr val="203458"/>
                </a:solidFill>
                <a:latin typeface="Trebuchet MS"/>
                <a:cs typeface="Trebuchet MS"/>
              </a:rPr>
              <a:t>Parents’</a:t>
            </a:r>
            <a:r>
              <a:rPr sz="2600" b="1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Response:</a:t>
            </a:r>
            <a:r>
              <a:rPr sz="2600" b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Raised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funds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USA,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doctors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Great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Ormond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Street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deemed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futile.</a:t>
            </a:r>
            <a:endParaRPr sz="2600">
              <a:latin typeface="Trebuchet MS"/>
              <a:cs typeface="Trebuchet MS"/>
            </a:endParaRPr>
          </a:p>
          <a:p>
            <a:pPr marL="573405" marR="570865">
              <a:lnSpc>
                <a:spcPct val="120200"/>
              </a:lnSpc>
              <a:tabLst>
                <a:tab pos="1676400" algn="l"/>
                <a:tab pos="3675379" algn="l"/>
              </a:tabLst>
            </a:pP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b="1" spc="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Proceedings: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applied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permission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withdraw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palliative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(28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February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2017).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90" dirty="0">
                <a:solidFill>
                  <a:srgbClr val="203458"/>
                </a:solidFill>
                <a:latin typeface="Trebuchet MS"/>
                <a:cs typeface="Trebuchet MS"/>
              </a:rPr>
              <a:t>HC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held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favour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75" dirty="0">
                <a:solidFill>
                  <a:srgbClr val="203458"/>
                </a:solidFill>
                <a:latin typeface="Trebuchet MS"/>
                <a:cs typeface="Trebuchet MS"/>
              </a:rPr>
              <a:t>(11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April 2017).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	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Parents’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appeals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were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denied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03458"/>
                </a:solidFill>
                <a:latin typeface="Trebuchet MS"/>
                <a:cs typeface="Trebuchet MS"/>
              </a:rPr>
              <a:t>UKSC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ECtHR.</a:t>
            </a:r>
            <a:endParaRPr sz="2600">
              <a:latin typeface="Trebuchet MS"/>
              <a:cs typeface="Trebuchet MS"/>
            </a:endParaRPr>
          </a:p>
          <a:p>
            <a:pPr marL="573405" marR="125095">
              <a:lnSpc>
                <a:spcPct val="120200"/>
              </a:lnSpc>
            </a:pP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Outcome:</a:t>
            </a:r>
            <a:r>
              <a:rPr sz="2600" b="1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avenues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exhausted,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withdrawn,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Charlie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died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on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28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10" dirty="0">
                <a:solidFill>
                  <a:srgbClr val="203458"/>
                </a:solidFill>
                <a:latin typeface="Trebuchet MS"/>
                <a:cs typeface="Trebuchet MS"/>
              </a:rPr>
              <a:t>July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2017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10" name="object 10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298500" y="2565678"/>
            <a:ext cx="3676649" cy="3952874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CHARLIE</a:t>
            </a:r>
            <a:r>
              <a:rPr spc="-525" dirty="0"/>
              <a:t> </a:t>
            </a:r>
            <a:r>
              <a:rPr spc="140" dirty="0">
                <a:solidFill>
                  <a:srgbClr val="292959"/>
                </a:solidFill>
              </a:rPr>
              <a:t>GARD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465861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942111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323361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799611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6752111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8180861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77230" y="2204863"/>
            <a:ext cx="12166600" cy="7169150"/>
          </a:xfrm>
          <a:prstGeom prst="rect">
            <a:avLst/>
          </a:prstGeom>
        </p:spPr>
        <p:txBody>
          <a:bodyPr vert="horz" wrap="square" lIns="0" tIns="927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30"/>
              </a:spcBef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determine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Charlie’s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interests.</a:t>
            </a:r>
            <a:endParaRPr sz="2600">
              <a:latin typeface="Trebuchet MS"/>
              <a:cs typeface="Trebuchet MS"/>
            </a:endParaRPr>
          </a:p>
          <a:p>
            <a:pPr marL="12700" marR="59055">
              <a:lnSpc>
                <a:spcPct val="120200"/>
              </a:lnSpc>
            </a:pP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Francis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80" dirty="0">
                <a:solidFill>
                  <a:srgbClr val="203458"/>
                </a:solidFill>
                <a:latin typeface="Trebuchet MS"/>
                <a:cs typeface="Trebuchet MS"/>
              </a:rPr>
              <a:t>J: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40" dirty="0">
                <a:solidFill>
                  <a:srgbClr val="203458"/>
                </a:solidFill>
                <a:latin typeface="Trebuchet MS"/>
                <a:cs typeface="Trebuchet MS"/>
              </a:rPr>
              <a:t>‘The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prospect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nucleoside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having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close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zero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makes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difference.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way,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harm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sustaining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existence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offering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benefit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continued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pain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intensive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care,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ventilator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support,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invasive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keep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him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alive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transport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America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could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harm’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2600" spc="19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03458"/>
                </a:solidFill>
                <a:latin typeface="Trebuchet MS"/>
                <a:cs typeface="Trebuchet MS"/>
              </a:rPr>
              <a:t>UKSC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upheld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endParaRPr sz="2600">
              <a:latin typeface="Trebuchet MS"/>
              <a:cs typeface="Trebuchet MS"/>
            </a:endParaRPr>
          </a:p>
          <a:p>
            <a:pPr marL="12700" marR="70485">
              <a:lnSpc>
                <a:spcPct val="120200"/>
              </a:lnSpc>
            </a:pP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case,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alleged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able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intervene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where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‘significant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harm’.</a:t>
            </a:r>
            <a:endParaRPr sz="2600">
              <a:latin typeface="Trebuchet MS"/>
              <a:cs typeface="Trebuchet MS"/>
            </a:endParaRPr>
          </a:p>
          <a:p>
            <a:pPr marL="12700" marR="46990">
              <a:lnSpc>
                <a:spcPct val="120200"/>
              </a:lnSpc>
            </a:pPr>
            <a:r>
              <a:rPr sz="2600" spc="19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disagreed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role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based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interests.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views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taken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account,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independently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objectively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assess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interest.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20200"/>
              </a:lnSpc>
            </a:pP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reaching</a:t>
            </a:r>
            <a:r>
              <a:rPr sz="26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its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decision,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60" dirty="0">
                <a:solidFill>
                  <a:srgbClr val="203458"/>
                </a:solidFill>
                <a:latin typeface="Trebuchet MS"/>
                <a:cs typeface="Trebuchet MS"/>
              </a:rPr>
              <a:t>engage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evaluation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reasonableness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factor,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before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weighing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up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9" name="object 9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85454" y="1190721"/>
            <a:ext cx="3676649" cy="3952874"/>
          </a:xfrm>
          <a:prstGeom prst="rect">
            <a:avLst/>
          </a:prstGeom>
        </p:spPr>
      </p:pic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CHARLIE</a:t>
            </a:r>
            <a:r>
              <a:rPr spc="-525" dirty="0"/>
              <a:t> </a:t>
            </a:r>
            <a:r>
              <a:rPr spc="140" dirty="0">
                <a:solidFill>
                  <a:srgbClr val="292959"/>
                </a:solidFill>
              </a:rPr>
              <a:t>GARD</a:t>
            </a:r>
          </a:p>
        </p:txBody>
      </p:sp>
      <p:sp>
        <p:nvSpPr>
          <p:cNvPr id="11" name="object 11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431539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860164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717414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574664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6860539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289164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8146414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9432289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016000" y="2360917"/>
            <a:ext cx="12330430" cy="7312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57885">
              <a:lnSpc>
                <a:spcPct val="108200"/>
              </a:lnSpc>
              <a:spcBef>
                <a:spcPts val="100"/>
              </a:spcBef>
            </a:pP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Alder</a:t>
            </a:r>
            <a:r>
              <a:rPr sz="26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80" dirty="0">
                <a:solidFill>
                  <a:srgbClr val="203458"/>
                </a:solidFill>
                <a:latin typeface="Trebuchet MS"/>
                <a:cs typeface="Trebuchet MS"/>
              </a:rPr>
              <a:t>Hey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6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Evans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&amp;</a:t>
            </a:r>
            <a:r>
              <a:rPr sz="26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dirty="0">
                <a:solidFill>
                  <a:srgbClr val="203458"/>
                </a:solidFill>
                <a:latin typeface="Trebuchet MS"/>
                <a:cs typeface="Trebuchet MS"/>
              </a:rPr>
              <a:t>Anor</a:t>
            </a:r>
            <a:r>
              <a:rPr sz="2600" b="1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35" dirty="0">
                <a:solidFill>
                  <a:srgbClr val="203458"/>
                </a:solidFill>
                <a:latin typeface="Trebuchet MS"/>
                <a:cs typeface="Trebuchet MS"/>
              </a:rPr>
              <a:t>[2018]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6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25" dirty="0">
                <a:solidFill>
                  <a:srgbClr val="203458"/>
                </a:solidFill>
                <a:latin typeface="Trebuchet MS"/>
                <a:cs typeface="Trebuchet MS"/>
              </a:rPr>
              <a:t>308 </a:t>
            </a:r>
            <a:r>
              <a:rPr sz="2600" b="1" spc="-1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endParaRPr sz="2600">
              <a:latin typeface="Trebuchet MS"/>
              <a:cs typeface="Trebuchet MS"/>
            </a:endParaRPr>
          </a:p>
          <a:p>
            <a:pPr marL="573405">
              <a:lnSpc>
                <a:spcPct val="100000"/>
              </a:lnSpc>
              <a:spcBef>
                <a:spcPts val="254"/>
              </a:spcBef>
            </a:pPr>
            <a:r>
              <a:rPr sz="2600" b="1" spc="-100" dirty="0">
                <a:solidFill>
                  <a:srgbClr val="203458"/>
                </a:solidFill>
                <a:latin typeface="Trebuchet MS"/>
                <a:cs typeface="Trebuchet MS"/>
              </a:rPr>
              <a:t>Born:</a:t>
            </a:r>
            <a:r>
              <a:rPr sz="26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9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2016,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Liverpool.</a:t>
            </a:r>
            <a:endParaRPr sz="2600">
              <a:latin typeface="Trebuchet MS"/>
              <a:cs typeface="Trebuchet MS"/>
            </a:endParaRPr>
          </a:p>
          <a:p>
            <a:pPr marL="573405" marR="147320">
              <a:lnSpc>
                <a:spcPct val="108200"/>
              </a:lnSpc>
            </a:pPr>
            <a:r>
              <a:rPr sz="2600" b="1" spc="-30" dirty="0">
                <a:solidFill>
                  <a:srgbClr val="203458"/>
                </a:solidFill>
                <a:latin typeface="Trebuchet MS"/>
                <a:cs typeface="Trebuchet MS"/>
              </a:rPr>
              <a:t>Initial</a:t>
            </a:r>
            <a:r>
              <a:rPr sz="26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Symptoms:</a:t>
            </a:r>
            <a:r>
              <a:rPr sz="26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Displayed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developmental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delays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six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months,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diagnosed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with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fatal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degenerative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neurological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condition.</a:t>
            </a:r>
            <a:endParaRPr sz="2600">
              <a:latin typeface="Trebuchet MS"/>
              <a:cs typeface="Trebuchet MS"/>
            </a:endParaRPr>
          </a:p>
          <a:p>
            <a:pPr marL="573405" marR="736600">
              <a:lnSpc>
                <a:spcPct val="108200"/>
              </a:lnSpc>
            </a:pPr>
            <a:r>
              <a:rPr sz="2600" b="1" spc="-20" dirty="0">
                <a:solidFill>
                  <a:srgbClr val="203458"/>
                </a:solidFill>
                <a:latin typeface="Trebuchet MS"/>
                <a:cs typeface="Trebuchet MS"/>
              </a:rPr>
              <a:t>Condition:</a:t>
            </a:r>
            <a:r>
              <a:rPr sz="26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Semi-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vegetative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state,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suffering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seizures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extensive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brain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injuries.</a:t>
            </a:r>
            <a:endParaRPr sz="2600">
              <a:latin typeface="Trebuchet MS"/>
              <a:cs typeface="Trebuchet MS"/>
            </a:endParaRPr>
          </a:p>
          <a:p>
            <a:pPr marL="573405" marR="55244">
              <a:lnSpc>
                <a:spcPct val="108200"/>
              </a:lnSpc>
            </a:pPr>
            <a:r>
              <a:rPr sz="2600" b="1" spc="90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Assessment:</a:t>
            </a:r>
            <a:r>
              <a:rPr sz="2600" b="1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deemed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futile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inhumane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doctors,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though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believed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responded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voices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touch.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8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wanted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take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him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abroad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treatment.</a:t>
            </a:r>
            <a:endParaRPr sz="2600">
              <a:latin typeface="Trebuchet MS"/>
              <a:cs typeface="Trebuchet MS"/>
            </a:endParaRPr>
          </a:p>
          <a:p>
            <a:pPr marL="573405" marR="323215" algn="just">
              <a:lnSpc>
                <a:spcPct val="108200"/>
              </a:lnSpc>
            </a:pP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Legal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Proceedings:</a:t>
            </a:r>
            <a:r>
              <a:rPr sz="26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applied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High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withdraw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support.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Rulings: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High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agreed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withdraw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ventilation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palliative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0" dirty="0">
                <a:solidFill>
                  <a:srgbClr val="203458"/>
                </a:solidFill>
                <a:latin typeface="Trebuchet MS"/>
                <a:cs typeface="Trebuchet MS"/>
              </a:rPr>
              <a:t>(20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February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2018).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Parent’s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appeals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03458"/>
                </a:solidFill>
                <a:latin typeface="Trebuchet MS"/>
                <a:cs typeface="Trebuchet MS"/>
              </a:rPr>
              <a:t>UKSC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ECtHR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failed.</a:t>
            </a:r>
            <a:endParaRPr sz="2600">
              <a:latin typeface="Trebuchet MS"/>
              <a:cs typeface="Trebuchet MS"/>
            </a:endParaRPr>
          </a:p>
          <a:p>
            <a:pPr marL="573405" marR="5080" indent="88900">
              <a:lnSpc>
                <a:spcPct val="108200"/>
              </a:lnSpc>
            </a:pP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final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Appeal: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Parents'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request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move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Alfie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Italy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(after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obtaining</a:t>
            </a:r>
            <a:r>
              <a:rPr sz="26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Italian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citizenship)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rejected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Appeal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40" dirty="0">
                <a:solidFill>
                  <a:srgbClr val="203458"/>
                </a:solidFill>
                <a:latin typeface="Trebuchet MS"/>
                <a:cs typeface="Trebuchet MS"/>
              </a:rPr>
              <a:t>25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April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2018.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Further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attempts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appeal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ECtHR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failed.</a:t>
            </a:r>
            <a:endParaRPr sz="2600">
              <a:latin typeface="Trebuchet MS"/>
              <a:cs typeface="Trebuchet MS"/>
            </a:endParaRPr>
          </a:p>
          <a:p>
            <a:pPr marL="573405">
              <a:lnSpc>
                <a:spcPct val="100000"/>
              </a:lnSpc>
              <a:spcBef>
                <a:spcPts val="250"/>
              </a:spcBef>
            </a:pPr>
            <a:r>
              <a:rPr sz="2600" b="1" spc="-30" dirty="0">
                <a:solidFill>
                  <a:srgbClr val="203458"/>
                </a:solidFill>
                <a:latin typeface="Trebuchet MS"/>
                <a:cs typeface="Trebuchet MS"/>
              </a:rPr>
              <a:t>Outcome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: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withdrawn,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Alfie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died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10" dirty="0">
                <a:solidFill>
                  <a:srgbClr val="203458"/>
                </a:solidFill>
                <a:latin typeface="Trebuchet MS"/>
                <a:cs typeface="Trebuchet MS"/>
              </a:rPr>
              <a:t>28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April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2018.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11" name="object 11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992597" y="2994106"/>
            <a:ext cx="3924299" cy="3952874"/>
          </a:xfrm>
          <a:prstGeom prst="rect">
            <a:avLst/>
          </a:prstGeom>
        </p:spPr>
      </p:pic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45" dirty="0"/>
              <a:t>ALFIE</a:t>
            </a:r>
            <a:r>
              <a:rPr spc="-345" dirty="0"/>
              <a:t> </a:t>
            </a:r>
            <a:r>
              <a:rPr spc="220" dirty="0">
                <a:solidFill>
                  <a:srgbClr val="292959"/>
                </a:solidFill>
              </a:rPr>
              <a:t>EVANS</a:t>
            </a:r>
          </a:p>
        </p:txBody>
      </p:sp>
      <p:sp>
        <p:nvSpPr>
          <p:cNvPr id="13" name="object 13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659880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51713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374380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23163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71662" y="5655492"/>
            <a:ext cx="114299" cy="11429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577230" y="2446507"/>
            <a:ext cx="11696065" cy="6026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8200"/>
              </a:lnSpc>
              <a:spcBef>
                <a:spcPts val="100"/>
              </a:spcBef>
            </a:pP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Hayden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0" dirty="0">
                <a:solidFill>
                  <a:srgbClr val="203458"/>
                </a:solidFill>
                <a:latin typeface="Trebuchet MS"/>
                <a:cs typeface="Trebuchet MS"/>
              </a:rPr>
              <a:t>J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granted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declaration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Alfie’s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stop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treatment,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permit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Alfie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transported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abroad.</a:t>
            </a:r>
            <a:endParaRPr sz="2600">
              <a:latin typeface="Trebuchet MS"/>
              <a:cs typeface="Trebuchet MS"/>
            </a:endParaRPr>
          </a:p>
          <a:p>
            <a:pPr marL="12700" marR="304165">
              <a:lnSpc>
                <a:spcPct val="108200"/>
              </a:lnSpc>
            </a:pP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evidence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indicated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prospect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treatment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6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effect.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He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die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transit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another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country.</a:t>
            </a:r>
            <a:endParaRPr sz="2600">
              <a:latin typeface="Trebuchet MS"/>
              <a:cs typeface="Trebuchet MS"/>
            </a:endParaRPr>
          </a:p>
          <a:p>
            <a:pPr marL="12700" marR="739775">
              <a:lnSpc>
                <a:spcPct val="108200"/>
              </a:lnSpc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70" dirty="0">
                <a:solidFill>
                  <a:srgbClr val="203458"/>
                </a:solidFill>
                <a:latin typeface="Trebuchet MS"/>
                <a:cs typeface="Trebuchet MS"/>
              </a:rPr>
              <a:t>good-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quality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03458"/>
                </a:solidFill>
                <a:latin typeface="Trebuchet MS"/>
                <a:cs typeface="Trebuchet MS"/>
              </a:rPr>
              <a:t>palliative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Alfie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peace,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quiet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privicy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end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his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dignity.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Hayden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5" dirty="0">
                <a:solidFill>
                  <a:srgbClr val="203458"/>
                </a:solidFill>
                <a:latin typeface="Trebuchet MS"/>
                <a:cs typeface="Trebuchet MS"/>
              </a:rPr>
              <a:t>J:</a:t>
            </a:r>
            <a:endParaRPr sz="2600">
              <a:latin typeface="Trebuchet MS"/>
              <a:cs typeface="Trebuchet MS"/>
            </a:endParaRPr>
          </a:p>
          <a:p>
            <a:pPr marL="574040" marR="75565">
              <a:lnSpc>
                <a:spcPct val="108200"/>
              </a:lnSpc>
            </a:pPr>
            <a:r>
              <a:rPr sz="2600" spc="-300" dirty="0">
                <a:solidFill>
                  <a:srgbClr val="203458"/>
                </a:solidFill>
                <a:latin typeface="Trebuchet MS"/>
                <a:cs typeface="Trebuchet MS"/>
              </a:rPr>
              <a:t>“</a:t>
            </a:r>
            <a:r>
              <a:rPr sz="2600" i="1" spc="-300" dirty="0">
                <a:solidFill>
                  <a:srgbClr val="203458"/>
                </a:solidFill>
                <a:latin typeface="Trebuchet MS"/>
                <a:cs typeface="Trebuchet MS"/>
              </a:rPr>
              <a:t>I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5" dirty="0">
                <a:solidFill>
                  <a:srgbClr val="203458"/>
                </a:solidFill>
                <a:latin typeface="Trebuchet MS"/>
                <a:cs typeface="Trebuchet MS"/>
              </a:rPr>
              <a:t>came,</a:t>
            </a:r>
            <a:r>
              <a:rPr sz="2600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600" i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0" dirty="0">
                <a:solidFill>
                  <a:srgbClr val="203458"/>
                </a:solidFill>
                <a:latin typeface="Trebuchet MS"/>
                <a:cs typeface="Trebuchet MS"/>
              </a:rPr>
              <a:t>consensus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every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0" dirty="0">
                <a:solidFill>
                  <a:srgbClr val="203458"/>
                </a:solidFill>
                <a:latin typeface="Trebuchet MS"/>
                <a:cs typeface="Trebuchet MS"/>
              </a:rPr>
              <a:t>doctor</a:t>
            </a:r>
            <a:r>
              <a:rPr sz="2600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5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every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country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had 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evaluated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0" dirty="0">
                <a:solidFill>
                  <a:srgbClr val="203458"/>
                </a:solidFill>
                <a:latin typeface="Trebuchet MS"/>
                <a:cs typeface="Trebuchet MS"/>
              </a:rPr>
              <a:t>Alfie’s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10" dirty="0">
                <a:solidFill>
                  <a:srgbClr val="203458"/>
                </a:solidFill>
                <a:latin typeface="Trebuchet MS"/>
                <a:cs typeface="Trebuchet MS"/>
              </a:rPr>
              <a:t>condition,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203458"/>
                </a:solidFill>
                <a:latin typeface="Trebuchet MS"/>
                <a:cs typeface="Trebuchet MS"/>
              </a:rPr>
              <a:t>inevitable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0" dirty="0">
                <a:solidFill>
                  <a:srgbClr val="203458"/>
                </a:solidFill>
                <a:latin typeface="Trebuchet MS"/>
                <a:cs typeface="Trebuchet MS"/>
              </a:rPr>
              <a:t>conclusion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10" dirty="0">
                <a:solidFill>
                  <a:srgbClr val="203458"/>
                </a:solidFill>
                <a:latin typeface="Trebuchet MS"/>
                <a:cs typeface="Trebuchet MS"/>
              </a:rPr>
              <a:t>(following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7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days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600" i="1" spc="-50" dirty="0">
                <a:solidFill>
                  <a:srgbClr val="203458"/>
                </a:solidFill>
                <a:latin typeface="Trebuchet MS"/>
                <a:cs typeface="Trebuchet MS"/>
              </a:rPr>
              <a:t>evidence)</a:t>
            </a:r>
            <a:r>
              <a:rPr sz="2600" i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0" dirty="0">
                <a:solidFill>
                  <a:srgbClr val="203458"/>
                </a:solidFill>
                <a:latin typeface="Trebuchet MS"/>
                <a:cs typeface="Trebuchet MS"/>
              </a:rPr>
              <a:t>Alfie’s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6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5" dirty="0">
                <a:solidFill>
                  <a:srgbClr val="203458"/>
                </a:solidFill>
                <a:latin typeface="Trebuchet MS"/>
                <a:cs typeface="Trebuchet MS"/>
              </a:rPr>
              <a:t>corroded</a:t>
            </a:r>
            <a:r>
              <a:rPr sz="26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Neurodegenerative </a:t>
            </a:r>
            <a:r>
              <a:rPr sz="2600" i="1" spc="-120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disorder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55" dirty="0">
                <a:solidFill>
                  <a:srgbClr val="203458"/>
                </a:solidFill>
                <a:latin typeface="Trebuchet MS"/>
                <a:cs typeface="Trebuchet MS"/>
              </a:rPr>
              <a:t>simply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5" dirty="0">
                <a:solidFill>
                  <a:srgbClr val="203458"/>
                </a:solidFill>
                <a:latin typeface="Trebuchet MS"/>
                <a:cs typeface="Trebuchet MS"/>
              </a:rPr>
              <a:t>prospect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0" dirty="0">
                <a:solidFill>
                  <a:srgbClr val="203458"/>
                </a:solidFill>
                <a:latin typeface="Trebuchet MS"/>
                <a:cs typeface="Trebuchet MS"/>
              </a:rPr>
              <a:t>recovery.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4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0" dirty="0">
                <a:solidFill>
                  <a:srgbClr val="203458"/>
                </a:solidFill>
                <a:latin typeface="Trebuchet MS"/>
                <a:cs typeface="Trebuchet MS"/>
              </a:rPr>
              <a:t>I </a:t>
            </a:r>
            <a:r>
              <a:rPr sz="2600" i="1" spc="-70" dirty="0">
                <a:solidFill>
                  <a:srgbClr val="203458"/>
                </a:solidFill>
                <a:latin typeface="Trebuchet MS"/>
                <a:cs typeface="Trebuchet MS"/>
              </a:rPr>
              <a:t>requested</a:t>
            </a:r>
            <a:r>
              <a:rPr sz="26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0" dirty="0">
                <a:solidFill>
                  <a:srgbClr val="203458"/>
                </a:solidFill>
                <a:latin typeface="Trebuchet MS"/>
                <a:cs typeface="Trebuchet MS"/>
              </a:rPr>
              <a:t>updated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MRI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scan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40" dirty="0">
                <a:solidFill>
                  <a:srgbClr val="203458"/>
                </a:solidFill>
                <a:latin typeface="Trebuchet MS"/>
                <a:cs typeface="Trebuchet MS"/>
              </a:rPr>
              <a:t>February,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0" dirty="0">
                <a:solidFill>
                  <a:srgbClr val="203458"/>
                </a:solidFill>
                <a:latin typeface="Trebuchet MS"/>
                <a:cs typeface="Trebuchet MS"/>
              </a:rPr>
              <a:t>signal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0" dirty="0">
                <a:solidFill>
                  <a:srgbClr val="203458"/>
                </a:solidFill>
                <a:latin typeface="Trebuchet MS"/>
                <a:cs typeface="Trebuchet MS"/>
              </a:rPr>
              <a:t>intensity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bright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3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revealed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almost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03458"/>
                </a:solidFill>
                <a:latin typeface="Trebuchet MS"/>
                <a:cs typeface="Trebuchet MS"/>
              </a:rPr>
              <a:t>entirely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wiped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0" dirty="0">
                <a:solidFill>
                  <a:srgbClr val="203458"/>
                </a:solidFill>
                <a:latin typeface="Trebuchet MS"/>
                <a:cs typeface="Trebuchet MS"/>
              </a:rPr>
              <a:t>out.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4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simple </a:t>
            </a:r>
            <a:r>
              <a:rPr sz="2600" i="1" spc="-190" dirty="0">
                <a:solidFill>
                  <a:srgbClr val="203458"/>
                </a:solidFill>
                <a:latin typeface="Trebuchet MS"/>
                <a:cs typeface="Trebuchet MS"/>
              </a:rPr>
              <a:t>terms,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brain 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consisted</a:t>
            </a:r>
            <a:r>
              <a:rPr sz="2600" i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5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water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CSF.”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(para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3)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8" name="object 8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505632" y="2778725"/>
            <a:ext cx="3924299" cy="3952874"/>
          </a:xfrm>
          <a:prstGeom prst="rect">
            <a:avLst/>
          </a:prstGeom>
        </p:spPr>
      </p:pic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45" dirty="0"/>
              <a:t>ALFIE</a:t>
            </a:r>
            <a:r>
              <a:rPr spc="-345" dirty="0"/>
              <a:t> </a:t>
            </a:r>
            <a:r>
              <a:rPr spc="220" dirty="0">
                <a:solidFill>
                  <a:srgbClr val="292959"/>
                </a:solidFill>
              </a:rPr>
              <a:t>EVANS</a:t>
            </a:r>
          </a:p>
        </p:txBody>
      </p:sp>
      <p:sp>
        <p:nvSpPr>
          <p:cNvPr id="10" name="object 10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88811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ARCHIE</a:t>
            </a:r>
            <a:r>
              <a:rPr spc="-210" dirty="0"/>
              <a:t> </a:t>
            </a:r>
            <a:r>
              <a:rPr spc="-180" dirty="0">
                <a:solidFill>
                  <a:srgbClr val="292959"/>
                </a:solidFill>
              </a:rPr>
              <a:t>BATTERSBEE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313051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277977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3713226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179951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4646676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5580125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6046850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4449" y="6513576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4449" y="7913750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71662" y="8375712"/>
            <a:ext cx="114299" cy="11429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577230" y="2061578"/>
            <a:ext cx="12124055" cy="749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29590" algn="just">
              <a:lnSpc>
                <a:spcPct val="117800"/>
              </a:lnSpc>
              <a:spcBef>
                <a:spcPts val="100"/>
              </a:spcBef>
            </a:pPr>
            <a:r>
              <a:rPr sz="2600" b="1" i="1" spc="-75" dirty="0">
                <a:solidFill>
                  <a:srgbClr val="203458"/>
                </a:solidFill>
                <a:latin typeface="Trebuchet MS"/>
                <a:cs typeface="Trebuchet MS"/>
              </a:rPr>
              <a:t>Barts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70" dirty="0">
                <a:solidFill>
                  <a:srgbClr val="203458"/>
                </a:solidFill>
                <a:latin typeface="Trebuchet MS"/>
                <a:cs typeface="Trebuchet MS"/>
              </a:rPr>
              <a:t>Health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Trust </a:t>
            </a:r>
            <a:r>
              <a:rPr sz="2600" b="1" i="1" spc="2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another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16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45" dirty="0">
                <a:solidFill>
                  <a:srgbClr val="203458"/>
                </a:solidFill>
                <a:latin typeface="Trebuchet MS"/>
                <a:cs typeface="Trebuchet MS"/>
              </a:rPr>
              <a:t>Battersbee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2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others</a:t>
            </a:r>
            <a:r>
              <a:rPr sz="2600" b="1" i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50" dirty="0">
                <a:solidFill>
                  <a:srgbClr val="203458"/>
                </a:solidFill>
                <a:latin typeface="Trebuchet MS"/>
                <a:cs typeface="Trebuchet MS"/>
              </a:rPr>
              <a:t>[2022]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5" dirty="0">
                <a:solidFill>
                  <a:srgbClr val="203458"/>
                </a:solidFill>
                <a:latin typeface="Trebuchet MS"/>
                <a:cs typeface="Trebuchet MS"/>
              </a:rPr>
              <a:t>EWFC</a:t>
            </a:r>
            <a:r>
              <a:rPr sz="2600" b="1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5" dirty="0">
                <a:solidFill>
                  <a:srgbClr val="203458"/>
                </a:solidFill>
                <a:latin typeface="Trebuchet MS"/>
                <a:cs typeface="Trebuchet MS"/>
              </a:rPr>
              <a:t>80</a:t>
            </a:r>
            <a:r>
              <a:rPr sz="2600" b="1" spc="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12-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year-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old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boy,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50" dirty="0">
                <a:solidFill>
                  <a:srgbClr val="203458"/>
                </a:solidFill>
                <a:latin typeface="Trebuchet MS"/>
                <a:cs typeface="Trebuchet MS"/>
              </a:rPr>
              <a:t>A,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suffered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catastrophic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95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accident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involving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dressing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5" dirty="0">
                <a:solidFill>
                  <a:srgbClr val="203458"/>
                </a:solidFill>
                <a:latin typeface="Trebuchet MS"/>
                <a:cs typeface="Trebuchet MS"/>
              </a:rPr>
              <a:t>gown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cord.</a:t>
            </a:r>
            <a:endParaRPr sz="2600">
              <a:latin typeface="Trebuchet MS"/>
              <a:cs typeface="Trebuchet MS"/>
            </a:endParaRPr>
          </a:p>
          <a:p>
            <a:pPr marL="12700" marR="988060">
              <a:lnSpc>
                <a:spcPct val="117800"/>
              </a:lnSpc>
            </a:pP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Resulted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severe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hypoxic-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ischaemic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brain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03458"/>
                </a:solidFill>
                <a:latin typeface="Trebuchet MS"/>
                <a:cs typeface="Trebuchet MS"/>
              </a:rPr>
              <a:t>prospect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recovery. </a:t>
            </a:r>
            <a:r>
              <a:rPr sz="2600" spc="6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remained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coma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never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regained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consciousness.</a:t>
            </a:r>
            <a:endParaRPr sz="2600">
              <a:latin typeface="Trebuchet MS"/>
              <a:cs typeface="Trebuchet MS"/>
            </a:endParaRPr>
          </a:p>
          <a:p>
            <a:pPr marL="12700" marR="822325">
              <a:lnSpc>
                <a:spcPct val="117800"/>
              </a:lnSpc>
            </a:pP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6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03458"/>
                </a:solidFill>
                <a:latin typeface="Trebuchet MS"/>
                <a:cs typeface="Trebuchet MS"/>
              </a:rPr>
              <a:t>requested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order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6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lawful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withdraw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mechanical </a:t>
            </a:r>
            <a:r>
              <a:rPr sz="2600" spc="-110" dirty="0">
                <a:solidFill>
                  <a:srgbClr val="203458"/>
                </a:solidFill>
                <a:latin typeface="Trebuchet MS"/>
                <a:cs typeface="Trebuchet MS"/>
              </a:rPr>
              <a:t>ventilation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Archie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600" b="1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b="1" spc="-10" dirty="0">
                <a:solidFill>
                  <a:srgbClr val="203458"/>
                </a:solidFill>
                <a:latin typeface="Trebuchet MS"/>
                <a:cs typeface="Trebuchet MS"/>
              </a:rPr>
              <a:t>Ruling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: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2600" spc="90" dirty="0">
                <a:solidFill>
                  <a:srgbClr val="203458"/>
                </a:solidFill>
                <a:latin typeface="Trebuchet MS"/>
                <a:cs typeface="Trebuchet MS"/>
              </a:rPr>
              <a:t>HC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granted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hospital’s </a:t>
            </a:r>
            <a:r>
              <a:rPr sz="2600" spc="-75" dirty="0">
                <a:solidFill>
                  <a:srgbClr val="203458"/>
                </a:solidFill>
                <a:latin typeface="Trebuchet MS"/>
                <a:cs typeface="Trebuchet MS"/>
              </a:rPr>
              <a:t>request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stop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03458"/>
                </a:solidFill>
                <a:latin typeface="Trebuchet MS"/>
                <a:cs typeface="Trebuchet MS"/>
              </a:rPr>
              <a:t>mechanical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ventilation.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17800"/>
              </a:lnSpc>
            </a:pP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Continuing</a:t>
            </a:r>
            <a:r>
              <a:rPr sz="26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deemed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03458"/>
                </a:solidFill>
                <a:latin typeface="Trebuchet MS"/>
                <a:cs typeface="Trebuchet MS"/>
              </a:rPr>
              <a:t>A’s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interests.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6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03458"/>
                </a:solidFill>
                <a:latin typeface="Trebuchet MS"/>
                <a:cs typeface="Trebuchet MS"/>
              </a:rPr>
              <a:t>considered </a:t>
            </a:r>
            <a:r>
              <a:rPr sz="2600" spc="-155" dirty="0">
                <a:solidFill>
                  <a:srgbClr val="203458"/>
                </a:solidFill>
                <a:latin typeface="Trebuchet MS"/>
                <a:cs typeface="Trebuchet MS"/>
              </a:rPr>
              <a:t>intrusive,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03458"/>
                </a:solidFill>
                <a:latin typeface="Trebuchet MS"/>
                <a:cs typeface="Trebuchet MS"/>
              </a:rPr>
              <a:t>burdensome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insensitive.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17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possibly </a:t>
            </a:r>
            <a:r>
              <a:rPr sz="2600" spc="-120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03458"/>
                </a:solidFill>
                <a:latin typeface="Trebuchet MS"/>
                <a:cs typeface="Trebuchet MS"/>
              </a:rPr>
              <a:t>proportionate </a:t>
            </a:r>
            <a:r>
              <a:rPr sz="2600" spc="-25" dirty="0">
                <a:solidFill>
                  <a:srgbClr val="203458"/>
                </a:solidFill>
                <a:latin typeface="Trebuchet MS"/>
                <a:cs typeface="Trebuchet MS"/>
              </a:rPr>
              <a:t>if </a:t>
            </a:r>
            <a:r>
              <a:rPr sz="2600" spc="-70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03458"/>
                </a:solidFill>
                <a:latin typeface="Trebuchet MS"/>
                <a:cs typeface="Trebuchet MS"/>
              </a:rPr>
              <a:t>possibility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03458"/>
                </a:solidFill>
                <a:latin typeface="Trebuchet MS"/>
                <a:cs typeface="Trebuchet MS"/>
              </a:rPr>
              <a:t>improvement.</a:t>
            </a:r>
            <a:endParaRPr sz="26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2600" dirty="0">
                <a:solidFill>
                  <a:srgbClr val="203458"/>
                </a:solidFill>
                <a:latin typeface="Trebuchet MS"/>
                <a:cs typeface="Trebuchet MS"/>
              </a:rPr>
              <a:t>MacDonald</a:t>
            </a:r>
            <a:r>
              <a:rPr sz="2600" spc="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300" dirty="0">
                <a:solidFill>
                  <a:srgbClr val="203458"/>
                </a:solidFill>
                <a:latin typeface="Trebuchet MS"/>
                <a:cs typeface="Trebuchet MS"/>
              </a:rPr>
              <a:t>J</a:t>
            </a:r>
            <a:r>
              <a:rPr sz="2600" spc="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03458"/>
                </a:solidFill>
                <a:latin typeface="Trebuchet MS"/>
                <a:cs typeface="Trebuchet MS"/>
              </a:rPr>
              <a:t>held:</a:t>
            </a:r>
            <a:endParaRPr sz="2600">
              <a:latin typeface="Trebuchet MS"/>
              <a:cs typeface="Trebuchet MS"/>
            </a:endParaRPr>
          </a:p>
          <a:p>
            <a:pPr marL="574040" marR="147955" algn="just">
              <a:lnSpc>
                <a:spcPct val="117800"/>
              </a:lnSpc>
            </a:pPr>
            <a:r>
              <a:rPr sz="2600" i="1" spc="-215" dirty="0">
                <a:solidFill>
                  <a:srgbClr val="203458"/>
                </a:solidFill>
                <a:latin typeface="Trebuchet MS"/>
                <a:cs typeface="Trebuchet MS"/>
              </a:rPr>
              <a:t>“Where,</a:t>
            </a:r>
            <a:r>
              <a:rPr sz="2600" i="1" spc="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600" i="1" spc="-1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70" dirty="0">
                <a:solidFill>
                  <a:srgbClr val="203458"/>
                </a:solidFill>
                <a:latin typeface="Trebuchet MS"/>
                <a:cs typeface="Trebuchet MS"/>
              </a:rPr>
              <a:t>here,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45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14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600" i="1" spc="-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10" dirty="0">
                <a:solidFill>
                  <a:srgbClr val="203458"/>
                </a:solidFill>
                <a:latin typeface="Trebuchet MS"/>
                <a:cs typeface="Trebuchet MS"/>
              </a:rPr>
              <a:t>futile,</a:t>
            </a:r>
            <a:r>
              <a:rPr sz="2600" i="1" spc="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45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i="1" spc="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compromises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0" dirty="0">
                <a:solidFill>
                  <a:srgbClr val="203458"/>
                </a:solidFill>
                <a:latin typeface="Trebuchet MS"/>
                <a:cs typeface="Trebuchet MS"/>
              </a:rPr>
              <a:t>Archie’s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50" dirty="0">
                <a:solidFill>
                  <a:srgbClr val="203458"/>
                </a:solidFill>
                <a:latin typeface="Trebuchet MS"/>
                <a:cs typeface="Trebuchet MS"/>
              </a:rPr>
              <a:t>dignity,</a:t>
            </a:r>
            <a:r>
              <a:rPr sz="2600" i="1" spc="-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deprives </a:t>
            </a:r>
            <a:r>
              <a:rPr sz="2600" i="1" spc="-225" dirty="0">
                <a:solidFill>
                  <a:srgbClr val="203458"/>
                </a:solidFill>
                <a:latin typeface="Trebuchet MS"/>
                <a:cs typeface="Trebuchet MS"/>
              </a:rPr>
              <a:t>him</a:t>
            </a:r>
            <a:r>
              <a:rPr sz="2600" i="1" spc="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600" i="1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autonomy,</a:t>
            </a:r>
            <a:r>
              <a:rPr sz="2600" i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becomes</a:t>
            </a:r>
            <a:r>
              <a:rPr sz="26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5" dirty="0">
                <a:solidFill>
                  <a:srgbClr val="203458"/>
                </a:solidFill>
                <a:latin typeface="Trebuchet MS"/>
                <a:cs typeface="Trebuchet MS"/>
              </a:rPr>
              <a:t>wholly</a:t>
            </a:r>
            <a:r>
              <a:rPr sz="2600" i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30" dirty="0">
                <a:solidFill>
                  <a:srgbClr val="203458"/>
                </a:solidFill>
                <a:latin typeface="Trebuchet MS"/>
                <a:cs typeface="Trebuchet MS"/>
              </a:rPr>
              <a:t>inimical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i="1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0" dirty="0">
                <a:solidFill>
                  <a:srgbClr val="203458"/>
                </a:solidFill>
                <a:latin typeface="Trebuchet MS"/>
                <a:cs typeface="Trebuchet MS"/>
              </a:rPr>
              <a:t>welfare.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0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600" i="1" spc="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80" dirty="0">
                <a:solidFill>
                  <a:srgbClr val="203458"/>
                </a:solidFill>
                <a:latin typeface="Trebuchet MS"/>
                <a:cs typeface="Trebuchet MS"/>
              </a:rPr>
              <a:t>serves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600" i="1" spc="-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protract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35" dirty="0">
                <a:solidFill>
                  <a:srgbClr val="203458"/>
                </a:solidFill>
                <a:latin typeface="Trebuchet MS"/>
                <a:cs typeface="Trebuchet MS"/>
              </a:rPr>
              <a:t>death</a:t>
            </a:r>
            <a:r>
              <a:rPr sz="2600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65" dirty="0">
                <a:solidFill>
                  <a:srgbClr val="203458"/>
                </a:solidFill>
                <a:latin typeface="Trebuchet MS"/>
                <a:cs typeface="Trebuchet MS"/>
              </a:rPr>
              <a:t>whilst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55" dirty="0">
                <a:solidFill>
                  <a:srgbClr val="203458"/>
                </a:solidFill>
                <a:latin typeface="Trebuchet MS"/>
                <a:cs typeface="Trebuchet MS"/>
              </a:rPr>
              <a:t>unable</a:t>
            </a:r>
            <a:r>
              <a:rPr sz="2600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600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60" dirty="0">
                <a:solidFill>
                  <a:srgbClr val="203458"/>
                </a:solidFill>
                <a:latin typeface="Trebuchet MS"/>
                <a:cs typeface="Trebuchet MS"/>
              </a:rPr>
              <a:t>prolong</a:t>
            </a:r>
            <a:r>
              <a:rPr sz="2600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25" dirty="0">
                <a:solidFill>
                  <a:srgbClr val="203458"/>
                </a:solidFill>
                <a:latin typeface="Trebuchet MS"/>
                <a:cs typeface="Trebuchet MS"/>
              </a:rPr>
              <a:t>his</a:t>
            </a:r>
            <a:r>
              <a:rPr sz="2600" i="1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600" i="1" spc="-10" dirty="0">
                <a:solidFill>
                  <a:srgbClr val="203458"/>
                </a:solidFill>
                <a:latin typeface="Trebuchet MS"/>
                <a:cs typeface="Trebuchet MS"/>
              </a:rPr>
              <a:t>life”</a:t>
            </a:r>
            <a:endParaRPr sz="2600">
              <a:latin typeface="Trebuchet MS"/>
              <a:cs typeface="Trebuchet MS"/>
            </a:endParaRPr>
          </a:p>
        </p:txBody>
      </p:sp>
      <p:pic>
        <p:nvPicPr>
          <p:cNvPr id="14" name="object 14">
            <a:hlinkClick r:id="rId5"/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024743" y="1028700"/>
            <a:ext cx="3238499" cy="3590924"/>
          </a:xfrm>
          <a:prstGeom prst="rect">
            <a:avLst/>
          </a:prstGeom>
        </p:spPr>
      </p:pic>
      <p:sp>
        <p:nvSpPr>
          <p:cNvPr id="15" name="object 15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69399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KEY</a:t>
            </a:r>
            <a:r>
              <a:rPr spc="-420" dirty="0"/>
              <a:t> </a:t>
            </a:r>
            <a:r>
              <a:rPr spc="-30" dirty="0">
                <a:solidFill>
                  <a:srgbClr val="292959"/>
                </a:solidFill>
              </a:rPr>
              <a:t>PRINCIPLES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2316098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2754248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3630548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4506848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5821298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7135748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8450198"/>
            <a:ext cx="95250" cy="9524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34070" y="2069083"/>
            <a:ext cx="15643225" cy="747395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70"/>
              </a:spcBef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3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illustrated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ultimately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interests.</a:t>
            </a:r>
            <a:endParaRPr sz="24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570"/>
              </a:spcBef>
            </a:pP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Preservation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carries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considerable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weight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Guy’s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dirty="0">
                <a:solidFill>
                  <a:srgbClr val="203458"/>
                </a:solidFill>
                <a:latin typeface="Trebuchet MS"/>
                <a:cs typeface="Trebuchet MS"/>
              </a:rPr>
              <a:t>St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30" dirty="0">
                <a:solidFill>
                  <a:srgbClr val="203458"/>
                </a:solidFill>
                <a:latin typeface="Trebuchet MS"/>
                <a:cs typeface="Trebuchet MS"/>
              </a:rPr>
              <a:t>Thomas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2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7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3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Knight</a:t>
            </a:r>
            <a:endParaRPr sz="24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570"/>
              </a:spcBef>
            </a:pPr>
            <a:r>
              <a:rPr sz="2400" b="1" spc="-235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400" b="1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b="1" spc="-25" dirty="0">
                <a:solidFill>
                  <a:srgbClr val="203458"/>
                </a:solidFill>
                <a:latin typeface="Trebuchet MS"/>
                <a:cs typeface="Trebuchet MS"/>
              </a:rPr>
              <a:t> 25</a:t>
            </a:r>
            <a:endParaRPr sz="2400">
              <a:latin typeface="Trebuchet MS"/>
              <a:cs typeface="Trebuchet MS"/>
            </a:endParaRPr>
          </a:p>
          <a:p>
            <a:pPr marL="12700" marR="5080" algn="just">
              <a:lnSpc>
                <a:spcPct val="119800"/>
              </a:lnSpc>
            </a:pP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400" spc="-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find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continue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gaining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no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pleasure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life,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ability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to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interact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world</a:t>
            </a:r>
            <a:endParaRPr sz="2400">
              <a:latin typeface="Trebuchet MS"/>
              <a:cs typeface="Trebuchet MS"/>
            </a:endParaRPr>
          </a:p>
          <a:p>
            <a:pPr marL="12700" marR="495934" algn="just">
              <a:lnSpc>
                <a:spcPct val="119800"/>
              </a:lnSpc>
            </a:pP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little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difference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options,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court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determine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parent’s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favour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e.g.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choice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allowing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die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hospital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hospice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5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better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equipped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meet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needs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Fixsler</a:t>
            </a:r>
            <a:r>
              <a:rPr sz="24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5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20" dirty="0">
                <a:solidFill>
                  <a:srgbClr val="203458"/>
                </a:solidFill>
                <a:latin typeface="Trebuchet MS"/>
                <a:cs typeface="Trebuchet MS"/>
              </a:rPr>
              <a:t>Manchester</a:t>
            </a:r>
            <a:r>
              <a:rPr sz="24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University </a:t>
            </a:r>
            <a:r>
              <a:rPr sz="24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4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70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4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 Trust </a:t>
            </a:r>
            <a:r>
              <a:rPr sz="2400" b="1" spc="-229" dirty="0">
                <a:solidFill>
                  <a:srgbClr val="203458"/>
                </a:solidFill>
                <a:latin typeface="Trebuchet MS"/>
                <a:cs typeface="Trebuchet MS"/>
              </a:rPr>
              <a:t>[2021]</a:t>
            </a:r>
            <a:r>
              <a:rPr sz="24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85" dirty="0">
                <a:solidFill>
                  <a:srgbClr val="203458"/>
                </a:solidFill>
                <a:latin typeface="Trebuchet MS"/>
                <a:cs typeface="Trebuchet MS"/>
              </a:rPr>
              <a:t>EWCA</a:t>
            </a:r>
            <a:r>
              <a:rPr sz="24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55" dirty="0">
                <a:solidFill>
                  <a:srgbClr val="203458"/>
                </a:solidFill>
                <a:latin typeface="Trebuchet MS"/>
                <a:cs typeface="Trebuchet MS"/>
              </a:rPr>
              <a:t>Civ</a:t>
            </a:r>
            <a:r>
              <a:rPr sz="24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365" dirty="0">
                <a:solidFill>
                  <a:srgbClr val="203458"/>
                </a:solidFill>
                <a:latin typeface="Trebuchet MS"/>
                <a:cs typeface="Trebuchet MS"/>
              </a:rPr>
              <a:t>1018</a:t>
            </a:r>
            <a:endParaRPr sz="2400">
              <a:latin typeface="Trebuchet MS"/>
              <a:cs typeface="Trebuchet MS"/>
            </a:endParaRPr>
          </a:p>
          <a:p>
            <a:pPr marL="12700" marR="41910">
              <a:lnSpc>
                <a:spcPct val="119800"/>
              </a:lnSpc>
            </a:pP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Refusing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adopt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harm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test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proposed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Gard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(which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criticised)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differentiates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medical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other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areas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children,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e.g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diet,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religion,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education.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Rathe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adopted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test.</a:t>
            </a:r>
            <a:endParaRPr sz="2400">
              <a:latin typeface="Trebuchet MS"/>
              <a:cs typeface="Trebuchet MS"/>
            </a:endParaRPr>
          </a:p>
          <a:p>
            <a:pPr marL="12700" marR="81280">
              <a:lnSpc>
                <a:spcPct val="119800"/>
              </a:lnSpc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disconnect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judgments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around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value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afforded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the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views: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e.g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Fixsler,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acknowledged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expertise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because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knew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03458"/>
                </a:solidFill>
                <a:latin typeface="Trebuchet MS"/>
                <a:cs typeface="Trebuchet MS"/>
              </a:rPr>
              <a:t>well...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yet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acknowledged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‘courts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must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mindful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views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03458"/>
                </a:solidFill>
                <a:latin typeface="Trebuchet MS"/>
                <a:cs typeface="Trebuchet MS"/>
              </a:rPr>
              <a:t>may,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understandably,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coloured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emotion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sentiment.’</a:t>
            </a:r>
            <a:endParaRPr sz="2400">
              <a:latin typeface="Trebuchet MS"/>
              <a:cs typeface="Trebuchet MS"/>
            </a:endParaRPr>
          </a:p>
          <a:p>
            <a:pPr marL="12700" marR="267970">
              <a:lnSpc>
                <a:spcPct val="119800"/>
              </a:lnSpc>
            </a:pP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4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prepared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afford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weight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values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religious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beliefs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see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Raqeeb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100" dirty="0">
                <a:solidFill>
                  <a:srgbClr val="203458"/>
                </a:solidFill>
                <a:latin typeface="Trebuchet MS"/>
                <a:cs typeface="Trebuchet MS"/>
              </a:rPr>
              <a:t>Barts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dirty="0">
                <a:solidFill>
                  <a:srgbClr val="203458"/>
                </a:solidFill>
                <a:latin typeface="Trebuchet MS"/>
                <a:cs typeface="Trebuchet MS"/>
              </a:rPr>
              <a:t>NHS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60" dirty="0">
                <a:solidFill>
                  <a:srgbClr val="203458"/>
                </a:solidFill>
                <a:latin typeface="Trebuchet MS"/>
                <a:cs typeface="Trebuchet MS"/>
              </a:rPr>
              <a:t>Foundation</a:t>
            </a:r>
            <a:r>
              <a:rPr sz="2400" i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i="1" spc="-200" dirty="0">
                <a:solidFill>
                  <a:srgbClr val="203458"/>
                </a:solidFill>
                <a:latin typeface="Trebuchet MS"/>
                <a:cs typeface="Trebuchet MS"/>
              </a:rPr>
              <a:t>Trust</a:t>
            </a:r>
            <a:r>
              <a:rPr sz="2400" i="1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[2019]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75" dirty="0">
                <a:solidFill>
                  <a:srgbClr val="203458"/>
                </a:solidFill>
                <a:latin typeface="Trebuchet MS"/>
                <a:cs typeface="Trebuchet MS"/>
              </a:rPr>
              <a:t>2530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(Fam).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done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context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considering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best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perspective,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accounting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views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perspectives.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77947" y="1811344"/>
            <a:ext cx="4781549" cy="4781549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016000" y="977900"/>
            <a:ext cx="1536255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105" dirty="0"/>
              <a:t>ACTIVITY</a:t>
            </a:r>
            <a:r>
              <a:rPr sz="6000" spc="-310" dirty="0"/>
              <a:t>:</a:t>
            </a:r>
            <a:r>
              <a:rPr sz="6000" spc="-229" dirty="0"/>
              <a:t> </a:t>
            </a:r>
            <a:r>
              <a:rPr sz="6000" dirty="0">
                <a:solidFill>
                  <a:srgbClr val="292959"/>
                </a:solidFill>
              </a:rPr>
              <a:t>REVISITING</a:t>
            </a:r>
            <a:r>
              <a:rPr sz="6000" spc="-235" dirty="0">
                <a:solidFill>
                  <a:srgbClr val="292959"/>
                </a:solidFill>
              </a:rPr>
              <a:t> </a:t>
            </a:r>
            <a:r>
              <a:rPr sz="6000" spc="-25" dirty="0">
                <a:solidFill>
                  <a:srgbClr val="292959"/>
                </a:solidFill>
              </a:rPr>
              <a:t>LEO’S</a:t>
            </a:r>
            <a:r>
              <a:rPr sz="6000" spc="-235" dirty="0">
                <a:solidFill>
                  <a:srgbClr val="292959"/>
                </a:solidFill>
              </a:rPr>
              <a:t> </a:t>
            </a:r>
            <a:r>
              <a:rPr sz="6000" spc="360" dirty="0">
                <a:solidFill>
                  <a:srgbClr val="292959"/>
                </a:solidFill>
              </a:rPr>
              <a:t>CASE</a:t>
            </a:r>
            <a:r>
              <a:rPr sz="6000" spc="-235" dirty="0">
                <a:solidFill>
                  <a:srgbClr val="292959"/>
                </a:solidFill>
              </a:rPr>
              <a:t> </a:t>
            </a:r>
            <a:r>
              <a:rPr sz="6000" spc="60" dirty="0">
                <a:solidFill>
                  <a:srgbClr val="292959"/>
                </a:solidFill>
              </a:rPr>
              <a:t>STUDY</a:t>
            </a:r>
            <a:endParaRPr sz="6000" dirty="0"/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2549" y="2486386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57387" y="3757973"/>
            <a:ext cx="114300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957387" y="5034323"/>
            <a:ext cx="114300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2549" y="6315436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52549" y="7591785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620390" y="2059024"/>
            <a:ext cx="10652125" cy="6407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9600"/>
              </a:lnSpc>
              <a:spcBef>
                <a:spcPts val="95"/>
              </a:spcBef>
            </a:pPr>
            <a:r>
              <a:rPr sz="2800" spc="-18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medical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team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Leo’s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applied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order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lawful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to:</a:t>
            </a:r>
            <a:endParaRPr sz="2800">
              <a:latin typeface="Trebuchet MS"/>
              <a:cs typeface="Trebuchet MS"/>
            </a:endParaRPr>
          </a:p>
          <a:p>
            <a:pPr marL="617220" marR="574040">
              <a:lnSpc>
                <a:spcPts val="5030"/>
              </a:lnSpc>
              <a:spcBef>
                <a:spcPts val="445"/>
              </a:spcBef>
            </a:pP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withdraw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Leo’s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life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sustaining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treatment,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including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mechanical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ventilation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0"/>
              </a:spcBef>
            </a:pP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transition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Leo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palliative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allow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03458"/>
                </a:solidFill>
                <a:latin typeface="Trebuchet MS"/>
                <a:cs typeface="Trebuchet MS"/>
              </a:rPr>
              <a:t>him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die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peacefully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664"/>
              </a:spcBef>
            </a:pP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dignity</a:t>
            </a:r>
            <a:endParaRPr sz="2800">
              <a:latin typeface="Trebuchet MS"/>
              <a:cs typeface="Trebuchet MS"/>
            </a:endParaRPr>
          </a:p>
          <a:p>
            <a:pPr marL="12700" marR="107314">
              <a:lnSpc>
                <a:spcPts val="5020"/>
              </a:lnSpc>
              <a:spcBef>
                <a:spcPts val="450"/>
              </a:spcBef>
            </a:pP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Ffion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Alexandro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object,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03458"/>
                </a:solidFill>
                <a:latin typeface="Trebuchet MS"/>
                <a:cs typeface="Trebuchet MS"/>
              </a:rPr>
              <a:t>like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order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require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03458"/>
                </a:solidFill>
                <a:latin typeface="Trebuchet MS"/>
                <a:cs typeface="Trebuchet MS"/>
              </a:rPr>
              <a:t>treatment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continue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indefinitely.</a:t>
            </a:r>
            <a:endParaRPr sz="2800">
              <a:latin typeface="Trebuchet MS"/>
              <a:cs typeface="Trebuchet MS"/>
            </a:endParaRPr>
          </a:p>
          <a:p>
            <a:pPr marL="12700" marR="34290">
              <a:lnSpc>
                <a:spcPts val="5030"/>
              </a:lnSpc>
            </a:pPr>
            <a:r>
              <a:rPr sz="2800" b="1" spc="-25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6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80" dirty="0">
                <a:solidFill>
                  <a:srgbClr val="203458"/>
                </a:solidFill>
                <a:latin typeface="Trebuchet MS"/>
                <a:cs typeface="Trebuchet MS"/>
              </a:rPr>
              <a:t>likely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20" dirty="0">
                <a:solidFill>
                  <a:srgbClr val="203458"/>
                </a:solidFill>
                <a:latin typeface="Trebuchet MS"/>
                <a:cs typeface="Trebuchet MS"/>
              </a:rPr>
              <a:t>resolve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2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125" dirty="0">
                <a:solidFill>
                  <a:srgbClr val="203458"/>
                </a:solidFill>
                <a:latin typeface="Trebuchet MS"/>
                <a:cs typeface="Trebuchet MS"/>
              </a:rPr>
              <a:t>case?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factors</a:t>
            </a:r>
            <a:r>
              <a:rPr sz="2800" b="1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6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20" dirty="0">
                <a:solidFill>
                  <a:srgbClr val="203458"/>
                </a:solidFill>
                <a:latin typeface="Trebuchet MS"/>
                <a:cs typeface="Trebuchet MS"/>
              </a:rPr>
              <a:t>they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draw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3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03458"/>
                </a:solidFill>
                <a:latin typeface="Trebuchet MS"/>
                <a:cs typeface="Trebuchet MS"/>
              </a:rPr>
              <a:t>reach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2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b="1" spc="-10" dirty="0">
                <a:solidFill>
                  <a:srgbClr val="203458"/>
                </a:solidFill>
                <a:latin typeface="Trebuchet MS"/>
                <a:cs typeface="Trebuchet MS"/>
              </a:rPr>
              <a:t>decision?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905088" y="5131625"/>
            <a:ext cx="5419090" cy="2680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62480">
              <a:lnSpc>
                <a:spcPts val="7345"/>
              </a:lnSpc>
              <a:spcBef>
                <a:spcPts val="95"/>
              </a:spcBef>
            </a:pPr>
            <a:r>
              <a:rPr sz="7050" b="1" spc="-240" dirty="0">
                <a:solidFill>
                  <a:srgbClr val="FED307"/>
                </a:solidFill>
                <a:latin typeface="Trebuchet MS"/>
                <a:cs typeface="Trebuchet MS"/>
              </a:rPr>
              <a:t>PART</a:t>
            </a:r>
            <a:r>
              <a:rPr sz="7050" b="1" spc="-345" dirty="0">
                <a:solidFill>
                  <a:srgbClr val="FED307"/>
                </a:solidFill>
                <a:latin typeface="Trebuchet MS"/>
                <a:cs typeface="Trebuchet MS"/>
              </a:rPr>
              <a:t> </a:t>
            </a:r>
            <a:r>
              <a:rPr sz="7050" b="1" spc="-25" dirty="0">
                <a:solidFill>
                  <a:srgbClr val="FED307"/>
                </a:solidFill>
                <a:latin typeface="Trebuchet MS"/>
                <a:cs typeface="Trebuchet MS"/>
              </a:rPr>
              <a:t>4:</a:t>
            </a:r>
            <a:endParaRPr sz="7050">
              <a:latin typeface="Trebuchet MS"/>
              <a:cs typeface="Trebuchet MS"/>
            </a:endParaRPr>
          </a:p>
          <a:p>
            <a:pPr marL="12700" marR="5080" indent="828675">
              <a:lnSpc>
                <a:spcPct val="73600"/>
              </a:lnSpc>
              <a:spcBef>
                <a:spcPts val="1115"/>
              </a:spcBef>
            </a:pPr>
            <a:r>
              <a:rPr sz="7050" b="1" spc="40" dirty="0">
                <a:solidFill>
                  <a:srgbClr val="FFFFFF"/>
                </a:solidFill>
                <a:latin typeface="Trebuchet MS"/>
                <a:cs typeface="Trebuchet MS"/>
              </a:rPr>
              <a:t>CORPORAL </a:t>
            </a:r>
            <a:r>
              <a:rPr sz="7050" b="1" spc="-10" dirty="0">
                <a:solidFill>
                  <a:srgbClr val="FFFFFF"/>
                </a:solidFill>
                <a:latin typeface="Trebuchet MS"/>
                <a:cs typeface="Trebuchet MS"/>
              </a:rPr>
              <a:t>PUNISHMENT</a:t>
            </a:r>
            <a:endParaRPr sz="705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800212" y="7803544"/>
            <a:ext cx="7236459" cy="24318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92325" marR="5080" indent="-2080260">
              <a:lnSpc>
                <a:spcPct val="115599"/>
              </a:lnSpc>
              <a:spcBef>
                <a:spcPts val="95"/>
              </a:spcBef>
            </a:pPr>
            <a:r>
              <a:rPr lang="en-GB"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WEEK 6</a:t>
            </a:r>
            <a:r>
              <a:rPr sz="4650" b="1" spc="-260" dirty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465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465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4650" b="1" spc="114" dirty="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sz="4650" b="1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650" b="1" spc="220" dirty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465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2613532" y="5124449"/>
            <a:ext cx="5674995" cy="19050"/>
          </a:xfrm>
          <a:custGeom>
            <a:avLst/>
            <a:gdLst/>
            <a:ahLst/>
            <a:cxnLst/>
            <a:rect l="l" t="t" r="r" b="b"/>
            <a:pathLst>
              <a:path w="5674994" h="19050">
                <a:moveTo>
                  <a:pt x="5674467" y="19049"/>
                </a:moveTo>
                <a:lnTo>
                  <a:pt x="0" y="19049"/>
                </a:lnTo>
                <a:lnTo>
                  <a:pt x="0" y="0"/>
                </a:lnTo>
                <a:lnTo>
                  <a:pt x="5674467" y="0"/>
                </a:lnTo>
                <a:lnTo>
                  <a:pt x="5674467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088009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0" dirty="0"/>
              <a:t>CORPORAL</a:t>
            </a:r>
            <a:r>
              <a:rPr spc="-335" dirty="0"/>
              <a:t> </a:t>
            </a:r>
            <a:r>
              <a:rPr spc="-10" dirty="0">
                <a:solidFill>
                  <a:srgbClr val="292959"/>
                </a:solidFill>
              </a:rPr>
              <a:t>PUNISHMENT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224790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2819399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339090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3962399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4533899"/>
            <a:ext cx="104775" cy="10477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4926763" y="4705349"/>
            <a:ext cx="40640" cy="28575"/>
          </a:xfrm>
          <a:custGeom>
            <a:avLst/>
            <a:gdLst/>
            <a:ahLst/>
            <a:cxnLst/>
            <a:rect l="l" t="t" r="r" b="b"/>
            <a:pathLst>
              <a:path w="40639" h="28575">
                <a:moveTo>
                  <a:pt x="40336" y="28574"/>
                </a:moveTo>
                <a:lnTo>
                  <a:pt x="0" y="28574"/>
                </a:lnTo>
                <a:lnTo>
                  <a:pt x="0" y="0"/>
                </a:lnTo>
                <a:lnTo>
                  <a:pt x="40336" y="0"/>
                </a:lnTo>
                <a:lnTo>
                  <a:pt x="40336" y="2857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5105399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6248399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073" y="6819899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59073" y="7962900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object 14"/>
          <p:cNvGrpSpPr/>
          <p:nvPr/>
        </p:nvGrpSpPr>
        <p:grpSpPr>
          <a:xfrm>
            <a:off x="11506196" y="8126348"/>
            <a:ext cx="6867525" cy="2160905"/>
            <a:chOff x="11506196" y="8126348"/>
            <a:chExt cx="6867525" cy="2160905"/>
          </a:xfrm>
        </p:grpSpPr>
        <p:sp>
          <p:nvSpPr>
            <p:cNvPr id="15" name="object 15"/>
            <p:cNvSpPr/>
            <p:nvPr/>
          </p:nvSpPr>
          <p:spPr>
            <a:xfrm>
              <a:off x="11528967" y="9736179"/>
              <a:ext cx="6759575" cy="551180"/>
            </a:xfrm>
            <a:custGeom>
              <a:avLst/>
              <a:gdLst/>
              <a:ahLst/>
              <a:cxnLst/>
              <a:rect l="l" t="t" r="r" b="b"/>
              <a:pathLst>
                <a:path w="6759575" h="551179">
                  <a:moveTo>
                    <a:pt x="6759032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759032" y="0"/>
                  </a:lnTo>
                  <a:lnTo>
                    <a:pt x="6759032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89834" y="8211968"/>
              <a:ext cx="6698615" cy="1524635"/>
            </a:xfrm>
            <a:custGeom>
              <a:avLst/>
              <a:gdLst/>
              <a:ahLst/>
              <a:cxnLst/>
              <a:rect l="l" t="t" r="r" b="b"/>
              <a:pathLst>
                <a:path w="6698615" h="1524634">
                  <a:moveTo>
                    <a:pt x="3349081" y="0"/>
                  </a:moveTo>
                  <a:lnTo>
                    <a:pt x="6698161" y="433982"/>
                  </a:lnTo>
                  <a:lnTo>
                    <a:pt x="6698161" y="1524105"/>
                  </a:lnTo>
                  <a:lnTo>
                    <a:pt x="433" y="1524105"/>
                  </a:lnTo>
                  <a:lnTo>
                    <a:pt x="433" y="433982"/>
                  </a:lnTo>
                  <a:lnTo>
                    <a:pt x="0" y="433982"/>
                  </a:lnTo>
                  <a:lnTo>
                    <a:pt x="3349081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591921" y="8212073"/>
              <a:ext cx="6696075" cy="1524000"/>
            </a:xfrm>
            <a:custGeom>
              <a:avLst/>
              <a:gdLst/>
              <a:ahLst/>
              <a:cxnLst/>
              <a:rect l="l" t="t" r="r" b="b"/>
              <a:pathLst>
                <a:path w="6696075" h="1524000">
                  <a:moveTo>
                    <a:pt x="0" y="433712"/>
                  </a:moveTo>
                  <a:lnTo>
                    <a:pt x="3346995" y="0"/>
                  </a:lnTo>
                  <a:lnTo>
                    <a:pt x="6695845" y="433952"/>
                  </a:lnTo>
                  <a:lnTo>
                    <a:pt x="6695844" y="1523999"/>
                  </a:lnTo>
                  <a:lnTo>
                    <a:pt x="0" y="1523999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1726914" y="1887213"/>
            <a:ext cx="15426690" cy="7616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12725">
              <a:lnSpc>
                <a:spcPct val="133900"/>
              </a:lnSpc>
              <a:spcBef>
                <a:spcPts val="100"/>
              </a:spcBef>
            </a:pP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Use</a:t>
            </a:r>
            <a:r>
              <a:rPr sz="28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force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cause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pain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0" dirty="0">
                <a:solidFill>
                  <a:srgbClr val="203458"/>
                </a:solidFill>
                <a:latin typeface="Trebuchet MS"/>
                <a:cs typeface="Trebuchet MS"/>
              </a:rPr>
              <a:t>injury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correct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control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behaviour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Controversial</a:t>
            </a:r>
            <a:r>
              <a:rPr sz="28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topic: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whilst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recognised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need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discipline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children,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disputed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discipline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argue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hitting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wrong.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Others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basic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human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hit</a:t>
            </a:r>
            <a:endParaRPr sz="2800">
              <a:latin typeface="Trebuchet MS"/>
              <a:cs typeface="Trebuchet MS"/>
            </a:endParaRPr>
          </a:p>
          <a:p>
            <a:pPr marL="12700" marR="5080">
              <a:lnSpc>
                <a:spcPct val="133900"/>
              </a:lnSpc>
            </a:pP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Others</a:t>
            </a:r>
            <a:r>
              <a:rPr sz="28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argue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corporal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punishment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important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part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raising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children,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biblical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support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2021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heavy" spc="14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NSPCC</a:t>
            </a:r>
            <a:r>
              <a:rPr sz="2800" u="heavy" spc="-10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 </a:t>
            </a:r>
            <a:r>
              <a:rPr sz="2800" u="heavy" spc="-13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4"/>
              </a:rPr>
              <a:t>survey</a:t>
            </a:r>
            <a:r>
              <a:rPr sz="28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identified</a:t>
            </a:r>
            <a:r>
              <a:rPr sz="28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that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105" dirty="0">
                <a:solidFill>
                  <a:srgbClr val="203458"/>
                </a:solidFill>
                <a:latin typeface="Trebuchet MS"/>
                <a:cs typeface="Trebuchet MS"/>
              </a:rPr>
              <a:t>68%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35" dirty="0">
                <a:solidFill>
                  <a:srgbClr val="203458"/>
                </a:solidFill>
                <a:latin typeface="Trebuchet MS"/>
                <a:cs typeface="Trebuchet MS"/>
              </a:rPr>
              <a:t>found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physical</a:t>
            </a:r>
            <a:r>
              <a:rPr sz="28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discipline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8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unacceptable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Corporal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10" dirty="0">
                <a:solidFill>
                  <a:srgbClr val="203458"/>
                </a:solidFill>
                <a:latin typeface="Trebuchet MS"/>
                <a:cs typeface="Trebuchet MS"/>
              </a:rPr>
              <a:t>punishment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25" dirty="0">
                <a:solidFill>
                  <a:srgbClr val="203458"/>
                </a:solidFill>
                <a:latin typeface="Trebuchet MS"/>
                <a:cs typeface="Trebuchet MS"/>
              </a:rPr>
              <a:t>(hitting)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an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assault/battery,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possibly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occasioning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50" dirty="0">
                <a:solidFill>
                  <a:srgbClr val="203458"/>
                </a:solidFill>
                <a:latin typeface="Trebuchet MS"/>
                <a:cs typeface="Trebuchet MS"/>
              </a:rPr>
              <a:t>ABH,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(OAPA</a:t>
            </a:r>
            <a:r>
              <a:rPr sz="2800" u="none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355" dirty="0">
                <a:solidFill>
                  <a:srgbClr val="203458"/>
                </a:solidFill>
                <a:latin typeface="Trebuchet MS"/>
                <a:cs typeface="Trebuchet MS"/>
              </a:rPr>
              <a:t>1861,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20" dirty="0">
                <a:solidFill>
                  <a:srgbClr val="203458"/>
                </a:solidFill>
                <a:latin typeface="Trebuchet MS"/>
                <a:cs typeface="Trebuchet MS"/>
              </a:rPr>
              <a:t>s47), </a:t>
            </a:r>
            <a:r>
              <a:rPr sz="28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wounding</a:t>
            </a:r>
            <a:r>
              <a:rPr sz="2800" u="none" spc="-1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grievous</a:t>
            </a:r>
            <a:r>
              <a:rPr sz="2800" u="none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bodily</a:t>
            </a:r>
            <a:r>
              <a:rPr sz="28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harm </a:t>
            </a:r>
            <a:r>
              <a:rPr sz="2800" u="none" spc="-225" dirty="0">
                <a:solidFill>
                  <a:srgbClr val="203458"/>
                </a:solidFill>
                <a:latin typeface="Trebuchet MS"/>
                <a:cs typeface="Trebuchet MS"/>
              </a:rPr>
              <a:t>(s18</a:t>
            </a:r>
            <a:r>
              <a:rPr sz="28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30" dirty="0">
                <a:solidFill>
                  <a:srgbClr val="203458"/>
                </a:solidFill>
                <a:latin typeface="Trebuchet MS"/>
                <a:cs typeface="Trebuchet MS"/>
              </a:rPr>
              <a:t>20),</a:t>
            </a:r>
            <a:r>
              <a:rPr sz="2800" u="none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depending</a:t>
            </a:r>
            <a:r>
              <a:rPr sz="28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800" u="none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severity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Lawful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chastisement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03458"/>
                </a:solidFill>
                <a:latin typeface="Trebuchet MS"/>
                <a:cs typeface="Trebuchet MS"/>
              </a:rPr>
              <a:t>provides</a:t>
            </a:r>
            <a:r>
              <a:rPr sz="28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these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03458"/>
                </a:solidFill>
                <a:latin typeface="Trebuchet MS"/>
                <a:cs typeface="Trebuchet MS"/>
              </a:rPr>
              <a:t>offences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common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endParaRPr sz="2800">
              <a:latin typeface="Trebuchet MS"/>
              <a:cs typeface="Trebuchet MS"/>
            </a:endParaRPr>
          </a:p>
          <a:p>
            <a:pPr marL="12700" marR="680720">
              <a:lnSpc>
                <a:spcPct val="133900"/>
              </a:lnSpc>
            </a:pPr>
            <a:r>
              <a:rPr sz="2800" spc="-5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8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50" dirty="0">
                <a:solidFill>
                  <a:srgbClr val="203458"/>
                </a:solidFill>
                <a:latin typeface="Trebuchet MS"/>
                <a:cs typeface="Trebuchet MS"/>
              </a:rPr>
              <a:t>2004,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s58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(as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amended)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qualifies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2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‘reasonable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chastisement’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8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65" dirty="0">
                <a:solidFill>
                  <a:srgbClr val="203458"/>
                </a:solidFill>
                <a:latin typeface="Trebuchet MS"/>
                <a:cs typeface="Trebuchet MS"/>
              </a:rPr>
              <a:t>a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800" spc="-2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03458"/>
                </a:solidFill>
                <a:latin typeface="Trebuchet MS"/>
                <a:cs typeface="Trebuchet MS"/>
              </a:rPr>
              <a:t>ABH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GBH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03458"/>
                </a:solidFill>
                <a:latin typeface="Trebuchet MS"/>
                <a:cs typeface="Trebuchet MS"/>
              </a:rPr>
              <a:t>(i.e.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less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03458"/>
                </a:solidFill>
                <a:latin typeface="Trebuchet MS"/>
                <a:cs typeface="Trebuchet MS"/>
              </a:rPr>
              <a:t>than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ABH).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[England]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135" dirty="0">
                <a:solidFill>
                  <a:srgbClr val="203458"/>
                </a:solidFill>
                <a:latin typeface="Trebuchet MS"/>
                <a:cs typeface="Trebuchet MS"/>
              </a:rPr>
              <a:t> well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03458"/>
                </a:solidFill>
                <a:latin typeface="Trebuchet MS"/>
                <a:cs typeface="Trebuchet MS"/>
              </a:rPr>
              <a:t>potential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14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03458"/>
                </a:solidFill>
                <a:latin typeface="Trebuchet MS"/>
                <a:cs typeface="Trebuchet MS"/>
              </a:rPr>
              <a:t>charges,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03458"/>
                </a:solidFill>
                <a:latin typeface="Trebuchet MS"/>
                <a:cs typeface="Trebuchet MS"/>
              </a:rPr>
              <a:t>lead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03458"/>
                </a:solidFill>
                <a:latin typeface="Trebuchet MS"/>
                <a:cs typeface="Trebuchet MS"/>
              </a:rPr>
              <a:t>investigation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03458"/>
                </a:solidFill>
                <a:latin typeface="Trebuchet MS"/>
                <a:cs typeface="Trebuchet MS"/>
              </a:rPr>
              <a:t>local</a:t>
            </a:r>
            <a:r>
              <a:rPr sz="28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03458"/>
                </a:solidFill>
                <a:latin typeface="Trebuchet MS"/>
                <a:cs typeface="Trebuchet MS"/>
              </a:rPr>
              <a:t>authority</a:t>
            </a:r>
            <a:endParaRPr sz="2800">
              <a:latin typeface="Trebuchet MS"/>
              <a:cs typeface="Trebuchet MS"/>
            </a:endParaRPr>
          </a:p>
          <a:p>
            <a:pPr marL="10892155" algn="ctr">
              <a:lnSpc>
                <a:spcPct val="100000"/>
              </a:lnSpc>
              <a:spcBef>
                <a:spcPts val="234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0997565" algn="ctr">
              <a:lnSpc>
                <a:spcPct val="100000"/>
              </a:lnSpc>
              <a:spcBef>
                <a:spcPts val="15"/>
              </a:spcBef>
            </a:pPr>
            <a:r>
              <a:rPr sz="3300" i="1" spc="-9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300" i="1" spc="-1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i="1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i="1" spc="175" dirty="0">
                <a:solidFill>
                  <a:srgbClr val="FFFFFF"/>
                </a:solidFill>
                <a:latin typeface="Trebuchet MS"/>
                <a:cs typeface="Trebuchet MS"/>
              </a:rPr>
              <a:t>2004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2169294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04987" y="3136081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04987" y="459340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5083943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7027043"/>
            <a:ext cx="95250" cy="952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534070" y="1874653"/>
            <a:ext cx="9852025" cy="5854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4925" algn="just">
              <a:lnSpc>
                <a:spcPct val="132800"/>
              </a:lnSpc>
              <a:spcBef>
                <a:spcPts val="100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4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chastisement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been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abolished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Wales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400" b="1" spc="-40" dirty="0">
                <a:solidFill>
                  <a:srgbClr val="203458"/>
                </a:solidFill>
                <a:latin typeface="Trebuchet MS"/>
                <a:cs typeface="Trebuchet MS"/>
              </a:rPr>
              <a:t>(Abolition</a:t>
            </a:r>
            <a:r>
              <a:rPr sz="2400" b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b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4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b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4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70" dirty="0">
                <a:solidFill>
                  <a:srgbClr val="203458"/>
                </a:solidFill>
                <a:latin typeface="Trebuchet MS"/>
                <a:cs typeface="Trebuchet MS"/>
              </a:rPr>
              <a:t>Punishment) </a:t>
            </a:r>
            <a:r>
              <a:rPr sz="2400" b="1" spc="65" dirty="0">
                <a:solidFill>
                  <a:srgbClr val="203458"/>
                </a:solidFill>
                <a:latin typeface="Trebuchet MS"/>
                <a:cs typeface="Trebuchet MS"/>
              </a:rPr>
              <a:t>Wales</a:t>
            </a:r>
            <a:r>
              <a:rPr sz="2400" b="1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400" b="1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20" dirty="0">
                <a:solidFill>
                  <a:srgbClr val="203458"/>
                </a:solidFill>
                <a:latin typeface="Trebuchet MS"/>
                <a:cs typeface="Trebuchet MS"/>
              </a:rPr>
              <a:t>2020</a:t>
            </a:r>
            <a:endParaRPr sz="2400">
              <a:latin typeface="Trebuchet MS"/>
              <a:cs typeface="Trebuchet MS"/>
            </a:endParaRPr>
          </a:p>
          <a:p>
            <a:pPr marL="530860" marR="1029969" algn="just">
              <a:lnSpc>
                <a:spcPct val="132800"/>
              </a:lnSpc>
            </a:pP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corporal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punishment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cannot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justified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civil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40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grounds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00" spc="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constituted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reasonable punishment</a:t>
            </a:r>
            <a:endParaRPr sz="2400">
              <a:latin typeface="Trebuchet MS"/>
              <a:cs typeface="Trebuchet MS"/>
            </a:endParaRPr>
          </a:p>
          <a:p>
            <a:pPr marL="12700" marR="1115060" indent="518159" algn="just">
              <a:lnSpc>
                <a:spcPct val="132800"/>
              </a:lnSpc>
            </a:pP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0" dirty="0">
                <a:solidFill>
                  <a:srgbClr val="203458"/>
                </a:solidFill>
                <a:latin typeface="Trebuchet MS"/>
                <a:cs typeface="Trebuchet MS"/>
              </a:rPr>
              <a:t>it</a:t>
            </a:r>
            <a:r>
              <a:rPr sz="2400" spc="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constituted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acceptable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conduct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CL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rule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Corporal</a:t>
            </a:r>
            <a:r>
              <a:rPr sz="24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punishment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forbidden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independent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03458"/>
                </a:solidFill>
                <a:latin typeface="Trebuchet MS"/>
                <a:cs typeface="Trebuchet MS"/>
              </a:rPr>
              <a:t>schools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endParaRPr sz="2400">
              <a:latin typeface="Trebuchet MS"/>
              <a:cs typeface="Trebuchet MS"/>
            </a:endParaRPr>
          </a:p>
          <a:p>
            <a:pPr marL="12700" marR="483870">
              <a:lnSpc>
                <a:spcPct val="132800"/>
              </a:lnSpc>
            </a:pP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Education</a:t>
            </a:r>
            <a:r>
              <a:rPr sz="24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4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245" dirty="0">
                <a:solidFill>
                  <a:srgbClr val="203458"/>
                </a:solidFill>
                <a:latin typeface="Trebuchet MS"/>
                <a:cs typeface="Trebuchet MS"/>
              </a:rPr>
              <a:t>1996,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60" dirty="0">
                <a:solidFill>
                  <a:srgbClr val="203458"/>
                </a:solidFill>
                <a:latin typeface="Trebuchet MS"/>
                <a:cs typeface="Trebuchet MS"/>
              </a:rPr>
              <a:t>s548(1)</a:t>
            </a:r>
            <a:r>
              <a:rPr sz="24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amended,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residential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03458"/>
                </a:solidFill>
                <a:latin typeface="Trebuchet MS"/>
                <a:cs typeface="Trebuchet MS"/>
              </a:rPr>
              <a:t>homes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35" dirty="0">
                <a:solidFill>
                  <a:srgbClr val="203458"/>
                </a:solidFill>
                <a:latin typeface="Trebuchet MS"/>
                <a:cs typeface="Trebuchet MS"/>
              </a:rPr>
              <a:t>-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Day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90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6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70" dirty="0">
                <a:solidFill>
                  <a:srgbClr val="203458"/>
                </a:solidFill>
                <a:latin typeface="Trebuchet MS"/>
                <a:cs typeface="Trebuchet MS"/>
              </a:rPr>
              <a:t>Minding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20" dirty="0">
                <a:solidFill>
                  <a:srgbClr val="203458"/>
                </a:solidFill>
                <a:latin typeface="Trebuchet MS"/>
                <a:cs typeface="Trebuchet MS"/>
              </a:rPr>
              <a:t>(National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50" dirty="0">
                <a:solidFill>
                  <a:srgbClr val="203458"/>
                </a:solidFill>
                <a:latin typeface="Trebuchet MS"/>
                <a:cs typeface="Trebuchet MS"/>
              </a:rPr>
              <a:t>Standards:</a:t>
            </a:r>
            <a:r>
              <a:rPr sz="2400" b="1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England) </a:t>
            </a:r>
            <a:r>
              <a:rPr sz="2400" b="1" dirty="0">
                <a:solidFill>
                  <a:srgbClr val="203458"/>
                </a:solidFill>
                <a:latin typeface="Trebuchet MS"/>
                <a:cs typeface="Trebuchet MS"/>
              </a:rPr>
              <a:t>Regulations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5" dirty="0">
                <a:solidFill>
                  <a:srgbClr val="203458"/>
                </a:solidFill>
                <a:latin typeface="Trebuchet MS"/>
                <a:cs typeface="Trebuchet MS"/>
              </a:rPr>
              <a:t>2003,</a:t>
            </a:r>
            <a:r>
              <a:rPr sz="24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0" dirty="0">
                <a:solidFill>
                  <a:srgbClr val="203458"/>
                </a:solidFill>
                <a:latin typeface="Trebuchet MS"/>
                <a:cs typeface="Trebuchet MS"/>
              </a:rPr>
              <a:t>reg.</a:t>
            </a:r>
            <a:r>
              <a:rPr sz="24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50" dirty="0">
                <a:solidFill>
                  <a:srgbClr val="203458"/>
                </a:solidFill>
                <a:latin typeface="Trebuchet MS"/>
                <a:cs typeface="Trebuchet MS"/>
              </a:rPr>
              <a:t>5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2800"/>
              </a:lnSpc>
            </a:pPr>
            <a:r>
              <a:rPr sz="2400" b="1" i="1" spc="17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UK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(Human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Rights: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Punishment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6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400" b="1" i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Child)</a:t>
            </a:r>
            <a:r>
              <a:rPr sz="2400" b="1" i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215" dirty="0">
                <a:solidFill>
                  <a:srgbClr val="203458"/>
                </a:solidFill>
                <a:latin typeface="Trebuchet MS"/>
                <a:cs typeface="Trebuchet MS"/>
              </a:rPr>
              <a:t>[1998]</a:t>
            </a:r>
            <a:r>
              <a:rPr sz="24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90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24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7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2400" b="1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b="1" spc="-120" dirty="0">
                <a:solidFill>
                  <a:srgbClr val="203458"/>
                </a:solidFill>
                <a:latin typeface="Trebuchet MS"/>
                <a:cs typeface="Trebuchet MS"/>
              </a:rPr>
              <a:t>959.</a:t>
            </a:r>
            <a:r>
              <a:rPr sz="2400" b="1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03458"/>
                </a:solidFill>
                <a:latin typeface="Trebuchet MS"/>
                <a:cs typeface="Trebuchet MS"/>
              </a:rPr>
              <a:t>3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breached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where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03458"/>
                </a:solidFill>
                <a:latin typeface="Trebuchet MS"/>
                <a:cs typeface="Trebuchet MS"/>
              </a:rPr>
              <a:t>mother’s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partner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repeatedly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used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cane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03458"/>
                </a:solidFill>
                <a:latin typeface="Trebuchet MS"/>
                <a:cs typeface="Trebuchet MS"/>
              </a:rPr>
              <a:t>punish</a:t>
            </a:r>
            <a:r>
              <a:rPr sz="24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child.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5874" y="8970143"/>
            <a:ext cx="95250" cy="9524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534070" y="7703953"/>
            <a:ext cx="9137650" cy="1968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24815">
              <a:lnSpc>
                <a:spcPct val="132800"/>
              </a:lnSpc>
              <a:spcBef>
                <a:spcPts val="100"/>
              </a:spcBef>
            </a:pP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Reasonable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chastisement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defence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too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vague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4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from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inhuman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degrading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treatment.</a:t>
            </a:r>
            <a:endParaRPr sz="2400">
              <a:latin typeface="Trebuchet MS"/>
              <a:cs typeface="Trebuchet MS"/>
            </a:endParaRPr>
          </a:p>
          <a:p>
            <a:pPr marL="12700" marR="5080">
              <a:lnSpc>
                <a:spcPct val="132800"/>
              </a:lnSpc>
            </a:pP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ECtHR</a:t>
            </a:r>
            <a:r>
              <a:rPr sz="24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considered</a:t>
            </a:r>
            <a:r>
              <a:rPr sz="24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03458"/>
                </a:solidFill>
                <a:latin typeface="Trebuchet MS"/>
                <a:cs typeface="Trebuchet MS"/>
              </a:rPr>
              <a:t>corporal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punishment </a:t>
            </a:r>
            <a:r>
              <a:rPr sz="2400" dirty="0">
                <a:solidFill>
                  <a:srgbClr val="203458"/>
                </a:solidFill>
                <a:latin typeface="Trebuchet MS"/>
                <a:cs typeface="Trebuchet MS"/>
              </a:rPr>
              <a:t>breached</a:t>
            </a:r>
            <a:r>
              <a:rPr sz="24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03458"/>
                </a:solidFill>
                <a:latin typeface="Trebuchet MS"/>
                <a:cs typeface="Trebuchet MS"/>
              </a:rPr>
              <a:t>UN</a:t>
            </a:r>
            <a:r>
              <a:rPr sz="24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convention, 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article</a:t>
            </a:r>
            <a:r>
              <a:rPr sz="24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10" dirty="0">
                <a:solidFill>
                  <a:srgbClr val="203458"/>
                </a:solidFill>
                <a:latin typeface="Trebuchet MS"/>
                <a:cs typeface="Trebuchet MS"/>
              </a:rPr>
              <a:t>19</a:t>
            </a:r>
            <a:r>
              <a:rPr sz="24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requires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03458"/>
                </a:solidFill>
                <a:latin typeface="Trebuchet MS"/>
                <a:cs typeface="Trebuchet MS"/>
              </a:rPr>
              <a:t>state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03458"/>
                </a:solidFill>
                <a:latin typeface="Trebuchet MS"/>
                <a:cs typeface="Trebuchet MS"/>
              </a:rPr>
              <a:t>protect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400" spc="-100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24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03458"/>
                </a:solidFill>
                <a:latin typeface="Trebuchet MS"/>
                <a:cs typeface="Trebuchet MS"/>
              </a:rPr>
              <a:t>violence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016000" y="962056"/>
            <a:ext cx="15779115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dirty="0">
                <a:solidFill>
                  <a:srgbClr val="292959"/>
                </a:solidFill>
              </a:rPr>
              <a:t>RESTRICTING</a:t>
            </a:r>
            <a:r>
              <a:rPr sz="7000" spc="-335" dirty="0">
                <a:solidFill>
                  <a:srgbClr val="292959"/>
                </a:solidFill>
              </a:rPr>
              <a:t> </a:t>
            </a:r>
            <a:r>
              <a:rPr sz="7000" spc="60" dirty="0">
                <a:solidFill>
                  <a:srgbClr val="292959"/>
                </a:solidFill>
              </a:rPr>
              <a:t>CORPORAL</a:t>
            </a:r>
            <a:r>
              <a:rPr sz="7000" spc="-325" dirty="0">
                <a:solidFill>
                  <a:srgbClr val="292959"/>
                </a:solidFill>
              </a:rPr>
              <a:t> </a:t>
            </a:r>
            <a:r>
              <a:rPr sz="7000" spc="-10" dirty="0">
                <a:solidFill>
                  <a:srgbClr val="292959"/>
                </a:solidFill>
              </a:rPr>
              <a:t>PUNISHMENT</a:t>
            </a:r>
            <a:endParaRPr sz="7000"/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11506196" y="2089149"/>
            <a:ext cx="6867525" cy="8197850"/>
            <a:chOff x="11506196" y="2089149"/>
            <a:chExt cx="6867525" cy="8197850"/>
          </a:xfrm>
        </p:grpSpPr>
        <p:pic>
          <p:nvPicPr>
            <p:cNvPr id="13" name="object 13">
              <a:hlinkClick r:id="rId4"/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563647" y="2089149"/>
              <a:ext cx="5476874" cy="5476874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1528967" y="9736179"/>
              <a:ext cx="6759575" cy="551180"/>
            </a:xfrm>
            <a:custGeom>
              <a:avLst/>
              <a:gdLst/>
              <a:ahLst/>
              <a:cxnLst/>
              <a:rect l="l" t="t" r="r" b="b"/>
              <a:pathLst>
                <a:path w="6759575" h="551179">
                  <a:moveTo>
                    <a:pt x="6759032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759032" y="0"/>
                  </a:lnTo>
                  <a:lnTo>
                    <a:pt x="6759032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593953" y="7466271"/>
              <a:ext cx="6694170" cy="2270125"/>
            </a:xfrm>
            <a:custGeom>
              <a:avLst/>
              <a:gdLst/>
              <a:ahLst/>
              <a:cxnLst/>
              <a:rect l="l" t="t" r="r" b="b"/>
              <a:pathLst>
                <a:path w="6694169" h="2270125">
                  <a:moveTo>
                    <a:pt x="3344960" y="0"/>
                  </a:moveTo>
                  <a:lnTo>
                    <a:pt x="6694042" y="433982"/>
                  </a:lnTo>
                  <a:lnTo>
                    <a:pt x="6694042" y="2269768"/>
                  </a:lnTo>
                  <a:lnTo>
                    <a:pt x="0" y="2269768"/>
                  </a:lnTo>
                  <a:lnTo>
                    <a:pt x="0" y="433449"/>
                  </a:lnTo>
                  <a:lnTo>
                    <a:pt x="334496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91921" y="7469089"/>
              <a:ext cx="6696075" cy="2266950"/>
            </a:xfrm>
            <a:custGeom>
              <a:avLst/>
              <a:gdLst/>
              <a:ahLst/>
              <a:cxnLst/>
              <a:rect l="l" t="t" r="r" b="b"/>
              <a:pathLst>
                <a:path w="6696075" h="2266950">
                  <a:moveTo>
                    <a:pt x="0" y="431033"/>
                  </a:moveTo>
                  <a:lnTo>
                    <a:pt x="3326322" y="0"/>
                  </a:lnTo>
                </a:path>
                <a:path w="6696075" h="2266950">
                  <a:moveTo>
                    <a:pt x="3367668" y="0"/>
                  </a:moveTo>
                  <a:lnTo>
                    <a:pt x="6695870" y="431277"/>
                  </a:lnTo>
                  <a:lnTo>
                    <a:pt x="6695870" y="2266950"/>
                  </a:lnTo>
                  <a:lnTo>
                    <a:pt x="0" y="2266949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11934588" y="7614551"/>
            <a:ext cx="6009005" cy="204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700" marR="5080" algn="ctr">
              <a:lnSpc>
                <a:spcPct val="100400"/>
              </a:lnSpc>
            </a:pPr>
            <a:r>
              <a:rPr sz="3300" spc="-5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300" spc="-1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(Abolition</a:t>
            </a:r>
            <a:r>
              <a:rPr sz="33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300" spc="-1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Defence</a:t>
            </a:r>
            <a:r>
              <a:rPr sz="3300" spc="-16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sz="3300" spc="-10" dirty="0">
                <a:solidFill>
                  <a:srgbClr val="FFFFFF"/>
                </a:solidFill>
                <a:latin typeface="Trebuchet MS"/>
                <a:cs typeface="Trebuchet MS"/>
              </a:rPr>
              <a:t>Reasonable</a:t>
            </a:r>
            <a:r>
              <a:rPr sz="3300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FFFFFF"/>
                </a:solidFill>
                <a:latin typeface="Trebuchet MS"/>
                <a:cs typeface="Trebuchet MS"/>
              </a:rPr>
              <a:t>Punishment)</a:t>
            </a:r>
            <a:r>
              <a:rPr sz="33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FFFFFF"/>
                </a:solidFill>
                <a:latin typeface="Trebuchet MS"/>
                <a:cs typeface="Trebuchet MS"/>
              </a:rPr>
              <a:t>Wales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spc="-1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185" dirty="0">
                <a:solidFill>
                  <a:srgbClr val="FFFFFF"/>
                </a:solidFill>
                <a:latin typeface="Trebuchet MS"/>
                <a:cs typeface="Trebuchet MS"/>
              </a:rPr>
              <a:t>2020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188653" y="5131625"/>
            <a:ext cx="7136130" cy="26809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31590">
              <a:lnSpc>
                <a:spcPts val="7345"/>
              </a:lnSpc>
              <a:spcBef>
                <a:spcPts val="95"/>
              </a:spcBef>
            </a:pPr>
            <a:r>
              <a:rPr sz="7050" b="1" spc="-240" dirty="0">
                <a:solidFill>
                  <a:srgbClr val="FED307"/>
                </a:solidFill>
                <a:latin typeface="Trebuchet MS"/>
                <a:cs typeface="Trebuchet MS"/>
              </a:rPr>
              <a:t>PART</a:t>
            </a:r>
            <a:r>
              <a:rPr sz="7050" b="1" spc="-345" dirty="0">
                <a:solidFill>
                  <a:srgbClr val="FED307"/>
                </a:solidFill>
                <a:latin typeface="Trebuchet MS"/>
                <a:cs typeface="Trebuchet MS"/>
              </a:rPr>
              <a:t> </a:t>
            </a:r>
            <a:r>
              <a:rPr sz="7050" b="1" spc="-395" dirty="0">
                <a:solidFill>
                  <a:srgbClr val="FED307"/>
                </a:solidFill>
                <a:latin typeface="Trebuchet MS"/>
                <a:cs typeface="Trebuchet MS"/>
              </a:rPr>
              <a:t>5:</a:t>
            </a:r>
            <a:endParaRPr sz="7050">
              <a:latin typeface="Trebuchet MS"/>
              <a:cs typeface="Trebuchet MS"/>
            </a:endParaRPr>
          </a:p>
          <a:p>
            <a:pPr marL="12700" marR="5080" indent="3194685">
              <a:lnSpc>
                <a:spcPct val="73600"/>
              </a:lnSpc>
              <a:spcBef>
                <a:spcPts val="1115"/>
              </a:spcBef>
            </a:pPr>
            <a:r>
              <a:rPr sz="7050" b="1" spc="-85" dirty="0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sz="7050" b="1" spc="-4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7050" b="1" spc="-25" dirty="0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sz="7050" b="1" spc="-140" dirty="0">
                <a:solidFill>
                  <a:srgbClr val="FFFFFF"/>
                </a:solidFill>
                <a:latin typeface="Trebuchet MS"/>
                <a:cs typeface="Trebuchet MS"/>
              </a:rPr>
              <a:t>REPRESENTATION</a:t>
            </a:r>
            <a:endParaRPr sz="705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800212" y="7803544"/>
            <a:ext cx="7236459" cy="151631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92325" marR="5080" indent="-2080260">
              <a:lnSpc>
                <a:spcPct val="115599"/>
              </a:lnSpc>
              <a:spcBef>
                <a:spcPts val="95"/>
              </a:spcBef>
            </a:pPr>
            <a:r>
              <a:rPr lang="en-GB"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WEEK 6</a:t>
            </a:r>
            <a:r>
              <a:rPr sz="4400" b="1" spc="-260" dirty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r>
              <a:rPr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4400" b="1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r>
              <a:rPr sz="4400" b="1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4400" b="1" spc="114" dirty="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sz="4400" b="1" spc="-2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b="1" spc="220" dirty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440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2613532" y="5124449"/>
            <a:ext cx="5674995" cy="19050"/>
          </a:xfrm>
          <a:custGeom>
            <a:avLst/>
            <a:gdLst/>
            <a:ahLst/>
            <a:cxnLst/>
            <a:rect l="l" t="t" r="r" b="b"/>
            <a:pathLst>
              <a:path w="5674994" h="19050">
                <a:moveTo>
                  <a:pt x="5674467" y="19049"/>
                </a:moveTo>
                <a:lnTo>
                  <a:pt x="0" y="19049"/>
                </a:lnTo>
                <a:lnTo>
                  <a:pt x="0" y="0"/>
                </a:lnTo>
                <a:lnTo>
                  <a:pt x="5674467" y="0"/>
                </a:lnTo>
                <a:lnTo>
                  <a:pt x="5674467" y="1904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472647" y="1601408"/>
            <a:ext cx="4695824" cy="635317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80645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292959"/>
                </a:solidFill>
              </a:rPr>
              <a:t>WHAT</a:t>
            </a:r>
            <a:r>
              <a:rPr spc="-550" dirty="0">
                <a:solidFill>
                  <a:srgbClr val="292959"/>
                </a:solidFill>
              </a:rPr>
              <a:t> </a:t>
            </a:r>
            <a:r>
              <a:rPr dirty="0">
                <a:solidFill>
                  <a:srgbClr val="292959"/>
                </a:solidFill>
              </a:rPr>
              <a:t>ABOUT</a:t>
            </a:r>
            <a:r>
              <a:rPr spc="-550" dirty="0">
                <a:solidFill>
                  <a:srgbClr val="292959"/>
                </a:solidFill>
              </a:rPr>
              <a:t> </a:t>
            </a:r>
            <a:r>
              <a:rPr spc="355" dirty="0">
                <a:solidFill>
                  <a:srgbClr val="292959"/>
                </a:solidFill>
              </a:rPr>
              <a:t>ME?</a:t>
            </a: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2340101"/>
            <a:ext cx="95250" cy="952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3178301"/>
            <a:ext cx="95250" cy="952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3597401"/>
            <a:ext cx="95250" cy="952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4435601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5273801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6112001"/>
            <a:ext cx="95250" cy="952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6950201"/>
            <a:ext cx="95250" cy="952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6349" y="7369301"/>
            <a:ext cx="95250" cy="952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7783638"/>
            <a:ext cx="104775" cy="1047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8202738"/>
            <a:ext cx="104775" cy="1047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8621838"/>
            <a:ext cx="104775" cy="10477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9040938"/>
            <a:ext cx="104775" cy="104774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1512490" y="2100059"/>
            <a:ext cx="11966575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59130">
              <a:lnSpc>
                <a:spcPct val="119600"/>
              </a:lnSpc>
              <a:spcBef>
                <a:spcPts val="100"/>
              </a:spcBef>
            </a:pP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Providing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rights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pointless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unless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had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means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enforce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those rights</a:t>
            </a:r>
            <a:endParaRPr sz="2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Crucial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courts </a:t>
            </a:r>
            <a:r>
              <a:rPr sz="23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UNCRC,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art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12</a:t>
            </a:r>
            <a:endParaRPr sz="2300">
              <a:latin typeface="Trebuchet MS"/>
              <a:cs typeface="Trebuchet MS"/>
            </a:endParaRPr>
          </a:p>
          <a:p>
            <a:pPr marL="12700" marR="673735">
              <a:lnSpc>
                <a:spcPct val="119600"/>
              </a:lnSpc>
            </a:pP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However,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right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heard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mean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views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be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conclusive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(right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heard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not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same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autonomy)</a:t>
            </a:r>
            <a:endParaRPr sz="2300">
              <a:latin typeface="Trebuchet MS"/>
              <a:cs typeface="Trebuchet MS"/>
            </a:endParaRPr>
          </a:p>
          <a:p>
            <a:pPr marL="12700" marR="592455">
              <a:lnSpc>
                <a:spcPct val="119600"/>
              </a:lnSpc>
            </a:pP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Delicate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balance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listening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making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decide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their parents</a:t>
            </a:r>
            <a:endParaRPr sz="2300">
              <a:latin typeface="Trebuchet MS"/>
              <a:cs typeface="Trebuchet MS"/>
            </a:endParaRPr>
          </a:p>
          <a:p>
            <a:pPr marL="12700" marR="5080">
              <a:lnSpc>
                <a:spcPct val="119600"/>
              </a:lnSpc>
            </a:pP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Important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remember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most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law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resolved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via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negotiation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mediation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very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rare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for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these: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though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increasing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drive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involved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Access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challenging,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reality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voices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very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rarely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heard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endParaRPr sz="2300">
              <a:latin typeface="Trebuchet MS"/>
              <a:cs typeface="Trebuchet MS"/>
            </a:endParaRPr>
          </a:p>
          <a:p>
            <a:pPr marL="12700" marR="1493520">
              <a:lnSpc>
                <a:spcPct val="119600"/>
              </a:lnSpc>
            </a:pPr>
            <a:r>
              <a:rPr sz="2300" u="heavy" spc="-9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2"/>
              </a:rPr>
              <a:t>What</a:t>
            </a:r>
            <a:r>
              <a:rPr sz="2300" u="heavy" spc="-5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2"/>
              </a:rPr>
              <a:t> </a:t>
            </a:r>
            <a:r>
              <a:rPr sz="2300" u="heavy" spc="-2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2"/>
              </a:rPr>
              <a:t>about</a:t>
            </a:r>
            <a:r>
              <a:rPr sz="2300" u="heavy" spc="-5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2"/>
              </a:rPr>
              <a:t> </a:t>
            </a:r>
            <a:r>
              <a:rPr sz="2300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  <a:hlinkClick r:id="rId2"/>
              </a:rPr>
              <a:t>me?</a:t>
            </a:r>
            <a:r>
              <a:rPr sz="23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report</a:t>
            </a:r>
            <a:r>
              <a:rPr sz="23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3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 Solutions</a:t>
            </a:r>
            <a:r>
              <a:rPr sz="23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dirty="0">
                <a:solidFill>
                  <a:srgbClr val="203458"/>
                </a:solidFill>
                <a:latin typeface="Trebuchet MS"/>
                <a:cs typeface="Trebuchet MS"/>
              </a:rPr>
              <a:t>Group</a:t>
            </a:r>
            <a:r>
              <a:rPr sz="23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dirty="0">
                <a:solidFill>
                  <a:srgbClr val="203458"/>
                </a:solidFill>
                <a:latin typeface="Trebuchet MS"/>
                <a:cs typeface="Trebuchet MS"/>
              </a:rPr>
              <a:t>(2020)</a:t>
            </a:r>
            <a:r>
              <a:rPr sz="23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8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3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60" dirty="0">
                <a:solidFill>
                  <a:srgbClr val="203458"/>
                </a:solidFill>
                <a:latin typeface="Trebuchet MS"/>
                <a:cs typeface="Trebuchet MS"/>
              </a:rPr>
              <a:t>series</a:t>
            </a:r>
            <a:r>
              <a:rPr sz="23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u="none" spc="-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20" dirty="0">
                <a:solidFill>
                  <a:srgbClr val="203458"/>
                </a:solidFill>
                <a:latin typeface="Trebuchet MS"/>
                <a:cs typeface="Trebuchet MS"/>
              </a:rPr>
              <a:t>recommendations </a:t>
            </a:r>
            <a:r>
              <a:rPr sz="23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Four</a:t>
            </a:r>
            <a:r>
              <a:rPr sz="2300" u="none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20" dirty="0">
                <a:solidFill>
                  <a:srgbClr val="203458"/>
                </a:solidFill>
                <a:latin typeface="Trebuchet MS"/>
                <a:cs typeface="Trebuchet MS"/>
              </a:rPr>
              <a:t>ways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300" u="none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535"/>
              </a:spcBef>
            </a:pP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Bring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right 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(instruct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solicitor)</a:t>
            </a:r>
            <a:endParaRPr sz="2300">
              <a:latin typeface="Trebuchet MS"/>
              <a:cs typeface="Trebuchet MS"/>
            </a:endParaRPr>
          </a:p>
          <a:p>
            <a:pPr marL="509270" marR="1811020">
              <a:lnSpc>
                <a:spcPct val="119600"/>
              </a:lnSpc>
            </a:pPr>
            <a:r>
              <a:rPr sz="2300" spc="-16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65" dirty="0">
                <a:solidFill>
                  <a:srgbClr val="203458"/>
                </a:solidFill>
                <a:latin typeface="Trebuchet MS"/>
                <a:cs typeface="Trebuchet MS"/>
              </a:rPr>
              <a:t>‘next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friend’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(usually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parent)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instigate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behalf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represented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guardian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540"/>
              </a:spcBef>
            </a:pPr>
            <a:r>
              <a:rPr sz="2300" spc="-16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03458"/>
                </a:solidFill>
                <a:latin typeface="Trebuchet MS"/>
                <a:cs typeface="Trebuchet MS"/>
              </a:rPr>
              <a:t>apply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03458"/>
                </a:solidFill>
                <a:latin typeface="Trebuchet MS"/>
                <a:cs typeface="Trebuchet MS"/>
              </a:rPr>
              <a:t>join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as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party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litigation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75994"/>
            <a:ext cx="1357058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95" dirty="0"/>
              <a:t>CHILDREN</a:t>
            </a:r>
            <a:r>
              <a:rPr sz="6600" spc="-350" dirty="0"/>
              <a:t> </a:t>
            </a:r>
            <a:r>
              <a:rPr sz="6600" spc="50" dirty="0"/>
              <a:t>BRINGING</a:t>
            </a:r>
            <a:r>
              <a:rPr sz="6600" spc="-345" dirty="0"/>
              <a:t> </a:t>
            </a:r>
            <a:r>
              <a:rPr sz="6600" spc="85" dirty="0">
                <a:solidFill>
                  <a:srgbClr val="292959"/>
                </a:solidFill>
              </a:rPr>
              <a:t>PROCEEDINGS</a:t>
            </a:r>
            <a:endParaRPr sz="6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2021310"/>
            <a:ext cx="76200" cy="761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33537" y="2359448"/>
            <a:ext cx="85725" cy="857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33537" y="2702348"/>
            <a:ext cx="85725" cy="85724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047874" y="30500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33537" y="3388147"/>
            <a:ext cx="85725" cy="85724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2047874" y="37358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047874" y="40787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047874" y="44216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047874" y="47645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47874" y="51074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047874" y="54503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47874" y="5793210"/>
            <a:ext cx="76200" cy="76200"/>
          </a:xfrm>
          <a:custGeom>
            <a:avLst/>
            <a:gdLst/>
            <a:ahLst/>
            <a:cxnLst/>
            <a:rect l="l" t="t" r="r" b="b"/>
            <a:pathLst>
              <a:path w="76200" h="76200">
                <a:moveTo>
                  <a:pt x="76199" y="76199"/>
                </a:moveTo>
                <a:lnTo>
                  <a:pt x="0" y="76199"/>
                </a:lnTo>
                <a:lnTo>
                  <a:pt x="0" y="0"/>
                </a:lnTo>
                <a:lnTo>
                  <a:pt x="76199" y="0"/>
                </a:lnTo>
                <a:lnTo>
                  <a:pt x="76199" y="76199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6136110"/>
            <a:ext cx="76200" cy="7619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6479010"/>
            <a:ext cx="76200" cy="76199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6821909"/>
            <a:ext cx="76200" cy="7619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33537" y="7160047"/>
            <a:ext cx="85725" cy="8572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33537" y="7502947"/>
            <a:ext cx="85725" cy="85724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33537" y="7845847"/>
            <a:ext cx="85725" cy="85724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633537" y="8188747"/>
            <a:ext cx="85725" cy="8572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33537" y="8531647"/>
            <a:ext cx="85725" cy="85724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633537" y="8874547"/>
            <a:ext cx="85725" cy="85724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33537" y="9217447"/>
            <a:ext cx="85725" cy="85724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28724" y="9565109"/>
            <a:ext cx="76200" cy="76199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1426170" y="1818739"/>
            <a:ext cx="15822930" cy="791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2275" marR="6505575" indent="-410209">
              <a:lnSpc>
                <a:spcPct val="118400"/>
              </a:lnSpc>
              <a:spcBef>
                <a:spcPts val="100"/>
              </a:spcBef>
            </a:pP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Minors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bring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or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defend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under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35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or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inherent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jurisdiction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if: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gives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permission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(leave)</a:t>
            </a:r>
            <a:endParaRPr sz="1900">
              <a:latin typeface="Trebuchet MS"/>
              <a:cs typeface="Trebuchet MS"/>
            </a:endParaRPr>
          </a:p>
          <a:p>
            <a:pPr marL="422275">
              <a:lnSpc>
                <a:spcPct val="100000"/>
              </a:lnSpc>
              <a:spcBef>
                <a:spcPts val="420"/>
              </a:spcBef>
            </a:pP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solicitor,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acting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considers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able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instructions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7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dirty="0">
                <a:solidFill>
                  <a:srgbClr val="203458"/>
                </a:solidFill>
                <a:latin typeface="Trebuchet MS"/>
                <a:cs typeface="Trebuchet MS"/>
              </a:rPr>
              <a:t>(A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30" dirty="0">
                <a:solidFill>
                  <a:srgbClr val="203458"/>
                </a:solidFill>
                <a:latin typeface="Trebuchet MS"/>
                <a:cs typeface="Trebuchet MS"/>
              </a:rPr>
              <a:t>Minor)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(Role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50" dirty="0">
                <a:solidFill>
                  <a:srgbClr val="203458"/>
                </a:solidFill>
                <a:latin typeface="Trebuchet MS"/>
                <a:cs typeface="Trebuchet MS"/>
              </a:rPr>
              <a:t>official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solicitor)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170" dirty="0">
                <a:solidFill>
                  <a:srgbClr val="203458"/>
                </a:solidFill>
                <a:latin typeface="Trebuchet MS"/>
                <a:cs typeface="Trebuchet MS"/>
              </a:rPr>
              <a:t>[1993]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140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14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25" dirty="0">
                <a:solidFill>
                  <a:srgbClr val="203458"/>
                </a:solidFill>
                <a:latin typeface="Trebuchet MS"/>
                <a:cs typeface="Trebuchet MS"/>
              </a:rPr>
              <a:t>552</a:t>
            </a:r>
            <a:endParaRPr sz="1900">
              <a:latin typeface="Trebuchet MS"/>
              <a:cs typeface="Trebuchet MS"/>
            </a:endParaRPr>
          </a:p>
          <a:p>
            <a:pPr marL="832485">
              <a:lnSpc>
                <a:spcPct val="100000"/>
              </a:lnSpc>
              <a:spcBef>
                <a:spcPts val="420"/>
              </a:spcBef>
            </a:pP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solicitor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agrees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that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able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instructions,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 may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14" dirty="0">
                <a:solidFill>
                  <a:srgbClr val="203458"/>
                </a:solidFill>
                <a:latin typeface="Trebuchet MS"/>
                <a:cs typeface="Trebuchet MS"/>
              </a:rPr>
              <a:t>still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discontinue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endParaRPr sz="1900">
              <a:latin typeface="Trebuchet MS"/>
              <a:cs typeface="Trebuchet MS"/>
            </a:endParaRPr>
          </a:p>
          <a:p>
            <a:pPr marL="422275">
              <a:lnSpc>
                <a:spcPct val="100000"/>
              </a:lnSpc>
              <a:spcBef>
                <a:spcPts val="420"/>
              </a:spcBef>
            </a:pP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decide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capacity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instructions,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solicitor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240" dirty="0">
                <a:solidFill>
                  <a:srgbClr val="203458"/>
                </a:solidFill>
                <a:latin typeface="Trebuchet MS"/>
                <a:cs typeface="Trebuchet MS"/>
              </a:rPr>
              <a:t>CS</a:t>
            </a:r>
            <a:r>
              <a:rPr sz="1900" b="1" i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125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19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dirty="0">
                <a:solidFill>
                  <a:srgbClr val="203458"/>
                </a:solidFill>
                <a:latin typeface="Trebuchet MS"/>
                <a:cs typeface="Trebuchet MS"/>
              </a:rPr>
              <a:t>SBH</a:t>
            </a:r>
            <a:r>
              <a:rPr sz="1900" b="1" i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160" dirty="0">
                <a:solidFill>
                  <a:srgbClr val="203458"/>
                </a:solidFill>
                <a:latin typeface="Trebuchet MS"/>
                <a:cs typeface="Trebuchet MS"/>
              </a:rPr>
              <a:t>[2019]</a:t>
            </a:r>
            <a:r>
              <a:rPr sz="19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dirty="0">
                <a:solidFill>
                  <a:srgbClr val="203458"/>
                </a:solidFill>
                <a:latin typeface="Trebuchet MS"/>
                <a:cs typeface="Trebuchet MS"/>
              </a:rPr>
              <a:t>EWHC</a:t>
            </a:r>
            <a:r>
              <a:rPr sz="1900" b="1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40" dirty="0">
                <a:solidFill>
                  <a:srgbClr val="203458"/>
                </a:solidFill>
                <a:latin typeface="Trebuchet MS"/>
                <a:cs typeface="Trebuchet MS"/>
              </a:rPr>
              <a:t>634</a:t>
            </a:r>
            <a:r>
              <a:rPr sz="19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80" dirty="0">
                <a:solidFill>
                  <a:srgbClr val="203458"/>
                </a:solidFill>
                <a:latin typeface="Trebuchet MS"/>
                <a:cs typeface="Trebuchet MS"/>
              </a:rPr>
              <a:t>(Fam)</a:t>
            </a:r>
            <a:r>
              <a:rPr sz="19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60" dirty="0">
                <a:solidFill>
                  <a:srgbClr val="203458"/>
                </a:solidFill>
                <a:latin typeface="Trebuchet MS"/>
                <a:cs typeface="Trebuchet MS"/>
              </a:rPr>
              <a:t>para</a:t>
            </a:r>
            <a:r>
              <a:rPr sz="1900" b="1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25" dirty="0">
                <a:solidFill>
                  <a:srgbClr val="203458"/>
                </a:solidFill>
                <a:latin typeface="Trebuchet MS"/>
                <a:cs typeface="Trebuchet MS"/>
              </a:rPr>
              <a:t>79</a:t>
            </a:r>
            <a:endParaRPr sz="1900">
              <a:latin typeface="Trebuchet MS"/>
              <a:cs typeface="Trebuchet MS"/>
            </a:endParaRPr>
          </a:p>
          <a:p>
            <a:pPr marL="832485" marR="12124690">
              <a:lnSpc>
                <a:spcPct val="118400"/>
              </a:lnSpc>
            </a:pP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level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intelligence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child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emotional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5" dirty="0">
                <a:solidFill>
                  <a:srgbClr val="203458"/>
                </a:solidFill>
                <a:latin typeface="Trebuchet MS"/>
                <a:cs typeface="Trebuchet MS"/>
              </a:rPr>
              <a:t>maturity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1900">
              <a:latin typeface="Trebuchet MS"/>
              <a:cs typeface="Trebuchet MS"/>
            </a:endParaRPr>
          </a:p>
          <a:p>
            <a:pPr marL="832485" marR="7155815">
              <a:lnSpc>
                <a:spcPct val="118400"/>
              </a:lnSpc>
            </a:pP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factors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might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undermine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understanding,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e.g.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emotional,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psychological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reasons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wanting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instruct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solicitor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directly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guardian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desired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outcome</a:t>
            </a:r>
            <a:endParaRPr sz="1900">
              <a:latin typeface="Trebuchet MS"/>
              <a:cs typeface="Trebuchet MS"/>
            </a:endParaRPr>
          </a:p>
          <a:p>
            <a:pPr marL="832485" marR="3161030">
              <a:lnSpc>
                <a:spcPct val="118400"/>
              </a:lnSpc>
            </a:pP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litigation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role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lawyers,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judge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etc,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role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might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play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 </a:t>
            </a:r>
            <a:r>
              <a:rPr sz="1900" spc="-114" dirty="0">
                <a:solidFill>
                  <a:srgbClr val="203458"/>
                </a:solidFill>
                <a:latin typeface="Trebuchet MS"/>
                <a:cs typeface="Trebuchet MS"/>
              </a:rPr>
              <a:t>risk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harm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either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direct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participation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exclusion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Most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relevant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want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instigate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private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law,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s8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hearings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7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must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leave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endParaRPr sz="1900">
              <a:latin typeface="Trebuchet MS"/>
              <a:cs typeface="Trebuchet MS"/>
            </a:endParaRPr>
          </a:p>
          <a:p>
            <a:pPr marL="12700" marR="5080">
              <a:lnSpc>
                <a:spcPct val="118400"/>
              </a:lnSpc>
            </a:pP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Original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5" dirty="0">
                <a:solidFill>
                  <a:srgbClr val="203458"/>
                </a:solidFill>
                <a:latin typeface="Trebuchet MS"/>
                <a:cs typeface="Trebuchet MS"/>
              </a:rPr>
              <a:t>fear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135" dirty="0">
                <a:solidFill>
                  <a:srgbClr val="203458"/>
                </a:solidFill>
                <a:latin typeface="Trebuchet MS"/>
                <a:cs typeface="Trebuchet MS"/>
              </a:rPr>
              <a:t>CA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35" dirty="0">
                <a:solidFill>
                  <a:srgbClr val="203458"/>
                </a:solidFill>
                <a:latin typeface="Trebuchet MS"/>
                <a:cs typeface="Trebuchet MS"/>
              </a:rPr>
              <a:t>1989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introduce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inundated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wishing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divorce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parents.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did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materialise.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When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deciding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give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leave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consider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75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Re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60" dirty="0">
                <a:solidFill>
                  <a:srgbClr val="203458"/>
                </a:solidFill>
                <a:latin typeface="Trebuchet MS"/>
                <a:cs typeface="Trebuchet MS"/>
              </a:rPr>
              <a:t>H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(Residence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35" dirty="0">
                <a:solidFill>
                  <a:srgbClr val="203458"/>
                </a:solidFill>
                <a:latin typeface="Trebuchet MS"/>
                <a:cs typeface="Trebuchet MS"/>
              </a:rPr>
              <a:t>Order: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1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1900" b="1" i="1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2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85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i="1" spc="-55" dirty="0">
                <a:solidFill>
                  <a:srgbClr val="203458"/>
                </a:solidFill>
                <a:latin typeface="Trebuchet MS"/>
                <a:cs typeface="Trebuchet MS"/>
              </a:rPr>
              <a:t>Leave)</a:t>
            </a:r>
            <a:r>
              <a:rPr sz="1900" b="1" i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45" dirty="0">
                <a:solidFill>
                  <a:srgbClr val="203458"/>
                </a:solidFill>
                <a:latin typeface="Trebuchet MS"/>
                <a:cs typeface="Trebuchet MS"/>
              </a:rPr>
              <a:t>[2000]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550" dirty="0">
                <a:solidFill>
                  <a:srgbClr val="203458"/>
                </a:solidFill>
                <a:latin typeface="Trebuchet MS"/>
                <a:cs typeface="Trebuchet MS"/>
              </a:rPr>
              <a:t>1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145" dirty="0">
                <a:solidFill>
                  <a:srgbClr val="203458"/>
                </a:solidFill>
                <a:latin typeface="Trebuchet MS"/>
                <a:cs typeface="Trebuchet MS"/>
              </a:rPr>
              <a:t>FLR</a:t>
            </a:r>
            <a:r>
              <a:rPr sz="1900" b="1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b="1" spc="-25" dirty="0">
                <a:solidFill>
                  <a:srgbClr val="203458"/>
                </a:solidFill>
                <a:latin typeface="Trebuchet MS"/>
                <a:cs typeface="Trebuchet MS"/>
              </a:rPr>
              <a:t>780</a:t>
            </a:r>
            <a:endParaRPr sz="1900">
              <a:latin typeface="Trebuchet MS"/>
              <a:cs typeface="Trebuchet MS"/>
            </a:endParaRPr>
          </a:p>
          <a:p>
            <a:pPr marL="422275" marR="9765030">
              <a:lnSpc>
                <a:spcPct val="118400"/>
              </a:lnSpc>
            </a:pP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matter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serious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enough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justify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hearing? Should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resolve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issue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themselves?</a:t>
            </a:r>
            <a:endParaRPr sz="1900">
              <a:latin typeface="Trebuchet MS"/>
              <a:cs typeface="Trebuchet MS"/>
            </a:endParaRPr>
          </a:p>
          <a:p>
            <a:pPr marL="422275">
              <a:lnSpc>
                <a:spcPct val="100000"/>
              </a:lnSpc>
              <a:spcBef>
                <a:spcPts val="420"/>
              </a:spcBef>
            </a:pP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mature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child?</a:t>
            </a:r>
            <a:endParaRPr sz="1900">
              <a:latin typeface="Trebuchet MS"/>
              <a:cs typeface="Trebuchet MS"/>
            </a:endParaRPr>
          </a:p>
          <a:p>
            <a:pPr marL="422275">
              <a:lnSpc>
                <a:spcPct val="100000"/>
              </a:lnSpc>
              <a:spcBef>
                <a:spcPts val="420"/>
              </a:spcBef>
            </a:pP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likelihood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succeeding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application?</a:t>
            </a:r>
            <a:endParaRPr sz="1900">
              <a:latin typeface="Trebuchet MS"/>
              <a:cs typeface="Trebuchet MS"/>
            </a:endParaRPr>
          </a:p>
          <a:p>
            <a:pPr marL="422275" marR="7071995">
              <a:lnSpc>
                <a:spcPct val="118400"/>
              </a:lnSpc>
            </a:pP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Would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suffer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5" dirty="0">
                <a:solidFill>
                  <a:srgbClr val="203458"/>
                </a:solidFill>
                <a:latin typeface="Trebuchet MS"/>
                <a:cs typeface="Trebuchet MS"/>
              </a:rPr>
              <a:t>from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being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involved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protracted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dispute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between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parents? </a:t>
            </a:r>
            <a:r>
              <a:rPr sz="1900" spc="-14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all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arguments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that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8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wishes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raised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presented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court? </a:t>
            </a:r>
            <a:r>
              <a:rPr sz="1900" spc="-12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impact</a:t>
            </a:r>
            <a:r>
              <a:rPr sz="1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0" dirty="0">
                <a:solidFill>
                  <a:srgbClr val="203458"/>
                </a:solidFill>
                <a:latin typeface="Trebuchet MS"/>
                <a:cs typeface="Trebuchet MS"/>
              </a:rPr>
              <a:t>HRA</a:t>
            </a:r>
            <a:r>
              <a:rPr sz="19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20" dirty="0">
                <a:solidFill>
                  <a:srgbClr val="203458"/>
                </a:solidFill>
                <a:latin typeface="Trebuchet MS"/>
                <a:cs typeface="Trebuchet MS"/>
              </a:rPr>
              <a:t>1998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z="1900" spc="-90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5" dirty="0">
                <a:solidFill>
                  <a:srgbClr val="203458"/>
                </a:solidFill>
                <a:latin typeface="Trebuchet MS"/>
                <a:cs typeface="Trebuchet MS"/>
              </a:rPr>
              <a:t>leave</a:t>
            </a:r>
            <a:r>
              <a:rPr sz="1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45" dirty="0">
                <a:solidFill>
                  <a:srgbClr val="203458"/>
                </a:solidFill>
                <a:latin typeface="Trebuchet MS"/>
                <a:cs typeface="Trebuchet MS"/>
              </a:rPr>
              <a:t>is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0" dirty="0">
                <a:solidFill>
                  <a:srgbClr val="203458"/>
                </a:solidFill>
                <a:latin typeface="Trebuchet MS"/>
                <a:cs typeface="Trebuchet MS"/>
              </a:rPr>
              <a:t>granted,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14" dirty="0">
                <a:solidFill>
                  <a:srgbClr val="203458"/>
                </a:solidFill>
                <a:latin typeface="Trebuchet MS"/>
                <a:cs typeface="Trebuchet MS"/>
              </a:rPr>
              <a:t>full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application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55" dirty="0">
                <a:solidFill>
                  <a:srgbClr val="203458"/>
                </a:solidFill>
                <a:latin typeface="Trebuchet MS"/>
                <a:cs typeface="Trebuchet MS"/>
              </a:rPr>
              <a:t>heard.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Welfare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principle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20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1900" spc="-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govern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30" dirty="0">
                <a:solidFill>
                  <a:srgbClr val="203458"/>
                </a:solidFill>
                <a:latin typeface="Trebuchet MS"/>
                <a:cs typeface="Trebuchet MS"/>
              </a:rPr>
              <a:t>decision</a:t>
            </a:r>
            <a:r>
              <a:rPr sz="1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7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1900" spc="-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1900" spc="-10" dirty="0">
                <a:solidFill>
                  <a:srgbClr val="203458"/>
                </a:solidFill>
                <a:latin typeface="Trebuchet MS"/>
                <a:cs typeface="Trebuchet MS"/>
              </a:rPr>
              <a:t>issue.</a:t>
            </a:r>
            <a:endParaRPr sz="1900">
              <a:latin typeface="Trebuchet MS"/>
              <a:cs typeface="Trebuchet MS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212458" y="3022289"/>
            <a:ext cx="4200524" cy="1409699"/>
          </a:xfrm>
          <a:prstGeom prst="rect">
            <a:avLst/>
          </a:prstGeom>
        </p:spPr>
      </p:pic>
      <p:pic>
        <p:nvPicPr>
          <p:cNvPr id="3" name="object 3">
            <a:hlinkClick r:id="rId4"/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212458" y="4788891"/>
            <a:ext cx="4200524" cy="1114424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4650" i="1" spc="-170" dirty="0">
                <a:solidFill>
                  <a:srgbClr val="292959"/>
                </a:solidFill>
                <a:latin typeface="Trebuchet MS"/>
                <a:cs typeface="Trebuchet MS"/>
              </a:rPr>
              <a:t>REPRESENTATION</a:t>
            </a:r>
            <a:r>
              <a:rPr sz="465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4650" i="1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4650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4650" i="1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465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4650" i="1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465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4650" i="1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465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4650" i="1" spc="-35" dirty="0">
                <a:solidFill>
                  <a:srgbClr val="292959"/>
                </a:solidFill>
                <a:latin typeface="Trebuchet MS"/>
                <a:cs typeface="Trebuchet MS"/>
              </a:rPr>
              <a:t>(PUBLIC)</a:t>
            </a:r>
            <a:endParaRPr sz="4650">
              <a:latin typeface="Trebuchet MS"/>
              <a:cs typeface="Trebuchet MS"/>
            </a:endParaRPr>
          </a:p>
        </p:txBody>
      </p:sp>
      <p:pic>
        <p:nvPicPr>
          <p:cNvPr id="5" name="object 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2496607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4068232"/>
            <a:ext cx="114299" cy="11429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5105548" y="4782607"/>
            <a:ext cx="3175" cy="28575"/>
          </a:xfrm>
          <a:custGeom>
            <a:avLst/>
            <a:gdLst/>
            <a:ahLst/>
            <a:cxnLst/>
            <a:rect l="l" t="t" r="r" b="b"/>
            <a:pathLst>
              <a:path w="3175" h="28575">
                <a:moveTo>
                  <a:pt x="3013" y="28574"/>
                </a:moveTo>
                <a:lnTo>
                  <a:pt x="0" y="28574"/>
                </a:lnTo>
                <a:lnTo>
                  <a:pt x="0" y="0"/>
                </a:lnTo>
                <a:lnTo>
                  <a:pt x="3013" y="0"/>
                </a:lnTo>
                <a:lnTo>
                  <a:pt x="3013" y="2857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16300" y="4782607"/>
            <a:ext cx="3175" cy="28575"/>
          </a:xfrm>
          <a:custGeom>
            <a:avLst/>
            <a:gdLst/>
            <a:ahLst/>
            <a:cxnLst/>
            <a:rect l="l" t="t" r="r" b="b"/>
            <a:pathLst>
              <a:path w="3175" h="28575">
                <a:moveTo>
                  <a:pt x="2955" y="28574"/>
                </a:moveTo>
                <a:lnTo>
                  <a:pt x="0" y="28574"/>
                </a:lnTo>
                <a:lnTo>
                  <a:pt x="0" y="0"/>
                </a:lnTo>
                <a:lnTo>
                  <a:pt x="2955" y="0"/>
                </a:lnTo>
                <a:lnTo>
                  <a:pt x="2955" y="28574"/>
                </a:lnTo>
                <a:close/>
              </a:path>
            </a:pathLst>
          </a:custGeom>
          <a:solidFill>
            <a:srgbClr val="20345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5115982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5639857"/>
            <a:ext cx="114299" cy="1142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6687607"/>
            <a:ext cx="114299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62074" y="7735357"/>
            <a:ext cx="114299" cy="11429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016000" y="2205130"/>
            <a:ext cx="11446510" cy="631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8175" marR="26034">
              <a:lnSpc>
                <a:spcPct val="118500"/>
              </a:lnSpc>
              <a:spcBef>
                <a:spcPts val="100"/>
              </a:spcBef>
            </a:pP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Advisory</a:t>
            </a:r>
            <a:r>
              <a:rPr sz="29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Support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Service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85" dirty="0">
                <a:solidFill>
                  <a:srgbClr val="203458"/>
                </a:solidFill>
                <a:latin typeface="Trebuchet MS"/>
                <a:cs typeface="Trebuchet MS"/>
              </a:rPr>
              <a:t>(CAFCASS)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was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created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2001.</a:t>
            </a: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03458"/>
                </a:solidFill>
                <a:latin typeface="Trebuchet MS"/>
                <a:cs typeface="Trebuchet MS"/>
              </a:rPr>
              <a:t>Criminal</a:t>
            </a:r>
            <a:r>
              <a:rPr sz="29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spc="-45" dirty="0">
                <a:solidFill>
                  <a:srgbClr val="203458"/>
                </a:solidFill>
                <a:latin typeface="Trebuchet MS"/>
                <a:cs typeface="Trebuchet MS"/>
              </a:rPr>
              <a:t>Justice</a:t>
            </a:r>
            <a:r>
              <a:rPr sz="29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spc="65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9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9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03458"/>
                </a:solidFill>
                <a:latin typeface="Trebuchet MS"/>
                <a:cs typeface="Trebuchet MS"/>
              </a:rPr>
              <a:t>Service</a:t>
            </a:r>
            <a:r>
              <a:rPr sz="2900" b="1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spc="-25" dirty="0">
                <a:solidFill>
                  <a:srgbClr val="203458"/>
                </a:solidFill>
                <a:latin typeface="Trebuchet MS"/>
                <a:cs typeface="Trebuchet MS"/>
              </a:rPr>
              <a:t>Act </a:t>
            </a:r>
            <a:r>
              <a:rPr sz="2900" b="1" spc="-70" dirty="0">
                <a:solidFill>
                  <a:srgbClr val="203458"/>
                </a:solidFill>
                <a:latin typeface="Trebuchet MS"/>
                <a:cs typeface="Trebuchet MS"/>
              </a:rPr>
              <a:t>2000,</a:t>
            </a:r>
            <a:r>
              <a:rPr sz="2900" b="1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spc="-515" dirty="0">
                <a:solidFill>
                  <a:srgbClr val="203458"/>
                </a:solidFill>
                <a:latin typeface="Trebuchet MS"/>
                <a:cs typeface="Trebuchet MS"/>
              </a:rPr>
              <a:t>s11</a:t>
            </a:r>
            <a:endParaRPr sz="2900">
              <a:latin typeface="Trebuchet MS"/>
              <a:cs typeface="Trebuchet MS"/>
            </a:endParaRPr>
          </a:p>
          <a:p>
            <a:pPr marL="638175">
              <a:lnSpc>
                <a:spcPct val="100000"/>
              </a:lnSpc>
              <a:spcBef>
                <a:spcPts val="645"/>
              </a:spcBef>
            </a:pPr>
            <a:r>
              <a:rPr sz="2900" spc="-70" dirty="0">
                <a:solidFill>
                  <a:srgbClr val="203458"/>
                </a:solidFill>
                <a:latin typeface="Trebuchet MS"/>
                <a:cs typeface="Trebuchet MS"/>
              </a:rPr>
              <a:t>Ensuring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properly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03458"/>
                </a:solidFill>
                <a:latin typeface="Trebuchet MS"/>
                <a:cs typeface="Trebuchet MS"/>
              </a:rPr>
              <a:t>represented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endParaRPr sz="2900">
              <a:latin typeface="Trebuchet MS"/>
              <a:cs typeface="Trebuchet MS"/>
            </a:endParaRPr>
          </a:p>
          <a:p>
            <a:pPr marL="638175" marR="3400425" indent="-626110">
              <a:lnSpc>
                <a:spcPct val="118500"/>
              </a:lnSpc>
            </a:pPr>
            <a:r>
              <a:rPr sz="2900" b="1" u="heavy" spc="-3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Public</a:t>
            </a:r>
            <a:r>
              <a:rPr sz="2900" b="1" u="heavy" spc="-6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b="1" u="heavy" spc="5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law</a:t>
            </a:r>
            <a:r>
              <a:rPr sz="2900" b="1" u="heavy" spc="-19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b="1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proceedin</a:t>
            </a:r>
            <a:r>
              <a:rPr sz="2900" b="1" u="none" dirty="0">
                <a:solidFill>
                  <a:srgbClr val="203458"/>
                </a:solidFill>
                <a:latin typeface="Trebuchet MS"/>
                <a:cs typeface="Trebuchet MS"/>
              </a:rPr>
              <a:t>g</a:t>
            </a:r>
            <a:r>
              <a:rPr sz="2900" b="1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s</a:t>
            </a:r>
            <a:r>
              <a:rPr sz="2900" b="1" u="heavy" spc="-65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u="none" spc="-114" dirty="0">
                <a:solidFill>
                  <a:srgbClr val="203458"/>
                </a:solidFill>
                <a:latin typeface="Trebuchet MS"/>
                <a:cs typeface="Trebuchet MS"/>
              </a:rPr>
              <a:t>(</a:t>
            </a:r>
            <a:r>
              <a:rPr sz="2900" u="heavy" spc="-114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e.g.</a:t>
            </a:r>
            <a:r>
              <a:rPr sz="2900" u="heavy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u="heavy" spc="-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care</a:t>
            </a:r>
            <a:r>
              <a:rPr sz="2900" u="heavy" spc="-8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 </a:t>
            </a:r>
            <a:r>
              <a:rPr sz="2900" u="heavy" spc="-10" dirty="0">
                <a:solidFill>
                  <a:srgbClr val="203458"/>
                </a:solidFill>
                <a:uFill>
                  <a:solidFill>
                    <a:srgbClr val="203458"/>
                  </a:solidFill>
                </a:uFill>
                <a:latin typeface="Trebuchet MS"/>
                <a:cs typeface="Trebuchet MS"/>
              </a:rPr>
              <a:t>proceedings</a:t>
            </a:r>
            <a:r>
              <a:rPr sz="2900" u="none" spc="-10" dirty="0">
                <a:solidFill>
                  <a:srgbClr val="203458"/>
                </a:solidFill>
                <a:latin typeface="Trebuchet MS"/>
                <a:cs typeface="Trebuchet MS"/>
              </a:rPr>
              <a:t>) </a:t>
            </a:r>
            <a:r>
              <a:rPr sz="2900" u="none" spc="-9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900" u="none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20" dirty="0">
                <a:solidFill>
                  <a:srgbClr val="203458"/>
                </a:solidFill>
                <a:latin typeface="Trebuchet MS"/>
                <a:cs typeface="Trebuchet MS"/>
              </a:rPr>
              <a:t>interests</a:t>
            </a:r>
            <a:r>
              <a:rPr sz="29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17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9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55" dirty="0">
                <a:solidFill>
                  <a:srgbClr val="203458"/>
                </a:solidFill>
                <a:latin typeface="Trebuchet MS"/>
                <a:cs typeface="Trebuchet MS"/>
              </a:rPr>
              <a:t>protected</a:t>
            </a:r>
            <a:r>
              <a:rPr sz="2900" u="none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u="none" spc="-5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900" u="none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b="1" u="none" spc="45" dirty="0">
                <a:solidFill>
                  <a:srgbClr val="203458"/>
                </a:solidFill>
                <a:latin typeface="Trebuchet MS"/>
                <a:cs typeface="Trebuchet MS"/>
              </a:rPr>
              <a:t>guardian</a:t>
            </a:r>
            <a:endParaRPr sz="2900">
              <a:latin typeface="Trebuchet MS"/>
              <a:cs typeface="Trebuchet MS"/>
            </a:endParaRPr>
          </a:p>
          <a:p>
            <a:pPr marL="638175" marR="28575">
              <a:lnSpc>
                <a:spcPct val="118500"/>
              </a:lnSpc>
            </a:pPr>
            <a:r>
              <a:rPr sz="2900" spc="-2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guardian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appoint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03458"/>
                </a:solidFill>
                <a:latin typeface="Trebuchet MS"/>
                <a:cs typeface="Trebuchet MS"/>
              </a:rPr>
              <a:t>solicitor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 represent 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interests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at</a:t>
            </a:r>
            <a:r>
              <a:rPr sz="290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03458"/>
                </a:solidFill>
                <a:latin typeface="Trebuchet MS"/>
                <a:cs typeface="Trebuchet MS"/>
              </a:rPr>
              <a:t>any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29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hearing</a:t>
            </a:r>
            <a:endParaRPr sz="2900">
              <a:latin typeface="Trebuchet MS"/>
              <a:cs typeface="Trebuchet MS"/>
            </a:endParaRPr>
          </a:p>
          <a:p>
            <a:pPr marL="638175" marR="5080">
              <a:lnSpc>
                <a:spcPct val="118500"/>
              </a:lnSpc>
              <a:spcBef>
                <a:spcPts val="5"/>
              </a:spcBef>
            </a:pP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90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03458"/>
                </a:solidFill>
                <a:latin typeface="Trebuchet MS"/>
                <a:cs typeface="Trebuchet MS"/>
              </a:rPr>
              <a:t>allow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who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subject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attend,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but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practice</a:t>
            </a:r>
            <a:r>
              <a:rPr sz="29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03458"/>
                </a:solidFill>
                <a:latin typeface="Trebuchet MS"/>
                <a:cs typeface="Trebuchet MS"/>
              </a:rPr>
              <a:t>often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not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03458"/>
                </a:solidFill>
                <a:latin typeface="Trebuchet MS"/>
                <a:cs typeface="Trebuchet MS"/>
              </a:rPr>
              <a:t>allowed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so.</a:t>
            </a:r>
            <a:endParaRPr sz="2900">
              <a:latin typeface="Trebuchet MS"/>
              <a:cs typeface="Trebuchet MS"/>
            </a:endParaRPr>
          </a:p>
          <a:p>
            <a:pPr marL="638175" marR="959485">
              <a:lnSpc>
                <a:spcPct val="118500"/>
              </a:lnSpc>
            </a:pPr>
            <a:r>
              <a:rPr sz="2900" spc="-45" dirty="0">
                <a:solidFill>
                  <a:srgbClr val="203458"/>
                </a:solidFill>
                <a:latin typeface="Trebuchet MS"/>
                <a:cs typeface="Trebuchet MS"/>
              </a:rPr>
              <a:t>Increasing</a:t>
            </a:r>
            <a:r>
              <a:rPr sz="29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03458"/>
                </a:solidFill>
                <a:latin typeface="Trebuchet MS"/>
                <a:cs typeface="Trebuchet MS"/>
              </a:rPr>
              <a:t>awareness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9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03458"/>
                </a:solidFill>
                <a:latin typeface="Trebuchet MS"/>
                <a:cs typeface="Trebuchet MS"/>
              </a:rPr>
              <a:t>however</a:t>
            </a:r>
            <a:r>
              <a:rPr sz="29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see</a:t>
            </a:r>
            <a:r>
              <a:rPr sz="29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this </a:t>
            </a:r>
            <a:r>
              <a:rPr sz="2900" dirty="0">
                <a:solidFill>
                  <a:srgbClr val="203458"/>
                </a:solidFill>
                <a:latin typeface="Trebuchet MS"/>
                <a:cs typeface="Trebuchet MS"/>
              </a:rPr>
              <a:t>change</a:t>
            </a:r>
            <a:r>
              <a:rPr sz="2900" spc="-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900" spc="-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03458"/>
                </a:solidFill>
                <a:latin typeface="Trebuchet MS"/>
                <a:cs typeface="Trebuchet MS"/>
              </a:rPr>
              <a:t>time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1528966" y="9736179"/>
            <a:ext cx="6759575" cy="551180"/>
          </a:xfrm>
          <a:custGeom>
            <a:avLst/>
            <a:gdLst/>
            <a:ahLst/>
            <a:cxnLst/>
            <a:rect l="l" t="t" r="r" b="b"/>
            <a:pathLst>
              <a:path w="6759575" h="551179">
                <a:moveTo>
                  <a:pt x="6759032" y="550820"/>
                </a:moveTo>
                <a:lnTo>
                  <a:pt x="0" y="550820"/>
                </a:lnTo>
                <a:lnTo>
                  <a:pt x="0" y="0"/>
                </a:lnTo>
                <a:lnTo>
                  <a:pt x="6759032" y="0"/>
                </a:lnTo>
                <a:lnTo>
                  <a:pt x="6759032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357350" cy="772795"/>
          </a:xfrm>
          <a:custGeom>
            <a:avLst/>
            <a:gdLst/>
            <a:ahLst/>
            <a:cxnLst/>
            <a:rect l="l" t="t" r="r" b="b"/>
            <a:pathLst>
              <a:path w="14357350" h="772795">
                <a:moveTo>
                  <a:pt x="1435707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357070" y="0"/>
                </a:lnTo>
                <a:lnTo>
                  <a:pt x="1435707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980503"/>
            <a:ext cx="16002000" cy="741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700" spc="-100" dirty="0"/>
              <a:t>REPRESENTATION</a:t>
            </a:r>
            <a:r>
              <a:rPr sz="4700" spc="-240" dirty="0"/>
              <a:t> </a:t>
            </a:r>
            <a:r>
              <a:rPr sz="4700" spc="-30" dirty="0"/>
              <a:t>IN</a:t>
            </a:r>
            <a:r>
              <a:rPr sz="4700" spc="-240" dirty="0"/>
              <a:t> </a:t>
            </a:r>
            <a:r>
              <a:rPr sz="4700" spc="80" dirty="0"/>
              <a:t>FAMILY</a:t>
            </a:r>
            <a:r>
              <a:rPr sz="4700" spc="-240" dirty="0"/>
              <a:t> </a:t>
            </a:r>
            <a:r>
              <a:rPr sz="4700" dirty="0"/>
              <a:t>LAW</a:t>
            </a:r>
            <a:r>
              <a:rPr sz="4700" spc="-235" dirty="0"/>
              <a:t> </a:t>
            </a:r>
            <a:r>
              <a:rPr sz="4700" spc="60" dirty="0">
                <a:solidFill>
                  <a:srgbClr val="292959"/>
                </a:solidFill>
              </a:rPr>
              <a:t>PROCEEDINGS</a:t>
            </a:r>
            <a:r>
              <a:rPr sz="4700" spc="-240" dirty="0">
                <a:solidFill>
                  <a:srgbClr val="292959"/>
                </a:solidFill>
              </a:rPr>
              <a:t> </a:t>
            </a:r>
            <a:r>
              <a:rPr sz="4700" spc="-60" dirty="0">
                <a:solidFill>
                  <a:srgbClr val="292959"/>
                </a:solidFill>
              </a:rPr>
              <a:t>(PRIVATE)</a:t>
            </a:r>
            <a:endParaRPr sz="47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1973742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762" y="2454755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09762" y="2940530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9762" y="3912080"/>
            <a:ext cx="114299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9762" y="4397855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4888392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5859942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6831492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7803042"/>
            <a:ext cx="104775" cy="10477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598810" y="1696229"/>
            <a:ext cx="15413355" cy="63404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95630" marR="1548130" indent="-583565">
              <a:lnSpc>
                <a:spcPct val="118100"/>
              </a:lnSpc>
              <a:spcBef>
                <a:spcPts val="95"/>
              </a:spcBef>
            </a:pP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Less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effective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representation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private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proceedings.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50" dirty="0">
                <a:solidFill>
                  <a:srgbClr val="203458"/>
                </a:solidFill>
                <a:latin typeface="Trebuchet MS"/>
                <a:cs typeface="Trebuchet MS"/>
              </a:rPr>
              <a:t>One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could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occur: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case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proceeds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without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hearing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child’s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views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(most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common)</a:t>
            </a:r>
            <a:endParaRPr sz="2700">
              <a:latin typeface="Trebuchet MS"/>
              <a:cs typeface="Trebuchet MS"/>
            </a:endParaRPr>
          </a:p>
          <a:p>
            <a:pPr marL="595630" marR="39370">
              <a:lnSpc>
                <a:spcPts val="3829"/>
              </a:lnSpc>
              <a:spcBef>
                <a:spcPts val="225"/>
              </a:spcBef>
            </a:pP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reporter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appointed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produce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report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child,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includes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views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the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350"/>
              </a:spcBef>
            </a:pP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party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status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(party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proceedings)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may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represented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by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5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lawyer</a:t>
            </a:r>
            <a:endParaRPr sz="2700">
              <a:latin typeface="Trebuchet MS"/>
              <a:cs typeface="Trebuchet MS"/>
            </a:endParaRPr>
          </a:p>
          <a:p>
            <a:pPr marL="595630">
              <a:lnSpc>
                <a:spcPct val="100000"/>
              </a:lnSpc>
              <a:spcBef>
                <a:spcPts val="585"/>
              </a:spcBef>
            </a:pP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litigate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bring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applications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50" dirty="0">
                <a:solidFill>
                  <a:srgbClr val="203458"/>
                </a:solidFill>
                <a:latin typeface="Trebuchet MS"/>
                <a:cs typeface="Trebuchet MS"/>
              </a:rPr>
              <a:t>their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own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behalf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with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court’s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leave</a:t>
            </a:r>
            <a:endParaRPr sz="2700">
              <a:latin typeface="Trebuchet MS"/>
              <a:cs typeface="Trebuchet MS"/>
            </a:endParaRPr>
          </a:p>
          <a:p>
            <a:pPr marL="12700" marR="1245235">
              <a:lnSpc>
                <a:spcPts val="3829"/>
              </a:lnSpc>
              <a:spcBef>
                <a:spcPts val="225"/>
              </a:spcBef>
            </a:pP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UN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committee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70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expressed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5" dirty="0">
                <a:solidFill>
                  <a:srgbClr val="203458"/>
                </a:solidFill>
                <a:latin typeface="Trebuchet MS"/>
                <a:cs typeface="Trebuchet MS"/>
              </a:rPr>
              <a:t>concerns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lack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representation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350"/>
              </a:spcBef>
            </a:pPr>
            <a:r>
              <a:rPr sz="2700" spc="175" dirty="0">
                <a:solidFill>
                  <a:srgbClr val="203458"/>
                </a:solidFill>
                <a:latin typeface="Trebuchet MS"/>
                <a:cs typeface="Trebuchet MS"/>
              </a:rPr>
              <a:t>CAFCASS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underfunded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reluctant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ask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0" dirty="0">
                <a:solidFill>
                  <a:srgbClr val="203458"/>
                </a:solidFill>
                <a:latin typeface="Trebuchet MS"/>
                <a:cs typeface="Trebuchet MS"/>
              </a:rPr>
              <a:t>reports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produced.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Gov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has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asked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75" dirty="0">
                <a:solidFill>
                  <a:srgbClr val="203458"/>
                </a:solidFill>
                <a:latin typeface="Trebuchet MS"/>
                <a:cs typeface="Trebuchet MS"/>
              </a:rPr>
              <a:t>CAFCASS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prioritise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seeking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0" dirty="0">
                <a:solidFill>
                  <a:srgbClr val="203458"/>
                </a:solidFill>
                <a:latin typeface="Trebuchet MS"/>
                <a:cs typeface="Trebuchet MS"/>
              </a:rPr>
              <a:t>parents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reach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agreements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Increasing</a:t>
            </a:r>
            <a:r>
              <a:rPr sz="270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awareness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more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recently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that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should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heard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80" dirty="0">
                <a:solidFill>
                  <a:srgbClr val="203458"/>
                </a:solidFill>
                <a:latin typeface="Trebuchet MS"/>
                <a:cs typeface="Trebuchet MS"/>
              </a:rPr>
              <a:t>Mabon</a:t>
            </a:r>
            <a:r>
              <a:rPr sz="2700" b="1" i="1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-170" dirty="0">
                <a:solidFill>
                  <a:srgbClr val="203458"/>
                </a:solidFill>
                <a:latin typeface="Trebuchet MS"/>
                <a:cs typeface="Trebuchet MS"/>
              </a:rPr>
              <a:t>v</a:t>
            </a:r>
            <a:r>
              <a:rPr sz="2700" b="1" i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i="1" spc="60" dirty="0">
                <a:solidFill>
                  <a:srgbClr val="203458"/>
                </a:solidFill>
                <a:latin typeface="Trebuchet MS"/>
                <a:cs typeface="Trebuchet MS"/>
              </a:rPr>
              <a:t>Mabon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700" b="1" spc="-110" dirty="0">
                <a:solidFill>
                  <a:srgbClr val="203458"/>
                </a:solidFill>
                <a:latin typeface="Trebuchet MS"/>
                <a:cs typeface="Trebuchet MS"/>
              </a:rPr>
              <a:t>[2005]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15" dirty="0">
                <a:solidFill>
                  <a:srgbClr val="203458"/>
                </a:solidFill>
                <a:latin typeface="Trebuchet MS"/>
                <a:cs typeface="Trebuchet MS"/>
              </a:rPr>
              <a:t>2</a:t>
            </a:r>
            <a:r>
              <a:rPr sz="2700" b="1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03458"/>
                </a:solidFill>
                <a:latin typeface="Trebuchet MS"/>
                <a:cs typeface="Trebuchet MS"/>
              </a:rPr>
              <a:t>FCR</a:t>
            </a:r>
            <a:r>
              <a:rPr sz="2700" b="1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b="1" spc="-25" dirty="0">
                <a:solidFill>
                  <a:srgbClr val="203458"/>
                </a:solidFill>
                <a:latin typeface="Trebuchet MS"/>
                <a:cs typeface="Trebuchet MS"/>
              </a:rPr>
              <a:t>354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FPR </a:t>
            </a:r>
            <a:r>
              <a:rPr sz="2700" spc="114" dirty="0">
                <a:solidFill>
                  <a:srgbClr val="203458"/>
                </a:solidFill>
                <a:latin typeface="Trebuchet MS"/>
                <a:cs typeface="Trebuchet MS"/>
              </a:rPr>
              <a:t>-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only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10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party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0" dirty="0">
                <a:solidFill>
                  <a:srgbClr val="203458"/>
                </a:solidFill>
                <a:latin typeface="Trebuchet MS"/>
                <a:cs typeface="Trebuchet MS"/>
              </a:rPr>
              <a:t>proceedings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involving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significant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difficulty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95" dirty="0">
                <a:solidFill>
                  <a:srgbClr val="203458"/>
                </a:solidFill>
                <a:latin typeface="Trebuchet MS"/>
                <a:cs typeface="Trebuchet MS"/>
              </a:rPr>
              <a:t>(last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10" dirty="0">
                <a:solidFill>
                  <a:srgbClr val="203458"/>
                </a:solidFill>
                <a:latin typeface="Trebuchet MS"/>
                <a:cs typeface="Trebuchet MS"/>
              </a:rPr>
              <a:t>resort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reality)</a:t>
            </a:r>
            <a:endParaRPr sz="27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499" y="8288817"/>
            <a:ext cx="104775" cy="10477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598810" y="8085712"/>
            <a:ext cx="741807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Even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if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not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represented,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40" dirty="0">
                <a:solidFill>
                  <a:srgbClr val="203458"/>
                </a:solidFill>
                <a:latin typeface="Trebuchet MS"/>
                <a:cs typeface="Trebuchet MS"/>
              </a:rPr>
              <a:t>allowed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attend</a:t>
            </a:r>
            <a:endParaRPr sz="2700">
              <a:latin typeface="Trebuchet MS"/>
              <a:cs typeface="Trebuchet MS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0" y="0"/>
            <a:ext cx="14265910" cy="744220"/>
          </a:xfrm>
          <a:custGeom>
            <a:avLst/>
            <a:gdLst/>
            <a:ahLst/>
            <a:cxnLst/>
            <a:rect l="l" t="t" r="r" b="b"/>
            <a:pathLst>
              <a:path w="14265910" h="744220">
                <a:moveTo>
                  <a:pt x="14265763" y="743846"/>
                </a:moveTo>
                <a:lnTo>
                  <a:pt x="0" y="743846"/>
                </a:lnTo>
                <a:lnTo>
                  <a:pt x="0" y="0"/>
                </a:lnTo>
                <a:lnTo>
                  <a:pt x="14265763" y="0"/>
                </a:lnTo>
                <a:lnTo>
                  <a:pt x="14265763" y="743846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11506196" y="7926335"/>
            <a:ext cx="6867525" cy="2360930"/>
            <a:chOff x="11506196" y="7926335"/>
            <a:chExt cx="6867525" cy="2360930"/>
          </a:xfrm>
        </p:grpSpPr>
        <p:sp>
          <p:nvSpPr>
            <p:cNvPr id="17" name="object 17"/>
            <p:cNvSpPr/>
            <p:nvPr/>
          </p:nvSpPr>
          <p:spPr>
            <a:xfrm>
              <a:off x="11528967" y="9736179"/>
              <a:ext cx="6759575" cy="551180"/>
            </a:xfrm>
            <a:custGeom>
              <a:avLst/>
              <a:gdLst/>
              <a:ahLst/>
              <a:cxnLst/>
              <a:rect l="l" t="t" r="r" b="b"/>
              <a:pathLst>
                <a:path w="6759575" h="551179">
                  <a:moveTo>
                    <a:pt x="6759032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759032" y="0"/>
                  </a:lnTo>
                  <a:lnTo>
                    <a:pt x="6759032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589833" y="8011222"/>
              <a:ext cx="6698615" cy="1725295"/>
            </a:xfrm>
            <a:custGeom>
              <a:avLst/>
              <a:gdLst/>
              <a:ahLst/>
              <a:cxnLst/>
              <a:rect l="l" t="t" r="r" b="b"/>
              <a:pathLst>
                <a:path w="6698615" h="1725295">
                  <a:moveTo>
                    <a:pt x="3349080" y="0"/>
                  </a:moveTo>
                  <a:lnTo>
                    <a:pt x="6698161" y="433982"/>
                  </a:lnTo>
                  <a:lnTo>
                    <a:pt x="6698162" y="1724862"/>
                  </a:lnTo>
                  <a:lnTo>
                    <a:pt x="843" y="1724862"/>
                  </a:lnTo>
                  <a:lnTo>
                    <a:pt x="843" y="433982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1591921" y="8012060"/>
              <a:ext cx="6696075" cy="1724025"/>
            </a:xfrm>
            <a:custGeom>
              <a:avLst/>
              <a:gdLst/>
              <a:ahLst/>
              <a:cxnLst/>
              <a:rect l="l" t="t" r="r" b="b"/>
              <a:pathLst>
                <a:path w="6696075" h="1724025">
                  <a:moveTo>
                    <a:pt x="0" y="432968"/>
                  </a:moveTo>
                  <a:lnTo>
                    <a:pt x="3341253" y="0"/>
                  </a:lnTo>
                </a:path>
                <a:path w="6696075" h="1724025">
                  <a:moveTo>
                    <a:pt x="3352737" y="0"/>
                  </a:moveTo>
                  <a:lnTo>
                    <a:pt x="6695894" y="433215"/>
                  </a:lnTo>
                  <a:lnTo>
                    <a:pt x="6695894" y="1724025"/>
                  </a:lnTo>
                  <a:lnTo>
                    <a:pt x="0" y="1724024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12122558" y="8093961"/>
            <a:ext cx="5616575" cy="1537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064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700" marR="5080" indent="15875" algn="ctr">
              <a:lnSpc>
                <a:spcPct val="100400"/>
              </a:lnSpc>
            </a:pPr>
            <a:r>
              <a:rPr sz="3300" spc="-150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FFFFFF"/>
                </a:solidFill>
                <a:latin typeface="Trebuchet MS"/>
                <a:cs typeface="Trebuchet MS"/>
              </a:rPr>
              <a:t>Proceedings</a:t>
            </a:r>
            <a:r>
              <a:rPr sz="330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Rules</a:t>
            </a:r>
            <a:r>
              <a:rPr sz="33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2010, </a:t>
            </a:r>
            <a:r>
              <a:rPr sz="3300" spc="-375" dirty="0">
                <a:solidFill>
                  <a:srgbClr val="FFFFFF"/>
                </a:solidFill>
                <a:latin typeface="Trebuchet MS"/>
                <a:cs typeface="Trebuchet MS"/>
              </a:rPr>
              <a:t>r16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3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FFFFFF"/>
                </a:solidFill>
                <a:latin typeface="Trebuchet MS"/>
                <a:cs typeface="Trebuchet MS"/>
              </a:rPr>
              <a:t>Practice</a:t>
            </a: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FFFFFF"/>
                </a:solidFill>
                <a:latin typeface="Trebuchet MS"/>
                <a:cs typeface="Trebuchet MS"/>
              </a:rPr>
              <a:t>Directions</a:t>
            </a:r>
            <a:r>
              <a:rPr sz="33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285" dirty="0">
                <a:solidFill>
                  <a:srgbClr val="FFFFFF"/>
                </a:solidFill>
                <a:latin typeface="Trebuchet MS"/>
                <a:cs typeface="Trebuchet MS"/>
              </a:rPr>
              <a:t>16A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952037" y="1200315"/>
            <a:ext cx="5305424" cy="2524124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5261"/>
            <a:ext cx="10788015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0" spc="-95" dirty="0"/>
              <a:t>CHILDREN</a:t>
            </a:r>
            <a:r>
              <a:rPr sz="6500" spc="-360" dirty="0"/>
              <a:t> </a:t>
            </a:r>
            <a:r>
              <a:rPr sz="6500" spc="385" dirty="0">
                <a:solidFill>
                  <a:srgbClr val="292959"/>
                </a:solidFill>
              </a:rPr>
              <a:t>COMMISSIONERS</a:t>
            </a:r>
            <a:endParaRPr sz="6500"/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3499" y="2182944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3499" y="2668719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3499" y="3154494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3499" y="4126044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4568957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5826257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7083556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7921756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66887" y="8340856"/>
            <a:ext cx="104775" cy="10477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598810" y="1905430"/>
            <a:ext cx="9916160" cy="7482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8100"/>
              </a:lnSpc>
              <a:spcBef>
                <a:spcPts val="95"/>
              </a:spcBef>
            </a:pPr>
            <a:r>
              <a:rPr sz="2700" spc="55" dirty="0">
                <a:solidFill>
                  <a:srgbClr val="203458"/>
                </a:solidFill>
                <a:latin typeface="Trebuchet MS"/>
                <a:cs typeface="Trebuchet MS"/>
              </a:rPr>
              <a:t>Care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Standards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2000,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Commissioner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Wales </a:t>
            </a:r>
            <a:r>
              <a:rPr sz="2700" spc="-4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Act</a:t>
            </a:r>
            <a:r>
              <a:rPr sz="27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160" dirty="0">
                <a:solidFill>
                  <a:srgbClr val="203458"/>
                </a:solidFill>
                <a:latin typeface="Trebuchet MS"/>
                <a:cs typeface="Trebuchet MS"/>
              </a:rPr>
              <a:t>2004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created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Children’s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Commissioner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England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Overriding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45" dirty="0">
                <a:solidFill>
                  <a:srgbClr val="203458"/>
                </a:solidFill>
                <a:latin typeface="Trebuchet MS"/>
                <a:cs typeface="Trebuchet MS"/>
              </a:rPr>
              <a:t>role: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03458"/>
                </a:solidFill>
                <a:latin typeface="Trebuchet MS"/>
                <a:cs typeface="Trebuchet MS"/>
              </a:rPr>
              <a:t>promoting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protecting</a:t>
            </a: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rights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7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03458"/>
                </a:solidFill>
                <a:latin typeface="Trebuchet MS"/>
                <a:cs typeface="Trebuchet MS"/>
              </a:rPr>
              <a:t>of 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children.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3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65" dirty="0">
                <a:solidFill>
                  <a:srgbClr val="203458"/>
                </a:solidFill>
                <a:latin typeface="Trebuchet MS"/>
                <a:cs typeface="Trebuchet MS"/>
              </a:rPr>
              <a:t>Wales</a:t>
            </a:r>
            <a:r>
              <a:rPr sz="27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also</a:t>
            </a:r>
            <a:r>
              <a:rPr sz="270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30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regard</a:t>
            </a:r>
            <a:r>
              <a:rPr sz="27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7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UNCRC.</a:t>
            </a:r>
            <a:endParaRPr sz="27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700" spc="-80" dirty="0">
                <a:solidFill>
                  <a:srgbClr val="203458"/>
                </a:solidFill>
                <a:latin typeface="Trebuchet MS"/>
                <a:cs typeface="Trebuchet MS"/>
              </a:rPr>
              <a:t>Summary</a:t>
            </a:r>
            <a:r>
              <a:rPr sz="27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0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03458"/>
                </a:solidFill>
                <a:latin typeface="Trebuchet MS"/>
                <a:cs typeface="Trebuchet MS"/>
              </a:rPr>
              <a:t>Commissioner</a:t>
            </a:r>
            <a:r>
              <a:rPr sz="27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0" dirty="0">
                <a:solidFill>
                  <a:srgbClr val="203458"/>
                </a:solidFill>
                <a:latin typeface="Trebuchet MS"/>
                <a:cs typeface="Trebuchet MS"/>
              </a:rPr>
              <a:t>(Wales) </a:t>
            </a:r>
            <a:r>
              <a:rPr sz="2700" spc="-155" dirty="0">
                <a:solidFill>
                  <a:srgbClr val="203458"/>
                </a:solidFill>
                <a:latin typeface="Trebuchet MS"/>
                <a:cs typeface="Trebuchet MS"/>
              </a:rPr>
              <a:t>key</a:t>
            </a:r>
            <a:r>
              <a:rPr sz="27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700" spc="-10" dirty="0">
                <a:solidFill>
                  <a:srgbClr val="203458"/>
                </a:solidFill>
                <a:latin typeface="Trebuchet MS"/>
                <a:cs typeface="Trebuchet MS"/>
              </a:rPr>
              <a:t>powers:</a:t>
            </a:r>
            <a:endParaRPr sz="2700">
              <a:latin typeface="Trebuchet MS"/>
              <a:cs typeface="Trebuchet MS"/>
            </a:endParaRPr>
          </a:p>
          <a:p>
            <a:pPr marL="422909" marR="476884">
              <a:lnSpc>
                <a:spcPts val="3300"/>
              </a:lnSpc>
              <a:spcBef>
                <a:spcPts val="195"/>
              </a:spcBef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review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effect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functions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or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proposed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exercise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functions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defined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bodies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including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Welsh Government.</a:t>
            </a:r>
            <a:endParaRPr sz="2300">
              <a:latin typeface="Trebuchet MS"/>
              <a:cs typeface="Trebuchet MS"/>
            </a:endParaRPr>
          </a:p>
          <a:p>
            <a:pPr marL="422909" marR="354965">
              <a:lnSpc>
                <a:spcPts val="3300"/>
              </a:lnSpc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14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review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03458"/>
                </a:solidFill>
                <a:latin typeface="Trebuchet MS"/>
                <a:cs typeface="Trebuchet MS"/>
              </a:rPr>
              <a:t>monitor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effective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arrangements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for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complaints,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whistleblowing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advocacy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defined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public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bodies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in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safeguarding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promoting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rights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children.</a:t>
            </a:r>
            <a:endParaRPr sz="2300">
              <a:latin typeface="Trebuchet MS"/>
              <a:cs typeface="Trebuchet MS"/>
            </a:endParaRPr>
          </a:p>
          <a:p>
            <a:pPr marL="422909" marR="675640">
              <a:lnSpc>
                <a:spcPts val="3300"/>
              </a:lnSpc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examine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cases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03458"/>
                </a:solidFill>
                <a:latin typeface="Trebuchet MS"/>
                <a:cs typeface="Trebuchet MS"/>
              </a:rPr>
              <a:t>respect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individual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certain circumstances.</a:t>
            </a:r>
            <a:endParaRPr sz="2300">
              <a:latin typeface="Trebuchet MS"/>
              <a:cs typeface="Trebuchet MS"/>
            </a:endParaRPr>
          </a:p>
          <a:p>
            <a:pPr marL="422909">
              <a:lnSpc>
                <a:spcPct val="100000"/>
              </a:lnSpc>
              <a:spcBef>
                <a:spcPts val="340"/>
              </a:spcBef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provide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assistance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03458"/>
                </a:solidFill>
                <a:latin typeface="Trebuchet MS"/>
                <a:cs typeface="Trebuchet MS"/>
              </a:rPr>
              <a:t>a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child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03458"/>
                </a:solidFill>
                <a:latin typeface="Trebuchet MS"/>
                <a:cs typeface="Trebuchet MS"/>
              </a:rPr>
              <a:t>certain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03458"/>
                </a:solidFill>
                <a:latin typeface="Trebuchet MS"/>
                <a:cs typeface="Trebuchet MS"/>
              </a:rPr>
              <a:t>circumstances.</a:t>
            </a:r>
            <a:endParaRPr sz="2300">
              <a:latin typeface="Trebuchet MS"/>
              <a:cs typeface="Trebuchet MS"/>
            </a:endParaRPr>
          </a:p>
          <a:p>
            <a:pPr marL="422909" marR="111760">
              <a:lnSpc>
                <a:spcPct val="119600"/>
              </a:lnSpc>
            </a:pPr>
            <a:r>
              <a:rPr sz="2300" spc="-15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representations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03458"/>
                </a:solidFill>
                <a:latin typeface="Trebuchet MS"/>
                <a:cs typeface="Trebuchet MS"/>
              </a:rPr>
              <a:t>Welsh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03458"/>
                </a:solidFill>
                <a:latin typeface="Trebuchet MS"/>
                <a:cs typeface="Trebuchet MS"/>
              </a:rPr>
              <a:t>Government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about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any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matters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affecting</a:t>
            </a:r>
            <a:r>
              <a:rPr sz="23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rights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03458"/>
                </a:solidFill>
                <a:latin typeface="Trebuchet MS"/>
                <a:cs typeface="Trebuchet MS"/>
              </a:rPr>
              <a:t>welfare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children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concern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her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03458"/>
                </a:solidFill>
                <a:latin typeface="Trebuchet MS"/>
                <a:cs typeface="Trebuchet MS"/>
              </a:rPr>
              <a:t>and </a:t>
            </a:r>
            <a:r>
              <a:rPr sz="2300" spc="-80" dirty="0">
                <a:solidFill>
                  <a:srgbClr val="203458"/>
                </a:solidFill>
                <a:latin typeface="Trebuchet MS"/>
                <a:cs typeface="Trebuchet MS"/>
              </a:rPr>
              <a:t>for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03458"/>
                </a:solidFill>
                <a:latin typeface="Trebuchet MS"/>
                <a:cs typeface="Trebuchet MS"/>
              </a:rPr>
              <a:t>which</a:t>
            </a:r>
            <a:r>
              <a:rPr sz="2300" spc="-10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she</a:t>
            </a:r>
            <a:r>
              <a:rPr sz="230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03458"/>
                </a:solidFill>
                <a:latin typeface="Trebuchet MS"/>
                <a:cs typeface="Trebuchet MS"/>
              </a:rPr>
              <a:t>does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03458"/>
                </a:solidFill>
                <a:latin typeface="Trebuchet MS"/>
                <a:cs typeface="Trebuchet MS"/>
              </a:rPr>
              <a:t>not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have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2300" spc="-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03458"/>
                </a:solidFill>
                <a:latin typeface="Trebuchet MS"/>
                <a:cs typeface="Trebuchet MS"/>
              </a:rPr>
              <a:t>power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23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03458"/>
                </a:solidFill>
                <a:latin typeface="Trebuchet MS"/>
                <a:cs typeface="Trebuchet MS"/>
              </a:rPr>
              <a:t>act.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0"/>
            <a:ext cx="14265910" cy="744220"/>
          </a:xfrm>
          <a:custGeom>
            <a:avLst/>
            <a:gdLst/>
            <a:ahLst/>
            <a:cxnLst/>
            <a:rect l="l" t="t" r="r" b="b"/>
            <a:pathLst>
              <a:path w="14265910" h="744220">
                <a:moveTo>
                  <a:pt x="14265763" y="743846"/>
                </a:moveTo>
                <a:lnTo>
                  <a:pt x="0" y="743846"/>
                </a:lnTo>
                <a:lnTo>
                  <a:pt x="0" y="0"/>
                </a:lnTo>
                <a:lnTo>
                  <a:pt x="14265763" y="0"/>
                </a:lnTo>
                <a:lnTo>
                  <a:pt x="14265763" y="743846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11506196" y="7383364"/>
            <a:ext cx="6867525" cy="2903855"/>
            <a:chOff x="11506196" y="7383364"/>
            <a:chExt cx="6867525" cy="2903855"/>
          </a:xfrm>
        </p:grpSpPr>
        <p:sp>
          <p:nvSpPr>
            <p:cNvPr id="16" name="object 16"/>
            <p:cNvSpPr/>
            <p:nvPr/>
          </p:nvSpPr>
          <p:spPr>
            <a:xfrm>
              <a:off x="11528967" y="9736179"/>
              <a:ext cx="6759575" cy="551180"/>
            </a:xfrm>
            <a:custGeom>
              <a:avLst/>
              <a:gdLst/>
              <a:ahLst/>
              <a:cxnLst/>
              <a:rect l="l" t="t" r="r" b="b"/>
              <a:pathLst>
                <a:path w="6759575" h="551179">
                  <a:moveTo>
                    <a:pt x="6759032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759032" y="0"/>
                  </a:lnTo>
                  <a:lnTo>
                    <a:pt x="6759032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593953" y="7466271"/>
              <a:ext cx="6694170" cy="2270125"/>
            </a:xfrm>
            <a:custGeom>
              <a:avLst/>
              <a:gdLst/>
              <a:ahLst/>
              <a:cxnLst/>
              <a:rect l="l" t="t" r="r" b="b"/>
              <a:pathLst>
                <a:path w="6694169" h="2270125">
                  <a:moveTo>
                    <a:pt x="3344960" y="0"/>
                  </a:moveTo>
                  <a:lnTo>
                    <a:pt x="6694042" y="433982"/>
                  </a:lnTo>
                  <a:lnTo>
                    <a:pt x="6694042" y="2269768"/>
                  </a:lnTo>
                  <a:lnTo>
                    <a:pt x="0" y="2269768"/>
                  </a:lnTo>
                  <a:lnTo>
                    <a:pt x="0" y="433449"/>
                  </a:lnTo>
                  <a:lnTo>
                    <a:pt x="334496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591921" y="7469089"/>
              <a:ext cx="6696075" cy="2266950"/>
            </a:xfrm>
            <a:custGeom>
              <a:avLst/>
              <a:gdLst/>
              <a:ahLst/>
              <a:cxnLst/>
              <a:rect l="l" t="t" r="r" b="b"/>
              <a:pathLst>
                <a:path w="6696075" h="2266950">
                  <a:moveTo>
                    <a:pt x="0" y="431033"/>
                  </a:moveTo>
                  <a:lnTo>
                    <a:pt x="3326322" y="0"/>
                  </a:lnTo>
                </a:path>
                <a:path w="6696075" h="2266950">
                  <a:moveTo>
                    <a:pt x="3367668" y="0"/>
                  </a:moveTo>
                  <a:lnTo>
                    <a:pt x="6695870" y="431277"/>
                  </a:lnTo>
                  <a:lnTo>
                    <a:pt x="6695870" y="2266950"/>
                  </a:lnTo>
                  <a:lnTo>
                    <a:pt x="0" y="2266949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2482127" y="7614551"/>
            <a:ext cx="4913630" cy="204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97155" algn="ctr">
              <a:lnSpc>
                <a:spcPct val="100000"/>
              </a:lnSpc>
              <a:spcBef>
                <a:spcPts val="100"/>
              </a:spcBef>
            </a:pPr>
            <a:r>
              <a:rPr sz="33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300" b="1" spc="-2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300">
              <a:latin typeface="Trebuchet MS"/>
              <a:cs typeface="Trebuchet MS"/>
            </a:endParaRPr>
          </a:p>
          <a:p>
            <a:pPr marL="12065" marR="5080" indent="-635" algn="ctr">
              <a:lnSpc>
                <a:spcPct val="100400"/>
              </a:lnSpc>
            </a:pPr>
            <a:r>
              <a:rPr sz="3300" spc="65" dirty="0">
                <a:solidFill>
                  <a:srgbClr val="FFFFFF"/>
                </a:solidFill>
                <a:latin typeface="Trebuchet MS"/>
                <a:cs typeface="Trebuchet MS"/>
              </a:rPr>
              <a:t>Care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Standards</a:t>
            </a:r>
            <a:r>
              <a:rPr sz="33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140" dirty="0">
                <a:solidFill>
                  <a:srgbClr val="FFFFFF"/>
                </a:solidFill>
                <a:latin typeface="Trebuchet MS"/>
                <a:cs typeface="Trebuchet MS"/>
              </a:rPr>
              <a:t>2000 </a:t>
            </a:r>
            <a:r>
              <a:rPr sz="3300" spc="-150" dirty="0">
                <a:solidFill>
                  <a:srgbClr val="FFFFFF"/>
                </a:solidFill>
                <a:latin typeface="Trebuchet MS"/>
                <a:cs typeface="Trebuchet MS"/>
              </a:rPr>
              <a:t>(Wales);</a:t>
            </a:r>
            <a:r>
              <a:rPr sz="33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300" spc="-1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3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300" spc="175" dirty="0">
                <a:solidFill>
                  <a:srgbClr val="FFFFFF"/>
                </a:solidFill>
                <a:latin typeface="Trebuchet MS"/>
                <a:cs typeface="Trebuchet MS"/>
              </a:rPr>
              <a:t>2004 </a:t>
            </a:r>
            <a:r>
              <a:rPr sz="3300" spc="-10" dirty="0">
                <a:solidFill>
                  <a:srgbClr val="FFFFFF"/>
                </a:solidFill>
                <a:latin typeface="Trebuchet MS"/>
                <a:cs typeface="Trebuchet MS"/>
              </a:rPr>
              <a:t>(England)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 dirty="0">
                <a:solidFill>
                  <a:srgbClr val="FED307"/>
                </a:solidFill>
              </a:rPr>
              <a:t>WE</a:t>
            </a:r>
            <a:r>
              <a:rPr lang="en-GB" spc="-434" dirty="0">
                <a:solidFill>
                  <a:srgbClr val="FED307"/>
                </a:solidFill>
              </a:rPr>
              <a:t>EK 6</a:t>
            </a:r>
            <a:r>
              <a:rPr spc="-434" dirty="0">
                <a:solidFill>
                  <a:srgbClr val="FED307"/>
                </a:solidFill>
              </a:rPr>
              <a:t>: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0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6221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431784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5051034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5860659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6670284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7479909"/>
            <a:ext cx="133350" cy="13334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706860" y="2393623"/>
            <a:ext cx="14853285" cy="5370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0" dirty="0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sz="32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core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principles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underpinning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exercise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child</a:t>
            </a:r>
            <a:r>
              <a:rPr sz="3200" spc="-1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rights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66000"/>
              </a:lnSpc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relating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consent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FFFFFF"/>
                </a:solidFill>
                <a:latin typeface="Trebuchet MS"/>
                <a:cs typeface="Trebuchet MS"/>
              </a:rPr>
              <a:t>treatment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children,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5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when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FFFFFF"/>
                </a:solidFill>
                <a:latin typeface="Trebuchet MS"/>
                <a:cs typeface="Trebuchet MS"/>
              </a:rPr>
              <a:t>treatment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may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FFFFFF"/>
                </a:solidFill>
                <a:latin typeface="Trebuchet MS"/>
                <a:cs typeface="Trebuchet MS"/>
              </a:rPr>
              <a:t>withheld</a:t>
            </a:r>
            <a:r>
              <a:rPr sz="32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sz="3200" spc="-1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withdrawn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relating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corporal</a:t>
            </a:r>
            <a:r>
              <a:rPr sz="320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punishment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Analyse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opportunities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children</a:t>
            </a:r>
            <a:r>
              <a:rPr sz="32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represented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20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proceedings</a:t>
            </a:r>
            <a:endParaRPr sz="3200">
              <a:latin typeface="Trebuchet MS"/>
              <a:cs typeface="Trebuchet MS"/>
            </a:endParaRPr>
          </a:p>
          <a:p>
            <a:pPr marL="12700" marR="97790">
              <a:lnSpc>
                <a:spcPct val="166000"/>
              </a:lnSpc>
            </a:pP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Reflect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professional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55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ethical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challenges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presented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FFFFFF"/>
                </a:solidFill>
                <a:latin typeface="Trebuchet MS"/>
                <a:cs typeface="Trebuchet MS"/>
              </a:rPr>
              <a:t>lawyers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sz="3200" spc="-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FFFFFF"/>
                </a:solidFill>
                <a:latin typeface="Trebuchet MS"/>
                <a:cs typeface="Trebuchet MS"/>
              </a:rPr>
              <a:t>family</a:t>
            </a:r>
            <a:r>
              <a:rPr sz="3200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Trebuchet MS"/>
                <a:cs typeface="Trebuchet MS"/>
              </a:rPr>
              <a:t>law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Apply</a:t>
            </a:r>
            <a:r>
              <a:rPr sz="32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law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sz="3200" spc="-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practical</a:t>
            </a:r>
            <a:r>
              <a:rPr sz="3200" spc="-8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scenarios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8289534"/>
            <a:ext cx="133350" cy="133349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706860" y="8060997"/>
            <a:ext cx="84791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0" dirty="0">
                <a:solidFill>
                  <a:srgbClr val="FFFFFF"/>
                </a:solidFill>
                <a:latin typeface="Trebuchet MS"/>
                <a:cs typeface="Trebuchet MS"/>
              </a:rPr>
              <a:t>Identify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sources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FFFFFF"/>
                </a:solidFill>
                <a:latin typeface="Trebuchet MS"/>
                <a:cs typeface="Trebuchet MS"/>
              </a:rPr>
              <a:t>independent</a:t>
            </a:r>
            <a:r>
              <a:rPr sz="32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rebuchet MS"/>
                <a:cs typeface="Trebuchet MS"/>
              </a:rPr>
              <a:t>research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420944" y="8132834"/>
            <a:ext cx="387985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 spc="-10" dirty="0">
                <a:solidFill>
                  <a:srgbClr val="FED307"/>
                </a:solidFill>
                <a:latin typeface="Trebuchet MS"/>
                <a:cs typeface="Trebuchet MS"/>
              </a:rPr>
              <a:t>RECAP</a:t>
            </a:r>
            <a:endParaRPr sz="10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15" dirty="0"/>
              <a:t>WEEK 6</a:t>
            </a:r>
            <a:r>
              <a:rPr spc="-430" dirty="0"/>
              <a:t>:</a:t>
            </a:r>
            <a:r>
              <a:rPr spc="-365" dirty="0"/>
              <a:t> </a:t>
            </a:r>
            <a:r>
              <a:rPr spc="-10" dirty="0">
                <a:solidFill>
                  <a:srgbClr val="292959"/>
                </a:solidFill>
              </a:rPr>
              <a:t>READING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317869"/>
            <a:ext cx="142875" cy="142874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95"/>
              </a:spcBef>
            </a:pPr>
            <a:r>
              <a:rPr dirty="0"/>
              <a:t>You</a:t>
            </a:r>
            <a:r>
              <a:rPr spc="-215" dirty="0"/>
              <a:t> </a:t>
            </a:r>
            <a:r>
              <a:rPr dirty="0"/>
              <a:t>can</a:t>
            </a:r>
            <a:r>
              <a:rPr spc="-150" dirty="0"/>
              <a:t> </a:t>
            </a:r>
            <a:r>
              <a:rPr spc="-20" dirty="0"/>
              <a:t>draw</a:t>
            </a:r>
            <a:r>
              <a:rPr spc="-155" dirty="0"/>
              <a:t> </a:t>
            </a:r>
            <a:r>
              <a:rPr dirty="0"/>
              <a:t>on</a:t>
            </a:r>
            <a:r>
              <a:rPr spc="-155" dirty="0"/>
              <a:t> </a:t>
            </a:r>
            <a:r>
              <a:rPr spc="-150" dirty="0"/>
              <a:t>the</a:t>
            </a:r>
            <a:r>
              <a:rPr spc="-130" dirty="0"/>
              <a:t> </a:t>
            </a:r>
            <a:r>
              <a:rPr spc="-90" dirty="0"/>
              <a:t>following</a:t>
            </a:r>
            <a:r>
              <a:rPr spc="-155" dirty="0"/>
              <a:t> </a:t>
            </a:r>
            <a:r>
              <a:rPr spc="-60" dirty="0"/>
              <a:t>chapters</a:t>
            </a:r>
            <a:r>
              <a:rPr spc="-155" dirty="0"/>
              <a:t> </a:t>
            </a:r>
            <a:r>
              <a:rPr dirty="0"/>
              <a:t>of</a:t>
            </a:r>
            <a:r>
              <a:rPr spc="-150" dirty="0"/>
              <a:t> </a:t>
            </a:r>
            <a:r>
              <a:rPr lang="en-GB" spc="-180" dirty="0"/>
              <a:t>the</a:t>
            </a:r>
            <a:r>
              <a:rPr spc="-120" dirty="0"/>
              <a:t> </a:t>
            </a:r>
            <a:r>
              <a:rPr lang="en-GB" spc="-120" dirty="0"/>
              <a:t>following </a:t>
            </a:r>
            <a:r>
              <a:rPr spc="-114" dirty="0"/>
              <a:t>textbooks</a:t>
            </a:r>
            <a:r>
              <a:rPr spc="-155" dirty="0"/>
              <a:t> </a:t>
            </a:r>
            <a:r>
              <a:rPr spc="-80" dirty="0"/>
              <a:t>to</a:t>
            </a:r>
            <a:r>
              <a:rPr spc="-155" dirty="0"/>
              <a:t> </a:t>
            </a:r>
            <a:r>
              <a:rPr dirty="0"/>
              <a:t>deepen</a:t>
            </a:r>
            <a:r>
              <a:rPr spc="-155" dirty="0"/>
              <a:t> </a:t>
            </a:r>
            <a:r>
              <a:rPr spc="-20" dirty="0"/>
              <a:t>your </a:t>
            </a:r>
            <a:r>
              <a:rPr spc="-70" dirty="0"/>
              <a:t>understanding</a:t>
            </a:r>
            <a:r>
              <a:rPr spc="-215" dirty="0"/>
              <a:t> </a:t>
            </a:r>
            <a:r>
              <a:rPr dirty="0"/>
              <a:t>of</a:t>
            </a:r>
            <a:r>
              <a:rPr spc="-220" dirty="0"/>
              <a:t> </a:t>
            </a:r>
            <a:r>
              <a:rPr spc="-150" dirty="0"/>
              <a:t>the</a:t>
            </a:r>
            <a:r>
              <a:rPr spc="-130" dirty="0"/>
              <a:t> </a:t>
            </a:r>
            <a:r>
              <a:rPr spc="-45" dirty="0"/>
              <a:t>topics</a:t>
            </a:r>
            <a:r>
              <a:rPr spc="-160" dirty="0"/>
              <a:t> </a:t>
            </a:r>
            <a:r>
              <a:rPr spc="-25" dirty="0"/>
              <a:t>discussed</a:t>
            </a:r>
            <a:r>
              <a:rPr spc="-160" dirty="0"/>
              <a:t> </a:t>
            </a:r>
            <a:r>
              <a:rPr spc="-190" dirty="0"/>
              <a:t>in</a:t>
            </a:r>
            <a:r>
              <a:rPr spc="-120" dirty="0"/>
              <a:t> </a:t>
            </a:r>
            <a:r>
              <a:rPr spc="-175" dirty="0"/>
              <a:t>this</a:t>
            </a:r>
            <a:r>
              <a:rPr spc="-120" dirty="0"/>
              <a:t> </a:t>
            </a:r>
            <a:r>
              <a:rPr spc="-10" dirty="0"/>
              <a:t>unit.</a:t>
            </a: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pc="-140" dirty="0"/>
              <a:t>Herring</a:t>
            </a:r>
            <a:r>
              <a:rPr spc="-130" dirty="0"/>
              <a:t> </a:t>
            </a:r>
            <a:r>
              <a:rPr spc="50" dirty="0"/>
              <a:t>(2023)</a:t>
            </a:r>
            <a:r>
              <a:rPr spc="-130" dirty="0"/>
              <a:t> </a:t>
            </a:r>
            <a:r>
              <a:rPr spc="-65" dirty="0"/>
              <a:t>chapter</a:t>
            </a:r>
            <a:r>
              <a:rPr spc="-130" dirty="0"/>
              <a:t> </a:t>
            </a:r>
            <a:r>
              <a:rPr spc="-50" dirty="0"/>
              <a:t>9</a:t>
            </a:r>
          </a:p>
        </p:txBody>
      </p:sp>
      <p:sp>
        <p:nvSpPr>
          <p:cNvPr id="6" name="object 6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9B16A-2334-15BE-08AE-5401AE8A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732D3-012B-E852-AAC2-277F5EE3A4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6000" y="2266800"/>
            <a:ext cx="16256000" cy="3462486"/>
          </a:xfrm>
        </p:spPr>
        <p:txBody>
          <a:bodyPr/>
          <a:lstStyle/>
          <a:p>
            <a:r>
              <a:rPr lang="en-GB" dirty="0"/>
              <a:t>We will be looking at Starting and Ending Adult Relationships.</a:t>
            </a:r>
          </a:p>
          <a:p>
            <a:endParaRPr lang="en-GB" b="1" u="sng" dirty="0"/>
          </a:p>
          <a:p>
            <a:r>
              <a:rPr lang="en-GB" b="1" u="sng" dirty="0"/>
              <a:t>REMINDER</a:t>
            </a:r>
            <a:br>
              <a:rPr lang="en-GB" b="1" u="sng" dirty="0"/>
            </a:br>
            <a:endParaRPr lang="en-GB" b="1" u="sng" dirty="0"/>
          </a:p>
          <a:p>
            <a:r>
              <a:rPr lang="en-GB" dirty="0"/>
              <a:t>Your first assignment is due next </a:t>
            </a:r>
            <a:r>
              <a:rPr lang="en-GB" b="1" dirty="0"/>
              <a:t>Friday 13</a:t>
            </a:r>
            <a:r>
              <a:rPr lang="en-GB" b="1" baseline="30000" dirty="0"/>
              <a:t>th</a:t>
            </a:r>
            <a:r>
              <a:rPr lang="en-GB" b="1" dirty="0"/>
              <a:t> November at 23:59pm </a:t>
            </a:r>
            <a:r>
              <a:rPr lang="en-GB" dirty="0"/>
              <a:t>via Turnitin!</a:t>
            </a:r>
          </a:p>
        </p:txBody>
      </p:sp>
    </p:spTree>
    <p:extLst>
      <p:ext uri="{BB962C8B-B14F-4D97-AF65-F5344CB8AC3E}">
        <p14:creationId xmlns:p14="http://schemas.microsoft.com/office/powerpoint/2010/main" val="569442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03458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7554</Words>
  <Application>Microsoft Office PowerPoint</Application>
  <PresentationFormat>Custom</PresentationFormat>
  <Paragraphs>386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9" baseType="lpstr">
      <vt:lpstr>Trebuchet MS</vt:lpstr>
      <vt:lpstr>Office Theme</vt:lpstr>
      <vt:lpstr>WEEK 6: CHILD RIGHTS AND DECISION MAKING</vt:lpstr>
      <vt:lpstr>WEEK 6: LEARNING OUTCOMES</vt:lpstr>
      <vt:lpstr>PowerPoint Presentation</vt:lpstr>
      <vt:lpstr>CHILDREN’S RIGHTS</vt:lpstr>
      <vt:lpstr>ACTIVITY: WHAT RIGHTS SHOULD CHILDREN HAVE?</vt:lpstr>
      <vt:lpstr>SHOULD CHILDREN HAVE THE RIGHT TO? TO WHAT EXTENT SHOULD THEY BE ALLOWED A CHOICE?</vt:lpstr>
      <vt:lpstr>AUTONOMY V PATERNALISM</vt:lpstr>
      <vt:lpstr>RIGHTS AND PRINCIPLES</vt:lpstr>
      <vt:lpstr>CHILDREN’S RIGHTS IN PRACTICE</vt:lpstr>
      <vt:lpstr>PART 2:</vt:lpstr>
      <vt:lpstr>RIGHT TO HEALTH</vt:lpstr>
      <vt:lpstr>PARENTAL RESPONSIBILITY IN THE MEDICAL CONTEXT</vt:lpstr>
      <vt:lpstr>PROVIDING MEDICAL TREATMENT</vt:lpstr>
      <vt:lpstr>16 AND 17 YEAR OLDS</vt:lpstr>
      <vt:lpstr>UNDER 16 YEARS OLD</vt:lpstr>
      <vt:lpstr>SEXUAL HEALTH ADVICE U16: FRASER GUIDELINES</vt:lpstr>
      <vt:lpstr>GILLICK UPHELD...</vt:lpstr>
      <vt:lpstr>HOW MUCH MUST A CHILD UNDERSTAND?</vt:lpstr>
      <vt:lpstr>CHILDREN REFUSING TREATMENT</vt:lpstr>
      <vt:lpstr>U16S WHO ARE NOT GILLICK COMPETENT</vt:lpstr>
      <vt:lpstr>VACCINATIONS AS A HEALTH PROTECTION TOOL</vt:lpstr>
      <vt:lpstr>VACCINATIONS: THE LAW</vt:lpstr>
      <vt:lpstr>NON-BENEFICIAL TREATMENT</vt:lpstr>
      <vt:lpstr>DETRIMENTAL PROCEDURES</vt:lpstr>
      <vt:lpstr>ACTIVITY: PROBLEM QUESTION</vt:lpstr>
      <vt:lpstr>PART 3:</vt:lpstr>
      <vt:lpstr>ACTIVITY: CASE STUDY - LEO DIEGO-DAVIDS</vt:lpstr>
      <vt:lpstr>DIFFICULT CASES</vt:lpstr>
      <vt:lpstr>CHARLIE GARD</vt:lpstr>
      <vt:lpstr>CHARLIE GARD</vt:lpstr>
      <vt:lpstr>ALFIE EVANS</vt:lpstr>
      <vt:lpstr>ALFIE EVANS</vt:lpstr>
      <vt:lpstr>ARCHIE BATTERSBEE</vt:lpstr>
      <vt:lpstr>KEY PRINCIPLES</vt:lpstr>
      <vt:lpstr>ACTIVITY: REVISITING LEO’S CASE STUDY</vt:lpstr>
      <vt:lpstr>PowerPoint Presentation</vt:lpstr>
      <vt:lpstr>CORPORAL PUNISHMENT</vt:lpstr>
      <vt:lpstr>RESTRICTING CORPORAL PUNISHMENT</vt:lpstr>
      <vt:lpstr>PowerPoint Presentation</vt:lpstr>
      <vt:lpstr>WHAT ABOUT ME?</vt:lpstr>
      <vt:lpstr>CHILDREN BRINGING PROCEEDINGS</vt:lpstr>
      <vt:lpstr>REPRESENTATION IN FAMILY LAW PROCEEDINGS (PUBLIC)</vt:lpstr>
      <vt:lpstr>REPRESENTATION IN FAMILY LAW PROCEEDINGS (PRIVATE)</vt:lpstr>
      <vt:lpstr>CHILDREN COMMISSIONERS</vt:lpstr>
      <vt:lpstr>WEEK 6: LEARNING OUTCOMES</vt:lpstr>
      <vt:lpstr>WEEK 6: READING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FLP 3 - Making decisions</dc:title>
  <dc:creator>Martin Jones</dc:creator>
  <cp:keywords>DAGQ3SJEvrs,BAFYwojWtl0,0</cp:keywords>
  <cp:lastModifiedBy>Ellie Brown</cp:lastModifiedBy>
  <cp:revision>1</cp:revision>
  <dcterms:created xsi:type="dcterms:W3CDTF">2026-08-28T14:17:46Z</dcterms:created>
  <dcterms:modified xsi:type="dcterms:W3CDTF">2026-09-22T14:54:39Z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Creator">
    <vt:lpwstr>Canva</vt:lpwstr>
  </property>
  <property fmtid="{D5CDD505-2E9C-101B-9397-08002B2CF9AE}" pid="4" name="LastSaved">
    <vt:filetime>2026-08-28T00:00:00Z</vt:filetime>
  </property>
  <property fmtid="{D5CDD505-2E9C-101B-9397-08002B2CF9AE}" pid="5" name="Producer">
    <vt:lpwstr>Canva</vt:lpwstr>
  </property>
</Properties>
</file>