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398" r:id="rId2"/>
    <p:sldId id="334" r:id="rId3"/>
    <p:sldId id="394" r:id="rId4"/>
    <p:sldId id="335" r:id="rId5"/>
    <p:sldId id="399" r:id="rId6"/>
    <p:sldId id="401" r:id="rId7"/>
    <p:sldId id="402" r:id="rId8"/>
    <p:sldId id="400" r:id="rId9"/>
    <p:sldId id="384" r:id="rId10"/>
    <p:sldId id="358" r:id="rId11"/>
    <p:sldId id="396" r:id="rId12"/>
    <p:sldId id="357" r:id="rId13"/>
    <p:sldId id="336" r:id="rId14"/>
    <p:sldId id="33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1DB09-8A44-477A-8FBD-79108AA816B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0347AB-90DC-4CB6-B7B6-308FA53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29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eaLnBrk="1" hangingPunct="1">
              <a:lnSpc>
                <a:spcPct val="95000"/>
              </a:lnSpc>
              <a:buFont typeface="Arial"/>
              <a:buChar char="•"/>
              <a:defRPr/>
            </a:pPr>
            <a:r>
              <a:rPr lang="en-US" sz="2200" dirty="0">
                <a:latin typeface="Calibri" charset="0"/>
              </a:rPr>
              <a:t>The guards were given uniforms and </a:t>
            </a:r>
            <a:r>
              <a:rPr lang="en-US" sz="2200" dirty="0" err="1">
                <a:latin typeface="Calibri" charset="0"/>
              </a:rPr>
              <a:t>billy</a:t>
            </a:r>
            <a:r>
              <a:rPr lang="en-US" sz="2200" dirty="0">
                <a:latin typeface="Calibri" charset="0"/>
              </a:rPr>
              <a:t> clubs.</a:t>
            </a:r>
          </a:p>
          <a:p>
            <a:pPr marL="342900" indent="-342900" eaLnBrk="1" hangingPunct="1">
              <a:lnSpc>
                <a:spcPct val="95000"/>
              </a:lnSpc>
              <a:buFont typeface="Arial"/>
              <a:buChar char="•"/>
              <a:defRPr/>
            </a:pPr>
            <a:r>
              <a:rPr lang="en-US" sz="2200" dirty="0">
                <a:latin typeface="Calibri" charset="0"/>
              </a:rPr>
              <a:t>The prisoners were locked in cells and had to wear humiliating clothing (smocks with no undergarments).</a:t>
            </a:r>
          </a:p>
          <a:p>
            <a:pPr marL="342900" indent="-342900" eaLnBrk="1" hangingPunct="1">
              <a:spcBef>
                <a:spcPct val="40000"/>
              </a:spcBef>
              <a:buFont typeface="Arial"/>
              <a:buChar char="•"/>
              <a:defRPr/>
            </a:pPr>
            <a:r>
              <a:rPr lang="en-US" sz="2400" dirty="0">
                <a:latin typeface="Calibri" charset="0"/>
              </a:rPr>
              <a:t>The participants began to take their respective roles too seriously.</a:t>
            </a:r>
          </a:p>
          <a:p>
            <a:pPr marL="800100" lvl="1" indent="-342900" eaLnBrk="1" hangingPunct="1">
              <a:spcBef>
                <a:spcPct val="40000"/>
              </a:spcBef>
              <a:buFont typeface="Arial"/>
              <a:buChar char="•"/>
              <a:defRPr/>
            </a:pPr>
            <a:r>
              <a:rPr lang="en-US" sz="2100" dirty="0">
                <a:latin typeface="Calibri" charset="0"/>
              </a:rPr>
              <a:t>After only one day of </a:t>
            </a:r>
            <a:r>
              <a:rPr lang="ja-JP" altLang="en-US" sz="2100" dirty="0">
                <a:latin typeface="Arial" charset="0"/>
              </a:rPr>
              <a:t>“</a:t>
            </a:r>
            <a:r>
              <a:rPr lang="en-US" altLang="ja-JP" sz="2100" dirty="0">
                <a:latin typeface="Calibri" charset="0"/>
              </a:rPr>
              <a:t>role playing,</a:t>
            </a:r>
            <a:r>
              <a:rPr lang="ja-JP" altLang="en-US" sz="2100" dirty="0">
                <a:latin typeface="Arial" charset="0"/>
              </a:rPr>
              <a:t>”</a:t>
            </a:r>
            <a:r>
              <a:rPr lang="en-US" altLang="ja-JP" sz="2100" dirty="0">
                <a:latin typeface="Calibri" charset="0"/>
              </a:rPr>
              <a:t> the guards started treating the prisoners cruelly.</a:t>
            </a:r>
          </a:p>
          <a:p>
            <a:pPr marL="800100" lvl="1" indent="-342900" eaLnBrk="1" hangingPunct="1">
              <a:spcBef>
                <a:spcPct val="40000"/>
              </a:spcBef>
              <a:buFont typeface="Arial"/>
              <a:buChar char="•"/>
              <a:defRPr/>
            </a:pPr>
            <a:r>
              <a:rPr lang="en-US" sz="2100" dirty="0">
                <a:latin typeface="Calibri" charset="0"/>
              </a:rPr>
              <a:t>Some of the prisoners rebelled, and others began to break down.</a:t>
            </a:r>
          </a:p>
          <a:p>
            <a:pPr marL="342900" indent="-342900" eaLnBrk="1" hangingPunct="1">
              <a:spcBef>
                <a:spcPct val="40000"/>
              </a:spcBef>
              <a:buFont typeface="Arial"/>
              <a:buChar char="•"/>
              <a:defRPr/>
            </a:pPr>
            <a:r>
              <a:rPr lang="en-US" sz="2400" dirty="0">
                <a:latin typeface="Calibri" charset="0"/>
              </a:rPr>
              <a:t>Role-playing quickly became reality</a:t>
            </a:r>
          </a:p>
          <a:p>
            <a:pPr marL="800100" lvl="1" indent="-342900" eaLnBrk="1" hangingPunct="1">
              <a:spcBef>
                <a:spcPct val="40000"/>
              </a:spcBef>
              <a:buFont typeface="Arial"/>
              <a:buChar char="•"/>
              <a:defRPr/>
            </a:pPr>
            <a:r>
              <a:rPr lang="en-US" sz="2100" dirty="0">
                <a:latin typeface="Calibri" charset="0"/>
              </a:rPr>
              <a:t>The situation deteriorated so much that </a:t>
            </a:r>
            <a:r>
              <a:rPr lang="en-US" sz="2100" dirty="0" err="1">
                <a:latin typeface="Calibri" charset="0"/>
              </a:rPr>
              <a:t>Zimbardo</a:t>
            </a:r>
            <a:r>
              <a:rPr lang="en-US" sz="2100" dirty="0">
                <a:latin typeface="Calibri" charset="0"/>
              </a:rPr>
              <a:t> had to stop the study after only 6 days.</a:t>
            </a:r>
          </a:p>
          <a:p>
            <a:pPr marL="800100" lvl="1" indent="-342900" eaLnBrk="1" hangingPunct="1">
              <a:spcBef>
                <a:spcPct val="40000"/>
              </a:spcBef>
              <a:buFont typeface="Arial"/>
              <a:buChar char="•"/>
              <a:defRPr/>
            </a:pPr>
            <a:r>
              <a:rPr lang="en-US" sz="2100" dirty="0">
                <a:latin typeface="Calibri" charset="0"/>
              </a:rPr>
              <a:t>Even these emotionally stable, normal young educated men were vulnerable to the power of the situational roles.</a:t>
            </a:r>
          </a:p>
          <a:p>
            <a:pPr marL="171450" indent="-171450">
              <a:buFont typeface="Arial"/>
              <a:buChar char="•"/>
              <a:defRPr/>
            </a:pPr>
            <a:endParaRPr lang="en-US" dirty="0"/>
          </a:p>
        </p:txBody>
      </p:sp>
      <p:sp>
        <p:nvSpPr>
          <p:cNvPr id="1218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3EC3C31-FADF-C348-A3BD-5C57751106C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549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eaLnBrk="1" hangingPunct="1">
              <a:lnSpc>
                <a:spcPct val="95000"/>
              </a:lnSpc>
              <a:buFont typeface="Arial"/>
              <a:buChar char="•"/>
              <a:defRPr/>
            </a:pPr>
            <a:r>
              <a:rPr lang="en-US" sz="2400" dirty="0"/>
              <a:t>New interest in this study was generated by the recent abuse of prisoners at Abu Ghraib, the U.S. military prison in Iraq.</a:t>
            </a:r>
            <a:endParaRPr lang="en-US" sz="7200" dirty="0">
              <a:latin typeface="Calibri" charset="0"/>
            </a:endParaRPr>
          </a:p>
          <a:p>
            <a:pPr eaLnBrk="1" hangingPunct="1">
              <a:lnSpc>
                <a:spcPct val="95000"/>
              </a:lnSpc>
              <a:buFont typeface="Arial"/>
              <a:buNone/>
              <a:defRPr/>
            </a:pPr>
            <a:endParaRPr lang="en-US" sz="2200" dirty="0">
              <a:latin typeface="Calibri" charset="0"/>
            </a:endParaRPr>
          </a:p>
        </p:txBody>
      </p:sp>
      <p:sp>
        <p:nvSpPr>
          <p:cNvPr id="1228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5BD3C7-ED65-CA4D-A66E-56F3994695F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816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2390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Calibri" charset="0"/>
            </a:endParaRPr>
          </a:p>
        </p:txBody>
      </p:sp>
      <p:sp>
        <p:nvSpPr>
          <p:cNvPr id="1239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508DEFC-2080-8548-A72E-09F9849B198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090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 rot="16200000">
            <a:off x="9814609" y="4097832"/>
            <a:ext cx="44487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800" dirty="0">
                <a:solidFill>
                  <a:prstClr val="black"/>
                </a:solidFill>
              </a:rPr>
              <a:t>Mary Jones</a:t>
            </a:r>
          </a:p>
        </p:txBody>
      </p:sp>
    </p:spTree>
    <p:extLst>
      <p:ext uri="{BB962C8B-B14F-4D97-AF65-F5344CB8AC3E}">
        <p14:creationId xmlns:p14="http://schemas.microsoft.com/office/powerpoint/2010/main" val="3639776602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2031772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19264"/>
            <a:ext cx="5384800" cy="47577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19264"/>
            <a:ext cx="5384800" cy="47577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0011448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95093600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3148129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6432D16-A046-2642-8211-A5E68CC9DAA2}" type="slidenum">
              <a:rPr lang="en-US" sz="240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24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586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122238"/>
            <a:ext cx="10972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719264"/>
            <a:ext cx="10972800" cy="452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99097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ransition spd="med">
    <p:fade/>
  </p:transition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4A66AC"/>
          </a:solidFill>
          <a:latin typeface="+mj-lt"/>
          <a:ea typeface="+mj-ea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ea typeface="ＭＳ Ｐゴシック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ea typeface="ＭＳ Ｐゴシック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ea typeface="ＭＳ Ｐゴシック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457200" indent="-457200" algn="l" rtl="0" eaLnBrk="1" fontAlgn="base" hangingPunct="1">
        <a:spcBef>
          <a:spcPct val="20000"/>
        </a:spcBef>
        <a:spcAft>
          <a:spcPct val="0"/>
        </a:spcAft>
        <a:buClr>
          <a:srgbClr val="5E9F79"/>
        </a:buClr>
        <a:buSzPct val="100000"/>
        <a:buFont typeface="Arial" charset="0"/>
        <a:buChar char="•"/>
        <a:defRPr sz="30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800100" indent="-457200" algn="l" rtl="0" eaLnBrk="1" fontAlgn="base" hangingPunct="1">
        <a:spcBef>
          <a:spcPct val="20000"/>
        </a:spcBef>
        <a:spcAft>
          <a:spcPct val="0"/>
        </a:spcAft>
        <a:buClr>
          <a:srgbClr val="E6C362"/>
        </a:buClr>
        <a:buSzPct val="100000"/>
        <a:buFont typeface="Lucida Grande" charset="0"/>
        <a:buChar char="-"/>
        <a:defRPr sz="2600">
          <a:solidFill>
            <a:schemeClr val="tx1"/>
          </a:solidFill>
          <a:latin typeface="+mn-lt"/>
          <a:ea typeface="+mn-ea"/>
        </a:defRPr>
      </a:lvl2pPr>
      <a:lvl3pPr marL="103505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2300">
          <a:solidFill>
            <a:schemeClr val="tx1"/>
          </a:solidFill>
          <a:latin typeface="+mn-lt"/>
          <a:ea typeface="+mn-ea"/>
        </a:defRPr>
      </a:lvl3pPr>
      <a:lvl4pPr marL="1281113" indent="-2921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0"/>
        <a:buChar char="§"/>
        <a:defRPr sz="2000">
          <a:solidFill>
            <a:schemeClr val="tx1"/>
          </a:solidFill>
          <a:latin typeface="+mn-lt"/>
          <a:ea typeface="+mn-ea"/>
        </a:defRPr>
      </a:lvl4pPr>
      <a:lvl5pPr marL="15986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2000">
          <a:solidFill>
            <a:schemeClr val="tx1"/>
          </a:solidFill>
          <a:latin typeface="+mn-lt"/>
          <a:ea typeface="+mn-ea"/>
        </a:defRPr>
      </a:lvl5pPr>
      <a:lvl6pPr marL="20558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2000">
          <a:solidFill>
            <a:schemeClr val="tx1"/>
          </a:solidFill>
          <a:latin typeface="+mn-lt"/>
          <a:ea typeface="+mn-ea"/>
        </a:defRPr>
      </a:lvl6pPr>
      <a:lvl7pPr marL="25130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2000">
          <a:solidFill>
            <a:schemeClr val="tx1"/>
          </a:solidFill>
          <a:latin typeface="+mn-lt"/>
          <a:ea typeface="+mn-ea"/>
        </a:defRPr>
      </a:lvl7pPr>
      <a:lvl8pPr marL="29702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2000">
          <a:solidFill>
            <a:schemeClr val="tx1"/>
          </a:solidFill>
          <a:latin typeface="+mn-lt"/>
          <a:ea typeface="+mn-ea"/>
        </a:defRPr>
      </a:lvl8pPr>
      <a:lvl9pPr marL="34274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prisonexp.org/the-story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prisonexp.org/the-story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prisonexp.org/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6780-9D7D-4951-9DDF-748EF6911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024190"/>
            <a:ext cx="10972800" cy="1295400"/>
          </a:xfrm>
        </p:spPr>
        <p:txBody>
          <a:bodyPr>
            <a:normAutofit/>
          </a:bodyPr>
          <a:lstStyle/>
          <a:p>
            <a:r>
              <a:rPr kumimoji="0" lang="en-US" sz="6000" b="0" i="0" u="none" strike="noStrike" kern="0" cap="none" spc="0" normalizeH="0" baseline="0" noProof="0" dirty="0">
                <a:ln>
                  <a:noFill/>
                </a:ln>
                <a:solidFill>
                  <a:srgbClr val="4A66AC"/>
                </a:solidFill>
                <a:effectLst/>
                <a:uLnTx/>
                <a:uFillTx/>
                <a:latin typeface="Arial"/>
                <a:ea typeface="ＭＳ Ｐゴシック"/>
              </a:rPr>
              <a:t>The Impact of Role-Playing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145529823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3"/>
          <p:cNvSpPr>
            <a:spLocks noGrp="1" noChangeArrowheads="1"/>
          </p:cNvSpPr>
          <p:nvPr>
            <p:ph idx="1"/>
          </p:nvPr>
        </p:nvSpPr>
        <p:spPr>
          <a:xfrm>
            <a:off x="536448" y="304800"/>
            <a:ext cx="6156960" cy="61083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6000" b="1" dirty="0"/>
              <a:t>Role</a:t>
            </a:r>
          </a:p>
          <a:p>
            <a:pPr lvl="1"/>
            <a:r>
              <a:rPr lang="en-US" sz="3200" dirty="0"/>
              <a:t>A social position that carries with it expected </a:t>
            </a:r>
            <a:r>
              <a:rPr lang="en-US" sz="3200" dirty="0" err="1"/>
              <a:t>behaviours</a:t>
            </a:r>
            <a:r>
              <a:rPr lang="en-US" sz="3200" dirty="0"/>
              <a:t> from the person in it</a:t>
            </a:r>
          </a:p>
          <a:p>
            <a:pPr lvl="1"/>
            <a:r>
              <a:rPr lang="en-US" sz="3200" dirty="0"/>
              <a:t>Defined by the socially expected pattern of </a:t>
            </a:r>
            <a:r>
              <a:rPr lang="en-US" sz="3200" dirty="0" err="1"/>
              <a:t>behaviour</a:t>
            </a:r>
            <a:r>
              <a:rPr lang="en-US" sz="3200" dirty="0"/>
              <a:t> for it, and these definitions impact both </a:t>
            </a:r>
            <a:r>
              <a:rPr lang="en-US" sz="3200" dirty="0" err="1"/>
              <a:t>behaviour</a:t>
            </a:r>
            <a:r>
              <a:rPr lang="en-US" sz="3200" dirty="0"/>
              <a:t> and attitudes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510528" y="1719264"/>
            <a:ext cx="58462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Consider how many different ‘roles’ you have in society: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Son, daughter, grandchild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Brother, sister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Boyfriend, girlfriend, partner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Husband, wife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Sports-person 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ＭＳ Ｐゴシック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70606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0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0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0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0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03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03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Think – Act … Act - Think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873211" y="2176465"/>
            <a:ext cx="10709189" cy="3046988"/>
          </a:xfrm>
          <a:prstGeom prst="rect">
            <a:avLst/>
          </a:prstGeom>
          <a:solidFill>
            <a:srgbClr val="FFFF00"/>
          </a:solidFill>
          <a:ln w="73025" cmpd="sng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sz="4800" dirty="0"/>
              <a:t>Myers (2002) said, “we are likely not only to think ourselves into a way of acting but also to act ourselves into a way of thinking.”</a:t>
            </a:r>
          </a:p>
        </p:txBody>
      </p:sp>
    </p:spTree>
    <p:extLst>
      <p:ext uri="{BB962C8B-B14F-4D97-AF65-F5344CB8AC3E}">
        <p14:creationId xmlns:p14="http://schemas.microsoft.com/office/powerpoint/2010/main" val="31788894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The Impact of Role-Playing</a:t>
            </a:r>
          </a:p>
        </p:txBody>
      </p:sp>
      <p:sp>
        <p:nvSpPr>
          <p:cNvPr id="104450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594022"/>
            <a:ext cx="11462951" cy="4806778"/>
          </a:xfrm>
        </p:spPr>
        <p:txBody>
          <a:bodyPr>
            <a:normAutofit/>
          </a:bodyPr>
          <a:lstStyle/>
          <a:p>
            <a:r>
              <a:rPr lang="en-US" b="1" dirty="0" err="1"/>
              <a:t>Zimbardo</a:t>
            </a:r>
            <a:r>
              <a:rPr lang="fr-FR" altLang="ja-JP" b="1" dirty="0"/>
              <a:t>'</a:t>
            </a:r>
            <a:r>
              <a:rPr lang="en-US" altLang="ja-JP" b="1" dirty="0"/>
              <a:t>s study (1970s)</a:t>
            </a:r>
          </a:p>
          <a:p>
            <a:pPr lvl="1"/>
            <a:r>
              <a:rPr lang="en-US" sz="2800" dirty="0"/>
              <a:t>In a now-classic study, </a:t>
            </a:r>
            <a:r>
              <a:rPr lang="en-US" sz="2800" dirty="0" err="1"/>
              <a:t>Zimbardo</a:t>
            </a:r>
            <a:r>
              <a:rPr lang="en-US" sz="2800" dirty="0"/>
              <a:t> </a:t>
            </a:r>
            <a:r>
              <a:rPr lang="en-US" altLang="ja-JP" sz="2800" dirty="0"/>
              <a:t>recruited male college students to participate in a study held in the basement of the Stanford University psychology building—renovated to be a mock prison</a:t>
            </a:r>
          </a:p>
          <a:p>
            <a:pPr lvl="1"/>
            <a:r>
              <a:rPr lang="en-US" sz="2800" dirty="0"/>
              <a:t>The most emotionally-stable volunteers were selected for the study and then randomly assigned to play the roles of prisoner and prison guard. </a:t>
            </a:r>
          </a:p>
          <a:p>
            <a:pPr lvl="1"/>
            <a:r>
              <a:rPr lang="en-US" sz="2800" dirty="0"/>
              <a:t>The participants began to take their respective roles too seriously</a:t>
            </a:r>
          </a:p>
          <a:p>
            <a:pPr lvl="1"/>
            <a:r>
              <a:rPr lang="en-US" sz="2800" dirty="0"/>
              <a:t>Role-playing quickly became reality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2638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44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4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4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44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44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44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44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44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44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4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4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4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FD57-9B2A-4C8B-AB2C-0F4E4F96B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F3CFB6-E881-45DE-B30F-F8C73EECDA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9429" y="134151"/>
            <a:ext cx="5663953" cy="658969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49842037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standing next to a car&#10;&#10;Description automatically generated with low confidence">
            <a:extLst>
              <a:ext uri="{FF2B5EF4-FFF2-40B4-BE49-F238E27FC236}">
                <a16:creationId xmlns:a16="http://schemas.microsoft.com/office/drawing/2014/main" id="{35AF843F-6173-48E4-BCD2-0A87779691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" b="4267"/>
          <a:stretch/>
        </p:blipFill>
        <p:spPr>
          <a:xfrm>
            <a:off x="120650" y="68263"/>
            <a:ext cx="11950700" cy="6721475"/>
          </a:xfrm>
          <a:noFill/>
        </p:spPr>
      </p:pic>
    </p:spTree>
    <p:extLst>
      <p:ext uri="{BB962C8B-B14F-4D97-AF65-F5344CB8AC3E}">
        <p14:creationId xmlns:p14="http://schemas.microsoft.com/office/powerpoint/2010/main" val="4055157429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F0C241-4DF6-44C3-9BF5-7353B9490D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5474"/>
          <a:stretch/>
        </p:blipFill>
        <p:spPr>
          <a:xfrm>
            <a:off x="120650" y="68263"/>
            <a:ext cx="11950700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3438637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5C5EC-7746-4638-9945-F1ABCCCC8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88A4E9-4780-488F-A5FF-9BA75312EA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897" y="31383"/>
            <a:ext cx="11778915" cy="6704379"/>
          </a:xfrm>
        </p:spPr>
      </p:pic>
    </p:spTree>
    <p:extLst>
      <p:ext uri="{BB962C8B-B14F-4D97-AF65-F5344CB8AC3E}">
        <p14:creationId xmlns:p14="http://schemas.microsoft.com/office/powerpoint/2010/main" val="1207692830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Stanford Prison Experiment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6360" y="1041010"/>
            <a:ext cx="9845040" cy="5679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903578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19456"/>
            <a:ext cx="5632704" cy="6028945"/>
          </a:xfrm>
        </p:spPr>
        <p:txBody>
          <a:bodyPr>
            <a:normAutofit/>
          </a:bodyPr>
          <a:lstStyle/>
          <a:p>
            <a:r>
              <a:rPr lang="en-GB" dirty="0"/>
              <a:t>The guards were given uniforms and billy clubs.</a:t>
            </a:r>
          </a:p>
          <a:p>
            <a:r>
              <a:rPr lang="en-GB" dirty="0"/>
              <a:t>The prisoners were locked in cells and had to wear humiliating clothing (smocks with no undergarments).</a:t>
            </a:r>
          </a:p>
          <a:p>
            <a:r>
              <a:rPr lang="en-GB" dirty="0"/>
              <a:t>The participants began to take their respective roles too seriously.</a:t>
            </a:r>
          </a:p>
          <a:p>
            <a:r>
              <a:rPr lang="en-GB" dirty="0"/>
              <a:t>After only one day of “role playing,” the guards started treating the prisoners cruelly.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2304" y="1540567"/>
            <a:ext cx="5864352" cy="3386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2356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19456"/>
            <a:ext cx="5632704" cy="6028945"/>
          </a:xfrm>
        </p:spPr>
        <p:txBody>
          <a:bodyPr>
            <a:normAutofit fontScale="92500"/>
          </a:bodyPr>
          <a:lstStyle/>
          <a:p>
            <a:r>
              <a:rPr lang="en-GB" dirty="0"/>
              <a:t>Some of the prisoners rebelled, and others began to break down.</a:t>
            </a:r>
          </a:p>
          <a:p>
            <a:r>
              <a:rPr lang="en-GB" dirty="0"/>
              <a:t>Role-playing quickly became reality</a:t>
            </a:r>
          </a:p>
          <a:p>
            <a:r>
              <a:rPr lang="en-GB" dirty="0"/>
              <a:t>The situation deteriorated so much that </a:t>
            </a:r>
            <a:r>
              <a:rPr lang="en-GB" dirty="0" err="1"/>
              <a:t>Zimbardo</a:t>
            </a:r>
            <a:r>
              <a:rPr lang="en-GB" dirty="0"/>
              <a:t> had to stop the study after only 6 days.</a:t>
            </a:r>
          </a:p>
          <a:p>
            <a:r>
              <a:rPr lang="en-GB" dirty="0"/>
              <a:t>Even these emotionally stable, normal young educated men were vulnerable to the power of the situational roles.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2304" y="1540567"/>
            <a:ext cx="5864352" cy="3386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4449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078" y="636460"/>
            <a:ext cx="8215122" cy="461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915182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73676" y="375445"/>
            <a:ext cx="5520724" cy="5790577"/>
          </a:xfrm>
        </p:spPr>
        <p:txBody>
          <a:bodyPr>
            <a:normAutofit fontScale="92500"/>
          </a:bodyPr>
          <a:lstStyle/>
          <a:p>
            <a:r>
              <a:rPr lang="en-US" sz="3200" b="1" dirty="0" err="1"/>
              <a:t>Zimbardo</a:t>
            </a:r>
            <a:r>
              <a:rPr lang="fr-FR" altLang="ja-JP" sz="3200" b="1" dirty="0"/>
              <a:t>'</a:t>
            </a:r>
            <a:r>
              <a:rPr lang="en-US" altLang="ja-JP" sz="3200" b="1" dirty="0"/>
              <a:t>s study criticism</a:t>
            </a:r>
          </a:p>
          <a:p>
            <a:pPr lvl="1"/>
            <a:r>
              <a:rPr lang="en-US" sz="3200" dirty="0"/>
              <a:t>Not clear if participants </a:t>
            </a:r>
            <a:r>
              <a:rPr lang="en-US" sz="3200" dirty="0" err="1"/>
              <a:t>behaviour</a:t>
            </a:r>
            <a:r>
              <a:rPr lang="en-US" sz="3200" dirty="0"/>
              <a:t> was motivated by natural acceptances of situational roles or active leadership by Zimbardo</a:t>
            </a:r>
          </a:p>
          <a:p>
            <a:pPr lvl="1"/>
            <a:r>
              <a:rPr lang="en-US" sz="3200" dirty="0"/>
              <a:t>Findings may be confounded by demand characteristics</a:t>
            </a:r>
          </a:p>
          <a:p>
            <a:pPr lvl="1"/>
            <a:r>
              <a:rPr lang="en-US" sz="3200" dirty="0"/>
              <a:t>Only a few guards were abusive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102405" name="Rectangle 7"/>
          <p:cNvSpPr>
            <a:spLocks noChangeArrowheads="1"/>
          </p:cNvSpPr>
          <p:nvPr/>
        </p:nvSpPr>
        <p:spPr bwMode="auto">
          <a:xfrm>
            <a:off x="9753601" y="1676401"/>
            <a:ext cx="18288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A guard harassing a prisoner in the Stanford Prison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Experiment.</a:t>
            </a:r>
          </a:p>
        </p:txBody>
      </p:sp>
      <p:sp>
        <p:nvSpPr>
          <p:cNvPr id="102406" name="Rectangle 8"/>
          <p:cNvSpPr>
            <a:spLocks noChangeArrowheads="1"/>
          </p:cNvSpPr>
          <p:nvPr/>
        </p:nvSpPr>
        <p:spPr bwMode="auto">
          <a:xfrm>
            <a:off x="6446310" y="4992625"/>
            <a:ext cx="15240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A guard mistreating a prisoner at Abu Ghraib prison in Iraq.</a:t>
            </a:r>
          </a:p>
        </p:txBody>
      </p:sp>
      <p:pic>
        <p:nvPicPr>
          <p:cNvPr id="8" name="Picture 2" descr="Griggs4e_9UN13ab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476" b="11355"/>
          <a:stretch/>
        </p:blipFill>
        <p:spPr bwMode="auto">
          <a:xfrm>
            <a:off x="5994400" y="495300"/>
            <a:ext cx="3173984" cy="3044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Griggs4e_9UN13ab.jp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20" b="11355"/>
          <a:stretch/>
        </p:blipFill>
        <p:spPr bwMode="auto">
          <a:xfrm>
            <a:off x="7970310" y="3798936"/>
            <a:ext cx="3612090" cy="3088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46310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36604" y="769938"/>
            <a:ext cx="6631459" cy="4757737"/>
          </a:xfrm>
        </p:spPr>
        <p:txBody>
          <a:bodyPr>
            <a:noAutofit/>
          </a:bodyPr>
          <a:lstStyle/>
          <a:p>
            <a:r>
              <a:rPr lang="en-US" b="1" dirty="0" err="1"/>
              <a:t>Haslam</a:t>
            </a:r>
            <a:r>
              <a:rPr lang="en-US" b="1" dirty="0"/>
              <a:t> and </a:t>
            </a:r>
            <a:r>
              <a:rPr lang="en-US" b="1" dirty="0" err="1"/>
              <a:t>Reicher</a:t>
            </a:r>
            <a:r>
              <a:rPr lang="en-US" b="1" dirty="0"/>
              <a:t>/BBC study</a:t>
            </a:r>
          </a:p>
          <a:p>
            <a:pPr lvl="1"/>
            <a:r>
              <a:rPr lang="en-US" altLang="ja-JP" sz="2800" dirty="0"/>
              <a:t>Recreated SPE study (with ethical study)</a:t>
            </a:r>
          </a:p>
          <a:p>
            <a:pPr lvl="1"/>
            <a:r>
              <a:rPr lang="en-US" altLang="ja-JP" sz="2800" dirty="0"/>
              <a:t>Results: Guards failed to impose their authority and rebelled after six days</a:t>
            </a:r>
          </a:p>
          <a:p>
            <a:pPr lvl="1"/>
            <a:r>
              <a:rPr lang="en-US" altLang="ja-JP" sz="2800" dirty="0"/>
              <a:t>Guards and prisoners formed communal system that collapsed</a:t>
            </a:r>
          </a:p>
          <a:p>
            <a:pPr lvl="1"/>
            <a:r>
              <a:rPr lang="en-US" altLang="ja-JP" sz="2800" dirty="0"/>
              <a:t>Findings via social identity theory: Power resides in group ability to establish sense of shared identity</a:t>
            </a:r>
          </a:p>
        </p:txBody>
      </p:sp>
      <p:sp>
        <p:nvSpPr>
          <p:cNvPr id="103428" name="Rectangle 5"/>
          <p:cNvSpPr>
            <a:spLocks noChangeArrowheads="1"/>
          </p:cNvSpPr>
          <p:nvPr/>
        </p:nvSpPr>
        <p:spPr bwMode="auto">
          <a:xfrm>
            <a:off x="7315200" y="5287169"/>
            <a:ext cx="426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ＭＳ Ｐゴシック"/>
                <a:cs typeface="+mn-cs"/>
              </a:rPr>
              <a:t>The guards and prisoners who participated in the BBC Prison Study.</a:t>
            </a:r>
          </a:p>
        </p:txBody>
      </p:sp>
      <p:pic>
        <p:nvPicPr>
          <p:cNvPr id="7" name="Picture 2" descr="Griggs4e_9UN14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76"/>
          <a:stretch/>
        </p:blipFill>
        <p:spPr bwMode="auto">
          <a:xfrm>
            <a:off x="7405817" y="1556952"/>
            <a:ext cx="4332645" cy="3327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715904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6_Griggs_SciPsych_4e_ch01_W">
  <a:themeElements>
    <a:clrScheme name="Custom 15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B82F3C"/>
      </a:accent2>
      <a:accent3>
        <a:srgbClr val="FAAB30"/>
      </a:accent3>
      <a:accent4>
        <a:srgbClr val="4A66AC"/>
      </a:accent4>
      <a:accent5>
        <a:srgbClr val="5E9F79"/>
      </a:accent5>
      <a:accent6>
        <a:srgbClr val="E6C362"/>
      </a:accent6>
      <a:hlink>
        <a:srgbClr val="9454C3"/>
      </a:hlink>
      <a:folHlink>
        <a:srgbClr val="3EBBF0"/>
      </a:folHlink>
    </a:clrScheme>
    <a:fontScheme name="Network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1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D2CD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5E3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2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8C3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0DE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560</Words>
  <Application>Microsoft Office PowerPoint</Application>
  <PresentationFormat>Widescreen</PresentationFormat>
  <Paragraphs>53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Lucida Grande</vt:lpstr>
      <vt:lpstr>Wingdings</vt:lpstr>
      <vt:lpstr>6_Griggs_SciPsych_4e_ch01_W</vt:lpstr>
      <vt:lpstr>The Impact of Role-Playing</vt:lpstr>
      <vt:lpstr>PowerPoint Presentation</vt:lpstr>
      <vt:lpstr>Think – Act … Act - Think</vt:lpstr>
      <vt:lpstr>The Impact of Role-Playing</vt:lpstr>
      <vt:lpstr>PowerPoint Presentation</vt:lpstr>
      <vt:lpstr>PowerPoint Presentation</vt:lpstr>
      <vt:lpstr>PowerPoint Presentation</vt:lpstr>
      <vt:lpstr>PowerPoint Presentation</vt:lpstr>
      <vt:lpstr>The Stanford Prison Experiment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Role-Playing</dc:title>
  <dc:creator>Mike Durke</dc:creator>
  <cp:lastModifiedBy>Mike Durke</cp:lastModifiedBy>
  <cp:revision>2</cp:revision>
  <dcterms:created xsi:type="dcterms:W3CDTF">2021-10-27T10:44:55Z</dcterms:created>
  <dcterms:modified xsi:type="dcterms:W3CDTF">2021-10-27T10:52:50Z</dcterms:modified>
</cp:coreProperties>
</file>