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1" r:id="rId16"/>
  </p:sldIdLst>
  <p:sldSz cx="14630400" cy="8229600"/>
  <p:notesSz cx="8229600" cy="14630400"/>
  <p:embeddedFontLst>
    <p:embeddedFont>
      <p:font typeface="Instrument Sans Medium" panose="020B0604020202020204" charset="0"/>
      <p:regular r:id="rId18"/>
    </p:embeddedFont>
    <p:embeddedFont>
      <p:font typeface="Instrument Sans Semi Bold" panose="020B0604020202020204" charset="0"/>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10"/>
  </p:normalViewPr>
  <p:slideViewPr>
    <p:cSldViewPr snapToGrid="0" snapToObjects="1">
      <p:cViewPr varScale="1">
        <p:scale>
          <a:sx n="55" d="100"/>
          <a:sy n="55" d="100"/>
        </p:scale>
        <p:origin x="90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9202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"Good morning, all. Today’s topic is depression and consideration of improvement in future. This topic is important not only for health reasons, but also because it is associated with societal inequalities, burden on health systems and workforce issues especially in the NHS.</a:t>
            </a:r>
          </a:p>
          <a:p>
            <a:r>
              <a:rPr lang="en-GB" sz="1200" kern="1200" dirty="0">
                <a:solidFill>
                  <a:schemeClr val="tx1"/>
                </a:solidFill>
                <a:effectLst/>
                <a:latin typeface="+mn-lt"/>
                <a:ea typeface="+mn-ea"/>
                <a:cs typeface="+mn-cs"/>
              </a:rPr>
              <a:t>The aim of today is to discuss how depression has been managed historically, review the current system of care, and discuss possible future improvements.</a:t>
            </a:r>
          </a:p>
          <a:p>
            <a:r>
              <a:rPr lang="en-GB" sz="1200" kern="1200" dirty="0">
                <a:solidFill>
                  <a:schemeClr val="tx1"/>
                </a:solidFill>
                <a:effectLst/>
                <a:latin typeface="+mn-lt"/>
                <a:ea typeface="+mn-ea"/>
                <a:cs typeface="+mn-cs"/>
              </a:rPr>
              <a:t>My aim is that you will come away with a better understanding of depression and treatment history, alongside the gaps in mental health management in the present."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To begin with, let’s try to provide a definition of depression, according to the World Health Organization. In its recent update, the ICD-11, depression is defined by persistent low mood, disinterest and loss in activity, and failure to function in daily life. These key symptoms, if present can severely affect one’s quality of life. The most common subtypes of depression per ICD-11 include a Single Depressive Episode (one instance of depression) and Recurrent Depressive Disorder (episodes recur).”</a:t>
            </a:r>
          </a:p>
          <a:p>
            <a:r>
              <a:rPr lang="en-GB" sz="1200" kern="1200" dirty="0">
                <a:solidFill>
                  <a:schemeClr val="tx1"/>
                </a:solidFill>
                <a:effectLst/>
                <a:latin typeface="+mn-lt"/>
                <a:ea typeface="+mn-ea"/>
                <a:cs typeface="+mn-cs"/>
              </a:rPr>
              <a:t>Another key subtype is Persistent Depressive Disorder, or dysthymia, a long-term form of depression. Overall, the ICD-11 is much clearer than the ICD-10 as it explicitly mentions severity of impairment. This is a step forward for diagnosing and treating patients.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“First we look at numbers that tell you about the scale of depression, both worldwide and in the UK. It is estimated that 5% of adults are depressed, and in the UK 1 in 6 adults reported to feel depressed at least once a week, and it is important to remember that women are nearly twice as likely to be diagnosed than men.</a:t>
            </a:r>
          </a:p>
          <a:p>
            <a:r>
              <a:rPr lang="en-GB" sz="1200" kern="1200" dirty="0">
                <a:solidFill>
                  <a:schemeClr val="tx1"/>
                </a:solidFill>
                <a:effectLst/>
                <a:latin typeface="+mn-lt"/>
                <a:ea typeface="+mn-ea"/>
                <a:cs typeface="+mn-cs"/>
              </a:rPr>
              <a:t>One of the most frightening facts - the fact that literally makes depression deadly for certain groups of people - is that depression is one of the leading causes of suicide for certain age groups, particularly under 35. And this is relevant because it emphasizes the need for the right kind of treatment and the right access to treatment. Cost of depression is critical - billions of dollars yearly we spend on health care costs of depression, work lost productivity costs of depression, so this makes improving depression care even more important”</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“Back in the 18th and 19th centuries, depression was primarily known as “melancholia,” and the treatments during this time were very primitive and reflected the limited understanding of the disorder. The treatments during this time consisted of rest, spiritual guidance, and moral therapy, which really just meant giving patients moral support.”</a:t>
            </a:r>
          </a:p>
          <a:p>
            <a:r>
              <a:rPr lang="en-GB" sz="1200" kern="1200" dirty="0">
                <a:solidFill>
                  <a:schemeClr val="tx1"/>
                </a:solidFill>
                <a:effectLst/>
                <a:latin typeface="+mn-lt"/>
                <a:ea typeface="+mn-ea"/>
                <a:cs typeface="+mn-cs"/>
              </a:rPr>
              <a:t>Similarly, people during this time were housed in asylums. These asylums were notoriously overcrowded and lack of care, which shamed those who brought people with depression into them. They weren’t yet aware of the biological and psychological reasons for depression, or even harmful things that were believed to make a person sick. Instead, someone might just think the person had moral failure in their character.</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"There were changes in the way depression was viewed in treatment in the early to mid-20th century. Psychoanalysis, made famous by Sigmund Freud, was a primary treatment method, for the wealthier or privileged clientele. Institutionalisation was the primary method of treatment. Reference to long-term care, was common for those who suffered with depression. While institutions definitely cared for patients, it did not have the resources or the knowledge base to really help. During this time frame biological treatment was being used, including Electroconvulsive Therapy (ECT) and lobotomies. ECT was somewhat effective, but was found to be dangerous and had severe side effects. Lobotomy was the last resort and discontinued when stated that it caused more problems than it solved."</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the 1980s, new treatments for depression with a new class of medications called Selective Serotonin Reuptake Inhibitors (SSRIs) (i.e. fluoxetine) began to emerge. These treatments were a tremendous advancement in treatment, as they were safer and much better tolerated than older medications such as Tricyclic Antidepressants (TCAs) and Monoamine Oxidase Inhibitors (MAOIs). At the same time, there was a seismic change in the delivery of mental health care. The </a:t>
            </a:r>
            <a:r>
              <a:rPr lang="en-US" sz="1200" kern="1200" dirty="0" err="1">
                <a:solidFill>
                  <a:schemeClr val="tx1"/>
                </a:solidFill>
                <a:effectLst/>
                <a:latin typeface="+mn-lt"/>
                <a:ea typeface="+mn-ea"/>
                <a:cs typeface="+mn-cs"/>
              </a:rPr>
              <a:t>deinstitutionalisation</a:t>
            </a:r>
            <a:r>
              <a:rPr lang="en-US" sz="1200" kern="1200" dirty="0">
                <a:solidFill>
                  <a:schemeClr val="tx1"/>
                </a:solidFill>
                <a:effectLst/>
                <a:latin typeface="+mn-lt"/>
                <a:ea typeface="+mn-ea"/>
                <a:cs typeface="+mn-cs"/>
              </a:rPr>
              <a:t> movement transitioned long-term psychiatric hospital care to community treatment, with individuals being treated in outpatient settings.</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"Currently, treatment for depression utilizes a stepped care model, per the NICE guidelines. The model adjusts the intensity of treatment to the severity of the condition. The recommendation for mild to moderate depression is guided self-help, online CBT, or group therapy. The recommendation for moderate to severe depression is intense psychological therapy + antidepressants. For treatment resistant depression, advanced therapies such as </a:t>
            </a:r>
            <a:r>
              <a:rPr lang="en-US" sz="1200" kern="1200" dirty="0" err="1">
                <a:solidFill>
                  <a:schemeClr val="tx1"/>
                </a:solidFill>
                <a:effectLst/>
                <a:latin typeface="+mn-lt"/>
                <a:ea typeface="+mn-ea"/>
                <a:cs typeface="+mn-cs"/>
              </a:rPr>
              <a:t>rTMS</a:t>
            </a:r>
            <a:r>
              <a:rPr lang="en-US" sz="1200" kern="1200" dirty="0">
                <a:solidFill>
                  <a:schemeClr val="tx1"/>
                </a:solidFill>
                <a:effectLst/>
                <a:latin typeface="+mn-lt"/>
                <a:ea typeface="+mn-ea"/>
                <a:cs typeface="+mn-cs"/>
              </a:rPr>
              <a:t>, ketamine/</a:t>
            </a:r>
            <a:r>
              <a:rPr lang="en-US" sz="1200" kern="1200" dirty="0" err="1">
                <a:solidFill>
                  <a:schemeClr val="tx1"/>
                </a:solidFill>
                <a:effectLst/>
                <a:latin typeface="+mn-lt"/>
                <a:ea typeface="+mn-ea"/>
                <a:cs typeface="+mn-cs"/>
              </a:rPr>
              <a:t>esketamine</a:t>
            </a:r>
            <a:r>
              <a:rPr lang="en-US" sz="1200" kern="1200" dirty="0">
                <a:solidFill>
                  <a:schemeClr val="tx1"/>
                </a:solidFill>
                <a:effectLst/>
                <a:latin typeface="+mn-lt"/>
                <a:ea typeface="+mn-ea"/>
                <a:cs typeface="+mn-cs"/>
              </a:rPr>
              <a:t> and/or ECT with precautions, may be used. While certainly beneficial, these treatments are monitored, and ethical considerations are taken into account."</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clarity in the ICD-11 classification, has provided a very considerable chance of making depression a very replicable diagnosis and, thus improved treatment outcomes. The NICE guidelines have been vital to enabling the care to be structured and evidence-based, and allowed the spectrum of treatments that can be offered by providers to be wide, thus personalizing care as appropriate for each patient. The other main asset is the ethical protections, particularly regarding ECT type treatments - we have benefitted from learning from previously experiences and there are robust regulations in the implementation such treatments to protect the patient.”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“Despite all this, our current system has enormous challenges and weaknesses. One of the biggest challenges is access to care. Long wait times and limited access to therapy means that a huge number of people are not getting the care they need when they need it. There are also ongoing concerns about not receiving a therapeutic response, as approximately 30% patients do not have a response to first line treatments. The issues worldwide with many pharmacological treatments are also concerning especially in lesser-resourced or poorly developed countries in regard to mental healthcare."</a:t>
            </a:r>
            <a:r>
              <a:rPr lang="en-GB" sz="1200" kern="1200" dirty="0">
                <a:solidFill>
                  <a:schemeClr val="tx1"/>
                </a:solidFill>
                <a:effectLst/>
                <a:latin typeface="+mn-lt"/>
                <a:ea typeface="+mn-ea"/>
                <a:cs typeface="+mn-cs"/>
              </a:rPr>
              <a:t>Health inequalities persist, with people from lower socio-economic backgrounds often having less access to treatment. The stigma surrounding mental health continues to be a barrier to help-seeking, with many people still viewing depression as a personal weakness”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social, cultural, and political factors surrounding depression are critical to understanding the broader context of care. Depression is often misunderstood, with persistent stigma leading to delayed help-seeking. There are also significant socio-economic disparities, with those from lower-income backgrounds being more likely to experience depression due to stressors like poor housing, unemployment, and financial insecurity. Women are disproportionately affected by depression, with both social and biological factors contributing to this disparity. The NHS is under immense pressure, particularly following the COVID-19 pandemic, with workforce shortages and increased demand for services.”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“As we reflect on the history of depression treatment, it’s clear that there have been both harmful practices and important lessons learned. Past treatments like lobotomy and unmodified ECT remind us of the need for strict ethical guidelines in modern practice. Thankfully, the evolution of care from institutionalisation to community-based care has been a significant improvement. However, funding and capacity limitations still present challenges in the current system. These are areas that require ongoing attention and reform.”</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“Looking ahead, there are several recommendations to improve the treatment and provision of care for depression. First, we need to expand access to psychological therapies, particularly for young people who are increasingly affected by depression. Strengthening the stepped care model is also crucial, with clear referral pathways and better outcome monitoring. “</a:t>
            </a:r>
            <a:r>
              <a:rPr lang="en-US" sz="1200" kern="1200" dirty="0">
                <a:solidFill>
                  <a:schemeClr val="tx1"/>
                </a:solidFill>
                <a:effectLst/>
                <a:latin typeface="+mn-lt"/>
                <a:ea typeface="+mn-ea"/>
                <a:cs typeface="+mn-cs"/>
              </a:rPr>
              <a:t>We must remain open to new treatment options like </a:t>
            </a:r>
            <a:r>
              <a:rPr lang="en-US" sz="1200" kern="1200" dirty="0" err="1">
                <a:solidFill>
                  <a:schemeClr val="tx1"/>
                </a:solidFill>
                <a:effectLst/>
                <a:latin typeface="+mn-lt"/>
                <a:ea typeface="+mn-ea"/>
                <a:cs typeface="+mn-cs"/>
              </a:rPr>
              <a:t>rTMS</a:t>
            </a:r>
            <a:r>
              <a:rPr lang="en-US" sz="1200" kern="1200" dirty="0">
                <a:solidFill>
                  <a:schemeClr val="tx1"/>
                </a:solidFill>
                <a:effectLst/>
                <a:latin typeface="+mn-lt"/>
                <a:ea typeface="+mn-ea"/>
                <a:cs typeface="+mn-cs"/>
              </a:rPr>
              <a:t> and ketamine clinics and provide access to therapy. Health disparities must be mitigated; social prescribing and targeted interventions would lessen some of the roadblocks people face to care. Additionally, ongoing national campaigns to reduce stigma and improve cultural competency would be beneficial to help people feel safe/accepted while trying to access care.”</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conclusion, depression is a complicated condition, affected by a host of biological, psychological, and social factors. While we have made tremendous strides in the understanding and treatment of the condition, we have a long way to go. Through learning from the past, improving the current offerings, and worrying about the future priorities like access, innovation, and equity, we can strive to do a better job of providing more effective and compassionate care for all those affected by depression. Thank you for your time, and I welcome any questions you may have.”</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credible sources we used throughout the research.</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FF"/>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FF"/>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FF"/>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FF"/>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FF"/>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FF"/>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FF"/>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FF"/>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FF"/>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FF"/>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3.png"/><Relationship Id="rId7"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1.xml"/><Relationship Id="rId5" Type="http://schemas.openxmlformats.org/officeDocument/2006/relationships/image" Target="../media/image30.png"/><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32.png"/><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png"/><Relationship Id="rId7" Type="http://schemas.openxmlformats.org/officeDocument/2006/relationships/image" Target="../media/image36.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3.png"/><Relationship Id="rId7" Type="http://schemas.openxmlformats.org/officeDocument/2006/relationships/image" Target="../media/image4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8" Type="http://schemas.openxmlformats.org/officeDocument/2006/relationships/hyperlink" Target="https://icd.who.int/" TargetMode="External"/><Relationship Id="rId3" Type="http://schemas.openxmlformats.org/officeDocument/2006/relationships/image" Target="../media/image3.png"/><Relationship Id="rId7" Type="http://schemas.openxmlformats.org/officeDocument/2006/relationships/hyperlink" Target="https://www.ons.gov.uk/"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digital.nhs.uk/" TargetMode="External"/><Relationship Id="rId5" Type="http://schemas.openxmlformats.org/officeDocument/2006/relationships/hyperlink" Target="https://www.mentalhealth.org.uk/" TargetMode="External"/><Relationship Id="rId4" Type="http://schemas.openxmlformats.org/officeDocument/2006/relationships/hyperlink" Target="https://www.gov.uk/" TargetMode="External"/><Relationship Id="rId9" Type="http://schemas.openxmlformats.org/officeDocument/2006/relationships/hyperlink" Target="https://www.who.i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8869680" y="0"/>
            <a:ext cx="5760720" cy="8229600"/>
          </a:xfrm>
          <a:prstGeom prst="rect">
            <a:avLst/>
          </a:prstGeom>
        </p:spPr>
      </p:pic>
      <p:sp>
        <p:nvSpPr>
          <p:cNvPr id="3" name="Text 0"/>
          <p:cNvSpPr/>
          <p:nvPr/>
        </p:nvSpPr>
        <p:spPr>
          <a:xfrm>
            <a:off x="793790" y="1546146"/>
            <a:ext cx="7556421" cy="2835116"/>
          </a:xfrm>
          <a:prstGeom prst="rect">
            <a:avLst/>
          </a:prstGeom>
          <a:noFill/>
          <a:ln/>
        </p:spPr>
        <p:txBody>
          <a:bodyPr wrap="square" lIns="0" tIns="0" rIns="0" bIns="0" rtlCol="0" anchor="t"/>
          <a:lstStyle/>
          <a:p>
            <a:pPr marL="0" indent="0" algn="l">
              <a:lnSpc>
                <a:spcPts val="5550"/>
              </a:lnSpc>
              <a:buNone/>
            </a:pPr>
            <a:r>
              <a:rPr lang="en-US" sz="4450" dirty="0">
                <a:solidFill>
                  <a:srgbClr val="091C53"/>
                </a:solidFill>
                <a:latin typeface="Instrument Sans Semi Bold" pitchFamily="34" charset="0"/>
                <a:ea typeface="Instrument Sans Semi Bold" pitchFamily="34" charset="-122"/>
                <a:cs typeface="Instrument Sans Semi Bold" pitchFamily="34" charset="-120"/>
              </a:rPr>
              <a:t>Depressive Disorder (ICD-11): Historical Treatments, Contemporary Provision, and Future Directions</a:t>
            </a:r>
            <a:endParaRPr lang="en-US" sz="4450" dirty="0"/>
          </a:p>
        </p:txBody>
      </p:sp>
      <p:sp>
        <p:nvSpPr>
          <p:cNvPr id="4" name="Text 1"/>
          <p:cNvSpPr/>
          <p:nvPr/>
        </p:nvSpPr>
        <p:spPr>
          <a:xfrm>
            <a:off x="793790" y="4721423"/>
            <a:ext cx="7556421" cy="362903"/>
          </a:xfrm>
          <a:prstGeom prst="rect">
            <a:avLst/>
          </a:prstGeom>
          <a:noFill/>
          <a:ln/>
        </p:spPr>
        <p:txBody>
          <a:bodyPr wrap="none" lIns="0" tIns="0" rIns="0" bIns="0" rtlCol="0" anchor="t"/>
          <a:lstStyle/>
          <a:p>
            <a:pPr marL="0" indent="0" algn="l">
              <a:lnSpc>
                <a:spcPts val="2850"/>
              </a:lnSpc>
              <a:buNone/>
            </a:pPr>
            <a:r>
              <a:rPr lang="en-US" sz="1750" dirty="0">
                <a:solidFill>
                  <a:srgbClr val="000E21"/>
                </a:solidFill>
                <a:latin typeface="Instrument Sans Medium" pitchFamily="34" charset="0"/>
                <a:ea typeface="Instrument Sans Medium" pitchFamily="34" charset="-122"/>
                <a:cs typeface="Instrument Sans Medium" pitchFamily="34" charset="-120"/>
              </a:rPr>
              <a:t>Student  Name: Joe Ansah</a:t>
            </a:r>
          </a:p>
          <a:p>
            <a:pPr marL="0" indent="0" algn="l">
              <a:lnSpc>
                <a:spcPts val="2850"/>
              </a:lnSpc>
              <a:buNone/>
            </a:pPr>
            <a:r>
              <a:rPr lang="en-US" sz="1750" dirty="0">
                <a:solidFill>
                  <a:srgbClr val="000E21"/>
                </a:solidFill>
                <a:latin typeface="Instrument Sans Medium" pitchFamily="34" charset="0"/>
                <a:ea typeface="Instrument Sans Medium" pitchFamily="34" charset="-122"/>
                <a:cs typeface="Instrument Sans Medium" pitchFamily="34" charset="-120"/>
              </a:rPr>
              <a:t>Student Number: 2247737</a:t>
            </a:r>
          </a:p>
          <a:p>
            <a:pPr marL="0" indent="0" algn="l">
              <a:lnSpc>
                <a:spcPts val="2850"/>
              </a:lnSpc>
              <a:buNone/>
            </a:pPr>
            <a:endParaRPr lang="en-US" sz="1750" dirty="0"/>
          </a:p>
          <a:p>
            <a:pPr marL="0" indent="0" algn="l">
              <a:lnSpc>
                <a:spcPts val="2850"/>
              </a:lnSpc>
              <a:buNone/>
            </a:pPr>
            <a:endParaRPr lang="en-US" sz="1750" dirty="0"/>
          </a:p>
        </p:txBody>
      </p:sp>
      <p:sp>
        <p:nvSpPr>
          <p:cNvPr id="5" name="Text 2"/>
          <p:cNvSpPr/>
          <p:nvPr/>
        </p:nvSpPr>
        <p:spPr>
          <a:xfrm>
            <a:off x="793790" y="5339477"/>
            <a:ext cx="7556421" cy="725805"/>
          </a:xfrm>
          <a:prstGeom prst="rect">
            <a:avLst/>
          </a:prstGeom>
          <a:noFill/>
          <a:ln/>
        </p:spPr>
        <p:txBody>
          <a:bodyPr wrap="square" lIns="0" tIns="0" rIns="0" bIns="0" rtlCol="0" anchor="t"/>
          <a:lstStyle/>
          <a:p>
            <a:pPr marL="0" indent="0" algn="l">
              <a:lnSpc>
                <a:spcPts val="2850"/>
              </a:lnSpc>
              <a:buNone/>
            </a:pPr>
            <a:r>
              <a:rPr lang="en-US" sz="1750" dirty="0">
                <a:solidFill>
                  <a:srgbClr val="0540AD"/>
                </a:solidFill>
                <a:latin typeface="Instrument Sans Medium" pitchFamily="34" charset="0"/>
                <a:ea typeface="Instrument Sans Medium" pitchFamily="34" charset="-122"/>
                <a:cs typeface="Instrument Sans Medium" pitchFamily="34" charset="-120"/>
              </a:rPr>
              <a:t>Module Code:</a:t>
            </a:r>
            <a:r>
              <a:rPr lang="en-US" sz="1750" dirty="0">
                <a:solidFill>
                  <a:srgbClr val="1E3063"/>
                </a:solidFill>
                <a:latin typeface="Instrument Sans Medium" pitchFamily="34" charset="0"/>
                <a:ea typeface="Instrument Sans Medium" pitchFamily="34" charset="-122"/>
                <a:cs typeface="Instrument Sans Medium" pitchFamily="34" charset="-120"/>
              </a:rPr>
              <a:t> BMHP6026 – </a:t>
            </a:r>
          </a:p>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Module: Digital Transformation in the Health and Care Professions</a:t>
            </a:r>
          </a:p>
          <a:p>
            <a:pPr marL="0" indent="0" algn="l">
              <a:lnSpc>
                <a:spcPts val="2850"/>
              </a:lnSpc>
              <a:buNone/>
            </a:pPr>
            <a:r>
              <a:rPr lang="en-US" sz="1750" dirty="0">
                <a:solidFill>
                  <a:srgbClr val="1E3063"/>
                </a:solidFill>
                <a:latin typeface="Instrument Sans Medium" pitchFamily="34" charset="0"/>
              </a:rPr>
              <a:t>Assignment Title: Component 2: (Oral Presentation)</a:t>
            </a:r>
            <a:endParaRPr lang="en-US" sz="1750" dirty="0"/>
          </a:p>
        </p:txBody>
      </p:sp>
      <p:sp>
        <p:nvSpPr>
          <p:cNvPr id="6" name="Text 3"/>
          <p:cNvSpPr/>
          <p:nvPr/>
        </p:nvSpPr>
        <p:spPr>
          <a:xfrm>
            <a:off x="793790" y="6320433"/>
            <a:ext cx="7556421" cy="362903"/>
          </a:xfrm>
          <a:prstGeom prst="rect">
            <a:avLst/>
          </a:prstGeom>
          <a:noFill/>
          <a:ln/>
        </p:spPr>
        <p:txBody>
          <a:bodyPr wrap="none" lIns="0" tIns="0" rIns="0" bIns="0" rtlCol="0" anchor="t"/>
          <a:lstStyle/>
          <a:p>
            <a:pPr marL="0" indent="0" algn="l">
              <a:lnSpc>
                <a:spcPts val="2850"/>
              </a:lnSpc>
              <a:buNone/>
            </a:pPr>
            <a:r>
              <a:rPr lang="en-US" sz="1750" dirty="0">
                <a:solidFill>
                  <a:srgbClr val="0540AD"/>
                </a:solidFill>
                <a:latin typeface="Instrument Sans Medium" pitchFamily="34" charset="0"/>
                <a:ea typeface="Instrument Sans Medium" pitchFamily="34" charset="-122"/>
                <a:cs typeface="Instrument Sans Medium" pitchFamily="34" charset="-120"/>
              </a:rPr>
              <a:t>Lecturer:</a:t>
            </a:r>
            <a:r>
              <a:rPr lang="en-US" sz="1750" dirty="0">
                <a:solidFill>
                  <a:srgbClr val="1E3063"/>
                </a:solidFill>
                <a:latin typeface="Instrument Sans Medium" pitchFamily="34" charset="0"/>
                <a:ea typeface="Instrument Sans Medium" pitchFamily="34" charset="-122"/>
                <a:cs typeface="Instrument Sans Medium" pitchFamily="34" charset="-120"/>
              </a:rPr>
              <a:t> Chloe Harries</a:t>
            </a:r>
            <a:endParaRPr lang="en-US" sz="17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E2900C1-D7B3-F941-36AD-392AC18CD596}"/>
              </a:ext>
            </a:extLst>
          </p:cNvPr>
          <p:cNvPicPr>
            <a:picLocks noChangeAspect="1"/>
          </p:cNvPicPr>
          <p:nvPr/>
        </p:nvPicPr>
        <p:blipFill>
          <a:blip r:embed="rId3"/>
          <a:stretch>
            <a:fillRect/>
          </a:stretch>
        </p:blipFill>
        <p:spPr>
          <a:xfrm>
            <a:off x="12887082" y="7731860"/>
            <a:ext cx="1743318" cy="419158"/>
          </a:xfrm>
          <a:prstGeom prst="rect">
            <a:avLst/>
          </a:prstGeom>
        </p:spPr>
      </p:pic>
      <p:sp>
        <p:nvSpPr>
          <p:cNvPr id="2" name="Text 0"/>
          <p:cNvSpPr/>
          <p:nvPr/>
        </p:nvSpPr>
        <p:spPr>
          <a:xfrm>
            <a:off x="6354718" y="715267"/>
            <a:ext cx="4147423" cy="518279"/>
          </a:xfrm>
          <a:prstGeom prst="rect">
            <a:avLst/>
          </a:prstGeom>
          <a:noFill/>
          <a:ln/>
        </p:spPr>
        <p:txBody>
          <a:bodyPr wrap="none" lIns="0" tIns="0" rIns="0" bIns="0" rtlCol="0" anchor="t"/>
          <a:lstStyle/>
          <a:p>
            <a:pPr marL="0" indent="0" algn="l">
              <a:lnSpc>
                <a:spcPts val="4050"/>
              </a:lnSpc>
              <a:buNone/>
            </a:pPr>
            <a:r>
              <a:rPr lang="en-US" sz="3250" dirty="0">
                <a:solidFill>
                  <a:srgbClr val="091C53"/>
                </a:solidFill>
                <a:latin typeface="Instrument Sans Semi Bold" pitchFamily="34" charset="0"/>
                <a:ea typeface="Instrument Sans Semi Bold" pitchFamily="34" charset="-122"/>
                <a:cs typeface="Instrument Sans Semi Bold" pitchFamily="34" charset="-120"/>
              </a:rPr>
              <a:t>Introduction &amp; Aim</a:t>
            </a:r>
            <a:endParaRPr lang="en-US" sz="3250" dirty="0"/>
          </a:p>
        </p:txBody>
      </p:sp>
      <p:sp>
        <p:nvSpPr>
          <p:cNvPr id="3" name="Text 1"/>
          <p:cNvSpPr/>
          <p:nvPr/>
        </p:nvSpPr>
        <p:spPr>
          <a:xfrm>
            <a:off x="5834996" y="1584424"/>
            <a:ext cx="6532364" cy="265271"/>
          </a:xfrm>
          <a:prstGeom prst="rect">
            <a:avLst/>
          </a:prstGeom>
          <a:noFill/>
          <a:ln/>
        </p:spPr>
        <p:txBody>
          <a:bodyPr wrap="none" lIns="0" tIns="0" rIns="0" bIns="0" rtlCol="0" anchor="t"/>
          <a:lstStyle/>
          <a:p>
            <a:pPr marL="0" indent="0" algn="l">
              <a:lnSpc>
                <a:spcPts val="2050"/>
              </a:lnSpc>
              <a:buNone/>
            </a:pPr>
            <a:r>
              <a:rPr lang="en-US" sz="1300" dirty="0">
                <a:solidFill>
                  <a:srgbClr val="1E3063"/>
                </a:solidFill>
                <a:latin typeface="Instrument Sans Medium" pitchFamily="34" charset="0"/>
                <a:ea typeface="Instrument Sans Medium" pitchFamily="34" charset="-122"/>
                <a:cs typeface="Instrument Sans Medium" pitchFamily="34" charset="-120"/>
              </a:rPr>
              <a:t>Depression is a major public health issue in both the UK and globally.</a:t>
            </a:r>
            <a:endParaRPr lang="en-US" sz="1300" dirty="0"/>
          </a:p>
        </p:txBody>
      </p:sp>
      <p:sp>
        <p:nvSpPr>
          <p:cNvPr id="4" name="Text 2"/>
          <p:cNvSpPr/>
          <p:nvPr/>
        </p:nvSpPr>
        <p:spPr>
          <a:xfrm>
            <a:off x="5834996" y="2036623"/>
            <a:ext cx="6532364" cy="265271"/>
          </a:xfrm>
          <a:prstGeom prst="rect">
            <a:avLst/>
          </a:prstGeom>
          <a:noFill/>
          <a:ln/>
        </p:spPr>
        <p:txBody>
          <a:bodyPr wrap="none" lIns="0" tIns="0" rIns="0" bIns="0" rtlCol="0" anchor="t"/>
          <a:lstStyle/>
          <a:p>
            <a:pPr marL="342900" indent="-342900" algn="l">
              <a:lnSpc>
                <a:spcPts val="2050"/>
              </a:lnSpc>
              <a:buSzPct val="100000"/>
              <a:buChar char="•"/>
            </a:pPr>
            <a:r>
              <a:rPr lang="en-US" sz="1300" dirty="0">
                <a:solidFill>
                  <a:srgbClr val="1E3063"/>
                </a:solidFill>
                <a:latin typeface="Instrument Sans Medium" pitchFamily="34" charset="0"/>
                <a:ea typeface="Instrument Sans Medium" pitchFamily="34" charset="-122"/>
                <a:cs typeface="Instrument Sans Medium" pitchFamily="34" charset="-120"/>
              </a:rPr>
              <a:t>This presentation will:</a:t>
            </a:r>
          </a:p>
          <a:p>
            <a:pPr marL="800100" lvl="1" indent="-342900">
              <a:lnSpc>
                <a:spcPts val="2050"/>
              </a:lnSpc>
              <a:buSzPct val="100000"/>
              <a:buChar char="•"/>
            </a:pPr>
            <a:r>
              <a:rPr lang="en-US" sz="1300" dirty="0">
                <a:solidFill>
                  <a:srgbClr val="1E3063"/>
                </a:solidFill>
                <a:latin typeface="Instrument Sans Medium" pitchFamily="34" charset="0"/>
                <a:ea typeface="Instrument Sans Medium" pitchFamily="34" charset="-122"/>
                <a:cs typeface="Instrument Sans Medium" pitchFamily="34" charset="-120"/>
              </a:rPr>
              <a:t>Explore how depression has been treated historically.</a:t>
            </a:r>
          </a:p>
          <a:p>
            <a:pPr marL="800100" lvl="1" indent="-342900">
              <a:lnSpc>
                <a:spcPts val="2050"/>
              </a:lnSpc>
              <a:buSzPct val="100000"/>
              <a:buChar char="•"/>
            </a:pPr>
            <a:r>
              <a:rPr lang="en-US" sz="1300" dirty="0">
                <a:solidFill>
                  <a:srgbClr val="1E3063"/>
                </a:solidFill>
                <a:latin typeface="Instrument Sans Medium" pitchFamily="34" charset="0"/>
                <a:ea typeface="Instrument Sans Medium" pitchFamily="34" charset="-122"/>
                <a:cs typeface="Instrument Sans Medium" pitchFamily="34" charset="-120"/>
              </a:rPr>
              <a:t>Evaluate current models of care and service provision.</a:t>
            </a:r>
          </a:p>
          <a:p>
            <a:pPr marL="800100" lvl="1" indent="-342900">
              <a:lnSpc>
                <a:spcPts val="2050"/>
              </a:lnSpc>
              <a:buSzPct val="100000"/>
              <a:buChar char="•"/>
            </a:pPr>
            <a:r>
              <a:rPr lang="en-US" sz="1300" dirty="0">
                <a:solidFill>
                  <a:srgbClr val="1E3063"/>
                </a:solidFill>
                <a:latin typeface="Instrument Sans Medium" pitchFamily="34" charset="0"/>
                <a:ea typeface="Instrument Sans Medium" pitchFamily="34" charset="-122"/>
                <a:cs typeface="Instrument Sans Medium" pitchFamily="34" charset="-120"/>
              </a:rPr>
              <a:t>Consider future directions for improving treatment and access.</a:t>
            </a:r>
          </a:p>
        </p:txBody>
      </p:sp>
      <p:pic>
        <p:nvPicPr>
          <p:cNvPr id="7" name="Image 0" descr="preencoded.png"/>
          <p:cNvPicPr>
            <a:picLocks noChangeAspect="1"/>
          </p:cNvPicPr>
          <p:nvPr/>
        </p:nvPicPr>
        <p:blipFill>
          <a:blip r:embed="rId4"/>
          <a:stretch>
            <a:fillRect/>
          </a:stretch>
        </p:blipFill>
        <p:spPr>
          <a:xfrm>
            <a:off x="9810426" y="3686859"/>
            <a:ext cx="4796609" cy="4483023"/>
          </a:xfrm>
          <a:prstGeom prst="rect">
            <a:avLst/>
          </a:prstGeom>
        </p:spPr>
      </p:pic>
      <p:sp>
        <p:nvSpPr>
          <p:cNvPr id="8" name="Text 5"/>
          <p:cNvSpPr/>
          <p:nvPr/>
        </p:nvSpPr>
        <p:spPr>
          <a:xfrm>
            <a:off x="829389" y="8501896"/>
            <a:ext cx="13220462" cy="265271"/>
          </a:xfrm>
          <a:prstGeom prst="rect">
            <a:avLst/>
          </a:prstGeom>
          <a:noFill/>
          <a:ln/>
        </p:spPr>
        <p:txBody>
          <a:bodyPr wrap="none" lIns="0" tIns="0" rIns="0" bIns="0" rtlCol="0" anchor="t"/>
          <a:lstStyle/>
          <a:p>
            <a:pPr marL="0" indent="0" algn="l">
              <a:lnSpc>
                <a:spcPts val="2050"/>
              </a:lnSpc>
              <a:buNone/>
            </a:pPr>
            <a:r>
              <a:rPr lang="en-US" sz="1300" dirty="0">
                <a:solidFill>
                  <a:srgbClr val="1E3063"/>
                </a:solidFill>
                <a:latin typeface="Instrument Sans Medium" pitchFamily="34" charset="0"/>
                <a:ea typeface="Instrument Sans Medium" pitchFamily="34" charset="-122"/>
                <a:cs typeface="Instrument Sans Medium" pitchFamily="34" charset="-120"/>
              </a:rPr>
              <a:t>This topic is critical due to its links to health inequalities, policy pressures, and workforce challenges.</a:t>
            </a:r>
            <a:endParaRPr lang="en-US" sz="1300" dirty="0"/>
          </a:p>
        </p:txBody>
      </p:sp>
      <p:sp>
        <p:nvSpPr>
          <p:cNvPr id="9" name="Shape 6"/>
          <p:cNvSpPr/>
          <p:nvPr/>
        </p:nvSpPr>
        <p:spPr>
          <a:xfrm>
            <a:off x="580549" y="8315325"/>
            <a:ext cx="22860" cy="638413"/>
          </a:xfrm>
          <a:prstGeom prst="rect">
            <a:avLst/>
          </a:prstGeom>
          <a:solidFill>
            <a:srgbClr val="84C1FA"/>
          </a:solidFill>
          <a:ln/>
        </p:spPr>
        <p:txBody>
          <a:bodyPr/>
          <a:lstStyle/>
          <a:p>
            <a:endParaRPr lang="en-GB"/>
          </a:p>
        </p:txBody>
      </p:sp>
      <p:pic>
        <p:nvPicPr>
          <p:cNvPr id="12" name="Image 0" descr="preencoded.png">
            <a:extLst>
              <a:ext uri="{FF2B5EF4-FFF2-40B4-BE49-F238E27FC236}">
                <a16:creationId xmlns:a16="http://schemas.microsoft.com/office/drawing/2014/main" id="{6BC818C0-B2BD-DA5D-B9E0-B95D47DE8A6C}"/>
              </a:ext>
            </a:extLst>
          </p:cNvPr>
          <p:cNvPicPr>
            <a:picLocks noChangeAspect="1"/>
          </p:cNvPicPr>
          <p:nvPr/>
        </p:nvPicPr>
        <p:blipFill>
          <a:blip r:embed="rId5"/>
          <a:stretch>
            <a:fillRect/>
          </a:stretch>
        </p:blipFill>
        <p:spPr>
          <a:xfrm>
            <a:off x="-3216" y="0"/>
            <a:ext cx="5760720" cy="8229600"/>
          </a:xfrm>
          <a:prstGeom prst="rect">
            <a:avLst/>
          </a:prstGeom>
        </p:spPr>
      </p:pic>
      <p:sp>
        <p:nvSpPr>
          <p:cNvPr id="13" name="Text 1">
            <a:extLst>
              <a:ext uri="{FF2B5EF4-FFF2-40B4-BE49-F238E27FC236}">
                <a16:creationId xmlns:a16="http://schemas.microsoft.com/office/drawing/2014/main" id="{ACDB6EC9-A4CF-8605-9BA2-EF2FF18AF6F7}"/>
              </a:ext>
            </a:extLst>
          </p:cNvPr>
          <p:cNvSpPr/>
          <p:nvPr/>
        </p:nvSpPr>
        <p:spPr>
          <a:xfrm>
            <a:off x="5606716" y="3234660"/>
            <a:ext cx="6532364" cy="265271"/>
          </a:xfrm>
          <a:prstGeom prst="rect">
            <a:avLst/>
          </a:prstGeom>
          <a:noFill/>
          <a:ln/>
        </p:spPr>
        <p:txBody>
          <a:bodyPr wrap="none" lIns="0" tIns="0" rIns="0" bIns="0" rtlCol="0" anchor="t"/>
          <a:lstStyle/>
          <a:p>
            <a:pPr marL="0" indent="0" algn="l">
              <a:lnSpc>
                <a:spcPts val="2050"/>
              </a:lnSpc>
              <a:buNone/>
            </a:pPr>
            <a:r>
              <a:rPr lang="en-US" sz="1300" dirty="0">
                <a:solidFill>
                  <a:srgbClr val="1E3063"/>
                </a:solidFill>
                <a:latin typeface="Instrument Sans Medium" pitchFamily="34" charset="0"/>
                <a:ea typeface="Instrument Sans Medium" pitchFamily="34" charset="-122"/>
                <a:cs typeface="Instrument Sans Medium" pitchFamily="34" charset="-120"/>
              </a:rPr>
              <a:t>Important due to links with health inequalities, policy pressures, and workforce challenges (NHS Digital, 2022).</a:t>
            </a:r>
            <a:endParaRPr lang="en-US" sz="13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760720" cy="8229600"/>
          </a:xfrm>
          <a:prstGeom prst="rect">
            <a:avLst/>
          </a:prstGeom>
        </p:spPr>
      </p:pic>
      <p:sp>
        <p:nvSpPr>
          <p:cNvPr id="3" name="Text 0"/>
          <p:cNvSpPr/>
          <p:nvPr/>
        </p:nvSpPr>
        <p:spPr>
          <a:xfrm>
            <a:off x="6280190" y="1115378"/>
            <a:ext cx="5670590" cy="708779"/>
          </a:xfrm>
          <a:prstGeom prst="rect">
            <a:avLst/>
          </a:prstGeom>
          <a:noFill/>
          <a:ln/>
        </p:spPr>
        <p:txBody>
          <a:bodyPr wrap="none" lIns="0" tIns="0" rIns="0" bIns="0" rtlCol="0" anchor="t"/>
          <a:lstStyle/>
          <a:p>
            <a:pPr marL="0" indent="0" algn="l">
              <a:lnSpc>
                <a:spcPts val="5550"/>
              </a:lnSpc>
              <a:buNone/>
            </a:pPr>
            <a:r>
              <a:rPr lang="en-US" sz="4450" dirty="0">
                <a:solidFill>
                  <a:srgbClr val="091C53"/>
                </a:solidFill>
                <a:latin typeface="Instrument Sans Semi Bold" pitchFamily="34" charset="0"/>
                <a:ea typeface="Instrument Sans Semi Bold" pitchFamily="34" charset="-122"/>
                <a:cs typeface="Instrument Sans Semi Bold" pitchFamily="34" charset="-120"/>
              </a:rPr>
              <a:t>Definition (ICD-11)</a:t>
            </a:r>
            <a:endParaRPr lang="en-US" sz="4450" dirty="0"/>
          </a:p>
        </p:txBody>
      </p:sp>
      <p:sp>
        <p:nvSpPr>
          <p:cNvPr id="4" name="Shape 1"/>
          <p:cNvSpPr/>
          <p:nvPr/>
        </p:nvSpPr>
        <p:spPr>
          <a:xfrm>
            <a:off x="6280190" y="2164318"/>
            <a:ext cx="7556421" cy="4949904"/>
          </a:xfrm>
          <a:prstGeom prst="roundRect">
            <a:avLst>
              <a:gd name="adj" fmla="val 4124"/>
            </a:avLst>
          </a:prstGeom>
          <a:solidFill>
            <a:srgbClr val="CEE6FD"/>
          </a:solidFill>
          <a:ln/>
        </p:spPr>
        <p:txBody>
          <a:bodyPr/>
          <a:lstStyle/>
          <a:p>
            <a:endParaRPr lang="en-GB"/>
          </a:p>
        </p:txBody>
      </p:sp>
      <p:sp>
        <p:nvSpPr>
          <p:cNvPr id="5" name="Shape 2"/>
          <p:cNvSpPr/>
          <p:nvPr/>
        </p:nvSpPr>
        <p:spPr>
          <a:xfrm>
            <a:off x="6280190" y="2164318"/>
            <a:ext cx="3778210" cy="3280053"/>
          </a:xfrm>
          <a:prstGeom prst="roundRect">
            <a:avLst>
              <a:gd name="adj" fmla="val 6224"/>
            </a:avLst>
          </a:prstGeom>
          <a:solidFill>
            <a:srgbClr val="84C1FA"/>
          </a:solidFill>
          <a:ln/>
        </p:spPr>
        <p:txBody>
          <a:bodyPr/>
          <a:lstStyle/>
          <a:p>
            <a:endParaRPr lang="en-GB"/>
          </a:p>
        </p:txBody>
      </p:sp>
      <p:sp>
        <p:nvSpPr>
          <p:cNvPr id="6" name="Text 3"/>
          <p:cNvSpPr/>
          <p:nvPr/>
        </p:nvSpPr>
        <p:spPr>
          <a:xfrm>
            <a:off x="6507004" y="2391132"/>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000000"/>
                </a:solidFill>
                <a:latin typeface="Instrument Sans Semi Bold" pitchFamily="34" charset="0"/>
                <a:ea typeface="Instrument Sans Semi Bold" pitchFamily="34" charset="-122"/>
                <a:cs typeface="Instrument Sans Semi Bold" pitchFamily="34" charset="-120"/>
              </a:rPr>
              <a:t>Core Characteristics</a:t>
            </a:r>
            <a:endParaRPr lang="en-US" sz="2200" dirty="0"/>
          </a:p>
        </p:txBody>
      </p:sp>
      <p:sp>
        <p:nvSpPr>
          <p:cNvPr id="7" name="Text 4"/>
          <p:cNvSpPr/>
          <p:nvPr/>
        </p:nvSpPr>
        <p:spPr>
          <a:xfrm>
            <a:off x="6507004" y="2881551"/>
            <a:ext cx="2984421" cy="1088708"/>
          </a:xfrm>
          <a:prstGeom prst="rect">
            <a:avLst/>
          </a:prstGeom>
          <a:noFill/>
          <a:ln/>
        </p:spPr>
        <p:txBody>
          <a:bodyPr wrap="square" lIns="0" tIns="0" rIns="0" bIns="0" rtlCol="0" anchor="t"/>
          <a:lstStyle/>
          <a:p>
            <a:pPr marL="0" indent="0" algn="l">
              <a:lnSpc>
                <a:spcPts val="2850"/>
              </a:lnSpc>
              <a:buNone/>
            </a:pPr>
            <a:r>
              <a:rPr lang="en-US" sz="1750" dirty="0">
                <a:solidFill>
                  <a:srgbClr val="000000"/>
                </a:solidFill>
                <a:latin typeface="Instrument Sans Medium" pitchFamily="34" charset="0"/>
                <a:ea typeface="Instrument Sans Medium" pitchFamily="34" charset="-122"/>
                <a:cs typeface="Instrument Sans Medium" pitchFamily="34" charset="-120"/>
              </a:rPr>
              <a:t>Depression: persistent low mood, loss of interest, and impaired daily functioning (WHO, 2019).</a:t>
            </a:r>
            <a:endParaRPr lang="en-US" sz="1750" dirty="0"/>
          </a:p>
        </p:txBody>
      </p:sp>
      <p:sp>
        <p:nvSpPr>
          <p:cNvPr id="8" name="Shape 5"/>
          <p:cNvSpPr/>
          <p:nvPr/>
        </p:nvSpPr>
        <p:spPr>
          <a:xfrm>
            <a:off x="10058400" y="2164318"/>
            <a:ext cx="3778210" cy="3280053"/>
          </a:xfrm>
          <a:prstGeom prst="rect">
            <a:avLst/>
          </a:prstGeom>
          <a:solidFill>
            <a:srgbClr val="84C1FA"/>
          </a:solidFill>
          <a:ln/>
        </p:spPr>
        <p:txBody>
          <a:bodyPr/>
          <a:lstStyle/>
          <a:p>
            <a:endParaRPr lang="en-GB"/>
          </a:p>
        </p:txBody>
      </p:sp>
      <p:sp>
        <p:nvSpPr>
          <p:cNvPr id="9" name="Shape 6"/>
          <p:cNvSpPr/>
          <p:nvPr/>
        </p:nvSpPr>
        <p:spPr>
          <a:xfrm>
            <a:off x="10058400" y="2164318"/>
            <a:ext cx="30480" cy="3280053"/>
          </a:xfrm>
          <a:prstGeom prst="roundRect">
            <a:avLst>
              <a:gd name="adj" fmla="val 669768"/>
            </a:avLst>
          </a:prstGeom>
          <a:solidFill>
            <a:srgbClr val="6AA7E0"/>
          </a:solidFill>
          <a:ln/>
        </p:spPr>
        <p:txBody>
          <a:bodyPr/>
          <a:lstStyle/>
          <a:p>
            <a:endParaRPr lang="en-GB"/>
          </a:p>
        </p:txBody>
      </p:sp>
      <p:sp>
        <p:nvSpPr>
          <p:cNvPr id="10" name="Text 7"/>
          <p:cNvSpPr/>
          <p:nvPr/>
        </p:nvSpPr>
        <p:spPr>
          <a:xfrm>
            <a:off x="10625376" y="2391132"/>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000000"/>
                </a:solidFill>
                <a:latin typeface="Instrument Sans Semi Bold" pitchFamily="34" charset="0"/>
                <a:ea typeface="Instrument Sans Semi Bold" pitchFamily="34" charset="-122"/>
                <a:cs typeface="Instrument Sans Semi Bold" pitchFamily="34" charset="-120"/>
              </a:rPr>
              <a:t>ICD-11 Subtypes</a:t>
            </a:r>
            <a:endParaRPr lang="en-US" sz="2200" dirty="0"/>
          </a:p>
        </p:txBody>
      </p:sp>
      <p:sp>
        <p:nvSpPr>
          <p:cNvPr id="11" name="Text 8"/>
          <p:cNvSpPr/>
          <p:nvPr/>
        </p:nvSpPr>
        <p:spPr>
          <a:xfrm>
            <a:off x="10625376" y="2881551"/>
            <a:ext cx="2984421" cy="725805"/>
          </a:xfrm>
          <a:prstGeom prst="rect">
            <a:avLst/>
          </a:prstGeom>
          <a:noFill/>
          <a:ln/>
        </p:spPr>
        <p:txBody>
          <a:bodyPr wrap="square" lIns="0" tIns="0" rIns="0" bIns="0" rtlCol="0" anchor="t"/>
          <a:lstStyle/>
          <a:p>
            <a:pPr marL="342900" indent="-342900" algn="l">
              <a:lnSpc>
                <a:spcPts val="2850"/>
              </a:lnSpc>
              <a:buSzPct val="100000"/>
              <a:buChar char="•"/>
            </a:pPr>
            <a:r>
              <a:rPr lang="en-US" sz="1750" dirty="0">
                <a:solidFill>
                  <a:srgbClr val="000000"/>
                </a:solidFill>
                <a:latin typeface="Instrument Sans Medium" pitchFamily="34" charset="0"/>
                <a:ea typeface="Instrument Sans Medium" pitchFamily="34" charset="-122"/>
                <a:cs typeface="Instrument Sans Medium" pitchFamily="34" charset="-120"/>
              </a:rPr>
              <a:t>Single Depressive Episode</a:t>
            </a:r>
            <a:endParaRPr lang="en-US" sz="1750" dirty="0"/>
          </a:p>
        </p:txBody>
      </p:sp>
      <p:sp>
        <p:nvSpPr>
          <p:cNvPr id="12" name="Text 9"/>
          <p:cNvSpPr/>
          <p:nvPr/>
        </p:nvSpPr>
        <p:spPr>
          <a:xfrm>
            <a:off x="10625376" y="3686651"/>
            <a:ext cx="2984421" cy="725805"/>
          </a:xfrm>
          <a:prstGeom prst="rect">
            <a:avLst/>
          </a:prstGeom>
          <a:noFill/>
          <a:ln/>
        </p:spPr>
        <p:txBody>
          <a:bodyPr wrap="square" lIns="0" tIns="0" rIns="0" bIns="0" rtlCol="0" anchor="t"/>
          <a:lstStyle/>
          <a:p>
            <a:pPr marL="342900" indent="-342900" algn="l">
              <a:lnSpc>
                <a:spcPts val="2850"/>
              </a:lnSpc>
              <a:buSzPct val="100000"/>
              <a:buChar char="•"/>
            </a:pPr>
            <a:r>
              <a:rPr lang="en-US" sz="1750" dirty="0">
                <a:solidFill>
                  <a:srgbClr val="000000"/>
                </a:solidFill>
                <a:latin typeface="Instrument Sans Medium" pitchFamily="34" charset="0"/>
                <a:ea typeface="Instrument Sans Medium" pitchFamily="34" charset="-122"/>
                <a:cs typeface="Instrument Sans Medium" pitchFamily="34" charset="-120"/>
              </a:rPr>
              <a:t>Recurrent Depressive Disorder</a:t>
            </a:r>
            <a:endParaRPr lang="en-US" sz="1750" dirty="0"/>
          </a:p>
        </p:txBody>
      </p:sp>
      <p:sp>
        <p:nvSpPr>
          <p:cNvPr id="13" name="Text 10"/>
          <p:cNvSpPr/>
          <p:nvPr/>
        </p:nvSpPr>
        <p:spPr>
          <a:xfrm>
            <a:off x="10625376" y="4491752"/>
            <a:ext cx="2984421" cy="725805"/>
          </a:xfrm>
          <a:prstGeom prst="rect">
            <a:avLst/>
          </a:prstGeom>
          <a:noFill/>
          <a:ln/>
        </p:spPr>
        <p:txBody>
          <a:bodyPr wrap="square" lIns="0" tIns="0" rIns="0" bIns="0" rtlCol="0" anchor="t"/>
          <a:lstStyle/>
          <a:p>
            <a:pPr marL="342900" indent="-342900" algn="l">
              <a:lnSpc>
                <a:spcPts val="2850"/>
              </a:lnSpc>
              <a:buSzPct val="100000"/>
              <a:buChar char="•"/>
            </a:pPr>
            <a:r>
              <a:rPr lang="en-US" sz="1750" dirty="0">
                <a:solidFill>
                  <a:srgbClr val="000000"/>
                </a:solidFill>
                <a:latin typeface="Instrument Sans Medium" pitchFamily="34" charset="0"/>
                <a:ea typeface="Instrument Sans Medium" pitchFamily="34" charset="-122"/>
                <a:cs typeface="Instrument Sans Medium" pitchFamily="34" charset="-120"/>
              </a:rPr>
              <a:t>Persistent Depressive Disorder (dysthymia)</a:t>
            </a:r>
            <a:endParaRPr lang="en-US" sz="1750" dirty="0"/>
          </a:p>
        </p:txBody>
      </p:sp>
      <p:sp>
        <p:nvSpPr>
          <p:cNvPr id="14" name="Shape 11"/>
          <p:cNvSpPr/>
          <p:nvPr/>
        </p:nvSpPr>
        <p:spPr>
          <a:xfrm>
            <a:off x="9774912" y="3520797"/>
            <a:ext cx="566976" cy="566976"/>
          </a:xfrm>
          <a:prstGeom prst="roundRect">
            <a:avLst>
              <a:gd name="adj" fmla="val 36006"/>
            </a:avLst>
          </a:prstGeom>
          <a:solidFill>
            <a:srgbClr val="FFFFFF"/>
          </a:solidFill>
          <a:ln w="30480">
            <a:solidFill>
              <a:srgbClr val="6AA7E0"/>
            </a:solidFill>
            <a:prstDash val="solid"/>
          </a:ln>
        </p:spPr>
        <p:txBody>
          <a:bodyPr/>
          <a:lstStyle/>
          <a:p>
            <a:endParaRPr lang="en-GB"/>
          </a:p>
        </p:txBody>
      </p:sp>
      <p:pic>
        <p:nvPicPr>
          <p:cNvPr id="15" name="Image 1" descr="preencoded.png"/>
          <p:cNvPicPr>
            <a:picLocks noChangeAspect="1"/>
          </p:cNvPicPr>
          <p:nvPr/>
        </p:nvPicPr>
        <p:blipFill>
          <a:blip r:embed="rId4"/>
          <a:stretch>
            <a:fillRect/>
          </a:stretch>
        </p:blipFill>
        <p:spPr>
          <a:xfrm>
            <a:off x="9916597" y="3627120"/>
            <a:ext cx="283488" cy="354330"/>
          </a:xfrm>
          <a:prstGeom prst="rect">
            <a:avLst/>
          </a:prstGeom>
        </p:spPr>
      </p:pic>
      <p:sp>
        <p:nvSpPr>
          <p:cNvPr id="16" name="Shape 12"/>
          <p:cNvSpPr/>
          <p:nvPr/>
        </p:nvSpPr>
        <p:spPr>
          <a:xfrm>
            <a:off x="6280190" y="5444371"/>
            <a:ext cx="7556421" cy="1669852"/>
          </a:xfrm>
          <a:prstGeom prst="rect">
            <a:avLst/>
          </a:prstGeom>
          <a:solidFill>
            <a:srgbClr val="84C1FA"/>
          </a:solidFill>
          <a:ln/>
        </p:spPr>
        <p:txBody>
          <a:bodyPr/>
          <a:lstStyle/>
          <a:p>
            <a:endParaRPr lang="en-GB"/>
          </a:p>
        </p:txBody>
      </p:sp>
      <p:sp>
        <p:nvSpPr>
          <p:cNvPr id="17" name="Shape 13"/>
          <p:cNvSpPr/>
          <p:nvPr/>
        </p:nvSpPr>
        <p:spPr>
          <a:xfrm>
            <a:off x="6280190" y="5444371"/>
            <a:ext cx="7556421" cy="30480"/>
          </a:xfrm>
          <a:prstGeom prst="roundRect">
            <a:avLst>
              <a:gd name="adj" fmla="val 669768"/>
            </a:avLst>
          </a:prstGeom>
          <a:solidFill>
            <a:srgbClr val="6AA7E0"/>
          </a:solidFill>
          <a:ln/>
        </p:spPr>
        <p:txBody>
          <a:bodyPr/>
          <a:lstStyle/>
          <a:p>
            <a:endParaRPr lang="en-GB"/>
          </a:p>
        </p:txBody>
      </p:sp>
      <p:sp>
        <p:nvSpPr>
          <p:cNvPr id="18" name="Text 14"/>
          <p:cNvSpPr/>
          <p:nvPr/>
        </p:nvSpPr>
        <p:spPr>
          <a:xfrm>
            <a:off x="6507004" y="5671185"/>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000000"/>
                </a:solidFill>
                <a:latin typeface="Instrument Sans Semi Bold" pitchFamily="34" charset="0"/>
                <a:ea typeface="Instrument Sans Semi Bold" pitchFamily="34" charset="-122"/>
                <a:cs typeface="Instrument Sans Semi Bold" pitchFamily="34" charset="-120"/>
              </a:rPr>
              <a:t>ICD-11 vs. ICD-10</a:t>
            </a:r>
            <a:endParaRPr lang="en-US" sz="2200" dirty="0"/>
          </a:p>
        </p:txBody>
      </p:sp>
      <p:sp>
        <p:nvSpPr>
          <p:cNvPr id="19" name="Text 15"/>
          <p:cNvSpPr/>
          <p:nvPr/>
        </p:nvSpPr>
        <p:spPr>
          <a:xfrm>
            <a:off x="6507004" y="6161603"/>
            <a:ext cx="6762631" cy="725805"/>
          </a:xfrm>
          <a:prstGeom prst="rect">
            <a:avLst/>
          </a:prstGeom>
          <a:noFill/>
          <a:ln/>
        </p:spPr>
        <p:txBody>
          <a:bodyPr wrap="square" lIns="0" tIns="0" rIns="0" bIns="0" rtlCol="0" anchor="t"/>
          <a:lstStyle/>
          <a:p>
            <a:pPr marL="0" indent="0" algn="l">
              <a:lnSpc>
                <a:spcPts val="2850"/>
              </a:lnSpc>
              <a:buNone/>
            </a:pPr>
            <a:r>
              <a:rPr lang="en-US" sz="1750" dirty="0">
                <a:solidFill>
                  <a:srgbClr val="000000"/>
                </a:solidFill>
                <a:latin typeface="Instrument Sans Medium" pitchFamily="34" charset="0"/>
                <a:ea typeface="Instrument Sans Medium" pitchFamily="34" charset="-122"/>
                <a:cs typeface="Instrument Sans Medium" pitchFamily="34" charset="-120"/>
              </a:rPr>
              <a:t>ICD-11 provides clearer classification than ICD-10, with greater focus on impairment (WHO, 2019)</a:t>
            </a:r>
            <a:endParaRPr lang="en-US" sz="1750" dirty="0"/>
          </a:p>
        </p:txBody>
      </p:sp>
      <p:pic>
        <p:nvPicPr>
          <p:cNvPr id="20" name="Picture 19">
            <a:extLst>
              <a:ext uri="{FF2B5EF4-FFF2-40B4-BE49-F238E27FC236}">
                <a16:creationId xmlns:a16="http://schemas.microsoft.com/office/drawing/2014/main" id="{165F457D-E0B6-73D0-5AFF-4446A2476EC1}"/>
              </a:ext>
            </a:extLst>
          </p:cNvPr>
          <p:cNvPicPr>
            <a:picLocks noChangeAspect="1"/>
          </p:cNvPicPr>
          <p:nvPr/>
        </p:nvPicPr>
        <p:blipFill>
          <a:blip r:embed="rId5"/>
          <a:stretch>
            <a:fillRect/>
          </a:stretch>
        </p:blipFill>
        <p:spPr>
          <a:xfrm>
            <a:off x="12887082" y="7731860"/>
            <a:ext cx="1743318" cy="41915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A276A151-134B-2FCF-D8BB-F43255060C2C}"/>
              </a:ext>
            </a:extLst>
          </p:cNvPr>
          <p:cNvPicPr>
            <a:picLocks noChangeAspect="1"/>
          </p:cNvPicPr>
          <p:nvPr/>
        </p:nvPicPr>
        <p:blipFill>
          <a:blip r:embed="rId3"/>
          <a:stretch>
            <a:fillRect/>
          </a:stretch>
        </p:blipFill>
        <p:spPr>
          <a:xfrm>
            <a:off x="12887082" y="7731860"/>
            <a:ext cx="1743318" cy="419158"/>
          </a:xfrm>
          <a:prstGeom prst="rect">
            <a:avLst/>
          </a:prstGeom>
        </p:spPr>
      </p:pic>
      <p:pic>
        <p:nvPicPr>
          <p:cNvPr id="2" name="Image 0" descr="preencoded.png"/>
          <p:cNvPicPr>
            <a:picLocks noChangeAspect="1"/>
          </p:cNvPicPr>
          <p:nvPr/>
        </p:nvPicPr>
        <p:blipFill>
          <a:blip r:embed="rId4"/>
          <a:stretch>
            <a:fillRect/>
          </a:stretch>
        </p:blipFill>
        <p:spPr>
          <a:xfrm>
            <a:off x="8860276" y="-2262"/>
            <a:ext cx="5760720" cy="8231862"/>
          </a:xfrm>
          <a:prstGeom prst="rect">
            <a:avLst/>
          </a:prstGeom>
        </p:spPr>
      </p:pic>
      <p:sp>
        <p:nvSpPr>
          <p:cNvPr id="3" name="Text 0"/>
          <p:cNvSpPr/>
          <p:nvPr/>
        </p:nvSpPr>
        <p:spPr>
          <a:xfrm>
            <a:off x="720328" y="565904"/>
            <a:ext cx="5704523" cy="643176"/>
          </a:xfrm>
          <a:prstGeom prst="rect">
            <a:avLst/>
          </a:prstGeom>
          <a:noFill/>
          <a:ln/>
        </p:spPr>
        <p:txBody>
          <a:bodyPr wrap="none" lIns="0" tIns="0" rIns="0" bIns="0" rtlCol="0" anchor="t"/>
          <a:lstStyle/>
          <a:p>
            <a:pPr marL="0" indent="0" algn="l">
              <a:lnSpc>
                <a:spcPts val="5050"/>
              </a:lnSpc>
              <a:buNone/>
            </a:pPr>
            <a:r>
              <a:rPr lang="en-US" sz="4050" dirty="0">
                <a:solidFill>
                  <a:srgbClr val="091C53"/>
                </a:solidFill>
                <a:latin typeface="Instrument Sans Semi Bold" pitchFamily="34" charset="0"/>
                <a:ea typeface="Instrument Sans Semi Bold" pitchFamily="34" charset="-122"/>
                <a:cs typeface="Instrument Sans Semi Bold" pitchFamily="34" charset="-120"/>
              </a:rPr>
              <a:t>Epidemiology &amp; Burden</a:t>
            </a:r>
            <a:endParaRPr lang="en-US" sz="4050" dirty="0"/>
          </a:p>
        </p:txBody>
      </p:sp>
      <p:sp>
        <p:nvSpPr>
          <p:cNvPr id="4" name="Text 1"/>
          <p:cNvSpPr/>
          <p:nvPr/>
        </p:nvSpPr>
        <p:spPr>
          <a:xfrm>
            <a:off x="720328" y="1620560"/>
            <a:ext cx="2396252" cy="679133"/>
          </a:xfrm>
          <a:prstGeom prst="rect">
            <a:avLst/>
          </a:prstGeom>
          <a:noFill/>
          <a:ln/>
        </p:spPr>
        <p:txBody>
          <a:bodyPr wrap="none" lIns="0" tIns="0" rIns="0" bIns="0" rtlCol="0" anchor="t"/>
          <a:lstStyle/>
          <a:p>
            <a:pPr marL="0" indent="0" algn="ctr">
              <a:lnSpc>
                <a:spcPts val="5300"/>
              </a:lnSpc>
              <a:buNone/>
            </a:pPr>
            <a:r>
              <a:rPr lang="en-US" sz="5300" dirty="0">
                <a:solidFill>
                  <a:srgbClr val="1E3063"/>
                </a:solidFill>
                <a:latin typeface="Instrument Sans Semi Bold" pitchFamily="34" charset="0"/>
                <a:ea typeface="Instrument Sans Semi Bold" pitchFamily="34" charset="-122"/>
                <a:cs typeface="Instrument Sans Semi Bold" pitchFamily="34" charset="-120"/>
              </a:rPr>
              <a:t>5%</a:t>
            </a:r>
            <a:endParaRPr lang="en-US" sz="5300" dirty="0"/>
          </a:p>
        </p:txBody>
      </p:sp>
      <p:sp>
        <p:nvSpPr>
          <p:cNvPr id="5" name="Text 2"/>
          <p:cNvSpPr/>
          <p:nvPr/>
        </p:nvSpPr>
        <p:spPr>
          <a:xfrm>
            <a:off x="720328" y="2556867"/>
            <a:ext cx="2396252" cy="321588"/>
          </a:xfrm>
          <a:prstGeom prst="rect">
            <a:avLst/>
          </a:prstGeom>
          <a:noFill/>
          <a:ln/>
        </p:spPr>
        <p:txBody>
          <a:bodyPr wrap="none" lIns="0" tIns="0" rIns="0" bIns="0" rtlCol="0" anchor="t"/>
          <a:lstStyle/>
          <a:p>
            <a:pPr marL="0" indent="0" algn="ctr">
              <a:lnSpc>
                <a:spcPts val="2500"/>
              </a:lnSpc>
              <a:buNone/>
            </a:pPr>
            <a:r>
              <a:rPr lang="en-US" sz="2000" dirty="0">
                <a:solidFill>
                  <a:srgbClr val="1E3063"/>
                </a:solidFill>
                <a:latin typeface="Instrument Sans Semi Bold" pitchFamily="34" charset="0"/>
                <a:ea typeface="Instrument Sans Semi Bold" pitchFamily="34" charset="-122"/>
                <a:cs typeface="Instrument Sans Semi Bold" pitchFamily="34" charset="-120"/>
              </a:rPr>
              <a:t>Global Adults</a:t>
            </a:r>
            <a:endParaRPr lang="en-US" sz="2000" dirty="0"/>
          </a:p>
        </p:txBody>
      </p:sp>
      <p:sp>
        <p:nvSpPr>
          <p:cNvPr id="6" name="Text 3"/>
          <p:cNvSpPr/>
          <p:nvPr/>
        </p:nvSpPr>
        <p:spPr>
          <a:xfrm>
            <a:off x="720328" y="3001923"/>
            <a:ext cx="2396252" cy="658654"/>
          </a:xfrm>
          <a:prstGeom prst="rect">
            <a:avLst/>
          </a:prstGeom>
          <a:noFill/>
          <a:ln/>
        </p:spPr>
        <p:txBody>
          <a:bodyPr wrap="square" lIns="0" tIns="0" rIns="0" bIns="0" rtlCol="0" anchor="t"/>
          <a:lstStyle/>
          <a:p>
            <a:pPr marL="0" indent="0" algn="ctr">
              <a:lnSpc>
                <a:spcPts val="255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Affected by depression (WHO, 2023)</a:t>
            </a:r>
            <a:endParaRPr lang="en-US" sz="1600" dirty="0"/>
          </a:p>
        </p:txBody>
      </p:sp>
      <p:sp>
        <p:nvSpPr>
          <p:cNvPr id="7" name="Text 4"/>
          <p:cNvSpPr/>
          <p:nvPr/>
        </p:nvSpPr>
        <p:spPr>
          <a:xfrm>
            <a:off x="3373755" y="1620560"/>
            <a:ext cx="2396371" cy="679133"/>
          </a:xfrm>
          <a:prstGeom prst="rect">
            <a:avLst/>
          </a:prstGeom>
          <a:noFill/>
          <a:ln/>
        </p:spPr>
        <p:txBody>
          <a:bodyPr wrap="none" lIns="0" tIns="0" rIns="0" bIns="0" rtlCol="0" anchor="t"/>
          <a:lstStyle/>
          <a:p>
            <a:pPr marL="0" indent="0" algn="ctr">
              <a:lnSpc>
                <a:spcPts val="5300"/>
              </a:lnSpc>
              <a:buNone/>
            </a:pPr>
            <a:r>
              <a:rPr lang="en-US" sz="5300" dirty="0">
                <a:solidFill>
                  <a:srgbClr val="1E3063"/>
                </a:solidFill>
                <a:latin typeface="Instrument Sans Semi Bold" pitchFamily="34" charset="0"/>
                <a:ea typeface="Instrument Sans Semi Bold" pitchFamily="34" charset="-122"/>
                <a:cs typeface="Instrument Sans Semi Bold" pitchFamily="34" charset="-120"/>
              </a:rPr>
              <a:t>1 in 6</a:t>
            </a:r>
            <a:endParaRPr lang="en-US" sz="5300" dirty="0"/>
          </a:p>
        </p:txBody>
      </p:sp>
      <p:sp>
        <p:nvSpPr>
          <p:cNvPr id="8" name="Text 5"/>
          <p:cNvSpPr/>
          <p:nvPr/>
        </p:nvSpPr>
        <p:spPr>
          <a:xfrm>
            <a:off x="3373755" y="2556867"/>
            <a:ext cx="2396371" cy="321588"/>
          </a:xfrm>
          <a:prstGeom prst="rect">
            <a:avLst/>
          </a:prstGeom>
          <a:noFill/>
          <a:ln/>
        </p:spPr>
        <p:txBody>
          <a:bodyPr wrap="none" lIns="0" tIns="0" rIns="0" bIns="0" rtlCol="0" anchor="t"/>
          <a:lstStyle/>
          <a:p>
            <a:pPr marL="0" indent="0" algn="ctr">
              <a:lnSpc>
                <a:spcPts val="2500"/>
              </a:lnSpc>
              <a:buNone/>
            </a:pPr>
            <a:r>
              <a:rPr lang="en-US" sz="2000" dirty="0">
                <a:solidFill>
                  <a:srgbClr val="1E3063"/>
                </a:solidFill>
                <a:latin typeface="Instrument Sans Semi Bold" pitchFamily="34" charset="0"/>
                <a:ea typeface="Instrument Sans Semi Bold" pitchFamily="34" charset="-122"/>
                <a:cs typeface="Instrument Sans Semi Bold" pitchFamily="34" charset="-120"/>
              </a:rPr>
              <a:t>UK Adults</a:t>
            </a:r>
            <a:endParaRPr lang="en-US" sz="2000" dirty="0"/>
          </a:p>
        </p:txBody>
      </p:sp>
      <p:sp>
        <p:nvSpPr>
          <p:cNvPr id="9" name="Text 6"/>
          <p:cNvSpPr/>
          <p:nvPr/>
        </p:nvSpPr>
        <p:spPr>
          <a:xfrm>
            <a:off x="3373755" y="3001923"/>
            <a:ext cx="2396371" cy="658654"/>
          </a:xfrm>
          <a:prstGeom prst="rect">
            <a:avLst/>
          </a:prstGeom>
          <a:noFill/>
          <a:ln/>
        </p:spPr>
        <p:txBody>
          <a:bodyPr wrap="square" lIns="0" tIns="0" rIns="0" bIns="0" rtlCol="0" anchor="t"/>
          <a:lstStyle/>
          <a:p>
            <a:pPr marL="0" indent="0" algn="ctr">
              <a:lnSpc>
                <a:spcPts val="255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Report symptoms weekly (NHS Digital, 2022).</a:t>
            </a:r>
            <a:endParaRPr lang="en-US" sz="1600" dirty="0"/>
          </a:p>
        </p:txBody>
      </p:sp>
      <p:sp>
        <p:nvSpPr>
          <p:cNvPr id="10" name="Text 7"/>
          <p:cNvSpPr/>
          <p:nvPr/>
        </p:nvSpPr>
        <p:spPr>
          <a:xfrm>
            <a:off x="6027301" y="1620560"/>
            <a:ext cx="2396371" cy="679133"/>
          </a:xfrm>
          <a:prstGeom prst="rect">
            <a:avLst/>
          </a:prstGeom>
          <a:noFill/>
          <a:ln/>
        </p:spPr>
        <p:txBody>
          <a:bodyPr wrap="none" lIns="0" tIns="0" rIns="0" bIns="0" rtlCol="0" anchor="t"/>
          <a:lstStyle/>
          <a:p>
            <a:pPr marL="0" indent="0" algn="ctr">
              <a:lnSpc>
                <a:spcPts val="5300"/>
              </a:lnSpc>
              <a:buNone/>
            </a:pPr>
            <a:r>
              <a:rPr lang="en-US" sz="5300" dirty="0">
                <a:solidFill>
                  <a:srgbClr val="1E3063"/>
                </a:solidFill>
                <a:latin typeface="Instrument Sans Semi Bold" pitchFamily="34" charset="0"/>
                <a:ea typeface="Instrument Sans Semi Bold" pitchFamily="34" charset="-122"/>
                <a:cs typeface="Instrument Sans Semi Bold" pitchFamily="34" charset="-120"/>
              </a:rPr>
              <a:t>2x</a:t>
            </a:r>
            <a:endParaRPr lang="en-US" sz="5300" dirty="0"/>
          </a:p>
        </p:txBody>
      </p:sp>
      <p:sp>
        <p:nvSpPr>
          <p:cNvPr id="11" name="Text 8"/>
          <p:cNvSpPr/>
          <p:nvPr/>
        </p:nvSpPr>
        <p:spPr>
          <a:xfrm>
            <a:off x="6027301" y="2556867"/>
            <a:ext cx="2396371" cy="321588"/>
          </a:xfrm>
          <a:prstGeom prst="rect">
            <a:avLst/>
          </a:prstGeom>
          <a:noFill/>
          <a:ln/>
        </p:spPr>
        <p:txBody>
          <a:bodyPr wrap="none" lIns="0" tIns="0" rIns="0" bIns="0" rtlCol="0" anchor="t"/>
          <a:lstStyle/>
          <a:p>
            <a:pPr marL="0" indent="0" algn="ctr">
              <a:lnSpc>
                <a:spcPts val="2500"/>
              </a:lnSpc>
              <a:buNone/>
            </a:pPr>
            <a:r>
              <a:rPr lang="en-US" sz="2000" dirty="0">
                <a:solidFill>
                  <a:srgbClr val="1E3063"/>
                </a:solidFill>
                <a:latin typeface="Instrument Sans Semi Bold" pitchFamily="34" charset="0"/>
                <a:ea typeface="Instrument Sans Semi Bold" pitchFamily="34" charset="-122"/>
                <a:cs typeface="Instrument Sans Semi Bold" pitchFamily="34" charset="-120"/>
              </a:rPr>
              <a:t>Women vs. Men</a:t>
            </a:r>
            <a:endParaRPr lang="en-US" sz="2000" dirty="0"/>
          </a:p>
        </p:txBody>
      </p:sp>
      <p:sp>
        <p:nvSpPr>
          <p:cNvPr id="12" name="Text 9"/>
          <p:cNvSpPr/>
          <p:nvPr/>
        </p:nvSpPr>
        <p:spPr>
          <a:xfrm>
            <a:off x="6027301" y="3001923"/>
            <a:ext cx="2396371" cy="658654"/>
          </a:xfrm>
          <a:prstGeom prst="rect">
            <a:avLst/>
          </a:prstGeom>
          <a:noFill/>
          <a:ln/>
        </p:spPr>
        <p:txBody>
          <a:bodyPr wrap="square" lIns="0" tIns="0" rIns="0" bIns="0" rtlCol="0" anchor="t"/>
          <a:lstStyle/>
          <a:p>
            <a:pPr marL="0" indent="0" algn="ctr">
              <a:lnSpc>
                <a:spcPts val="255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Women almost twice as likely to be diagnosed (APMS, 2022; Mental Health Foundation, 2023).</a:t>
            </a:r>
            <a:endParaRPr lang="en-US" sz="1600" dirty="0"/>
          </a:p>
        </p:txBody>
      </p:sp>
      <p:sp>
        <p:nvSpPr>
          <p:cNvPr id="13" name="Text 10"/>
          <p:cNvSpPr/>
          <p:nvPr/>
        </p:nvSpPr>
        <p:spPr>
          <a:xfrm>
            <a:off x="3373755" y="4175046"/>
            <a:ext cx="2396371" cy="679133"/>
          </a:xfrm>
          <a:prstGeom prst="rect">
            <a:avLst/>
          </a:prstGeom>
          <a:noFill/>
          <a:ln/>
        </p:spPr>
        <p:txBody>
          <a:bodyPr wrap="none" lIns="0" tIns="0" rIns="0" bIns="0" rtlCol="0" anchor="t"/>
          <a:lstStyle/>
          <a:p>
            <a:pPr marL="0" indent="0" algn="ctr">
              <a:lnSpc>
                <a:spcPts val="5300"/>
              </a:lnSpc>
              <a:buNone/>
            </a:pPr>
            <a:r>
              <a:rPr lang="en-US" sz="5300" dirty="0">
                <a:solidFill>
                  <a:srgbClr val="1E3063"/>
                </a:solidFill>
                <a:latin typeface="Instrument Sans Semi Bold" pitchFamily="34" charset="0"/>
                <a:ea typeface="Instrument Sans Semi Bold" pitchFamily="34" charset="-122"/>
                <a:cs typeface="Instrument Sans Semi Bold" pitchFamily="34" charset="-120"/>
              </a:rPr>
              <a:t>Rising</a:t>
            </a:r>
            <a:endParaRPr lang="en-US" sz="5300" dirty="0"/>
          </a:p>
        </p:txBody>
      </p:sp>
      <p:sp>
        <p:nvSpPr>
          <p:cNvPr id="14" name="Text 11"/>
          <p:cNvSpPr/>
          <p:nvPr/>
        </p:nvSpPr>
        <p:spPr>
          <a:xfrm>
            <a:off x="3373755" y="5111353"/>
            <a:ext cx="2396371" cy="321588"/>
          </a:xfrm>
          <a:prstGeom prst="rect">
            <a:avLst/>
          </a:prstGeom>
          <a:noFill/>
          <a:ln/>
        </p:spPr>
        <p:txBody>
          <a:bodyPr wrap="none" lIns="0" tIns="0" rIns="0" bIns="0" rtlCol="0" anchor="t"/>
          <a:lstStyle/>
          <a:p>
            <a:pPr marL="0" indent="0" algn="ctr">
              <a:lnSpc>
                <a:spcPts val="2500"/>
              </a:lnSpc>
              <a:buNone/>
            </a:pPr>
            <a:r>
              <a:rPr lang="en-US" sz="2000" dirty="0">
                <a:solidFill>
                  <a:srgbClr val="1E3063"/>
                </a:solidFill>
                <a:latin typeface="Instrument Sans Semi Bold" pitchFamily="34" charset="0"/>
                <a:ea typeface="Instrument Sans Semi Bold" pitchFamily="34" charset="-122"/>
                <a:cs typeface="Instrument Sans Semi Bold" pitchFamily="34" charset="-120"/>
              </a:rPr>
              <a:t>Young People</a:t>
            </a:r>
            <a:endParaRPr lang="en-US" sz="2000" dirty="0"/>
          </a:p>
        </p:txBody>
      </p:sp>
      <p:sp>
        <p:nvSpPr>
          <p:cNvPr id="15" name="Text 12"/>
          <p:cNvSpPr/>
          <p:nvPr/>
        </p:nvSpPr>
        <p:spPr>
          <a:xfrm>
            <a:off x="3116580" y="5517930"/>
            <a:ext cx="2918557" cy="658654"/>
          </a:xfrm>
          <a:prstGeom prst="rect">
            <a:avLst/>
          </a:prstGeom>
          <a:noFill/>
          <a:ln/>
        </p:spPr>
        <p:txBody>
          <a:bodyPr wrap="square" lIns="0" tIns="0" rIns="0" bIns="0" rtlCol="0" anchor="t"/>
          <a:lstStyle/>
          <a:p>
            <a:pPr marL="0" indent="0" algn="ctr">
              <a:lnSpc>
                <a:spcPts val="255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Increasing rates of depression (Mental Health Foundation, 2023).</a:t>
            </a:r>
            <a:endParaRPr lang="en-US" sz="1600" dirty="0"/>
          </a:p>
        </p:txBody>
      </p:sp>
      <p:sp>
        <p:nvSpPr>
          <p:cNvPr id="16" name="Text 13"/>
          <p:cNvSpPr/>
          <p:nvPr/>
        </p:nvSpPr>
        <p:spPr>
          <a:xfrm>
            <a:off x="720328" y="6446520"/>
            <a:ext cx="7703344" cy="658654"/>
          </a:xfrm>
          <a:prstGeom prst="rect">
            <a:avLst/>
          </a:prstGeom>
          <a:noFill/>
          <a:ln/>
        </p:spPr>
        <p:txBody>
          <a:bodyPr wrap="square" lIns="0" tIns="0" rIns="0" bIns="0" rtlCol="0" anchor="t"/>
          <a:lstStyle/>
          <a:p>
            <a:pPr marL="0" indent="0" algn="l">
              <a:lnSpc>
                <a:spcPts val="255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Depression is a major contributor to suicide, the leading cause of death in under-35s (ONS, 2023; DHSC, 2023).</a:t>
            </a:r>
            <a:endParaRPr lang="en-US" sz="1600" dirty="0"/>
          </a:p>
        </p:txBody>
      </p:sp>
      <p:sp>
        <p:nvSpPr>
          <p:cNvPr id="17" name="Text 14"/>
          <p:cNvSpPr/>
          <p:nvPr/>
        </p:nvSpPr>
        <p:spPr>
          <a:xfrm>
            <a:off x="720328" y="7336631"/>
            <a:ext cx="7703344" cy="329327"/>
          </a:xfrm>
          <a:prstGeom prst="rect">
            <a:avLst/>
          </a:prstGeom>
          <a:noFill/>
          <a:ln/>
        </p:spPr>
        <p:txBody>
          <a:bodyPr wrap="none" lIns="0" tIns="0" rIns="0" bIns="0" rtlCol="0" anchor="t"/>
          <a:lstStyle/>
          <a:p>
            <a:pPr marL="0" indent="0" algn="l">
              <a:lnSpc>
                <a:spcPts val="2550"/>
              </a:lnSpc>
              <a:buNone/>
            </a:pPr>
            <a:r>
              <a:rPr lang="en-US" sz="1600" dirty="0">
                <a:solidFill>
                  <a:srgbClr val="FF5000"/>
                </a:solidFill>
                <a:latin typeface="Instrument Sans Medium" pitchFamily="34" charset="0"/>
                <a:ea typeface="Instrument Sans Medium" pitchFamily="34" charset="-122"/>
                <a:cs typeface="Instrument Sans Medium" pitchFamily="34" charset="-120"/>
              </a:rPr>
              <a:t>Economic burden:</a:t>
            </a:r>
            <a:r>
              <a:rPr lang="en-US" sz="1600" dirty="0">
                <a:solidFill>
                  <a:srgbClr val="1E3063"/>
                </a:solidFill>
                <a:latin typeface="Instrument Sans Medium" pitchFamily="34" charset="0"/>
                <a:ea typeface="Instrument Sans Medium" pitchFamily="34" charset="-122"/>
                <a:cs typeface="Instrument Sans Medium" pitchFamily="34" charset="-120"/>
              </a:rPr>
              <a:t> Billions annually in healthcare and lost productivity (Wykes et al., 2015).</a:t>
            </a:r>
            <a:endParaRPr lang="en-US" sz="1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0075FBA-9E67-CA75-509A-B56951E451D8}"/>
              </a:ext>
            </a:extLst>
          </p:cNvPr>
          <p:cNvPicPr>
            <a:picLocks noChangeAspect="1"/>
          </p:cNvPicPr>
          <p:nvPr/>
        </p:nvPicPr>
        <p:blipFill>
          <a:blip r:embed="rId3"/>
          <a:stretch>
            <a:fillRect/>
          </a:stretch>
        </p:blipFill>
        <p:spPr>
          <a:xfrm>
            <a:off x="12887082" y="7731860"/>
            <a:ext cx="1743318" cy="419158"/>
          </a:xfrm>
          <a:prstGeom prst="rect">
            <a:avLst/>
          </a:prstGeom>
        </p:spPr>
      </p:pic>
      <p:sp>
        <p:nvSpPr>
          <p:cNvPr id="2" name="Text 0"/>
          <p:cNvSpPr/>
          <p:nvPr/>
        </p:nvSpPr>
        <p:spPr>
          <a:xfrm>
            <a:off x="576143" y="452676"/>
            <a:ext cx="7371278" cy="514469"/>
          </a:xfrm>
          <a:prstGeom prst="rect">
            <a:avLst/>
          </a:prstGeom>
          <a:noFill/>
          <a:ln/>
        </p:spPr>
        <p:txBody>
          <a:bodyPr wrap="none" lIns="0" tIns="0" rIns="0" bIns="0" rtlCol="0" anchor="t"/>
          <a:lstStyle/>
          <a:p>
            <a:pPr marL="0" indent="0" algn="l">
              <a:lnSpc>
                <a:spcPts val="4050"/>
              </a:lnSpc>
              <a:buNone/>
            </a:pPr>
            <a:r>
              <a:rPr lang="en-US" sz="3200" dirty="0">
                <a:solidFill>
                  <a:srgbClr val="091C53"/>
                </a:solidFill>
                <a:latin typeface="Instrument Sans Semi Bold" pitchFamily="34" charset="0"/>
                <a:ea typeface="Instrument Sans Semi Bold" pitchFamily="34" charset="-122"/>
                <a:cs typeface="Instrument Sans Semi Bold" pitchFamily="34" charset="-120"/>
              </a:rPr>
              <a:t>Historical Context (18th–19th Century)</a:t>
            </a:r>
            <a:endParaRPr lang="en-US" sz="3200" dirty="0"/>
          </a:p>
        </p:txBody>
      </p:sp>
      <p:sp>
        <p:nvSpPr>
          <p:cNvPr id="3" name="Text 1"/>
          <p:cNvSpPr/>
          <p:nvPr/>
        </p:nvSpPr>
        <p:spPr>
          <a:xfrm>
            <a:off x="576143" y="1378625"/>
            <a:ext cx="2057757" cy="257175"/>
          </a:xfrm>
          <a:prstGeom prst="rect">
            <a:avLst/>
          </a:prstGeom>
          <a:noFill/>
          <a:ln/>
        </p:spPr>
        <p:txBody>
          <a:bodyPr wrap="none" lIns="0" tIns="0" rIns="0" bIns="0" rtlCol="0" anchor="t"/>
          <a:lstStyle/>
          <a:p>
            <a:pPr marL="0" indent="0" algn="l">
              <a:lnSpc>
                <a:spcPts val="2000"/>
              </a:lnSpc>
              <a:buNone/>
            </a:pPr>
            <a:r>
              <a:rPr lang="en-US" sz="2000" dirty="0">
                <a:solidFill>
                  <a:srgbClr val="091C53"/>
                </a:solidFill>
                <a:latin typeface="Instrument Sans Semi Bold" pitchFamily="34" charset="0"/>
                <a:ea typeface="Instrument Sans Semi Bold" pitchFamily="34" charset="-122"/>
                <a:cs typeface="Instrument Sans Semi Bold" pitchFamily="34" charset="-120"/>
              </a:rPr>
              <a:t>Early Approaches</a:t>
            </a:r>
            <a:endParaRPr lang="en-US" sz="2000" dirty="0"/>
          </a:p>
        </p:txBody>
      </p:sp>
      <p:sp>
        <p:nvSpPr>
          <p:cNvPr id="4" name="Text 2"/>
          <p:cNvSpPr/>
          <p:nvPr/>
        </p:nvSpPr>
        <p:spPr>
          <a:xfrm>
            <a:off x="576143" y="1800344"/>
            <a:ext cx="6538317" cy="263366"/>
          </a:xfrm>
          <a:prstGeom prst="rect">
            <a:avLst/>
          </a:prstGeom>
          <a:noFill/>
          <a:ln/>
        </p:spPr>
        <p:txBody>
          <a:bodyPr wrap="none" lIns="0" tIns="0" rIns="0" bIns="0" rtlCol="0" anchor="t"/>
          <a:lstStyle/>
          <a:p>
            <a:pPr marL="0" indent="0" algn="l">
              <a:lnSpc>
                <a:spcPts val="205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Known as "melancholia," treated with:</a:t>
            </a:r>
            <a:endParaRPr lang="en-US" sz="1600" dirty="0"/>
          </a:p>
        </p:txBody>
      </p:sp>
      <p:sp>
        <p:nvSpPr>
          <p:cNvPr id="5" name="Text 3"/>
          <p:cNvSpPr/>
          <p:nvPr/>
        </p:nvSpPr>
        <p:spPr>
          <a:xfrm>
            <a:off x="576143" y="2211824"/>
            <a:ext cx="6538317" cy="263366"/>
          </a:xfrm>
          <a:prstGeom prst="rect">
            <a:avLst/>
          </a:prstGeom>
          <a:noFill/>
          <a:ln/>
        </p:spPr>
        <p:txBody>
          <a:bodyPr wrap="none" lIns="0" tIns="0" rIns="0" bIns="0" rtlCol="0" anchor="t"/>
          <a:lstStyle/>
          <a:p>
            <a:pPr marL="342900" indent="-342900" algn="l">
              <a:lnSpc>
                <a:spcPts val="2050"/>
              </a:lnSpc>
              <a:buSzPct val="100000"/>
              <a:buChar char="•"/>
            </a:pPr>
            <a:r>
              <a:rPr lang="en-US" sz="1600" dirty="0">
                <a:solidFill>
                  <a:srgbClr val="1E3063"/>
                </a:solidFill>
                <a:latin typeface="Instrument Sans Medium" pitchFamily="34" charset="0"/>
                <a:ea typeface="Instrument Sans Medium" pitchFamily="34" charset="-122"/>
                <a:cs typeface="Instrument Sans Medium" pitchFamily="34" charset="-120"/>
              </a:rPr>
              <a:t>Rest</a:t>
            </a:r>
            <a:endParaRPr lang="en-US" sz="1600" dirty="0"/>
          </a:p>
        </p:txBody>
      </p:sp>
      <p:sp>
        <p:nvSpPr>
          <p:cNvPr id="6" name="Text 4"/>
          <p:cNvSpPr/>
          <p:nvPr/>
        </p:nvSpPr>
        <p:spPr>
          <a:xfrm>
            <a:off x="576143" y="2532698"/>
            <a:ext cx="6538317" cy="263366"/>
          </a:xfrm>
          <a:prstGeom prst="rect">
            <a:avLst/>
          </a:prstGeom>
          <a:noFill/>
          <a:ln/>
        </p:spPr>
        <p:txBody>
          <a:bodyPr wrap="none" lIns="0" tIns="0" rIns="0" bIns="0" rtlCol="0" anchor="t"/>
          <a:lstStyle/>
          <a:p>
            <a:pPr marL="342900" indent="-342900" algn="l">
              <a:lnSpc>
                <a:spcPts val="2050"/>
              </a:lnSpc>
              <a:buSzPct val="100000"/>
              <a:buChar char="•"/>
            </a:pPr>
            <a:r>
              <a:rPr lang="en-US" sz="1600" dirty="0">
                <a:solidFill>
                  <a:srgbClr val="1E3063"/>
                </a:solidFill>
                <a:latin typeface="Instrument Sans Medium" pitchFamily="34" charset="0"/>
                <a:ea typeface="Instrument Sans Medium" pitchFamily="34" charset="-122"/>
                <a:cs typeface="Instrument Sans Medium" pitchFamily="34" charset="-120"/>
              </a:rPr>
              <a:t>Religion</a:t>
            </a:r>
            <a:endParaRPr lang="en-US" sz="1600" dirty="0"/>
          </a:p>
        </p:txBody>
      </p:sp>
      <p:sp>
        <p:nvSpPr>
          <p:cNvPr id="7" name="Text 5"/>
          <p:cNvSpPr/>
          <p:nvPr/>
        </p:nvSpPr>
        <p:spPr>
          <a:xfrm>
            <a:off x="576143" y="2853571"/>
            <a:ext cx="6538317" cy="263366"/>
          </a:xfrm>
          <a:prstGeom prst="rect">
            <a:avLst/>
          </a:prstGeom>
          <a:noFill/>
          <a:ln/>
        </p:spPr>
        <p:txBody>
          <a:bodyPr wrap="none" lIns="0" tIns="0" rIns="0" bIns="0" rtlCol="0" anchor="t"/>
          <a:lstStyle/>
          <a:p>
            <a:pPr marL="342900" indent="-342900" algn="l">
              <a:lnSpc>
                <a:spcPts val="2050"/>
              </a:lnSpc>
              <a:buSzPct val="100000"/>
              <a:buChar char="•"/>
            </a:pPr>
            <a:r>
              <a:rPr lang="en-US" sz="1600" dirty="0">
                <a:solidFill>
                  <a:srgbClr val="1E3063"/>
                </a:solidFill>
                <a:latin typeface="Instrument Sans Medium" pitchFamily="34" charset="0"/>
                <a:ea typeface="Instrument Sans Medium" pitchFamily="34" charset="-122"/>
                <a:cs typeface="Instrument Sans Medium" pitchFamily="34" charset="-120"/>
              </a:rPr>
              <a:t>Moral therapy (Freud, 1917).</a:t>
            </a:r>
            <a:endParaRPr lang="en-US" sz="1600" dirty="0"/>
          </a:p>
        </p:txBody>
      </p:sp>
      <p:sp>
        <p:nvSpPr>
          <p:cNvPr id="8" name="Text 6"/>
          <p:cNvSpPr/>
          <p:nvPr/>
        </p:nvSpPr>
        <p:spPr>
          <a:xfrm>
            <a:off x="576143" y="3281482"/>
            <a:ext cx="2057757" cy="257175"/>
          </a:xfrm>
          <a:prstGeom prst="rect">
            <a:avLst/>
          </a:prstGeom>
          <a:noFill/>
          <a:ln/>
        </p:spPr>
        <p:txBody>
          <a:bodyPr wrap="none" lIns="0" tIns="0" rIns="0" bIns="0" rtlCol="0" anchor="t"/>
          <a:lstStyle/>
          <a:p>
            <a:pPr marL="0" indent="0" algn="l">
              <a:lnSpc>
                <a:spcPts val="2000"/>
              </a:lnSpc>
              <a:buNone/>
            </a:pPr>
            <a:r>
              <a:rPr lang="en-US" sz="2000" dirty="0">
                <a:solidFill>
                  <a:srgbClr val="091C53"/>
                </a:solidFill>
                <a:latin typeface="Instrument Sans Semi Bold" pitchFamily="34" charset="0"/>
                <a:ea typeface="Instrument Sans Semi Bold" pitchFamily="34" charset="-122"/>
                <a:cs typeface="Instrument Sans Semi Bold" pitchFamily="34" charset="-120"/>
              </a:rPr>
              <a:t>Asylums</a:t>
            </a:r>
            <a:endParaRPr lang="en-US" sz="2000" dirty="0"/>
          </a:p>
        </p:txBody>
      </p:sp>
      <p:sp>
        <p:nvSpPr>
          <p:cNvPr id="9" name="Text 7"/>
          <p:cNvSpPr/>
          <p:nvPr/>
        </p:nvSpPr>
        <p:spPr>
          <a:xfrm>
            <a:off x="576143" y="3703201"/>
            <a:ext cx="6538317" cy="263366"/>
          </a:xfrm>
          <a:prstGeom prst="rect">
            <a:avLst/>
          </a:prstGeom>
          <a:noFill/>
          <a:ln/>
        </p:spPr>
        <p:txBody>
          <a:bodyPr wrap="none" lIns="0" tIns="0" rIns="0" bIns="0" rtlCol="0" anchor="t"/>
          <a:lstStyle/>
          <a:p>
            <a:pPr marL="0" indent="0" algn="l">
              <a:lnSpc>
                <a:spcPts val="205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Built for protection, but often became overcrowded and neglectful (Wykes et al., 2015).</a:t>
            </a:r>
            <a:endParaRPr lang="en-US" sz="1600" dirty="0"/>
          </a:p>
        </p:txBody>
      </p:sp>
      <p:sp>
        <p:nvSpPr>
          <p:cNvPr id="10" name="Text 8"/>
          <p:cNvSpPr/>
          <p:nvPr/>
        </p:nvSpPr>
        <p:spPr>
          <a:xfrm>
            <a:off x="576143" y="4131112"/>
            <a:ext cx="2057757" cy="257175"/>
          </a:xfrm>
          <a:prstGeom prst="rect">
            <a:avLst/>
          </a:prstGeom>
          <a:noFill/>
          <a:ln/>
        </p:spPr>
        <p:txBody>
          <a:bodyPr wrap="none" lIns="0" tIns="0" rIns="0" bIns="0" rtlCol="0" anchor="t"/>
          <a:lstStyle/>
          <a:p>
            <a:pPr marL="0" indent="0" algn="l">
              <a:lnSpc>
                <a:spcPts val="2000"/>
              </a:lnSpc>
              <a:buNone/>
            </a:pPr>
            <a:r>
              <a:rPr lang="en-US" sz="2000" dirty="0">
                <a:solidFill>
                  <a:srgbClr val="091C53"/>
                </a:solidFill>
                <a:latin typeface="Instrument Sans Semi Bold" pitchFamily="34" charset="0"/>
                <a:ea typeface="Instrument Sans Semi Bold" pitchFamily="34" charset="-122"/>
                <a:cs typeface="Instrument Sans Semi Bold" pitchFamily="34" charset="-120"/>
              </a:rPr>
              <a:t>Social Stigma</a:t>
            </a:r>
            <a:endParaRPr lang="en-US" sz="2000" dirty="0"/>
          </a:p>
        </p:txBody>
      </p:sp>
      <p:sp>
        <p:nvSpPr>
          <p:cNvPr id="11" name="Text 9"/>
          <p:cNvSpPr/>
          <p:nvPr/>
        </p:nvSpPr>
        <p:spPr>
          <a:xfrm>
            <a:off x="576143" y="4552831"/>
            <a:ext cx="6538317" cy="263366"/>
          </a:xfrm>
          <a:prstGeom prst="rect">
            <a:avLst/>
          </a:prstGeom>
          <a:noFill/>
          <a:ln/>
        </p:spPr>
        <p:txBody>
          <a:bodyPr wrap="none" lIns="0" tIns="0" rIns="0" bIns="0" rtlCol="0" anchor="t"/>
          <a:lstStyle/>
          <a:p>
            <a:pPr marL="0" indent="0" algn="l">
              <a:lnSpc>
                <a:spcPts val="205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Viewed as weakness or moral failing (Mental Health Foundation, 2023).</a:t>
            </a:r>
            <a:endParaRPr lang="en-US" sz="1600" dirty="0"/>
          </a:p>
        </p:txBody>
      </p:sp>
      <p:pic>
        <p:nvPicPr>
          <p:cNvPr id="12" name="Image 0" descr="preencoded.png"/>
          <p:cNvPicPr>
            <a:picLocks noChangeAspect="1"/>
          </p:cNvPicPr>
          <p:nvPr/>
        </p:nvPicPr>
        <p:blipFill>
          <a:blip r:embed="rId4"/>
          <a:stretch>
            <a:fillRect/>
          </a:stretch>
        </p:blipFill>
        <p:spPr>
          <a:xfrm>
            <a:off x="9066507" y="954644"/>
            <a:ext cx="4987749" cy="3384707"/>
          </a:xfrm>
          <a:prstGeom prst="rect">
            <a:avLst/>
          </a:prstGeom>
        </p:spPr>
      </p:pic>
      <p:pic>
        <p:nvPicPr>
          <p:cNvPr id="13" name="Image 1" descr="preencoded.png"/>
          <p:cNvPicPr>
            <a:picLocks noChangeAspect="1"/>
          </p:cNvPicPr>
          <p:nvPr/>
        </p:nvPicPr>
        <p:blipFill>
          <a:blip r:embed="rId5"/>
          <a:stretch>
            <a:fillRect/>
          </a:stretch>
        </p:blipFill>
        <p:spPr>
          <a:xfrm>
            <a:off x="9066508" y="4552831"/>
            <a:ext cx="4995368" cy="338470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D5068F58-A456-7E46-0D44-217A0E29DD4C}"/>
              </a:ext>
            </a:extLst>
          </p:cNvPr>
          <p:cNvPicPr>
            <a:picLocks noChangeAspect="1"/>
          </p:cNvPicPr>
          <p:nvPr/>
        </p:nvPicPr>
        <p:blipFill>
          <a:blip r:embed="rId3"/>
          <a:stretch>
            <a:fillRect/>
          </a:stretch>
        </p:blipFill>
        <p:spPr>
          <a:xfrm>
            <a:off x="12887082" y="7731860"/>
            <a:ext cx="1743318" cy="419158"/>
          </a:xfrm>
          <a:prstGeom prst="rect">
            <a:avLst/>
          </a:prstGeom>
        </p:spPr>
      </p:pic>
      <p:sp>
        <p:nvSpPr>
          <p:cNvPr id="2" name="Text 0"/>
          <p:cNvSpPr/>
          <p:nvPr/>
        </p:nvSpPr>
        <p:spPr>
          <a:xfrm>
            <a:off x="571143" y="448747"/>
            <a:ext cx="4977527" cy="509826"/>
          </a:xfrm>
          <a:prstGeom prst="rect">
            <a:avLst/>
          </a:prstGeom>
          <a:noFill/>
          <a:ln/>
        </p:spPr>
        <p:txBody>
          <a:bodyPr wrap="none" lIns="0" tIns="0" rIns="0" bIns="0" rtlCol="0" anchor="t"/>
          <a:lstStyle/>
          <a:p>
            <a:pPr marL="0" indent="0" algn="l">
              <a:lnSpc>
                <a:spcPts val="4000"/>
              </a:lnSpc>
              <a:buNone/>
            </a:pPr>
            <a:r>
              <a:rPr lang="en-US" sz="3200" dirty="0">
                <a:solidFill>
                  <a:srgbClr val="091C53"/>
                </a:solidFill>
                <a:latin typeface="Instrument Sans Semi Bold" pitchFamily="34" charset="0"/>
                <a:ea typeface="Instrument Sans Semi Bold" pitchFamily="34" charset="-122"/>
                <a:cs typeface="Instrument Sans Semi Bold" pitchFamily="34" charset="-120"/>
              </a:rPr>
              <a:t>Early to Mid-20th Century</a:t>
            </a:r>
            <a:endParaRPr lang="en-US" sz="3200" dirty="0"/>
          </a:p>
        </p:txBody>
      </p:sp>
      <p:sp>
        <p:nvSpPr>
          <p:cNvPr id="3" name="Shape 1"/>
          <p:cNvSpPr/>
          <p:nvPr/>
        </p:nvSpPr>
        <p:spPr>
          <a:xfrm>
            <a:off x="571143" y="1284923"/>
            <a:ext cx="4387215" cy="1883212"/>
          </a:xfrm>
          <a:prstGeom prst="roundRect">
            <a:avLst>
              <a:gd name="adj" fmla="val 5827"/>
            </a:avLst>
          </a:prstGeom>
          <a:solidFill>
            <a:srgbClr val="FFFFFF"/>
          </a:solidFill>
          <a:ln w="22860">
            <a:solidFill>
              <a:srgbClr val="B4CCE3"/>
            </a:solidFill>
            <a:prstDash val="solid"/>
          </a:ln>
        </p:spPr>
        <p:txBody>
          <a:bodyPr/>
          <a:lstStyle/>
          <a:p>
            <a:endParaRPr lang="en-GB"/>
          </a:p>
        </p:txBody>
      </p:sp>
      <p:sp>
        <p:nvSpPr>
          <p:cNvPr id="4" name="Shape 2"/>
          <p:cNvSpPr/>
          <p:nvPr/>
        </p:nvSpPr>
        <p:spPr>
          <a:xfrm>
            <a:off x="548283" y="1284923"/>
            <a:ext cx="91440" cy="1883212"/>
          </a:xfrm>
          <a:prstGeom prst="roundRect">
            <a:avLst>
              <a:gd name="adj" fmla="val 160616"/>
            </a:avLst>
          </a:prstGeom>
          <a:solidFill>
            <a:srgbClr val="84C1FA"/>
          </a:solidFill>
          <a:ln/>
        </p:spPr>
        <p:txBody>
          <a:bodyPr/>
          <a:lstStyle/>
          <a:p>
            <a:endParaRPr lang="en-GB"/>
          </a:p>
        </p:txBody>
      </p:sp>
      <p:sp>
        <p:nvSpPr>
          <p:cNvPr id="5" name="Text 3"/>
          <p:cNvSpPr/>
          <p:nvPr/>
        </p:nvSpPr>
        <p:spPr>
          <a:xfrm>
            <a:off x="825698" y="1470898"/>
            <a:ext cx="2039779" cy="254913"/>
          </a:xfrm>
          <a:prstGeom prst="rect">
            <a:avLst/>
          </a:prstGeom>
          <a:noFill/>
          <a:ln/>
        </p:spPr>
        <p:txBody>
          <a:bodyPr wrap="none" lIns="0" tIns="0" rIns="0" bIns="0" rtlCol="0" anchor="t"/>
          <a:lstStyle/>
          <a:p>
            <a:pPr marL="0" indent="0" algn="l">
              <a:lnSpc>
                <a:spcPts val="2000"/>
              </a:lnSpc>
              <a:buNone/>
            </a:pPr>
            <a:r>
              <a:rPr lang="en-US" sz="1600" dirty="0">
                <a:solidFill>
                  <a:srgbClr val="1E3063"/>
                </a:solidFill>
                <a:latin typeface="Instrument Sans Semi Bold" pitchFamily="34" charset="0"/>
                <a:ea typeface="Instrument Sans Semi Bold" pitchFamily="34" charset="-122"/>
                <a:cs typeface="Instrument Sans Semi Bold" pitchFamily="34" charset="-120"/>
              </a:rPr>
              <a:t>Psychoanalysis</a:t>
            </a:r>
            <a:endParaRPr lang="en-US" sz="1600" dirty="0"/>
          </a:p>
        </p:txBody>
      </p:sp>
      <p:sp>
        <p:nvSpPr>
          <p:cNvPr id="6" name="Text 4"/>
          <p:cNvSpPr/>
          <p:nvPr/>
        </p:nvSpPr>
        <p:spPr>
          <a:xfrm>
            <a:off x="757118" y="1954232"/>
            <a:ext cx="3946684" cy="579239"/>
          </a:xfrm>
          <a:prstGeom prst="rect">
            <a:avLst/>
          </a:prstGeom>
          <a:noFill/>
          <a:ln/>
        </p:spPr>
        <p:txBody>
          <a:bodyPr wrap="none" lIns="0" tIns="0" rIns="0" bIns="0" rtlCol="0" anchor="t"/>
          <a:lstStyle/>
          <a:p>
            <a:pPr marL="0" indent="0" algn="l">
              <a:lnSpc>
                <a:spcPts val="2050"/>
              </a:lnSpc>
              <a:buNone/>
            </a:pPr>
            <a:r>
              <a:rPr lang="en-US" sz="1200" dirty="0">
                <a:solidFill>
                  <a:srgbClr val="1E3063"/>
                </a:solidFill>
                <a:latin typeface="Instrument Sans Medium" pitchFamily="34" charset="0"/>
                <a:ea typeface="Instrument Sans Medium" pitchFamily="34" charset="-122"/>
                <a:cs typeface="Instrument Sans Medium" pitchFamily="34" charset="-120"/>
              </a:rPr>
              <a:t>Psychoanalysis (Freud, 1917) mainly for wealthy patients.</a:t>
            </a:r>
            <a:endParaRPr lang="en-US" sz="1200" dirty="0"/>
          </a:p>
        </p:txBody>
      </p:sp>
      <p:sp>
        <p:nvSpPr>
          <p:cNvPr id="7" name="Shape 5"/>
          <p:cNvSpPr/>
          <p:nvPr/>
        </p:nvSpPr>
        <p:spPr>
          <a:xfrm>
            <a:off x="5121473" y="1284923"/>
            <a:ext cx="4387334" cy="1883212"/>
          </a:xfrm>
          <a:prstGeom prst="roundRect">
            <a:avLst>
              <a:gd name="adj" fmla="val 5827"/>
            </a:avLst>
          </a:prstGeom>
          <a:solidFill>
            <a:srgbClr val="FFFFFF"/>
          </a:solidFill>
          <a:ln w="22860">
            <a:solidFill>
              <a:srgbClr val="B4CCE3"/>
            </a:solidFill>
            <a:prstDash val="solid"/>
          </a:ln>
        </p:spPr>
        <p:txBody>
          <a:bodyPr/>
          <a:lstStyle/>
          <a:p>
            <a:endParaRPr lang="en-GB"/>
          </a:p>
        </p:txBody>
      </p:sp>
      <p:sp>
        <p:nvSpPr>
          <p:cNvPr id="8" name="Shape 6"/>
          <p:cNvSpPr/>
          <p:nvPr/>
        </p:nvSpPr>
        <p:spPr>
          <a:xfrm>
            <a:off x="5098613" y="1284923"/>
            <a:ext cx="91440" cy="1883212"/>
          </a:xfrm>
          <a:prstGeom prst="roundRect">
            <a:avLst>
              <a:gd name="adj" fmla="val 160616"/>
            </a:avLst>
          </a:prstGeom>
          <a:solidFill>
            <a:srgbClr val="84C1FA"/>
          </a:solidFill>
          <a:ln/>
        </p:spPr>
        <p:txBody>
          <a:bodyPr/>
          <a:lstStyle/>
          <a:p>
            <a:endParaRPr lang="en-GB"/>
          </a:p>
        </p:txBody>
      </p:sp>
      <p:sp>
        <p:nvSpPr>
          <p:cNvPr id="9" name="Text 7"/>
          <p:cNvSpPr/>
          <p:nvPr/>
        </p:nvSpPr>
        <p:spPr>
          <a:xfrm>
            <a:off x="5376029" y="1470898"/>
            <a:ext cx="2039779" cy="254913"/>
          </a:xfrm>
          <a:prstGeom prst="rect">
            <a:avLst/>
          </a:prstGeom>
          <a:noFill/>
          <a:ln/>
        </p:spPr>
        <p:txBody>
          <a:bodyPr wrap="none" lIns="0" tIns="0" rIns="0" bIns="0" rtlCol="0" anchor="t"/>
          <a:lstStyle/>
          <a:p>
            <a:pPr marL="0" indent="0" algn="l">
              <a:lnSpc>
                <a:spcPts val="2000"/>
              </a:lnSpc>
              <a:buNone/>
            </a:pPr>
            <a:r>
              <a:rPr lang="en-US" sz="1600" dirty="0">
                <a:solidFill>
                  <a:srgbClr val="1E3063"/>
                </a:solidFill>
                <a:latin typeface="Instrument Sans Semi Bold" pitchFamily="34" charset="0"/>
                <a:ea typeface="Instrument Sans Semi Bold" pitchFamily="34" charset="-122"/>
                <a:cs typeface="Instrument Sans Semi Bold" pitchFamily="34" charset="-120"/>
              </a:rPr>
              <a:t>Institutionalisation</a:t>
            </a:r>
            <a:endParaRPr lang="en-US" sz="1600" dirty="0"/>
          </a:p>
        </p:txBody>
      </p:sp>
      <p:sp>
        <p:nvSpPr>
          <p:cNvPr id="10" name="Text 8"/>
          <p:cNvSpPr/>
          <p:nvPr/>
        </p:nvSpPr>
        <p:spPr>
          <a:xfrm>
            <a:off x="5330308" y="1823680"/>
            <a:ext cx="3946803" cy="261104"/>
          </a:xfrm>
          <a:prstGeom prst="rect">
            <a:avLst/>
          </a:prstGeom>
          <a:noFill/>
          <a:ln/>
        </p:spPr>
        <p:txBody>
          <a:bodyPr wrap="none" lIns="0" tIns="0" rIns="0" bIns="0" rtlCol="0" anchor="t"/>
          <a:lstStyle/>
          <a:p>
            <a:pPr marL="0" indent="0" algn="l">
              <a:lnSpc>
                <a:spcPts val="2050"/>
              </a:lnSpc>
              <a:buNone/>
            </a:pPr>
            <a:r>
              <a:rPr lang="en-US" sz="1250" dirty="0" err="1">
                <a:solidFill>
                  <a:srgbClr val="1E3063"/>
                </a:solidFill>
                <a:latin typeface="Instrument Sans Medium" pitchFamily="34" charset="0"/>
                <a:ea typeface="Instrument Sans Medium" pitchFamily="34" charset="-122"/>
                <a:cs typeface="Instrument Sans Medium" pitchFamily="34" charset="-120"/>
              </a:rPr>
              <a:t>Institutionalisation</a:t>
            </a:r>
            <a:r>
              <a:rPr lang="en-US" sz="1250" dirty="0">
                <a:solidFill>
                  <a:srgbClr val="1E3063"/>
                </a:solidFill>
                <a:latin typeface="Instrument Sans Medium" pitchFamily="34" charset="0"/>
                <a:ea typeface="Instrument Sans Medium" pitchFamily="34" charset="-122"/>
                <a:cs typeface="Instrument Sans Medium" pitchFamily="34" charset="-120"/>
              </a:rPr>
              <a:t> remained the default </a:t>
            </a:r>
          </a:p>
          <a:p>
            <a:pPr marL="0" indent="0" algn="l">
              <a:lnSpc>
                <a:spcPts val="2050"/>
              </a:lnSpc>
              <a:buNone/>
            </a:pPr>
            <a:r>
              <a:rPr lang="en-US" sz="1250" dirty="0">
                <a:solidFill>
                  <a:srgbClr val="1E3063"/>
                </a:solidFill>
                <a:latin typeface="Instrument Sans Medium" pitchFamily="34" charset="0"/>
                <a:ea typeface="Instrument Sans Medium" pitchFamily="34" charset="-122"/>
                <a:cs typeface="Instrument Sans Medium" pitchFamily="34" charset="-120"/>
              </a:rPr>
              <a:t>(Wykes et al., 2015).</a:t>
            </a:r>
            <a:endParaRPr lang="en-US" sz="1250" dirty="0"/>
          </a:p>
        </p:txBody>
      </p:sp>
      <p:sp>
        <p:nvSpPr>
          <p:cNvPr id="11" name="Shape 9"/>
          <p:cNvSpPr/>
          <p:nvPr/>
        </p:nvSpPr>
        <p:spPr>
          <a:xfrm>
            <a:off x="9671923" y="1284923"/>
            <a:ext cx="4387334" cy="1883212"/>
          </a:xfrm>
          <a:prstGeom prst="roundRect">
            <a:avLst>
              <a:gd name="adj" fmla="val 5827"/>
            </a:avLst>
          </a:prstGeom>
          <a:solidFill>
            <a:srgbClr val="FFFFFF"/>
          </a:solidFill>
          <a:ln w="22860">
            <a:solidFill>
              <a:srgbClr val="B4CCE3"/>
            </a:solidFill>
            <a:prstDash val="solid"/>
          </a:ln>
        </p:spPr>
        <p:txBody>
          <a:bodyPr/>
          <a:lstStyle/>
          <a:p>
            <a:endParaRPr lang="en-GB"/>
          </a:p>
        </p:txBody>
      </p:sp>
      <p:sp>
        <p:nvSpPr>
          <p:cNvPr id="12" name="Shape 10"/>
          <p:cNvSpPr/>
          <p:nvPr/>
        </p:nvSpPr>
        <p:spPr>
          <a:xfrm>
            <a:off x="9649063" y="1284923"/>
            <a:ext cx="91440" cy="1883212"/>
          </a:xfrm>
          <a:prstGeom prst="roundRect">
            <a:avLst>
              <a:gd name="adj" fmla="val 160616"/>
            </a:avLst>
          </a:prstGeom>
          <a:solidFill>
            <a:srgbClr val="84C1FA"/>
          </a:solidFill>
          <a:ln/>
        </p:spPr>
        <p:txBody>
          <a:bodyPr/>
          <a:lstStyle/>
          <a:p>
            <a:endParaRPr lang="en-GB"/>
          </a:p>
        </p:txBody>
      </p:sp>
      <p:sp>
        <p:nvSpPr>
          <p:cNvPr id="13" name="Text 11"/>
          <p:cNvSpPr/>
          <p:nvPr/>
        </p:nvSpPr>
        <p:spPr>
          <a:xfrm>
            <a:off x="9926479" y="1470898"/>
            <a:ext cx="2252663" cy="254913"/>
          </a:xfrm>
          <a:prstGeom prst="rect">
            <a:avLst/>
          </a:prstGeom>
          <a:noFill/>
          <a:ln/>
        </p:spPr>
        <p:txBody>
          <a:bodyPr wrap="none" lIns="0" tIns="0" rIns="0" bIns="0" rtlCol="0" anchor="t"/>
          <a:lstStyle/>
          <a:p>
            <a:pPr marL="0" indent="0" algn="l">
              <a:lnSpc>
                <a:spcPts val="2000"/>
              </a:lnSpc>
              <a:buNone/>
            </a:pPr>
            <a:r>
              <a:rPr lang="en-US" sz="1600" dirty="0">
                <a:solidFill>
                  <a:srgbClr val="1E3063"/>
                </a:solidFill>
                <a:latin typeface="Instrument Sans Semi Bold" pitchFamily="34" charset="0"/>
                <a:ea typeface="Instrument Sans Semi Bold" pitchFamily="34" charset="-122"/>
                <a:cs typeface="Instrument Sans Semi Bold" pitchFamily="34" charset="-120"/>
              </a:rPr>
              <a:t>Biological Interventions</a:t>
            </a:r>
            <a:endParaRPr lang="en-US" sz="1600" dirty="0"/>
          </a:p>
        </p:txBody>
      </p:sp>
      <p:sp>
        <p:nvSpPr>
          <p:cNvPr id="14" name="Text 12"/>
          <p:cNvSpPr/>
          <p:nvPr/>
        </p:nvSpPr>
        <p:spPr>
          <a:xfrm>
            <a:off x="9926479" y="1823680"/>
            <a:ext cx="3946803" cy="261104"/>
          </a:xfrm>
          <a:prstGeom prst="rect">
            <a:avLst/>
          </a:prstGeom>
          <a:noFill/>
          <a:ln/>
        </p:spPr>
        <p:txBody>
          <a:bodyPr wrap="none" lIns="0" tIns="0" rIns="0" bIns="0" rtlCol="0" anchor="t"/>
          <a:lstStyle/>
          <a:p>
            <a:pPr marL="342900" indent="-342900" algn="l">
              <a:lnSpc>
                <a:spcPts val="2050"/>
              </a:lnSpc>
              <a:buSzPct val="100000"/>
              <a:buChar char="•"/>
            </a:pPr>
            <a:r>
              <a:rPr lang="en-US" sz="1250" b="1" dirty="0">
                <a:solidFill>
                  <a:srgbClr val="1E3063"/>
                </a:solidFill>
                <a:latin typeface="Instrument Sans Medium" pitchFamily="34" charset="0"/>
                <a:ea typeface="Instrument Sans Medium" pitchFamily="34" charset="-122"/>
                <a:cs typeface="Instrument Sans Medium" pitchFamily="34" charset="-120"/>
              </a:rPr>
              <a:t>ECT (1930s):</a:t>
            </a:r>
            <a:r>
              <a:rPr lang="en-US" sz="1250" dirty="0">
                <a:solidFill>
                  <a:srgbClr val="1E3063"/>
                </a:solidFill>
                <a:latin typeface="Instrument Sans Medium" pitchFamily="34" charset="0"/>
                <a:ea typeface="Instrument Sans Medium" pitchFamily="34" charset="-122"/>
                <a:cs typeface="Instrument Sans Medium" pitchFamily="34" charset="-120"/>
              </a:rPr>
              <a:t> Effective but often unsafe.</a:t>
            </a:r>
            <a:endParaRPr lang="en-US" sz="1250" dirty="0"/>
          </a:p>
        </p:txBody>
      </p:sp>
      <p:sp>
        <p:nvSpPr>
          <p:cNvPr id="15" name="Text 13"/>
          <p:cNvSpPr/>
          <p:nvPr/>
        </p:nvSpPr>
        <p:spPr>
          <a:xfrm>
            <a:off x="9926479" y="2141815"/>
            <a:ext cx="3946803" cy="261104"/>
          </a:xfrm>
          <a:prstGeom prst="rect">
            <a:avLst/>
          </a:prstGeom>
          <a:noFill/>
          <a:ln/>
        </p:spPr>
        <p:txBody>
          <a:bodyPr wrap="none" lIns="0" tIns="0" rIns="0" bIns="0" rtlCol="0" anchor="t"/>
          <a:lstStyle/>
          <a:p>
            <a:pPr marL="342900" indent="-342900" algn="l">
              <a:lnSpc>
                <a:spcPts val="2050"/>
              </a:lnSpc>
              <a:buSzPct val="100000"/>
              <a:buChar char="•"/>
            </a:pPr>
            <a:r>
              <a:rPr lang="en-US" sz="1250" b="1" dirty="0">
                <a:solidFill>
                  <a:srgbClr val="1E3063"/>
                </a:solidFill>
                <a:latin typeface="Instrument Sans Medium" pitchFamily="34" charset="0"/>
                <a:ea typeface="Instrument Sans Medium" pitchFamily="34" charset="-122"/>
                <a:cs typeface="Instrument Sans Medium" pitchFamily="34" charset="-120"/>
              </a:rPr>
              <a:t>Lobotomy:</a:t>
            </a:r>
            <a:r>
              <a:rPr lang="en-US" sz="1250" dirty="0">
                <a:solidFill>
                  <a:srgbClr val="1E3063"/>
                </a:solidFill>
                <a:latin typeface="Instrument Sans Medium" pitchFamily="34" charset="0"/>
                <a:ea typeface="Instrument Sans Medium" pitchFamily="34" charset="-122"/>
                <a:cs typeface="Instrument Sans Medium" pitchFamily="34" charset="-120"/>
              </a:rPr>
              <a:t> For severe cases, later abandoned.</a:t>
            </a:r>
            <a:endParaRPr lang="en-US" sz="1250" dirty="0"/>
          </a:p>
        </p:txBody>
      </p:sp>
      <p:sp>
        <p:nvSpPr>
          <p:cNvPr id="16" name="Text 14"/>
          <p:cNvSpPr/>
          <p:nvPr/>
        </p:nvSpPr>
        <p:spPr>
          <a:xfrm>
            <a:off x="9926479" y="2459950"/>
            <a:ext cx="3946803" cy="522208"/>
          </a:xfrm>
          <a:prstGeom prst="rect">
            <a:avLst/>
          </a:prstGeom>
          <a:noFill/>
          <a:ln/>
        </p:spPr>
        <p:txBody>
          <a:bodyPr wrap="square" lIns="0" tIns="0" rIns="0" bIns="0" rtlCol="0" anchor="t"/>
          <a:lstStyle/>
          <a:p>
            <a:pPr marL="342900" indent="-342900" algn="l">
              <a:lnSpc>
                <a:spcPts val="2050"/>
              </a:lnSpc>
              <a:buSzPct val="100000"/>
              <a:buChar char="•"/>
            </a:pPr>
            <a:r>
              <a:rPr lang="en-US" sz="1250" b="1" dirty="0">
                <a:solidFill>
                  <a:srgbClr val="1E3063"/>
                </a:solidFill>
                <a:latin typeface="Instrument Sans Medium" pitchFamily="34" charset="0"/>
                <a:ea typeface="Instrument Sans Medium" pitchFamily="34" charset="-122"/>
                <a:cs typeface="Instrument Sans Medium" pitchFamily="34" charset="-120"/>
              </a:rPr>
              <a:t>Antidepressants (1950s):</a:t>
            </a:r>
            <a:r>
              <a:rPr lang="en-US" sz="1250" dirty="0">
                <a:solidFill>
                  <a:srgbClr val="1E3063"/>
                </a:solidFill>
                <a:latin typeface="Instrument Sans Medium" pitchFamily="34" charset="0"/>
                <a:ea typeface="Instrument Sans Medium" pitchFamily="34" charset="-122"/>
                <a:cs typeface="Instrument Sans Medium" pitchFamily="34" charset="-120"/>
              </a:rPr>
              <a:t> First developed (TCAs, MAOIs) (Cipriani et al., 2018).</a:t>
            </a:r>
            <a:endParaRPr lang="en-US" sz="1250" dirty="0"/>
          </a:p>
        </p:txBody>
      </p:sp>
      <p:pic>
        <p:nvPicPr>
          <p:cNvPr id="17" name="Image 0" descr="preencoded.png"/>
          <p:cNvPicPr>
            <a:picLocks noChangeAspect="1"/>
          </p:cNvPicPr>
          <p:nvPr/>
        </p:nvPicPr>
        <p:blipFill>
          <a:blip r:embed="rId4"/>
          <a:stretch>
            <a:fillRect/>
          </a:stretch>
        </p:blipFill>
        <p:spPr>
          <a:xfrm>
            <a:off x="578763" y="3458766"/>
            <a:ext cx="4403884" cy="4403884"/>
          </a:xfrm>
          <a:prstGeom prst="rect">
            <a:avLst/>
          </a:prstGeom>
        </p:spPr>
      </p:pic>
      <p:pic>
        <p:nvPicPr>
          <p:cNvPr id="18" name="Image 1" descr="preencoded.png"/>
          <p:cNvPicPr>
            <a:picLocks noChangeAspect="1"/>
          </p:cNvPicPr>
          <p:nvPr/>
        </p:nvPicPr>
        <p:blipFill>
          <a:blip r:embed="rId5"/>
          <a:stretch>
            <a:fillRect/>
          </a:stretch>
        </p:blipFill>
        <p:spPr>
          <a:xfrm>
            <a:off x="5113139" y="3458766"/>
            <a:ext cx="4404003" cy="4404003"/>
          </a:xfrm>
          <a:prstGeom prst="rect">
            <a:avLst/>
          </a:prstGeom>
        </p:spPr>
      </p:pic>
      <p:pic>
        <p:nvPicPr>
          <p:cNvPr id="19" name="Image 2" descr="preencoded.png"/>
          <p:cNvPicPr>
            <a:picLocks noChangeAspect="1"/>
          </p:cNvPicPr>
          <p:nvPr/>
        </p:nvPicPr>
        <p:blipFill>
          <a:blip r:embed="rId6"/>
          <a:stretch>
            <a:fillRect/>
          </a:stretch>
        </p:blipFill>
        <p:spPr>
          <a:xfrm>
            <a:off x="9647634" y="3458766"/>
            <a:ext cx="4404003" cy="440400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7C9722B-09C9-F2AF-4B22-CD01F673A4DB}"/>
              </a:ext>
            </a:extLst>
          </p:cNvPr>
          <p:cNvPicPr>
            <a:picLocks noChangeAspect="1"/>
          </p:cNvPicPr>
          <p:nvPr/>
        </p:nvPicPr>
        <p:blipFill>
          <a:blip r:embed="rId3"/>
          <a:stretch>
            <a:fillRect/>
          </a:stretch>
        </p:blipFill>
        <p:spPr>
          <a:xfrm>
            <a:off x="12887082" y="7731860"/>
            <a:ext cx="1743318" cy="419158"/>
          </a:xfrm>
          <a:prstGeom prst="rect">
            <a:avLst/>
          </a:prstGeom>
        </p:spPr>
      </p:pic>
      <p:pic>
        <p:nvPicPr>
          <p:cNvPr id="2" name="Image 0" descr="preencoded.png"/>
          <p:cNvPicPr>
            <a:picLocks noChangeAspect="1"/>
          </p:cNvPicPr>
          <p:nvPr/>
        </p:nvPicPr>
        <p:blipFill>
          <a:blip r:embed="rId4"/>
          <a:stretch>
            <a:fillRect/>
          </a:stretch>
        </p:blipFill>
        <p:spPr>
          <a:xfrm>
            <a:off x="0" y="0"/>
            <a:ext cx="5760720" cy="8229600"/>
          </a:xfrm>
          <a:prstGeom prst="rect">
            <a:avLst/>
          </a:prstGeom>
        </p:spPr>
      </p:pic>
      <p:sp>
        <p:nvSpPr>
          <p:cNvPr id="3" name="Text 0"/>
          <p:cNvSpPr/>
          <p:nvPr/>
        </p:nvSpPr>
        <p:spPr>
          <a:xfrm>
            <a:off x="6280190" y="813316"/>
            <a:ext cx="7556421" cy="1417558"/>
          </a:xfrm>
          <a:prstGeom prst="rect">
            <a:avLst/>
          </a:prstGeom>
          <a:noFill/>
          <a:ln/>
        </p:spPr>
        <p:txBody>
          <a:bodyPr wrap="square" lIns="0" tIns="0" rIns="0" bIns="0" rtlCol="0" anchor="t"/>
          <a:lstStyle/>
          <a:p>
            <a:pPr marL="0" indent="0" algn="l">
              <a:lnSpc>
                <a:spcPts val="5550"/>
              </a:lnSpc>
              <a:buNone/>
            </a:pPr>
            <a:r>
              <a:rPr lang="en-US" sz="4450" dirty="0">
                <a:solidFill>
                  <a:srgbClr val="091C53"/>
                </a:solidFill>
                <a:latin typeface="Instrument Sans Semi Bold" pitchFamily="34" charset="0"/>
                <a:ea typeface="Instrument Sans Semi Bold" pitchFamily="34" charset="-122"/>
                <a:cs typeface="Instrument Sans Semi Bold" pitchFamily="34" charset="-120"/>
              </a:rPr>
              <a:t>Late 20th Century Developments</a:t>
            </a:r>
            <a:endParaRPr lang="en-US" sz="4450" dirty="0"/>
          </a:p>
        </p:txBody>
      </p:sp>
      <p:sp>
        <p:nvSpPr>
          <p:cNvPr id="4" name="Shape 1"/>
          <p:cNvSpPr/>
          <p:nvPr/>
        </p:nvSpPr>
        <p:spPr>
          <a:xfrm>
            <a:off x="6280190" y="2571036"/>
            <a:ext cx="907256" cy="1669852"/>
          </a:xfrm>
          <a:prstGeom prst="roundRect">
            <a:avLst>
              <a:gd name="adj" fmla="val 360022"/>
            </a:avLst>
          </a:prstGeom>
          <a:solidFill>
            <a:srgbClr val="CEE6FD"/>
          </a:solidFill>
          <a:ln/>
        </p:spPr>
        <p:txBody>
          <a:bodyPr/>
          <a:lstStyle/>
          <a:p>
            <a:endParaRPr lang="en-GB"/>
          </a:p>
        </p:txBody>
      </p:sp>
      <p:pic>
        <p:nvPicPr>
          <p:cNvPr id="5" name="Image 1" descr="preencoded.png"/>
          <p:cNvPicPr>
            <a:picLocks noChangeAspect="1"/>
          </p:cNvPicPr>
          <p:nvPr/>
        </p:nvPicPr>
        <p:blipFill>
          <a:blip r:embed="rId5"/>
          <a:stretch>
            <a:fillRect/>
          </a:stretch>
        </p:blipFill>
        <p:spPr>
          <a:xfrm>
            <a:off x="6563678" y="3193256"/>
            <a:ext cx="340162" cy="425291"/>
          </a:xfrm>
          <a:prstGeom prst="rect">
            <a:avLst/>
          </a:prstGeom>
        </p:spPr>
      </p:pic>
      <p:sp>
        <p:nvSpPr>
          <p:cNvPr id="6" name="Text 2"/>
          <p:cNvSpPr/>
          <p:nvPr/>
        </p:nvSpPr>
        <p:spPr>
          <a:xfrm>
            <a:off x="7414260" y="2797850"/>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SSRIs (1980s)</a:t>
            </a:r>
            <a:endParaRPr lang="en-US" sz="2200" dirty="0"/>
          </a:p>
        </p:txBody>
      </p:sp>
      <p:sp>
        <p:nvSpPr>
          <p:cNvPr id="7" name="Text 3"/>
          <p:cNvSpPr/>
          <p:nvPr/>
        </p:nvSpPr>
        <p:spPr>
          <a:xfrm>
            <a:off x="7414260" y="3288268"/>
            <a:ext cx="6422350" cy="725805"/>
          </a:xfrm>
          <a:prstGeom prst="rect">
            <a:avLst/>
          </a:prstGeom>
          <a:noFill/>
          <a:ln/>
        </p:spPr>
        <p:txBody>
          <a:bodyPr wrap="squar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Introduction of safer, more tolerable medications (e.g., fluoxetine) (Cipriani et al., 2018).</a:t>
            </a:r>
            <a:endParaRPr lang="en-US" sz="1750" dirty="0"/>
          </a:p>
        </p:txBody>
      </p:sp>
      <p:sp>
        <p:nvSpPr>
          <p:cNvPr id="8" name="Shape 4"/>
          <p:cNvSpPr/>
          <p:nvPr/>
        </p:nvSpPr>
        <p:spPr>
          <a:xfrm>
            <a:off x="6280190" y="4467701"/>
            <a:ext cx="907256" cy="1360884"/>
          </a:xfrm>
          <a:prstGeom prst="roundRect">
            <a:avLst>
              <a:gd name="adj" fmla="val 360022"/>
            </a:avLst>
          </a:prstGeom>
          <a:solidFill>
            <a:srgbClr val="CEE6FD"/>
          </a:solidFill>
          <a:ln/>
        </p:spPr>
        <p:txBody>
          <a:bodyPr/>
          <a:lstStyle/>
          <a:p>
            <a:endParaRPr lang="en-GB"/>
          </a:p>
        </p:txBody>
      </p:sp>
      <p:pic>
        <p:nvPicPr>
          <p:cNvPr id="9" name="Image 2" descr="preencoded.png"/>
          <p:cNvPicPr>
            <a:picLocks noChangeAspect="1"/>
          </p:cNvPicPr>
          <p:nvPr/>
        </p:nvPicPr>
        <p:blipFill>
          <a:blip r:embed="rId6"/>
          <a:stretch>
            <a:fillRect/>
          </a:stretch>
        </p:blipFill>
        <p:spPr>
          <a:xfrm>
            <a:off x="6563678" y="4935498"/>
            <a:ext cx="340162" cy="425291"/>
          </a:xfrm>
          <a:prstGeom prst="rect">
            <a:avLst/>
          </a:prstGeom>
        </p:spPr>
      </p:pic>
      <p:sp>
        <p:nvSpPr>
          <p:cNvPr id="10" name="Text 5"/>
          <p:cNvSpPr/>
          <p:nvPr/>
        </p:nvSpPr>
        <p:spPr>
          <a:xfrm>
            <a:off x="7414260" y="4694515"/>
            <a:ext cx="2882146"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Deinstitutionalisation</a:t>
            </a:r>
            <a:endParaRPr lang="en-US" sz="2200" dirty="0"/>
          </a:p>
        </p:txBody>
      </p:sp>
      <p:sp>
        <p:nvSpPr>
          <p:cNvPr id="11" name="Text 6"/>
          <p:cNvSpPr/>
          <p:nvPr/>
        </p:nvSpPr>
        <p:spPr>
          <a:xfrm>
            <a:off x="7414260" y="5184934"/>
            <a:ext cx="6422350" cy="362903"/>
          </a:xfrm>
          <a:prstGeom prst="rect">
            <a:avLst/>
          </a:prstGeom>
          <a:noFill/>
          <a:ln/>
        </p:spPr>
        <p:txBody>
          <a:bodyPr wrap="non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Shift from long-stay hospitals to community care.</a:t>
            </a:r>
            <a:endParaRPr lang="en-US" sz="1750" dirty="0"/>
          </a:p>
        </p:txBody>
      </p:sp>
      <p:sp>
        <p:nvSpPr>
          <p:cNvPr id="12" name="Shape 7"/>
          <p:cNvSpPr/>
          <p:nvPr/>
        </p:nvSpPr>
        <p:spPr>
          <a:xfrm>
            <a:off x="6280190" y="6055400"/>
            <a:ext cx="907256" cy="1360884"/>
          </a:xfrm>
          <a:prstGeom prst="roundRect">
            <a:avLst>
              <a:gd name="adj" fmla="val 360022"/>
            </a:avLst>
          </a:prstGeom>
          <a:solidFill>
            <a:srgbClr val="CEE6FD"/>
          </a:solidFill>
          <a:ln/>
        </p:spPr>
        <p:txBody>
          <a:bodyPr/>
          <a:lstStyle/>
          <a:p>
            <a:endParaRPr lang="en-GB"/>
          </a:p>
        </p:txBody>
      </p:sp>
      <p:pic>
        <p:nvPicPr>
          <p:cNvPr id="13" name="Image 3" descr="preencoded.png"/>
          <p:cNvPicPr>
            <a:picLocks noChangeAspect="1"/>
          </p:cNvPicPr>
          <p:nvPr/>
        </p:nvPicPr>
        <p:blipFill>
          <a:blip r:embed="rId7"/>
          <a:stretch>
            <a:fillRect/>
          </a:stretch>
        </p:blipFill>
        <p:spPr>
          <a:xfrm>
            <a:off x="6563678" y="6523196"/>
            <a:ext cx="340162" cy="425291"/>
          </a:xfrm>
          <a:prstGeom prst="rect">
            <a:avLst/>
          </a:prstGeom>
        </p:spPr>
      </p:pic>
      <p:sp>
        <p:nvSpPr>
          <p:cNvPr id="14" name="Text 8"/>
          <p:cNvSpPr/>
          <p:nvPr/>
        </p:nvSpPr>
        <p:spPr>
          <a:xfrm>
            <a:off x="7414260" y="6282214"/>
            <a:ext cx="4446151"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Evidence-Based Psychotherapies</a:t>
            </a:r>
            <a:endParaRPr lang="en-US" sz="2200" dirty="0"/>
          </a:p>
        </p:txBody>
      </p:sp>
      <p:sp>
        <p:nvSpPr>
          <p:cNvPr id="15" name="Text 9"/>
          <p:cNvSpPr/>
          <p:nvPr/>
        </p:nvSpPr>
        <p:spPr>
          <a:xfrm>
            <a:off x="7414260" y="6772632"/>
            <a:ext cx="6422350" cy="362903"/>
          </a:xfrm>
          <a:prstGeom prst="rect">
            <a:avLst/>
          </a:prstGeom>
          <a:noFill/>
          <a:ln/>
        </p:spPr>
        <p:txBody>
          <a:bodyPr wrap="non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Wider use of CBT and other researched therapies (NICE, 2022).</a:t>
            </a:r>
            <a:endParaRPr lang="en-US" sz="17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28A74D9F-814C-E8F0-2C89-61E75BE5A935}"/>
              </a:ext>
            </a:extLst>
          </p:cNvPr>
          <p:cNvPicPr>
            <a:picLocks noChangeAspect="1"/>
          </p:cNvPicPr>
          <p:nvPr/>
        </p:nvPicPr>
        <p:blipFill>
          <a:blip r:embed="rId3"/>
          <a:stretch>
            <a:fillRect/>
          </a:stretch>
        </p:blipFill>
        <p:spPr>
          <a:xfrm>
            <a:off x="12887082" y="7731860"/>
            <a:ext cx="1743318" cy="419158"/>
          </a:xfrm>
          <a:prstGeom prst="rect">
            <a:avLst/>
          </a:prstGeom>
        </p:spPr>
      </p:pic>
      <p:sp>
        <p:nvSpPr>
          <p:cNvPr id="2" name="Text 0"/>
          <p:cNvSpPr/>
          <p:nvPr/>
        </p:nvSpPr>
        <p:spPr>
          <a:xfrm>
            <a:off x="793790" y="841772"/>
            <a:ext cx="11946255" cy="708779"/>
          </a:xfrm>
          <a:prstGeom prst="rect">
            <a:avLst/>
          </a:prstGeom>
          <a:noFill/>
          <a:ln/>
        </p:spPr>
        <p:txBody>
          <a:bodyPr wrap="none" lIns="0" tIns="0" rIns="0" bIns="0" rtlCol="0" anchor="t"/>
          <a:lstStyle/>
          <a:p>
            <a:pPr marL="0" indent="0" algn="l">
              <a:lnSpc>
                <a:spcPts val="5550"/>
              </a:lnSpc>
              <a:buNone/>
            </a:pPr>
            <a:r>
              <a:rPr lang="en-US" sz="4450" dirty="0">
                <a:solidFill>
                  <a:srgbClr val="091C53"/>
                </a:solidFill>
                <a:latin typeface="Instrument Sans Semi Bold" pitchFamily="34" charset="0"/>
                <a:ea typeface="Instrument Sans Semi Bold" pitchFamily="34" charset="-122"/>
                <a:cs typeface="Instrument Sans Semi Bold" pitchFamily="34" charset="-120"/>
              </a:rPr>
              <a:t>Contemporary Provision (NICE NG222, 2022)</a:t>
            </a:r>
            <a:endParaRPr lang="en-US" sz="4450" dirty="0"/>
          </a:p>
        </p:txBody>
      </p:sp>
      <p:sp>
        <p:nvSpPr>
          <p:cNvPr id="3" name="Text 1"/>
          <p:cNvSpPr/>
          <p:nvPr/>
        </p:nvSpPr>
        <p:spPr>
          <a:xfrm>
            <a:off x="793790" y="2004179"/>
            <a:ext cx="13042821" cy="362903"/>
          </a:xfrm>
          <a:prstGeom prst="rect">
            <a:avLst/>
          </a:prstGeom>
          <a:noFill/>
          <a:ln/>
        </p:spPr>
        <p:txBody>
          <a:bodyPr wrap="non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Care follows a stepped model, adapting treatment intensity to severity.</a:t>
            </a:r>
            <a:endParaRPr lang="en-US" sz="1750" dirty="0"/>
          </a:p>
        </p:txBody>
      </p:sp>
      <p:sp>
        <p:nvSpPr>
          <p:cNvPr id="4" name="Shape 2"/>
          <p:cNvSpPr/>
          <p:nvPr/>
        </p:nvSpPr>
        <p:spPr>
          <a:xfrm>
            <a:off x="2967514" y="2622233"/>
            <a:ext cx="2173724" cy="1306949"/>
          </a:xfrm>
          <a:prstGeom prst="roundRect">
            <a:avLst>
              <a:gd name="adj" fmla="val 15620"/>
            </a:avLst>
          </a:prstGeom>
          <a:solidFill>
            <a:srgbClr val="CDDAFA"/>
          </a:solidFill>
          <a:ln/>
        </p:spPr>
        <p:txBody>
          <a:bodyPr/>
          <a:lstStyle/>
          <a:p>
            <a:endParaRPr lang="en-GB"/>
          </a:p>
        </p:txBody>
      </p:sp>
      <p:pic>
        <p:nvPicPr>
          <p:cNvPr id="5" name="Image 0" descr="preencoded.png"/>
          <p:cNvPicPr>
            <a:picLocks noChangeAspect="1"/>
          </p:cNvPicPr>
          <p:nvPr/>
        </p:nvPicPr>
        <p:blipFill>
          <a:blip r:embed="rId4"/>
          <a:stretch>
            <a:fillRect/>
          </a:stretch>
        </p:blipFill>
        <p:spPr>
          <a:xfrm>
            <a:off x="3894892" y="3076337"/>
            <a:ext cx="318968" cy="398621"/>
          </a:xfrm>
          <a:prstGeom prst="rect">
            <a:avLst/>
          </a:prstGeom>
        </p:spPr>
      </p:pic>
      <p:sp>
        <p:nvSpPr>
          <p:cNvPr id="6" name="Text 3"/>
          <p:cNvSpPr/>
          <p:nvPr/>
        </p:nvSpPr>
        <p:spPr>
          <a:xfrm>
            <a:off x="5368052" y="2849047"/>
            <a:ext cx="3623429"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Treatment-Resistant Cases</a:t>
            </a:r>
            <a:endParaRPr lang="en-US" sz="2200" dirty="0"/>
          </a:p>
        </p:txBody>
      </p:sp>
      <p:sp>
        <p:nvSpPr>
          <p:cNvPr id="7" name="Text 4"/>
          <p:cNvSpPr/>
          <p:nvPr/>
        </p:nvSpPr>
        <p:spPr>
          <a:xfrm>
            <a:off x="5368052" y="3339465"/>
            <a:ext cx="5519380" cy="362903"/>
          </a:xfrm>
          <a:prstGeom prst="rect">
            <a:avLst/>
          </a:prstGeom>
          <a:noFill/>
          <a:ln/>
        </p:spPr>
        <p:txBody>
          <a:bodyPr wrap="non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rTMS, ketamine/esketamine, or ECT with safeguards (Pagnin et al., 2004).</a:t>
            </a:r>
            <a:endParaRPr lang="en-US" sz="1750" dirty="0"/>
          </a:p>
        </p:txBody>
      </p:sp>
      <p:sp>
        <p:nvSpPr>
          <p:cNvPr id="8" name="Shape 5"/>
          <p:cNvSpPr/>
          <p:nvPr/>
        </p:nvSpPr>
        <p:spPr>
          <a:xfrm>
            <a:off x="5254585" y="3913942"/>
            <a:ext cx="8468678" cy="15240"/>
          </a:xfrm>
          <a:prstGeom prst="roundRect">
            <a:avLst>
              <a:gd name="adj" fmla="val 1339536"/>
            </a:avLst>
          </a:prstGeom>
          <a:solidFill>
            <a:srgbClr val="CDDAFA"/>
          </a:solidFill>
          <a:ln/>
        </p:spPr>
        <p:txBody>
          <a:bodyPr/>
          <a:lstStyle/>
          <a:p>
            <a:endParaRPr lang="en-GB"/>
          </a:p>
        </p:txBody>
      </p:sp>
      <p:sp>
        <p:nvSpPr>
          <p:cNvPr id="9" name="Shape 6"/>
          <p:cNvSpPr/>
          <p:nvPr/>
        </p:nvSpPr>
        <p:spPr>
          <a:xfrm>
            <a:off x="1880592" y="4042529"/>
            <a:ext cx="4347567" cy="1306949"/>
          </a:xfrm>
          <a:prstGeom prst="roundRect">
            <a:avLst>
              <a:gd name="adj" fmla="val 15620"/>
            </a:avLst>
          </a:prstGeom>
          <a:solidFill>
            <a:srgbClr val="84C1FA"/>
          </a:solidFill>
          <a:ln/>
        </p:spPr>
        <p:txBody>
          <a:bodyPr/>
          <a:lstStyle/>
          <a:p>
            <a:endParaRPr lang="en-GB"/>
          </a:p>
        </p:txBody>
      </p:sp>
      <p:pic>
        <p:nvPicPr>
          <p:cNvPr id="10" name="Image 1" descr="preencoded.png"/>
          <p:cNvPicPr>
            <a:picLocks noChangeAspect="1"/>
          </p:cNvPicPr>
          <p:nvPr/>
        </p:nvPicPr>
        <p:blipFill>
          <a:blip r:embed="rId5"/>
          <a:stretch>
            <a:fillRect/>
          </a:stretch>
        </p:blipFill>
        <p:spPr>
          <a:xfrm>
            <a:off x="3894892" y="4496633"/>
            <a:ext cx="318968" cy="398621"/>
          </a:xfrm>
          <a:prstGeom prst="rect">
            <a:avLst/>
          </a:prstGeom>
        </p:spPr>
      </p:pic>
      <p:sp>
        <p:nvSpPr>
          <p:cNvPr id="11" name="Text 7"/>
          <p:cNvSpPr/>
          <p:nvPr/>
        </p:nvSpPr>
        <p:spPr>
          <a:xfrm>
            <a:off x="6454973" y="4269343"/>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Moderate–Severe</a:t>
            </a:r>
            <a:endParaRPr lang="en-US" sz="2200" dirty="0"/>
          </a:p>
        </p:txBody>
      </p:sp>
      <p:sp>
        <p:nvSpPr>
          <p:cNvPr id="12" name="Text 8"/>
          <p:cNvSpPr/>
          <p:nvPr/>
        </p:nvSpPr>
        <p:spPr>
          <a:xfrm>
            <a:off x="6454973" y="4759762"/>
            <a:ext cx="6723340" cy="362903"/>
          </a:xfrm>
          <a:prstGeom prst="rect">
            <a:avLst/>
          </a:prstGeom>
          <a:noFill/>
          <a:ln/>
        </p:spPr>
        <p:txBody>
          <a:bodyPr wrap="non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Intensive psychological therapy combined with antidepressants.</a:t>
            </a:r>
            <a:endParaRPr lang="en-US" sz="1750" dirty="0"/>
          </a:p>
        </p:txBody>
      </p:sp>
      <p:sp>
        <p:nvSpPr>
          <p:cNvPr id="13" name="Shape 9"/>
          <p:cNvSpPr/>
          <p:nvPr/>
        </p:nvSpPr>
        <p:spPr>
          <a:xfrm>
            <a:off x="6341507" y="5334238"/>
            <a:ext cx="7381756" cy="15240"/>
          </a:xfrm>
          <a:prstGeom prst="roundRect">
            <a:avLst>
              <a:gd name="adj" fmla="val 1339536"/>
            </a:avLst>
          </a:prstGeom>
          <a:solidFill>
            <a:srgbClr val="84C1FA"/>
          </a:solidFill>
          <a:ln/>
        </p:spPr>
        <p:txBody>
          <a:bodyPr/>
          <a:lstStyle/>
          <a:p>
            <a:endParaRPr lang="en-GB"/>
          </a:p>
        </p:txBody>
      </p:sp>
      <p:sp>
        <p:nvSpPr>
          <p:cNvPr id="14" name="Shape 10"/>
          <p:cNvSpPr/>
          <p:nvPr/>
        </p:nvSpPr>
        <p:spPr>
          <a:xfrm>
            <a:off x="793790" y="5462826"/>
            <a:ext cx="6521410" cy="1306949"/>
          </a:xfrm>
          <a:prstGeom prst="roundRect">
            <a:avLst>
              <a:gd name="adj" fmla="val 15620"/>
            </a:avLst>
          </a:prstGeom>
          <a:solidFill>
            <a:srgbClr val="0540AD"/>
          </a:solidFill>
          <a:ln/>
        </p:spPr>
        <p:txBody>
          <a:bodyPr/>
          <a:lstStyle/>
          <a:p>
            <a:endParaRPr lang="en-GB"/>
          </a:p>
        </p:txBody>
      </p:sp>
      <p:pic>
        <p:nvPicPr>
          <p:cNvPr id="15" name="Image 2" descr="preencoded.png"/>
          <p:cNvPicPr>
            <a:picLocks noChangeAspect="1"/>
          </p:cNvPicPr>
          <p:nvPr/>
        </p:nvPicPr>
        <p:blipFill>
          <a:blip r:embed="rId6"/>
          <a:stretch>
            <a:fillRect/>
          </a:stretch>
        </p:blipFill>
        <p:spPr>
          <a:xfrm>
            <a:off x="3895011" y="5916930"/>
            <a:ext cx="318968" cy="398621"/>
          </a:xfrm>
          <a:prstGeom prst="rect">
            <a:avLst/>
          </a:prstGeom>
        </p:spPr>
      </p:pic>
      <p:sp>
        <p:nvSpPr>
          <p:cNvPr id="16" name="Text 11"/>
          <p:cNvSpPr/>
          <p:nvPr/>
        </p:nvSpPr>
        <p:spPr>
          <a:xfrm>
            <a:off x="7542014" y="5689640"/>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Mild–Moderate</a:t>
            </a:r>
            <a:endParaRPr lang="en-US" sz="2200" dirty="0"/>
          </a:p>
        </p:txBody>
      </p:sp>
      <p:sp>
        <p:nvSpPr>
          <p:cNvPr id="17" name="Text 12"/>
          <p:cNvSpPr/>
          <p:nvPr/>
        </p:nvSpPr>
        <p:spPr>
          <a:xfrm>
            <a:off x="7542014" y="6180058"/>
            <a:ext cx="5056227" cy="362903"/>
          </a:xfrm>
          <a:prstGeom prst="rect">
            <a:avLst/>
          </a:prstGeom>
          <a:noFill/>
          <a:ln/>
        </p:spPr>
        <p:txBody>
          <a:bodyPr wrap="non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Guided self-help, online CBT, and group therapy.</a:t>
            </a:r>
            <a:endParaRPr lang="en-US" sz="1750" dirty="0"/>
          </a:p>
        </p:txBody>
      </p:sp>
      <p:sp>
        <p:nvSpPr>
          <p:cNvPr id="18" name="Text 13"/>
          <p:cNvSpPr/>
          <p:nvPr/>
        </p:nvSpPr>
        <p:spPr>
          <a:xfrm>
            <a:off x="793790" y="7024926"/>
            <a:ext cx="13042821" cy="362903"/>
          </a:xfrm>
          <a:prstGeom prst="rect">
            <a:avLst/>
          </a:prstGeom>
          <a:noFill/>
          <a:ln/>
        </p:spPr>
        <p:txBody>
          <a:bodyPr wrap="non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Services delivered by GPs, IAPT programmes, community teams, and inpatient units (NHS Digital, 2022).</a:t>
            </a:r>
            <a:endParaRPr lang="en-US" sz="17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C761A28D-8E79-CDF3-236E-C07B5BB27DBA}"/>
              </a:ext>
            </a:extLst>
          </p:cNvPr>
          <p:cNvPicPr>
            <a:picLocks noChangeAspect="1"/>
          </p:cNvPicPr>
          <p:nvPr/>
        </p:nvPicPr>
        <p:blipFill>
          <a:blip r:embed="rId3"/>
          <a:stretch>
            <a:fillRect/>
          </a:stretch>
        </p:blipFill>
        <p:spPr>
          <a:xfrm>
            <a:off x="12887082" y="7731860"/>
            <a:ext cx="1743318" cy="419158"/>
          </a:xfrm>
          <a:prstGeom prst="rect">
            <a:avLst/>
          </a:prstGeom>
        </p:spPr>
      </p:pic>
      <p:sp>
        <p:nvSpPr>
          <p:cNvPr id="2" name="Text 0"/>
          <p:cNvSpPr/>
          <p:nvPr/>
        </p:nvSpPr>
        <p:spPr>
          <a:xfrm>
            <a:off x="793790" y="1251109"/>
            <a:ext cx="7507367" cy="708779"/>
          </a:xfrm>
          <a:prstGeom prst="rect">
            <a:avLst/>
          </a:prstGeom>
          <a:noFill/>
          <a:ln/>
        </p:spPr>
        <p:txBody>
          <a:bodyPr wrap="none" lIns="0" tIns="0" rIns="0" bIns="0" rtlCol="0" anchor="t"/>
          <a:lstStyle/>
          <a:p>
            <a:pPr marL="0" indent="0" algn="l">
              <a:lnSpc>
                <a:spcPts val="5550"/>
              </a:lnSpc>
              <a:buNone/>
            </a:pPr>
            <a:r>
              <a:rPr lang="en-US" sz="4450" dirty="0">
                <a:solidFill>
                  <a:srgbClr val="091C53"/>
                </a:solidFill>
                <a:latin typeface="Instrument Sans Semi Bold" pitchFamily="34" charset="0"/>
                <a:ea typeface="Instrument Sans Semi Bold" pitchFamily="34" charset="-122"/>
                <a:cs typeface="Instrument Sans Semi Bold" pitchFamily="34" charset="-120"/>
              </a:rPr>
              <a:t>Critical Analysis – Strengths</a:t>
            </a:r>
            <a:endParaRPr lang="en-US" sz="4450" dirty="0"/>
          </a:p>
        </p:txBody>
      </p:sp>
      <p:sp>
        <p:nvSpPr>
          <p:cNvPr id="3" name="Text 1"/>
          <p:cNvSpPr/>
          <p:nvPr/>
        </p:nvSpPr>
        <p:spPr>
          <a:xfrm>
            <a:off x="1857256" y="3042999"/>
            <a:ext cx="2835235" cy="354330"/>
          </a:xfrm>
          <a:prstGeom prst="rect">
            <a:avLst/>
          </a:prstGeom>
          <a:noFill/>
          <a:ln/>
        </p:spPr>
        <p:txBody>
          <a:bodyPr wrap="none" lIns="0" tIns="0" rIns="0" bIns="0" rtlCol="0" anchor="t"/>
          <a:lstStyle/>
          <a:p>
            <a:pPr marL="0" indent="0" algn="r">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ICD-11 Clarity</a:t>
            </a:r>
            <a:endParaRPr lang="en-US" sz="2200" dirty="0"/>
          </a:p>
        </p:txBody>
      </p:sp>
      <p:sp>
        <p:nvSpPr>
          <p:cNvPr id="4" name="Text 2"/>
          <p:cNvSpPr/>
          <p:nvPr/>
        </p:nvSpPr>
        <p:spPr>
          <a:xfrm>
            <a:off x="1156811" y="3513577"/>
            <a:ext cx="3898702" cy="362903"/>
          </a:xfrm>
          <a:prstGeom prst="rect">
            <a:avLst/>
          </a:prstGeom>
          <a:noFill/>
          <a:ln/>
        </p:spPr>
        <p:txBody>
          <a:bodyPr wrap="none" lIns="0" tIns="0" rIns="0" bIns="0" rtlCol="0" anchor="t"/>
          <a:lstStyle/>
          <a:p>
            <a:pPr marL="0" indent="0" algn="r">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Greater consistency in diagnosis (WHO, 2019).</a:t>
            </a:r>
            <a:endParaRPr lang="en-US" sz="1750" dirty="0"/>
          </a:p>
        </p:txBody>
      </p:sp>
      <p:pic>
        <p:nvPicPr>
          <p:cNvPr id="5" name="Image 0" descr="preencoded.png"/>
          <p:cNvPicPr>
            <a:picLocks noChangeAspect="1"/>
          </p:cNvPicPr>
          <p:nvPr/>
        </p:nvPicPr>
        <p:blipFill>
          <a:blip r:embed="rId4"/>
          <a:stretch>
            <a:fillRect/>
          </a:stretch>
        </p:blipFill>
        <p:spPr>
          <a:xfrm>
            <a:off x="5032653" y="2413516"/>
            <a:ext cx="4564975" cy="4564975"/>
          </a:xfrm>
          <a:prstGeom prst="rect">
            <a:avLst/>
          </a:prstGeom>
        </p:spPr>
      </p:pic>
      <p:pic>
        <p:nvPicPr>
          <p:cNvPr id="6" name="Image 1" descr="preencoded.png"/>
          <p:cNvPicPr>
            <a:picLocks noChangeAspect="1"/>
          </p:cNvPicPr>
          <p:nvPr/>
        </p:nvPicPr>
        <p:blipFill>
          <a:blip r:embed="rId5"/>
          <a:stretch>
            <a:fillRect/>
          </a:stretch>
        </p:blipFill>
        <p:spPr>
          <a:xfrm>
            <a:off x="6015633" y="3353991"/>
            <a:ext cx="339328" cy="424220"/>
          </a:xfrm>
          <a:prstGeom prst="rect">
            <a:avLst/>
          </a:prstGeom>
        </p:spPr>
      </p:pic>
      <p:sp>
        <p:nvSpPr>
          <p:cNvPr id="7" name="Text 3"/>
          <p:cNvSpPr/>
          <p:nvPr/>
        </p:nvSpPr>
        <p:spPr>
          <a:xfrm>
            <a:off x="9937790" y="2861548"/>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NICE Guidelines</a:t>
            </a:r>
            <a:endParaRPr lang="en-US" sz="2200" dirty="0"/>
          </a:p>
        </p:txBody>
      </p:sp>
      <p:sp>
        <p:nvSpPr>
          <p:cNvPr id="8" name="Text 4"/>
          <p:cNvSpPr/>
          <p:nvPr/>
        </p:nvSpPr>
        <p:spPr>
          <a:xfrm>
            <a:off x="9937790" y="3351967"/>
            <a:ext cx="3898821" cy="725805"/>
          </a:xfrm>
          <a:prstGeom prst="rect">
            <a:avLst/>
          </a:prstGeom>
          <a:noFill/>
          <a:ln/>
        </p:spPr>
        <p:txBody>
          <a:bodyPr wrap="squar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Ensures structured, evidence-based approaches.</a:t>
            </a:r>
            <a:endParaRPr lang="en-US" sz="1750" dirty="0"/>
          </a:p>
        </p:txBody>
      </p:sp>
      <p:pic>
        <p:nvPicPr>
          <p:cNvPr id="9" name="Image 2" descr="preencoded.png"/>
          <p:cNvPicPr>
            <a:picLocks noChangeAspect="1"/>
          </p:cNvPicPr>
          <p:nvPr/>
        </p:nvPicPr>
        <p:blipFill>
          <a:blip r:embed="rId6"/>
          <a:stretch>
            <a:fillRect/>
          </a:stretch>
        </p:blipFill>
        <p:spPr>
          <a:xfrm>
            <a:off x="5032653" y="2413516"/>
            <a:ext cx="4564975" cy="4564975"/>
          </a:xfrm>
          <a:prstGeom prst="rect">
            <a:avLst/>
          </a:prstGeom>
        </p:spPr>
      </p:pic>
      <p:pic>
        <p:nvPicPr>
          <p:cNvPr id="10" name="Image 3" descr="preencoded.png"/>
          <p:cNvPicPr>
            <a:picLocks noChangeAspect="1"/>
          </p:cNvPicPr>
          <p:nvPr/>
        </p:nvPicPr>
        <p:blipFill>
          <a:blip r:embed="rId7"/>
          <a:stretch>
            <a:fillRect/>
          </a:stretch>
        </p:blipFill>
        <p:spPr>
          <a:xfrm>
            <a:off x="8275201" y="3353991"/>
            <a:ext cx="339328" cy="424220"/>
          </a:xfrm>
          <a:prstGeom prst="rect">
            <a:avLst/>
          </a:prstGeom>
        </p:spPr>
      </p:pic>
      <p:sp>
        <p:nvSpPr>
          <p:cNvPr id="11" name="Text 5"/>
          <p:cNvSpPr/>
          <p:nvPr/>
        </p:nvSpPr>
        <p:spPr>
          <a:xfrm>
            <a:off x="9937790" y="5495568"/>
            <a:ext cx="3073479"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Wide Treatment Range</a:t>
            </a:r>
            <a:endParaRPr lang="en-US" sz="2200" dirty="0"/>
          </a:p>
        </p:txBody>
      </p:sp>
      <p:sp>
        <p:nvSpPr>
          <p:cNvPr id="12" name="Text 6"/>
          <p:cNvSpPr/>
          <p:nvPr/>
        </p:nvSpPr>
        <p:spPr>
          <a:xfrm>
            <a:off x="9937790" y="5985986"/>
            <a:ext cx="3898821" cy="362903"/>
          </a:xfrm>
          <a:prstGeom prst="rect">
            <a:avLst/>
          </a:prstGeom>
          <a:noFill/>
          <a:ln/>
        </p:spPr>
        <p:txBody>
          <a:bodyPr wrap="non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Allows for individualised care plans.</a:t>
            </a:r>
            <a:endParaRPr lang="en-US" sz="1750" dirty="0"/>
          </a:p>
        </p:txBody>
      </p:sp>
      <p:pic>
        <p:nvPicPr>
          <p:cNvPr id="13" name="Image 4" descr="preencoded.png"/>
          <p:cNvPicPr>
            <a:picLocks noChangeAspect="1"/>
          </p:cNvPicPr>
          <p:nvPr/>
        </p:nvPicPr>
        <p:blipFill>
          <a:blip r:embed="rId8"/>
          <a:stretch>
            <a:fillRect/>
          </a:stretch>
        </p:blipFill>
        <p:spPr>
          <a:xfrm>
            <a:off x="5032653" y="2413516"/>
            <a:ext cx="4564975" cy="4564975"/>
          </a:xfrm>
          <a:prstGeom prst="rect">
            <a:avLst/>
          </a:prstGeom>
        </p:spPr>
      </p:pic>
      <p:pic>
        <p:nvPicPr>
          <p:cNvPr id="14" name="Image 5" descr="preencoded.png"/>
          <p:cNvPicPr>
            <a:picLocks noChangeAspect="1"/>
          </p:cNvPicPr>
          <p:nvPr/>
        </p:nvPicPr>
        <p:blipFill>
          <a:blip r:embed="rId9"/>
          <a:stretch>
            <a:fillRect/>
          </a:stretch>
        </p:blipFill>
        <p:spPr>
          <a:xfrm>
            <a:off x="8275201" y="5613559"/>
            <a:ext cx="339328" cy="424220"/>
          </a:xfrm>
          <a:prstGeom prst="rect">
            <a:avLst/>
          </a:prstGeom>
        </p:spPr>
      </p:pic>
      <p:sp>
        <p:nvSpPr>
          <p:cNvPr id="15" name="Text 7"/>
          <p:cNvSpPr/>
          <p:nvPr/>
        </p:nvSpPr>
        <p:spPr>
          <a:xfrm>
            <a:off x="1857256" y="5314117"/>
            <a:ext cx="2835235" cy="354330"/>
          </a:xfrm>
          <a:prstGeom prst="rect">
            <a:avLst/>
          </a:prstGeom>
          <a:noFill/>
          <a:ln/>
        </p:spPr>
        <p:txBody>
          <a:bodyPr wrap="none" lIns="0" tIns="0" rIns="0" bIns="0" rtlCol="0" anchor="t"/>
          <a:lstStyle/>
          <a:p>
            <a:pPr marL="0" indent="0" algn="r">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Ethical Safeguards</a:t>
            </a:r>
            <a:endParaRPr lang="en-US" sz="2200" dirty="0"/>
          </a:p>
        </p:txBody>
      </p:sp>
      <p:sp>
        <p:nvSpPr>
          <p:cNvPr id="16" name="Text 8"/>
          <p:cNvSpPr/>
          <p:nvPr/>
        </p:nvSpPr>
        <p:spPr>
          <a:xfrm>
            <a:off x="793790" y="5804535"/>
            <a:ext cx="3898702" cy="725805"/>
          </a:xfrm>
          <a:prstGeom prst="rect">
            <a:avLst/>
          </a:prstGeom>
          <a:noFill/>
          <a:ln/>
        </p:spPr>
        <p:txBody>
          <a:bodyPr wrap="square" lIns="0" tIns="0" rIns="0" bIns="0" rtlCol="0" anchor="t"/>
          <a:lstStyle/>
          <a:p>
            <a:pPr marL="0" indent="0" algn="r">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Reflects historical lessons learned, especially with ECT (Pagnin et al., 2004).</a:t>
            </a:r>
            <a:endParaRPr lang="en-US" sz="1750" dirty="0"/>
          </a:p>
        </p:txBody>
      </p:sp>
      <p:pic>
        <p:nvPicPr>
          <p:cNvPr id="17" name="Image 6" descr="preencoded.png"/>
          <p:cNvPicPr>
            <a:picLocks noChangeAspect="1"/>
          </p:cNvPicPr>
          <p:nvPr/>
        </p:nvPicPr>
        <p:blipFill>
          <a:blip r:embed="rId10"/>
          <a:stretch>
            <a:fillRect/>
          </a:stretch>
        </p:blipFill>
        <p:spPr>
          <a:xfrm>
            <a:off x="5032653" y="2413516"/>
            <a:ext cx="4564975" cy="4564975"/>
          </a:xfrm>
          <a:prstGeom prst="rect">
            <a:avLst/>
          </a:prstGeom>
        </p:spPr>
      </p:pic>
      <p:pic>
        <p:nvPicPr>
          <p:cNvPr id="18" name="Image 7" descr="preencoded.png"/>
          <p:cNvPicPr>
            <a:picLocks noChangeAspect="1"/>
          </p:cNvPicPr>
          <p:nvPr/>
        </p:nvPicPr>
        <p:blipFill>
          <a:blip r:embed="rId11"/>
          <a:stretch>
            <a:fillRect/>
          </a:stretch>
        </p:blipFill>
        <p:spPr>
          <a:xfrm>
            <a:off x="6015633" y="5613559"/>
            <a:ext cx="339328" cy="42422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37E70088-EF96-3219-5AA4-ED02EC24CFD0}"/>
              </a:ext>
            </a:extLst>
          </p:cNvPr>
          <p:cNvPicPr>
            <a:picLocks noChangeAspect="1"/>
          </p:cNvPicPr>
          <p:nvPr/>
        </p:nvPicPr>
        <p:blipFill>
          <a:blip r:embed="rId3"/>
          <a:stretch>
            <a:fillRect/>
          </a:stretch>
        </p:blipFill>
        <p:spPr>
          <a:xfrm>
            <a:off x="12887082" y="7731860"/>
            <a:ext cx="1743318" cy="419158"/>
          </a:xfrm>
          <a:prstGeom prst="rect">
            <a:avLst/>
          </a:prstGeom>
        </p:spPr>
      </p:pic>
      <p:pic>
        <p:nvPicPr>
          <p:cNvPr id="2" name="Image 0" descr="preencoded.png"/>
          <p:cNvPicPr>
            <a:picLocks noChangeAspect="1"/>
          </p:cNvPicPr>
          <p:nvPr/>
        </p:nvPicPr>
        <p:blipFill>
          <a:blip r:embed="rId4"/>
          <a:stretch>
            <a:fillRect/>
          </a:stretch>
        </p:blipFill>
        <p:spPr>
          <a:xfrm>
            <a:off x="0" y="0"/>
            <a:ext cx="14630400" cy="2976920"/>
          </a:xfrm>
          <a:prstGeom prst="rect">
            <a:avLst/>
          </a:prstGeom>
        </p:spPr>
      </p:pic>
      <p:sp>
        <p:nvSpPr>
          <p:cNvPr id="3" name="Text 0"/>
          <p:cNvSpPr/>
          <p:nvPr/>
        </p:nvSpPr>
        <p:spPr>
          <a:xfrm>
            <a:off x="793790" y="3564850"/>
            <a:ext cx="11869102" cy="708779"/>
          </a:xfrm>
          <a:prstGeom prst="rect">
            <a:avLst/>
          </a:prstGeom>
          <a:noFill/>
          <a:ln/>
        </p:spPr>
        <p:txBody>
          <a:bodyPr wrap="none" lIns="0" tIns="0" rIns="0" bIns="0" rtlCol="0" anchor="t"/>
          <a:lstStyle/>
          <a:p>
            <a:pPr marL="0" indent="0" algn="l">
              <a:lnSpc>
                <a:spcPts val="5550"/>
              </a:lnSpc>
              <a:buNone/>
            </a:pPr>
            <a:r>
              <a:rPr lang="en-US" sz="4450" dirty="0">
                <a:solidFill>
                  <a:srgbClr val="091C53"/>
                </a:solidFill>
                <a:latin typeface="Instrument Sans Semi Bold" pitchFamily="34" charset="0"/>
                <a:ea typeface="Instrument Sans Semi Bold" pitchFamily="34" charset="-122"/>
                <a:cs typeface="Instrument Sans Semi Bold" pitchFamily="34" charset="-120"/>
              </a:rPr>
              <a:t>Critical Analysis – Weaknesses &amp; Challenges</a:t>
            </a:r>
            <a:endParaRPr lang="en-US" sz="4450" dirty="0"/>
          </a:p>
        </p:txBody>
      </p:sp>
      <p:pic>
        <p:nvPicPr>
          <p:cNvPr id="4" name="Image 1" descr="preencoded.png"/>
          <p:cNvPicPr>
            <a:picLocks noChangeAspect="1"/>
          </p:cNvPicPr>
          <p:nvPr/>
        </p:nvPicPr>
        <p:blipFill>
          <a:blip r:embed="rId5"/>
          <a:stretch>
            <a:fillRect/>
          </a:stretch>
        </p:blipFill>
        <p:spPr>
          <a:xfrm>
            <a:off x="878800" y="4578310"/>
            <a:ext cx="340162" cy="425291"/>
          </a:xfrm>
          <a:prstGeom prst="rect">
            <a:avLst/>
          </a:prstGeom>
        </p:spPr>
      </p:pic>
      <p:sp>
        <p:nvSpPr>
          <p:cNvPr id="5" name="Text 1"/>
          <p:cNvSpPr/>
          <p:nvPr/>
        </p:nvSpPr>
        <p:spPr>
          <a:xfrm>
            <a:off x="1530906" y="4613791"/>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Access Barriers</a:t>
            </a:r>
            <a:endParaRPr lang="en-US" sz="2200" dirty="0"/>
          </a:p>
        </p:txBody>
      </p:sp>
      <p:sp>
        <p:nvSpPr>
          <p:cNvPr id="6" name="Text 2"/>
          <p:cNvSpPr/>
          <p:nvPr/>
        </p:nvSpPr>
        <p:spPr>
          <a:xfrm>
            <a:off x="1530906" y="5104209"/>
            <a:ext cx="5642491" cy="362903"/>
          </a:xfrm>
          <a:prstGeom prst="rect">
            <a:avLst/>
          </a:prstGeom>
          <a:noFill/>
          <a:ln/>
        </p:spPr>
        <p:txBody>
          <a:bodyPr wrap="non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Long waiting times and limited access to therapy </a:t>
            </a:r>
          </a:p>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(NHS Digital, 2022).</a:t>
            </a:r>
            <a:endParaRPr lang="en-US" sz="1750" dirty="0"/>
          </a:p>
        </p:txBody>
      </p:sp>
      <p:pic>
        <p:nvPicPr>
          <p:cNvPr id="7" name="Image 2" descr="preencoded.png"/>
          <p:cNvPicPr>
            <a:picLocks noChangeAspect="1"/>
          </p:cNvPicPr>
          <p:nvPr/>
        </p:nvPicPr>
        <p:blipFill>
          <a:blip r:embed="rId5"/>
          <a:stretch>
            <a:fillRect/>
          </a:stretch>
        </p:blipFill>
        <p:spPr>
          <a:xfrm>
            <a:off x="7541895" y="4578310"/>
            <a:ext cx="340162" cy="425291"/>
          </a:xfrm>
          <a:prstGeom prst="rect">
            <a:avLst/>
          </a:prstGeom>
        </p:spPr>
      </p:pic>
      <p:sp>
        <p:nvSpPr>
          <p:cNvPr id="8" name="Text 3"/>
          <p:cNvSpPr/>
          <p:nvPr/>
        </p:nvSpPr>
        <p:spPr>
          <a:xfrm>
            <a:off x="8194000" y="4613791"/>
            <a:ext cx="2913102"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Treatment Resistance</a:t>
            </a:r>
            <a:endParaRPr lang="en-US" sz="2200" dirty="0"/>
          </a:p>
        </p:txBody>
      </p:sp>
      <p:sp>
        <p:nvSpPr>
          <p:cNvPr id="9" name="Text 4"/>
          <p:cNvSpPr/>
          <p:nvPr/>
        </p:nvSpPr>
        <p:spPr>
          <a:xfrm>
            <a:off x="8194000" y="5104209"/>
            <a:ext cx="5642610" cy="725805"/>
          </a:xfrm>
          <a:prstGeom prst="rect">
            <a:avLst/>
          </a:prstGeom>
          <a:noFill/>
          <a:ln/>
        </p:spPr>
        <p:txBody>
          <a:bodyPr wrap="squar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~30% of patients do not respond to first-line treatments.</a:t>
            </a:r>
            <a:endParaRPr lang="en-US" sz="1750" dirty="0"/>
          </a:p>
        </p:txBody>
      </p:sp>
      <p:pic>
        <p:nvPicPr>
          <p:cNvPr id="10" name="Image 3" descr="preencoded.png"/>
          <p:cNvPicPr>
            <a:picLocks noChangeAspect="1"/>
          </p:cNvPicPr>
          <p:nvPr/>
        </p:nvPicPr>
        <p:blipFill>
          <a:blip r:embed="rId5"/>
          <a:stretch>
            <a:fillRect/>
          </a:stretch>
        </p:blipFill>
        <p:spPr>
          <a:xfrm>
            <a:off x="878800" y="6248162"/>
            <a:ext cx="340162" cy="425291"/>
          </a:xfrm>
          <a:prstGeom prst="rect">
            <a:avLst/>
          </a:prstGeom>
        </p:spPr>
      </p:pic>
      <p:sp>
        <p:nvSpPr>
          <p:cNvPr id="11" name="Text 5"/>
          <p:cNvSpPr/>
          <p:nvPr/>
        </p:nvSpPr>
        <p:spPr>
          <a:xfrm>
            <a:off x="1530906" y="6283643"/>
            <a:ext cx="4133850"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Pharmacological Over-reliance</a:t>
            </a:r>
            <a:endParaRPr lang="en-US" sz="2200" dirty="0"/>
          </a:p>
        </p:txBody>
      </p:sp>
      <p:sp>
        <p:nvSpPr>
          <p:cNvPr id="12" name="Text 6"/>
          <p:cNvSpPr/>
          <p:nvPr/>
        </p:nvSpPr>
        <p:spPr>
          <a:xfrm>
            <a:off x="1530906" y="6774061"/>
            <a:ext cx="5642491" cy="362903"/>
          </a:xfrm>
          <a:prstGeom prst="rect">
            <a:avLst/>
          </a:prstGeom>
          <a:noFill/>
          <a:ln/>
        </p:spPr>
        <p:txBody>
          <a:bodyPr wrap="non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Continued reliance on medication in some regions </a:t>
            </a:r>
          </a:p>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(Mental Health Foundation, 2023).</a:t>
            </a:r>
            <a:endParaRPr lang="en-US" sz="1750" dirty="0"/>
          </a:p>
        </p:txBody>
      </p:sp>
      <p:pic>
        <p:nvPicPr>
          <p:cNvPr id="13" name="Image 4" descr="preencoded.png"/>
          <p:cNvPicPr>
            <a:picLocks noChangeAspect="1"/>
          </p:cNvPicPr>
          <p:nvPr/>
        </p:nvPicPr>
        <p:blipFill>
          <a:blip r:embed="rId5"/>
          <a:stretch>
            <a:fillRect/>
          </a:stretch>
        </p:blipFill>
        <p:spPr>
          <a:xfrm>
            <a:off x="7541895" y="6248162"/>
            <a:ext cx="340162" cy="425291"/>
          </a:xfrm>
          <a:prstGeom prst="rect">
            <a:avLst/>
          </a:prstGeom>
        </p:spPr>
      </p:pic>
      <p:sp>
        <p:nvSpPr>
          <p:cNvPr id="14" name="Text 7"/>
          <p:cNvSpPr/>
          <p:nvPr/>
        </p:nvSpPr>
        <p:spPr>
          <a:xfrm>
            <a:off x="8194000" y="6283643"/>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Health Inequalities</a:t>
            </a:r>
            <a:endParaRPr lang="en-US" sz="2200" dirty="0"/>
          </a:p>
        </p:txBody>
      </p:sp>
      <p:sp>
        <p:nvSpPr>
          <p:cNvPr id="15" name="Text 8"/>
          <p:cNvSpPr/>
          <p:nvPr/>
        </p:nvSpPr>
        <p:spPr>
          <a:xfrm>
            <a:off x="8194000" y="6774061"/>
            <a:ext cx="5642610" cy="725805"/>
          </a:xfrm>
          <a:prstGeom prst="rect">
            <a:avLst/>
          </a:prstGeom>
          <a:noFill/>
          <a:ln/>
        </p:spPr>
        <p:txBody>
          <a:bodyPr wrap="squar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Persistent disparities linked to geography and socioeconomic status (Wykes et al., 2015).</a:t>
            </a:r>
            <a:endParaRPr lang="en-US" sz="17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01EE2050-55FA-9A93-2FE2-47DD21144497}"/>
              </a:ext>
            </a:extLst>
          </p:cNvPr>
          <p:cNvPicPr>
            <a:picLocks noChangeAspect="1"/>
          </p:cNvPicPr>
          <p:nvPr/>
        </p:nvPicPr>
        <p:blipFill>
          <a:blip r:embed="rId3"/>
          <a:stretch>
            <a:fillRect/>
          </a:stretch>
        </p:blipFill>
        <p:spPr>
          <a:xfrm>
            <a:off x="12887082" y="7731860"/>
            <a:ext cx="1743318" cy="419158"/>
          </a:xfrm>
          <a:prstGeom prst="rect">
            <a:avLst/>
          </a:prstGeom>
        </p:spPr>
      </p:pic>
      <p:sp>
        <p:nvSpPr>
          <p:cNvPr id="2" name="Text 0"/>
          <p:cNvSpPr/>
          <p:nvPr/>
        </p:nvSpPr>
        <p:spPr>
          <a:xfrm>
            <a:off x="553164" y="434816"/>
            <a:ext cx="7035522" cy="493871"/>
          </a:xfrm>
          <a:prstGeom prst="rect">
            <a:avLst/>
          </a:prstGeom>
          <a:noFill/>
          <a:ln/>
        </p:spPr>
        <p:txBody>
          <a:bodyPr wrap="none" lIns="0" tIns="0" rIns="0" bIns="0" rtlCol="0" anchor="t"/>
          <a:lstStyle/>
          <a:p>
            <a:pPr marL="0" indent="0" algn="l">
              <a:lnSpc>
                <a:spcPts val="3850"/>
              </a:lnSpc>
              <a:buNone/>
            </a:pPr>
            <a:r>
              <a:rPr lang="en-US" sz="3100" dirty="0">
                <a:solidFill>
                  <a:srgbClr val="0540AD"/>
                </a:solidFill>
                <a:latin typeface="Instrument Sans Semi Bold" pitchFamily="34" charset="0"/>
                <a:ea typeface="Instrument Sans Semi Bold" pitchFamily="34" charset="-122"/>
                <a:cs typeface="Instrument Sans Semi Bold" pitchFamily="34" charset="-120"/>
              </a:rPr>
              <a:t>Social, Cultural &amp; Political Dimensions</a:t>
            </a:r>
            <a:endParaRPr lang="en-US" sz="3100" dirty="0"/>
          </a:p>
        </p:txBody>
      </p:sp>
      <p:pic>
        <p:nvPicPr>
          <p:cNvPr id="3" name="Image 0" descr="preencoded.png"/>
          <p:cNvPicPr>
            <a:picLocks noChangeAspect="1"/>
          </p:cNvPicPr>
          <p:nvPr/>
        </p:nvPicPr>
        <p:blipFill>
          <a:blip r:embed="rId4"/>
          <a:stretch>
            <a:fillRect/>
          </a:stretch>
        </p:blipFill>
        <p:spPr>
          <a:xfrm>
            <a:off x="4478179" y="1348859"/>
            <a:ext cx="2773799" cy="1896666"/>
          </a:xfrm>
          <a:prstGeom prst="rect">
            <a:avLst/>
          </a:prstGeom>
        </p:spPr>
      </p:pic>
      <p:pic>
        <p:nvPicPr>
          <p:cNvPr id="4" name="Image 1" descr="preencoded.png"/>
          <p:cNvPicPr>
            <a:picLocks noChangeAspect="1"/>
          </p:cNvPicPr>
          <p:nvPr/>
        </p:nvPicPr>
        <p:blipFill>
          <a:blip r:embed="rId5"/>
          <a:stretch>
            <a:fillRect/>
          </a:stretch>
        </p:blipFill>
        <p:spPr>
          <a:xfrm>
            <a:off x="7378422" y="1348859"/>
            <a:ext cx="2773799" cy="1896666"/>
          </a:xfrm>
          <a:prstGeom prst="rect">
            <a:avLst/>
          </a:prstGeom>
        </p:spPr>
      </p:pic>
      <p:sp>
        <p:nvSpPr>
          <p:cNvPr id="5" name="Shape 1"/>
          <p:cNvSpPr/>
          <p:nvPr/>
        </p:nvSpPr>
        <p:spPr>
          <a:xfrm>
            <a:off x="553164" y="3527346"/>
            <a:ext cx="632222" cy="948333"/>
          </a:xfrm>
          <a:prstGeom prst="roundRect">
            <a:avLst>
              <a:gd name="adj" fmla="val 360021"/>
            </a:avLst>
          </a:prstGeom>
          <a:solidFill>
            <a:srgbClr val="CEE6FD"/>
          </a:solidFill>
          <a:ln/>
        </p:spPr>
        <p:txBody>
          <a:bodyPr/>
          <a:lstStyle/>
          <a:p>
            <a:endParaRPr lang="en-GB"/>
          </a:p>
        </p:txBody>
      </p:sp>
      <p:sp>
        <p:nvSpPr>
          <p:cNvPr id="6" name="Text 2"/>
          <p:cNvSpPr/>
          <p:nvPr/>
        </p:nvSpPr>
        <p:spPr>
          <a:xfrm>
            <a:off x="750689" y="3853339"/>
            <a:ext cx="237053" cy="296347"/>
          </a:xfrm>
          <a:prstGeom prst="rect">
            <a:avLst/>
          </a:prstGeom>
          <a:noFill/>
          <a:ln/>
        </p:spPr>
        <p:txBody>
          <a:bodyPr wrap="none" lIns="0" tIns="0" rIns="0" bIns="0" rtlCol="0" anchor="t"/>
          <a:lstStyle/>
          <a:p>
            <a:pPr marL="0" indent="0" algn="l">
              <a:lnSpc>
                <a:spcPts val="1850"/>
              </a:lnSpc>
              <a:buNone/>
            </a:pPr>
            <a:r>
              <a:rPr lang="en-US" sz="1850" dirty="0">
                <a:solidFill>
                  <a:srgbClr val="1E3063"/>
                </a:solidFill>
                <a:latin typeface="Instrument Sans Semi Bold" pitchFamily="34" charset="0"/>
                <a:ea typeface="Instrument Sans Semi Bold" pitchFamily="34" charset="-122"/>
                <a:cs typeface="Instrument Sans Semi Bold" pitchFamily="34" charset="-120"/>
              </a:rPr>
              <a:t>1</a:t>
            </a:r>
            <a:endParaRPr lang="en-US" sz="1850" dirty="0"/>
          </a:p>
        </p:txBody>
      </p:sp>
      <p:sp>
        <p:nvSpPr>
          <p:cNvPr id="7" name="Text 3"/>
          <p:cNvSpPr/>
          <p:nvPr/>
        </p:nvSpPr>
        <p:spPr>
          <a:xfrm>
            <a:off x="1343382" y="3685342"/>
            <a:ext cx="1975723" cy="246817"/>
          </a:xfrm>
          <a:prstGeom prst="rect">
            <a:avLst/>
          </a:prstGeom>
          <a:noFill/>
          <a:ln/>
        </p:spPr>
        <p:txBody>
          <a:bodyPr wrap="none" lIns="0" tIns="0" rIns="0" bIns="0" rtlCol="0" anchor="t"/>
          <a:lstStyle/>
          <a:p>
            <a:pPr marL="0" indent="0" algn="l">
              <a:lnSpc>
                <a:spcPts val="1900"/>
              </a:lnSpc>
              <a:buNone/>
            </a:pPr>
            <a:r>
              <a:rPr lang="en-US" sz="1550" dirty="0">
                <a:solidFill>
                  <a:srgbClr val="1E3063"/>
                </a:solidFill>
                <a:latin typeface="Instrument Sans Semi Bold" pitchFamily="34" charset="0"/>
                <a:ea typeface="Instrument Sans Semi Bold" pitchFamily="34" charset="-122"/>
                <a:cs typeface="Instrument Sans Semi Bold" pitchFamily="34" charset="-120"/>
              </a:rPr>
              <a:t>Persistent Stigma</a:t>
            </a:r>
            <a:endParaRPr lang="en-US" sz="1550" dirty="0"/>
          </a:p>
        </p:txBody>
      </p:sp>
      <p:sp>
        <p:nvSpPr>
          <p:cNvPr id="8" name="Text 4"/>
          <p:cNvSpPr/>
          <p:nvPr/>
        </p:nvSpPr>
        <p:spPr>
          <a:xfrm>
            <a:off x="1343382" y="4026932"/>
            <a:ext cx="12733853" cy="252889"/>
          </a:xfrm>
          <a:prstGeom prst="rect">
            <a:avLst/>
          </a:prstGeom>
          <a:noFill/>
          <a:ln/>
        </p:spPr>
        <p:txBody>
          <a:bodyPr wrap="none" lIns="0" tIns="0" rIns="0" bIns="0" rtlCol="0" anchor="t"/>
          <a:lstStyle/>
          <a:p>
            <a:pPr marL="0" indent="0" algn="l">
              <a:lnSpc>
                <a:spcPts val="1950"/>
              </a:lnSpc>
              <a:buNone/>
            </a:pPr>
            <a:r>
              <a:rPr lang="en-US" sz="1400" dirty="0">
                <a:solidFill>
                  <a:srgbClr val="1E3063"/>
                </a:solidFill>
                <a:latin typeface="Instrument Sans Medium" pitchFamily="34" charset="0"/>
                <a:ea typeface="Instrument Sans Medium" pitchFamily="34" charset="-122"/>
                <a:cs typeface="Instrument Sans Medium" pitchFamily="34" charset="-120"/>
              </a:rPr>
              <a:t>Depression often misinterpreted as personal weakness, delaying help-seeking (Mental Health Foundation, 2023).</a:t>
            </a:r>
            <a:endParaRPr lang="en-US" sz="1400" dirty="0"/>
          </a:p>
        </p:txBody>
      </p:sp>
      <p:sp>
        <p:nvSpPr>
          <p:cNvPr id="9" name="Shape 5"/>
          <p:cNvSpPr/>
          <p:nvPr/>
        </p:nvSpPr>
        <p:spPr>
          <a:xfrm>
            <a:off x="553164" y="4633674"/>
            <a:ext cx="632222" cy="948333"/>
          </a:xfrm>
          <a:prstGeom prst="roundRect">
            <a:avLst>
              <a:gd name="adj" fmla="val 360021"/>
            </a:avLst>
          </a:prstGeom>
          <a:solidFill>
            <a:srgbClr val="CEE6FD"/>
          </a:solidFill>
          <a:ln/>
        </p:spPr>
        <p:txBody>
          <a:bodyPr/>
          <a:lstStyle/>
          <a:p>
            <a:endParaRPr lang="en-GB"/>
          </a:p>
        </p:txBody>
      </p:sp>
      <p:sp>
        <p:nvSpPr>
          <p:cNvPr id="10" name="Text 6"/>
          <p:cNvSpPr/>
          <p:nvPr/>
        </p:nvSpPr>
        <p:spPr>
          <a:xfrm>
            <a:off x="750689" y="4959668"/>
            <a:ext cx="237053" cy="296347"/>
          </a:xfrm>
          <a:prstGeom prst="rect">
            <a:avLst/>
          </a:prstGeom>
          <a:noFill/>
          <a:ln/>
        </p:spPr>
        <p:txBody>
          <a:bodyPr wrap="none" lIns="0" tIns="0" rIns="0" bIns="0" rtlCol="0" anchor="t"/>
          <a:lstStyle/>
          <a:p>
            <a:pPr marL="0" indent="0" algn="l">
              <a:lnSpc>
                <a:spcPts val="1850"/>
              </a:lnSpc>
              <a:buNone/>
            </a:pPr>
            <a:r>
              <a:rPr lang="en-US" sz="1850" dirty="0">
                <a:solidFill>
                  <a:srgbClr val="1E3063"/>
                </a:solidFill>
                <a:latin typeface="Instrument Sans Semi Bold" pitchFamily="34" charset="0"/>
                <a:ea typeface="Instrument Sans Semi Bold" pitchFamily="34" charset="-122"/>
                <a:cs typeface="Instrument Sans Semi Bold" pitchFamily="34" charset="-120"/>
              </a:rPr>
              <a:t>2</a:t>
            </a:r>
            <a:endParaRPr lang="en-US" sz="1850" dirty="0"/>
          </a:p>
        </p:txBody>
      </p:sp>
      <p:sp>
        <p:nvSpPr>
          <p:cNvPr id="11" name="Text 7"/>
          <p:cNvSpPr/>
          <p:nvPr/>
        </p:nvSpPr>
        <p:spPr>
          <a:xfrm>
            <a:off x="1343382" y="4791670"/>
            <a:ext cx="2574965" cy="246817"/>
          </a:xfrm>
          <a:prstGeom prst="rect">
            <a:avLst/>
          </a:prstGeom>
          <a:noFill/>
          <a:ln/>
        </p:spPr>
        <p:txBody>
          <a:bodyPr wrap="none" lIns="0" tIns="0" rIns="0" bIns="0" rtlCol="0" anchor="t"/>
          <a:lstStyle/>
          <a:p>
            <a:pPr marL="0" indent="0" algn="l">
              <a:lnSpc>
                <a:spcPts val="1900"/>
              </a:lnSpc>
              <a:buNone/>
            </a:pPr>
            <a:r>
              <a:rPr lang="en-US" sz="1550" dirty="0">
                <a:solidFill>
                  <a:srgbClr val="1E3063"/>
                </a:solidFill>
                <a:latin typeface="Instrument Sans Semi Bold" pitchFamily="34" charset="0"/>
                <a:ea typeface="Instrument Sans Semi Bold" pitchFamily="34" charset="-122"/>
                <a:cs typeface="Instrument Sans Semi Bold" pitchFamily="34" charset="-120"/>
              </a:rPr>
              <a:t>Socio-Economic Disparities</a:t>
            </a:r>
            <a:endParaRPr lang="en-US" sz="1550" dirty="0"/>
          </a:p>
        </p:txBody>
      </p:sp>
      <p:sp>
        <p:nvSpPr>
          <p:cNvPr id="12" name="Text 8"/>
          <p:cNvSpPr/>
          <p:nvPr/>
        </p:nvSpPr>
        <p:spPr>
          <a:xfrm>
            <a:off x="1343382" y="5133261"/>
            <a:ext cx="12733853" cy="252889"/>
          </a:xfrm>
          <a:prstGeom prst="rect">
            <a:avLst/>
          </a:prstGeom>
          <a:noFill/>
          <a:ln/>
        </p:spPr>
        <p:txBody>
          <a:bodyPr wrap="none" lIns="0" tIns="0" rIns="0" bIns="0" rtlCol="0" anchor="t"/>
          <a:lstStyle/>
          <a:p>
            <a:pPr marL="0" indent="0" algn="l">
              <a:lnSpc>
                <a:spcPts val="1950"/>
              </a:lnSpc>
              <a:buNone/>
            </a:pPr>
            <a:r>
              <a:rPr lang="en-US" sz="1400" dirty="0">
                <a:solidFill>
                  <a:srgbClr val="1E3063"/>
                </a:solidFill>
                <a:latin typeface="Instrument Sans Medium" pitchFamily="34" charset="0"/>
                <a:ea typeface="Instrument Sans Medium" pitchFamily="34" charset="-122"/>
                <a:cs typeface="Instrument Sans Medium" pitchFamily="34" charset="-120"/>
              </a:rPr>
              <a:t>Higher prevalence in low-income groups due to stress, housing, and unemployment.</a:t>
            </a:r>
            <a:endParaRPr lang="en-US" sz="1400" dirty="0"/>
          </a:p>
        </p:txBody>
      </p:sp>
      <p:sp>
        <p:nvSpPr>
          <p:cNvPr id="13" name="Shape 9"/>
          <p:cNvSpPr/>
          <p:nvPr/>
        </p:nvSpPr>
        <p:spPr>
          <a:xfrm>
            <a:off x="553164" y="5740003"/>
            <a:ext cx="632222" cy="948333"/>
          </a:xfrm>
          <a:prstGeom prst="roundRect">
            <a:avLst>
              <a:gd name="adj" fmla="val 360021"/>
            </a:avLst>
          </a:prstGeom>
          <a:solidFill>
            <a:srgbClr val="CEE6FD"/>
          </a:solidFill>
          <a:ln/>
        </p:spPr>
        <p:txBody>
          <a:bodyPr/>
          <a:lstStyle/>
          <a:p>
            <a:endParaRPr lang="en-GB"/>
          </a:p>
        </p:txBody>
      </p:sp>
      <p:sp>
        <p:nvSpPr>
          <p:cNvPr id="14" name="Text 10"/>
          <p:cNvSpPr/>
          <p:nvPr/>
        </p:nvSpPr>
        <p:spPr>
          <a:xfrm>
            <a:off x="750689" y="6065996"/>
            <a:ext cx="237053" cy="296347"/>
          </a:xfrm>
          <a:prstGeom prst="rect">
            <a:avLst/>
          </a:prstGeom>
          <a:noFill/>
          <a:ln/>
        </p:spPr>
        <p:txBody>
          <a:bodyPr wrap="none" lIns="0" tIns="0" rIns="0" bIns="0" rtlCol="0" anchor="t"/>
          <a:lstStyle/>
          <a:p>
            <a:pPr marL="0" indent="0" algn="l">
              <a:lnSpc>
                <a:spcPts val="1850"/>
              </a:lnSpc>
              <a:buNone/>
            </a:pPr>
            <a:r>
              <a:rPr lang="en-US" sz="1850" dirty="0">
                <a:solidFill>
                  <a:srgbClr val="1E3063"/>
                </a:solidFill>
                <a:latin typeface="Instrument Sans Semi Bold" pitchFamily="34" charset="0"/>
                <a:ea typeface="Instrument Sans Semi Bold" pitchFamily="34" charset="-122"/>
                <a:cs typeface="Instrument Sans Semi Bold" pitchFamily="34" charset="-120"/>
              </a:rPr>
              <a:t>3</a:t>
            </a:r>
            <a:endParaRPr lang="en-US" sz="1850" dirty="0"/>
          </a:p>
        </p:txBody>
      </p:sp>
      <p:sp>
        <p:nvSpPr>
          <p:cNvPr id="15" name="Text 11"/>
          <p:cNvSpPr/>
          <p:nvPr/>
        </p:nvSpPr>
        <p:spPr>
          <a:xfrm>
            <a:off x="1343382" y="5897999"/>
            <a:ext cx="1975723" cy="246817"/>
          </a:xfrm>
          <a:prstGeom prst="rect">
            <a:avLst/>
          </a:prstGeom>
          <a:noFill/>
          <a:ln/>
        </p:spPr>
        <p:txBody>
          <a:bodyPr wrap="none" lIns="0" tIns="0" rIns="0" bIns="0" rtlCol="0" anchor="t"/>
          <a:lstStyle/>
          <a:p>
            <a:pPr marL="0" indent="0" algn="l">
              <a:lnSpc>
                <a:spcPts val="1900"/>
              </a:lnSpc>
              <a:buNone/>
            </a:pPr>
            <a:r>
              <a:rPr lang="en-US" sz="1550" dirty="0">
                <a:solidFill>
                  <a:srgbClr val="1E3063"/>
                </a:solidFill>
                <a:latin typeface="Instrument Sans Semi Bold" pitchFamily="34" charset="0"/>
                <a:ea typeface="Instrument Sans Semi Bold" pitchFamily="34" charset="-122"/>
                <a:cs typeface="Instrument Sans Semi Bold" pitchFamily="34" charset="-120"/>
              </a:rPr>
              <a:t>Gendered Impact</a:t>
            </a:r>
            <a:endParaRPr lang="en-US" sz="1550" dirty="0"/>
          </a:p>
        </p:txBody>
      </p:sp>
      <p:sp>
        <p:nvSpPr>
          <p:cNvPr id="16" name="Text 12"/>
          <p:cNvSpPr/>
          <p:nvPr/>
        </p:nvSpPr>
        <p:spPr>
          <a:xfrm>
            <a:off x="1343382" y="6239589"/>
            <a:ext cx="12733853" cy="252889"/>
          </a:xfrm>
          <a:prstGeom prst="rect">
            <a:avLst/>
          </a:prstGeom>
          <a:noFill/>
          <a:ln/>
        </p:spPr>
        <p:txBody>
          <a:bodyPr wrap="none" lIns="0" tIns="0" rIns="0" bIns="0" rtlCol="0" anchor="t"/>
          <a:lstStyle/>
          <a:p>
            <a:pPr marL="0" indent="0" algn="l">
              <a:lnSpc>
                <a:spcPts val="1950"/>
              </a:lnSpc>
              <a:buNone/>
            </a:pPr>
            <a:r>
              <a:rPr lang="en-US" sz="1400" dirty="0">
                <a:solidFill>
                  <a:srgbClr val="1E3063"/>
                </a:solidFill>
                <a:latin typeface="Instrument Sans Medium" pitchFamily="34" charset="0"/>
                <a:ea typeface="Instrument Sans Medium" pitchFamily="34" charset="-122"/>
                <a:cs typeface="Instrument Sans Medium" pitchFamily="34" charset="-120"/>
              </a:rPr>
              <a:t>Women disproportionately affected by social and biological factors.</a:t>
            </a:r>
            <a:endParaRPr lang="en-US" sz="1400" dirty="0"/>
          </a:p>
        </p:txBody>
      </p:sp>
      <p:sp>
        <p:nvSpPr>
          <p:cNvPr id="17" name="Shape 13"/>
          <p:cNvSpPr/>
          <p:nvPr/>
        </p:nvSpPr>
        <p:spPr>
          <a:xfrm>
            <a:off x="553164" y="6846332"/>
            <a:ext cx="632222" cy="948333"/>
          </a:xfrm>
          <a:prstGeom prst="roundRect">
            <a:avLst>
              <a:gd name="adj" fmla="val 360021"/>
            </a:avLst>
          </a:prstGeom>
          <a:solidFill>
            <a:srgbClr val="CEE6FD"/>
          </a:solidFill>
          <a:ln/>
        </p:spPr>
        <p:txBody>
          <a:bodyPr/>
          <a:lstStyle/>
          <a:p>
            <a:endParaRPr lang="en-GB"/>
          </a:p>
        </p:txBody>
      </p:sp>
      <p:sp>
        <p:nvSpPr>
          <p:cNvPr id="18" name="Text 14"/>
          <p:cNvSpPr/>
          <p:nvPr/>
        </p:nvSpPr>
        <p:spPr>
          <a:xfrm>
            <a:off x="750689" y="7172325"/>
            <a:ext cx="237053" cy="296347"/>
          </a:xfrm>
          <a:prstGeom prst="rect">
            <a:avLst/>
          </a:prstGeom>
          <a:noFill/>
          <a:ln/>
        </p:spPr>
        <p:txBody>
          <a:bodyPr wrap="none" lIns="0" tIns="0" rIns="0" bIns="0" rtlCol="0" anchor="t"/>
          <a:lstStyle/>
          <a:p>
            <a:pPr marL="0" indent="0" algn="l">
              <a:lnSpc>
                <a:spcPts val="1850"/>
              </a:lnSpc>
              <a:buNone/>
            </a:pPr>
            <a:r>
              <a:rPr lang="en-US" sz="1850" dirty="0">
                <a:solidFill>
                  <a:srgbClr val="1E3063"/>
                </a:solidFill>
                <a:latin typeface="Instrument Sans Semi Bold" pitchFamily="34" charset="0"/>
                <a:ea typeface="Instrument Sans Semi Bold" pitchFamily="34" charset="-122"/>
                <a:cs typeface="Instrument Sans Semi Bold" pitchFamily="34" charset="-120"/>
              </a:rPr>
              <a:t>4</a:t>
            </a:r>
            <a:endParaRPr lang="en-US" sz="1850" dirty="0"/>
          </a:p>
        </p:txBody>
      </p:sp>
      <p:sp>
        <p:nvSpPr>
          <p:cNvPr id="19" name="Text 15"/>
          <p:cNvSpPr/>
          <p:nvPr/>
        </p:nvSpPr>
        <p:spPr>
          <a:xfrm>
            <a:off x="1343382" y="7004328"/>
            <a:ext cx="1975723" cy="246817"/>
          </a:xfrm>
          <a:prstGeom prst="rect">
            <a:avLst/>
          </a:prstGeom>
          <a:noFill/>
          <a:ln/>
        </p:spPr>
        <p:txBody>
          <a:bodyPr wrap="none" lIns="0" tIns="0" rIns="0" bIns="0" rtlCol="0" anchor="t"/>
          <a:lstStyle/>
          <a:p>
            <a:pPr marL="0" indent="0" algn="l">
              <a:lnSpc>
                <a:spcPts val="1900"/>
              </a:lnSpc>
              <a:buNone/>
            </a:pPr>
            <a:r>
              <a:rPr lang="en-US" sz="1550" dirty="0">
                <a:solidFill>
                  <a:srgbClr val="1E3063"/>
                </a:solidFill>
                <a:latin typeface="Instrument Sans Semi Bold" pitchFamily="34" charset="0"/>
                <a:ea typeface="Instrument Sans Semi Bold" pitchFamily="34" charset="-122"/>
                <a:cs typeface="Instrument Sans Semi Bold" pitchFamily="34" charset="-120"/>
              </a:rPr>
              <a:t>NHS Under Pressure</a:t>
            </a:r>
            <a:endParaRPr lang="en-US" sz="1550" dirty="0"/>
          </a:p>
        </p:txBody>
      </p:sp>
      <p:sp>
        <p:nvSpPr>
          <p:cNvPr id="20" name="Text 16"/>
          <p:cNvSpPr/>
          <p:nvPr/>
        </p:nvSpPr>
        <p:spPr>
          <a:xfrm>
            <a:off x="1343382" y="7345918"/>
            <a:ext cx="12733853" cy="252889"/>
          </a:xfrm>
          <a:prstGeom prst="rect">
            <a:avLst/>
          </a:prstGeom>
          <a:noFill/>
          <a:ln/>
        </p:spPr>
        <p:txBody>
          <a:bodyPr wrap="none" lIns="0" tIns="0" rIns="0" bIns="0" rtlCol="0" anchor="t"/>
          <a:lstStyle/>
          <a:p>
            <a:pPr marL="0" indent="0" algn="l">
              <a:lnSpc>
                <a:spcPts val="1950"/>
              </a:lnSpc>
              <a:buNone/>
            </a:pPr>
            <a:r>
              <a:rPr lang="en-US" sz="1400" dirty="0">
                <a:solidFill>
                  <a:srgbClr val="1E3063"/>
                </a:solidFill>
                <a:latin typeface="Instrument Sans Medium" pitchFamily="34" charset="0"/>
                <a:ea typeface="Instrument Sans Medium" pitchFamily="34" charset="-122"/>
                <a:cs typeface="Instrument Sans Medium" pitchFamily="34" charset="-120"/>
              </a:rPr>
              <a:t>Workforce shortages and increased demand post-COVID-19 strain services (DHSC, 2023).</a:t>
            </a:r>
            <a:endParaRPr lang="en-US" sz="1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FDFED5B1-9D6B-928C-9FDA-065A4A04C510}"/>
              </a:ext>
            </a:extLst>
          </p:cNvPr>
          <p:cNvPicPr>
            <a:picLocks noChangeAspect="1"/>
          </p:cNvPicPr>
          <p:nvPr/>
        </p:nvPicPr>
        <p:blipFill>
          <a:blip r:embed="rId3"/>
          <a:stretch>
            <a:fillRect/>
          </a:stretch>
        </p:blipFill>
        <p:spPr>
          <a:xfrm>
            <a:off x="12887082" y="7731860"/>
            <a:ext cx="1743318" cy="419158"/>
          </a:xfrm>
          <a:prstGeom prst="rect">
            <a:avLst/>
          </a:prstGeom>
        </p:spPr>
      </p:pic>
      <p:pic>
        <p:nvPicPr>
          <p:cNvPr id="2" name="Image 0" descr="preencoded.png"/>
          <p:cNvPicPr>
            <a:picLocks noChangeAspect="1"/>
          </p:cNvPicPr>
          <p:nvPr/>
        </p:nvPicPr>
        <p:blipFill>
          <a:blip r:embed="rId4"/>
          <a:stretch>
            <a:fillRect/>
          </a:stretch>
        </p:blipFill>
        <p:spPr>
          <a:xfrm>
            <a:off x="8869680" y="0"/>
            <a:ext cx="5760720" cy="8229600"/>
          </a:xfrm>
          <a:prstGeom prst="rect">
            <a:avLst/>
          </a:prstGeom>
        </p:spPr>
      </p:pic>
      <p:sp>
        <p:nvSpPr>
          <p:cNvPr id="3" name="Text 0"/>
          <p:cNvSpPr/>
          <p:nvPr/>
        </p:nvSpPr>
        <p:spPr>
          <a:xfrm>
            <a:off x="727829" y="572333"/>
            <a:ext cx="5323046" cy="649843"/>
          </a:xfrm>
          <a:prstGeom prst="rect">
            <a:avLst/>
          </a:prstGeom>
          <a:noFill/>
          <a:ln/>
        </p:spPr>
        <p:txBody>
          <a:bodyPr wrap="none" lIns="0" tIns="0" rIns="0" bIns="0" rtlCol="0" anchor="t"/>
          <a:lstStyle/>
          <a:p>
            <a:pPr marL="0" indent="0" algn="l">
              <a:lnSpc>
                <a:spcPts val="5100"/>
              </a:lnSpc>
              <a:buNone/>
            </a:pPr>
            <a:r>
              <a:rPr lang="en-US" sz="4050" dirty="0">
                <a:solidFill>
                  <a:srgbClr val="0540AD"/>
                </a:solidFill>
                <a:latin typeface="Instrument Sans Semi Bold" pitchFamily="34" charset="0"/>
                <a:ea typeface="Instrument Sans Semi Bold" pitchFamily="34" charset="-122"/>
                <a:cs typeface="Instrument Sans Semi Bold" pitchFamily="34" charset="-120"/>
              </a:rPr>
              <a:t>Learning from History</a:t>
            </a:r>
            <a:endParaRPr lang="en-US" sz="4050" dirty="0"/>
          </a:p>
        </p:txBody>
      </p:sp>
      <p:pic>
        <p:nvPicPr>
          <p:cNvPr id="4" name="Image 1" descr="preencoded.png"/>
          <p:cNvPicPr>
            <a:picLocks noChangeAspect="1"/>
          </p:cNvPicPr>
          <p:nvPr/>
        </p:nvPicPr>
        <p:blipFill>
          <a:blip r:embed="rId5"/>
          <a:stretch>
            <a:fillRect/>
          </a:stretch>
        </p:blipFill>
        <p:spPr>
          <a:xfrm>
            <a:off x="727829" y="1534001"/>
            <a:ext cx="1039773" cy="1530787"/>
          </a:xfrm>
          <a:prstGeom prst="rect">
            <a:avLst/>
          </a:prstGeom>
        </p:spPr>
      </p:pic>
      <p:sp>
        <p:nvSpPr>
          <p:cNvPr id="5" name="Text 1"/>
          <p:cNvSpPr/>
          <p:nvPr/>
        </p:nvSpPr>
        <p:spPr>
          <a:xfrm>
            <a:off x="1975485" y="1741884"/>
            <a:ext cx="2599372" cy="324802"/>
          </a:xfrm>
          <a:prstGeom prst="rect">
            <a:avLst/>
          </a:prstGeom>
          <a:noFill/>
          <a:ln/>
        </p:spPr>
        <p:txBody>
          <a:bodyPr wrap="none" lIns="0" tIns="0" rIns="0" bIns="0" rtlCol="0" anchor="t"/>
          <a:lstStyle/>
          <a:p>
            <a:pPr marL="0" indent="0" algn="l">
              <a:lnSpc>
                <a:spcPts val="2550"/>
              </a:lnSpc>
              <a:buNone/>
            </a:pPr>
            <a:r>
              <a:rPr lang="en-US" sz="2000" dirty="0">
                <a:solidFill>
                  <a:srgbClr val="1E3063"/>
                </a:solidFill>
                <a:latin typeface="Instrument Sans Semi Bold" pitchFamily="34" charset="0"/>
                <a:ea typeface="Instrument Sans Semi Bold" pitchFamily="34" charset="-122"/>
                <a:cs typeface="Instrument Sans Semi Bold" pitchFamily="34" charset="-120"/>
              </a:rPr>
              <a:t>Harmful Practices</a:t>
            </a:r>
            <a:endParaRPr lang="en-US" sz="2000" dirty="0"/>
          </a:p>
        </p:txBody>
      </p:sp>
      <p:sp>
        <p:nvSpPr>
          <p:cNvPr id="6" name="Text 2"/>
          <p:cNvSpPr/>
          <p:nvPr/>
        </p:nvSpPr>
        <p:spPr>
          <a:xfrm>
            <a:off x="1975485" y="2191345"/>
            <a:ext cx="6440686" cy="665559"/>
          </a:xfrm>
          <a:prstGeom prst="rect">
            <a:avLst/>
          </a:prstGeom>
          <a:noFill/>
          <a:ln/>
        </p:spPr>
        <p:txBody>
          <a:bodyPr wrap="square" lIns="0" tIns="0" rIns="0" bIns="0" rtlCol="0" anchor="t"/>
          <a:lstStyle/>
          <a:p>
            <a:pPr marL="0" indent="0" algn="l">
              <a:lnSpc>
                <a:spcPts val="260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Past methods like lobotomy and unmodified ECT underscore the need for strict ethical guidelines </a:t>
            </a:r>
            <a:r>
              <a:rPr lang="da-DK" sz="1600" dirty="0">
                <a:solidFill>
                  <a:srgbClr val="1E3063"/>
                </a:solidFill>
                <a:latin typeface="Instrument Sans Medium" pitchFamily="34" charset="0"/>
                <a:ea typeface="Instrument Sans Medium" pitchFamily="34" charset="-122"/>
                <a:cs typeface="Instrument Sans Medium" pitchFamily="34" charset="-120"/>
              </a:rPr>
              <a:t>(Pagnin et al., 2004; Wykes et al., 2015)</a:t>
            </a:r>
            <a:r>
              <a:rPr lang="en-US" sz="1600" dirty="0">
                <a:solidFill>
                  <a:srgbClr val="1E3063"/>
                </a:solidFill>
                <a:latin typeface="Instrument Sans Medium" pitchFamily="34" charset="0"/>
                <a:ea typeface="Instrument Sans Medium" pitchFamily="34" charset="-122"/>
                <a:cs typeface="Instrument Sans Medium" pitchFamily="34" charset="-120"/>
              </a:rPr>
              <a:t>.</a:t>
            </a:r>
            <a:endParaRPr lang="en-US" sz="1600" dirty="0"/>
          </a:p>
        </p:txBody>
      </p:sp>
      <p:pic>
        <p:nvPicPr>
          <p:cNvPr id="7" name="Image 2" descr="preencoded.png"/>
          <p:cNvPicPr>
            <a:picLocks noChangeAspect="1"/>
          </p:cNvPicPr>
          <p:nvPr/>
        </p:nvPicPr>
        <p:blipFill>
          <a:blip r:embed="rId6"/>
          <a:stretch>
            <a:fillRect/>
          </a:stretch>
        </p:blipFill>
        <p:spPr>
          <a:xfrm>
            <a:off x="727829" y="3064788"/>
            <a:ext cx="1039773" cy="1530787"/>
          </a:xfrm>
          <a:prstGeom prst="rect">
            <a:avLst/>
          </a:prstGeom>
        </p:spPr>
      </p:pic>
      <p:sp>
        <p:nvSpPr>
          <p:cNvPr id="8" name="Text 3"/>
          <p:cNvSpPr/>
          <p:nvPr/>
        </p:nvSpPr>
        <p:spPr>
          <a:xfrm>
            <a:off x="1975485" y="3272671"/>
            <a:ext cx="2599372" cy="324802"/>
          </a:xfrm>
          <a:prstGeom prst="rect">
            <a:avLst/>
          </a:prstGeom>
          <a:noFill/>
          <a:ln/>
        </p:spPr>
        <p:txBody>
          <a:bodyPr wrap="none" lIns="0" tIns="0" rIns="0" bIns="0" rtlCol="0" anchor="t"/>
          <a:lstStyle/>
          <a:p>
            <a:pPr marL="0" indent="0" algn="l">
              <a:lnSpc>
                <a:spcPts val="2550"/>
              </a:lnSpc>
              <a:buNone/>
            </a:pPr>
            <a:r>
              <a:rPr lang="en-US" sz="2000" dirty="0">
                <a:solidFill>
                  <a:srgbClr val="1E3063"/>
                </a:solidFill>
                <a:latin typeface="Instrument Sans Semi Bold" pitchFamily="34" charset="0"/>
                <a:ea typeface="Instrument Sans Semi Bold" pitchFamily="34" charset="-122"/>
                <a:cs typeface="Instrument Sans Semi Bold" pitchFamily="34" charset="-120"/>
              </a:rPr>
              <a:t>Ethical Imperatives</a:t>
            </a:r>
            <a:endParaRPr lang="en-US" sz="2000" dirty="0"/>
          </a:p>
        </p:txBody>
      </p:sp>
      <p:sp>
        <p:nvSpPr>
          <p:cNvPr id="9" name="Text 4"/>
          <p:cNvSpPr/>
          <p:nvPr/>
        </p:nvSpPr>
        <p:spPr>
          <a:xfrm>
            <a:off x="1975485" y="3722132"/>
            <a:ext cx="6440686" cy="665559"/>
          </a:xfrm>
          <a:prstGeom prst="rect">
            <a:avLst/>
          </a:prstGeom>
          <a:noFill/>
          <a:ln/>
        </p:spPr>
        <p:txBody>
          <a:bodyPr wrap="square" lIns="0" tIns="0" rIns="0" bIns="0" rtlCol="0" anchor="t"/>
          <a:lstStyle/>
          <a:p>
            <a:pPr marL="0" indent="0" algn="l">
              <a:lnSpc>
                <a:spcPts val="260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Patient consent and safety are paramount in contemporary practice.</a:t>
            </a:r>
            <a:endParaRPr lang="en-US" sz="1600" dirty="0"/>
          </a:p>
        </p:txBody>
      </p:sp>
      <p:pic>
        <p:nvPicPr>
          <p:cNvPr id="10" name="Image 3" descr="preencoded.png"/>
          <p:cNvPicPr>
            <a:picLocks noChangeAspect="1"/>
          </p:cNvPicPr>
          <p:nvPr/>
        </p:nvPicPr>
        <p:blipFill>
          <a:blip r:embed="rId7"/>
          <a:stretch>
            <a:fillRect/>
          </a:stretch>
        </p:blipFill>
        <p:spPr>
          <a:xfrm>
            <a:off x="727829" y="4595574"/>
            <a:ext cx="1039773" cy="1530787"/>
          </a:xfrm>
          <a:prstGeom prst="rect">
            <a:avLst/>
          </a:prstGeom>
        </p:spPr>
      </p:pic>
      <p:sp>
        <p:nvSpPr>
          <p:cNvPr id="11" name="Text 5"/>
          <p:cNvSpPr/>
          <p:nvPr/>
        </p:nvSpPr>
        <p:spPr>
          <a:xfrm>
            <a:off x="1975485" y="4803458"/>
            <a:ext cx="2599372" cy="324802"/>
          </a:xfrm>
          <a:prstGeom prst="rect">
            <a:avLst/>
          </a:prstGeom>
          <a:noFill/>
          <a:ln/>
        </p:spPr>
        <p:txBody>
          <a:bodyPr wrap="none" lIns="0" tIns="0" rIns="0" bIns="0" rtlCol="0" anchor="t"/>
          <a:lstStyle/>
          <a:p>
            <a:pPr marL="0" indent="0" algn="l">
              <a:lnSpc>
                <a:spcPts val="2550"/>
              </a:lnSpc>
              <a:buNone/>
            </a:pPr>
            <a:r>
              <a:rPr lang="en-US" sz="2000" dirty="0">
                <a:solidFill>
                  <a:srgbClr val="1E3063"/>
                </a:solidFill>
                <a:latin typeface="Instrument Sans Semi Bold" pitchFamily="34" charset="0"/>
                <a:ea typeface="Instrument Sans Semi Bold" pitchFamily="34" charset="-122"/>
                <a:cs typeface="Instrument Sans Semi Bold" pitchFamily="34" charset="-120"/>
              </a:rPr>
              <a:t>Evolution of Care</a:t>
            </a:r>
            <a:endParaRPr lang="en-US" sz="2000" dirty="0"/>
          </a:p>
        </p:txBody>
      </p:sp>
      <p:sp>
        <p:nvSpPr>
          <p:cNvPr id="12" name="Text 6"/>
          <p:cNvSpPr/>
          <p:nvPr/>
        </p:nvSpPr>
        <p:spPr>
          <a:xfrm>
            <a:off x="1975485" y="5252918"/>
            <a:ext cx="6440686" cy="665559"/>
          </a:xfrm>
          <a:prstGeom prst="rect">
            <a:avLst/>
          </a:prstGeom>
          <a:noFill/>
          <a:ln/>
        </p:spPr>
        <p:txBody>
          <a:bodyPr wrap="square" lIns="0" tIns="0" rIns="0" bIns="0" rtlCol="0" anchor="t"/>
          <a:lstStyle/>
          <a:p>
            <a:pPr marL="0" indent="0" algn="l">
              <a:lnSpc>
                <a:spcPts val="260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Shift from institutionalisation to community-based care marks significant progress (NHS Digital, 2022).</a:t>
            </a:r>
            <a:endParaRPr lang="en-US" sz="1600" dirty="0"/>
          </a:p>
        </p:txBody>
      </p:sp>
      <p:pic>
        <p:nvPicPr>
          <p:cNvPr id="13" name="Image 4" descr="preencoded.png"/>
          <p:cNvPicPr>
            <a:picLocks noChangeAspect="1"/>
          </p:cNvPicPr>
          <p:nvPr/>
        </p:nvPicPr>
        <p:blipFill>
          <a:blip r:embed="rId8"/>
          <a:stretch>
            <a:fillRect/>
          </a:stretch>
        </p:blipFill>
        <p:spPr>
          <a:xfrm>
            <a:off x="727829" y="6126361"/>
            <a:ext cx="1039773" cy="1530787"/>
          </a:xfrm>
          <a:prstGeom prst="rect">
            <a:avLst/>
          </a:prstGeom>
        </p:spPr>
      </p:pic>
      <p:sp>
        <p:nvSpPr>
          <p:cNvPr id="14" name="Text 7"/>
          <p:cNvSpPr/>
          <p:nvPr/>
        </p:nvSpPr>
        <p:spPr>
          <a:xfrm>
            <a:off x="1975485" y="6334244"/>
            <a:ext cx="2599372" cy="324802"/>
          </a:xfrm>
          <a:prstGeom prst="rect">
            <a:avLst/>
          </a:prstGeom>
          <a:noFill/>
          <a:ln/>
        </p:spPr>
        <p:txBody>
          <a:bodyPr wrap="none" lIns="0" tIns="0" rIns="0" bIns="0" rtlCol="0" anchor="t"/>
          <a:lstStyle/>
          <a:p>
            <a:pPr marL="0" indent="0" algn="l">
              <a:lnSpc>
                <a:spcPts val="2550"/>
              </a:lnSpc>
              <a:buNone/>
            </a:pPr>
            <a:r>
              <a:rPr lang="en-US" sz="2000" dirty="0">
                <a:solidFill>
                  <a:srgbClr val="1E3063"/>
                </a:solidFill>
                <a:latin typeface="Instrument Sans Semi Bold" pitchFamily="34" charset="0"/>
                <a:ea typeface="Instrument Sans Semi Bold" pitchFamily="34" charset="-122"/>
                <a:cs typeface="Instrument Sans Semi Bold" pitchFamily="34" charset="-120"/>
              </a:rPr>
              <a:t>Ongoing Challenges</a:t>
            </a:r>
            <a:endParaRPr lang="en-US" sz="2000" dirty="0"/>
          </a:p>
        </p:txBody>
      </p:sp>
      <p:sp>
        <p:nvSpPr>
          <p:cNvPr id="15" name="Text 8"/>
          <p:cNvSpPr/>
          <p:nvPr/>
        </p:nvSpPr>
        <p:spPr>
          <a:xfrm>
            <a:off x="1975485" y="6783705"/>
            <a:ext cx="6440686" cy="665559"/>
          </a:xfrm>
          <a:prstGeom prst="rect">
            <a:avLst/>
          </a:prstGeom>
          <a:noFill/>
          <a:ln/>
        </p:spPr>
        <p:txBody>
          <a:bodyPr wrap="square" lIns="0" tIns="0" rIns="0" bIns="0" rtlCol="0" anchor="t"/>
          <a:lstStyle/>
          <a:p>
            <a:pPr marL="0" indent="0" algn="l">
              <a:lnSpc>
                <a:spcPts val="2600"/>
              </a:lnSpc>
              <a:buNone/>
            </a:pPr>
            <a:r>
              <a:rPr lang="en-US" sz="1600" dirty="0">
                <a:solidFill>
                  <a:srgbClr val="1E3063"/>
                </a:solidFill>
                <a:latin typeface="Instrument Sans Medium" pitchFamily="34" charset="0"/>
                <a:ea typeface="Instrument Sans Medium" pitchFamily="34" charset="-122"/>
                <a:cs typeface="Instrument Sans Medium" pitchFamily="34" charset="-120"/>
              </a:rPr>
              <a:t>Funding and capacity remain significant limitations in current provision.</a:t>
            </a:r>
            <a:endParaRPr lang="en-US" sz="1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hape 13">
            <a:extLst>
              <a:ext uri="{FF2B5EF4-FFF2-40B4-BE49-F238E27FC236}">
                <a16:creationId xmlns:a16="http://schemas.microsoft.com/office/drawing/2014/main" id="{04DA383C-B564-8158-8A87-AFE47FF93DF9}"/>
              </a:ext>
            </a:extLst>
          </p:cNvPr>
          <p:cNvSpPr/>
          <p:nvPr/>
        </p:nvSpPr>
        <p:spPr>
          <a:xfrm>
            <a:off x="448270" y="4443842"/>
            <a:ext cx="272534" cy="272534"/>
          </a:xfrm>
          <a:prstGeom prst="roundRect">
            <a:avLst>
              <a:gd name="adj" fmla="val 40006"/>
            </a:avLst>
          </a:prstGeom>
          <a:solidFill>
            <a:srgbClr val="CEE6FD"/>
          </a:solidFill>
          <a:ln/>
        </p:spPr>
        <p:txBody>
          <a:bodyPr/>
          <a:lstStyle/>
          <a:p>
            <a:endParaRPr lang="en-GB"/>
          </a:p>
        </p:txBody>
      </p:sp>
      <p:pic>
        <p:nvPicPr>
          <p:cNvPr id="26" name="Picture 25">
            <a:extLst>
              <a:ext uri="{FF2B5EF4-FFF2-40B4-BE49-F238E27FC236}">
                <a16:creationId xmlns:a16="http://schemas.microsoft.com/office/drawing/2014/main" id="{C84BDEB8-0E63-4F74-6589-8845C64E9BFD}"/>
              </a:ext>
            </a:extLst>
          </p:cNvPr>
          <p:cNvPicPr>
            <a:picLocks noChangeAspect="1"/>
          </p:cNvPicPr>
          <p:nvPr/>
        </p:nvPicPr>
        <p:blipFill>
          <a:blip r:embed="rId3"/>
          <a:stretch>
            <a:fillRect/>
          </a:stretch>
        </p:blipFill>
        <p:spPr>
          <a:xfrm>
            <a:off x="12887082" y="7731860"/>
            <a:ext cx="1743318" cy="419158"/>
          </a:xfrm>
          <a:prstGeom prst="rect">
            <a:avLst/>
          </a:prstGeom>
        </p:spPr>
      </p:pic>
      <p:sp>
        <p:nvSpPr>
          <p:cNvPr id="2" name="Text 0"/>
          <p:cNvSpPr/>
          <p:nvPr/>
        </p:nvSpPr>
        <p:spPr>
          <a:xfrm>
            <a:off x="423982" y="333137"/>
            <a:ext cx="5430679" cy="378619"/>
          </a:xfrm>
          <a:prstGeom prst="rect">
            <a:avLst/>
          </a:prstGeom>
          <a:noFill/>
          <a:ln/>
        </p:spPr>
        <p:txBody>
          <a:bodyPr wrap="none" lIns="0" tIns="0" rIns="0" bIns="0" rtlCol="0" anchor="t"/>
          <a:lstStyle/>
          <a:p>
            <a:pPr marL="0" indent="0" algn="l">
              <a:lnSpc>
                <a:spcPts val="2950"/>
              </a:lnSpc>
              <a:buNone/>
            </a:pPr>
            <a:r>
              <a:rPr lang="en-US" sz="2350" dirty="0">
                <a:solidFill>
                  <a:srgbClr val="0540AD"/>
                </a:solidFill>
                <a:latin typeface="Instrument Sans Semi Bold" pitchFamily="34" charset="0"/>
                <a:ea typeface="Instrument Sans Semi Bold" pitchFamily="34" charset="-122"/>
                <a:cs typeface="Instrument Sans Semi Bold" pitchFamily="34" charset="-120"/>
              </a:rPr>
              <a:t>Recommendations / Future Directions</a:t>
            </a:r>
            <a:endParaRPr lang="en-US" sz="2350" dirty="0"/>
          </a:p>
        </p:txBody>
      </p:sp>
      <p:pic>
        <p:nvPicPr>
          <p:cNvPr id="3" name="Image 0" descr="preencoded.png"/>
          <p:cNvPicPr>
            <a:picLocks noChangeAspect="1"/>
          </p:cNvPicPr>
          <p:nvPr/>
        </p:nvPicPr>
        <p:blipFill>
          <a:blip r:embed="rId4"/>
          <a:stretch>
            <a:fillRect/>
          </a:stretch>
        </p:blipFill>
        <p:spPr>
          <a:xfrm>
            <a:off x="10232035" y="120998"/>
            <a:ext cx="3580763" cy="3580763"/>
          </a:xfrm>
          <a:prstGeom prst="rect">
            <a:avLst/>
          </a:prstGeom>
        </p:spPr>
      </p:pic>
      <p:pic>
        <p:nvPicPr>
          <p:cNvPr id="4" name="Image 1" descr="preencoded.png"/>
          <p:cNvPicPr>
            <a:picLocks noChangeAspect="1"/>
          </p:cNvPicPr>
          <p:nvPr/>
        </p:nvPicPr>
        <p:blipFill>
          <a:blip r:embed="rId5"/>
          <a:stretch>
            <a:fillRect/>
          </a:stretch>
        </p:blipFill>
        <p:spPr>
          <a:xfrm>
            <a:off x="6182184" y="2074456"/>
            <a:ext cx="3980080" cy="3980080"/>
          </a:xfrm>
          <a:prstGeom prst="rect">
            <a:avLst/>
          </a:prstGeom>
        </p:spPr>
      </p:pic>
      <p:pic>
        <p:nvPicPr>
          <p:cNvPr id="5" name="Image 2" descr="preencoded.png"/>
          <p:cNvPicPr>
            <a:picLocks noChangeAspect="1"/>
          </p:cNvPicPr>
          <p:nvPr/>
        </p:nvPicPr>
        <p:blipFill>
          <a:blip r:embed="rId6"/>
          <a:stretch>
            <a:fillRect/>
          </a:stretch>
        </p:blipFill>
        <p:spPr>
          <a:xfrm>
            <a:off x="10232035" y="3944911"/>
            <a:ext cx="3818856" cy="3818856"/>
          </a:xfrm>
          <a:prstGeom prst="rect">
            <a:avLst/>
          </a:prstGeom>
        </p:spPr>
      </p:pic>
      <p:sp>
        <p:nvSpPr>
          <p:cNvPr id="6" name="Shape 1"/>
          <p:cNvSpPr/>
          <p:nvPr/>
        </p:nvSpPr>
        <p:spPr>
          <a:xfrm>
            <a:off x="469465" y="1510785"/>
            <a:ext cx="272534" cy="272534"/>
          </a:xfrm>
          <a:prstGeom prst="roundRect">
            <a:avLst>
              <a:gd name="adj" fmla="val 40006"/>
            </a:avLst>
          </a:prstGeom>
          <a:solidFill>
            <a:srgbClr val="CEE6FD"/>
          </a:solidFill>
          <a:ln/>
        </p:spPr>
        <p:txBody>
          <a:bodyPr/>
          <a:lstStyle/>
          <a:p>
            <a:endParaRPr lang="en-GB"/>
          </a:p>
        </p:txBody>
      </p:sp>
      <p:sp>
        <p:nvSpPr>
          <p:cNvPr id="7" name="Text 2"/>
          <p:cNvSpPr/>
          <p:nvPr/>
        </p:nvSpPr>
        <p:spPr>
          <a:xfrm>
            <a:off x="469344" y="1565552"/>
            <a:ext cx="181689" cy="227052"/>
          </a:xfrm>
          <a:prstGeom prst="rect">
            <a:avLst/>
          </a:prstGeom>
          <a:noFill/>
          <a:ln/>
        </p:spPr>
        <p:txBody>
          <a:bodyPr wrap="none" lIns="0" tIns="0" rIns="0" bIns="0" rtlCol="0" anchor="t"/>
          <a:lstStyle/>
          <a:p>
            <a:pPr marL="0" indent="0" algn="ctr">
              <a:lnSpc>
                <a:spcPts val="1400"/>
              </a:lnSpc>
              <a:buNone/>
            </a:pPr>
            <a:r>
              <a:rPr lang="en-US" sz="1400" dirty="0">
                <a:solidFill>
                  <a:srgbClr val="1E3063"/>
                </a:solidFill>
                <a:latin typeface="Instrument Sans Semi Bold" pitchFamily="34" charset="0"/>
                <a:ea typeface="Instrument Sans Semi Bold" pitchFamily="34" charset="-122"/>
                <a:cs typeface="Instrument Sans Semi Bold" pitchFamily="34" charset="-120"/>
              </a:rPr>
              <a:t>1</a:t>
            </a:r>
            <a:endParaRPr lang="en-US" sz="1400" dirty="0"/>
          </a:p>
        </p:txBody>
      </p:sp>
      <p:sp>
        <p:nvSpPr>
          <p:cNvPr id="8" name="Text 3"/>
          <p:cNvSpPr/>
          <p:nvPr/>
        </p:nvSpPr>
        <p:spPr>
          <a:xfrm>
            <a:off x="817602" y="1584424"/>
            <a:ext cx="2305407" cy="189309"/>
          </a:xfrm>
          <a:prstGeom prst="rect">
            <a:avLst/>
          </a:prstGeom>
          <a:noFill/>
          <a:ln/>
        </p:spPr>
        <p:txBody>
          <a:bodyPr wrap="none" lIns="0" tIns="0" rIns="0" bIns="0" rtlCol="0" anchor="t"/>
          <a:lstStyle/>
          <a:p>
            <a:pPr marL="0" indent="0" algn="l">
              <a:lnSpc>
                <a:spcPts val="1450"/>
              </a:lnSpc>
              <a:buNone/>
            </a:pPr>
            <a:r>
              <a:rPr lang="en-US" dirty="0">
                <a:solidFill>
                  <a:srgbClr val="1E3063"/>
                </a:solidFill>
                <a:latin typeface="Instrument Sans Semi Bold" pitchFamily="34" charset="0"/>
                <a:ea typeface="Instrument Sans Semi Bold" pitchFamily="34" charset="-122"/>
                <a:cs typeface="Instrument Sans Semi Bold" pitchFamily="34" charset="-120"/>
              </a:rPr>
              <a:t>Expand Psychological Therapies</a:t>
            </a:r>
            <a:endParaRPr lang="en-US" dirty="0"/>
          </a:p>
        </p:txBody>
      </p:sp>
      <p:sp>
        <p:nvSpPr>
          <p:cNvPr id="9" name="Text 4"/>
          <p:cNvSpPr/>
          <p:nvPr/>
        </p:nvSpPr>
        <p:spPr>
          <a:xfrm>
            <a:off x="817602" y="1846361"/>
            <a:ext cx="13388816" cy="193715"/>
          </a:xfrm>
          <a:prstGeom prst="rect">
            <a:avLst/>
          </a:prstGeom>
          <a:noFill/>
          <a:ln/>
        </p:spPr>
        <p:txBody>
          <a:bodyPr wrap="none" lIns="0" tIns="0" rIns="0" bIns="0" rtlCol="0" anchor="t"/>
          <a:lstStyle/>
          <a:p>
            <a:pPr marL="0" indent="0" algn="l">
              <a:lnSpc>
                <a:spcPts val="1500"/>
              </a:lnSpc>
              <a:buNone/>
            </a:pPr>
            <a:r>
              <a:rPr lang="en-US" sz="1200" dirty="0">
                <a:solidFill>
                  <a:srgbClr val="1E3063"/>
                </a:solidFill>
                <a:latin typeface="Instrument Sans Medium" pitchFamily="34" charset="0"/>
                <a:ea typeface="Instrument Sans Medium" pitchFamily="34" charset="-122"/>
                <a:cs typeface="Instrument Sans Medium" pitchFamily="34" charset="-120"/>
              </a:rPr>
              <a:t>Focus on improving access, especially for young people.</a:t>
            </a:r>
            <a:endParaRPr lang="en-US" sz="1200" dirty="0"/>
          </a:p>
        </p:txBody>
      </p:sp>
      <p:sp>
        <p:nvSpPr>
          <p:cNvPr id="10" name="Shape 5"/>
          <p:cNvSpPr/>
          <p:nvPr/>
        </p:nvSpPr>
        <p:spPr>
          <a:xfrm>
            <a:off x="423982" y="2282249"/>
            <a:ext cx="272534" cy="272534"/>
          </a:xfrm>
          <a:prstGeom prst="roundRect">
            <a:avLst>
              <a:gd name="adj" fmla="val 40006"/>
            </a:avLst>
          </a:prstGeom>
          <a:solidFill>
            <a:srgbClr val="CEE6FD"/>
          </a:solidFill>
          <a:ln/>
        </p:spPr>
        <p:txBody>
          <a:bodyPr/>
          <a:lstStyle/>
          <a:p>
            <a:endParaRPr lang="en-GB"/>
          </a:p>
        </p:txBody>
      </p:sp>
      <p:sp>
        <p:nvSpPr>
          <p:cNvPr id="11" name="Text 6"/>
          <p:cNvSpPr/>
          <p:nvPr/>
        </p:nvSpPr>
        <p:spPr>
          <a:xfrm>
            <a:off x="457229" y="2335887"/>
            <a:ext cx="181689" cy="227052"/>
          </a:xfrm>
          <a:prstGeom prst="rect">
            <a:avLst/>
          </a:prstGeom>
          <a:noFill/>
          <a:ln/>
        </p:spPr>
        <p:txBody>
          <a:bodyPr wrap="none" lIns="0" tIns="0" rIns="0" bIns="0" rtlCol="0" anchor="t"/>
          <a:lstStyle/>
          <a:p>
            <a:pPr marL="0" indent="0" algn="ctr">
              <a:lnSpc>
                <a:spcPts val="1400"/>
              </a:lnSpc>
              <a:buNone/>
            </a:pPr>
            <a:r>
              <a:rPr lang="en-US" sz="1400" dirty="0">
                <a:solidFill>
                  <a:srgbClr val="1E3063"/>
                </a:solidFill>
                <a:latin typeface="Instrument Sans Semi Bold" pitchFamily="34" charset="0"/>
                <a:ea typeface="Instrument Sans Semi Bold" pitchFamily="34" charset="-122"/>
                <a:cs typeface="Instrument Sans Semi Bold" pitchFamily="34" charset="-120"/>
              </a:rPr>
              <a:t>2</a:t>
            </a:r>
            <a:endParaRPr lang="en-US" sz="1400" dirty="0"/>
          </a:p>
        </p:txBody>
      </p:sp>
      <p:sp>
        <p:nvSpPr>
          <p:cNvPr id="12" name="Text 7"/>
          <p:cNvSpPr/>
          <p:nvPr/>
        </p:nvSpPr>
        <p:spPr>
          <a:xfrm>
            <a:off x="817602" y="2323802"/>
            <a:ext cx="1829038" cy="189309"/>
          </a:xfrm>
          <a:prstGeom prst="rect">
            <a:avLst/>
          </a:prstGeom>
          <a:noFill/>
          <a:ln/>
        </p:spPr>
        <p:txBody>
          <a:bodyPr wrap="none" lIns="0" tIns="0" rIns="0" bIns="0" rtlCol="0" anchor="t"/>
          <a:lstStyle/>
          <a:p>
            <a:pPr marL="0" indent="0" algn="l">
              <a:lnSpc>
                <a:spcPts val="1450"/>
              </a:lnSpc>
              <a:buNone/>
            </a:pPr>
            <a:r>
              <a:rPr lang="en-US" dirty="0">
                <a:solidFill>
                  <a:srgbClr val="1E3063"/>
                </a:solidFill>
                <a:latin typeface="Instrument Sans Semi Bold" pitchFamily="34" charset="0"/>
                <a:ea typeface="Instrument Sans Semi Bold" pitchFamily="34" charset="-122"/>
                <a:cs typeface="Instrument Sans Semi Bold" pitchFamily="34" charset="-120"/>
              </a:rPr>
              <a:t>Strengthen Stepped Care</a:t>
            </a:r>
            <a:endParaRPr lang="en-US" dirty="0"/>
          </a:p>
        </p:txBody>
      </p:sp>
      <p:sp>
        <p:nvSpPr>
          <p:cNvPr id="13" name="Text 8"/>
          <p:cNvSpPr/>
          <p:nvPr/>
        </p:nvSpPr>
        <p:spPr>
          <a:xfrm>
            <a:off x="817602" y="2585739"/>
            <a:ext cx="13388816" cy="193715"/>
          </a:xfrm>
          <a:prstGeom prst="rect">
            <a:avLst/>
          </a:prstGeom>
          <a:noFill/>
          <a:ln/>
        </p:spPr>
        <p:txBody>
          <a:bodyPr wrap="none" lIns="0" tIns="0" rIns="0" bIns="0" rtlCol="0" anchor="t"/>
          <a:lstStyle/>
          <a:p>
            <a:pPr marL="0" indent="0" algn="l">
              <a:lnSpc>
                <a:spcPts val="1500"/>
              </a:lnSpc>
              <a:buNone/>
            </a:pPr>
            <a:r>
              <a:rPr lang="en-US" sz="1200" dirty="0">
                <a:solidFill>
                  <a:srgbClr val="1E3063"/>
                </a:solidFill>
                <a:latin typeface="Instrument Sans Medium" pitchFamily="34" charset="0"/>
                <a:ea typeface="Instrument Sans Medium" pitchFamily="34" charset="-122"/>
                <a:cs typeface="Instrument Sans Medium" pitchFamily="34" charset="-120"/>
              </a:rPr>
              <a:t>Develop clear referral pathways and robust outcome monitoring.</a:t>
            </a:r>
            <a:endParaRPr lang="en-US" sz="1200" dirty="0"/>
          </a:p>
        </p:txBody>
      </p:sp>
      <p:sp>
        <p:nvSpPr>
          <p:cNvPr id="14" name="Shape 9"/>
          <p:cNvSpPr/>
          <p:nvPr/>
        </p:nvSpPr>
        <p:spPr>
          <a:xfrm>
            <a:off x="469465" y="2941748"/>
            <a:ext cx="272534" cy="272534"/>
          </a:xfrm>
          <a:prstGeom prst="roundRect">
            <a:avLst>
              <a:gd name="adj" fmla="val 40006"/>
            </a:avLst>
          </a:prstGeom>
          <a:solidFill>
            <a:srgbClr val="CEE6FD"/>
          </a:solidFill>
          <a:ln/>
        </p:spPr>
        <p:txBody>
          <a:bodyPr/>
          <a:lstStyle/>
          <a:p>
            <a:endParaRPr lang="en-GB"/>
          </a:p>
        </p:txBody>
      </p:sp>
      <p:sp>
        <p:nvSpPr>
          <p:cNvPr id="15" name="Text 10"/>
          <p:cNvSpPr/>
          <p:nvPr/>
        </p:nvSpPr>
        <p:spPr>
          <a:xfrm>
            <a:off x="514827" y="3012222"/>
            <a:ext cx="181689" cy="227052"/>
          </a:xfrm>
          <a:prstGeom prst="rect">
            <a:avLst/>
          </a:prstGeom>
          <a:noFill/>
          <a:ln/>
        </p:spPr>
        <p:txBody>
          <a:bodyPr wrap="none" lIns="0" tIns="0" rIns="0" bIns="0" rtlCol="0" anchor="t"/>
          <a:lstStyle/>
          <a:p>
            <a:pPr marL="0" indent="0" algn="ctr">
              <a:lnSpc>
                <a:spcPts val="1400"/>
              </a:lnSpc>
              <a:buNone/>
            </a:pPr>
            <a:r>
              <a:rPr lang="en-US" sz="1400" dirty="0">
                <a:solidFill>
                  <a:srgbClr val="1E3063"/>
                </a:solidFill>
                <a:latin typeface="Instrument Sans Semi Bold" pitchFamily="34" charset="0"/>
                <a:ea typeface="Instrument Sans Semi Bold" pitchFamily="34" charset="-122"/>
                <a:cs typeface="Instrument Sans Semi Bold" pitchFamily="34" charset="-120"/>
              </a:rPr>
              <a:t>3</a:t>
            </a:r>
            <a:endParaRPr lang="en-US" sz="1400" dirty="0"/>
          </a:p>
        </p:txBody>
      </p:sp>
      <p:sp>
        <p:nvSpPr>
          <p:cNvPr id="16" name="Text 11"/>
          <p:cNvSpPr/>
          <p:nvPr/>
        </p:nvSpPr>
        <p:spPr>
          <a:xfrm>
            <a:off x="817602" y="3063180"/>
            <a:ext cx="2254687" cy="189309"/>
          </a:xfrm>
          <a:prstGeom prst="rect">
            <a:avLst/>
          </a:prstGeom>
          <a:noFill/>
          <a:ln/>
        </p:spPr>
        <p:txBody>
          <a:bodyPr wrap="none" lIns="0" tIns="0" rIns="0" bIns="0" rtlCol="0" anchor="t"/>
          <a:lstStyle/>
          <a:p>
            <a:pPr marL="0" indent="0" algn="l">
              <a:lnSpc>
                <a:spcPts val="1450"/>
              </a:lnSpc>
              <a:buNone/>
            </a:pPr>
            <a:r>
              <a:rPr lang="en-US" dirty="0">
                <a:solidFill>
                  <a:srgbClr val="1E3063"/>
                </a:solidFill>
                <a:latin typeface="Instrument Sans Semi Bold" pitchFamily="34" charset="0"/>
                <a:ea typeface="Instrument Sans Semi Bold" pitchFamily="34" charset="-122"/>
                <a:cs typeface="Instrument Sans Semi Bold" pitchFamily="34" charset="-120"/>
              </a:rPr>
              <a:t>Embrace Innovative Treatments</a:t>
            </a:r>
            <a:endParaRPr lang="en-US" dirty="0"/>
          </a:p>
        </p:txBody>
      </p:sp>
      <p:sp>
        <p:nvSpPr>
          <p:cNvPr id="17" name="Text 12"/>
          <p:cNvSpPr/>
          <p:nvPr/>
        </p:nvSpPr>
        <p:spPr>
          <a:xfrm>
            <a:off x="817602" y="3325117"/>
            <a:ext cx="13388816" cy="193715"/>
          </a:xfrm>
          <a:prstGeom prst="rect">
            <a:avLst/>
          </a:prstGeom>
          <a:noFill/>
          <a:ln/>
        </p:spPr>
        <p:txBody>
          <a:bodyPr wrap="none" lIns="0" tIns="0" rIns="0" bIns="0" rtlCol="0" anchor="t"/>
          <a:lstStyle/>
          <a:p>
            <a:pPr marL="0" indent="0" algn="l">
              <a:lnSpc>
                <a:spcPts val="1500"/>
              </a:lnSpc>
              <a:buNone/>
            </a:pPr>
            <a:r>
              <a:rPr lang="en-US" sz="1200" dirty="0">
                <a:solidFill>
                  <a:srgbClr val="1E3063"/>
                </a:solidFill>
                <a:latin typeface="Instrument Sans Medium" pitchFamily="34" charset="0"/>
                <a:ea typeface="Instrument Sans Medium" pitchFamily="34" charset="-122"/>
                <a:cs typeface="Instrument Sans Medium" pitchFamily="34" charset="-120"/>
              </a:rPr>
              <a:t>Improve access to advanced therapies like rTMS and ketamine clinics.</a:t>
            </a:r>
            <a:endParaRPr lang="en-US" sz="1200" dirty="0"/>
          </a:p>
        </p:txBody>
      </p:sp>
      <p:sp>
        <p:nvSpPr>
          <p:cNvPr id="18" name="Shape 13"/>
          <p:cNvSpPr/>
          <p:nvPr/>
        </p:nvSpPr>
        <p:spPr>
          <a:xfrm>
            <a:off x="423982" y="3738205"/>
            <a:ext cx="272534" cy="272534"/>
          </a:xfrm>
          <a:prstGeom prst="roundRect">
            <a:avLst>
              <a:gd name="adj" fmla="val 40006"/>
            </a:avLst>
          </a:prstGeom>
          <a:solidFill>
            <a:srgbClr val="CEE6FD"/>
          </a:solidFill>
          <a:ln/>
        </p:spPr>
        <p:txBody>
          <a:bodyPr/>
          <a:lstStyle/>
          <a:p>
            <a:endParaRPr lang="en-GB"/>
          </a:p>
        </p:txBody>
      </p:sp>
      <p:sp>
        <p:nvSpPr>
          <p:cNvPr id="19" name="Text 14"/>
          <p:cNvSpPr/>
          <p:nvPr/>
        </p:nvSpPr>
        <p:spPr>
          <a:xfrm>
            <a:off x="469344" y="3783687"/>
            <a:ext cx="181689" cy="227052"/>
          </a:xfrm>
          <a:prstGeom prst="rect">
            <a:avLst/>
          </a:prstGeom>
          <a:noFill/>
          <a:ln/>
        </p:spPr>
        <p:txBody>
          <a:bodyPr wrap="none" lIns="0" tIns="0" rIns="0" bIns="0" rtlCol="0" anchor="t"/>
          <a:lstStyle/>
          <a:p>
            <a:pPr marL="0" indent="0" algn="ctr">
              <a:lnSpc>
                <a:spcPts val="1400"/>
              </a:lnSpc>
              <a:buNone/>
            </a:pPr>
            <a:r>
              <a:rPr lang="en-US" sz="1400" dirty="0">
                <a:solidFill>
                  <a:srgbClr val="1E3063"/>
                </a:solidFill>
                <a:latin typeface="Instrument Sans Semi Bold" pitchFamily="34" charset="0"/>
                <a:ea typeface="Instrument Sans Semi Bold" pitchFamily="34" charset="-122"/>
                <a:cs typeface="Instrument Sans Semi Bold" pitchFamily="34" charset="-120"/>
              </a:rPr>
              <a:t>4</a:t>
            </a:r>
            <a:endParaRPr lang="en-US" sz="1400" dirty="0"/>
          </a:p>
        </p:txBody>
      </p:sp>
      <p:sp>
        <p:nvSpPr>
          <p:cNvPr id="20" name="Text 15"/>
          <p:cNvSpPr/>
          <p:nvPr/>
        </p:nvSpPr>
        <p:spPr>
          <a:xfrm>
            <a:off x="817602" y="3802558"/>
            <a:ext cx="1514237" cy="189309"/>
          </a:xfrm>
          <a:prstGeom prst="rect">
            <a:avLst/>
          </a:prstGeom>
          <a:noFill/>
          <a:ln/>
        </p:spPr>
        <p:txBody>
          <a:bodyPr wrap="none" lIns="0" tIns="0" rIns="0" bIns="0" rtlCol="0" anchor="t"/>
          <a:lstStyle/>
          <a:p>
            <a:pPr marL="0" indent="0" algn="l">
              <a:lnSpc>
                <a:spcPts val="1450"/>
              </a:lnSpc>
              <a:buNone/>
            </a:pPr>
            <a:r>
              <a:rPr lang="en-US" dirty="0">
                <a:solidFill>
                  <a:srgbClr val="1E3063"/>
                </a:solidFill>
                <a:latin typeface="Instrument Sans Semi Bold" pitchFamily="34" charset="0"/>
                <a:ea typeface="Instrument Sans Semi Bold" pitchFamily="34" charset="-122"/>
                <a:cs typeface="Instrument Sans Semi Bold" pitchFamily="34" charset="-120"/>
              </a:rPr>
              <a:t>Address Inequalities</a:t>
            </a:r>
            <a:endParaRPr lang="en-US" dirty="0"/>
          </a:p>
        </p:txBody>
      </p:sp>
      <p:sp>
        <p:nvSpPr>
          <p:cNvPr id="21" name="Text 16"/>
          <p:cNvSpPr/>
          <p:nvPr/>
        </p:nvSpPr>
        <p:spPr>
          <a:xfrm>
            <a:off x="817602" y="4064496"/>
            <a:ext cx="13388816" cy="193715"/>
          </a:xfrm>
          <a:prstGeom prst="rect">
            <a:avLst/>
          </a:prstGeom>
          <a:noFill/>
          <a:ln/>
        </p:spPr>
        <p:txBody>
          <a:bodyPr wrap="none" lIns="0" tIns="0" rIns="0" bIns="0" rtlCol="0" anchor="t"/>
          <a:lstStyle/>
          <a:p>
            <a:pPr marL="0" indent="0" algn="l">
              <a:lnSpc>
                <a:spcPts val="1500"/>
              </a:lnSpc>
              <a:buNone/>
            </a:pPr>
            <a:r>
              <a:rPr lang="en-US" sz="1200" dirty="0">
                <a:solidFill>
                  <a:srgbClr val="1E3063"/>
                </a:solidFill>
                <a:latin typeface="Instrument Sans Medium" pitchFamily="34" charset="0"/>
                <a:ea typeface="Instrument Sans Medium" pitchFamily="34" charset="-122"/>
                <a:cs typeface="Instrument Sans Medium" pitchFamily="34" charset="-120"/>
              </a:rPr>
              <a:t>Implement social prescribing and targeted interventions.</a:t>
            </a:r>
            <a:endParaRPr lang="en-US" sz="1200" dirty="0"/>
          </a:p>
        </p:txBody>
      </p:sp>
      <p:sp>
        <p:nvSpPr>
          <p:cNvPr id="22" name="Shape 17"/>
          <p:cNvSpPr/>
          <p:nvPr/>
        </p:nvSpPr>
        <p:spPr>
          <a:xfrm>
            <a:off x="423982" y="8735020"/>
            <a:ext cx="272534" cy="272534"/>
          </a:xfrm>
          <a:prstGeom prst="roundRect">
            <a:avLst>
              <a:gd name="adj" fmla="val 40006"/>
            </a:avLst>
          </a:prstGeom>
          <a:solidFill>
            <a:srgbClr val="CEE6FD"/>
          </a:solidFill>
          <a:ln/>
        </p:spPr>
        <p:txBody>
          <a:bodyPr/>
          <a:lstStyle/>
          <a:p>
            <a:endParaRPr lang="en-GB"/>
          </a:p>
        </p:txBody>
      </p:sp>
      <p:sp>
        <p:nvSpPr>
          <p:cNvPr id="23" name="Text 18"/>
          <p:cNvSpPr/>
          <p:nvPr/>
        </p:nvSpPr>
        <p:spPr>
          <a:xfrm>
            <a:off x="469344" y="4523065"/>
            <a:ext cx="181689" cy="227052"/>
          </a:xfrm>
          <a:prstGeom prst="rect">
            <a:avLst/>
          </a:prstGeom>
          <a:noFill/>
          <a:ln/>
        </p:spPr>
        <p:txBody>
          <a:bodyPr wrap="none" lIns="0" tIns="0" rIns="0" bIns="0" rtlCol="0" anchor="t"/>
          <a:lstStyle/>
          <a:p>
            <a:pPr marL="0" indent="0" algn="ctr">
              <a:lnSpc>
                <a:spcPts val="1400"/>
              </a:lnSpc>
              <a:buNone/>
            </a:pPr>
            <a:r>
              <a:rPr lang="en-US" sz="1400" dirty="0">
                <a:solidFill>
                  <a:srgbClr val="1E3063"/>
                </a:solidFill>
                <a:latin typeface="Instrument Sans Semi Bold" pitchFamily="34" charset="0"/>
                <a:ea typeface="Instrument Sans Semi Bold" pitchFamily="34" charset="-122"/>
                <a:cs typeface="Instrument Sans Semi Bold" pitchFamily="34" charset="-120"/>
              </a:rPr>
              <a:t>5</a:t>
            </a:r>
            <a:endParaRPr lang="en-US" sz="1400" dirty="0"/>
          </a:p>
        </p:txBody>
      </p:sp>
      <p:sp>
        <p:nvSpPr>
          <p:cNvPr id="24" name="Text 19"/>
          <p:cNvSpPr/>
          <p:nvPr/>
        </p:nvSpPr>
        <p:spPr>
          <a:xfrm>
            <a:off x="817602" y="4541936"/>
            <a:ext cx="2002631" cy="189309"/>
          </a:xfrm>
          <a:prstGeom prst="rect">
            <a:avLst/>
          </a:prstGeom>
          <a:noFill/>
          <a:ln/>
        </p:spPr>
        <p:txBody>
          <a:bodyPr wrap="none" lIns="0" tIns="0" rIns="0" bIns="0" rtlCol="0" anchor="t"/>
          <a:lstStyle/>
          <a:p>
            <a:pPr marL="0" indent="0" algn="l">
              <a:lnSpc>
                <a:spcPts val="1450"/>
              </a:lnSpc>
              <a:buNone/>
            </a:pPr>
            <a:r>
              <a:rPr lang="en-US" dirty="0">
                <a:solidFill>
                  <a:srgbClr val="1E3063"/>
                </a:solidFill>
                <a:latin typeface="Instrument Sans Semi Bold" pitchFamily="34" charset="0"/>
                <a:ea typeface="Instrument Sans Semi Bold" pitchFamily="34" charset="-122"/>
                <a:cs typeface="Instrument Sans Semi Bold" pitchFamily="34" charset="-120"/>
              </a:rPr>
              <a:t>Sustain National Campaigns</a:t>
            </a:r>
            <a:endParaRPr lang="en-US" dirty="0"/>
          </a:p>
        </p:txBody>
      </p:sp>
      <p:sp>
        <p:nvSpPr>
          <p:cNvPr id="25" name="Text 20"/>
          <p:cNvSpPr/>
          <p:nvPr/>
        </p:nvSpPr>
        <p:spPr>
          <a:xfrm>
            <a:off x="817602" y="4803874"/>
            <a:ext cx="13388816" cy="193715"/>
          </a:xfrm>
          <a:prstGeom prst="rect">
            <a:avLst/>
          </a:prstGeom>
          <a:noFill/>
          <a:ln/>
        </p:spPr>
        <p:txBody>
          <a:bodyPr wrap="none" lIns="0" tIns="0" rIns="0" bIns="0" rtlCol="0" anchor="t"/>
          <a:lstStyle/>
          <a:p>
            <a:pPr marL="0" indent="0" algn="l">
              <a:lnSpc>
                <a:spcPts val="1500"/>
              </a:lnSpc>
              <a:buNone/>
            </a:pPr>
            <a:r>
              <a:rPr lang="en-US" sz="1200" dirty="0">
                <a:solidFill>
                  <a:srgbClr val="1E3063"/>
                </a:solidFill>
                <a:latin typeface="Instrument Sans Medium" pitchFamily="34" charset="0"/>
                <a:ea typeface="Instrument Sans Medium" pitchFamily="34" charset="-122"/>
                <a:cs typeface="Instrument Sans Medium" pitchFamily="34" charset="-120"/>
              </a:rPr>
              <a:t>Continue efforts to reduce stigma and promote cultural sensitivity.</a:t>
            </a:r>
            <a:endParaRPr lang="en-US" sz="1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EE33328F-A71D-E69B-0F72-04F4ABCC8D2C}"/>
              </a:ext>
            </a:extLst>
          </p:cNvPr>
          <p:cNvPicPr>
            <a:picLocks noChangeAspect="1"/>
          </p:cNvPicPr>
          <p:nvPr/>
        </p:nvPicPr>
        <p:blipFill>
          <a:blip r:embed="rId3"/>
          <a:stretch>
            <a:fillRect/>
          </a:stretch>
        </p:blipFill>
        <p:spPr>
          <a:xfrm>
            <a:off x="12887082" y="7731860"/>
            <a:ext cx="1743318" cy="419158"/>
          </a:xfrm>
          <a:prstGeom prst="rect">
            <a:avLst/>
          </a:prstGeom>
        </p:spPr>
      </p:pic>
      <p:sp>
        <p:nvSpPr>
          <p:cNvPr id="2" name="Text 0"/>
          <p:cNvSpPr/>
          <p:nvPr/>
        </p:nvSpPr>
        <p:spPr>
          <a:xfrm>
            <a:off x="793790" y="843082"/>
            <a:ext cx="5670590" cy="708779"/>
          </a:xfrm>
          <a:prstGeom prst="rect">
            <a:avLst/>
          </a:prstGeom>
          <a:noFill/>
          <a:ln/>
        </p:spPr>
        <p:txBody>
          <a:bodyPr wrap="none" lIns="0" tIns="0" rIns="0" bIns="0" rtlCol="0" anchor="t"/>
          <a:lstStyle/>
          <a:p>
            <a:pPr marL="0" indent="0" algn="l">
              <a:lnSpc>
                <a:spcPts val="5550"/>
              </a:lnSpc>
              <a:buNone/>
            </a:pPr>
            <a:r>
              <a:rPr lang="en-US" sz="4450" dirty="0">
                <a:solidFill>
                  <a:srgbClr val="0540AD"/>
                </a:solidFill>
                <a:latin typeface="Instrument Sans Semi Bold" pitchFamily="34" charset="0"/>
                <a:ea typeface="Instrument Sans Semi Bold" pitchFamily="34" charset="-122"/>
                <a:cs typeface="Instrument Sans Semi Bold" pitchFamily="34" charset="-120"/>
              </a:rPr>
              <a:t>Conclusion</a:t>
            </a:r>
            <a:endParaRPr lang="en-US" sz="4450" dirty="0"/>
          </a:p>
        </p:txBody>
      </p:sp>
      <p:sp>
        <p:nvSpPr>
          <p:cNvPr id="3" name="Shape 1"/>
          <p:cNvSpPr/>
          <p:nvPr/>
        </p:nvSpPr>
        <p:spPr>
          <a:xfrm>
            <a:off x="793790" y="2005489"/>
            <a:ext cx="4196358" cy="2577108"/>
          </a:xfrm>
          <a:prstGeom prst="roundRect">
            <a:avLst>
              <a:gd name="adj" fmla="val 7921"/>
            </a:avLst>
          </a:prstGeom>
          <a:solidFill>
            <a:srgbClr val="CEE6FD"/>
          </a:solidFill>
          <a:ln/>
        </p:spPr>
        <p:txBody>
          <a:bodyPr/>
          <a:lstStyle/>
          <a:p>
            <a:endParaRPr lang="en-GB"/>
          </a:p>
        </p:txBody>
      </p:sp>
      <p:sp>
        <p:nvSpPr>
          <p:cNvPr id="4" name="Shape 2"/>
          <p:cNvSpPr/>
          <p:nvPr/>
        </p:nvSpPr>
        <p:spPr>
          <a:xfrm>
            <a:off x="1020604" y="2232303"/>
            <a:ext cx="680442" cy="680442"/>
          </a:xfrm>
          <a:prstGeom prst="roundRect">
            <a:avLst>
              <a:gd name="adj" fmla="val 13436980"/>
            </a:avLst>
          </a:prstGeom>
          <a:solidFill>
            <a:srgbClr val="84C1FA"/>
          </a:solidFill>
          <a:ln/>
        </p:spPr>
        <p:txBody>
          <a:bodyPr/>
          <a:lstStyle/>
          <a:p>
            <a:endParaRPr lang="en-GB"/>
          </a:p>
        </p:txBody>
      </p:sp>
      <p:pic>
        <p:nvPicPr>
          <p:cNvPr id="5" name="Image 0" descr="preencoded.png"/>
          <p:cNvPicPr>
            <a:picLocks noChangeAspect="1"/>
          </p:cNvPicPr>
          <p:nvPr/>
        </p:nvPicPr>
        <p:blipFill>
          <a:blip r:embed="rId4"/>
          <a:stretch>
            <a:fillRect/>
          </a:stretch>
        </p:blipFill>
        <p:spPr>
          <a:xfrm>
            <a:off x="1207770" y="2381131"/>
            <a:ext cx="306110" cy="382667"/>
          </a:xfrm>
          <a:prstGeom prst="rect">
            <a:avLst/>
          </a:prstGeom>
        </p:spPr>
      </p:pic>
      <p:sp>
        <p:nvSpPr>
          <p:cNvPr id="6" name="Text 3"/>
          <p:cNvSpPr/>
          <p:nvPr/>
        </p:nvSpPr>
        <p:spPr>
          <a:xfrm>
            <a:off x="1020604" y="3139559"/>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Complex Condition</a:t>
            </a:r>
            <a:endParaRPr lang="en-US" sz="2200" dirty="0"/>
          </a:p>
        </p:txBody>
      </p:sp>
      <p:sp>
        <p:nvSpPr>
          <p:cNvPr id="7" name="Text 4"/>
          <p:cNvSpPr/>
          <p:nvPr/>
        </p:nvSpPr>
        <p:spPr>
          <a:xfrm>
            <a:off x="1020604" y="3629978"/>
            <a:ext cx="3742730" cy="725805"/>
          </a:xfrm>
          <a:prstGeom prst="rect">
            <a:avLst/>
          </a:prstGeom>
          <a:noFill/>
          <a:ln/>
        </p:spPr>
        <p:txBody>
          <a:bodyPr wrap="squar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Influenced by biological, psychological, and social factors.</a:t>
            </a:r>
            <a:endParaRPr lang="en-US" sz="1750" dirty="0"/>
          </a:p>
        </p:txBody>
      </p:sp>
      <p:sp>
        <p:nvSpPr>
          <p:cNvPr id="8" name="Shape 5"/>
          <p:cNvSpPr/>
          <p:nvPr/>
        </p:nvSpPr>
        <p:spPr>
          <a:xfrm>
            <a:off x="5216962" y="2005489"/>
            <a:ext cx="4196358" cy="2577108"/>
          </a:xfrm>
          <a:prstGeom prst="roundRect">
            <a:avLst>
              <a:gd name="adj" fmla="val 7921"/>
            </a:avLst>
          </a:prstGeom>
          <a:solidFill>
            <a:srgbClr val="CEE6FD"/>
          </a:solidFill>
          <a:ln/>
        </p:spPr>
        <p:txBody>
          <a:bodyPr/>
          <a:lstStyle/>
          <a:p>
            <a:endParaRPr lang="en-GB"/>
          </a:p>
        </p:txBody>
      </p:sp>
      <p:sp>
        <p:nvSpPr>
          <p:cNvPr id="9" name="Shape 6"/>
          <p:cNvSpPr/>
          <p:nvPr/>
        </p:nvSpPr>
        <p:spPr>
          <a:xfrm>
            <a:off x="5443776" y="2232303"/>
            <a:ext cx="680442" cy="680442"/>
          </a:xfrm>
          <a:prstGeom prst="roundRect">
            <a:avLst>
              <a:gd name="adj" fmla="val 13436980"/>
            </a:avLst>
          </a:prstGeom>
          <a:solidFill>
            <a:srgbClr val="84C1FA"/>
          </a:solidFill>
          <a:ln/>
        </p:spPr>
        <p:txBody>
          <a:bodyPr/>
          <a:lstStyle/>
          <a:p>
            <a:endParaRPr lang="en-GB"/>
          </a:p>
        </p:txBody>
      </p:sp>
      <p:pic>
        <p:nvPicPr>
          <p:cNvPr id="10" name="Image 1" descr="preencoded.png"/>
          <p:cNvPicPr>
            <a:picLocks noChangeAspect="1"/>
          </p:cNvPicPr>
          <p:nvPr/>
        </p:nvPicPr>
        <p:blipFill>
          <a:blip r:embed="rId5"/>
          <a:stretch>
            <a:fillRect/>
          </a:stretch>
        </p:blipFill>
        <p:spPr>
          <a:xfrm>
            <a:off x="5630942" y="2381131"/>
            <a:ext cx="306110" cy="382667"/>
          </a:xfrm>
          <a:prstGeom prst="rect">
            <a:avLst/>
          </a:prstGeom>
        </p:spPr>
      </p:pic>
      <p:sp>
        <p:nvSpPr>
          <p:cNvPr id="11" name="Text 7"/>
          <p:cNvSpPr/>
          <p:nvPr/>
        </p:nvSpPr>
        <p:spPr>
          <a:xfrm>
            <a:off x="5443776" y="3139559"/>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Lessons from History</a:t>
            </a:r>
            <a:endParaRPr lang="en-US" sz="2200" dirty="0"/>
          </a:p>
        </p:txBody>
      </p:sp>
      <p:sp>
        <p:nvSpPr>
          <p:cNvPr id="12" name="Text 8"/>
          <p:cNvSpPr/>
          <p:nvPr/>
        </p:nvSpPr>
        <p:spPr>
          <a:xfrm>
            <a:off x="5443776" y="3629978"/>
            <a:ext cx="3742730" cy="725805"/>
          </a:xfrm>
          <a:prstGeom prst="rect">
            <a:avLst/>
          </a:prstGeom>
          <a:noFill/>
          <a:ln/>
        </p:spPr>
        <p:txBody>
          <a:bodyPr wrap="squar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Significant progress made, but past mistakes serve as vital warnings.</a:t>
            </a:r>
            <a:endParaRPr lang="en-US" sz="1750" dirty="0"/>
          </a:p>
        </p:txBody>
      </p:sp>
      <p:sp>
        <p:nvSpPr>
          <p:cNvPr id="13" name="Shape 9"/>
          <p:cNvSpPr/>
          <p:nvPr/>
        </p:nvSpPr>
        <p:spPr>
          <a:xfrm>
            <a:off x="9640133" y="2005489"/>
            <a:ext cx="4196358" cy="2577108"/>
          </a:xfrm>
          <a:prstGeom prst="roundRect">
            <a:avLst>
              <a:gd name="adj" fmla="val 7921"/>
            </a:avLst>
          </a:prstGeom>
          <a:solidFill>
            <a:srgbClr val="CEE6FD"/>
          </a:solidFill>
          <a:ln/>
        </p:spPr>
        <p:txBody>
          <a:bodyPr/>
          <a:lstStyle/>
          <a:p>
            <a:endParaRPr lang="en-GB"/>
          </a:p>
        </p:txBody>
      </p:sp>
      <p:sp>
        <p:nvSpPr>
          <p:cNvPr id="14" name="Shape 10"/>
          <p:cNvSpPr/>
          <p:nvPr/>
        </p:nvSpPr>
        <p:spPr>
          <a:xfrm>
            <a:off x="9866948" y="2232303"/>
            <a:ext cx="680442" cy="680442"/>
          </a:xfrm>
          <a:prstGeom prst="roundRect">
            <a:avLst>
              <a:gd name="adj" fmla="val 13436980"/>
            </a:avLst>
          </a:prstGeom>
          <a:solidFill>
            <a:srgbClr val="84C1FA"/>
          </a:solidFill>
          <a:ln/>
        </p:spPr>
        <p:txBody>
          <a:bodyPr/>
          <a:lstStyle/>
          <a:p>
            <a:endParaRPr lang="en-GB"/>
          </a:p>
        </p:txBody>
      </p:sp>
      <p:pic>
        <p:nvPicPr>
          <p:cNvPr id="15" name="Image 2" descr="preencoded.png"/>
          <p:cNvPicPr>
            <a:picLocks noChangeAspect="1"/>
          </p:cNvPicPr>
          <p:nvPr/>
        </p:nvPicPr>
        <p:blipFill>
          <a:blip r:embed="rId6"/>
          <a:stretch>
            <a:fillRect/>
          </a:stretch>
        </p:blipFill>
        <p:spPr>
          <a:xfrm>
            <a:off x="10054114" y="2381131"/>
            <a:ext cx="306110" cy="382667"/>
          </a:xfrm>
          <a:prstGeom prst="rect">
            <a:avLst/>
          </a:prstGeom>
        </p:spPr>
      </p:pic>
      <p:sp>
        <p:nvSpPr>
          <p:cNvPr id="16" name="Text 11"/>
          <p:cNvSpPr/>
          <p:nvPr/>
        </p:nvSpPr>
        <p:spPr>
          <a:xfrm>
            <a:off x="9866948" y="3139559"/>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Current Provision</a:t>
            </a:r>
            <a:endParaRPr lang="en-US" sz="2200" dirty="0"/>
          </a:p>
        </p:txBody>
      </p:sp>
      <p:sp>
        <p:nvSpPr>
          <p:cNvPr id="17" name="Text 12"/>
          <p:cNvSpPr/>
          <p:nvPr/>
        </p:nvSpPr>
        <p:spPr>
          <a:xfrm>
            <a:off x="9866948" y="3629978"/>
            <a:ext cx="3742730" cy="725805"/>
          </a:xfrm>
          <a:prstGeom prst="rect">
            <a:avLst/>
          </a:prstGeom>
          <a:noFill/>
          <a:ln/>
        </p:spPr>
        <p:txBody>
          <a:bodyPr wrap="squar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More evidence-based, yet still faces significant gaps.</a:t>
            </a:r>
            <a:endParaRPr lang="en-US" sz="1750" dirty="0"/>
          </a:p>
        </p:txBody>
      </p:sp>
      <p:sp>
        <p:nvSpPr>
          <p:cNvPr id="18" name="Shape 13"/>
          <p:cNvSpPr/>
          <p:nvPr/>
        </p:nvSpPr>
        <p:spPr>
          <a:xfrm>
            <a:off x="793790" y="4809411"/>
            <a:ext cx="6407944" cy="2577108"/>
          </a:xfrm>
          <a:prstGeom prst="roundRect">
            <a:avLst>
              <a:gd name="adj" fmla="val 7921"/>
            </a:avLst>
          </a:prstGeom>
          <a:solidFill>
            <a:srgbClr val="CEE6FD"/>
          </a:solidFill>
          <a:ln/>
        </p:spPr>
        <p:txBody>
          <a:bodyPr/>
          <a:lstStyle/>
          <a:p>
            <a:endParaRPr lang="en-GB"/>
          </a:p>
        </p:txBody>
      </p:sp>
      <p:sp>
        <p:nvSpPr>
          <p:cNvPr id="19" name="Shape 14"/>
          <p:cNvSpPr/>
          <p:nvPr/>
        </p:nvSpPr>
        <p:spPr>
          <a:xfrm>
            <a:off x="1020604" y="5036225"/>
            <a:ext cx="680442" cy="680442"/>
          </a:xfrm>
          <a:prstGeom prst="roundRect">
            <a:avLst>
              <a:gd name="adj" fmla="val 13436980"/>
            </a:avLst>
          </a:prstGeom>
          <a:solidFill>
            <a:srgbClr val="84C1FA"/>
          </a:solidFill>
          <a:ln/>
        </p:spPr>
        <p:txBody>
          <a:bodyPr/>
          <a:lstStyle/>
          <a:p>
            <a:endParaRPr lang="en-GB"/>
          </a:p>
        </p:txBody>
      </p:sp>
      <p:pic>
        <p:nvPicPr>
          <p:cNvPr id="20" name="Image 3" descr="preencoded.png"/>
          <p:cNvPicPr>
            <a:picLocks noChangeAspect="1"/>
          </p:cNvPicPr>
          <p:nvPr/>
        </p:nvPicPr>
        <p:blipFill>
          <a:blip r:embed="rId7"/>
          <a:stretch>
            <a:fillRect/>
          </a:stretch>
        </p:blipFill>
        <p:spPr>
          <a:xfrm>
            <a:off x="1207770" y="5185053"/>
            <a:ext cx="306110" cy="382667"/>
          </a:xfrm>
          <a:prstGeom prst="rect">
            <a:avLst/>
          </a:prstGeom>
        </p:spPr>
      </p:pic>
      <p:sp>
        <p:nvSpPr>
          <p:cNvPr id="21" name="Text 15"/>
          <p:cNvSpPr/>
          <p:nvPr/>
        </p:nvSpPr>
        <p:spPr>
          <a:xfrm>
            <a:off x="1020604" y="5943481"/>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Future Priorities</a:t>
            </a:r>
            <a:endParaRPr lang="en-US" sz="2200" dirty="0"/>
          </a:p>
        </p:txBody>
      </p:sp>
      <p:sp>
        <p:nvSpPr>
          <p:cNvPr id="22" name="Text 16"/>
          <p:cNvSpPr/>
          <p:nvPr/>
        </p:nvSpPr>
        <p:spPr>
          <a:xfrm>
            <a:off x="1020604" y="6433899"/>
            <a:ext cx="5954316" cy="725805"/>
          </a:xfrm>
          <a:prstGeom prst="rect">
            <a:avLst/>
          </a:prstGeom>
          <a:noFill/>
          <a:ln/>
        </p:spPr>
        <p:txBody>
          <a:bodyPr wrap="squar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Improving access, reducing inequalities, and fostering innovation.</a:t>
            </a:r>
            <a:endParaRPr lang="en-US" sz="1750" dirty="0"/>
          </a:p>
        </p:txBody>
      </p:sp>
      <p:sp>
        <p:nvSpPr>
          <p:cNvPr id="23" name="Shape 17"/>
          <p:cNvSpPr/>
          <p:nvPr/>
        </p:nvSpPr>
        <p:spPr>
          <a:xfrm>
            <a:off x="7428548" y="4809411"/>
            <a:ext cx="6407944" cy="2577108"/>
          </a:xfrm>
          <a:prstGeom prst="roundRect">
            <a:avLst>
              <a:gd name="adj" fmla="val 7921"/>
            </a:avLst>
          </a:prstGeom>
          <a:solidFill>
            <a:srgbClr val="CEE6FD"/>
          </a:solidFill>
          <a:ln/>
        </p:spPr>
        <p:txBody>
          <a:bodyPr/>
          <a:lstStyle/>
          <a:p>
            <a:endParaRPr lang="en-GB"/>
          </a:p>
        </p:txBody>
      </p:sp>
      <p:sp>
        <p:nvSpPr>
          <p:cNvPr id="24" name="Shape 18"/>
          <p:cNvSpPr/>
          <p:nvPr/>
        </p:nvSpPr>
        <p:spPr>
          <a:xfrm>
            <a:off x="7655362" y="5036225"/>
            <a:ext cx="680442" cy="680442"/>
          </a:xfrm>
          <a:prstGeom prst="roundRect">
            <a:avLst>
              <a:gd name="adj" fmla="val 13436980"/>
            </a:avLst>
          </a:prstGeom>
          <a:solidFill>
            <a:srgbClr val="84C1FA"/>
          </a:solidFill>
          <a:ln/>
        </p:spPr>
        <p:txBody>
          <a:bodyPr/>
          <a:lstStyle/>
          <a:p>
            <a:endParaRPr lang="en-GB"/>
          </a:p>
        </p:txBody>
      </p:sp>
      <p:pic>
        <p:nvPicPr>
          <p:cNvPr id="25" name="Image 4" descr="preencoded.png"/>
          <p:cNvPicPr>
            <a:picLocks noChangeAspect="1"/>
          </p:cNvPicPr>
          <p:nvPr/>
        </p:nvPicPr>
        <p:blipFill>
          <a:blip r:embed="rId8"/>
          <a:stretch>
            <a:fillRect/>
          </a:stretch>
        </p:blipFill>
        <p:spPr>
          <a:xfrm>
            <a:off x="7842528" y="5185053"/>
            <a:ext cx="306110" cy="382667"/>
          </a:xfrm>
          <a:prstGeom prst="rect">
            <a:avLst/>
          </a:prstGeom>
        </p:spPr>
      </p:pic>
      <p:sp>
        <p:nvSpPr>
          <p:cNvPr id="26" name="Text 19"/>
          <p:cNvSpPr/>
          <p:nvPr/>
        </p:nvSpPr>
        <p:spPr>
          <a:xfrm>
            <a:off x="7655362" y="5943481"/>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1E3063"/>
                </a:solidFill>
                <a:latin typeface="Instrument Sans Semi Bold" pitchFamily="34" charset="0"/>
                <a:ea typeface="Instrument Sans Semi Bold" pitchFamily="34" charset="-122"/>
                <a:cs typeface="Instrument Sans Semi Bold" pitchFamily="34" charset="-120"/>
              </a:rPr>
              <a:t>Ultimate Goal</a:t>
            </a:r>
            <a:endParaRPr lang="en-US" sz="2200" dirty="0"/>
          </a:p>
        </p:txBody>
      </p:sp>
      <p:sp>
        <p:nvSpPr>
          <p:cNvPr id="27" name="Text 20"/>
          <p:cNvSpPr/>
          <p:nvPr/>
        </p:nvSpPr>
        <p:spPr>
          <a:xfrm>
            <a:off x="7655362" y="6433899"/>
            <a:ext cx="5954316" cy="362903"/>
          </a:xfrm>
          <a:prstGeom prst="rect">
            <a:avLst/>
          </a:prstGeom>
          <a:noFill/>
          <a:ln/>
        </p:spPr>
        <p:txBody>
          <a:bodyPr wrap="none" lIns="0" tIns="0" rIns="0" bIns="0" rtlCol="0" anchor="t"/>
          <a:lstStyle/>
          <a:p>
            <a:pPr marL="0" indent="0" algn="l">
              <a:lnSpc>
                <a:spcPts val="2850"/>
              </a:lnSpc>
              <a:buNone/>
            </a:pPr>
            <a:r>
              <a:rPr lang="en-US" sz="1750" dirty="0">
                <a:solidFill>
                  <a:srgbClr val="1E3063"/>
                </a:solidFill>
                <a:latin typeface="Instrument Sans Medium" pitchFamily="34" charset="0"/>
                <a:ea typeface="Instrument Sans Medium" pitchFamily="34" charset="-122"/>
                <a:cs typeface="Instrument Sans Medium" pitchFamily="34" charset="-120"/>
              </a:rPr>
              <a:t>Equitable, humane, and effective care for all.</a:t>
            </a:r>
            <a:endParaRPr lang="en-US" sz="17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2901D9A9-4D04-0DC0-7219-D27F7190BF74}"/>
              </a:ext>
            </a:extLst>
          </p:cNvPr>
          <p:cNvPicPr>
            <a:picLocks noChangeAspect="1"/>
          </p:cNvPicPr>
          <p:nvPr/>
        </p:nvPicPr>
        <p:blipFill>
          <a:blip r:embed="rId3"/>
          <a:stretch>
            <a:fillRect/>
          </a:stretch>
        </p:blipFill>
        <p:spPr>
          <a:xfrm>
            <a:off x="12887082" y="7731860"/>
            <a:ext cx="1743318" cy="419158"/>
          </a:xfrm>
          <a:prstGeom prst="rect">
            <a:avLst/>
          </a:prstGeom>
        </p:spPr>
      </p:pic>
      <p:sp>
        <p:nvSpPr>
          <p:cNvPr id="2" name="Text 0"/>
          <p:cNvSpPr/>
          <p:nvPr/>
        </p:nvSpPr>
        <p:spPr>
          <a:xfrm>
            <a:off x="651272" y="898446"/>
            <a:ext cx="4652605" cy="581620"/>
          </a:xfrm>
          <a:prstGeom prst="rect">
            <a:avLst/>
          </a:prstGeom>
          <a:noFill/>
          <a:ln/>
        </p:spPr>
        <p:txBody>
          <a:bodyPr wrap="none" lIns="0" tIns="0" rIns="0" bIns="0" rtlCol="0" anchor="t"/>
          <a:lstStyle/>
          <a:p>
            <a:pPr marL="0" indent="0" algn="l">
              <a:lnSpc>
                <a:spcPts val="4550"/>
              </a:lnSpc>
              <a:buNone/>
            </a:pPr>
            <a:r>
              <a:rPr lang="en-US" sz="3650" dirty="0">
                <a:solidFill>
                  <a:srgbClr val="0540AD"/>
                </a:solidFill>
                <a:latin typeface="Instrument Sans Semi Bold" pitchFamily="34" charset="0"/>
                <a:ea typeface="Instrument Sans Semi Bold" pitchFamily="34" charset="-122"/>
                <a:cs typeface="Instrument Sans Semi Bold" pitchFamily="34" charset="-120"/>
              </a:rPr>
              <a:t>References</a:t>
            </a:r>
            <a:endParaRPr lang="en-US" sz="3650" dirty="0"/>
          </a:p>
        </p:txBody>
      </p:sp>
      <p:sp>
        <p:nvSpPr>
          <p:cNvPr id="3" name="Text 1"/>
          <p:cNvSpPr/>
          <p:nvPr/>
        </p:nvSpPr>
        <p:spPr>
          <a:xfrm>
            <a:off x="651272" y="1852255"/>
            <a:ext cx="13327856" cy="297656"/>
          </a:xfrm>
          <a:prstGeom prst="rect">
            <a:avLst/>
          </a:prstGeom>
          <a:noFill/>
          <a:ln/>
        </p:spPr>
        <p:txBody>
          <a:bodyPr wrap="non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American Psychiatric Association (2013) Diagnostic and statistical manual of mental disorders: DSM-5. 5th edn. Washington, DC: APA.</a:t>
            </a:r>
            <a:endParaRPr lang="en-US" sz="1450" dirty="0"/>
          </a:p>
        </p:txBody>
      </p:sp>
      <p:sp>
        <p:nvSpPr>
          <p:cNvPr id="4" name="Text 2"/>
          <p:cNvSpPr/>
          <p:nvPr/>
        </p:nvSpPr>
        <p:spPr>
          <a:xfrm>
            <a:off x="651272" y="2215039"/>
            <a:ext cx="13327856" cy="892969"/>
          </a:xfrm>
          <a:prstGeom prst="rect">
            <a:avLst/>
          </a:prstGeom>
          <a:noFill/>
          <a:ln/>
        </p:spPr>
        <p:txBody>
          <a:bodyPr wrap="squar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Cipriani, A., Furukawa, T.A., Salanti, G., Chaimani, A., Atkinson, L.Z., Ogawa, Y., Leucht, S., Ruhe, H.G. and Turner, E.H. (2018) ‘Comparative efficacy and acceptability of 21 antidepressant drugs for the acute treatment of adults with major depressive disorder: a systematic review and network meta-analysis’, The Lancet, 391(10128), pp. 1357–1366.</a:t>
            </a:r>
            <a:endParaRPr lang="en-US" sz="1450" dirty="0"/>
          </a:p>
        </p:txBody>
      </p:sp>
      <p:sp>
        <p:nvSpPr>
          <p:cNvPr id="5" name="Text 3"/>
          <p:cNvSpPr/>
          <p:nvPr/>
        </p:nvSpPr>
        <p:spPr>
          <a:xfrm>
            <a:off x="651272" y="3173135"/>
            <a:ext cx="13327856" cy="297656"/>
          </a:xfrm>
          <a:prstGeom prst="rect">
            <a:avLst/>
          </a:prstGeom>
          <a:noFill/>
          <a:ln/>
        </p:spPr>
        <p:txBody>
          <a:bodyPr wrap="non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Department of Health and Social Care (2023) Suicide prevention strategy for England. Available at: </a:t>
            </a:r>
            <a:r>
              <a:rPr lang="en-US" sz="1450" u="sng" dirty="0">
                <a:solidFill>
                  <a:srgbClr val="0540AD"/>
                </a:solidFill>
                <a:latin typeface="Instrument Sans Medium" pitchFamily="34" charset="0"/>
                <a:ea typeface="Instrument Sans Medium" pitchFamily="34" charset="-122"/>
                <a:cs typeface="Instrument Sans Medium" pitchFamily="34" charset="-120"/>
                <a:hlinkClick r:id="rId4">
                  <a:extLst>
                    <a:ext uri="{A12FA001-AC4F-418D-AE19-62706E023703}">
                      <ahyp:hlinkClr xmlns:ahyp="http://schemas.microsoft.com/office/drawing/2018/hyperlinkcolor" val="tx"/>
                    </a:ext>
                  </a:extLst>
                </a:hlinkClick>
              </a:rPr>
              <a:t>https://www.gov.uk</a:t>
            </a:r>
            <a:endParaRPr lang="en-US" sz="1450" dirty="0"/>
          </a:p>
        </p:txBody>
      </p:sp>
      <p:sp>
        <p:nvSpPr>
          <p:cNvPr id="6" name="Text 4"/>
          <p:cNvSpPr/>
          <p:nvPr/>
        </p:nvSpPr>
        <p:spPr>
          <a:xfrm>
            <a:off x="651272" y="3535918"/>
            <a:ext cx="13327856" cy="297656"/>
          </a:xfrm>
          <a:prstGeom prst="rect">
            <a:avLst/>
          </a:prstGeom>
          <a:noFill/>
          <a:ln/>
        </p:spPr>
        <p:txBody>
          <a:bodyPr wrap="non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Freud, S. (1917) Mourning and melancholia. Standard Edition, vol. XIV. London: Hogarth Press.</a:t>
            </a:r>
            <a:endParaRPr lang="en-US" sz="1450" dirty="0"/>
          </a:p>
        </p:txBody>
      </p:sp>
      <p:sp>
        <p:nvSpPr>
          <p:cNvPr id="7" name="Text 5"/>
          <p:cNvSpPr/>
          <p:nvPr/>
        </p:nvSpPr>
        <p:spPr>
          <a:xfrm>
            <a:off x="651272" y="3898702"/>
            <a:ext cx="13327856" cy="297656"/>
          </a:xfrm>
          <a:prstGeom prst="rect">
            <a:avLst/>
          </a:prstGeom>
          <a:noFill/>
          <a:ln/>
        </p:spPr>
        <p:txBody>
          <a:bodyPr wrap="non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Mental Health Foundation (2023) Mental health statistics: depression. Available at: </a:t>
            </a:r>
            <a:r>
              <a:rPr lang="en-US" sz="1450" u="sng" dirty="0">
                <a:solidFill>
                  <a:srgbClr val="0540AD"/>
                </a:solidFill>
                <a:latin typeface="Instrument Sans Medium" pitchFamily="34" charset="0"/>
                <a:ea typeface="Instrument Sans Medium" pitchFamily="34" charset="-122"/>
                <a:cs typeface="Instrument Sans Medium" pitchFamily="34" charset="-120"/>
                <a:hlinkClick r:id="rId5">
                  <a:extLst>
                    <a:ext uri="{A12FA001-AC4F-418D-AE19-62706E023703}">
                      <ahyp:hlinkClr xmlns:ahyp="http://schemas.microsoft.com/office/drawing/2018/hyperlinkcolor" val="tx"/>
                    </a:ext>
                  </a:extLst>
                </a:hlinkClick>
              </a:rPr>
              <a:t>https://www.mentalhealth.org.uk</a:t>
            </a:r>
            <a:endParaRPr lang="en-US" sz="1450" dirty="0"/>
          </a:p>
        </p:txBody>
      </p:sp>
      <p:sp>
        <p:nvSpPr>
          <p:cNvPr id="8" name="Text 6"/>
          <p:cNvSpPr/>
          <p:nvPr/>
        </p:nvSpPr>
        <p:spPr>
          <a:xfrm>
            <a:off x="651272" y="4261485"/>
            <a:ext cx="13327856" cy="297656"/>
          </a:xfrm>
          <a:prstGeom prst="rect">
            <a:avLst/>
          </a:prstGeom>
          <a:noFill/>
          <a:ln/>
        </p:spPr>
        <p:txBody>
          <a:bodyPr wrap="non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National Institute for Health and Care Excellence (NICE) (2022) Depression in adults: treatment and management (NG222). London: NICE.</a:t>
            </a:r>
            <a:endParaRPr lang="en-US" sz="1450" dirty="0"/>
          </a:p>
        </p:txBody>
      </p:sp>
      <p:sp>
        <p:nvSpPr>
          <p:cNvPr id="9" name="Text 7"/>
          <p:cNvSpPr/>
          <p:nvPr/>
        </p:nvSpPr>
        <p:spPr>
          <a:xfrm>
            <a:off x="651272" y="4624268"/>
            <a:ext cx="13327856" cy="297656"/>
          </a:xfrm>
          <a:prstGeom prst="rect">
            <a:avLst/>
          </a:prstGeom>
          <a:noFill/>
          <a:ln/>
        </p:spPr>
        <p:txBody>
          <a:bodyPr wrap="non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NHS Digital (2022) Adult Psychiatric Morbidity Survey (APMS): Survey of Mental Health and Wellbeing, England. Available at: </a:t>
            </a:r>
            <a:r>
              <a:rPr lang="en-US" sz="1450" u="sng" dirty="0">
                <a:solidFill>
                  <a:srgbClr val="0540AD"/>
                </a:solidFill>
                <a:latin typeface="Instrument Sans Medium" pitchFamily="34" charset="0"/>
                <a:ea typeface="Instrument Sans Medium" pitchFamily="34" charset="-122"/>
                <a:cs typeface="Instrument Sans Medium" pitchFamily="34" charset="-120"/>
                <a:hlinkClick r:id="rId6">
                  <a:extLst>
                    <a:ext uri="{A12FA001-AC4F-418D-AE19-62706E023703}">
                      <ahyp:hlinkClr xmlns:ahyp="http://schemas.microsoft.com/office/drawing/2018/hyperlinkcolor" val="tx"/>
                    </a:ext>
                  </a:extLst>
                </a:hlinkClick>
              </a:rPr>
              <a:t>https://digital.nhs.uk</a:t>
            </a:r>
            <a:endParaRPr lang="en-US" sz="1450" dirty="0"/>
          </a:p>
        </p:txBody>
      </p:sp>
      <p:sp>
        <p:nvSpPr>
          <p:cNvPr id="10" name="Text 8"/>
          <p:cNvSpPr/>
          <p:nvPr/>
        </p:nvSpPr>
        <p:spPr>
          <a:xfrm>
            <a:off x="651272" y="4987052"/>
            <a:ext cx="13327856" cy="297656"/>
          </a:xfrm>
          <a:prstGeom prst="rect">
            <a:avLst/>
          </a:prstGeom>
          <a:noFill/>
          <a:ln/>
        </p:spPr>
        <p:txBody>
          <a:bodyPr wrap="non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Office for National Statistics (2023) Suicides in England and Wales: 2022 registrations. Available at: </a:t>
            </a:r>
            <a:r>
              <a:rPr lang="en-US" sz="1450" u="sng" dirty="0">
                <a:solidFill>
                  <a:srgbClr val="0540AD"/>
                </a:solidFill>
                <a:latin typeface="Instrument Sans Medium" pitchFamily="34" charset="0"/>
                <a:ea typeface="Instrument Sans Medium" pitchFamily="34" charset="-122"/>
                <a:cs typeface="Instrument Sans Medium" pitchFamily="34" charset="-120"/>
                <a:hlinkClick r:id="rId7">
                  <a:extLst>
                    <a:ext uri="{A12FA001-AC4F-418D-AE19-62706E023703}">
                      <ahyp:hlinkClr xmlns:ahyp="http://schemas.microsoft.com/office/drawing/2018/hyperlinkcolor" val="tx"/>
                    </a:ext>
                  </a:extLst>
                </a:hlinkClick>
              </a:rPr>
              <a:t>https://www.ons.gov.uk</a:t>
            </a:r>
            <a:endParaRPr lang="en-US" sz="1450" dirty="0"/>
          </a:p>
        </p:txBody>
      </p:sp>
      <p:sp>
        <p:nvSpPr>
          <p:cNvPr id="11" name="Text 9"/>
          <p:cNvSpPr/>
          <p:nvPr/>
        </p:nvSpPr>
        <p:spPr>
          <a:xfrm>
            <a:off x="651272" y="5349835"/>
            <a:ext cx="13327856" cy="297656"/>
          </a:xfrm>
          <a:prstGeom prst="rect">
            <a:avLst/>
          </a:prstGeom>
          <a:noFill/>
          <a:ln/>
        </p:spPr>
        <p:txBody>
          <a:bodyPr wrap="non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Pagnin, D., de Queiroz, V., Pini, S. and Cassano, G.B. (2004) ‘Efficacy of ECT in depression: a meta-analytic review’, The Journal of ECT, 20(1), pp. 13–20.</a:t>
            </a:r>
            <a:endParaRPr lang="en-US" sz="1450" dirty="0"/>
          </a:p>
        </p:txBody>
      </p:sp>
      <p:sp>
        <p:nvSpPr>
          <p:cNvPr id="12" name="Text 10"/>
          <p:cNvSpPr/>
          <p:nvPr/>
        </p:nvSpPr>
        <p:spPr>
          <a:xfrm>
            <a:off x="651272" y="5712619"/>
            <a:ext cx="13327856" cy="595313"/>
          </a:xfrm>
          <a:prstGeom prst="rect">
            <a:avLst/>
          </a:prstGeom>
          <a:noFill/>
          <a:ln/>
        </p:spPr>
        <p:txBody>
          <a:bodyPr wrap="squar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World Health Organization (2019) International classification of diseases for mortality and morbidity statistics (11th Revision). Geneva: WHO. Available at: </a:t>
            </a:r>
            <a:r>
              <a:rPr lang="en-US" sz="1450" u="sng" dirty="0">
                <a:solidFill>
                  <a:srgbClr val="0540AD"/>
                </a:solidFill>
                <a:latin typeface="Instrument Sans Medium" pitchFamily="34" charset="0"/>
                <a:ea typeface="Instrument Sans Medium" pitchFamily="34" charset="-122"/>
                <a:cs typeface="Instrument Sans Medium" pitchFamily="34" charset="-120"/>
                <a:hlinkClick r:id="rId8">
                  <a:extLst>
                    <a:ext uri="{A12FA001-AC4F-418D-AE19-62706E023703}">
                      <ahyp:hlinkClr xmlns:ahyp="http://schemas.microsoft.com/office/drawing/2018/hyperlinkcolor" val="tx"/>
                    </a:ext>
                  </a:extLst>
                </a:hlinkClick>
              </a:rPr>
              <a:t>https://icd.who.int</a:t>
            </a:r>
            <a:endParaRPr lang="en-US" sz="1450" dirty="0"/>
          </a:p>
        </p:txBody>
      </p:sp>
      <p:sp>
        <p:nvSpPr>
          <p:cNvPr id="13" name="Text 11"/>
          <p:cNvSpPr/>
          <p:nvPr/>
        </p:nvSpPr>
        <p:spPr>
          <a:xfrm>
            <a:off x="651272" y="6373058"/>
            <a:ext cx="13327856" cy="297656"/>
          </a:xfrm>
          <a:prstGeom prst="rect">
            <a:avLst/>
          </a:prstGeom>
          <a:noFill/>
          <a:ln/>
        </p:spPr>
        <p:txBody>
          <a:bodyPr wrap="non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World Health Organization (2023) Depression fact sheet. Available at: </a:t>
            </a:r>
            <a:r>
              <a:rPr lang="en-US" sz="1450" u="sng" dirty="0">
                <a:solidFill>
                  <a:srgbClr val="0540AD"/>
                </a:solidFill>
                <a:latin typeface="Instrument Sans Medium" pitchFamily="34" charset="0"/>
                <a:ea typeface="Instrument Sans Medium" pitchFamily="34" charset="-122"/>
                <a:cs typeface="Instrument Sans Medium" pitchFamily="34" charset="-120"/>
                <a:hlinkClick r:id="rId9">
                  <a:extLst>
                    <a:ext uri="{A12FA001-AC4F-418D-AE19-62706E023703}">
                      <ahyp:hlinkClr xmlns:ahyp="http://schemas.microsoft.com/office/drawing/2018/hyperlinkcolor" val="tx"/>
                    </a:ext>
                  </a:extLst>
                </a:hlinkClick>
              </a:rPr>
              <a:t>https://www.who.int</a:t>
            </a:r>
            <a:endParaRPr lang="en-US" sz="1450" dirty="0"/>
          </a:p>
        </p:txBody>
      </p:sp>
      <p:sp>
        <p:nvSpPr>
          <p:cNvPr id="14" name="Text 12"/>
          <p:cNvSpPr/>
          <p:nvPr/>
        </p:nvSpPr>
        <p:spPr>
          <a:xfrm>
            <a:off x="651272" y="6735842"/>
            <a:ext cx="13327856" cy="595313"/>
          </a:xfrm>
          <a:prstGeom prst="rect">
            <a:avLst/>
          </a:prstGeom>
          <a:noFill/>
          <a:ln/>
        </p:spPr>
        <p:txBody>
          <a:bodyPr wrap="square" lIns="0" tIns="0" rIns="0" bIns="0" rtlCol="0" anchor="t"/>
          <a:lstStyle/>
          <a:p>
            <a:pPr marL="342900" indent="-342900" algn="l">
              <a:lnSpc>
                <a:spcPts val="2300"/>
              </a:lnSpc>
              <a:buSzPct val="100000"/>
              <a:buChar char="•"/>
            </a:pPr>
            <a:r>
              <a:rPr lang="en-US" sz="1450" dirty="0">
                <a:solidFill>
                  <a:srgbClr val="1E3063"/>
                </a:solidFill>
                <a:latin typeface="Instrument Sans Medium" pitchFamily="34" charset="0"/>
                <a:ea typeface="Instrument Sans Medium" pitchFamily="34" charset="-122"/>
                <a:cs typeface="Instrument Sans Medium" pitchFamily="34" charset="-120"/>
              </a:rPr>
              <a:t>Wykes, T., Haro, J.M., Belli, S.R., Obradors-Tarragó, C., Arango, C., Ayuso-Mateos, J.L., Bitter, I., Brunn, M., Chevreul, K., Demotes-Mainard, J., Elfeddali, I. and Evans-Lacko, S. (2015) ‘Mental health research priorities for Europe’, The Lancet Psychiatry, 2(11), pp. 1036–1042.</a:t>
            </a:r>
            <a:endParaRPr lang="en-US" sz="14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2999</Words>
  <Application>Microsoft Office PowerPoint</Application>
  <PresentationFormat>Custom</PresentationFormat>
  <Paragraphs>191</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Instrument Sans Medium</vt:lpstr>
      <vt:lpstr>Instrument Sans Semi 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HP</dc:creator>
  <cp:lastModifiedBy>Joe Ansah (2247737)</cp:lastModifiedBy>
  <cp:revision>4</cp:revision>
  <dcterms:created xsi:type="dcterms:W3CDTF">2025-09-23T09:25:18Z</dcterms:created>
  <dcterms:modified xsi:type="dcterms:W3CDTF">2025-10-29T15:30:40Z</dcterms:modified>
</cp:coreProperties>
</file>