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handoutMasterIdLst>
    <p:handoutMasterId r:id="rId11"/>
  </p:handoutMasterIdLst>
  <p:sldIdLst>
    <p:sldId id="257" r:id="rId2"/>
    <p:sldId id="333" r:id="rId3"/>
    <p:sldId id="334" r:id="rId4"/>
    <p:sldId id="335" r:id="rId5"/>
    <p:sldId id="326" r:id="rId6"/>
    <p:sldId id="336" r:id="rId7"/>
    <p:sldId id="337" r:id="rId8"/>
    <p:sldId id="338" r:id="rId9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700" autoAdjust="0"/>
    <p:restoredTop sz="94660"/>
  </p:normalViewPr>
  <p:slideViewPr>
    <p:cSldViewPr snapToGrid="0">
      <p:cViewPr>
        <p:scale>
          <a:sx n="59" d="100"/>
          <a:sy n="59" d="100"/>
        </p:scale>
        <p:origin x="-2136" y="-3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handoutMaster" Target="handoutMasters/handoutMaster1.xml"/><Relationship Id="rId12" Type="http://schemas.openxmlformats.org/officeDocument/2006/relationships/printerSettings" Target="printerSettings/printerSettings1.bin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="" xmlns:a16="http://schemas.microsoft.com/office/drawing/2014/main" id="{ADA9BCE7-08CE-F34C-95C8-774868874C0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1C257FFA-8C8F-A84B-B91B-8A9D4E87E0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032A53BA-954A-A942-A15C-5FD90C1DE1CC}" type="datetimeFigureOut">
              <a:rPr lang="en-US"/>
              <a:pPr>
                <a:defRPr/>
              </a:pPr>
              <a:t>11/05/20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4A4E9768-F078-1740-91B6-D584F81975F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EFC8A890-DD03-6C44-B2CC-0C2D277A283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EAEFC687-8192-564B-BD4B-332E639B8B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5419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="" xmlns:a16="http://schemas.microsoft.com/office/drawing/2014/main" id="{6672E090-1F11-AE46-B771-FDBF0C753C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FB14EBEF-DB6B-8F42-8C0C-1AD26FFF9D9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D864277F-B742-7944-AD72-6670F07BDF75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="" xmlns:a16="http://schemas.microsoft.com/office/drawing/2014/main" id="{AC21E9C1-385E-D348-A6D8-6DC66B0EAD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="" xmlns:a16="http://schemas.microsoft.com/office/drawing/2014/main" id="{6B57C85B-D5B2-C041-A94E-89718BFE5A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CC58EE40-14F2-8E4E-AE01-67345251E1F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666F765A-8A29-5F4D-A883-C7BF357AB9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D63FE6C-2002-4041-AF19-9AC233DB9D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4523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710DF60-CF3B-D04D-93F5-C9339929D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63C7A-35CA-D046-A9EF-FB34022247DA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07F810F0-2576-074E-B816-36DC99471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393B220C-293C-B548-8629-54B165289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5B1EF-9E19-BD44-8A34-5FE296733CC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241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4CB316F-9C04-3D4E-B28B-EA99A4A9D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DE840-407B-2340-B0F9-4D6C2568B85B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BB5FE10D-E1A9-EB4A-9ECC-BC0CE1156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D79741ED-A88A-154F-B24F-26E0BA8D3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394421-1F69-4D4F-82A0-772CC4D7EA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312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E701741-DF94-8140-BBCE-320E3C302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8830C-C9CF-6248-8E90-96203C18B385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8059D11-3196-C545-9F12-B1A857BF0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181A3D6E-8909-4441-A7AB-3CC68D781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C159A0-54A8-0C45-AD4C-0C1C8128C8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891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8389719D-6B22-584C-8C85-F295A3123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98345-C6CC-D24A-9A84-31044B16848A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="" xmlns:a16="http://schemas.microsoft.com/office/drawing/2014/main" id="{4F5953C4-9865-544F-94D9-6AD41BF79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="" xmlns:a16="http://schemas.microsoft.com/office/drawing/2014/main" id="{FA8C4442-161A-704F-A96B-93648C6AC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DF06DB-502E-E54F-A200-3C877C5113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190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33DC5143-F52E-5B40-A5CF-F503D1197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7976A-EA42-FA4B-810C-6848B9A5089F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="" xmlns:a16="http://schemas.microsoft.com/office/drawing/2014/main" id="{F0DD791F-5ADF-0541-B399-BE22C7AA0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="" xmlns:a16="http://schemas.microsoft.com/office/drawing/2014/main" id="{6F3D2098-FF1A-6148-8DF4-BC1276393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14BDE-1A69-3446-8F84-7EDC850B8DD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833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6CA84302-21B2-0440-AC7B-8E4B84A3D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AFD48-3868-714D-AB36-45F139956EA3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="" xmlns:a16="http://schemas.microsoft.com/office/drawing/2014/main" id="{4353E53B-D14E-F947-A3BC-A00FC9E82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585E134F-04AF-D54F-BD69-21BD92DFC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0F02FB-E9F3-174D-88E6-D109BF5CAE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557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FEE1A1E8-189F-DA4E-9687-45FEFB396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F1601-3F81-4F4E-AEF8-9E7650CF027E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="" xmlns:a16="http://schemas.microsoft.com/office/drawing/2014/main" id="{73A5BE4D-C22C-554C-B63A-D50C714CE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32F93779-21F0-DD42-A70F-04EEBF349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D5BA9B-4998-FA4C-989D-E79437D0D5D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33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15C3B4B4-8FBE-864C-B831-5A43842D0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6D312F-5578-234D-9F08-98630AC1BA60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="" xmlns:a16="http://schemas.microsoft.com/office/drawing/2014/main" id="{6ED96404-4F7B-6A48-9D81-B1D2EB379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="" xmlns:a16="http://schemas.microsoft.com/office/drawing/2014/main" id="{8FA32766-9602-F442-A382-E2A010889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1F2EC-CA58-424C-A64F-9F00E81477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04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10823385-61CC-1249-9D85-894A656DDB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4D2871-26FB-0A41-8540-A5D49FA4E76F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="" xmlns:a16="http://schemas.microsoft.com/office/drawing/2014/main" id="{62B84DB7-0C9F-7742-B26B-878E3309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="" xmlns:a16="http://schemas.microsoft.com/office/drawing/2014/main" id="{FE8C6F2C-6150-4441-BBD8-8D197B0BC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A7135-EFC2-E04C-89E1-64F190BF21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505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013C2F2-215B-9949-8A5E-E5E93E3E4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33B12-2ED8-B149-9B18-98986CD34B89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A1F50D2-018F-434E-B603-3C33162D0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78BBA876-9699-4840-9BE1-71DAA8CF1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4C66ED-CD02-1940-98AD-9F53408DB8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177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A6708D7B-E0C3-3749-8AA7-A1E9E1979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039D0-BE6D-BD4B-978A-1FA7B3851BAC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BAB11BAF-7D53-4F47-AE8A-22EC37E6B1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3CA72981-8E2B-4E43-A7F7-4C33965C4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AEDBE-CD63-D240-A3AC-AB729FD584E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851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="" xmlns:a16="http://schemas.microsoft.com/office/drawing/2014/main" id="{FFE60954-97BC-2749-86CC-B3AA700997F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="" xmlns:a16="http://schemas.microsoft.com/office/drawing/2014/main" id="{5F994133-3290-DC42-8DD1-7FF55ED5354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66F36855-C1D4-A542-8246-A07B2CCBC2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15A6D3E-AB25-4E4A-9BD8-E9CBDB34C2F5}" type="datetimeFigureOut">
              <a:rPr lang="en-GB"/>
              <a:pPr>
                <a:defRPr/>
              </a:pPr>
              <a:t>11/05/20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0C64094A-1A9B-6141-9AC8-A9C28612B3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FE1C2C75-9BB0-694F-AE38-1902AC10A2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DAA3185-E72E-624F-AF9B-8682911FD27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Relationship Id="rId3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Relationship Id="rId3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4" Type="http://schemas.openxmlformats.org/officeDocument/2006/relationships/image" Target="../media/image4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2.docx"/><Relationship Id="rId4" Type="http://schemas.openxmlformats.org/officeDocument/2006/relationships/image" Target="../media/image5.png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3.docx"/><Relationship Id="rId4" Type="http://schemas.openxmlformats.org/officeDocument/2006/relationships/image" Target="../media/image6.png"/><Relationship Id="rId1" Type="http://schemas.openxmlformats.org/officeDocument/2006/relationships/vmlDrawing" Target="../drawings/vmlDrawing3.vml"/><Relationship Id="rId2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4.docx"/><Relationship Id="rId4" Type="http://schemas.openxmlformats.org/officeDocument/2006/relationships/image" Target="../media/image7.png"/><Relationship Id="rId1" Type="http://schemas.openxmlformats.org/officeDocument/2006/relationships/vmlDrawing" Target="../drawings/vmlDrawing4.vml"/><Relationship Id="rId2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https://media-cdn.tripadvisor.com/media/photo-s/07/67/0c/46/go-north-wales-tours.jpg">
            <a:extLst>
              <a:ext uri="{FF2B5EF4-FFF2-40B4-BE49-F238E27FC236}">
                <a16:creationId xmlns="" xmlns:a16="http://schemas.microsoft.com/office/drawing/2014/main" id="{E97E0537-1A55-DB40-B124-109FDA20EF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408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47015EAB-5544-2543-9DA5-FB6156801158}"/>
              </a:ext>
            </a:extLst>
          </p:cNvPr>
          <p:cNvSpPr/>
          <p:nvPr/>
        </p:nvSpPr>
        <p:spPr>
          <a:xfrm>
            <a:off x="971550" y="908050"/>
            <a:ext cx="7200900" cy="5086350"/>
          </a:xfrm>
          <a:prstGeom prst="rect">
            <a:avLst/>
          </a:prstGeom>
          <a:solidFill>
            <a:schemeClr val="bg1"/>
          </a:solidFill>
          <a:ln w="76200"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BD14C6E8-4215-2541-882E-8C7C55F42485}"/>
              </a:ext>
            </a:extLst>
          </p:cNvPr>
          <p:cNvSpPr/>
          <p:nvPr/>
        </p:nvSpPr>
        <p:spPr>
          <a:xfrm>
            <a:off x="1908175" y="476250"/>
            <a:ext cx="5327650" cy="865188"/>
          </a:xfrm>
          <a:prstGeom prst="rect">
            <a:avLst/>
          </a:prstGeom>
          <a:solidFill>
            <a:srgbClr val="451964"/>
          </a:solidFill>
          <a:ln w="19050"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5364" name="Subtitle 2">
            <a:extLst>
              <a:ext uri="{FF2B5EF4-FFF2-40B4-BE49-F238E27FC236}">
                <a16:creationId xmlns="" xmlns:a16="http://schemas.microsoft.com/office/drawing/2014/main" id="{96C971A2-5AD4-E94A-ACCE-98AFBB4C59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1550" y="1871663"/>
            <a:ext cx="7200900" cy="4005262"/>
          </a:xfrm>
        </p:spPr>
        <p:txBody>
          <a:bodyPr/>
          <a:lstStyle/>
          <a:p>
            <a:pPr eaLnBrk="1" hangingPunct="1">
              <a:buFont typeface="Wingdings 2" pitchFamily="2" charset="2"/>
              <a:buNone/>
            </a:pPr>
            <a:r>
              <a:rPr lang="en-GB" altLang="en-US" sz="2000" b="1" dirty="0" err="1">
                <a:cs typeface="Calibri" panose="020F0502020204030204" pitchFamily="34" charset="0"/>
              </a:rPr>
              <a:t>Amcanion</a:t>
            </a:r>
            <a:r>
              <a:rPr lang="en-GB" altLang="en-US" sz="2000" b="1" dirty="0">
                <a:cs typeface="Calibri" panose="020F0502020204030204" pitchFamily="34" charset="0"/>
              </a:rPr>
              <a:t>:</a:t>
            </a:r>
            <a:endParaRPr lang="en-GB" altLang="en-US" sz="2000" dirty="0">
              <a:cs typeface="Calibri" panose="020F0502020204030204" pitchFamily="34" charset="0"/>
            </a:endParaRPr>
          </a:p>
          <a:p>
            <a:pPr eaLnBrk="1" hangingPunct="1">
              <a:buFont typeface="Wingdings 2" pitchFamily="2" charset="2"/>
              <a:buNone/>
            </a:pPr>
            <a:r>
              <a:rPr lang="en-GB" altLang="en-US" sz="2000" dirty="0" err="1">
                <a:cs typeface="Calibri" panose="020F0502020204030204" pitchFamily="34" charset="0"/>
              </a:rPr>
              <a:t>Erbyn</a:t>
            </a:r>
            <a:r>
              <a:rPr lang="en-GB" altLang="en-US" sz="2000" dirty="0">
                <a:cs typeface="Calibri" panose="020F0502020204030204" pitchFamily="34" charset="0"/>
              </a:rPr>
              <a:t> </a:t>
            </a:r>
            <a:r>
              <a:rPr lang="en-GB" altLang="en-US" sz="2000" dirty="0" err="1">
                <a:cs typeface="Calibri" panose="020F0502020204030204" pitchFamily="34" charset="0"/>
              </a:rPr>
              <a:t>diwedd</a:t>
            </a:r>
            <a:r>
              <a:rPr lang="en-GB" altLang="en-US" sz="2000" dirty="0">
                <a:cs typeface="Calibri" panose="020F0502020204030204" pitchFamily="34" charset="0"/>
              </a:rPr>
              <a:t> </a:t>
            </a:r>
            <a:r>
              <a:rPr lang="en-GB" altLang="en-US" sz="2000" dirty="0" err="1">
                <a:cs typeface="Calibri" panose="020F0502020204030204" pitchFamily="34" charset="0"/>
              </a:rPr>
              <a:t>yr</a:t>
            </a:r>
            <a:r>
              <a:rPr lang="en-GB" altLang="en-US" sz="2000" dirty="0">
                <a:cs typeface="Calibri" panose="020F0502020204030204" pitchFamily="34" charset="0"/>
              </a:rPr>
              <a:t> </a:t>
            </a:r>
            <a:r>
              <a:rPr lang="en-GB" altLang="en-US" sz="2000" dirty="0" err="1">
                <a:cs typeface="Calibri" panose="020F0502020204030204" pitchFamily="34" charset="0"/>
              </a:rPr>
              <a:t>uned</a:t>
            </a:r>
            <a:r>
              <a:rPr lang="en-GB" altLang="en-US" sz="2000" dirty="0">
                <a:cs typeface="Calibri" panose="020F0502020204030204" pitchFamily="34" charset="0"/>
              </a:rPr>
              <a:t> </a:t>
            </a:r>
            <a:r>
              <a:rPr lang="en-GB" altLang="en-US" sz="2000" dirty="0" err="1">
                <a:cs typeface="Calibri" panose="020F0502020204030204" pitchFamily="34" charset="0"/>
              </a:rPr>
              <a:t>byddwch</a:t>
            </a:r>
            <a:r>
              <a:rPr lang="en-GB" altLang="en-US" sz="2000" dirty="0">
                <a:cs typeface="Calibri" panose="020F0502020204030204" pitchFamily="34" charset="0"/>
              </a:rPr>
              <a:t> chi </a:t>
            </a:r>
            <a:r>
              <a:rPr lang="en-GB" altLang="en-US" sz="2000" dirty="0" err="1">
                <a:cs typeface="Calibri" panose="020F0502020204030204" pitchFamily="34" charset="0"/>
              </a:rPr>
              <a:t>wedi</a:t>
            </a:r>
            <a:r>
              <a:rPr lang="en-GB" altLang="en-US" sz="2000" dirty="0">
                <a:cs typeface="Calibri" panose="020F0502020204030204" pitchFamily="34" charset="0"/>
              </a:rPr>
              <a:t>:</a:t>
            </a:r>
          </a:p>
          <a:p>
            <a:pPr eaLnBrk="1" hangingPunct="1"/>
            <a:r>
              <a:rPr lang="en-GB" dirty="0"/>
              <a:t> </a:t>
            </a: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 smtClean="0"/>
              <a:t>berfau’r</a:t>
            </a:r>
            <a:r>
              <a:rPr lang="en-GB" dirty="0" smtClean="0"/>
              <a:t> </a:t>
            </a:r>
            <a:r>
              <a:rPr lang="en-GB" dirty="0" err="1" smtClean="0"/>
              <a:t>gorffennol</a:t>
            </a:r>
            <a:endParaRPr lang="en-GB" dirty="0"/>
          </a:p>
          <a:p>
            <a:r>
              <a:rPr lang="en-GB" altLang="en-US" sz="2000" dirty="0" err="1">
                <a:cs typeface="Calibri" panose="020F0502020204030204" pitchFamily="34" charset="0"/>
              </a:rPr>
              <a:t>yn</a:t>
            </a:r>
            <a:r>
              <a:rPr lang="en-GB" altLang="en-US" sz="2000" dirty="0">
                <a:cs typeface="Calibri" panose="020F0502020204030204" pitchFamily="34" charset="0"/>
              </a:rPr>
              <a:t> </a:t>
            </a:r>
            <a:r>
              <a:rPr lang="en-GB" altLang="en-US" sz="2000" dirty="0" err="1">
                <a:cs typeface="Calibri" panose="020F0502020204030204" pitchFamily="34" charset="0"/>
              </a:rPr>
              <a:t>gywir</a:t>
            </a:r>
            <a:r>
              <a:rPr lang="en-GB" altLang="en-US" sz="2000" dirty="0">
                <a:cs typeface="Calibri" panose="020F0502020204030204" pitchFamily="34" charset="0"/>
              </a:rPr>
              <a:t> </a:t>
            </a:r>
            <a:r>
              <a:rPr lang="en-GB" altLang="en-US" sz="2000" dirty="0" err="1">
                <a:cs typeface="Calibri" panose="020F0502020204030204" pitchFamily="34" charset="0"/>
              </a:rPr>
              <a:t>gyda</a:t>
            </a:r>
            <a:r>
              <a:rPr lang="en-GB" altLang="en-US" sz="2000" dirty="0">
                <a:cs typeface="Calibri" panose="020F0502020204030204" pitchFamily="34" charset="0"/>
              </a:rPr>
              <a:t> </a:t>
            </a:r>
            <a:r>
              <a:rPr lang="en-GB" altLang="en-US" sz="2000" dirty="0" err="1">
                <a:cs typeface="Calibri" panose="020F0502020204030204" pitchFamily="34" charset="0"/>
              </a:rPr>
              <a:t>chymorth</a:t>
            </a:r>
            <a:r>
              <a:rPr lang="en-GB" altLang="en-US" sz="2000" dirty="0">
                <a:cs typeface="Calibri" panose="020F0502020204030204" pitchFamily="34" charset="0"/>
              </a:rPr>
              <a:t> y </a:t>
            </a:r>
            <a:r>
              <a:rPr lang="en-GB" altLang="en-US" sz="2000" dirty="0" err="1">
                <a:cs typeface="Calibri" panose="020F0502020204030204" pitchFamily="34" charset="0"/>
              </a:rPr>
              <a:t>tiwtor</a:t>
            </a:r>
            <a:r>
              <a:rPr lang="en-GB" altLang="en-US" sz="2000" dirty="0">
                <a:cs typeface="Calibri" panose="020F0502020204030204" pitchFamily="34" charset="0"/>
              </a:rPr>
              <a:t>.</a:t>
            </a:r>
          </a:p>
          <a:p>
            <a:pPr eaLnBrk="1" hangingPunct="1">
              <a:buFont typeface="Wingdings 2" pitchFamily="2" charset="2"/>
              <a:buNone/>
            </a:pPr>
            <a:r>
              <a:rPr lang="en-GB" altLang="en-US" sz="2000" dirty="0">
                <a:cs typeface="Calibri" panose="020F0502020204030204" pitchFamily="34" charset="0"/>
              </a:rPr>
              <a:t/>
            </a:r>
            <a:br>
              <a:rPr lang="en-GB" altLang="en-US" sz="2000" dirty="0">
                <a:cs typeface="Calibri" panose="020F0502020204030204" pitchFamily="34" charset="0"/>
              </a:rPr>
            </a:br>
            <a:r>
              <a:rPr lang="en-GB" altLang="en-US" sz="2000" b="1" i="1" dirty="0">
                <a:solidFill>
                  <a:srgbClr val="451964"/>
                </a:solidFill>
                <a:cs typeface="Calibri" panose="020F0502020204030204" pitchFamily="34" charset="0"/>
              </a:rPr>
              <a:t>Objectives:</a:t>
            </a:r>
            <a:endParaRPr lang="en-GB" altLang="en-US" sz="2000" i="1" dirty="0">
              <a:solidFill>
                <a:srgbClr val="451964"/>
              </a:solidFill>
              <a:cs typeface="Calibri" panose="020F0502020204030204" pitchFamily="34" charset="0"/>
            </a:endParaRPr>
          </a:p>
          <a:p>
            <a:pPr eaLnBrk="1" hangingPunct="1">
              <a:buFont typeface="Wingdings 2" pitchFamily="2" charset="2"/>
              <a:buNone/>
            </a:pPr>
            <a:r>
              <a:rPr lang="en-GB" altLang="en-US" sz="2000" i="1" dirty="0">
                <a:solidFill>
                  <a:srgbClr val="451964"/>
                </a:solidFill>
                <a:cs typeface="Calibri" panose="020F0502020204030204" pitchFamily="34" charset="0"/>
              </a:rPr>
              <a:t>By the end of the unit you will have:</a:t>
            </a:r>
          </a:p>
          <a:p>
            <a:r>
              <a:rPr lang="en-GB" dirty="0"/>
              <a:t>revised </a:t>
            </a:r>
            <a:r>
              <a:rPr lang="en-GB" dirty="0" smtClean="0"/>
              <a:t>past tense verbs</a:t>
            </a:r>
            <a:endParaRPr lang="en-GB" dirty="0"/>
          </a:p>
          <a:p>
            <a:r>
              <a:rPr lang="en-GB" altLang="en-US" sz="2000" i="1" dirty="0">
                <a:solidFill>
                  <a:srgbClr val="451964"/>
                </a:solidFill>
                <a:cs typeface="Calibri" panose="020F0502020204030204" pitchFamily="34" charset="0"/>
              </a:rPr>
              <a:t>correctly with tutor support.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6A0C6E62-FAAC-0B42-B03F-C62F951EB10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smtClean="0">
                <a:solidFill>
                  <a:srgbClr val="FFFFFF"/>
                </a:solidFill>
                <a:cs typeface="Calibri" panose="020F0502020204030204" pitchFamily="34" charset="0"/>
              </a:rPr>
              <a:t>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DE7C18D9-25C1-9E45-8207-29C4ABCEAF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8175" y="401638"/>
            <a:ext cx="5327650" cy="12985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Croeso</a:t>
            </a:r>
            <a:r>
              <a:rPr lang="en-GB" dirty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en-GB" dirty="0">
                <a:solidFill>
                  <a:schemeClr val="tx2">
                    <a:satMod val="130000"/>
                  </a:schemeClr>
                </a:solidFill>
              </a:rPr>
            </a:br>
            <a:endParaRPr lang="en-GB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5367" name="Picture 8">
            <a:extLst>
              <a:ext uri="{FF2B5EF4-FFF2-40B4-BE49-F238E27FC236}">
                <a16:creationId xmlns="" xmlns:a16="http://schemas.microsoft.com/office/drawing/2014/main" id="{7AA1786A-F802-404C-8492-46382F6125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8639175" y="642143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6">
            <a:extLst>
              <a:ext uri="{FF2B5EF4-FFF2-40B4-BE49-F238E27FC236}">
                <a16:creationId xmlns:a16="http://schemas.microsoft.com/office/drawing/2014/main" xmlns="" id="{788ED9D8-69A8-4D40-A91D-3C57795DF3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8639175" y="642143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FAB326E-F477-2B45-851C-11A4D8EB3182}"/>
              </a:ext>
            </a:extLst>
          </p:cNvPr>
          <p:cNvSpPr txBox="1"/>
          <p:nvPr/>
        </p:nvSpPr>
        <p:spPr>
          <a:xfrm>
            <a:off x="521466" y="443838"/>
            <a:ext cx="7476566" cy="1200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/>
              <a:t>Ymarfar</a:t>
            </a:r>
            <a:r>
              <a:rPr lang="en-US" sz="2400" b="1" dirty="0" smtClean="0"/>
              <a:t> </a:t>
            </a:r>
            <a:r>
              <a:rPr lang="en-US" sz="2400" b="1" dirty="0" err="1" smtClean="0"/>
              <a:t>llafar</a:t>
            </a:r>
            <a:r>
              <a:rPr lang="en-US" sz="2400" b="1" dirty="0" smtClean="0"/>
              <a:t> </a:t>
            </a:r>
            <a:r>
              <a:rPr lang="en-US" sz="2400" b="1" dirty="0" err="1" smtClean="0"/>
              <a:t>i</a:t>
            </a:r>
            <a:r>
              <a:rPr lang="en-US" sz="2400" b="1" dirty="0" smtClean="0"/>
              <a:t> </a:t>
            </a:r>
            <a:r>
              <a:rPr lang="en-US" sz="2400" b="1" dirty="0" err="1" smtClean="0"/>
              <a:t>gynhesu</a:t>
            </a:r>
            <a:r>
              <a:rPr lang="en-US" sz="2400" b="1" dirty="0" smtClean="0"/>
              <a:t>.</a:t>
            </a:r>
          </a:p>
          <a:p>
            <a:r>
              <a:rPr lang="en-US" sz="2400" dirty="0" err="1" smtClean="0"/>
              <a:t>Dewiswch</a:t>
            </a:r>
            <a:r>
              <a:rPr lang="en-US" sz="2400" dirty="0" smtClean="0"/>
              <a:t> </a:t>
            </a:r>
            <a:r>
              <a:rPr lang="en-US" sz="2400" dirty="0" err="1" smtClean="0"/>
              <a:t>dri</a:t>
            </a:r>
            <a:r>
              <a:rPr lang="en-US" sz="2400" dirty="0" smtClean="0"/>
              <a:t> </a:t>
            </a:r>
            <a:r>
              <a:rPr lang="en-US" sz="2400" dirty="0" err="1" smtClean="0"/>
              <a:t>pheth</a:t>
            </a:r>
            <a:r>
              <a:rPr lang="en-US" sz="2400" dirty="0" smtClean="0"/>
              <a:t> </a:t>
            </a:r>
            <a:r>
              <a:rPr lang="en-US" sz="2400" dirty="0" err="1" smtClean="0"/>
              <a:t>o’r</a:t>
            </a:r>
            <a:r>
              <a:rPr lang="en-US" sz="2400" dirty="0" smtClean="0"/>
              <a:t> </a:t>
            </a:r>
            <a:r>
              <a:rPr lang="en-US" sz="2400" dirty="0" err="1" smtClean="0"/>
              <a:t>tabl</a:t>
            </a:r>
            <a:r>
              <a:rPr lang="en-US" sz="2400" dirty="0" smtClean="0"/>
              <a:t>. </a:t>
            </a:r>
            <a:r>
              <a:rPr lang="en-US" sz="2400" dirty="0" err="1" smtClean="0"/>
              <a:t>Disgrifiwch</a:t>
            </a:r>
            <a:r>
              <a:rPr lang="en-US" sz="2400" dirty="0" smtClean="0"/>
              <a:t> y </a:t>
            </a:r>
            <a:r>
              <a:rPr lang="en-US" sz="2400" dirty="0" err="1" smtClean="0"/>
              <a:t>peth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lafar</a:t>
            </a:r>
            <a:r>
              <a:rPr lang="en-US" sz="2400" dirty="0" smtClean="0"/>
              <a:t>. </a:t>
            </a:r>
            <a:r>
              <a:rPr lang="en-US" sz="2400" dirty="0" err="1" smtClean="0"/>
              <a:t>Ceisiwch</a:t>
            </a:r>
            <a:r>
              <a:rPr lang="en-US" sz="2400" dirty="0" smtClean="0"/>
              <a:t> </a:t>
            </a:r>
            <a:r>
              <a:rPr lang="en-US" sz="2400" dirty="0" err="1" smtClean="0"/>
              <a:t>siarad</a:t>
            </a:r>
            <a:r>
              <a:rPr lang="en-US" sz="2400" dirty="0" smtClean="0"/>
              <a:t> am </a:t>
            </a:r>
            <a:r>
              <a:rPr lang="en-US" sz="2400" dirty="0" err="1" smtClean="0"/>
              <a:t>ddwy</a:t>
            </a:r>
            <a:r>
              <a:rPr lang="en-US" sz="2400" dirty="0" smtClean="0"/>
              <a:t> </a:t>
            </a:r>
            <a:r>
              <a:rPr lang="en-US" sz="2400" dirty="0" err="1" smtClean="0"/>
              <a:t>funud</a:t>
            </a:r>
            <a:r>
              <a:rPr lang="en-US" sz="2400" dirty="0" smtClean="0"/>
              <a:t> am bob </a:t>
            </a:r>
            <a:r>
              <a:rPr lang="en-US" sz="2400" dirty="0" err="1" smtClean="0"/>
              <a:t>eitem</a:t>
            </a:r>
            <a:r>
              <a:rPr lang="en-US" sz="2400" dirty="0" smtClean="0"/>
              <a:t>. </a:t>
            </a:r>
            <a:endParaRPr lang="en-US" sz="2400" dirty="0"/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xmlns="" id="{B16AE4F3-E22B-334F-B1DB-F59B958210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3224529"/>
              </p:ext>
            </p:extLst>
          </p:nvPr>
        </p:nvGraphicFramePr>
        <p:xfrm>
          <a:off x="516669" y="2130850"/>
          <a:ext cx="8302064" cy="36211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75516">
                  <a:extLst>
                    <a:ext uri="{9D8B030D-6E8A-4147-A177-3AD203B41FA5}">
                      <a16:colId xmlns:a16="http://schemas.microsoft.com/office/drawing/2014/main" xmlns="" val="319110205"/>
                    </a:ext>
                  </a:extLst>
                </a:gridCol>
                <a:gridCol w="2075516">
                  <a:extLst>
                    <a:ext uri="{9D8B030D-6E8A-4147-A177-3AD203B41FA5}">
                      <a16:colId xmlns:a16="http://schemas.microsoft.com/office/drawing/2014/main" xmlns="" val="17596229"/>
                    </a:ext>
                  </a:extLst>
                </a:gridCol>
                <a:gridCol w="2075516">
                  <a:extLst>
                    <a:ext uri="{9D8B030D-6E8A-4147-A177-3AD203B41FA5}">
                      <a16:colId xmlns:a16="http://schemas.microsoft.com/office/drawing/2014/main" xmlns="" val="2216860340"/>
                    </a:ext>
                  </a:extLst>
                </a:gridCol>
                <a:gridCol w="2075516">
                  <a:extLst>
                    <a:ext uri="{9D8B030D-6E8A-4147-A177-3AD203B41FA5}">
                      <a16:colId xmlns:a16="http://schemas.microsoft.com/office/drawing/2014/main" xmlns="" val="3779838414"/>
                    </a:ext>
                  </a:extLst>
                </a:gridCol>
              </a:tblGrid>
              <a:tr h="1184614">
                <a:tc>
                  <a:txBody>
                    <a:bodyPr/>
                    <a:lstStyle/>
                    <a:p>
                      <a:pPr algn="ctr">
                        <a:spcBef>
                          <a:spcPts val="1800"/>
                        </a:spcBef>
                      </a:pPr>
                      <a:r>
                        <a:rPr lang="en-US" sz="2800" dirty="0" err="1" smtClean="0"/>
                        <a:t>sebon</a:t>
                      </a:r>
                      <a:endParaRPr lang="en-US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1800"/>
                        </a:spcBef>
                      </a:pPr>
                      <a:r>
                        <a:rPr lang="en-US" sz="2800" dirty="0" err="1" smtClean="0"/>
                        <a:t>rygbi</a:t>
                      </a:r>
                      <a:endParaRPr lang="en-US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1800"/>
                        </a:spcBef>
                      </a:pPr>
                      <a:r>
                        <a:rPr lang="en-US" sz="2800" dirty="0" err="1" smtClean="0"/>
                        <a:t>cathod</a:t>
                      </a:r>
                      <a:endParaRPr lang="en-US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1800"/>
                        </a:spcBef>
                      </a:pPr>
                      <a:r>
                        <a:rPr lang="en-US" sz="2800" dirty="0" err="1" smtClean="0"/>
                        <a:t>sbageti</a:t>
                      </a:r>
                      <a:endParaRPr lang="en-US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865094522"/>
                  </a:ext>
                </a:extLst>
              </a:tr>
              <a:tr h="1218285">
                <a:tc>
                  <a:txBody>
                    <a:bodyPr/>
                    <a:lstStyle/>
                    <a:p>
                      <a:pPr algn="ctr">
                        <a:spcBef>
                          <a:spcPts val="1800"/>
                        </a:spcBef>
                      </a:pPr>
                      <a:r>
                        <a:rPr lang="en-US" sz="2800" dirty="0" smtClean="0"/>
                        <a:t>y </a:t>
                      </a:r>
                      <a:r>
                        <a:rPr lang="en-US" sz="2800" dirty="0" err="1" smtClean="0"/>
                        <a:t>lliw</a:t>
                      </a:r>
                      <a:r>
                        <a:rPr lang="en-US" sz="2800" baseline="0" dirty="0" smtClean="0"/>
                        <a:t> </a:t>
                      </a:r>
                      <a:r>
                        <a:rPr lang="en-US" sz="2800" baseline="0" dirty="0" err="1" smtClean="0"/>
                        <a:t>coch</a:t>
                      </a:r>
                      <a:endParaRPr lang="en-US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1800"/>
                        </a:spcBef>
                      </a:pPr>
                      <a:r>
                        <a:rPr lang="en-US" sz="2800" dirty="0" err="1" smtClean="0"/>
                        <a:t>cariad</a:t>
                      </a:r>
                      <a:endParaRPr lang="en-US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1800"/>
                        </a:spcBef>
                      </a:pPr>
                      <a:r>
                        <a:rPr lang="en-US" sz="2800" dirty="0" smtClean="0"/>
                        <a:t>y</a:t>
                      </a:r>
                      <a:r>
                        <a:rPr lang="en-US" sz="2800" baseline="0" dirty="0" smtClean="0"/>
                        <a:t> </a:t>
                      </a:r>
                      <a:r>
                        <a:rPr lang="en-US" sz="2800" baseline="0" dirty="0" err="1" smtClean="0"/>
                        <a:t>traeth</a:t>
                      </a:r>
                      <a:endParaRPr lang="en-US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1800"/>
                        </a:spcBef>
                      </a:pPr>
                      <a:r>
                        <a:rPr lang="en-US" sz="2800" dirty="0" smtClean="0"/>
                        <a:t>y </a:t>
                      </a:r>
                      <a:r>
                        <a:rPr lang="en-US" sz="2800" dirty="0" err="1" smtClean="0"/>
                        <a:t>gaeaf</a:t>
                      </a:r>
                      <a:endParaRPr lang="en-US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656993569"/>
                  </a:ext>
                </a:extLst>
              </a:tr>
              <a:tr h="1218285">
                <a:tc>
                  <a:txBody>
                    <a:bodyPr/>
                    <a:lstStyle/>
                    <a:p>
                      <a:pPr algn="ctr">
                        <a:spcBef>
                          <a:spcPts val="1800"/>
                        </a:spcBef>
                      </a:pPr>
                      <a:r>
                        <a:rPr lang="en-US" sz="2800" dirty="0" err="1" smtClean="0"/>
                        <a:t>hapusrwydd</a:t>
                      </a:r>
                      <a:endParaRPr lang="en-US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1800"/>
                        </a:spcBef>
                      </a:pPr>
                      <a:r>
                        <a:rPr lang="en-US" sz="2800" dirty="0" smtClean="0"/>
                        <a:t>y </a:t>
                      </a:r>
                      <a:r>
                        <a:rPr lang="en-US" sz="2800" dirty="0" err="1" smtClean="0"/>
                        <a:t>loteri</a:t>
                      </a:r>
                      <a:endParaRPr lang="en-US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1800"/>
                        </a:spcBef>
                      </a:pPr>
                      <a:r>
                        <a:rPr lang="en-US" sz="2800" dirty="0" err="1" smtClean="0"/>
                        <a:t>trydan</a:t>
                      </a:r>
                      <a:endParaRPr lang="en-US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1800"/>
                        </a:spcBef>
                      </a:pPr>
                      <a:r>
                        <a:rPr lang="en-US" sz="2800" dirty="0" smtClean="0"/>
                        <a:t>y </a:t>
                      </a:r>
                      <a:r>
                        <a:rPr lang="en-US" sz="2800" dirty="0" err="1" smtClean="0"/>
                        <a:t>lleuad</a:t>
                      </a:r>
                      <a:endParaRPr lang="en-US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2834002147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6A0C6E62-FAAC-0B42-B03F-C62F951EB10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smtClean="0">
                <a:solidFill>
                  <a:srgbClr val="FFFFFF"/>
                </a:solidFill>
                <a:cs typeface="Calibri" panose="020F0502020204030204" pitchFamily="34" charset="0"/>
              </a:rPr>
              <a:t>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6D4469B3-433E-844D-8D5C-933F42D7E9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8705" y="258241"/>
            <a:ext cx="1425692" cy="1269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70483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A587953E-D893-5941-BF4F-50BA56DA0002}"/>
              </a:ext>
            </a:extLst>
          </p:cNvPr>
          <p:cNvSpPr txBox="1"/>
          <p:nvPr/>
        </p:nvSpPr>
        <p:spPr>
          <a:xfrm>
            <a:off x="533399" y="94892"/>
            <a:ext cx="5365261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Cofiwch sut i ffurfio’r gorffennol :</a:t>
            </a:r>
            <a:endParaRPr kumimoji="0" lang="cy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1919D997-DB81-C849-8320-6421984E8BB0}"/>
              </a:ext>
            </a:extLst>
          </p:cNvPr>
          <p:cNvSpPr txBox="1"/>
          <p:nvPr/>
        </p:nvSpPr>
        <p:spPr>
          <a:xfrm>
            <a:off x="533399" y="618112"/>
            <a:ext cx="2477815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Darllen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Hedfan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Chwarae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Nofio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Dawnsio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Gwylio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Gweithio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Bwyta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Yfed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Cerdded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Gweld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Gadael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Mwynhau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F7362A4F-80E0-9444-87DD-F983DE2DA333}"/>
              </a:ext>
            </a:extLst>
          </p:cNvPr>
          <p:cNvSpPr txBox="1"/>
          <p:nvPr/>
        </p:nvSpPr>
        <p:spPr>
          <a:xfrm>
            <a:off x="3744310" y="606178"/>
            <a:ext cx="2477815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Darllenais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i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Hedfanais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i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Chwaraeais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i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Nofiais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i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Dawnsiais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i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Gwyliais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i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Gweithiais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i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Bwytais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i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Yfais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i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Cerddais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i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Gwelais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i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Gadawais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i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Mwynheuais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i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8DBBB6BA-167A-D14F-BAB9-0DCACAE38BEC}"/>
              </a:ext>
            </a:extLst>
          </p:cNvPr>
          <p:cNvSpPr txBox="1"/>
          <p:nvPr/>
        </p:nvSpPr>
        <p:spPr>
          <a:xfrm>
            <a:off x="6070884" y="356502"/>
            <a:ext cx="2830577" cy="2677656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Cofiwch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y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treiglad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meddal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 </a:t>
            </a:r>
            <a:r>
              <a:rPr lang="en-US" sz="2400" dirty="0" err="1" smtClean="0">
                <a:solidFill>
                  <a:prstClr val="black"/>
                </a:solidFill>
              </a:rPr>
              <a:t>ar</a:t>
            </a:r>
            <a:r>
              <a:rPr lang="en-US" sz="2400" dirty="0" smtClean="0">
                <a:solidFill>
                  <a:prstClr val="black"/>
                </a:solidFill>
              </a:rPr>
              <a:t> </a:t>
            </a:r>
            <a:r>
              <a:rPr lang="en-US" sz="2400" dirty="0" err="1" smtClean="0">
                <a:solidFill>
                  <a:prstClr val="black"/>
                </a:solidFill>
              </a:rPr>
              <a:t>ol</a:t>
            </a:r>
            <a:r>
              <a:rPr lang="en-US" sz="2400" dirty="0" smtClean="0">
                <a:solidFill>
                  <a:prstClr val="black"/>
                </a:solidFill>
              </a:rPr>
              <a:t> ‘</a:t>
            </a:r>
            <a:r>
              <a:rPr lang="en-US" sz="2400" dirty="0" err="1" smtClean="0">
                <a:solidFill>
                  <a:prstClr val="black"/>
                </a:solidFill>
              </a:rPr>
              <a:t>i</a:t>
            </a:r>
            <a:r>
              <a:rPr lang="en-US" sz="2400" dirty="0" smtClean="0">
                <a:solidFill>
                  <a:prstClr val="black"/>
                </a:solidFill>
              </a:rPr>
              <a:t>’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err="1" smtClean="0">
                <a:solidFill>
                  <a:prstClr val="black"/>
                </a:solidFill>
              </a:rPr>
              <a:t>e.e</a:t>
            </a:r>
            <a:r>
              <a:rPr lang="en-US" sz="2400" dirty="0" smtClean="0">
                <a:solidFill>
                  <a:prstClr val="black"/>
                </a:solidFill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err="1" smtClean="0">
                <a:solidFill>
                  <a:prstClr val="black"/>
                </a:solidFill>
              </a:rPr>
              <a:t>Darllenais</a:t>
            </a:r>
            <a:r>
              <a:rPr lang="en-US" sz="2400" dirty="0" smtClean="0">
                <a:solidFill>
                  <a:prstClr val="black"/>
                </a:solidFill>
              </a:rPr>
              <a:t> </a:t>
            </a:r>
            <a:r>
              <a:rPr lang="en-US" sz="2400" dirty="0" err="1" smtClean="0">
                <a:solidFill>
                  <a:prstClr val="black"/>
                </a:solidFill>
              </a:rPr>
              <a:t>i</a:t>
            </a:r>
            <a:r>
              <a:rPr lang="en-US" sz="2400" dirty="0" smtClean="0">
                <a:solidFill>
                  <a:prstClr val="black"/>
                </a:solidFill>
              </a:rPr>
              <a:t> </a:t>
            </a:r>
            <a:r>
              <a:rPr lang="en-US" sz="2400" dirty="0" err="1" smtClean="0">
                <a:solidFill>
                  <a:prstClr val="black"/>
                </a:solidFill>
              </a:rPr>
              <a:t>lyfr</a:t>
            </a:r>
            <a:r>
              <a:rPr lang="en-US" sz="2400" dirty="0" smtClean="0">
                <a:solidFill>
                  <a:prstClr val="black"/>
                </a:solidFill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400" dirty="0" err="1" smtClean="0">
                <a:solidFill>
                  <a:prstClr val="black"/>
                </a:solidFill>
              </a:rPr>
              <a:t>Gwelais</a:t>
            </a:r>
            <a:r>
              <a:rPr lang="en-US" sz="2400" dirty="0" smtClean="0">
                <a:solidFill>
                  <a:prstClr val="black"/>
                </a:solidFill>
              </a:rPr>
              <a:t> </a:t>
            </a:r>
            <a:r>
              <a:rPr lang="en-US" sz="2400" dirty="0" err="1" smtClean="0">
                <a:solidFill>
                  <a:prstClr val="black"/>
                </a:solidFill>
              </a:rPr>
              <a:t>i</a:t>
            </a:r>
            <a:r>
              <a:rPr lang="en-US" sz="2400" dirty="0" smtClean="0">
                <a:solidFill>
                  <a:prstClr val="black"/>
                </a:solidFill>
              </a:rPr>
              <a:t> </a:t>
            </a:r>
            <a:r>
              <a:rPr lang="en-US" sz="2400" dirty="0" err="1" smtClean="0">
                <a:solidFill>
                  <a:prstClr val="black"/>
                </a:solidFill>
              </a:rPr>
              <a:t>ddynes</a:t>
            </a:r>
            <a:r>
              <a:rPr lang="en-US" sz="2400" dirty="0" smtClean="0">
                <a:solidFill>
                  <a:prstClr val="black"/>
                </a:solidFill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pic>
        <p:nvPicPr>
          <p:cNvPr id="8" name="Picture 6">
            <a:extLst>
              <a:ext uri="{FF2B5EF4-FFF2-40B4-BE49-F238E27FC236}">
                <a16:creationId xmlns:a16="http://schemas.microsoft.com/office/drawing/2014/main" xmlns="" id="{8D2B7788-11EB-A340-A6FC-D7C96C2B73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8649048" y="642143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6A0C6E62-FAAC-0B42-B03F-C62F951EB10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smtClean="0">
                <a:solidFill>
                  <a:srgbClr val="FFFFFF"/>
                </a:solidFill>
                <a:cs typeface="Calibri" panose="020F0502020204030204" pitchFamily="34" charset="0"/>
              </a:rPr>
              <a:t>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5598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D5D1EF21-B6F5-A046-B6C2-C4B9FAF0DDF2}"/>
              </a:ext>
            </a:extLst>
          </p:cNvPr>
          <p:cNvSpPr txBox="1"/>
          <p:nvPr/>
        </p:nvSpPr>
        <p:spPr>
          <a:xfrm>
            <a:off x="601883" y="312516"/>
            <a:ext cx="684678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Beth </a:t>
            </a:r>
            <a:r>
              <a:rPr lang="en-US" sz="2800" b="1" dirty="0" err="1" smtClean="0"/>
              <a:t>wnest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ti</a:t>
            </a:r>
            <a:r>
              <a:rPr lang="en-US" sz="2800" b="1" dirty="0" smtClean="0"/>
              <a:t>?</a:t>
            </a:r>
          </a:p>
          <a:p>
            <a:r>
              <a:rPr lang="en-US" sz="2800" dirty="0" err="1" smtClean="0"/>
              <a:t>Atebwch</a:t>
            </a:r>
            <a:r>
              <a:rPr lang="en-US" sz="2800" dirty="0" smtClean="0"/>
              <a:t> y </a:t>
            </a:r>
            <a:r>
              <a:rPr lang="en-US" sz="2800" dirty="0" err="1" smtClean="0"/>
              <a:t>cwestiynau</a:t>
            </a:r>
            <a:r>
              <a:rPr lang="en-US" sz="2800" dirty="0" smtClean="0"/>
              <a:t> </a:t>
            </a:r>
            <a:r>
              <a:rPr lang="en-US" sz="2800" dirty="0" err="1" smtClean="0"/>
              <a:t>yma</a:t>
            </a:r>
            <a:r>
              <a:rPr lang="en-US" sz="2800" dirty="0" smtClean="0"/>
              <a:t> </a:t>
            </a:r>
            <a:r>
              <a:rPr lang="en-US" sz="2800" dirty="0" err="1" smtClean="0"/>
              <a:t>ar</a:t>
            </a:r>
            <a:r>
              <a:rPr lang="en-US" sz="2800" dirty="0" smtClean="0"/>
              <a:t> </a:t>
            </a:r>
            <a:r>
              <a:rPr lang="en-US" sz="2800" dirty="0" err="1" smtClean="0"/>
              <a:t>lafar</a:t>
            </a:r>
            <a:r>
              <a:rPr lang="en-US" sz="2800" dirty="0" smtClean="0"/>
              <a:t> :</a:t>
            </a:r>
            <a:endParaRPr lang="en-US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86A6A273-3945-FB43-8632-23C4DB420A8A}"/>
              </a:ext>
            </a:extLst>
          </p:cNvPr>
          <p:cNvSpPr txBox="1"/>
          <p:nvPr/>
        </p:nvSpPr>
        <p:spPr>
          <a:xfrm>
            <a:off x="833377" y="1446835"/>
            <a:ext cx="7463458" cy="43293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dirty="0" err="1"/>
              <a:t>Ble</a:t>
            </a:r>
            <a:r>
              <a:rPr lang="en-GB" sz="2800" dirty="0"/>
              <a:t> </a:t>
            </a:r>
            <a:r>
              <a:rPr lang="en-GB" sz="2800" dirty="0" err="1"/>
              <a:t>est</a:t>
            </a:r>
            <a:r>
              <a:rPr lang="en-GB" sz="2800" dirty="0"/>
              <a:t> </a:t>
            </a:r>
            <a:r>
              <a:rPr lang="en-GB" sz="2800" dirty="0" err="1"/>
              <a:t>ti</a:t>
            </a:r>
            <a:r>
              <a:rPr lang="en-GB" sz="2800" dirty="0"/>
              <a:t> </a:t>
            </a:r>
            <a:r>
              <a:rPr lang="en-GB" sz="2800" dirty="0" err="1"/>
              <a:t>dros</a:t>
            </a:r>
            <a:r>
              <a:rPr lang="en-GB" sz="2800" dirty="0"/>
              <a:t> y </a:t>
            </a:r>
            <a:r>
              <a:rPr lang="en-GB" sz="2800" dirty="0" err="1"/>
              <a:t>Sul</a:t>
            </a:r>
            <a:r>
              <a:rPr lang="en-GB" sz="2800" dirty="0"/>
              <a:t>?</a:t>
            </a:r>
            <a:br>
              <a:rPr lang="en-GB" sz="2800" dirty="0"/>
            </a:br>
            <a:r>
              <a:rPr lang="en-GB" sz="2800" dirty="0"/>
              <a:t>Beth </a:t>
            </a:r>
            <a:r>
              <a:rPr lang="en-GB" sz="2800" dirty="0" err="1"/>
              <a:t>wnest</a:t>
            </a:r>
            <a:r>
              <a:rPr lang="en-GB" sz="2800" dirty="0"/>
              <a:t> </a:t>
            </a:r>
            <a:r>
              <a:rPr lang="en-GB" sz="2800" dirty="0" err="1"/>
              <a:t>ti</a:t>
            </a:r>
            <a:r>
              <a:rPr lang="en-GB" sz="2800" dirty="0"/>
              <a:t> </a:t>
            </a:r>
            <a:r>
              <a:rPr lang="en-GB" sz="2800" dirty="0" err="1"/>
              <a:t>neithiwr</a:t>
            </a:r>
            <a:r>
              <a:rPr lang="en-GB" sz="2800" dirty="0"/>
              <a:t>?</a:t>
            </a:r>
            <a:br>
              <a:rPr lang="en-GB" sz="2800" dirty="0"/>
            </a:br>
            <a:r>
              <a:rPr lang="en-GB" sz="2800" dirty="0"/>
              <a:t>Beth </a:t>
            </a:r>
            <a:r>
              <a:rPr lang="en-GB" sz="2800" dirty="0" err="1" smtClean="0"/>
              <a:t>wyliaist</a:t>
            </a:r>
            <a:r>
              <a:rPr lang="en-GB" sz="2800" dirty="0" smtClean="0"/>
              <a:t> </a:t>
            </a:r>
            <a:r>
              <a:rPr lang="en-GB" sz="2800" dirty="0" err="1" smtClean="0"/>
              <a:t>ti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y </a:t>
            </a:r>
            <a:r>
              <a:rPr lang="en-GB" sz="2800" dirty="0" err="1" smtClean="0"/>
              <a:t>teledu</a:t>
            </a:r>
            <a:r>
              <a:rPr lang="en-GB" sz="2800" dirty="0" smtClean="0"/>
              <a:t> </a:t>
            </a:r>
            <a:r>
              <a:rPr lang="en-GB" sz="2800" dirty="0" err="1" smtClean="0"/>
              <a:t>neithiwr</a:t>
            </a:r>
            <a:r>
              <a:rPr lang="en-GB" sz="2800" dirty="0" smtClean="0"/>
              <a:t>?</a:t>
            </a:r>
            <a:endParaRPr lang="en-GB" sz="2800" dirty="0"/>
          </a:p>
          <a:p>
            <a:pPr>
              <a:lnSpc>
                <a:spcPct val="200000"/>
              </a:lnSpc>
            </a:pPr>
            <a:r>
              <a:rPr lang="en-GB" sz="2800" dirty="0" smtClean="0"/>
              <a:t>Beth </a:t>
            </a:r>
            <a:r>
              <a:rPr lang="en-GB" sz="2800" dirty="0" err="1" smtClean="0"/>
              <a:t>fwytaist</a:t>
            </a:r>
            <a:r>
              <a:rPr lang="en-GB" sz="2800" dirty="0" smtClean="0"/>
              <a:t> </a:t>
            </a:r>
            <a:r>
              <a:rPr lang="en-GB" sz="2800" dirty="0" err="1" smtClean="0"/>
              <a:t>ti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swper</a:t>
            </a:r>
            <a:r>
              <a:rPr lang="en-GB" sz="2800" dirty="0" smtClean="0"/>
              <a:t> </a:t>
            </a:r>
            <a:r>
              <a:rPr lang="en-GB" sz="2800" dirty="0" err="1" smtClean="0"/>
              <a:t>neithiwr</a:t>
            </a:r>
            <a:r>
              <a:rPr lang="en-GB" sz="2800" dirty="0" smtClean="0"/>
              <a:t>?</a:t>
            </a:r>
          </a:p>
          <a:p>
            <a:pPr>
              <a:lnSpc>
                <a:spcPct val="200000"/>
              </a:lnSpc>
            </a:pPr>
            <a:r>
              <a:rPr lang="en-GB" sz="2800" dirty="0" err="1" smtClean="0"/>
              <a:t>Ble</a:t>
            </a:r>
            <a:r>
              <a:rPr lang="en-GB" sz="2800" dirty="0" smtClean="0"/>
              <a:t> </a:t>
            </a:r>
            <a:r>
              <a:rPr lang="en-GB" sz="2800" dirty="0" err="1" smtClean="0"/>
              <a:t>wnest</a:t>
            </a:r>
            <a:r>
              <a:rPr lang="en-GB" sz="2800" dirty="0" smtClean="0"/>
              <a:t> </a:t>
            </a:r>
            <a:r>
              <a:rPr lang="en-GB" sz="2800" dirty="0" err="1" smtClean="0"/>
              <a:t>ti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y </a:t>
            </a:r>
            <a:r>
              <a:rPr lang="en-GB" sz="2800" dirty="0" err="1" smtClean="0"/>
              <a:t>gwaith</a:t>
            </a:r>
            <a:r>
              <a:rPr lang="en-GB" sz="2800" dirty="0" smtClean="0"/>
              <a:t> </a:t>
            </a:r>
            <a:r>
              <a:rPr lang="en-GB" sz="2800" dirty="0" err="1" smtClean="0"/>
              <a:t>ddoe</a:t>
            </a:r>
            <a:r>
              <a:rPr lang="en-GB" sz="2800" dirty="0" smtClean="0"/>
              <a:t>?</a:t>
            </a:r>
            <a:endParaRPr lang="en-GB" sz="2800" dirty="0">
              <a:effectLst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6D4469B3-433E-844D-8D5C-933F42D7E9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3930" y="344335"/>
            <a:ext cx="1511300" cy="1346200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xmlns="" id="{4E2E5EE9-6B95-654D-8F11-3766CD2AFF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8639175" y="642143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6A0C6E62-FAAC-0B42-B03F-C62F951EB10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smtClean="0">
                <a:solidFill>
                  <a:srgbClr val="FFFFFF"/>
                </a:solidFill>
                <a:cs typeface="Calibri" panose="020F0502020204030204" pitchFamily="34" charset="0"/>
              </a:rPr>
              <a:t>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6281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6A0C6E62-FAAC-0B42-B03F-C62F951EB10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smtClean="0">
                <a:solidFill>
                  <a:srgbClr val="FFFFFF"/>
                </a:solidFill>
                <a:cs typeface="Calibri" panose="020F0502020204030204" pitchFamily="34" charset="0"/>
              </a:rPr>
              <a:t>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53079807"/>
              </p:ext>
            </p:extLst>
          </p:nvPr>
        </p:nvGraphicFramePr>
        <p:xfrm>
          <a:off x="183081" y="774854"/>
          <a:ext cx="8874807" cy="4732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0" name="Document" r:id="rId3" imgW="6502400" imgH="3467100" progId="Word.Document.12">
                  <p:embed/>
                </p:oleObj>
              </mc:Choice>
              <mc:Fallback>
                <p:oleObj name="Document" r:id="rId3" imgW="6502400" imgH="34671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83081" y="774854"/>
                        <a:ext cx="8874807" cy="47320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919198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6A0C6E62-FAAC-0B42-B03F-C62F951EB10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smtClean="0">
                <a:solidFill>
                  <a:srgbClr val="FFFFFF"/>
                </a:solidFill>
                <a:cs typeface="Calibri" panose="020F0502020204030204" pitchFamily="34" charset="0"/>
              </a:rPr>
              <a:t>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34087602"/>
              </p:ext>
            </p:extLst>
          </p:nvPr>
        </p:nvGraphicFramePr>
        <p:xfrm>
          <a:off x="171456" y="591566"/>
          <a:ext cx="12314759" cy="41221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5270500" imgH="1714500" progId="Word.Document.12">
                  <p:embed/>
                </p:oleObj>
              </mc:Choice>
              <mc:Fallback>
                <p:oleObj name="Document" r:id="rId3" imgW="5270500" imgH="17145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71456" y="591566"/>
                        <a:ext cx="12314759" cy="412213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9319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6A0C6E62-FAAC-0B42-B03F-C62F951EB10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smtClean="0">
                <a:solidFill>
                  <a:srgbClr val="FFFFFF"/>
                </a:solidFill>
                <a:cs typeface="Calibri" panose="020F0502020204030204" pitchFamily="34" charset="0"/>
              </a:rPr>
              <a:t>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47481838"/>
              </p:ext>
            </p:extLst>
          </p:nvPr>
        </p:nvGraphicFramePr>
        <p:xfrm>
          <a:off x="1422400" y="704850"/>
          <a:ext cx="6299200" cy="544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8" name="Document" r:id="rId3" imgW="6299200" imgH="5448300" progId="Word.Document.12">
                  <p:embed/>
                </p:oleObj>
              </mc:Choice>
              <mc:Fallback>
                <p:oleObj name="Document" r:id="rId3" imgW="6299200" imgH="54483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422400" y="704850"/>
                        <a:ext cx="6299200" cy="54483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9319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6A0C6E62-FAAC-0B42-B03F-C62F951EB10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B050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Sylfaen: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smtClean="0">
                <a:solidFill>
                  <a:srgbClr val="FFFFFF"/>
                </a:solidFill>
                <a:cs typeface="Calibri" panose="020F0502020204030204" pitchFamily="34" charset="0"/>
              </a:rPr>
              <a:t>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13085834"/>
              </p:ext>
            </p:extLst>
          </p:nvPr>
        </p:nvGraphicFramePr>
        <p:xfrm>
          <a:off x="452087" y="-255096"/>
          <a:ext cx="7466826" cy="530252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2" name="Document" r:id="rId3" imgW="6134100" imgH="4356100" progId="Word.Document.12">
                  <p:embed/>
                </p:oleObj>
              </mc:Choice>
              <mc:Fallback>
                <p:oleObj name="Document" r:id="rId3" imgW="6134100" imgH="43561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2087" y="-255096"/>
                        <a:ext cx="7466826" cy="530252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93191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17469</TotalTime>
  <Words>196</Words>
  <Application>Microsoft Macintosh PowerPoint</Application>
  <PresentationFormat>On-screen Show (4:3)</PresentationFormat>
  <Paragraphs>68</Paragraphs>
  <Slides>8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Office Theme</vt:lpstr>
      <vt:lpstr>Microsoft Word Document</vt:lpstr>
      <vt:lpstr>Croeso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Grwp Llandrillo Menai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Grwp Llandrillo Menai</dc:creator>
  <cp:lastModifiedBy>Catrin Evans-Thomas</cp:lastModifiedBy>
  <cp:revision>333</cp:revision>
  <dcterms:created xsi:type="dcterms:W3CDTF">2016-07-28T09:50:24Z</dcterms:created>
  <dcterms:modified xsi:type="dcterms:W3CDTF">2020-05-11T13:01:45Z</dcterms:modified>
</cp:coreProperties>
</file>