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7B943B-3308-40CB-87FF-B8967F34F31B}" v="7" dt="2023-07-28T17:18:12.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6" d="100"/>
          <a:sy n="86" d="100"/>
        </p:scale>
        <p:origin x="514"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fsaa Parvaiz" userId="2ec71ff3074ef6b7" providerId="LiveId" clId="{A17B943B-3308-40CB-87FF-B8967F34F31B}"/>
    <pc:docChg chg="undo redo custSel modSld sldOrd">
      <pc:chgData name="Hifsaa Parvaiz" userId="2ec71ff3074ef6b7" providerId="LiveId" clId="{A17B943B-3308-40CB-87FF-B8967F34F31B}" dt="2023-08-01T20:43:13.753" v="3502" actId="255"/>
      <pc:docMkLst>
        <pc:docMk/>
      </pc:docMkLst>
      <pc:sldChg chg="modSp">
        <pc:chgData name="Hifsaa Parvaiz" userId="2ec71ff3074ef6b7" providerId="LiveId" clId="{A17B943B-3308-40CB-87FF-B8967F34F31B}" dt="2023-07-27T16:12:55.710" v="2"/>
        <pc:sldMkLst>
          <pc:docMk/>
          <pc:sldMk cId="1173870581" sldId="256"/>
        </pc:sldMkLst>
        <pc:spChg chg="mod">
          <ac:chgData name="Hifsaa Parvaiz" userId="2ec71ff3074ef6b7" providerId="LiveId" clId="{A17B943B-3308-40CB-87FF-B8967F34F31B}" dt="2023-07-27T16:12:55.710" v="2"/>
          <ac:spMkLst>
            <pc:docMk/>
            <pc:sldMk cId="1173870581" sldId="256"/>
            <ac:spMk id="2" creationId="{BC81B03E-4D36-009E-74E0-5CCF1029589D}"/>
          </ac:spMkLst>
        </pc:spChg>
        <pc:spChg chg="mod">
          <ac:chgData name="Hifsaa Parvaiz" userId="2ec71ff3074ef6b7" providerId="LiveId" clId="{A17B943B-3308-40CB-87FF-B8967F34F31B}" dt="2023-07-27T16:12:55.710" v="2"/>
          <ac:spMkLst>
            <pc:docMk/>
            <pc:sldMk cId="1173870581" sldId="256"/>
            <ac:spMk id="3" creationId="{495D8EA8-9F9E-35AF-965F-9526FE6AC211}"/>
          </ac:spMkLst>
        </pc:spChg>
      </pc:sldChg>
      <pc:sldChg chg="modSp mod">
        <pc:chgData name="Hifsaa Parvaiz" userId="2ec71ff3074ef6b7" providerId="LiveId" clId="{A17B943B-3308-40CB-87FF-B8967F34F31B}" dt="2023-08-01T20:39:35.072" v="3481" actId="115"/>
        <pc:sldMkLst>
          <pc:docMk/>
          <pc:sldMk cId="1410913475" sldId="257"/>
        </pc:sldMkLst>
        <pc:spChg chg="mod">
          <ac:chgData name="Hifsaa Parvaiz" userId="2ec71ff3074ef6b7" providerId="LiveId" clId="{A17B943B-3308-40CB-87FF-B8967F34F31B}" dt="2023-08-01T20:39:35.072" v="3481" actId="115"/>
          <ac:spMkLst>
            <pc:docMk/>
            <pc:sldMk cId="1410913475" sldId="257"/>
            <ac:spMk id="2" creationId="{A9A13A62-BBE7-6DF4-2ACA-C31E2238E370}"/>
          </ac:spMkLst>
        </pc:spChg>
        <pc:spChg chg="mod">
          <ac:chgData name="Hifsaa Parvaiz" userId="2ec71ff3074ef6b7" providerId="LiveId" clId="{A17B943B-3308-40CB-87FF-B8967F34F31B}" dt="2023-08-01T18:48:09.613" v="3019" actId="20577"/>
          <ac:spMkLst>
            <pc:docMk/>
            <pc:sldMk cId="1410913475" sldId="257"/>
            <ac:spMk id="3" creationId="{14B51B88-C648-FA92-5ED0-657A59F59F9C}"/>
          </ac:spMkLst>
        </pc:spChg>
      </pc:sldChg>
      <pc:sldChg chg="addSp delSp modSp mod">
        <pc:chgData name="Hifsaa Parvaiz" userId="2ec71ff3074ef6b7" providerId="LiveId" clId="{A17B943B-3308-40CB-87FF-B8967F34F31B}" dt="2023-08-01T20:43:13.753" v="3502" actId="255"/>
        <pc:sldMkLst>
          <pc:docMk/>
          <pc:sldMk cId="1300249805" sldId="258"/>
        </pc:sldMkLst>
        <pc:spChg chg="mod">
          <ac:chgData name="Hifsaa Parvaiz" userId="2ec71ff3074ef6b7" providerId="LiveId" clId="{A17B943B-3308-40CB-87FF-B8967F34F31B}" dt="2023-08-01T20:39:54.518" v="3482" actId="115"/>
          <ac:spMkLst>
            <pc:docMk/>
            <pc:sldMk cId="1300249805" sldId="258"/>
            <ac:spMk id="2" creationId="{6FDD04C7-8394-E34A-C4FF-3323BBA2C2C1}"/>
          </ac:spMkLst>
        </pc:spChg>
        <pc:spChg chg="mod">
          <ac:chgData name="Hifsaa Parvaiz" userId="2ec71ff3074ef6b7" providerId="LiveId" clId="{A17B943B-3308-40CB-87FF-B8967F34F31B}" dt="2023-08-01T20:43:13.753" v="3502" actId="255"/>
          <ac:spMkLst>
            <pc:docMk/>
            <pc:sldMk cId="1300249805" sldId="258"/>
            <ac:spMk id="3" creationId="{20FBA1DB-77D9-F963-2F33-E7D27BB0184A}"/>
          </ac:spMkLst>
        </pc:spChg>
        <pc:spChg chg="add del">
          <ac:chgData name="Hifsaa Parvaiz" userId="2ec71ff3074ef6b7" providerId="LiveId" clId="{A17B943B-3308-40CB-87FF-B8967F34F31B}" dt="2023-07-27T20:06:48.824" v="708" actId="22"/>
          <ac:spMkLst>
            <pc:docMk/>
            <pc:sldMk cId="1300249805" sldId="258"/>
            <ac:spMk id="5" creationId="{7895A0B2-F43C-4C06-1CC6-5E9E31CAB1E7}"/>
          </ac:spMkLst>
        </pc:spChg>
      </pc:sldChg>
      <pc:sldChg chg="modSp mod ord">
        <pc:chgData name="Hifsaa Parvaiz" userId="2ec71ff3074ef6b7" providerId="LiveId" clId="{A17B943B-3308-40CB-87FF-B8967F34F31B}" dt="2023-08-01T20:42:50.521" v="3500" actId="27636"/>
        <pc:sldMkLst>
          <pc:docMk/>
          <pc:sldMk cId="3987575550" sldId="259"/>
        </pc:sldMkLst>
        <pc:spChg chg="mod">
          <ac:chgData name="Hifsaa Parvaiz" userId="2ec71ff3074ef6b7" providerId="LiveId" clId="{A17B943B-3308-40CB-87FF-B8967F34F31B}" dt="2023-08-01T20:40:10.825" v="3483" actId="115"/>
          <ac:spMkLst>
            <pc:docMk/>
            <pc:sldMk cId="3987575550" sldId="259"/>
            <ac:spMk id="2" creationId="{D5EC2E9E-C494-206C-3531-C91AECACB353}"/>
          </ac:spMkLst>
        </pc:spChg>
        <pc:spChg chg="mod">
          <ac:chgData name="Hifsaa Parvaiz" userId="2ec71ff3074ef6b7" providerId="LiveId" clId="{A17B943B-3308-40CB-87FF-B8967F34F31B}" dt="2023-08-01T20:42:50.521" v="3500" actId="27636"/>
          <ac:spMkLst>
            <pc:docMk/>
            <pc:sldMk cId="3987575550" sldId="259"/>
            <ac:spMk id="3" creationId="{4A573DE3-BE7C-F208-5C2B-C4FEB8ED4056}"/>
          </ac:spMkLst>
        </pc:spChg>
      </pc:sldChg>
      <pc:sldChg chg="addSp delSp modSp mod">
        <pc:chgData name="Hifsaa Parvaiz" userId="2ec71ff3074ef6b7" providerId="LiveId" clId="{A17B943B-3308-40CB-87FF-B8967F34F31B}" dt="2023-08-01T20:42:41.145" v="3498" actId="255"/>
        <pc:sldMkLst>
          <pc:docMk/>
          <pc:sldMk cId="2070586028" sldId="260"/>
        </pc:sldMkLst>
        <pc:spChg chg="mod">
          <ac:chgData name="Hifsaa Parvaiz" userId="2ec71ff3074ef6b7" providerId="LiveId" clId="{A17B943B-3308-40CB-87FF-B8967F34F31B}" dt="2023-08-01T20:40:21.884" v="3484" actId="115"/>
          <ac:spMkLst>
            <pc:docMk/>
            <pc:sldMk cId="2070586028" sldId="260"/>
            <ac:spMk id="2" creationId="{100B9A45-0F5A-4B6B-A98C-75ADCDEFA2CE}"/>
          </ac:spMkLst>
        </pc:spChg>
        <pc:spChg chg="mod">
          <ac:chgData name="Hifsaa Parvaiz" userId="2ec71ff3074ef6b7" providerId="LiveId" clId="{A17B943B-3308-40CB-87FF-B8967F34F31B}" dt="2023-08-01T20:42:41.145" v="3498" actId="255"/>
          <ac:spMkLst>
            <pc:docMk/>
            <pc:sldMk cId="2070586028" sldId="260"/>
            <ac:spMk id="3" creationId="{2FE02D5F-B845-8D9B-E75A-A13986EC4D75}"/>
          </ac:spMkLst>
        </pc:spChg>
        <pc:spChg chg="add del">
          <ac:chgData name="Hifsaa Parvaiz" userId="2ec71ff3074ef6b7" providerId="LiveId" clId="{A17B943B-3308-40CB-87FF-B8967F34F31B}" dt="2023-07-27T19:59:41.353" v="685" actId="22"/>
          <ac:spMkLst>
            <pc:docMk/>
            <pc:sldMk cId="2070586028" sldId="260"/>
            <ac:spMk id="5" creationId="{DBF851FD-C4FB-CB15-BAE0-9ACEAF93C4E9}"/>
          </ac:spMkLst>
        </pc:spChg>
      </pc:sldChg>
      <pc:sldChg chg="modSp mod">
        <pc:chgData name="Hifsaa Parvaiz" userId="2ec71ff3074ef6b7" providerId="LiveId" clId="{A17B943B-3308-40CB-87FF-B8967F34F31B}" dt="2023-08-01T20:42:12.649" v="3495" actId="255"/>
        <pc:sldMkLst>
          <pc:docMk/>
          <pc:sldMk cId="2645804155" sldId="261"/>
        </pc:sldMkLst>
        <pc:spChg chg="mod">
          <ac:chgData name="Hifsaa Parvaiz" userId="2ec71ff3074ef6b7" providerId="LiveId" clId="{A17B943B-3308-40CB-87FF-B8967F34F31B}" dt="2023-08-01T20:40:32.336" v="3485" actId="115"/>
          <ac:spMkLst>
            <pc:docMk/>
            <pc:sldMk cId="2645804155" sldId="261"/>
            <ac:spMk id="2" creationId="{3554E6AB-FF50-269D-C89B-6FF844910DF0}"/>
          </ac:spMkLst>
        </pc:spChg>
        <pc:spChg chg="mod">
          <ac:chgData name="Hifsaa Parvaiz" userId="2ec71ff3074ef6b7" providerId="LiveId" clId="{A17B943B-3308-40CB-87FF-B8967F34F31B}" dt="2023-08-01T20:42:12.649" v="3495" actId="255"/>
          <ac:spMkLst>
            <pc:docMk/>
            <pc:sldMk cId="2645804155" sldId="261"/>
            <ac:spMk id="3" creationId="{5E649AAE-08C3-78E3-122F-78B3ACA911F1}"/>
          </ac:spMkLst>
        </pc:spChg>
      </pc:sldChg>
      <pc:sldChg chg="modSp mod">
        <pc:chgData name="Hifsaa Parvaiz" userId="2ec71ff3074ef6b7" providerId="LiveId" clId="{A17B943B-3308-40CB-87FF-B8967F34F31B}" dt="2023-08-01T20:42:30.545" v="3497" actId="255"/>
        <pc:sldMkLst>
          <pc:docMk/>
          <pc:sldMk cId="3297144975" sldId="262"/>
        </pc:sldMkLst>
        <pc:spChg chg="mod">
          <ac:chgData name="Hifsaa Parvaiz" userId="2ec71ff3074ef6b7" providerId="LiveId" clId="{A17B943B-3308-40CB-87FF-B8967F34F31B}" dt="2023-08-01T20:40:42.553" v="3487" actId="313"/>
          <ac:spMkLst>
            <pc:docMk/>
            <pc:sldMk cId="3297144975" sldId="262"/>
            <ac:spMk id="2" creationId="{2B9FD942-4F78-178C-C321-F3848B5F4D1F}"/>
          </ac:spMkLst>
        </pc:spChg>
        <pc:spChg chg="mod">
          <ac:chgData name="Hifsaa Parvaiz" userId="2ec71ff3074ef6b7" providerId="LiveId" clId="{A17B943B-3308-40CB-87FF-B8967F34F31B}" dt="2023-08-01T20:42:30.545" v="3497" actId="255"/>
          <ac:spMkLst>
            <pc:docMk/>
            <pc:sldMk cId="3297144975" sldId="262"/>
            <ac:spMk id="3" creationId="{A911C8EB-9EC2-B683-ED6B-05FF2085298A}"/>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9523772-C3B9-4858-9F60-D6D0B30FF333}"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5031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spTree>
    <p:extLst>
      <p:ext uri="{BB962C8B-B14F-4D97-AF65-F5344CB8AC3E}">
        <p14:creationId xmlns:p14="http://schemas.microsoft.com/office/powerpoint/2010/main" val="104287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7570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3D971B-0DD5-4B70-9CE5-3F63D4F255EB}" type="datetimeFigureOut">
              <a:rPr lang="en-GB" smtClean="0"/>
              <a:t>01/08/2023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23772-C3B9-4858-9F60-D6D0B30FF333}" type="slidenum">
              <a:rPr lang="en-GB" smtClean="0"/>
              <a:t>‹#›</a:t>
            </a:fld>
            <a:endParaRPr lang="en-GB"/>
          </a:p>
        </p:txBody>
      </p:sp>
    </p:spTree>
    <p:extLst>
      <p:ext uri="{BB962C8B-B14F-4D97-AF65-F5344CB8AC3E}">
        <p14:creationId xmlns:p14="http://schemas.microsoft.com/office/powerpoint/2010/main" val="3219782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3D971B-0DD5-4B70-9CE5-3F63D4F255EB}" type="datetimeFigureOut">
              <a:rPr lang="en-GB" smtClean="0"/>
              <a:t>01/08/2023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523772-C3B9-4858-9F60-D6D0B30FF333}"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0221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3D971B-0DD5-4B70-9CE5-3F63D4F255EB}" type="datetimeFigureOut">
              <a:rPr lang="en-GB" smtClean="0"/>
              <a:t>01/08/2023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523772-C3B9-4858-9F60-D6D0B30FF33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6263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3D971B-0DD5-4B70-9CE5-3F63D4F255EB}" type="datetimeFigureOut">
              <a:rPr lang="en-GB" smtClean="0"/>
              <a:t>01/08/2023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523772-C3B9-4858-9F60-D6D0B30FF333}" type="slidenum">
              <a:rPr lang="en-GB" smtClean="0"/>
              <a:t>‹#›</a:t>
            </a:fld>
            <a:endParaRPr lang="en-GB"/>
          </a:p>
        </p:txBody>
      </p:sp>
    </p:spTree>
    <p:extLst>
      <p:ext uri="{BB962C8B-B14F-4D97-AF65-F5344CB8AC3E}">
        <p14:creationId xmlns:p14="http://schemas.microsoft.com/office/powerpoint/2010/main" val="2159062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3D971B-0DD5-4B70-9CE5-3F63D4F255EB}" type="datetimeFigureOut">
              <a:rPr lang="en-GB" smtClean="0"/>
              <a:t>01/08/2023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23772-C3B9-4858-9F60-D6D0B30FF333}"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0313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3D971B-0DD5-4B70-9CE5-3F63D4F255EB}" type="datetimeFigureOut">
              <a:rPr lang="en-GB" smtClean="0"/>
              <a:t>01/08/2023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23772-C3B9-4858-9F60-D6D0B30FF333}" type="slidenum">
              <a:rPr lang="en-GB" smtClean="0"/>
              <a:t>‹#›</a:t>
            </a:fld>
            <a:endParaRPr lang="en-GB"/>
          </a:p>
        </p:txBody>
      </p:sp>
    </p:spTree>
    <p:extLst>
      <p:ext uri="{BB962C8B-B14F-4D97-AF65-F5344CB8AC3E}">
        <p14:creationId xmlns:p14="http://schemas.microsoft.com/office/powerpoint/2010/main" val="405525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3D971B-0DD5-4B70-9CE5-3F63D4F255EB}" type="datetimeFigureOut">
              <a:rPr lang="en-GB" smtClean="0"/>
              <a:t>01/08/2023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23772-C3B9-4858-9F60-D6D0B30FF333}" type="slidenum">
              <a:rPr lang="en-GB" smtClean="0"/>
              <a:t>‹#›</a:t>
            </a:fld>
            <a:endParaRPr lang="en-GB"/>
          </a:p>
        </p:txBody>
      </p:sp>
    </p:spTree>
    <p:extLst>
      <p:ext uri="{BB962C8B-B14F-4D97-AF65-F5344CB8AC3E}">
        <p14:creationId xmlns:p14="http://schemas.microsoft.com/office/powerpoint/2010/main" val="2173666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8731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3418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spTree>
    <p:extLst>
      <p:ext uri="{BB962C8B-B14F-4D97-AF65-F5344CB8AC3E}">
        <p14:creationId xmlns:p14="http://schemas.microsoft.com/office/powerpoint/2010/main" val="2420934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16768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0919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55934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3D971B-0DD5-4B70-9CE5-3F63D4F255EB}" type="datetimeFigureOut">
              <a:rPr lang="en-GB" smtClean="0"/>
              <a:t>01/08/2023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23772-C3B9-4858-9F60-D6D0B30FF333}"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3737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33D971B-0DD5-4B70-9CE5-3F63D4F255EB}" type="datetimeFigureOut">
              <a:rPr lang="en-GB" smtClean="0"/>
              <a:t>01/08/2023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9523772-C3B9-4858-9F60-D6D0B30FF333}" type="slidenum">
              <a:rPr lang="en-GB" smtClean="0"/>
              <a:t>‹#›</a:t>
            </a:fld>
            <a:endParaRPr lang="en-GB"/>
          </a:p>
        </p:txBody>
      </p:sp>
    </p:spTree>
    <p:extLst>
      <p:ext uri="{BB962C8B-B14F-4D97-AF65-F5344CB8AC3E}">
        <p14:creationId xmlns:p14="http://schemas.microsoft.com/office/powerpoint/2010/main" val="385456773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1B03E-4D36-009E-74E0-5CCF1029589D}"/>
              </a:ext>
            </a:extLst>
          </p:cNvPr>
          <p:cNvSpPr>
            <a:spLocks noGrp="1"/>
          </p:cNvSpPr>
          <p:nvPr>
            <p:ph type="ctrTitle"/>
          </p:nvPr>
        </p:nvSpPr>
        <p:spPr/>
        <p:txBody>
          <a:bodyPr/>
          <a:lstStyle/>
          <a:p>
            <a:r>
              <a:rPr lang="en-GB" b="1" u="sng" dirty="0">
                <a:solidFill>
                  <a:srgbClr val="FF0000"/>
                </a:solidFill>
              </a:rPr>
              <a:t>Is Data Protection really that important?</a:t>
            </a:r>
          </a:p>
        </p:txBody>
      </p:sp>
      <p:sp>
        <p:nvSpPr>
          <p:cNvPr id="3" name="Subtitle 2">
            <a:extLst>
              <a:ext uri="{FF2B5EF4-FFF2-40B4-BE49-F238E27FC236}">
                <a16:creationId xmlns:a16="http://schemas.microsoft.com/office/drawing/2014/main" id="{495D8EA8-9F9E-35AF-965F-9526FE6AC211}"/>
              </a:ext>
            </a:extLst>
          </p:cNvPr>
          <p:cNvSpPr>
            <a:spLocks noGrp="1"/>
          </p:cNvSpPr>
          <p:nvPr>
            <p:ph type="subTitle" idx="1"/>
          </p:nvPr>
        </p:nvSpPr>
        <p:spPr/>
        <p:txBody>
          <a:bodyPr/>
          <a:lstStyle/>
          <a:p>
            <a:r>
              <a:rPr lang="en-GB" dirty="0"/>
              <a:t>Presented By Hifsaa Parvaiz </a:t>
            </a:r>
            <a:br>
              <a:rPr lang="en-GB" dirty="0"/>
            </a:br>
            <a:r>
              <a:rPr lang="en-GB" dirty="0"/>
              <a:t>2215214</a:t>
            </a:r>
          </a:p>
        </p:txBody>
      </p:sp>
    </p:spTree>
    <p:extLst>
      <p:ext uri="{BB962C8B-B14F-4D97-AF65-F5344CB8AC3E}">
        <p14:creationId xmlns:p14="http://schemas.microsoft.com/office/powerpoint/2010/main" val="1173870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13A62-BBE7-6DF4-2ACA-C31E2238E370}"/>
              </a:ext>
            </a:extLst>
          </p:cNvPr>
          <p:cNvSpPr>
            <a:spLocks noGrp="1"/>
          </p:cNvSpPr>
          <p:nvPr>
            <p:ph type="title"/>
          </p:nvPr>
        </p:nvSpPr>
        <p:spPr/>
        <p:txBody>
          <a:bodyPr/>
          <a:lstStyle/>
          <a:p>
            <a:r>
              <a:rPr lang="en-GB" u="sng" dirty="0"/>
              <a:t>Introduction</a:t>
            </a:r>
          </a:p>
        </p:txBody>
      </p:sp>
      <p:sp>
        <p:nvSpPr>
          <p:cNvPr id="3" name="Content Placeholder 2">
            <a:extLst>
              <a:ext uri="{FF2B5EF4-FFF2-40B4-BE49-F238E27FC236}">
                <a16:creationId xmlns:a16="http://schemas.microsoft.com/office/drawing/2014/main" id="{14B51B88-C648-FA92-5ED0-657A59F59F9C}"/>
              </a:ext>
            </a:extLst>
          </p:cNvPr>
          <p:cNvSpPr>
            <a:spLocks noGrp="1"/>
          </p:cNvSpPr>
          <p:nvPr>
            <p:ph idx="1"/>
          </p:nvPr>
        </p:nvSpPr>
        <p:spPr>
          <a:xfrm>
            <a:off x="1295402" y="2556932"/>
            <a:ext cx="9601196" cy="3318936"/>
          </a:xfrm>
        </p:spPr>
        <p:txBody>
          <a:bodyPr>
            <a:normAutofit/>
          </a:bodyPr>
          <a:lstStyle/>
          <a:p>
            <a:pPr marL="0" indent="0">
              <a:buNone/>
            </a:pPr>
            <a:r>
              <a:rPr lang="en-GB" sz="2000" dirty="0">
                <a:latin typeface="Arial" panose="020B0604020202020204" pitchFamily="34" charset="0"/>
                <a:ea typeface="Calibri" panose="020F0502020204030204" pitchFamily="34" charset="0"/>
              </a:rPr>
              <a:t>This presentation will explain what is the Data Protection Act and why it is important, how it is followed and controlled in organisations.</a:t>
            </a:r>
            <a:br>
              <a:rPr lang="en-GB" sz="2000" dirty="0">
                <a:latin typeface="Arial" panose="020B0604020202020204" pitchFamily="34" charset="0"/>
                <a:ea typeface="Calibri" panose="020F0502020204030204" pitchFamily="34" charset="0"/>
              </a:rPr>
            </a:br>
            <a:endParaRPr lang="en-GB" sz="2000" dirty="0">
              <a:latin typeface="Arial" panose="020B0604020202020204" pitchFamily="34" charset="0"/>
              <a:ea typeface="Calibri" panose="020F0502020204030204" pitchFamily="34" charset="0"/>
            </a:endParaRPr>
          </a:p>
          <a:p>
            <a:pPr marL="0" indent="0">
              <a:buNone/>
            </a:pPr>
            <a:r>
              <a:rPr lang="en-GB" sz="2000" dirty="0">
                <a:latin typeface="Arial" panose="020B0604020202020204" pitchFamily="34" charset="0"/>
                <a:ea typeface="Calibri" panose="020F0502020204030204" pitchFamily="34" charset="0"/>
              </a:rPr>
              <a:t>Examples on how Data is kept safe and protected and ways of it being leaked and lost in a workplace will be identified and mentioned.</a:t>
            </a:r>
          </a:p>
          <a:p>
            <a:pPr marL="0" indent="0">
              <a:buNone/>
            </a:pPr>
            <a:endParaRPr lang="en-GB" sz="2000" dirty="0">
              <a:latin typeface="Arial" panose="020B0604020202020204" pitchFamily="34" charset="0"/>
              <a:ea typeface="Calibri" panose="020F0502020204030204" pitchFamily="34" charset="0"/>
            </a:endParaRPr>
          </a:p>
          <a:p>
            <a:pPr marL="0" indent="0">
              <a:buNone/>
            </a:pPr>
            <a:endParaRPr lang="en-GB" sz="2000" dirty="0">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1410913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04C7-8394-E34A-C4FF-3323BBA2C2C1}"/>
              </a:ext>
            </a:extLst>
          </p:cNvPr>
          <p:cNvSpPr>
            <a:spLocks noGrp="1"/>
          </p:cNvSpPr>
          <p:nvPr>
            <p:ph type="title"/>
          </p:nvPr>
        </p:nvSpPr>
        <p:spPr/>
        <p:txBody>
          <a:bodyPr/>
          <a:lstStyle/>
          <a:p>
            <a:r>
              <a:rPr lang="en-GB" u="sng" dirty="0"/>
              <a:t>Data Protection</a:t>
            </a:r>
          </a:p>
        </p:txBody>
      </p:sp>
      <p:sp>
        <p:nvSpPr>
          <p:cNvPr id="3" name="Content Placeholder 2">
            <a:extLst>
              <a:ext uri="{FF2B5EF4-FFF2-40B4-BE49-F238E27FC236}">
                <a16:creationId xmlns:a16="http://schemas.microsoft.com/office/drawing/2014/main" id="{20FBA1DB-77D9-F963-2F33-E7D27BB0184A}"/>
              </a:ext>
            </a:extLst>
          </p:cNvPr>
          <p:cNvSpPr>
            <a:spLocks noGrp="1"/>
          </p:cNvSpPr>
          <p:nvPr>
            <p:ph idx="1"/>
          </p:nvPr>
        </p:nvSpPr>
        <p:spPr/>
        <p:txBody>
          <a:bodyPr>
            <a:noAutofit/>
          </a:bodyPr>
          <a:lstStyle/>
          <a:p>
            <a:pPr marL="0" indent="0">
              <a:buNone/>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The Data Protection Act 2018 </a:t>
            </a:r>
            <a:r>
              <a:rPr lang="en-GB" sz="1400" kern="100" dirty="0">
                <a:latin typeface="Arial" panose="020B0604020202020204" pitchFamily="34" charset="0"/>
                <a:ea typeface="Calibri" panose="020F0502020204030204" pitchFamily="34" charset="0"/>
                <a:cs typeface="Times New Roman" panose="02020603050405020304" pitchFamily="18" charset="0"/>
              </a:rPr>
              <a:t>sets </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procedures and guidelines how to use personal data and protect it in organisations. This is a plan of the general data protection regulation where strict rules were agreed to strengthen regulations on how data can be used or not  as well as what information is kept about them. This helps to prevent data being misused.</a:t>
            </a:r>
          </a:p>
          <a:p>
            <a:pPr marL="0" indent="0">
              <a:buNone/>
            </a:pPr>
            <a:r>
              <a:rPr lang="en-GB" sz="1400" b="1" dirty="0">
                <a:latin typeface="Arial" panose="020B0604020202020204" pitchFamily="34" charset="0"/>
                <a:cs typeface="Arial" panose="020B0604020202020204" pitchFamily="34" charset="0"/>
              </a:rPr>
              <a:t>The Data protection Act 2018 controls how your personal information is used by organisations ,business or the government.</a:t>
            </a:r>
            <a:br>
              <a:rPr lang="en-GB" sz="1400" b="1" dirty="0">
                <a:latin typeface="Arial" panose="020B0604020202020204" pitchFamily="34" charset="0"/>
                <a:cs typeface="Arial" panose="020B0604020202020204" pitchFamily="34" charset="0"/>
              </a:rPr>
            </a:b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The Data Protection Act 2018 is the UKs Implementation of the general data protection Regulations (GDPR).</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(GOV.UK , 2018)</a:t>
            </a:r>
            <a:br>
              <a:rPr lang="en-GB" sz="1400" b="1" dirty="0">
                <a:latin typeface="Arial" panose="020B0604020202020204" pitchFamily="34" charset="0"/>
                <a:cs typeface="Arial" panose="020B0604020202020204" pitchFamily="34" charset="0"/>
              </a:rPr>
            </a:br>
            <a:br>
              <a:rPr lang="en-GB" sz="1400" b="1" dirty="0">
                <a:latin typeface="Arial" panose="020B0604020202020204" pitchFamily="34" charset="0"/>
                <a:cs typeface="Arial" panose="020B0604020202020204" pitchFamily="34" charset="0"/>
              </a:rPr>
            </a:br>
            <a:r>
              <a:rPr lang="en-GB" sz="1400" dirty="0">
                <a:effectLst/>
                <a:latin typeface="Arial" panose="020B0604020202020204" pitchFamily="34" charset="0"/>
                <a:ea typeface="Calibri" panose="020F0502020204030204" pitchFamily="34" charset="0"/>
              </a:rPr>
              <a:t>General Data Protections regulations 2018 is set to control how your personal information is used by organisations business or the government and with the right you are allowed to find out what information the government  and organisations have of you . </a:t>
            </a:r>
            <a:r>
              <a:rPr lang="en-GB" sz="1400" dirty="0">
                <a:solidFill>
                  <a:srgbClr val="000000"/>
                </a:solidFill>
                <a:effectLst/>
                <a:latin typeface="Arial" panose="020B0604020202020204" pitchFamily="34" charset="0"/>
                <a:ea typeface="Calibri" panose="020F0502020204030204" pitchFamily="34" charset="0"/>
              </a:rPr>
              <a:t>(GOV.UK, 2018) </a:t>
            </a:r>
            <a:r>
              <a:rPr lang="en-GB" sz="1400" dirty="0">
                <a:effectLst/>
                <a:latin typeface="Arial" panose="020B0604020202020204" pitchFamily="34" charset="0"/>
                <a:ea typeface="Calibri" panose="020F0502020204030204" pitchFamily="34" charset="0"/>
              </a:rPr>
              <a:t>the UK government on the Data Protection Act 2018 explains how it has changed our lives for the better as we can access our date and take control of how much is processed and support the changes with organisations and business.</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0249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2E9E-C494-206C-3531-C91AECACB353}"/>
              </a:ext>
            </a:extLst>
          </p:cNvPr>
          <p:cNvSpPr>
            <a:spLocks noGrp="1"/>
          </p:cNvSpPr>
          <p:nvPr>
            <p:ph type="title"/>
          </p:nvPr>
        </p:nvSpPr>
        <p:spPr/>
        <p:txBody>
          <a:bodyPr/>
          <a:lstStyle/>
          <a:p>
            <a:r>
              <a:rPr lang="en-GB" u="sng" dirty="0"/>
              <a:t>How Data in the Workplace is kept safe</a:t>
            </a:r>
          </a:p>
        </p:txBody>
      </p:sp>
      <p:sp>
        <p:nvSpPr>
          <p:cNvPr id="3" name="Content Placeholder 2">
            <a:extLst>
              <a:ext uri="{FF2B5EF4-FFF2-40B4-BE49-F238E27FC236}">
                <a16:creationId xmlns:a16="http://schemas.microsoft.com/office/drawing/2014/main" id="{4A573DE3-BE7C-F208-5C2B-C4FEB8ED4056}"/>
              </a:ext>
            </a:extLst>
          </p:cNvPr>
          <p:cNvSpPr>
            <a:spLocks noGrp="1"/>
          </p:cNvSpPr>
          <p:nvPr>
            <p:ph idx="1"/>
          </p:nvPr>
        </p:nvSpPr>
        <p:spPr/>
        <p:txBody>
          <a:bodyPr>
            <a:normAutofit lnSpcReduction="10000"/>
          </a:bodyPr>
          <a:lstStyle/>
          <a:p>
            <a:pPr marL="0" indent="0">
              <a:buNone/>
            </a:pPr>
            <a:endParaRPr lang="en-GB" dirty="0">
              <a:effectLst/>
              <a:latin typeface="Arial" panose="020B0604020202020204" pitchFamily="34" charset="0"/>
              <a:ea typeface="Calibri" panose="020F0502020204030204" pitchFamily="34" charset="0"/>
            </a:endParaRPr>
          </a:p>
          <a:p>
            <a:pPr marL="0" indent="0">
              <a:buNone/>
            </a:pPr>
            <a:r>
              <a:rPr lang="en-GB" sz="2000" dirty="0">
                <a:effectLst/>
                <a:latin typeface="Arial" panose="020B0604020202020204" pitchFamily="34" charset="0"/>
                <a:ea typeface="Calibri" panose="020F0502020204030204" pitchFamily="34" charset="0"/>
              </a:rPr>
              <a:t>Data can be kept safe and confidential in many ways but should always be backed up regular</a:t>
            </a:r>
            <a:r>
              <a:rPr lang="en-GB" sz="2000" dirty="0">
                <a:latin typeface="Arial" panose="020B0604020202020204" pitchFamily="34" charset="0"/>
                <a:ea typeface="Calibri" panose="020F0502020204030204" pitchFamily="34" charset="0"/>
              </a:rPr>
              <a:t>.</a:t>
            </a:r>
          </a:p>
          <a:p>
            <a:pPr marL="0" indent="0">
              <a:buNone/>
            </a:pPr>
            <a:br>
              <a:rPr lang="en-GB" sz="2000" dirty="0">
                <a:latin typeface="Arial" panose="020B0604020202020204" pitchFamily="34" charset="0"/>
                <a:ea typeface="Calibri" panose="020F0502020204030204" pitchFamily="34" charset="0"/>
              </a:rPr>
            </a:br>
            <a:r>
              <a:rPr lang="en-GB" sz="2000" dirty="0">
                <a:latin typeface="Arial" panose="020B0604020202020204" pitchFamily="34" charset="0"/>
                <a:ea typeface="Calibri" panose="020F0502020204030204" pitchFamily="34" charset="0"/>
              </a:rPr>
              <a:t>In the workplace one way date is kept safe is the use of </a:t>
            </a:r>
            <a:r>
              <a:rPr lang="en-GB" sz="2000" dirty="0">
                <a:effectLst/>
                <a:latin typeface="Arial" panose="020B0604020202020204" pitchFamily="34" charset="0"/>
                <a:ea typeface="Calibri" panose="020F0502020204030204" pitchFamily="34" charset="0"/>
              </a:rPr>
              <a:t>Multi- factor authentication which is a security measure to make sure the right person  is accessing the data.</a:t>
            </a:r>
            <a:br>
              <a:rPr lang="en-GB" sz="2000" dirty="0">
                <a:effectLst/>
                <a:latin typeface="Arial" panose="020B0604020202020204" pitchFamily="34" charset="0"/>
                <a:ea typeface="Calibri" panose="020F0502020204030204" pitchFamily="34" charset="0"/>
              </a:rPr>
            </a:br>
            <a:r>
              <a:rPr lang="en-GB" sz="2000" dirty="0">
                <a:effectLst/>
                <a:latin typeface="Arial" panose="020B0604020202020204" pitchFamily="34" charset="0"/>
                <a:ea typeface="Calibri" panose="020F0502020204030204" pitchFamily="34" charset="0"/>
              </a:rPr>
              <a:t>This requires identification verifications before access is granted to the </a:t>
            </a:r>
            <a:r>
              <a:rPr lang="en-GB" sz="2000" dirty="0" err="1">
                <a:effectLst/>
                <a:latin typeface="Arial" panose="020B0604020202020204" pitchFamily="34" charset="0"/>
                <a:ea typeface="Calibri" panose="020F0502020204030204" pitchFamily="34" charset="0"/>
              </a:rPr>
              <a:t>information.A</a:t>
            </a:r>
            <a:r>
              <a:rPr lang="en-GB" sz="2000" dirty="0">
                <a:effectLst/>
                <a:latin typeface="Arial" panose="020B0604020202020204" pitchFamily="34" charset="0"/>
                <a:ea typeface="Calibri" panose="020F0502020204030204" pitchFamily="34" charset="0"/>
              </a:rPr>
              <a:t> 2 step factor verification is involved a password as well as a code.</a:t>
            </a:r>
            <a:br>
              <a:rPr lang="en-GB" sz="1600" dirty="0">
                <a:effectLst/>
                <a:latin typeface="Arial" panose="020B0604020202020204" pitchFamily="34" charset="0"/>
                <a:ea typeface="Calibri" panose="020F0502020204030204" pitchFamily="34" charset="0"/>
              </a:rPr>
            </a:br>
            <a:br>
              <a:rPr lang="en-GB" sz="1600" dirty="0">
                <a:effectLst/>
                <a:latin typeface="Arial" panose="020B0604020202020204" pitchFamily="34" charset="0"/>
                <a:ea typeface="Calibri" panose="020F0502020204030204" pitchFamily="34" charset="0"/>
              </a:rPr>
            </a:br>
            <a:endParaRPr lang="en-GB" sz="1600" dirty="0"/>
          </a:p>
        </p:txBody>
      </p:sp>
    </p:spTree>
    <p:extLst>
      <p:ext uri="{BB962C8B-B14F-4D97-AF65-F5344CB8AC3E}">
        <p14:creationId xmlns:p14="http://schemas.microsoft.com/office/powerpoint/2010/main" val="3987575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B9A45-0F5A-4B6B-A98C-75ADCDEFA2CE}"/>
              </a:ext>
            </a:extLst>
          </p:cNvPr>
          <p:cNvSpPr>
            <a:spLocks noGrp="1"/>
          </p:cNvSpPr>
          <p:nvPr>
            <p:ph type="title"/>
          </p:nvPr>
        </p:nvSpPr>
        <p:spPr/>
        <p:txBody>
          <a:bodyPr>
            <a:normAutofit fontScale="90000"/>
          </a:bodyPr>
          <a:lstStyle/>
          <a:p>
            <a:r>
              <a:rPr lang="en-GB" u="sng" dirty="0"/>
              <a:t>How Data In the workplace Can be Leaked or lost </a:t>
            </a:r>
          </a:p>
        </p:txBody>
      </p:sp>
      <p:sp>
        <p:nvSpPr>
          <p:cNvPr id="3" name="Content Placeholder 2">
            <a:extLst>
              <a:ext uri="{FF2B5EF4-FFF2-40B4-BE49-F238E27FC236}">
                <a16:creationId xmlns:a16="http://schemas.microsoft.com/office/drawing/2014/main" id="{2FE02D5F-B845-8D9B-E75A-A13986EC4D75}"/>
              </a:ext>
            </a:extLst>
          </p:cNvPr>
          <p:cNvSpPr>
            <a:spLocks noGrp="1"/>
          </p:cNvSpPr>
          <p:nvPr>
            <p:ph idx="1"/>
          </p:nvPr>
        </p:nvSpPr>
        <p:spPr/>
        <p:txBody>
          <a:bodyPr>
            <a:normAutofit/>
          </a:bodyPr>
          <a:lstStyle/>
          <a:p>
            <a:pPr marL="0" indent="0">
              <a:buNone/>
            </a:pPr>
            <a:r>
              <a:rPr lang="en-GB" sz="2000" dirty="0">
                <a:latin typeface="Arial" panose="020B0604020202020204" pitchFamily="34" charset="0"/>
                <a:ea typeface="Calibri" panose="020F0502020204030204" pitchFamily="34" charset="0"/>
              </a:rPr>
              <a:t>In a workplace data can be leaked by purpose or accident regardless of this, disclosure of any data without consent is a crime to the organisations and actions are taken in place.</a:t>
            </a:r>
            <a:br>
              <a:rPr lang="en-GB" sz="2000" dirty="0">
                <a:latin typeface="Arial" panose="020B0604020202020204" pitchFamily="34" charset="0"/>
                <a:ea typeface="Calibri" panose="020F0502020204030204" pitchFamily="34" charset="0"/>
              </a:rPr>
            </a:br>
            <a:endParaRPr lang="en-GB" sz="2000" dirty="0">
              <a:latin typeface="Arial" panose="020B0604020202020204" pitchFamily="34" charset="0"/>
              <a:ea typeface="Calibri" panose="020F0502020204030204" pitchFamily="34" charset="0"/>
            </a:endParaRPr>
          </a:p>
          <a:p>
            <a:pPr marL="0" indent="0">
              <a:buNone/>
            </a:pPr>
            <a:r>
              <a:rPr lang="en-GB" sz="2000" dirty="0">
                <a:latin typeface="Arial" panose="020B0604020202020204" pitchFamily="34" charset="0"/>
                <a:ea typeface="Calibri" panose="020F0502020204030204" pitchFamily="34" charset="0"/>
              </a:rPr>
              <a:t>An example of data being leaked is cybersecurity attack which is   prepared by purpose on attempting  to expose or destroy data without unauthorised access of an individual or organisation. Tactics are used like theft, </a:t>
            </a:r>
            <a:r>
              <a:rPr lang="en-GB" sz="2000" dirty="0" err="1">
                <a:latin typeface="Arial" panose="020B0604020202020204" pitchFamily="34" charset="0"/>
                <a:ea typeface="Calibri" panose="020F0502020204030204" pitchFamily="34" charset="0"/>
              </a:rPr>
              <a:t>softwares</a:t>
            </a:r>
            <a:r>
              <a:rPr lang="en-GB" sz="2000" dirty="0">
                <a:latin typeface="Arial" panose="020B0604020202020204" pitchFamily="34" charset="0"/>
                <a:ea typeface="Calibri" panose="020F0502020204030204" pitchFamily="34" charset="0"/>
              </a:rPr>
              <a:t>, phishing and scams.</a:t>
            </a:r>
          </a:p>
        </p:txBody>
      </p:sp>
    </p:spTree>
    <p:extLst>
      <p:ext uri="{BB962C8B-B14F-4D97-AF65-F5344CB8AC3E}">
        <p14:creationId xmlns:p14="http://schemas.microsoft.com/office/powerpoint/2010/main" val="2070586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E6AB-FF50-269D-C89B-6FF844910DF0}"/>
              </a:ext>
            </a:extLst>
          </p:cNvPr>
          <p:cNvSpPr>
            <a:spLocks noGrp="1"/>
          </p:cNvSpPr>
          <p:nvPr>
            <p:ph type="title"/>
          </p:nvPr>
        </p:nvSpPr>
        <p:spPr/>
        <p:txBody>
          <a:bodyPr/>
          <a:lstStyle/>
          <a:p>
            <a:r>
              <a:rPr lang="en-GB" u="sng" dirty="0"/>
              <a:t>Conclusion</a:t>
            </a:r>
          </a:p>
        </p:txBody>
      </p:sp>
      <p:sp>
        <p:nvSpPr>
          <p:cNvPr id="3" name="Content Placeholder 2">
            <a:extLst>
              <a:ext uri="{FF2B5EF4-FFF2-40B4-BE49-F238E27FC236}">
                <a16:creationId xmlns:a16="http://schemas.microsoft.com/office/drawing/2014/main" id="{5E649AAE-08C3-78E3-122F-78B3ACA911F1}"/>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Data protection is really important in a workplace as every organisations have sensitive data towards their clients or patients and employees, and it is the responsibility of the workplace to keep it protected and used properly and fairly.</a:t>
            </a:r>
          </a:p>
          <a:p>
            <a:pPr marL="0" indent="0">
              <a:buNone/>
            </a:pPr>
            <a:r>
              <a:rPr lang="en-GB" sz="2000" dirty="0">
                <a:latin typeface="Arial" panose="020B0604020202020204" pitchFamily="34" charset="0"/>
                <a:cs typeface="Arial" panose="020B0604020202020204" pitchFamily="34" charset="0"/>
              </a:rPr>
              <a:t>Data Protection helps the organisation and individual itself to build the trust and bond with each other it relates to identify a person and we all have a right to know what information is held of us and how it will be used.</a:t>
            </a:r>
          </a:p>
        </p:txBody>
      </p:sp>
    </p:spTree>
    <p:extLst>
      <p:ext uri="{BB962C8B-B14F-4D97-AF65-F5344CB8AC3E}">
        <p14:creationId xmlns:p14="http://schemas.microsoft.com/office/powerpoint/2010/main" val="2645804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FD942-4F78-178C-C321-F3848B5F4D1F}"/>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A911C8EB-9EC2-B683-ED6B-05FF2085298A}"/>
              </a:ext>
            </a:extLst>
          </p:cNvPr>
          <p:cNvSpPr>
            <a:spLocks noGrp="1"/>
          </p:cNvSpPr>
          <p:nvPr>
            <p:ph idx="1"/>
          </p:nvPr>
        </p:nvSpPr>
        <p:spPr/>
        <p:txBody>
          <a:bodyPr>
            <a:normAutofit/>
          </a:bodyPr>
          <a:lstStyle/>
          <a:p>
            <a:pPr>
              <a:buFont typeface="Wingdings" panose="05000000000000000000" pitchFamily="2" charset="2"/>
              <a:buChar char="§"/>
            </a:pPr>
            <a:r>
              <a:rPr lang="en-GB" sz="2000" b="0" i="0" dirty="0">
                <a:solidFill>
                  <a:srgbClr val="000000"/>
                </a:solidFill>
                <a:effectLst/>
                <a:latin typeface="Arial" panose="020B0604020202020204" pitchFamily="34" charset="0"/>
                <a:cs typeface="Arial" panose="020B0604020202020204" pitchFamily="34" charset="0"/>
              </a:rPr>
              <a:t>GOV.UK (2018). </a:t>
            </a:r>
            <a:r>
              <a:rPr lang="en-GB" sz="2000" b="0" i="1" dirty="0">
                <a:solidFill>
                  <a:srgbClr val="000000"/>
                </a:solidFill>
                <a:effectLst/>
                <a:latin typeface="Arial" panose="020B0604020202020204" pitchFamily="34" charset="0"/>
                <a:cs typeface="Arial" panose="020B0604020202020204" pitchFamily="34" charset="0"/>
              </a:rPr>
              <a:t>Data Protection Act</a:t>
            </a:r>
            <a:r>
              <a:rPr lang="en-GB" sz="2000" b="0" i="0" dirty="0">
                <a:solidFill>
                  <a:srgbClr val="000000"/>
                </a:solidFill>
                <a:effectLst/>
                <a:latin typeface="Arial" panose="020B0604020202020204" pitchFamily="34" charset="0"/>
                <a:cs typeface="Arial" panose="020B0604020202020204" pitchFamily="34" charset="0"/>
              </a:rPr>
              <a:t>. [online] Gov.uk. Available at: https://www.gov.uk/data-protection.</a:t>
            </a:r>
            <a:br>
              <a:rPr lang="en-GB" sz="2000" b="0" i="0" dirty="0">
                <a:solidFill>
                  <a:srgbClr val="000000"/>
                </a:solidFill>
                <a:effectLst/>
                <a:latin typeface="Arial" panose="020B0604020202020204" pitchFamily="34" charset="0"/>
                <a:cs typeface="Arial" panose="020B0604020202020204" pitchFamily="34" charset="0"/>
              </a:rPr>
            </a:br>
            <a:endParaRPr lang="en-GB" sz="2000" b="0" i="0" dirty="0">
              <a:solidFill>
                <a:srgbClr val="000000"/>
              </a:solidFill>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b="0" i="0" dirty="0">
                <a:solidFill>
                  <a:schemeClr val="tx1"/>
                </a:solidFill>
                <a:effectLst/>
                <a:latin typeface="Arial" panose="020B0604020202020204" pitchFamily="34" charset="0"/>
                <a:cs typeface="Arial" panose="020B0604020202020204" pitchFamily="34" charset="0"/>
              </a:rPr>
              <a:t>Information Commissioner's Office (2020). </a:t>
            </a:r>
            <a:r>
              <a:rPr lang="en-GB" sz="2000" b="0" i="1" dirty="0">
                <a:solidFill>
                  <a:schemeClr val="tx1"/>
                </a:solidFill>
                <a:effectLst/>
                <a:latin typeface="Arial" panose="020B0604020202020204" pitchFamily="34" charset="0"/>
                <a:cs typeface="Arial" panose="020B0604020202020204" pitchFamily="34" charset="0"/>
              </a:rPr>
              <a:t>11 practical ways to keep your IT systems safe and secure</a:t>
            </a:r>
            <a:r>
              <a:rPr lang="en-GB" sz="2000" b="0" i="0" dirty="0">
                <a:solidFill>
                  <a:schemeClr val="tx1"/>
                </a:solidFill>
                <a:effectLst/>
                <a:latin typeface="Arial" panose="020B0604020202020204" pitchFamily="34" charset="0"/>
                <a:cs typeface="Arial" panose="020B0604020202020204" pitchFamily="34" charset="0"/>
              </a:rPr>
              <a:t>. [online] ico.org.uk. Available at: https://ico.org.uk/for-organisations/sme-web-hub/whats-new/blogs/11-practical-ways-to-keep-your-it-systems-safe-and-secure/.I</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714497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0</TotalTime>
  <Words>614</Words>
  <Application>Microsoft Office PowerPoint</Application>
  <PresentationFormat>Widescreen</PresentationFormat>
  <Paragraphs>21</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Garamond</vt:lpstr>
      <vt:lpstr>Wingdings</vt:lpstr>
      <vt:lpstr>Organic</vt:lpstr>
      <vt:lpstr>Is Data Protection really that important?</vt:lpstr>
      <vt:lpstr>Introduction</vt:lpstr>
      <vt:lpstr>Data Protection</vt:lpstr>
      <vt:lpstr>How Data in the Workplace is kept safe</vt:lpstr>
      <vt:lpstr>How Data In the workplace Can be Leaked or lost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Data Protection really that important?</dc:title>
  <dc:creator>Hifsaa Parvaiz</dc:creator>
  <cp:lastModifiedBy>Hifsaa Parvaiz</cp:lastModifiedBy>
  <cp:revision>1</cp:revision>
  <dcterms:created xsi:type="dcterms:W3CDTF">2023-07-25T13:42:07Z</dcterms:created>
  <dcterms:modified xsi:type="dcterms:W3CDTF">2023-08-01T20:43:21Z</dcterms:modified>
</cp:coreProperties>
</file>