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20"/>
  </p:notesMasterIdLst>
  <p:sldIdLst>
    <p:sldId id="256" r:id="rId5"/>
    <p:sldId id="402" r:id="rId6"/>
    <p:sldId id="344" r:id="rId7"/>
    <p:sldId id="345" r:id="rId8"/>
    <p:sldId id="346" r:id="rId9"/>
    <p:sldId id="348" r:id="rId10"/>
    <p:sldId id="432" r:id="rId11"/>
    <p:sldId id="404" r:id="rId12"/>
    <p:sldId id="351" r:id="rId13"/>
    <p:sldId id="352" r:id="rId14"/>
    <p:sldId id="353" r:id="rId15"/>
    <p:sldId id="354" r:id="rId16"/>
    <p:sldId id="355" r:id="rId17"/>
    <p:sldId id="405" r:id="rId18"/>
    <p:sldId id="43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6652" autoAdjust="0"/>
  </p:normalViewPr>
  <p:slideViewPr>
    <p:cSldViewPr snapToGrid="0">
      <p:cViewPr varScale="1">
        <p:scale>
          <a:sx n="116" d="100"/>
          <a:sy n="116" d="100"/>
        </p:scale>
        <p:origin x="114"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05C0D592-AB6D-4134-93FA-CA09DFB6FE0D}"/>
    <pc:docChg chg="custSel delSld modSld">
      <pc:chgData name="Cerys Davies" userId="61e71dc1-9594-4277-b52b-4420989f68ee" providerId="ADAL" clId="{05C0D592-AB6D-4134-93FA-CA09DFB6FE0D}" dt="2025-04-02T08:16:00.727" v="37" actId="478"/>
      <pc:docMkLst>
        <pc:docMk/>
      </pc:docMkLst>
      <pc:sldChg chg="delSp modSp mod">
        <pc:chgData name="Cerys Davies" userId="61e71dc1-9594-4277-b52b-4420989f68ee" providerId="ADAL" clId="{05C0D592-AB6D-4134-93FA-CA09DFB6FE0D}" dt="2025-04-02T08:16:00.727" v="37" actId="478"/>
        <pc:sldMkLst>
          <pc:docMk/>
          <pc:sldMk cId="1665280526" sldId="256"/>
        </pc:sldMkLst>
        <pc:spChg chg="mod">
          <ac:chgData name="Cerys Davies" userId="61e71dc1-9594-4277-b52b-4420989f68ee" providerId="ADAL" clId="{05C0D592-AB6D-4134-93FA-CA09DFB6FE0D}" dt="2025-04-01T14:33:49.651" v="35" actId="1076"/>
          <ac:spMkLst>
            <pc:docMk/>
            <pc:sldMk cId="1665280526" sldId="256"/>
            <ac:spMk id="2" creationId="{290CC950-E77F-15A4-C7E0-E506331E160D}"/>
          </ac:spMkLst>
        </pc:spChg>
        <pc:spChg chg="del mod">
          <ac:chgData name="Cerys Davies" userId="61e71dc1-9594-4277-b52b-4420989f68ee" providerId="ADAL" clId="{05C0D592-AB6D-4134-93FA-CA09DFB6FE0D}" dt="2025-04-02T08:16:00.727" v="37" actId="478"/>
          <ac:spMkLst>
            <pc:docMk/>
            <pc:sldMk cId="1665280526" sldId="256"/>
            <ac:spMk id="3" creationId="{B3C07B6A-DE2B-9CA1-97D5-CB2C65EFCC71}"/>
          </ac:spMkLst>
        </pc:spChg>
      </pc:sldChg>
      <pc:sldChg chg="del">
        <pc:chgData name="Cerys Davies" userId="61e71dc1-9594-4277-b52b-4420989f68ee" providerId="ADAL" clId="{05C0D592-AB6D-4134-93FA-CA09DFB6FE0D}" dt="2025-04-01T14:30:43.297" v="2" actId="47"/>
        <pc:sldMkLst>
          <pc:docMk/>
          <pc:sldMk cId="3322431067" sldId="343"/>
        </pc:sldMkLst>
      </pc:sldChg>
      <pc:sldChg chg="modSp mod">
        <pc:chgData name="Cerys Davies" userId="61e71dc1-9594-4277-b52b-4420989f68ee" providerId="ADAL" clId="{05C0D592-AB6D-4134-93FA-CA09DFB6FE0D}" dt="2025-04-01T14:31:59.335" v="24" actId="6549"/>
        <pc:sldMkLst>
          <pc:docMk/>
          <pc:sldMk cId="2235868994" sldId="346"/>
        </pc:sldMkLst>
        <pc:spChg chg="mod">
          <ac:chgData name="Cerys Davies" userId="61e71dc1-9594-4277-b52b-4420989f68ee" providerId="ADAL" clId="{05C0D592-AB6D-4134-93FA-CA09DFB6FE0D}" dt="2025-04-01T14:31:59.335" v="24" actId="6549"/>
          <ac:spMkLst>
            <pc:docMk/>
            <pc:sldMk cId="2235868994" sldId="346"/>
            <ac:spMk id="3" creationId="{3BC1FFB6-7C2D-CABB-04B9-BC74A9754A73}"/>
          </ac:spMkLst>
        </pc:spChg>
      </pc:sldChg>
      <pc:sldChg chg="del">
        <pc:chgData name="Cerys Davies" userId="61e71dc1-9594-4277-b52b-4420989f68ee" providerId="ADAL" clId="{05C0D592-AB6D-4134-93FA-CA09DFB6FE0D}" dt="2025-04-01T14:35:19.700" v="36" actId="47"/>
        <pc:sldMkLst>
          <pc:docMk/>
          <pc:sldMk cId="1103880808" sldId="360"/>
        </pc:sldMkLst>
      </pc:sldChg>
      <pc:sldChg chg="del">
        <pc:chgData name="Cerys Davies" userId="61e71dc1-9594-4277-b52b-4420989f68ee" providerId="ADAL" clId="{05C0D592-AB6D-4134-93FA-CA09DFB6FE0D}" dt="2025-04-01T14:35:19.700" v="36" actId="47"/>
        <pc:sldMkLst>
          <pc:docMk/>
          <pc:sldMk cId="4041639774" sldId="361"/>
        </pc:sldMkLst>
      </pc:sldChg>
      <pc:sldChg chg="del">
        <pc:chgData name="Cerys Davies" userId="61e71dc1-9594-4277-b52b-4420989f68ee" providerId="ADAL" clId="{05C0D592-AB6D-4134-93FA-CA09DFB6FE0D}" dt="2025-04-01T14:35:19.700" v="36" actId="47"/>
        <pc:sldMkLst>
          <pc:docMk/>
          <pc:sldMk cId="2837429482" sldId="362"/>
        </pc:sldMkLst>
      </pc:sldChg>
      <pc:sldChg chg="del">
        <pc:chgData name="Cerys Davies" userId="61e71dc1-9594-4277-b52b-4420989f68ee" providerId="ADAL" clId="{05C0D592-AB6D-4134-93FA-CA09DFB6FE0D}" dt="2025-04-01T14:35:19.700" v="36" actId="47"/>
        <pc:sldMkLst>
          <pc:docMk/>
          <pc:sldMk cId="1707545982" sldId="365"/>
        </pc:sldMkLst>
      </pc:sldChg>
      <pc:sldChg chg="del">
        <pc:chgData name="Cerys Davies" userId="61e71dc1-9594-4277-b52b-4420989f68ee" providerId="ADAL" clId="{05C0D592-AB6D-4134-93FA-CA09DFB6FE0D}" dt="2025-04-01T14:35:19.700" v="36" actId="47"/>
        <pc:sldMkLst>
          <pc:docMk/>
          <pc:sldMk cId="2380986370" sldId="366"/>
        </pc:sldMkLst>
      </pc:sldChg>
      <pc:sldChg chg="del">
        <pc:chgData name="Cerys Davies" userId="61e71dc1-9594-4277-b52b-4420989f68ee" providerId="ADAL" clId="{05C0D592-AB6D-4134-93FA-CA09DFB6FE0D}" dt="2025-04-01T14:35:19.700" v="36" actId="47"/>
        <pc:sldMkLst>
          <pc:docMk/>
          <pc:sldMk cId="3067439951" sldId="367"/>
        </pc:sldMkLst>
      </pc:sldChg>
      <pc:sldChg chg="del">
        <pc:chgData name="Cerys Davies" userId="61e71dc1-9594-4277-b52b-4420989f68ee" providerId="ADAL" clId="{05C0D592-AB6D-4134-93FA-CA09DFB6FE0D}" dt="2025-04-01T14:35:19.700" v="36" actId="47"/>
        <pc:sldMkLst>
          <pc:docMk/>
          <pc:sldMk cId="3088609305" sldId="368"/>
        </pc:sldMkLst>
      </pc:sldChg>
      <pc:sldChg chg="del">
        <pc:chgData name="Cerys Davies" userId="61e71dc1-9594-4277-b52b-4420989f68ee" providerId="ADAL" clId="{05C0D592-AB6D-4134-93FA-CA09DFB6FE0D}" dt="2025-04-01T14:35:19.700" v="36" actId="47"/>
        <pc:sldMkLst>
          <pc:docMk/>
          <pc:sldMk cId="1377014849" sldId="369"/>
        </pc:sldMkLst>
      </pc:sldChg>
      <pc:sldChg chg="del">
        <pc:chgData name="Cerys Davies" userId="61e71dc1-9594-4277-b52b-4420989f68ee" providerId="ADAL" clId="{05C0D592-AB6D-4134-93FA-CA09DFB6FE0D}" dt="2025-04-01T14:35:19.700" v="36" actId="47"/>
        <pc:sldMkLst>
          <pc:docMk/>
          <pc:sldMk cId="145150105" sldId="370"/>
        </pc:sldMkLst>
      </pc:sldChg>
      <pc:sldChg chg="del">
        <pc:chgData name="Cerys Davies" userId="61e71dc1-9594-4277-b52b-4420989f68ee" providerId="ADAL" clId="{05C0D592-AB6D-4134-93FA-CA09DFB6FE0D}" dt="2025-04-01T14:35:19.700" v="36" actId="47"/>
        <pc:sldMkLst>
          <pc:docMk/>
          <pc:sldMk cId="1753095913" sldId="371"/>
        </pc:sldMkLst>
      </pc:sldChg>
      <pc:sldChg chg="del">
        <pc:chgData name="Cerys Davies" userId="61e71dc1-9594-4277-b52b-4420989f68ee" providerId="ADAL" clId="{05C0D592-AB6D-4134-93FA-CA09DFB6FE0D}" dt="2025-04-01T14:35:19.700" v="36" actId="47"/>
        <pc:sldMkLst>
          <pc:docMk/>
          <pc:sldMk cId="3542465421" sldId="372"/>
        </pc:sldMkLst>
      </pc:sldChg>
      <pc:sldChg chg="del">
        <pc:chgData name="Cerys Davies" userId="61e71dc1-9594-4277-b52b-4420989f68ee" providerId="ADAL" clId="{05C0D592-AB6D-4134-93FA-CA09DFB6FE0D}" dt="2025-04-01T14:35:19.700" v="36" actId="47"/>
        <pc:sldMkLst>
          <pc:docMk/>
          <pc:sldMk cId="3788147625" sldId="373"/>
        </pc:sldMkLst>
      </pc:sldChg>
      <pc:sldChg chg="del">
        <pc:chgData name="Cerys Davies" userId="61e71dc1-9594-4277-b52b-4420989f68ee" providerId="ADAL" clId="{05C0D592-AB6D-4134-93FA-CA09DFB6FE0D}" dt="2025-04-01T14:35:19.700" v="36" actId="47"/>
        <pc:sldMkLst>
          <pc:docMk/>
          <pc:sldMk cId="3530394933" sldId="374"/>
        </pc:sldMkLst>
      </pc:sldChg>
      <pc:sldChg chg="del">
        <pc:chgData name="Cerys Davies" userId="61e71dc1-9594-4277-b52b-4420989f68ee" providerId="ADAL" clId="{05C0D592-AB6D-4134-93FA-CA09DFB6FE0D}" dt="2025-04-01T14:35:19.700" v="36" actId="47"/>
        <pc:sldMkLst>
          <pc:docMk/>
          <pc:sldMk cId="433865710" sldId="375"/>
        </pc:sldMkLst>
      </pc:sldChg>
      <pc:sldChg chg="del">
        <pc:chgData name="Cerys Davies" userId="61e71dc1-9594-4277-b52b-4420989f68ee" providerId="ADAL" clId="{05C0D592-AB6D-4134-93FA-CA09DFB6FE0D}" dt="2025-04-01T14:35:19.700" v="36" actId="47"/>
        <pc:sldMkLst>
          <pc:docMk/>
          <pc:sldMk cId="3697218257" sldId="378"/>
        </pc:sldMkLst>
      </pc:sldChg>
      <pc:sldChg chg="del">
        <pc:chgData name="Cerys Davies" userId="61e71dc1-9594-4277-b52b-4420989f68ee" providerId="ADAL" clId="{05C0D592-AB6D-4134-93FA-CA09DFB6FE0D}" dt="2025-04-01T14:35:19.700" v="36" actId="47"/>
        <pc:sldMkLst>
          <pc:docMk/>
          <pc:sldMk cId="2789844810" sldId="385"/>
        </pc:sldMkLst>
      </pc:sldChg>
      <pc:sldChg chg="del">
        <pc:chgData name="Cerys Davies" userId="61e71dc1-9594-4277-b52b-4420989f68ee" providerId="ADAL" clId="{05C0D592-AB6D-4134-93FA-CA09DFB6FE0D}" dt="2025-04-01T14:35:19.700" v="36" actId="47"/>
        <pc:sldMkLst>
          <pc:docMk/>
          <pc:sldMk cId="994383590" sldId="386"/>
        </pc:sldMkLst>
      </pc:sldChg>
      <pc:sldChg chg="del">
        <pc:chgData name="Cerys Davies" userId="61e71dc1-9594-4277-b52b-4420989f68ee" providerId="ADAL" clId="{05C0D592-AB6D-4134-93FA-CA09DFB6FE0D}" dt="2025-04-01T14:35:19.700" v="36" actId="47"/>
        <pc:sldMkLst>
          <pc:docMk/>
          <pc:sldMk cId="1161529724" sldId="388"/>
        </pc:sldMkLst>
      </pc:sldChg>
      <pc:sldChg chg="del">
        <pc:chgData name="Cerys Davies" userId="61e71dc1-9594-4277-b52b-4420989f68ee" providerId="ADAL" clId="{05C0D592-AB6D-4134-93FA-CA09DFB6FE0D}" dt="2025-04-01T14:35:19.700" v="36" actId="47"/>
        <pc:sldMkLst>
          <pc:docMk/>
          <pc:sldMk cId="66806251" sldId="406"/>
        </pc:sldMkLst>
      </pc:sldChg>
      <pc:sldChg chg="del">
        <pc:chgData name="Cerys Davies" userId="61e71dc1-9594-4277-b52b-4420989f68ee" providerId="ADAL" clId="{05C0D592-AB6D-4134-93FA-CA09DFB6FE0D}" dt="2025-04-01T14:35:19.700" v="36" actId="47"/>
        <pc:sldMkLst>
          <pc:docMk/>
          <pc:sldMk cId="3255842398" sldId="407"/>
        </pc:sldMkLst>
      </pc:sldChg>
      <pc:sldChg chg="del">
        <pc:chgData name="Cerys Davies" userId="61e71dc1-9594-4277-b52b-4420989f68ee" providerId="ADAL" clId="{05C0D592-AB6D-4134-93FA-CA09DFB6FE0D}" dt="2025-04-01T14:35:19.700" v="36" actId="47"/>
        <pc:sldMkLst>
          <pc:docMk/>
          <pc:sldMk cId="387954665" sldId="413"/>
        </pc:sldMkLst>
      </pc:sldChg>
      <pc:sldChg chg="del">
        <pc:chgData name="Cerys Davies" userId="61e71dc1-9594-4277-b52b-4420989f68ee" providerId="ADAL" clId="{05C0D592-AB6D-4134-93FA-CA09DFB6FE0D}" dt="2025-04-01T14:35:19.700" v="36" actId="47"/>
        <pc:sldMkLst>
          <pc:docMk/>
          <pc:sldMk cId="2449596749" sldId="414"/>
        </pc:sldMkLst>
      </pc:sldChg>
      <pc:sldChg chg="del">
        <pc:chgData name="Cerys Davies" userId="61e71dc1-9594-4277-b52b-4420989f68ee" providerId="ADAL" clId="{05C0D592-AB6D-4134-93FA-CA09DFB6FE0D}" dt="2025-04-01T14:35:19.700" v="36" actId="47"/>
        <pc:sldMkLst>
          <pc:docMk/>
          <pc:sldMk cId="262616698" sldId="415"/>
        </pc:sldMkLst>
      </pc:sldChg>
      <pc:sldChg chg="del">
        <pc:chgData name="Cerys Davies" userId="61e71dc1-9594-4277-b52b-4420989f68ee" providerId="ADAL" clId="{05C0D592-AB6D-4134-93FA-CA09DFB6FE0D}" dt="2025-04-01T14:35:19.700" v="36" actId="47"/>
        <pc:sldMkLst>
          <pc:docMk/>
          <pc:sldMk cId="237211089" sldId="416"/>
        </pc:sldMkLst>
      </pc:sldChg>
      <pc:sldChg chg="del">
        <pc:chgData name="Cerys Davies" userId="61e71dc1-9594-4277-b52b-4420989f68ee" providerId="ADAL" clId="{05C0D592-AB6D-4134-93FA-CA09DFB6FE0D}" dt="2025-04-01T14:35:19.700" v="36" actId="47"/>
        <pc:sldMkLst>
          <pc:docMk/>
          <pc:sldMk cId="2450327740" sldId="417"/>
        </pc:sldMkLst>
      </pc:sldChg>
      <pc:sldChg chg="del">
        <pc:chgData name="Cerys Davies" userId="61e71dc1-9594-4277-b52b-4420989f68ee" providerId="ADAL" clId="{05C0D592-AB6D-4134-93FA-CA09DFB6FE0D}" dt="2025-04-01T14:35:19.700" v="36" actId="47"/>
        <pc:sldMkLst>
          <pc:docMk/>
          <pc:sldMk cId="1849274388" sldId="418"/>
        </pc:sldMkLst>
      </pc:sldChg>
      <pc:sldChg chg="del">
        <pc:chgData name="Cerys Davies" userId="61e71dc1-9594-4277-b52b-4420989f68ee" providerId="ADAL" clId="{05C0D592-AB6D-4134-93FA-CA09DFB6FE0D}" dt="2025-04-01T14:35:19.700" v="36" actId="47"/>
        <pc:sldMkLst>
          <pc:docMk/>
          <pc:sldMk cId="2499568018" sldId="419"/>
        </pc:sldMkLst>
      </pc:sldChg>
      <pc:sldChg chg="del">
        <pc:chgData name="Cerys Davies" userId="61e71dc1-9594-4277-b52b-4420989f68ee" providerId="ADAL" clId="{05C0D592-AB6D-4134-93FA-CA09DFB6FE0D}" dt="2025-04-01T14:35:19.700" v="36" actId="47"/>
        <pc:sldMkLst>
          <pc:docMk/>
          <pc:sldMk cId="1364739149" sldId="420"/>
        </pc:sldMkLst>
      </pc:sldChg>
      <pc:sldChg chg="del">
        <pc:chgData name="Cerys Davies" userId="61e71dc1-9594-4277-b52b-4420989f68ee" providerId="ADAL" clId="{05C0D592-AB6D-4134-93FA-CA09DFB6FE0D}" dt="2025-04-01T14:35:19.700" v="36" actId="47"/>
        <pc:sldMkLst>
          <pc:docMk/>
          <pc:sldMk cId="3687234782" sldId="421"/>
        </pc:sldMkLst>
      </pc:sldChg>
      <pc:sldChg chg="del">
        <pc:chgData name="Cerys Davies" userId="61e71dc1-9594-4277-b52b-4420989f68ee" providerId="ADAL" clId="{05C0D592-AB6D-4134-93FA-CA09DFB6FE0D}" dt="2025-04-01T14:35:19.700" v="36" actId="47"/>
        <pc:sldMkLst>
          <pc:docMk/>
          <pc:sldMk cId="1285374902" sldId="422"/>
        </pc:sldMkLst>
      </pc:sldChg>
      <pc:sldChg chg="del">
        <pc:chgData name="Cerys Davies" userId="61e71dc1-9594-4277-b52b-4420989f68ee" providerId="ADAL" clId="{05C0D592-AB6D-4134-93FA-CA09DFB6FE0D}" dt="2025-04-01T14:35:19.700" v="36" actId="47"/>
        <pc:sldMkLst>
          <pc:docMk/>
          <pc:sldMk cId="407296234" sldId="423"/>
        </pc:sldMkLst>
      </pc:sldChg>
      <pc:sldChg chg="del">
        <pc:chgData name="Cerys Davies" userId="61e71dc1-9594-4277-b52b-4420989f68ee" providerId="ADAL" clId="{05C0D592-AB6D-4134-93FA-CA09DFB6FE0D}" dt="2025-04-01T14:35:19.700" v="36" actId="47"/>
        <pc:sldMkLst>
          <pc:docMk/>
          <pc:sldMk cId="1063418410" sldId="424"/>
        </pc:sldMkLst>
      </pc:sldChg>
      <pc:sldChg chg="del">
        <pc:chgData name="Cerys Davies" userId="61e71dc1-9594-4277-b52b-4420989f68ee" providerId="ADAL" clId="{05C0D592-AB6D-4134-93FA-CA09DFB6FE0D}" dt="2025-04-01T14:35:19.700" v="36" actId="47"/>
        <pc:sldMkLst>
          <pc:docMk/>
          <pc:sldMk cId="3329644333" sldId="425"/>
        </pc:sldMkLst>
      </pc:sldChg>
      <pc:sldChg chg="del">
        <pc:chgData name="Cerys Davies" userId="61e71dc1-9594-4277-b52b-4420989f68ee" providerId="ADAL" clId="{05C0D592-AB6D-4134-93FA-CA09DFB6FE0D}" dt="2025-04-01T14:35:19.700" v="36" actId="47"/>
        <pc:sldMkLst>
          <pc:docMk/>
          <pc:sldMk cId="3924033933" sldId="426"/>
        </pc:sldMkLst>
      </pc:sldChg>
      <pc:sldChg chg="del">
        <pc:chgData name="Cerys Davies" userId="61e71dc1-9594-4277-b52b-4420989f68ee" providerId="ADAL" clId="{05C0D592-AB6D-4134-93FA-CA09DFB6FE0D}" dt="2025-04-01T14:35:19.700" v="36" actId="47"/>
        <pc:sldMkLst>
          <pc:docMk/>
          <pc:sldMk cId="2461357268" sldId="427"/>
        </pc:sldMkLst>
      </pc:sldChg>
      <pc:sldChg chg="del">
        <pc:chgData name="Cerys Davies" userId="61e71dc1-9594-4277-b52b-4420989f68ee" providerId="ADAL" clId="{05C0D592-AB6D-4134-93FA-CA09DFB6FE0D}" dt="2025-04-01T14:35:19.700" v="36" actId="47"/>
        <pc:sldMkLst>
          <pc:docMk/>
          <pc:sldMk cId="2402795590" sldId="428"/>
        </pc:sldMkLst>
      </pc:sldChg>
      <pc:sldChg chg="del">
        <pc:chgData name="Cerys Davies" userId="61e71dc1-9594-4277-b52b-4420989f68ee" providerId="ADAL" clId="{05C0D592-AB6D-4134-93FA-CA09DFB6FE0D}" dt="2025-04-01T14:35:19.700" v="36" actId="47"/>
        <pc:sldMkLst>
          <pc:docMk/>
          <pc:sldMk cId="2106646933" sldId="433"/>
        </pc:sldMkLst>
      </pc:sldChg>
      <pc:sldChg chg="del">
        <pc:chgData name="Cerys Davies" userId="61e71dc1-9594-4277-b52b-4420989f68ee" providerId="ADAL" clId="{05C0D592-AB6D-4134-93FA-CA09DFB6FE0D}" dt="2025-04-01T14:35:19.700" v="36" actId="47"/>
        <pc:sldMkLst>
          <pc:docMk/>
          <pc:sldMk cId="772802323" sldId="43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E2D72F-3E32-482C-A1D2-1F8B3711A31F}" type="datetimeFigureOut">
              <a:rPr lang="en-GB" smtClean="0"/>
              <a:t>02/04/2025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559652-8C12-4FE2-AB1D-324B33413F2C}" type="slidenum">
              <a:rPr lang="en-GB" smtClean="0"/>
              <a:t>‹#›</a:t>
            </a:fld>
            <a:endParaRPr lang="en-GB"/>
          </a:p>
        </p:txBody>
      </p:sp>
    </p:spTree>
    <p:extLst>
      <p:ext uri="{BB962C8B-B14F-4D97-AF65-F5344CB8AC3E}">
        <p14:creationId xmlns:p14="http://schemas.microsoft.com/office/powerpoint/2010/main" val="41528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559652-8C12-4FE2-AB1D-324B33413F2C}" type="slidenum">
              <a:rPr lang="en-GB" smtClean="0"/>
              <a:t>15</a:t>
            </a:fld>
            <a:endParaRPr lang="en-GB"/>
          </a:p>
        </p:txBody>
      </p:sp>
    </p:spTree>
    <p:extLst>
      <p:ext uri="{BB962C8B-B14F-4D97-AF65-F5344CB8AC3E}">
        <p14:creationId xmlns:p14="http://schemas.microsoft.com/office/powerpoint/2010/main" val="3014600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3311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3636225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4417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BC5B4-7257-4A10-944F-CE34FB77A518}" type="datetimeFigureOut">
              <a:rPr lang="en-GB" smtClean="0"/>
              <a:t>02/04/2025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96991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BC5B4-7257-4A10-944F-CE34FB77A518}" type="datetimeFigureOut">
              <a:rPr lang="en-GB" smtClean="0"/>
              <a:t>02/04/2025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96825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BC5B4-7257-4A10-944F-CE34FB77A518}" type="datetimeFigureOut">
              <a:rPr lang="en-GB" smtClean="0"/>
              <a:t>02/04/2025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5576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BC5B4-7257-4A10-944F-CE34FB77A518}" type="datetimeFigureOut">
              <a:rPr lang="en-GB" smtClean="0"/>
              <a:t>02/04/2025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6017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6BC5B4-7257-4A10-944F-CE34FB77A518}" type="datetimeFigureOut">
              <a:rPr lang="en-GB" smtClean="0"/>
              <a:t>02/04/2025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0071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
        <p:nvSpPr>
          <p:cNvPr id="5" name="Date Placeholder 4"/>
          <p:cNvSpPr>
            <a:spLocks noGrp="1"/>
          </p:cNvSpPr>
          <p:nvPr>
            <p:ph type="dt" sz="half" idx="10"/>
          </p:nvPr>
        </p:nvSpPr>
        <p:spPr/>
        <p:txBody>
          <a:bodyPr/>
          <a:lstStyle/>
          <a:p>
            <a:fld id="{536BC5B4-7257-4A10-944F-CE34FB77A518}" type="datetimeFigureOut">
              <a:rPr lang="en-GB" smtClean="0"/>
              <a:t>02/04/2025</a:t>
            </a:fld>
            <a:endParaRPr lang="en-GB"/>
          </a:p>
        </p:txBody>
      </p:sp>
    </p:spTree>
    <p:extLst>
      <p:ext uri="{BB962C8B-B14F-4D97-AF65-F5344CB8AC3E}">
        <p14:creationId xmlns:p14="http://schemas.microsoft.com/office/powerpoint/2010/main" val="302464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8387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94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98954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509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18469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12071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79658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6BC5B4-7257-4A10-944F-CE34FB77A518}" type="datetimeFigureOut">
              <a:rPr lang="en-GB" smtClean="0"/>
              <a:t>02/04/2025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EE4F4D-5756-4309-9E3A-CB2EC4973375}" type="slidenum">
              <a:rPr lang="en-GB" smtClean="0"/>
              <a:t>‹#›</a:t>
            </a:fld>
            <a:endParaRPr lang="en-GB"/>
          </a:p>
        </p:txBody>
      </p:sp>
    </p:spTree>
    <p:extLst>
      <p:ext uri="{BB962C8B-B14F-4D97-AF65-F5344CB8AC3E}">
        <p14:creationId xmlns:p14="http://schemas.microsoft.com/office/powerpoint/2010/main" val="26371686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C950-E77F-15A4-C7E0-E506331E160D}"/>
              </a:ext>
            </a:extLst>
          </p:cNvPr>
          <p:cNvSpPr>
            <a:spLocks noGrp="1"/>
          </p:cNvSpPr>
          <p:nvPr>
            <p:ph type="ctrTitle"/>
          </p:nvPr>
        </p:nvSpPr>
        <p:spPr>
          <a:xfrm>
            <a:off x="-1223066" y="1558706"/>
            <a:ext cx="9988126" cy="1646302"/>
          </a:xfrm>
        </p:spPr>
        <p:txBody>
          <a:bodyPr/>
          <a:lstStyle/>
          <a:p>
            <a:r>
              <a:rPr lang="en-GB" dirty="0"/>
              <a:t>Case Management: </a:t>
            </a:r>
            <a:br>
              <a:rPr lang="en-GB" dirty="0"/>
            </a:br>
            <a:r>
              <a:rPr lang="en-GB" dirty="0"/>
              <a:t>The Tracks</a:t>
            </a:r>
          </a:p>
        </p:txBody>
      </p:sp>
    </p:spTree>
    <p:extLst>
      <p:ext uri="{BB962C8B-B14F-4D97-AF65-F5344CB8AC3E}">
        <p14:creationId xmlns:p14="http://schemas.microsoft.com/office/powerpoint/2010/main" val="1665280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3DE63-9ADE-C7EF-17C9-8B5E5FC9158B}"/>
              </a:ext>
            </a:extLst>
          </p:cNvPr>
          <p:cNvSpPr>
            <a:spLocks noGrp="1"/>
          </p:cNvSpPr>
          <p:nvPr>
            <p:ph type="title"/>
          </p:nvPr>
        </p:nvSpPr>
        <p:spPr/>
        <p:txBody>
          <a:bodyPr/>
          <a:lstStyle/>
          <a:p>
            <a:r>
              <a:rPr lang="en-GB" dirty="0"/>
              <a:t>Case Management includes:</a:t>
            </a:r>
          </a:p>
        </p:txBody>
      </p:sp>
      <p:sp>
        <p:nvSpPr>
          <p:cNvPr id="3" name="Content Placeholder 2">
            <a:extLst>
              <a:ext uri="{FF2B5EF4-FFF2-40B4-BE49-F238E27FC236}">
                <a16:creationId xmlns:a16="http://schemas.microsoft.com/office/drawing/2014/main" id="{C1FBFA46-D161-6440-0021-EAA0A6DE3CCD}"/>
              </a:ext>
            </a:extLst>
          </p:cNvPr>
          <p:cNvSpPr>
            <a:spLocks noGrp="1"/>
          </p:cNvSpPr>
          <p:nvPr>
            <p:ph idx="1"/>
          </p:nvPr>
        </p:nvSpPr>
        <p:spPr>
          <a:xfrm>
            <a:off x="619824" y="1930400"/>
            <a:ext cx="7477504" cy="3880773"/>
          </a:xfrm>
        </p:spPr>
        <p:txBody>
          <a:bodyPr>
            <a:normAutofit/>
          </a:bodyPr>
          <a:lstStyle/>
          <a:p>
            <a:r>
              <a:rPr lang="en-GB" sz="2800" dirty="0"/>
              <a:t>Allocation to a track</a:t>
            </a:r>
          </a:p>
          <a:p>
            <a:r>
              <a:rPr lang="en-GB" sz="2800" dirty="0"/>
              <a:t>Directions Questionnaire (DQ)</a:t>
            </a:r>
          </a:p>
          <a:p>
            <a:r>
              <a:rPr lang="en-GB" sz="2800" dirty="0"/>
              <a:t>Case Management Directions</a:t>
            </a:r>
          </a:p>
          <a:p>
            <a:r>
              <a:rPr lang="en-GB" sz="2800" dirty="0"/>
              <a:t>Set of steps within a timetable</a:t>
            </a:r>
          </a:p>
        </p:txBody>
      </p:sp>
    </p:spTree>
    <p:extLst>
      <p:ext uri="{BB962C8B-B14F-4D97-AF65-F5344CB8AC3E}">
        <p14:creationId xmlns:p14="http://schemas.microsoft.com/office/powerpoint/2010/main" val="3387006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C3461-EA1F-4A8E-DDFD-C8DF7332F4DC}"/>
              </a:ext>
            </a:extLst>
          </p:cNvPr>
          <p:cNvSpPr>
            <a:spLocks noGrp="1"/>
          </p:cNvSpPr>
          <p:nvPr>
            <p:ph type="title"/>
          </p:nvPr>
        </p:nvSpPr>
        <p:spPr/>
        <p:txBody>
          <a:bodyPr/>
          <a:lstStyle/>
          <a:p>
            <a:r>
              <a:rPr lang="en-GB" dirty="0"/>
              <a:t>Allocation to a Track</a:t>
            </a:r>
          </a:p>
        </p:txBody>
      </p:sp>
      <p:sp>
        <p:nvSpPr>
          <p:cNvPr id="3" name="Content Placeholder 2">
            <a:extLst>
              <a:ext uri="{FF2B5EF4-FFF2-40B4-BE49-F238E27FC236}">
                <a16:creationId xmlns:a16="http://schemas.microsoft.com/office/drawing/2014/main" id="{F4B4E88A-74A0-1185-843B-6B04D552FEB7}"/>
              </a:ext>
            </a:extLst>
          </p:cNvPr>
          <p:cNvSpPr>
            <a:spLocks noGrp="1"/>
          </p:cNvSpPr>
          <p:nvPr>
            <p:ph idx="1"/>
          </p:nvPr>
        </p:nvSpPr>
        <p:spPr>
          <a:xfrm>
            <a:off x="677334" y="1384212"/>
            <a:ext cx="9392568" cy="5068346"/>
          </a:xfrm>
        </p:spPr>
        <p:txBody>
          <a:bodyPr>
            <a:normAutofit/>
          </a:bodyPr>
          <a:lstStyle/>
          <a:p>
            <a:pPr algn="l" fontAlgn="base" latinLnBrk="0"/>
            <a:r>
              <a:rPr lang="en-US" sz="2000" b="0" i="0" dirty="0">
                <a:solidFill>
                  <a:srgbClr val="000000"/>
                </a:solidFill>
                <a:effectLst/>
              </a:rPr>
              <a:t>A defended claim will be allocated to one of four case management tracks:</a:t>
            </a:r>
          </a:p>
          <a:p>
            <a:pPr marL="0" indent="0" algn="l" fontAlgn="base">
              <a:buNone/>
            </a:pPr>
            <a:r>
              <a:rPr lang="en-US" sz="2000" b="0" i="0" dirty="0">
                <a:solidFill>
                  <a:srgbClr val="000000"/>
                </a:solidFill>
                <a:effectLst/>
              </a:rPr>
              <a:t>the small claims track;</a:t>
            </a:r>
          </a:p>
          <a:p>
            <a:pPr marL="0" indent="0" algn="l" fontAlgn="base">
              <a:buNone/>
            </a:pPr>
            <a:r>
              <a:rPr lang="en-US" sz="2000" b="0" i="0" dirty="0">
                <a:solidFill>
                  <a:srgbClr val="000000"/>
                </a:solidFill>
                <a:effectLst/>
              </a:rPr>
              <a:t>the fast track;</a:t>
            </a:r>
          </a:p>
          <a:p>
            <a:pPr marL="0" indent="0" algn="l" fontAlgn="base">
              <a:buNone/>
            </a:pPr>
            <a:r>
              <a:rPr lang="en-US" sz="2000" b="0" i="0" dirty="0">
                <a:solidFill>
                  <a:srgbClr val="000000"/>
                </a:solidFill>
                <a:effectLst/>
              </a:rPr>
              <a:t>the intermediate track;</a:t>
            </a:r>
          </a:p>
          <a:p>
            <a:pPr marL="0" indent="0" algn="l" fontAlgn="base">
              <a:buNone/>
            </a:pPr>
            <a:r>
              <a:rPr lang="en-US" sz="2000" b="0" i="0" dirty="0">
                <a:solidFill>
                  <a:srgbClr val="000000"/>
                </a:solidFill>
                <a:effectLst/>
              </a:rPr>
              <a:t>the multi-track.</a:t>
            </a:r>
          </a:p>
          <a:p>
            <a:pPr algn="l" fontAlgn="base"/>
            <a:r>
              <a:rPr lang="en-US" sz="2000" b="0" i="0" dirty="0">
                <a:solidFill>
                  <a:srgbClr val="000000"/>
                </a:solidFill>
                <a:effectLst/>
              </a:rPr>
              <a:t>Each has a different scope, timescale, features and applicable rules, although there are some similarities. </a:t>
            </a:r>
          </a:p>
          <a:p>
            <a:pPr algn="l" fontAlgn="base"/>
            <a:r>
              <a:rPr lang="en-US" sz="2000" b="0" i="0" dirty="0">
                <a:solidFill>
                  <a:srgbClr val="000000"/>
                </a:solidFill>
                <a:effectLst/>
              </a:rPr>
              <a:t>One very significant difference is whether, and if so, how much legal costs and disbursements, can be recovered between the parties in making or defending the claim.</a:t>
            </a:r>
          </a:p>
          <a:p>
            <a:pPr algn="l" fontAlgn="base"/>
            <a:r>
              <a:rPr lang="en-US" sz="2000" b="0" i="0" dirty="0">
                <a:solidFill>
                  <a:srgbClr val="000000"/>
                </a:solidFill>
                <a:effectLst/>
              </a:rPr>
              <a:t>One of the most important common factors in determining the appropriate case management track is the value of a claim, so that needs to be identified first</a:t>
            </a:r>
          </a:p>
          <a:p>
            <a:endParaRPr lang="en-GB" dirty="0"/>
          </a:p>
        </p:txBody>
      </p:sp>
    </p:spTree>
    <p:extLst>
      <p:ext uri="{BB962C8B-B14F-4D97-AF65-F5344CB8AC3E}">
        <p14:creationId xmlns:p14="http://schemas.microsoft.com/office/powerpoint/2010/main" val="3289219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BDA28-A715-9D23-B0FA-DE28510F5243}"/>
              </a:ext>
            </a:extLst>
          </p:cNvPr>
          <p:cNvSpPr>
            <a:spLocks noGrp="1"/>
          </p:cNvSpPr>
          <p:nvPr>
            <p:ph type="title"/>
          </p:nvPr>
        </p:nvSpPr>
        <p:spPr>
          <a:xfrm>
            <a:off x="418541" y="207034"/>
            <a:ext cx="8596668" cy="730370"/>
          </a:xfrm>
        </p:spPr>
        <p:txBody>
          <a:bodyPr/>
          <a:lstStyle/>
          <a:p>
            <a:r>
              <a:rPr lang="en-GB" dirty="0"/>
              <a:t>What is the ‘value’ of a claim?</a:t>
            </a:r>
          </a:p>
        </p:txBody>
      </p:sp>
      <p:sp>
        <p:nvSpPr>
          <p:cNvPr id="3" name="Content Placeholder 2">
            <a:extLst>
              <a:ext uri="{FF2B5EF4-FFF2-40B4-BE49-F238E27FC236}">
                <a16:creationId xmlns:a16="http://schemas.microsoft.com/office/drawing/2014/main" id="{E0EF16C9-076B-6493-B251-27F23924308C}"/>
              </a:ext>
            </a:extLst>
          </p:cNvPr>
          <p:cNvSpPr>
            <a:spLocks noGrp="1"/>
          </p:cNvSpPr>
          <p:nvPr>
            <p:ph idx="1"/>
          </p:nvPr>
        </p:nvSpPr>
        <p:spPr>
          <a:xfrm>
            <a:off x="562314" y="937404"/>
            <a:ext cx="9300554" cy="5713562"/>
          </a:xfrm>
        </p:spPr>
        <p:txBody>
          <a:bodyPr>
            <a:normAutofit fontScale="92500" lnSpcReduction="10000"/>
          </a:bodyPr>
          <a:lstStyle/>
          <a:p>
            <a:pPr algn="l" fontAlgn="base"/>
            <a:r>
              <a:rPr lang="en-US" b="1" i="0" dirty="0">
                <a:solidFill>
                  <a:srgbClr val="000000"/>
                </a:solidFill>
                <a:effectLst/>
              </a:rPr>
              <a:t>r16.3</a:t>
            </a:r>
            <a:r>
              <a:rPr lang="en-US" dirty="0">
                <a:solidFill>
                  <a:srgbClr val="000000"/>
                </a:solidFill>
              </a:rPr>
              <a:t>: </a:t>
            </a:r>
            <a:r>
              <a:rPr lang="en-US" b="0" i="0" dirty="0">
                <a:solidFill>
                  <a:srgbClr val="000000"/>
                </a:solidFill>
                <a:effectLst/>
              </a:rPr>
              <a:t>The statement of value should state the amount that the claimant reasonably expects to recover</a:t>
            </a:r>
            <a:r>
              <a:rPr lang="en-US" dirty="0">
                <a:solidFill>
                  <a:srgbClr val="000000"/>
                </a:solidFill>
              </a:rPr>
              <a:t> and</a:t>
            </a:r>
            <a:r>
              <a:rPr lang="en-US" b="0" i="0" dirty="0">
                <a:solidFill>
                  <a:srgbClr val="000000"/>
                </a:solidFill>
                <a:effectLst/>
              </a:rPr>
              <a:t> aligns with some of the financial value thresholds applicable to different case management tracks.</a:t>
            </a:r>
          </a:p>
          <a:p>
            <a:pPr algn="l" fontAlgn="base"/>
            <a:r>
              <a:rPr lang="en-US" b="0" i="0" dirty="0">
                <a:solidFill>
                  <a:srgbClr val="000000"/>
                </a:solidFill>
                <a:effectLst/>
              </a:rPr>
              <a:t>The statement of value should have disregarded, under </a:t>
            </a:r>
            <a:r>
              <a:rPr lang="en-US" b="1" i="0" dirty="0">
                <a:solidFill>
                  <a:srgbClr val="000000"/>
                </a:solidFill>
                <a:effectLst/>
              </a:rPr>
              <a:t>r16.3(6)</a:t>
            </a:r>
            <a:r>
              <a:rPr lang="en-US" b="0" i="0" dirty="0">
                <a:solidFill>
                  <a:srgbClr val="000000"/>
                </a:solidFill>
                <a:effectLst/>
              </a:rPr>
              <a:t>, any possibility:</a:t>
            </a:r>
          </a:p>
          <a:p>
            <a:pPr lvl="1" fontAlgn="base"/>
            <a:r>
              <a:rPr lang="en-US" b="0" i="0" dirty="0">
                <a:solidFill>
                  <a:srgbClr val="000000"/>
                </a:solidFill>
                <a:effectLst/>
              </a:rPr>
              <a:t> that the court may make an award of interest or costs</a:t>
            </a:r>
          </a:p>
          <a:p>
            <a:pPr lvl="1" fontAlgn="base"/>
            <a:r>
              <a:rPr lang="en-US" b="0" i="0" dirty="0">
                <a:solidFill>
                  <a:srgbClr val="000000"/>
                </a:solidFill>
                <a:effectLst/>
              </a:rPr>
              <a:t>that the court may make a finding of contributory negligence;</a:t>
            </a:r>
          </a:p>
          <a:p>
            <a:pPr lvl="1" fontAlgn="base"/>
            <a:r>
              <a:rPr lang="en-US" b="0" i="0" dirty="0">
                <a:solidFill>
                  <a:srgbClr val="000000"/>
                </a:solidFill>
                <a:effectLst/>
              </a:rPr>
              <a:t>that the defendant may make a counterclaim or that the </a:t>
            </a:r>
            <a:r>
              <a:rPr lang="en-US" b="0" i="0" dirty="0" err="1">
                <a:solidFill>
                  <a:srgbClr val="000000"/>
                </a:solidFill>
                <a:effectLst/>
              </a:rPr>
              <a:t>defence</a:t>
            </a:r>
            <a:r>
              <a:rPr lang="en-US" b="0" i="0" dirty="0">
                <a:solidFill>
                  <a:srgbClr val="000000"/>
                </a:solidFill>
                <a:effectLst/>
              </a:rPr>
              <a:t> may include a set-off; or</a:t>
            </a:r>
          </a:p>
          <a:p>
            <a:pPr lvl="1" fontAlgn="base"/>
            <a:r>
              <a:rPr lang="en-US" b="0" i="0" dirty="0">
                <a:solidFill>
                  <a:srgbClr val="000000"/>
                </a:solidFill>
                <a:effectLst/>
              </a:rPr>
              <a:t>that the defendant may (under </a:t>
            </a:r>
            <a:r>
              <a:rPr lang="en-US" b="1" i="0" dirty="0">
                <a:solidFill>
                  <a:srgbClr val="000000"/>
                </a:solidFill>
                <a:effectLst/>
              </a:rPr>
              <a:t>s6</a:t>
            </a:r>
            <a:r>
              <a:rPr lang="en-US" b="0" i="0" dirty="0">
                <a:solidFill>
                  <a:srgbClr val="000000"/>
                </a:solidFill>
                <a:effectLst/>
              </a:rPr>
              <a:t> of the </a:t>
            </a:r>
            <a:r>
              <a:rPr lang="en-US" b="1" i="0" dirty="0">
                <a:solidFill>
                  <a:srgbClr val="000000"/>
                </a:solidFill>
                <a:effectLst/>
              </a:rPr>
              <a:t>Social Security (Recovery of Benefits Act 1997)</a:t>
            </a:r>
            <a:r>
              <a:rPr lang="en-US" b="0" i="0" dirty="0">
                <a:solidFill>
                  <a:srgbClr val="000000"/>
                </a:solidFill>
                <a:effectLst/>
              </a:rPr>
              <a:t>) be liable to deduct from the claimant’s damages (in a personal injury claim) certain recoverable welfare benefits, and to reimburse the Department for Work and Pensions for that sum.</a:t>
            </a:r>
          </a:p>
          <a:p>
            <a:pPr marL="0" indent="0" algn="l" fontAlgn="base">
              <a:buNone/>
            </a:pPr>
            <a:r>
              <a:rPr lang="en-US" b="0" i="0" dirty="0">
                <a:solidFill>
                  <a:srgbClr val="000000"/>
                </a:solidFill>
                <a:effectLst/>
              </a:rPr>
              <a:t>The statement of value should state:</a:t>
            </a:r>
          </a:p>
          <a:p>
            <a:pPr algn="l" fontAlgn="base">
              <a:buFont typeface="Arial" panose="020B0604020202020204" pitchFamily="34" charset="0"/>
              <a:buChar char="•"/>
            </a:pPr>
            <a:r>
              <a:rPr lang="en-US" b="0" i="0" dirty="0">
                <a:solidFill>
                  <a:srgbClr val="000000"/>
                </a:solidFill>
                <a:effectLst/>
              </a:rPr>
              <a:t>the amount of money claimed;</a:t>
            </a:r>
          </a:p>
          <a:p>
            <a:pPr algn="l" fontAlgn="base">
              <a:buFont typeface="Arial" panose="020B0604020202020204" pitchFamily="34" charset="0"/>
              <a:buChar char="•"/>
            </a:pPr>
            <a:r>
              <a:rPr lang="en-US" b="0" i="0" dirty="0">
                <a:solidFill>
                  <a:srgbClr val="000000"/>
                </a:solidFill>
                <a:effectLst/>
              </a:rPr>
              <a:t>that the claimant expects to recover –</a:t>
            </a:r>
          </a:p>
          <a:p>
            <a:pPr marL="742950" lvl="1" indent="-285750" algn="l" fontAlgn="base">
              <a:buFont typeface="Arial" panose="020B0604020202020204" pitchFamily="34" charset="0"/>
              <a:buChar char="•"/>
            </a:pPr>
            <a:r>
              <a:rPr lang="en-US" b="0" i="0" dirty="0">
                <a:solidFill>
                  <a:srgbClr val="000000"/>
                </a:solidFill>
                <a:effectLst/>
              </a:rPr>
              <a:t>not more than £10,000; or</a:t>
            </a:r>
          </a:p>
          <a:p>
            <a:pPr marL="742950" lvl="1" indent="-285750" algn="l" fontAlgn="base">
              <a:buFont typeface="Arial" panose="020B0604020202020204" pitchFamily="34" charset="0"/>
              <a:buChar char="•"/>
            </a:pPr>
            <a:r>
              <a:rPr lang="en-US" b="0" i="0" dirty="0">
                <a:solidFill>
                  <a:srgbClr val="000000"/>
                </a:solidFill>
                <a:effectLst/>
              </a:rPr>
              <a:t>more than £10,000 but not more than £25,000; or</a:t>
            </a:r>
          </a:p>
          <a:p>
            <a:pPr marL="742950" lvl="1" indent="-285750" algn="l" fontAlgn="base">
              <a:buFont typeface="Arial" panose="020B0604020202020204" pitchFamily="34" charset="0"/>
              <a:buChar char="•"/>
            </a:pPr>
            <a:r>
              <a:rPr lang="en-US" b="0" i="0" dirty="0">
                <a:solidFill>
                  <a:srgbClr val="000000"/>
                </a:solidFill>
                <a:effectLst/>
              </a:rPr>
              <a:t>more than £25,000 but not more than £100,000; or</a:t>
            </a:r>
          </a:p>
          <a:p>
            <a:pPr marL="742950" lvl="1" indent="-285750" algn="l" fontAlgn="base">
              <a:buFont typeface="Arial" panose="020B0604020202020204" pitchFamily="34" charset="0"/>
              <a:buChar char="•"/>
            </a:pPr>
            <a:r>
              <a:rPr lang="en-US" b="0" i="0" dirty="0">
                <a:solidFill>
                  <a:srgbClr val="000000"/>
                </a:solidFill>
                <a:effectLst/>
              </a:rPr>
              <a:t>more than £100,000; </a:t>
            </a:r>
            <a:r>
              <a:rPr lang="en-US" dirty="0">
                <a:solidFill>
                  <a:srgbClr val="000000"/>
                </a:solidFill>
              </a:rPr>
              <a:t> OR</a:t>
            </a:r>
            <a:endParaRPr lang="en-US" b="0" i="0" dirty="0">
              <a:solidFill>
                <a:srgbClr val="000000"/>
              </a:solidFill>
              <a:effectLst/>
            </a:endParaRPr>
          </a:p>
          <a:p>
            <a:r>
              <a:rPr lang="en-US" b="0" i="0" dirty="0">
                <a:solidFill>
                  <a:srgbClr val="000000"/>
                </a:solidFill>
                <a:effectLst/>
              </a:rPr>
              <a:t>that the claimant cannot say how much is likely to be recovered.</a:t>
            </a:r>
          </a:p>
          <a:p>
            <a:endParaRPr lang="en-GB" dirty="0"/>
          </a:p>
        </p:txBody>
      </p:sp>
    </p:spTree>
    <p:extLst>
      <p:ext uri="{BB962C8B-B14F-4D97-AF65-F5344CB8AC3E}">
        <p14:creationId xmlns:p14="http://schemas.microsoft.com/office/powerpoint/2010/main" val="4262790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66505-6D90-600E-8102-262B2B8230B1}"/>
              </a:ext>
            </a:extLst>
          </p:cNvPr>
          <p:cNvSpPr>
            <a:spLocks noGrp="1"/>
          </p:cNvSpPr>
          <p:nvPr>
            <p:ph type="title"/>
          </p:nvPr>
        </p:nvSpPr>
        <p:spPr>
          <a:xfrm>
            <a:off x="602571" y="312472"/>
            <a:ext cx="8596668" cy="665188"/>
          </a:xfrm>
        </p:spPr>
        <p:txBody>
          <a:bodyPr/>
          <a:lstStyle/>
          <a:p>
            <a:r>
              <a:rPr lang="en-GB" dirty="0"/>
              <a:t>Additional requirements</a:t>
            </a:r>
          </a:p>
        </p:txBody>
      </p:sp>
      <p:sp>
        <p:nvSpPr>
          <p:cNvPr id="3" name="Content Placeholder 2">
            <a:extLst>
              <a:ext uri="{FF2B5EF4-FFF2-40B4-BE49-F238E27FC236}">
                <a16:creationId xmlns:a16="http://schemas.microsoft.com/office/drawing/2014/main" id="{3BC1FFB6-7C2D-CABB-04B9-BC74A9754A73}"/>
              </a:ext>
            </a:extLst>
          </p:cNvPr>
          <p:cNvSpPr>
            <a:spLocks noGrp="1"/>
          </p:cNvSpPr>
          <p:nvPr>
            <p:ph idx="1"/>
          </p:nvPr>
        </p:nvSpPr>
        <p:spPr>
          <a:xfrm>
            <a:off x="453046" y="977660"/>
            <a:ext cx="9496085" cy="5474898"/>
          </a:xfrm>
        </p:spPr>
        <p:txBody>
          <a:bodyPr>
            <a:normAutofit/>
          </a:bodyPr>
          <a:lstStyle/>
          <a:p>
            <a:pPr algn="l" fontAlgn="base"/>
            <a:r>
              <a:rPr lang="en-US" sz="2000" b="0" i="0" dirty="0">
                <a:solidFill>
                  <a:srgbClr val="000000"/>
                </a:solidFill>
                <a:effectLst/>
              </a:rPr>
              <a:t>The statement of value provides a starting point, but it is not a complete answer. In addition to the matters disregarded for the statement of value, the court should also disregard, under </a:t>
            </a:r>
            <a:r>
              <a:rPr lang="en-US" sz="2000" b="1" i="0" dirty="0">
                <a:solidFill>
                  <a:srgbClr val="000000"/>
                </a:solidFill>
                <a:effectLst/>
              </a:rPr>
              <a:t>r26.13(2)</a:t>
            </a:r>
            <a:r>
              <a:rPr lang="en-US" sz="2000" b="0" i="0" dirty="0">
                <a:solidFill>
                  <a:srgbClr val="000000"/>
                </a:solidFill>
                <a:effectLst/>
              </a:rPr>
              <a:t>:</a:t>
            </a:r>
          </a:p>
          <a:p>
            <a:pPr algn="l" fontAlgn="base">
              <a:buFont typeface="Arial" panose="020B0604020202020204" pitchFamily="34" charset="0"/>
              <a:buChar char="•"/>
            </a:pPr>
            <a:r>
              <a:rPr lang="en-US" sz="2000" b="1" i="0" dirty="0">
                <a:solidFill>
                  <a:srgbClr val="000000"/>
                </a:solidFill>
                <a:effectLst/>
              </a:rPr>
              <a:t>any amount not in dispute;</a:t>
            </a:r>
          </a:p>
          <a:p>
            <a:pPr algn="l" fontAlgn="base"/>
            <a:r>
              <a:rPr lang="en-US" sz="2000" dirty="0">
                <a:solidFill>
                  <a:srgbClr val="000000"/>
                </a:solidFill>
              </a:rPr>
              <a:t>Also, i</a:t>
            </a:r>
            <a:r>
              <a:rPr lang="en-US" sz="2000" b="0" i="0" dirty="0">
                <a:solidFill>
                  <a:srgbClr val="000000"/>
                </a:solidFill>
                <a:effectLst/>
              </a:rPr>
              <a:t>f multiple claimants have started a claim against the same defendant using the same claim form, and each claimant has a claim against the defendant separate from the other claimants, the court </a:t>
            </a:r>
            <a:r>
              <a:rPr lang="en-US" sz="2000" b="1" i="0" dirty="0">
                <a:solidFill>
                  <a:srgbClr val="000000"/>
                </a:solidFill>
                <a:effectLst/>
              </a:rPr>
              <a:t>shall consider the claim of each claimant separately </a:t>
            </a:r>
            <a:r>
              <a:rPr lang="en-US" sz="2000" b="0" i="0" dirty="0">
                <a:solidFill>
                  <a:srgbClr val="000000"/>
                </a:solidFill>
                <a:effectLst/>
              </a:rPr>
              <a:t>when it assesses financial value for the purposes of determining the appropriate case management track.</a:t>
            </a:r>
          </a:p>
          <a:p>
            <a:endParaRPr lang="en-GB" dirty="0"/>
          </a:p>
        </p:txBody>
      </p:sp>
    </p:spTree>
    <p:extLst>
      <p:ext uri="{BB962C8B-B14F-4D97-AF65-F5344CB8AC3E}">
        <p14:creationId xmlns:p14="http://schemas.microsoft.com/office/powerpoint/2010/main" val="2235868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5C9AC-59D1-5177-53B4-49022E7B26B5}"/>
              </a:ext>
            </a:extLst>
          </p:cNvPr>
          <p:cNvSpPr>
            <a:spLocks noGrp="1"/>
          </p:cNvSpPr>
          <p:nvPr>
            <p:ph type="title"/>
          </p:nvPr>
        </p:nvSpPr>
        <p:spPr>
          <a:xfrm>
            <a:off x="441545" y="215660"/>
            <a:ext cx="8596668" cy="692989"/>
          </a:xfrm>
        </p:spPr>
        <p:txBody>
          <a:bodyPr/>
          <a:lstStyle/>
          <a:p>
            <a:r>
              <a:rPr lang="en-GB" dirty="0"/>
              <a:t>Scope of the Small Claims Track</a:t>
            </a:r>
          </a:p>
        </p:txBody>
      </p:sp>
      <p:sp>
        <p:nvSpPr>
          <p:cNvPr id="3" name="Content Placeholder 2">
            <a:extLst>
              <a:ext uri="{FF2B5EF4-FFF2-40B4-BE49-F238E27FC236}">
                <a16:creationId xmlns:a16="http://schemas.microsoft.com/office/drawing/2014/main" id="{792FA103-3A8C-9BDB-0F6C-8C034D43319A}"/>
              </a:ext>
            </a:extLst>
          </p:cNvPr>
          <p:cNvSpPr>
            <a:spLocks noGrp="1"/>
          </p:cNvSpPr>
          <p:nvPr>
            <p:ph idx="1"/>
          </p:nvPr>
        </p:nvSpPr>
        <p:spPr>
          <a:xfrm>
            <a:off x="441545" y="981647"/>
            <a:ext cx="9156779" cy="5327139"/>
          </a:xfrm>
        </p:spPr>
        <p:txBody>
          <a:bodyPr>
            <a:normAutofit/>
          </a:bodyPr>
          <a:lstStyle/>
          <a:p>
            <a:pPr marL="0" indent="0" algn="l" fontAlgn="base">
              <a:buNone/>
            </a:pPr>
            <a:r>
              <a:rPr lang="en-US" sz="2000" b="0" i="0" dirty="0">
                <a:solidFill>
                  <a:srgbClr val="000000"/>
                </a:solidFill>
                <a:effectLst/>
                <a:latin typeface="Inter"/>
              </a:rPr>
              <a:t>The aim of the small claims track is to provide a streamlined, relatively quick, inexpensive procedure, and without substantial legal costs being recoverable between the parties.</a:t>
            </a:r>
          </a:p>
          <a:p>
            <a:pPr algn="l" fontAlgn="base"/>
            <a:r>
              <a:rPr lang="en-US" sz="2000" b="0" i="0" dirty="0">
                <a:solidFill>
                  <a:srgbClr val="000000"/>
                </a:solidFill>
                <a:effectLst/>
                <a:latin typeface="Inter"/>
              </a:rPr>
              <a:t>Claims value: not more than £10,000</a:t>
            </a:r>
          </a:p>
          <a:p>
            <a:pPr algn="l" fontAlgn="base"/>
            <a:r>
              <a:rPr lang="en-US" sz="2000" b="0" i="0" dirty="0">
                <a:solidFill>
                  <a:srgbClr val="000000"/>
                </a:solidFill>
                <a:effectLst/>
                <a:latin typeface="Inter"/>
              </a:rPr>
              <a:t>Should be possible for a litigant to conduct their own case without legal representation if they wish (</a:t>
            </a:r>
            <a:r>
              <a:rPr lang="en-US" sz="2000" b="1" i="0" dirty="0">
                <a:solidFill>
                  <a:srgbClr val="000000"/>
                </a:solidFill>
                <a:effectLst/>
                <a:latin typeface="inherit"/>
              </a:rPr>
              <a:t>PD 26, para 15(2)</a:t>
            </a:r>
            <a:r>
              <a:rPr lang="en-US" sz="2000" b="0" i="0" dirty="0">
                <a:solidFill>
                  <a:srgbClr val="000000"/>
                </a:solidFill>
                <a:effectLst/>
                <a:latin typeface="Inter"/>
              </a:rPr>
              <a:t>).</a:t>
            </a:r>
          </a:p>
          <a:p>
            <a:pPr algn="l" fontAlgn="base"/>
            <a:r>
              <a:rPr lang="en-US" sz="2000" b="0" i="0" dirty="0">
                <a:solidFill>
                  <a:srgbClr val="000000"/>
                </a:solidFill>
                <a:effectLst/>
                <a:latin typeface="Inter"/>
              </a:rPr>
              <a:t>Save for some limited exceptions, many different types of claim could be dealt with in the small claims track. Under </a:t>
            </a:r>
            <a:r>
              <a:rPr lang="en-US" sz="2000" b="1" i="0" dirty="0">
                <a:solidFill>
                  <a:srgbClr val="000000"/>
                </a:solidFill>
                <a:effectLst/>
                <a:latin typeface="inherit"/>
              </a:rPr>
              <a:t>PD 15, para 15(3)</a:t>
            </a:r>
            <a:r>
              <a:rPr lang="en-US" sz="2000" b="0" i="0" dirty="0">
                <a:solidFill>
                  <a:srgbClr val="000000"/>
                </a:solidFill>
                <a:effectLst/>
                <a:latin typeface="Inter"/>
              </a:rPr>
              <a:t> these include: </a:t>
            </a:r>
          </a:p>
          <a:p>
            <a:pPr lvl="1" fontAlgn="base"/>
            <a:r>
              <a:rPr lang="en-US" sz="2000" b="0" i="0" dirty="0">
                <a:solidFill>
                  <a:srgbClr val="000000"/>
                </a:solidFill>
                <a:effectLst/>
                <a:latin typeface="inherit"/>
              </a:rPr>
              <a:t>consumer disputes, </a:t>
            </a:r>
          </a:p>
          <a:p>
            <a:pPr lvl="1" fontAlgn="base"/>
            <a:r>
              <a:rPr lang="en-US" sz="2000" b="0" i="0" dirty="0">
                <a:solidFill>
                  <a:srgbClr val="000000"/>
                </a:solidFill>
                <a:effectLst/>
                <a:latin typeface="inherit"/>
              </a:rPr>
              <a:t>accident claims, </a:t>
            </a:r>
          </a:p>
          <a:p>
            <a:pPr lvl="1" fontAlgn="base"/>
            <a:r>
              <a:rPr lang="en-US" sz="2000" b="0" i="0" dirty="0">
                <a:solidFill>
                  <a:srgbClr val="000000"/>
                </a:solidFill>
                <a:effectLst/>
                <a:latin typeface="inherit"/>
              </a:rPr>
              <a:t>disputes about the ownership of goods, </a:t>
            </a:r>
          </a:p>
          <a:p>
            <a:pPr lvl="1" fontAlgn="base"/>
            <a:r>
              <a:rPr lang="en-US" sz="2000" b="0" i="0" dirty="0">
                <a:solidFill>
                  <a:srgbClr val="000000"/>
                </a:solidFill>
                <a:effectLst/>
                <a:latin typeface="inherit"/>
              </a:rPr>
              <a:t>many disputes between a landlord and tenant</a:t>
            </a:r>
          </a:p>
          <a:p>
            <a:pPr marL="0" indent="0" algn="l" fontAlgn="base">
              <a:buNone/>
            </a:pPr>
            <a:endParaRPr lang="en-US" sz="2000" b="0" i="0" dirty="0">
              <a:solidFill>
                <a:srgbClr val="000000"/>
              </a:solidFill>
              <a:effectLst/>
              <a:latin typeface="Inter"/>
            </a:endParaRPr>
          </a:p>
          <a:p>
            <a:pPr algn="l" fontAlgn="base">
              <a:buFont typeface="Arial" panose="020B0604020202020204" pitchFamily="34" charset="0"/>
              <a:buChar char="•"/>
            </a:pPr>
            <a:endParaRPr lang="en-US" sz="2000" b="0" i="0" dirty="0">
              <a:solidFill>
                <a:srgbClr val="000000"/>
              </a:solidFill>
              <a:effectLst/>
              <a:latin typeface="inherit"/>
            </a:endParaRPr>
          </a:p>
          <a:p>
            <a:endParaRPr lang="en-GB" dirty="0"/>
          </a:p>
        </p:txBody>
      </p:sp>
    </p:spTree>
    <p:extLst>
      <p:ext uri="{BB962C8B-B14F-4D97-AF65-F5344CB8AC3E}">
        <p14:creationId xmlns:p14="http://schemas.microsoft.com/office/powerpoint/2010/main" val="2640208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8B38E-32A8-EC9E-EE65-693A50BE96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7EFBB4-F329-8903-AE14-B813EF2C6689}"/>
              </a:ext>
            </a:extLst>
          </p:cNvPr>
          <p:cNvSpPr>
            <a:spLocks noGrp="1"/>
          </p:cNvSpPr>
          <p:nvPr>
            <p:ph type="title"/>
          </p:nvPr>
        </p:nvSpPr>
        <p:spPr>
          <a:xfrm>
            <a:off x="153220" y="215660"/>
            <a:ext cx="9386196" cy="692989"/>
          </a:xfrm>
        </p:spPr>
        <p:txBody>
          <a:bodyPr>
            <a:noAutofit/>
          </a:bodyPr>
          <a:lstStyle/>
          <a:p>
            <a:r>
              <a:rPr lang="en-GB" sz="2800" dirty="0"/>
              <a:t>Claims which won’t be allocated to Small Claims Track</a:t>
            </a:r>
          </a:p>
        </p:txBody>
      </p:sp>
      <p:sp>
        <p:nvSpPr>
          <p:cNvPr id="3" name="Content Placeholder 2">
            <a:extLst>
              <a:ext uri="{FF2B5EF4-FFF2-40B4-BE49-F238E27FC236}">
                <a16:creationId xmlns:a16="http://schemas.microsoft.com/office/drawing/2014/main" id="{EE9B9271-B282-FEEE-498C-D6880B6F0CDA}"/>
              </a:ext>
            </a:extLst>
          </p:cNvPr>
          <p:cNvSpPr>
            <a:spLocks noGrp="1"/>
          </p:cNvSpPr>
          <p:nvPr>
            <p:ph idx="1"/>
          </p:nvPr>
        </p:nvSpPr>
        <p:spPr>
          <a:xfrm>
            <a:off x="153220" y="1109255"/>
            <a:ext cx="9156779" cy="5327139"/>
          </a:xfrm>
        </p:spPr>
        <p:txBody>
          <a:bodyPr>
            <a:normAutofit lnSpcReduction="10000"/>
          </a:bodyPr>
          <a:lstStyle/>
          <a:p>
            <a:pPr fontAlgn="base"/>
            <a:r>
              <a:rPr lang="en-US" dirty="0">
                <a:solidFill>
                  <a:srgbClr val="000000"/>
                </a:solidFill>
                <a:latin typeface="Inter"/>
              </a:rPr>
              <a:t>C</a:t>
            </a:r>
            <a:r>
              <a:rPr lang="en-US" b="0" i="0" dirty="0">
                <a:solidFill>
                  <a:srgbClr val="000000"/>
                </a:solidFill>
                <a:effectLst/>
                <a:latin typeface="Inter"/>
              </a:rPr>
              <a:t>laims involving a disputed allegation of dishonesty (</a:t>
            </a:r>
            <a:r>
              <a:rPr lang="en-US" b="1" i="0" dirty="0">
                <a:solidFill>
                  <a:srgbClr val="000000"/>
                </a:solidFill>
                <a:effectLst/>
                <a:latin typeface="inherit"/>
              </a:rPr>
              <a:t>PD 26, para 15(4)</a:t>
            </a:r>
            <a:r>
              <a:rPr lang="en-US" b="0" i="0" dirty="0">
                <a:solidFill>
                  <a:srgbClr val="000000"/>
                </a:solidFill>
                <a:effectLst/>
                <a:latin typeface="Inter"/>
              </a:rPr>
              <a:t>).</a:t>
            </a:r>
          </a:p>
          <a:p>
            <a:pPr algn="l" fontAlgn="base"/>
            <a:r>
              <a:rPr lang="en-US" b="0" i="0" dirty="0">
                <a:solidFill>
                  <a:srgbClr val="000000"/>
                </a:solidFill>
                <a:effectLst/>
                <a:latin typeface="inherit"/>
              </a:rPr>
              <a:t>Claims by a tenant of residential premises against his landlord in respect of harassment or unlawful eviction (</a:t>
            </a:r>
            <a:r>
              <a:rPr lang="en-US" b="1" i="0" dirty="0">
                <a:solidFill>
                  <a:srgbClr val="000000"/>
                </a:solidFill>
                <a:effectLst/>
                <a:latin typeface="inherit"/>
              </a:rPr>
              <a:t>r26.12(2)</a:t>
            </a:r>
            <a:r>
              <a:rPr lang="en-US" b="0" i="0" dirty="0">
                <a:solidFill>
                  <a:srgbClr val="000000"/>
                </a:solidFill>
                <a:effectLst/>
                <a:latin typeface="inherit"/>
              </a:rPr>
              <a:t>); or a claim under the </a:t>
            </a:r>
            <a:r>
              <a:rPr lang="en-US" b="1" i="0" dirty="0">
                <a:solidFill>
                  <a:srgbClr val="000000"/>
                </a:solidFill>
                <a:effectLst/>
                <a:latin typeface="inherit"/>
              </a:rPr>
              <a:t>Renting Homes (Wales) Act 2016</a:t>
            </a:r>
            <a:r>
              <a:rPr lang="en-US" b="0" i="0" dirty="0">
                <a:solidFill>
                  <a:srgbClr val="000000"/>
                </a:solidFill>
                <a:effectLst/>
                <a:latin typeface="inherit"/>
              </a:rPr>
              <a:t> by a contract holder of a dwelling against their landlord for a remedy in respect of harassment or unlawful eviction (</a:t>
            </a:r>
            <a:r>
              <a:rPr lang="en-US" b="1" i="0" dirty="0">
                <a:solidFill>
                  <a:srgbClr val="000000"/>
                </a:solidFill>
                <a:effectLst/>
                <a:latin typeface="inherit"/>
              </a:rPr>
              <a:t>r26.12(3)</a:t>
            </a:r>
            <a:r>
              <a:rPr lang="en-US" b="0" i="0" dirty="0">
                <a:solidFill>
                  <a:srgbClr val="000000"/>
                </a:solidFill>
                <a:effectLst/>
                <a:latin typeface="inherit"/>
              </a:rPr>
              <a:t>).</a:t>
            </a:r>
          </a:p>
          <a:p>
            <a:pPr algn="l" fontAlgn="base"/>
            <a:r>
              <a:rPr lang="en-US" b="0" i="0" dirty="0">
                <a:solidFill>
                  <a:srgbClr val="000000"/>
                </a:solidFill>
                <a:effectLst/>
                <a:latin typeface="Inter"/>
              </a:rPr>
              <a:t>For other claims, the financial value is the most important factor</a:t>
            </a:r>
            <a:r>
              <a:rPr lang="en-US" dirty="0">
                <a:solidFill>
                  <a:srgbClr val="000000"/>
                </a:solidFill>
                <a:latin typeface="Inter"/>
              </a:rPr>
              <a:t> : </a:t>
            </a:r>
            <a:r>
              <a:rPr lang="en-US" b="0" i="0" dirty="0">
                <a:solidFill>
                  <a:srgbClr val="000000"/>
                </a:solidFill>
                <a:effectLst/>
                <a:latin typeface="Inter"/>
              </a:rPr>
              <a:t>not more than £10,000 (</a:t>
            </a:r>
            <a:r>
              <a:rPr lang="en-US" b="1" i="0" dirty="0">
                <a:solidFill>
                  <a:srgbClr val="000000"/>
                </a:solidFill>
                <a:effectLst/>
                <a:latin typeface="inherit"/>
              </a:rPr>
              <a:t>r26.9(4)</a:t>
            </a:r>
            <a:r>
              <a:rPr lang="en-US" b="0" i="0" dirty="0">
                <a:solidFill>
                  <a:srgbClr val="000000"/>
                </a:solidFill>
                <a:effectLst/>
                <a:latin typeface="Inter"/>
              </a:rPr>
              <a:t>) </a:t>
            </a:r>
          </a:p>
          <a:p>
            <a:pPr algn="l" fontAlgn="base"/>
            <a:r>
              <a:rPr lang="en-US" dirty="0">
                <a:solidFill>
                  <a:srgbClr val="000000"/>
                </a:solidFill>
                <a:latin typeface="Inter"/>
              </a:rPr>
              <a:t>Unless </a:t>
            </a:r>
            <a:r>
              <a:rPr lang="en-US" b="0" i="0" dirty="0">
                <a:solidFill>
                  <a:srgbClr val="000000"/>
                </a:solidFill>
                <a:effectLst/>
                <a:latin typeface="Inter"/>
              </a:rPr>
              <a:t>one of the exceptions in </a:t>
            </a:r>
            <a:r>
              <a:rPr lang="en-US" b="1" i="0" dirty="0">
                <a:solidFill>
                  <a:srgbClr val="000000"/>
                </a:solidFill>
                <a:effectLst/>
                <a:latin typeface="inherit"/>
              </a:rPr>
              <a:t>r26.9(1)</a:t>
            </a:r>
            <a:r>
              <a:rPr lang="en-US" b="0" i="0" dirty="0">
                <a:solidFill>
                  <a:srgbClr val="000000"/>
                </a:solidFill>
                <a:effectLst/>
                <a:latin typeface="Inter"/>
              </a:rPr>
              <a:t> applies, where a lower value applies for the threshold in respect of damages for personal </a:t>
            </a:r>
            <a:r>
              <a:rPr lang="en-US" b="0" i="0" dirty="0" err="1">
                <a:solidFill>
                  <a:srgbClr val="000000"/>
                </a:solidFill>
                <a:effectLst/>
                <a:latin typeface="Inter"/>
              </a:rPr>
              <a:t>injurty</a:t>
            </a:r>
            <a:r>
              <a:rPr lang="en-US" b="0" i="0" dirty="0">
                <a:solidFill>
                  <a:srgbClr val="000000"/>
                </a:solidFill>
                <a:effectLst/>
                <a:latin typeface="Inter"/>
              </a:rPr>
              <a:t> ( pain and suffering and loss of amenity).</a:t>
            </a:r>
          </a:p>
          <a:p>
            <a:pPr algn="l" fontAlgn="base"/>
            <a:r>
              <a:rPr lang="en-US" b="0" i="0" dirty="0">
                <a:solidFill>
                  <a:srgbClr val="000000"/>
                </a:solidFill>
                <a:effectLst/>
                <a:latin typeface="Inter"/>
              </a:rPr>
              <a:t>Where any of these exceptions apply, the claim will fall beyond the scope of the small claims track and instead will fall within the scope of the fast track, the intermediate track or the multi-track, depending on the rules about the scope of those tracks.</a:t>
            </a:r>
          </a:p>
          <a:p>
            <a:pPr algn="l" fontAlgn="base"/>
            <a:r>
              <a:rPr lang="en-US" b="0" i="0" dirty="0">
                <a:solidFill>
                  <a:srgbClr val="000000"/>
                </a:solidFill>
                <a:effectLst/>
                <a:latin typeface="Inter"/>
              </a:rPr>
              <a:t>Even where a claim is above the financial limits of the small claims track, the court still has a residual discretion to allocate the claim to the small claims track (</a:t>
            </a:r>
            <a:r>
              <a:rPr lang="en-US" b="1" i="0" dirty="0">
                <a:solidFill>
                  <a:srgbClr val="000000"/>
                </a:solidFill>
                <a:effectLst/>
                <a:latin typeface="inherit"/>
              </a:rPr>
              <a:t>PD 26, para 15(5)</a:t>
            </a:r>
            <a:r>
              <a:rPr lang="en-US" b="0" i="0" dirty="0">
                <a:solidFill>
                  <a:srgbClr val="000000"/>
                </a:solidFill>
                <a:effectLst/>
                <a:latin typeface="Inter"/>
              </a:rPr>
              <a:t>) although even if the court does so, it will not normally allow the hearing of the claim to be more than a day.</a:t>
            </a:r>
          </a:p>
          <a:p>
            <a:pPr algn="l" fontAlgn="base"/>
            <a:endParaRPr lang="en-US" b="0" i="0" dirty="0">
              <a:solidFill>
                <a:srgbClr val="000000"/>
              </a:solidFill>
              <a:effectLst/>
              <a:latin typeface="Inter"/>
            </a:endParaRPr>
          </a:p>
          <a:p>
            <a:pPr algn="l" fontAlgn="base">
              <a:buFont typeface="Arial" panose="020B0604020202020204" pitchFamily="34" charset="0"/>
              <a:buChar char="•"/>
            </a:pPr>
            <a:endParaRPr lang="en-US" b="0" i="0" dirty="0">
              <a:solidFill>
                <a:srgbClr val="000000"/>
              </a:solidFill>
              <a:effectLst/>
              <a:latin typeface="inherit"/>
            </a:endParaRPr>
          </a:p>
          <a:p>
            <a:endParaRPr lang="en-GB" dirty="0"/>
          </a:p>
        </p:txBody>
      </p:sp>
    </p:spTree>
    <p:extLst>
      <p:ext uri="{BB962C8B-B14F-4D97-AF65-F5344CB8AC3E}">
        <p14:creationId xmlns:p14="http://schemas.microsoft.com/office/powerpoint/2010/main" val="4058674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1FCD0-F6F6-6FC2-3384-C1C69F4D9B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4D47C6-C71D-369D-DF79-686845C46118}"/>
              </a:ext>
            </a:extLst>
          </p:cNvPr>
          <p:cNvSpPr>
            <a:spLocks noGrp="1"/>
          </p:cNvSpPr>
          <p:nvPr>
            <p:ph type="title"/>
          </p:nvPr>
        </p:nvSpPr>
        <p:spPr>
          <a:xfrm>
            <a:off x="533560" y="143778"/>
            <a:ext cx="9990666" cy="672860"/>
          </a:xfrm>
        </p:spPr>
        <p:txBody>
          <a:bodyPr>
            <a:normAutofit fontScale="90000"/>
          </a:bodyPr>
          <a:lstStyle/>
          <a:p>
            <a:r>
              <a:rPr lang="en-GB" dirty="0"/>
              <a:t>Scope of the Fast Track ( r 26.9 and PD26 para 16)</a:t>
            </a:r>
          </a:p>
        </p:txBody>
      </p:sp>
      <p:sp>
        <p:nvSpPr>
          <p:cNvPr id="3" name="Content Placeholder 2">
            <a:extLst>
              <a:ext uri="{FF2B5EF4-FFF2-40B4-BE49-F238E27FC236}">
                <a16:creationId xmlns:a16="http://schemas.microsoft.com/office/drawing/2014/main" id="{A739B3DE-8671-C03E-F88F-3E3115DF637A}"/>
              </a:ext>
            </a:extLst>
          </p:cNvPr>
          <p:cNvSpPr>
            <a:spLocks noGrp="1"/>
          </p:cNvSpPr>
          <p:nvPr>
            <p:ph idx="1"/>
          </p:nvPr>
        </p:nvSpPr>
        <p:spPr>
          <a:xfrm>
            <a:off x="389786" y="816638"/>
            <a:ext cx="9277549" cy="5516921"/>
          </a:xfrm>
        </p:spPr>
        <p:txBody>
          <a:bodyPr>
            <a:noAutofit/>
          </a:bodyPr>
          <a:lstStyle/>
          <a:p>
            <a:pPr fontAlgn="base"/>
            <a:r>
              <a:rPr lang="en-US" sz="2000" b="0" i="0" dirty="0">
                <a:solidFill>
                  <a:srgbClr val="000000"/>
                </a:solidFill>
                <a:effectLst/>
                <a:latin typeface="+mj-lt"/>
              </a:rPr>
              <a:t>Under rr26.6(4) and (5), the fast track is the normal track for a claim which:</a:t>
            </a:r>
          </a:p>
          <a:p>
            <a:pPr lvl="1" fontAlgn="base"/>
            <a:r>
              <a:rPr lang="en-US" sz="2000" b="0" i="0" dirty="0">
                <a:solidFill>
                  <a:srgbClr val="000000"/>
                </a:solidFill>
                <a:effectLst/>
                <a:latin typeface="+mj-lt"/>
              </a:rPr>
              <a:t>is beyond the scope of the small claims track;</a:t>
            </a:r>
          </a:p>
          <a:p>
            <a:pPr lvl="1" fontAlgn="base"/>
            <a:r>
              <a:rPr lang="en-US" sz="2000" b="0" i="0" dirty="0">
                <a:solidFill>
                  <a:srgbClr val="000000"/>
                </a:solidFill>
                <a:effectLst/>
                <a:latin typeface="+mj-lt"/>
              </a:rPr>
              <a:t>has a </a:t>
            </a:r>
            <a:r>
              <a:rPr lang="en-US" sz="2000" b="0" i="0" dirty="0">
                <a:solidFill>
                  <a:schemeClr val="bg2">
                    <a:lumMod val="50000"/>
                  </a:schemeClr>
                </a:solidFill>
                <a:effectLst/>
                <a:latin typeface="+mj-lt"/>
              </a:rPr>
              <a:t>value of not more than £25,000</a:t>
            </a:r>
            <a:r>
              <a:rPr lang="en-US" sz="2000" b="0" i="0" dirty="0">
                <a:solidFill>
                  <a:srgbClr val="000000"/>
                </a:solidFill>
                <a:effectLst/>
                <a:latin typeface="+mj-lt"/>
              </a:rPr>
              <a:t>. Unless all parties consent, the court cannot order a claim worth over £25,000 to proceed in the fast track;</a:t>
            </a:r>
          </a:p>
          <a:p>
            <a:pPr lvl="1" fontAlgn="base"/>
            <a:r>
              <a:rPr lang="en-US" sz="2000" b="0" i="0" dirty="0">
                <a:solidFill>
                  <a:srgbClr val="000000"/>
                </a:solidFill>
                <a:effectLst/>
                <a:latin typeface="+mj-lt"/>
              </a:rPr>
              <a:t>the court considers the </a:t>
            </a:r>
            <a:r>
              <a:rPr lang="en-US" sz="2000" b="0" i="0" dirty="0">
                <a:solidFill>
                  <a:schemeClr val="bg2">
                    <a:lumMod val="50000"/>
                  </a:schemeClr>
                </a:solidFill>
                <a:effectLst/>
                <a:latin typeface="+mj-lt"/>
              </a:rPr>
              <a:t>trial is likely to last for no longer than one day </a:t>
            </a:r>
            <a:r>
              <a:rPr lang="en-US" sz="2000" b="0" i="0" dirty="0">
                <a:solidFill>
                  <a:srgbClr val="000000"/>
                </a:solidFill>
                <a:effectLst/>
                <a:latin typeface="+mj-lt"/>
              </a:rPr>
              <a:t>(five hours in court);</a:t>
            </a:r>
          </a:p>
          <a:p>
            <a:pPr fontAlgn="base"/>
            <a:r>
              <a:rPr lang="en-US" sz="2000" b="0" i="0" dirty="0">
                <a:solidFill>
                  <a:srgbClr val="000000"/>
                </a:solidFill>
                <a:effectLst/>
                <a:latin typeface="+mj-lt"/>
              </a:rPr>
              <a:t>oral expert evidence at trial (if permitted by the court at all) will be limited to expert evidence in two expert fields; and</a:t>
            </a:r>
          </a:p>
          <a:p>
            <a:pPr fontAlgn="base"/>
            <a:r>
              <a:rPr lang="en-US" sz="2000" b="0" i="0" dirty="0">
                <a:solidFill>
                  <a:srgbClr val="000000"/>
                </a:solidFill>
                <a:effectLst/>
                <a:latin typeface="+mj-lt"/>
              </a:rPr>
              <a:t>oral expert evidence at trial will be limited to one expert per party in relation to any expert field.</a:t>
            </a:r>
          </a:p>
          <a:p>
            <a:pPr fontAlgn="base"/>
            <a:endParaRPr lang="en-US" sz="2000" b="0" i="0" dirty="0">
              <a:solidFill>
                <a:srgbClr val="000000"/>
              </a:solidFill>
              <a:effectLst/>
              <a:latin typeface="+mj-lt"/>
            </a:endParaRPr>
          </a:p>
          <a:p>
            <a:pPr marL="0" indent="0" fontAlgn="base">
              <a:buNone/>
            </a:pPr>
            <a:r>
              <a:rPr lang="en-US" sz="2000" b="0" i="0" dirty="0">
                <a:solidFill>
                  <a:srgbClr val="000000"/>
                </a:solidFill>
                <a:effectLst/>
                <a:latin typeface="+mj-lt"/>
              </a:rPr>
              <a:t>Note: The “normal” order for any expert evidence in the fast track will be for a single joint expert</a:t>
            </a:r>
            <a:endParaRPr lang="en-GB" sz="2000" dirty="0">
              <a:latin typeface="+mj-lt"/>
            </a:endParaRPr>
          </a:p>
        </p:txBody>
      </p:sp>
    </p:spTree>
    <p:extLst>
      <p:ext uri="{BB962C8B-B14F-4D97-AF65-F5344CB8AC3E}">
        <p14:creationId xmlns:p14="http://schemas.microsoft.com/office/powerpoint/2010/main" val="1544730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F7F04-241D-C6E9-D2A5-C17F4CE750A1}"/>
              </a:ext>
            </a:extLst>
          </p:cNvPr>
          <p:cNvSpPr>
            <a:spLocks noGrp="1"/>
          </p:cNvSpPr>
          <p:nvPr>
            <p:ph type="title"/>
          </p:nvPr>
        </p:nvSpPr>
        <p:spPr>
          <a:xfrm>
            <a:off x="407040" y="247290"/>
            <a:ext cx="8596668" cy="695865"/>
          </a:xfrm>
        </p:spPr>
        <p:txBody>
          <a:bodyPr/>
          <a:lstStyle/>
          <a:p>
            <a:r>
              <a:rPr lang="en-GB" dirty="0"/>
              <a:t>Scope of the Intermediate Track</a:t>
            </a:r>
          </a:p>
        </p:txBody>
      </p:sp>
      <p:sp>
        <p:nvSpPr>
          <p:cNvPr id="3" name="Content Placeholder 2">
            <a:extLst>
              <a:ext uri="{FF2B5EF4-FFF2-40B4-BE49-F238E27FC236}">
                <a16:creationId xmlns:a16="http://schemas.microsoft.com/office/drawing/2014/main" id="{A68B25F7-C140-4DC6-623A-9C4A027D8562}"/>
              </a:ext>
            </a:extLst>
          </p:cNvPr>
          <p:cNvSpPr>
            <a:spLocks noGrp="1"/>
          </p:cNvSpPr>
          <p:nvPr>
            <p:ph idx="1"/>
          </p:nvPr>
        </p:nvSpPr>
        <p:spPr>
          <a:xfrm>
            <a:off x="407039" y="1021902"/>
            <a:ext cx="9766379" cy="5706702"/>
          </a:xfrm>
        </p:spPr>
        <p:txBody>
          <a:bodyPr>
            <a:normAutofit fontScale="77500" lnSpcReduction="20000"/>
          </a:bodyPr>
          <a:lstStyle/>
          <a:p>
            <a:pPr marL="0" indent="0" algn="l" fontAlgn="base">
              <a:buNone/>
            </a:pPr>
            <a:r>
              <a:rPr lang="en-US" sz="2200" b="0" i="0" dirty="0">
                <a:solidFill>
                  <a:srgbClr val="000000"/>
                </a:solidFill>
                <a:effectLst/>
                <a:latin typeface="+mj-lt"/>
              </a:rPr>
              <a:t>The scope of the intermediate track is determined by the financial value of the claim; and the provisions for expert evidence and length of trial.</a:t>
            </a:r>
          </a:p>
          <a:p>
            <a:pPr algn="l" fontAlgn="base"/>
            <a:r>
              <a:rPr lang="en-US" sz="2200" b="0" i="0" dirty="0">
                <a:solidFill>
                  <a:srgbClr val="000000"/>
                </a:solidFill>
                <a:effectLst/>
                <a:latin typeface="+mj-lt"/>
              </a:rPr>
              <a:t>The intermediate track is the normal track for a claim:</a:t>
            </a:r>
          </a:p>
          <a:p>
            <a:pPr lvl="1" fontAlgn="base"/>
            <a:r>
              <a:rPr lang="en-US" sz="2000" b="0" i="0" dirty="0">
                <a:solidFill>
                  <a:srgbClr val="000000"/>
                </a:solidFill>
                <a:effectLst/>
                <a:latin typeface="+mj-lt"/>
              </a:rPr>
              <a:t>If the claim is not suitable for the small claims track or the fast track; and</a:t>
            </a:r>
          </a:p>
          <a:p>
            <a:pPr lvl="1" fontAlgn="base"/>
            <a:r>
              <a:rPr lang="en-US" sz="2200" b="0" i="0" dirty="0">
                <a:solidFill>
                  <a:srgbClr val="000000"/>
                </a:solidFill>
                <a:effectLst/>
                <a:latin typeface="+mj-lt"/>
              </a:rPr>
              <a:t>is or includes a claim for monetary relief; and the </a:t>
            </a:r>
            <a:r>
              <a:rPr lang="en-US" sz="2200" b="0" i="0" dirty="0">
                <a:solidFill>
                  <a:schemeClr val="bg2">
                    <a:lumMod val="50000"/>
                  </a:schemeClr>
                </a:solidFill>
                <a:effectLst/>
                <a:latin typeface="+mj-lt"/>
              </a:rPr>
              <a:t>value of the claim is not more than £100,000.</a:t>
            </a:r>
          </a:p>
          <a:p>
            <a:pPr algn="l" fontAlgn="base"/>
            <a:r>
              <a:rPr lang="en-US" sz="2200" b="0" i="0" dirty="0">
                <a:solidFill>
                  <a:srgbClr val="000000"/>
                </a:solidFill>
                <a:effectLst/>
                <a:latin typeface="+mj-lt"/>
              </a:rPr>
              <a:t>Other factors to be met, that:</a:t>
            </a:r>
          </a:p>
          <a:p>
            <a:pPr lvl="1" fontAlgn="base"/>
            <a:r>
              <a:rPr lang="en-US" sz="2000" b="0" i="0" dirty="0">
                <a:solidFill>
                  <a:srgbClr val="000000"/>
                </a:solidFill>
                <a:effectLst/>
                <a:latin typeface="+mj-lt"/>
              </a:rPr>
              <a:t>if the case is managed proportionately, the trial will </a:t>
            </a:r>
            <a:r>
              <a:rPr lang="en-US" sz="2000" b="1" i="0" dirty="0">
                <a:solidFill>
                  <a:schemeClr val="bg2">
                    <a:lumMod val="50000"/>
                  </a:schemeClr>
                </a:solidFill>
                <a:effectLst/>
                <a:latin typeface="+mj-lt"/>
              </a:rPr>
              <a:t>not last longer than three days</a:t>
            </a:r>
            <a:r>
              <a:rPr lang="en-US" sz="2000" b="0" i="0" dirty="0">
                <a:solidFill>
                  <a:srgbClr val="000000"/>
                </a:solidFill>
                <a:effectLst/>
                <a:latin typeface="+mj-lt"/>
              </a:rPr>
              <a:t>;</a:t>
            </a:r>
          </a:p>
          <a:p>
            <a:pPr lvl="1" fontAlgn="base"/>
            <a:r>
              <a:rPr lang="en-US" sz="2200" b="0" i="0" dirty="0">
                <a:solidFill>
                  <a:srgbClr val="000000"/>
                </a:solidFill>
                <a:effectLst/>
                <a:latin typeface="+mj-lt"/>
              </a:rPr>
              <a:t>oral expert evidence at trial is likely to be limited to </a:t>
            </a:r>
            <a:r>
              <a:rPr lang="en-US" sz="2200" b="1" i="0" dirty="0">
                <a:solidFill>
                  <a:schemeClr val="bg2">
                    <a:lumMod val="50000"/>
                  </a:schemeClr>
                </a:solidFill>
                <a:effectLst/>
                <a:latin typeface="+mj-lt"/>
              </a:rPr>
              <a:t>two experts per party</a:t>
            </a:r>
            <a:r>
              <a:rPr lang="en-US" sz="2200" b="1" i="0" dirty="0">
                <a:solidFill>
                  <a:srgbClr val="000000"/>
                </a:solidFill>
                <a:effectLst/>
                <a:latin typeface="+mj-lt"/>
              </a:rPr>
              <a:t>;</a:t>
            </a:r>
          </a:p>
          <a:p>
            <a:pPr lvl="1" fontAlgn="base"/>
            <a:r>
              <a:rPr lang="en-US" sz="2200" b="1" i="0" dirty="0">
                <a:solidFill>
                  <a:srgbClr val="000000"/>
                </a:solidFill>
                <a:effectLst/>
                <a:latin typeface="+mj-lt"/>
              </a:rPr>
              <a:t>the claim may be justly and proportionately managed under the procedure </a:t>
            </a:r>
            <a:r>
              <a:rPr lang="en-US" sz="2200" b="0" i="0" dirty="0">
                <a:solidFill>
                  <a:srgbClr val="000000"/>
                </a:solidFill>
                <a:effectLst/>
                <a:latin typeface="+mj-lt"/>
              </a:rPr>
              <a:t>set out in </a:t>
            </a:r>
            <a:r>
              <a:rPr lang="en-US" sz="2200" b="1" i="0" dirty="0">
                <a:solidFill>
                  <a:srgbClr val="000000"/>
                </a:solidFill>
                <a:effectLst/>
                <a:latin typeface="+mj-lt"/>
              </a:rPr>
              <a:t>Part 28</a:t>
            </a:r>
            <a:r>
              <a:rPr lang="en-US" sz="2200" b="0" i="0" dirty="0">
                <a:solidFill>
                  <a:srgbClr val="000000"/>
                </a:solidFill>
                <a:effectLst/>
                <a:latin typeface="+mj-lt"/>
              </a:rPr>
              <a:t> for claims on the intermediate track; and</a:t>
            </a:r>
          </a:p>
          <a:p>
            <a:pPr lvl="1" fontAlgn="base"/>
            <a:r>
              <a:rPr lang="en-US" sz="2200" b="0" i="0" dirty="0">
                <a:solidFill>
                  <a:srgbClr val="000000"/>
                </a:solidFill>
                <a:effectLst/>
                <a:latin typeface="+mj-lt"/>
              </a:rPr>
              <a:t>there are no additional factors, which would make the claim inappropriate for the intermediate track; </a:t>
            </a:r>
          </a:p>
          <a:p>
            <a:pPr fontAlgn="base"/>
            <a:r>
              <a:rPr lang="en-US" sz="2200" b="0" i="0" dirty="0">
                <a:solidFill>
                  <a:srgbClr val="000000"/>
                </a:solidFill>
                <a:effectLst/>
                <a:latin typeface="+mj-lt"/>
              </a:rPr>
              <a:t>Where the relief sought includes a claim for non-monetary relief, the claim shall not be allocated to the intermediate track unless the court also considers it to be in the interests of justice to do so.</a:t>
            </a:r>
          </a:p>
          <a:p>
            <a:pPr algn="l" fontAlgn="base"/>
            <a:r>
              <a:rPr lang="en-US" sz="2200" b="0" i="0" dirty="0">
                <a:solidFill>
                  <a:srgbClr val="000000"/>
                </a:solidFill>
                <a:effectLst/>
                <a:latin typeface="+mj-lt"/>
              </a:rPr>
              <a:t>Additionally, unless the claim is one which must be allocated to the multi-track (see 12.2.5), the court has a general discretion to allocate a claim to the intermediate track if it considers it to be in the interests of justice to do so (</a:t>
            </a:r>
            <a:r>
              <a:rPr lang="en-US" sz="2200" b="1" i="0" dirty="0">
                <a:solidFill>
                  <a:srgbClr val="000000"/>
                </a:solidFill>
                <a:effectLst/>
                <a:latin typeface="+mj-lt"/>
              </a:rPr>
              <a:t>r26.9(9)</a:t>
            </a:r>
            <a:r>
              <a:rPr lang="en-US" sz="2200" b="0" i="0" dirty="0">
                <a:solidFill>
                  <a:srgbClr val="000000"/>
                </a:solidFill>
                <a:effectLst/>
                <a:latin typeface="+mj-lt"/>
              </a:rPr>
              <a:t>).</a:t>
            </a:r>
          </a:p>
          <a:p>
            <a:endParaRPr lang="en-GB" dirty="0"/>
          </a:p>
        </p:txBody>
      </p:sp>
    </p:spTree>
    <p:extLst>
      <p:ext uri="{BB962C8B-B14F-4D97-AF65-F5344CB8AC3E}">
        <p14:creationId xmlns:p14="http://schemas.microsoft.com/office/powerpoint/2010/main" val="2265612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173D0-0D51-8596-D961-88C679014851}"/>
              </a:ext>
            </a:extLst>
          </p:cNvPr>
          <p:cNvSpPr>
            <a:spLocks noGrp="1"/>
          </p:cNvSpPr>
          <p:nvPr>
            <p:ph type="title"/>
          </p:nvPr>
        </p:nvSpPr>
        <p:spPr>
          <a:xfrm>
            <a:off x="366783" y="143774"/>
            <a:ext cx="8596668" cy="724618"/>
          </a:xfrm>
        </p:spPr>
        <p:txBody>
          <a:bodyPr/>
          <a:lstStyle/>
          <a:p>
            <a:r>
              <a:rPr lang="en-GB" dirty="0"/>
              <a:t>Scope of the Multi Track</a:t>
            </a:r>
          </a:p>
        </p:txBody>
      </p:sp>
      <p:sp>
        <p:nvSpPr>
          <p:cNvPr id="3" name="Content Placeholder 2">
            <a:extLst>
              <a:ext uri="{FF2B5EF4-FFF2-40B4-BE49-F238E27FC236}">
                <a16:creationId xmlns:a16="http://schemas.microsoft.com/office/drawing/2014/main" id="{5EB2E273-6E91-1A6A-34B9-7B75C51D18B8}"/>
              </a:ext>
            </a:extLst>
          </p:cNvPr>
          <p:cNvSpPr>
            <a:spLocks noGrp="1"/>
          </p:cNvSpPr>
          <p:nvPr>
            <p:ph idx="1"/>
          </p:nvPr>
        </p:nvSpPr>
        <p:spPr>
          <a:xfrm>
            <a:off x="418541" y="958642"/>
            <a:ext cx="9122273" cy="5712452"/>
          </a:xfrm>
        </p:spPr>
        <p:txBody>
          <a:bodyPr>
            <a:normAutofit/>
          </a:bodyPr>
          <a:lstStyle/>
          <a:p>
            <a:pPr algn="l" fontAlgn="base"/>
            <a:r>
              <a:rPr lang="en-US" b="0" i="0" dirty="0">
                <a:solidFill>
                  <a:srgbClr val="000000"/>
                </a:solidFill>
                <a:effectLst/>
                <a:latin typeface="+mj-lt"/>
              </a:rPr>
              <a:t>Multi-track is the normal track for any claim for which the small claims track, the fast track or the intermediate track is not the normal track (</a:t>
            </a:r>
            <a:r>
              <a:rPr lang="en-US" b="1" i="0" dirty="0">
                <a:solidFill>
                  <a:srgbClr val="000000"/>
                </a:solidFill>
                <a:effectLst/>
                <a:latin typeface="+mj-lt"/>
              </a:rPr>
              <a:t>r.26(12)</a:t>
            </a:r>
            <a:r>
              <a:rPr lang="en-US" b="0" i="0" dirty="0">
                <a:solidFill>
                  <a:srgbClr val="000000"/>
                </a:solidFill>
                <a:effectLst/>
                <a:latin typeface="+mj-lt"/>
              </a:rPr>
              <a:t>).</a:t>
            </a:r>
          </a:p>
          <a:p>
            <a:pPr algn="l" fontAlgn="base"/>
            <a:r>
              <a:rPr lang="en-US" b="0" i="0" dirty="0">
                <a:solidFill>
                  <a:srgbClr val="000000"/>
                </a:solidFill>
                <a:effectLst/>
                <a:latin typeface="+mj-lt"/>
              </a:rPr>
              <a:t>There are certain types of claim which </a:t>
            </a:r>
            <a:r>
              <a:rPr lang="en-US" b="1" i="0" dirty="0">
                <a:solidFill>
                  <a:srgbClr val="000000"/>
                </a:solidFill>
                <a:effectLst/>
                <a:latin typeface="+mj-lt"/>
              </a:rPr>
              <a:t>must </a:t>
            </a:r>
            <a:r>
              <a:rPr lang="en-US" b="0" i="0" dirty="0">
                <a:solidFill>
                  <a:srgbClr val="000000"/>
                </a:solidFill>
                <a:effectLst/>
                <a:latin typeface="+mj-lt"/>
              </a:rPr>
              <a:t>be allocated to the multi-track. They include:</a:t>
            </a:r>
          </a:p>
          <a:p>
            <a:pPr lvl="1" fontAlgn="base"/>
            <a:r>
              <a:rPr lang="en-US" sz="1800" b="0" i="0" dirty="0">
                <a:solidFill>
                  <a:srgbClr val="000000"/>
                </a:solidFill>
                <a:effectLst/>
                <a:latin typeface="+mj-lt"/>
              </a:rPr>
              <a:t>a mesothelioma claim or asbestos lung disease claim;</a:t>
            </a:r>
          </a:p>
          <a:p>
            <a:pPr lvl="1" fontAlgn="base"/>
            <a:r>
              <a:rPr lang="en-US" sz="1800" b="0" i="0" dirty="0">
                <a:solidFill>
                  <a:srgbClr val="000000"/>
                </a:solidFill>
                <a:effectLst/>
                <a:latin typeface="+mj-lt"/>
              </a:rPr>
              <a:t>claims for clinical negligence;</a:t>
            </a:r>
          </a:p>
          <a:p>
            <a:pPr lvl="1" fontAlgn="base"/>
            <a:r>
              <a:rPr lang="en-US" sz="1800" b="0" i="0" dirty="0">
                <a:solidFill>
                  <a:srgbClr val="000000"/>
                </a:solidFill>
                <a:effectLst/>
                <a:latin typeface="+mj-lt"/>
              </a:rPr>
              <a:t>a claim for damages in relation to harm, abuse or neglect of or by children or vulnerable adults;</a:t>
            </a:r>
          </a:p>
          <a:p>
            <a:pPr lvl="1" fontAlgn="base"/>
            <a:r>
              <a:rPr lang="en-US" sz="1800" b="0" i="0" dirty="0">
                <a:solidFill>
                  <a:srgbClr val="000000"/>
                </a:solidFill>
                <a:effectLst/>
                <a:latin typeface="+mj-lt"/>
              </a:rPr>
              <a:t>a claim is one the court could order to be tried by jury;</a:t>
            </a:r>
          </a:p>
          <a:p>
            <a:pPr lvl="1" fontAlgn="base"/>
            <a:r>
              <a:rPr lang="en-US" sz="1800" b="0" i="0" dirty="0">
                <a:solidFill>
                  <a:srgbClr val="000000"/>
                </a:solidFill>
                <a:effectLst/>
                <a:latin typeface="+mj-lt"/>
              </a:rPr>
              <a:t>a claim is against the police (other than a claim arising from negligent police driving, an employers’ liability claim, or any other claim for an accidental fall on police premises) and includes a claim for an intentional or reckless tort or a remedy in relation to a breach of the </a:t>
            </a:r>
            <a:r>
              <a:rPr lang="en-US" sz="1800" b="1" i="0" dirty="0">
                <a:solidFill>
                  <a:srgbClr val="000000"/>
                </a:solidFill>
                <a:effectLst/>
                <a:latin typeface="+mj-lt"/>
              </a:rPr>
              <a:t>Human Rights Act 1998</a:t>
            </a:r>
            <a:r>
              <a:rPr lang="en-US" sz="1800" b="0" i="0" dirty="0">
                <a:solidFill>
                  <a:srgbClr val="000000"/>
                </a:solidFill>
                <a:effectLst/>
                <a:latin typeface="+mj-lt"/>
              </a:rPr>
              <a:t>;</a:t>
            </a:r>
          </a:p>
          <a:p>
            <a:pPr lvl="1" fontAlgn="base"/>
            <a:r>
              <a:rPr lang="en-US" sz="1800" b="0" i="0" dirty="0">
                <a:solidFill>
                  <a:srgbClr val="000000"/>
                </a:solidFill>
                <a:effectLst/>
                <a:latin typeface="+mj-lt"/>
              </a:rPr>
              <a:t>certain claims against a public authority for trespass to the person.</a:t>
            </a:r>
          </a:p>
          <a:p>
            <a:endParaRPr lang="en-GB" dirty="0"/>
          </a:p>
        </p:txBody>
      </p:sp>
    </p:spTree>
    <p:extLst>
      <p:ext uri="{BB962C8B-B14F-4D97-AF65-F5344CB8AC3E}">
        <p14:creationId xmlns:p14="http://schemas.microsoft.com/office/powerpoint/2010/main" val="1858170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A3AAA-FA7C-6086-A240-A779B6B4FB5B}"/>
              </a:ext>
            </a:extLst>
          </p:cNvPr>
          <p:cNvSpPr>
            <a:spLocks noGrp="1"/>
          </p:cNvSpPr>
          <p:nvPr>
            <p:ph type="title"/>
          </p:nvPr>
        </p:nvSpPr>
        <p:spPr>
          <a:xfrm>
            <a:off x="435794" y="212785"/>
            <a:ext cx="9294802" cy="1104181"/>
          </a:xfrm>
        </p:spPr>
        <p:txBody>
          <a:bodyPr>
            <a:normAutofit fontScale="90000"/>
          </a:bodyPr>
          <a:lstStyle/>
          <a:p>
            <a:r>
              <a:rPr lang="en-GB" sz="3200" dirty="0"/>
              <a:t>Allocation to a track other than the usual/ normal track</a:t>
            </a:r>
            <a:r>
              <a:rPr lang="en-GB" dirty="0"/>
              <a:t>.</a:t>
            </a:r>
          </a:p>
        </p:txBody>
      </p:sp>
      <p:sp>
        <p:nvSpPr>
          <p:cNvPr id="3" name="Content Placeholder 2">
            <a:extLst>
              <a:ext uri="{FF2B5EF4-FFF2-40B4-BE49-F238E27FC236}">
                <a16:creationId xmlns:a16="http://schemas.microsoft.com/office/drawing/2014/main" id="{47DF570D-3D29-C78E-4D0E-49959AE1C52B}"/>
              </a:ext>
            </a:extLst>
          </p:cNvPr>
          <p:cNvSpPr>
            <a:spLocks noGrp="1"/>
          </p:cNvSpPr>
          <p:nvPr>
            <p:ph idx="1"/>
          </p:nvPr>
        </p:nvSpPr>
        <p:spPr>
          <a:xfrm>
            <a:off x="435794" y="1316966"/>
            <a:ext cx="9168281" cy="5328249"/>
          </a:xfrm>
        </p:spPr>
        <p:txBody>
          <a:bodyPr>
            <a:normAutofit/>
          </a:bodyPr>
          <a:lstStyle/>
          <a:p>
            <a:pPr marL="0" indent="0" algn="l" fontAlgn="base">
              <a:buNone/>
            </a:pPr>
            <a:r>
              <a:rPr lang="en-US" b="0" i="0" dirty="0">
                <a:solidFill>
                  <a:srgbClr val="000000"/>
                </a:solidFill>
                <a:effectLst/>
              </a:rPr>
              <a:t>The court may allocate a case to a different track than the normal track for a claim. In doing so, under </a:t>
            </a:r>
            <a:r>
              <a:rPr lang="en-US" b="1" i="0" dirty="0">
                <a:solidFill>
                  <a:srgbClr val="000000"/>
                </a:solidFill>
                <a:effectLst/>
              </a:rPr>
              <a:t>r26.13(1)</a:t>
            </a:r>
            <a:r>
              <a:rPr lang="en-US" b="0" i="0" dirty="0">
                <a:solidFill>
                  <a:srgbClr val="000000"/>
                </a:solidFill>
                <a:effectLst/>
              </a:rPr>
              <a:t>, the court considers:</a:t>
            </a:r>
          </a:p>
          <a:p>
            <a:pPr algn="l" fontAlgn="base">
              <a:buFont typeface="Arial" panose="020B0604020202020204" pitchFamily="34" charset="0"/>
              <a:buChar char="•"/>
            </a:pPr>
            <a:r>
              <a:rPr lang="en-US" b="0" i="0" dirty="0">
                <a:solidFill>
                  <a:srgbClr val="000000"/>
                </a:solidFill>
                <a:effectLst/>
              </a:rPr>
              <a:t>the financial value, if any, of the claim;</a:t>
            </a:r>
          </a:p>
          <a:p>
            <a:pPr algn="l" fontAlgn="base">
              <a:buFont typeface="Arial" panose="020B0604020202020204" pitchFamily="34" charset="0"/>
              <a:buChar char="•"/>
            </a:pPr>
            <a:r>
              <a:rPr lang="en-US" b="0" i="0" dirty="0">
                <a:solidFill>
                  <a:srgbClr val="000000"/>
                </a:solidFill>
                <a:effectLst/>
              </a:rPr>
              <a:t>the nature of the remedy sought;</a:t>
            </a:r>
          </a:p>
          <a:p>
            <a:pPr algn="l" fontAlgn="base">
              <a:buFont typeface="Arial" panose="020B0604020202020204" pitchFamily="34" charset="0"/>
              <a:buChar char="•"/>
            </a:pPr>
            <a:r>
              <a:rPr lang="en-US" b="0" i="0" dirty="0">
                <a:solidFill>
                  <a:srgbClr val="000000"/>
                </a:solidFill>
                <a:effectLst/>
              </a:rPr>
              <a:t>the likely complexity of the facts, law or evidence;</a:t>
            </a:r>
          </a:p>
          <a:p>
            <a:pPr algn="l" fontAlgn="base">
              <a:buFont typeface="Arial" panose="020B0604020202020204" pitchFamily="34" charset="0"/>
              <a:buChar char="•"/>
            </a:pPr>
            <a:r>
              <a:rPr lang="en-US" b="0" i="0" dirty="0">
                <a:solidFill>
                  <a:srgbClr val="000000"/>
                </a:solidFill>
                <a:effectLst/>
              </a:rPr>
              <a:t>the number of parties or likely parties;</a:t>
            </a:r>
          </a:p>
          <a:p>
            <a:pPr algn="l" fontAlgn="base">
              <a:buFont typeface="Arial" panose="020B0604020202020204" pitchFamily="34" charset="0"/>
              <a:buChar char="•"/>
            </a:pPr>
            <a:r>
              <a:rPr lang="en-US" b="0" i="0" dirty="0">
                <a:solidFill>
                  <a:srgbClr val="000000"/>
                </a:solidFill>
                <a:effectLst/>
              </a:rPr>
              <a:t>the value of any counterclaim or additional claim and the complexity of any matters relating to it;</a:t>
            </a:r>
          </a:p>
          <a:p>
            <a:pPr algn="l" fontAlgn="base">
              <a:buFont typeface="Arial" panose="020B0604020202020204" pitchFamily="34" charset="0"/>
              <a:buChar char="•"/>
            </a:pPr>
            <a:r>
              <a:rPr lang="en-US" b="0" i="0" dirty="0">
                <a:solidFill>
                  <a:srgbClr val="000000"/>
                </a:solidFill>
                <a:effectLst/>
              </a:rPr>
              <a:t>the amount of oral evidence which may be required;</a:t>
            </a:r>
          </a:p>
          <a:p>
            <a:pPr algn="l" fontAlgn="base">
              <a:buFont typeface="Arial" panose="020B0604020202020204" pitchFamily="34" charset="0"/>
              <a:buChar char="•"/>
            </a:pPr>
            <a:r>
              <a:rPr lang="en-US" b="0" i="0" dirty="0">
                <a:solidFill>
                  <a:srgbClr val="000000"/>
                </a:solidFill>
                <a:effectLst/>
              </a:rPr>
              <a:t>the importance of the claim to persons who are not parties to the proceedings;</a:t>
            </a:r>
          </a:p>
          <a:p>
            <a:pPr algn="l" fontAlgn="base">
              <a:buFont typeface="Arial" panose="020B0604020202020204" pitchFamily="34" charset="0"/>
              <a:buChar char="•"/>
            </a:pPr>
            <a:r>
              <a:rPr lang="en-US" b="0" i="0" dirty="0">
                <a:solidFill>
                  <a:srgbClr val="000000"/>
                </a:solidFill>
                <a:effectLst/>
              </a:rPr>
              <a:t>the views expressed by the parties; and</a:t>
            </a:r>
          </a:p>
          <a:p>
            <a:pPr algn="l" fontAlgn="base">
              <a:buFont typeface="Arial" panose="020B0604020202020204" pitchFamily="34" charset="0"/>
              <a:buChar char="•"/>
            </a:pPr>
            <a:r>
              <a:rPr lang="en-US" b="0" i="0" dirty="0">
                <a:solidFill>
                  <a:srgbClr val="000000"/>
                </a:solidFill>
                <a:effectLst/>
              </a:rPr>
              <a:t>the circumstances of the parties.</a:t>
            </a:r>
          </a:p>
          <a:p>
            <a:endParaRPr lang="en-GB" dirty="0"/>
          </a:p>
        </p:txBody>
      </p:sp>
    </p:spTree>
    <p:extLst>
      <p:ext uri="{BB962C8B-B14F-4D97-AF65-F5344CB8AC3E}">
        <p14:creationId xmlns:p14="http://schemas.microsoft.com/office/powerpoint/2010/main" val="1351050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824A4-953C-9120-BA7A-B7F9E0DAE5E2}"/>
              </a:ext>
            </a:extLst>
          </p:cNvPr>
          <p:cNvSpPr>
            <a:spLocks noGrp="1"/>
          </p:cNvSpPr>
          <p:nvPr>
            <p:ph type="title"/>
          </p:nvPr>
        </p:nvSpPr>
        <p:spPr>
          <a:xfrm>
            <a:off x="407039" y="97917"/>
            <a:ext cx="7719044" cy="764725"/>
          </a:xfrm>
        </p:spPr>
        <p:txBody>
          <a:bodyPr>
            <a:normAutofit/>
          </a:bodyPr>
          <a:lstStyle/>
          <a:p>
            <a:r>
              <a:rPr lang="en-GB" dirty="0"/>
              <a:t>Provisional Allocation – the process</a:t>
            </a:r>
          </a:p>
        </p:txBody>
      </p:sp>
      <p:sp>
        <p:nvSpPr>
          <p:cNvPr id="3" name="Content Placeholder 2">
            <a:extLst>
              <a:ext uri="{FF2B5EF4-FFF2-40B4-BE49-F238E27FC236}">
                <a16:creationId xmlns:a16="http://schemas.microsoft.com/office/drawing/2014/main" id="{0182FE7E-4331-FF9A-0045-CCDD209A874D}"/>
              </a:ext>
            </a:extLst>
          </p:cNvPr>
          <p:cNvSpPr>
            <a:spLocks noGrp="1"/>
          </p:cNvSpPr>
          <p:nvPr>
            <p:ph idx="1"/>
          </p:nvPr>
        </p:nvSpPr>
        <p:spPr>
          <a:xfrm>
            <a:off x="291708" y="741800"/>
            <a:ext cx="9280660" cy="6018283"/>
          </a:xfrm>
        </p:spPr>
        <p:txBody>
          <a:bodyPr>
            <a:normAutofit fontScale="47500" lnSpcReduction="20000"/>
          </a:bodyPr>
          <a:lstStyle/>
          <a:p>
            <a:pPr fontAlgn="base"/>
            <a:r>
              <a:rPr lang="en-US" sz="3400" b="0" i="0" dirty="0">
                <a:solidFill>
                  <a:srgbClr val="000000"/>
                </a:solidFill>
                <a:effectLst/>
              </a:rPr>
              <a:t>A court officer provisionally allocates the claim to a case management track.</a:t>
            </a:r>
          </a:p>
          <a:p>
            <a:pPr fontAlgn="base"/>
            <a:r>
              <a:rPr lang="en-US" sz="3400" b="0" i="0" dirty="0">
                <a:solidFill>
                  <a:srgbClr val="000000"/>
                </a:solidFill>
                <a:effectLst/>
              </a:rPr>
              <a:t>Sends to the parties a notice of proposed allocation, identifying the track, and requiring the parties to file a directions questionnaire (DQ) by a specified date.</a:t>
            </a:r>
          </a:p>
          <a:p>
            <a:pPr fontAlgn="base"/>
            <a:r>
              <a:rPr lang="en-US" sz="3400" b="0" i="0" dirty="0">
                <a:solidFill>
                  <a:srgbClr val="000000"/>
                </a:solidFill>
                <a:effectLst/>
              </a:rPr>
              <a:t>The parties complete </a:t>
            </a:r>
            <a:r>
              <a:rPr lang="en-US" sz="3400" dirty="0">
                <a:solidFill>
                  <a:srgbClr val="000000"/>
                </a:solidFill>
              </a:rPr>
              <a:t>DQ</a:t>
            </a:r>
            <a:r>
              <a:rPr lang="en-US" sz="3400" b="0" i="0" dirty="0">
                <a:solidFill>
                  <a:srgbClr val="000000"/>
                </a:solidFill>
                <a:effectLst/>
              </a:rPr>
              <a:t>, discuss proposed case management steps between them, and file their DQ at court, together with proposed case management directions, agreed if possible, and any other documents required.</a:t>
            </a:r>
          </a:p>
          <a:p>
            <a:pPr fontAlgn="base"/>
            <a:r>
              <a:rPr lang="en-US" sz="3400" b="0" i="0" dirty="0">
                <a:solidFill>
                  <a:srgbClr val="000000"/>
                </a:solidFill>
                <a:effectLst/>
              </a:rPr>
              <a:t>Court officer will take into account the claimant’s statement of value on the claim form. That statement of value is (or should be) aligned to the relevant financial thresholds for the case management tracks.</a:t>
            </a:r>
          </a:p>
          <a:p>
            <a:pPr fontAlgn="base"/>
            <a:r>
              <a:rPr lang="en-US" sz="3400" b="0" i="0" dirty="0">
                <a:solidFill>
                  <a:srgbClr val="000000"/>
                </a:solidFill>
                <a:effectLst/>
              </a:rPr>
              <a:t>The court will serve on the parties a </a:t>
            </a:r>
            <a:r>
              <a:rPr lang="en-US" sz="3400" b="1" i="0" dirty="0">
                <a:solidFill>
                  <a:srgbClr val="000000"/>
                </a:solidFill>
                <a:effectLst/>
              </a:rPr>
              <a:t>notice of proposed allocation</a:t>
            </a:r>
            <a:r>
              <a:rPr lang="en-US" sz="3400" b="0" i="0" dirty="0">
                <a:solidFill>
                  <a:srgbClr val="000000"/>
                </a:solidFill>
                <a:effectLst/>
              </a:rPr>
              <a:t>, which:</a:t>
            </a:r>
          </a:p>
          <a:p>
            <a:pPr lvl="1" fontAlgn="base"/>
            <a:r>
              <a:rPr lang="en-US" sz="3400" b="0" i="0" dirty="0">
                <a:solidFill>
                  <a:srgbClr val="000000"/>
                </a:solidFill>
                <a:effectLst/>
              </a:rPr>
              <a:t>identifies that it appears that the case is suitable for allocation to the proposed track;</a:t>
            </a:r>
          </a:p>
          <a:p>
            <a:pPr lvl="1" fontAlgn="base"/>
            <a:r>
              <a:rPr lang="en-US" sz="3400" b="0" i="0" dirty="0">
                <a:solidFill>
                  <a:srgbClr val="000000"/>
                </a:solidFill>
                <a:effectLst/>
              </a:rPr>
              <a:t>requires each party to file at court and serve on all parties a completed Directions Questionnaire (DQ) by a specified date</a:t>
            </a:r>
          </a:p>
          <a:p>
            <a:pPr lvl="1" fontAlgn="base"/>
            <a:r>
              <a:rPr lang="en-US" sz="3400" b="0" i="0" dirty="0">
                <a:solidFill>
                  <a:srgbClr val="000000"/>
                </a:solidFill>
                <a:effectLst/>
              </a:rPr>
              <a:t>informs the parties how to obtain a directions questionnaire.</a:t>
            </a:r>
          </a:p>
          <a:p>
            <a:pPr lvl="1" fontAlgn="base"/>
            <a:r>
              <a:rPr lang="en-US" sz="3400" b="0" i="0" dirty="0">
                <a:solidFill>
                  <a:srgbClr val="000000"/>
                </a:solidFill>
                <a:effectLst/>
              </a:rPr>
              <a:t>specifies any matter to be complied with by the date in the notice of proposed allocation.</a:t>
            </a:r>
          </a:p>
          <a:p>
            <a:pPr marL="0" indent="0" fontAlgn="base">
              <a:buNone/>
            </a:pPr>
            <a:endParaRPr lang="en-US" sz="2900" dirty="0">
              <a:solidFill>
                <a:srgbClr val="000000"/>
              </a:solidFill>
            </a:endParaRPr>
          </a:p>
          <a:p>
            <a:pPr marL="0" indent="0" fontAlgn="base">
              <a:buNone/>
            </a:pPr>
            <a:r>
              <a:rPr lang="en-US" sz="2900" dirty="0">
                <a:solidFill>
                  <a:srgbClr val="000000"/>
                </a:solidFill>
              </a:rPr>
              <a:t>D</a:t>
            </a:r>
            <a:r>
              <a:rPr lang="en-US" sz="2900" b="0" i="0" dirty="0">
                <a:solidFill>
                  <a:srgbClr val="000000"/>
                </a:solidFill>
                <a:effectLst/>
              </a:rPr>
              <a:t>ifferent notices of proposed allocation for the different case management tracks:</a:t>
            </a:r>
          </a:p>
          <a:p>
            <a:pPr fontAlgn="base"/>
            <a:r>
              <a:rPr lang="en-US" sz="2900" b="0" i="0" dirty="0">
                <a:solidFill>
                  <a:srgbClr val="000000"/>
                </a:solidFill>
                <a:effectLst/>
              </a:rPr>
              <a:t>Small claims track</a:t>
            </a:r>
            <a:r>
              <a:rPr lang="en-US" sz="2900" dirty="0">
                <a:solidFill>
                  <a:srgbClr val="000000"/>
                </a:solidFill>
              </a:rPr>
              <a:t>:</a:t>
            </a:r>
            <a:r>
              <a:rPr lang="en-US" sz="2900" b="0" i="0" dirty="0">
                <a:solidFill>
                  <a:srgbClr val="000000"/>
                </a:solidFill>
                <a:effectLst/>
              </a:rPr>
              <a:t> N149A (SCT);</a:t>
            </a:r>
          </a:p>
          <a:p>
            <a:pPr fontAlgn="base"/>
            <a:r>
              <a:rPr lang="en-US" sz="2900" b="0" i="0" dirty="0">
                <a:solidFill>
                  <a:srgbClr val="000000"/>
                </a:solidFill>
                <a:effectLst/>
              </a:rPr>
              <a:t>Fast track: N149B (FT);</a:t>
            </a:r>
          </a:p>
          <a:p>
            <a:pPr fontAlgn="base"/>
            <a:r>
              <a:rPr lang="en-US" sz="2900" dirty="0">
                <a:solidFill>
                  <a:srgbClr val="000000"/>
                </a:solidFill>
              </a:rPr>
              <a:t>I</a:t>
            </a:r>
            <a:r>
              <a:rPr lang="en-US" sz="2900" b="0" i="0" dirty="0">
                <a:solidFill>
                  <a:srgbClr val="000000"/>
                </a:solidFill>
                <a:effectLst/>
              </a:rPr>
              <a:t>ntermediate track:N149D (IT); and</a:t>
            </a:r>
          </a:p>
          <a:p>
            <a:pPr fontAlgn="base"/>
            <a:r>
              <a:rPr lang="en-US" sz="2900" b="0" i="0" dirty="0">
                <a:solidFill>
                  <a:srgbClr val="000000"/>
                </a:solidFill>
                <a:effectLst/>
              </a:rPr>
              <a:t>Multi-track: N149C (MT).</a:t>
            </a:r>
            <a:endParaRPr lang="en-US" b="0" i="0" dirty="0">
              <a:solidFill>
                <a:srgbClr val="000000"/>
              </a:solidFill>
              <a:effectLst/>
              <a:latin typeface="inherit"/>
            </a:endParaRPr>
          </a:p>
          <a:p>
            <a:endParaRPr lang="en-GB" dirty="0"/>
          </a:p>
        </p:txBody>
      </p:sp>
    </p:spTree>
    <p:extLst>
      <p:ext uri="{BB962C8B-B14F-4D97-AF65-F5344CB8AC3E}">
        <p14:creationId xmlns:p14="http://schemas.microsoft.com/office/powerpoint/2010/main" val="3408862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27FD0-8CAC-7756-F83B-3E0D0EB19D2C}"/>
              </a:ext>
            </a:extLst>
          </p:cNvPr>
          <p:cNvSpPr>
            <a:spLocks noGrp="1"/>
          </p:cNvSpPr>
          <p:nvPr>
            <p:ph type="title"/>
          </p:nvPr>
        </p:nvSpPr>
        <p:spPr>
          <a:xfrm>
            <a:off x="573817" y="295835"/>
            <a:ext cx="8596668" cy="826034"/>
          </a:xfrm>
        </p:spPr>
        <p:txBody>
          <a:bodyPr/>
          <a:lstStyle/>
          <a:p>
            <a:r>
              <a:rPr lang="en-GB" dirty="0"/>
              <a:t>Provisional Allocation… continued</a:t>
            </a:r>
          </a:p>
        </p:txBody>
      </p:sp>
      <p:sp>
        <p:nvSpPr>
          <p:cNvPr id="3" name="Content Placeholder 2">
            <a:extLst>
              <a:ext uri="{FF2B5EF4-FFF2-40B4-BE49-F238E27FC236}">
                <a16:creationId xmlns:a16="http://schemas.microsoft.com/office/drawing/2014/main" id="{EC82F00C-8B4B-EC67-DAE4-691B039CD891}"/>
              </a:ext>
            </a:extLst>
          </p:cNvPr>
          <p:cNvSpPr>
            <a:spLocks noGrp="1"/>
          </p:cNvSpPr>
          <p:nvPr>
            <p:ph idx="1"/>
          </p:nvPr>
        </p:nvSpPr>
        <p:spPr>
          <a:xfrm>
            <a:off x="417298" y="948724"/>
            <a:ext cx="9284798" cy="5723925"/>
          </a:xfrm>
        </p:spPr>
        <p:txBody>
          <a:bodyPr>
            <a:normAutofit/>
          </a:bodyPr>
          <a:lstStyle/>
          <a:p>
            <a:pPr algn="l" fontAlgn="base"/>
            <a:r>
              <a:rPr lang="en-US" dirty="0">
                <a:solidFill>
                  <a:srgbClr val="000000"/>
                </a:solidFill>
                <a:latin typeface="Inter"/>
              </a:rPr>
              <a:t>I</a:t>
            </a:r>
            <a:r>
              <a:rPr lang="en-US" b="0" i="0" dirty="0">
                <a:solidFill>
                  <a:srgbClr val="000000"/>
                </a:solidFill>
                <a:effectLst/>
                <a:latin typeface="Inter"/>
              </a:rPr>
              <a:t>f a case appears suitable for allocation to the fast track, intermediate track or multi-track, the notice will require the parties to file proposed case management directions by the date specified in the notice.</a:t>
            </a:r>
          </a:p>
          <a:p>
            <a:pPr algn="l" fontAlgn="base"/>
            <a:r>
              <a:rPr lang="en-US" b="0" i="0" dirty="0">
                <a:solidFill>
                  <a:srgbClr val="000000"/>
                </a:solidFill>
                <a:effectLst/>
                <a:latin typeface="Inter"/>
              </a:rPr>
              <a:t>If a party is a litigant in person, the court will send to that party a directions questionnaire to complete.</a:t>
            </a:r>
          </a:p>
          <a:p>
            <a:pPr algn="l" fontAlgn="base"/>
            <a:r>
              <a:rPr lang="en-US" b="0" i="0" dirty="0">
                <a:solidFill>
                  <a:srgbClr val="000000"/>
                </a:solidFill>
                <a:effectLst/>
                <a:latin typeface="Inter"/>
              </a:rPr>
              <a:t>Time by which the DQ must be filed:  depends on the track to which the claim has been provisionally allocated:</a:t>
            </a:r>
          </a:p>
          <a:p>
            <a:pPr lvl="1" fontAlgn="base"/>
            <a:r>
              <a:rPr lang="en-US" b="0" i="0" dirty="0">
                <a:solidFill>
                  <a:srgbClr val="000000"/>
                </a:solidFill>
                <a:effectLst/>
                <a:latin typeface="inherit"/>
              </a:rPr>
              <a:t>if the notice relates to the small claims track, at least 14 days after the date when it is deemed to be served on the party in question; or</a:t>
            </a:r>
          </a:p>
          <a:p>
            <a:pPr lvl="1" fontAlgn="base"/>
            <a:r>
              <a:rPr lang="en-US" b="0" i="0" dirty="0">
                <a:solidFill>
                  <a:srgbClr val="000000"/>
                </a:solidFill>
                <a:effectLst/>
                <a:latin typeface="inherit"/>
              </a:rPr>
              <a:t>if the notice relates to the fast track, intermediate track or multi-track, at least 28 days, after the date when it is deemed to be served on the party in question.</a:t>
            </a:r>
          </a:p>
          <a:p>
            <a:pPr algn="l" fontAlgn="base"/>
            <a:r>
              <a:rPr lang="en-US" b="0" i="0" dirty="0">
                <a:solidFill>
                  <a:srgbClr val="000000"/>
                </a:solidFill>
                <a:effectLst/>
                <a:latin typeface="Inter"/>
              </a:rPr>
              <a:t>One important exception to the process of provisional allocation. Where the parties have followed the Pre-Action Protocol for </a:t>
            </a:r>
            <a:r>
              <a:rPr lang="en-US" b="1" i="0" dirty="0">
                <a:solidFill>
                  <a:srgbClr val="000000"/>
                </a:solidFill>
                <a:effectLst/>
                <a:latin typeface="inherit"/>
              </a:rPr>
              <a:t>Personal Injury Claims Below the Small Claims Limit in Road Traffic Accidents (the RTA Small Claims Protocol)</a:t>
            </a:r>
            <a:r>
              <a:rPr lang="en-US" b="0" i="0" dirty="0">
                <a:solidFill>
                  <a:srgbClr val="000000"/>
                </a:solidFill>
                <a:effectLst/>
                <a:latin typeface="Inter"/>
              </a:rPr>
              <a:t> and court proceedings have been started in such a claim, under </a:t>
            </a:r>
            <a:r>
              <a:rPr lang="en-US" b="1" i="0" dirty="0">
                <a:solidFill>
                  <a:srgbClr val="000000"/>
                </a:solidFill>
                <a:effectLst/>
                <a:latin typeface="inherit"/>
              </a:rPr>
              <a:t>PD 27B</a:t>
            </a:r>
            <a:r>
              <a:rPr lang="en-US" b="0" i="0" dirty="0">
                <a:solidFill>
                  <a:srgbClr val="000000"/>
                </a:solidFill>
                <a:effectLst/>
                <a:latin typeface="Inter"/>
              </a:rPr>
              <a:t>, provisional allocation does not happen. Instead, the claim is treated as being allocated to the small claims track when it is issued (</a:t>
            </a:r>
            <a:r>
              <a:rPr lang="en-US" b="1" i="0" dirty="0">
                <a:solidFill>
                  <a:srgbClr val="000000"/>
                </a:solidFill>
                <a:effectLst/>
                <a:latin typeface="inherit"/>
              </a:rPr>
              <a:t>PD 27B, para 1.5(1)</a:t>
            </a:r>
            <a:r>
              <a:rPr lang="en-US" b="0" i="0" dirty="0">
                <a:solidFill>
                  <a:srgbClr val="000000"/>
                </a:solidFill>
                <a:effectLst/>
                <a:latin typeface="Inter"/>
              </a:rPr>
              <a:t>).</a:t>
            </a:r>
          </a:p>
          <a:p>
            <a:endParaRPr lang="en-GB" dirty="0"/>
          </a:p>
        </p:txBody>
      </p:sp>
    </p:spTree>
    <p:extLst>
      <p:ext uri="{BB962C8B-B14F-4D97-AF65-F5344CB8AC3E}">
        <p14:creationId xmlns:p14="http://schemas.microsoft.com/office/powerpoint/2010/main" val="2654905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6B746-E2EC-D96C-368B-2E6802CC04A2}"/>
              </a:ext>
            </a:extLst>
          </p:cNvPr>
          <p:cNvSpPr>
            <a:spLocks noGrp="1"/>
          </p:cNvSpPr>
          <p:nvPr>
            <p:ph type="title"/>
          </p:nvPr>
        </p:nvSpPr>
        <p:spPr>
          <a:xfrm>
            <a:off x="677334" y="609600"/>
            <a:ext cx="2273335" cy="1320800"/>
          </a:xfrm>
        </p:spPr>
        <p:txBody>
          <a:bodyPr/>
          <a:lstStyle/>
          <a:p>
            <a:r>
              <a:rPr lang="en-GB" dirty="0"/>
              <a:t>Notice of allocation</a:t>
            </a:r>
          </a:p>
        </p:txBody>
      </p:sp>
      <p:pic>
        <p:nvPicPr>
          <p:cNvPr id="4" name="Picture 3">
            <a:extLst>
              <a:ext uri="{FF2B5EF4-FFF2-40B4-BE49-F238E27FC236}">
                <a16:creationId xmlns:a16="http://schemas.microsoft.com/office/drawing/2014/main" id="{19A23D14-115F-FAF6-E8B3-F7161E3BEEBF}"/>
              </a:ext>
            </a:extLst>
          </p:cNvPr>
          <p:cNvPicPr>
            <a:picLocks noChangeAspect="1"/>
          </p:cNvPicPr>
          <p:nvPr/>
        </p:nvPicPr>
        <p:blipFill>
          <a:blip r:embed="rId2"/>
          <a:stretch>
            <a:fillRect/>
          </a:stretch>
        </p:blipFill>
        <p:spPr>
          <a:xfrm>
            <a:off x="3342556" y="291993"/>
            <a:ext cx="8337176" cy="6293224"/>
          </a:xfrm>
          <a:prstGeom prst="rect">
            <a:avLst/>
          </a:prstGeom>
        </p:spPr>
      </p:pic>
    </p:spTree>
    <p:extLst>
      <p:ext uri="{BB962C8B-B14F-4D97-AF65-F5344CB8AC3E}">
        <p14:creationId xmlns:p14="http://schemas.microsoft.com/office/powerpoint/2010/main" val="3228476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94E26-832E-1951-6537-9C79762DD226}"/>
              </a:ext>
            </a:extLst>
          </p:cNvPr>
          <p:cNvSpPr>
            <a:spLocks noGrp="1"/>
          </p:cNvSpPr>
          <p:nvPr>
            <p:ph type="title"/>
          </p:nvPr>
        </p:nvSpPr>
        <p:spPr>
          <a:xfrm>
            <a:off x="6094855" y="1261331"/>
            <a:ext cx="3497565" cy="3002662"/>
          </a:xfrm>
        </p:spPr>
        <p:txBody>
          <a:bodyPr vert="horz" lIns="91440" tIns="45720" rIns="91440" bIns="45720" rtlCol="0" anchor="b">
            <a:normAutofit/>
          </a:bodyPr>
          <a:lstStyle/>
          <a:p>
            <a:r>
              <a:rPr lang="en-US" sz="4400"/>
              <a:t>Any questions?</a:t>
            </a:r>
          </a:p>
        </p:txBody>
      </p:sp>
      <p:pic>
        <p:nvPicPr>
          <p:cNvPr id="4" name="Picture 3" descr="A group of colorful bubbles with white question marks&#10;&#10;Description automatically generated">
            <a:extLst>
              <a:ext uri="{FF2B5EF4-FFF2-40B4-BE49-F238E27FC236}">
                <a16:creationId xmlns:a16="http://schemas.microsoft.com/office/drawing/2014/main" id="{1C3D67CD-FA80-7CCA-6DC6-97B4CD192F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603" y="1785072"/>
            <a:ext cx="4887354" cy="3287856"/>
          </a:xfrm>
          <a:prstGeom prst="rect">
            <a:avLst/>
          </a:prstGeom>
        </p:spPr>
      </p:pic>
    </p:spTree>
    <p:extLst>
      <p:ext uri="{BB962C8B-B14F-4D97-AF65-F5344CB8AC3E}">
        <p14:creationId xmlns:p14="http://schemas.microsoft.com/office/powerpoint/2010/main" val="972846083"/>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41b216b-d67c-40f0-8fda-c0387666290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C5C159DBBD3BC47AF00505115A55CEB" ma:contentTypeVersion="12" ma:contentTypeDescription="Create a new document." ma:contentTypeScope="" ma:versionID="78c594e00067f950d8c8f6070082fffa">
  <xsd:schema xmlns:xsd="http://www.w3.org/2001/XMLSchema" xmlns:xs="http://www.w3.org/2001/XMLSchema" xmlns:p="http://schemas.microsoft.com/office/2006/metadata/properties" xmlns:ns3="041b216b-d67c-40f0-8fda-c03876662904" xmlns:ns4="aa0a0978-40ed-489e-9e56-6db48364def5" targetNamespace="http://schemas.microsoft.com/office/2006/metadata/properties" ma:root="true" ma:fieldsID="f7941d52e2699457c7a3072e45b81a80" ns3:_="" ns4:_="">
    <xsd:import namespace="041b216b-d67c-40f0-8fda-c03876662904"/>
    <xsd:import namespace="aa0a0978-40ed-489e-9e56-6db48364def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1b216b-d67c-40f0-8fda-c038766629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0a0978-40ed-489e-9e56-6db48364def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F0701E-60EF-4B4C-8D12-DB743092C380}">
  <ds:schemaRefs>
    <ds:schemaRef ds:uri="http://purl.org/dc/dcmitype/"/>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http://purl.org/dc/elements/1.1/"/>
    <ds:schemaRef ds:uri="http://www.w3.org/XML/1998/namespace"/>
    <ds:schemaRef ds:uri="aa0a0978-40ed-489e-9e56-6db48364def5"/>
    <ds:schemaRef ds:uri="041b216b-d67c-40f0-8fda-c03876662904"/>
    <ds:schemaRef ds:uri="http://schemas.microsoft.com/office/2006/metadata/properties"/>
  </ds:schemaRefs>
</ds:datastoreItem>
</file>

<file path=customXml/itemProps2.xml><?xml version="1.0" encoding="utf-8"?>
<ds:datastoreItem xmlns:ds="http://schemas.openxmlformats.org/officeDocument/2006/customXml" ds:itemID="{98B414BA-0A2C-4EE9-A1B8-D5F3F3FAC9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1b216b-d67c-40f0-8fda-c03876662904"/>
    <ds:schemaRef ds:uri="aa0a0978-40ed-489e-9e56-6db48364de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DFE4F4B-FD93-48A4-86D4-810FF4F0BD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1513</TotalTime>
  <Words>2039</Words>
  <Application>Microsoft Office PowerPoint</Application>
  <PresentationFormat>Widescreen</PresentationFormat>
  <Paragraphs>119</Paragraphs>
  <Slides>15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inherit</vt:lpstr>
      <vt:lpstr>Inter</vt:lpstr>
      <vt:lpstr>Aptos</vt:lpstr>
      <vt:lpstr>Arial</vt:lpstr>
      <vt:lpstr>Trebuchet MS</vt:lpstr>
      <vt:lpstr>Wingdings 3</vt:lpstr>
      <vt:lpstr>Facet</vt:lpstr>
      <vt:lpstr>Case Management:  The Tracks</vt:lpstr>
      <vt:lpstr>Case Management includes:</vt:lpstr>
      <vt:lpstr>Allocation to a Track</vt:lpstr>
      <vt:lpstr>What is the ‘value’ of a claim?</vt:lpstr>
      <vt:lpstr>Additional requirements</vt:lpstr>
      <vt:lpstr>Scope of the Small Claims Track</vt:lpstr>
      <vt:lpstr>Claims which won’t be allocated to Small Claims Track</vt:lpstr>
      <vt:lpstr>Scope of the Fast Track ( r 26.9 and PD26 para 16)</vt:lpstr>
      <vt:lpstr>Scope of the Intermediate Track</vt:lpstr>
      <vt:lpstr>Scope of the Multi Track</vt:lpstr>
      <vt:lpstr>Allocation to a track other than the usual/ normal track.</vt:lpstr>
      <vt:lpstr>Provisional Allocation – the process</vt:lpstr>
      <vt:lpstr>Provisional Allocation… continued</vt:lpstr>
      <vt:lpstr>Notice of allocation</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Property and Private Client</dc:title>
  <dc:creator>Cerys Davies</dc:creator>
  <cp:lastModifiedBy>Cerys Davies</cp:lastModifiedBy>
  <cp:revision>10</cp:revision>
  <cp:lastPrinted>2025-03-18T15:27:49Z</cp:lastPrinted>
  <dcterms:created xsi:type="dcterms:W3CDTF">2024-02-03T18:13:02Z</dcterms:created>
  <dcterms:modified xsi:type="dcterms:W3CDTF">2025-04-02T08:16:01Z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0x0101008C5C159DBBD3BC47AF00505115A55CEB</vt:lpwstr>
  </property>
</Properties>
</file>