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16"/>
  </p:notesMasterIdLst>
  <p:sldIdLst>
    <p:sldId id="364" r:id="rId3"/>
    <p:sldId id="389" r:id="rId4"/>
    <p:sldId id="485" r:id="rId5"/>
    <p:sldId id="393" r:id="rId6"/>
    <p:sldId id="394" r:id="rId7"/>
    <p:sldId id="395" r:id="rId8"/>
    <p:sldId id="396" r:id="rId9"/>
    <p:sldId id="397" r:id="rId10"/>
    <p:sldId id="398" r:id="rId11"/>
    <p:sldId id="399" r:id="rId12"/>
    <p:sldId id="392" r:id="rId13"/>
    <p:sldId id="400" r:id="rId14"/>
    <p:sldId id="38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89"/>
            <p14:sldId id="485"/>
            <p14:sldId id="393"/>
            <p14:sldId id="394"/>
            <p14:sldId id="395"/>
            <p14:sldId id="396"/>
            <p14:sldId id="397"/>
            <p14:sldId id="398"/>
            <p14:sldId id="399"/>
            <p14:sldId id="392"/>
            <p14:sldId id="400"/>
            <p14:sldId id="3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91" autoAdjust="0"/>
    <p:restoredTop sz="94660"/>
  </p:normalViewPr>
  <p:slideViewPr>
    <p:cSldViewPr snapToGrid="0">
      <p:cViewPr varScale="1">
        <p:scale>
          <a:sx n="86" d="100"/>
          <a:sy n="86" d="100"/>
        </p:scale>
        <p:origin x="2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ationalnumeracy.org.uk/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hiteroseeducation.com/parent-pupil-resources" TargetMode="External"/><Relationship Id="rId3" Type="http://schemas.openxmlformats.org/officeDocument/2006/relationships/hyperlink" Target="https://mathsnoproblem.com/blog/teaching-maths-mastery/bringing-maths-to-life" TargetMode="External"/><Relationship Id="rId7" Type="http://schemas.openxmlformats.org/officeDocument/2006/relationships/hyperlink" Target="https://information-services.ed.ac.uk/learning-technology/learning-and-teaching-technologies/academic-blogging-service/introduction-to-5" TargetMode="External"/><Relationship Id="rId2" Type="http://schemas.openxmlformats.org/officeDocument/2006/relationships/hyperlink" Target="https://educationendowmentfoundation.org.uk/early-years/maths/maths-everyday-routine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nationalnumeracy.org.uk/news/back-school-how-teachers-can-boost-parental-engagement-numeracy" TargetMode="External"/><Relationship Id="rId5" Type="http://schemas.openxmlformats.org/officeDocument/2006/relationships/hyperlink" Target="https://www.nationalnumeracy.org.uk/news/7-tips-building-maths-positive-school-environment" TargetMode="External"/><Relationship Id="rId4" Type="http://schemas.openxmlformats.org/officeDocument/2006/relationships/hyperlink" Target="https://niot.org.uk/insights/three-ways-to-embed-numeracy-in-your-schoo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Mae Microsoft Translate </a:t>
            </a:r>
            <a:r>
              <a:rPr lang="en-GB" sz="1200" dirty="0" err="1">
                <a:solidFill>
                  <a:schemeClr val="bg1"/>
                </a:solidFill>
              </a:rPr>
              <a:t>wedi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cael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ddefnyddio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ar</a:t>
            </a:r>
            <a:r>
              <a:rPr lang="en-GB" sz="1200" dirty="0">
                <a:solidFill>
                  <a:schemeClr val="bg1"/>
                </a:solidFill>
              </a:rPr>
              <a:t> rai </a:t>
            </a:r>
            <a:r>
              <a:rPr lang="en-GB" sz="1200" dirty="0" err="1">
                <a:solidFill>
                  <a:schemeClr val="bg1"/>
                </a:solidFill>
              </a:rPr>
              <a:t>sleidiau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Microsoft Translate has been used on some slides</a:t>
            </a:r>
            <a:endParaRPr lang="en-US" sz="12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800" b="1" i="1" dirty="0">
                <a:solidFill>
                  <a:schemeClr val="bg1"/>
                </a:solidFill>
              </a:rPr>
              <a:t>Numbers Count ECIE5011   </a:t>
            </a:r>
            <a:r>
              <a:rPr lang="en-US" sz="2800" b="1" i="1" dirty="0" err="1">
                <a:solidFill>
                  <a:schemeClr val="bg1"/>
                </a:solidFill>
              </a:rPr>
              <a:t>Darlith</a:t>
            </a:r>
            <a:r>
              <a:rPr lang="en-US" sz="2800" b="1" i="1" dirty="0">
                <a:solidFill>
                  <a:schemeClr val="bg1"/>
                </a:solidFill>
              </a:rPr>
              <a:t> 3/Lecture 3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753B-B7D9-2CF5-2D4C-9BAA6E7A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42F3C-5FEA-FA0B-D620-1B52E5D66A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sz="6400" b="1" dirty="0"/>
              <a:t>Portffolio â 4 elfen 100%</a:t>
            </a:r>
          </a:p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cy-GB" sz="6400" b="1" dirty="0"/>
          </a:p>
          <a:p>
            <a:r>
              <a:rPr lang="cy-GB" sz="6400" b="1" dirty="0"/>
              <a:t>Elfen 1: Traethawd Byr </a:t>
            </a:r>
            <a:r>
              <a:rPr lang="cy-GB" sz="6400" dirty="0"/>
              <a:t>- Pam mae rhifedd da yn bwysig?                      1500 o eiriau</a:t>
            </a:r>
          </a:p>
          <a:p>
            <a:r>
              <a:rPr lang="cy-GB" sz="6400" b="1" dirty="0"/>
              <a:t>Elfen 2: Blog </a:t>
            </a:r>
            <a:r>
              <a:rPr lang="cy-GB" sz="6400" dirty="0"/>
              <a:t>– Beth gall ysgolion ei wneud i annog rhifedd? 1000 o eiriau</a:t>
            </a:r>
          </a:p>
          <a:p>
            <a:r>
              <a:rPr lang="en-GB" sz="6400" b="1" dirty="0"/>
              <a:t>Elfen 3: </a:t>
            </a:r>
            <a:r>
              <a:rPr lang="en-GB" sz="6400" b="1" dirty="0" err="1"/>
              <a:t>Adnodd</a:t>
            </a:r>
            <a:r>
              <a:rPr lang="en-GB" sz="6400" b="1" dirty="0"/>
              <a:t> – </a:t>
            </a:r>
            <a:r>
              <a:rPr lang="en-GB" sz="6400" b="1" dirty="0" err="1"/>
              <a:t>Taflen</a:t>
            </a:r>
            <a:r>
              <a:rPr lang="en-GB" sz="6400" b="1" dirty="0"/>
              <a:t> </a:t>
            </a:r>
            <a:r>
              <a:rPr lang="en-GB" sz="6400" b="1" dirty="0" err="1"/>
              <a:t>Wybodaeth</a:t>
            </a:r>
            <a:r>
              <a:rPr lang="en-GB" sz="6400" b="1" dirty="0"/>
              <a:t> </a:t>
            </a:r>
            <a:r>
              <a:rPr lang="en-GB" sz="6400" dirty="0" err="1"/>
              <a:t>i</a:t>
            </a:r>
            <a:r>
              <a:rPr lang="en-GB" sz="6400" dirty="0"/>
              <a:t> </a:t>
            </a:r>
            <a:r>
              <a:rPr lang="en-GB" sz="6400" dirty="0" err="1"/>
              <a:t>weithwyr</a:t>
            </a:r>
            <a:r>
              <a:rPr lang="en-GB" sz="6400" dirty="0"/>
              <a:t> </a:t>
            </a:r>
            <a:r>
              <a:rPr lang="en-GB" sz="6400" dirty="0" err="1"/>
              <a:t>proffesiynol</a:t>
            </a:r>
            <a:r>
              <a:rPr lang="en-GB" sz="6400" dirty="0"/>
              <a:t> am </a:t>
            </a:r>
            <a:r>
              <a:rPr lang="en-GB" sz="6400" dirty="0" err="1"/>
              <a:t>adnodd</a:t>
            </a:r>
            <a:r>
              <a:rPr lang="en-GB" sz="6400" dirty="0"/>
              <a:t> </a:t>
            </a:r>
            <a:r>
              <a:rPr lang="en-GB" sz="6400" dirty="0" err="1"/>
              <a:t>rhifedd</a:t>
            </a:r>
            <a:r>
              <a:rPr lang="en-GB" sz="6400" dirty="0"/>
              <a:t> </a:t>
            </a:r>
            <a:r>
              <a:rPr lang="en-GB" sz="6400" dirty="0" err="1"/>
              <a:t>o'ch</a:t>
            </a:r>
            <a:r>
              <a:rPr lang="en-GB" sz="6400" dirty="0"/>
              <a:t> </a:t>
            </a:r>
            <a:r>
              <a:rPr lang="en-GB" sz="6400" dirty="0" err="1"/>
              <a:t>dewis</a:t>
            </a:r>
            <a:r>
              <a:rPr lang="en-GB" sz="6400" dirty="0"/>
              <a:t> </a:t>
            </a:r>
            <a:r>
              <a:rPr lang="en-GB" sz="6400" dirty="0" err="1"/>
              <a:t>sy'n</a:t>
            </a:r>
            <a:r>
              <a:rPr lang="en-GB" sz="6400" dirty="0"/>
              <a:t> </a:t>
            </a:r>
            <a:r>
              <a:rPr lang="en-GB" sz="6400" dirty="0" err="1"/>
              <a:t>anelu</a:t>
            </a:r>
            <a:r>
              <a:rPr lang="en-GB" sz="6400" dirty="0"/>
              <a:t> at </a:t>
            </a:r>
            <a:r>
              <a:rPr lang="en-GB" sz="6400" dirty="0" err="1"/>
              <a:t>gefnogi</a:t>
            </a:r>
            <a:r>
              <a:rPr lang="en-GB" sz="6400" dirty="0"/>
              <a:t> </a:t>
            </a:r>
            <a:r>
              <a:rPr lang="en-GB" sz="6400" dirty="0" err="1"/>
              <a:t>ymarfer</a:t>
            </a:r>
            <a:r>
              <a:rPr lang="en-GB" sz="6400" dirty="0"/>
              <a:t> </a:t>
            </a:r>
            <a:r>
              <a:rPr lang="en-GB" sz="6400" dirty="0" err="1"/>
              <a:t>cynhwysol</a:t>
            </a:r>
            <a:r>
              <a:rPr lang="en-GB" sz="6400" dirty="0"/>
              <a:t>. </a:t>
            </a:r>
            <a:r>
              <a:rPr lang="cy-GB" sz="6400" dirty="0"/>
              <a:t>500 o eiriau</a:t>
            </a:r>
            <a:r>
              <a:rPr lang="en-GB" sz="6400" dirty="0"/>
              <a:t>  </a:t>
            </a:r>
            <a:endParaRPr lang="cy-GB" sz="6400" b="1" dirty="0"/>
          </a:p>
          <a:p>
            <a:r>
              <a:rPr lang="cy-GB" sz="6400" b="1" dirty="0"/>
              <a:t>Elfen 4: Gwerthuso'r adnodd                                                  </a:t>
            </a:r>
            <a:r>
              <a:rPr lang="cy-GB" sz="6400" dirty="0"/>
              <a:t>1000 o eiriau</a:t>
            </a:r>
          </a:p>
          <a:p>
            <a:pPr marL="0" indent="0" algn="ctr">
              <a:buNone/>
            </a:pPr>
            <a:r>
              <a:rPr lang="cy-GB" sz="6400" dirty="0"/>
              <a:t> Cyfwerth â 4000 o eiriau</a:t>
            </a:r>
          </a:p>
          <a:p>
            <a:pPr marL="0" indent="0" algn="ctr">
              <a:buNone/>
            </a:pPr>
            <a:r>
              <a:rPr lang="en-GB" sz="6400" b="1" dirty="0" err="1"/>
              <a:t>Dyddiad</a:t>
            </a:r>
            <a:r>
              <a:rPr lang="en-GB" sz="6400" b="1" dirty="0"/>
              <a:t> </a:t>
            </a:r>
            <a:r>
              <a:rPr lang="en-GB" sz="6400" b="1" dirty="0" err="1"/>
              <a:t>cyflwyno</a:t>
            </a:r>
            <a:r>
              <a:rPr lang="en-GB" sz="6400" b="1" dirty="0"/>
              <a:t>: </a:t>
            </a:r>
            <a:r>
              <a:rPr lang="cy-GB" sz="6400" b="1" dirty="0"/>
              <a:t>28/02/2027     23:59</a:t>
            </a:r>
          </a:p>
          <a:p>
            <a:pPr marL="0" indent="0" algn="ctr">
              <a:buNone/>
            </a:pPr>
            <a:r>
              <a:rPr lang="en-GB" sz="6400" dirty="0"/>
              <a:t>Am </a:t>
            </a:r>
            <a:r>
              <a:rPr lang="en-GB" sz="6400" dirty="0" err="1"/>
              <a:t>ragor</a:t>
            </a:r>
            <a:r>
              <a:rPr lang="en-GB" sz="6400" dirty="0"/>
              <a:t> o </a:t>
            </a:r>
            <a:r>
              <a:rPr lang="en-GB" sz="6400" dirty="0" err="1"/>
              <a:t>wybodaeth</a:t>
            </a:r>
            <a:r>
              <a:rPr lang="en-GB" sz="6400" dirty="0"/>
              <a:t> ac </a:t>
            </a:r>
            <a:r>
              <a:rPr lang="en-GB" sz="6400" dirty="0" err="1"/>
              <a:t>arweiniad</a:t>
            </a:r>
            <a:r>
              <a:rPr lang="en-GB" sz="6400" dirty="0"/>
              <a:t>, </a:t>
            </a:r>
            <a:r>
              <a:rPr lang="en-GB" sz="6400" dirty="0" err="1"/>
              <a:t>edrychwch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y </a:t>
            </a:r>
            <a:r>
              <a:rPr lang="en-GB" sz="6400" dirty="0" err="1"/>
              <a:t>taflenni</a:t>
            </a:r>
            <a:r>
              <a:rPr lang="en-GB" sz="6400" dirty="0"/>
              <a:t> </a:t>
            </a:r>
            <a:r>
              <a:rPr lang="en-GB" sz="6400" dirty="0" err="1"/>
              <a:t>manyleb</a:t>
            </a:r>
            <a:r>
              <a:rPr lang="en-GB" sz="6400" dirty="0"/>
              <a:t> </a:t>
            </a:r>
            <a:r>
              <a:rPr lang="en-GB" sz="6400" dirty="0" err="1"/>
              <a:t>a'r</a:t>
            </a:r>
            <a:r>
              <a:rPr lang="en-GB" sz="6400" dirty="0"/>
              <a:t> </a:t>
            </a:r>
            <a:r>
              <a:rPr lang="en-GB" sz="6400" dirty="0" err="1"/>
              <a:t>templedi</a:t>
            </a:r>
            <a:r>
              <a:rPr lang="en-GB" sz="6400" dirty="0"/>
              <a:t> </a:t>
            </a:r>
            <a:r>
              <a:rPr lang="en-GB" sz="6400" dirty="0" err="1"/>
              <a:t>aseiniad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Moodle a Teams</a:t>
            </a:r>
          </a:p>
          <a:p>
            <a:pPr marL="0" indent="0" algn="ctr">
              <a:buNone/>
            </a:pPr>
            <a:endParaRPr lang="cy-GB" b="1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AE336-1DB3-885B-E657-B47E7B709B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 (4 elements) 100%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1: Essay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- Why are good numeracy skills important? 1500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2: Blog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– What can schools do to encourage numeracy?         1000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3: Resource – Information Sheet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for professionals about a numeracy resource of your choice which aims to support inclusive practice.       500 words</a:t>
            </a:r>
            <a:endParaRPr lang="en-GB" sz="6400" b="1" i="1" dirty="0">
              <a:solidFill>
                <a:schemeClr val="accent1">
                  <a:lumMod val="75000"/>
                </a:schemeClr>
              </a:solidFill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4: Evaluation of the resource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1000 words</a:t>
            </a:r>
            <a:endParaRPr lang="en-GB" sz="6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Equivalent to 4000 words</a:t>
            </a:r>
          </a:p>
          <a:p>
            <a:pPr marL="0" indent="0" algn="ctr">
              <a:buNone/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</a:rPr>
              <a:t>Submission date:  28/02/2027   23:59</a:t>
            </a: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algn="ctr"/>
            <a:endParaRPr lang="en-GB" sz="8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099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F78B-C69C-246F-A853-98AB39D9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Cynnwys</a:t>
            </a:r>
            <a:r>
              <a:rPr lang="en-GB" dirty="0"/>
              <a:t> y </a:t>
            </a:r>
            <a:r>
              <a:rPr lang="en-GB" dirty="0" err="1"/>
              <a:t>modiwl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66241-266E-116B-685E-C3EB6F8C62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b="1" dirty="0" err="1"/>
              <a:t>Wythnos</a:t>
            </a:r>
            <a:r>
              <a:rPr lang="en-GB" b="1" dirty="0"/>
              <a:t> 1: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5.</a:t>
            </a:r>
          </a:p>
          <a:p>
            <a:pPr marL="0" indent="0">
              <a:buNone/>
            </a:pPr>
            <a:r>
              <a:rPr lang="en-GB" dirty="0"/>
              <a:t>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Rhifedd</a:t>
            </a:r>
            <a:endParaRPr lang="en-GB" dirty="0"/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2: 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da</a:t>
            </a:r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3: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rhifedd</a:t>
            </a:r>
            <a:endParaRPr lang="en-GB" dirty="0"/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4: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a all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48E49-95F0-410F-68E6-EAA02DCADC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1: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Introduction to Level 5.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Numeracy Framework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2: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importance of good numeracy skills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3: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effective schools promote numeracy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4: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Evaluating numeracy resources that can support inclusive practice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9251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B55B9-BBED-F91D-D5F8-C53120B3B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Crynodeb</a:t>
            </a:r>
            <a:r>
              <a:rPr lang="en-GB" b="1" dirty="0"/>
              <a:t> - </a:t>
            </a:r>
            <a:r>
              <a:rPr lang="en-GB" b="1" dirty="0" err="1"/>
              <a:t>Rhifedd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Numeracy -Recap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6CC42-9A53-440E-1A3B-FE2CC2358C0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?</a:t>
            </a:r>
          </a:p>
          <a:p>
            <a:pPr lvl="0"/>
            <a:r>
              <a:rPr lang="en-GB" dirty="0"/>
              <a:t>Pam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 </a:t>
            </a:r>
          </a:p>
          <a:p>
            <a:pPr lvl="0"/>
            <a:r>
              <a:rPr lang="en-GB" dirty="0"/>
              <a:t>Pa </a:t>
            </a:r>
            <a:r>
              <a:rPr lang="en-GB" dirty="0" err="1"/>
              <a:t>argymhellion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 ac Estyn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ynglŷn</a:t>
            </a:r>
            <a:r>
              <a:rPr lang="en-GB" dirty="0"/>
              <a:t> â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?</a:t>
            </a:r>
          </a:p>
          <a:p>
            <a:pPr lvl="0"/>
            <a:r>
              <a:rPr lang="en-GB" dirty="0"/>
              <a:t>Sut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/</a:t>
            </a:r>
            <a:r>
              <a:rPr lang="en-GB" dirty="0" err="1"/>
              <a:t>lleoliad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054B74-B13F-6B1F-E00C-BA3D4EA624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What is numeracy?</a:t>
            </a:r>
          </a:p>
          <a:p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Why is it important? </a:t>
            </a:r>
          </a:p>
          <a:p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What recommendations do Welsh Government and Estyn make about developing numeracy?</a:t>
            </a:r>
          </a:p>
          <a:p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How is it encouraged in your school/setting?</a:t>
            </a:r>
          </a:p>
        </p:txBody>
      </p:sp>
    </p:spTree>
    <p:extLst>
      <p:ext uri="{BB962C8B-B14F-4D97-AF65-F5344CB8AC3E}">
        <p14:creationId xmlns:p14="http://schemas.microsoft.com/office/powerpoint/2010/main" val="10448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22319-B135-E931-8D10-2B32917C4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800" b="1" dirty="0" err="1"/>
              <a:t>Dechreuwch</a:t>
            </a:r>
            <a:r>
              <a:rPr lang="en-GB" sz="2800" b="1" dirty="0"/>
              <a:t> </a:t>
            </a:r>
            <a:r>
              <a:rPr lang="en-GB" sz="2800" b="1" dirty="0" err="1"/>
              <a:t>gyda'r</a:t>
            </a:r>
            <a:r>
              <a:rPr lang="en-GB" sz="2800" b="1" dirty="0"/>
              <a:t> </a:t>
            </a:r>
            <a:r>
              <a:rPr lang="en-GB" sz="2800" b="1" dirty="0" err="1"/>
              <a:t>egwyddor</a:t>
            </a:r>
            <a:r>
              <a:rPr lang="en-GB" sz="2800" b="1" dirty="0"/>
              <a:t> </a:t>
            </a:r>
            <a:r>
              <a:rPr lang="en-GB" sz="2800" b="1" dirty="0" err="1"/>
              <a:t>mai</a:t>
            </a:r>
            <a:r>
              <a:rPr lang="en-GB" sz="2800" b="1" dirty="0"/>
              <a:t> </a:t>
            </a:r>
            <a:r>
              <a:rPr lang="en-GB" sz="2800" b="1" dirty="0" err="1"/>
              <a:t>cyfrifoldeb</a:t>
            </a:r>
            <a:r>
              <a:rPr lang="en-GB" sz="2800" b="1" dirty="0"/>
              <a:t> </a:t>
            </a:r>
            <a:r>
              <a:rPr lang="en-GB" sz="2800" b="1" dirty="0" err="1"/>
              <a:t>pawb</a:t>
            </a:r>
            <a:r>
              <a:rPr lang="en-GB" sz="2800" b="1" dirty="0"/>
              <a:t> </a:t>
            </a:r>
            <a:r>
              <a:rPr lang="en-GB" sz="2800" b="1" dirty="0" err="1"/>
              <a:t>yw</a:t>
            </a:r>
            <a:r>
              <a:rPr lang="en-GB" sz="2800" b="1" dirty="0"/>
              <a:t> </a:t>
            </a:r>
            <a:r>
              <a:rPr lang="en-GB" sz="2800" b="1" dirty="0" err="1"/>
              <a:t>rhifedd</a:t>
            </a:r>
            <a:br>
              <a:rPr lang="en-GB" sz="2800" dirty="0"/>
            </a:b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Start with the principle that numeracy is everyone’s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C5990-CF59-AE6A-D997-03803312E1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400" b="1" dirty="0" err="1"/>
              <a:t>Rhifedd</a:t>
            </a:r>
            <a:r>
              <a:rPr lang="en-GB" sz="3400" b="1" dirty="0"/>
              <a:t> </a:t>
            </a:r>
            <a:r>
              <a:rPr lang="en-GB" sz="3400" b="1" dirty="0" err="1"/>
              <a:t>Trawsgwricwlaidd</a:t>
            </a:r>
            <a:r>
              <a:rPr lang="en-GB" sz="3400" b="1" dirty="0"/>
              <a:t> </a:t>
            </a:r>
            <a:r>
              <a:rPr lang="en-GB" sz="3400" b="1" dirty="0" err="1"/>
              <a:t>e.e.</a:t>
            </a:r>
            <a:endParaRPr lang="en-GB" sz="3400" dirty="0"/>
          </a:p>
          <a:p>
            <a:pPr lvl="0"/>
            <a:r>
              <a:rPr lang="en-GB" sz="3400" b="1" dirty="0" err="1"/>
              <a:t>Gwyddoniaeth</a:t>
            </a:r>
            <a:r>
              <a:rPr lang="en-GB" sz="3400" b="1" dirty="0"/>
              <a:t>: </a:t>
            </a:r>
            <a:r>
              <a:rPr lang="en-GB" sz="3400" dirty="0" err="1"/>
              <a:t>Mesur</a:t>
            </a:r>
            <a:r>
              <a:rPr lang="en-GB" sz="3400" dirty="0"/>
              <a:t>, Trin data</a:t>
            </a:r>
          </a:p>
          <a:p>
            <a:pPr lvl="0"/>
            <a:r>
              <a:rPr lang="en-GB" sz="3400" b="1" dirty="0" err="1"/>
              <a:t>Addysg</a:t>
            </a:r>
            <a:r>
              <a:rPr lang="en-GB" sz="3400" b="1" dirty="0"/>
              <a:t> </a:t>
            </a:r>
            <a:r>
              <a:rPr lang="en-GB" sz="3400" b="1" dirty="0" err="1"/>
              <a:t>Gorfforol</a:t>
            </a:r>
            <a:r>
              <a:rPr lang="en-GB" sz="3400" b="1" dirty="0"/>
              <a:t>: </a:t>
            </a:r>
            <a:r>
              <a:rPr lang="en-GB" sz="3400" dirty="0" err="1"/>
              <a:t>Amseru</a:t>
            </a:r>
            <a:r>
              <a:rPr lang="en-GB" sz="3400" dirty="0"/>
              <a:t>, </a:t>
            </a:r>
            <a:r>
              <a:rPr lang="en-GB" sz="3400" dirty="0" err="1"/>
              <a:t>Sgoriau</a:t>
            </a:r>
            <a:r>
              <a:rPr lang="en-GB" sz="3400" dirty="0"/>
              <a:t>, </a:t>
            </a:r>
            <a:r>
              <a:rPr lang="en-GB" sz="3400" dirty="0" err="1"/>
              <a:t>Dadansoddi</a:t>
            </a:r>
            <a:r>
              <a:rPr lang="en-GB" sz="3400" dirty="0"/>
              <a:t> Data (PBs)</a:t>
            </a:r>
          </a:p>
          <a:p>
            <a:pPr lvl="0"/>
            <a:r>
              <a:rPr lang="en-GB" sz="3400" b="1" dirty="0"/>
              <a:t>DT: </a:t>
            </a:r>
            <a:r>
              <a:rPr lang="en-GB" sz="3400" dirty="0" err="1"/>
              <a:t>Graddfa</a:t>
            </a:r>
            <a:r>
              <a:rPr lang="en-GB" sz="3400" dirty="0"/>
              <a:t> a </a:t>
            </a:r>
            <a:r>
              <a:rPr lang="en-GB" sz="3400" dirty="0" err="1"/>
              <a:t>mesur</a:t>
            </a:r>
            <a:r>
              <a:rPr lang="en-GB" sz="3400" dirty="0"/>
              <a:t> </a:t>
            </a:r>
          </a:p>
          <a:p>
            <a:pPr lvl="0"/>
            <a:r>
              <a:rPr lang="en-GB" sz="3400" b="1" dirty="0" err="1"/>
              <a:t>Daearyddiaeth</a:t>
            </a:r>
            <a:r>
              <a:rPr lang="en-GB" sz="3400" b="1" dirty="0"/>
              <a:t>:</a:t>
            </a:r>
            <a:r>
              <a:rPr lang="en-GB" sz="3400" dirty="0"/>
              <a:t> </a:t>
            </a:r>
            <a:r>
              <a:rPr lang="en-GB" sz="3400" dirty="0" err="1"/>
              <a:t>Darllen</a:t>
            </a:r>
            <a:r>
              <a:rPr lang="en-GB" sz="3400" dirty="0"/>
              <a:t> </a:t>
            </a:r>
            <a:r>
              <a:rPr lang="en-GB" sz="3400" dirty="0" err="1"/>
              <a:t>mapiau</a:t>
            </a:r>
            <a:r>
              <a:rPr lang="en-GB" sz="3400" dirty="0"/>
              <a:t>, </a:t>
            </a:r>
            <a:r>
              <a:rPr lang="en-GB" sz="3400" dirty="0" err="1"/>
              <a:t>graddfeydd</a:t>
            </a:r>
            <a:r>
              <a:rPr lang="en-GB" sz="3400" dirty="0"/>
              <a:t>, a </a:t>
            </a:r>
            <a:r>
              <a:rPr lang="en-GB" sz="3400" dirty="0" err="1"/>
              <a:t>dadansoddi</a:t>
            </a:r>
            <a:r>
              <a:rPr lang="en-GB" sz="3400" dirty="0"/>
              <a:t> data </a:t>
            </a:r>
            <a:r>
              <a:rPr lang="en-GB" sz="3400" dirty="0" err="1"/>
              <a:t>tywydd</a:t>
            </a:r>
            <a:r>
              <a:rPr lang="en-GB" sz="3400" dirty="0"/>
              <a:t> neu </a:t>
            </a:r>
            <a:r>
              <a:rPr lang="en-GB" sz="3400" dirty="0" err="1"/>
              <a:t>graffiau</a:t>
            </a:r>
            <a:r>
              <a:rPr lang="en-GB" sz="3400" dirty="0"/>
              <a:t> </a:t>
            </a:r>
            <a:r>
              <a:rPr lang="en-GB" sz="3400" dirty="0" err="1"/>
              <a:t>glawiad</a:t>
            </a:r>
            <a:r>
              <a:rPr lang="en-GB" sz="3400" dirty="0"/>
              <a:t>.</a:t>
            </a:r>
          </a:p>
          <a:p>
            <a:pPr lvl="0"/>
            <a:r>
              <a:rPr lang="en-GB" sz="3400" b="1" dirty="0"/>
              <a:t>Hanes:</a:t>
            </a:r>
            <a:r>
              <a:rPr lang="en-GB" sz="3400" dirty="0"/>
              <a:t> </a:t>
            </a:r>
            <a:r>
              <a:rPr lang="en-GB" sz="3400" dirty="0" err="1"/>
              <a:t>Gosod</a:t>
            </a:r>
            <a:r>
              <a:rPr lang="en-GB" sz="3400" dirty="0"/>
              <a:t> </a:t>
            </a:r>
            <a:r>
              <a:rPr lang="en-GB" sz="3400" dirty="0" err="1"/>
              <a:t>digwyddiadau</a:t>
            </a:r>
            <a:r>
              <a:rPr lang="en-GB" sz="3400" dirty="0"/>
              <a:t> </a:t>
            </a:r>
            <a:r>
              <a:rPr lang="en-GB" sz="3400" dirty="0" err="1"/>
              <a:t>hanesyddol</a:t>
            </a:r>
            <a:r>
              <a:rPr lang="en-GB" sz="3400" dirty="0"/>
              <a:t> </a:t>
            </a:r>
            <a:r>
              <a:rPr lang="en-GB" sz="3400" dirty="0" err="1"/>
              <a:t>ar</a:t>
            </a:r>
            <a:r>
              <a:rPr lang="en-GB" sz="3400" dirty="0"/>
              <a:t> </a:t>
            </a:r>
            <a:r>
              <a:rPr lang="en-GB" sz="3400" dirty="0" err="1"/>
              <a:t>linellau</a:t>
            </a:r>
            <a:r>
              <a:rPr lang="en-GB" sz="3400" dirty="0"/>
              <a:t> </a:t>
            </a:r>
            <a:r>
              <a:rPr lang="en-GB" sz="3400" dirty="0" err="1"/>
              <a:t>amser</a:t>
            </a:r>
            <a:r>
              <a:rPr lang="en-GB" sz="3400" dirty="0"/>
              <a:t> </a:t>
            </a:r>
            <a:r>
              <a:rPr lang="en-GB" sz="3400" dirty="0" err="1"/>
              <a:t>cronolegol</a:t>
            </a:r>
            <a:r>
              <a:rPr lang="en-GB" sz="3400" dirty="0"/>
              <a:t>.</a:t>
            </a:r>
          </a:p>
          <a:p>
            <a:pPr lvl="0"/>
            <a:r>
              <a:rPr lang="en-GB" sz="3400" b="1" dirty="0" err="1"/>
              <a:t>Cerddoriaeth</a:t>
            </a:r>
            <a:r>
              <a:rPr lang="en-GB" sz="3400" b="1" dirty="0"/>
              <a:t>:</a:t>
            </a:r>
            <a:r>
              <a:rPr lang="en-GB" sz="3400" dirty="0"/>
              <a:t> </a:t>
            </a:r>
            <a:r>
              <a:rPr lang="en-GB" sz="3400" dirty="0" err="1"/>
              <a:t>Cyfrif</a:t>
            </a:r>
            <a:r>
              <a:rPr lang="en-GB" sz="3400" dirty="0"/>
              <a:t> </a:t>
            </a:r>
            <a:r>
              <a:rPr lang="en-GB" sz="3400" dirty="0" err="1"/>
              <a:t>curiadau</a:t>
            </a:r>
            <a:r>
              <a:rPr lang="en-GB" sz="3400" dirty="0"/>
              <a:t>, </a:t>
            </a:r>
            <a:r>
              <a:rPr lang="en-GB" sz="3400" dirty="0" err="1"/>
              <a:t>rhythmau</a:t>
            </a:r>
            <a:r>
              <a:rPr lang="en-GB" sz="3400" dirty="0"/>
              <a:t> a </a:t>
            </a:r>
            <a:r>
              <a:rPr lang="en-GB" sz="3400" dirty="0" err="1"/>
              <a:t>phatrymau</a:t>
            </a:r>
            <a:r>
              <a:rPr lang="en-GB" sz="3400" dirty="0"/>
              <a:t> </a:t>
            </a:r>
            <a:r>
              <a:rPr lang="en-GB" sz="3400" dirty="0" err="1"/>
              <a:t>mewn</a:t>
            </a:r>
            <a:r>
              <a:rPr lang="en-GB" sz="3400" dirty="0"/>
              <a:t> </a:t>
            </a:r>
            <a:r>
              <a:rPr lang="en-GB" sz="3400" dirty="0" err="1"/>
              <a:t>caneuon</a:t>
            </a:r>
            <a:r>
              <a:rPr lang="en-GB" sz="3400" dirty="0"/>
              <a:t>.</a:t>
            </a:r>
          </a:p>
          <a:p>
            <a:pPr lvl="0"/>
            <a:r>
              <a:rPr lang="en-GB" sz="3400" b="1" dirty="0" err="1"/>
              <a:t>Busnes</a:t>
            </a:r>
            <a:r>
              <a:rPr lang="en-GB" sz="3400" b="1" dirty="0"/>
              <a:t> :</a:t>
            </a:r>
            <a:r>
              <a:rPr lang="en-GB" sz="3400" dirty="0"/>
              <a:t> </a:t>
            </a:r>
            <a:r>
              <a:rPr lang="en-GB" sz="3400" dirty="0" err="1"/>
              <a:t>Cyfrifo</a:t>
            </a:r>
            <a:r>
              <a:rPr lang="en-GB" sz="3400" dirty="0"/>
              <a:t> </a:t>
            </a:r>
            <a:r>
              <a:rPr lang="en-GB" sz="3400" dirty="0" err="1"/>
              <a:t>elw</a:t>
            </a:r>
            <a:r>
              <a:rPr lang="en-GB" sz="3400" dirty="0"/>
              <a:t>, </a:t>
            </a:r>
            <a:r>
              <a:rPr lang="en-GB" sz="3400" dirty="0" err="1"/>
              <a:t>colled</a:t>
            </a:r>
            <a:r>
              <a:rPr lang="en-GB" sz="3400" dirty="0"/>
              <a:t> a </a:t>
            </a:r>
            <a:r>
              <a:rPr lang="en-GB" sz="3400" dirty="0" err="1"/>
              <a:t>dadansoddi</a:t>
            </a:r>
            <a:r>
              <a:rPr lang="en-GB" sz="3400" dirty="0"/>
              <a:t> data</a:t>
            </a:r>
          </a:p>
          <a:p>
            <a:pPr marL="0" indent="0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700" dirty="0"/>
              <a:t>(National Numeracy, 2022)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443F69-BE37-0A40-C455-3E57FE7FF0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marL="0" indent="0" algn="ctr">
              <a:buNone/>
            </a:pPr>
            <a:r>
              <a:rPr lang="en-GB" sz="4200" b="1" i="1" dirty="0">
                <a:solidFill>
                  <a:schemeClr val="accent1">
                    <a:lumMod val="75000"/>
                  </a:schemeClr>
                </a:solidFill>
              </a:rPr>
              <a:t>Cross-Curricular Numeracy     </a:t>
            </a:r>
            <a:r>
              <a:rPr lang="en-GB" sz="2500" b="1" i="1" dirty="0">
                <a:solidFill>
                  <a:schemeClr val="accent1">
                    <a:lumMod val="75000"/>
                  </a:schemeClr>
                </a:solidFill>
              </a:rPr>
              <a:t> e.g.</a:t>
            </a:r>
          </a:p>
          <a:p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Science: 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Measurement, Data handling</a:t>
            </a:r>
          </a:p>
          <a:p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PE: 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Timing, Scores, Data analysis (PBs)</a:t>
            </a:r>
          </a:p>
          <a:p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DT: 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Scale and measurement </a:t>
            </a:r>
          </a:p>
          <a:p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Geography: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Reading maps, scales, and analysing weather data or rainfall graphs.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History: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Placing historical events on chronological timelines.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Music: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Counting beats, rhythms and patterns in songs.</a:t>
            </a:r>
          </a:p>
          <a:p>
            <a:pPr lvl="0"/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</a:rPr>
              <a:t>Business :</a:t>
            </a:r>
            <a:r>
              <a:rPr lang="en-GB" sz="4000" i="1" dirty="0">
                <a:solidFill>
                  <a:schemeClr val="accent1">
                    <a:lumMod val="75000"/>
                  </a:schemeClr>
                </a:solidFill>
              </a:rPr>
              <a:t> Calculating profit, loss and analysing data</a:t>
            </a:r>
            <a:endParaRPr lang="en-GB" sz="29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(National Numeracy,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291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C293E-813E-8A15-1858-D999D2BC43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Rhifedd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draws </a:t>
            </a:r>
            <a:r>
              <a:rPr lang="en-GB" b="1" dirty="0" err="1"/>
              <a:t>amgylchedd</a:t>
            </a:r>
            <a:r>
              <a:rPr lang="en-GB" b="1" dirty="0"/>
              <a:t> yr </a:t>
            </a:r>
            <a:r>
              <a:rPr lang="en-GB" b="1" dirty="0" err="1"/>
              <a:t>ysgol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Numeracy across the school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E309F-BE4F-977E-FEF6-7BD16A2071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sz="5600" dirty="0" err="1"/>
              <a:t>Cymryd</a:t>
            </a:r>
            <a:r>
              <a:rPr lang="en-GB" sz="5600" dirty="0"/>
              <a:t> </a:t>
            </a:r>
            <a:r>
              <a:rPr lang="en-GB" sz="5600" dirty="0" err="1"/>
              <a:t>cofrestr</a:t>
            </a:r>
            <a:r>
              <a:rPr lang="en-GB" sz="5600" dirty="0"/>
              <a:t> yr </a:t>
            </a:r>
            <a:r>
              <a:rPr lang="en-GB" sz="5600" dirty="0" err="1"/>
              <a:t>ysgol</a:t>
            </a:r>
            <a:r>
              <a:rPr lang="en-GB" sz="5600" dirty="0"/>
              <a:t> </a:t>
            </a:r>
            <a:r>
              <a:rPr lang="en-GB" sz="5600" dirty="0" err="1"/>
              <a:t>trwy</a:t>
            </a:r>
            <a:r>
              <a:rPr lang="en-GB" sz="5600" dirty="0"/>
              <a:t> </a:t>
            </a:r>
            <a:r>
              <a:rPr lang="en-GB" sz="5600" dirty="0" err="1"/>
              <a:t>gyfrif</a:t>
            </a:r>
            <a:r>
              <a:rPr lang="en-GB" sz="5600" dirty="0"/>
              <a:t> </a:t>
            </a:r>
            <a:r>
              <a:rPr lang="en-GB" sz="5600" dirty="0" err="1"/>
              <a:t>dewisiadau</a:t>
            </a:r>
            <a:r>
              <a:rPr lang="en-GB" sz="5600" dirty="0"/>
              <a:t> </a:t>
            </a:r>
            <a:r>
              <a:rPr lang="en-GB" sz="5600" dirty="0" err="1"/>
              <a:t>cinio</a:t>
            </a:r>
            <a:r>
              <a:rPr lang="en-GB" sz="5600" dirty="0"/>
              <a:t> </a:t>
            </a:r>
            <a:r>
              <a:rPr lang="en-GB" sz="5600" dirty="0" err="1"/>
              <a:t>poeth</a:t>
            </a:r>
            <a:r>
              <a:rPr lang="en-GB" sz="5600" dirty="0"/>
              <a:t> ac </a:t>
            </a:r>
            <a:r>
              <a:rPr lang="en-GB" sz="5600" dirty="0" err="1"/>
              <a:t>oer</a:t>
            </a:r>
            <a:r>
              <a:rPr lang="en-GB" sz="5600" dirty="0"/>
              <a:t> / </a:t>
            </a:r>
            <a:r>
              <a:rPr lang="en-GB" sz="5600" dirty="0" err="1"/>
              <a:t>brechdanau</a:t>
            </a:r>
            <a:r>
              <a:rPr lang="en-GB" sz="5600" dirty="0"/>
              <a:t>.</a:t>
            </a:r>
          </a:p>
          <a:p>
            <a:pPr lvl="0"/>
            <a:r>
              <a:rPr lang="en-GB" sz="5600" dirty="0" err="1"/>
              <a:t>Defnyddio</a:t>
            </a:r>
            <a:r>
              <a:rPr lang="en-GB" sz="5600" dirty="0"/>
              <a:t> </a:t>
            </a:r>
            <a:r>
              <a:rPr lang="en-GB" sz="5600" dirty="0" err="1"/>
              <a:t>amseryddion</a:t>
            </a:r>
            <a:r>
              <a:rPr lang="en-GB" sz="5600" dirty="0"/>
              <a:t> ac offer </a:t>
            </a:r>
            <a:r>
              <a:rPr lang="en-GB" sz="5600" dirty="0" err="1"/>
              <a:t>mesur</a:t>
            </a:r>
            <a:r>
              <a:rPr lang="en-GB" sz="5600" dirty="0"/>
              <a:t> </a:t>
            </a:r>
            <a:r>
              <a:rPr lang="en-GB" sz="5600" dirty="0" err="1"/>
              <a:t>wrth</a:t>
            </a:r>
            <a:r>
              <a:rPr lang="en-GB" sz="5600" dirty="0"/>
              <a:t> </a:t>
            </a:r>
            <a:r>
              <a:rPr lang="en-GB" sz="5600" dirty="0" err="1"/>
              <a:t>chwarae</a:t>
            </a:r>
            <a:r>
              <a:rPr lang="en-GB" sz="5600" dirty="0"/>
              <a:t> neu </a:t>
            </a:r>
            <a:r>
              <a:rPr lang="en-GB" sz="5600" dirty="0" err="1"/>
              <a:t>goginio</a:t>
            </a:r>
            <a:endParaRPr lang="en-GB" sz="5600" dirty="0"/>
          </a:p>
          <a:p>
            <a:pPr lvl="0"/>
            <a:r>
              <a:rPr lang="en-GB" sz="5600" dirty="0"/>
              <a:t>Gan </a:t>
            </a:r>
            <a:r>
              <a:rPr lang="en-GB" sz="5600" dirty="0" err="1"/>
              <a:t>gynnwys</a:t>
            </a:r>
            <a:r>
              <a:rPr lang="en-GB" sz="5600" dirty="0"/>
              <a:t> </a:t>
            </a:r>
            <a:r>
              <a:rPr lang="en-GB" sz="5600" dirty="0" err="1"/>
              <a:t>cwestiynau</a:t>
            </a:r>
            <a:r>
              <a:rPr lang="en-GB" sz="5600" dirty="0"/>
              <a:t> </a:t>
            </a:r>
            <a:r>
              <a:rPr lang="en-GB" sz="5600" dirty="0" err="1"/>
              <a:t>mathemateg</a:t>
            </a:r>
            <a:r>
              <a:rPr lang="en-GB" sz="5600" dirty="0"/>
              <a:t> </a:t>
            </a:r>
            <a:r>
              <a:rPr lang="en-GB" sz="5600" dirty="0" err="1"/>
              <a:t>thematig</a:t>
            </a:r>
            <a:r>
              <a:rPr lang="en-GB" sz="5600" dirty="0"/>
              <a:t> </a:t>
            </a:r>
            <a:r>
              <a:rPr lang="en-GB" sz="5600" dirty="0" err="1"/>
              <a:t>perthnasol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bob </a:t>
            </a:r>
            <a:r>
              <a:rPr lang="en-GB" sz="5600" dirty="0" err="1"/>
              <a:t>bwrdd</a:t>
            </a:r>
            <a:r>
              <a:rPr lang="en-GB" sz="5600" dirty="0"/>
              <a:t> </a:t>
            </a:r>
            <a:r>
              <a:rPr lang="en-GB" sz="5600" dirty="0" err="1"/>
              <a:t>arddangos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draws </a:t>
            </a:r>
            <a:r>
              <a:rPr lang="en-GB" sz="5600" dirty="0" err="1"/>
              <a:t>pob</a:t>
            </a:r>
            <a:r>
              <a:rPr lang="en-GB" sz="5600" dirty="0"/>
              <a:t> </a:t>
            </a:r>
            <a:r>
              <a:rPr lang="en-GB" sz="5600" dirty="0" err="1"/>
              <a:t>pwnc</a:t>
            </a:r>
            <a:endParaRPr lang="en-GB" sz="5600" dirty="0"/>
          </a:p>
          <a:p>
            <a:pPr lvl="0"/>
            <a:r>
              <a:rPr lang="en-GB" sz="5600" dirty="0" err="1"/>
              <a:t>Amserlenni</a:t>
            </a:r>
            <a:endParaRPr lang="en-GB" sz="5600" dirty="0"/>
          </a:p>
          <a:p>
            <a:pPr lvl="0"/>
            <a:r>
              <a:rPr lang="en-GB" sz="5600" dirty="0" err="1"/>
              <a:t>Prosiectau</a:t>
            </a:r>
            <a:r>
              <a:rPr lang="en-GB" sz="5600" dirty="0"/>
              <a:t> </a:t>
            </a:r>
            <a:r>
              <a:rPr lang="en-GB" sz="5600" dirty="0" err="1"/>
              <a:t>gardd</a:t>
            </a:r>
            <a:r>
              <a:rPr lang="en-GB" sz="5600" dirty="0"/>
              <a:t> </a:t>
            </a:r>
            <a:r>
              <a:rPr lang="en-GB" sz="5600" dirty="0" err="1"/>
              <a:t>ysgol</a:t>
            </a:r>
            <a:endParaRPr lang="en-GB" sz="5600" dirty="0"/>
          </a:p>
          <a:p>
            <a:pPr lvl="0"/>
            <a:r>
              <a:rPr lang="en-GB" sz="5600" dirty="0" err="1"/>
              <a:t>Mentrau</a:t>
            </a:r>
            <a:r>
              <a:rPr lang="en-GB" sz="5600" dirty="0"/>
              <a:t> </a:t>
            </a:r>
            <a:r>
              <a:rPr lang="en-GB" sz="5600" dirty="0" err="1"/>
              <a:t>menter</a:t>
            </a:r>
            <a:endParaRPr lang="en-GB" sz="5600" dirty="0"/>
          </a:p>
          <a:p>
            <a:pPr lvl="0"/>
            <a:r>
              <a:rPr lang="en-GB" sz="5600" dirty="0" err="1"/>
              <a:t>Cynnal</a:t>
            </a:r>
            <a:r>
              <a:rPr lang="en-GB" sz="5600" dirty="0"/>
              <a:t> </a:t>
            </a:r>
            <a:r>
              <a:rPr lang="en-GB" sz="5600" dirty="0" err="1"/>
              <a:t>cynulliadau</a:t>
            </a:r>
            <a:r>
              <a:rPr lang="en-GB" sz="5600" dirty="0"/>
              <a:t> </a:t>
            </a:r>
            <a:r>
              <a:rPr lang="en-GB" sz="5600" dirty="0" err="1"/>
              <a:t>wythnosol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wobrwyo</a:t>
            </a:r>
            <a:r>
              <a:rPr lang="en-GB" sz="5600" dirty="0"/>
              <a:t> </a:t>
            </a:r>
            <a:r>
              <a:rPr lang="en-GB" sz="5600" dirty="0" err="1"/>
              <a:t>amseroedd</a:t>
            </a:r>
            <a:r>
              <a:rPr lang="en-GB" sz="5600" dirty="0"/>
              <a:t> </a:t>
            </a:r>
            <a:r>
              <a:rPr lang="en-GB" sz="5600" dirty="0" err="1"/>
              <a:t>tabl</a:t>
            </a:r>
            <a:r>
              <a:rPr lang="en-GB" sz="5600" dirty="0"/>
              <a:t> a </a:t>
            </a:r>
            <a:r>
              <a:rPr lang="en-GB" sz="5600" dirty="0" err="1"/>
              <a:t>rhif</a:t>
            </a:r>
            <a:r>
              <a:rPr lang="en-GB" sz="5600" dirty="0"/>
              <a:t> </a:t>
            </a:r>
            <a:r>
              <a:rPr lang="en-GB" sz="5600" dirty="0" err="1"/>
              <a:t>pencampwyr</a:t>
            </a:r>
            <a:r>
              <a:rPr lang="en-GB" sz="5600" dirty="0"/>
              <a:t> bond.</a:t>
            </a:r>
          </a:p>
          <a:p>
            <a:pPr lvl="0"/>
            <a:r>
              <a:rPr lang="en-GB" sz="5600" dirty="0" err="1"/>
              <a:t>Cymryd</a:t>
            </a:r>
            <a:r>
              <a:rPr lang="en-GB" sz="5600" dirty="0"/>
              <a:t> </a:t>
            </a:r>
            <a:r>
              <a:rPr lang="en-GB" sz="5600" dirty="0" err="1"/>
              <a:t>rhan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digwyddiadau</a:t>
            </a:r>
            <a:r>
              <a:rPr lang="en-GB" sz="5600" dirty="0"/>
              <a:t> </a:t>
            </a:r>
            <a:r>
              <a:rPr lang="en-GB" sz="5600" dirty="0" err="1"/>
              <a:t>arbennig</a:t>
            </a:r>
            <a:r>
              <a:rPr lang="en-GB" sz="5600" dirty="0"/>
              <a:t> </a:t>
            </a:r>
            <a:r>
              <a:rPr lang="en-GB" sz="5600" dirty="0" err="1"/>
              <a:t>gyda</a:t>
            </a:r>
            <a:r>
              <a:rPr lang="en-GB" sz="5600" dirty="0"/>
              <a:t> </a:t>
            </a:r>
            <a:r>
              <a:rPr lang="en-GB" sz="5600" dirty="0" err="1"/>
              <a:t>heriau</a:t>
            </a:r>
            <a:r>
              <a:rPr lang="en-GB" sz="5600" dirty="0"/>
              <a:t> </a:t>
            </a:r>
            <a:r>
              <a:rPr lang="en-GB" sz="5600" dirty="0" err="1"/>
              <a:t>ysgol</a:t>
            </a:r>
            <a:r>
              <a:rPr lang="en-GB" sz="5600" dirty="0"/>
              <a:t> </a:t>
            </a:r>
            <a:r>
              <a:rPr lang="en-GB" sz="5600" dirty="0" err="1"/>
              <a:t>gyfan</a:t>
            </a:r>
            <a:r>
              <a:rPr lang="en-GB" sz="5600" dirty="0"/>
              <a:t>                                                                    </a:t>
            </a:r>
            <a:r>
              <a:rPr lang="en-GB" sz="3600" dirty="0"/>
              <a:t>(Cronfa </a:t>
            </a:r>
            <a:r>
              <a:rPr lang="en-GB" sz="3600" dirty="0" err="1"/>
              <a:t>Waddol</a:t>
            </a:r>
            <a:r>
              <a:rPr lang="en-GB" sz="3600" dirty="0"/>
              <a:t> </a:t>
            </a:r>
            <a:r>
              <a:rPr lang="en-GB" sz="3600" dirty="0" err="1"/>
              <a:t>Addysg</a:t>
            </a:r>
            <a:r>
              <a:rPr lang="en-GB" sz="3600" dirty="0"/>
              <a:t>, 2026)</a:t>
            </a:r>
          </a:p>
          <a:p>
            <a:pPr lvl="0"/>
            <a:r>
              <a:rPr lang="en-GB" sz="5600" dirty="0" err="1"/>
              <a:t>Cofrestrwch</a:t>
            </a:r>
            <a:r>
              <a:rPr lang="en-GB" sz="5600" dirty="0"/>
              <a:t> </a:t>
            </a:r>
            <a:r>
              <a:rPr lang="en-GB" sz="5600" dirty="0" err="1"/>
              <a:t>yma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gael</a:t>
            </a:r>
            <a:r>
              <a:rPr lang="en-GB" sz="5600" dirty="0"/>
              <a:t> </a:t>
            </a:r>
            <a:r>
              <a:rPr lang="en-GB" sz="5600" dirty="0" err="1"/>
              <a:t>pecyn</a:t>
            </a:r>
            <a:r>
              <a:rPr lang="en-GB" sz="5600" dirty="0"/>
              <a:t> </a:t>
            </a:r>
            <a:r>
              <a:rPr lang="en-GB" sz="5600" dirty="0" err="1"/>
              <a:t>cymorth</a:t>
            </a:r>
            <a:r>
              <a:rPr lang="en-GB" sz="5600" dirty="0"/>
              <a:t>/</a:t>
            </a:r>
            <a:r>
              <a:rPr lang="en-GB" sz="5600" dirty="0" err="1"/>
              <a:t>adnoddau</a:t>
            </a:r>
            <a:r>
              <a:rPr lang="en-GB" sz="5600" dirty="0"/>
              <a:t> am </a:t>
            </a:r>
            <a:r>
              <a:rPr lang="en-GB" sz="5600" dirty="0" err="1"/>
              <a:t>ddim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gyfer</a:t>
            </a:r>
            <a:r>
              <a:rPr lang="en-GB" sz="5600" dirty="0"/>
              <a:t> </a:t>
            </a:r>
            <a:r>
              <a:rPr lang="en-GB" sz="5600" dirty="0" err="1"/>
              <a:t>Diwrnod</a:t>
            </a:r>
            <a:r>
              <a:rPr lang="en-GB" sz="5600" dirty="0"/>
              <a:t> </a:t>
            </a:r>
            <a:r>
              <a:rPr lang="en-GB" sz="5600" dirty="0" err="1"/>
              <a:t>Cenedlaethol</a:t>
            </a:r>
            <a:r>
              <a:rPr lang="en-GB" sz="5600" dirty="0"/>
              <a:t> </a:t>
            </a:r>
            <a:r>
              <a:rPr lang="en-GB" sz="5600" dirty="0" err="1"/>
              <a:t>Rhifedd</a:t>
            </a:r>
            <a:r>
              <a:rPr lang="en-GB" sz="5600" dirty="0"/>
              <a:t> (19/05/2027) </a:t>
            </a:r>
          </a:p>
          <a:p>
            <a:pPr marL="0" indent="0" algn="ctr">
              <a:buNone/>
            </a:pPr>
            <a:r>
              <a:rPr lang="en-GB" sz="6400" dirty="0">
                <a:hlinkClick r:id="rId2"/>
              </a:rPr>
              <a:t>National Numeracy - Charity Empowering the UK with Numbers</a:t>
            </a:r>
            <a:endParaRPr lang="en-GB" sz="6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800" dirty="0"/>
              <a:t>(Education Endowment Fund, 2026)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3045F0-410D-BAB6-31C6-444E2B35AD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Taking the school register by counting hot and cold/ sandwiches lunch choices.</a:t>
            </a:r>
          </a:p>
          <a:p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Using timers and measuring tools during play or cooking</a:t>
            </a:r>
          </a:p>
          <a:p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Including relevant thematic maths questions on all display boards across all subjects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Timetables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School garden projects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Enterprise initiatives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Holding weekly assemblies to reward times table and number bond champions.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Participating in special events with school-wide challenges</a:t>
            </a:r>
          </a:p>
          <a:p>
            <a:pPr marL="0" indent="0" algn="r">
              <a:buNone/>
            </a:pPr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(Education Endowment Fund, 2026)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Sign up here for a free toolkit/resources for National Numeracy Day (19/05/2027) </a:t>
            </a:r>
          </a:p>
          <a:p>
            <a:pPr marL="0" lvl="0" indent="0" algn="ctr">
              <a:buNone/>
            </a:pPr>
            <a:r>
              <a:rPr lang="en-GB" sz="7200" dirty="0">
                <a:hlinkClick r:id="rId2"/>
              </a:rPr>
              <a:t>National Numeracy - Charity Empowering the UK with Numbers</a:t>
            </a:r>
            <a:endParaRPr lang="en-GB" sz="72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9030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56680-5AC8-2EE1-372D-43BDA8A08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/>
              <a:t>Iaith a </a:t>
            </a:r>
            <a:r>
              <a:rPr lang="en-GB" b="1" dirty="0" err="1"/>
              <a:t>dulliau</a:t>
            </a:r>
            <a:r>
              <a:rPr lang="en-GB" b="1" dirty="0"/>
              <a:t> </a:t>
            </a:r>
            <a:r>
              <a:rPr lang="en-GB" b="1" dirty="0" err="1"/>
              <a:t>cyson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Consistent Language and Methods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B3EC1-1B03-269F-D6D6-68F4E1E4333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sz="7200" b="1" dirty="0" err="1"/>
              <a:t>Geirfa</a:t>
            </a:r>
            <a:r>
              <a:rPr lang="en-GB" sz="7200" b="1" dirty="0"/>
              <a:t> </a:t>
            </a:r>
            <a:r>
              <a:rPr lang="en-GB" sz="7200" b="1" dirty="0" err="1"/>
              <a:t>fathemategol</a:t>
            </a:r>
            <a:r>
              <a:rPr lang="en-GB" sz="7200" dirty="0"/>
              <a:t> a </a:t>
            </a:r>
            <a:r>
              <a:rPr lang="en-GB" sz="7200" dirty="0" err="1"/>
              <a:t>rennir</a:t>
            </a:r>
            <a:r>
              <a:rPr lang="en-GB" sz="7200" dirty="0"/>
              <a:t> </a:t>
            </a:r>
          </a:p>
          <a:p>
            <a:pPr lvl="0"/>
            <a:r>
              <a:rPr lang="en-GB" sz="7200" b="1" dirty="0" err="1"/>
              <a:t>Dulliau</a:t>
            </a:r>
            <a:r>
              <a:rPr lang="en-GB" sz="7200" b="1" dirty="0"/>
              <a:t> </a:t>
            </a:r>
            <a:r>
              <a:rPr lang="en-GB" sz="7200" b="1" dirty="0" err="1"/>
              <a:t>cyfrifo</a:t>
            </a:r>
            <a:r>
              <a:rPr lang="en-GB" sz="7200" dirty="0"/>
              <a:t> a </a:t>
            </a:r>
            <a:r>
              <a:rPr lang="en-GB" sz="7200" dirty="0" err="1"/>
              <a:t>rennir</a:t>
            </a:r>
            <a:r>
              <a:rPr lang="en-GB" sz="7200" dirty="0"/>
              <a:t> </a:t>
            </a:r>
          </a:p>
          <a:p>
            <a:pPr lvl="0"/>
            <a:r>
              <a:rPr lang="en-GB" sz="7200" b="1" dirty="0" err="1"/>
              <a:t>Dysgu</a:t>
            </a:r>
            <a:r>
              <a:rPr lang="en-GB" sz="7200" b="1" dirty="0"/>
              <a:t> </a:t>
            </a:r>
            <a:r>
              <a:rPr lang="en-GB" sz="7200" b="1" dirty="0" err="1"/>
              <a:t>Seiliedig</a:t>
            </a:r>
            <a:r>
              <a:rPr lang="en-GB" sz="7200" b="1" dirty="0"/>
              <a:t> </a:t>
            </a:r>
            <a:r>
              <a:rPr lang="en-GB" sz="7200" b="1" dirty="0" err="1"/>
              <a:t>ar</a:t>
            </a:r>
            <a:r>
              <a:rPr lang="en-GB" sz="7200" b="1" dirty="0"/>
              <a:t> </a:t>
            </a:r>
            <a:r>
              <a:rPr lang="en-GB" sz="7200" b="1" dirty="0" err="1"/>
              <a:t>Broblemau</a:t>
            </a:r>
            <a:r>
              <a:rPr lang="en-GB" sz="7200" b="1" dirty="0"/>
              <a:t>: </a:t>
            </a:r>
            <a:r>
              <a:rPr lang="en-GB" sz="7200" dirty="0" err="1"/>
              <a:t>Defnyddiwch</a:t>
            </a:r>
            <a:r>
              <a:rPr lang="en-GB" sz="7200" dirty="0"/>
              <a:t> </a:t>
            </a:r>
            <a:r>
              <a:rPr lang="en-GB" sz="7200" dirty="0" err="1"/>
              <a:t>broblemau</a:t>
            </a:r>
            <a:r>
              <a:rPr lang="en-GB" sz="7200" dirty="0"/>
              <a:t> </a:t>
            </a:r>
            <a:r>
              <a:rPr lang="en-GB" sz="7200" dirty="0" err="1"/>
              <a:t>rhifiadol</a:t>
            </a:r>
            <a:r>
              <a:rPr lang="en-GB" sz="7200" dirty="0"/>
              <a:t> </a:t>
            </a:r>
            <a:r>
              <a:rPr lang="en-GB" sz="7200" dirty="0" err="1"/>
              <a:t>dilys</a:t>
            </a:r>
            <a:r>
              <a:rPr lang="en-GB" sz="7200" dirty="0"/>
              <a:t>.</a:t>
            </a:r>
          </a:p>
          <a:p>
            <a:pPr lvl="0"/>
            <a:r>
              <a:rPr lang="en-GB" sz="7200" b="1" dirty="0" err="1"/>
              <a:t>Cysylltu</a:t>
            </a:r>
            <a:r>
              <a:rPr lang="en-GB" sz="7200" b="1" dirty="0"/>
              <a:t> </a:t>
            </a:r>
            <a:r>
              <a:rPr lang="en-GB" sz="7200" b="1" dirty="0" err="1"/>
              <a:t>â'r</a:t>
            </a:r>
            <a:r>
              <a:rPr lang="en-GB" sz="7200" b="1" dirty="0"/>
              <a:t> </a:t>
            </a:r>
            <a:r>
              <a:rPr lang="en-GB" sz="7200" b="1" dirty="0" err="1"/>
              <a:t>byd</a:t>
            </a:r>
            <a:r>
              <a:rPr lang="en-GB" sz="7200" b="1" dirty="0"/>
              <a:t> go </a:t>
            </a:r>
            <a:r>
              <a:rPr lang="en-GB" sz="7200" b="1" dirty="0" err="1"/>
              <a:t>iawn</a:t>
            </a:r>
            <a:r>
              <a:rPr lang="en-GB" sz="7200" b="1" dirty="0"/>
              <a:t>: </a:t>
            </a:r>
            <a:r>
              <a:rPr lang="en-GB" sz="7200" b="1" dirty="0" err="1"/>
              <a:t>Dangos</a:t>
            </a:r>
            <a:r>
              <a:rPr lang="en-GB" sz="7200" dirty="0"/>
              <a:t> </a:t>
            </a:r>
            <a:r>
              <a:rPr lang="en-GB" sz="7200" dirty="0" err="1"/>
              <a:t>cymwysiadau</a:t>
            </a:r>
            <a:r>
              <a:rPr lang="en-GB" sz="7200" dirty="0"/>
              <a:t> bob </a:t>
            </a:r>
            <a:r>
              <a:rPr lang="en-GB" sz="7200" dirty="0" err="1"/>
              <a:t>dydd</a:t>
            </a:r>
            <a:r>
              <a:rPr lang="en-GB" sz="7200" dirty="0"/>
              <a:t> o </a:t>
            </a:r>
            <a:r>
              <a:rPr lang="en-GB" sz="7200" dirty="0" err="1"/>
              <a:t>fathemateg</a:t>
            </a:r>
            <a:r>
              <a:rPr lang="en-GB" sz="7200" dirty="0"/>
              <a:t> </a:t>
            </a:r>
            <a:r>
              <a:rPr lang="en-GB" sz="7200" dirty="0" err="1"/>
              <a:t>i</a:t>
            </a:r>
            <a:r>
              <a:rPr lang="en-GB" sz="7200" dirty="0"/>
              <a:t> </a:t>
            </a:r>
            <a:r>
              <a:rPr lang="en-GB" sz="7200" dirty="0" err="1"/>
              <a:t>adeiladu</a:t>
            </a:r>
            <a:r>
              <a:rPr lang="en-GB" sz="7200" dirty="0"/>
              <a:t> </a:t>
            </a:r>
            <a:r>
              <a:rPr lang="en-GB" sz="7200" dirty="0" err="1"/>
              <a:t>perthnasedd</a:t>
            </a:r>
            <a:r>
              <a:rPr lang="en-GB" sz="7200" dirty="0"/>
              <a:t> a </a:t>
            </a:r>
            <a:r>
              <a:rPr lang="en-GB" sz="7200" dirty="0" err="1"/>
              <a:t>chwilfrydedd</a:t>
            </a:r>
            <a:r>
              <a:rPr lang="en-GB" sz="7200" dirty="0"/>
              <a:t> </a:t>
            </a:r>
            <a:r>
              <a:rPr lang="en-GB" sz="7200" dirty="0" err="1"/>
              <a:t>personol</a:t>
            </a:r>
            <a:r>
              <a:rPr lang="en-GB" sz="7200" dirty="0"/>
              <a:t>: </a:t>
            </a:r>
            <a:r>
              <a:rPr lang="en-GB" sz="7200" dirty="0" err="1"/>
              <a:t>Cyllidebau</a:t>
            </a:r>
            <a:r>
              <a:rPr lang="en-GB" sz="7200" dirty="0"/>
              <a:t> </a:t>
            </a:r>
            <a:r>
              <a:rPr lang="en-GB" sz="7200" dirty="0" err="1"/>
              <a:t>siopa</a:t>
            </a:r>
            <a:r>
              <a:rPr lang="en-GB" sz="7200" dirty="0"/>
              <a:t>, Data </a:t>
            </a:r>
            <a:r>
              <a:rPr lang="en-GB" sz="7200" dirty="0" err="1"/>
              <a:t>tywydd</a:t>
            </a:r>
            <a:r>
              <a:rPr lang="en-GB" sz="7200" dirty="0"/>
              <a:t>, Codi </a:t>
            </a:r>
            <a:r>
              <a:rPr lang="en-GB" sz="7200" dirty="0" err="1"/>
              <a:t>arian</a:t>
            </a:r>
            <a:r>
              <a:rPr lang="en-GB" sz="7200" dirty="0"/>
              <a:t> </a:t>
            </a:r>
            <a:r>
              <a:rPr lang="en-GB" sz="7200" dirty="0" err="1"/>
              <a:t>i</a:t>
            </a:r>
            <a:r>
              <a:rPr lang="en-GB" sz="7200" dirty="0"/>
              <a:t> </a:t>
            </a:r>
            <a:r>
              <a:rPr lang="en-GB" sz="7200" dirty="0" err="1"/>
              <a:t>ysgolion</a:t>
            </a:r>
            <a:endParaRPr lang="en-GB" sz="7200" dirty="0"/>
          </a:p>
          <a:p>
            <a:pPr lvl="0"/>
            <a:r>
              <a:rPr lang="en-GB" sz="7200" b="1" dirty="0" err="1"/>
              <a:t>Sgwrs</a:t>
            </a:r>
            <a:r>
              <a:rPr lang="en-GB" sz="7200" b="1" dirty="0"/>
              <a:t> </a:t>
            </a:r>
            <a:r>
              <a:rPr lang="en-GB" sz="7200" b="1" dirty="0" err="1"/>
              <a:t>Fathemategol</a:t>
            </a:r>
            <a:r>
              <a:rPr lang="en-GB" sz="7200" b="1" dirty="0"/>
              <a:t>: </a:t>
            </a:r>
            <a:r>
              <a:rPr lang="en-GB" sz="7200" dirty="0" err="1"/>
              <a:t>Annog</a:t>
            </a:r>
            <a:r>
              <a:rPr lang="en-GB" sz="7200" dirty="0"/>
              <a:t> </a:t>
            </a:r>
            <a:r>
              <a:rPr lang="en-GB" sz="7200" dirty="0" err="1"/>
              <a:t>disgyblion</a:t>
            </a:r>
            <a:r>
              <a:rPr lang="en-GB" sz="7200" dirty="0"/>
              <a:t> i:</a:t>
            </a:r>
          </a:p>
          <a:p>
            <a:pPr marL="0" indent="0">
              <a:buNone/>
            </a:pPr>
            <a:r>
              <a:rPr lang="en-GB" sz="7200" dirty="0" err="1"/>
              <a:t>Esboniwch</a:t>
            </a:r>
            <a:r>
              <a:rPr lang="en-GB" sz="7200" dirty="0"/>
              <a:t> </a:t>
            </a:r>
            <a:r>
              <a:rPr lang="en-GB" sz="7200" dirty="0" err="1"/>
              <a:t>eu</a:t>
            </a:r>
            <a:r>
              <a:rPr lang="en-GB" sz="7200" dirty="0"/>
              <a:t> </a:t>
            </a:r>
            <a:r>
              <a:rPr lang="en-GB" sz="7200" dirty="0" err="1"/>
              <a:t>rhesymu</a:t>
            </a:r>
            <a:endParaRPr lang="en-GB" sz="7200" dirty="0"/>
          </a:p>
          <a:p>
            <a:pPr marL="0" indent="0">
              <a:buNone/>
            </a:pPr>
            <a:r>
              <a:rPr lang="en-GB" sz="7200" dirty="0" err="1"/>
              <a:t>Cyfiawnhau</a:t>
            </a:r>
            <a:r>
              <a:rPr lang="en-GB" sz="7200" dirty="0"/>
              <a:t> </a:t>
            </a:r>
            <a:r>
              <a:rPr lang="en-GB" sz="7200" dirty="0" err="1"/>
              <a:t>eu</a:t>
            </a:r>
            <a:r>
              <a:rPr lang="en-GB" sz="7200" dirty="0"/>
              <a:t> </a:t>
            </a:r>
            <a:r>
              <a:rPr lang="en-GB" sz="7200" dirty="0" err="1"/>
              <a:t>hatebion</a:t>
            </a:r>
            <a:endParaRPr lang="en-GB" sz="7200" dirty="0"/>
          </a:p>
          <a:p>
            <a:pPr marL="0" indent="0">
              <a:buNone/>
            </a:pPr>
            <a:r>
              <a:rPr lang="en-GB" sz="7200" dirty="0"/>
              <a:t>Herio </a:t>
            </a:r>
            <a:r>
              <a:rPr lang="en-GB" sz="7200" dirty="0" err="1"/>
              <a:t>meddwl</a:t>
            </a:r>
            <a:endParaRPr lang="en-GB" sz="7200" dirty="0"/>
          </a:p>
          <a:p>
            <a:pPr marL="0" indent="0" algn="r">
              <a:buNone/>
            </a:pPr>
            <a:r>
              <a:rPr lang="en-GB" sz="7200" dirty="0"/>
              <a:t>(National Institute of Teaching, 2023)</a:t>
            </a:r>
          </a:p>
          <a:p>
            <a:endParaRPr lang="en-GB" sz="7200" dirty="0"/>
          </a:p>
          <a:p>
            <a:pPr marL="0" lvl="0" indent="0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endParaRPr lang="en-GB" sz="13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r>
              <a:rPr lang="en-GB" sz="1300" dirty="0"/>
              <a:t>(National Institute of Teaching, 2023)</a:t>
            </a:r>
          </a:p>
          <a:p>
            <a:pPr lvl="0"/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6E04D-E8D4-363F-2BE7-18F983B426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en-GB" sz="8000" b="1" i="1" dirty="0">
                <a:solidFill>
                  <a:schemeClr val="accent1">
                    <a:lumMod val="75000"/>
                  </a:schemeClr>
                </a:solidFill>
              </a:rPr>
              <a:t>Shared </a:t>
            </a: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mathematical vocabulary</a:t>
            </a:r>
          </a:p>
          <a:p>
            <a:pPr lvl="0"/>
            <a:r>
              <a:rPr lang="en-GB" sz="8000" b="1" i="1" dirty="0">
                <a:solidFill>
                  <a:schemeClr val="accent1">
                    <a:lumMod val="75000"/>
                  </a:schemeClr>
                </a:solidFill>
              </a:rPr>
              <a:t>Shared </a:t>
            </a: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calculation approaches</a:t>
            </a:r>
          </a:p>
          <a:p>
            <a:r>
              <a:rPr lang="en-GB" sz="8000" b="1" i="1" dirty="0">
                <a:solidFill>
                  <a:schemeClr val="accent1">
                    <a:lumMod val="75000"/>
                  </a:schemeClr>
                </a:solidFill>
              </a:rPr>
              <a:t>Problem-Based Learning: </a:t>
            </a: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Use authentic numerical problems.</a:t>
            </a:r>
          </a:p>
          <a:p>
            <a:r>
              <a:rPr lang="en-GB" sz="8000" b="1" i="1" dirty="0">
                <a:solidFill>
                  <a:schemeClr val="accent1">
                    <a:lumMod val="75000"/>
                  </a:schemeClr>
                </a:solidFill>
              </a:rPr>
              <a:t>Connect to the real world:</a:t>
            </a: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 Show everyday applications of math to build personal relevance and curiosity: Shopping budgets, Weather data, School fundraising</a:t>
            </a:r>
          </a:p>
          <a:p>
            <a:r>
              <a:rPr lang="en-GB" sz="8000" b="1" i="1" dirty="0">
                <a:solidFill>
                  <a:schemeClr val="accent1">
                    <a:lumMod val="75000"/>
                  </a:schemeClr>
                </a:solidFill>
              </a:rPr>
              <a:t>Mathematical Talk: </a:t>
            </a: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Encourage pupils to:</a:t>
            </a:r>
          </a:p>
          <a:p>
            <a:pPr marL="0" lvl="0" indent="0">
              <a:buNone/>
            </a:pP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    Explain their reasoning</a:t>
            </a:r>
          </a:p>
          <a:p>
            <a:pPr marL="0" lvl="0" indent="0">
              <a:buNone/>
            </a:pP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    Justify their answers</a:t>
            </a:r>
          </a:p>
          <a:p>
            <a:pPr marL="0" lvl="0" indent="0">
              <a:buNone/>
            </a:pP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    Challenge thinking</a:t>
            </a:r>
          </a:p>
          <a:p>
            <a:pPr marL="0" lvl="0" indent="0" algn="r">
              <a:buNone/>
            </a:pP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(National Institute of Teaching, 2023)</a:t>
            </a:r>
          </a:p>
          <a:p>
            <a:pPr lvl="0"/>
            <a:endParaRPr lang="en-GB" sz="8000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29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91DF4-CCC4-0C60-548A-3FC842B1C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/>
            </a:br>
            <a:r>
              <a:rPr lang="en-GB" b="1" dirty="0" err="1"/>
              <a:t>Defnyddio</a:t>
            </a:r>
            <a:r>
              <a:rPr lang="en-GB" b="1" dirty="0"/>
              <a:t> </a:t>
            </a:r>
            <a:r>
              <a:rPr lang="en-GB" b="1" dirty="0" err="1"/>
              <a:t>modelau</a:t>
            </a:r>
            <a:r>
              <a:rPr lang="en-GB" b="1" dirty="0"/>
              <a:t> </a:t>
            </a:r>
            <a:r>
              <a:rPr lang="en-GB" b="1" dirty="0" err="1"/>
              <a:t>gweledol</a:t>
            </a:r>
            <a:r>
              <a:rPr lang="en-GB" b="1" dirty="0"/>
              <a:t> ac offer </a:t>
            </a:r>
            <a:r>
              <a:rPr lang="en-GB" b="1" dirty="0" err="1"/>
              <a:t>digidol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Use of Visual Models and Digital Tools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980CB5-BEE0-F4B5-6129-66913EBCA0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lvl="0" indent="0" algn="r">
              <a:buNone/>
            </a:pPr>
            <a:endParaRPr lang="en-GB" sz="1000" i="1" dirty="0"/>
          </a:p>
          <a:p>
            <a:pPr marL="0" lvl="0" indent="0" algn="r">
              <a:buNone/>
            </a:pPr>
            <a:endParaRPr lang="en-GB" sz="1000" i="1" dirty="0"/>
          </a:p>
          <a:p>
            <a:pPr lvl="0"/>
            <a:r>
              <a:rPr lang="en-GB" dirty="0" err="1"/>
              <a:t>Mewngofnodi</a:t>
            </a:r>
            <a:endParaRPr lang="en-GB" dirty="0"/>
          </a:p>
          <a:p>
            <a:pPr lvl="0"/>
            <a:r>
              <a:rPr lang="en-GB" dirty="0"/>
              <a:t>Gemau </a:t>
            </a:r>
            <a:r>
              <a:rPr lang="en-GB" dirty="0" err="1"/>
              <a:t>bwrdd</a:t>
            </a:r>
            <a:r>
              <a:rPr lang="en-GB" dirty="0"/>
              <a:t>/Gemau </a:t>
            </a:r>
            <a:r>
              <a:rPr lang="en-GB" dirty="0" err="1"/>
              <a:t>cardiau</a:t>
            </a:r>
            <a:endParaRPr lang="en-GB" dirty="0"/>
          </a:p>
          <a:p>
            <a:pPr lvl="0"/>
            <a:r>
              <a:rPr lang="en-GB" dirty="0"/>
              <a:t>Arian go </a:t>
            </a:r>
            <a:r>
              <a:rPr lang="en-GB" dirty="0" err="1"/>
              <a:t>iawn</a:t>
            </a:r>
            <a:endParaRPr lang="en-GB" dirty="0"/>
          </a:p>
          <a:p>
            <a:pPr lvl="0"/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amseryddion</a:t>
            </a:r>
            <a:r>
              <a:rPr lang="en-GB" dirty="0"/>
              <a:t> / stopwatches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amseroedd</a:t>
            </a:r>
            <a:r>
              <a:rPr lang="en-GB" dirty="0"/>
              <a:t> </a:t>
            </a:r>
            <a:r>
              <a:rPr lang="en-GB" dirty="0" err="1"/>
              <a:t>egwyl</a:t>
            </a:r>
            <a:endParaRPr lang="en-GB" dirty="0"/>
          </a:p>
          <a:p>
            <a:pPr lvl="0"/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Times Tables, Rock Stars, Minecraft)</a:t>
            </a:r>
          </a:p>
          <a:p>
            <a:pPr lvl="0"/>
            <a:r>
              <a:rPr lang="en-GB" dirty="0" err="1"/>
              <a:t>Cwisiau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Kahoot)</a:t>
            </a:r>
          </a:p>
          <a:p>
            <a:pPr lvl="0"/>
            <a:r>
              <a:rPr lang="en-GB" dirty="0" err="1"/>
              <a:t>Efelychiadau</a:t>
            </a:r>
            <a:r>
              <a:rPr lang="en-GB" dirty="0"/>
              <a:t> </a:t>
            </a:r>
            <a:r>
              <a:rPr lang="en-GB" dirty="0" err="1"/>
              <a:t>rhyngweithiol</a:t>
            </a:r>
            <a:endParaRPr lang="en-GB" sz="1000" i="1" dirty="0"/>
          </a:p>
          <a:p>
            <a:pPr marL="0" lvl="0" indent="0" algn="r">
              <a:buNone/>
            </a:pPr>
            <a:endParaRPr lang="en-GB" sz="1000" i="1" dirty="0"/>
          </a:p>
          <a:p>
            <a:pPr marL="0" lvl="0" indent="0" algn="r">
              <a:buNone/>
            </a:pPr>
            <a:r>
              <a:rPr lang="en-GB" sz="1000" dirty="0"/>
              <a:t>(National Institute of Teaching, 2023)</a:t>
            </a:r>
          </a:p>
          <a:p>
            <a:pPr marL="0" lv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0DD20F-62B2-AEE8-FA95-3190980264F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Numicon</a:t>
            </a:r>
          </a:p>
          <a:p>
            <a:pPr lvl="0"/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Board games/Card games</a:t>
            </a:r>
          </a:p>
          <a:p>
            <a:pPr lvl="0"/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Real money</a:t>
            </a:r>
          </a:p>
          <a:p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Provide timers/stopwatches at breaktimes</a:t>
            </a:r>
          </a:p>
          <a:p>
            <a:pPr lvl="0"/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Online learning  (e.g. Times Tables Rock Stars, Minecraft)</a:t>
            </a:r>
          </a:p>
          <a:p>
            <a:pPr lvl="0"/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Online quizzes (e.g. Kahoot)</a:t>
            </a:r>
          </a:p>
          <a:p>
            <a:pPr lvl="0"/>
            <a:r>
              <a:rPr lang="en-GB" sz="3400" i="1" dirty="0">
                <a:solidFill>
                  <a:schemeClr val="accent1">
                    <a:lumMod val="75000"/>
                  </a:schemeClr>
                </a:solidFill>
              </a:rPr>
              <a:t>Interactive simulations</a:t>
            </a:r>
          </a:p>
          <a:p>
            <a:pPr marL="0" lv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(National Institute of Teaching, 2023)</a:t>
            </a:r>
          </a:p>
          <a:p>
            <a:pPr marL="0" lv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046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5CFB9-EEC0-6DF2-6769-7E5B84AC38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/>
              <a:t>Datblygu</a:t>
            </a:r>
            <a:r>
              <a:rPr lang="en-GB" sz="3600" b="1" dirty="0"/>
              <a:t> </a:t>
            </a:r>
            <a:r>
              <a:rPr lang="en-GB" sz="3600" b="1" dirty="0" err="1"/>
              <a:t>agweddau</a:t>
            </a:r>
            <a:r>
              <a:rPr lang="en-GB" sz="3600" b="1" dirty="0"/>
              <a:t> </a:t>
            </a:r>
            <a:r>
              <a:rPr lang="en-GB" sz="3600" b="1" dirty="0" err="1"/>
              <a:t>cadarnhaol</a:t>
            </a:r>
            <a:r>
              <a:rPr lang="en-GB" sz="3600" b="1" dirty="0"/>
              <a:t> </a:t>
            </a:r>
            <a:r>
              <a:rPr lang="en-GB" sz="3600" b="1" dirty="0" err="1"/>
              <a:t>tuag</a:t>
            </a:r>
            <a:r>
              <a:rPr lang="en-GB" sz="3600" b="1" dirty="0"/>
              <a:t> at </a:t>
            </a:r>
            <a:r>
              <a:rPr lang="en-GB" sz="3600" b="1" dirty="0" err="1"/>
              <a:t>rifedd</a:t>
            </a:r>
            <a:br>
              <a:rPr lang="en-GB" sz="3600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Developing positive attitudes towards numeracy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892F9-99D1-EDD8-8474-4FA903241D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 err="1"/>
              <a:t>Meithrin</a:t>
            </a:r>
            <a:r>
              <a:rPr lang="en-GB" b="1" dirty="0"/>
              <a:t> Hyder</a:t>
            </a:r>
            <a:endParaRPr lang="en-GB" dirty="0"/>
          </a:p>
          <a:p>
            <a:pPr lvl="0"/>
            <a:r>
              <a:rPr lang="en-GB" dirty="0" err="1"/>
              <a:t>Dathlu</a:t>
            </a:r>
            <a:r>
              <a:rPr lang="en-GB" dirty="0"/>
              <a:t> </a:t>
            </a:r>
            <a:r>
              <a:rPr lang="en-GB" dirty="0" err="1"/>
              <a:t>camgymeriadau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dysgu</a:t>
            </a:r>
            <a:endParaRPr lang="en-GB" dirty="0"/>
          </a:p>
          <a:p>
            <a:pPr lvl="0"/>
            <a:r>
              <a:rPr lang="en-GB" dirty="0" err="1"/>
              <a:t>Cyfranogiad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  <a:p>
            <a:pPr lvl="0"/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sgaffaldiau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Mynd </a:t>
            </a:r>
            <a:r>
              <a:rPr lang="en-GB" b="1" dirty="0" err="1"/>
              <a:t>i'r</a:t>
            </a:r>
            <a:r>
              <a:rPr lang="en-GB" b="1" dirty="0"/>
              <a:t> </a:t>
            </a:r>
            <a:r>
              <a:rPr lang="en-GB" b="1" dirty="0" err="1"/>
              <a:t>afael</a:t>
            </a:r>
            <a:r>
              <a:rPr lang="en-GB" b="1" dirty="0"/>
              <a:t> â </a:t>
            </a:r>
            <a:r>
              <a:rPr lang="en-GB" b="1" dirty="0" err="1"/>
              <a:t>Phryder</a:t>
            </a:r>
            <a:r>
              <a:rPr lang="en-GB" b="1" dirty="0"/>
              <a:t> </a:t>
            </a:r>
            <a:r>
              <a:rPr lang="en-GB" b="1" dirty="0" err="1"/>
              <a:t>Mathemateg</a:t>
            </a:r>
            <a:endParaRPr lang="en-GB" dirty="0"/>
          </a:p>
          <a:p>
            <a:pPr lvl="0"/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polion</a:t>
            </a:r>
            <a:r>
              <a:rPr lang="en-GB" dirty="0"/>
              <a:t> </a:t>
            </a:r>
            <a:r>
              <a:rPr lang="en-GB" dirty="0" err="1"/>
              <a:t>isel</a:t>
            </a:r>
            <a:endParaRPr lang="en-GB" dirty="0"/>
          </a:p>
          <a:p>
            <a:pPr lvl="0"/>
            <a:r>
              <a:rPr lang="en-GB" dirty="0" err="1"/>
              <a:t>Canmolwch</a:t>
            </a:r>
            <a:r>
              <a:rPr lang="en-GB" dirty="0"/>
              <a:t> </a:t>
            </a:r>
            <a:r>
              <a:rPr lang="en-GB" dirty="0" err="1"/>
              <a:t>ymdrech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cynhenid</a:t>
            </a:r>
            <a:endParaRPr lang="en-GB" dirty="0"/>
          </a:p>
          <a:p>
            <a:pPr lvl="0"/>
            <a:r>
              <a:rPr lang="en-GB" dirty="0"/>
              <a:t>Gwaith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cydweithredol</a:t>
            </a:r>
            <a:endParaRPr lang="en-GB" dirty="0"/>
          </a:p>
          <a:p>
            <a:pPr marL="0" indent="0">
              <a:buNone/>
            </a:pPr>
            <a:r>
              <a:rPr lang="en-GB" b="1" dirty="0" err="1"/>
              <a:t>Meddylfryd</a:t>
            </a:r>
            <a:r>
              <a:rPr lang="en-GB" b="1" dirty="0"/>
              <a:t> </a:t>
            </a:r>
            <a:r>
              <a:rPr lang="en-GB" b="1" dirty="0" err="1"/>
              <a:t>Twf</a:t>
            </a:r>
            <a:r>
              <a:rPr lang="en-GB" b="1" dirty="0"/>
              <a:t> : </a:t>
            </a:r>
            <a:r>
              <a:rPr lang="en-GB" dirty="0" err="1"/>
              <a:t>Cyflwyno</a:t>
            </a:r>
            <a:r>
              <a:rPr lang="en-GB" dirty="0"/>
              <a:t> a </a:t>
            </a:r>
            <a:r>
              <a:rPr lang="en-GB" dirty="0" err="1"/>
              <a:t>dathlu</a:t>
            </a:r>
            <a:r>
              <a:rPr lang="en-GB" dirty="0"/>
              <a:t> </a:t>
            </a:r>
            <a:r>
              <a:rPr lang="en-GB" dirty="0" err="1"/>
              <a:t>egwyddorion</a:t>
            </a:r>
            <a:endParaRPr lang="en-GB" dirty="0"/>
          </a:p>
          <a:p>
            <a:pPr lvl="0"/>
            <a:r>
              <a:rPr lang="en-GB" dirty="0" err="1"/>
              <a:t>Ymdrech</a:t>
            </a:r>
            <a:endParaRPr lang="en-GB" dirty="0"/>
          </a:p>
          <a:p>
            <a:pPr lvl="0"/>
            <a:r>
              <a:rPr lang="en-GB" dirty="0" err="1"/>
              <a:t>Dyfalbarhad</a:t>
            </a:r>
            <a:endParaRPr lang="en-GB" dirty="0"/>
          </a:p>
          <a:p>
            <a:pPr lvl="0"/>
            <a:r>
              <a:rPr lang="en-GB" dirty="0" err="1"/>
              <a:t>Dysgu</a:t>
            </a:r>
            <a:r>
              <a:rPr lang="en-GB" dirty="0"/>
              <a:t> o </a:t>
            </a:r>
            <a:r>
              <a:rPr lang="en-GB" dirty="0" err="1"/>
              <a:t>gamgymeriad</a:t>
            </a:r>
            <a:r>
              <a:rPr lang="en-GB" dirty="0"/>
              <a:t>                                    (Dweck, 2017)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DE22F2-3FA8-A0B5-7787-68EBAC2405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Building Confidence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Celebrating mistakes as learning opportunities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Inclusive participation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Scaffolded challenges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Tackling Maths Anxiety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Low-stakes testing environments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Praise effort over innate ability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Collaborative group work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Growth Mindset :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Introduce and celebrate the principles of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Effort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Persistence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Learning from error                                           (Dweck,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0572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5C544-35B5-3289-785E-D36210770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Cynnwys</a:t>
            </a:r>
            <a:r>
              <a:rPr lang="en-GB" b="1" dirty="0"/>
              <a:t> </a:t>
            </a:r>
            <a:r>
              <a:rPr lang="en-GB" b="1" dirty="0" err="1"/>
              <a:t>rhieni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Involve Parents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ED270-E69C-AFC6-F0A4-84E15A15C44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sesiynau</a:t>
            </a:r>
            <a:r>
              <a:rPr lang="en-GB" dirty="0"/>
              <a:t> </a:t>
            </a:r>
            <a:r>
              <a:rPr lang="en-GB" dirty="0" err="1"/>
              <a:t>gemau</a:t>
            </a:r>
            <a:r>
              <a:rPr lang="en-GB" dirty="0"/>
              <a:t> </a:t>
            </a:r>
            <a:r>
              <a:rPr lang="en-GB" dirty="0" err="1"/>
              <a:t>teulu</a:t>
            </a:r>
            <a:endParaRPr lang="en-GB" dirty="0"/>
          </a:p>
          <a:p>
            <a:pPr lvl="0"/>
            <a:r>
              <a:rPr lang="en-GB" dirty="0"/>
              <a:t>Creu </a:t>
            </a:r>
            <a:r>
              <a:rPr lang="en-GB" dirty="0" err="1"/>
              <a:t>llwybr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theuluoedd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gwblhau</a:t>
            </a:r>
            <a:endParaRPr lang="en-GB" dirty="0"/>
          </a:p>
          <a:p>
            <a:pPr lvl="0"/>
            <a:r>
              <a:rPr lang="en-GB" dirty="0" err="1"/>
              <a:t>Rhannu'r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cyfrifo</a:t>
            </a:r>
            <a:endParaRPr lang="en-GB" dirty="0"/>
          </a:p>
          <a:p>
            <a:pPr lvl="0"/>
            <a:r>
              <a:rPr lang="en-GB" dirty="0" err="1"/>
              <a:t>Dathlu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plant</a:t>
            </a:r>
          </a:p>
          <a:p>
            <a:pPr lvl="0"/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a </a:t>
            </a:r>
            <a:r>
              <a:rPr lang="en-GB" dirty="0" err="1"/>
              <a:t>phresenoldeb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teuluol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ddarparu</a:t>
            </a:r>
            <a:r>
              <a:rPr lang="en-GB" dirty="0"/>
              <a:t> </a:t>
            </a:r>
            <a:r>
              <a:rPr lang="en-GB" dirty="0" err="1"/>
              <a:t>bwyd</a:t>
            </a:r>
            <a:endParaRPr lang="en-GB" dirty="0"/>
          </a:p>
          <a:p>
            <a:pPr marL="0" indent="0" algn="r">
              <a:buNone/>
            </a:pPr>
            <a:r>
              <a:rPr lang="en-GB" sz="1100" dirty="0"/>
              <a:t>(</a:t>
            </a:r>
            <a:r>
              <a:rPr lang="en-GB" sz="1100" dirty="0" err="1"/>
              <a:t>Addysg</a:t>
            </a:r>
            <a:r>
              <a:rPr lang="en-GB" sz="1100" dirty="0"/>
              <a:t> Rhosyn Gwyn, 2026)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FA071-BAD5-C7ED-1B4F-4CA097D540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Run family games sessions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Create a maths trail for children and families to complete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Share the calculation methods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Celebrate children’s maths success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Encourage uptake and attendance at in-school family activities by providing food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(White Rose Education, 2026)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512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ADC612-C451-FE09-1A4F-B317A336D8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FAB45-CE76-A6F2-D9DD-62B2A7A53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F02DA2-CF2F-7F0A-FF0E-A2513D4258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sz="6400" b="1" dirty="0"/>
              <a:t>Portffolio â 4 elfen 100%</a:t>
            </a:r>
          </a:p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cy-GB" sz="6400" b="1" dirty="0"/>
          </a:p>
          <a:p>
            <a:r>
              <a:rPr lang="cy-GB" sz="6400" b="1" dirty="0"/>
              <a:t>Elfen 1: Traethawd Byr </a:t>
            </a:r>
            <a:r>
              <a:rPr lang="cy-GB" sz="6400" dirty="0"/>
              <a:t>- Pam mae rhifedd da yn bwysig?                      1500 o eiriau</a:t>
            </a:r>
          </a:p>
          <a:p>
            <a:r>
              <a:rPr lang="cy-GB" sz="6400" b="1" dirty="0"/>
              <a:t>Elfen 2: Blog </a:t>
            </a:r>
            <a:r>
              <a:rPr lang="cy-GB" sz="6400" dirty="0"/>
              <a:t>– Beth gall ysgolion ei wneud i annog rhifedd? 1000 o eiriau</a:t>
            </a:r>
          </a:p>
          <a:p>
            <a:r>
              <a:rPr lang="en-GB" sz="6400" b="1" dirty="0"/>
              <a:t>Elfen 3: </a:t>
            </a:r>
            <a:r>
              <a:rPr lang="en-GB" sz="6400" b="1" dirty="0" err="1"/>
              <a:t>Adnodd</a:t>
            </a:r>
            <a:r>
              <a:rPr lang="en-GB" sz="6400" b="1" dirty="0"/>
              <a:t> – </a:t>
            </a:r>
            <a:r>
              <a:rPr lang="en-GB" sz="6400" b="1" dirty="0" err="1"/>
              <a:t>Taflen</a:t>
            </a:r>
            <a:r>
              <a:rPr lang="en-GB" sz="6400" b="1" dirty="0"/>
              <a:t> </a:t>
            </a:r>
            <a:r>
              <a:rPr lang="en-GB" sz="6400" b="1" dirty="0" err="1"/>
              <a:t>Wybodaeth</a:t>
            </a:r>
            <a:r>
              <a:rPr lang="en-GB" sz="6400" b="1" dirty="0"/>
              <a:t> </a:t>
            </a:r>
            <a:r>
              <a:rPr lang="en-GB" sz="6400" dirty="0" err="1"/>
              <a:t>i</a:t>
            </a:r>
            <a:r>
              <a:rPr lang="en-GB" sz="6400" dirty="0"/>
              <a:t> </a:t>
            </a:r>
            <a:r>
              <a:rPr lang="en-GB" sz="6400" dirty="0" err="1"/>
              <a:t>weithwyr</a:t>
            </a:r>
            <a:r>
              <a:rPr lang="en-GB" sz="6400" dirty="0"/>
              <a:t> </a:t>
            </a:r>
            <a:r>
              <a:rPr lang="en-GB" sz="6400" dirty="0" err="1"/>
              <a:t>proffesiynol</a:t>
            </a:r>
            <a:r>
              <a:rPr lang="en-GB" sz="6400" dirty="0"/>
              <a:t> am </a:t>
            </a:r>
            <a:r>
              <a:rPr lang="en-GB" sz="6400" dirty="0" err="1"/>
              <a:t>adnodd</a:t>
            </a:r>
            <a:r>
              <a:rPr lang="en-GB" sz="6400" dirty="0"/>
              <a:t> </a:t>
            </a:r>
            <a:r>
              <a:rPr lang="en-GB" sz="6400" dirty="0" err="1"/>
              <a:t>rhifedd</a:t>
            </a:r>
            <a:r>
              <a:rPr lang="en-GB" sz="6400" dirty="0"/>
              <a:t> </a:t>
            </a:r>
            <a:r>
              <a:rPr lang="en-GB" sz="6400" dirty="0" err="1"/>
              <a:t>o'ch</a:t>
            </a:r>
            <a:r>
              <a:rPr lang="en-GB" sz="6400" dirty="0"/>
              <a:t> </a:t>
            </a:r>
            <a:r>
              <a:rPr lang="en-GB" sz="6400" dirty="0" err="1"/>
              <a:t>dewis</a:t>
            </a:r>
            <a:r>
              <a:rPr lang="en-GB" sz="6400" dirty="0"/>
              <a:t> </a:t>
            </a:r>
            <a:r>
              <a:rPr lang="en-GB" sz="6400" dirty="0" err="1"/>
              <a:t>sy'n</a:t>
            </a:r>
            <a:r>
              <a:rPr lang="en-GB" sz="6400" dirty="0"/>
              <a:t> </a:t>
            </a:r>
            <a:r>
              <a:rPr lang="en-GB" sz="6400" dirty="0" err="1"/>
              <a:t>anelu</a:t>
            </a:r>
            <a:r>
              <a:rPr lang="en-GB" sz="6400" dirty="0"/>
              <a:t> at </a:t>
            </a:r>
            <a:r>
              <a:rPr lang="en-GB" sz="6400" dirty="0" err="1"/>
              <a:t>gefnogi</a:t>
            </a:r>
            <a:r>
              <a:rPr lang="en-GB" sz="6400" dirty="0"/>
              <a:t> </a:t>
            </a:r>
            <a:r>
              <a:rPr lang="en-GB" sz="6400" dirty="0" err="1"/>
              <a:t>ymarfer</a:t>
            </a:r>
            <a:r>
              <a:rPr lang="en-GB" sz="6400" dirty="0"/>
              <a:t> </a:t>
            </a:r>
            <a:r>
              <a:rPr lang="en-GB" sz="6400" dirty="0" err="1"/>
              <a:t>cynhwysol</a:t>
            </a:r>
            <a:r>
              <a:rPr lang="en-GB" sz="6400" dirty="0"/>
              <a:t>. </a:t>
            </a:r>
            <a:r>
              <a:rPr lang="cy-GB" sz="6400" dirty="0"/>
              <a:t>500 o eiriau</a:t>
            </a:r>
            <a:r>
              <a:rPr lang="en-GB" sz="6400" dirty="0"/>
              <a:t>  </a:t>
            </a:r>
            <a:endParaRPr lang="cy-GB" sz="6400" b="1" dirty="0"/>
          </a:p>
          <a:p>
            <a:r>
              <a:rPr lang="cy-GB" sz="6400" b="1" dirty="0"/>
              <a:t>Elfen 4: Gwerthuso'r adnodd                                                  </a:t>
            </a:r>
            <a:r>
              <a:rPr lang="cy-GB" sz="6400" dirty="0"/>
              <a:t>1000 o eiriau</a:t>
            </a:r>
          </a:p>
          <a:p>
            <a:pPr marL="0" indent="0" algn="ctr">
              <a:buNone/>
            </a:pPr>
            <a:r>
              <a:rPr lang="cy-GB" sz="6400" dirty="0"/>
              <a:t> Cyfwerth â 4000 o eiriau</a:t>
            </a:r>
          </a:p>
          <a:p>
            <a:pPr marL="0" indent="0" algn="ctr">
              <a:buNone/>
            </a:pPr>
            <a:r>
              <a:rPr lang="en-GB" sz="6400" b="1" dirty="0" err="1"/>
              <a:t>Dyddiad</a:t>
            </a:r>
            <a:r>
              <a:rPr lang="en-GB" sz="6400" b="1" dirty="0"/>
              <a:t> </a:t>
            </a:r>
            <a:r>
              <a:rPr lang="en-GB" sz="6400" b="1" dirty="0" err="1"/>
              <a:t>cyflwyno</a:t>
            </a:r>
            <a:r>
              <a:rPr lang="en-GB" sz="6400" b="1" dirty="0"/>
              <a:t>: </a:t>
            </a:r>
            <a:r>
              <a:rPr lang="cy-GB" sz="6400" b="1" dirty="0"/>
              <a:t>28/02/2027     23:59</a:t>
            </a:r>
          </a:p>
          <a:p>
            <a:pPr marL="0" indent="0" algn="ctr">
              <a:buNone/>
            </a:pPr>
            <a:r>
              <a:rPr lang="en-GB" sz="6400" dirty="0"/>
              <a:t>Am </a:t>
            </a:r>
            <a:r>
              <a:rPr lang="en-GB" sz="6400" dirty="0" err="1"/>
              <a:t>ragor</a:t>
            </a:r>
            <a:r>
              <a:rPr lang="en-GB" sz="6400" dirty="0"/>
              <a:t> o </a:t>
            </a:r>
            <a:r>
              <a:rPr lang="en-GB" sz="6400" dirty="0" err="1"/>
              <a:t>wybodaeth</a:t>
            </a:r>
            <a:r>
              <a:rPr lang="en-GB" sz="6400" dirty="0"/>
              <a:t> ac </a:t>
            </a:r>
            <a:r>
              <a:rPr lang="en-GB" sz="6400" dirty="0" err="1"/>
              <a:t>arweiniad</a:t>
            </a:r>
            <a:r>
              <a:rPr lang="en-GB" sz="6400" dirty="0"/>
              <a:t>, </a:t>
            </a:r>
            <a:r>
              <a:rPr lang="en-GB" sz="6400" dirty="0" err="1"/>
              <a:t>edrychwch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y </a:t>
            </a:r>
            <a:r>
              <a:rPr lang="en-GB" sz="6400" dirty="0" err="1"/>
              <a:t>taflenni</a:t>
            </a:r>
            <a:r>
              <a:rPr lang="en-GB" sz="6400" dirty="0"/>
              <a:t> </a:t>
            </a:r>
            <a:r>
              <a:rPr lang="en-GB" sz="6400" dirty="0" err="1"/>
              <a:t>manyleb</a:t>
            </a:r>
            <a:r>
              <a:rPr lang="en-GB" sz="6400" dirty="0"/>
              <a:t> </a:t>
            </a:r>
            <a:r>
              <a:rPr lang="en-GB" sz="6400" dirty="0" err="1"/>
              <a:t>a'r</a:t>
            </a:r>
            <a:r>
              <a:rPr lang="en-GB" sz="6400" dirty="0"/>
              <a:t> </a:t>
            </a:r>
            <a:r>
              <a:rPr lang="en-GB" sz="6400" dirty="0" err="1"/>
              <a:t>templedi</a:t>
            </a:r>
            <a:r>
              <a:rPr lang="en-GB" sz="6400" dirty="0"/>
              <a:t> </a:t>
            </a:r>
            <a:r>
              <a:rPr lang="en-GB" sz="6400" dirty="0" err="1"/>
              <a:t>aseiniad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Moodle a Teams</a:t>
            </a:r>
          </a:p>
          <a:p>
            <a:pPr marL="0" indent="0" algn="ctr">
              <a:buNone/>
            </a:pPr>
            <a:endParaRPr lang="cy-GB" b="1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286C84-64E7-915C-A066-EFC952D54C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 (4 elements) 100%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1: Essay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- Why are good numeracy skills important? 1500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2: Blog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– What can schools do to encourage numeracy?         1000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3: Resource – Information Sheet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for professionals about a numeracy resource of your choice which aims to support inclusive practice.       500 words</a:t>
            </a:r>
            <a:endParaRPr lang="en-GB" sz="6400" b="1" i="1" dirty="0">
              <a:solidFill>
                <a:schemeClr val="accent1">
                  <a:lumMod val="75000"/>
                </a:schemeClr>
              </a:solidFill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4: Evaluation of the resource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1000 words</a:t>
            </a:r>
            <a:endParaRPr lang="en-GB" sz="6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Equivalent to 4000 words</a:t>
            </a:r>
          </a:p>
          <a:p>
            <a:pPr marL="0" indent="0" algn="ctr">
              <a:buNone/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</a:rPr>
              <a:t>Submission date:  28/02/2027   23:59</a:t>
            </a: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algn="ctr"/>
            <a:endParaRPr lang="en-GB" sz="8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527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80102-3FB2-6597-19AD-8D6753C6D3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Sut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ysgrifennu</a:t>
            </a:r>
            <a:r>
              <a:rPr lang="en-GB" b="1" dirty="0"/>
              <a:t> blog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How to write a blog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CB555-A832-7C9B-71B9-B196966AA8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r">
              <a:buNone/>
            </a:pPr>
            <a:endParaRPr lang="en-GB" sz="1200" i="1" dirty="0"/>
          </a:p>
          <a:p>
            <a:pPr lvl="0"/>
            <a:r>
              <a:rPr lang="en-GB" dirty="0"/>
              <a:t>Nodi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cynulleidfa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hanghenion</a:t>
            </a:r>
            <a:r>
              <a:rPr lang="en-GB" dirty="0"/>
              <a:t>. Mae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cynulleidfa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)</a:t>
            </a:r>
          </a:p>
          <a:p>
            <a:pPr lvl="0"/>
            <a:r>
              <a:rPr lang="en-GB" dirty="0"/>
              <a:t>Creu </a:t>
            </a:r>
            <a:r>
              <a:rPr lang="en-GB" dirty="0" err="1"/>
              <a:t>teitl</a:t>
            </a:r>
            <a:r>
              <a:rPr lang="en-GB" dirty="0"/>
              <a:t> </a:t>
            </a:r>
            <a:r>
              <a:rPr lang="en-GB" dirty="0" err="1"/>
              <a:t>bachog</a:t>
            </a:r>
            <a:endParaRPr lang="en-GB" dirty="0"/>
          </a:p>
          <a:p>
            <a:pPr lvl="0"/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 a </a:t>
            </a:r>
            <a:r>
              <a:rPr lang="en-GB" dirty="0" err="1"/>
              <a:t>diddorol</a:t>
            </a:r>
            <a:endParaRPr lang="en-GB" dirty="0"/>
          </a:p>
          <a:p>
            <a:pPr lvl="0"/>
            <a:r>
              <a:rPr lang="en-GB" dirty="0" err="1"/>
              <a:t>Ychwanegu</a:t>
            </a:r>
            <a:r>
              <a:rPr lang="en-GB" dirty="0"/>
              <a:t> </a:t>
            </a:r>
            <a:r>
              <a:rPr lang="en-GB" dirty="0" err="1"/>
              <a:t>diddordeb</a:t>
            </a:r>
            <a:r>
              <a:rPr lang="en-GB" dirty="0"/>
              <a:t> </a:t>
            </a:r>
            <a:r>
              <a:rPr lang="en-GB" dirty="0" err="1"/>
              <a:t>gweledol</a:t>
            </a:r>
            <a:r>
              <a:rPr lang="en-GB" dirty="0"/>
              <a:t> (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bwled</a:t>
            </a:r>
            <a:r>
              <a:rPr lang="en-GB" dirty="0"/>
              <a:t>, </a:t>
            </a:r>
            <a:r>
              <a:rPr lang="en-GB" dirty="0" err="1"/>
              <a:t>delweddau</a:t>
            </a:r>
            <a:r>
              <a:rPr lang="en-GB" dirty="0"/>
              <a:t>, </a:t>
            </a:r>
            <a:r>
              <a:rPr lang="en-GB" dirty="0" err="1"/>
              <a:t>ffeithluniau</a:t>
            </a:r>
            <a:r>
              <a:rPr lang="en-GB" dirty="0"/>
              <a:t>, </a:t>
            </a:r>
            <a:r>
              <a:rPr lang="en-GB" dirty="0" err="1"/>
              <a:t>dyfyniadau</a:t>
            </a:r>
            <a:r>
              <a:rPr lang="en-GB" dirty="0"/>
              <a:t>, </a:t>
            </a:r>
            <a:r>
              <a:rPr lang="en-GB" dirty="0" err="1"/>
              <a:t>hypergysylltiadau</a:t>
            </a:r>
            <a:r>
              <a:rPr lang="en-GB" dirty="0"/>
              <a:t>, </a:t>
            </a:r>
            <a:r>
              <a:rPr lang="en-GB" dirty="0" err="1"/>
              <a:t>codau</a:t>
            </a:r>
            <a:r>
              <a:rPr lang="en-GB" dirty="0"/>
              <a:t> QR)</a:t>
            </a:r>
          </a:p>
          <a:p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/</a:t>
            </a:r>
            <a:r>
              <a:rPr lang="en-GB" dirty="0" err="1"/>
              <a:t>delweddau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credadwy</a:t>
            </a:r>
            <a:r>
              <a:rPr lang="en-GB" dirty="0"/>
              <a:t>         </a:t>
            </a:r>
            <a:r>
              <a:rPr lang="en-GB" sz="1600" dirty="0"/>
              <a:t>(University of Edinburgh, 2024)</a:t>
            </a:r>
          </a:p>
          <a:p>
            <a:pPr lvl="0"/>
            <a:r>
              <a:rPr lang="en-GB" dirty="0" err="1"/>
              <a:t>Gweler</a:t>
            </a:r>
            <a:r>
              <a:rPr lang="en-GB" dirty="0"/>
              <a:t> yr </a:t>
            </a:r>
            <a:r>
              <a:rPr lang="en-GB" dirty="0" err="1"/>
              <a:t>awgrym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blog (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 a Teams)</a:t>
            </a:r>
          </a:p>
          <a:p>
            <a:pPr marL="0" indent="0">
              <a:buNone/>
            </a:pPr>
            <a:endParaRPr lang="en-GB" sz="1200" i="1" dirty="0"/>
          </a:p>
          <a:p>
            <a:pPr marL="0" indent="0" algn="r">
              <a:buNone/>
            </a:pPr>
            <a:endParaRPr lang="en-GB" sz="1200" i="1" dirty="0"/>
          </a:p>
          <a:p>
            <a:pPr marL="0" indent="0" algn="r">
              <a:buNone/>
            </a:pPr>
            <a:endParaRPr lang="en-GB" sz="1200" i="1" dirty="0"/>
          </a:p>
          <a:p>
            <a:pPr marL="0" indent="0" algn="r">
              <a:buNone/>
            </a:pPr>
            <a:endParaRPr lang="en-GB" sz="1200" i="1" dirty="0"/>
          </a:p>
          <a:p>
            <a:pPr marL="0" indent="0" algn="r">
              <a:buNone/>
            </a:pPr>
            <a:endParaRPr lang="en-GB" sz="1200" i="1" dirty="0"/>
          </a:p>
          <a:p>
            <a:pPr marL="0" indent="0" algn="r">
              <a:buNone/>
            </a:pPr>
            <a:endParaRPr lang="en-GB" sz="1200" i="1" dirty="0"/>
          </a:p>
          <a:p>
            <a:pPr marL="0" indent="0" algn="r">
              <a:buNone/>
            </a:pPr>
            <a:endParaRPr lang="en-GB" sz="1200" i="1" dirty="0"/>
          </a:p>
          <a:p>
            <a:pPr marL="0" indent="0" algn="r">
              <a:buNone/>
            </a:pPr>
            <a:endParaRPr lang="en-GB" sz="1200" i="1" dirty="0"/>
          </a:p>
          <a:p>
            <a:pPr marL="0" indent="0" algn="r">
              <a:buNone/>
            </a:pPr>
            <a:endParaRPr lang="en-GB" sz="12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EBD097-A218-AEE7-1105-82B07F7BF2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your audience (e.g. consider their knowledge level, needs. Your audience is made up of practitioners)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Create a catchy title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Write in an appropriate &amp; engaging style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Add visual interest (e.g. bullet points, images, infographics, quotes, hyperlinks, QR codes)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 ideas/images with credible sources                                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(University of Edinburgh, 2024)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See suggestion for blog structure (available on Moodle and Teams)</a:t>
            </a:r>
          </a:p>
          <a:p>
            <a:pPr lvl="0"/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745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7A32-DBDD-8B1E-4001-216A0623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1165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+mn-lt"/>
              </a:rPr>
              <a:t>Rhestr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gyfeirnodau</a:t>
            </a:r>
            <a:r>
              <a:rPr lang="en-GB" dirty="0">
                <a:latin typeface="+mn-lt"/>
              </a:rPr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AA7F-DBAA-039B-F65B-364428DD1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920" y="1302327"/>
            <a:ext cx="11025188" cy="447778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Dweck, C.S. (2017) </a:t>
            </a:r>
            <a:r>
              <a:rPr lang="en-GB" sz="1400" i="1" dirty="0"/>
              <a:t>Mindset: Changing the Way You Think to Fulfil Your Potential</a:t>
            </a:r>
            <a:r>
              <a:rPr lang="en-GB" sz="1400" dirty="0"/>
              <a:t>. Updated </a:t>
            </a:r>
            <a:r>
              <a:rPr lang="en-GB" sz="1400" dirty="0" err="1"/>
              <a:t>edn</a:t>
            </a:r>
            <a:r>
              <a:rPr lang="en-GB" sz="1400" dirty="0"/>
              <a:t>. London: Robinson</a:t>
            </a:r>
            <a:r>
              <a:rPr lang="en-GB" dirty="0"/>
              <a:t> 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Education Endowment Fund (2026) </a:t>
            </a:r>
            <a:r>
              <a:rPr lang="en-GB" sz="1400" i="1" dirty="0"/>
              <a:t>Integrating maths into everyday routines.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dirty="0">
                <a:hlinkClick r:id="rId2"/>
              </a:rPr>
              <a:t>Integrating maths into everyday routines | EEF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on 06.08.2026)</a:t>
            </a:r>
          </a:p>
          <a:p>
            <a:pPr marL="0" indent="0">
              <a:buNone/>
            </a:pPr>
            <a:r>
              <a:rPr lang="en-GB" sz="1400" dirty="0"/>
              <a:t>Maths No Problem! (2023) </a:t>
            </a:r>
            <a:r>
              <a:rPr lang="en-GB" sz="1400" i="1" dirty="0"/>
              <a:t>Bringing maths to life.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dirty="0">
                <a:hlinkClick r:id="rId3"/>
              </a:rPr>
              <a:t>These schools are already bringing maths to life for primary pupils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on 06.08.2026)</a:t>
            </a:r>
          </a:p>
          <a:p>
            <a:pPr marL="0" indent="0">
              <a:buNone/>
            </a:pPr>
            <a:r>
              <a:rPr lang="en-GB" sz="1400" dirty="0"/>
              <a:t>National Institute of Teaching (2023) </a:t>
            </a:r>
            <a:r>
              <a:rPr lang="en-GB" sz="1400" i="1" dirty="0"/>
              <a:t>Three ways to embed numeracy in your school. 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dirty="0">
                <a:hlinkClick r:id="rId4"/>
              </a:rPr>
              <a:t>Three ways to embed numeracy in your school – The National Institute of Teaching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on 06.08.2026)</a:t>
            </a:r>
          </a:p>
          <a:p>
            <a:pPr marL="0" indent="0">
              <a:buNone/>
            </a:pPr>
            <a:r>
              <a:rPr lang="en-GB" sz="1400" dirty="0"/>
              <a:t>National Numeracy (2022) </a:t>
            </a:r>
            <a:r>
              <a:rPr lang="en-GB" sz="1400" i="1" dirty="0"/>
              <a:t>Seven tips for building a maths positive school environment.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dirty="0">
                <a:hlinkClick r:id="rId5"/>
              </a:rPr>
              <a:t>7 tips for building a maths-positive school environment | National Numeracy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on 06.08.2026)</a:t>
            </a:r>
          </a:p>
          <a:p>
            <a:pPr marL="0" indent="0">
              <a:buNone/>
            </a:pPr>
            <a:r>
              <a:rPr lang="en-GB" sz="1400" dirty="0"/>
              <a:t>National Numeracy (2023) </a:t>
            </a:r>
            <a:r>
              <a:rPr lang="en-GB" sz="1400" i="1" dirty="0"/>
              <a:t>How teachers can boost parental engagement with numeracy.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</a:t>
            </a:r>
            <a:r>
              <a:rPr lang="en-GB" sz="1400" i="1" dirty="0"/>
              <a:t> </a:t>
            </a:r>
            <a:r>
              <a:rPr lang="en-GB" sz="1400" dirty="0">
                <a:hlinkClick r:id="rId6"/>
              </a:rPr>
              <a:t>Back to school: how teachers can boost parental engagement with numeracy | National Numeracy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on 06.08.2026)</a:t>
            </a:r>
          </a:p>
          <a:p>
            <a:pPr marL="0" indent="0">
              <a:buNone/>
            </a:pPr>
            <a:r>
              <a:rPr lang="en-GB" sz="1400" dirty="0"/>
              <a:t>University of Edinburgh (2024) </a:t>
            </a:r>
            <a:r>
              <a:rPr lang="en-GB" sz="1400" i="1" dirty="0"/>
              <a:t>How to write an engaging blog.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</a:t>
            </a:r>
            <a:r>
              <a:rPr lang="en-GB" sz="1400" dirty="0" err="1"/>
              <a:t>Availabel</a:t>
            </a:r>
            <a:r>
              <a:rPr lang="en-GB" sz="1400" dirty="0"/>
              <a:t> at </a:t>
            </a:r>
            <a:r>
              <a:rPr lang="en-GB" sz="1400" dirty="0">
                <a:hlinkClick r:id="rId7"/>
              </a:rPr>
              <a:t>How to write an engaging blog | Learning Technology | Information Services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on 06.08.2026)</a:t>
            </a:r>
          </a:p>
          <a:p>
            <a:pPr marL="0" indent="0">
              <a:buNone/>
            </a:pPr>
            <a:r>
              <a:rPr lang="en-GB" sz="1400" dirty="0"/>
              <a:t>White Rose Education (2026) </a:t>
            </a:r>
            <a:r>
              <a:rPr lang="en-GB" sz="1400" i="1" dirty="0"/>
              <a:t>Parent Pupil Resources.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dirty="0">
                <a:hlinkClick r:id="rId8"/>
              </a:rPr>
              <a:t>White Rose Education resources &amp; materials for parents and pupils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on 06.08.2026)</a:t>
            </a:r>
          </a:p>
        </p:txBody>
      </p:sp>
    </p:spTree>
    <p:extLst>
      <p:ext uri="{BB962C8B-B14F-4D97-AF65-F5344CB8AC3E}">
        <p14:creationId xmlns:p14="http://schemas.microsoft.com/office/powerpoint/2010/main" val="33158241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1899</Words>
  <Application>Microsoft Office PowerPoint</Application>
  <PresentationFormat>Widescreen</PresentationFormat>
  <Paragraphs>254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Arial</vt:lpstr>
      <vt:lpstr>Calibri</vt:lpstr>
      <vt:lpstr>Calibri Light</vt:lpstr>
      <vt:lpstr>Cambria</vt:lpstr>
      <vt:lpstr>Segoe UI</vt:lpstr>
      <vt:lpstr>Times New Roman</vt:lpstr>
      <vt:lpstr>UWTSD Holding Page</vt:lpstr>
      <vt:lpstr>Accessible 2</vt:lpstr>
      <vt:lpstr>Mae Microsoft Translate wedi cael ei ddefnyddio ar rai sleidiau Microsoft Translate has been used on some slides</vt:lpstr>
      <vt:lpstr>Asesiad Assessment</vt:lpstr>
      <vt:lpstr>Cynnwys y modiwl Module content</vt:lpstr>
      <vt:lpstr>Crynodeb - Rhifedd Numeracy -Recap</vt:lpstr>
      <vt:lpstr> Dechreuwch gyda'r egwyddor mai cyfrifoldeb pawb yw rhifedd Start with the principle that numeracy is everyone’s responsibility</vt:lpstr>
      <vt:lpstr>Rhifedd ar draws amgylchedd yr ysgol Numeracy across the school environment</vt:lpstr>
      <vt:lpstr> Iaith a dulliau cyson Consistent Language and Methods </vt:lpstr>
      <vt:lpstr> Defnyddio modelau gweledol ac offer digidol Use of Visual Models and Digital Tools </vt:lpstr>
      <vt:lpstr>Datblygu agweddau cadarnhaol tuag at rifedd Developing positive attitudes towards numeracy</vt:lpstr>
      <vt:lpstr>Cynnwys rhieni Involve Parents</vt:lpstr>
      <vt:lpstr>Asesiad Assessment</vt:lpstr>
      <vt:lpstr>Sut i ysgrifennu blog How to write a blog</vt:lpstr>
      <vt:lpstr>Rhestr gyfeirnodau/Reference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24</cp:revision>
  <dcterms:created xsi:type="dcterms:W3CDTF">2022-06-22T10:03:12Z</dcterms:created>
  <dcterms:modified xsi:type="dcterms:W3CDTF">2026-09-27T14:55:23Z</dcterms:modified>
</cp:coreProperties>
</file>