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wmv" ContentType="video/x-ms-wmv"/>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256" r:id="rId5"/>
    <p:sldId id="295" r:id="rId6"/>
    <p:sldId id="257" r:id="rId7"/>
    <p:sldId id="258" r:id="rId8"/>
    <p:sldId id="293" r:id="rId9"/>
    <p:sldId id="259" r:id="rId10"/>
    <p:sldId id="260" r:id="rId11"/>
    <p:sldId id="286" r:id="rId12"/>
    <p:sldId id="287" r:id="rId13"/>
    <p:sldId id="288" r:id="rId14"/>
    <p:sldId id="289" r:id="rId15"/>
    <p:sldId id="290" r:id="rId16"/>
    <p:sldId id="262" r:id="rId17"/>
    <p:sldId id="292" r:id="rId18"/>
    <p:sldId id="261" r:id="rId19"/>
    <p:sldId id="270" r:id="rId20"/>
    <p:sldId id="263" r:id="rId21"/>
    <p:sldId id="264" r:id="rId22"/>
    <p:sldId id="265" r:id="rId23"/>
    <p:sldId id="266" r:id="rId24"/>
    <p:sldId id="267" r:id="rId25"/>
    <p:sldId id="294" r:id="rId26"/>
    <p:sldId id="269" r:id="rId27"/>
    <p:sldId id="271" r:id="rId28"/>
    <p:sldId id="272"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7594" autoAdjust="0"/>
  </p:normalViewPr>
  <p:slideViewPr>
    <p:cSldViewPr>
      <p:cViewPr varScale="1">
        <p:scale>
          <a:sx n="59" d="100"/>
          <a:sy n="59" d="100"/>
        </p:scale>
        <p:origin x="-2122"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686300C7-597F-4754-A55A-B8E7C83F9B2F}"/>
    <pc:docChg chg="modSld">
      <pc:chgData name="Paul Tinkler" userId="bcebf29c-73c2-433d-80d2-6bad896374bf" providerId="ADAL" clId="{686300C7-597F-4754-A55A-B8E7C83F9B2F}" dt="2017-09-10T22:06:11.761" v="2" actId="20577"/>
      <pc:docMkLst>
        <pc:docMk/>
      </pc:docMkLst>
      <pc:sldChg chg="modSp">
        <pc:chgData name="Paul Tinkler" userId="bcebf29c-73c2-433d-80d2-6bad896374bf" providerId="ADAL" clId="{686300C7-597F-4754-A55A-B8E7C83F9B2F}" dt="2017-08-31T12:09:32.879" v="1" actId="20577"/>
        <pc:sldMkLst>
          <pc:docMk/>
          <pc:sldMk cId="3408955283" sldId="256"/>
        </pc:sldMkLst>
        <pc:spChg chg="mod">
          <ac:chgData name="Paul Tinkler" userId="bcebf29c-73c2-433d-80d2-6bad896374bf" providerId="ADAL" clId="{686300C7-597F-4754-A55A-B8E7C83F9B2F}" dt="2017-08-31T12:09:32.879" v="1" actId="20577"/>
          <ac:spMkLst>
            <pc:docMk/>
            <pc:sldMk cId="3408955283" sldId="256"/>
            <ac:spMk id="3" creationId="{00000000-0000-0000-0000-000000000000}"/>
          </ac:spMkLst>
        </pc:spChg>
      </pc:sldChg>
      <pc:sldChg chg="modSp">
        <pc:chgData name="Paul Tinkler" userId="bcebf29c-73c2-433d-80d2-6bad896374bf" providerId="ADAL" clId="{686300C7-597F-4754-A55A-B8E7C83F9B2F}" dt="2017-09-10T22:06:11.761" v="2" actId="20577"/>
        <pc:sldMkLst>
          <pc:docMk/>
          <pc:sldMk cId="2296686070" sldId="265"/>
        </pc:sldMkLst>
        <pc:spChg chg="mod">
          <ac:chgData name="Paul Tinkler" userId="bcebf29c-73c2-433d-80d2-6bad896374bf" providerId="ADAL" clId="{686300C7-597F-4754-A55A-B8E7C83F9B2F}" dt="2017-09-10T22:06:11.761" v="2" actId="20577"/>
          <ac:spMkLst>
            <pc:docMk/>
            <pc:sldMk cId="2296686070" sldId="265"/>
            <ac:spMk id="3" creationId="{C76728C8-EB08-4F12-AD6B-4EAAD123D250}"/>
          </ac:spMkLst>
        </pc:spChg>
      </pc:sldChg>
    </pc:docChg>
  </pc:docChgLst>
  <pc:docChgLst>
    <pc:chgData name="Paul Tinkler" userId="bcebf29c-73c2-433d-80d2-6bad896374bf" providerId="ADAL" clId="{9124734A-9854-41F1-B1BD-F557116F0011}"/>
    <pc:docChg chg="custSel addSld modSld">
      <pc:chgData name="Paul Tinkler" userId="bcebf29c-73c2-433d-80d2-6bad896374bf" providerId="ADAL" clId="{9124734A-9854-41F1-B1BD-F557116F0011}" dt="2017-12-13T14:06:57.726" v="4851" actId="20577"/>
      <pc:docMkLst>
        <pc:docMk/>
      </pc:docMkLst>
      <pc:sldChg chg="modNotesTx">
        <pc:chgData name="Paul Tinkler" userId="bcebf29c-73c2-433d-80d2-6bad896374bf" providerId="ADAL" clId="{9124734A-9854-41F1-B1BD-F557116F0011}" dt="2017-12-13T13:24:46.722" v="1018" actId="20577"/>
        <pc:sldMkLst>
          <pc:docMk/>
          <pc:sldMk cId="3175924651" sldId="259"/>
        </pc:sldMkLst>
      </pc:sldChg>
      <pc:sldChg chg="modNotesTx">
        <pc:chgData name="Paul Tinkler" userId="bcebf29c-73c2-433d-80d2-6bad896374bf" providerId="ADAL" clId="{9124734A-9854-41F1-B1BD-F557116F0011}" dt="2017-12-13T13:43:17.600" v="2619" actId="114"/>
        <pc:sldMkLst>
          <pc:docMk/>
          <pc:sldMk cId="1925018478" sldId="261"/>
        </pc:sldMkLst>
      </pc:sldChg>
      <pc:sldChg chg="modNotesTx">
        <pc:chgData name="Paul Tinkler" userId="bcebf29c-73c2-433d-80d2-6bad896374bf" providerId="ADAL" clId="{9124734A-9854-41F1-B1BD-F557116F0011}" dt="2017-12-13T13:39:09.136" v="2161" actId="20577"/>
        <pc:sldMkLst>
          <pc:docMk/>
          <pc:sldMk cId="802420145" sldId="262"/>
        </pc:sldMkLst>
      </pc:sldChg>
      <pc:sldChg chg="modNotesTx">
        <pc:chgData name="Paul Tinkler" userId="bcebf29c-73c2-433d-80d2-6bad896374bf" providerId="ADAL" clId="{9124734A-9854-41F1-B1BD-F557116F0011}" dt="2017-12-13T13:46:56.497" v="2942" actId="20577"/>
        <pc:sldMkLst>
          <pc:docMk/>
          <pc:sldMk cId="152417872" sldId="270"/>
        </pc:sldMkLst>
      </pc:sldChg>
      <pc:sldChg chg="modNotesTx">
        <pc:chgData name="Paul Tinkler" userId="bcebf29c-73c2-433d-80d2-6bad896374bf" providerId="ADAL" clId="{9124734A-9854-41F1-B1BD-F557116F0011}" dt="2017-12-13T13:28:50.691" v="1375" actId="20577"/>
        <pc:sldMkLst>
          <pc:docMk/>
          <pc:sldMk cId="2665193815" sldId="286"/>
        </pc:sldMkLst>
      </pc:sldChg>
      <pc:sldChg chg="modNotesTx">
        <pc:chgData name="Paul Tinkler" userId="bcebf29c-73c2-433d-80d2-6bad896374bf" providerId="ADAL" clId="{9124734A-9854-41F1-B1BD-F557116F0011}" dt="2017-12-13T13:30:34.280" v="1391" actId="115"/>
        <pc:sldMkLst>
          <pc:docMk/>
          <pc:sldMk cId="630208741" sldId="287"/>
        </pc:sldMkLst>
      </pc:sldChg>
      <pc:sldChg chg="modSp">
        <pc:chgData name="Paul Tinkler" userId="bcebf29c-73c2-433d-80d2-6bad896374bf" providerId="ADAL" clId="{9124734A-9854-41F1-B1BD-F557116F0011}" dt="2017-12-13T13:31:11.570" v="1394" actId="14100"/>
        <pc:sldMkLst>
          <pc:docMk/>
          <pc:sldMk cId="3236559978" sldId="288"/>
        </pc:sldMkLst>
        <pc:picChg chg="mod">
          <ac:chgData name="Paul Tinkler" userId="bcebf29c-73c2-433d-80d2-6bad896374bf" providerId="ADAL" clId="{9124734A-9854-41F1-B1BD-F557116F0011}" dt="2017-12-13T13:31:11.570" v="1394" actId="14100"/>
          <ac:picMkLst>
            <pc:docMk/>
            <pc:sldMk cId="3236559978" sldId="288"/>
            <ac:picMk id="4" creationId="{F77E865A-A0E3-4ECC-8AED-74BF2B07D2C0}"/>
          </ac:picMkLst>
        </pc:picChg>
      </pc:sldChg>
      <pc:sldChg chg="modNotesTx">
        <pc:chgData name="Paul Tinkler" userId="bcebf29c-73c2-433d-80d2-6bad896374bf" providerId="ADAL" clId="{9124734A-9854-41F1-B1BD-F557116F0011}" dt="2017-12-13T13:33:12.371" v="1641" actId="20577"/>
        <pc:sldMkLst>
          <pc:docMk/>
          <pc:sldMk cId="658412409" sldId="289"/>
        </pc:sldMkLst>
      </pc:sldChg>
      <pc:sldChg chg="modNotesTx">
        <pc:chgData name="Paul Tinkler" userId="bcebf29c-73c2-433d-80d2-6bad896374bf" providerId="ADAL" clId="{9124734A-9854-41F1-B1BD-F557116F0011}" dt="2017-12-13T13:40:55.759" v="2398" actId="20577"/>
        <pc:sldMkLst>
          <pc:docMk/>
          <pc:sldMk cId="4179680061" sldId="291"/>
        </pc:sldMkLst>
      </pc:sldChg>
      <pc:sldChg chg="modNotesTx">
        <pc:chgData name="Paul Tinkler" userId="bcebf29c-73c2-433d-80d2-6bad896374bf" providerId="ADAL" clId="{9124734A-9854-41F1-B1BD-F557116F0011}" dt="2017-12-13T13:42:27.057" v="2617" actId="20577"/>
        <pc:sldMkLst>
          <pc:docMk/>
          <pc:sldMk cId="2803797059" sldId="292"/>
        </pc:sldMkLst>
      </pc:sldChg>
      <pc:sldChg chg="modSp add modNotesTx">
        <pc:chgData name="Paul Tinkler" userId="bcebf29c-73c2-433d-80d2-6bad896374bf" providerId="ADAL" clId="{9124734A-9854-41F1-B1BD-F557116F0011}" dt="2017-12-13T13:20:55.426" v="751" actId="20577"/>
        <pc:sldMkLst>
          <pc:docMk/>
          <pc:sldMk cId="748128146" sldId="293"/>
        </pc:sldMkLst>
        <pc:spChg chg="mod">
          <ac:chgData name="Paul Tinkler" userId="bcebf29c-73c2-433d-80d2-6bad896374bf" providerId="ADAL" clId="{9124734A-9854-41F1-B1BD-F557116F0011}" dt="2017-12-13T13:14:49.200" v="15" actId="20577"/>
          <ac:spMkLst>
            <pc:docMk/>
            <pc:sldMk cId="748128146" sldId="293"/>
            <ac:spMk id="2" creationId="{617C91E2-873F-4B15-ABA1-887A17D417B0}"/>
          </ac:spMkLst>
        </pc:spChg>
        <pc:spChg chg="mod">
          <ac:chgData name="Paul Tinkler" userId="bcebf29c-73c2-433d-80d2-6bad896374bf" providerId="ADAL" clId="{9124734A-9854-41F1-B1BD-F557116F0011}" dt="2017-12-13T13:19:34.081" v="537" actId="20577"/>
          <ac:spMkLst>
            <pc:docMk/>
            <pc:sldMk cId="748128146" sldId="293"/>
            <ac:spMk id="3" creationId="{0B770F7F-1A60-4FFD-B3A2-2C338E80C711}"/>
          </ac:spMkLst>
        </pc:spChg>
      </pc:sldChg>
      <pc:sldChg chg="modSp add modNotesTx">
        <pc:chgData name="Paul Tinkler" userId="bcebf29c-73c2-433d-80d2-6bad896374bf" providerId="ADAL" clId="{9124734A-9854-41F1-B1BD-F557116F0011}" dt="2017-12-13T14:06:57.726" v="4851" actId="20577"/>
        <pc:sldMkLst>
          <pc:docMk/>
          <pc:sldMk cId="3192810660" sldId="294"/>
        </pc:sldMkLst>
        <pc:spChg chg="mod">
          <ac:chgData name="Paul Tinkler" userId="bcebf29c-73c2-433d-80d2-6bad896374bf" providerId="ADAL" clId="{9124734A-9854-41F1-B1BD-F557116F0011}" dt="2017-12-13T13:54:45.328" v="3059" actId="20577"/>
          <ac:spMkLst>
            <pc:docMk/>
            <pc:sldMk cId="3192810660" sldId="294"/>
            <ac:spMk id="2" creationId="{4309912A-94F9-4A34-9967-45AD10ADDBA3}"/>
          </ac:spMkLst>
        </pc:spChg>
        <pc:spChg chg="mod">
          <ac:chgData name="Paul Tinkler" userId="bcebf29c-73c2-433d-80d2-6bad896374bf" providerId="ADAL" clId="{9124734A-9854-41F1-B1BD-F557116F0011}" dt="2017-12-13T13:56:15.615" v="3193" actId="20577"/>
          <ac:spMkLst>
            <pc:docMk/>
            <pc:sldMk cId="3192810660" sldId="294"/>
            <ac:spMk id="3" creationId="{8278CD75-BC25-413D-B823-09954F78522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15/01/2019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3D78CF-D4C6-417F-B9E1-75499250F974}" type="datetimeFigureOut">
              <a:rPr lang="en-GB" smtClean="0"/>
              <a:t>15/01/2019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D73F5B-D7D0-411C-8830-CE2AB86724EF}" type="slidenum">
              <a:rPr lang="en-GB" smtClean="0"/>
              <a:t>‹#›</a:t>
            </a:fld>
            <a:endParaRPr lang="en-GB"/>
          </a:p>
        </p:txBody>
      </p:sp>
    </p:spTree>
    <p:extLst>
      <p:ext uri="{BB962C8B-B14F-4D97-AF65-F5344CB8AC3E}">
        <p14:creationId xmlns:p14="http://schemas.microsoft.com/office/powerpoint/2010/main" val="31380397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useful scene-setter for the rest of the day, and the module.  If the facilitator can get the students thinking critically about what a team is, then when we discuss the differences between a team and a group, it will be easier for them to understand, and it will move beyond mere semantics.</a:t>
            </a:r>
          </a:p>
          <a:p>
            <a:r>
              <a:rPr lang="en-GB" dirty="0"/>
              <a:t>The facilitator needs to challenge the answers but only to try and get a general consensus within the whole group….or opposing stances….these can be resolved as we move through the sessions and the module.</a:t>
            </a:r>
          </a:p>
        </p:txBody>
      </p:sp>
      <p:sp>
        <p:nvSpPr>
          <p:cNvPr id="4" name="Slide Number Placeholder 3"/>
          <p:cNvSpPr>
            <a:spLocks noGrp="1"/>
          </p:cNvSpPr>
          <p:nvPr>
            <p:ph type="sldNum" sz="quarter" idx="10"/>
          </p:nvPr>
        </p:nvSpPr>
        <p:spPr/>
        <p:txBody>
          <a:bodyPr/>
          <a:lstStyle/>
          <a:p>
            <a:fld id="{17D73F5B-D7D0-411C-8830-CE2AB86724EF}" type="slidenum">
              <a:rPr lang="en-GB" smtClean="0"/>
              <a:t>5</a:t>
            </a:fld>
            <a:endParaRPr lang="en-GB"/>
          </a:p>
        </p:txBody>
      </p:sp>
    </p:spTree>
    <p:extLst>
      <p:ext uri="{BB962C8B-B14F-4D97-AF65-F5344CB8AC3E}">
        <p14:creationId xmlns:p14="http://schemas.microsoft.com/office/powerpoint/2010/main" val="28200523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who Belbin is and then, more importantly, the implications of this statement…building an effective and efficient team is not a simplistic exercise and it takes a lot of effort to create and maintain a team with individuals ‘that balance well together’.  Discuss what is meant by balancing well together – engage the group in this activity.  How does this fit in with their examples of teams from the first activity?  Draw out any key points that need highlighting.  Use some football team analogies – you need people with different skill-sets in different positions….this is the same for most team!		</a:t>
            </a:r>
          </a:p>
        </p:txBody>
      </p:sp>
      <p:sp>
        <p:nvSpPr>
          <p:cNvPr id="4" name="Slide Number Placeholder 3"/>
          <p:cNvSpPr>
            <a:spLocks noGrp="1"/>
          </p:cNvSpPr>
          <p:nvPr>
            <p:ph type="sldNum" sz="quarter" idx="10"/>
          </p:nvPr>
        </p:nvSpPr>
        <p:spPr/>
        <p:txBody>
          <a:bodyPr/>
          <a:lstStyle/>
          <a:p>
            <a:fld id="{17D73F5B-D7D0-411C-8830-CE2AB86724EF}" type="slidenum">
              <a:rPr lang="en-GB" smtClean="0"/>
              <a:t>6</a:t>
            </a:fld>
            <a:endParaRPr lang="en-GB"/>
          </a:p>
        </p:txBody>
      </p:sp>
    </p:spTree>
    <p:extLst>
      <p:ext uri="{BB962C8B-B14F-4D97-AF65-F5344CB8AC3E}">
        <p14:creationId xmlns:p14="http://schemas.microsoft.com/office/powerpoint/2010/main" val="83640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to make note of what they think makes the Red Arrows a good team, ready for discussion a little later.</a:t>
            </a:r>
          </a:p>
        </p:txBody>
      </p:sp>
      <p:sp>
        <p:nvSpPr>
          <p:cNvPr id="4" name="Slide Number Placeholder 3"/>
          <p:cNvSpPr>
            <a:spLocks noGrp="1"/>
          </p:cNvSpPr>
          <p:nvPr>
            <p:ph type="sldNum" sz="quarter" idx="10"/>
          </p:nvPr>
        </p:nvSpPr>
        <p:spPr/>
        <p:txBody>
          <a:bodyPr/>
          <a:lstStyle/>
          <a:p>
            <a:fld id="{17D73F5B-D7D0-411C-8830-CE2AB86724EF}" type="slidenum">
              <a:rPr lang="en-GB" smtClean="0"/>
              <a:t>7</a:t>
            </a:fld>
            <a:endParaRPr lang="en-GB"/>
          </a:p>
        </p:txBody>
      </p:sp>
    </p:spTree>
    <p:extLst>
      <p:ext uri="{BB962C8B-B14F-4D97-AF65-F5344CB8AC3E}">
        <p14:creationId xmlns:p14="http://schemas.microsoft.com/office/powerpoint/2010/main" val="34617591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8</a:t>
            </a:fld>
            <a:endParaRPr lang="en-GB"/>
          </a:p>
        </p:txBody>
      </p:sp>
    </p:spTree>
    <p:extLst>
      <p:ext uri="{BB962C8B-B14F-4D97-AF65-F5344CB8AC3E}">
        <p14:creationId xmlns:p14="http://schemas.microsoft.com/office/powerpoint/2010/main" val="295745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Facilitator to lead a plenary discussion – emphasising common points and areas of consensus.    Take feedback from the group and discuss their findings – draw out the thinking and logic, highlighting where their ‘differences’ are valid and where they are not.   Challenge the responses with coaching questions – ‘Why do you think that?” “Where have you seen that?” “Why is that the case?” “ What experiences make you come to these conclusions?”, etc.  Ask what is appropriate given their answers.</a:t>
            </a:r>
          </a:p>
          <a:p>
            <a:endParaRPr lang="en-GB" dirty="0"/>
          </a:p>
          <a:p>
            <a:r>
              <a:rPr lang="en-GB" b="1" u="sng" dirty="0"/>
              <a:t>Show the video on the next slide before summarising DuFour’s 3 main differences</a:t>
            </a:r>
          </a:p>
        </p:txBody>
      </p:sp>
      <p:sp>
        <p:nvSpPr>
          <p:cNvPr id="4" name="Slide Number Placeholder 3"/>
          <p:cNvSpPr>
            <a:spLocks noGrp="1"/>
          </p:cNvSpPr>
          <p:nvPr>
            <p:ph type="sldNum" sz="quarter" idx="10"/>
          </p:nvPr>
        </p:nvSpPr>
        <p:spPr/>
        <p:txBody>
          <a:bodyPr/>
          <a:lstStyle/>
          <a:p>
            <a:fld id="{17D73F5B-D7D0-411C-8830-CE2AB86724EF}" type="slidenum">
              <a:rPr lang="en-GB" smtClean="0"/>
              <a:t>9</a:t>
            </a:fld>
            <a:endParaRPr lang="en-GB"/>
          </a:p>
        </p:txBody>
      </p:sp>
    </p:spTree>
    <p:extLst>
      <p:ext uri="{BB962C8B-B14F-4D97-AF65-F5344CB8AC3E}">
        <p14:creationId xmlns:p14="http://schemas.microsoft.com/office/powerpoint/2010/main" val="1399276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and contrast these 3 points with the students’ comments and opinions.  Does this make sense?  What do they think?  How is it different or similar to what they came up with?  Do they understand the terminology?  Explain the points clearly.</a:t>
            </a:r>
          </a:p>
        </p:txBody>
      </p:sp>
      <p:sp>
        <p:nvSpPr>
          <p:cNvPr id="4" name="Slide Number Placeholder 3"/>
          <p:cNvSpPr>
            <a:spLocks noGrp="1"/>
          </p:cNvSpPr>
          <p:nvPr>
            <p:ph type="sldNum" sz="quarter" idx="10"/>
          </p:nvPr>
        </p:nvSpPr>
        <p:spPr/>
        <p:txBody>
          <a:bodyPr/>
          <a:lstStyle/>
          <a:p>
            <a:fld id="{17D73F5B-D7D0-411C-8830-CE2AB86724EF}" type="slidenum">
              <a:rPr lang="en-GB" smtClean="0"/>
              <a:t>11</a:t>
            </a:fld>
            <a:endParaRPr lang="en-GB"/>
          </a:p>
        </p:txBody>
      </p:sp>
    </p:spTree>
    <p:extLst>
      <p:ext uri="{BB962C8B-B14F-4D97-AF65-F5344CB8AC3E}">
        <p14:creationId xmlns:p14="http://schemas.microsoft.com/office/powerpoint/2010/main" val="625827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5 points and how they compare to DuFour’s key points and the group’s key points.  In this book, the authors point out that..</a:t>
            </a:r>
          </a:p>
          <a:p>
            <a:pPr marL="228600" indent="-228600">
              <a:buAutoNum type="arabicPeriod"/>
            </a:pPr>
            <a:r>
              <a:rPr lang="en-GB" dirty="0"/>
              <a:t>‘Real teams’ are groups of identifiable people who </a:t>
            </a:r>
            <a:r>
              <a:rPr lang="en-GB" b="1" i="1" dirty="0"/>
              <a:t>actually work together </a:t>
            </a:r>
            <a:r>
              <a:rPr lang="en-GB" dirty="0"/>
              <a:t>to achieve a common set of objectives.</a:t>
            </a:r>
          </a:p>
          <a:p>
            <a:pPr marL="228600" indent="-228600">
              <a:buAutoNum type="arabicPeriod"/>
            </a:pPr>
            <a:r>
              <a:rPr lang="en-GB" dirty="0"/>
              <a:t>To pull in the same direction they need to understand </a:t>
            </a:r>
            <a:r>
              <a:rPr lang="en-GB" b="1" i="1" dirty="0"/>
              <a:t>and embrace a shared purpose</a:t>
            </a:r>
            <a:r>
              <a:rPr lang="en-GB" dirty="0"/>
              <a:t>.</a:t>
            </a:r>
          </a:p>
          <a:p>
            <a:pPr marL="228600" indent="-228600">
              <a:buAutoNum type="arabicPeriod"/>
            </a:pPr>
            <a:r>
              <a:rPr lang="en-GB" dirty="0"/>
              <a:t>Enabling structures means involving the</a:t>
            </a:r>
            <a:r>
              <a:rPr lang="en-GB" b="1" i="1" dirty="0"/>
              <a:t> right number of the right kind of people on the right tasks in the right ways, and governing them by the right norms and shared values</a:t>
            </a:r>
            <a:r>
              <a:rPr lang="en-GB" dirty="0"/>
              <a:t>.</a:t>
            </a:r>
          </a:p>
          <a:p>
            <a:pPr marL="228600" indent="-228600">
              <a:buAutoNum type="arabicPeriod"/>
            </a:pPr>
            <a:r>
              <a:rPr lang="en-GB" b="1" i="1" dirty="0"/>
              <a:t>Everything must facilitate success</a:t>
            </a:r>
            <a:r>
              <a:rPr lang="en-GB" dirty="0"/>
              <a:t>, from the behaviours and output that are most prized or rewarded, to the structure of the team’s people, , systems and processes</a:t>
            </a:r>
          </a:p>
          <a:p>
            <a:pPr marL="228600" indent="-228600">
              <a:buAutoNum type="arabicPeriod"/>
            </a:pPr>
            <a:r>
              <a:rPr lang="en-GB" b="1" i="1" dirty="0"/>
              <a:t>Teams need expert coaching</a:t>
            </a:r>
            <a:r>
              <a:rPr lang="en-GB" dirty="0"/>
              <a:t>.  An expert third party must lend insight and guidance at key points in any groups’ evolution.  </a:t>
            </a:r>
            <a:r>
              <a:rPr lang="en-GB" b="1" i="1" dirty="0"/>
              <a:t>Too much coaching focuses on the individual, when it should be focused on teamwork and team processes.  </a:t>
            </a:r>
            <a:r>
              <a:rPr lang="en-GB" b="0" i="0" dirty="0"/>
              <a:t>Bring this into discussions about the ‘team leader’s role later in the day.</a:t>
            </a:r>
          </a:p>
          <a:p>
            <a:pPr marL="228600" indent="-228600">
              <a:buAutoNum type="arabicPeriod"/>
            </a:pPr>
            <a:endParaRPr lang="en-GB"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12</a:t>
            </a:fld>
            <a:endParaRPr lang="en-GB"/>
          </a:p>
        </p:txBody>
      </p:sp>
    </p:spTree>
    <p:extLst>
      <p:ext uri="{BB962C8B-B14F-4D97-AF65-F5344CB8AC3E}">
        <p14:creationId xmlns:p14="http://schemas.microsoft.com/office/powerpoint/2010/main" val="450863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two points with the group.  With a flatter structure, where does responsibility for completing objectives and delivering high performance reside?  Team working can give a team member as sense of identity, support and friendship – is this always the case?  Ask questions of the students – can people hide in teams?  Are there downsides to teams? Challenge comments – “explain further, please”….”Have you seen that happen?” </a:t>
            </a:r>
          </a:p>
        </p:txBody>
      </p:sp>
      <p:sp>
        <p:nvSpPr>
          <p:cNvPr id="4" name="Slide Number Placeholder 3"/>
          <p:cNvSpPr>
            <a:spLocks noGrp="1"/>
          </p:cNvSpPr>
          <p:nvPr>
            <p:ph type="sldNum" sz="quarter" idx="10"/>
          </p:nvPr>
        </p:nvSpPr>
        <p:spPr/>
        <p:txBody>
          <a:bodyPr/>
          <a:lstStyle/>
          <a:p>
            <a:fld id="{17D73F5B-D7D0-411C-8830-CE2AB86724EF}" type="slidenum">
              <a:rPr lang="en-GB" smtClean="0"/>
              <a:t>13</a:t>
            </a:fld>
            <a:endParaRPr lang="en-GB"/>
          </a:p>
        </p:txBody>
      </p:sp>
    </p:spTree>
    <p:extLst>
      <p:ext uri="{BB962C8B-B14F-4D97-AF65-F5344CB8AC3E}">
        <p14:creationId xmlns:p14="http://schemas.microsoft.com/office/powerpoint/2010/main" val="12876658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if anyone can explain ‘Synergy’?  If not, take the group through a description of the concept – the whole is greater than the sum of its individual parts.  Something ‘magical’ happens and we find that as a team we produce results way beyond our individual capabilities…..even if we were to add them up!  BUT, only if we run our teams effectively and efficiently!</a:t>
            </a:r>
          </a:p>
        </p:txBody>
      </p:sp>
      <p:sp>
        <p:nvSpPr>
          <p:cNvPr id="4" name="Slide Number Placeholder 3"/>
          <p:cNvSpPr>
            <a:spLocks noGrp="1"/>
          </p:cNvSpPr>
          <p:nvPr>
            <p:ph type="sldNum" sz="quarter" idx="10"/>
          </p:nvPr>
        </p:nvSpPr>
        <p:spPr/>
        <p:txBody>
          <a:bodyPr/>
          <a:lstStyle/>
          <a:p>
            <a:fld id="{17D73F5B-D7D0-411C-8830-CE2AB86724EF}" type="slidenum">
              <a:rPr lang="en-GB" smtClean="0"/>
              <a:t>14</a:t>
            </a:fld>
            <a:endParaRPr lang="en-GB"/>
          </a:p>
        </p:txBody>
      </p:sp>
    </p:spTree>
    <p:extLst>
      <p:ext uri="{BB962C8B-B14F-4D97-AF65-F5344CB8AC3E}">
        <p14:creationId xmlns:p14="http://schemas.microsoft.com/office/powerpoint/2010/main" val="30047449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issues for plenary discussion – as per earlier discussions…right people, but how do we identify them? A good team leader – but what does this look like……talk about the reference to coaching the individual, teamwork and team processes.  Potentially touch on Adair’s model of Action-Centred leadership.  Bring out the importance of communication – the flow of data, information, ideas, the making of decisions, the identification of problems and issues…absolutely vital.  Teams also solve problems, make decisions and drive/adapt to change.  And they achieve agreed objectives in an effective and efficient manner.  And then bring in the </a:t>
            </a:r>
            <a:r>
              <a:rPr lang="en-GB" b="1" i="1" dirty="0"/>
              <a:t>behaviours</a:t>
            </a:r>
            <a:r>
              <a:rPr lang="en-GB" dirty="0"/>
              <a:t> that need to be exhibited –if communication and cooperation….and ‘synergy’ is to develop.  </a:t>
            </a:r>
            <a:r>
              <a:rPr lang="en-GB" b="1" i="1" dirty="0"/>
              <a:t>Key amongst these is ‘Trust’</a:t>
            </a:r>
          </a:p>
        </p:txBody>
      </p:sp>
      <p:sp>
        <p:nvSpPr>
          <p:cNvPr id="4" name="Slide Number Placeholder 3"/>
          <p:cNvSpPr>
            <a:spLocks noGrp="1"/>
          </p:cNvSpPr>
          <p:nvPr>
            <p:ph type="sldNum" sz="quarter" idx="10"/>
          </p:nvPr>
        </p:nvSpPr>
        <p:spPr/>
        <p:txBody>
          <a:bodyPr/>
          <a:lstStyle/>
          <a:p>
            <a:fld id="{17D73F5B-D7D0-411C-8830-CE2AB86724EF}" type="slidenum">
              <a:rPr lang="en-GB" smtClean="0"/>
              <a:t>15</a:t>
            </a:fld>
            <a:endParaRPr lang="en-GB"/>
          </a:p>
        </p:txBody>
      </p:sp>
    </p:spTree>
    <p:extLst>
      <p:ext uri="{BB962C8B-B14F-4D97-AF65-F5344CB8AC3E}">
        <p14:creationId xmlns:p14="http://schemas.microsoft.com/office/powerpoint/2010/main" val="37071620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of each of the key points.  Compare and contrast with the group’s findings previously</a:t>
            </a:r>
            <a:r>
              <a:rPr lang="en-GB" b="1" i="1" dirty="0"/>
              <a:t>. </a:t>
            </a:r>
            <a:r>
              <a:rPr lang="en-GB" dirty="0"/>
              <a:t>You can reveal these individually, one at a time, or in pairs…whatever suits the group and the environment.  But, discuss these points.  There is a lot that goes into a smooth running, high-performing team.  Which of these do they think is absolutely vital to a team running well?  Or are they equally important? </a:t>
            </a:r>
            <a:r>
              <a:rPr lang="en-GB" b="1" i="1" dirty="0"/>
              <a:t>In particular, bring out the issue of ‘trust’ ready for the next activity. </a:t>
            </a:r>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16</a:t>
            </a:fld>
            <a:endParaRPr lang="en-GB"/>
          </a:p>
        </p:txBody>
      </p:sp>
    </p:spTree>
    <p:extLst>
      <p:ext uri="{BB962C8B-B14F-4D97-AF65-F5344CB8AC3E}">
        <p14:creationId xmlns:p14="http://schemas.microsoft.com/office/powerpoint/2010/main" val="39925194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draw out key points – lack of trust inhibits communications, leads to the hiding and concealment of facts and issues, undermines decision making, impacts on morale and motivation, wastes time and resources, sub-optimises team performance, etc., etc.</a:t>
            </a:r>
          </a:p>
        </p:txBody>
      </p:sp>
      <p:sp>
        <p:nvSpPr>
          <p:cNvPr id="4" name="Slide Number Placeholder 3"/>
          <p:cNvSpPr>
            <a:spLocks noGrp="1"/>
          </p:cNvSpPr>
          <p:nvPr>
            <p:ph type="sldNum" sz="quarter" idx="10"/>
          </p:nvPr>
        </p:nvSpPr>
        <p:spPr/>
        <p:txBody>
          <a:bodyPr/>
          <a:lstStyle/>
          <a:p>
            <a:fld id="{17D73F5B-D7D0-411C-8830-CE2AB86724EF}" type="slidenum">
              <a:rPr lang="en-GB" smtClean="0"/>
              <a:t>19</a:t>
            </a:fld>
            <a:endParaRPr lang="en-GB"/>
          </a:p>
        </p:txBody>
      </p:sp>
    </p:spTree>
    <p:extLst>
      <p:ext uri="{BB962C8B-B14F-4D97-AF65-F5344CB8AC3E}">
        <p14:creationId xmlns:p14="http://schemas.microsoft.com/office/powerpoint/2010/main" val="18666758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fontAlgn="auto" hangingPunct="1">
              <a:spcBef>
                <a:spcPts val="0"/>
              </a:spcBef>
              <a:spcAft>
                <a:spcPts val="0"/>
              </a:spcAft>
              <a:buFont typeface="+mj-lt"/>
              <a:buAutoNum type="arabicPeriod"/>
              <a:defRPr/>
            </a:pPr>
            <a:r>
              <a:rPr lang="en-GB" dirty="0"/>
              <a:t>Talk straight 			(be honest, tell the truth, demonstrate integrity)</a:t>
            </a:r>
          </a:p>
          <a:p>
            <a:pPr marL="228600" indent="-228600" eaLnBrk="1" fontAlgn="auto" hangingPunct="1">
              <a:spcBef>
                <a:spcPts val="0"/>
              </a:spcBef>
              <a:spcAft>
                <a:spcPts val="0"/>
              </a:spcAft>
              <a:buFont typeface="+mj-lt"/>
              <a:buAutoNum type="arabicPeriod"/>
              <a:defRPr/>
            </a:pPr>
            <a:r>
              <a:rPr lang="en-GB" dirty="0"/>
              <a:t>Demonstrate respect			 (treat everyone with respect take no one for granted, recognise contributions)</a:t>
            </a:r>
          </a:p>
          <a:p>
            <a:pPr marL="228600" indent="-228600" eaLnBrk="1" fontAlgn="auto" hangingPunct="1">
              <a:spcBef>
                <a:spcPts val="0"/>
              </a:spcBef>
              <a:spcAft>
                <a:spcPts val="0"/>
              </a:spcAft>
              <a:buFont typeface="+mj-lt"/>
              <a:buAutoNum type="arabicPeriod"/>
              <a:defRPr/>
            </a:pPr>
            <a:r>
              <a:rPr lang="en-GB" dirty="0"/>
              <a:t>Create Transparency 			(be open, real and genuine, be sure everything is out n the open </a:t>
            </a:r>
          </a:p>
          <a:p>
            <a:pPr marL="228600" indent="-228600" eaLnBrk="1" fontAlgn="auto" hangingPunct="1">
              <a:spcBef>
                <a:spcPts val="0"/>
              </a:spcBef>
              <a:spcAft>
                <a:spcPts val="0"/>
              </a:spcAft>
              <a:buFont typeface="+mj-lt"/>
              <a:buAutoNum type="arabicPeriod"/>
              <a:defRPr/>
            </a:pPr>
            <a:r>
              <a:rPr lang="en-GB" dirty="0"/>
              <a:t>Right Wrongs			(apologise and recover bad situations quickly, demonstrate humility)</a:t>
            </a:r>
          </a:p>
          <a:p>
            <a:pPr marL="228600" indent="-228600" eaLnBrk="1" fontAlgn="auto" hangingPunct="1">
              <a:spcBef>
                <a:spcPts val="0"/>
              </a:spcBef>
              <a:spcAft>
                <a:spcPts val="0"/>
              </a:spcAft>
              <a:buFont typeface="+mj-lt"/>
              <a:buAutoNum type="arabicPeriod"/>
              <a:defRPr/>
            </a:pPr>
            <a:r>
              <a:rPr lang="en-GB" dirty="0"/>
              <a:t> Show loyalty			(give credit to other as though they were present, talk only positively behind peoples backs</a:t>
            </a:r>
          </a:p>
          <a:p>
            <a:pPr marL="228600" indent="-228600" eaLnBrk="1" fontAlgn="auto" hangingPunct="1">
              <a:spcBef>
                <a:spcPts val="0"/>
              </a:spcBef>
              <a:spcAft>
                <a:spcPts val="0"/>
              </a:spcAft>
              <a:buFont typeface="+mj-lt"/>
              <a:buAutoNum type="arabicPeriod"/>
              <a:defRPr/>
            </a:pPr>
            <a:r>
              <a:rPr lang="en-GB" dirty="0"/>
              <a:t>Deliver results			(Set high personal expectations, anticipate needs in advance and make thinks happen)</a:t>
            </a:r>
          </a:p>
          <a:p>
            <a:pPr marL="228600" indent="-228600" eaLnBrk="1" fontAlgn="auto" hangingPunct="1">
              <a:spcBef>
                <a:spcPts val="0"/>
              </a:spcBef>
              <a:spcAft>
                <a:spcPts val="0"/>
              </a:spcAft>
              <a:buFont typeface="+mj-lt"/>
              <a:buAutoNum type="arabicPeriod"/>
              <a:defRPr/>
            </a:pPr>
            <a:r>
              <a:rPr lang="en-GB" dirty="0"/>
              <a:t>Get better				(seek feedback, learn from mistakes, continuously improve)</a:t>
            </a:r>
          </a:p>
          <a:p>
            <a:pPr marL="228600" indent="-228600" eaLnBrk="1" fontAlgn="auto" hangingPunct="1">
              <a:spcBef>
                <a:spcPts val="0"/>
              </a:spcBef>
              <a:spcAft>
                <a:spcPts val="0"/>
              </a:spcAft>
              <a:buFont typeface="+mj-lt"/>
              <a:buAutoNum type="arabicPeriod"/>
              <a:defRPr/>
            </a:pPr>
            <a:r>
              <a:rPr lang="en-GB" dirty="0"/>
              <a:t>Confront reality			(tackle tough issues head on, address the tough stuff personally and directly)</a:t>
            </a:r>
          </a:p>
          <a:p>
            <a:pPr marL="228600" indent="-228600" eaLnBrk="1" fontAlgn="auto" hangingPunct="1">
              <a:spcBef>
                <a:spcPts val="0"/>
              </a:spcBef>
              <a:spcAft>
                <a:spcPts val="0"/>
              </a:spcAft>
              <a:buFont typeface="+mj-lt"/>
              <a:buAutoNum type="arabicPeriod"/>
              <a:defRPr/>
            </a:pPr>
            <a:r>
              <a:rPr lang="en-GB" dirty="0"/>
              <a:t>Clarify expectations			(create shared vision, disclose and reveal expectations, ensure understanding)</a:t>
            </a:r>
          </a:p>
          <a:p>
            <a:pPr marL="228600" indent="-228600" eaLnBrk="1" fontAlgn="auto" hangingPunct="1">
              <a:spcBef>
                <a:spcPts val="0"/>
              </a:spcBef>
              <a:spcAft>
                <a:spcPts val="0"/>
              </a:spcAft>
              <a:buFont typeface="+mj-lt"/>
              <a:buAutoNum type="arabicPeriod"/>
              <a:defRPr/>
            </a:pPr>
            <a:r>
              <a:rPr lang="en-GB" dirty="0"/>
              <a:t>Practice Accountability			(hold yourself and other accountable. i.e. take responsibility for results)</a:t>
            </a:r>
          </a:p>
          <a:p>
            <a:pPr marL="228600" indent="-228600" eaLnBrk="1" fontAlgn="auto" hangingPunct="1">
              <a:spcBef>
                <a:spcPts val="0"/>
              </a:spcBef>
              <a:spcAft>
                <a:spcPts val="0"/>
              </a:spcAft>
              <a:buFont typeface="+mj-lt"/>
              <a:buAutoNum type="arabicPeriod"/>
              <a:defRPr/>
            </a:pPr>
            <a:r>
              <a:rPr lang="en-GB" dirty="0"/>
              <a:t>Listen First			(Listen before speaking, understand don’t assume or presume)</a:t>
            </a:r>
          </a:p>
          <a:p>
            <a:pPr marL="228600" indent="-228600" eaLnBrk="1" fontAlgn="auto" hangingPunct="1">
              <a:spcBef>
                <a:spcPts val="0"/>
              </a:spcBef>
              <a:spcAft>
                <a:spcPts val="0"/>
              </a:spcAft>
              <a:buFont typeface="+mj-lt"/>
              <a:buAutoNum type="arabicPeriod"/>
              <a:defRPr/>
            </a:pPr>
            <a:r>
              <a:rPr lang="en-GB" dirty="0"/>
              <a:t>Keep Commitments			( make commitments carefully and keep them, keep confidences)</a:t>
            </a:r>
          </a:p>
          <a:p>
            <a:pPr marL="228600" indent="-228600" eaLnBrk="1" fontAlgn="auto" hangingPunct="1">
              <a:spcBef>
                <a:spcPts val="0"/>
              </a:spcBef>
              <a:spcAft>
                <a:spcPts val="0"/>
              </a:spcAft>
              <a:buFont typeface="+mj-lt"/>
              <a:buAutoNum type="arabicPeriod"/>
              <a:defRPr/>
            </a:pPr>
            <a:r>
              <a:rPr lang="en-GB" dirty="0"/>
              <a:t>Extend trust			extend your trust abundantly to those who have earned it, extend trust conditionally to those who are still earning your trust</a:t>
            </a:r>
          </a:p>
          <a:p>
            <a:pPr eaLnBrk="1" fontAlgn="auto" hangingPunct="1">
              <a:spcBef>
                <a:spcPts val="0"/>
              </a:spcBef>
              <a:spcAft>
                <a:spcPts val="0"/>
              </a:spcAft>
              <a:buFont typeface="+mj-lt"/>
              <a:buNone/>
              <a:defRPr/>
            </a:pPr>
            <a:endParaRPr lang="en-GB" dirty="0"/>
          </a:p>
          <a:p>
            <a:pPr eaLnBrk="1" fontAlgn="auto" hangingPunct="1">
              <a:spcBef>
                <a:spcPts val="0"/>
              </a:spcBef>
              <a:spcAft>
                <a:spcPts val="0"/>
              </a:spcAft>
              <a:defRPr/>
            </a:pPr>
            <a:endParaRPr lang="en-GB"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20</a:t>
            </a:fld>
            <a:endParaRPr lang="en-GB"/>
          </a:p>
        </p:txBody>
      </p:sp>
    </p:spTree>
    <p:extLst>
      <p:ext uri="{BB962C8B-B14F-4D97-AF65-F5344CB8AC3E}">
        <p14:creationId xmlns:p14="http://schemas.microsoft.com/office/powerpoint/2010/main" val="15486393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of these key points as they are revealed.  Usually, this behaviour has to be initially driven/facilitated/coached by the Team Leader, until it becomes endemic.  </a:t>
            </a:r>
          </a:p>
        </p:txBody>
      </p:sp>
      <p:sp>
        <p:nvSpPr>
          <p:cNvPr id="4" name="Slide Number Placeholder 3"/>
          <p:cNvSpPr>
            <a:spLocks noGrp="1"/>
          </p:cNvSpPr>
          <p:nvPr>
            <p:ph type="sldNum" sz="quarter" idx="10"/>
          </p:nvPr>
        </p:nvSpPr>
        <p:spPr/>
        <p:txBody>
          <a:bodyPr/>
          <a:lstStyle/>
          <a:p>
            <a:fld id="{17D73F5B-D7D0-411C-8830-CE2AB86724EF}" type="slidenum">
              <a:rPr lang="en-GB" smtClean="0"/>
              <a:t>21</a:t>
            </a:fld>
            <a:endParaRPr lang="en-GB"/>
          </a:p>
        </p:txBody>
      </p:sp>
    </p:spTree>
    <p:extLst>
      <p:ext uri="{BB962C8B-B14F-4D97-AF65-F5344CB8AC3E}">
        <p14:creationId xmlns:p14="http://schemas.microsoft.com/office/powerpoint/2010/main" val="18102248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could ask the question and split the group into pairs or syndicates to get their thought on this question OR just lead a general discussion as you reveal the point one at a time.</a:t>
            </a:r>
          </a:p>
          <a:p>
            <a:endParaRPr lang="en-GB" dirty="0"/>
          </a:p>
          <a:p>
            <a:r>
              <a:rPr lang="en-GB" dirty="0"/>
              <a:t>Culture – it might be the current organisational culture that inhibits or promotes relationship building, OR it could be an individual’s previous experiences of other organisational cultures.  They may have joined from an aspirational/inspirational company and find their expectations are undermined, or their approach to work is alienating.  It could be the other way around – they come from a poor company with low standards and suddenly have to step up to the plate, or perhaps they find things difficult?  All of these can impact on relationship building.</a:t>
            </a:r>
          </a:p>
          <a:p>
            <a:r>
              <a:rPr lang="en-GB" dirty="0"/>
              <a:t>Take the group through each of the points in a similar fashion – Confidentiality: what can and should we share/not share? Company rules v individual values?  What friction can be generated? How could it affect relationship building?</a:t>
            </a:r>
          </a:p>
          <a:p>
            <a:r>
              <a:rPr lang="en-GB" dirty="0"/>
              <a:t>Communication?  If this is good, it can be positive for relationships (and build trust), if not…..it can undermine relationships and trust in an instant!  What examples have people got?  Draw the students into the discussion.</a:t>
            </a:r>
          </a:p>
          <a:p>
            <a:r>
              <a:rPr lang="en-GB" dirty="0"/>
              <a:t>Social skills and behaviours – well developed v poorly developed, acceptable v unacceptable?  Who decides what is what?  What are the lessons for us as individuals?</a:t>
            </a:r>
          </a:p>
          <a:p>
            <a:r>
              <a:rPr lang="en-GB" dirty="0"/>
              <a:t>Formal and informal – which applies when?  How do we avoid overstepping the mark?  What is appropriate?  Communication and consistency may be key here?</a:t>
            </a:r>
          </a:p>
          <a:p>
            <a:r>
              <a:rPr lang="en-GB" dirty="0"/>
              <a:t>Trust – recap on what was discussed earlier in the session.</a:t>
            </a:r>
          </a:p>
        </p:txBody>
      </p:sp>
      <p:sp>
        <p:nvSpPr>
          <p:cNvPr id="4" name="Slide Number Placeholder 3"/>
          <p:cNvSpPr>
            <a:spLocks noGrp="1"/>
          </p:cNvSpPr>
          <p:nvPr>
            <p:ph type="sldNum" sz="quarter" idx="10"/>
          </p:nvPr>
        </p:nvSpPr>
        <p:spPr/>
        <p:txBody>
          <a:bodyPr/>
          <a:lstStyle/>
          <a:p>
            <a:fld id="{17D73F5B-D7D0-411C-8830-CE2AB86724EF}" type="slidenum">
              <a:rPr lang="en-GB" smtClean="0"/>
              <a:t>22</a:t>
            </a:fld>
            <a:endParaRPr lang="en-GB"/>
          </a:p>
        </p:txBody>
      </p:sp>
    </p:spTree>
    <p:extLst>
      <p:ext uri="{BB962C8B-B14F-4D97-AF65-F5344CB8AC3E}">
        <p14:creationId xmlns:p14="http://schemas.microsoft.com/office/powerpoint/2010/main" val="19783866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benefits of an effective team….ask for the group’s experiences.  Share some of your own and other examples. </a:t>
            </a:r>
          </a:p>
          <a:p>
            <a:pPr eaLnBrk="1" hangingPunct="1">
              <a:spcBef>
                <a:spcPct val="0"/>
              </a:spcBef>
            </a:pPr>
            <a:r>
              <a:rPr lang="en-GB" altLang="en-US" b="1" dirty="0"/>
              <a:t>INEFFECTIVE  TEAMS </a:t>
            </a:r>
          </a:p>
          <a:p>
            <a:pPr eaLnBrk="1" hangingPunct="1">
              <a:spcBef>
                <a:spcPct val="0"/>
              </a:spcBef>
            </a:pPr>
            <a:r>
              <a:rPr lang="en-GB" altLang="en-US" dirty="0"/>
              <a:t>There is no sense of common purpose, goals are not always agreed. (most like a group)</a:t>
            </a:r>
          </a:p>
          <a:p>
            <a:pPr eaLnBrk="1" hangingPunct="1">
              <a:spcBef>
                <a:spcPct val="0"/>
              </a:spcBef>
            </a:pPr>
            <a:r>
              <a:rPr lang="en-GB" altLang="en-US" dirty="0"/>
              <a:t>People are cautious – hold back.  Things are not said.  Faces are enigmatic.</a:t>
            </a:r>
          </a:p>
          <a:p>
            <a:pPr eaLnBrk="1" hangingPunct="1">
              <a:spcBef>
                <a:spcPct val="0"/>
              </a:spcBef>
            </a:pPr>
            <a:r>
              <a:rPr lang="en-GB" altLang="en-US" dirty="0"/>
              <a:t>It’s not much fun; the atmosphere is “heavy”.  Humour is at the expense of others.</a:t>
            </a:r>
          </a:p>
          <a:p>
            <a:pPr eaLnBrk="1" hangingPunct="1">
              <a:spcBef>
                <a:spcPct val="0"/>
              </a:spcBef>
            </a:pPr>
            <a:r>
              <a:rPr lang="en-GB" altLang="en-US" dirty="0"/>
              <a:t>People get more criticism than praise – even “punished”.</a:t>
            </a:r>
          </a:p>
          <a:p>
            <a:pPr eaLnBrk="1" hangingPunct="1">
              <a:spcBef>
                <a:spcPct val="0"/>
              </a:spcBef>
            </a:pPr>
            <a:r>
              <a:rPr lang="en-GB" altLang="en-US" dirty="0"/>
              <a:t>People are critical of themselves – most of all – even if this is not expressed directly.</a:t>
            </a:r>
          </a:p>
          <a:p>
            <a:pPr eaLnBrk="1" hangingPunct="1">
              <a:spcBef>
                <a:spcPct val="0"/>
              </a:spcBef>
            </a:pPr>
            <a:r>
              <a:rPr lang="en-GB" altLang="en-US" dirty="0"/>
              <a:t>New ideas meet resistance; people say what they don’t like.  The general posture is “NO”.</a:t>
            </a:r>
          </a:p>
          <a:p>
            <a:pPr eaLnBrk="1" hangingPunct="1">
              <a:spcBef>
                <a:spcPct val="0"/>
              </a:spcBef>
            </a:pPr>
            <a:r>
              <a:rPr lang="en-GB" altLang="en-US" dirty="0"/>
              <a:t>There are rivalries.  People behave competitively (usually not intended or at an awareness level).</a:t>
            </a:r>
          </a:p>
          <a:p>
            <a:pPr eaLnBrk="1" hangingPunct="1">
              <a:spcBef>
                <a:spcPct val="0"/>
              </a:spcBef>
            </a:pPr>
            <a:r>
              <a:rPr lang="en-GB" altLang="en-US" dirty="0"/>
              <a:t>Some say a lot more than others; some are extremely verbose; some say very little.</a:t>
            </a:r>
          </a:p>
          <a:p>
            <a:pPr eaLnBrk="1" hangingPunct="1">
              <a:spcBef>
                <a:spcPct val="0"/>
              </a:spcBef>
            </a:pPr>
            <a:r>
              <a:rPr lang="en-GB" altLang="en-US" dirty="0"/>
              <a:t>People do not really listen to each other – essentially they are waiting to “get in”.</a:t>
            </a:r>
          </a:p>
          <a:p>
            <a:pPr eaLnBrk="1" hangingPunct="1">
              <a:spcBef>
                <a:spcPct val="0"/>
              </a:spcBef>
            </a:pPr>
            <a:r>
              <a:rPr lang="en-GB" altLang="en-US" dirty="0"/>
              <a:t>It takes a long time to reach agreement or make decisions.  Decisions are unclear. There is little commitment to decisions and probably many will not be implemented, or decisions are imposed autocratically with little discussion.</a:t>
            </a:r>
          </a:p>
          <a:p>
            <a:pPr eaLnBrk="1" hangingPunct="1">
              <a:spcBef>
                <a:spcPct val="0"/>
              </a:spcBef>
            </a:pPr>
            <a:r>
              <a:rPr lang="en-GB" altLang="en-US" dirty="0"/>
              <a:t>There is a high degree of frustration and complaint, most of which is expressed outside formal meetings.</a:t>
            </a:r>
          </a:p>
          <a:p>
            <a:pPr eaLnBrk="1" hangingPunct="1">
              <a:spcBef>
                <a:spcPct val="0"/>
              </a:spcBef>
            </a:pPr>
            <a:r>
              <a:rPr lang="en-GB" altLang="en-US" dirty="0"/>
              <a:t>EFFECTIVE TEAMS </a:t>
            </a:r>
          </a:p>
          <a:p>
            <a:pPr eaLnBrk="1" hangingPunct="1">
              <a:spcBef>
                <a:spcPct val="0"/>
              </a:spcBef>
            </a:pPr>
            <a:r>
              <a:rPr lang="en-GB" altLang="en-US" dirty="0"/>
              <a:t>There is a common purpose and an inspiring vision to which everyone is committed.</a:t>
            </a:r>
          </a:p>
          <a:p>
            <a:pPr eaLnBrk="1" hangingPunct="1">
              <a:spcBef>
                <a:spcPct val="0"/>
              </a:spcBef>
            </a:pPr>
            <a:r>
              <a:rPr lang="en-GB" altLang="en-US" dirty="0"/>
              <a:t>Individual roles are clear.</a:t>
            </a:r>
          </a:p>
          <a:p>
            <a:pPr eaLnBrk="1" hangingPunct="1">
              <a:spcBef>
                <a:spcPct val="0"/>
              </a:spcBef>
            </a:pPr>
            <a:r>
              <a:rPr lang="en-GB" altLang="en-US" dirty="0"/>
              <a:t>People feel safe to say what they think and feel</a:t>
            </a:r>
          </a:p>
          <a:p>
            <a:pPr eaLnBrk="1" hangingPunct="1">
              <a:spcBef>
                <a:spcPct val="0"/>
              </a:spcBef>
            </a:pPr>
            <a:r>
              <a:rPr lang="en-GB" altLang="en-US" dirty="0"/>
              <a:t>People express themselves concisely, without ambiguity.</a:t>
            </a:r>
          </a:p>
          <a:p>
            <a:pPr eaLnBrk="1" hangingPunct="1">
              <a:spcBef>
                <a:spcPct val="0"/>
              </a:spcBef>
            </a:pPr>
            <a:r>
              <a:rPr lang="en-GB" altLang="en-US" dirty="0"/>
              <a:t>Everyone’s opinion is valued and respected.  People really listen.</a:t>
            </a:r>
          </a:p>
          <a:p>
            <a:pPr eaLnBrk="1" hangingPunct="1">
              <a:spcBef>
                <a:spcPct val="0"/>
              </a:spcBef>
            </a:pPr>
            <a:r>
              <a:rPr lang="en-GB" altLang="en-US" dirty="0"/>
              <a:t>People get and give appreciation and praise.  Instead of criticism, people get helpful advice.</a:t>
            </a:r>
          </a:p>
          <a:p>
            <a:pPr eaLnBrk="1" hangingPunct="1">
              <a:spcBef>
                <a:spcPct val="0"/>
              </a:spcBef>
            </a:pPr>
            <a:r>
              <a:rPr lang="en-GB" altLang="en-US" dirty="0"/>
              <a:t>People say what they like about ideas and offer additions, alternatives or improvements (rather than what they don’t like or why it won’t work)</a:t>
            </a:r>
          </a:p>
          <a:p>
            <a:pPr eaLnBrk="1" hangingPunct="1">
              <a:spcBef>
                <a:spcPct val="0"/>
              </a:spcBef>
            </a:pPr>
            <a:r>
              <a:rPr lang="en-GB" altLang="en-US" dirty="0"/>
              <a:t>Success is celebrated and everyone enjoys being good at what they do.</a:t>
            </a:r>
          </a:p>
          <a:p>
            <a:pPr eaLnBrk="1" hangingPunct="1">
              <a:spcBef>
                <a:spcPct val="0"/>
              </a:spcBef>
            </a:pPr>
            <a:r>
              <a:rPr lang="en-GB" altLang="en-US" dirty="0"/>
              <a:t>People are open to new ideas and there is an attitude of welcoming change and innovation.</a:t>
            </a:r>
          </a:p>
          <a:p>
            <a:pPr eaLnBrk="1" hangingPunct="1">
              <a:spcBef>
                <a:spcPct val="0"/>
              </a:spcBef>
            </a:pPr>
            <a:r>
              <a:rPr lang="en-GB" altLang="en-US" dirty="0"/>
              <a:t>The team is essentially supportive; everyone is glad for everyone to excel; everyone is encouraged to take the initiative and lead.</a:t>
            </a:r>
          </a:p>
          <a:p>
            <a:pPr eaLnBrk="1" hangingPunct="1">
              <a:spcBef>
                <a:spcPct val="0"/>
              </a:spcBef>
            </a:pPr>
            <a:r>
              <a:rPr lang="en-GB" altLang="en-US" dirty="0"/>
              <a:t>Undercurrents are brought out and sorted out with good will and generosity. There is the  safety to do it and recognition that it’s okay to have feelings as part of being human.</a:t>
            </a:r>
          </a:p>
          <a:p>
            <a:pPr eaLnBrk="1" hangingPunct="1">
              <a:spcBef>
                <a:spcPct val="0"/>
              </a:spcBef>
            </a:pPr>
            <a:r>
              <a:rPr lang="en-GB" altLang="en-US" dirty="0"/>
              <a:t>Things move briskly, clear decisions are made; it’s exciting.</a:t>
            </a:r>
          </a:p>
          <a:p>
            <a:pPr eaLnBrk="1" hangingPunct="1">
              <a:spcBef>
                <a:spcPct val="0"/>
              </a:spcBef>
            </a:pPr>
            <a:endParaRPr lang="en-GB" altLang="en-US" dirty="0"/>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23</a:t>
            </a:fld>
            <a:endParaRPr lang="en-GB"/>
          </a:p>
        </p:txBody>
      </p:sp>
    </p:spTree>
    <p:extLst>
      <p:ext uri="{BB962C8B-B14F-4D97-AF65-F5344CB8AC3E}">
        <p14:creationId xmlns:p14="http://schemas.microsoft.com/office/powerpoint/2010/main" val="40599578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15/01/2019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15/01/2019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15/01/2019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0hV65KIItlE" TargetMode="External"/><Relationship Id="rId4" Type="http://schemas.openxmlformats.org/officeDocument/2006/relationships/hyperlink" Target="https://youtu.be/0hV65KIItlE"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etcjournal.com/2009/12/03/hybrid-education-the-interactive-class-of-today-and-tomorrow/"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10000"/>
          </a:bodyPr>
          <a:lstStyle/>
          <a:p>
            <a:r>
              <a:rPr lang="en-GB" b="1" dirty="0"/>
              <a:t>Effective Team Working and Communication</a:t>
            </a:r>
            <a:br>
              <a:rPr lang="en-GB" b="1" dirty="0"/>
            </a:br>
            <a:r>
              <a:rPr lang="en-GB" altLang="en-US" sz="1600" dirty="0"/>
              <a:t/>
            </a:r>
            <a:br>
              <a:rPr lang="en-GB" altLang="en-US" sz="1600" dirty="0"/>
            </a:br>
            <a:r>
              <a:rPr lang="en-GB" altLang="en-US" sz="1600" dirty="0"/>
              <a:t>Introduction and Overview</a:t>
            </a:r>
            <a:r>
              <a:rPr lang="en-GB" altLang="en-US" dirty="0"/>
              <a:t/>
            </a:r>
            <a:br>
              <a:rPr lang="en-GB" altLang="en-US" dirty="0"/>
            </a:br>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62500" lnSpcReduction="20000"/>
          </a:bodyPr>
          <a:lstStyle/>
          <a:p>
            <a:pPr marL="0" lvl="0" indent="0" fontAlgn="base">
              <a:spcBef>
                <a:spcPct val="0"/>
              </a:spcBef>
              <a:spcAft>
                <a:spcPct val="0"/>
              </a:spcAft>
              <a:buNone/>
              <a:tabLst>
                <a:tab pos="457200" algn="l"/>
                <a:tab pos="914400" algn="l"/>
                <a:tab pos="1371600" algn="l"/>
                <a:tab pos="1828800" algn="l"/>
              </a:tabLst>
            </a:pPr>
            <a:r>
              <a:rPr lang="en-US" b="1" dirty="0" smtClean="0">
                <a:ea typeface="Times New Roman" pitchFamily="18" charset="0"/>
                <a:cs typeface="Arial" pitchFamily="34" charset="0"/>
              </a:rPr>
              <a:t>AIM(S)</a:t>
            </a:r>
            <a:endParaRPr lang="en-GB" sz="1400" dirty="0" smtClean="0">
              <a:cs typeface="Arial" pitchFamily="34" charset="0"/>
            </a:endParaRPr>
          </a:p>
          <a:p>
            <a:pPr marL="0" lvl="0" indent="0" eaLnBrk="0" fontAlgn="base" hangingPunct="0">
              <a:spcBef>
                <a:spcPct val="0"/>
              </a:spcBef>
              <a:spcAft>
                <a:spcPct val="0"/>
              </a:spcAft>
              <a:buFontTx/>
              <a:buChar char="•"/>
              <a:tabLst>
                <a:tab pos="457200" algn="l"/>
                <a:tab pos="914400" algn="l"/>
                <a:tab pos="1371600" algn="l"/>
                <a:tab pos="1828800" algn="l"/>
              </a:tabLst>
            </a:pPr>
            <a:r>
              <a:rPr lang="en-GB" dirty="0" smtClean="0">
                <a:ea typeface="Times New Roman" pitchFamily="18" charset="0"/>
                <a:cs typeface="Arial" pitchFamily="34" charset="0"/>
              </a:rPr>
              <a:t>To introduce students to strategies for effective team working.</a:t>
            </a:r>
            <a:endParaRPr lang="en-GB" sz="1400" dirty="0" smtClean="0">
              <a:cs typeface="Arial" pitchFamily="34" charset="0"/>
            </a:endParaRPr>
          </a:p>
          <a:p>
            <a:pPr marL="0" lvl="0" indent="0" eaLnBrk="0" fontAlgn="base" hangingPunct="0">
              <a:spcBef>
                <a:spcPct val="0"/>
              </a:spcBef>
              <a:spcAft>
                <a:spcPct val="0"/>
              </a:spcAft>
              <a:buFontTx/>
              <a:buChar char="•"/>
              <a:tabLst>
                <a:tab pos="457200" algn="l"/>
                <a:tab pos="914400" algn="l"/>
                <a:tab pos="1371600" algn="l"/>
                <a:tab pos="1828800" algn="l"/>
              </a:tabLst>
            </a:pPr>
            <a:r>
              <a:rPr lang="en-GB" dirty="0" smtClean="0">
                <a:ea typeface="Times New Roman" pitchFamily="18" charset="0"/>
                <a:cs typeface="Arial" pitchFamily="34" charset="0"/>
              </a:rPr>
              <a:t>To develop students awareness of the range of communication skills integral to success within the workplace.</a:t>
            </a:r>
            <a:endParaRPr lang="en-GB" sz="1400" dirty="0" smtClean="0">
              <a:cs typeface="Arial" pitchFamily="34" charset="0"/>
            </a:endParaRPr>
          </a:p>
          <a:p>
            <a:pPr marL="0" lvl="0" indent="0" eaLnBrk="0" fontAlgn="base" hangingPunct="0">
              <a:spcBef>
                <a:spcPct val="0"/>
              </a:spcBef>
              <a:spcAft>
                <a:spcPct val="0"/>
              </a:spcAft>
              <a:buNone/>
              <a:tabLst>
                <a:tab pos="457200" algn="l"/>
                <a:tab pos="914400" algn="l"/>
                <a:tab pos="1371600" algn="l"/>
                <a:tab pos="1828800" algn="l"/>
              </a:tabLst>
            </a:pPr>
            <a:r>
              <a:rPr lang="en-US" b="1" dirty="0" smtClean="0">
                <a:ea typeface="Times New Roman" pitchFamily="18" charset="0"/>
                <a:cs typeface="Arial" pitchFamily="34" charset="0"/>
              </a:rPr>
              <a:t>LEARNING OUTCOMES</a:t>
            </a:r>
            <a:endParaRPr lang="en-GB" sz="1400" dirty="0" smtClean="0">
              <a:cs typeface="Arial" pitchFamily="34" charset="0"/>
            </a:endParaRPr>
          </a:p>
          <a:p>
            <a:pPr marL="0" lvl="0" indent="0" eaLnBrk="0" fontAlgn="base" hangingPunct="0">
              <a:spcBef>
                <a:spcPct val="0"/>
              </a:spcBef>
              <a:spcAft>
                <a:spcPct val="0"/>
              </a:spcAft>
              <a:buNone/>
              <a:tabLst>
                <a:tab pos="457200" algn="l"/>
                <a:tab pos="914400" algn="l"/>
                <a:tab pos="1371600" algn="l"/>
                <a:tab pos="1828800" algn="l"/>
              </a:tabLst>
            </a:pPr>
            <a:r>
              <a:rPr lang="en-US" dirty="0" smtClean="0">
                <a:ea typeface="Times New Roman" pitchFamily="18" charset="0"/>
                <a:cs typeface="Arial" pitchFamily="34" charset="0"/>
              </a:rPr>
              <a:t>Upon the successful completion of this module, the student will be able to:</a:t>
            </a:r>
            <a:endParaRPr lang="en-GB" sz="1400" dirty="0" smtClean="0">
              <a:cs typeface="Arial" pitchFamily="34" charset="0"/>
            </a:endParaRPr>
          </a:p>
          <a:p>
            <a:pPr marL="0" lvl="0" indent="0" eaLnBrk="0" fontAlgn="base" hangingPunct="0">
              <a:spcBef>
                <a:spcPct val="0"/>
              </a:spcBef>
              <a:spcAft>
                <a:spcPct val="0"/>
              </a:spcAft>
              <a:buFontTx/>
              <a:buChar char="•"/>
              <a:tabLst>
                <a:tab pos="457200" algn="l"/>
                <a:tab pos="914400" algn="l"/>
                <a:tab pos="1371600" algn="l"/>
                <a:tab pos="1828800" algn="l"/>
              </a:tabLst>
            </a:pPr>
            <a:r>
              <a:rPr lang="en-GB" dirty="0" smtClean="0">
                <a:ea typeface="Times New Roman" pitchFamily="18" charset="0"/>
                <a:cs typeface="Calibri" panose="020F0502020204030204" pitchFamily="34" charset="0"/>
              </a:rPr>
              <a:t>Apply the main theories relating to group dynamics, team working and communication to their own workplace examples.</a:t>
            </a:r>
            <a:endParaRPr lang="en-GB" sz="1400" dirty="0" smtClean="0">
              <a:cs typeface="Calibri" panose="020F0502020204030204" pitchFamily="34" charset="0"/>
            </a:endParaRPr>
          </a:p>
          <a:p>
            <a:pPr marL="0" lvl="0" indent="0" eaLnBrk="0" fontAlgn="base" hangingPunct="0">
              <a:spcBef>
                <a:spcPct val="0"/>
              </a:spcBef>
              <a:spcAft>
                <a:spcPct val="0"/>
              </a:spcAft>
              <a:buFontTx/>
              <a:buChar char="•"/>
              <a:tabLst>
                <a:tab pos="457200" algn="l"/>
                <a:tab pos="914400" algn="l"/>
                <a:tab pos="1371600" algn="l"/>
                <a:tab pos="1828800" algn="l"/>
              </a:tabLst>
            </a:pPr>
            <a:r>
              <a:rPr lang="en-GB" dirty="0" smtClean="0">
                <a:ea typeface="Times New Roman" pitchFamily="18" charset="0"/>
                <a:cs typeface="Calibri" panose="020F0502020204030204" pitchFamily="34" charset="0"/>
              </a:rPr>
              <a:t>Prepare and deliver a short presentation within a team working context. </a:t>
            </a:r>
            <a:endParaRPr lang="en-GB" sz="1400" dirty="0" smtClean="0">
              <a:cs typeface="Calibri" panose="020F0502020204030204" pitchFamily="34" charset="0"/>
            </a:endParaRPr>
          </a:p>
          <a:p>
            <a:pPr marL="0" lvl="0" indent="0" eaLnBrk="0" fontAlgn="base" hangingPunct="0">
              <a:spcBef>
                <a:spcPct val="0"/>
              </a:spcBef>
              <a:spcAft>
                <a:spcPct val="0"/>
              </a:spcAft>
              <a:buNone/>
              <a:tabLst>
                <a:tab pos="457200" algn="l"/>
                <a:tab pos="914400" algn="l"/>
                <a:tab pos="1371600" algn="l"/>
                <a:tab pos="1828800" algn="l"/>
              </a:tabLst>
            </a:pPr>
            <a:r>
              <a:rPr lang="en-GB" b="1" dirty="0" smtClean="0">
                <a:ea typeface="Times New Roman" pitchFamily="18" charset="0"/>
                <a:cs typeface="Arial" pitchFamily="34" charset="0"/>
              </a:rPr>
              <a:t>READING</a:t>
            </a:r>
            <a:endParaRPr lang="en-GB" sz="1400" dirty="0" smtClean="0">
              <a:cs typeface="Arial" pitchFamily="34" charset="0"/>
            </a:endParaRPr>
          </a:p>
          <a:p>
            <a:pPr marL="0" lvl="0" indent="0" eaLnBrk="0" fontAlgn="base" hangingPunct="0">
              <a:spcBef>
                <a:spcPct val="0"/>
              </a:spcBef>
              <a:spcAft>
                <a:spcPct val="0"/>
              </a:spcAft>
              <a:buNone/>
              <a:tabLst>
                <a:tab pos="457200" algn="l"/>
                <a:tab pos="914400" algn="l"/>
                <a:tab pos="1371600" algn="l"/>
                <a:tab pos="1828800" algn="l"/>
              </a:tabLst>
            </a:pPr>
            <a:r>
              <a:rPr lang="en-GB" dirty="0" smtClean="0">
                <a:ea typeface="Times New Roman" pitchFamily="18" charset="0"/>
                <a:cs typeface="Arial" pitchFamily="34" charset="0"/>
              </a:rPr>
              <a:t>Your tutor will also provide links to relevant articles on Moodle, which you will be expected to read and discuss as part of your weekly learning activities.</a:t>
            </a:r>
            <a:endParaRPr lang="en-GB" sz="1400" dirty="0" smtClean="0">
              <a:cs typeface="Arial" pitchFamily="34" charset="0"/>
            </a:endParaRPr>
          </a:p>
          <a:p>
            <a:pPr marL="0" lvl="0" indent="0" eaLnBrk="0" fontAlgn="base" hangingPunct="0">
              <a:spcBef>
                <a:spcPct val="0"/>
              </a:spcBef>
              <a:spcAft>
                <a:spcPct val="0"/>
              </a:spcAft>
              <a:buNone/>
              <a:tabLst>
                <a:tab pos="457200" algn="l"/>
                <a:tab pos="914400" algn="l"/>
                <a:tab pos="1371600" algn="l"/>
                <a:tab pos="1828800" algn="l"/>
              </a:tabLst>
            </a:pPr>
            <a:endParaRPr lang="en-GB" sz="4000" dirty="0" smtClean="0">
              <a:latin typeface="Arial" pitchFamily="34" charset="0"/>
              <a:cs typeface="Arial" pitchFamily="34" charset="0"/>
            </a:endParaRPr>
          </a:p>
          <a:p>
            <a:endParaRPr lang="en-GB" dirty="0"/>
          </a:p>
        </p:txBody>
      </p:sp>
      <p:sp>
        <p:nvSpPr>
          <p:cNvPr id="4" name="Title 1"/>
          <p:cNvSpPr>
            <a:spLocks noGrp="1"/>
          </p:cNvSpPr>
          <p:nvPr>
            <p:ph type="title"/>
          </p:nvPr>
        </p:nvSpPr>
        <p:spPr>
          <a:xfrm>
            <a:off x="457200" y="274638"/>
            <a:ext cx="8229600" cy="1143000"/>
          </a:xfrm>
        </p:spPr>
        <p:txBody>
          <a:bodyPr/>
          <a:lstStyle/>
          <a:p>
            <a:r>
              <a:rPr lang="en-GB" dirty="0" smtClean="0"/>
              <a:t>Aims and Learning Outcomes</a:t>
            </a:r>
            <a:endParaRPr lang="en-GB" dirty="0"/>
          </a:p>
        </p:txBody>
      </p:sp>
    </p:spTree>
    <p:extLst>
      <p:ext uri="{BB962C8B-B14F-4D97-AF65-F5344CB8AC3E}">
        <p14:creationId xmlns:p14="http://schemas.microsoft.com/office/powerpoint/2010/main" val="2468665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lnSpcReduction="10000"/>
          </a:bodyPr>
          <a:lstStyle/>
          <a:p>
            <a:r>
              <a:rPr lang="en-GB" dirty="0"/>
              <a:t>Introduction to the module</a:t>
            </a:r>
          </a:p>
          <a:p>
            <a:r>
              <a:rPr lang="en-GB" dirty="0"/>
              <a:t>A look at team working &amp; communication</a:t>
            </a:r>
          </a:p>
          <a:p>
            <a:r>
              <a:rPr lang="en-GB" dirty="0"/>
              <a:t>Differences between Groups and Teams</a:t>
            </a:r>
          </a:p>
          <a:p>
            <a:r>
              <a:rPr lang="en-GB" dirty="0"/>
              <a:t>Why teams?</a:t>
            </a:r>
          </a:p>
          <a:p>
            <a:r>
              <a:rPr lang="en-GB" dirty="0"/>
              <a:t>The role of trust</a:t>
            </a:r>
          </a:p>
          <a:p>
            <a:r>
              <a:rPr lang="en-GB" dirty="0"/>
              <a:t>Developing good relationships….</a:t>
            </a:r>
          </a:p>
          <a:p>
            <a:pPr marL="0" indent="0">
              <a:buNone/>
            </a:pPr>
            <a:r>
              <a:rPr lang="en-GB" dirty="0"/>
              <a:t>…and we will discuss the assignment</a:t>
            </a:r>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27DBF95-D0AB-40F7-94A2-74A6B6A70D2D}"/>
              </a:ext>
            </a:extLst>
          </p:cNvPr>
          <p:cNvSpPr>
            <a:spLocks noGrp="1"/>
          </p:cNvSpPr>
          <p:nvPr>
            <p:ph type="title"/>
          </p:nvPr>
        </p:nvSpPr>
        <p:spPr/>
        <p:txBody>
          <a:bodyPr/>
          <a:lstStyle/>
          <a:p>
            <a:r>
              <a:rPr lang="en-GB" dirty="0"/>
              <a:t>Introduction to the Module</a:t>
            </a:r>
          </a:p>
        </p:txBody>
      </p:sp>
      <p:sp>
        <p:nvSpPr>
          <p:cNvPr id="3" name="Content Placeholder 2">
            <a:extLst>
              <a:ext uri="{FF2B5EF4-FFF2-40B4-BE49-F238E27FC236}">
                <a16:creationId xmlns:a16="http://schemas.microsoft.com/office/drawing/2014/main" xmlns="" id="{68807EC0-9F55-4990-A442-88C7701960A5}"/>
              </a:ext>
            </a:extLst>
          </p:cNvPr>
          <p:cNvSpPr>
            <a:spLocks noGrp="1"/>
          </p:cNvSpPr>
          <p:nvPr>
            <p:ph idx="1"/>
          </p:nvPr>
        </p:nvSpPr>
        <p:spPr/>
        <p:txBody>
          <a:bodyPr/>
          <a:lstStyle/>
          <a:p>
            <a:r>
              <a:rPr lang="en-GB" dirty="0"/>
              <a:t>Investigate the importance and role of team working and communication</a:t>
            </a:r>
          </a:p>
          <a:p>
            <a:r>
              <a:rPr lang="en-GB" dirty="0"/>
              <a:t>Initial focus will be on team working before looking closely at communication</a:t>
            </a:r>
          </a:p>
          <a:p>
            <a:r>
              <a:rPr lang="en-GB" dirty="0"/>
              <a:t>8 sessions</a:t>
            </a:r>
          </a:p>
          <a:p>
            <a:r>
              <a:rPr lang="en-GB" dirty="0"/>
              <a:t>Written Assignment and Short Presentation</a:t>
            </a:r>
          </a:p>
        </p:txBody>
      </p:sp>
    </p:spTree>
    <p:extLst>
      <p:ext uri="{BB962C8B-B14F-4D97-AF65-F5344CB8AC3E}">
        <p14:creationId xmlns:p14="http://schemas.microsoft.com/office/powerpoint/2010/main" val="177778177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17C91E2-873F-4B15-ABA1-887A17D417B0}"/>
              </a:ext>
            </a:extLst>
          </p:cNvPr>
          <p:cNvSpPr>
            <a:spLocks noGrp="1"/>
          </p:cNvSpPr>
          <p:nvPr>
            <p:ph type="title"/>
          </p:nvPr>
        </p:nvSpPr>
        <p:spPr/>
        <p:txBody>
          <a:bodyPr/>
          <a:lstStyle/>
          <a:p>
            <a:r>
              <a:rPr lang="en-GB" dirty="0"/>
              <a:t>What is a Team?</a:t>
            </a:r>
          </a:p>
        </p:txBody>
      </p:sp>
      <p:sp>
        <p:nvSpPr>
          <p:cNvPr id="3" name="Content Placeholder 2">
            <a:extLst>
              <a:ext uri="{FF2B5EF4-FFF2-40B4-BE49-F238E27FC236}">
                <a16:creationId xmlns:a16="http://schemas.microsoft.com/office/drawing/2014/main" xmlns="" id="{0B770F7F-1A60-4FFD-B3A2-2C338E80C711}"/>
              </a:ext>
            </a:extLst>
          </p:cNvPr>
          <p:cNvSpPr>
            <a:spLocks noGrp="1"/>
          </p:cNvSpPr>
          <p:nvPr>
            <p:ph idx="1"/>
          </p:nvPr>
        </p:nvSpPr>
        <p:spPr/>
        <p:txBody>
          <a:bodyPr>
            <a:normAutofit lnSpcReduction="10000"/>
          </a:bodyPr>
          <a:lstStyle/>
          <a:p>
            <a:pPr marL="119062" indent="0">
              <a:buNone/>
              <a:defRPr/>
            </a:pPr>
            <a:r>
              <a:rPr lang="en-GB" b="1" dirty="0">
                <a:latin typeface="Arial" panose="020B0604020202020204" pitchFamily="34" charset="0"/>
                <a:cs typeface="Arial" panose="020B0604020202020204" pitchFamily="34" charset="0"/>
              </a:rPr>
              <a:t>EXERCISE – 5 minutes</a:t>
            </a:r>
          </a:p>
          <a:p>
            <a:pPr>
              <a:defRPr/>
            </a:pP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Individually, and then in your syndicates, ‘explain’ what a team is…and give some examples.</a:t>
            </a:r>
            <a:endParaRPr lang="en-GB" sz="800"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When you reach consensus, use a flip chart or paper to present your findings to the group </a:t>
            </a:r>
          </a:p>
          <a:p>
            <a:endParaRPr lang="en-GB" dirty="0"/>
          </a:p>
        </p:txBody>
      </p:sp>
    </p:spTree>
    <p:extLst>
      <p:ext uri="{BB962C8B-B14F-4D97-AF65-F5344CB8AC3E}">
        <p14:creationId xmlns:p14="http://schemas.microsoft.com/office/powerpoint/2010/main" val="7481281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4F9E40D-53C5-4989-98D2-081976421193}"/>
              </a:ext>
            </a:extLst>
          </p:cNvPr>
          <p:cNvSpPr>
            <a:spLocks noGrp="1"/>
          </p:cNvSpPr>
          <p:nvPr>
            <p:ph type="title"/>
          </p:nvPr>
        </p:nvSpPr>
        <p:spPr/>
        <p:txBody>
          <a:bodyPr/>
          <a:lstStyle/>
          <a:p>
            <a:r>
              <a:rPr lang="en-GB" dirty="0"/>
              <a:t>Effective Team Working</a:t>
            </a:r>
          </a:p>
        </p:txBody>
      </p:sp>
      <p:sp>
        <p:nvSpPr>
          <p:cNvPr id="3" name="Content Placeholder 2">
            <a:extLst>
              <a:ext uri="{FF2B5EF4-FFF2-40B4-BE49-F238E27FC236}">
                <a16:creationId xmlns:a16="http://schemas.microsoft.com/office/drawing/2014/main" xmlns="" id="{B4ED266A-0763-441F-88C1-115B20F696AC}"/>
              </a:ext>
            </a:extLst>
          </p:cNvPr>
          <p:cNvSpPr>
            <a:spLocks noGrp="1"/>
          </p:cNvSpPr>
          <p:nvPr>
            <p:ph idx="1"/>
          </p:nvPr>
        </p:nvSpPr>
        <p:spPr>
          <a:xfrm>
            <a:off x="251520" y="1600201"/>
            <a:ext cx="8712968" cy="3917032"/>
          </a:xfrm>
        </p:spPr>
        <p:txBody>
          <a:bodyPr>
            <a:normAutofit/>
          </a:bodyPr>
          <a:lstStyle/>
          <a:p>
            <a:pPr>
              <a:spcBef>
                <a:spcPct val="0"/>
              </a:spcBef>
              <a:buClr>
                <a:schemeClr val="tx1"/>
              </a:buClr>
              <a:buNone/>
            </a:pPr>
            <a:r>
              <a:rPr lang="en-US" altLang="en-US" dirty="0">
                <a:latin typeface="Arial" pitchFamily="34" charset="0"/>
              </a:rPr>
              <a:t>“Teams are a question of balance.</a:t>
            </a:r>
          </a:p>
          <a:p>
            <a:pPr>
              <a:spcBef>
                <a:spcPct val="0"/>
              </a:spcBef>
              <a:buClr>
                <a:schemeClr val="tx1"/>
              </a:buClr>
              <a:buNone/>
            </a:pPr>
            <a:endParaRPr lang="en-US" altLang="en-US" dirty="0">
              <a:latin typeface="Arial" pitchFamily="34" charset="0"/>
            </a:endParaRPr>
          </a:p>
          <a:p>
            <a:pPr>
              <a:spcBef>
                <a:spcPct val="0"/>
              </a:spcBef>
              <a:buClr>
                <a:schemeClr val="tx1"/>
              </a:buClr>
              <a:buNone/>
            </a:pPr>
            <a:r>
              <a:rPr lang="en-US" altLang="en-US" dirty="0">
                <a:latin typeface="Arial" pitchFamily="34" charset="0"/>
              </a:rPr>
              <a:t>    What is needed is not well balanced    </a:t>
            </a:r>
          </a:p>
          <a:p>
            <a:pPr>
              <a:spcBef>
                <a:spcPct val="0"/>
              </a:spcBef>
              <a:buClr>
                <a:schemeClr val="tx1"/>
              </a:buClr>
              <a:buNone/>
            </a:pPr>
            <a:r>
              <a:rPr lang="en-US" altLang="en-US" dirty="0">
                <a:latin typeface="Arial" pitchFamily="34" charset="0"/>
              </a:rPr>
              <a:t>    individuals but individuals that balance well </a:t>
            </a:r>
          </a:p>
          <a:p>
            <a:pPr>
              <a:spcBef>
                <a:spcPct val="0"/>
              </a:spcBef>
              <a:buClr>
                <a:schemeClr val="tx1"/>
              </a:buClr>
              <a:buNone/>
            </a:pPr>
            <a:r>
              <a:rPr lang="en-US" altLang="en-US" dirty="0">
                <a:latin typeface="Arial" pitchFamily="34" charset="0"/>
              </a:rPr>
              <a:t>    together”</a:t>
            </a:r>
            <a:r>
              <a:rPr lang="en-GB" altLang="en-US" dirty="0">
                <a:latin typeface="Arial" pitchFamily="34" charset="0"/>
              </a:rPr>
              <a:t> </a:t>
            </a:r>
          </a:p>
          <a:p>
            <a:pPr>
              <a:spcBef>
                <a:spcPct val="0"/>
              </a:spcBef>
              <a:buClr>
                <a:schemeClr val="tx1"/>
              </a:buClr>
              <a:buNone/>
            </a:pPr>
            <a:endParaRPr lang="en-GB" altLang="en-US" dirty="0">
              <a:latin typeface="Arial" pitchFamily="34" charset="0"/>
            </a:endParaRPr>
          </a:p>
          <a:p>
            <a:pPr>
              <a:spcBef>
                <a:spcPct val="0"/>
              </a:spcBef>
              <a:buClr>
                <a:schemeClr val="tx1"/>
              </a:buClr>
              <a:buNone/>
            </a:pPr>
            <a:r>
              <a:rPr lang="en-GB" altLang="en-US" sz="2800" i="1" dirty="0">
                <a:latin typeface="Arial" pitchFamily="34" charset="0"/>
              </a:rPr>
              <a:t>    Dr Meredith Belbin</a:t>
            </a:r>
          </a:p>
          <a:p>
            <a:pPr>
              <a:spcBef>
                <a:spcPct val="0"/>
              </a:spcBef>
              <a:buClr>
                <a:schemeClr val="tx1"/>
              </a:buClr>
              <a:buNone/>
            </a:pPr>
            <a:endParaRPr lang="en-GB" sz="1400" dirty="0"/>
          </a:p>
          <a:p>
            <a:pPr>
              <a:spcBef>
                <a:spcPct val="0"/>
              </a:spcBef>
              <a:buClr>
                <a:schemeClr val="tx1"/>
              </a:buClr>
              <a:buNone/>
            </a:pPr>
            <a:r>
              <a:rPr lang="en-GB" sz="1300" dirty="0">
                <a:latin typeface="Arial" panose="020B0604020202020204" pitchFamily="34" charset="0"/>
                <a:cs typeface="Arial" panose="020B0604020202020204" pitchFamily="34" charset="0"/>
              </a:rPr>
              <a:t>Belbin, R. Meredith, </a:t>
            </a:r>
            <a:r>
              <a:rPr lang="en-GB" sz="1300" i="1" dirty="0">
                <a:latin typeface="Arial" panose="020B0604020202020204" pitchFamily="34" charset="0"/>
                <a:cs typeface="Arial" panose="020B0604020202020204" pitchFamily="34" charset="0"/>
              </a:rPr>
              <a:t>Management Teams: Why They Succeed or Fail. </a:t>
            </a:r>
            <a:r>
              <a:rPr lang="en-GB" sz="1300" dirty="0">
                <a:latin typeface="Arial" panose="020B0604020202020204" pitchFamily="34" charset="0"/>
                <a:cs typeface="Arial" panose="020B0604020202020204" pitchFamily="34" charset="0"/>
              </a:rPr>
              <a:t>Butterworth Heinemann, 3rd ed., 2010</a:t>
            </a:r>
          </a:p>
          <a:p>
            <a:endParaRPr lang="en-GB" dirty="0"/>
          </a:p>
        </p:txBody>
      </p:sp>
    </p:spTree>
    <p:extLst>
      <p:ext uri="{BB962C8B-B14F-4D97-AF65-F5344CB8AC3E}">
        <p14:creationId xmlns:p14="http://schemas.microsoft.com/office/powerpoint/2010/main" val="31759246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F51C579-43FB-41A6-8525-8880ED2F0352}"/>
              </a:ext>
            </a:extLst>
          </p:cNvPr>
          <p:cNvSpPr>
            <a:spLocks noGrp="1"/>
          </p:cNvSpPr>
          <p:nvPr>
            <p:ph type="title"/>
          </p:nvPr>
        </p:nvSpPr>
        <p:spPr>
          <a:xfrm>
            <a:off x="457200" y="56492"/>
            <a:ext cx="8229600" cy="996244"/>
          </a:xfrm>
        </p:spPr>
        <p:txBody>
          <a:bodyPr/>
          <a:lstStyle/>
          <a:p>
            <a:r>
              <a:rPr lang="en-GB" dirty="0"/>
              <a:t>A Team in Action</a:t>
            </a:r>
          </a:p>
        </p:txBody>
      </p:sp>
      <p:pic>
        <p:nvPicPr>
          <p:cNvPr id="4" name="Dangermen - Red Arrows HD.wmv">
            <a:hlinkClick r:id="" action="ppaction://media"/>
            <a:extLst>
              <a:ext uri="{FF2B5EF4-FFF2-40B4-BE49-F238E27FC236}">
                <a16:creationId xmlns:a16="http://schemas.microsoft.com/office/drawing/2014/main" xmlns="" id="{F72EB909-860C-443F-A3B3-33420873C0F0}"/>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31540" y="1052736"/>
            <a:ext cx="8280920" cy="4658017"/>
          </a:xfrm>
          <a:prstGeom prst="rect">
            <a:avLst/>
          </a:prstGeom>
        </p:spPr>
      </p:pic>
    </p:spTree>
    <p:extLst>
      <p:ext uri="{BB962C8B-B14F-4D97-AF65-F5344CB8AC3E}">
        <p14:creationId xmlns:p14="http://schemas.microsoft.com/office/powerpoint/2010/main" val="29713104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fullScrn="1">
              <p:cMediaNode vol="28788">
                <p:cTn id="7" fill="hold" display="0">
                  <p:stCondLst>
                    <p:cond delay="indefinite"/>
                  </p:stCondLst>
                </p:cTn>
                <p:tgtEl>
                  <p:spTgt spid="4"/>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A99270B-7988-4FF6-946D-5B758397009D}"/>
              </a:ext>
            </a:extLst>
          </p:cNvPr>
          <p:cNvSpPr>
            <a:spLocks noGrp="1"/>
          </p:cNvSpPr>
          <p:nvPr>
            <p:ph type="title"/>
          </p:nvPr>
        </p:nvSpPr>
        <p:spPr/>
        <p:txBody>
          <a:bodyPr>
            <a:normAutofit fontScale="90000"/>
          </a:bodyPr>
          <a:lstStyle/>
          <a:p>
            <a:r>
              <a:rPr lang="en-GB" dirty="0">
                <a:cs typeface="Arial" panose="020B0604020202020204" pitchFamily="34" charset="0"/>
              </a:rPr>
              <a:t>What is the difference between          a team and a group?</a:t>
            </a:r>
            <a:endParaRPr lang="en-GB" dirty="0"/>
          </a:p>
        </p:txBody>
      </p:sp>
      <p:sp>
        <p:nvSpPr>
          <p:cNvPr id="3" name="Content Placeholder 2">
            <a:extLst>
              <a:ext uri="{FF2B5EF4-FFF2-40B4-BE49-F238E27FC236}">
                <a16:creationId xmlns:a16="http://schemas.microsoft.com/office/drawing/2014/main" xmlns="" id="{0E146608-B550-4B13-91C3-7F251537091C}"/>
              </a:ext>
            </a:extLst>
          </p:cNvPr>
          <p:cNvSpPr>
            <a:spLocks noGrp="1"/>
          </p:cNvSpPr>
          <p:nvPr>
            <p:ph idx="1"/>
          </p:nvPr>
        </p:nvSpPr>
        <p:spPr/>
        <p:txBody>
          <a:bodyPr/>
          <a:lstStyle/>
          <a:p>
            <a:pPr marL="119062" indent="0">
              <a:buNone/>
              <a:defRPr/>
            </a:pPr>
            <a:r>
              <a:rPr lang="en-GB" b="1" dirty="0">
                <a:latin typeface="Arial" panose="020B0604020202020204" pitchFamily="34" charset="0"/>
                <a:cs typeface="Arial" panose="020B0604020202020204" pitchFamily="34" charset="0"/>
              </a:rPr>
              <a:t>EXERCISE – 20 minutes</a:t>
            </a:r>
          </a:p>
          <a:p>
            <a:pPr>
              <a:defRPr/>
            </a:pPr>
            <a:endParaRPr lang="en-GB"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Agree the differences in your teams with some examples </a:t>
            </a:r>
          </a:p>
          <a:p>
            <a:pPr marL="0" indent="0">
              <a:buNone/>
              <a:defRPr/>
            </a:pPr>
            <a:endParaRPr lang="en-GB" sz="800" dirty="0">
              <a:latin typeface="Arial" panose="020B0604020202020204" pitchFamily="34" charset="0"/>
              <a:cs typeface="Arial" panose="020B0604020202020204" pitchFamily="34" charset="0"/>
            </a:endParaRPr>
          </a:p>
          <a:p>
            <a:pPr marL="0" indent="0">
              <a:buNone/>
              <a:defRPr/>
            </a:pPr>
            <a:r>
              <a:rPr lang="en-GB" dirty="0">
                <a:latin typeface="Arial" panose="020B0604020202020204" pitchFamily="34" charset="0"/>
                <a:cs typeface="Arial" panose="020B0604020202020204" pitchFamily="34" charset="0"/>
              </a:rPr>
              <a:t>Use a flip chart or paper to present your findings to the group </a:t>
            </a:r>
          </a:p>
          <a:p>
            <a:pPr marL="0" indent="0">
              <a:buNone/>
            </a:pPr>
            <a:endParaRPr lang="en-GB" dirty="0"/>
          </a:p>
        </p:txBody>
      </p:sp>
    </p:spTree>
    <p:extLst>
      <p:ext uri="{BB962C8B-B14F-4D97-AF65-F5344CB8AC3E}">
        <p14:creationId xmlns:p14="http://schemas.microsoft.com/office/powerpoint/2010/main" val="26651938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10B8ADE-B036-4BD8-A9ED-722EE4CF8CE1}"/>
              </a:ext>
            </a:extLst>
          </p:cNvPr>
          <p:cNvSpPr>
            <a:spLocks noGrp="1"/>
          </p:cNvSpPr>
          <p:nvPr>
            <p:ph type="title"/>
          </p:nvPr>
        </p:nvSpPr>
        <p:spPr/>
        <p:txBody>
          <a:bodyPr>
            <a:normAutofit fontScale="90000"/>
          </a:bodyPr>
          <a:lstStyle/>
          <a:p>
            <a:r>
              <a:rPr lang="en-GB" dirty="0"/>
              <a:t>Differences between a team and a group</a:t>
            </a:r>
          </a:p>
        </p:txBody>
      </p:sp>
      <p:pic>
        <p:nvPicPr>
          <p:cNvPr id="4" name="Picture 2" descr="http://blog.dew-point.com.hk/wp-content/uploads/2012/09/teamwork_team_building.jpg">
            <a:extLst>
              <a:ext uri="{FF2B5EF4-FFF2-40B4-BE49-F238E27FC236}">
                <a16:creationId xmlns:a16="http://schemas.microsoft.com/office/drawing/2014/main" xmlns="" id="{749069E2-03A2-486D-94C8-FF07041C9250}"/>
              </a:ext>
            </a:extLst>
          </p:cNvPr>
          <p:cNvPicPr>
            <a:picLocks noGrp="1" noChangeAspect="1" noChangeArrowheads="1"/>
          </p:cNvPicPr>
          <p:nvPr>
            <p:ph idx="1"/>
          </p:nvPr>
        </p:nvPicPr>
        <p:blipFill>
          <a:blip r:embed="rId3">
            <a:extLst>
              <a:ext uri="{28A0092B-C50C-407E-A947-70E740481C1C}">
                <a14:useLocalDpi xmlns:a14="http://schemas.microsoft.com/office/drawing/2010/main"/>
              </a:ext>
            </a:extLst>
          </a:blip>
          <a:srcRect/>
          <a:stretch>
            <a:fillRect/>
          </a:stretch>
        </p:blipFill>
        <p:spPr bwMode="auto">
          <a:xfrm>
            <a:off x="3124176" y="1600200"/>
            <a:ext cx="2895647"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208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5D3816A-162D-4A0A-9519-9EAD1432773D}"/>
              </a:ext>
            </a:extLst>
          </p:cNvPr>
          <p:cNvSpPr>
            <a:spLocks noGrp="1"/>
          </p:cNvSpPr>
          <p:nvPr>
            <p:ph type="title"/>
          </p:nvPr>
        </p:nvSpPr>
        <p:spPr/>
        <p:txBody>
          <a:bodyPr>
            <a:normAutofit fontScale="90000"/>
          </a:bodyPr>
          <a:lstStyle/>
          <a:p>
            <a:r>
              <a:rPr lang="en-GB" dirty="0"/>
              <a:t>Rick DuFour on Groups v. Teams</a:t>
            </a:r>
          </a:p>
        </p:txBody>
      </p:sp>
      <p:pic>
        <p:nvPicPr>
          <p:cNvPr id="4" name="0hV65KIItlE">
            <a:extLst>
              <a:ext uri="{FF2B5EF4-FFF2-40B4-BE49-F238E27FC236}">
                <a16:creationId xmlns:a16="http://schemas.microsoft.com/office/drawing/2014/main" xmlns="" id="{F77E865A-A0E3-4ECC-8AED-74BF2B07D2C0}"/>
              </a:ext>
            </a:extLst>
          </p:cNvPr>
          <p:cNvPicPr>
            <a:picLocks noGrp="1" noRot="1" noChangeAspect="1"/>
          </p:cNvPicPr>
          <p:nvPr>
            <p:ph idx="1"/>
            <a:videoFile r:link="rId1"/>
          </p:nvPr>
        </p:nvPicPr>
        <p:blipFill>
          <a:blip r:embed="rId3"/>
          <a:stretch>
            <a:fillRect/>
          </a:stretch>
        </p:blipFill>
        <p:spPr>
          <a:xfrm>
            <a:off x="1115616" y="1196752"/>
            <a:ext cx="6552728" cy="3685910"/>
          </a:xfrm>
          <a:prstGeom prst="rect">
            <a:avLst/>
          </a:prstGeom>
        </p:spPr>
      </p:pic>
      <p:sp>
        <p:nvSpPr>
          <p:cNvPr id="5" name="Rectangle 4">
            <a:extLst>
              <a:ext uri="{FF2B5EF4-FFF2-40B4-BE49-F238E27FC236}">
                <a16:creationId xmlns:a16="http://schemas.microsoft.com/office/drawing/2014/main" xmlns="" id="{2081761A-4633-45B8-954F-34929304DAEA}"/>
              </a:ext>
            </a:extLst>
          </p:cNvPr>
          <p:cNvSpPr/>
          <p:nvPr/>
        </p:nvSpPr>
        <p:spPr>
          <a:xfrm>
            <a:off x="1547664" y="4846742"/>
            <a:ext cx="5976664" cy="369332"/>
          </a:xfrm>
          <a:prstGeom prst="rect">
            <a:avLst/>
          </a:prstGeom>
        </p:spPr>
        <p:txBody>
          <a:bodyPr wrap="square">
            <a:spAutoFit/>
          </a:bodyPr>
          <a:lstStyle/>
          <a:p>
            <a:r>
              <a:rPr lang="en-GB" dirty="0"/>
              <a:t>Click </a:t>
            </a:r>
            <a:r>
              <a:rPr lang="en-GB" dirty="0">
                <a:hlinkClick r:id="rId4"/>
              </a:rPr>
              <a:t>here</a:t>
            </a:r>
            <a:r>
              <a:rPr lang="en-GB" dirty="0"/>
              <a:t> to watch on YouTube if video doesn’t play.</a:t>
            </a:r>
          </a:p>
        </p:txBody>
      </p:sp>
    </p:spTree>
    <p:extLst>
      <p:ext uri="{BB962C8B-B14F-4D97-AF65-F5344CB8AC3E}">
        <p14:creationId xmlns:p14="http://schemas.microsoft.com/office/powerpoint/2010/main" val="32365599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32D0091-09BA-465B-BF87-54BE72754E2F}"/>
              </a:ext>
            </a:extLst>
          </p:cNvPr>
          <p:cNvSpPr>
            <a:spLocks noGrp="1"/>
          </p:cNvSpPr>
          <p:nvPr>
            <p:ph type="title"/>
          </p:nvPr>
        </p:nvSpPr>
        <p:spPr/>
        <p:txBody>
          <a:bodyPr>
            <a:normAutofit fontScale="90000"/>
          </a:bodyPr>
          <a:lstStyle/>
          <a:p>
            <a:r>
              <a:rPr lang="en-GB" dirty="0"/>
              <a:t>Differences between Groups and Teams</a:t>
            </a:r>
          </a:p>
        </p:txBody>
      </p:sp>
      <p:sp>
        <p:nvSpPr>
          <p:cNvPr id="3" name="Content Placeholder 2">
            <a:extLst>
              <a:ext uri="{FF2B5EF4-FFF2-40B4-BE49-F238E27FC236}">
                <a16:creationId xmlns:a16="http://schemas.microsoft.com/office/drawing/2014/main" xmlns="" id="{A7B97C92-DD57-4D51-A942-5399177076A7}"/>
              </a:ext>
            </a:extLst>
          </p:cNvPr>
          <p:cNvSpPr>
            <a:spLocks noGrp="1"/>
          </p:cNvSpPr>
          <p:nvPr>
            <p:ph idx="1"/>
          </p:nvPr>
        </p:nvSpPr>
        <p:spPr/>
        <p:txBody>
          <a:bodyPr>
            <a:normAutofit fontScale="92500" lnSpcReduction="10000"/>
          </a:bodyPr>
          <a:lstStyle/>
          <a:p>
            <a:pPr marL="0" indent="0">
              <a:buNone/>
            </a:pPr>
            <a:r>
              <a:rPr lang="en-GB" dirty="0"/>
              <a:t>Teams have:</a:t>
            </a:r>
          </a:p>
          <a:p>
            <a:endParaRPr lang="en-GB" dirty="0"/>
          </a:p>
          <a:p>
            <a:r>
              <a:rPr lang="en-GB" dirty="0"/>
              <a:t>Interdependent relationships</a:t>
            </a:r>
          </a:p>
          <a:p>
            <a:r>
              <a:rPr lang="en-US" b="1" dirty="0" smtClean="0"/>
              <a:t>Mutual </a:t>
            </a:r>
            <a:r>
              <a:rPr lang="en-US" b="1" dirty="0"/>
              <a:t>accountability</a:t>
            </a:r>
            <a:r>
              <a:rPr lang="en-US" dirty="0"/>
              <a:t> is a process by which two (or multiple) partners agree to be held responsible for the commitments that they have voluntarily made to each other</a:t>
            </a:r>
            <a:endParaRPr lang="en-GB" dirty="0"/>
          </a:p>
          <a:p>
            <a:r>
              <a:rPr lang="en-GB" dirty="0"/>
              <a:t>A common goal</a:t>
            </a:r>
          </a:p>
        </p:txBody>
      </p:sp>
    </p:spTree>
    <p:extLst>
      <p:ext uri="{BB962C8B-B14F-4D97-AF65-F5344CB8AC3E}">
        <p14:creationId xmlns:p14="http://schemas.microsoft.com/office/powerpoint/2010/main" val="6584124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27763E-3DA7-464F-AC05-105895D0AFCD}"/>
              </a:ext>
            </a:extLst>
          </p:cNvPr>
          <p:cNvSpPr>
            <a:spLocks noGrp="1"/>
          </p:cNvSpPr>
          <p:nvPr>
            <p:ph type="title"/>
          </p:nvPr>
        </p:nvSpPr>
        <p:spPr/>
        <p:txBody>
          <a:bodyPr>
            <a:normAutofit fontScale="90000"/>
          </a:bodyPr>
          <a:lstStyle/>
          <a:p>
            <a:r>
              <a:rPr lang="en-GB" dirty="0"/>
              <a:t>Another viewpoint – teams v. workgroups</a:t>
            </a:r>
          </a:p>
        </p:txBody>
      </p:sp>
      <p:sp>
        <p:nvSpPr>
          <p:cNvPr id="3" name="Content Placeholder 2">
            <a:extLst>
              <a:ext uri="{FF2B5EF4-FFF2-40B4-BE49-F238E27FC236}">
                <a16:creationId xmlns:a16="http://schemas.microsoft.com/office/drawing/2014/main" xmlns="" id="{C86D76D5-EC53-456C-BBB9-9C24BE9344B5}"/>
              </a:ext>
            </a:extLst>
          </p:cNvPr>
          <p:cNvSpPr>
            <a:spLocks noGrp="1"/>
          </p:cNvSpPr>
          <p:nvPr>
            <p:ph idx="1"/>
          </p:nvPr>
        </p:nvSpPr>
        <p:spPr/>
        <p:txBody>
          <a:bodyPr>
            <a:normAutofit fontScale="92500" lnSpcReduction="10000"/>
          </a:bodyPr>
          <a:lstStyle/>
          <a:p>
            <a:pPr marL="514350" indent="-514350">
              <a:buFont typeface="+mj-lt"/>
              <a:buAutoNum type="arabicPeriod"/>
            </a:pPr>
            <a:r>
              <a:rPr lang="en-GB" dirty="0"/>
              <a:t>Teams must be real</a:t>
            </a:r>
          </a:p>
          <a:p>
            <a:pPr marL="514350" indent="-514350">
              <a:buFont typeface="+mj-lt"/>
              <a:buAutoNum type="arabicPeriod"/>
            </a:pPr>
            <a:r>
              <a:rPr lang="en-GB" dirty="0"/>
              <a:t>Teams need a compelling direction</a:t>
            </a:r>
          </a:p>
          <a:p>
            <a:pPr marL="514350" indent="-514350">
              <a:buFont typeface="+mj-lt"/>
              <a:buAutoNum type="arabicPeriod"/>
            </a:pPr>
            <a:r>
              <a:rPr lang="en-GB" dirty="0"/>
              <a:t>Teams need enabling structures</a:t>
            </a:r>
          </a:p>
          <a:p>
            <a:pPr marL="514350" indent="-514350">
              <a:buFont typeface="+mj-lt"/>
              <a:buAutoNum type="arabicPeriod"/>
            </a:pPr>
            <a:r>
              <a:rPr lang="en-GB" dirty="0"/>
              <a:t>Teams need a supportive organisation</a:t>
            </a:r>
          </a:p>
          <a:p>
            <a:pPr marL="514350" indent="-514350">
              <a:buFont typeface="+mj-lt"/>
              <a:buAutoNum type="arabicPeriod"/>
            </a:pPr>
            <a:r>
              <a:rPr lang="en-GB" dirty="0"/>
              <a:t>Teams need expert coaching</a:t>
            </a:r>
          </a:p>
          <a:p>
            <a:endParaRPr lang="en-GB" dirty="0"/>
          </a:p>
          <a:p>
            <a:pPr marL="0" indent="0">
              <a:buNone/>
            </a:pPr>
            <a:r>
              <a:rPr lang="en-GB" sz="2000" dirty="0"/>
              <a:t>Griffith, B.A. &amp; Dunham, E.B. (2015). </a:t>
            </a:r>
            <a:r>
              <a:rPr lang="en-GB" sz="2000" i="1" dirty="0"/>
              <a:t>Working in Teams: Moving from high potential to high performance.</a:t>
            </a:r>
            <a:r>
              <a:rPr lang="en-GB" sz="2000" dirty="0"/>
              <a:t> California: Sage Publications Inc. Ch.1</a:t>
            </a:r>
          </a:p>
        </p:txBody>
      </p:sp>
    </p:spTree>
    <p:extLst>
      <p:ext uri="{BB962C8B-B14F-4D97-AF65-F5344CB8AC3E}">
        <p14:creationId xmlns:p14="http://schemas.microsoft.com/office/powerpoint/2010/main" val="8539741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7E33AFF-4D13-4E4C-B634-9F0D72E9FE63}"/>
              </a:ext>
            </a:extLst>
          </p:cNvPr>
          <p:cNvSpPr>
            <a:spLocks noGrp="1"/>
          </p:cNvSpPr>
          <p:nvPr>
            <p:ph type="title"/>
          </p:nvPr>
        </p:nvSpPr>
        <p:spPr/>
        <p:txBody>
          <a:bodyPr>
            <a:normAutofit fontScale="90000"/>
          </a:bodyPr>
          <a:lstStyle/>
          <a:p>
            <a:r>
              <a:rPr lang="en-GB" dirty="0"/>
              <a:t>So, why have teams?  One view…</a:t>
            </a:r>
          </a:p>
        </p:txBody>
      </p:sp>
      <p:sp>
        <p:nvSpPr>
          <p:cNvPr id="4" name="Content Placeholder 2">
            <a:extLst>
              <a:ext uri="{FF2B5EF4-FFF2-40B4-BE49-F238E27FC236}">
                <a16:creationId xmlns:a16="http://schemas.microsoft.com/office/drawing/2014/main" xmlns="" id="{66DC80E1-F738-48D7-8D62-64C585321714}"/>
              </a:ext>
            </a:extLst>
          </p:cNvPr>
          <p:cNvSpPr>
            <a:spLocks noGrp="1"/>
          </p:cNvSpPr>
          <p:nvPr>
            <p:ph idx="1"/>
          </p:nvPr>
        </p:nvSpPr>
        <p:spPr/>
        <p:txBody>
          <a:bodyPr>
            <a:normAutofit fontScale="92500" lnSpcReduction="20000"/>
          </a:bodyPr>
          <a:lstStyle/>
          <a:p>
            <a:pPr marL="0" indent="0" eaLnBrk="1" hangingPunct="1">
              <a:buFont typeface="Arial" pitchFamily="34" charset="0"/>
              <a:buNone/>
              <a:defRPr/>
            </a:pPr>
            <a:r>
              <a:rPr lang="en-GB" altLang="en-US" dirty="0">
                <a:cs typeface="Arial" panose="020B0604020202020204" pitchFamily="34" charset="0"/>
              </a:rPr>
              <a:t>Many of today’s workplaces draw on flatter organisational structure and have more team-based work. </a:t>
            </a:r>
          </a:p>
          <a:p>
            <a:pPr marL="0" indent="0" eaLnBrk="1" hangingPunct="1">
              <a:buFont typeface="Arial" pitchFamily="34" charset="0"/>
              <a:buNone/>
              <a:defRPr/>
            </a:pPr>
            <a:endParaRPr lang="en-GB" altLang="en-US" sz="1600" dirty="0">
              <a:cs typeface="Arial" panose="020B0604020202020204" pitchFamily="34" charset="0"/>
            </a:endParaRPr>
          </a:p>
          <a:p>
            <a:pPr marL="0" indent="0" eaLnBrk="1" hangingPunct="1">
              <a:buFont typeface="Arial" pitchFamily="34" charset="0"/>
              <a:buNone/>
              <a:defRPr/>
            </a:pPr>
            <a:r>
              <a:rPr lang="en-GB" altLang="en-US" dirty="0">
                <a:cs typeface="Arial" panose="020B0604020202020204" pitchFamily="34" charset="0"/>
              </a:rPr>
              <a:t>Team working can give a team member a sense of identity, support, and friendship  (Bowler &amp; Brass, 2006).</a:t>
            </a:r>
          </a:p>
          <a:p>
            <a:pPr marL="0" indent="0" eaLnBrk="1" hangingPunct="1">
              <a:buFont typeface="Arial" pitchFamily="34" charset="0"/>
              <a:buNone/>
              <a:defRPr/>
            </a:pPr>
            <a:r>
              <a:rPr lang="en-GB" altLang="en-US" dirty="0">
                <a:cs typeface="Arial" panose="020B0604020202020204" pitchFamily="34" charset="0"/>
              </a:rPr>
              <a:t> </a:t>
            </a:r>
          </a:p>
          <a:p>
            <a:pPr marL="0" indent="0" eaLnBrk="1" hangingPunct="1">
              <a:buNone/>
              <a:defRPr/>
            </a:pPr>
            <a:r>
              <a:rPr lang="en-GB" sz="1800" dirty="0"/>
              <a:t>Bowler, M. &amp; Brass, D. J. (2006). </a:t>
            </a:r>
            <a:r>
              <a:rPr lang="en-GB" sz="1800" i="1" dirty="0">
                <a:cs typeface="Times New Roman" panose="02020603050405020304" pitchFamily="18" charset="0"/>
              </a:rPr>
              <a:t>Relational correlates of interpersonal citizenship behavior, A social network perspective</a:t>
            </a:r>
            <a:r>
              <a:rPr lang="en-GB" sz="1800" dirty="0"/>
              <a:t>. Journal of Applied Psychology, 91, 70-82. </a:t>
            </a:r>
            <a:endParaRPr lang="en-GB" altLang="en-US" dirty="0">
              <a:cs typeface="Arial" panose="020B0604020202020204" pitchFamily="34" charset="0"/>
            </a:endParaRPr>
          </a:p>
          <a:p>
            <a:pPr eaLnBrk="1" hangingPunct="1">
              <a:defRPr/>
            </a:pPr>
            <a:endParaRPr lang="en-GB" altLang="en-US" dirty="0">
              <a:cs typeface="Arial" panose="020B0604020202020204" pitchFamily="34" charset="0"/>
            </a:endParaRPr>
          </a:p>
        </p:txBody>
      </p:sp>
    </p:spTree>
    <p:extLst>
      <p:ext uri="{BB962C8B-B14F-4D97-AF65-F5344CB8AC3E}">
        <p14:creationId xmlns:p14="http://schemas.microsoft.com/office/powerpoint/2010/main" val="802420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F6A33C9-10A2-4CF2-BCED-7112E5045571}"/>
              </a:ext>
            </a:extLst>
          </p:cNvPr>
          <p:cNvSpPr>
            <a:spLocks noGrp="1"/>
          </p:cNvSpPr>
          <p:nvPr>
            <p:ph type="title"/>
          </p:nvPr>
        </p:nvSpPr>
        <p:spPr/>
        <p:txBody>
          <a:bodyPr/>
          <a:lstStyle/>
          <a:p>
            <a:r>
              <a:rPr lang="en-GB" dirty="0"/>
              <a:t>And also……</a:t>
            </a:r>
          </a:p>
        </p:txBody>
      </p:sp>
      <p:sp>
        <p:nvSpPr>
          <p:cNvPr id="3" name="Content Placeholder 2">
            <a:extLst>
              <a:ext uri="{FF2B5EF4-FFF2-40B4-BE49-F238E27FC236}">
                <a16:creationId xmlns:a16="http://schemas.microsoft.com/office/drawing/2014/main" xmlns="" id="{73BBA3A8-649B-46E3-BD66-B9096B976A35}"/>
              </a:ext>
            </a:extLst>
          </p:cNvPr>
          <p:cNvSpPr>
            <a:spLocks noGrp="1"/>
          </p:cNvSpPr>
          <p:nvPr>
            <p:ph idx="1"/>
          </p:nvPr>
        </p:nvSpPr>
        <p:spPr>
          <a:xfrm>
            <a:off x="492442" y="1196752"/>
            <a:ext cx="8229600" cy="3917032"/>
          </a:xfrm>
        </p:spPr>
        <p:txBody>
          <a:bodyPr>
            <a:normAutofit fontScale="92500" lnSpcReduction="20000"/>
          </a:bodyPr>
          <a:lstStyle/>
          <a:p>
            <a:r>
              <a:rPr lang="en-GB" sz="4400" b="1" i="1" dirty="0"/>
              <a:t>Synergy!</a:t>
            </a:r>
          </a:p>
          <a:p>
            <a:pPr marL="0" indent="0">
              <a:buNone/>
            </a:pPr>
            <a:r>
              <a:rPr lang="en-GB" dirty="0"/>
              <a:t>When a team is selected, assembled, supported, and enabled, effectively and efficiently, the results can far outweigh those achievable by its constituent members acting individually.  1+1 = 3….4, 5, 10, more!</a:t>
            </a:r>
          </a:p>
          <a:p>
            <a:pPr marL="0" indent="0">
              <a:buNone/>
            </a:pPr>
            <a:endParaRPr lang="en-GB" dirty="0"/>
          </a:p>
          <a:p>
            <a:pPr marL="0" indent="0">
              <a:buNone/>
            </a:pPr>
            <a:r>
              <a:rPr lang="en-GB" b="1" i="1" dirty="0"/>
              <a:t>But,</a:t>
            </a:r>
            <a:r>
              <a:rPr lang="en-GB" dirty="0"/>
              <a:t> only if the team runs effectively and efficiently!</a:t>
            </a:r>
          </a:p>
        </p:txBody>
      </p:sp>
    </p:spTree>
    <p:extLst>
      <p:ext uri="{BB962C8B-B14F-4D97-AF65-F5344CB8AC3E}">
        <p14:creationId xmlns:p14="http://schemas.microsoft.com/office/powerpoint/2010/main" val="2803797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DFFDDF2-B5B1-414A-9950-0DD67548B529}"/>
              </a:ext>
            </a:extLst>
          </p:cNvPr>
          <p:cNvSpPr>
            <a:spLocks noGrp="1"/>
          </p:cNvSpPr>
          <p:nvPr>
            <p:ph type="title"/>
          </p:nvPr>
        </p:nvSpPr>
        <p:spPr/>
        <p:txBody>
          <a:bodyPr>
            <a:normAutofit fontScale="90000"/>
          </a:bodyPr>
          <a:lstStyle/>
          <a:p>
            <a:r>
              <a:rPr lang="en-GB" dirty="0"/>
              <a:t>So, what makes an effective team?</a:t>
            </a:r>
          </a:p>
        </p:txBody>
      </p:sp>
      <p:sp>
        <p:nvSpPr>
          <p:cNvPr id="3" name="Content Placeholder 2">
            <a:extLst>
              <a:ext uri="{FF2B5EF4-FFF2-40B4-BE49-F238E27FC236}">
                <a16:creationId xmlns:a16="http://schemas.microsoft.com/office/drawing/2014/main" xmlns="" id="{7004EE9D-DD1E-4182-ADFE-3AF7E17EA361}"/>
              </a:ext>
            </a:extLst>
          </p:cNvPr>
          <p:cNvSpPr>
            <a:spLocks noGrp="1"/>
          </p:cNvSpPr>
          <p:nvPr>
            <p:ph idx="1"/>
          </p:nvPr>
        </p:nvSpPr>
        <p:spPr/>
        <p:txBody>
          <a:bodyPr/>
          <a:lstStyle/>
          <a:p>
            <a:r>
              <a:rPr lang="en-GB" dirty="0"/>
              <a:t>Reflect upon the videos you have watched so far, plus your own experiences of team working, and identify all the elements that make an effective team</a:t>
            </a:r>
          </a:p>
          <a:p>
            <a:endParaRPr lang="en-GB" dirty="0"/>
          </a:p>
          <a:p>
            <a:pPr marL="0" indent="0">
              <a:buNone/>
            </a:pPr>
            <a:r>
              <a:rPr lang="en-GB" i="1" dirty="0"/>
              <a:t>20 mins to discuss and record for discussion</a:t>
            </a:r>
          </a:p>
        </p:txBody>
      </p:sp>
    </p:spTree>
    <p:extLst>
      <p:ext uri="{BB962C8B-B14F-4D97-AF65-F5344CB8AC3E}">
        <p14:creationId xmlns:p14="http://schemas.microsoft.com/office/powerpoint/2010/main" val="19250184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FC2099F-6677-4649-98D6-9D542DE3F68C}"/>
              </a:ext>
            </a:extLst>
          </p:cNvPr>
          <p:cNvSpPr>
            <a:spLocks noGrp="1"/>
          </p:cNvSpPr>
          <p:nvPr>
            <p:ph type="title"/>
          </p:nvPr>
        </p:nvSpPr>
        <p:spPr/>
        <p:txBody>
          <a:bodyPr>
            <a:noAutofit/>
          </a:bodyPr>
          <a:lstStyle/>
          <a:p>
            <a:r>
              <a:rPr lang="en-GB" sz="3600" dirty="0"/>
              <a:t>What makes teams effective?  Some thoughts…</a:t>
            </a:r>
          </a:p>
        </p:txBody>
      </p:sp>
      <p:sp>
        <p:nvSpPr>
          <p:cNvPr id="4" name="Oval 3">
            <a:extLst>
              <a:ext uri="{FF2B5EF4-FFF2-40B4-BE49-F238E27FC236}">
                <a16:creationId xmlns:a16="http://schemas.microsoft.com/office/drawing/2014/main" xmlns="" id="{6E3BC6C2-8631-4FA7-9701-CD361E1A38A6}"/>
              </a:ext>
            </a:extLst>
          </p:cNvPr>
          <p:cNvSpPr/>
          <p:nvPr/>
        </p:nvSpPr>
        <p:spPr>
          <a:xfrm>
            <a:off x="4549555" y="1411017"/>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Common Goals</a:t>
            </a:r>
          </a:p>
        </p:txBody>
      </p:sp>
      <p:sp>
        <p:nvSpPr>
          <p:cNvPr id="5" name="Oval 4">
            <a:extLst>
              <a:ext uri="{FF2B5EF4-FFF2-40B4-BE49-F238E27FC236}">
                <a16:creationId xmlns:a16="http://schemas.microsoft.com/office/drawing/2014/main" xmlns="" id="{37D7C963-1932-470D-A9B3-C3D7FA5AA98D}"/>
              </a:ext>
            </a:extLst>
          </p:cNvPr>
          <p:cNvSpPr/>
          <p:nvPr/>
        </p:nvSpPr>
        <p:spPr>
          <a:xfrm>
            <a:off x="3750687" y="2839444"/>
            <a:ext cx="1642625" cy="10692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i="1" dirty="0"/>
              <a:t>What teams need</a:t>
            </a:r>
          </a:p>
        </p:txBody>
      </p:sp>
      <p:sp>
        <p:nvSpPr>
          <p:cNvPr id="6" name="Oval 5">
            <a:extLst>
              <a:ext uri="{FF2B5EF4-FFF2-40B4-BE49-F238E27FC236}">
                <a16:creationId xmlns:a16="http://schemas.microsoft.com/office/drawing/2014/main" xmlns="" id="{58C8B48F-F529-400C-8062-7E0C66109D0B}"/>
              </a:ext>
            </a:extLst>
          </p:cNvPr>
          <p:cNvSpPr/>
          <p:nvPr/>
        </p:nvSpPr>
        <p:spPr>
          <a:xfrm>
            <a:off x="5956447" y="1904683"/>
            <a:ext cx="1308720"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Leadership</a:t>
            </a:r>
          </a:p>
        </p:txBody>
      </p:sp>
      <p:sp>
        <p:nvSpPr>
          <p:cNvPr id="7" name="Oval 6">
            <a:extLst>
              <a:ext uri="{FF2B5EF4-FFF2-40B4-BE49-F238E27FC236}">
                <a16:creationId xmlns:a16="http://schemas.microsoft.com/office/drawing/2014/main" xmlns="" id="{56E8EC39-DB9A-4E83-875D-CFA82D485C74}"/>
              </a:ext>
            </a:extLst>
          </p:cNvPr>
          <p:cNvSpPr/>
          <p:nvPr/>
        </p:nvSpPr>
        <p:spPr>
          <a:xfrm>
            <a:off x="6610807" y="2675457"/>
            <a:ext cx="153574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Appropriate member skills and role clarity</a:t>
            </a:r>
          </a:p>
        </p:txBody>
      </p:sp>
      <p:sp>
        <p:nvSpPr>
          <p:cNvPr id="8" name="Oval 7">
            <a:extLst>
              <a:ext uri="{FF2B5EF4-FFF2-40B4-BE49-F238E27FC236}">
                <a16:creationId xmlns:a16="http://schemas.microsoft.com/office/drawing/2014/main" xmlns="" id="{4F590F2C-A856-4CFF-BE7F-56D2953128B4}"/>
              </a:ext>
            </a:extLst>
          </p:cNvPr>
          <p:cNvSpPr/>
          <p:nvPr/>
        </p:nvSpPr>
        <p:spPr>
          <a:xfrm>
            <a:off x="6625651" y="3426114"/>
            <a:ext cx="1535741" cy="6619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Interaction &amp; involvement of all members</a:t>
            </a:r>
          </a:p>
        </p:txBody>
      </p:sp>
      <p:sp>
        <p:nvSpPr>
          <p:cNvPr id="9" name="Oval 8">
            <a:extLst>
              <a:ext uri="{FF2B5EF4-FFF2-40B4-BE49-F238E27FC236}">
                <a16:creationId xmlns:a16="http://schemas.microsoft.com/office/drawing/2014/main" xmlns="" id="{D978C9DC-6C31-4271-9546-111975255186}"/>
              </a:ext>
            </a:extLst>
          </p:cNvPr>
          <p:cNvSpPr/>
          <p:nvPr/>
        </p:nvSpPr>
        <p:spPr>
          <a:xfrm>
            <a:off x="5796136" y="4202547"/>
            <a:ext cx="1368152"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Maintenance of individual self esteem</a:t>
            </a:r>
          </a:p>
        </p:txBody>
      </p:sp>
      <p:sp>
        <p:nvSpPr>
          <p:cNvPr id="10" name="Oval 9">
            <a:extLst>
              <a:ext uri="{FF2B5EF4-FFF2-40B4-BE49-F238E27FC236}">
                <a16:creationId xmlns:a16="http://schemas.microsoft.com/office/drawing/2014/main" xmlns="" id="{5F640C14-285F-4FE2-806E-0F6C068A1D43}"/>
              </a:ext>
            </a:extLst>
          </p:cNvPr>
          <p:cNvSpPr/>
          <p:nvPr/>
        </p:nvSpPr>
        <p:spPr>
          <a:xfrm>
            <a:off x="4658901" y="4778556"/>
            <a:ext cx="1474294" cy="7153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Established ground rules</a:t>
            </a:r>
          </a:p>
        </p:txBody>
      </p:sp>
      <p:sp>
        <p:nvSpPr>
          <p:cNvPr id="11" name="Oval 10">
            <a:extLst>
              <a:ext uri="{FF2B5EF4-FFF2-40B4-BE49-F238E27FC236}">
                <a16:creationId xmlns:a16="http://schemas.microsoft.com/office/drawing/2014/main" xmlns="" id="{A9692B7A-C7EE-4762-8276-5F92DDFDB889}"/>
              </a:ext>
            </a:extLst>
          </p:cNvPr>
          <p:cNvSpPr/>
          <p:nvPr/>
        </p:nvSpPr>
        <p:spPr>
          <a:xfrm>
            <a:off x="2986537" y="4778555"/>
            <a:ext cx="1585463" cy="7153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Open communication</a:t>
            </a:r>
          </a:p>
        </p:txBody>
      </p:sp>
      <p:sp>
        <p:nvSpPr>
          <p:cNvPr id="12" name="Oval 11">
            <a:extLst>
              <a:ext uri="{FF2B5EF4-FFF2-40B4-BE49-F238E27FC236}">
                <a16:creationId xmlns:a16="http://schemas.microsoft.com/office/drawing/2014/main" xmlns="" id="{02657BC9-8AA9-462F-83F9-2B695C086D9B}"/>
              </a:ext>
            </a:extLst>
          </p:cNvPr>
          <p:cNvSpPr/>
          <p:nvPr/>
        </p:nvSpPr>
        <p:spPr>
          <a:xfrm>
            <a:off x="1594208" y="4197443"/>
            <a:ext cx="1598556" cy="6934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Well defined decision making processes</a:t>
            </a:r>
          </a:p>
        </p:txBody>
      </p:sp>
      <p:sp>
        <p:nvSpPr>
          <p:cNvPr id="13" name="Oval 12">
            <a:extLst>
              <a:ext uri="{FF2B5EF4-FFF2-40B4-BE49-F238E27FC236}">
                <a16:creationId xmlns:a16="http://schemas.microsoft.com/office/drawing/2014/main" xmlns="" id="{4B74C438-C2CD-4C0A-978F-CDBD0AF65FB3}"/>
              </a:ext>
            </a:extLst>
          </p:cNvPr>
          <p:cNvSpPr/>
          <p:nvPr/>
        </p:nvSpPr>
        <p:spPr>
          <a:xfrm>
            <a:off x="999960" y="3374055"/>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Evaluation of effectiveness</a:t>
            </a:r>
          </a:p>
        </p:txBody>
      </p:sp>
      <p:sp>
        <p:nvSpPr>
          <p:cNvPr id="14" name="Oval 13">
            <a:extLst>
              <a:ext uri="{FF2B5EF4-FFF2-40B4-BE49-F238E27FC236}">
                <a16:creationId xmlns:a16="http://schemas.microsoft.com/office/drawing/2014/main" xmlns="" id="{86339589-FD08-497B-A737-69EBA8A50EA6}"/>
              </a:ext>
            </a:extLst>
          </p:cNvPr>
          <p:cNvSpPr/>
          <p:nvPr/>
        </p:nvSpPr>
        <p:spPr>
          <a:xfrm>
            <a:off x="999960" y="2615860"/>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Mutual trust &amp; support</a:t>
            </a:r>
          </a:p>
        </p:txBody>
      </p:sp>
      <p:sp>
        <p:nvSpPr>
          <p:cNvPr id="15" name="Oval 14">
            <a:extLst>
              <a:ext uri="{FF2B5EF4-FFF2-40B4-BE49-F238E27FC236}">
                <a16:creationId xmlns:a16="http://schemas.microsoft.com/office/drawing/2014/main" xmlns="" id="{3180DC4E-B466-4E9A-8A1A-3079D4921E88}"/>
              </a:ext>
            </a:extLst>
          </p:cNvPr>
          <p:cNvSpPr/>
          <p:nvPr/>
        </p:nvSpPr>
        <p:spPr>
          <a:xfrm>
            <a:off x="1779558" y="1856988"/>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Respect for differences</a:t>
            </a:r>
          </a:p>
        </p:txBody>
      </p:sp>
      <p:sp>
        <p:nvSpPr>
          <p:cNvPr id="16" name="Oval 15">
            <a:extLst>
              <a:ext uri="{FF2B5EF4-FFF2-40B4-BE49-F238E27FC236}">
                <a16:creationId xmlns:a16="http://schemas.microsoft.com/office/drawing/2014/main" xmlns="" id="{D0E6B40E-B5C6-4FCE-B003-843F75820E71}"/>
              </a:ext>
            </a:extLst>
          </p:cNvPr>
          <p:cNvSpPr/>
          <p:nvPr/>
        </p:nvSpPr>
        <p:spPr>
          <a:xfrm>
            <a:off x="3003694" y="1422152"/>
            <a:ext cx="128192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Constructive conflict resolution</a:t>
            </a:r>
          </a:p>
        </p:txBody>
      </p:sp>
      <p:cxnSp>
        <p:nvCxnSpPr>
          <p:cNvPr id="18" name="Straight Connector 17">
            <a:extLst>
              <a:ext uri="{FF2B5EF4-FFF2-40B4-BE49-F238E27FC236}">
                <a16:creationId xmlns:a16="http://schemas.microsoft.com/office/drawing/2014/main" xmlns="" id="{F4A8BE2B-65E3-49F5-9378-1A6544E8C30E}"/>
              </a:ext>
            </a:extLst>
          </p:cNvPr>
          <p:cNvCxnSpPr>
            <a:stCxn id="14" idx="6"/>
          </p:cNvCxnSpPr>
          <p:nvPr/>
        </p:nvCxnSpPr>
        <p:spPr>
          <a:xfrm>
            <a:off x="2594796" y="2939896"/>
            <a:ext cx="1184472" cy="2010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xmlns="" id="{6DFFC603-DB5A-4947-A23F-8B8E91EA4E26}"/>
              </a:ext>
            </a:extLst>
          </p:cNvPr>
          <p:cNvCxnSpPr>
            <a:stCxn id="13" idx="6"/>
          </p:cNvCxnSpPr>
          <p:nvPr/>
        </p:nvCxnSpPr>
        <p:spPr>
          <a:xfrm flipV="1">
            <a:off x="2594796" y="3465004"/>
            <a:ext cx="1155891" cy="233087"/>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xmlns="" id="{48779170-7DDB-447D-82F6-86C906C06FE6}"/>
              </a:ext>
            </a:extLst>
          </p:cNvPr>
          <p:cNvCxnSpPr>
            <a:stCxn id="12" idx="7"/>
            <a:endCxn id="5" idx="3"/>
          </p:cNvCxnSpPr>
          <p:nvPr/>
        </p:nvCxnSpPr>
        <p:spPr>
          <a:xfrm flipV="1">
            <a:off x="2958661" y="3752081"/>
            <a:ext cx="1032583" cy="54692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xmlns="" id="{A6FB0DB8-0F48-4B27-B851-A523211B9E14}"/>
              </a:ext>
            </a:extLst>
          </p:cNvPr>
          <p:cNvCxnSpPr/>
          <p:nvPr/>
        </p:nvCxnSpPr>
        <p:spPr>
          <a:xfrm flipV="1">
            <a:off x="3991244" y="3908665"/>
            <a:ext cx="436740"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xmlns="" id="{B281C3C2-71EC-46D4-8F14-BA06DD25EE00}"/>
              </a:ext>
            </a:extLst>
          </p:cNvPr>
          <p:cNvCxnSpPr/>
          <p:nvPr/>
        </p:nvCxnSpPr>
        <p:spPr>
          <a:xfrm flipH="1" flipV="1">
            <a:off x="4783270" y="3908665"/>
            <a:ext cx="363865"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xmlns="" id="{C5D2DECE-E0CD-4F85-BA54-25EBE121C586}"/>
              </a:ext>
            </a:extLst>
          </p:cNvPr>
          <p:cNvCxnSpPr>
            <a:stCxn id="9" idx="1"/>
            <a:endCxn id="5" idx="5"/>
          </p:cNvCxnSpPr>
          <p:nvPr/>
        </p:nvCxnSpPr>
        <p:spPr>
          <a:xfrm flipH="1" flipV="1">
            <a:off x="5152755" y="3752081"/>
            <a:ext cx="843742" cy="545374"/>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xmlns="" id="{24B84B05-5E04-4492-983E-0EDF29C2D211}"/>
              </a:ext>
            </a:extLst>
          </p:cNvPr>
          <p:cNvCxnSpPr>
            <a:stCxn id="8" idx="2"/>
          </p:cNvCxnSpPr>
          <p:nvPr/>
        </p:nvCxnSpPr>
        <p:spPr>
          <a:xfrm flipH="1" flipV="1">
            <a:off x="5355697" y="3490351"/>
            <a:ext cx="1269954" cy="266745"/>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xmlns="" id="{A473C106-CAB9-415E-8EDA-77B7EE67F125}"/>
              </a:ext>
            </a:extLst>
          </p:cNvPr>
          <p:cNvCxnSpPr>
            <a:stCxn id="7" idx="2"/>
          </p:cNvCxnSpPr>
          <p:nvPr/>
        </p:nvCxnSpPr>
        <p:spPr>
          <a:xfrm flipH="1">
            <a:off x="5355697" y="2999493"/>
            <a:ext cx="1255110" cy="195975"/>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xmlns="" id="{DDBF7E68-EB29-41F0-B067-47ADD194FBD2}"/>
              </a:ext>
            </a:extLst>
          </p:cNvPr>
          <p:cNvCxnSpPr>
            <a:endCxn id="5" idx="1"/>
          </p:cNvCxnSpPr>
          <p:nvPr/>
        </p:nvCxnSpPr>
        <p:spPr>
          <a:xfrm>
            <a:off x="2958661" y="2358343"/>
            <a:ext cx="1032583" cy="63768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xmlns="" id="{B77A88D7-4BF4-4FA8-9D10-95677199294E}"/>
              </a:ext>
            </a:extLst>
          </p:cNvPr>
          <p:cNvCxnSpPr/>
          <p:nvPr/>
        </p:nvCxnSpPr>
        <p:spPr>
          <a:xfrm>
            <a:off x="3991244" y="2028751"/>
            <a:ext cx="436740" cy="82037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xmlns="" id="{33224ABF-C334-459D-AF2C-F0B4CD5954DC}"/>
              </a:ext>
            </a:extLst>
          </p:cNvPr>
          <p:cNvCxnSpPr>
            <a:stCxn id="4" idx="4"/>
          </p:cNvCxnSpPr>
          <p:nvPr/>
        </p:nvCxnSpPr>
        <p:spPr>
          <a:xfrm flipH="1">
            <a:off x="4755475" y="2059089"/>
            <a:ext cx="406148" cy="766531"/>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xmlns="" id="{C111FC38-B979-4CC2-AC8C-DD25328E403A}"/>
              </a:ext>
            </a:extLst>
          </p:cNvPr>
          <p:cNvCxnSpPr>
            <a:stCxn id="6" idx="3"/>
            <a:endCxn id="5" idx="7"/>
          </p:cNvCxnSpPr>
          <p:nvPr/>
        </p:nvCxnSpPr>
        <p:spPr>
          <a:xfrm flipH="1">
            <a:off x="5152755" y="2457847"/>
            <a:ext cx="995350" cy="53818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178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B750AAF-D779-44CD-9EAE-98378DBF70FB}"/>
              </a:ext>
            </a:extLst>
          </p:cNvPr>
          <p:cNvSpPr>
            <a:spLocks noGrp="1"/>
          </p:cNvSpPr>
          <p:nvPr>
            <p:ph type="title"/>
          </p:nvPr>
        </p:nvSpPr>
        <p:spPr/>
        <p:txBody>
          <a:bodyPr/>
          <a:lstStyle/>
          <a:p>
            <a:r>
              <a:rPr lang="en-GB" dirty="0"/>
              <a:t>Trust</a:t>
            </a:r>
          </a:p>
        </p:txBody>
      </p:sp>
      <p:pic>
        <p:nvPicPr>
          <p:cNvPr id="4" name="Picture 2">
            <a:extLst>
              <a:ext uri="{FF2B5EF4-FFF2-40B4-BE49-F238E27FC236}">
                <a16:creationId xmlns:a16="http://schemas.microsoft.com/office/drawing/2014/main" xmlns="" id="{FD208BC5-561E-4E6B-81E7-04C5363A4C63}"/>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bwMode="auto">
          <a:xfrm>
            <a:off x="2547937" y="2215356"/>
            <a:ext cx="4048125" cy="2686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20484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85723B3-E9CF-44E8-8DE5-C2D4E911B8A9}"/>
              </a:ext>
            </a:extLst>
          </p:cNvPr>
          <p:cNvSpPr>
            <a:spLocks noGrp="1"/>
          </p:cNvSpPr>
          <p:nvPr>
            <p:ph type="title"/>
          </p:nvPr>
        </p:nvSpPr>
        <p:spPr/>
        <p:txBody>
          <a:bodyPr/>
          <a:lstStyle/>
          <a:p>
            <a:r>
              <a:rPr lang="en-GB" dirty="0"/>
              <a:t>What is trust?</a:t>
            </a:r>
          </a:p>
        </p:txBody>
      </p:sp>
      <p:sp>
        <p:nvSpPr>
          <p:cNvPr id="3" name="Content Placeholder 2">
            <a:extLst>
              <a:ext uri="{FF2B5EF4-FFF2-40B4-BE49-F238E27FC236}">
                <a16:creationId xmlns:a16="http://schemas.microsoft.com/office/drawing/2014/main" xmlns="" id="{E37D6ECE-61D4-428E-93C8-E3427536E6A3}"/>
              </a:ext>
            </a:extLst>
          </p:cNvPr>
          <p:cNvSpPr>
            <a:spLocks noGrp="1"/>
          </p:cNvSpPr>
          <p:nvPr>
            <p:ph idx="1"/>
          </p:nvPr>
        </p:nvSpPr>
        <p:spPr/>
        <p:txBody>
          <a:bodyPr>
            <a:normAutofit fontScale="70000" lnSpcReduction="20000"/>
          </a:bodyPr>
          <a:lstStyle/>
          <a:p>
            <a:pPr marL="0" indent="0">
              <a:buNone/>
            </a:pPr>
            <a:r>
              <a:rPr lang="en-GB" dirty="0"/>
              <a:t>Exercise – 30 minutes</a:t>
            </a:r>
          </a:p>
          <a:p>
            <a:endParaRPr lang="en-GB" dirty="0"/>
          </a:p>
          <a:p>
            <a:pPr marL="514350" indent="-514350">
              <a:buFont typeface="+mj-lt"/>
              <a:buAutoNum type="arabicPeriod"/>
            </a:pPr>
            <a:r>
              <a:rPr lang="en-GB" dirty="0"/>
              <a:t>Agree, in your teams, what </a:t>
            </a:r>
            <a:r>
              <a:rPr lang="en-GB" i="1" dirty="0"/>
              <a:t>Trust means.</a:t>
            </a:r>
            <a:endParaRPr lang="en-GB" dirty="0"/>
          </a:p>
          <a:p>
            <a:pPr marL="514350" indent="-514350">
              <a:buFont typeface="+mj-lt"/>
              <a:buAutoNum type="arabicPeriod"/>
            </a:pPr>
            <a:r>
              <a:rPr lang="en-GB" dirty="0"/>
              <a:t>Why is it so important within teams?</a:t>
            </a:r>
          </a:p>
          <a:p>
            <a:pPr marL="514350" indent="-514350">
              <a:buFont typeface="+mj-lt"/>
              <a:buAutoNum type="arabicPeriod"/>
            </a:pPr>
            <a:r>
              <a:rPr lang="en-GB" dirty="0"/>
              <a:t>What does it take to form trust/a trusting relationship?</a:t>
            </a:r>
          </a:p>
          <a:p>
            <a:pPr marL="514350" indent="-514350">
              <a:buFont typeface="+mj-lt"/>
              <a:buAutoNum type="arabicPeriod"/>
            </a:pPr>
            <a:r>
              <a:rPr lang="en-GB" dirty="0"/>
              <a:t>How do trusting relationships differ from relationships that may lack trust?</a:t>
            </a:r>
          </a:p>
          <a:p>
            <a:pPr marL="514350" indent="-514350">
              <a:buFont typeface="+mj-lt"/>
              <a:buAutoNum type="arabicPeriod"/>
            </a:pPr>
            <a:r>
              <a:rPr lang="en-GB" dirty="0"/>
              <a:t>What ground rules and team guidelines will help build trust?</a:t>
            </a:r>
          </a:p>
          <a:p>
            <a:pPr marL="514350" indent="-514350">
              <a:buFont typeface="+mj-lt"/>
              <a:buAutoNum type="arabicPeriod"/>
            </a:pPr>
            <a:endParaRPr lang="en-GB" dirty="0"/>
          </a:p>
          <a:p>
            <a:pPr marL="0" indent="0">
              <a:buNone/>
            </a:pPr>
            <a:endParaRPr lang="en-GB" dirty="0"/>
          </a:p>
          <a:p>
            <a:pPr marL="0" indent="0">
              <a:buNone/>
            </a:pPr>
            <a:r>
              <a:rPr lang="en-GB" dirty="0"/>
              <a:t>Provide some examples to illustrate your conclusions, where appropriate.</a:t>
            </a:r>
          </a:p>
        </p:txBody>
      </p:sp>
    </p:spTree>
    <p:extLst>
      <p:ext uri="{BB962C8B-B14F-4D97-AF65-F5344CB8AC3E}">
        <p14:creationId xmlns:p14="http://schemas.microsoft.com/office/powerpoint/2010/main" val="974225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3B81F51-2182-4267-88B7-B4FCA5D79643}"/>
              </a:ext>
            </a:extLst>
          </p:cNvPr>
          <p:cNvSpPr>
            <a:spLocks noGrp="1"/>
          </p:cNvSpPr>
          <p:nvPr>
            <p:ph type="title"/>
          </p:nvPr>
        </p:nvSpPr>
        <p:spPr/>
        <p:txBody>
          <a:bodyPr/>
          <a:lstStyle/>
          <a:p>
            <a:r>
              <a:rPr lang="en-GB" dirty="0"/>
              <a:t>Teams &amp; Trust</a:t>
            </a:r>
          </a:p>
        </p:txBody>
      </p:sp>
      <p:sp>
        <p:nvSpPr>
          <p:cNvPr id="3" name="Content Placeholder 2">
            <a:extLst>
              <a:ext uri="{FF2B5EF4-FFF2-40B4-BE49-F238E27FC236}">
                <a16:creationId xmlns:a16="http://schemas.microsoft.com/office/drawing/2014/main" xmlns="" id="{C76728C8-EB08-4F12-AD6B-4EAAD123D250}"/>
              </a:ext>
            </a:extLst>
          </p:cNvPr>
          <p:cNvSpPr>
            <a:spLocks noGrp="1"/>
          </p:cNvSpPr>
          <p:nvPr>
            <p:ph idx="1"/>
          </p:nvPr>
        </p:nvSpPr>
        <p:spPr/>
        <p:txBody>
          <a:bodyPr/>
          <a:lstStyle/>
          <a:p>
            <a:pPr marL="0" indent="0">
              <a:buNone/>
            </a:pPr>
            <a:r>
              <a:rPr lang="en-GB" dirty="0"/>
              <a:t>“Good teams become great ones when the members trust each other enough to surrender the ‘me</a:t>
            </a:r>
            <a:r>
              <a:rPr lang="en-GB"/>
              <a:t>’ for </a:t>
            </a:r>
            <a:r>
              <a:rPr lang="en-GB" dirty="0"/>
              <a:t>the ‘we’.”    </a:t>
            </a:r>
            <a:r>
              <a:rPr lang="en-GB" i="1" dirty="0"/>
              <a:t>(Anon)</a:t>
            </a:r>
          </a:p>
          <a:p>
            <a:pPr marL="0" indent="0">
              <a:buNone/>
            </a:pPr>
            <a:endParaRPr lang="en-GB" i="1" dirty="0"/>
          </a:p>
          <a:p>
            <a:pPr marL="0" indent="0">
              <a:buNone/>
            </a:pPr>
            <a:r>
              <a:rPr lang="en-GB" i="1" dirty="0"/>
              <a:t>Take a few minutes to think about the implications of this, and then we’ll discuss.</a:t>
            </a:r>
          </a:p>
        </p:txBody>
      </p:sp>
    </p:spTree>
    <p:extLst>
      <p:ext uri="{BB962C8B-B14F-4D97-AF65-F5344CB8AC3E}">
        <p14:creationId xmlns:p14="http://schemas.microsoft.com/office/powerpoint/2010/main" val="22966860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E5E064C-D9C9-4623-A270-8124B5F7D1AA}"/>
              </a:ext>
            </a:extLst>
          </p:cNvPr>
          <p:cNvSpPr>
            <a:spLocks noGrp="1"/>
          </p:cNvSpPr>
          <p:nvPr>
            <p:ph type="title"/>
          </p:nvPr>
        </p:nvSpPr>
        <p:spPr/>
        <p:txBody>
          <a:bodyPr/>
          <a:lstStyle/>
          <a:p>
            <a:r>
              <a:rPr lang="en-GB" dirty="0"/>
              <a:t>Relationship Trust</a:t>
            </a:r>
          </a:p>
        </p:txBody>
      </p:sp>
      <p:sp>
        <p:nvSpPr>
          <p:cNvPr id="4" name="Content Placeholder 2">
            <a:extLst>
              <a:ext uri="{FF2B5EF4-FFF2-40B4-BE49-F238E27FC236}">
                <a16:creationId xmlns:a16="http://schemas.microsoft.com/office/drawing/2014/main" xmlns="" id="{FE19ADBB-0A90-46FD-BCB3-052FE6C00653}"/>
              </a:ext>
            </a:extLst>
          </p:cNvPr>
          <p:cNvSpPr>
            <a:spLocks noGrp="1"/>
          </p:cNvSpPr>
          <p:nvPr>
            <p:ph idx="1"/>
          </p:nvPr>
        </p:nvSpPr>
        <p:spPr>
          <a:xfrm>
            <a:off x="251520" y="1340768"/>
            <a:ext cx="8435280" cy="3917032"/>
          </a:xfrm>
        </p:spPr>
        <p:txBody>
          <a:bodyPr>
            <a:normAutofit/>
          </a:bodyPr>
          <a:lstStyle/>
          <a:p>
            <a:pPr marL="514350" indent="-514350" eaLnBrk="1" hangingPunct="1">
              <a:buFont typeface="Corbel" pitchFamily="34" charset="0"/>
              <a:buAutoNum type="arabicPeriod"/>
            </a:pPr>
            <a:r>
              <a:rPr lang="en-GB" altLang="en-US" sz="2800" dirty="0">
                <a:cs typeface="Arial" pitchFamily="34" charset="0"/>
              </a:rPr>
              <a:t>Talk straight</a:t>
            </a:r>
          </a:p>
          <a:p>
            <a:pPr marL="514350" indent="-514350" eaLnBrk="1" hangingPunct="1">
              <a:buFont typeface="Corbel" pitchFamily="34" charset="0"/>
              <a:buAutoNum type="arabicPeriod"/>
            </a:pPr>
            <a:r>
              <a:rPr lang="en-GB" altLang="en-US" sz="2800" dirty="0">
                <a:cs typeface="Arial" pitchFamily="34" charset="0"/>
              </a:rPr>
              <a:t>Demonstrate respect</a:t>
            </a:r>
          </a:p>
          <a:p>
            <a:pPr marL="514350" indent="-514350" eaLnBrk="1" hangingPunct="1">
              <a:buFont typeface="Corbel" pitchFamily="34" charset="0"/>
              <a:buAutoNum type="arabicPeriod"/>
            </a:pPr>
            <a:r>
              <a:rPr lang="en-GB" altLang="en-US" sz="2800" dirty="0">
                <a:cs typeface="Arial" pitchFamily="34" charset="0"/>
              </a:rPr>
              <a:t>Create transparency</a:t>
            </a:r>
          </a:p>
          <a:p>
            <a:pPr marL="514350" indent="-514350" eaLnBrk="1" hangingPunct="1">
              <a:buFont typeface="Corbel" pitchFamily="34" charset="0"/>
              <a:buAutoNum type="arabicPeriod"/>
            </a:pPr>
            <a:r>
              <a:rPr lang="en-GB" altLang="en-US" sz="2800" dirty="0">
                <a:cs typeface="Arial" pitchFamily="34" charset="0"/>
              </a:rPr>
              <a:t>Right Wrongs</a:t>
            </a:r>
          </a:p>
          <a:p>
            <a:pPr marL="514350" indent="-514350" eaLnBrk="1" hangingPunct="1">
              <a:buFont typeface="Corbel" pitchFamily="34" charset="0"/>
              <a:buAutoNum type="arabicPeriod"/>
            </a:pPr>
            <a:r>
              <a:rPr lang="en-GB" altLang="en-US" sz="2800" dirty="0">
                <a:cs typeface="Arial" pitchFamily="34" charset="0"/>
              </a:rPr>
              <a:t>Show loyalty</a:t>
            </a:r>
          </a:p>
          <a:p>
            <a:pPr marL="514350" indent="-514350" eaLnBrk="1" hangingPunct="1">
              <a:buFont typeface="Corbel" pitchFamily="34" charset="0"/>
              <a:buAutoNum type="arabicPeriod"/>
            </a:pPr>
            <a:r>
              <a:rPr lang="en-GB" altLang="en-US" sz="2800" dirty="0">
                <a:cs typeface="Arial" pitchFamily="34" charset="0"/>
              </a:rPr>
              <a:t>Deliver results</a:t>
            </a:r>
          </a:p>
          <a:p>
            <a:pPr marL="514350" indent="-514350" eaLnBrk="1" hangingPunct="1">
              <a:buFont typeface="Corbel" pitchFamily="34" charset="0"/>
              <a:buAutoNum type="arabicPeriod"/>
            </a:pPr>
            <a:r>
              <a:rPr lang="en-GB" altLang="en-US" sz="2800" dirty="0">
                <a:cs typeface="Arial" pitchFamily="34" charset="0"/>
              </a:rPr>
              <a:t>Get better</a:t>
            </a:r>
          </a:p>
          <a:p>
            <a:pPr marL="514350" indent="-514350" eaLnBrk="1" hangingPunct="1">
              <a:buFont typeface="Corbel" pitchFamily="34" charset="0"/>
              <a:buAutoNum type="arabicPeriod"/>
            </a:pPr>
            <a:endParaRPr lang="en-GB" altLang="en-US" sz="2800" dirty="0">
              <a:cs typeface="Arial" pitchFamily="34" charset="0"/>
            </a:endParaRPr>
          </a:p>
          <a:p>
            <a:pPr marL="0" indent="0" eaLnBrk="1" hangingPunct="1">
              <a:buNone/>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p:txBody>
      </p:sp>
      <p:sp>
        <p:nvSpPr>
          <p:cNvPr id="5" name="Content Placeholder 3">
            <a:extLst>
              <a:ext uri="{FF2B5EF4-FFF2-40B4-BE49-F238E27FC236}">
                <a16:creationId xmlns:a16="http://schemas.microsoft.com/office/drawing/2014/main" xmlns="" id="{F7B38E36-15AC-4509-87FD-3C74D50052EA}"/>
              </a:ext>
            </a:extLst>
          </p:cNvPr>
          <p:cNvSpPr txBox="1">
            <a:spLocks/>
          </p:cNvSpPr>
          <p:nvPr/>
        </p:nvSpPr>
        <p:spPr>
          <a:xfrm>
            <a:off x="4499992" y="1340768"/>
            <a:ext cx="4394012" cy="388915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Corbel" pitchFamily="34" charset="0"/>
              <a:buAutoNum type="arabicPeriod" startAt="8"/>
            </a:pPr>
            <a:r>
              <a:rPr lang="en-GB" altLang="en-US" sz="2800" dirty="0">
                <a:cs typeface="Arial" pitchFamily="34" charset="0"/>
              </a:rPr>
              <a:t>Confront reality</a:t>
            </a:r>
          </a:p>
          <a:p>
            <a:pPr marL="514350" indent="-514350">
              <a:buFont typeface="Corbel" pitchFamily="34" charset="0"/>
              <a:buAutoNum type="arabicPeriod" startAt="8"/>
            </a:pPr>
            <a:r>
              <a:rPr lang="en-GB" altLang="en-US" sz="2800" dirty="0">
                <a:cs typeface="Arial" pitchFamily="34" charset="0"/>
              </a:rPr>
              <a:t>Clarify expectations</a:t>
            </a:r>
          </a:p>
          <a:p>
            <a:pPr marL="514350" indent="-514350">
              <a:buFont typeface="Corbel" pitchFamily="34" charset="0"/>
              <a:buAutoNum type="arabicPeriod" startAt="8"/>
            </a:pPr>
            <a:r>
              <a:rPr lang="en-GB" altLang="en-US" sz="2800" dirty="0">
                <a:cs typeface="Arial" pitchFamily="34" charset="0"/>
              </a:rPr>
              <a:t>Practice Accountability</a:t>
            </a:r>
          </a:p>
          <a:p>
            <a:pPr marL="514350" indent="-514350">
              <a:buFont typeface="Corbel" pitchFamily="34" charset="0"/>
              <a:buAutoNum type="arabicPeriod" startAt="8"/>
            </a:pPr>
            <a:r>
              <a:rPr lang="en-GB" altLang="en-US" sz="2800" dirty="0">
                <a:cs typeface="Arial" pitchFamily="34" charset="0"/>
              </a:rPr>
              <a:t>Listen First</a:t>
            </a:r>
          </a:p>
          <a:p>
            <a:pPr marL="514350" indent="-514350">
              <a:buFont typeface="Corbel" pitchFamily="34" charset="0"/>
              <a:buAutoNum type="arabicPeriod" startAt="8"/>
            </a:pPr>
            <a:r>
              <a:rPr lang="en-GB" altLang="en-US" sz="2800" dirty="0">
                <a:cs typeface="Arial" pitchFamily="34" charset="0"/>
              </a:rPr>
              <a:t>Keep Commitments</a:t>
            </a:r>
          </a:p>
          <a:p>
            <a:pPr marL="514350" indent="-514350">
              <a:buFont typeface="Corbel" pitchFamily="34" charset="0"/>
              <a:buAutoNum type="arabicPeriod" startAt="8"/>
            </a:pPr>
            <a:r>
              <a:rPr lang="en-GB" altLang="en-US" sz="2800" dirty="0">
                <a:cs typeface="Arial" pitchFamily="34" charset="0"/>
              </a:rPr>
              <a:t>Extend trust</a:t>
            </a:r>
          </a:p>
        </p:txBody>
      </p:sp>
      <p:sp>
        <p:nvSpPr>
          <p:cNvPr id="6" name="Rectangle 5">
            <a:extLst>
              <a:ext uri="{FF2B5EF4-FFF2-40B4-BE49-F238E27FC236}">
                <a16:creationId xmlns:a16="http://schemas.microsoft.com/office/drawing/2014/main" xmlns="" id="{F3C86F0A-F4B2-49D2-8AC7-1F24C2B81B72}"/>
              </a:ext>
            </a:extLst>
          </p:cNvPr>
          <p:cNvSpPr/>
          <p:nvPr/>
        </p:nvSpPr>
        <p:spPr>
          <a:xfrm>
            <a:off x="323528" y="4920694"/>
            <a:ext cx="7634372" cy="646331"/>
          </a:xfrm>
          <a:prstGeom prst="rect">
            <a:avLst/>
          </a:prstGeom>
        </p:spPr>
        <p:txBody>
          <a:bodyPr wrap="square">
            <a:spAutoFit/>
          </a:bodyPr>
          <a:lstStyle/>
          <a:p>
            <a:r>
              <a:rPr lang="en-US" dirty="0"/>
              <a:t>Covey, S.M.R. 2006, </a:t>
            </a:r>
            <a:r>
              <a:rPr lang="en-US" dirty="0">
                <a:latin typeface="Times New Roman" panose="02020603050405020304" pitchFamily="18" charset="0"/>
                <a:cs typeface="Times New Roman" panose="02020603050405020304" pitchFamily="18" charset="0"/>
              </a:rPr>
              <a:t>“</a:t>
            </a:r>
            <a:r>
              <a:rPr lang="en-US" i="1" dirty="0">
                <a:latin typeface="Times New Roman" panose="02020603050405020304" pitchFamily="18" charset="0"/>
                <a:cs typeface="Times New Roman" panose="02020603050405020304" pitchFamily="18" charset="0"/>
              </a:rPr>
              <a:t>The speed of trust: the one thing that changes everything” </a:t>
            </a:r>
            <a:r>
              <a:rPr lang="en-US" dirty="0"/>
              <a:t>Simon &amp; Schuster, New York; London. </a:t>
            </a:r>
            <a:endParaRPr lang="en-GB" dirty="0"/>
          </a:p>
        </p:txBody>
      </p:sp>
    </p:spTree>
    <p:extLst>
      <p:ext uri="{BB962C8B-B14F-4D97-AF65-F5344CB8AC3E}">
        <p14:creationId xmlns:p14="http://schemas.microsoft.com/office/powerpoint/2010/main" val="453579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7D30ADC-4744-4FE4-BFD0-62C617B8E8B9}"/>
              </a:ext>
            </a:extLst>
          </p:cNvPr>
          <p:cNvSpPr>
            <a:spLocks noGrp="1"/>
          </p:cNvSpPr>
          <p:nvPr>
            <p:ph type="title"/>
          </p:nvPr>
        </p:nvSpPr>
        <p:spPr/>
        <p:txBody>
          <a:bodyPr/>
          <a:lstStyle/>
          <a:p>
            <a:r>
              <a:rPr lang="en-GB" dirty="0"/>
              <a:t>Developing Good Relationships</a:t>
            </a:r>
          </a:p>
        </p:txBody>
      </p:sp>
      <p:sp>
        <p:nvSpPr>
          <p:cNvPr id="4" name="Rectangle 3">
            <a:extLst>
              <a:ext uri="{FF2B5EF4-FFF2-40B4-BE49-F238E27FC236}">
                <a16:creationId xmlns:a16="http://schemas.microsoft.com/office/drawing/2014/main" xmlns="" id="{0C77FC44-0895-4F99-A83D-66E6AD65E363}"/>
              </a:ext>
            </a:extLst>
          </p:cNvPr>
          <p:cNvSpPr txBox="1">
            <a:spLocks noChangeArrowheads="1"/>
          </p:cNvSpPr>
          <p:nvPr/>
        </p:nvSpPr>
        <p:spPr>
          <a:xfrm>
            <a:off x="468313" y="1268413"/>
            <a:ext cx="4248150" cy="496887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Within the team:</a:t>
            </a:r>
          </a:p>
          <a:p>
            <a:r>
              <a:rPr lang="en-GB" altLang="en-US" sz="2400" i="1" dirty="0">
                <a:cs typeface="Arial" pitchFamily="34" charset="0"/>
              </a:rPr>
              <a:t>Communicate often</a:t>
            </a:r>
            <a:endParaRPr lang="en-US" altLang="en-US" sz="2400" i="1" dirty="0">
              <a:cs typeface="Arial" pitchFamily="34" charset="0"/>
            </a:endParaRPr>
          </a:p>
          <a:p>
            <a:r>
              <a:rPr lang="en-GB" altLang="en-US" sz="2400" i="1" dirty="0">
                <a:cs typeface="Arial" pitchFamily="34" charset="0"/>
              </a:rPr>
              <a:t>Value each individual</a:t>
            </a:r>
            <a:endParaRPr lang="en-US" altLang="en-US" sz="2400" i="1" dirty="0">
              <a:cs typeface="Arial" pitchFamily="34" charset="0"/>
            </a:endParaRPr>
          </a:p>
          <a:p>
            <a:r>
              <a:rPr lang="en-GB" altLang="en-US" sz="2400" i="1" dirty="0">
                <a:cs typeface="Arial" pitchFamily="34" charset="0"/>
              </a:rPr>
              <a:t>Work hard</a:t>
            </a:r>
            <a:endParaRPr lang="en-US" altLang="en-US" sz="2400" i="1" dirty="0">
              <a:cs typeface="Arial" pitchFamily="34" charset="0"/>
            </a:endParaRPr>
          </a:p>
          <a:p>
            <a:r>
              <a:rPr lang="en-GB" altLang="en-US" sz="2400" i="1" dirty="0">
                <a:cs typeface="Arial" pitchFamily="34" charset="0"/>
              </a:rPr>
              <a:t>Involve everyone</a:t>
            </a:r>
            <a:endParaRPr lang="en-US" altLang="en-US" sz="2400" i="1" dirty="0">
              <a:cs typeface="Arial" pitchFamily="34" charset="0"/>
            </a:endParaRPr>
          </a:p>
          <a:p>
            <a:r>
              <a:rPr lang="en-GB" altLang="en-US" sz="2400" i="1" dirty="0">
                <a:cs typeface="Arial" pitchFamily="34" charset="0"/>
              </a:rPr>
              <a:t>Be loyal</a:t>
            </a:r>
            <a:endParaRPr lang="en-US" altLang="en-US" sz="2400" i="1" dirty="0">
              <a:cs typeface="Arial" pitchFamily="34" charset="0"/>
            </a:endParaRPr>
          </a:p>
          <a:p>
            <a:r>
              <a:rPr lang="en-GB" altLang="en-US" sz="2400" i="1" dirty="0">
                <a:cs typeface="Arial" pitchFamily="34" charset="0"/>
              </a:rPr>
              <a:t>Provide for development </a:t>
            </a:r>
            <a:endParaRPr lang="en-US" altLang="en-US" sz="2400" i="1" dirty="0">
              <a:cs typeface="Arial" pitchFamily="34" charset="0"/>
            </a:endParaRPr>
          </a:p>
          <a:p>
            <a:r>
              <a:rPr lang="en-GB" altLang="en-US" sz="2400" i="1" dirty="0">
                <a:cs typeface="Arial" pitchFamily="34" charset="0"/>
              </a:rPr>
              <a:t>Be fair and consistent</a:t>
            </a:r>
            <a:endParaRPr lang="en-US" altLang="en-US" sz="2400" i="1" dirty="0">
              <a:cs typeface="Arial" pitchFamily="34" charset="0"/>
            </a:endParaRPr>
          </a:p>
          <a:p>
            <a:r>
              <a:rPr lang="en-GB" altLang="en-US" sz="2400" i="1" dirty="0">
                <a:cs typeface="Arial" pitchFamily="34" charset="0"/>
              </a:rPr>
              <a:t>Manage conflict </a:t>
            </a:r>
            <a:endParaRPr lang="en-US" altLang="en-US" sz="2400" i="1" dirty="0">
              <a:cs typeface="Arial" pitchFamily="34" charset="0"/>
            </a:endParaRPr>
          </a:p>
          <a:p>
            <a:r>
              <a:rPr lang="en-GB" altLang="en-US" sz="2400" i="1" dirty="0">
                <a:cs typeface="Arial" pitchFamily="34" charset="0"/>
              </a:rPr>
              <a:t>Be assertive</a:t>
            </a:r>
            <a:endParaRPr lang="en-US" altLang="en-US" sz="2400" i="1" dirty="0">
              <a:cs typeface="Arial" pitchFamily="34" charset="0"/>
            </a:endParaRPr>
          </a:p>
          <a:p>
            <a:pPr marL="0" indent="0">
              <a:buFont typeface="Arial" pitchFamily="34" charset="0"/>
              <a:buNone/>
            </a:pPr>
            <a:endParaRPr lang="en-US" altLang="en-US" sz="2400" i="1" dirty="0">
              <a:cs typeface="Arial" pitchFamily="34" charset="0"/>
            </a:endParaRPr>
          </a:p>
        </p:txBody>
      </p:sp>
      <p:sp>
        <p:nvSpPr>
          <p:cNvPr id="5" name="Rectangle 4">
            <a:extLst>
              <a:ext uri="{FF2B5EF4-FFF2-40B4-BE49-F238E27FC236}">
                <a16:creationId xmlns:a16="http://schemas.microsoft.com/office/drawing/2014/main" xmlns="" id="{C1F87341-F5C2-48D7-A0CA-83D4BF94DE24}"/>
              </a:ext>
            </a:extLst>
          </p:cNvPr>
          <p:cNvSpPr txBox="1">
            <a:spLocks noChangeArrowheads="1"/>
          </p:cNvSpPr>
          <p:nvPr/>
        </p:nvSpPr>
        <p:spPr>
          <a:xfrm>
            <a:off x="4572000" y="1282457"/>
            <a:ext cx="4249737" cy="45259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Outside the team:</a:t>
            </a:r>
          </a:p>
          <a:p>
            <a:r>
              <a:rPr lang="en-GB" altLang="en-US" sz="2400" i="1" dirty="0">
                <a:cs typeface="Arial" pitchFamily="34" charset="0"/>
              </a:rPr>
              <a:t>Recognise wider team role</a:t>
            </a:r>
          </a:p>
          <a:p>
            <a:r>
              <a:rPr lang="en-GB" altLang="en-US" sz="2400" i="1" dirty="0">
                <a:cs typeface="Arial" pitchFamily="34" charset="0"/>
              </a:rPr>
              <a:t>Co-operate with other internal teams</a:t>
            </a:r>
          </a:p>
          <a:p>
            <a:r>
              <a:rPr lang="en-GB" altLang="en-US" sz="2400" i="1" dirty="0">
                <a:cs typeface="Arial" pitchFamily="34" charset="0"/>
              </a:rPr>
              <a:t>Communicate regularly up, down and across </a:t>
            </a:r>
          </a:p>
          <a:p>
            <a:r>
              <a:rPr lang="en-GB" altLang="en-US" sz="2400" i="1" dirty="0">
                <a:cs typeface="Arial" pitchFamily="34" charset="0"/>
              </a:rPr>
              <a:t>Promote good customer and supplier relationships</a:t>
            </a:r>
          </a:p>
          <a:p>
            <a:r>
              <a:rPr lang="en-GB" altLang="en-US" sz="2400" i="1" dirty="0">
                <a:cs typeface="Arial" pitchFamily="34" charset="0"/>
              </a:rPr>
              <a:t>Manage conflict </a:t>
            </a:r>
            <a:endParaRPr lang="en-US" altLang="en-US" sz="2400" i="1" dirty="0">
              <a:cs typeface="Arial" pitchFamily="34" charset="0"/>
            </a:endParaRPr>
          </a:p>
        </p:txBody>
      </p:sp>
    </p:spTree>
    <p:extLst>
      <p:ext uri="{BB962C8B-B14F-4D97-AF65-F5344CB8AC3E}">
        <p14:creationId xmlns:p14="http://schemas.microsoft.com/office/powerpoint/2010/main" val="72293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7" end="7"/>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8" end="8"/>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9" end="9"/>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309912A-94F9-4A34-9967-45AD10ADDBA3}"/>
              </a:ext>
            </a:extLst>
          </p:cNvPr>
          <p:cNvSpPr>
            <a:spLocks noGrp="1"/>
          </p:cNvSpPr>
          <p:nvPr>
            <p:ph type="title"/>
          </p:nvPr>
        </p:nvSpPr>
        <p:spPr/>
        <p:txBody>
          <a:bodyPr>
            <a:normAutofit fontScale="90000"/>
          </a:bodyPr>
          <a:lstStyle/>
          <a:p>
            <a:r>
              <a:rPr lang="en-GB" dirty="0"/>
              <a:t>What issues can affect relationship building?</a:t>
            </a:r>
          </a:p>
        </p:txBody>
      </p:sp>
      <p:sp>
        <p:nvSpPr>
          <p:cNvPr id="3" name="Content Placeholder 2">
            <a:extLst>
              <a:ext uri="{FF2B5EF4-FFF2-40B4-BE49-F238E27FC236}">
                <a16:creationId xmlns:a16="http://schemas.microsoft.com/office/drawing/2014/main" xmlns="" id="{8278CD75-BC25-413D-B823-09954F78522F}"/>
              </a:ext>
            </a:extLst>
          </p:cNvPr>
          <p:cNvSpPr>
            <a:spLocks noGrp="1"/>
          </p:cNvSpPr>
          <p:nvPr>
            <p:ph idx="1"/>
          </p:nvPr>
        </p:nvSpPr>
        <p:spPr>
          <a:xfrm>
            <a:off x="457200" y="1600201"/>
            <a:ext cx="8867328" cy="3917032"/>
          </a:xfrm>
        </p:spPr>
        <p:txBody>
          <a:bodyPr/>
          <a:lstStyle/>
          <a:p>
            <a:r>
              <a:rPr lang="en-GB" dirty="0"/>
              <a:t>Culture - organisational &amp; personal</a:t>
            </a:r>
          </a:p>
          <a:p>
            <a:r>
              <a:rPr lang="en-GB" dirty="0"/>
              <a:t>Confidentiality</a:t>
            </a:r>
          </a:p>
          <a:p>
            <a:r>
              <a:rPr lang="en-GB" dirty="0"/>
              <a:t>Social skills</a:t>
            </a:r>
          </a:p>
          <a:p>
            <a:r>
              <a:rPr lang="en-GB" dirty="0"/>
              <a:t>Communication</a:t>
            </a:r>
          </a:p>
          <a:p>
            <a:r>
              <a:rPr lang="en-GB" dirty="0"/>
              <a:t>Formality &amp; informality</a:t>
            </a:r>
          </a:p>
          <a:p>
            <a:r>
              <a:rPr lang="en-GB" dirty="0"/>
              <a:t>Trust – the big one!</a:t>
            </a:r>
          </a:p>
        </p:txBody>
      </p:sp>
    </p:spTree>
    <p:extLst>
      <p:ext uri="{BB962C8B-B14F-4D97-AF65-F5344CB8AC3E}">
        <p14:creationId xmlns:p14="http://schemas.microsoft.com/office/powerpoint/2010/main" val="31928106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E38DEE1-F09D-4376-A8C3-8928BE26CE56}"/>
              </a:ext>
            </a:extLst>
          </p:cNvPr>
          <p:cNvSpPr>
            <a:spLocks noGrp="1"/>
          </p:cNvSpPr>
          <p:nvPr>
            <p:ph type="title"/>
          </p:nvPr>
        </p:nvSpPr>
        <p:spPr/>
        <p:txBody>
          <a:bodyPr/>
          <a:lstStyle/>
          <a:p>
            <a:r>
              <a:rPr lang="en-GB" dirty="0"/>
              <a:t>Benefits of an effective team</a:t>
            </a:r>
          </a:p>
        </p:txBody>
      </p:sp>
      <p:sp>
        <p:nvSpPr>
          <p:cNvPr id="3" name="Content Placeholder 2">
            <a:extLst>
              <a:ext uri="{FF2B5EF4-FFF2-40B4-BE49-F238E27FC236}">
                <a16:creationId xmlns:a16="http://schemas.microsoft.com/office/drawing/2014/main" xmlns="" id="{12376E1D-9621-484E-BF1D-2AC6D82EFBA0}"/>
              </a:ext>
            </a:extLst>
          </p:cNvPr>
          <p:cNvSpPr>
            <a:spLocks noGrp="1"/>
          </p:cNvSpPr>
          <p:nvPr>
            <p:ph idx="1"/>
          </p:nvPr>
        </p:nvSpPr>
        <p:spPr/>
        <p:txBody>
          <a:bodyPr>
            <a:normAutofit fontScale="77500" lnSpcReduction="20000"/>
          </a:bodyPr>
          <a:lstStyle/>
          <a:p>
            <a:r>
              <a:rPr lang="en-GB" dirty="0"/>
              <a:t>Increased employee involvement</a:t>
            </a:r>
          </a:p>
          <a:p>
            <a:r>
              <a:rPr lang="en-GB" dirty="0"/>
              <a:t>Improves quality – of product and service</a:t>
            </a:r>
          </a:p>
          <a:p>
            <a:r>
              <a:rPr lang="en-GB" dirty="0"/>
              <a:t>Reduces conflict….or uses it constructively</a:t>
            </a:r>
          </a:p>
          <a:p>
            <a:r>
              <a:rPr lang="en-GB" dirty="0"/>
              <a:t>Adapts better to change and is more flexible….can also initiate change</a:t>
            </a:r>
          </a:p>
          <a:p>
            <a:r>
              <a:rPr lang="en-GB" dirty="0"/>
              <a:t>Motivating environment…can be contagious!</a:t>
            </a:r>
          </a:p>
          <a:p>
            <a:r>
              <a:rPr lang="en-GB" dirty="0"/>
              <a:t>Reduces sickness and absenteeism</a:t>
            </a:r>
          </a:p>
          <a:p>
            <a:r>
              <a:rPr lang="en-GB" dirty="0"/>
              <a:t>Reduces waste and, therefore, costs</a:t>
            </a:r>
          </a:p>
          <a:p>
            <a:r>
              <a:rPr lang="en-GB" dirty="0"/>
              <a:t>Helps encourage creativity and healthy risk taking for the benefit of the organisation</a:t>
            </a:r>
          </a:p>
        </p:txBody>
      </p:sp>
    </p:spTree>
    <p:extLst>
      <p:ext uri="{BB962C8B-B14F-4D97-AF65-F5344CB8AC3E}">
        <p14:creationId xmlns:p14="http://schemas.microsoft.com/office/powerpoint/2010/main" val="3346587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49DA5CB-04E3-493F-BE77-7C0A6E4F2528}"/>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xmlns="" id="{5C82CD72-45E6-443C-91B5-E6734D985F0D}"/>
              </a:ext>
            </a:extLst>
          </p:cNvPr>
          <p:cNvSpPr>
            <a:spLocks noGrp="1"/>
          </p:cNvSpPr>
          <p:nvPr>
            <p:ph idx="1"/>
          </p:nvPr>
        </p:nvSpPr>
        <p:spPr/>
        <p:txBody>
          <a:bodyPr/>
          <a:lstStyle/>
          <a:p>
            <a:r>
              <a:rPr lang="en-GB" dirty="0"/>
              <a:t>Take 5 minutes to reflect on the day and summarise your learning from today.</a:t>
            </a:r>
          </a:p>
        </p:txBody>
      </p:sp>
    </p:spTree>
    <p:extLst>
      <p:ext uri="{BB962C8B-B14F-4D97-AF65-F5344CB8AC3E}">
        <p14:creationId xmlns:p14="http://schemas.microsoft.com/office/powerpoint/2010/main" val="22669308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62F70BB-2D86-4599-A6EE-2FB427BFCCF2}"/>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xmlns="" id="{D06B2581-C383-43ED-873F-109128D05DAA}"/>
              </a:ext>
            </a:extLst>
          </p:cNvPr>
          <p:cNvSpPr>
            <a:spLocks noGrp="1"/>
          </p:cNvSpPr>
          <p:nvPr>
            <p:ph idx="1"/>
          </p:nvPr>
        </p:nvSpPr>
        <p:spPr/>
        <p:txBody>
          <a:bodyPr/>
          <a:lstStyle/>
          <a:p>
            <a:r>
              <a:rPr lang="en-GB" dirty="0"/>
              <a:t>Investigate Bruce Tuckman’s Theory of Team Development, and be prepared to join in our discussion at the next session.</a:t>
            </a:r>
          </a:p>
          <a:p>
            <a:pPr marL="0" indent="0">
              <a:buNone/>
            </a:pPr>
            <a:endParaRPr lang="en-GB" dirty="0"/>
          </a:p>
        </p:txBody>
      </p:sp>
      <p:pic>
        <p:nvPicPr>
          <p:cNvPr id="11" name="Picture 10">
            <a:extLst>
              <a:ext uri="{FF2B5EF4-FFF2-40B4-BE49-F238E27FC236}">
                <a16:creationId xmlns:a16="http://schemas.microsoft.com/office/drawing/2014/main" xmlns="" id="{160A5A2B-906F-48EC-8DFB-AD87925A79C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5567944" y="3175119"/>
            <a:ext cx="3118856" cy="2342114"/>
          </a:xfrm>
          <a:prstGeom prst="rect">
            <a:avLst/>
          </a:prstGeom>
        </p:spPr>
      </p:pic>
    </p:spTree>
    <p:extLst>
      <p:ext uri="{BB962C8B-B14F-4D97-AF65-F5344CB8AC3E}">
        <p14:creationId xmlns:p14="http://schemas.microsoft.com/office/powerpoint/2010/main" val="16175458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www.w3.org/XML/1998/namespace"/>
  </ds:schemaRefs>
</ds:datastoreItem>
</file>

<file path=customXml/itemProps3.xml><?xml version="1.0" encoding="utf-8"?>
<ds:datastoreItem xmlns:ds="http://schemas.openxmlformats.org/officeDocument/2006/customXml" ds:itemID="{5994E3CD-C4CD-4B3F-88BE-4AB643279A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2579</TotalTime>
  <Words>2801</Words>
  <Application>Microsoft Office PowerPoint</Application>
  <PresentationFormat>On-screen Show (4:3)</PresentationFormat>
  <Paragraphs>248</Paragraphs>
  <Slides>25</Slides>
  <Notes>16</Notes>
  <HiddenSlides>0</HiddenSlides>
  <MMClips>2</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20140311PresentationUWTSDTemplate</vt:lpstr>
      <vt:lpstr>CertHE Skills for the Workplace Module: BMSK4002</vt:lpstr>
      <vt:lpstr>Aims and Learning Outcomes</vt:lpstr>
      <vt:lpstr>Overview of Workshop</vt:lpstr>
      <vt:lpstr>Introduction to the Module</vt:lpstr>
      <vt:lpstr>What is a Team?</vt:lpstr>
      <vt:lpstr>Effective Team Working</vt:lpstr>
      <vt:lpstr>A Team in Action</vt:lpstr>
      <vt:lpstr>What is the difference between          a team and a group?</vt:lpstr>
      <vt:lpstr>Differences between a team and a group</vt:lpstr>
      <vt:lpstr>Rick DuFour on Groups v. Teams</vt:lpstr>
      <vt:lpstr>Differences between Groups and Teams</vt:lpstr>
      <vt:lpstr>Another viewpoint – teams v. workgroups</vt:lpstr>
      <vt:lpstr>So, why have teams?  One view…</vt:lpstr>
      <vt:lpstr>And also……</vt:lpstr>
      <vt:lpstr>So, what makes an effective team?</vt:lpstr>
      <vt:lpstr>What makes teams effective?  Some thoughts…</vt:lpstr>
      <vt:lpstr>Trust</vt:lpstr>
      <vt:lpstr>What is trust?</vt:lpstr>
      <vt:lpstr>Teams &amp; Trust</vt:lpstr>
      <vt:lpstr>Relationship Trust</vt:lpstr>
      <vt:lpstr>Developing Good Relationships</vt:lpstr>
      <vt:lpstr>What issues can affect relationship building?</vt:lpstr>
      <vt:lpstr>Benefits of an effective team</vt:lpstr>
      <vt:lpstr>Summary</vt:lpstr>
      <vt:lpstr>Further Research</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T</cp:lastModifiedBy>
  <cp:revision>42</cp:revision>
  <dcterms:created xsi:type="dcterms:W3CDTF">2015-04-14T15:21:28Z</dcterms:created>
  <dcterms:modified xsi:type="dcterms:W3CDTF">2019-01-15T02:49:05Z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