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7"/>
    <p:restoredTop sz="94645"/>
  </p:normalViewPr>
  <p:slideViewPr>
    <p:cSldViewPr>
      <p:cViewPr varScale="1">
        <p:scale>
          <a:sx n="58" d="100"/>
          <a:sy n="58" d="100"/>
        </p:scale>
        <p:origin x="152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C71878-57C0-4BB9-97D2-4B38AD3EFC1C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7CC597-8B93-4474-A2A1-1FA7CEDCCB3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CC597-8B93-4474-A2A1-1FA7CEDCCB3F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CC597-8B93-4474-A2A1-1FA7CEDCCB3F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CC597-8B93-4474-A2A1-1FA7CEDCCB3F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CC597-8B93-4474-A2A1-1FA7CEDCCB3F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CC597-8B93-4474-A2A1-1FA7CEDCCB3F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CC597-8B93-4474-A2A1-1FA7CEDCCB3F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CC597-8B93-4474-A2A1-1FA7CEDCCB3F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CC597-8B93-4474-A2A1-1FA7CEDCCB3F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CC597-8B93-4474-A2A1-1FA7CEDCCB3F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CC597-8B93-4474-A2A1-1FA7CEDCCB3F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7CC597-8B93-4474-A2A1-1FA7CEDCCB3F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E365E-A61F-446E-B798-9A407391E783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4C504-5D71-45C5-8DEA-226014D66C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E365E-A61F-446E-B798-9A407391E783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4C504-5D71-45C5-8DEA-226014D66C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E365E-A61F-446E-B798-9A407391E783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4C504-5D71-45C5-8DEA-226014D66C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E365E-A61F-446E-B798-9A407391E783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4C504-5D71-45C5-8DEA-226014D66C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E365E-A61F-446E-B798-9A407391E783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4C504-5D71-45C5-8DEA-226014D66C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E365E-A61F-446E-B798-9A407391E783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4C504-5D71-45C5-8DEA-226014D66C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E365E-A61F-446E-B798-9A407391E783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4C504-5D71-45C5-8DEA-226014D66C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E365E-A61F-446E-B798-9A407391E783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4C504-5D71-45C5-8DEA-226014D66C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E365E-A61F-446E-B798-9A407391E783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4C504-5D71-45C5-8DEA-226014D66C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E365E-A61F-446E-B798-9A407391E783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4C504-5D71-45C5-8DEA-226014D66C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E365E-A61F-446E-B798-9A407391E783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4C504-5D71-45C5-8DEA-226014D66C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0000"/>
            <a:lum/>
          </a:blip>
          <a:srcRect/>
          <a:stretch>
            <a:fillRect l="-33000" r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E365E-A61F-446E-B798-9A407391E783}" type="datetimeFigureOut">
              <a:rPr lang="en-US" smtClean="0"/>
              <a:t>5/22/2023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4C504-5D71-45C5-8DEA-226014D66CD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theprint.in/ani-press-releases/survey-commissioned-by-ihg-hotels-resorts-reveals-what-consumers-value-when-they-travel/1155494/" TargetMode="External"/><Relationship Id="rId3" Type="http://schemas.openxmlformats.org/officeDocument/2006/relationships/hyperlink" Target="https://www.ihg.com/candlewood/content/us/en/exp/main" TargetMode="External"/><Relationship Id="rId7" Type="http://schemas.openxmlformats.org/officeDocument/2006/relationships/hyperlink" Target="https://www.statista.com/statistics/1247012/global-market-size-of-the-hospitality-industry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atista.com/statistics/223367/number-of-candlewood-suites-hotels/" TargetMode="External"/><Relationship Id="rId5" Type="http://schemas.openxmlformats.org/officeDocument/2006/relationships/hyperlink" Target="https://www.ihgplc.com/en/news-and-media/news-releases/2015/ihg-launches-series-of-mobile-and-in-hotel-digital-technology-pilots" TargetMode="External"/><Relationship Id="rId10" Type="http://schemas.openxmlformats.org/officeDocument/2006/relationships/hyperlink" Target="https://www.zoominfo.com/c/candlewood-suites/19663344" TargetMode="External"/><Relationship Id="rId4" Type="http://schemas.openxmlformats.org/officeDocument/2006/relationships/hyperlink" Target="https://www.ihgplc.com/en/our-brands/candlewood-suites" TargetMode="External"/><Relationship Id="rId9" Type="http://schemas.openxmlformats.org/officeDocument/2006/relationships/hyperlink" Target="https://www.trivago.in/en-IN/oar/hotel-candlewood-suites-houston-westchase?search=100-57666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6000"/>
            <a:lum/>
          </a:blip>
          <a:srcRect/>
          <a:stretch>
            <a:fillRect l="-33000" r="-3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8229600" cy="1622425"/>
          </a:xfrm>
        </p:spPr>
        <p:txBody>
          <a:bodyPr>
            <a:normAutofit fontScale="90000"/>
          </a:bodyPr>
          <a:lstStyle/>
          <a:p>
            <a:br>
              <a:rPr lang="en-US" b="1" dirty="0"/>
            </a:br>
            <a:r>
              <a:rPr lang="en-US" sz="3600" b="1" dirty="0"/>
              <a:t>BMIH4003 </a:t>
            </a:r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HOSPITALITY &amp; GUEST SERVICES (ASSESSMENT 1)</a:t>
            </a:r>
            <a:br>
              <a:rPr lang="en-US" sz="3600" dirty="0"/>
            </a:br>
            <a:endParaRPr lang="en-US" sz="3600" dirty="0"/>
          </a:p>
        </p:txBody>
      </p:sp>
      <p:pic>
        <p:nvPicPr>
          <p:cNvPr id="3" name="Picture 2" descr="IHG - Intercontinental Hotels Group Plc: Stock Market News and Information">
            <a:extLst>
              <a:ext uri="{FF2B5EF4-FFF2-40B4-BE49-F238E27FC236}">
                <a16:creationId xmlns:a16="http://schemas.microsoft.com/office/drawing/2014/main" id="{3B2385B8-C887-C537-4D1F-245D8E24F5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375" y="1524000"/>
            <a:ext cx="3905250" cy="2052122"/>
          </a:xfrm>
          <a:prstGeom prst="rect">
            <a:avLst/>
          </a:prstGeom>
          <a:ln>
            <a:noFill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8ABC3F-CB63-CF41-BEAE-4DBB959BA0C7}"/>
              </a:ext>
            </a:extLst>
          </p:cNvPr>
          <p:cNvSpPr txBox="1"/>
          <p:nvPr/>
        </p:nvSpPr>
        <p:spPr>
          <a:xfrm>
            <a:off x="2362200" y="4191000"/>
            <a:ext cx="5029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>
                <a:solidFill>
                  <a:schemeClr val="bg1"/>
                </a:solidFill>
              </a:rPr>
              <a:t>Macavei </a:t>
            </a:r>
            <a:r>
              <a:rPr lang="ro-RO" dirty="0" err="1">
                <a:solidFill>
                  <a:schemeClr val="bg1"/>
                </a:solidFill>
              </a:rPr>
              <a:t>Rebecca</a:t>
            </a:r>
            <a:r>
              <a:rPr lang="ro-RO" dirty="0">
                <a:solidFill>
                  <a:schemeClr val="bg1"/>
                </a:solidFill>
              </a:rPr>
              <a:t> Flavia </a:t>
            </a:r>
          </a:p>
          <a:p>
            <a:r>
              <a:rPr lang="ro-RO" dirty="0">
                <a:solidFill>
                  <a:schemeClr val="bg1"/>
                </a:solidFill>
              </a:rPr>
              <a:t>Student ID:2232071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0338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433" y="1303338"/>
            <a:ext cx="8475133" cy="4983162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 presentation is going to portray the role and importance of quality, guest and the hospitality services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InterContinental Hotels Group (IHG) is the chosen hotelier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Candlewood Suites, a luxury brand for IHG is the chosen brand 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Main consumers and the services offered by the hotel brand are taken into consideration here</a:t>
            </a:r>
          </a:p>
          <a:p>
            <a:pPr algn="just">
              <a:lnSpc>
                <a:spcPct val="150000"/>
              </a:lnSpc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5D593E66-35CC-87F5-8854-023747D23C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1" y="4191000"/>
            <a:ext cx="8915400" cy="2801523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Background of the hotel brand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419600" cy="4525963"/>
          </a:xfrm>
        </p:spPr>
        <p:txBody>
          <a:bodyPr>
            <a:normAutofit fontScale="85000" lnSpcReduction="10000"/>
          </a:bodyPr>
          <a:lstStyle/>
          <a:p>
            <a:pPr lvl="0"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Candlewood Suites is a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recognised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luxury brand of IHG founded in the year 1995 and regarded as a father of the extended-stay concept (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Ihgplc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 2023a) </a:t>
            </a:r>
          </a:p>
          <a:p>
            <a:pPr lvl="0"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Candlewood Suites is a better place for creating a sense of normalcy while travelling for a longer period of time </a:t>
            </a:r>
          </a:p>
          <a:p>
            <a:pPr lvl="0" algn="just">
              <a:lnSpc>
                <a:spcPct val="150000"/>
              </a:lnSpc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Revenue generated by the hotel brand is </a:t>
            </a:r>
            <a:r>
              <a:rPr lang="en-US" sz="2400" b="1" i="1" dirty="0">
                <a:latin typeface="Times New Roman" pitchFamily="18" charset="0"/>
                <a:cs typeface="Times New Roman" pitchFamily="18" charset="0"/>
              </a:rPr>
              <a:t>$121.6 Million 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Zoominfo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, 2023)</a:t>
            </a:r>
          </a:p>
          <a:p>
            <a:pPr algn="just">
              <a:lnSpc>
                <a:spcPct val="150000"/>
              </a:lnSpc>
              <a:buNone/>
            </a:pP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image1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5334000" y="2133600"/>
            <a:ext cx="3505200" cy="3124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Main consumers of Hotel brand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9800"/>
            <a:ext cx="4419600" cy="4525963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 brand is targeting mainly the 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males from royal classes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 company's segment comprises of 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America, Europe, Middle East Asia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 company offers 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368 candlewood suites hotels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worldwide for potential consumers (Statista, 2023a)  </a:t>
            </a:r>
          </a:p>
          <a:p>
            <a:pPr algn="just">
              <a:lnSpc>
                <a:spcPct val="150000"/>
              </a:lnSpc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10200" y="2667000"/>
            <a:ext cx="3424782" cy="2286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Nature of the guest services and facilities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9800"/>
            <a:ext cx="4419600" cy="4525963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Offers business-friendly hotels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Guests can enjoy suites with 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fully-equipped kitchens and the guest can relax in a recliner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Trivago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2023)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 hotel provides convenient amenities like a fitness centre, childcare activities and a library  </a:t>
            </a:r>
          </a:p>
          <a:p>
            <a:pPr algn="just">
              <a:lnSpc>
                <a:spcPct val="150000"/>
              </a:lnSpc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57800" y="2743200"/>
            <a:ext cx="3665543" cy="2057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Scope of the guest services and facilities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752600"/>
            <a:ext cx="4876800" cy="4525963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 most advantage of the hotel groups is that they are offering 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an open space for their guest where the guest can enjoy their extended period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 brand is 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leveraging the digital approach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in order to meet the expectations of its customers (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Ihgplc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2023)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Delivering a 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culture that retains and attracts the best people 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1037" y="2362200"/>
            <a:ext cx="3115763" cy="29194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Role of the guest services and facilities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4648200" cy="4724400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Guest have to depend upon reliable services and the amenities that are supporting their independent ways (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Ihg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2023)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At Candlewoods, the staffs are gracious, cheerful, accommodative and attentive to addressing the desires of the consumers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Establishing good communication between the guests and the agents as well as assisting them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05400" y="2697957"/>
            <a:ext cx="3880184" cy="21637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Role and Function of guest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676400"/>
            <a:ext cx="4800600" cy="4800600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 main aim of guest service is to assure that the guest is welcomed, cared and valued at the hotels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Creating a 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warm and welcoming environment for the guest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To inspire customer loyalty and to circulate the information relating to the services offered (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Agarwal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2021)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86400" y="2362199"/>
            <a:ext cx="3429000" cy="29952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Importance of hospitality services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029200" cy="4800600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Customer service is essential within the hospitality industry to mitigate issues of service failure (</a:t>
            </a:r>
            <a:r>
              <a:rPr lang="en-GB" sz="20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Koc</a:t>
            </a:r>
            <a:r>
              <a:rPr lang="en-GB" sz="2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2019). </a:t>
            </a:r>
            <a:endParaRPr lang="en-IN" sz="2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 is responsible for fulfilling the basic needs of the consumers at work and in their recreational purpose </a:t>
            </a:r>
            <a:endParaRPr lang="en-IN" sz="2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GB" sz="2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market size of the hospitality industry has reached nearly </a:t>
            </a:r>
            <a:r>
              <a:rPr lang="en-GB" sz="2000" b="1" i="1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4.7 trillion U.S. dollars</a:t>
            </a:r>
            <a:r>
              <a:rPr lang="en-GB" sz="2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2000" b="1" i="1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 2023</a:t>
            </a:r>
            <a:r>
              <a:rPr lang="en-GB" sz="2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which might rise to </a:t>
            </a:r>
            <a:r>
              <a:rPr lang="en-GB" sz="2000" b="1" i="1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5.8 trillion U.S. dollars in 2027 </a:t>
            </a:r>
            <a:r>
              <a:rPr lang="en-GB" sz="2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(Statista, 2023b) </a:t>
            </a:r>
            <a:endParaRPr lang="en-IN" sz="20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38800" y="2590800"/>
            <a:ext cx="3289466" cy="2362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Hotels exceeding guest expectation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800600" cy="4800600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Hotel’s new global campaign 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“Guest How You Guest”,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is an initiative taken by the hotel groups to better understand their consumers (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Theprint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2023)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By means of this campaign, the hoteliers can encourage their guests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 top technologies used by hoteliers to enhance consumer experience are 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Adobe Marketing Cloud, Agile CRM and </a:t>
            </a:r>
            <a:r>
              <a:rPr lang="en-US" sz="2000" b="1" i="1" dirty="0" err="1">
                <a:latin typeface="Times New Roman" pitchFamily="18" charset="0"/>
                <a:cs typeface="Times New Roman" pitchFamily="18" charset="0"/>
              </a:rPr>
              <a:t>iBeacon</a:t>
            </a:r>
            <a:r>
              <a:rPr lang="en-US" sz="2000" b="1" i="1" dirty="0">
                <a:latin typeface="Times New Roman" pitchFamily="18" charset="0"/>
                <a:cs typeface="Times New Roman" pitchFamily="18" charset="0"/>
              </a:rPr>
              <a:t> technology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Ihgplc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2023b)</a:t>
            </a:r>
          </a:p>
        </p:txBody>
      </p:sp>
      <p:pic>
        <p:nvPicPr>
          <p:cNvPr id="4" name="image2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5562600" y="2286000"/>
            <a:ext cx="3200400" cy="3124200"/>
          </a:xfrm>
          <a:prstGeom prst="rect">
            <a:avLst/>
          </a:prstGeom>
          <a:ln w="25400">
            <a:solidFill>
              <a:srgbClr val="000000"/>
            </a:solidFill>
            <a:prstDash val="solid"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800600" cy="4800600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 main consumers of the Candlewood suites are the males of the elite class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 hospitality industry are gaining marked growth on a worldwide basis 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 hotel industry is keeping the business performance central and focusing on the growth of the high-valued market and segment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62600" y="2438400"/>
            <a:ext cx="3335037" cy="2057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6200"/>
            <a:ext cx="8229600" cy="8382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Times New Roman" pitchFamily="18" charset="0"/>
                <a:cs typeface="Times New Roman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838200"/>
            <a:ext cx="8610600" cy="472440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Agarwal, P., 2021. Shattered but smiling: Human resource management and the wellbeing of hotel employees during COVID-19. International Journal of Hospitality Management, 93, p.102765.</a:t>
            </a:r>
            <a:endParaRPr lang="en-IN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Ihg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‘Explore Candlewood Suites’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10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https://www.ihg.com/candlewood/content/us/en/exp/main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on 20.05.2023)</a:t>
            </a:r>
            <a:endParaRPr lang="en-IN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Ihgplc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2023a.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‘Your space to settle in’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10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https://www.ihgplc.com/en/our-brands/candlewood-suites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on 20.05.2023)</a:t>
            </a:r>
            <a:endParaRPr lang="en-IN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Ihgplc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2023b.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‘IHG launches series of mobile and in-hotel digital technology pilots’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10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https://www.ihgplc.com/en/news-and-media/news-releases/2015/ihg-launches-series-of-mobile-and-in-hotel-digital-technology-pilots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on 20.05.2023)</a:t>
            </a:r>
            <a:endParaRPr lang="en-IN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US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Koc</a:t>
            </a:r>
            <a:r>
              <a:rPr lang="en-US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E., 2019. Service failures and recovery in hospitality and tourism: A review of literature and recommendations for future research. </a:t>
            </a:r>
            <a:r>
              <a:rPr lang="en-US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Hospitality Marketing &amp; Management</a:t>
            </a:r>
            <a:r>
              <a:rPr lang="en-US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US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28</a:t>
            </a:r>
            <a:r>
              <a:rPr lang="en-US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(5), pp.513-537.</a:t>
            </a:r>
            <a:endParaRPr lang="en-IN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Statista, 2023a.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‘Number of Candlewood Suites hotels worldwide from 2008 to 2022’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10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https://www.statista.com/statistics/223367/number-of-candlewood-suites-hotels/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on 20.05.2023)</a:t>
            </a:r>
            <a:endParaRPr lang="en-IN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Statista, 2023b,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‘Market size of the hospitality industry worldwide in 2023, with a forecast for 2027’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10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https://www.statista.com/statistics/1247012/global-market-size-of-the-hospitality-industry/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on 20.05.2023)</a:t>
            </a:r>
            <a:endParaRPr lang="en-IN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Theprint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‘Survey commissioned by IHG Hotels &amp; Resorts reveals what consumers value when they travel’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10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https://theprint.in/ani-press-releases/survey-commissioned-by-ihg-hotels-resorts-reveals-what-consumers-value-when-they-travel/1155494/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on 20.05.2023)</a:t>
            </a:r>
            <a:endParaRPr lang="en-IN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Trivago, 2023.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‘Hotel Candlewood Suites Houston-Westchase (Houston, USA)’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10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https://www.trivago.in/en-IN/oar/hotel-candlewood-suites-houston-westchase?search=100-57666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on 20.05.2023)</a:t>
            </a:r>
            <a:endParaRPr lang="en-IN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GB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Zoominfo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2023.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‘Candlewood Suites’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110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https://www.zoominfo.com/c/candlewood-suites/19663344</a:t>
            </a:r>
            <a:r>
              <a:rPr lang="en-GB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 on 20.05.2023)</a:t>
            </a:r>
            <a:endParaRPr lang="en-IN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NATIONAL THANK YOU MONTH -January 2024 - National Today">
            <a:extLst>
              <a:ext uri="{FF2B5EF4-FFF2-40B4-BE49-F238E27FC236}">
                <a16:creationId xmlns:a16="http://schemas.microsoft.com/office/drawing/2014/main" id="{43458944-42E8-E786-007F-5F7FD657C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986</Words>
  <Application>Microsoft Office PowerPoint</Application>
  <PresentationFormat>On-screen Show (4:3)</PresentationFormat>
  <Paragraphs>66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Times New Roman</vt:lpstr>
      <vt:lpstr>Office Theme</vt:lpstr>
      <vt:lpstr> BMIH4003 HOSPITALITY &amp; GUEST SERVICES (ASSESSMENT 1) </vt:lpstr>
      <vt:lpstr>Introduction</vt:lpstr>
      <vt:lpstr>Background of the hotel brand </vt:lpstr>
      <vt:lpstr>Main consumers of Hotel brand </vt:lpstr>
      <vt:lpstr>Nature of the guest services and facilities</vt:lpstr>
      <vt:lpstr>Scope of the guest services and facilities</vt:lpstr>
      <vt:lpstr>Role of the guest services and facilities</vt:lpstr>
      <vt:lpstr>Role and Function of guest services</vt:lpstr>
      <vt:lpstr>Importance of hospitality services </vt:lpstr>
      <vt:lpstr>Hotels exceeding guest expectation </vt:lpstr>
      <vt:lpstr>Conclusion 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Admin</dc:creator>
  <cp:lastModifiedBy>Rebecca Macavei (2232071)</cp:lastModifiedBy>
  <cp:revision>16</cp:revision>
  <dcterms:created xsi:type="dcterms:W3CDTF">2023-05-20T07:23:12Z</dcterms:created>
  <dcterms:modified xsi:type="dcterms:W3CDTF">2023-05-22T13:58:32Z</dcterms:modified>
</cp:coreProperties>
</file>