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0"/>
  </p:notesMasterIdLst>
  <p:sldIdLst>
    <p:sldId id="256" r:id="rId2"/>
    <p:sldId id="258" r:id="rId3"/>
    <p:sldId id="282" r:id="rId4"/>
    <p:sldId id="281" r:id="rId5"/>
    <p:sldId id="273" r:id="rId6"/>
    <p:sldId id="272" r:id="rId7"/>
    <p:sldId id="294" r:id="rId8"/>
    <p:sldId id="267" r:id="rId9"/>
    <p:sldId id="268" r:id="rId10"/>
    <p:sldId id="271" r:id="rId11"/>
    <p:sldId id="270" r:id="rId12"/>
    <p:sldId id="269" r:id="rId13"/>
    <p:sldId id="274" r:id="rId14"/>
    <p:sldId id="276" r:id="rId15"/>
    <p:sldId id="275" r:id="rId16"/>
    <p:sldId id="277" r:id="rId17"/>
    <p:sldId id="290" r:id="rId18"/>
    <p:sldId id="288" r:id="rId19"/>
    <p:sldId id="289" r:id="rId20"/>
    <p:sldId id="293" r:id="rId21"/>
    <p:sldId id="279" r:id="rId22"/>
    <p:sldId id="283" r:id="rId23"/>
    <p:sldId id="278" r:id="rId24"/>
    <p:sldId id="285" r:id="rId25"/>
    <p:sldId id="280" r:id="rId26"/>
    <p:sldId id="292" r:id="rId27"/>
    <p:sldId id="291" r:id="rId28"/>
    <p:sldId id="286" r:id="rId29"/>
    <p:sldId id="257" r:id="rId30"/>
    <p:sldId id="287" r:id="rId31"/>
    <p:sldId id="266" r:id="rId32"/>
    <p:sldId id="265" r:id="rId33"/>
    <p:sldId id="259" r:id="rId34"/>
    <p:sldId id="260" r:id="rId35"/>
    <p:sldId id="261" r:id="rId36"/>
    <p:sldId id="262" r:id="rId37"/>
    <p:sldId id="263" r:id="rId38"/>
    <p:sldId id="26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2"/>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30608D-74A1-974D-BD0D-9D851F0C41DE}" type="datetimeFigureOut">
              <a:rPr lang="en-US" smtClean="0"/>
              <a:t>1/29/20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98FEA-B256-BE40-A783-7E97AE27D26C}" type="slidenum">
              <a:rPr lang="en-US" smtClean="0"/>
              <a:t>‹#›</a:t>
            </a:fld>
            <a:endParaRPr lang="en-US"/>
          </a:p>
        </p:txBody>
      </p:sp>
    </p:spTree>
    <p:extLst>
      <p:ext uri="{BB962C8B-B14F-4D97-AF65-F5344CB8AC3E}">
        <p14:creationId xmlns:p14="http://schemas.microsoft.com/office/powerpoint/2010/main" val="13338043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8798FEA-B256-BE40-A783-7E97AE27D26C}" type="slidenum">
              <a:rPr lang="en-US" smtClean="0"/>
              <a:t>20</a:t>
            </a:fld>
            <a:endParaRPr lang="en-US"/>
          </a:p>
        </p:txBody>
      </p:sp>
    </p:spTree>
    <p:extLst>
      <p:ext uri="{BB962C8B-B14F-4D97-AF65-F5344CB8AC3E}">
        <p14:creationId xmlns:p14="http://schemas.microsoft.com/office/powerpoint/2010/main" val="6291725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A76F8-A0B2-5B43-807D-1022C4B320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C77ADC2-9A95-0249-80B2-A83EBC9CFE5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98141F1-E73B-324B-BFEB-266B5B944B27}"/>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5" name="Footer Placeholder 4">
            <a:extLst>
              <a:ext uri="{FF2B5EF4-FFF2-40B4-BE49-F238E27FC236}">
                <a16:creationId xmlns:a16="http://schemas.microsoft.com/office/drawing/2014/main" id="{A2F3C147-E6EA-1947-BD15-5341730411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41833-BDB7-B940-9343-8F25069400D1}"/>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2682018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2A718-5808-D443-9A63-B55EA9FC6D0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0CD022E-0EC2-A440-B6F2-A8D21634F3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B6C4BA-4677-3640-B09C-6F5230A4E1BF}"/>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5" name="Footer Placeholder 4">
            <a:extLst>
              <a:ext uri="{FF2B5EF4-FFF2-40B4-BE49-F238E27FC236}">
                <a16:creationId xmlns:a16="http://schemas.microsoft.com/office/drawing/2014/main" id="{05789846-57FA-F042-990E-362E43C96E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18BC54-DBB3-5349-A572-652AD1DAB377}"/>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2524458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B590-EFA9-1946-90CD-E044A1DE99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B12366D-2F22-3240-B7EF-AC85276340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3FDBEC-EDDF-AD4E-A952-13AA5A3E43FB}"/>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5" name="Footer Placeholder 4">
            <a:extLst>
              <a:ext uri="{FF2B5EF4-FFF2-40B4-BE49-F238E27FC236}">
                <a16:creationId xmlns:a16="http://schemas.microsoft.com/office/drawing/2014/main" id="{A22D6AA6-07FB-3747-9FF5-0F95FF22DA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BDB334-3955-A145-9609-3C84304B599A}"/>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364956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50BDC-CAF0-5445-9D14-89AB492449D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41ACEA-5BB6-F44C-920A-73F334271F2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424FC77-9A3C-B84C-9626-F4476F5986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10899FD-15D4-ED48-96C3-A5DD96EA4268}"/>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6" name="Footer Placeholder 5">
            <a:extLst>
              <a:ext uri="{FF2B5EF4-FFF2-40B4-BE49-F238E27FC236}">
                <a16:creationId xmlns:a16="http://schemas.microsoft.com/office/drawing/2014/main" id="{EF21DA46-5446-D145-9D5B-8445CD2B34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2C2669-40C4-C642-8799-74B3BE5ADAAE}"/>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1313603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D71C1-A484-AD47-8D8D-DA0E35BC790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E412F8-9D62-D94A-8FB4-990CF502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42D2899-1847-2D4A-9779-2FCAA3D3A9F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81277C-53F1-4F47-B88C-0CCB32E7D1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EBA0F96-8A6E-4E47-80AA-C7C67A485A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FAFE0EE-1DF8-FA42-B055-0ECCF4E3AA99}"/>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8" name="Footer Placeholder 7">
            <a:extLst>
              <a:ext uri="{FF2B5EF4-FFF2-40B4-BE49-F238E27FC236}">
                <a16:creationId xmlns:a16="http://schemas.microsoft.com/office/drawing/2014/main" id="{E28D71AD-D52A-634E-942E-07E5EF72FFF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FF4012D-5DBA-9743-8027-42FF1BF69563}"/>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1302452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B1366-34DB-2C4D-8838-655B3247D88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EEFC7C9-97DC-3742-8400-75604F6EAE24}"/>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4" name="Footer Placeholder 3">
            <a:extLst>
              <a:ext uri="{FF2B5EF4-FFF2-40B4-BE49-F238E27FC236}">
                <a16:creationId xmlns:a16="http://schemas.microsoft.com/office/drawing/2014/main" id="{54475312-AB58-FF48-B42A-43AAA32778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D88358-1057-1541-BE23-A9887C93DB28}"/>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1267989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67E926-533F-634D-A9F4-83E366A28883}"/>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3" name="Footer Placeholder 2">
            <a:extLst>
              <a:ext uri="{FF2B5EF4-FFF2-40B4-BE49-F238E27FC236}">
                <a16:creationId xmlns:a16="http://schemas.microsoft.com/office/drawing/2014/main" id="{03853A1D-5615-7A42-8C1B-4E36E4C332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F493F84-A796-7844-BD95-EBF1A0785C72}"/>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1676056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19115-E3F4-C949-AC47-56048AC3EA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B34688-47A7-EB47-B36F-4B5D44430D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E9FD757-2576-DD41-84CB-87B9A750E4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AD0403-C452-F848-939B-4475E46F291D}"/>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6" name="Footer Placeholder 5">
            <a:extLst>
              <a:ext uri="{FF2B5EF4-FFF2-40B4-BE49-F238E27FC236}">
                <a16:creationId xmlns:a16="http://schemas.microsoft.com/office/drawing/2014/main" id="{DBC1277F-3029-1347-AC50-78F4963012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B6D92E-D125-BF44-A29C-9A3F1973303B}"/>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2340802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243D-11CC-1D41-B0B5-E062BD52092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DB53766-AD94-4840-A1E9-FB5B3C91C2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87A5C6E-3199-CF4A-AA13-E4E0FAE274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8E0FDDE-D608-6649-B718-913616D7C26D}"/>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6" name="Footer Placeholder 5">
            <a:extLst>
              <a:ext uri="{FF2B5EF4-FFF2-40B4-BE49-F238E27FC236}">
                <a16:creationId xmlns:a16="http://schemas.microsoft.com/office/drawing/2014/main" id="{E3117C03-012B-E749-89F6-54679B9C51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20807C0-205D-AE49-9ABE-A5307A439D04}"/>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657505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B048-2AC7-474C-B26C-61D01B85A0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49DDA2-B0E5-BB45-9510-E02716A056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B53D5F-378E-734D-8BBC-7330F9C4253F}"/>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5" name="Footer Placeholder 4">
            <a:extLst>
              <a:ext uri="{FF2B5EF4-FFF2-40B4-BE49-F238E27FC236}">
                <a16:creationId xmlns:a16="http://schemas.microsoft.com/office/drawing/2014/main" id="{CC25C30D-AFDA-154B-8354-4C41A3FCD9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D1050C-7CC4-5A4F-89F2-D60AF579A11B}"/>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3569312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8AD9F5-1CC3-4941-BD5E-4456DCA3486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7E82CA4-91F9-DD44-A91C-BE0202DE6A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978A1D-4C4A-AE41-BD28-7B92FB012536}"/>
              </a:ext>
            </a:extLst>
          </p:cNvPr>
          <p:cNvSpPr>
            <a:spLocks noGrp="1"/>
          </p:cNvSpPr>
          <p:nvPr>
            <p:ph type="dt" sz="half" idx="10"/>
          </p:nvPr>
        </p:nvSpPr>
        <p:spPr/>
        <p:txBody>
          <a:bodyPr/>
          <a:lstStyle/>
          <a:p>
            <a:fld id="{6ED195F9-FFFD-6147-95B7-78E5D8706080}" type="datetimeFigureOut">
              <a:rPr lang="en-US" smtClean="0"/>
              <a:t>1/29/20</a:t>
            </a:fld>
            <a:endParaRPr lang="en-US"/>
          </a:p>
        </p:txBody>
      </p:sp>
      <p:sp>
        <p:nvSpPr>
          <p:cNvPr id="5" name="Footer Placeholder 4">
            <a:extLst>
              <a:ext uri="{FF2B5EF4-FFF2-40B4-BE49-F238E27FC236}">
                <a16:creationId xmlns:a16="http://schemas.microsoft.com/office/drawing/2014/main" id="{B766844A-53F3-5D40-9274-056BA0AE4B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38B91C-CA50-7644-96B4-7F183C862C1F}"/>
              </a:ext>
            </a:extLst>
          </p:cNvPr>
          <p:cNvSpPr>
            <a:spLocks noGrp="1"/>
          </p:cNvSpPr>
          <p:nvPr>
            <p:ph type="sldNum" sz="quarter" idx="12"/>
          </p:nvPr>
        </p:nvSpPr>
        <p:spPr/>
        <p:txBody>
          <a:bodyPr/>
          <a:lstStyle/>
          <a:p>
            <a:fld id="{E0FD5FCF-F746-F647-8609-6C5BF1C94D0D}" type="slidenum">
              <a:rPr lang="en-US" smtClean="0"/>
              <a:t>‹#›</a:t>
            </a:fld>
            <a:endParaRPr lang="en-US"/>
          </a:p>
        </p:txBody>
      </p:sp>
    </p:spTree>
    <p:extLst>
      <p:ext uri="{BB962C8B-B14F-4D97-AF65-F5344CB8AC3E}">
        <p14:creationId xmlns:p14="http://schemas.microsoft.com/office/powerpoint/2010/main" val="3583439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09F061B-BBF3-CF49-B0F5-F29AE2BA94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29060B9-E0F8-C34C-AA28-03DD771735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5F4B43-45B5-3749-9D84-3D38C5B801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D195F9-FFFD-6147-95B7-78E5D8706080}" type="datetimeFigureOut">
              <a:rPr lang="en-US" smtClean="0"/>
              <a:t>1/29/20</a:t>
            </a:fld>
            <a:endParaRPr lang="en-US"/>
          </a:p>
        </p:txBody>
      </p:sp>
      <p:sp>
        <p:nvSpPr>
          <p:cNvPr id="5" name="Footer Placeholder 4">
            <a:extLst>
              <a:ext uri="{FF2B5EF4-FFF2-40B4-BE49-F238E27FC236}">
                <a16:creationId xmlns:a16="http://schemas.microsoft.com/office/drawing/2014/main" id="{F462A4E8-98C7-CE4F-98AF-E354DF43A3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D966B04-B8A1-6D49-8784-C0652333A8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FD5FCF-F746-F647-8609-6C5BF1C94D0D}" type="slidenum">
              <a:rPr lang="en-US" smtClean="0"/>
              <a:t>‹#›</a:t>
            </a:fld>
            <a:endParaRPr lang="en-US"/>
          </a:p>
        </p:txBody>
      </p:sp>
    </p:spTree>
    <p:extLst>
      <p:ext uri="{BB962C8B-B14F-4D97-AF65-F5344CB8AC3E}">
        <p14:creationId xmlns:p14="http://schemas.microsoft.com/office/powerpoint/2010/main" val="3937637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sarc.qub.ac.uk/home/sarc/facilities/soniclab/"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video" Target="https://player.vimeo.com/video/164102314?app_id=12296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video" Target="https://www.youtube.com/embed/1iqXLVBm0I8?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WvM-SxrMv6s"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pag-sound.blogspot.com/2014/10/wave-field-synthesis-applied-to.html" TargetMode="External"/><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JFFb88JaliI?feature=oembed" TargetMode="Externa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support.apple.com/kb/PH24627?viewlocale=en_BN&amp;locale=en_BN"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gris.musique.umontreal.ca/#news"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harpex.net/" TargetMode="External"/><Relationship Id="rId13" Type="http://schemas.openxmlformats.org/officeDocument/2006/relationships/hyperlink" Target="https://www.zhdk.ch/downloads-ambisonics-externals-for-maxmsp-5381" TargetMode="External"/><Relationship Id="rId3" Type="http://schemas.openxmlformats.org/officeDocument/2006/relationships/hyperlink" Target="https://www.brucewiggins.co.uk/?page_id=78" TargetMode="External"/><Relationship Id="rId7" Type="http://schemas.openxmlformats.org/officeDocument/2006/relationships/hyperlink" Target="https://www.noisemakers.fr/" TargetMode="External"/><Relationship Id="rId12" Type="http://schemas.openxmlformats.org/officeDocument/2006/relationships/hyperlink" Target="http://forumnet.ircam.fr/product/spat-en/" TargetMode="External"/><Relationship Id="rId17" Type="http://schemas.openxmlformats.org/officeDocument/2006/relationships/hyperlink" Target="https://sound.risd.edu/sas-software.html" TargetMode="External"/><Relationship Id="rId2" Type="http://schemas.openxmlformats.org/officeDocument/2006/relationships/hyperlink" Target="http://www.matthiaskronlachner.com/?p=2015" TargetMode="External"/><Relationship Id="rId16" Type="http://schemas.openxmlformats.org/officeDocument/2006/relationships/hyperlink" Target="http://www.zacharyseldess.com/miap/" TargetMode="External"/><Relationship Id="rId1" Type="http://schemas.openxmlformats.org/officeDocument/2006/relationships/slideLayout" Target="../slideLayouts/slideLayout2.xml"/><Relationship Id="rId6" Type="http://schemas.openxmlformats.org/officeDocument/2006/relationships/hyperlink" Target="https://facebook360.fb.com/spatial-workstation/" TargetMode="External"/><Relationship Id="rId11" Type="http://schemas.openxmlformats.org/officeDocument/2006/relationships/hyperlink" Target="http://www.ambisonictoolkit.net/download/supercollider/" TargetMode="External"/><Relationship Id="rId5" Type="http://schemas.openxmlformats.org/officeDocument/2006/relationships/hyperlink" Target="http://research.spa.aalto.fi/projects/sparta_vsts/" TargetMode="External"/><Relationship Id="rId15" Type="http://schemas.openxmlformats.org/officeDocument/2006/relationships/hyperlink" Target="http://ico.bukvic.net/main/d4/" TargetMode="External"/><Relationship Id="rId10" Type="http://schemas.openxmlformats.org/officeDocument/2006/relationships/hyperlink" Target="http://www.envelop.us/software/" TargetMode="External"/><Relationship Id="rId4" Type="http://schemas.openxmlformats.org/officeDocument/2006/relationships/hyperlink" Target="https://plugins.iem.at/" TargetMode="External"/><Relationship Id="rId9" Type="http://schemas.openxmlformats.org/officeDocument/2006/relationships/hyperlink" Target="http://www.ambisonictoolkit.net/download/reaper/" TargetMode="External"/><Relationship Id="rId14" Type="http://schemas.openxmlformats.org/officeDocument/2006/relationships/hyperlink" Target="http://hoalibrary.mshparisnord.fr/e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lib.tkk.fi/Diss/2001/isbn9512255324/article1.pdf" TargetMode="External"/><Relationship Id="rId2" Type="http://schemas.openxmlformats.org/officeDocument/2006/relationships/hyperlink" Target="https://desk.flux.audio/hc/en-us/articles/360008231154-Panning-types" TargetMode="External"/><Relationship Id="rId1" Type="http://schemas.openxmlformats.org/officeDocument/2006/relationships/slideLayout" Target="../slideLayouts/slideLayout2.xml"/><Relationship Id="rId4" Type="http://schemas.openxmlformats.org/officeDocument/2006/relationships/hyperlink" Target="https://sound.risd.edu/sas-software.html"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bbc.com/academy-guides/spatial-audio-where-do-i-start" TargetMode="External"/><Relationship Id="rId2" Type="http://schemas.openxmlformats.org/officeDocument/2006/relationships/hyperlink" Target="https://www.soundonsound.com/techniques/surround-sound-explained-part-7" TargetMode="External"/><Relationship Id="rId1" Type="http://schemas.openxmlformats.org/officeDocument/2006/relationships/slideLayout" Target="../slideLayouts/slideLayout2.xml"/><Relationship Id="rId5" Type="http://schemas.openxmlformats.org/officeDocument/2006/relationships/hyperlink" Target="https://www.scoop.it/topic/binaural?page=1" TargetMode="External"/><Relationship Id="rId4" Type="http://schemas.openxmlformats.org/officeDocument/2006/relationships/hyperlink" Target="https://www.dpamicrophones.com/mic-university/immersive-sound-object-based-audio-and-microphones?mc_cid=a2197efeb7&amp;mc_eid=696d2854b5"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electrocd.com/en/oeuvre/20576/Trevor_Wishart/Vox_5" TargetMode="External"/><Relationship Id="rId2" Type="http://schemas.openxmlformats.org/officeDocument/2006/relationships/hyperlink" Target="https://electrotheque.com/oeuvre/3582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electrocd.com/en/oeuvre/20576/Trevor_Wishart/Vox_5" TargetMode="External"/><Relationship Id="rId2" Type="http://schemas.openxmlformats.org/officeDocument/2006/relationships/hyperlink" Target="https://electrotheque.com/oeuvre/20576"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econtact.ca/17_1/sounds/16646_ackerma_walkingt.mp3" TargetMode="External"/><Relationship Id="rId2" Type="http://schemas.openxmlformats.org/officeDocument/2006/relationships/hyperlink" Target="mailto:clintonackerman@me.com" TargetMode="External"/><Relationship Id="rId1" Type="http://schemas.openxmlformats.org/officeDocument/2006/relationships/slideLayout" Target="../slideLayouts/slideLayout2.xml"/><Relationship Id="rId4" Type="http://schemas.openxmlformats.org/officeDocument/2006/relationships/hyperlink" Target="https://econtact.ca/17_1/submissions.html" TargetMode="External"/></Relationships>
</file>

<file path=ppt/slides/_rels/slide33.xml.rels><?xml version="1.0" encoding="UTF-8" standalone="yes"?>
<Relationships xmlns="http://schemas.openxmlformats.org/package/2006/relationships"><Relationship Id="rId2" Type="http://schemas.openxmlformats.org/officeDocument/2006/relationships/hyperlink" Target="http://www.hildegardwesterkamp.ca/sound/comp/2/talking/"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sfu.ca/~truax/chalice.html" TargetMode="External"/><Relationship Id="rId2" Type="http://schemas.openxmlformats.org/officeDocument/2006/relationships/hyperlink" Target="https://electrocd.com/en/oeuvre/28375/Barry_Truax/Chalice_Well"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econtact.ca/17_1/submissions.html#michaelyoung"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adambasanta.bandcamp.com/track/transients-and-resonanc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hyperlink" Target="https://econtact.ca/7_2/bios/applebaum.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A4312-9661-1541-8888-1F2E4B49A240}"/>
              </a:ext>
            </a:extLst>
          </p:cNvPr>
          <p:cNvSpPr>
            <a:spLocks noGrp="1"/>
          </p:cNvSpPr>
          <p:nvPr>
            <p:ph type="ctrTitle"/>
          </p:nvPr>
        </p:nvSpPr>
        <p:spPr>
          <a:xfrm>
            <a:off x="6746628" y="1783959"/>
            <a:ext cx="4645250" cy="2889114"/>
          </a:xfrm>
        </p:spPr>
        <p:txBody>
          <a:bodyPr anchor="b">
            <a:normAutofit/>
          </a:bodyPr>
          <a:lstStyle/>
          <a:p>
            <a:pPr algn="l"/>
            <a:r>
              <a:rPr lang="en-US" b="1" dirty="0"/>
              <a:t>Spatial Audio</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icture containing bicycle, indoor, parked, sitting&#10;&#10;Description automatically generated">
            <a:extLst>
              <a:ext uri="{FF2B5EF4-FFF2-40B4-BE49-F238E27FC236}">
                <a16:creationId xmlns:a16="http://schemas.microsoft.com/office/drawing/2014/main" id="{5BA59ACF-2237-BD4A-9BB1-5D98F03A3A8F}"/>
              </a:ext>
            </a:extLst>
          </p:cNvPr>
          <p:cNvPicPr>
            <a:picLocks noChangeAspect="1"/>
          </p:cNvPicPr>
          <p:nvPr/>
        </p:nvPicPr>
        <p:blipFill rotWithShape="1">
          <a:blip r:embed="rId2"/>
          <a:srcRect l="6992" r="5167"/>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326435751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p:txBody>
          <a:bodyPr/>
          <a:lstStyle/>
          <a:p>
            <a:r>
              <a:rPr lang="en-US" b="1" dirty="0"/>
              <a:t>Assignment </a:t>
            </a:r>
          </a:p>
        </p:txBody>
      </p:sp>
      <p:sp>
        <p:nvSpPr>
          <p:cNvPr id="3" name="Content Placeholder 2">
            <a:extLst>
              <a:ext uri="{FF2B5EF4-FFF2-40B4-BE49-F238E27FC236}">
                <a16:creationId xmlns:a16="http://schemas.microsoft.com/office/drawing/2014/main" id="{2CCCB99B-A9E8-7842-9A7B-2C659D01AA91}"/>
              </a:ext>
            </a:extLst>
          </p:cNvPr>
          <p:cNvSpPr>
            <a:spLocks noGrp="1"/>
          </p:cNvSpPr>
          <p:nvPr>
            <p:ph idx="1"/>
          </p:nvPr>
        </p:nvSpPr>
        <p:spPr/>
        <p:txBody>
          <a:bodyPr>
            <a:normAutofit/>
          </a:bodyPr>
          <a:lstStyle/>
          <a:p>
            <a:pPr lvl="0"/>
            <a:r>
              <a:rPr lang="en-GB" dirty="0"/>
              <a:t>Produce an </a:t>
            </a:r>
            <a:r>
              <a:rPr lang="en-GB" dirty="0" err="1"/>
              <a:t>octophonic</a:t>
            </a:r>
            <a:r>
              <a:rPr lang="en-GB" dirty="0"/>
              <a:t> composition of 6-8 minutes in duration.</a:t>
            </a:r>
          </a:p>
          <a:p>
            <a:pPr lvl="0"/>
            <a:r>
              <a:rPr lang="en-GB" dirty="0"/>
              <a:t>Design a playback system for the performance of the work.</a:t>
            </a:r>
          </a:p>
          <a:p>
            <a:pPr lvl="0"/>
            <a:r>
              <a:rPr lang="en-GB" dirty="0"/>
              <a:t>Produce programme notes to be distributed at the event.</a:t>
            </a:r>
          </a:p>
          <a:p>
            <a:pPr lvl="0"/>
            <a:r>
              <a:rPr lang="en-GB" dirty="0"/>
              <a:t>Briefly introduce your piece at the event.</a:t>
            </a:r>
          </a:p>
          <a:p>
            <a:endParaRPr lang="en-GB" dirty="0"/>
          </a:p>
          <a:p>
            <a:pPr marL="0" indent="0">
              <a:buNone/>
            </a:pPr>
            <a:r>
              <a:rPr lang="en-GB" dirty="0"/>
              <a:t>This assignment requires you as a group to:</a:t>
            </a:r>
          </a:p>
          <a:p>
            <a:pPr lvl="0"/>
            <a:r>
              <a:rPr lang="en-GB" dirty="0"/>
              <a:t>Organise and host a concert, presenting the composed works.</a:t>
            </a:r>
          </a:p>
          <a:p>
            <a:r>
              <a:rPr lang="en-GB" dirty="0"/>
              <a:t>The content for this submission will be covered in the classes.</a:t>
            </a:r>
          </a:p>
          <a:p>
            <a:endParaRPr lang="en-US" dirty="0"/>
          </a:p>
        </p:txBody>
      </p:sp>
    </p:spTree>
    <p:extLst>
      <p:ext uri="{BB962C8B-B14F-4D97-AF65-F5344CB8AC3E}">
        <p14:creationId xmlns:p14="http://schemas.microsoft.com/office/powerpoint/2010/main" val="336198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p:txBody>
          <a:bodyPr/>
          <a:lstStyle/>
          <a:p>
            <a:r>
              <a:rPr lang="en-US" b="1" dirty="0"/>
              <a:t>Assignment </a:t>
            </a:r>
          </a:p>
        </p:txBody>
      </p:sp>
      <p:sp>
        <p:nvSpPr>
          <p:cNvPr id="3" name="Content Placeholder 2">
            <a:extLst>
              <a:ext uri="{FF2B5EF4-FFF2-40B4-BE49-F238E27FC236}">
                <a16:creationId xmlns:a16="http://schemas.microsoft.com/office/drawing/2014/main" id="{2CCCB99B-A9E8-7842-9A7B-2C659D01AA91}"/>
              </a:ext>
            </a:extLst>
          </p:cNvPr>
          <p:cNvSpPr>
            <a:spLocks noGrp="1"/>
          </p:cNvSpPr>
          <p:nvPr>
            <p:ph idx="1"/>
          </p:nvPr>
        </p:nvSpPr>
        <p:spPr>
          <a:xfrm>
            <a:off x="838200" y="2627312"/>
            <a:ext cx="10515600" cy="1603375"/>
          </a:xfrm>
        </p:spPr>
        <p:txBody>
          <a:bodyPr>
            <a:normAutofit lnSpcReduction="10000"/>
          </a:bodyPr>
          <a:lstStyle/>
          <a:p>
            <a:pPr marL="0" lvl="0" indent="0">
              <a:buNone/>
            </a:pPr>
            <a:r>
              <a:rPr lang="en-GB" dirty="0"/>
              <a:t>The introduction to the performance of your piece should be given from the perspective of an artist/composer and should explain the concept of the piece and consider the technicalities of its design as secondary.</a:t>
            </a:r>
          </a:p>
          <a:p>
            <a:pPr lvl="0"/>
            <a:endParaRPr lang="en-GB" dirty="0"/>
          </a:p>
          <a:p>
            <a:pPr lvl="0"/>
            <a:endParaRPr lang="en-GB" dirty="0"/>
          </a:p>
          <a:p>
            <a:endParaRPr lang="en-US" dirty="0"/>
          </a:p>
        </p:txBody>
      </p:sp>
    </p:spTree>
    <p:extLst>
      <p:ext uri="{BB962C8B-B14F-4D97-AF65-F5344CB8AC3E}">
        <p14:creationId xmlns:p14="http://schemas.microsoft.com/office/powerpoint/2010/main" val="2963597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p:txBody>
          <a:bodyPr/>
          <a:lstStyle/>
          <a:p>
            <a:r>
              <a:rPr lang="en-US" b="1" dirty="0"/>
              <a:t>Assignment</a:t>
            </a:r>
          </a:p>
        </p:txBody>
      </p:sp>
      <p:sp>
        <p:nvSpPr>
          <p:cNvPr id="3" name="Content Placeholder 2">
            <a:extLst>
              <a:ext uri="{FF2B5EF4-FFF2-40B4-BE49-F238E27FC236}">
                <a16:creationId xmlns:a16="http://schemas.microsoft.com/office/drawing/2014/main" id="{2CCCB99B-A9E8-7842-9A7B-2C659D01AA91}"/>
              </a:ext>
            </a:extLst>
          </p:cNvPr>
          <p:cNvSpPr>
            <a:spLocks noGrp="1"/>
          </p:cNvSpPr>
          <p:nvPr>
            <p:ph idx="1"/>
          </p:nvPr>
        </p:nvSpPr>
        <p:spPr>
          <a:xfrm>
            <a:off x="838200" y="2805734"/>
            <a:ext cx="10515600" cy="2052981"/>
          </a:xfrm>
        </p:spPr>
        <p:txBody>
          <a:bodyPr>
            <a:normAutofit/>
          </a:bodyPr>
          <a:lstStyle/>
          <a:p>
            <a:pPr marL="0" lvl="0" indent="0">
              <a:buNone/>
            </a:pPr>
            <a:r>
              <a:rPr lang="en-GB" dirty="0"/>
              <a:t>The written programme notes for your piece should be around 100-200 words. These should be treated like the blurb of a book; they should be geared towards not just convincing the reader to want to hear your piece, but should also give them an insight into what interesting parts they may want to listen out for.</a:t>
            </a:r>
          </a:p>
        </p:txBody>
      </p:sp>
    </p:spTree>
    <p:extLst>
      <p:ext uri="{BB962C8B-B14F-4D97-AF65-F5344CB8AC3E}">
        <p14:creationId xmlns:p14="http://schemas.microsoft.com/office/powerpoint/2010/main" val="434193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p:txBody>
          <a:bodyPr/>
          <a:lstStyle/>
          <a:p>
            <a:r>
              <a:rPr lang="en-US" b="1" dirty="0"/>
              <a:t>Assignment Aims</a:t>
            </a:r>
          </a:p>
        </p:txBody>
      </p:sp>
      <p:sp>
        <p:nvSpPr>
          <p:cNvPr id="3" name="Content Placeholder 2">
            <a:extLst>
              <a:ext uri="{FF2B5EF4-FFF2-40B4-BE49-F238E27FC236}">
                <a16:creationId xmlns:a16="http://schemas.microsoft.com/office/drawing/2014/main" id="{2CCCB99B-A9E8-7842-9A7B-2C659D01AA91}"/>
              </a:ext>
            </a:extLst>
          </p:cNvPr>
          <p:cNvSpPr>
            <a:spLocks noGrp="1"/>
          </p:cNvSpPr>
          <p:nvPr>
            <p:ph idx="1"/>
          </p:nvPr>
        </p:nvSpPr>
        <p:spPr/>
        <p:txBody>
          <a:bodyPr>
            <a:normAutofit/>
          </a:bodyPr>
          <a:lstStyle/>
          <a:p>
            <a:pPr marL="0" lvl="0" indent="0">
              <a:buNone/>
            </a:pPr>
            <a:r>
              <a:rPr lang="en-GB" dirty="0"/>
              <a:t>Compose and work with the </a:t>
            </a:r>
            <a:r>
              <a:rPr lang="en-GB" dirty="0" err="1"/>
              <a:t>octophonic</a:t>
            </a:r>
            <a:r>
              <a:rPr lang="en-GB" dirty="0"/>
              <a:t> setup on a regular basis.</a:t>
            </a:r>
          </a:p>
          <a:p>
            <a:pPr lvl="0"/>
            <a:endParaRPr lang="en-GB" dirty="0"/>
          </a:p>
          <a:p>
            <a:pPr marL="0" lvl="0" indent="0">
              <a:buNone/>
            </a:pPr>
            <a:r>
              <a:rPr lang="en-GB" dirty="0"/>
              <a:t>Consider the practicalities of the performance of your piece within the event space.</a:t>
            </a:r>
          </a:p>
          <a:p>
            <a:pPr lvl="0"/>
            <a:endParaRPr lang="en-GB" dirty="0"/>
          </a:p>
          <a:p>
            <a:pPr marL="0" lvl="0" indent="0">
              <a:buNone/>
            </a:pPr>
            <a:r>
              <a:rPr lang="en-GB" dirty="0"/>
              <a:t>Your composition should make artistic use of the speaker arrangement; that is to say that the speaker array should be incorporated into the composition process and not just an afterthought.</a:t>
            </a:r>
          </a:p>
          <a:p>
            <a:pPr lvl="0"/>
            <a:endParaRPr lang="en-GB" dirty="0"/>
          </a:p>
          <a:p>
            <a:pPr lvl="0"/>
            <a:endParaRPr lang="en-GB" dirty="0"/>
          </a:p>
          <a:p>
            <a:endParaRPr lang="en-US" dirty="0"/>
          </a:p>
        </p:txBody>
      </p:sp>
    </p:spTree>
    <p:extLst>
      <p:ext uri="{BB962C8B-B14F-4D97-AF65-F5344CB8AC3E}">
        <p14:creationId xmlns:p14="http://schemas.microsoft.com/office/powerpoint/2010/main" val="16773553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p:txBody>
          <a:bodyPr/>
          <a:lstStyle/>
          <a:p>
            <a:r>
              <a:rPr lang="en-US" b="1" dirty="0"/>
              <a:t>Assignment Outcomes</a:t>
            </a:r>
          </a:p>
        </p:txBody>
      </p:sp>
      <p:sp>
        <p:nvSpPr>
          <p:cNvPr id="3" name="Content Placeholder 2">
            <a:extLst>
              <a:ext uri="{FF2B5EF4-FFF2-40B4-BE49-F238E27FC236}">
                <a16:creationId xmlns:a16="http://schemas.microsoft.com/office/drawing/2014/main" id="{2CCCB99B-A9E8-7842-9A7B-2C659D01AA91}"/>
              </a:ext>
            </a:extLst>
          </p:cNvPr>
          <p:cNvSpPr>
            <a:spLocks noGrp="1"/>
          </p:cNvSpPr>
          <p:nvPr>
            <p:ph idx="1"/>
          </p:nvPr>
        </p:nvSpPr>
        <p:spPr/>
        <p:txBody>
          <a:bodyPr/>
          <a:lstStyle/>
          <a:p>
            <a:pPr marL="0" indent="0">
              <a:buNone/>
            </a:pPr>
            <a:endParaRPr lang="en-GB" dirty="0"/>
          </a:p>
          <a:p>
            <a:pPr marL="0" indent="0">
              <a:buNone/>
            </a:pPr>
            <a:r>
              <a:rPr lang="en-GB" dirty="0"/>
              <a:t>1. Understand and utilise a number of key theories related to a spatial environment and the creation of sonic art within that environment.</a:t>
            </a:r>
          </a:p>
          <a:p>
            <a:endParaRPr lang="en-GB" dirty="0"/>
          </a:p>
          <a:p>
            <a:pPr marL="0" indent="0">
              <a:buNone/>
            </a:pPr>
            <a:r>
              <a:rPr lang="en-GB" dirty="0"/>
              <a:t>2. To utilise the spatial aspect of a speaker array to enhance a composition.</a:t>
            </a:r>
          </a:p>
          <a:p>
            <a:endParaRPr lang="en-US" dirty="0"/>
          </a:p>
        </p:txBody>
      </p:sp>
    </p:spTree>
    <p:extLst>
      <p:ext uri="{BB962C8B-B14F-4D97-AF65-F5344CB8AC3E}">
        <p14:creationId xmlns:p14="http://schemas.microsoft.com/office/powerpoint/2010/main" val="15001074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3906543" y="521419"/>
            <a:ext cx="3973667" cy="5811837"/>
          </a:xfrm>
        </p:spPr>
        <p:txBody>
          <a:bodyPr>
            <a:normAutofit/>
          </a:bodyPr>
          <a:lstStyle/>
          <a:p>
            <a:r>
              <a:rPr lang="en-US" b="1" dirty="0">
                <a:solidFill>
                  <a:srgbClr val="FFFFFF"/>
                </a:solidFill>
              </a:rPr>
              <a:t>Sound in Space</a:t>
            </a:r>
          </a:p>
        </p:txBody>
      </p:sp>
    </p:spTree>
    <p:extLst>
      <p:ext uri="{BB962C8B-B14F-4D97-AF65-F5344CB8AC3E}">
        <p14:creationId xmlns:p14="http://schemas.microsoft.com/office/powerpoint/2010/main" val="374295020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33002" y="365125"/>
            <a:ext cx="3973667" cy="5811837"/>
          </a:xfrm>
        </p:spPr>
        <p:txBody>
          <a:bodyPr>
            <a:normAutofit/>
          </a:bodyPr>
          <a:lstStyle/>
          <a:p>
            <a:r>
              <a:rPr lang="en-US" b="1" dirty="0">
                <a:solidFill>
                  <a:srgbClr val="FFFFFF"/>
                </a:solidFill>
              </a:rPr>
              <a:t>Surround Sound Speaker Arrays</a:t>
            </a:r>
          </a:p>
        </p:txBody>
      </p:sp>
      <p:sp>
        <p:nvSpPr>
          <p:cNvPr id="3" name="Content Placeholder 2">
            <a:extLst>
              <a:ext uri="{FF2B5EF4-FFF2-40B4-BE49-F238E27FC236}">
                <a16:creationId xmlns:a16="http://schemas.microsoft.com/office/drawing/2014/main" id="{2CCCB99B-A9E8-7842-9A7B-2C659D01AA91}"/>
              </a:ext>
            </a:extLst>
          </p:cNvPr>
          <p:cNvSpPr>
            <a:spLocks noGrp="1"/>
          </p:cNvSpPr>
          <p:nvPr>
            <p:ph idx="1"/>
          </p:nvPr>
        </p:nvSpPr>
        <p:spPr>
          <a:xfrm>
            <a:off x="6397752" y="365125"/>
            <a:ext cx="5996871" cy="5811837"/>
          </a:xfrm>
        </p:spPr>
        <p:txBody>
          <a:bodyPr anchor="ctr">
            <a:normAutofit/>
          </a:bodyPr>
          <a:lstStyle/>
          <a:p>
            <a:pPr marL="0" indent="0">
              <a:buNone/>
            </a:pPr>
            <a:r>
              <a:rPr lang="en-US" sz="3200" dirty="0">
                <a:solidFill>
                  <a:srgbClr val="FFFFFF"/>
                </a:solidFill>
              </a:rPr>
              <a:t>Monophonic </a:t>
            </a:r>
          </a:p>
          <a:p>
            <a:pPr marL="0" indent="0">
              <a:buNone/>
            </a:pPr>
            <a:r>
              <a:rPr lang="en-US" sz="3200" dirty="0">
                <a:solidFill>
                  <a:srgbClr val="FFFFFF"/>
                </a:solidFill>
              </a:rPr>
              <a:t>Stereophonic</a:t>
            </a:r>
          </a:p>
          <a:p>
            <a:pPr marL="0" indent="0">
              <a:buNone/>
            </a:pPr>
            <a:r>
              <a:rPr lang="en-US" sz="3200" dirty="0">
                <a:solidFill>
                  <a:srgbClr val="FFFFFF"/>
                </a:solidFill>
              </a:rPr>
              <a:t>Quadrophonic </a:t>
            </a:r>
          </a:p>
          <a:p>
            <a:pPr marL="0" indent="0">
              <a:buNone/>
            </a:pPr>
            <a:r>
              <a:rPr lang="en-US" sz="3200" dirty="0">
                <a:solidFill>
                  <a:srgbClr val="FFFFFF"/>
                </a:solidFill>
              </a:rPr>
              <a:t>5.1 </a:t>
            </a:r>
          </a:p>
          <a:p>
            <a:pPr marL="0" indent="0">
              <a:buNone/>
            </a:pPr>
            <a:r>
              <a:rPr lang="en-US" sz="3200" dirty="0">
                <a:solidFill>
                  <a:srgbClr val="FFFFFF"/>
                </a:solidFill>
              </a:rPr>
              <a:t>7.1</a:t>
            </a:r>
          </a:p>
          <a:p>
            <a:pPr marL="0" indent="0">
              <a:buNone/>
            </a:pPr>
            <a:r>
              <a:rPr lang="en-US" sz="3200" dirty="0" err="1">
                <a:solidFill>
                  <a:srgbClr val="FFFFFF"/>
                </a:solidFill>
              </a:rPr>
              <a:t>Octophonoic</a:t>
            </a:r>
            <a:r>
              <a:rPr lang="en-US" sz="3200" dirty="0">
                <a:solidFill>
                  <a:srgbClr val="FFFFFF"/>
                </a:solidFill>
              </a:rPr>
              <a:t> </a:t>
            </a:r>
          </a:p>
          <a:p>
            <a:pPr marL="0" indent="0">
              <a:buNone/>
            </a:pPr>
            <a:r>
              <a:rPr lang="en-US" sz="3200" dirty="0">
                <a:solidFill>
                  <a:srgbClr val="FFFFFF"/>
                </a:solidFill>
              </a:rPr>
              <a:t>9.1 </a:t>
            </a:r>
          </a:p>
          <a:p>
            <a:pPr marL="0" indent="0">
              <a:buNone/>
            </a:pPr>
            <a:r>
              <a:rPr lang="en-US" sz="3200" dirty="0">
                <a:solidFill>
                  <a:srgbClr val="FFFFFF"/>
                </a:solidFill>
              </a:rPr>
              <a:t>12.1</a:t>
            </a:r>
          </a:p>
        </p:txBody>
      </p:sp>
    </p:spTree>
    <p:extLst>
      <p:ext uri="{BB962C8B-B14F-4D97-AF65-F5344CB8AC3E}">
        <p14:creationId xmlns:p14="http://schemas.microsoft.com/office/powerpoint/2010/main" val="153763987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kern="1200">
                <a:solidFill>
                  <a:schemeClr val="bg1"/>
                </a:solidFill>
                <a:latin typeface="+mj-lt"/>
                <a:ea typeface="+mj-ea"/>
                <a:cs typeface="+mj-cs"/>
              </a:rPr>
              <a:t>Quadraphonic </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a logo&#10;&#10;Description automatically generated">
            <a:extLst>
              <a:ext uri="{FF2B5EF4-FFF2-40B4-BE49-F238E27FC236}">
                <a16:creationId xmlns:a16="http://schemas.microsoft.com/office/drawing/2014/main" id="{3B213B50-AFD2-814C-B208-D50C344B4937}"/>
              </a:ext>
            </a:extLst>
          </p:cNvPr>
          <p:cNvPicPr>
            <a:picLocks noChangeAspect="1"/>
          </p:cNvPicPr>
          <p:nvPr/>
        </p:nvPicPr>
        <p:blipFill>
          <a:blip r:embed="rId2"/>
          <a:stretch>
            <a:fillRect/>
          </a:stretch>
        </p:blipFill>
        <p:spPr>
          <a:xfrm>
            <a:off x="419382" y="720993"/>
            <a:ext cx="4047843" cy="4047843"/>
          </a:xfrm>
          <a:prstGeom prst="rect">
            <a:avLst/>
          </a:prstGeom>
        </p:spPr>
      </p:pic>
    </p:spTree>
    <p:extLst>
      <p:ext uri="{BB962C8B-B14F-4D97-AF65-F5344CB8AC3E}">
        <p14:creationId xmlns:p14="http://schemas.microsoft.com/office/powerpoint/2010/main" val="4131665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kern="1200" dirty="0">
                <a:solidFill>
                  <a:schemeClr val="bg1"/>
                </a:solidFill>
                <a:latin typeface="+mj-lt"/>
                <a:ea typeface="+mj-ea"/>
                <a:cs typeface="+mj-cs"/>
              </a:rPr>
              <a:t>5.1 </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B213B50-AFD2-814C-B208-D50C344B4937}"/>
              </a:ext>
            </a:extLst>
          </p:cNvPr>
          <p:cNvPicPr>
            <a:picLocks noChangeAspect="1"/>
          </p:cNvPicPr>
          <p:nvPr/>
        </p:nvPicPr>
        <p:blipFill>
          <a:blip r:embed="rId2"/>
          <a:srcRect/>
          <a:stretch/>
        </p:blipFill>
        <p:spPr>
          <a:xfrm>
            <a:off x="419382" y="720993"/>
            <a:ext cx="4047843" cy="4047843"/>
          </a:xfrm>
          <a:prstGeom prst="rect">
            <a:avLst/>
          </a:prstGeom>
        </p:spPr>
      </p:pic>
    </p:spTree>
    <p:extLst>
      <p:ext uri="{BB962C8B-B14F-4D97-AF65-F5344CB8AC3E}">
        <p14:creationId xmlns:p14="http://schemas.microsoft.com/office/powerpoint/2010/main" val="1214768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kern="1200" dirty="0" err="1">
                <a:solidFill>
                  <a:schemeClr val="bg1"/>
                </a:solidFill>
                <a:latin typeface="+mj-lt"/>
                <a:ea typeface="+mj-ea"/>
                <a:cs typeface="+mj-cs"/>
              </a:rPr>
              <a:t>Octophonic</a:t>
            </a:r>
            <a:endParaRPr lang="en-US" sz="6000" b="1" kern="1200" dirty="0">
              <a:solidFill>
                <a:schemeClr val="bg1"/>
              </a:solidFill>
              <a:latin typeface="+mj-lt"/>
              <a:ea typeface="+mj-ea"/>
              <a:cs typeface="+mj-cs"/>
            </a:endParaRP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B213B50-AFD2-814C-B208-D50C344B4937}"/>
              </a:ext>
            </a:extLst>
          </p:cNvPr>
          <p:cNvPicPr>
            <a:picLocks noChangeAspect="1"/>
          </p:cNvPicPr>
          <p:nvPr/>
        </p:nvPicPr>
        <p:blipFill>
          <a:blip r:embed="rId2"/>
          <a:srcRect/>
          <a:stretch/>
        </p:blipFill>
        <p:spPr>
          <a:xfrm>
            <a:off x="419382" y="720993"/>
            <a:ext cx="4047843" cy="4047843"/>
          </a:xfrm>
          <a:prstGeom prst="rect">
            <a:avLst/>
          </a:prstGeom>
        </p:spPr>
      </p:pic>
      <p:sp>
        <p:nvSpPr>
          <p:cNvPr id="7" name="TextBox 6">
            <a:extLst>
              <a:ext uri="{FF2B5EF4-FFF2-40B4-BE49-F238E27FC236}">
                <a16:creationId xmlns:a16="http://schemas.microsoft.com/office/drawing/2014/main" id="{21B181A1-BAFA-6043-B009-B373E5BA2117}"/>
              </a:ext>
            </a:extLst>
          </p:cNvPr>
          <p:cNvSpPr txBox="1"/>
          <p:nvPr/>
        </p:nvSpPr>
        <p:spPr>
          <a:xfrm>
            <a:off x="1492338" y="1791041"/>
            <a:ext cx="301686" cy="369332"/>
          </a:xfrm>
          <a:prstGeom prst="rect">
            <a:avLst/>
          </a:prstGeom>
          <a:noFill/>
        </p:spPr>
        <p:txBody>
          <a:bodyPr wrap="none" rtlCol="0">
            <a:spAutoFit/>
          </a:bodyPr>
          <a:lstStyle/>
          <a:p>
            <a:r>
              <a:rPr lang="en-US" dirty="0"/>
              <a:t>1</a:t>
            </a:r>
          </a:p>
        </p:txBody>
      </p:sp>
      <p:sp>
        <p:nvSpPr>
          <p:cNvPr id="8" name="TextBox 7">
            <a:extLst>
              <a:ext uri="{FF2B5EF4-FFF2-40B4-BE49-F238E27FC236}">
                <a16:creationId xmlns:a16="http://schemas.microsoft.com/office/drawing/2014/main" id="{1DA05D4F-4338-2547-BFC4-76B1FD409BD2}"/>
              </a:ext>
            </a:extLst>
          </p:cNvPr>
          <p:cNvSpPr txBox="1"/>
          <p:nvPr/>
        </p:nvSpPr>
        <p:spPr>
          <a:xfrm>
            <a:off x="2292460" y="1421709"/>
            <a:ext cx="301686" cy="369332"/>
          </a:xfrm>
          <a:prstGeom prst="rect">
            <a:avLst/>
          </a:prstGeom>
          <a:noFill/>
        </p:spPr>
        <p:txBody>
          <a:bodyPr wrap="none" rtlCol="0">
            <a:spAutoFit/>
          </a:bodyPr>
          <a:lstStyle/>
          <a:p>
            <a:r>
              <a:rPr lang="en-US" dirty="0"/>
              <a:t>2</a:t>
            </a:r>
          </a:p>
        </p:txBody>
      </p:sp>
      <p:sp>
        <p:nvSpPr>
          <p:cNvPr id="9" name="TextBox 8">
            <a:extLst>
              <a:ext uri="{FF2B5EF4-FFF2-40B4-BE49-F238E27FC236}">
                <a16:creationId xmlns:a16="http://schemas.microsoft.com/office/drawing/2014/main" id="{2C525E59-18AB-9446-8AAC-7C438057947C}"/>
              </a:ext>
            </a:extLst>
          </p:cNvPr>
          <p:cNvSpPr txBox="1"/>
          <p:nvPr/>
        </p:nvSpPr>
        <p:spPr>
          <a:xfrm>
            <a:off x="3078156" y="1754108"/>
            <a:ext cx="301686" cy="406265"/>
          </a:xfrm>
          <a:prstGeom prst="rect">
            <a:avLst/>
          </a:prstGeom>
          <a:noFill/>
        </p:spPr>
        <p:txBody>
          <a:bodyPr wrap="none" rtlCol="0">
            <a:spAutoFit/>
          </a:bodyPr>
          <a:lstStyle/>
          <a:p>
            <a:r>
              <a:rPr lang="en-US" dirty="0"/>
              <a:t>3</a:t>
            </a:r>
          </a:p>
        </p:txBody>
      </p:sp>
      <p:sp>
        <p:nvSpPr>
          <p:cNvPr id="11" name="TextBox 10">
            <a:extLst>
              <a:ext uri="{FF2B5EF4-FFF2-40B4-BE49-F238E27FC236}">
                <a16:creationId xmlns:a16="http://schemas.microsoft.com/office/drawing/2014/main" id="{C0FA12B5-DD2D-984F-A08B-48F039C4703D}"/>
              </a:ext>
            </a:extLst>
          </p:cNvPr>
          <p:cNvSpPr txBox="1"/>
          <p:nvPr/>
        </p:nvSpPr>
        <p:spPr>
          <a:xfrm>
            <a:off x="3475375" y="2560248"/>
            <a:ext cx="301686" cy="369332"/>
          </a:xfrm>
          <a:prstGeom prst="rect">
            <a:avLst/>
          </a:prstGeom>
          <a:noFill/>
        </p:spPr>
        <p:txBody>
          <a:bodyPr wrap="none" rtlCol="0">
            <a:spAutoFit/>
          </a:bodyPr>
          <a:lstStyle/>
          <a:p>
            <a:r>
              <a:rPr lang="en-US" dirty="0"/>
              <a:t>4</a:t>
            </a:r>
          </a:p>
        </p:txBody>
      </p:sp>
      <p:sp>
        <p:nvSpPr>
          <p:cNvPr id="13" name="TextBox 12">
            <a:extLst>
              <a:ext uri="{FF2B5EF4-FFF2-40B4-BE49-F238E27FC236}">
                <a16:creationId xmlns:a16="http://schemas.microsoft.com/office/drawing/2014/main" id="{E5D97B0D-56F2-8244-8A1D-6641105A5910}"/>
              </a:ext>
            </a:extLst>
          </p:cNvPr>
          <p:cNvSpPr txBox="1"/>
          <p:nvPr/>
        </p:nvSpPr>
        <p:spPr>
          <a:xfrm>
            <a:off x="3012077" y="3367084"/>
            <a:ext cx="301686" cy="369332"/>
          </a:xfrm>
          <a:prstGeom prst="rect">
            <a:avLst/>
          </a:prstGeom>
          <a:noFill/>
        </p:spPr>
        <p:txBody>
          <a:bodyPr wrap="none" rtlCol="0">
            <a:spAutoFit/>
          </a:bodyPr>
          <a:lstStyle/>
          <a:p>
            <a:r>
              <a:rPr lang="en-US" dirty="0"/>
              <a:t>5</a:t>
            </a:r>
          </a:p>
        </p:txBody>
      </p:sp>
      <p:sp>
        <p:nvSpPr>
          <p:cNvPr id="15" name="TextBox 14">
            <a:extLst>
              <a:ext uri="{FF2B5EF4-FFF2-40B4-BE49-F238E27FC236}">
                <a16:creationId xmlns:a16="http://schemas.microsoft.com/office/drawing/2014/main" id="{4587E634-6500-7246-BEF9-D6BB48788B5F}"/>
              </a:ext>
            </a:extLst>
          </p:cNvPr>
          <p:cNvSpPr txBox="1"/>
          <p:nvPr/>
        </p:nvSpPr>
        <p:spPr>
          <a:xfrm>
            <a:off x="2292460" y="3695539"/>
            <a:ext cx="301686" cy="369332"/>
          </a:xfrm>
          <a:prstGeom prst="rect">
            <a:avLst/>
          </a:prstGeom>
          <a:noFill/>
        </p:spPr>
        <p:txBody>
          <a:bodyPr wrap="none" rtlCol="0">
            <a:spAutoFit/>
          </a:bodyPr>
          <a:lstStyle/>
          <a:p>
            <a:r>
              <a:rPr lang="en-US" dirty="0"/>
              <a:t>6</a:t>
            </a:r>
          </a:p>
        </p:txBody>
      </p:sp>
      <p:sp>
        <p:nvSpPr>
          <p:cNvPr id="16" name="TextBox 15">
            <a:extLst>
              <a:ext uri="{FF2B5EF4-FFF2-40B4-BE49-F238E27FC236}">
                <a16:creationId xmlns:a16="http://schemas.microsoft.com/office/drawing/2014/main" id="{3F1D14AA-475D-414F-9E57-DE26A32EA151}"/>
              </a:ext>
            </a:extLst>
          </p:cNvPr>
          <p:cNvSpPr txBox="1"/>
          <p:nvPr/>
        </p:nvSpPr>
        <p:spPr>
          <a:xfrm>
            <a:off x="1507257" y="3244334"/>
            <a:ext cx="301686" cy="369332"/>
          </a:xfrm>
          <a:prstGeom prst="rect">
            <a:avLst/>
          </a:prstGeom>
          <a:noFill/>
        </p:spPr>
        <p:txBody>
          <a:bodyPr wrap="none" rtlCol="0">
            <a:spAutoFit/>
          </a:bodyPr>
          <a:lstStyle/>
          <a:p>
            <a:r>
              <a:rPr lang="en-US" dirty="0"/>
              <a:t>7</a:t>
            </a:r>
          </a:p>
        </p:txBody>
      </p:sp>
      <p:sp>
        <p:nvSpPr>
          <p:cNvPr id="17" name="TextBox 16">
            <a:extLst>
              <a:ext uri="{FF2B5EF4-FFF2-40B4-BE49-F238E27FC236}">
                <a16:creationId xmlns:a16="http://schemas.microsoft.com/office/drawing/2014/main" id="{1F58463A-B74F-364B-B09C-045B30286A5D}"/>
              </a:ext>
            </a:extLst>
          </p:cNvPr>
          <p:cNvSpPr txBox="1"/>
          <p:nvPr/>
        </p:nvSpPr>
        <p:spPr>
          <a:xfrm>
            <a:off x="1089217" y="2556868"/>
            <a:ext cx="301686" cy="369332"/>
          </a:xfrm>
          <a:prstGeom prst="rect">
            <a:avLst/>
          </a:prstGeom>
          <a:noFill/>
        </p:spPr>
        <p:txBody>
          <a:bodyPr wrap="none" rtlCol="0">
            <a:spAutoFit/>
          </a:bodyPr>
          <a:lstStyle/>
          <a:p>
            <a:r>
              <a:rPr lang="en-US" dirty="0"/>
              <a:t>8</a:t>
            </a:r>
          </a:p>
        </p:txBody>
      </p:sp>
    </p:spTree>
    <p:extLst>
      <p:ext uri="{BB962C8B-B14F-4D97-AF65-F5344CB8AC3E}">
        <p14:creationId xmlns:p14="http://schemas.microsoft.com/office/powerpoint/2010/main" val="3659176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kern="1200" dirty="0" err="1">
                <a:solidFill>
                  <a:schemeClr val="bg1"/>
                </a:solidFill>
                <a:latin typeface="+mj-lt"/>
                <a:ea typeface="+mj-ea"/>
                <a:cs typeface="+mj-cs"/>
              </a:rPr>
              <a:t>Octophonic</a:t>
            </a:r>
            <a:endParaRPr lang="en-US" sz="6000" b="1" kern="1200" dirty="0">
              <a:solidFill>
                <a:schemeClr val="bg1"/>
              </a:solidFill>
              <a:latin typeface="+mj-lt"/>
              <a:ea typeface="+mj-ea"/>
              <a:cs typeface="+mj-cs"/>
            </a:endParaRP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B213B50-AFD2-814C-B208-D50C344B4937}"/>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19382" y="720993"/>
            <a:ext cx="4047843" cy="4047843"/>
          </a:xfrm>
          <a:prstGeom prst="rect">
            <a:avLst/>
          </a:prstGeom>
        </p:spPr>
      </p:pic>
      <p:sp>
        <p:nvSpPr>
          <p:cNvPr id="4" name="TextBox 3">
            <a:extLst>
              <a:ext uri="{FF2B5EF4-FFF2-40B4-BE49-F238E27FC236}">
                <a16:creationId xmlns:a16="http://schemas.microsoft.com/office/drawing/2014/main" id="{3B4C8449-1E78-AD41-AB1F-9FD3E6486E4E}"/>
              </a:ext>
            </a:extLst>
          </p:cNvPr>
          <p:cNvSpPr txBox="1"/>
          <p:nvPr/>
        </p:nvSpPr>
        <p:spPr>
          <a:xfrm>
            <a:off x="1596990" y="1427708"/>
            <a:ext cx="301686" cy="369332"/>
          </a:xfrm>
          <a:prstGeom prst="rect">
            <a:avLst/>
          </a:prstGeom>
          <a:noFill/>
        </p:spPr>
        <p:txBody>
          <a:bodyPr wrap="none" rtlCol="0">
            <a:spAutoFit/>
          </a:bodyPr>
          <a:lstStyle/>
          <a:p>
            <a:r>
              <a:rPr lang="en-US" dirty="0"/>
              <a:t>1</a:t>
            </a:r>
          </a:p>
        </p:txBody>
      </p:sp>
      <p:sp>
        <p:nvSpPr>
          <p:cNvPr id="6" name="TextBox 5">
            <a:extLst>
              <a:ext uri="{FF2B5EF4-FFF2-40B4-BE49-F238E27FC236}">
                <a16:creationId xmlns:a16="http://schemas.microsoft.com/office/drawing/2014/main" id="{C69C4E51-F7D8-7D4C-B2D8-A152AB80CCCA}"/>
              </a:ext>
            </a:extLst>
          </p:cNvPr>
          <p:cNvSpPr txBox="1"/>
          <p:nvPr/>
        </p:nvSpPr>
        <p:spPr>
          <a:xfrm>
            <a:off x="2956344" y="1427708"/>
            <a:ext cx="301686" cy="369332"/>
          </a:xfrm>
          <a:prstGeom prst="rect">
            <a:avLst/>
          </a:prstGeom>
          <a:noFill/>
        </p:spPr>
        <p:txBody>
          <a:bodyPr wrap="none" rtlCol="0">
            <a:spAutoFit/>
          </a:bodyPr>
          <a:lstStyle/>
          <a:p>
            <a:r>
              <a:rPr lang="en-US" dirty="0"/>
              <a:t>2</a:t>
            </a:r>
          </a:p>
        </p:txBody>
      </p:sp>
      <p:sp>
        <p:nvSpPr>
          <p:cNvPr id="11" name="TextBox 10">
            <a:extLst>
              <a:ext uri="{FF2B5EF4-FFF2-40B4-BE49-F238E27FC236}">
                <a16:creationId xmlns:a16="http://schemas.microsoft.com/office/drawing/2014/main" id="{CB368B69-D5E6-3745-AD44-31572BB58E31}"/>
              </a:ext>
            </a:extLst>
          </p:cNvPr>
          <p:cNvSpPr txBox="1"/>
          <p:nvPr/>
        </p:nvSpPr>
        <p:spPr>
          <a:xfrm>
            <a:off x="1107920" y="1856998"/>
            <a:ext cx="301686" cy="406265"/>
          </a:xfrm>
          <a:prstGeom prst="rect">
            <a:avLst/>
          </a:prstGeom>
          <a:noFill/>
        </p:spPr>
        <p:txBody>
          <a:bodyPr wrap="none" rtlCol="0">
            <a:spAutoFit/>
          </a:bodyPr>
          <a:lstStyle/>
          <a:p>
            <a:r>
              <a:rPr lang="en-US" dirty="0"/>
              <a:t>3</a:t>
            </a:r>
          </a:p>
        </p:txBody>
      </p:sp>
      <p:sp>
        <p:nvSpPr>
          <p:cNvPr id="13" name="TextBox 12">
            <a:extLst>
              <a:ext uri="{FF2B5EF4-FFF2-40B4-BE49-F238E27FC236}">
                <a16:creationId xmlns:a16="http://schemas.microsoft.com/office/drawing/2014/main" id="{361D39CA-BE58-6440-B654-F5BFD7E2268E}"/>
              </a:ext>
            </a:extLst>
          </p:cNvPr>
          <p:cNvSpPr txBox="1"/>
          <p:nvPr/>
        </p:nvSpPr>
        <p:spPr>
          <a:xfrm>
            <a:off x="3483211" y="1875464"/>
            <a:ext cx="301686" cy="369332"/>
          </a:xfrm>
          <a:prstGeom prst="rect">
            <a:avLst/>
          </a:prstGeom>
          <a:noFill/>
        </p:spPr>
        <p:txBody>
          <a:bodyPr wrap="none" rtlCol="0">
            <a:spAutoFit/>
          </a:bodyPr>
          <a:lstStyle/>
          <a:p>
            <a:r>
              <a:rPr lang="en-US" dirty="0"/>
              <a:t>4</a:t>
            </a:r>
          </a:p>
        </p:txBody>
      </p:sp>
      <p:sp>
        <p:nvSpPr>
          <p:cNvPr id="15" name="TextBox 14">
            <a:extLst>
              <a:ext uri="{FF2B5EF4-FFF2-40B4-BE49-F238E27FC236}">
                <a16:creationId xmlns:a16="http://schemas.microsoft.com/office/drawing/2014/main" id="{A6A67482-42D3-434B-BD92-0DFA7EE08EAD}"/>
              </a:ext>
            </a:extLst>
          </p:cNvPr>
          <p:cNvSpPr txBox="1"/>
          <p:nvPr/>
        </p:nvSpPr>
        <p:spPr>
          <a:xfrm>
            <a:off x="1107920" y="3244334"/>
            <a:ext cx="301686" cy="369332"/>
          </a:xfrm>
          <a:prstGeom prst="rect">
            <a:avLst/>
          </a:prstGeom>
          <a:noFill/>
        </p:spPr>
        <p:txBody>
          <a:bodyPr wrap="none" rtlCol="0">
            <a:spAutoFit/>
          </a:bodyPr>
          <a:lstStyle/>
          <a:p>
            <a:r>
              <a:rPr lang="en-US" dirty="0"/>
              <a:t>5</a:t>
            </a:r>
          </a:p>
        </p:txBody>
      </p:sp>
      <p:sp>
        <p:nvSpPr>
          <p:cNvPr id="16" name="TextBox 15">
            <a:extLst>
              <a:ext uri="{FF2B5EF4-FFF2-40B4-BE49-F238E27FC236}">
                <a16:creationId xmlns:a16="http://schemas.microsoft.com/office/drawing/2014/main" id="{BEE91270-2570-674E-8487-78C171B3D99E}"/>
              </a:ext>
            </a:extLst>
          </p:cNvPr>
          <p:cNvSpPr txBox="1"/>
          <p:nvPr/>
        </p:nvSpPr>
        <p:spPr>
          <a:xfrm>
            <a:off x="3483211" y="3244334"/>
            <a:ext cx="301686" cy="369332"/>
          </a:xfrm>
          <a:prstGeom prst="rect">
            <a:avLst/>
          </a:prstGeom>
          <a:noFill/>
        </p:spPr>
        <p:txBody>
          <a:bodyPr wrap="none" rtlCol="0">
            <a:spAutoFit/>
          </a:bodyPr>
          <a:lstStyle/>
          <a:p>
            <a:r>
              <a:rPr lang="en-US" dirty="0"/>
              <a:t>6</a:t>
            </a:r>
          </a:p>
        </p:txBody>
      </p:sp>
      <p:sp>
        <p:nvSpPr>
          <p:cNvPr id="17" name="TextBox 16">
            <a:extLst>
              <a:ext uri="{FF2B5EF4-FFF2-40B4-BE49-F238E27FC236}">
                <a16:creationId xmlns:a16="http://schemas.microsoft.com/office/drawing/2014/main" id="{4E71532A-7FD0-2541-AC55-93CF75414805}"/>
              </a:ext>
            </a:extLst>
          </p:cNvPr>
          <p:cNvSpPr txBox="1"/>
          <p:nvPr/>
        </p:nvSpPr>
        <p:spPr>
          <a:xfrm>
            <a:off x="1576194" y="3701538"/>
            <a:ext cx="301686" cy="369332"/>
          </a:xfrm>
          <a:prstGeom prst="rect">
            <a:avLst/>
          </a:prstGeom>
          <a:noFill/>
        </p:spPr>
        <p:txBody>
          <a:bodyPr wrap="none" rtlCol="0">
            <a:spAutoFit/>
          </a:bodyPr>
          <a:lstStyle/>
          <a:p>
            <a:r>
              <a:rPr lang="en-US" dirty="0"/>
              <a:t>7</a:t>
            </a:r>
          </a:p>
        </p:txBody>
      </p:sp>
      <p:sp>
        <p:nvSpPr>
          <p:cNvPr id="18" name="TextBox 17">
            <a:extLst>
              <a:ext uri="{FF2B5EF4-FFF2-40B4-BE49-F238E27FC236}">
                <a16:creationId xmlns:a16="http://schemas.microsoft.com/office/drawing/2014/main" id="{64692D74-44F6-184B-83AC-4EB8A4881449}"/>
              </a:ext>
            </a:extLst>
          </p:cNvPr>
          <p:cNvSpPr txBox="1"/>
          <p:nvPr/>
        </p:nvSpPr>
        <p:spPr>
          <a:xfrm>
            <a:off x="3012077" y="3701538"/>
            <a:ext cx="301686" cy="369332"/>
          </a:xfrm>
          <a:prstGeom prst="rect">
            <a:avLst/>
          </a:prstGeom>
          <a:noFill/>
        </p:spPr>
        <p:txBody>
          <a:bodyPr wrap="none" rtlCol="0">
            <a:spAutoFit/>
          </a:bodyPr>
          <a:lstStyle/>
          <a:p>
            <a:r>
              <a:rPr lang="en-US" dirty="0"/>
              <a:t>8</a:t>
            </a:r>
          </a:p>
        </p:txBody>
      </p:sp>
    </p:spTree>
    <p:extLst>
      <p:ext uri="{BB962C8B-B14F-4D97-AF65-F5344CB8AC3E}">
        <p14:creationId xmlns:p14="http://schemas.microsoft.com/office/powerpoint/2010/main" val="2047657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large empty room&#10;&#10;Description automatically generated">
            <a:extLst>
              <a:ext uri="{FF2B5EF4-FFF2-40B4-BE49-F238E27FC236}">
                <a16:creationId xmlns:a16="http://schemas.microsoft.com/office/drawing/2014/main" id="{312A45DF-5CD2-EF46-B107-7B01522288EC}"/>
              </a:ext>
            </a:extLst>
          </p:cNvPr>
          <p:cNvPicPr>
            <a:picLocks noChangeAspect="1"/>
          </p:cNvPicPr>
          <p:nvPr/>
        </p:nvPicPr>
        <p:blipFill rotWithShape="1">
          <a:blip r:embed="rId2"/>
          <a:srcRect l="600" r="9243"/>
          <a:stretch/>
        </p:blipFill>
        <p:spPr>
          <a:xfrm>
            <a:off x="20" y="10"/>
            <a:ext cx="4637226" cy="6857990"/>
          </a:xfrm>
          <a:prstGeom prst="rect">
            <a:avLst/>
          </a:prstGeom>
        </p:spPr>
      </p:pic>
      <p:sp>
        <p:nvSpPr>
          <p:cNvPr id="19" name="Rectangle 18">
            <a:extLst>
              <a:ext uri="{FF2B5EF4-FFF2-40B4-BE49-F238E27FC236}">
                <a16:creationId xmlns:a16="http://schemas.microsoft.com/office/drawing/2014/main" id="{B9951BD9-0868-4CDB-ACD6-9C4209B5E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637247" y="0"/>
            <a:ext cx="755475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5277328" y="640082"/>
            <a:ext cx="6274591" cy="3351602"/>
          </a:xfrm>
        </p:spPr>
        <p:txBody>
          <a:bodyPr vert="horz" lIns="91440" tIns="45720" rIns="91440" bIns="45720" rtlCol="0" anchor="b">
            <a:normAutofit/>
          </a:bodyPr>
          <a:lstStyle/>
          <a:p>
            <a:r>
              <a:rPr lang="en-US" sz="5600" b="1">
                <a:solidFill>
                  <a:schemeClr val="bg1"/>
                </a:solidFill>
              </a:rPr>
              <a:t>Sonic Arts Research Centre </a:t>
            </a:r>
            <a:br>
              <a:rPr lang="en-US" sz="5600" b="1">
                <a:solidFill>
                  <a:schemeClr val="bg1"/>
                </a:solidFill>
              </a:rPr>
            </a:br>
            <a:br>
              <a:rPr lang="en-US" sz="5600" b="1">
                <a:solidFill>
                  <a:schemeClr val="bg1"/>
                </a:solidFill>
              </a:rPr>
            </a:br>
            <a:r>
              <a:rPr lang="en-US" sz="5600" b="1">
                <a:solidFill>
                  <a:schemeClr val="bg1"/>
                </a:solidFill>
              </a:rPr>
              <a:t>Sonic Lab</a:t>
            </a:r>
          </a:p>
        </p:txBody>
      </p:sp>
      <p:sp>
        <p:nvSpPr>
          <p:cNvPr id="4" name="Rectangle 3">
            <a:extLst>
              <a:ext uri="{FF2B5EF4-FFF2-40B4-BE49-F238E27FC236}">
                <a16:creationId xmlns:a16="http://schemas.microsoft.com/office/drawing/2014/main" id="{7BC363E7-AC16-7A40-B107-25DBA1BD7D3B}"/>
              </a:ext>
            </a:extLst>
          </p:cNvPr>
          <p:cNvSpPr/>
          <p:nvPr/>
        </p:nvSpPr>
        <p:spPr>
          <a:xfrm>
            <a:off x="5277328" y="5395519"/>
            <a:ext cx="5602816" cy="369332"/>
          </a:xfrm>
          <a:prstGeom prst="rect">
            <a:avLst/>
          </a:prstGeom>
        </p:spPr>
        <p:txBody>
          <a:bodyPr wrap="none">
            <a:spAutoFit/>
          </a:bodyPr>
          <a:lstStyle/>
          <a:p>
            <a:pPr>
              <a:spcAft>
                <a:spcPts val="600"/>
              </a:spcAft>
            </a:pPr>
            <a:r>
              <a:rPr lang="en-US" dirty="0">
                <a:solidFill>
                  <a:schemeClr val="bg1"/>
                </a:solidFill>
                <a:hlinkClick r:id="rId3"/>
              </a:rPr>
              <a:t>http://www.sarc.qub.ac.uk/home/sarc/facilities/soniclab/</a:t>
            </a:r>
            <a:endParaRPr lang="en-US" dirty="0">
              <a:solidFill>
                <a:schemeClr val="bg1"/>
              </a:solidFill>
            </a:endParaRPr>
          </a:p>
        </p:txBody>
      </p:sp>
    </p:spTree>
    <p:extLst>
      <p:ext uri="{BB962C8B-B14F-4D97-AF65-F5344CB8AC3E}">
        <p14:creationId xmlns:p14="http://schemas.microsoft.com/office/powerpoint/2010/main" val="36580658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boat, outdoor, factory, transport&#10;&#10;Description automatically generated">
            <a:extLst>
              <a:ext uri="{FF2B5EF4-FFF2-40B4-BE49-F238E27FC236}">
                <a16:creationId xmlns:a16="http://schemas.microsoft.com/office/drawing/2014/main" id="{ADF4642E-C8D9-EB4F-BD72-D6F8A4FAFD52}"/>
              </a:ext>
            </a:extLst>
          </p:cNvPr>
          <p:cNvPicPr>
            <a:picLocks noChangeAspect="1"/>
          </p:cNvPicPr>
          <p:nvPr/>
        </p:nvPicPr>
        <p:blipFill rotWithShape="1">
          <a:blip r:embed="rId2"/>
          <a:srcRect l="9461" r="6900" b="-1"/>
          <a:stretch/>
        </p:blipFill>
        <p:spPr>
          <a:xfrm>
            <a:off x="20" y="10"/>
            <a:ext cx="12191980" cy="6857990"/>
          </a:xfrm>
          <a:prstGeom prst="rect">
            <a:avLst/>
          </a:prstGeom>
        </p:spPr>
      </p:pic>
      <p:sp>
        <p:nvSpPr>
          <p:cNvPr id="24"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3100" b="1" dirty="0"/>
              <a:t>Birmingham Electroacoustic Sound Theatre (BEAST)</a:t>
            </a:r>
            <a:br>
              <a:rPr lang="en-US" sz="3100" b="1" dirty="0"/>
            </a:br>
            <a:endParaRPr lang="en-US" sz="3100" b="1" dirty="0"/>
          </a:p>
        </p:txBody>
      </p:sp>
      <p:cxnSp>
        <p:nvCxnSpPr>
          <p:cNvPr id="26" name="Straight Connector 25">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2652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Online Media 4" descr="BEAST FEaST 2016 Rigging Time Lapse">
            <a:hlinkClick r:id="" action="ppaction://media"/>
            <a:extLst>
              <a:ext uri="{FF2B5EF4-FFF2-40B4-BE49-F238E27FC236}">
                <a16:creationId xmlns:a16="http://schemas.microsoft.com/office/drawing/2014/main" id="{434612E3-235B-C44D-A8A9-666DF633719B}"/>
              </a:ext>
            </a:extLst>
          </p:cNvPr>
          <p:cNvPicPr>
            <a:picLocks noRot="1" noChangeAspect="1"/>
          </p:cNvPicPr>
          <p:nvPr>
            <a:videoFile r:link="rId1"/>
          </p:nvPr>
        </p:nvPicPr>
        <p:blipFill>
          <a:blip r:embed="rId3"/>
          <a:stretch>
            <a:fillRect/>
          </a:stretch>
        </p:blipFill>
        <p:spPr>
          <a:xfrm>
            <a:off x="0" y="3"/>
            <a:ext cx="12192000" cy="6857997"/>
          </a:xfrm>
          <a:prstGeom prst="rect">
            <a:avLst/>
          </a:prstGeom>
        </p:spPr>
      </p:pic>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38200" y="6166373"/>
            <a:ext cx="10515599" cy="932688"/>
          </a:xfrm>
        </p:spPr>
        <p:txBody>
          <a:bodyPr vert="horz" lIns="91440" tIns="45720" rIns="91440" bIns="45720" rtlCol="0" anchor="b">
            <a:noAutofit/>
          </a:bodyPr>
          <a:lstStyle/>
          <a:p>
            <a:pPr algn="ctr"/>
            <a:br>
              <a:rPr lang="en-US" sz="4800" b="1" kern="1200" dirty="0">
                <a:latin typeface="+mj-lt"/>
                <a:ea typeface="+mj-ea"/>
                <a:cs typeface="+mj-cs"/>
              </a:rPr>
            </a:br>
            <a:endParaRPr lang="en-US" sz="4800" b="1" kern="1200" dirty="0">
              <a:latin typeface="+mj-lt"/>
              <a:ea typeface="+mj-ea"/>
              <a:cs typeface="+mj-cs"/>
            </a:endParaRPr>
          </a:p>
        </p:txBody>
      </p:sp>
    </p:spTree>
    <p:extLst>
      <p:ext uri="{BB962C8B-B14F-4D97-AF65-F5344CB8AC3E}">
        <p14:creationId xmlns:p14="http://schemas.microsoft.com/office/powerpoint/2010/main" val="905349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38200" y="6166373"/>
            <a:ext cx="10515599" cy="932688"/>
          </a:xfrm>
        </p:spPr>
        <p:txBody>
          <a:bodyPr vert="horz" lIns="91440" tIns="45720" rIns="91440" bIns="45720" rtlCol="0" anchor="b">
            <a:noAutofit/>
          </a:bodyPr>
          <a:lstStyle/>
          <a:p>
            <a:pPr algn="ctr"/>
            <a:br>
              <a:rPr lang="en-US" sz="4800" b="1" kern="1200" dirty="0">
                <a:latin typeface="+mj-lt"/>
                <a:ea typeface="+mj-ea"/>
                <a:cs typeface="+mj-cs"/>
              </a:rPr>
            </a:br>
            <a:endParaRPr lang="en-US" sz="4800" b="1" kern="1200" dirty="0">
              <a:latin typeface="+mj-lt"/>
              <a:ea typeface="+mj-ea"/>
              <a:cs typeface="+mj-cs"/>
            </a:endParaRPr>
          </a:p>
        </p:txBody>
      </p:sp>
      <p:pic>
        <p:nvPicPr>
          <p:cNvPr id="3" name="Online Media 2" descr="Installing 68 speakers in an anechoic chamber | sonible @ AVIL Copenhagen">
            <a:hlinkClick r:id="" action="ppaction://media"/>
            <a:extLst>
              <a:ext uri="{FF2B5EF4-FFF2-40B4-BE49-F238E27FC236}">
                <a16:creationId xmlns:a16="http://schemas.microsoft.com/office/drawing/2014/main" id="{148969D6-F9D1-7048-A2BB-9365AF5E67D7}"/>
              </a:ext>
            </a:extLst>
          </p:cNvPr>
          <p:cNvPicPr>
            <a:picLocks noRot="1" noChangeAspect="1"/>
          </p:cNvPicPr>
          <p:nvPr>
            <a:videoFile r:link="rId1"/>
          </p:nvPr>
        </p:nvPicPr>
        <p:blipFill>
          <a:blip r:embed="rId3"/>
          <a:stretch>
            <a:fillRect/>
          </a:stretch>
        </p:blipFill>
        <p:spPr>
          <a:xfrm>
            <a:off x="1511643" y="0"/>
            <a:ext cx="9168713" cy="6871541"/>
          </a:xfrm>
          <a:prstGeom prst="rect">
            <a:avLst/>
          </a:prstGeom>
        </p:spPr>
      </p:pic>
    </p:spTree>
    <p:extLst>
      <p:ext uri="{BB962C8B-B14F-4D97-AF65-F5344CB8AC3E}">
        <p14:creationId xmlns:p14="http://schemas.microsoft.com/office/powerpoint/2010/main" val="2761750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19BC995-C92D-5F41-B3E7-81A667F64CC0}"/>
              </a:ext>
            </a:extLst>
          </p:cNvPr>
          <p:cNvPicPr>
            <a:picLocks noChangeAspect="1"/>
          </p:cNvPicPr>
          <p:nvPr/>
        </p:nvPicPr>
        <p:blipFill>
          <a:blip r:embed="rId2"/>
          <a:stretch>
            <a:fillRect/>
          </a:stretch>
        </p:blipFill>
        <p:spPr>
          <a:xfrm>
            <a:off x="0" y="140467"/>
            <a:ext cx="12192000" cy="6577065"/>
          </a:xfrm>
          <a:prstGeom prst="rect">
            <a:avLst/>
          </a:prstGeom>
        </p:spPr>
      </p:pic>
      <p:sp>
        <p:nvSpPr>
          <p:cNvPr id="24"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022020" y="4567806"/>
            <a:ext cx="3852041" cy="1834056"/>
          </a:xfrm>
        </p:spPr>
        <p:txBody>
          <a:bodyPr vert="horz" lIns="91440" tIns="45720" rIns="91440" bIns="45720" rtlCol="0" anchor="b">
            <a:normAutofit fontScale="90000"/>
          </a:bodyPr>
          <a:lstStyle/>
          <a:p>
            <a:pPr algn="ctr"/>
            <a:r>
              <a:rPr lang="en-US" sz="3100" b="1" dirty="0"/>
              <a:t>4D Sound</a:t>
            </a:r>
            <a:br>
              <a:rPr lang="en-US" sz="3100" b="1" dirty="0"/>
            </a:br>
            <a:br>
              <a:rPr lang="en-US" sz="3100" b="1" dirty="0"/>
            </a:br>
            <a:r>
              <a:rPr lang="en-US" sz="3100" b="1" dirty="0">
                <a:hlinkClick r:id="rId3"/>
              </a:rPr>
              <a:t>https://www.youtube.com/watch?v=WvM-SxrMv6s</a:t>
            </a:r>
            <a:endParaRPr lang="en-US" sz="3100" b="1" dirty="0"/>
          </a:p>
        </p:txBody>
      </p:sp>
      <p:cxnSp>
        <p:nvCxnSpPr>
          <p:cNvPr id="26" name="Straight Connector 25">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445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br>
              <a:rPr lang="en-US" sz="6000" b="1"/>
            </a:br>
            <a:endParaRPr lang="en-US" sz="6000" b="1"/>
          </a:p>
        </p:txBody>
      </p:sp>
      <p:sp>
        <p:nvSpPr>
          <p:cNvPr id="6" name="Title 1">
            <a:extLst>
              <a:ext uri="{FF2B5EF4-FFF2-40B4-BE49-F238E27FC236}">
                <a16:creationId xmlns:a16="http://schemas.microsoft.com/office/drawing/2014/main" id="{F20CE7D1-880F-364E-8CC2-0C46B57BFBF1}"/>
              </a:ext>
            </a:extLst>
          </p:cNvPr>
          <p:cNvSpPr txBox="1">
            <a:spLocks/>
          </p:cNvSpPr>
          <p:nvPr/>
        </p:nvSpPr>
        <p:spPr>
          <a:xfrm>
            <a:off x="6746628" y="2654584"/>
            <a:ext cx="4645250" cy="1147863"/>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5400" dirty="0">
                <a:latin typeface="+mn-lt"/>
                <a:ea typeface="+mn-ea"/>
                <a:cs typeface="+mn-cs"/>
              </a:rPr>
              <a:t>Wave Field Synthesis</a:t>
            </a:r>
            <a:br>
              <a:rPr lang="en-US" sz="5400" dirty="0">
                <a:latin typeface="+mn-lt"/>
                <a:ea typeface="+mn-ea"/>
                <a:cs typeface="+mn-cs"/>
              </a:rPr>
            </a:br>
            <a:endParaRPr lang="en-US" sz="5400" dirty="0">
              <a:latin typeface="+mn-lt"/>
              <a:ea typeface="+mn-ea"/>
              <a:cs typeface="+mn-cs"/>
            </a:endParaRPr>
          </a:p>
        </p:txBody>
      </p:sp>
      <p:sp>
        <p:nvSpPr>
          <p:cNvPr id="13" name="Freeform: Shape 12">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descr="A picture containing indoor, plane, building, sitting&#10;&#10;Description automatically generated">
            <a:extLst>
              <a:ext uri="{FF2B5EF4-FFF2-40B4-BE49-F238E27FC236}">
                <a16:creationId xmlns:a16="http://schemas.microsoft.com/office/drawing/2014/main" id="{33F968D3-BE8C-EF43-A613-946E1ECCE59D}"/>
              </a:ext>
            </a:extLst>
          </p:cNvPr>
          <p:cNvPicPr>
            <a:picLocks noChangeAspect="1"/>
          </p:cNvPicPr>
          <p:nvPr/>
        </p:nvPicPr>
        <p:blipFill rotWithShape="1">
          <a:blip r:embed="rId2"/>
          <a:srcRect l="41367" r="-1"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4164942164"/>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C86B6B2-B29E-5246-93D0-9E7776FD5048}"/>
              </a:ext>
            </a:extLst>
          </p:cNvPr>
          <p:cNvPicPr>
            <a:picLocks noChangeAspect="1"/>
          </p:cNvPicPr>
          <p:nvPr/>
        </p:nvPicPr>
        <p:blipFill rotWithShape="1">
          <a:blip r:embed="rId2"/>
          <a:srcRect t="16667"/>
          <a:stretch/>
        </p:blipFill>
        <p:spPr>
          <a:xfrm>
            <a:off x="20" y="10"/>
            <a:ext cx="12191980" cy="6857990"/>
          </a:xfrm>
          <a:prstGeom prst="rect">
            <a:avLst/>
          </a:prstGeom>
        </p:spPr>
      </p:pic>
      <p:sp>
        <p:nvSpPr>
          <p:cNvPr id="18"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br>
              <a:rPr lang="en-US" sz="4000" b="1"/>
            </a:br>
            <a:endParaRPr lang="en-US" sz="4000" b="1"/>
          </a:p>
        </p:txBody>
      </p:sp>
      <p:sp>
        <p:nvSpPr>
          <p:cNvPr id="6" name="Title 1">
            <a:extLst>
              <a:ext uri="{FF2B5EF4-FFF2-40B4-BE49-F238E27FC236}">
                <a16:creationId xmlns:a16="http://schemas.microsoft.com/office/drawing/2014/main" id="{F20CE7D1-880F-364E-8CC2-0C46B57BFBF1}"/>
              </a:ext>
            </a:extLst>
          </p:cNvPr>
          <p:cNvSpPr txBox="1">
            <a:spLocks/>
          </p:cNvSpPr>
          <p:nvPr/>
        </p:nvSpPr>
        <p:spPr>
          <a:xfrm>
            <a:off x="7782910" y="4148959"/>
            <a:ext cx="4330262" cy="683284"/>
          </a:xfrm>
          <a:prstGeom prst="rect">
            <a:avLst/>
          </a:prstGeom>
        </p:spPr>
        <p:txBody>
          <a:bodyPr vert="horz" lIns="91440" tIns="45720" rIns="91440" bIns="45720" rtlCol="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Bef>
                <a:spcPts val="1000"/>
              </a:spcBef>
            </a:pPr>
            <a:r>
              <a:rPr lang="en-US" sz="2400" b="1" dirty="0">
                <a:latin typeface="+mn-lt"/>
                <a:ea typeface="+mn-ea"/>
                <a:cs typeface="+mn-cs"/>
              </a:rPr>
              <a:t>Wave Field Synthesis applied to industrial sound environments</a:t>
            </a:r>
          </a:p>
          <a:p>
            <a:pPr algn="ctr">
              <a:spcBef>
                <a:spcPts val="1000"/>
              </a:spcBef>
            </a:pPr>
            <a:br>
              <a:rPr lang="en-US" sz="2400" dirty="0">
                <a:latin typeface="+mn-lt"/>
                <a:ea typeface="+mn-ea"/>
                <a:cs typeface="+mn-cs"/>
              </a:rPr>
            </a:br>
            <a:r>
              <a:rPr lang="en-US" sz="2400" dirty="0">
                <a:latin typeface="+mn-lt"/>
                <a:ea typeface="+mn-ea"/>
                <a:cs typeface="+mn-cs"/>
                <a:hlinkClick r:id="rId3"/>
              </a:rPr>
              <a:t>http://pag-sound.blogspot.com/2014/10/wave-field-synthesis-applied-to.html</a:t>
            </a:r>
            <a:endParaRPr lang="en-US" sz="2400" dirty="0">
              <a:latin typeface="+mn-lt"/>
              <a:ea typeface="+mn-ea"/>
              <a:cs typeface="+mn-cs"/>
            </a:endParaRPr>
          </a:p>
          <a:p>
            <a:pPr algn="ctr">
              <a:spcBef>
                <a:spcPts val="1000"/>
              </a:spcBef>
            </a:pPr>
            <a:endParaRPr lang="en-US" sz="2400" dirty="0">
              <a:latin typeface="+mn-lt"/>
              <a:ea typeface="+mn-ea"/>
              <a:cs typeface="+mn-cs"/>
            </a:endParaRPr>
          </a:p>
        </p:txBody>
      </p:sp>
      <p:cxnSp>
        <p:nvCxnSpPr>
          <p:cNvPr id="20" name="Straight Connector 19">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4503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Sivantos R&amp;D â The Wavefield Synthesis Lab 2">
            <a:hlinkClick r:id="" action="ppaction://media"/>
            <a:extLst>
              <a:ext uri="{FF2B5EF4-FFF2-40B4-BE49-F238E27FC236}">
                <a16:creationId xmlns:a16="http://schemas.microsoft.com/office/drawing/2014/main" id="{7EC0DA99-C39C-2A41-985D-6710C5775671}"/>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087621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5140572" cy="2889114"/>
          </a:xfrm>
        </p:spPr>
        <p:txBody>
          <a:bodyPr vert="horz" lIns="91440" tIns="45720" rIns="91440" bIns="45720" rtlCol="0" anchor="b">
            <a:normAutofit fontScale="90000"/>
          </a:bodyPr>
          <a:lstStyle/>
          <a:p>
            <a:br>
              <a:rPr lang="en-US" sz="6000" b="1" dirty="0"/>
            </a:br>
            <a:br>
              <a:rPr lang="en-US" sz="6000" b="1" dirty="0"/>
            </a:br>
            <a:r>
              <a:rPr lang="en-US" sz="6000" b="1" dirty="0"/>
              <a:t>Speaker and Channel Ordering</a:t>
            </a:r>
            <a:br>
              <a:rPr lang="en-US" sz="6000" b="1" dirty="0"/>
            </a:br>
            <a:endParaRPr lang="en-US" sz="6000" b="1" dirty="0"/>
          </a:p>
        </p:txBody>
      </p:sp>
      <p:sp>
        <p:nvSpPr>
          <p:cNvPr id="15" name="Freeform: Shape 14">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46737F0-4A88-FE40-B05D-C267683A480F}"/>
              </a:ext>
            </a:extLst>
          </p:cNvPr>
          <p:cNvPicPr>
            <a:picLocks noChangeAspect="1"/>
          </p:cNvPicPr>
          <p:nvPr/>
        </p:nvPicPr>
        <p:blipFill rotWithShape="1">
          <a:blip r:embed="rId2"/>
          <a:srcRect b="31270"/>
          <a:stretch/>
        </p:blipFill>
        <p:spPr>
          <a:xfrm>
            <a:off x="-1035271" y="-1159599"/>
            <a:ext cx="8243324" cy="8017599"/>
          </a:xfrm>
          <a:prstGeom prst="rect">
            <a:avLst/>
          </a:prstGeom>
        </p:spPr>
      </p:pic>
    </p:spTree>
    <p:extLst>
      <p:ext uri="{BB962C8B-B14F-4D97-AF65-F5344CB8AC3E}">
        <p14:creationId xmlns:p14="http://schemas.microsoft.com/office/powerpoint/2010/main" val="2980136423"/>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kern="1200" dirty="0" err="1">
                <a:solidFill>
                  <a:schemeClr val="bg1"/>
                </a:solidFill>
                <a:latin typeface="+mj-lt"/>
                <a:ea typeface="+mj-ea"/>
                <a:cs typeface="+mj-cs"/>
              </a:rPr>
              <a:t>Octophonic</a:t>
            </a:r>
            <a:endParaRPr lang="en-US" sz="6000" b="1" kern="1200" dirty="0">
              <a:solidFill>
                <a:schemeClr val="bg1"/>
              </a:solidFill>
              <a:latin typeface="+mj-lt"/>
              <a:ea typeface="+mj-ea"/>
              <a:cs typeface="+mj-cs"/>
            </a:endParaRP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B213B50-AFD2-814C-B208-D50C344B4937}"/>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19382" y="720993"/>
            <a:ext cx="4047843" cy="4047843"/>
          </a:xfrm>
          <a:prstGeom prst="rect">
            <a:avLst/>
          </a:prstGeom>
        </p:spPr>
      </p:pic>
      <p:sp>
        <p:nvSpPr>
          <p:cNvPr id="19" name="TextBox 18">
            <a:extLst>
              <a:ext uri="{FF2B5EF4-FFF2-40B4-BE49-F238E27FC236}">
                <a16:creationId xmlns:a16="http://schemas.microsoft.com/office/drawing/2014/main" id="{AAE92ECE-9FAE-B449-B4CA-64846C56977F}"/>
              </a:ext>
            </a:extLst>
          </p:cNvPr>
          <p:cNvSpPr txBox="1"/>
          <p:nvPr/>
        </p:nvSpPr>
        <p:spPr>
          <a:xfrm>
            <a:off x="1596990" y="1427708"/>
            <a:ext cx="301686" cy="369332"/>
          </a:xfrm>
          <a:prstGeom prst="rect">
            <a:avLst/>
          </a:prstGeom>
          <a:noFill/>
        </p:spPr>
        <p:txBody>
          <a:bodyPr wrap="none" rtlCol="0">
            <a:spAutoFit/>
          </a:bodyPr>
          <a:lstStyle/>
          <a:p>
            <a:r>
              <a:rPr lang="en-US" dirty="0"/>
              <a:t>1</a:t>
            </a:r>
          </a:p>
        </p:txBody>
      </p:sp>
      <p:sp>
        <p:nvSpPr>
          <p:cNvPr id="20" name="TextBox 19">
            <a:extLst>
              <a:ext uri="{FF2B5EF4-FFF2-40B4-BE49-F238E27FC236}">
                <a16:creationId xmlns:a16="http://schemas.microsoft.com/office/drawing/2014/main" id="{E2717E52-EEA1-804F-B3EF-9D2B3E94D31A}"/>
              </a:ext>
            </a:extLst>
          </p:cNvPr>
          <p:cNvSpPr txBox="1"/>
          <p:nvPr/>
        </p:nvSpPr>
        <p:spPr>
          <a:xfrm>
            <a:off x="2956344" y="1427708"/>
            <a:ext cx="301686" cy="369332"/>
          </a:xfrm>
          <a:prstGeom prst="rect">
            <a:avLst/>
          </a:prstGeom>
          <a:noFill/>
        </p:spPr>
        <p:txBody>
          <a:bodyPr wrap="none" rtlCol="0">
            <a:spAutoFit/>
          </a:bodyPr>
          <a:lstStyle/>
          <a:p>
            <a:r>
              <a:rPr lang="en-US" dirty="0"/>
              <a:t>2</a:t>
            </a:r>
          </a:p>
        </p:txBody>
      </p:sp>
      <p:sp>
        <p:nvSpPr>
          <p:cNvPr id="21" name="TextBox 20">
            <a:extLst>
              <a:ext uri="{FF2B5EF4-FFF2-40B4-BE49-F238E27FC236}">
                <a16:creationId xmlns:a16="http://schemas.microsoft.com/office/drawing/2014/main" id="{25932ED0-570F-5B42-BF3C-7FAB3E47CEA0}"/>
              </a:ext>
            </a:extLst>
          </p:cNvPr>
          <p:cNvSpPr txBox="1"/>
          <p:nvPr/>
        </p:nvSpPr>
        <p:spPr>
          <a:xfrm>
            <a:off x="1107920" y="1856998"/>
            <a:ext cx="301686" cy="406265"/>
          </a:xfrm>
          <a:prstGeom prst="rect">
            <a:avLst/>
          </a:prstGeom>
          <a:noFill/>
        </p:spPr>
        <p:txBody>
          <a:bodyPr wrap="none" rtlCol="0">
            <a:spAutoFit/>
          </a:bodyPr>
          <a:lstStyle/>
          <a:p>
            <a:r>
              <a:rPr lang="en-US" dirty="0"/>
              <a:t>3</a:t>
            </a:r>
          </a:p>
        </p:txBody>
      </p:sp>
      <p:sp>
        <p:nvSpPr>
          <p:cNvPr id="22" name="TextBox 21">
            <a:extLst>
              <a:ext uri="{FF2B5EF4-FFF2-40B4-BE49-F238E27FC236}">
                <a16:creationId xmlns:a16="http://schemas.microsoft.com/office/drawing/2014/main" id="{2FF8BAA6-8B26-B544-BD7C-9BA3E024909F}"/>
              </a:ext>
            </a:extLst>
          </p:cNvPr>
          <p:cNvSpPr txBox="1"/>
          <p:nvPr/>
        </p:nvSpPr>
        <p:spPr>
          <a:xfrm>
            <a:off x="3483211" y="1875464"/>
            <a:ext cx="301686" cy="369332"/>
          </a:xfrm>
          <a:prstGeom prst="rect">
            <a:avLst/>
          </a:prstGeom>
          <a:noFill/>
        </p:spPr>
        <p:txBody>
          <a:bodyPr wrap="none" rtlCol="0">
            <a:spAutoFit/>
          </a:bodyPr>
          <a:lstStyle/>
          <a:p>
            <a:r>
              <a:rPr lang="en-US" dirty="0"/>
              <a:t>4</a:t>
            </a:r>
          </a:p>
        </p:txBody>
      </p:sp>
      <p:sp>
        <p:nvSpPr>
          <p:cNvPr id="23" name="TextBox 22">
            <a:extLst>
              <a:ext uri="{FF2B5EF4-FFF2-40B4-BE49-F238E27FC236}">
                <a16:creationId xmlns:a16="http://schemas.microsoft.com/office/drawing/2014/main" id="{A511DB48-7FE6-B244-8836-AD499B9B0FDC}"/>
              </a:ext>
            </a:extLst>
          </p:cNvPr>
          <p:cNvSpPr txBox="1"/>
          <p:nvPr/>
        </p:nvSpPr>
        <p:spPr>
          <a:xfrm>
            <a:off x="1107920" y="3244334"/>
            <a:ext cx="301686" cy="369332"/>
          </a:xfrm>
          <a:prstGeom prst="rect">
            <a:avLst/>
          </a:prstGeom>
          <a:noFill/>
        </p:spPr>
        <p:txBody>
          <a:bodyPr wrap="none" rtlCol="0">
            <a:spAutoFit/>
          </a:bodyPr>
          <a:lstStyle/>
          <a:p>
            <a:r>
              <a:rPr lang="en-US" dirty="0"/>
              <a:t>5</a:t>
            </a:r>
          </a:p>
        </p:txBody>
      </p:sp>
      <p:sp>
        <p:nvSpPr>
          <p:cNvPr id="24" name="TextBox 23">
            <a:extLst>
              <a:ext uri="{FF2B5EF4-FFF2-40B4-BE49-F238E27FC236}">
                <a16:creationId xmlns:a16="http://schemas.microsoft.com/office/drawing/2014/main" id="{6444B838-AC5D-0C43-B570-28B988645900}"/>
              </a:ext>
            </a:extLst>
          </p:cNvPr>
          <p:cNvSpPr txBox="1"/>
          <p:nvPr/>
        </p:nvSpPr>
        <p:spPr>
          <a:xfrm>
            <a:off x="3483211" y="3244334"/>
            <a:ext cx="301686" cy="369332"/>
          </a:xfrm>
          <a:prstGeom prst="rect">
            <a:avLst/>
          </a:prstGeom>
          <a:noFill/>
        </p:spPr>
        <p:txBody>
          <a:bodyPr wrap="none" rtlCol="0">
            <a:spAutoFit/>
          </a:bodyPr>
          <a:lstStyle/>
          <a:p>
            <a:r>
              <a:rPr lang="en-US" dirty="0"/>
              <a:t>6</a:t>
            </a:r>
          </a:p>
        </p:txBody>
      </p:sp>
      <p:sp>
        <p:nvSpPr>
          <p:cNvPr id="25" name="TextBox 24">
            <a:extLst>
              <a:ext uri="{FF2B5EF4-FFF2-40B4-BE49-F238E27FC236}">
                <a16:creationId xmlns:a16="http://schemas.microsoft.com/office/drawing/2014/main" id="{28F6522A-6B92-AA45-A54D-9C678BED42AF}"/>
              </a:ext>
            </a:extLst>
          </p:cNvPr>
          <p:cNvSpPr txBox="1"/>
          <p:nvPr/>
        </p:nvSpPr>
        <p:spPr>
          <a:xfrm>
            <a:off x="1576194" y="3701538"/>
            <a:ext cx="301686" cy="369332"/>
          </a:xfrm>
          <a:prstGeom prst="rect">
            <a:avLst/>
          </a:prstGeom>
          <a:noFill/>
        </p:spPr>
        <p:txBody>
          <a:bodyPr wrap="none" rtlCol="0">
            <a:spAutoFit/>
          </a:bodyPr>
          <a:lstStyle/>
          <a:p>
            <a:r>
              <a:rPr lang="en-US" dirty="0"/>
              <a:t>7</a:t>
            </a:r>
          </a:p>
        </p:txBody>
      </p:sp>
      <p:sp>
        <p:nvSpPr>
          <p:cNvPr id="26" name="TextBox 25">
            <a:extLst>
              <a:ext uri="{FF2B5EF4-FFF2-40B4-BE49-F238E27FC236}">
                <a16:creationId xmlns:a16="http://schemas.microsoft.com/office/drawing/2014/main" id="{475554ED-E557-EC40-BB5E-45EF7097279B}"/>
              </a:ext>
            </a:extLst>
          </p:cNvPr>
          <p:cNvSpPr txBox="1"/>
          <p:nvPr/>
        </p:nvSpPr>
        <p:spPr>
          <a:xfrm>
            <a:off x="3012077" y="3701538"/>
            <a:ext cx="301686" cy="369332"/>
          </a:xfrm>
          <a:prstGeom prst="rect">
            <a:avLst/>
          </a:prstGeom>
          <a:noFill/>
        </p:spPr>
        <p:txBody>
          <a:bodyPr wrap="none" rtlCol="0">
            <a:spAutoFit/>
          </a:bodyPr>
          <a:lstStyle/>
          <a:p>
            <a:r>
              <a:rPr lang="en-US" dirty="0"/>
              <a:t>8</a:t>
            </a:r>
          </a:p>
        </p:txBody>
      </p:sp>
    </p:spTree>
    <p:extLst>
      <p:ext uri="{BB962C8B-B14F-4D97-AF65-F5344CB8AC3E}">
        <p14:creationId xmlns:p14="http://schemas.microsoft.com/office/powerpoint/2010/main" val="1613778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fontScale="90000"/>
          </a:bodyPr>
          <a:lstStyle/>
          <a:p>
            <a:r>
              <a:rPr lang="en-US" sz="6000" b="1" dirty="0" err="1"/>
              <a:t>Spatialisation</a:t>
            </a:r>
            <a:r>
              <a:rPr lang="en-US" sz="6000" b="1" dirty="0"/>
              <a:t> </a:t>
            </a:r>
            <a:r>
              <a:rPr lang="en-US" sz="6000" b="1" dirty="0" err="1"/>
              <a:t>Techniqes</a:t>
            </a:r>
            <a:br>
              <a:rPr lang="en-US" sz="6000" b="1" dirty="0"/>
            </a:br>
            <a:br>
              <a:rPr lang="en-US" sz="6000" b="1" dirty="0"/>
            </a:br>
            <a:r>
              <a:rPr lang="en-US" sz="6000" b="1" dirty="0"/>
              <a:t>Logic</a:t>
            </a:r>
          </a:p>
        </p:txBody>
      </p:sp>
      <p:sp>
        <p:nvSpPr>
          <p:cNvPr id="15" name="Freeform: Shape 14">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screen shot of a smart phone&#10;&#10;Description automatically generated">
            <a:extLst>
              <a:ext uri="{FF2B5EF4-FFF2-40B4-BE49-F238E27FC236}">
                <a16:creationId xmlns:a16="http://schemas.microsoft.com/office/drawing/2014/main" id="{1C2FAEF3-B405-DC41-8F31-2925F95E974F}"/>
              </a:ext>
            </a:extLst>
          </p:cNvPr>
          <p:cNvPicPr>
            <a:picLocks noChangeAspect="1"/>
          </p:cNvPicPr>
          <p:nvPr/>
        </p:nvPicPr>
        <p:blipFill rotWithShape="1">
          <a:blip r:embed="rId2"/>
          <a:srcRect t="18099" r="2" b="1388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5" name="Rectangle 4">
            <a:extLst>
              <a:ext uri="{FF2B5EF4-FFF2-40B4-BE49-F238E27FC236}">
                <a16:creationId xmlns:a16="http://schemas.microsoft.com/office/drawing/2014/main" id="{10AFCFF0-0B71-034C-9BB6-9237D02E2BA9}"/>
              </a:ext>
            </a:extLst>
          </p:cNvPr>
          <p:cNvSpPr/>
          <p:nvPr/>
        </p:nvSpPr>
        <p:spPr>
          <a:xfrm>
            <a:off x="6746628" y="5901123"/>
            <a:ext cx="5045960" cy="1000274"/>
          </a:xfrm>
          <a:prstGeom prst="rect">
            <a:avLst/>
          </a:prstGeom>
        </p:spPr>
        <p:txBody>
          <a:bodyPr wrap="square">
            <a:spAutoFit/>
          </a:bodyPr>
          <a:lstStyle/>
          <a:p>
            <a:pPr>
              <a:spcAft>
                <a:spcPts val="600"/>
              </a:spcAft>
            </a:pPr>
            <a:r>
              <a:rPr lang="en-US" dirty="0">
                <a:hlinkClick r:id="rId3">
                  <a:extLst>
                    <a:ext uri="{A12FA001-AC4F-418D-AE19-62706E023703}">
                      <ahyp:hlinkClr xmlns:ahyp="http://schemas.microsoft.com/office/drawing/2018/hyperlinkcolor" val="tx"/>
                    </a:ext>
                  </a:extLst>
                </a:hlinkClick>
              </a:rPr>
              <a:t>https://support.apple.com/kb/PH24627?viewlocale=en_BN&amp;locale=en_BN</a:t>
            </a:r>
            <a:endParaRPr lang="en-US" dirty="0"/>
          </a:p>
          <a:p>
            <a:pPr>
              <a:spcAft>
                <a:spcPts val="600"/>
              </a:spcAft>
            </a:pPr>
            <a:endParaRPr lang="en-US" dirty="0"/>
          </a:p>
        </p:txBody>
      </p:sp>
    </p:spTree>
    <p:extLst>
      <p:ext uri="{BB962C8B-B14F-4D97-AF65-F5344CB8AC3E}">
        <p14:creationId xmlns:p14="http://schemas.microsoft.com/office/powerpoint/2010/main" val="415094565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close up of a necklace&#10;&#10;Description automatically generated">
            <a:extLst>
              <a:ext uri="{FF2B5EF4-FFF2-40B4-BE49-F238E27FC236}">
                <a16:creationId xmlns:a16="http://schemas.microsoft.com/office/drawing/2014/main" id="{D84DDFD5-B5DB-7E41-977F-18B427E452E6}"/>
              </a:ext>
            </a:extLst>
          </p:cNvPr>
          <p:cNvPicPr>
            <a:picLocks noChangeAspect="1"/>
          </p:cNvPicPr>
          <p:nvPr/>
        </p:nvPicPr>
        <p:blipFill rotWithShape="1">
          <a:blip r:embed="rId2"/>
          <a:srcRect t="17416" r="2" b="7277"/>
          <a:stretch/>
        </p:blipFill>
        <p:spPr>
          <a:xfrm>
            <a:off x="20" y="10"/>
            <a:ext cx="12191980" cy="6857990"/>
          </a:xfrm>
          <a:prstGeom prst="rect">
            <a:avLst/>
          </a:prstGeom>
        </p:spPr>
      </p:pic>
      <p:sp>
        <p:nvSpPr>
          <p:cNvPr id="2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3100" b="1"/>
              <a:t>Spatialisation Techniques</a:t>
            </a:r>
            <a:br>
              <a:rPr lang="en-US" sz="3100" b="1"/>
            </a:br>
            <a:br>
              <a:rPr lang="en-US" sz="3100" b="1"/>
            </a:br>
            <a:r>
              <a:rPr lang="en-US" sz="3100" b="1"/>
              <a:t>Octogris</a:t>
            </a:r>
          </a:p>
        </p:txBody>
      </p:sp>
      <p:cxnSp>
        <p:nvCxnSpPr>
          <p:cNvPr id="22" name="Straight Connector 2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10AFCFF0-0B71-034C-9BB6-9237D02E2BA9}"/>
              </a:ext>
            </a:extLst>
          </p:cNvPr>
          <p:cNvSpPr/>
          <p:nvPr/>
        </p:nvSpPr>
        <p:spPr>
          <a:xfrm>
            <a:off x="4169980" y="1677554"/>
            <a:ext cx="5045960" cy="1077218"/>
          </a:xfrm>
          <a:prstGeom prst="rect">
            <a:avLst/>
          </a:prstGeom>
        </p:spPr>
        <p:txBody>
          <a:bodyPr wrap="square">
            <a:spAutoFit/>
          </a:bodyPr>
          <a:lstStyle/>
          <a:p>
            <a:pPr>
              <a:spcAft>
                <a:spcPts val="600"/>
              </a:spcAft>
            </a:pPr>
            <a:r>
              <a:rPr lang="en-US" dirty="0">
                <a:solidFill>
                  <a:schemeClr val="bg1"/>
                </a:solidFill>
                <a:hlinkClick r:id="rId3">
                  <a:extLst>
                    <a:ext uri="{A12FA001-AC4F-418D-AE19-62706E023703}">
                      <ahyp:hlinkClr xmlns:ahyp="http://schemas.microsoft.com/office/drawing/2018/hyperlinkcolor" val="tx"/>
                    </a:ext>
                  </a:extLst>
                </a:hlinkClick>
              </a:rPr>
              <a:t>http://gris.musique.umontreal.ca/#news</a:t>
            </a:r>
            <a:endParaRPr lang="en-US" dirty="0">
              <a:solidFill>
                <a:schemeClr val="bg1"/>
              </a:solidFill>
            </a:endParaRPr>
          </a:p>
          <a:p>
            <a:pPr>
              <a:spcAft>
                <a:spcPts val="600"/>
              </a:spcAft>
            </a:pPr>
            <a:endParaRPr lang="en-US" dirty="0"/>
          </a:p>
          <a:p>
            <a:pPr>
              <a:spcAft>
                <a:spcPts val="600"/>
              </a:spcAft>
            </a:pPr>
            <a:endParaRPr lang="en-US" dirty="0"/>
          </a:p>
        </p:txBody>
      </p:sp>
    </p:spTree>
    <p:extLst>
      <p:ext uri="{BB962C8B-B14F-4D97-AF65-F5344CB8AC3E}">
        <p14:creationId xmlns:p14="http://schemas.microsoft.com/office/powerpoint/2010/main" val="21384130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dirty="0"/>
              <a:t>Other Tools</a:t>
            </a:r>
            <a:br>
              <a:rPr lang="en-US" sz="6000" b="1" dirty="0"/>
            </a:br>
            <a:br>
              <a:rPr lang="en-US" sz="6000" b="1" dirty="0"/>
            </a:br>
            <a:endParaRPr lang="en-US" sz="6000" b="1" dirty="0"/>
          </a:p>
        </p:txBody>
      </p:sp>
      <p:sp>
        <p:nvSpPr>
          <p:cNvPr id="20" name="Freeform: Shape 1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96441C7-4C6F-814B-A8A4-B3A97B454C1D}"/>
              </a:ext>
            </a:extLst>
          </p:cNvPr>
          <p:cNvSpPr/>
          <p:nvPr/>
        </p:nvSpPr>
        <p:spPr>
          <a:xfrm>
            <a:off x="363705" y="0"/>
            <a:ext cx="6096000" cy="7663636"/>
          </a:xfrm>
          <a:prstGeom prst="rect">
            <a:avLst/>
          </a:prstGeom>
        </p:spPr>
        <p:txBody>
          <a:bodyPr>
            <a:spAutoFit/>
          </a:bodyPr>
          <a:lstStyle/>
          <a:p>
            <a:pPr>
              <a:buFont typeface="Arial" panose="020B0604020202020204" pitchFamily="34" charset="0"/>
              <a:buChar char="•"/>
            </a:pPr>
            <a:endParaRPr lang="en-GB" dirty="0">
              <a:solidFill>
                <a:srgbClr val="6A7081"/>
              </a:solidFill>
              <a:latin typeface="-apple-system"/>
            </a:endParaRPr>
          </a:p>
          <a:p>
            <a:endParaRPr lang="en-GB" sz="2400" dirty="0">
              <a:solidFill>
                <a:srgbClr val="6A7081"/>
              </a:solidFill>
              <a:latin typeface="-apple-system"/>
            </a:endParaRPr>
          </a:p>
          <a:p>
            <a:pPr>
              <a:buFont typeface="Arial" panose="020B0604020202020204" pitchFamily="34" charset="0"/>
              <a:buChar char="•"/>
            </a:pPr>
            <a:r>
              <a:rPr lang="en-GB" sz="2400" dirty="0">
                <a:solidFill>
                  <a:schemeClr val="bg1"/>
                </a:solidFill>
                <a:latin typeface="-apple-system"/>
              </a:rPr>
              <a:t>VST </a:t>
            </a:r>
            <a:r>
              <a:rPr lang="en-GB" sz="2400" dirty="0">
                <a:solidFill>
                  <a:schemeClr val="bg1"/>
                </a:solidFill>
                <a:latin typeface="-apple-system"/>
                <a:hlinkClick r:id="rId2">
                  <a:extLst>
                    <a:ext uri="{A12FA001-AC4F-418D-AE19-62706E023703}">
                      <ahyp:hlinkClr xmlns:ahyp="http://schemas.microsoft.com/office/drawing/2018/hyperlinkcolor" val="tx"/>
                    </a:ext>
                  </a:extLst>
                </a:hlinkClick>
              </a:rPr>
              <a:t>Kronlachner ambiX</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VST </a:t>
            </a:r>
            <a:r>
              <a:rPr lang="en-GB" sz="2400" dirty="0">
                <a:solidFill>
                  <a:schemeClr val="bg1"/>
                </a:solidFill>
                <a:latin typeface="-apple-system"/>
                <a:hlinkClick r:id="rId3">
                  <a:extLst>
                    <a:ext uri="{A12FA001-AC4F-418D-AE19-62706E023703}">
                      <ahyp:hlinkClr xmlns:ahyp="http://schemas.microsoft.com/office/drawing/2018/hyperlinkcolor" val="tx"/>
                    </a:ext>
                  </a:extLst>
                </a:hlinkClick>
              </a:rPr>
              <a:t>Wigware </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VST</a:t>
            </a:r>
            <a:r>
              <a:rPr lang="en-GB" sz="2400" dirty="0">
                <a:solidFill>
                  <a:schemeClr val="bg1"/>
                </a:solidFill>
                <a:latin typeface="-apple-system"/>
                <a:hlinkClick r:id="rId4">
                  <a:extLst>
                    <a:ext uri="{A12FA001-AC4F-418D-AE19-62706E023703}">
                      <ahyp:hlinkClr xmlns:ahyp="http://schemas.microsoft.com/office/drawing/2018/hyperlinkcolor" val="tx"/>
                    </a:ext>
                  </a:extLst>
                </a:hlinkClick>
              </a:rPr>
              <a:t> IEM</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VST </a:t>
            </a:r>
            <a:r>
              <a:rPr lang="en-GB" sz="2400" dirty="0">
                <a:solidFill>
                  <a:schemeClr val="bg1"/>
                </a:solidFill>
                <a:latin typeface="-apple-system"/>
                <a:hlinkClick r:id="rId5">
                  <a:extLst>
                    <a:ext uri="{A12FA001-AC4F-418D-AE19-62706E023703}">
                      <ahyp:hlinkClr xmlns:ahyp="http://schemas.microsoft.com/office/drawing/2018/hyperlinkcolor" val="tx"/>
                    </a:ext>
                  </a:extLst>
                </a:hlinkClick>
              </a:rPr>
              <a:t>Sparta</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VST </a:t>
            </a:r>
            <a:r>
              <a:rPr lang="en-GB" sz="2400" dirty="0">
                <a:solidFill>
                  <a:schemeClr val="bg1"/>
                </a:solidFill>
                <a:latin typeface="-apple-system"/>
                <a:hlinkClick r:id="rId6">
                  <a:extLst>
                    <a:ext uri="{A12FA001-AC4F-418D-AE19-62706E023703}">
                      <ahyp:hlinkClr xmlns:ahyp="http://schemas.microsoft.com/office/drawing/2018/hyperlinkcolor" val="tx"/>
                    </a:ext>
                  </a:extLst>
                </a:hlinkClick>
              </a:rPr>
              <a:t>fb360 Spatial Workstation</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VST/AU </a:t>
            </a:r>
            <a:r>
              <a:rPr lang="en-GB" sz="2400" dirty="0">
                <a:solidFill>
                  <a:schemeClr val="bg1"/>
                </a:solidFill>
                <a:latin typeface="-apple-system"/>
                <a:hlinkClick r:id="rId7">
                  <a:extLst>
                    <a:ext uri="{A12FA001-AC4F-418D-AE19-62706E023703}">
                      <ahyp:hlinkClr xmlns:ahyp="http://schemas.microsoft.com/office/drawing/2018/hyperlinkcolor" val="tx"/>
                    </a:ext>
                  </a:extLst>
                </a:hlinkClick>
              </a:rPr>
              <a:t>Noisemakers Ambi Bundle HD</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VST/AU </a:t>
            </a:r>
            <a:r>
              <a:rPr lang="en-GB" sz="2400" dirty="0">
                <a:solidFill>
                  <a:schemeClr val="bg1"/>
                </a:solidFill>
                <a:latin typeface="-apple-system"/>
                <a:hlinkClick r:id="rId8">
                  <a:extLst>
                    <a:ext uri="{A12FA001-AC4F-418D-AE19-62706E023703}">
                      <ahyp:hlinkClr xmlns:ahyp="http://schemas.microsoft.com/office/drawing/2018/hyperlinkcolor" val="tx"/>
                    </a:ext>
                  </a:extLst>
                </a:hlinkClick>
              </a:rPr>
              <a:t>Harpex</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Reaper/JSFX </a:t>
            </a:r>
            <a:r>
              <a:rPr lang="en-GB" sz="2400" dirty="0">
                <a:solidFill>
                  <a:schemeClr val="bg1"/>
                </a:solidFill>
                <a:latin typeface="-apple-system"/>
                <a:hlinkClick r:id="rId9">
                  <a:extLst>
                    <a:ext uri="{A12FA001-AC4F-418D-AE19-62706E023703}">
                      <ahyp:hlinkClr xmlns:ahyp="http://schemas.microsoft.com/office/drawing/2018/hyperlinkcolor" val="tx"/>
                    </a:ext>
                  </a:extLst>
                </a:hlinkClick>
              </a:rPr>
              <a:t>Ambisonic Toolkit</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Ableton Live </a:t>
            </a:r>
            <a:r>
              <a:rPr lang="en-GB" sz="2400" dirty="0">
                <a:solidFill>
                  <a:schemeClr val="bg1"/>
                </a:solidFill>
                <a:latin typeface="-apple-system"/>
                <a:hlinkClick r:id="rId10">
                  <a:extLst>
                    <a:ext uri="{A12FA001-AC4F-418D-AE19-62706E023703}">
                      <ahyp:hlinkClr xmlns:ahyp="http://schemas.microsoft.com/office/drawing/2018/hyperlinkcolor" val="tx"/>
                    </a:ext>
                  </a:extLst>
                </a:hlinkClick>
              </a:rPr>
              <a:t>Envelop (E4L)</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Supercollider </a:t>
            </a:r>
            <a:r>
              <a:rPr lang="en-GB" sz="2400" dirty="0">
                <a:solidFill>
                  <a:schemeClr val="bg1"/>
                </a:solidFill>
                <a:latin typeface="-apple-system"/>
                <a:hlinkClick r:id="rId11">
                  <a:extLst>
                    <a:ext uri="{A12FA001-AC4F-418D-AE19-62706E023703}">
                      <ahyp:hlinkClr xmlns:ahyp="http://schemas.microsoft.com/office/drawing/2018/hyperlinkcolor" val="tx"/>
                    </a:ext>
                  </a:extLst>
                </a:hlinkClick>
              </a:rPr>
              <a:t>Ambisonic Toolkit</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Max </a:t>
            </a:r>
            <a:r>
              <a:rPr lang="en-GB" sz="2400" dirty="0">
                <a:solidFill>
                  <a:schemeClr val="bg1"/>
                </a:solidFill>
                <a:latin typeface="-apple-system"/>
                <a:hlinkClick r:id="rId12">
                  <a:extLst>
                    <a:ext uri="{A12FA001-AC4F-418D-AE19-62706E023703}">
                      <ahyp:hlinkClr xmlns:ahyp="http://schemas.microsoft.com/office/drawing/2018/hyperlinkcolor" val="tx"/>
                    </a:ext>
                  </a:extLst>
                </a:hlinkClick>
              </a:rPr>
              <a:t>IRCAM Spat 5</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Max </a:t>
            </a:r>
            <a:r>
              <a:rPr lang="en-GB" sz="2400" dirty="0">
                <a:solidFill>
                  <a:schemeClr val="bg1"/>
                </a:solidFill>
                <a:latin typeface="-apple-system"/>
                <a:hlinkClick r:id="rId13">
                  <a:extLst>
                    <a:ext uri="{A12FA001-AC4F-418D-AE19-62706E023703}">
                      <ahyp:hlinkClr xmlns:ahyp="http://schemas.microsoft.com/office/drawing/2018/hyperlinkcolor" val="tx"/>
                    </a:ext>
                  </a:extLst>
                </a:hlinkClick>
              </a:rPr>
              <a:t>ICST library</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Max </a:t>
            </a:r>
            <a:r>
              <a:rPr lang="en-GB" sz="2400" dirty="0">
                <a:solidFill>
                  <a:schemeClr val="bg1"/>
                </a:solidFill>
                <a:latin typeface="-apple-system"/>
                <a:hlinkClick r:id="rId14">
                  <a:extLst>
                    <a:ext uri="{A12FA001-AC4F-418D-AE19-62706E023703}">
                      <ahyp:hlinkClr xmlns:ahyp="http://schemas.microsoft.com/office/drawing/2018/hyperlinkcolor" val="tx"/>
                    </a:ext>
                  </a:extLst>
                </a:hlinkClick>
              </a:rPr>
              <a:t>CICM library</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Max </a:t>
            </a:r>
            <a:r>
              <a:rPr lang="en-GB" sz="2400" dirty="0">
                <a:solidFill>
                  <a:schemeClr val="bg1"/>
                </a:solidFill>
                <a:latin typeface="-apple-system"/>
                <a:hlinkClick r:id="rId15">
                  <a:extLst>
                    <a:ext uri="{A12FA001-AC4F-418D-AE19-62706E023703}">
                      <ahyp:hlinkClr xmlns:ahyp="http://schemas.microsoft.com/office/drawing/2018/hyperlinkcolor" val="tx"/>
                    </a:ext>
                  </a:extLst>
                </a:hlinkClick>
              </a:rPr>
              <a:t>D4</a:t>
            </a: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rPr>
              <a:t>Max &amp; Pd </a:t>
            </a:r>
            <a:r>
              <a:rPr lang="en-GB" sz="2400" dirty="0">
                <a:solidFill>
                  <a:schemeClr val="bg1"/>
                </a:solidFill>
                <a:latin typeface="-apple-system"/>
                <a:hlinkClick r:id="rId16">
                  <a:extLst>
                    <a:ext uri="{A12FA001-AC4F-418D-AE19-62706E023703}">
                      <ahyp:hlinkClr xmlns:ahyp="http://schemas.microsoft.com/office/drawing/2018/hyperlinkcolor" val="tx"/>
                    </a:ext>
                  </a:extLst>
                </a:hlinkClick>
              </a:rPr>
              <a:t>MIAP</a:t>
            </a:r>
            <a:endParaRPr lang="en-GB" sz="2400" dirty="0">
              <a:solidFill>
                <a:schemeClr val="bg1"/>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p:txBody>
      </p:sp>
      <p:sp>
        <p:nvSpPr>
          <p:cNvPr id="8" name="TextBox 7">
            <a:extLst>
              <a:ext uri="{FF2B5EF4-FFF2-40B4-BE49-F238E27FC236}">
                <a16:creationId xmlns:a16="http://schemas.microsoft.com/office/drawing/2014/main" id="{CC3824B3-BB18-474C-A87B-7265EB4E7896}"/>
              </a:ext>
            </a:extLst>
          </p:cNvPr>
          <p:cNvSpPr txBox="1"/>
          <p:nvPr/>
        </p:nvSpPr>
        <p:spPr>
          <a:xfrm>
            <a:off x="6746628" y="6030097"/>
            <a:ext cx="4061689" cy="646331"/>
          </a:xfrm>
          <a:prstGeom prst="rect">
            <a:avLst/>
          </a:prstGeom>
          <a:noFill/>
        </p:spPr>
        <p:txBody>
          <a:bodyPr wrap="none" rtlCol="0">
            <a:spAutoFit/>
          </a:bodyPr>
          <a:lstStyle/>
          <a:p>
            <a:r>
              <a:rPr lang="en-US" dirty="0">
                <a:hlinkClick r:id="rId17">
                  <a:extLst>
                    <a:ext uri="{A12FA001-AC4F-418D-AE19-62706E023703}">
                      <ahyp:hlinkClr xmlns:ahyp="http://schemas.microsoft.com/office/drawing/2018/hyperlinkcolor" val="tx"/>
                    </a:ext>
                  </a:extLst>
                </a:hlinkClick>
              </a:rPr>
              <a:t>https://sound.risd.edu/sas-software.html</a:t>
            </a:r>
            <a:endParaRPr lang="en-US" dirty="0"/>
          </a:p>
          <a:p>
            <a:endParaRPr lang="en-US" dirty="0"/>
          </a:p>
        </p:txBody>
      </p:sp>
    </p:spTree>
    <p:extLst>
      <p:ext uri="{BB962C8B-B14F-4D97-AF65-F5344CB8AC3E}">
        <p14:creationId xmlns:p14="http://schemas.microsoft.com/office/powerpoint/2010/main" val="281296861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dirty="0"/>
              <a:t>Other Tools</a:t>
            </a:r>
            <a:br>
              <a:rPr lang="en-US" sz="6000" b="1" dirty="0"/>
            </a:br>
            <a:br>
              <a:rPr lang="en-US" sz="6000" b="1" dirty="0"/>
            </a:br>
            <a:endParaRPr lang="en-US" sz="6000" b="1" dirty="0"/>
          </a:p>
        </p:txBody>
      </p:sp>
      <p:sp>
        <p:nvSpPr>
          <p:cNvPr id="20" name="Freeform: Shape 1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96441C7-4C6F-814B-A8A4-B3A97B454C1D}"/>
              </a:ext>
            </a:extLst>
          </p:cNvPr>
          <p:cNvSpPr/>
          <p:nvPr/>
        </p:nvSpPr>
        <p:spPr>
          <a:xfrm>
            <a:off x="363705" y="0"/>
            <a:ext cx="5227798" cy="4339650"/>
          </a:xfrm>
          <a:prstGeom prst="rect">
            <a:avLst/>
          </a:prstGeom>
        </p:spPr>
        <p:txBody>
          <a:bodyPr wrap="square">
            <a:spAutoFit/>
          </a:bodyPr>
          <a:lstStyle/>
          <a:p>
            <a:pPr>
              <a:buFont typeface="Arial" panose="020B0604020202020204" pitchFamily="34" charset="0"/>
              <a:buChar char="•"/>
            </a:pPr>
            <a:endParaRPr lang="en-GB" dirty="0">
              <a:solidFill>
                <a:srgbClr val="6A7081"/>
              </a:solidFill>
              <a:latin typeface="-apple-system"/>
            </a:endParaRPr>
          </a:p>
          <a:p>
            <a:endParaRPr lang="en-GB" sz="2400" dirty="0">
              <a:solidFill>
                <a:srgbClr val="6A7081"/>
              </a:solidFill>
              <a:latin typeface="-apple-system"/>
            </a:endParaRPr>
          </a:p>
          <a:p>
            <a:pPr>
              <a:buFont typeface="Arial" panose="020B0604020202020204" pitchFamily="34" charset="0"/>
              <a:buChar char="•"/>
            </a:pPr>
            <a:r>
              <a:rPr lang="en-GB" sz="2400" dirty="0">
                <a:solidFill>
                  <a:schemeClr val="bg1"/>
                </a:solidFill>
                <a:latin typeface="-apple-system"/>
                <a:hlinkClick r:id="rId2"/>
              </a:rPr>
              <a:t>https://desk.flux.audio/hc/en-us/articles/360008231154-Panning-types</a:t>
            </a:r>
            <a:endParaRPr lang="en-GB" sz="2400" dirty="0">
              <a:solidFill>
                <a:schemeClr val="bg1"/>
              </a:solidFill>
              <a:latin typeface="-apple-system"/>
            </a:endParaRPr>
          </a:p>
          <a:p>
            <a:pPr>
              <a:buFont typeface="Arial" panose="020B0604020202020204" pitchFamily="34" charset="0"/>
              <a:buChar char="•"/>
            </a:pPr>
            <a:endParaRPr lang="en-GB" sz="2400" dirty="0">
              <a:solidFill>
                <a:schemeClr val="bg1"/>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r>
              <a:rPr lang="en-GB" sz="2400" dirty="0">
                <a:solidFill>
                  <a:srgbClr val="2D61C9"/>
                </a:solidFill>
                <a:latin typeface="-apple-system"/>
                <a:hlinkClick r:id="rId3"/>
              </a:rPr>
              <a:t>http://lib.tkk.fi/Diss/2001/isbn9512255324/article1.pdf</a:t>
            </a:r>
            <a:endParaRPr lang="en-GB" sz="2400"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p:txBody>
      </p:sp>
      <p:sp>
        <p:nvSpPr>
          <p:cNvPr id="8" name="TextBox 7">
            <a:extLst>
              <a:ext uri="{FF2B5EF4-FFF2-40B4-BE49-F238E27FC236}">
                <a16:creationId xmlns:a16="http://schemas.microsoft.com/office/drawing/2014/main" id="{CC3824B3-BB18-474C-A87B-7265EB4E7896}"/>
              </a:ext>
            </a:extLst>
          </p:cNvPr>
          <p:cNvSpPr txBox="1"/>
          <p:nvPr/>
        </p:nvSpPr>
        <p:spPr>
          <a:xfrm>
            <a:off x="6746628" y="6030097"/>
            <a:ext cx="4061689" cy="646331"/>
          </a:xfrm>
          <a:prstGeom prst="rect">
            <a:avLst/>
          </a:prstGeom>
          <a:noFill/>
        </p:spPr>
        <p:txBody>
          <a:bodyPr wrap="none" rtlCol="0">
            <a:spAutoFit/>
          </a:bodyPr>
          <a:lstStyle/>
          <a:p>
            <a:r>
              <a:rPr lang="en-US" dirty="0">
                <a:hlinkClick r:id="rId4">
                  <a:extLst>
                    <a:ext uri="{A12FA001-AC4F-418D-AE19-62706E023703}">
                      <ahyp:hlinkClr xmlns:ahyp="http://schemas.microsoft.com/office/drawing/2018/hyperlinkcolor" val="tx"/>
                    </a:ext>
                  </a:extLst>
                </a:hlinkClick>
              </a:rPr>
              <a:t>https://sound.risd.edu/sas-software.html</a:t>
            </a:r>
            <a:endParaRPr lang="en-US" dirty="0"/>
          </a:p>
          <a:p>
            <a:endParaRPr lang="en-US" dirty="0"/>
          </a:p>
        </p:txBody>
      </p:sp>
    </p:spTree>
    <p:extLst>
      <p:ext uri="{BB962C8B-B14F-4D97-AF65-F5344CB8AC3E}">
        <p14:creationId xmlns:p14="http://schemas.microsoft.com/office/powerpoint/2010/main" val="2220846772"/>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dirty="0"/>
              <a:t>Useful Links</a:t>
            </a:r>
          </a:p>
        </p:txBody>
      </p:sp>
      <p:sp>
        <p:nvSpPr>
          <p:cNvPr id="20" name="Freeform: Shape 1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96441C7-4C6F-814B-A8A4-B3A97B454C1D}"/>
              </a:ext>
            </a:extLst>
          </p:cNvPr>
          <p:cNvSpPr/>
          <p:nvPr/>
        </p:nvSpPr>
        <p:spPr>
          <a:xfrm>
            <a:off x="363705" y="0"/>
            <a:ext cx="5256510" cy="8032968"/>
          </a:xfrm>
          <a:prstGeom prst="rect">
            <a:avLst/>
          </a:prstGeom>
        </p:spPr>
        <p:txBody>
          <a:bodyPr wrap="square">
            <a:spAutoFit/>
          </a:bodyPr>
          <a:lstStyle/>
          <a:p>
            <a:pPr>
              <a:buFont typeface="Arial" panose="020B0604020202020204" pitchFamily="34" charset="0"/>
              <a:buChar char="•"/>
            </a:pPr>
            <a:endParaRPr lang="en-GB" dirty="0">
              <a:solidFill>
                <a:srgbClr val="6A7081"/>
              </a:solidFill>
              <a:latin typeface="-apple-system"/>
            </a:endParaRPr>
          </a:p>
          <a:p>
            <a:endParaRPr lang="en-GB" sz="2400" dirty="0">
              <a:solidFill>
                <a:srgbClr val="6A7081"/>
              </a:solidFill>
              <a:latin typeface="-apple-system"/>
            </a:endParaRPr>
          </a:p>
          <a:p>
            <a:pPr>
              <a:buFont typeface="Arial" panose="020B0604020202020204" pitchFamily="34" charset="0"/>
              <a:buChar char="•"/>
            </a:pPr>
            <a:r>
              <a:rPr lang="en-GB" sz="2400" dirty="0">
                <a:solidFill>
                  <a:schemeClr val="bg1"/>
                </a:solidFill>
                <a:latin typeface="-apple-system"/>
                <a:hlinkClick r:id="rId2"/>
              </a:rPr>
              <a:t>https://www.soundonsound.com/techniques/surround-sound-explained-part-7</a:t>
            </a:r>
            <a:endParaRPr lang="en-GB" sz="2400" dirty="0">
              <a:solidFill>
                <a:schemeClr val="bg1"/>
              </a:solidFill>
              <a:latin typeface="-apple-system"/>
            </a:endParaRPr>
          </a:p>
          <a:p>
            <a:pPr>
              <a:buFont typeface="Arial" panose="020B0604020202020204" pitchFamily="34" charset="0"/>
              <a:buChar char="•"/>
            </a:pP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hlinkClick r:id="rId3"/>
              </a:rPr>
              <a:t>https://www.bbc.com/academy-guides/spatial-audio-where-do-i-start</a:t>
            </a:r>
            <a:endParaRPr lang="en-GB" sz="2400" dirty="0">
              <a:solidFill>
                <a:schemeClr val="bg1"/>
              </a:solidFill>
              <a:latin typeface="-apple-system"/>
            </a:endParaRPr>
          </a:p>
          <a:p>
            <a:pPr>
              <a:buFont typeface="Arial" panose="020B0604020202020204" pitchFamily="34" charset="0"/>
              <a:buChar char="•"/>
            </a:pP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hlinkClick r:id="rId4"/>
              </a:rPr>
              <a:t>https://www.dpamicrophones.com/mic-university/immersive-sound-object-based-audio-and-microphones?mc_cid=a2197efeb7&amp;mc_eid=696d2854b5</a:t>
            </a:r>
            <a:endParaRPr lang="en-GB" sz="2400" dirty="0">
              <a:solidFill>
                <a:schemeClr val="bg1"/>
              </a:solidFill>
              <a:latin typeface="-apple-system"/>
            </a:endParaRPr>
          </a:p>
          <a:p>
            <a:pPr>
              <a:buFont typeface="Arial" panose="020B0604020202020204" pitchFamily="34" charset="0"/>
              <a:buChar char="•"/>
            </a:pPr>
            <a:endParaRPr lang="en-GB" sz="2400" dirty="0">
              <a:solidFill>
                <a:schemeClr val="bg1"/>
              </a:solidFill>
              <a:latin typeface="-apple-system"/>
            </a:endParaRPr>
          </a:p>
          <a:p>
            <a:pPr>
              <a:buFont typeface="Arial" panose="020B0604020202020204" pitchFamily="34" charset="0"/>
              <a:buChar char="•"/>
            </a:pPr>
            <a:r>
              <a:rPr lang="en-GB" sz="2400" dirty="0">
                <a:solidFill>
                  <a:schemeClr val="bg1"/>
                </a:solidFill>
                <a:latin typeface="-apple-system"/>
                <a:hlinkClick r:id="rId5"/>
              </a:rPr>
              <a:t>https://www.scoop.it/topic/binaural?page=1</a:t>
            </a:r>
            <a:endParaRPr lang="en-GB" sz="2400" dirty="0">
              <a:solidFill>
                <a:schemeClr val="bg1"/>
              </a:solidFill>
              <a:latin typeface="-apple-system"/>
            </a:endParaRPr>
          </a:p>
          <a:p>
            <a:pPr>
              <a:buFont typeface="Arial" panose="020B0604020202020204" pitchFamily="34" charset="0"/>
              <a:buChar char="•"/>
            </a:pPr>
            <a:endParaRPr lang="en-GB" sz="2400" dirty="0">
              <a:solidFill>
                <a:schemeClr val="bg1"/>
              </a:solidFill>
              <a:latin typeface="-apple-system"/>
            </a:endParaRPr>
          </a:p>
          <a:p>
            <a:pPr>
              <a:buFont typeface="Arial" panose="020B0604020202020204" pitchFamily="34" charset="0"/>
              <a:buChar char="•"/>
            </a:pPr>
            <a:endParaRPr lang="en-GB" sz="2400" dirty="0">
              <a:solidFill>
                <a:schemeClr val="bg1"/>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a:p>
            <a:pPr>
              <a:buFont typeface="Arial" panose="020B0604020202020204" pitchFamily="34" charset="0"/>
              <a:buChar char="•"/>
            </a:pPr>
            <a:endParaRPr lang="en-GB" dirty="0">
              <a:solidFill>
                <a:srgbClr val="2D61C9"/>
              </a:solidFill>
              <a:latin typeface="-apple-system"/>
            </a:endParaRPr>
          </a:p>
        </p:txBody>
      </p:sp>
    </p:spTree>
    <p:extLst>
      <p:ext uri="{BB962C8B-B14F-4D97-AF65-F5344CB8AC3E}">
        <p14:creationId xmlns:p14="http://schemas.microsoft.com/office/powerpoint/2010/main" val="1087815787"/>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BEBE0-034D-834D-A64F-CA15E22C19B8}"/>
              </a:ext>
            </a:extLst>
          </p:cNvPr>
          <p:cNvSpPr>
            <a:spLocks noGrp="1"/>
          </p:cNvSpPr>
          <p:nvPr>
            <p:ph type="title"/>
          </p:nvPr>
        </p:nvSpPr>
        <p:spPr>
          <a:xfrm>
            <a:off x="6746628" y="1783959"/>
            <a:ext cx="4645250" cy="2889114"/>
          </a:xfrm>
        </p:spPr>
        <p:txBody>
          <a:bodyPr vert="horz" lIns="91440" tIns="45720" rIns="91440" bIns="45720" rtlCol="0" anchor="b">
            <a:normAutofit/>
          </a:bodyPr>
          <a:lstStyle/>
          <a:p>
            <a:r>
              <a:rPr lang="en-US" sz="6000" b="1" kern="1200" dirty="0" err="1">
                <a:solidFill>
                  <a:schemeClr val="bg1"/>
                </a:solidFill>
                <a:latin typeface="+mj-lt"/>
                <a:ea typeface="+mj-ea"/>
                <a:cs typeface="+mj-cs"/>
              </a:rPr>
              <a:t>Octophonic</a:t>
            </a:r>
            <a:br>
              <a:rPr lang="en-US" sz="6000" b="1" kern="1200" dirty="0">
                <a:solidFill>
                  <a:schemeClr val="bg1"/>
                </a:solidFill>
                <a:latin typeface="+mj-lt"/>
                <a:ea typeface="+mj-ea"/>
                <a:cs typeface="+mj-cs"/>
              </a:rPr>
            </a:br>
            <a:r>
              <a:rPr lang="en-US" sz="6000" b="1" kern="1200" dirty="0">
                <a:solidFill>
                  <a:schemeClr val="bg1"/>
                </a:solidFill>
                <a:latin typeface="+mj-lt"/>
                <a:ea typeface="+mj-ea"/>
                <a:cs typeface="+mj-cs"/>
              </a:rPr>
              <a:t>Listening</a:t>
            </a:r>
            <a:br>
              <a:rPr lang="en-US" sz="6000" b="1" kern="1200" dirty="0">
                <a:solidFill>
                  <a:schemeClr val="bg1"/>
                </a:solidFill>
                <a:latin typeface="+mj-lt"/>
                <a:ea typeface="+mj-ea"/>
                <a:cs typeface="+mj-cs"/>
              </a:rPr>
            </a:br>
            <a:r>
              <a:rPr lang="en-US" sz="6000" b="1" kern="1200" dirty="0">
                <a:solidFill>
                  <a:schemeClr val="bg1"/>
                </a:solidFill>
                <a:latin typeface="+mj-lt"/>
                <a:ea typeface="+mj-ea"/>
                <a:cs typeface="+mj-cs"/>
              </a:rPr>
              <a:t>Session</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3B213B50-AFD2-814C-B208-D50C344B4937}"/>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19382" y="720993"/>
            <a:ext cx="4047843" cy="4047843"/>
          </a:xfrm>
          <a:prstGeom prst="rect">
            <a:avLst/>
          </a:prstGeom>
        </p:spPr>
      </p:pic>
      <p:sp>
        <p:nvSpPr>
          <p:cNvPr id="4" name="TextBox 3">
            <a:extLst>
              <a:ext uri="{FF2B5EF4-FFF2-40B4-BE49-F238E27FC236}">
                <a16:creationId xmlns:a16="http://schemas.microsoft.com/office/drawing/2014/main" id="{3B4C8449-1E78-AD41-AB1F-9FD3E6486E4E}"/>
              </a:ext>
            </a:extLst>
          </p:cNvPr>
          <p:cNvSpPr txBox="1"/>
          <p:nvPr/>
        </p:nvSpPr>
        <p:spPr>
          <a:xfrm>
            <a:off x="1576194" y="556054"/>
            <a:ext cx="301686" cy="369332"/>
          </a:xfrm>
          <a:prstGeom prst="rect">
            <a:avLst/>
          </a:prstGeom>
          <a:noFill/>
        </p:spPr>
        <p:txBody>
          <a:bodyPr wrap="none" rtlCol="0">
            <a:spAutoFit/>
          </a:bodyPr>
          <a:lstStyle/>
          <a:p>
            <a:r>
              <a:rPr lang="en-US" dirty="0"/>
              <a:t>1</a:t>
            </a:r>
          </a:p>
        </p:txBody>
      </p:sp>
      <p:sp>
        <p:nvSpPr>
          <p:cNvPr id="6" name="TextBox 5">
            <a:extLst>
              <a:ext uri="{FF2B5EF4-FFF2-40B4-BE49-F238E27FC236}">
                <a16:creationId xmlns:a16="http://schemas.microsoft.com/office/drawing/2014/main" id="{C69C4E51-F7D8-7D4C-B2D8-A152AB80CCCA}"/>
              </a:ext>
            </a:extLst>
          </p:cNvPr>
          <p:cNvSpPr txBox="1"/>
          <p:nvPr/>
        </p:nvSpPr>
        <p:spPr>
          <a:xfrm>
            <a:off x="2935548" y="556054"/>
            <a:ext cx="301686" cy="369332"/>
          </a:xfrm>
          <a:prstGeom prst="rect">
            <a:avLst/>
          </a:prstGeom>
          <a:noFill/>
        </p:spPr>
        <p:txBody>
          <a:bodyPr wrap="none" rtlCol="0">
            <a:spAutoFit/>
          </a:bodyPr>
          <a:lstStyle/>
          <a:p>
            <a:r>
              <a:rPr lang="en-US" dirty="0"/>
              <a:t>2</a:t>
            </a:r>
          </a:p>
        </p:txBody>
      </p:sp>
      <p:sp>
        <p:nvSpPr>
          <p:cNvPr id="11" name="TextBox 10">
            <a:extLst>
              <a:ext uri="{FF2B5EF4-FFF2-40B4-BE49-F238E27FC236}">
                <a16:creationId xmlns:a16="http://schemas.microsoft.com/office/drawing/2014/main" id="{CB368B69-D5E6-3745-AD44-31572BB58E31}"/>
              </a:ext>
            </a:extLst>
          </p:cNvPr>
          <p:cNvSpPr txBox="1"/>
          <p:nvPr/>
        </p:nvSpPr>
        <p:spPr>
          <a:xfrm>
            <a:off x="715340" y="1435844"/>
            <a:ext cx="301686" cy="406265"/>
          </a:xfrm>
          <a:prstGeom prst="rect">
            <a:avLst/>
          </a:prstGeom>
          <a:noFill/>
        </p:spPr>
        <p:txBody>
          <a:bodyPr wrap="none" rtlCol="0">
            <a:spAutoFit/>
          </a:bodyPr>
          <a:lstStyle/>
          <a:p>
            <a:r>
              <a:rPr lang="en-US" dirty="0"/>
              <a:t>3</a:t>
            </a:r>
          </a:p>
        </p:txBody>
      </p:sp>
      <p:sp>
        <p:nvSpPr>
          <p:cNvPr id="13" name="TextBox 12">
            <a:extLst>
              <a:ext uri="{FF2B5EF4-FFF2-40B4-BE49-F238E27FC236}">
                <a16:creationId xmlns:a16="http://schemas.microsoft.com/office/drawing/2014/main" id="{361D39CA-BE58-6440-B654-F5BFD7E2268E}"/>
              </a:ext>
            </a:extLst>
          </p:cNvPr>
          <p:cNvSpPr txBox="1"/>
          <p:nvPr/>
        </p:nvSpPr>
        <p:spPr>
          <a:xfrm>
            <a:off x="3875792" y="1435844"/>
            <a:ext cx="301686" cy="369332"/>
          </a:xfrm>
          <a:prstGeom prst="rect">
            <a:avLst/>
          </a:prstGeom>
          <a:noFill/>
        </p:spPr>
        <p:txBody>
          <a:bodyPr wrap="none" rtlCol="0">
            <a:spAutoFit/>
          </a:bodyPr>
          <a:lstStyle/>
          <a:p>
            <a:r>
              <a:rPr lang="en-US" dirty="0"/>
              <a:t>4</a:t>
            </a:r>
          </a:p>
        </p:txBody>
      </p:sp>
      <p:sp>
        <p:nvSpPr>
          <p:cNvPr id="15" name="TextBox 14">
            <a:extLst>
              <a:ext uri="{FF2B5EF4-FFF2-40B4-BE49-F238E27FC236}">
                <a16:creationId xmlns:a16="http://schemas.microsoft.com/office/drawing/2014/main" id="{A6A67482-42D3-434B-BD92-0DFA7EE08EAD}"/>
              </a:ext>
            </a:extLst>
          </p:cNvPr>
          <p:cNvSpPr txBox="1"/>
          <p:nvPr/>
        </p:nvSpPr>
        <p:spPr>
          <a:xfrm>
            <a:off x="866183" y="2758355"/>
            <a:ext cx="301686" cy="369332"/>
          </a:xfrm>
          <a:prstGeom prst="rect">
            <a:avLst/>
          </a:prstGeom>
          <a:noFill/>
        </p:spPr>
        <p:txBody>
          <a:bodyPr wrap="none" rtlCol="0">
            <a:spAutoFit/>
          </a:bodyPr>
          <a:lstStyle/>
          <a:p>
            <a:r>
              <a:rPr lang="en-US" dirty="0"/>
              <a:t>5</a:t>
            </a:r>
          </a:p>
        </p:txBody>
      </p:sp>
      <p:sp>
        <p:nvSpPr>
          <p:cNvPr id="16" name="TextBox 15">
            <a:extLst>
              <a:ext uri="{FF2B5EF4-FFF2-40B4-BE49-F238E27FC236}">
                <a16:creationId xmlns:a16="http://schemas.microsoft.com/office/drawing/2014/main" id="{BEE91270-2570-674E-8487-78C171B3D99E}"/>
              </a:ext>
            </a:extLst>
          </p:cNvPr>
          <p:cNvSpPr txBox="1"/>
          <p:nvPr/>
        </p:nvSpPr>
        <p:spPr>
          <a:xfrm>
            <a:off x="3724949" y="2859184"/>
            <a:ext cx="301686" cy="369332"/>
          </a:xfrm>
          <a:prstGeom prst="rect">
            <a:avLst/>
          </a:prstGeom>
          <a:noFill/>
        </p:spPr>
        <p:txBody>
          <a:bodyPr wrap="none" rtlCol="0">
            <a:spAutoFit/>
          </a:bodyPr>
          <a:lstStyle/>
          <a:p>
            <a:r>
              <a:rPr lang="en-US" dirty="0"/>
              <a:t>6</a:t>
            </a:r>
          </a:p>
        </p:txBody>
      </p:sp>
      <p:sp>
        <p:nvSpPr>
          <p:cNvPr id="17" name="TextBox 16">
            <a:extLst>
              <a:ext uri="{FF2B5EF4-FFF2-40B4-BE49-F238E27FC236}">
                <a16:creationId xmlns:a16="http://schemas.microsoft.com/office/drawing/2014/main" id="{4E71532A-7FD0-2541-AC55-93CF75414805}"/>
              </a:ext>
            </a:extLst>
          </p:cNvPr>
          <p:cNvSpPr txBox="1"/>
          <p:nvPr/>
        </p:nvSpPr>
        <p:spPr>
          <a:xfrm>
            <a:off x="1576194" y="3701538"/>
            <a:ext cx="301686" cy="369332"/>
          </a:xfrm>
          <a:prstGeom prst="rect">
            <a:avLst/>
          </a:prstGeom>
          <a:noFill/>
        </p:spPr>
        <p:txBody>
          <a:bodyPr wrap="none" rtlCol="0">
            <a:spAutoFit/>
          </a:bodyPr>
          <a:lstStyle/>
          <a:p>
            <a:r>
              <a:rPr lang="en-US" dirty="0"/>
              <a:t>7</a:t>
            </a:r>
          </a:p>
        </p:txBody>
      </p:sp>
      <p:sp>
        <p:nvSpPr>
          <p:cNvPr id="18" name="TextBox 17">
            <a:extLst>
              <a:ext uri="{FF2B5EF4-FFF2-40B4-BE49-F238E27FC236}">
                <a16:creationId xmlns:a16="http://schemas.microsoft.com/office/drawing/2014/main" id="{64692D74-44F6-184B-83AC-4EB8A4881449}"/>
              </a:ext>
            </a:extLst>
          </p:cNvPr>
          <p:cNvSpPr txBox="1"/>
          <p:nvPr/>
        </p:nvSpPr>
        <p:spPr>
          <a:xfrm>
            <a:off x="3012077" y="3701538"/>
            <a:ext cx="301686" cy="369332"/>
          </a:xfrm>
          <a:prstGeom prst="rect">
            <a:avLst/>
          </a:prstGeom>
          <a:noFill/>
        </p:spPr>
        <p:txBody>
          <a:bodyPr wrap="none" rtlCol="0">
            <a:spAutoFit/>
          </a:bodyPr>
          <a:lstStyle/>
          <a:p>
            <a:r>
              <a:rPr lang="en-US" dirty="0"/>
              <a:t>8</a:t>
            </a:r>
          </a:p>
        </p:txBody>
      </p:sp>
    </p:spTree>
    <p:extLst>
      <p:ext uri="{BB962C8B-B14F-4D97-AF65-F5344CB8AC3E}">
        <p14:creationId xmlns:p14="http://schemas.microsoft.com/office/powerpoint/2010/main" val="32783673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a:xfrm>
            <a:off x="838200" y="365125"/>
            <a:ext cx="10515600" cy="1353880"/>
          </a:xfrm>
        </p:spPr>
        <p:txBody>
          <a:bodyPr>
            <a:normAutofit/>
          </a:bodyPr>
          <a:lstStyle/>
          <a:p>
            <a:r>
              <a:rPr lang="en-GB" b="1" dirty="0"/>
              <a:t>Trevor Wishart – Vox 5</a:t>
            </a:r>
            <a:br>
              <a:rPr lang="en-GB" b="1" dirty="0"/>
            </a:br>
            <a:endParaRPr lang="en-US" b="1"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a:xfrm>
            <a:off x="0" y="1719005"/>
            <a:ext cx="12192000" cy="5138995"/>
          </a:xfrm>
        </p:spPr>
        <p:txBody>
          <a:bodyPr>
            <a:noAutofit/>
          </a:bodyPr>
          <a:lstStyle/>
          <a:p>
            <a:pPr marL="0" indent="0">
              <a:buNone/>
            </a:pPr>
            <a:r>
              <a:rPr lang="en-GB" sz="2400" dirty="0"/>
              <a:t>This is the only entirely electroacoustic piece in </a:t>
            </a:r>
            <a:r>
              <a:rPr lang="en-GB" sz="2400" i="1" dirty="0">
                <a:hlinkClick r:id="rId2"/>
              </a:rPr>
              <a:t>The Vox Cycle</a:t>
            </a:r>
            <a:r>
              <a:rPr lang="en-GB" sz="2400" dirty="0"/>
              <a:t>, and presents the image of a single </a:t>
            </a:r>
            <a:r>
              <a:rPr lang="en-GB" sz="2400" dirty="0" err="1"/>
              <a:t>supervoice</a:t>
            </a:r>
            <a:r>
              <a:rPr lang="en-GB" sz="2400" dirty="0"/>
              <a:t> located at front centre stage, whose utterances metamorphose into natural events—the sounds of crowds, bells, bees and other creatures, and less specific sound events—poetic images of the creation and destruction of the world contained within one all-enveloping vocal utterance (the ‘Voice of Shiva’). </a:t>
            </a:r>
          </a:p>
          <a:p>
            <a:pPr marL="0" indent="0">
              <a:buNone/>
            </a:pPr>
            <a:r>
              <a:rPr lang="en-GB" sz="2400" dirty="0"/>
              <a:t>This piece was submitted as a project to IRCAM in 1979-80 but, due to a complete overhaul of their hardware environment, could not be fully realized until 1986. The piece was made using computer programs I wrote to manipulate sound-analysis data obtained from Mark Dolson’s Phase Vocoder program. These programs permitted the spectra of vocal sounds to be stretched (making them bell-like) or interpolated with the spectra of natural events. The original four-channel version makes special use of sound </a:t>
            </a:r>
            <a:r>
              <a:rPr lang="en-GB" sz="2400" dirty="0" err="1"/>
              <a:t>spatialisation</a:t>
            </a:r>
            <a:r>
              <a:rPr lang="en-GB" sz="2400" dirty="0"/>
              <a:t> so that natural events appear to be physically ejected from the mouth at front centre stage, circling and scattering around the space of the auditorium to converge again at front centre stage for the start of a new syllable.</a:t>
            </a:r>
          </a:p>
          <a:p>
            <a:endParaRPr lang="en-GB" sz="2400" dirty="0"/>
          </a:p>
        </p:txBody>
      </p:sp>
      <p:sp>
        <p:nvSpPr>
          <p:cNvPr id="4" name="TextBox 3">
            <a:extLst>
              <a:ext uri="{FF2B5EF4-FFF2-40B4-BE49-F238E27FC236}">
                <a16:creationId xmlns:a16="http://schemas.microsoft.com/office/drawing/2014/main" id="{D1E19A27-3ABD-0C49-890A-6359D1C5A3CE}"/>
              </a:ext>
            </a:extLst>
          </p:cNvPr>
          <p:cNvSpPr txBox="1"/>
          <p:nvPr/>
        </p:nvSpPr>
        <p:spPr>
          <a:xfrm>
            <a:off x="838200" y="1149179"/>
            <a:ext cx="6175345" cy="646331"/>
          </a:xfrm>
          <a:prstGeom prst="rect">
            <a:avLst/>
          </a:prstGeom>
          <a:noFill/>
        </p:spPr>
        <p:txBody>
          <a:bodyPr wrap="none" rtlCol="0">
            <a:spAutoFit/>
          </a:bodyPr>
          <a:lstStyle/>
          <a:p>
            <a:r>
              <a:rPr lang="en-US" dirty="0">
                <a:hlinkClick r:id="rId3"/>
              </a:rPr>
              <a:t>https://electrocd.com/en/oeuvre/20576/Trevor_Wishart/Vox_5</a:t>
            </a:r>
            <a:endParaRPr lang="en-US" dirty="0"/>
          </a:p>
          <a:p>
            <a:endParaRPr lang="en-US" dirty="0"/>
          </a:p>
        </p:txBody>
      </p:sp>
    </p:spTree>
    <p:extLst>
      <p:ext uri="{BB962C8B-B14F-4D97-AF65-F5344CB8AC3E}">
        <p14:creationId xmlns:p14="http://schemas.microsoft.com/office/powerpoint/2010/main" val="1041986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Trevor Wishart – Vox 5</a:t>
            </a:r>
            <a:br>
              <a:rPr lang="en-GB" b="1" dirty="0"/>
            </a:br>
            <a:endParaRPr lang="en-US" b="1"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a:xfrm>
            <a:off x="0" y="2798805"/>
            <a:ext cx="12192000" cy="5138995"/>
          </a:xfrm>
        </p:spPr>
        <p:txBody>
          <a:bodyPr>
            <a:noAutofit/>
          </a:bodyPr>
          <a:lstStyle/>
          <a:p>
            <a:pPr marL="0" indent="0">
              <a:lnSpc>
                <a:spcPct val="100000"/>
              </a:lnSpc>
              <a:buNone/>
            </a:pPr>
            <a:r>
              <a:rPr lang="en-GB" sz="2400" i="1" dirty="0">
                <a:hlinkClick r:id="rId2"/>
              </a:rPr>
              <a:t>Vox 5</a:t>
            </a:r>
            <a:r>
              <a:rPr lang="en-GB" sz="2400" dirty="0"/>
              <a:t> was commissioned by IRCAM and premiered in the Ina-GRM Cycle </a:t>
            </a:r>
            <a:r>
              <a:rPr lang="en-GB" sz="2400" dirty="0" err="1"/>
              <a:t>Acousmatique</a:t>
            </a:r>
            <a:r>
              <a:rPr lang="en-GB" sz="2400" dirty="0"/>
              <a:t> at the Radio France Studios in May 1987. I would particularly like to thank Thierry </a:t>
            </a:r>
            <a:r>
              <a:rPr lang="en-GB" sz="2400" dirty="0" err="1"/>
              <a:t>Lancino</a:t>
            </a:r>
            <a:r>
              <a:rPr lang="en-GB" sz="2400" dirty="0"/>
              <a:t>, Etienne </a:t>
            </a:r>
            <a:r>
              <a:rPr lang="en-GB" sz="2400" dirty="0" err="1"/>
              <a:t>Bultingaire</a:t>
            </a:r>
            <a:r>
              <a:rPr lang="en-GB" sz="2400" dirty="0"/>
              <a:t> and the many other people at IRCAM who helped me in the realisation of this piece. Also the Ralph Vaughan Williams Trust and the Arts Council of Great Britain for their financial support during the preparatory stages of the project.</a:t>
            </a:r>
            <a:endParaRPr lang="en-US" sz="2400" dirty="0"/>
          </a:p>
          <a:p>
            <a:endParaRPr lang="en-GB" sz="2400" dirty="0"/>
          </a:p>
        </p:txBody>
      </p:sp>
      <p:sp>
        <p:nvSpPr>
          <p:cNvPr id="4" name="TextBox 3">
            <a:extLst>
              <a:ext uri="{FF2B5EF4-FFF2-40B4-BE49-F238E27FC236}">
                <a16:creationId xmlns:a16="http://schemas.microsoft.com/office/drawing/2014/main" id="{898DECFF-637D-E649-8A97-E7095A19F753}"/>
              </a:ext>
            </a:extLst>
          </p:cNvPr>
          <p:cNvSpPr txBox="1"/>
          <p:nvPr/>
        </p:nvSpPr>
        <p:spPr>
          <a:xfrm>
            <a:off x="838200" y="1149179"/>
            <a:ext cx="6175345" cy="646331"/>
          </a:xfrm>
          <a:prstGeom prst="rect">
            <a:avLst/>
          </a:prstGeom>
          <a:noFill/>
        </p:spPr>
        <p:txBody>
          <a:bodyPr wrap="none" rtlCol="0">
            <a:spAutoFit/>
          </a:bodyPr>
          <a:lstStyle/>
          <a:p>
            <a:r>
              <a:rPr lang="en-US" dirty="0">
                <a:hlinkClick r:id="rId3"/>
              </a:rPr>
              <a:t>https://electrocd.com/en/oeuvre/20576/Trevor_Wishart/Vox_5</a:t>
            </a:r>
            <a:endParaRPr lang="en-US" dirty="0"/>
          </a:p>
          <a:p>
            <a:endParaRPr lang="en-US" dirty="0"/>
          </a:p>
        </p:txBody>
      </p:sp>
    </p:spTree>
    <p:extLst>
      <p:ext uri="{BB962C8B-B14F-4D97-AF65-F5344CB8AC3E}">
        <p14:creationId xmlns:p14="http://schemas.microsoft.com/office/powerpoint/2010/main" val="42457709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Jonathan Harvey – </a:t>
            </a:r>
            <a:r>
              <a:rPr lang="en-GB" b="1" dirty="0" err="1"/>
              <a:t>Mortuos</a:t>
            </a:r>
            <a:r>
              <a:rPr lang="en-GB" b="1" dirty="0"/>
              <a:t> </a:t>
            </a:r>
            <a:r>
              <a:rPr lang="en-GB" b="1" dirty="0" err="1"/>
              <a:t>Plango</a:t>
            </a:r>
            <a:r>
              <a:rPr lang="en-GB" b="1" dirty="0"/>
              <a:t> </a:t>
            </a:r>
            <a:r>
              <a:rPr lang="en-GB" b="1" dirty="0" err="1"/>
              <a:t>Vivos</a:t>
            </a:r>
            <a:r>
              <a:rPr lang="en-GB" b="1" dirty="0"/>
              <a:t> </a:t>
            </a:r>
            <a:r>
              <a:rPr lang="en-GB" b="1" dirty="0" err="1"/>
              <a:t>Voco</a:t>
            </a:r>
            <a:endParaRPr lang="en-US" b="1"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fontScale="62500" lnSpcReduction="20000"/>
          </a:bodyPr>
          <a:lstStyle/>
          <a:p>
            <a:pPr marL="0" indent="0" fontAlgn="base">
              <a:lnSpc>
                <a:spcPct val="120000"/>
              </a:lnSpc>
              <a:buNone/>
            </a:pPr>
            <a:r>
              <a:rPr lang="en-GB" dirty="0"/>
              <a:t>This work is a reflection of my experiences at Winchester Cathedral where my son Dominic was a chorister from 1975-1980. It is based on his voice and that of the great tenor bell. This enormous black bell of superhuman power has inscribed upon it: HORAS AVOLANTES NUMERO MORTUOS PLANO: VIVOS AD PRECES VOCO (I count the fleeing hours, I lament the dead: I call the living to prayers). This serves as the boy’s text. The pitch and time structure of my work is entirely based on the bell’s rich, irregular harmonic spectrum, a structure neither tonal nor dodecaphonic nor modal in any western or oriental sense, but unique to itself. </a:t>
            </a:r>
          </a:p>
          <a:p>
            <a:pPr marL="0" indent="0" fontAlgn="base">
              <a:lnSpc>
                <a:spcPct val="120000"/>
              </a:lnSpc>
              <a:buNone/>
            </a:pPr>
            <a:r>
              <a:rPr lang="en-GB" dirty="0"/>
              <a:t>The eight sections are each based on one of the principal eight lowest partials. Chords are constructed from the repertoire of 33 partials; modulations from one area of the spectrum to another are effected by glissandi. Constant transformations between the spectrum of a vocal vowel and that of the bell are made by internal manipulation of the two sounds’ components. The walls of the concert hall are conceived as the sides of the bell inside which is the audience, and around which (especially in the original 8-channel version) flies the free spirit of the boy. The work was commissioned for IRCAM by the Centre Georges Pompidou and first performed at the IRCAM day in the Lille Festival on 30 November 1980. It was made at IRCAM with the helpful assistance of Stanley Haynes in July-August 1980.</a:t>
            </a:r>
          </a:p>
        </p:txBody>
      </p:sp>
    </p:spTree>
    <p:extLst>
      <p:ext uri="{BB962C8B-B14F-4D97-AF65-F5344CB8AC3E}">
        <p14:creationId xmlns:p14="http://schemas.microsoft.com/office/powerpoint/2010/main" val="23313248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fontScale="90000"/>
          </a:bodyPr>
          <a:lstStyle/>
          <a:p>
            <a:r>
              <a:rPr lang="en-GB" b="1" dirty="0">
                <a:hlinkClick r:id="rId2">
                  <a:extLst>
                    <a:ext uri="{A12FA001-AC4F-418D-AE19-62706E023703}">
                      <ahyp:hlinkClr xmlns:ahyp="http://schemas.microsoft.com/office/drawing/2018/hyperlinkcolor" val="tx"/>
                    </a:ext>
                  </a:extLst>
                </a:hlinkClick>
              </a:rPr>
              <a:t>Clinton ACKERMAN</a:t>
            </a:r>
            <a:r>
              <a:rPr lang="en-GB" b="1" dirty="0"/>
              <a:t> — </a:t>
            </a:r>
            <a:r>
              <a:rPr lang="en-GB" b="1" dirty="0">
                <a:hlinkClick r:id="rId3">
                  <a:extLst>
                    <a:ext uri="{A12FA001-AC4F-418D-AE19-62706E023703}">
                      <ahyp:hlinkClr xmlns:ahyp="http://schemas.microsoft.com/office/drawing/2018/hyperlinkcolor" val="tx"/>
                    </a:ext>
                  </a:extLst>
                </a:hlinkClick>
              </a:rPr>
              <a:t>Walking Through Fog on a Prairie Morning</a:t>
            </a:r>
            <a:r>
              <a:rPr lang="en-GB" dirty="0"/>
              <a:t> (10:54 / 2013)</a:t>
            </a:r>
            <a:br>
              <a:rPr lang="en-GB" dirty="0"/>
            </a:b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fontScale="62500" lnSpcReduction="20000"/>
          </a:bodyPr>
          <a:lstStyle/>
          <a:p>
            <a:pPr marL="0" indent="0">
              <a:lnSpc>
                <a:spcPct val="120000"/>
              </a:lnSpc>
              <a:buNone/>
            </a:pPr>
            <a:r>
              <a:rPr lang="en-GB" dirty="0"/>
              <a:t>Walking Through Fog on a Prairie Morning is a soundscape based on the experience of snowshoeing across a lake in a dense fog at dawn. The piece is an aural interpretation of the disorientation felt trying to walk when nothing is visible save for a vast white emptiness. </a:t>
            </a:r>
          </a:p>
          <a:p>
            <a:pPr>
              <a:lnSpc>
                <a:spcPct val="120000"/>
              </a:lnSpc>
            </a:pPr>
            <a:endParaRPr lang="en-GB" dirty="0"/>
          </a:p>
          <a:p>
            <a:pPr marL="0" indent="0">
              <a:lnSpc>
                <a:spcPct val="120000"/>
              </a:lnSpc>
              <a:buNone/>
            </a:pPr>
            <a:r>
              <a:rPr lang="en-GB" dirty="0"/>
              <a:t>Clinton Ackerman grew up in </a:t>
            </a:r>
            <a:r>
              <a:rPr lang="en-GB" dirty="0" err="1"/>
              <a:t>smalltown</a:t>
            </a:r>
            <a:r>
              <a:rPr lang="en-GB" dirty="0"/>
              <a:t> Saskatchewan learning classical and jazz piano and has since completed his BFA at Simon Fraser University, majoring in music composition. While at SFU he studied electroacoustic music, acoustic composition and interdisciplinary collaboration. Interdisciplinary work is becoming a larger portion of his practice and he continues to develop music and sound for dance, film and theatre projects. He has found great enjoyment in interdisciplinary work as both a performer and composer. Outside of his collaborative projects Clinton enjoys composing for small ensembles or exploring his love of nature through soundscapes.</a:t>
            </a:r>
          </a:p>
          <a:p>
            <a:endParaRPr lang="en-GB" dirty="0"/>
          </a:p>
          <a:p>
            <a:pPr marL="0" indent="0">
              <a:buNone/>
            </a:pPr>
            <a:r>
              <a:rPr lang="en-US" dirty="0">
                <a:hlinkClick r:id="rId4"/>
              </a:rPr>
              <a:t>https://econtact.ca/17_1/submissions.html</a:t>
            </a:r>
            <a:endParaRPr lang="en-US" dirty="0"/>
          </a:p>
          <a:p>
            <a:pPr marL="0" indent="0">
              <a:buNone/>
            </a:pPr>
            <a:endParaRPr lang="en-US" dirty="0"/>
          </a:p>
        </p:txBody>
      </p:sp>
    </p:spTree>
    <p:extLst>
      <p:ext uri="{BB962C8B-B14F-4D97-AF65-F5344CB8AC3E}">
        <p14:creationId xmlns:p14="http://schemas.microsoft.com/office/powerpoint/2010/main" val="6340948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Hildegarde Westerkamp – Talking Rain</a:t>
            </a:r>
            <a:br>
              <a:rPr lang="en-GB" dirty="0"/>
            </a:b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lnSpcReduction="10000"/>
          </a:bodyPr>
          <a:lstStyle/>
          <a:p>
            <a:pPr marL="0" indent="0">
              <a:lnSpc>
                <a:spcPct val="100000"/>
              </a:lnSpc>
              <a:buNone/>
            </a:pPr>
            <a:r>
              <a:rPr lang="en-GB" dirty="0"/>
              <a:t>Rain sounds from the </a:t>
            </a:r>
            <a:r>
              <a:rPr lang="en-GB" dirty="0" err="1"/>
              <a:t>westcoast</a:t>
            </a:r>
            <a:r>
              <a:rPr lang="en-GB" dirty="0"/>
              <a:t> of British Columbia, Canada are the basic compositional materials for </a:t>
            </a:r>
            <a:r>
              <a:rPr lang="en-GB" i="1" dirty="0"/>
              <a:t>Talking Rain.</a:t>
            </a:r>
            <a:r>
              <a:rPr lang="en-GB" dirty="0"/>
              <a:t> Through them I speak to you about this place. The </a:t>
            </a:r>
            <a:r>
              <a:rPr lang="en-GB" dirty="0" err="1"/>
              <a:t>raincoast</a:t>
            </a:r>
            <a:r>
              <a:rPr lang="en-GB" dirty="0"/>
              <a:t>. A lush and green place. Made that way by rain. Nourished by rain, life-giving rain. In </a:t>
            </a:r>
            <a:r>
              <a:rPr lang="en-GB" i="1" dirty="0"/>
              <a:t>Talking Rain</a:t>
            </a:r>
            <a:r>
              <a:rPr lang="en-GB" dirty="0"/>
              <a:t> the ear travels into the sonic formations of rain, into the insides of that place of nourishment as well as outside to the watery, liquid language of animals, forests and human habitations, all of which are nourished by the rain.</a:t>
            </a:r>
          </a:p>
          <a:p>
            <a:endParaRPr lang="en-GB" dirty="0"/>
          </a:p>
          <a:p>
            <a:r>
              <a:rPr lang="en-US" dirty="0">
                <a:hlinkClick r:id="rId2"/>
              </a:rPr>
              <a:t>http://www.hildegardwesterkamp.ca/sound/comp/2/talking/</a:t>
            </a:r>
            <a:endParaRPr lang="en-US" dirty="0"/>
          </a:p>
          <a:p>
            <a:endParaRPr lang="en-US" dirty="0"/>
          </a:p>
        </p:txBody>
      </p:sp>
    </p:spTree>
    <p:extLst>
      <p:ext uri="{BB962C8B-B14F-4D97-AF65-F5344CB8AC3E}">
        <p14:creationId xmlns:p14="http://schemas.microsoft.com/office/powerpoint/2010/main" val="3392699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Barry Truax – Chalice Well </a:t>
            </a:r>
            <a:br>
              <a:rPr lang="en-GB" dirty="0"/>
            </a:b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a:bodyPr>
          <a:lstStyle/>
          <a:p>
            <a:pPr marL="0" indent="0">
              <a:buNone/>
            </a:pPr>
            <a:r>
              <a:rPr lang="en-GB" i="1" dirty="0">
                <a:hlinkClick r:id="rId2"/>
              </a:rPr>
              <a:t>Chalice Well</a:t>
            </a:r>
            <a:r>
              <a:rPr lang="en-GB" dirty="0"/>
              <a:t> takes the listener on an imaginary journey beneath the holy well at the foot of Glastonbury Tor, thought to be the original island of Avalon from Arthurian legend, passing through cavernous chambers filled with rushing and trickling water, including the chamber of the feminine spirit, the glass chamber, then to the gates of the underworld where Joseph of Arimathea placed the chalice known as the Holy Grail, and finally coming to rest in the space where wind and water, the masculine and the feminine, are combined.</a:t>
            </a:r>
          </a:p>
          <a:p>
            <a:endParaRPr lang="en-GB" dirty="0"/>
          </a:p>
          <a:p>
            <a:r>
              <a:rPr lang="en-US" dirty="0">
                <a:hlinkClick r:id="rId3"/>
              </a:rPr>
              <a:t>https://www.sfu.ca/~truax/chalice.html</a:t>
            </a:r>
            <a:endParaRPr lang="en-US" dirty="0"/>
          </a:p>
          <a:p>
            <a:endParaRPr lang="en-US" dirty="0"/>
          </a:p>
        </p:txBody>
      </p:sp>
    </p:spTree>
    <p:extLst>
      <p:ext uri="{BB962C8B-B14F-4D97-AF65-F5344CB8AC3E}">
        <p14:creationId xmlns:p14="http://schemas.microsoft.com/office/powerpoint/2010/main" val="269700514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William Young – Endangered Landscapes</a:t>
            </a:r>
            <a:br>
              <a:rPr lang="en-GB" dirty="0"/>
            </a:br>
            <a:r>
              <a:rPr lang="en-GB" dirty="0"/>
              <a:t>(10:49 / 2014)</a:t>
            </a: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lnSpcReduction="10000"/>
          </a:bodyPr>
          <a:lstStyle/>
          <a:p>
            <a:pPr marL="0" indent="0">
              <a:buNone/>
            </a:pPr>
            <a:endParaRPr lang="en-GB" dirty="0"/>
          </a:p>
          <a:p>
            <a:pPr marL="0" indent="0">
              <a:buNone/>
            </a:pPr>
            <a:r>
              <a:rPr lang="en-GB" dirty="0"/>
              <a:t>While composing ‘Endangered Landscape’ I was interested in themes of ecological destruction, technological development, desolation, and ‘the sinister’.</a:t>
            </a:r>
          </a:p>
          <a:p>
            <a:pPr marL="0" indent="0">
              <a:buNone/>
            </a:pPr>
            <a:endParaRPr lang="en-GB" dirty="0"/>
          </a:p>
          <a:p>
            <a:pPr marL="0" indent="0">
              <a:buNone/>
            </a:pPr>
            <a:r>
              <a:rPr lang="en-GB" dirty="0"/>
              <a:t>Bill Young is a composer, songwriter, and performer from the Cowichan Valley and Vancouver BC. He has his BFA from SFU, where he studied under Barry Truax.</a:t>
            </a:r>
          </a:p>
          <a:p>
            <a:pPr marL="0" indent="0">
              <a:buNone/>
            </a:pPr>
            <a:endParaRPr lang="en-GB" dirty="0"/>
          </a:p>
          <a:p>
            <a:pPr marL="0" indent="0">
              <a:buNone/>
            </a:pPr>
            <a:r>
              <a:rPr lang="en-US" dirty="0">
                <a:hlinkClick r:id="rId2"/>
              </a:rPr>
              <a:t>https://econtact.ca/17_1/submissions.html#michaelyoung</a:t>
            </a:r>
            <a:endParaRPr lang="en-US" dirty="0"/>
          </a:p>
          <a:p>
            <a:endParaRPr lang="en-US" dirty="0"/>
          </a:p>
        </p:txBody>
      </p:sp>
    </p:spTree>
    <p:extLst>
      <p:ext uri="{BB962C8B-B14F-4D97-AF65-F5344CB8AC3E}">
        <p14:creationId xmlns:p14="http://schemas.microsoft.com/office/powerpoint/2010/main" val="16807549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Adam </a:t>
            </a:r>
            <a:r>
              <a:rPr lang="en-GB" b="1" dirty="0" err="1"/>
              <a:t>Basanta</a:t>
            </a:r>
            <a:r>
              <a:rPr lang="en-GB" b="1" dirty="0"/>
              <a:t> – Transients and Resonance</a:t>
            </a: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fontScale="77500" lnSpcReduction="20000"/>
          </a:bodyPr>
          <a:lstStyle/>
          <a:p>
            <a:pPr marL="0" indent="0">
              <a:lnSpc>
                <a:spcPct val="120000"/>
              </a:lnSpc>
              <a:buNone/>
            </a:pPr>
            <a:r>
              <a:rPr lang="en-GB" dirty="0"/>
              <a:t>I wanted to compose a piece using instrumental extended technique, which is then further extended into the electroacoustic realm; in this composition, prepared guitar is used as the source material. Within the electroacoustic compositional realm, I used several </a:t>
            </a:r>
            <a:r>
              <a:rPr lang="en-GB" dirty="0" err="1"/>
              <a:t>spectro</a:t>
            </a:r>
            <a:r>
              <a:rPr lang="en-GB" dirty="0"/>
              <a:t>-morphological archetypes, classifying them using the amount of "energy" they contained, and using the idea of ‘energy transfer’ between the archetypes as an organizing principle. In my mind, this organization resulted in a relationship between Resonances (slow, evolving, energy building gestures), Transients (hard attacks and struck sounds, exuding energy), as well as the resulting Particles (remnants of Transient collisions), leading to the sound events’ perception as a cohesive, though state changing, material entity.</a:t>
            </a:r>
          </a:p>
          <a:p>
            <a:pPr marL="0" indent="0">
              <a:buNone/>
            </a:pPr>
            <a:endParaRPr lang="en-GB" dirty="0"/>
          </a:p>
          <a:p>
            <a:pPr marL="0" indent="0">
              <a:buNone/>
            </a:pPr>
            <a:r>
              <a:rPr lang="en-US" dirty="0">
                <a:hlinkClick r:id="rId2"/>
              </a:rPr>
              <a:t>https://adambasanta.bandcamp.com/track/transients-and-resonance</a:t>
            </a:r>
            <a:endParaRPr lang="en-US" dirty="0"/>
          </a:p>
          <a:p>
            <a:pPr marL="0" indent="0">
              <a:buNone/>
            </a:pPr>
            <a:endParaRPr lang="en-US" dirty="0"/>
          </a:p>
        </p:txBody>
      </p:sp>
    </p:spTree>
    <p:extLst>
      <p:ext uri="{BB962C8B-B14F-4D97-AF65-F5344CB8AC3E}">
        <p14:creationId xmlns:p14="http://schemas.microsoft.com/office/powerpoint/2010/main" val="30725160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James O Callaghan - Casino</a:t>
            </a: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r>
              <a:rPr lang="en-GB" dirty="0"/>
              <a:t>A soundscape work which explores the hyper-reality of the casino experience and relates it to personal anxiety and agoraphobia. Created from sounds of casino ambience and sounds of bodily discomfort.</a:t>
            </a:r>
          </a:p>
          <a:p>
            <a:pPr marL="0" indent="0">
              <a:buNone/>
            </a:pPr>
            <a:endParaRPr lang="en-US" dirty="0"/>
          </a:p>
        </p:txBody>
      </p:sp>
    </p:spTree>
    <p:extLst>
      <p:ext uri="{BB962C8B-B14F-4D97-AF65-F5344CB8AC3E}">
        <p14:creationId xmlns:p14="http://schemas.microsoft.com/office/powerpoint/2010/main" val="34606591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F4D91-6D21-2A4E-8E99-A53B3417C523}"/>
              </a:ext>
            </a:extLst>
          </p:cNvPr>
          <p:cNvSpPr>
            <a:spLocks noGrp="1"/>
          </p:cNvSpPr>
          <p:nvPr>
            <p:ph type="title"/>
          </p:nvPr>
        </p:nvSpPr>
        <p:spPr/>
        <p:txBody>
          <a:bodyPr>
            <a:normAutofit/>
          </a:bodyPr>
          <a:lstStyle/>
          <a:p>
            <a:r>
              <a:rPr lang="en-GB" b="1" dirty="0"/>
              <a:t>Mark Applebaum – Pre Composition </a:t>
            </a:r>
            <a:endParaRPr lang="en-US" dirty="0"/>
          </a:p>
        </p:txBody>
      </p:sp>
      <p:sp>
        <p:nvSpPr>
          <p:cNvPr id="3" name="Content Placeholder 2">
            <a:extLst>
              <a:ext uri="{FF2B5EF4-FFF2-40B4-BE49-F238E27FC236}">
                <a16:creationId xmlns:a16="http://schemas.microsoft.com/office/drawing/2014/main" id="{5083AB26-5083-5245-825B-E92C57ED916E}"/>
              </a:ext>
            </a:extLst>
          </p:cNvPr>
          <p:cNvSpPr>
            <a:spLocks noGrp="1"/>
          </p:cNvSpPr>
          <p:nvPr>
            <p:ph idx="1"/>
          </p:nvPr>
        </p:nvSpPr>
        <p:spPr/>
        <p:txBody>
          <a:bodyPr>
            <a:normAutofit/>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lgn="ctr">
              <a:buNone/>
            </a:pPr>
            <a:r>
              <a:rPr lang="en-GB" dirty="0">
                <a:hlinkClick r:id="rId2"/>
              </a:rPr>
              <a:t>https://econtact.ca/7_2/bios/applebaum.html</a:t>
            </a:r>
            <a:endParaRPr lang="en-GB" dirty="0"/>
          </a:p>
          <a:p>
            <a:pPr marL="0" indent="0">
              <a:buNone/>
            </a:pPr>
            <a:endParaRPr lang="en-US" dirty="0"/>
          </a:p>
        </p:txBody>
      </p:sp>
    </p:spTree>
    <p:extLst>
      <p:ext uri="{BB962C8B-B14F-4D97-AF65-F5344CB8AC3E}">
        <p14:creationId xmlns:p14="http://schemas.microsoft.com/office/powerpoint/2010/main" val="1357914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1957</Words>
  <Application>Microsoft Macintosh PowerPoint</Application>
  <PresentationFormat>Widescreen</PresentationFormat>
  <Paragraphs>184</Paragraphs>
  <Slides>38</Slides>
  <Notes>1</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-apple-system</vt:lpstr>
      <vt:lpstr>Arial</vt:lpstr>
      <vt:lpstr>Calibri</vt:lpstr>
      <vt:lpstr>Calibri Light</vt:lpstr>
      <vt:lpstr>Office Theme</vt:lpstr>
      <vt:lpstr>Spatial Audio</vt:lpstr>
      <vt:lpstr>Assignment </vt:lpstr>
      <vt:lpstr>Assignment </vt:lpstr>
      <vt:lpstr>Assignment</vt:lpstr>
      <vt:lpstr>Assignment Aims</vt:lpstr>
      <vt:lpstr>Assignment Outcomes</vt:lpstr>
      <vt:lpstr>Sound in Space</vt:lpstr>
      <vt:lpstr>Surround Sound Speaker Arrays</vt:lpstr>
      <vt:lpstr>Quadraphonic </vt:lpstr>
      <vt:lpstr>5.1 </vt:lpstr>
      <vt:lpstr>Octophonic</vt:lpstr>
      <vt:lpstr>Octophonic</vt:lpstr>
      <vt:lpstr>Sonic Arts Research Centre   Sonic Lab</vt:lpstr>
      <vt:lpstr>Birmingham Electroacoustic Sound Theatre (BEAST) </vt:lpstr>
      <vt:lpstr> </vt:lpstr>
      <vt:lpstr> </vt:lpstr>
      <vt:lpstr>4D Sound  https://www.youtube.com/watch?v=WvM-SxrMv6s</vt:lpstr>
      <vt:lpstr> </vt:lpstr>
      <vt:lpstr> </vt:lpstr>
      <vt:lpstr>PowerPoint Presentation</vt:lpstr>
      <vt:lpstr>  Speaker and Channel Ordering </vt:lpstr>
      <vt:lpstr>Octophonic</vt:lpstr>
      <vt:lpstr>Spatialisation Techniqes  Logic</vt:lpstr>
      <vt:lpstr>Spatialisation Techniques  Octogris</vt:lpstr>
      <vt:lpstr>Other Tools  </vt:lpstr>
      <vt:lpstr>Other Tools  </vt:lpstr>
      <vt:lpstr>Useful Links</vt:lpstr>
      <vt:lpstr>Octophonic Listening Session</vt:lpstr>
      <vt:lpstr>Trevor Wishart – Vox 5 </vt:lpstr>
      <vt:lpstr>Trevor Wishart – Vox 5 </vt:lpstr>
      <vt:lpstr>Jonathan Harvey – Mortuos Plango Vivos Voco</vt:lpstr>
      <vt:lpstr>Clinton ACKERMAN — Walking Through Fog on a Prairie Morning (10:54 / 2013) </vt:lpstr>
      <vt:lpstr>Hildegarde Westerkamp – Talking Rain </vt:lpstr>
      <vt:lpstr>Barry Truax – Chalice Well  </vt:lpstr>
      <vt:lpstr>William Young – Endangered Landscapes (10:49 / 2014)</vt:lpstr>
      <vt:lpstr>Adam Basanta – Transients and Resonance</vt:lpstr>
      <vt:lpstr>James O Callaghan - Casino</vt:lpstr>
      <vt:lpstr>Mark Applebaum – Pre Composition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Spatial Audio</dc:title>
  <dc:creator>David Bird</dc:creator>
  <cp:lastModifiedBy>David Bird</cp:lastModifiedBy>
  <cp:revision>9</cp:revision>
  <dcterms:created xsi:type="dcterms:W3CDTF">2020-01-29T08:06:58Z</dcterms:created>
  <dcterms:modified xsi:type="dcterms:W3CDTF">2020-01-29T08:30:44Z</dcterms:modified>
</cp:coreProperties>
</file>