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42" autoAdjust="0"/>
    <p:restoredTop sz="94660"/>
  </p:normalViewPr>
  <p:slideViewPr>
    <p:cSldViewPr snapToGrid="0">
      <p:cViewPr varScale="1">
        <p:scale>
          <a:sx n="92" d="100"/>
          <a:sy n="92" d="100"/>
        </p:scale>
        <p:origin x="101"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4DE48-2DA1-4AFE-A3CD-2452BCEF63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9EC7D6-3872-23B9-F945-C17CD460B5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1CDBAE-7E66-F295-5875-C559A7CD3F8A}"/>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5" name="Footer Placeholder 4">
            <a:extLst>
              <a:ext uri="{FF2B5EF4-FFF2-40B4-BE49-F238E27FC236}">
                <a16:creationId xmlns:a16="http://schemas.microsoft.com/office/drawing/2014/main" id="{8A1A24C1-3204-1AAE-A8D4-206DFCF318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D8FF77-CCAB-B445-D998-F4441F2042DD}"/>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153714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C54EF-DA61-0427-1693-177E19D369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001ABB-169E-C818-4011-AE006BFB113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C56F57-B8E1-DC1D-2040-087E00B4B093}"/>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5" name="Footer Placeholder 4">
            <a:extLst>
              <a:ext uri="{FF2B5EF4-FFF2-40B4-BE49-F238E27FC236}">
                <a16:creationId xmlns:a16="http://schemas.microsoft.com/office/drawing/2014/main" id="{19FC3429-845D-3FAA-59F9-D01547CB1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F3809-908D-2D08-8F4B-4103E1580D7C}"/>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1267667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555E3-5B1F-DEA2-073C-DEEE682D8B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1E7B2C-A0BC-50F4-A042-E461A3D032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A5CCBC-69A5-7482-93A2-721D10F54409}"/>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5" name="Footer Placeholder 4">
            <a:extLst>
              <a:ext uri="{FF2B5EF4-FFF2-40B4-BE49-F238E27FC236}">
                <a16:creationId xmlns:a16="http://schemas.microsoft.com/office/drawing/2014/main" id="{3094C21B-4E85-623B-5C0B-DBBE2723E6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AFA305-1D3C-170B-8B5D-1174F0EBF7A0}"/>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2689746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061D4-FFB1-0B48-0BD5-A989FA75C7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2AC513-FCE3-5B4B-2CDD-5C71E227C2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F9ECC0-CCDC-9E05-C612-4039833735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BFB8A7-C037-849A-1782-35BA1E352C60}"/>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6" name="Footer Placeholder 5">
            <a:extLst>
              <a:ext uri="{FF2B5EF4-FFF2-40B4-BE49-F238E27FC236}">
                <a16:creationId xmlns:a16="http://schemas.microsoft.com/office/drawing/2014/main" id="{4A7FBBF2-08B0-BE81-410C-E1F21A4B0B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C9CB26-951D-C3BC-F3BC-9591013788CF}"/>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293947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242A6-8FBC-7F2C-BCA6-C2A7B066FC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82CAA7-062F-A9C0-8A63-3073E1BBA4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2E9292-442F-946A-006E-62DCB6AF8D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38A674-2D1D-118A-13BC-CC016DFDB9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2F8E80-1F82-CC9C-5E1E-83710F4728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68A9CD-A35D-091C-09F1-E540232DCD38}"/>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8" name="Footer Placeholder 7">
            <a:extLst>
              <a:ext uri="{FF2B5EF4-FFF2-40B4-BE49-F238E27FC236}">
                <a16:creationId xmlns:a16="http://schemas.microsoft.com/office/drawing/2014/main" id="{18D73372-2118-FF6D-85BB-871B7BFA2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329D4E-4078-771E-C630-EF8B856AD1CB}"/>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3538033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D4B57-2D36-7923-5E80-CEF7CFEBB0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D101E7-39F1-DF63-1FEB-EACA2468343A}"/>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4" name="Footer Placeholder 3">
            <a:extLst>
              <a:ext uri="{FF2B5EF4-FFF2-40B4-BE49-F238E27FC236}">
                <a16:creationId xmlns:a16="http://schemas.microsoft.com/office/drawing/2014/main" id="{6F4C5548-A40E-4F8F-D9F5-9B51B8C456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359C62-4547-76DB-CCB9-9600D227B041}"/>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221365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2E6484-4A29-215E-7AA6-5F8FD2837592}"/>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3" name="Footer Placeholder 2">
            <a:extLst>
              <a:ext uri="{FF2B5EF4-FFF2-40B4-BE49-F238E27FC236}">
                <a16:creationId xmlns:a16="http://schemas.microsoft.com/office/drawing/2014/main" id="{B5AF5985-423D-5B2E-541D-6368013269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13B4E0-717C-C89E-7DB8-44161A1834B0}"/>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1601407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34D35-0A91-BB6C-EB67-CF866EE9A1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1C93BD-7848-D17E-815A-66BAD4632E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F9AF5D-F79A-8B11-5A93-A2D7B040B4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5A8F32-84F5-3240-3E0E-EE384C59C087}"/>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6" name="Footer Placeholder 5">
            <a:extLst>
              <a:ext uri="{FF2B5EF4-FFF2-40B4-BE49-F238E27FC236}">
                <a16:creationId xmlns:a16="http://schemas.microsoft.com/office/drawing/2014/main" id="{18B521D5-29E2-A76F-5FE1-6EA3701723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27476-4309-FAA4-0C6A-317564FC2316}"/>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2700528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873A4-9ACB-378A-8E6D-2B2E84C081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557136-6037-9E27-9B15-BA941BFDE3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948C5A-D4B1-9B99-84C8-6C30A9DFED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396518-4048-98A0-131D-7641D42DB707}"/>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6" name="Footer Placeholder 5">
            <a:extLst>
              <a:ext uri="{FF2B5EF4-FFF2-40B4-BE49-F238E27FC236}">
                <a16:creationId xmlns:a16="http://schemas.microsoft.com/office/drawing/2014/main" id="{BADCE099-C4A3-3682-09F7-02A3F0841F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653016-3E6F-EE8F-B81F-628D95BC0112}"/>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401715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799D9-8B3A-1AFF-D4E3-4BCAD45FC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E51F90-CB23-F825-69EE-DA7C290648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46911-9573-2527-6CC6-A66F68AA9904}"/>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5" name="Footer Placeholder 4">
            <a:extLst>
              <a:ext uri="{FF2B5EF4-FFF2-40B4-BE49-F238E27FC236}">
                <a16:creationId xmlns:a16="http://schemas.microsoft.com/office/drawing/2014/main" id="{59DB7897-B23A-6370-6199-3123FBE90A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5D3082-D04D-2673-DA6B-D97041177237}"/>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3222772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0E33C-2785-614B-D580-F4F119AF42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5A37F4-3987-A33D-2F61-19DC9F8422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0DBAF-200F-C968-C754-7BE1EAF939B0}"/>
              </a:ext>
            </a:extLst>
          </p:cNvPr>
          <p:cNvSpPr>
            <a:spLocks noGrp="1"/>
          </p:cNvSpPr>
          <p:nvPr>
            <p:ph type="dt" sz="half" idx="10"/>
          </p:nvPr>
        </p:nvSpPr>
        <p:spPr/>
        <p:txBody>
          <a:bodyPr/>
          <a:lstStyle/>
          <a:p>
            <a:fld id="{557FB518-7250-4C39-A96E-85E4E40A5532}" type="datetimeFigureOut">
              <a:rPr lang="en-GB" smtClean="0"/>
              <a:t>10/09/2023</a:t>
            </a:fld>
            <a:endParaRPr lang="en-GB"/>
          </a:p>
        </p:txBody>
      </p:sp>
      <p:sp>
        <p:nvSpPr>
          <p:cNvPr id="5" name="Footer Placeholder 4">
            <a:extLst>
              <a:ext uri="{FF2B5EF4-FFF2-40B4-BE49-F238E27FC236}">
                <a16:creationId xmlns:a16="http://schemas.microsoft.com/office/drawing/2014/main" id="{31F0CD29-D1E5-117C-FAC3-68F4B7917F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6008E-A56F-09F4-CAE4-D6D3E525A71C}"/>
              </a:ext>
            </a:extLst>
          </p:cNvPr>
          <p:cNvSpPr>
            <a:spLocks noGrp="1"/>
          </p:cNvSpPr>
          <p:nvPr>
            <p:ph type="sldNum" sz="quarter" idx="12"/>
          </p:nvPr>
        </p:nvSpPr>
        <p:spPr/>
        <p:txBody>
          <a:bodyPr/>
          <a:lstStyle/>
          <a:p>
            <a:fld id="{578A4007-1CB7-4ADB-889B-16D6E39FBEA3}" type="slidenum">
              <a:rPr lang="en-GB" smtClean="0"/>
              <a:t>‹#›</a:t>
            </a:fld>
            <a:endParaRPr lang="en-GB"/>
          </a:p>
        </p:txBody>
      </p:sp>
    </p:spTree>
    <p:extLst>
      <p:ext uri="{BB962C8B-B14F-4D97-AF65-F5344CB8AC3E}">
        <p14:creationId xmlns:p14="http://schemas.microsoft.com/office/powerpoint/2010/main" val="3071496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BCBA7D-0F70-B589-A46D-999D9001F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F8452F2-7341-71D1-82B8-6E82CA5310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87AE52-2544-E554-EB2A-9192CB4D0C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7FB518-7250-4C39-A96E-85E4E40A5532}" type="datetimeFigureOut">
              <a:rPr lang="en-GB" smtClean="0"/>
              <a:t>10/09/2023</a:t>
            </a:fld>
            <a:endParaRPr lang="en-GB"/>
          </a:p>
        </p:txBody>
      </p:sp>
      <p:sp>
        <p:nvSpPr>
          <p:cNvPr id="5" name="Footer Placeholder 4">
            <a:extLst>
              <a:ext uri="{FF2B5EF4-FFF2-40B4-BE49-F238E27FC236}">
                <a16:creationId xmlns:a16="http://schemas.microsoft.com/office/drawing/2014/main" id="{DBEF8FDC-F729-43EC-E29D-138CEEE66B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A16D8CC-9177-2DD6-A6B5-B2A06644EB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8A4007-1CB7-4ADB-889B-16D6E39FBEA3}" type="slidenum">
              <a:rPr lang="en-GB" smtClean="0"/>
              <a:t>‹#›</a:t>
            </a:fld>
            <a:endParaRPr lang="en-GB"/>
          </a:p>
        </p:txBody>
      </p:sp>
    </p:spTree>
    <p:extLst>
      <p:ext uri="{BB962C8B-B14F-4D97-AF65-F5344CB8AC3E}">
        <p14:creationId xmlns:p14="http://schemas.microsoft.com/office/powerpoint/2010/main" val="105647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ncbi.nlm.nih.gov/pmc/articles/PMC4439372/" TargetMode="External"/><Relationship Id="rId2" Type="http://schemas.openxmlformats.org/officeDocument/2006/relationships/hyperlink" Target="http://www.ncbi.nlm.nih.gov/pmc/articles/PMC3766738/#:~:text=Freud%20began%20his%20well-known,of%20holding%20on%20to%20it" TargetMode="External"/><Relationship Id="rId1" Type="http://schemas.openxmlformats.org/officeDocument/2006/relationships/slideLayout" Target="../slideLayouts/slideLayout2.xml"/><Relationship Id="rId6" Type="http://schemas.openxmlformats.org/officeDocument/2006/relationships/hyperlink" Target="http://www.postpartumdepression.org/resources/statistics/" TargetMode="External"/><Relationship Id="rId5" Type="http://schemas.openxmlformats.org/officeDocument/2006/relationships/hyperlink" Target="http://www.ncbi.nlm.nih.gov/pmc/articles/PMC8308795/" TargetMode="External"/><Relationship Id="rId4" Type="http://schemas.openxmlformats.org/officeDocument/2006/relationships/hyperlink" Target="http://www.simplilearn.com/data-analysis-methods-process-types-article#what_is_data_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CA538-B2B8-56B8-846A-206A28041C7C}"/>
              </a:ext>
            </a:extLst>
          </p:cNvPr>
          <p:cNvSpPr>
            <a:spLocks noGrp="1"/>
          </p:cNvSpPr>
          <p:nvPr>
            <p:ph type="title"/>
          </p:nvPr>
        </p:nvSpPr>
        <p:spPr>
          <a:xfrm>
            <a:off x="1753985" y="365125"/>
            <a:ext cx="8387542" cy="1995690"/>
          </a:xfrm>
        </p:spPr>
        <p:txBody>
          <a:bodyPr>
            <a:normAutofit fontScale="90000"/>
          </a:bodyPr>
          <a:lstStyle/>
          <a:p>
            <a:br>
              <a:rPr lang="en-GB" dirty="0"/>
            </a:br>
            <a:br>
              <a:rPr lang="en-GB" dirty="0"/>
            </a:br>
            <a:br>
              <a:rPr lang="en-GB" dirty="0"/>
            </a:br>
            <a:r>
              <a:rPr lang="en-GB" dirty="0"/>
              <a:t>     </a:t>
            </a:r>
            <a:br>
              <a:rPr lang="en-GB" dirty="0"/>
            </a:br>
            <a:r>
              <a:rPr lang="en-GB" dirty="0"/>
              <a:t>      </a:t>
            </a:r>
            <a:r>
              <a:rPr lang="en-GB" sz="3600" b="1" dirty="0">
                <a:latin typeface="+mn-lt"/>
              </a:rPr>
              <a:t>ASSESSMENT COMPONENT PRESENTATION</a:t>
            </a:r>
          </a:p>
        </p:txBody>
      </p:sp>
      <p:sp>
        <p:nvSpPr>
          <p:cNvPr id="3" name="Content Placeholder 2">
            <a:extLst>
              <a:ext uri="{FF2B5EF4-FFF2-40B4-BE49-F238E27FC236}">
                <a16:creationId xmlns:a16="http://schemas.microsoft.com/office/drawing/2014/main" id="{2FDA1D1D-DE8A-F84A-1462-1AA02D16CB40}"/>
              </a:ext>
            </a:extLst>
          </p:cNvPr>
          <p:cNvSpPr>
            <a:spLocks noGrp="1"/>
          </p:cNvSpPr>
          <p:nvPr>
            <p:ph idx="1"/>
          </p:nvPr>
        </p:nvSpPr>
        <p:spPr>
          <a:xfrm>
            <a:off x="58189" y="2784764"/>
            <a:ext cx="12133811" cy="4015047"/>
          </a:xfrm>
        </p:spPr>
        <p:txBody>
          <a:bodyPr>
            <a:noAutofit/>
          </a:bodyPr>
          <a:lstStyle/>
          <a:p>
            <a:r>
              <a:rPr lang="en-GB" sz="3200" b="1" dirty="0"/>
              <a:t>STUDENT’S NAME: SHEDRACK CHIDI ASINOBI</a:t>
            </a:r>
          </a:p>
          <a:p>
            <a:r>
              <a:rPr lang="en-GB" sz="3200" b="1" dirty="0"/>
              <a:t>STUDENT’S ID. 2013434</a:t>
            </a:r>
          </a:p>
          <a:p>
            <a:r>
              <a:rPr lang="en-GB" sz="3200" b="1" dirty="0"/>
              <a:t>MODULE NAME:INDEPENDENT PROJECT</a:t>
            </a:r>
          </a:p>
          <a:p>
            <a:r>
              <a:rPr lang="en-GB" sz="3200" b="1" dirty="0"/>
              <a:t>MODULE CODE: </a:t>
            </a:r>
            <a:r>
              <a:rPr lang="en-GB" sz="3200" b="1" i="0" dirty="0">
                <a:solidFill>
                  <a:srgbClr val="373A3C"/>
                </a:solidFill>
                <a:effectLst/>
              </a:rPr>
              <a:t>BMHP6020</a:t>
            </a:r>
          </a:p>
          <a:p>
            <a:r>
              <a:rPr lang="en-GB" sz="3200" b="1" dirty="0">
                <a:solidFill>
                  <a:srgbClr val="373A3C"/>
                </a:solidFill>
              </a:rPr>
              <a:t>LECTURER’S NAME: DR.</a:t>
            </a:r>
            <a:r>
              <a:rPr lang="en-GB" sz="3200" b="1" dirty="0"/>
              <a:t>  ELENI KOUTSOGEORGOUANDREO</a:t>
            </a:r>
          </a:p>
          <a:p>
            <a:r>
              <a:rPr lang="en-GB" sz="3200" b="1" dirty="0"/>
              <a:t>DATE OF PRESENTATION: 12/09/2023</a:t>
            </a:r>
          </a:p>
          <a:p>
            <a:r>
              <a:rPr lang="en-GB" sz="3200" b="1" dirty="0"/>
              <a:t>ASSIGNMENT TITLE: DISSERTATION PRESENTATION</a:t>
            </a:r>
          </a:p>
        </p:txBody>
      </p:sp>
      <p:pic>
        <p:nvPicPr>
          <p:cNvPr id="4" name="Picture 3">
            <a:extLst>
              <a:ext uri="{FF2B5EF4-FFF2-40B4-BE49-F238E27FC236}">
                <a16:creationId xmlns:a16="http://schemas.microsoft.com/office/drawing/2014/main" id="{15463AE8-7705-7F39-7B6E-A4B6CB36C7E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43695" y="149629"/>
            <a:ext cx="7198821" cy="1995690"/>
          </a:xfrm>
          <a:prstGeom prst="rect">
            <a:avLst/>
          </a:prstGeom>
          <a:noFill/>
          <a:ln>
            <a:noFill/>
          </a:ln>
        </p:spPr>
      </p:pic>
    </p:spTree>
    <p:extLst>
      <p:ext uri="{BB962C8B-B14F-4D97-AF65-F5344CB8AC3E}">
        <p14:creationId xmlns:p14="http://schemas.microsoft.com/office/powerpoint/2010/main" val="32551750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659DF-8F44-890B-443A-E7D4BDEA72AE}"/>
              </a:ext>
            </a:extLst>
          </p:cNvPr>
          <p:cNvSpPr>
            <a:spLocks noGrp="1"/>
          </p:cNvSpPr>
          <p:nvPr>
            <p:ph type="title"/>
          </p:nvPr>
        </p:nvSpPr>
        <p:spPr/>
        <p:txBody>
          <a:bodyPr>
            <a:normAutofit/>
          </a:bodyPr>
          <a:lstStyle/>
          <a:p>
            <a:r>
              <a:rPr lang="en-GB" b="1" dirty="0">
                <a:latin typeface="+mn-lt"/>
              </a:rPr>
              <a:t>TOPIC:</a:t>
            </a:r>
            <a:r>
              <a:rPr lang="en-GB" dirty="0">
                <a:latin typeface="+mn-lt"/>
              </a:rPr>
              <a:t>    </a:t>
            </a:r>
            <a:r>
              <a:rPr lang="en-GB" sz="3600" b="1" dirty="0">
                <a:latin typeface="+mn-lt"/>
              </a:rPr>
              <a:t>PREVENTION OF POSTPARTUM DEPRESSION FOR ADULTS IN UNITED KINGDOM</a:t>
            </a:r>
          </a:p>
        </p:txBody>
      </p:sp>
      <p:sp>
        <p:nvSpPr>
          <p:cNvPr id="3" name="Content Placeholder 2">
            <a:extLst>
              <a:ext uri="{FF2B5EF4-FFF2-40B4-BE49-F238E27FC236}">
                <a16:creationId xmlns:a16="http://schemas.microsoft.com/office/drawing/2014/main" id="{80750C62-C4DD-1059-FE02-D0D9A6CACEB7}"/>
              </a:ext>
            </a:extLst>
          </p:cNvPr>
          <p:cNvSpPr>
            <a:spLocks noGrp="1"/>
          </p:cNvSpPr>
          <p:nvPr>
            <p:ph idx="1"/>
          </p:nvPr>
        </p:nvSpPr>
        <p:spPr>
          <a:xfrm>
            <a:off x="0" y="1825624"/>
            <a:ext cx="12192000" cy="5032375"/>
          </a:xfrm>
        </p:spPr>
        <p:txBody>
          <a:bodyPr/>
          <a:lstStyle/>
          <a:p>
            <a:pPr marL="0" indent="0">
              <a:buNone/>
            </a:pPr>
            <a:r>
              <a:rPr lang="en-GB" b="1" dirty="0"/>
              <a:t>                                                   CHAPTER 1: INTRODUCTION</a:t>
            </a:r>
          </a:p>
          <a:p>
            <a:pPr marL="0" indent="0">
              <a:buNone/>
            </a:pPr>
            <a:r>
              <a:rPr lang="en-GB" b="1" dirty="0"/>
              <a:t>Definition</a:t>
            </a:r>
          </a:p>
          <a:p>
            <a:pPr marL="0" indent="0">
              <a:buNone/>
            </a:pPr>
            <a:r>
              <a:rPr lang="en-GB" b="1" dirty="0"/>
              <a:t>Type of study</a:t>
            </a:r>
          </a:p>
          <a:p>
            <a:pPr marL="0" indent="0">
              <a:buNone/>
            </a:pPr>
            <a:r>
              <a:rPr lang="en-GB" b="1" dirty="0"/>
              <a:t>Rationale</a:t>
            </a:r>
          </a:p>
          <a:p>
            <a:pPr marL="0" indent="0">
              <a:buNone/>
            </a:pPr>
            <a:r>
              <a:rPr lang="en-GB" b="1" dirty="0"/>
              <a:t>Aim of the study</a:t>
            </a:r>
          </a:p>
          <a:p>
            <a:pPr marL="0" indent="0">
              <a:buNone/>
            </a:pPr>
            <a:r>
              <a:rPr lang="en-GB" b="1" dirty="0"/>
              <a:t>Objective of the study/steps of the objectives</a:t>
            </a:r>
          </a:p>
          <a:p>
            <a:pPr marL="0" indent="0">
              <a:buNone/>
            </a:pPr>
            <a:r>
              <a:rPr lang="en-GB" b="1" dirty="0"/>
              <a:t>Structure of the dissertation                                                                    Hoag</a:t>
            </a:r>
          </a:p>
        </p:txBody>
      </p:sp>
      <p:pic>
        <p:nvPicPr>
          <p:cNvPr id="4" name="Picture 3">
            <a:extLst>
              <a:ext uri="{FF2B5EF4-FFF2-40B4-BE49-F238E27FC236}">
                <a16:creationId xmlns:a16="http://schemas.microsoft.com/office/drawing/2014/main" id="{A7A0D915-C3AB-E750-DAC2-4B81BF21365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99938" y="2063639"/>
            <a:ext cx="3640015" cy="2730721"/>
          </a:xfrm>
          <a:prstGeom prst="rect">
            <a:avLst/>
          </a:prstGeom>
          <a:noFill/>
          <a:ln>
            <a:noFill/>
          </a:ln>
        </p:spPr>
      </p:pic>
    </p:spTree>
    <p:extLst>
      <p:ext uri="{BB962C8B-B14F-4D97-AF65-F5344CB8AC3E}">
        <p14:creationId xmlns:p14="http://schemas.microsoft.com/office/powerpoint/2010/main" val="974235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2E1B4-2C42-1D5C-CD09-776FA78DB89D}"/>
              </a:ext>
            </a:extLst>
          </p:cNvPr>
          <p:cNvSpPr>
            <a:spLocks noGrp="1"/>
          </p:cNvSpPr>
          <p:nvPr>
            <p:ph type="title"/>
          </p:nvPr>
        </p:nvSpPr>
        <p:spPr/>
        <p:txBody>
          <a:bodyPr/>
          <a:lstStyle/>
          <a:p>
            <a:r>
              <a:rPr lang="en-GB" dirty="0"/>
              <a:t>                      </a:t>
            </a:r>
            <a:r>
              <a:rPr lang="en-GB" sz="3200" b="1" dirty="0">
                <a:latin typeface="+mn-lt"/>
              </a:rPr>
              <a:t>CHAPTER 2: BACKGROUND</a:t>
            </a:r>
          </a:p>
        </p:txBody>
      </p:sp>
      <p:sp>
        <p:nvSpPr>
          <p:cNvPr id="3" name="Content Placeholder 2">
            <a:extLst>
              <a:ext uri="{FF2B5EF4-FFF2-40B4-BE49-F238E27FC236}">
                <a16:creationId xmlns:a16="http://schemas.microsoft.com/office/drawing/2014/main" id="{85BDAA50-CE98-C269-E6D4-36567744B732}"/>
              </a:ext>
            </a:extLst>
          </p:cNvPr>
          <p:cNvSpPr>
            <a:spLocks noGrp="1"/>
          </p:cNvSpPr>
          <p:nvPr>
            <p:ph idx="1"/>
          </p:nvPr>
        </p:nvSpPr>
        <p:spPr>
          <a:xfrm>
            <a:off x="0" y="1406770"/>
            <a:ext cx="12192000" cy="5451230"/>
          </a:xfrm>
        </p:spPr>
        <p:txBody>
          <a:bodyPr/>
          <a:lstStyle/>
          <a:p>
            <a:pPr marL="0" indent="0">
              <a:buNone/>
            </a:pPr>
            <a:r>
              <a:rPr lang="en-GB" b="1" dirty="0"/>
              <a:t>Historical background</a:t>
            </a:r>
          </a:p>
          <a:p>
            <a:pPr marL="0" indent="0">
              <a:buNone/>
            </a:pPr>
            <a:r>
              <a:rPr lang="en-GB" b="1" dirty="0"/>
              <a:t>Theoretical background: Freud &amp; the unconscious mind (iceberg theory), behavioural theory and Beck’s cognitive triad</a:t>
            </a:r>
          </a:p>
          <a:p>
            <a:pPr marL="0" indent="0">
              <a:buNone/>
            </a:pPr>
            <a:r>
              <a:rPr lang="en-GB" b="1" dirty="0"/>
              <a:t>International context</a:t>
            </a:r>
          </a:p>
          <a:p>
            <a:pPr marL="0" indent="0">
              <a:buNone/>
            </a:pPr>
            <a:r>
              <a:rPr lang="en-GB" b="1" dirty="0"/>
              <a:t>National context/ local context</a:t>
            </a:r>
          </a:p>
          <a:p>
            <a:pPr marL="0" indent="0">
              <a:buNone/>
            </a:pPr>
            <a:r>
              <a:rPr lang="en-GB" b="1" dirty="0"/>
              <a:t>Legislations and policies</a:t>
            </a:r>
          </a:p>
          <a:p>
            <a:pPr marL="0" indent="0">
              <a:buNone/>
            </a:pPr>
            <a:r>
              <a:rPr lang="en-GB" b="1" dirty="0"/>
              <a:t>Charity organizations that support people with </a:t>
            </a:r>
          </a:p>
          <a:p>
            <a:pPr marL="0" indent="0">
              <a:buNone/>
            </a:pPr>
            <a:r>
              <a:rPr lang="en-GB" b="1" dirty="0"/>
              <a:t>postpartum depression</a:t>
            </a:r>
          </a:p>
          <a:p>
            <a:pPr marL="0" indent="0">
              <a:buNone/>
            </a:pPr>
            <a:r>
              <a:rPr lang="en-GB" b="1" dirty="0"/>
              <a:t>                                                                                                           Family Education</a:t>
            </a:r>
          </a:p>
        </p:txBody>
      </p:sp>
      <p:pic>
        <p:nvPicPr>
          <p:cNvPr id="4" name="Picture 3" descr="Postpartum Depression - 8 Years and Counting - FamilyEducation">
            <a:extLst>
              <a:ext uri="{FF2B5EF4-FFF2-40B4-BE49-F238E27FC236}">
                <a16:creationId xmlns:a16="http://schemas.microsoft.com/office/drawing/2014/main" id="{AD6827E8-CDC6-41B6-0C98-1C43543A65C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493369" y="2539804"/>
            <a:ext cx="3698631" cy="2753165"/>
          </a:xfrm>
          <a:prstGeom prst="rect">
            <a:avLst/>
          </a:prstGeom>
          <a:noFill/>
          <a:ln>
            <a:noFill/>
          </a:ln>
        </p:spPr>
      </p:pic>
    </p:spTree>
    <p:extLst>
      <p:ext uri="{BB962C8B-B14F-4D97-AF65-F5344CB8AC3E}">
        <p14:creationId xmlns:p14="http://schemas.microsoft.com/office/powerpoint/2010/main" val="1735841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E9A2E-5E16-A870-DA78-307BFD82DC82}"/>
              </a:ext>
            </a:extLst>
          </p:cNvPr>
          <p:cNvSpPr>
            <a:spLocks noGrp="1"/>
          </p:cNvSpPr>
          <p:nvPr>
            <p:ph type="title"/>
          </p:nvPr>
        </p:nvSpPr>
        <p:spPr/>
        <p:txBody>
          <a:bodyPr/>
          <a:lstStyle/>
          <a:p>
            <a:r>
              <a:rPr lang="en-GB" dirty="0"/>
              <a:t>                     </a:t>
            </a:r>
            <a:r>
              <a:rPr lang="en-GB" sz="3200" b="1" dirty="0">
                <a:latin typeface="+mn-lt"/>
              </a:rPr>
              <a:t>CHAPTER 3: METHODS</a:t>
            </a:r>
          </a:p>
        </p:txBody>
      </p:sp>
      <p:sp>
        <p:nvSpPr>
          <p:cNvPr id="3" name="Content Placeholder 2">
            <a:extLst>
              <a:ext uri="{FF2B5EF4-FFF2-40B4-BE49-F238E27FC236}">
                <a16:creationId xmlns:a16="http://schemas.microsoft.com/office/drawing/2014/main" id="{23AC7723-9039-B2D6-870E-64731E7E3829}"/>
              </a:ext>
            </a:extLst>
          </p:cNvPr>
          <p:cNvSpPr>
            <a:spLocks noGrp="1"/>
          </p:cNvSpPr>
          <p:nvPr>
            <p:ph idx="1"/>
          </p:nvPr>
        </p:nvSpPr>
        <p:spPr>
          <a:xfrm>
            <a:off x="0" y="1406770"/>
            <a:ext cx="12192000" cy="5451230"/>
          </a:xfrm>
        </p:spPr>
        <p:txBody>
          <a:bodyPr/>
          <a:lstStyle/>
          <a:p>
            <a:pPr marL="0" indent="0">
              <a:buNone/>
            </a:pPr>
            <a:r>
              <a:rPr lang="en-GB" b="1" dirty="0"/>
              <a:t>Methodology</a:t>
            </a:r>
          </a:p>
          <a:p>
            <a:pPr marL="0" indent="0">
              <a:buNone/>
            </a:pPr>
            <a:r>
              <a:rPr lang="en-GB" b="1" dirty="0"/>
              <a:t>Data collection</a:t>
            </a:r>
          </a:p>
          <a:p>
            <a:pPr marL="0" indent="0">
              <a:buNone/>
            </a:pPr>
            <a:r>
              <a:rPr lang="en-GB" b="1" dirty="0"/>
              <a:t>Key words</a:t>
            </a:r>
          </a:p>
          <a:p>
            <a:pPr marL="0" indent="0">
              <a:buNone/>
            </a:pPr>
            <a:r>
              <a:rPr lang="en-GB" b="1" dirty="0"/>
              <a:t>Inclusion criteria</a:t>
            </a:r>
          </a:p>
          <a:p>
            <a:pPr marL="0" indent="0">
              <a:buNone/>
            </a:pPr>
            <a:r>
              <a:rPr lang="en-GB" b="1" dirty="0"/>
              <a:t>Exclusion criteria</a:t>
            </a:r>
          </a:p>
          <a:p>
            <a:pPr marL="0" indent="0">
              <a:buNone/>
            </a:pPr>
            <a:r>
              <a:rPr lang="en-GB" b="1" dirty="0"/>
              <a:t>Record screening</a:t>
            </a:r>
          </a:p>
          <a:p>
            <a:pPr marL="0" indent="0">
              <a:buNone/>
            </a:pPr>
            <a:r>
              <a:rPr lang="en-GB" b="1" dirty="0"/>
              <a:t>Data analysis</a:t>
            </a:r>
          </a:p>
          <a:p>
            <a:pPr marL="0" indent="0">
              <a:buNone/>
            </a:pPr>
            <a:r>
              <a:rPr lang="en-GB" b="1" dirty="0"/>
              <a:t>Thematic analysis                                                              Besteditproof.com</a:t>
            </a:r>
          </a:p>
          <a:p>
            <a:pPr marL="0" indent="0">
              <a:buNone/>
            </a:pPr>
            <a:r>
              <a:rPr lang="en-GB" b="1" dirty="0"/>
              <a:t>Ethical considerations</a:t>
            </a:r>
          </a:p>
        </p:txBody>
      </p:sp>
      <p:pic>
        <p:nvPicPr>
          <p:cNvPr id="1026" name="Picture 2" descr="How to Write a Dissertation Methodology in 7 Steps">
            <a:extLst>
              <a:ext uri="{FF2B5EF4-FFF2-40B4-BE49-F238E27FC236}">
                <a16:creationId xmlns:a16="http://schemas.microsoft.com/office/drawing/2014/main" id="{B99176A3-20B4-76BC-24BE-DF65F1355C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00800" y="1743441"/>
            <a:ext cx="5380892" cy="3197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144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BF8BD-964E-E201-3FD6-F72ABD90236B}"/>
              </a:ext>
            </a:extLst>
          </p:cNvPr>
          <p:cNvSpPr>
            <a:spLocks noGrp="1"/>
          </p:cNvSpPr>
          <p:nvPr>
            <p:ph type="title"/>
          </p:nvPr>
        </p:nvSpPr>
        <p:spPr/>
        <p:txBody>
          <a:bodyPr/>
          <a:lstStyle/>
          <a:p>
            <a:r>
              <a:rPr lang="en-GB" dirty="0"/>
              <a:t>                    </a:t>
            </a:r>
            <a:r>
              <a:rPr lang="en-GB" sz="3200" b="1" dirty="0">
                <a:latin typeface="+mn-lt"/>
              </a:rPr>
              <a:t>CHAPTER 4: RESULTS</a:t>
            </a:r>
          </a:p>
        </p:txBody>
      </p:sp>
      <p:sp>
        <p:nvSpPr>
          <p:cNvPr id="3" name="Content Placeholder 2">
            <a:extLst>
              <a:ext uri="{FF2B5EF4-FFF2-40B4-BE49-F238E27FC236}">
                <a16:creationId xmlns:a16="http://schemas.microsoft.com/office/drawing/2014/main" id="{19E9FF44-5A06-ECAE-A7E5-63014299C237}"/>
              </a:ext>
            </a:extLst>
          </p:cNvPr>
          <p:cNvSpPr>
            <a:spLocks noGrp="1"/>
          </p:cNvSpPr>
          <p:nvPr>
            <p:ph idx="1"/>
          </p:nvPr>
        </p:nvSpPr>
        <p:spPr>
          <a:xfrm>
            <a:off x="0" y="1371600"/>
            <a:ext cx="12192000" cy="5486399"/>
          </a:xfrm>
        </p:spPr>
        <p:txBody>
          <a:bodyPr>
            <a:normAutofit lnSpcReduction="10000"/>
          </a:bodyPr>
          <a:lstStyle/>
          <a:p>
            <a:pPr marL="0" indent="0">
              <a:buNone/>
            </a:pPr>
            <a:r>
              <a:rPr lang="en-GB" b="1" dirty="0"/>
              <a:t>Results/selection process of the studies</a:t>
            </a:r>
          </a:p>
          <a:p>
            <a:pPr marL="0" indent="0">
              <a:buNone/>
            </a:pPr>
            <a:r>
              <a:rPr lang="en-GB" b="1" dirty="0"/>
              <a:t>Prisma flow 2020</a:t>
            </a:r>
          </a:p>
          <a:p>
            <a:pPr marL="0" indent="0">
              <a:buNone/>
            </a:pPr>
            <a:r>
              <a:rPr lang="en-GB" b="1" dirty="0"/>
              <a:t>Reviewed sources included in the research for analysis</a:t>
            </a:r>
          </a:p>
          <a:p>
            <a:pPr marL="0" indent="0">
              <a:buNone/>
            </a:pPr>
            <a:r>
              <a:rPr lang="en-GB" b="1" dirty="0"/>
              <a:t>Overview of the reviewed sources: Author/year of publication, Aim of the study, summary of the points and findings.</a:t>
            </a:r>
          </a:p>
          <a:p>
            <a:pPr marL="0" indent="0">
              <a:buNone/>
            </a:pPr>
            <a:r>
              <a:rPr lang="en-GB" b="1" dirty="0"/>
              <a:t>The established themes: Theme 1, 2, 3 and 4</a:t>
            </a:r>
          </a:p>
          <a:p>
            <a:pPr marL="0" indent="0">
              <a:buNone/>
            </a:pPr>
            <a:r>
              <a:rPr lang="en-GB" b="1" dirty="0"/>
              <a:t>Characteristics of the literatures selected for analysis: published in years:</a:t>
            </a:r>
          </a:p>
          <a:p>
            <a:pPr marL="0" indent="0">
              <a:buNone/>
            </a:pPr>
            <a:r>
              <a:rPr lang="en-GB" b="1" dirty="0"/>
              <a:t>1 in 2013, 1 in 2014, 2 in 2015, 4 in 2018, 1 in 2021 and 1 in 2023</a:t>
            </a:r>
          </a:p>
          <a:p>
            <a:pPr marL="0" indent="0">
              <a:buNone/>
            </a:pPr>
            <a:r>
              <a:rPr lang="en-GB" b="1" dirty="0"/>
              <a:t>Studies (1, 2, 3 and 4) aims: evaluating the relationship of mother/child</a:t>
            </a:r>
          </a:p>
          <a:p>
            <a:pPr marL="0" indent="0">
              <a:buNone/>
            </a:pPr>
            <a:r>
              <a:rPr lang="en-GB" b="1" dirty="0"/>
              <a:t>Studies (5, 6 and 7) effectiveness of exercise/physical activities and guided help</a:t>
            </a:r>
          </a:p>
          <a:p>
            <a:pPr marL="0" indent="0">
              <a:buNone/>
            </a:pPr>
            <a:r>
              <a:rPr lang="en-GB" b="1" dirty="0"/>
              <a:t>Studies (8 and 9) aims at psychological therapy.  Study (10) aims at dietary intervention.</a:t>
            </a:r>
          </a:p>
        </p:txBody>
      </p:sp>
    </p:spTree>
    <p:extLst>
      <p:ext uri="{BB962C8B-B14F-4D97-AF65-F5344CB8AC3E}">
        <p14:creationId xmlns:p14="http://schemas.microsoft.com/office/powerpoint/2010/main" val="642365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2AA60-5D52-8054-4085-4F0A17CF2130}"/>
              </a:ext>
            </a:extLst>
          </p:cNvPr>
          <p:cNvSpPr>
            <a:spLocks noGrp="1"/>
          </p:cNvSpPr>
          <p:nvPr>
            <p:ph type="title"/>
          </p:nvPr>
        </p:nvSpPr>
        <p:spPr/>
        <p:txBody>
          <a:bodyPr/>
          <a:lstStyle/>
          <a:p>
            <a:r>
              <a:rPr lang="en-GB" dirty="0"/>
              <a:t>                  </a:t>
            </a:r>
            <a:r>
              <a:rPr lang="en-GB" sz="3200" b="1" dirty="0">
                <a:latin typeface="+mn-lt"/>
              </a:rPr>
              <a:t>CHAPTER 4: RESULT CONTINUE</a:t>
            </a:r>
          </a:p>
        </p:txBody>
      </p:sp>
      <p:sp>
        <p:nvSpPr>
          <p:cNvPr id="3" name="Content Placeholder 2">
            <a:extLst>
              <a:ext uri="{FF2B5EF4-FFF2-40B4-BE49-F238E27FC236}">
                <a16:creationId xmlns:a16="http://schemas.microsoft.com/office/drawing/2014/main" id="{1A64CBD3-DE58-88C7-9DD9-AA96EE9F721E}"/>
              </a:ext>
            </a:extLst>
          </p:cNvPr>
          <p:cNvSpPr>
            <a:spLocks noGrp="1"/>
          </p:cNvSpPr>
          <p:nvPr>
            <p:ph idx="1"/>
          </p:nvPr>
        </p:nvSpPr>
        <p:spPr>
          <a:xfrm>
            <a:off x="0" y="1825624"/>
            <a:ext cx="12192000" cy="5032375"/>
          </a:xfrm>
        </p:spPr>
        <p:txBody>
          <a:bodyPr>
            <a:normAutofit lnSpcReduction="10000"/>
          </a:bodyPr>
          <a:lstStyle/>
          <a:p>
            <a:pPr marL="0" indent="0">
              <a:buNone/>
            </a:pPr>
            <a:r>
              <a:rPr lang="en-GB" b="1" dirty="0"/>
              <a:t>Thematic analysis</a:t>
            </a:r>
          </a:p>
          <a:p>
            <a:pPr marL="0" indent="0">
              <a:buNone/>
            </a:pPr>
            <a:r>
              <a:rPr lang="en-GB" b="1" dirty="0"/>
              <a:t>Theme 1. Expressing feelings and the fear of being judged</a:t>
            </a:r>
          </a:p>
          <a:p>
            <a:pPr marL="0" indent="0">
              <a:buNone/>
            </a:pPr>
            <a:r>
              <a:rPr lang="en-GB" b="1" dirty="0"/>
              <a:t>Theme 2 .Sensitization of mothers to the characteristics of infants</a:t>
            </a:r>
          </a:p>
          <a:p>
            <a:pPr marL="0" indent="0">
              <a:buNone/>
            </a:pPr>
            <a:r>
              <a:rPr lang="en-GB" b="1" dirty="0"/>
              <a:t>Theme 3. Infant management training for mothers with new-babies</a:t>
            </a:r>
          </a:p>
          <a:p>
            <a:pPr marL="0" indent="0">
              <a:buNone/>
            </a:pPr>
            <a:r>
              <a:rPr lang="en-GB" b="1" dirty="0"/>
              <a:t>Theme 4. Exercise and proper dieting</a:t>
            </a:r>
          </a:p>
          <a:p>
            <a:pPr marL="0" indent="0">
              <a:buNone/>
            </a:pPr>
            <a:endParaRPr lang="en-GB" b="1" dirty="0"/>
          </a:p>
          <a:p>
            <a:pPr marL="0" indent="0">
              <a:buNone/>
            </a:pPr>
            <a:endParaRPr lang="en-GB" b="1" dirty="0"/>
          </a:p>
          <a:p>
            <a:pPr marL="0" indent="0">
              <a:buNone/>
            </a:pPr>
            <a:endParaRPr lang="en-GB" b="1" dirty="0"/>
          </a:p>
          <a:p>
            <a:pPr marL="0" indent="0">
              <a:buNone/>
            </a:pPr>
            <a:endParaRPr lang="en-GB" b="1" dirty="0"/>
          </a:p>
          <a:p>
            <a:pPr marL="0" indent="0">
              <a:buNone/>
            </a:pPr>
            <a:r>
              <a:rPr lang="en-GB" b="1" dirty="0"/>
              <a:t>                                                                                    studentassignmenthelp.co.uk</a:t>
            </a:r>
          </a:p>
        </p:txBody>
      </p:sp>
      <p:pic>
        <p:nvPicPr>
          <p:cNvPr id="8" name="Picture 7">
            <a:extLst>
              <a:ext uri="{FF2B5EF4-FFF2-40B4-BE49-F238E27FC236}">
                <a16:creationId xmlns:a16="http://schemas.microsoft.com/office/drawing/2014/main" id="{4461D52C-D27D-F310-9DAB-4B8007D41794}"/>
              </a:ext>
            </a:extLst>
          </p:cNvPr>
          <p:cNvPicPr>
            <a:picLocks noChangeAspect="1"/>
          </p:cNvPicPr>
          <p:nvPr/>
        </p:nvPicPr>
        <p:blipFill>
          <a:blip r:embed="rId2"/>
          <a:stretch>
            <a:fillRect/>
          </a:stretch>
        </p:blipFill>
        <p:spPr>
          <a:xfrm>
            <a:off x="6348046" y="4117084"/>
            <a:ext cx="5843953" cy="1879270"/>
          </a:xfrm>
          <a:prstGeom prst="rect">
            <a:avLst/>
          </a:prstGeom>
        </p:spPr>
      </p:pic>
    </p:spTree>
    <p:extLst>
      <p:ext uri="{BB962C8B-B14F-4D97-AF65-F5344CB8AC3E}">
        <p14:creationId xmlns:p14="http://schemas.microsoft.com/office/powerpoint/2010/main" val="3580304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AA794-A230-25FB-EDB2-48451451B801}"/>
              </a:ext>
            </a:extLst>
          </p:cNvPr>
          <p:cNvSpPr>
            <a:spLocks noGrp="1"/>
          </p:cNvSpPr>
          <p:nvPr>
            <p:ph type="title"/>
          </p:nvPr>
        </p:nvSpPr>
        <p:spPr/>
        <p:txBody>
          <a:bodyPr/>
          <a:lstStyle/>
          <a:p>
            <a:r>
              <a:rPr lang="en-GB" dirty="0"/>
              <a:t>                        </a:t>
            </a:r>
            <a:r>
              <a:rPr lang="en-GB" sz="3200" b="1" dirty="0">
                <a:latin typeface="+mn-lt"/>
              </a:rPr>
              <a:t>CHAPTER 4: DISCUSSION</a:t>
            </a:r>
          </a:p>
        </p:txBody>
      </p:sp>
      <p:sp>
        <p:nvSpPr>
          <p:cNvPr id="3" name="Content Placeholder 2">
            <a:extLst>
              <a:ext uri="{FF2B5EF4-FFF2-40B4-BE49-F238E27FC236}">
                <a16:creationId xmlns:a16="http://schemas.microsoft.com/office/drawing/2014/main" id="{F238D73D-ED8F-8C02-192D-8CA811D8C765}"/>
              </a:ext>
            </a:extLst>
          </p:cNvPr>
          <p:cNvSpPr>
            <a:spLocks noGrp="1"/>
          </p:cNvSpPr>
          <p:nvPr>
            <p:ph idx="1"/>
          </p:nvPr>
        </p:nvSpPr>
        <p:spPr>
          <a:xfrm>
            <a:off x="0" y="1459524"/>
            <a:ext cx="12192000" cy="5398476"/>
          </a:xfrm>
        </p:spPr>
        <p:txBody>
          <a:bodyPr>
            <a:normAutofit fontScale="92500" lnSpcReduction="10000"/>
          </a:bodyPr>
          <a:lstStyle/>
          <a:p>
            <a:pPr marL="0" indent="0">
              <a:buNone/>
            </a:pPr>
            <a:r>
              <a:rPr lang="en-GB" b="1" dirty="0"/>
              <a:t>Discussion of the findings:</a:t>
            </a:r>
          </a:p>
          <a:p>
            <a:pPr marL="0" indent="0">
              <a:buNone/>
            </a:pPr>
            <a:r>
              <a:rPr lang="en-GB" b="1" dirty="0"/>
              <a:t>The aim of the study is to explore ways of preventing postpartum depression for adults in United Kingdom</a:t>
            </a:r>
          </a:p>
          <a:p>
            <a:pPr marL="0" indent="0">
              <a:buNone/>
            </a:pPr>
            <a:r>
              <a:rPr lang="en-GB" b="1" dirty="0"/>
              <a:t>3 studies (</a:t>
            </a:r>
            <a:r>
              <a:rPr lang="en-GB" b="1" dirty="0">
                <a:effectLst/>
                <a:ea typeface="Calibri Light" panose="020F0302020204030204" pitchFamily="34" charset="0"/>
              </a:rPr>
              <a:t>(Peter j. Cooper et al 2014), (Janice H. Goodman et al 2015) and (Carmen Power et al 2023) are in line with Theme 1.</a:t>
            </a:r>
          </a:p>
          <a:p>
            <a:pPr marL="0" indent="0">
              <a:buNone/>
            </a:pPr>
            <a:r>
              <a:rPr lang="en-GB" b="1" dirty="0">
                <a:effectLst/>
                <a:ea typeface="Calibri Light" panose="020F0302020204030204" pitchFamily="34" charset="0"/>
              </a:rPr>
              <a:t>3 studies (Zoe-Lydia </a:t>
            </a:r>
            <a:r>
              <a:rPr lang="en-GB" b="1" dirty="0" err="1">
                <a:effectLst/>
                <a:ea typeface="Calibri Light" panose="020F0302020204030204" pitchFamily="34" charset="0"/>
              </a:rPr>
              <a:t>Tsivos</a:t>
            </a:r>
            <a:r>
              <a:rPr lang="en-GB" b="1" dirty="0">
                <a:effectLst/>
                <a:ea typeface="Calibri Light" panose="020F0302020204030204" pitchFamily="34" charset="0"/>
              </a:rPr>
              <a:t> et al 2015), (Alan Stein et al) and (Amanda Daley et al 2018) are in line with Theme 2</a:t>
            </a:r>
          </a:p>
          <a:p>
            <a:pPr marL="0" indent="0">
              <a:buNone/>
            </a:pPr>
            <a:r>
              <a:rPr lang="en-GB" b="1" dirty="0">
                <a:effectLst/>
                <a:ea typeface="Calibri Light" panose="020F0302020204030204" pitchFamily="34" charset="0"/>
              </a:rPr>
              <a:t>2 studies (H. A. O’ Mahen et al 2013) and (Susan Ayers et al 2018) are in line with Theme 3</a:t>
            </a:r>
          </a:p>
          <a:p>
            <a:pPr marL="0" indent="0">
              <a:buNone/>
            </a:pPr>
            <a:r>
              <a:rPr lang="en-GB" b="1" dirty="0">
                <a:effectLst/>
                <a:ea typeface="Calibri Light" panose="020F0302020204030204" pitchFamily="34" charset="0"/>
              </a:rPr>
              <a:t>2 studies (</a:t>
            </a:r>
            <a:r>
              <a:rPr lang="en-GB" sz="3000" b="1" dirty="0">
                <a:effectLst/>
                <a:ea typeface="Calibri Light" panose="020F0302020204030204" pitchFamily="34" charset="0"/>
              </a:rPr>
              <a:t>Rosie Perkins et al 2018) and (Katie Louise Barfoot et al 2021) are in line with Theme 4</a:t>
            </a:r>
          </a:p>
          <a:p>
            <a:pPr marL="0" indent="0">
              <a:buNone/>
            </a:pPr>
            <a:r>
              <a:rPr lang="en-GB" b="1" dirty="0"/>
              <a:t>Self-reflection on the research process:</a:t>
            </a:r>
          </a:p>
          <a:p>
            <a:pPr marL="0" indent="0">
              <a:buNone/>
            </a:pPr>
            <a:r>
              <a:rPr lang="en-GB" b="1" dirty="0"/>
              <a:t>Limitations and challenges of the research:</a:t>
            </a:r>
          </a:p>
        </p:txBody>
      </p:sp>
    </p:spTree>
    <p:extLst>
      <p:ext uri="{BB962C8B-B14F-4D97-AF65-F5344CB8AC3E}">
        <p14:creationId xmlns:p14="http://schemas.microsoft.com/office/powerpoint/2010/main" val="6156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A805-0D0D-4830-6696-761E2F592566}"/>
              </a:ext>
            </a:extLst>
          </p:cNvPr>
          <p:cNvSpPr>
            <a:spLocks noGrp="1"/>
          </p:cNvSpPr>
          <p:nvPr>
            <p:ph type="title"/>
          </p:nvPr>
        </p:nvSpPr>
        <p:spPr/>
        <p:txBody>
          <a:bodyPr/>
          <a:lstStyle/>
          <a:p>
            <a:r>
              <a:rPr lang="en-GB" dirty="0"/>
              <a:t>         </a:t>
            </a:r>
            <a:r>
              <a:rPr lang="en-GB" sz="3200" b="1" dirty="0">
                <a:latin typeface="+mn-lt"/>
              </a:rPr>
              <a:t>CHAPTER 5: RECOMMENDATIONS</a:t>
            </a:r>
          </a:p>
        </p:txBody>
      </p:sp>
      <p:sp>
        <p:nvSpPr>
          <p:cNvPr id="3" name="Content Placeholder 2">
            <a:extLst>
              <a:ext uri="{FF2B5EF4-FFF2-40B4-BE49-F238E27FC236}">
                <a16:creationId xmlns:a16="http://schemas.microsoft.com/office/drawing/2014/main" id="{1D95EE43-6A83-F7B3-EE85-C67CEE5B3FF5}"/>
              </a:ext>
            </a:extLst>
          </p:cNvPr>
          <p:cNvSpPr>
            <a:spLocks noGrp="1"/>
          </p:cNvSpPr>
          <p:nvPr>
            <p:ph idx="1"/>
          </p:nvPr>
        </p:nvSpPr>
        <p:spPr>
          <a:xfrm>
            <a:off x="0" y="1441938"/>
            <a:ext cx="12192000" cy="5416061"/>
          </a:xfrm>
        </p:spPr>
        <p:txBody>
          <a:bodyPr>
            <a:normAutofit fontScale="92500" lnSpcReduction="10000"/>
          </a:bodyPr>
          <a:lstStyle/>
          <a:p>
            <a:pPr marL="0" indent="0">
              <a:buNone/>
            </a:pPr>
            <a:r>
              <a:rPr lang="en-GB" b="1" dirty="0"/>
              <a:t>Brief words about postpartum</a:t>
            </a:r>
          </a:p>
          <a:p>
            <a:pPr marL="0" indent="0">
              <a:buNone/>
            </a:pPr>
            <a:r>
              <a:rPr lang="en-GB" b="1" dirty="0"/>
              <a:t>Counselling services</a:t>
            </a:r>
          </a:p>
          <a:p>
            <a:pPr marL="0" indent="0">
              <a:buNone/>
            </a:pPr>
            <a:r>
              <a:rPr lang="en-GB" b="1" dirty="0"/>
              <a:t>Service units</a:t>
            </a:r>
          </a:p>
          <a:p>
            <a:pPr marL="0" indent="0">
              <a:buNone/>
            </a:pPr>
            <a:r>
              <a:rPr lang="en-GB" b="1" dirty="0"/>
              <a:t>Awareness for infant management</a:t>
            </a:r>
          </a:p>
          <a:p>
            <a:pPr marL="0" indent="0">
              <a:buNone/>
            </a:pPr>
            <a:r>
              <a:rPr lang="en-GB" b="1" dirty="0"/>
              <a:t>Exercise units</a:t>
            </a:r>
          </a:p>
          <a:p>
            <a:pPr marL="0" indent="0">
              <a:buNone/>
            </a:pPr>
            <a:r>
              <a:rPr lang="en-GB" b="1" dirty="0"/>
              <a:t>Proper dieting</a:t>
            </a:r>
          </a:p>
          <a:p>
            <a:pPr marL="0" indent="0">
              <a:buNone/>
            </a:pPr>
            <a:r>
              <a:rPr lang="en-GB" b="1" dirty="0"/>
              <a:t>Increase in the awareness</a:t>
            </a:r>
          </a:p>
          <a:p>
            <a:pPr marL="0" indent="0">
              <a:buNone/>
            </a:pPr>
            <a:r>
              <a:rPr lang="en-GB" b="1" dirty="0"/>
              <a:t>Marriage counselling</a:t>
            </a:r>
          </a:p>
          <a:p>
            <a:pPr marL="0" indent="0">
              <a:buNone/>
            </a:pPr>
            <a:r>
              <a:rPr lang="en-GB" b="1" dirty="0"/>
              <a:t>Encouragement by the NHS                                                           </a:t>
            </a:r>
            <a:r>
              <a:rPr lang="en-GB" b="1" dirty="0" err="1"/>
              <a:t>Ichas</a:t>
            </a:r>
            <a:endParaRPr lang="en-GB" b="1" dirty="0"/>
          </a:p>
          <a:p>
            <a:pPr marL="0" indent="0">
              <a:buNone/>
            </a:pPr>
            <a:r>
              <a:rPr lang="en-GB" b="1" dirty="0"/>
              <a:t>Strengthening of the legislation and policies</a:t>
            </a:r>
          </a:p>
          <a:p>
            <a:pPr marL="0" indent="0">
              <a:buNone/>
            </a:pPr>
            <a:r>
              <a:rPr lang="en-GB" b="1" dirty="0"/>
              <a:t>More investment on postpartum research </a:t>
            </a:r>
          </a:p>
          <a:p>
            <a:pPr marL="0" indent="0">
              <a:buNone/>
            </a:pPr>
            <a:r>
              <a:rPr lang="en-GB" b="1" dirty="0"/>
              <a:t>More sophisticated method may be used by future researchers </a:t>
            </a:r>
          </a:p>
        </p:txBody>
      </p:sp>
      <p:pic>
        <p:nvPicPr>
          <p:cNvPr id="2050" name="Picture 2" descr="Completing your Dissertation? Advice from Academic Supervisor Ian Molloy -  ICHAS">
            <a:extLst>
              <a:ext uri="{FF2B5EF4-FFF2-40B4-BE49-F238E27FC236}">
                <a16:creationId xmlns:a16="http://schemas.microsoft.com/office/drawing/2014/main" id="{9CE573AF-CC65-D7AE-6C1C-681C5E6AC9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1815" y="1441938"/>
            <a:ext cx="5398477" cy="3570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650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2640-38BC-4B3A-BC21-0A91BA081396}"/>
              </a:ext>
            </a:extLst>
          </p:cNvPr>
          <p:cNvSpPr>
            <a:spLocks noGrp="1"/>
          </p:cNvSpPr>
          <p:nvPr>
            <p:ph type="title"/>
          </p:nvPr>
        </p:nvSpPr>
        <p:spPr/>
        <p:txBody>
          <a:bodyPr/>
          <a:lstStyle/>
          <a:p>
            <a:r>
              <a:rPr lang="en-GB" dirty="0"/>
              <a:t>                      </a:t>
            </a:r>
            <a:r>
              <a:rPr lang="en-GB" sz="3200" b="1" dirty="0">
                <a:latin typeface="+mn-lt"/>
              </a:rPr>
              <a:t>CHAPTER 5: CONCLUSION</a:t>
            </a:r>
          </a:p>
        </p:txBody>
      </p:sp>
      <p:sp>
        <p:nvSpPr>
          <p:cNvPr id="3" name="Content Placeholder 2">
            <a:extLst>
              <a:ext uri="{FF2B5EF4-FFF2-40B4-BE49-F238E27FC236}">
                <a16:creationId xmlns:a16="http://schemas.microsoft.com/office/drawing/2014/main" id="{BE82ACC7-F210-26FE-199D-7C0FFE2E0654}"/>
              </a:ext>
            </a:extLst>
          </p:cNvPr>
          <p:cNvSpPr>
            <a:spLocks noGrp="1"/>
          </p:cNvSpPr>
          <p:nvPr>
            <p:ph idx="1"/>
          </p:nvPr>
        </p:nvSpPr>
        <p:spPr>
          <a:xfrm>
            <a:off x="0" y="1441938"/>
            <a:ext cx="12192000" cy="5416061"/>
          </a:xfrm>
        </p:spPr>
        <p:txBody>
          <a:bodyPr/>
          <a:lstStyle/>
          <a:p>
            <a:pPr marL="0" indent="0">
              <a:buNone/>
            </a:pPr>
            <a:r>
              <a:rPr lang="en-GB" dirty="0"/>
              <a:t>in this dissertation which was centred on the prevention of postpartum depression for adults in United Kingdom I have started with the:</a:t>
            </a:r>
          </a:p>
          <a:p>
            <a:pPr marL="0" indent="0">
              <a:buNone/>
            </a:pPr>
            <a:r>
              <a:rPr lang="en-GB" dirty="0"/>
              <a:t>Introduction, spoken on the background, the method, the result, discussed the findings and made a number of recommendations for both improvement and in health and social care industry. This presentation will therefore conclude that for the successful prevention of postpartum depression for adults in United Kingdom, more preventive measures or ways should be explored and more research made on the same research question.</a:t>
            </a:r>
          </a:p>
          <a:p>
            <a:pPr marL="0" indent="0">
              <a:buNone/>
            </a:pPr>
            <a:endParaRPr lang="en-GB" dirty="0"/>
          </a:p>
          <a:p>
            <a:pPr marL="0" indent="0">
              <a:buNone/>
            </a:pPr>
            <a:endParaRPr lang="en-GB" dirty="0"/>
          </a:p>
          <a:p>
            <a:pPr marL="0" indent="0">
              <a:buNone/>
            </a:pPr>
            <a:endParaRPr lang="en-GB" dirty="0"/>
          </a:p>
          <a:p>
            <a:pPr marL="0" indent="0">
              <a:buNone/>
            </a:pPr>
            <a:r>
              <a:rPr lang="en-GB" dirty="0"/>
              <a:t>                                                                                             </a:t>
            </a:r>
            <a:r>
              <a:rPr lang="en-GB" b="1" dirty="0"/>
              <a:t>The Grad coach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4613EC1F-9769-8DAA-5322-3D0A839209D3}"/>
              </a:ext>
            </a:extLst>
          </p:cNvPr>
          <p:cNvPicPr>
            <a:picLocks noChangeAspect="1"/>
          </p:cNvPicPr>
          <p:nvPr/>
        </p:nvPicPr>
        <p:blipFill>
          <a:blip r:embed="rId2"/>
          <a:stretch>
            <a:fillRect/>
          </a:stretch>
        </p:blipFill>
        <p:spPr>
          <a:xfrm>
            <a:off x="5064368" y="4360984"/>
            <a:ext cx="7127631" cy="1969478"/>
          </a:xfrm>
          <a:prstGeom prst="rect">
            <a:avLst/>
          </a:prstGeom>
        </p:spPr>
      </p:pic>
    </p:spTree>
    <p:extLst>
      <p:ext uri="{BB962C8B-B14F-4D97-AF65-F5344CB8AC3E}">
        <p14:creationId xmlns:p14="http://schemas.microsoft.com/office/powerpoint/2010/main" val="1492575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64A53-6AA6-C915-C378-2C6D353A28FA}"/>
              </a:ext>
            </a:extLst>
          </p:cNvPr>
          <p:cNvSpPr>
            <a:spLocks noGrp="1"/>
          </p:cNvSpPr>
          <p:nvPr>
            <p:ph type="title"/>
          </p:nvPr>
        </p:nvSpPr>
        <p:spPr/>
        <p:txBody>
          <a:bodyPr/>
          <a:lstStyle/>
          <a:p>
            <a:r>
              <a:rPr lang="en-GB" dirty="0"/>
              <a:t>                              </a:t>
            </a:r>
            <a:r>
              <a:rPr lang="en-GB" sz="3200" b="1" dirty="0">
                <a:latin typeface="+mn-lt"/>
              </a:rPr>
              <a:t>REFERENCE</a:t>
            </a:r>
          </a:p>
        </p:txBody>
      </p:sp>
      <p:sp>
        <p:nvSpPr>
          <p:cNvPr id="3" name="Content Placeholder 2">
            <a:extLst>
              <a:ext uri="{FF2B5EF4-FFF2-40B4-BE49-F238E27FC236}">
                <a16:creationId xmlns:a16="http://schemas.microsoft.com/office/drawing/2014/main" id="{F4FD8E72-2AB4-BF57-E39C-89CF5FC6A8AA}"/>
              </a:ext>
            </a:extLst>
          </p:cNvPr>
          <p:cNvSpPr>
            <a:spLocks noGrp="1"/>
          </p:cNvSpPr>
          <p:nvPr>
            <p:ph idx="1"/>
          </p:nvPr>
        </p:nvSpPr>
        <p:spPr>
          <a:xfrm>
            <a:off x="0" y="1301262"/>
            <a:ext cx="12192000" cy="5556737"/>
          </a:xfrm>
        </p:spPr>
        <p:txBody>
          <a:bodyPr>
            <a:normAutofit fontScale="25000" lnSpcReduction="20000"/>
          </a:bodyPr>
          <a:lstStyle/>
          <a:p>
            <a:pPr marL="0" indent="0">
              <a:buNone/>
            </a:pPr>
            <a:r>
              <a:rPr lang="en-GB" sz="4800" dirty="0">
                <a:latin typeface="Arial" panose="020B0604020202020204" pitchFamily="34" charset="0"/>
                <a:cs typeface="Arial" panose="020B0604020202020204" pitchFamily="34" charset="0"/>
              </a:rPr>
              <a:t>Alan Stein et al (2018) ‘Mitigating the effect of persistent postnatal depression on child outcomes through an intervention to treat depression and improve parenting: a randomised controlled trial</a:t>
            </a:r>
            <a:r>
              <a:rPr lang="en-GB" sz="4800" i="1" dirty="0">
                <a:latin typeface="Arial" panose="020B0604020202020204" pitchFamily="34" charset="0"/>
                <a:cs typeface="Arial" panose="020B0604020202020204" pitchFamily="34" charset="0"/>
              </a:rPr>
              <a:t>’ https://pubmed.ncbi.nlm.nih.gov/29413138/ </a:t>
            </a:r>
            <a:r>
              <a:rPr lang="en-GB" sz="4800" dirty="0">
                <a:latin typeface="Arial" panose="020B0604020202020204" pitchFamily="34" charset="0"/>
                <a:cs typeface="Arial" panose="020B0604020202020204" pitchFamily="34" charset="0"/>
              </a:rPr>
              <a:t>(Accessed date: 04/07/2023).</a:t>
            </a:r>
          </a:p>
          <a:p>
            <a:pPr marL="0" indent="0">
              <a:buNone/>
            </a:pPr>
            <a:r>
              <a:rPr lang="en-GB" sz="4800" dirty="0">
                <a:latin typeface="Arial" panose="020B0604020202020204" pitchFamily="34" charset="0"/>
                <a:cs typeface="Arial" panose="020B0604020202020204" pitchFamily="34" charset="0"/>
              </a:rPr>
              <a:t>Amanda Daley et al (2018) ‘ Physical activity for antenatal and postnatal depression in women attempting to quit smoking: randomised controlled trial’ </a:t>
            </a:r>
            <a:r>
              <a:rPr lang="en-GB" sz="4800" i="1" dirty="0">
                <a:latin typeface="Arial" panose="020B0604020202020204" pitchFamily="34" charset="0"/>
                <a:cs typeface="Arial" panose="020B0604020202020204" pitchFamily="34" charset="0"/>
              </a:rPr>
              <a:t>www.ncbi.nlm.nih.gov/pmc/articles/PMC5946409/#:~:text=The%20recently%20completed%20London%20Exercise%20and%20Pregnant%20Smokers,abstinence%20at%20end%20of%20pregnancy%20%5B%2021%20%5D. </a:t>
            </a:r>
            <a:r>
              <a:rPr lang="en-GB" sz="4800" dirty="0">
                <a:latin typeface="Arial" panose="020B0604020202020204" pitchFamily="34" charset="0"/>
                <a:cs typeface="Arial" panose="020B0604020202020204" pitchFamily="34" charset="0"/>
              </a:rPr>
              <a:t>(Accessed date:23/05/2023).</a:t>
            </a:r>
          </a:p>
          <a:p>
            <a:pPr marL="0" indent="0">
              <a:buNone/>
            </a:pPr>
            <a:r>
              <a:rPr lang="en-GB" sz="4800" dirty="0">
                <a:latin typeface="Arial" panose="020B0604020202020204" pitchFamily="34" charset="0"/>
                <a:cs typeface="Arial" panose="020B0604020202020204" pitchFamily="34" charset="0"/>
              </a:rPr>
              <a:t>APPC (2023) ‘what is prevention’ </a:t>
            </a:r>
            <a:r>
              <a:rPr lang="en-GB" sz="4800" i="1" dirty="0">
                <a:latin typeface="Arial" panose="020B0604020202020204" pitchFamily="34" charset="0"/>
                <a:cs typeface="Arial" panose="020B0604020202020204" pitchFamily="34" charset="0"/>
              </a:rPr>
              <a:t>https://preventioncentre.org.au/about-prevention/what-is-prevention</a:t>
            </a:r>
            <a:r>
              <a:rPr lang="en-GB" sz="4800" dirty="0">
                <a:latin typeface="Arial" panose="020B0604020202020204" pitchFamily="34" charset="0"/>
                <a:cs typeface="Arial" panose="020B0604020202020204" pitchFamily="34" charset="0"/>
              </a:rPr>
              <a:t>/ (Accessed date: 26/02/2023). </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Association of postnatal illness (2021) ‘Our Function’ </a:t>
            </a:r>
            <a:r>
              <a:rPr lang="en-GB" sz="4800" i="1" dirty="0">
                <a:latin typeface="Arial" panose="020B0604020202020204" pitchFamily="34" charset="0"/>
                <a:cs typeface="Arial" panose="020B0604020202020204" pitchFamily="34" charset="0"/>
              </a:rPr>
              <a:t>apni.org/our-function </a:t>
            </a:r>
            <a:r>
              <a:rPr lang="en-GB" sz="4800" dirty="0">
                <a:latin typeface="Arial" panose="020B0604020202020204" pitchFamily="34" charset="0"/>
                <a:cs typeface="Arial" panose="020B0604020202020204" pitchFamily="34" charset="0"/>
              </a:rPr>
              <a:t>(Accessed date: 1/04/2023).</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err="1">
                <a:latin typeface="Arial" panose="020B0604020202020204" pitchFamily="34" charset="0"/>
                <a:cs typeface="Arial" panose="020B0604020202020204" pitchFamily="34" charset="0"/>
              </a:rPr>
              <a:t>Bargh</a:t>
            </a:r>
            <a:r>
              <a:rPr lang="en-GB" sz="4800" dirty="0">
                <a:latin typeface="Arial" panose="020B0604020202020204" pitchFamily="34" charset="0"/>
                <a:cs typeface="Arial" panose="020B0604020202020204" pitchFamily="34" charset="0"/>
              </a:rPr>
              <a:t> JA (2019) ‘The modern unconscious’ </a:t>
            </a:r>
            <a:r>
              <a:rPr lang="en-GB" sz="4800" i="1" dirty="0">
                <a:latin typeface="Arial" panose="020B0604020202020204" pitchFamily="34" charset="0"/>
                <a:cs typeface="Arial" panose="020B0604020202020204" pitchFamily="34" charset="0"/>
              </a:rPr>
              <a:t>World Psychiatry. 18(2):225-226. doi:10.1002/wps.20625 </a:t>
            </a:r>
            <a:r>
              <a:rPr lang="en-GB" sz="4800" dirty="0">
                <a:latin typeface="Arial" panose="020B0604020202020204" pitchFamily="34" charset="0"/>
                <a:cs typeface="Arial" panose="020B0604020202020204" pitchFamily="34" charset="0"/>
              </a:rPr>
              <a:t>(Accessed date: 27/03/2023).</a:t>
            </a:r>
          </a:p>
          <a:p>
            <a:pPr marL="0" indent="0">
              <a:buNone/>
            </a:pPr>
            <a:r>
              <a:rPr lang="en-GB" sz="4800" dirty="0">
                <a:latin typeface="Arial" panose="020B0604020202020204" pitchFamily="34" charset="0"/>
                <a:cs typeface="Arial" panose="020B0604020202020204" pitchFamily="34" charset="0"/>
              </a:rPr>
              <a:t>Beck et al. (1979) </a:t>
            </a:r>
            <a:r>
              <a:rPr lang="en-GB" sz="4800" i="1" dirty="0">
                <a:latin typeface="Arial" panose="020B0604020202020204" pitchFamily="34" charset="0"/>
                <a:cs typeface="Arial" panose="020B0604020202020204" pitchFamily="34" charset="0"/>
              </a:rPr>
              <a:t>comprehensive clinical psychology</a:t>
            </a:r>
            <a:r>
              <a:rPr lang="en-GB" sz="4800" dirty="0">
                <a:latin typeface="Arial" panose="020B0604020202020204" pitchFamily="34" charset="0"/>
                <a:cs typeface="Arial" panose="020B0604020202020204" pitchFamily="34" charset="0"/>
              </a:rPr>
              <a:t> second edition volume, 6 page 16-33 </a:t>
            </a:r>
          </a:p>
          <a:p>
            <a:pPr marL="0" indent="0">
              <a:buNone/>
            </a:pPr>
            <a:r>
              <a:rPr lang="en-GB" sz="4800" dirty="0">
                <a:latin typeface="Arial" panose="020B0604020202020204" pitchFamily="34" charset="0"/>
                <a:cs typeface="Arial" panose="020B0604020202020204" pitchFamily="34" charset="0"/>
              </a:rPr>
              <a:t>Byatt et al (2013) ‘Community mental health provider reluctance to provide pharmacotherapy may be a barrier to addressing perinatal depression: A preliminary study.’ </a:t>
            </a:r>
            <a:r>
              <a:rPr lang="en-GB" sz="4800" i="1" dirty="0">
                <a:latin typeface="Arial" panose="020B0604020202020204" pitchFamily="34" charset="0"/>
                <a:cs typeface="Arial" panose="020B0604020202020204" pitchFamily="34" charset="0"/>
              </a:rPr>
              <a:t>Psychiatric Quarterly.;</a:t>
            </a:r>
            <a:r>
              <a:rPr lang="en-GB" sz="4800" dirty="0">
                <a:latin typeface="Arial" panose="020B0604020202020204" pitchFamily="34" charset="0"/>
                <a:cs typeface="Arial" panose="020B0604020202020204" pitchFamily="34" charset="0"/>
              </a:rPr>
              <a:t> 84: 169-174 (accessed date:29/03/2023). </a:t>
            </a:r>
          </a:p>
          <a:p>
            <a:pPr marL="0" indent="0">
              <a:buNone/>
            </a:pPr>
            <a:r>
              <a:rPr lang="en-GB" sz="4800" dirty="0">
                <a:latin typeface="Arial" panose="020B0604020202020204" pitchFamily="34" charset="0"/>
                <a:cs typeface="Arial" panose="020B0604020202020204" pitchFamily="34" charset="0"/>
              </a:rPr>
              <a:t>Catherine Henderson et al (2018) ‘Cost-effectiveness of PONDER health visitor training for mothers at lower risk of depression: findings on prevention of postnatal depression from a cluster-randomised controlled trial’ Psychological Medicine, volume 49 pp.1324-1334.  </a:t>
            </a:r>
          </a:p>
          <a:p>
            <a:pPr marL="0" indent="0">
              <a:buNone/>
            </a:pPr>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Carmen Power et al (2023) ‘’Does a mother’s childbirth experience influence her perceptions of her baby’s behaviour? A qualitative interviewed study’’ </a:t>
            </a:r>
            <a:r>
              <a:rPr lang="en-GB" sz="4800" i="1" dirty="0">
                <a:latin typeface="Arial" panose="020B0604020202020204" pitchFamily="34" charset="0"/>
                <a:cs typeface="Arial" panose="020B0604020202020204" pitchFamily="34" charset="0"/>
              </a:rPr>
              <a:t>https://www.ncbi.nlm.nih.gov/pmc/articles/PMC10079033 </a:t>
            </a:r>
            <a:r>
              <a:rPr lang="en-GB" sz="4800" dirty="0">
                <a:latin typeface="Arial" panose="020B0604020202020204" pitchFamily="34" charset="0"/>
                <a:cs typeface="Arial" panose="020B0604020202020204" pitchFamily="34" charset="0"/>
              </a:rPr>
              <a:t>(Accessed date: 12/07/2023).</a:t>
            </a:r>
          </a:p>
          <a:p>
            <a:pPr marL="0" indent="0">
              <a:buNone/>
            </a:pPr>
            <a:r>
              <a:rPr lang="en-GB" sz="4800" dirty="0">
                <a:latin typeface="Arial" panose="020B0604020202020204" pitchFamily="34" charset="0"/>
                <a:cs typeface="Arial" panose="020B0604020202020204" pitchFamily="34" charset="0"/>
              </a:rPr>
              <a:t>Citizens Advice (2022) ‘Check if you are eligible for PIP</a:t>
            </a:r>
            <a:r>
              <a:rPr lang="en-GB" sz="4800" i="1" dirty="0">
                <a:latin typeface="Arial" panose="020B0604020202020204" pitchFamily="34" charset="0"/>
                <a:cs typeface="Arial" panose="020B0604020202020204" pitchFamily="34" charset="0"/>
              </a:rPr>
              <a:t>’ www.citizensadvice.org.uk/benefits/sick-or-disabled-people-and-carers/pip/before-claiming/check-you-are-eligible/#:~:text=You%20might%20be%20able%20to,you%20get%20help%20from%20anyone.</a:t>
            </a:r>
            <a:r>
              <a:rPr lang="en-GB" sz="4800" dirty="0">
                <a:latin typeface="Arial" panose="020B0604020202020204" pitchFamily="34" charset="0"/>
                <a:cs typeface="Arial" panose="020B0604020202020204" pitchFamily="34" charset="0"/>
              </a:rPr>
              <a:t>(Accessed date: 02/04/2023)</a:t>
            </a:r>
          </a:p>
          <a:p>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Danielle Pacheco (2023) ’Sleep Deprivation and Postpartum Depression’ </a:t>
            </a:r>
            <a:r>
              <a:rPr lang="en-GB" sz="4800" i="1" dirty="0">
                <a:latin typeface="Arial" panose="020B0604020202020204" pitchFamily="34" charset="0"/>
                <a:cs typeface="Arial" panose="020B0604020202020204" pitchFamily="34" charset="0"/>
              </a:rPr>
              <a:t>www.sleepfoundation.org/pregnancy/sleep-deprivation-and-postpartum-depression</a:t>
            </a:r>
            <a:r>
              <a:rPr lang="en-GB" sz="4800" dirty="0">
                <a:latin typeface="Arial" panose="020B0604020202020204" pitchFamily="34" charset="0"/>
                <a:cs typeface="Arial" panose="020B0604020202020204" pitchFamily="34" charset="0"/>
              </a:rPr>
              <a:t> (Accessed date:28/03/2023). </a:t>
            </a:r>
          </a:p>
          <a:p>
            <a:pPr marL="0" indent="0">
              <a:buNone/>
            </a:pPr>
            <a:r>
              <a:rPr lang="en-GB" sz="4800" dirty="0">
                <a:latin typeface="Arial" panose="020B0604020202020204" pitchFamily="34" charset="0"/>
                <a:cs typeface="Arial" panose="020B0604020202020204" pitchFamily="34" charset="0"/>
              </a:rPr>
              <a:t>DSM (2022) ‘Depression’ </a:t>
            </a:r>
            <a:r>
              <a:rPr lang="en-GB" sz="4800" i="1" dirty="0">
                <a:latin typeface="Arial" panose="020B0604020202020204" pitchFamily="34" charset="0"/>
                <a:cs typeface="Arial" panose="020B0604020202020204" pitchFamily="34" charset="0"/>
              </a:rPr>
              <a:t>psychcentral.com/disorders/</a:t>
            </a:r>
            <a:r>
              <a:rPr lang="en-GB" sz="4800" i="1" dirty="0" err="1">
                <a:latin typeface="Arial" panose="020B0604020202020204" pitchFamily="34" charset="0"/>
                <a:cs typeface="Arial" panose="020B0604020202020204" pitchFamily="34" charset="0"/>
              </a:rPr>
              <a:t>dsm</a:t>
            </a:r>
            <a:r>
              <a:rPr lang="en-GB" sz="4800" i="1" dirty="0">
                <a:latin typeface="Arial" panose="020B0604020202020204" pitchFamily="34" charset="0"/>
                <a:cs typeface="Arial" panose="020B0604020202020204" pitchFamily="34" charset="0"/>
              </a:rPr>
              <a:t>-iv-diagnostic-codes </a:t>
            </a:r>
            <a:r>
              <a:rPr lang="en-GB" sz="4800" dirty="0">
                <a:latin typeface="Arial" panose="020B0604020202020204" pitchFamily="34" charset="0"/>
                <a:cs typeface="Arial" panose="020B0604020202020204" pitchFamily="34" charset="0"/>
              </a:rPr>
              <a:t>(Accessed date:15/03/2023). </a:t>
            </a:r>
          </a:p>
          <a:p>
            <a:pPr marL="0" indent="0">
              <a:buNone/>
            </a:pPr>
            <a:r>
              <a:rPr lang="en-GB" sz="4800" dirty="0" err="1">
                <a:latin typeface="Arial" panose="020B0604020202020204" pitchFamily="34" charset="0"/>
                <a:cs typeface="Arial" panose="020B0604020202020204" pitchFamily="34" charset="0"/>
              </a:rPr>
              <a:t>Gaudiano</a:t>
            </a:r>
            <a:r>
              <a:rPr lang="en-GB" sz="4800" dirty="0">
                <a:latin typeface="Arial" panose="020B0604020202020204" pitchFamily="34" charset="0"/>
                <a:cs typeface="Arial" panose="020B0604020202020204" pitchFamily="34" charset="0"/>
              </a:rPr>
              <a:t> BA (2008) ‘cognitive behavioural therapies: achievements and challenges’ </a:t>
            </a:r>
            <a:r>
              <a:rPr lang="en-GB" sz="4800" i="1" dirty="0">
                <a:latin typeface="Arial" panose="020B0604020202020204" pitchFamily="34" charset="0"/>
                <a:cs typeface="Arial" panose="020B0604020202020204" pitchFamily="34" charset="0"/>
              </a:rPr>
              <a:t>Evid Based Mental Health </a:t>
            </a:r>
            <a:r>
              <a:rPr lang="en-GB" sz="4800" dirty="0">
                <a:latin typeface="Arial" panose="020B0604020202020204" pitchFamily="34" charset="0"/>
                <a:cs typeface="Arial" panose="020B0604020202020204" pitchFamily="34" charset="0"/>
              </a:rPr>
              <a:t>11(1); 5-7</a:t>
            </a:r>
          </a:p>
          <a:p>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34887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70E1-DB9D-4A04-21C8-FEEB207472F1}"/>
              </a:ext>
            </a:extLst>
          </p:cNvPr>
          <p:cNvSpPr>
            <a:spLocks noGrp="1"/>
          </p:cNvSpPr>
          <p:nvPr>
            <p:ph type="title"/>
          </p:nvPr>
        </p:nvSpPr>
        <p:spPr>
          <a:xfrm>
            <a:off x="838200" y="365126"/>
            <a:ext cx="10515600" cy="715530"/>
          </a:xfrm>
        </p:spPr>
        <p:txBody>
          <a:bodyPr/>
          <a:lstStyle/>
          <a:p>
            <a:r>
              <a:rPr lang="en-GB" dirty="0"/>
              <a:t>                             </a:t>
            </a:r>
            <a:r>
              <a:rPr lang="en-GB" sz="3200" b="1" dirty="0">
                <a:latin typeface="+mn-lt"/>
              </a:rPr>
              <a:t>Reference continue</a:t>
            </a:r>
          </a:p>
        </p:txBody>
      </p:sp>
      <p:sp>
        <p:nvSpPr>
          <p:cNvPr id="3" name="Content Placeholder 2">
            <a:extLst>
              <a:ext uri="{FF2B5EF4-FFF2-40B4-BE49-F238E27FC236}">
                <a16:creationId xmlns:a16="http://schemas.microsoft.com/office/drawing/2014/main" id="{73F586FC-6FCE-5F01-1A34-E8FF248D875F}"/>
              </a:ext>
            </a:extLst>
          </p:cNvPr>
          <p:cNvSpPr>
            <a:spLocks noGrp="1"/>
          </p:cNvSpPr>
          <p:nvPr>
            <p:ph idx="1"/>
          </p:nvPr>
        </p:nvSpPr>
        <p:spPr>
          <a:xfrm>
            <a:off x="0" y="972588"/>
            <a:ext cx="12192000" cy="5818909"/>
          </a:xfrm>
        </p:spPr>
        <p:txBody>
          <a:bodyPr>
            <a:normAutofit fontScale="25000" lnSpcReduction="20000"/>
          </a:bodyPr>
          <a:lstStyle/>
          <a:p>
            <a:pPr marL="0" lvl="0" indent="0">
              <a:lnSpc>
                <a:spcPct val="150000"/>
              </a:lnSpc>
              <a:buNone/>
            </a:pPr>
            <a:r>
              <a:rPr lang="en-GB" sz="4800" dirty="0">
                <a:effectLst/>
                <a:latin typeface="Arial" panose="020B0604020202020204" pitchFamily="34" charset="0"/>
                <a:ea typeface="Calibri Light" panose="020F0302020204030204" pitchFamily="34" charset="0"/>
                <a:cs typeface="Arial" panose="020B0604020202020204" pitchFamily="34" charset="0"/>
              </a:rPr>
              <a:t>H.A.O’ Mahen et al (2013). ‘</a:t>
            </a:r>
            <a:r>
              <a:rPr lang="en-GB" sz="4800" dirty="0" err="1">
                <a:effectLst/>
                <a:latin typeface="Arial" panose="020B0604020202020204" pitchFamily="34" charset="0"/>
                <a:ea typeface="Calibri Light" panose="020F0302020204030204" pitchFamily="34" charset="0"/>
                <a:cs typeface="Arial" panose="020B0604020202020204" pitchFamily="34" charset="0"/>
              </a:rPr>
              <a:t>Netmums</a:t>
            </a:r>
            <a:r>
              <a:rPr lang="en-GB" sz="4800" dirty="0">
                <a:effectLst/>
                <a:latin typeface="Arial" panose="020B0604020202020204" pitchFamily="34" charset="0"/>
                <a:ea typeface="Calibri Light" panose="020F0302020204030204" pitchFamily="34" charset="0"/>
                <a:cs typeface="Arial" panose="020B0604020202020204" pitchFamily="34" charset="0"/>
              </a:rPr>
              <a:t>: a phase II randomized controlled trial of a guided Internet behavioural activation treatment for postpartum depression’ </a:t>
            </a:r>
            <a:r>
              <a:rPr lang="en-GB" sz="4800" i="1" dirty="0">
                <a:effectLst/>
                <a:latin typeface="Arial" panose="020B0604020202020204" pitchFamily="34" charset="0"/>
                <a:ea typeface="Calibri Light" panose="020F0302020204030204" pitchFamily="34" charset="0"/>
                <a:cs typeface="Arial" panose="020B0604020202020204" pitchFamily="34" charset="0"/>
              </a:rPr>
              <a:t>ww.ncbi.nlm.nih.gov/</a:t>
            </a:r>
            <a:r>
              <a:rPr lang="en-GB" sz="4800" i="1" dirty="0" err="1">
                <a:effectLst/>
                <a:latin typeface="Arial" panose="020B0604020202020204" pitchFamily="34" charset="0"/>
                <a:ea typeface="Calibri Light" panose="020F0302020204030204" pitchFamily="34" charset="0"/>
                <a:cs typeface="Arial" panose="020B0604020202020204" pitchFamily="34" charset="0"/>
              </a:rPr>
              <a:t>pmc</a:t>
            </a:r>
            <a:r>
              <a:rPr lang="en-GB" sz="4800" i="1" dirty="0">
                <a:effectLst/>
                <a:latin typeface="Arial" panose="020B0604020202020204" pitchFamily="34" charset="0"/>
                <a:ea typeface="Calibri Light" panose="020F0302020204030204" pitchFamily="34" charset="0"/>
                <a:cs typeface="Arial" panose="020B0604020202020204" pitchFamily="34" charset="0"/>
              </a:rPr>
              <a:t>/articles/PMC4005035</a:t>
            </a:r>
            <a:r>
              <a:rPr lang="en-GB" sz="4800" dirty="0">
                <a:effectLst/>
                <a:latin typeface="Arial" panose="020B0604020202020204" pitchFamily="34" charset="0"/>
                <a:ea typeface="Calibri Light" panose="020F0302020204030204" pitchFamily="34" charset="0"/>
                <a:cs typeface="Arial" panose="020B0604020202020204" pitchFamily="34" charset="0"/>
              </a:rPr>
              <a:t> (Accessed date: 29/05/2023)</a:t>
            </a:r>
          </a:p>
          <a:p>
            <a:pPr marL="0" lvl="0" indent="0">
              <a:lnSpc>
                <a:spcPct val="150000"/>
              </a:lnSpc>
              <a:buNone/>
            </a:pPr>
            <a:r>
              <a:rPr lang="en-GB" sz="4800" dirty="0">
                <a:effectLst/>
                <a:latin typeface="Arial" panose="020B0604020202020204" pitchFamily="34" charset="0"/>
                <a:ea typeface="Calibri Light" panose="020F0302020204030204" pitchFamily="34" charset="0"/>
                <a:cs typeface="Arial" panose="020B0604020202020204" pitchFamily="34" charset="0"/>
              </a:rPr>
              <a:t>Holly Hadfield et al (2019)</a:t>
            </a:r>
            <a:r>
              <a:rPr lang="en-GB" sz="4800" kern="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‘Psychological Therapy for Postnatal Depression in UK Primary Care Mental Health Services: A Qualitative Investigation Using Framework </a:t>
            </a:r>
            <a:r>
              <a:rPr lang="en-GB" sz="4800" i="1" kern="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Analysis’</a:t>
            </a:r>
            <a:r>
              <a:rPr lang="en-GB" sz="4800" i="1" dirty="0">
                <a:effectLst/>
                <a:latin typeface="Arial" panose="020B0604020202020204" pitchFamily="34" charset="0"/>
                <a:ea typeface="Calibri Light" panose="020F0302020204030204" pitchFamily="34" charset="0"/>
                <a:cs typeface="Arial" panose="020B0604020202020204" pitchFamily="34" charset="0"/>
              </a:rPr>
              <a:t> </a:t>
            </a:r>
            <a:r>
              <a:rPr lang="en-GB" sz="4800" i="1" kern="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journal of Child and Family Studies </a:t>
            </a:r>
            <a:r>
              <a:rPr lang="en-GB" sz="4800" kern="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28, 3519-3532</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50000"/>
              </a:lnSpc>
              <a:buNone/>
            </a:pPr>
            <a:r>
              <a:rPr lang="en-GB" sz="4800" dirty="0">
                <a:effectLst/>
                <a:latin typeface="Arial" panose="020B0604020202020204" pitchFamily="34" charset="0"/>
                <a:ea typeface="Calibri Light" panose="020F0302020204030204" pitchFamily="34" charset="0"/>
                <a:cs typeface="Arial" panose="020B0604020202020204" pitchFamily="34" charset="0"/>
              </a:rPr>
              <a:t>Husain et al (2022)</a:t>
            </a:r>
            <a:r>
              <a:rPr lang="en-GB" sz="4800" kern="100" dirty="0">
                <a:effectLst/>
                <a:latin typeface="Arial" panose="020B0604020202020204" pitchFamily="34" charset="0"/>
                <a:ea typeface="Calibri Light" panose="020F0302020204030204" pitchFamily="34" charset="0"/>
                <a:cs typeface="Arial" panose="020B0604020202020204" pitchFamily="34" charset="0"/>
              </a:rPr>
              <a:t> ‘Multicentre randomised controlled trial of a group psychological intervention for postnatal depression in British mothers of South Asian origin (ROSHNI-2): study protocol’ </a:t>
            </a:r>
            <a:r>
              <a:rPr lang="en-GB" sz="4800" i="1" kern="100" dirty="0" err="1">
                <a:effectLst/>
                <a:latin typeface="Arial" panose="020B0604020202020204" pitchFamily="34" charset="0"/>
                <a:ea typeface="Calibri Light" panose="020F0302020204030204" pitchFamily="34" charset="0"/>
                <a:cs typeface="Arial" panose="020B0604020202020204" pitchFamily="34" charset="0"/>
              </a:rPr>
              <a:t>BJPsych</a:t>
            </a:r>
            <a:r>
              <a:rPr lang="en-GB" sz="4800" i="1" kern="100" dirty="0">
                <a:effectLst/>
                <a:latin typeface="Arial" panose="020B0604020202020204" pitchFamily="34" charset="0"/>
                <a:ea typeface="Calibri Light" panose="020F0302020204030204" pitchFamily="34" charset="0"/>
                <a:cs typeface="Arial" panose="020B0604020202020204" pitchFamily="34" charset="0"/>
              </a:rPr>
              <a:t> </a:t>
            </a:r>
            <a:r>
              <a:rPr lang="en-GB" sz="4800" kern="100" dirty="0">
                <a:effectLst/>
                <a:latin typeface="Arial" panose="020B0604020202020204" pitchFamily="34" charset="0"/>
                <a:ea typeface="Calibri Light" panose="020F0302020204030204" pitchFamily="34" charset="0"/>
                <a:cs typeface="Arial" panose="020B0604020202020204" pitchFamily="34" charset="0"/>
              </a:rPr>
              <a:t>open 8 (1) (Accessed date: 17/06/2023). </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50000"/>
              </a:lnSpc>
              <a:buNone/>
            </a:pPr>
            <a:r>
              <a:rPr lang="en-GB" sz="4800" dirty="0">
                <a:effectLst/>
                <a:latin typeface="Arial" panose="020B0604020202020204" pitchFamily="34" charset="0"/>
                <a:ea typeface="Calibri Light" panose="020F0302020204030204" pitchFamily="34" charset="0"/>
                <a:cs typeface="Arial" panose="020B0604020202020204" pitchFamily="34" charset="0"/>
              </a:rPr>
              <a:t>Jack Caulfield (2022) ‘how to do Thematic Analysis/Guide&amp; Example’ </a:t>
            </a:r>
            <a:r>
              <a:rPr lang="en-GB" sz="4800" i="1" dirty="0">
                <a:effectLst/>
                <a:latin typeface="Arial" panose="020B0604020202020204" pitchFamily="34" charset="0"/>
                <a:ea typeface="Calibri Light" panose="020F0302020204030204" pitchFamily="34" charset="0"/>
                <a:cs typeface="Arial" panose="020B0604020202020204" pitchFamily="34" charset="0"/>
              </a:rPr>
              <a:t>www.scribbr.co.uk/research-methods/thematic-analysis-explained/#:~:text=Thematic%20analysis%20is%20a%20method,meaning%20that%20come%20up%20repeatedly</a:t>
            </a:r>
            <a:r>
              <a:rPr lang="en-GB" sz="4800" dirty="0">
                <a:effectLst/>
                <a:latin typeface="Arial" panose="020B0604020202020204" pitchFamily="34" charset="0"/>
                <a:ea typeface="Calibri Light" panose="020F0302020204030204" pitchFamily="34" charset="0"/>
                <a:cs typeface="Arial" panose="020B0604020202020204" pitchFamily="34" charset="0"/>
              </a:rPr>
              <a:t>. (Accessed date: 08/05/2023). </a:t>
            </a:r>
          </a:p>
          <a:p>
            <a:pPr marL="0" indent="0">
              <a:lnSpc>
                <a:spcPct val="150000"/>
              </a:lnSpc>
              <a:buNone/>
            </a:pPr>
            <a:r>
              <a:rPr lang="en-GB" sz="4800" kern="18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Jenae M. et al. (2007) ‘</a:t>
            </a:r>
            <a:r>
              <a:rPr lang="en-GB" sz="4800" kern="18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DEPRESSION AND INTERNALLY DIRECTED AGGRESSION: GENETIC AND ENVIRONMENTAL CONTRIBUTIONS’</a:t>
            </a:r>
            <a:r>
              <a:rPr lang="en-GB" sz="4800" dirty="0">
                <a:effectLst/>
                <a:latin typeface="Arial" panose="020B0604020202020204" pitchFamily="34" charset="0"/>
                <a:ea typeface="Calibri Light" panose="020F0302020204030204" pitchFamily="34" charset="0"/>
                <a:cs typeface="Arial" panose="020B0604020202020204" pitchFamily="34" charset="0"/>
              </a:rPr>
              <a:t> </a:t>
            </a:r>
            <a:r>
              <a:rPr lang="en-GB" sz="4800" i="1" u="sng" kern="1800" spc="-10"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www.ncbi.nlm.nih.gov/pmc/articles/PMC3766738/#:~:text=Freud%20began%20his%20well-known,of%20holding%20on%20to%20it</a:t>
            </a:r>
            <a:r>
              <a:rPr lang="en-GB" sz="4800" i="1" u="sng" kern="1800" spc="-10" dirty="0">
                <a:effectLst/>
                <a:latin typeface="Arial" panose="020B0604020202020204" pitchFamily="34" charset="0"/>
                <a:ea typeface="Times New Roman" panose="02020603050405020304" pitchFamily="18" charset="0"/>
                <a:cs typeface="Arial" panose="020B0604020202020204" pitchFamily="34" charset="0"/>
              </a:rPr>
              <a:t> </a:t>
            </a:r>
            <a:r>
              <a:rPr lang="en-GB" sz="4800" kern="1800" spc="-10" dirty="0">
                <a:effectLst/>
                <a:latin typeface="Arial" panose="020B0604020202020204" pitchFamily="34" charset="0"/>
                <a:ea typeface="Times New Roman" panose="02020603050405020304" pitchFamily="18" charset="0"/>
                <a:cs typeface="Arial" panose="020B0604020202020204" pitchFamily="34" charset="0"/>
              </a:rPr>
              <a:t>(</a:t>
            </a:r>
            <a:r>
              <a:rPr lang="en-GB" sz="4800" kern="18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date: 27/03/2023) </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50000"/>
              </a:lnSpc>
              <a:buNone/>
            </a:pPr>
            <a:r>
              <a:rPr lang="en-GB" sz="4800" dirty="0">
                <a:effectLst/>
                <a:latin typeface="Arial" panose="020B0604020202020204" pitchFamily="34" charset="0"/>
                <a:ea typeface="Calibri Light" panose="020F0302020204030204" pitchFamily="34" charset="0"/>
                <a:cs typeface="Arial" panose="020B0604020202020204" pitchFamily="34" charset="0"/>
              </a:rPr>
              <a:t>Janice H. Goodman et al (2015) ‘Perinatal Dyadic Psychotherapy for postpartum depression: A randomized controlled pilot trial’ </a:t>
            </a:r>
            <a:r>
              <a:rPr lang="en-GB" sz="4800" i="1" dirty="0">
                <a:effectLst/>
                <a:latin typeface="Arial" panose="020B0604020202020204" pitchFamily="34" charset="0"/>
                <a:ea typeface="Calibri Light" panose="020F03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www.ncbi.nlm.nih.gov/pmc/articles/PMC4439372/</a:t>
            </a:r>
            <a:r>
              <a:rPr lang="en-GB" sz="4800" i="1" dirty="0">
                <a:effectLst/>
                <a:latin typeface="Arial" panose="020B0604020202020204" pitchFamily="34" charset="0"/>
                <a:ea typeface="Calibri Light" panose="020F0302020204030204" pitchFamily="34" charset="0"/>
                <a:cs typeface="Arial" panose="020B0604020202020204" pitchFamily="34" charset="0"/>
              </a:rPr>
              <a:t> </a:t>
            </a:r>
            <a:r>
              <a:rPr lang="en-GB" sz="4800" dirty="0">
                <a:effectLst/>
                <a:latin typeface="Arial" panose="020B0604020202020204" pitchFamily="34" charset="0"/>
                <a:ea typeface="Calibri Light" panose="020F0302020204030204" pitchFamily="34" charset="0"/>
                <a:cs typeface="Arial" panose="020B0604020202020204" pitchFamily="34" charset="0"/>
              </a:rPr>
              <a:t>(Accessed date: 23/05/2023).</a:t>
            </a:r>
          </a:p>
          <a:p>
            <a:pPr marL="0" indent="0">
              <a:lnSpc>
                <a:spcPct val="150000"/>
              </a:lnSpc>
              <a:buNone/>
            </a:pPr>
            <a:r>
              <a:rPr lang="en-GB" sz="4800" dirty="0">
                <a:effectLst/>
                <a:latin typeface="Arial" panose="020B0604020202020204" pitchFamily="34" charset="0"/>
                <a:ea typeface="Calibri Light" panose="020F0302020204030204" pitchFamily="34" charset="0"/>
                <a:cs typeface="Arial" panose="020B0604020202020204" pitchFamily="34" charset="0"/>
              </a:rPr>
              <a:t>Karin Kelley (2023) ‘</a:t>
            </a:r>
            <a:r>
              <a:rPr lang="en-GB" sz="4800" kern="1800" dirty="0">
                <a:effectLst/>
                <a:latin typeface="Arial" panose="020B0604020202020204" pitchFamily="34" charset="0"/>
                <a:ea typeface="Times New Roman" panose="02020603050405020304" pitchFamily="18" charset="0"/>
                <a:cs typeface="Arial" panose="020B0604020202020204" pitchFamily="34" charset="0"/>
              </a:rPr>
              <a:t>What is Data Analysis? Methods, Process and Types Explained’ </a:t>
            </a:r>
            <a:r>
              <a:rPr lang="en-GB" sz="4800" i="1" u="sng" kern="1800"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www.simplilearn.com/data-analysis-methods-process-types-article#what_is_data_analysis</a:t>
            </a:r>
            <a:r>
              <a:rPr lang="en-GB" sz="4800" u="sng" kern="1800" dirty="0">
                <a:effectLst/>
                <a:latin typeface="Arial" panose="020B0604020202020204" pitchFamily="34" charset="0"/>
                <a:ea typeface="Times New Roman" panose="02020603050405020304" pitchFamily="18" charset="0"/>
                <a:cs typeface="Arial" panose="020B0604020202020204" pitchFamily="34" charset="0"/>
              </a:rPr>
              <a:t> </a:t>
            </a:r>
            <a:r>
              <a:rPr lang="en-GB" sz="4800" kern="1800" dirty="0">
                <a:effectLst/>
                <a:latin typeface="Arial" panose="020B0604020202020204" pitchFamily="34" charset="0"/>
                <a:ea typeface="Times New Roman" panose="02020603050405020304" pitchFamily="18" charset="0"/>
                <a:cs typeface="Arial" panose="020B0604020202020204" pitchFamily="34" charset="0"/>
              </a:rPr>
              <a:t>(Accessed date: 17/04/2023).</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lvl="0" indent="0">
              <a:lnSpc>
                <a:spcPct val="150000"/>
              </a:lnSpc>
              <a:buNone/>
            </a:pPr>
            <a:r>
              <a:rPr lang="en-GB" sz="48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Katie Louise Barfoot et al (2021)</a:t>
            </a:r>
            <a:r>
              <a:rPr lang="en-GB" sz="4800" kern="1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 ‘Mental Health in New Mothers: A Randomised Controlled Study into the Effects of Dietary Flavonoids on Mood and Perceived Quality of Life’</a:t>
            </a:r>
            <a:r>
              <a:rPr lang="en-GB" sz="48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 </a:t>
            </a:r>
            <a:r>
              <a:rPr lang="en-GB" sz="4800" i="1" kern="1800"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www.ncbi.nlm.nih.gov/pmc/articles/PMC8308795</a:t>
            </a:r>
            <a:r>
              <a:rPr lang="en-GB" sz="4800" i="1" u="sng" kern="1800"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a:t>
            </a:r>
            <a:r>
              <a:rPr lang="en-GB" sz="4800" kern="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800" kern="1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(Accessed date: 20/05/2023).</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lvl="0" indent="0">
              <a:lnSpc>
                <a:spcPct val="150000"/>
              </a:lnSpc>
              <a:buNone/>
            </a:pPr>
            <a:r>
              <a:rPr lang="en-GB" sz="4800" kern="1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Kimberly (2023) ‘statistics on postpartum depression’ </a:t>
            </a:r>
            <a:r>
              <a:rPr lang="en-GB" sz="4800" i="1" u="sng" strike="noStrike" kern="100" dirty="0">
                <a:effectLst/>
                <a:latin typeface="Arial" panose="020B0604020202020204" pitchFamily="34" charset="0"/>
                <a:ea typeface="Calibri Light" panose="020F03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www.postpartumdepression.org/resources/statistics/</a:t>
            </a:r>
            <a:r>
              <a:rPr lang="en-GB" sz="4800" i="1" u="sng" kern="100" dirty="0">
                <a:effectLst/>
                <a:latin typeface="Arial" panose="020B0604020202020204" pitchFamily="34" charset="0"/>
                <a:ea typeface="Calibri Light" panose="020F0302020204030204" pitchFamily="34" charset="0"/>
                <a:cs typeface="Arial" panose="020B0604020202020204" pitchFamily="34" charset="0"/>
              </a:rPr>
              <a:t> </a:t>
            </a:r>
            <a:r>
              <a:rPr lang="en-GB" sz="4800" kern="1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(Accessed Date: 01/03/2023). </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50000"/>
              </a:lnSpc>
              <a:buNone/>
            </a:pPr>
            <a:r>
              <a:rPr lang="en-GB" sz="4800" kern="1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Lauren (2018) ‘recognizing and managing postpartum psychosis: A clinical guide for Obstetric providers’ </a:t>
            </a:r>
            <a:r>
              <a:rPr lang="en-GB" sz="4800" i="1" kern="1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www.ncbi.nlm.nih.gov/pmc/articlespmc6174883/</a:t>
            </a:r>
            <a:r>
              <a:rPr lang="en-GB" sz="4800" kern="1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 (Accessed Date: 01/03/2023). </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a:lnSpc>
                <a:spcPct val="150000"/>
              </a:lnSpc>
            </a:pPr>
            <a:r>
              <a:rPr lang="en-GB" sz="4800" kern="100" dirty="0">
                <a:effectLst/>
                <a:latin typeface="Arial" panose="020B0604020202020204" pitchFamily="34" charset="0"/>
                <a:ea typeface="Calibri Light" panose="020F0302020204030204" pitchFamily="34" charset="0"/>
                <a:cs typeface="Arial" panose="020B0604020202020204" pitchFamily="34" charset="0"/>
              </a:rPr>
              <a:t> </a:t>
            </a:r>
            <a:endParaRPr lang="en-GB" sz="48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10987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314</TotalTime>
  <Words>1617</Words>
  <Application>Microsoft Office PowerPoint</Application>
  <PresentationFormat>Widescreen</PresentationFormat>
  <Paragraphs>119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               ASSESSMENT COMPONENT PRESENTATION</vt:lpstr>
      <vt:lpstr>TOPIC:    PREVENTION OF POSTPARTUM DEPRESSION FOR ADULTS IN UNITED KINGDOM</vt:lpstr>
      <vt:lpstr>                      CHAPTER 2: BACKGROUND</vt:lpstr>
      <vt:lpstr>                     CHAPTER 3: METHODS</vt:lpstr>
      <vt:lpstr>                    CHAPTER 4: RESULTS</vt:lpstr>
      <vt:lpstr>                  CHAPTER 4: RESULT CONTINUE</vt:lpstr>
      <vt:lpstr>                        CHAPTER 4: DISCUSSION</vt:lpstr>
      <vt:lpstr>         CHAPTER 5: RECOMMENDATIONS</vt:lpstr>
      <vt:lpstr>                      CHAPTER 5: CONCLUSION</vt:lpstr>
      <vt:lpstr>                              REFERENCE</vt:lpstr>
      <vt:lpstr>                             Reference continue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PRESENTATION</dc:title>
  <dc:creator>shedrack chidi asinobi</dc:creator>
  <cp:lastModifiedBy>shedrack chidi asinobi</cp:lastModifiedBy>
  <cp:revision>9</cp:revision>
  <dcterms:created xsi:type="dcterms:W3CDTF">2023-09-01T21:13:21Z</dcterms:created>
  <dcterms:modified xsi:type="dcterms:W3CDTF">2023-09-10T23:16:01Z</dcterms:modified>
</cp:coreProperties>
</file>