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8ACF"/>
    <a:srgbClr val="D68B1C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131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59785" y="1901950"/>
            <a:ext cx="7772400" cy="162273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3887114"/>
            <a:ext cx="6400800" cy="1374345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</a:t>
            </a:r>
          </a:p>
          <a:p>
            <a:r>
              <a:rPr lang="en-US" dirty="0" smtClean="0"/>
              <a:t>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680310"/>
            <a:ext cx="8229600" cy="45811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3918803"/>
          </a:xfrm>
        </p:spPr>
        <p:txBody>
          <a:bodyPr/>
          <a:lstStyle>
            <a:lvl1pPr>
              <a:defRPr sz="2800">
                <a:solidFill>
                  <a:srgbClr val="018ACF"/>
                </a:solidFill>
              </a:defRPr>
            </a:lvl1pPr>
            <a:lvl2pPr>
              <a:defRPr>
                <a:solidFill>
                  <a:srgbClr val="018ACF"/>
                </a:solidFill>
              </a:defRPr>
            </a:lvl2pPr>
            <a:lvl3pPr>
              <a:defRPr>
                <a:solidFill>
                  <a:srgbClr val="018ACF"/>
                </a:solidFill>
              </a:defRPr>
            </a:lvl3pPr>
            <a:lvl4pPr>
              <a:defRPr>
                <a:solidFill>
                  <a:srgbClr val="018ACF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527605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8AC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1" y="1138425"/>
            <a:ext cx="7016195" cy="4275740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527605"/>
            <a:ext cx="822960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27208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18AC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1901950"/>
            <a:ext cx="4040188" cy="3035058"/>
          </a:xfrm>
        </p:spPr>
        <p:txBody>
          <a:bodyPr/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27208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18AC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1901950"/>
            <a:ext cx="4041775" cy="3035058"/>
          </a:xfrm>
        </p:spPr>
        <p:txBody>
          <a:bodyPr/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Occupational</a:t>
            </a:r>
            <a:br>
              <a:rPr lang="en-US" dirty="0" smtClean="0"/>
            </a:br>
            <a:r>
              <a:rPr lang="en-US" dirty="0" smtClean="0"/>
              <a:t>Psychology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9715" y="3887115"/>
            <a:ext cx="7314285" cy="1679755"/>
          </a:xfrm>
        </p:spPr>
        <p:txBody>
          <a:bodyPr>
            <a:normAutofit/>
          </a:bodyPr>
          <a:lstStyle/>
          <a:p>
            <a:r>
              <a:rPr lang="en-US" dirty="0" smtClean="0"/>
              <a:t>Nikolay</a:t>
            </a:r>
          </a:p>
          <a:p>
            <a:r>
              <a:rPr lang="en-US" dirty="0" smtClean="0"/>
              <a:t>Nedyalkov</a:t>
            </a:r>
          </a:p>
          <a:p>
            <a:r>
              <a:rPr lang="en-US" dirty="0" smtClean="0"/>
              <a:t>University of Wales Trinity Saint David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Occupational Psychology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291130"/>
            <a:ext cx="8229600" cy="48865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“</a:t>
            </a:r>
            <a:r>
              <a:rPr lang="bg-BG" dirty="0" smtClean="0"/>
              <a:t>Occupational </a:t>
            </a:r>
            <a:r>
              <a:rPr lang="bg-BG" dirty="0"/>
              <a:t>Psychology is the application of the science of psychology to </a:t>
            </a:r>
            <a:r>
              <a:rPr lang="bg-BG" dirty="0" smtClean="0"/>
              <a:t>work.Occupational </a:t>
            </a:r>
            <a:r>
              <a:rPr lang="bg-BG" dirty="0"/>
              <a:t>psychologists use psychological theories and approaches to deliver </a:t>
            </a:r>
            <a:r>
              <a:rPr lang="bg-BG" dirty="0" smtClean="0"/>
              <a:t>tangible </a:t>
            </a:r>
            <a:r>
              <a:rPr lang="bg-BG" dirty="0"/>
              <a:t>benefits by enhancing the effectiveness of organisations and developing the performance, motivation and wellbeing of people in the workplace.</a:t>
            </a:r>
            <a:r>
              <a:rPr lang="en-US" dirty="0" smtClean="0"/>
              <a:t>”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(“BPS,” </a:t>
            </a:r>
            <a:r>
              <a:rPr lang="en-US" dirty="0" err="1" smtClean="0"/>
              <a:t>n.d</a:t>
            </a:r>
            <a:r>
              <a:rPr lang="en-US" dirty="0" smtClean="0"/>
              <a:t>)</a:t>
            </a:r>
            <a:endParaRPr lang="bg-B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Training requirements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/>
              <a:t>Completing of </a:t>
            </a:r>
            <a:r>
              <a:rPr lang="en-US" dirty="0" smtClean="0"/>
              <a:t>a BPS accredited undergraduate psychology degree.</a:t>
            </a:r>
          </a:p>
          <a:p>
            <a:endParaRPr lang="en-US" dirty="0" smtClean="0"/>
          </a:p>
          <a:p>
            <a:r>
              <a:rPr lang="en-US" dirty="0" smtClean="0"/>
              <a:t>Acquiring BPS accredited post-graduated degree</a:t>
            </a:r>
            <a:r>
              <a:rPr lang="en-US" dirty="0"/>
              <a:t>, which is required for registration with </a:t>
            </a:r>
            <a:r>
              <a:rPr lang="en-US" dirty="0" smtClean="0"/>
              <a:t>the Health Professions Council.</a:t>
            </a:r>
          </a:p>
          <a:p>
            <a:endParaRPr lang="en-US" dirty="0" smtClean="0"/>
          </a:p>
          <a:p>
            <a:r>
              <a:rPr lang="en-US" dirty="0" smtClean="0"/>
              <a:t>Undertaking further supervised professional development covering the eight knowledge areas in Occupational </a:t>
            </a:r>
            <a:r>
              <a:rPr lang="en-US" dirty="0"/>
              <a:t>P</a:t>
            </a:r>
            <a:r>
              <a:rPr lang="en-US" dirty="0" smtClean="0"/>
              <a:t>sychology. </a:t>
            </a:r>
          </a:p>
          <a:p>
            <a:endParaRPr lang="en-US" dirty="0" smtClean="0"/>
          </a:p>
          <a:p>
            <a:r>
              <a:rPr lang="en-US" dirty="0" smtClean="0"/>
              <a:t>Continuing regular professional development. 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(Davey, 2011)</a:t>
            </a:r>
            <a:endParaRPr lang="bg-BG" dirty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415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374900"/>
            <a:ext cx="8229600" cy="458115"/>
          </a:xfrm>
        </p:spPr>
        <p:txBody>
          <a:bodyPr>
            <a:normAutofit fontScale="90000"/>
          </a:bodyPr>
          <a:lstStyle/>
          <a:p>
            <a:r>
              <a:rPr lang="en-US" dirty="0"/>
              <a:t>Professional competencies required in O</a:t>
            </a:r>
            <a:r>
              <a:rPr lang="en-US" dirty="0" smtClean="0"/>
              <a:t>ccupational </a:t>
            </a:r>
            <a:r>
              <a:rPr lang="en-US" dirty="0"/>
              <a:t>P</a:t>
            </a:r>
            <a:r>
              <a:rPr lang="en-US" dirty="0" smtClean="0"/>
              <a:t>sychology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291129"/>
            <a:ext cx="8229600" cy="4733855"/>
          </a:xfrm>
        </p:spPr>
        <p:txBody>
          <a:bodyPr>
            <a:normAutofit fontScale="77500" lnSpcReduction="20000"/>
          </a:bodyPr>
          <a:lstStyle/>
          <a:p>
            <a:endParaRPr lang="en-US" sz="3100" dirty="0" smtClean="0"/>
          </a:p>
          <a:p>
            <a:r>
              <a:rPr lang="en-US" sz="3100" dirty="0"/>
              <a:t>I</a:t>
            </a:r>
            <a:r>
              <a:rPr lang="en-US" sz="3100" dirty="0" smtClean="0"/>
              <a:t>mplementation and </a:t>
            </a:r>
            <a:r>
              <a:rPr lang="en-US" sz="3100" dirty="0"/>
              <a:t>assertion of </a:t>
            </a:r>
            <a:r>
              <a:rPr lang="en-US" sz="3100" dirty="0" smtClean="0"/>
              <a:t>ethical and legal standards, management and communication.</a:t>
            </a:r>
          </a:p>
          <a:p>
            <a:endParaRPr lang="en-US" sz="3100" dirty="0" smtClean="0"/>
          </a:p>
          <a:p>
            <a:r>
              <a:rPr lang="en-US" sz="3100" dirty="0"/>
              <a:t>C</a:t>
            </a:r>
            <a:r>
              <a:rPr lang="en-US" sz="3100" dirty="0" smtClean="0"/>
              <a:t>onduction and analysis appropriate psychological research.</a:t>
            </a:r>
          </a:p>
          <a:p>
            <a:pPr marL="0" indent="0">
              <a:buNone/>
            </a:pPr>
            <a:endParaRPr lang="en-US" sz="3100" dirty="0" smtClean="0"/>
          </a:p>
          <a:p>
            <a:r>
              <a:rPr lang="en-US" sz="3100" dirty="0"/>
              <a:t>U</a:t>
            </a:r>
            <a:r>
              <a:rPr lang="en-US" sz="3100" dirty="0" smtClean="0"/>
              <a:t>nderstand, evaluate and plan according to the clients needs.</a:t>
            </a:r>
          </a:p>
          <a:p>
            <a:endParaRPr lang="en-US" sz="3100" dirty="0" smtClean="0"/>
          </a:p>
          <a:p>
            <a:r>
              <a:rPr lang="en-US" sz="3100" dirty="0" smtClean="0"/>
              <a:t>Be able to present constructing training programs. </a:t>
            </a:r>
          </a:p>
          <a:p>
            <a:endParaRPr lang="en-US" sz="3100" dirty="0" smtClean="0"/>
          </a:p>
          <a:p>
            <a:pPr marL="0" indent="0">
              <a:buNone/>
            </a:pPr>
            <a:r>
              <a:rPr lang="en-US" sz="3100" dirty="0"/>
              <a:t>(“BPS,” </a:t>
            </a:r>
            <a:r>
              <a:rPr lang="en-US" sz="3100" dirty="0" err="1"/>
              <a:t>n.d</a:t>
            </a:r>
            <a:r>
              <a:rPr lang="en-US" sz="3100" dirty="0"/>
              <a:t>)</a:t>
            </a:r>
            <a:endParaRPr lang="bg-BG" sz="3100" dirty="0"/>
          </a:p>
          <a:p>
            <a:pPr marL="0" indent="0">
              <a:buNone/>
            </a:pPr>
            <a:endParaRPr lang="en-US" dirty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27973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Practical applications of the discipline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27086" y="1749245"/>
            <a:ext cx="8551479" cy="4123035"/>
          </a:xfrm>
        </p:spPr>
        <p:txBody>
          <a:bodyPr>
            <a:normAutofit fontScale="925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Assessing the suitability of potential employees for a given position.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Development of training programs.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Monitoring and promoting the mental and physical well being at the work place.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Design of jobs, work environment and team building activities.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(“</a:t>
            </a:r>
            <a:r>
              <a:rPr lang="en-US" dirty="0"/>
              <a:t>BPS,” </a:t>
            </a:r>
            <a:r>
              <a:rPr lang="en-US" dirty="0" err="1"/>
              <a:t>n.d</a:t>
            </a:r>
            <a:r>
              <a:rPr lang="en-US" dirty="0"/>
              <a:t>)</a:t>
            </a:r>
            <a:endParaRPr lang="bg-BG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British Psychological Society. (</a:t>
            </a:r>
            <a:r>
              <a:rPr lang="en-US" dirty="0" err="1" smtClean="0"/>
              <a:t>n.d.</a:t>
            </a:r>
            <a:r>
              <a:rPr lang="en-US" dirty="0" smtClean="0"/>
              <a:t>). </a:t>
            </a:r>
            <a:r>
              <a:rPr lang="en-US" dirty="0"/>
              <a:t>Retrieved from https://www1.bps.org.uk/system/files/user-files/Division%20of%20Occupational%20Psychology/public/career_profiles_-_web.pdf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Davey</a:t>
            </a:r>
            <a:r>
              <a:rPr lang="en-US" dirty="0"/>
              <a:t>, G. (Ed.). (2011). </a:t>
            </a:r>
            <a:r>
              <a:rPr lang="en-US" i="1" dirty="0"/>
              <a:t>Applied psychology</a:t>
            </a:r>
            <a:r>
              <a:rPr lang="en-US" dirty="0"/>
              <a:t>. John Wiley &amp; Sons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1885</TotalTime>
  <Words>250</Words>
  <Application>Microsoft Office PowerPoint</Application>
  <PresentationFormat>On-screen Show (4:3)</PresentationFormat>
  <Paragraphs>45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Occupational Psychology</vt:lpstr>
      <vt:lpstr>What is Occupational Psychology ?</vt:lpstr>
      <vt:lpstr>Training requirements</vt:lpstr>
      <vt:lpstr>Professional competencies required in Occupational Psychology</vt:lpstr>
      <vt:lpstr>Practical applications of the discipline </vt:lpstr>
      <vt:lpstr>References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USER</cp:lastModifiedBy>
  <cp:revision>47</cp:revision>
  <dcterms:created xsi:type="dcterms:W3CDTF">2013-08-21T19:17:07Z</dcterms:created>
  <dcterms:modified xsi:type="dcterms:W3CDTF">2018-04-23T05:04:36Z</dcterms:modified>
</cp:coreProperties>
</file>