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de/interview-job-icon-job-interview-1018333/"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urldefense.com/v3/__https:/gb.bebee.com/job/c16bf5daa25f4325a70f4fdcc78e4dda__;!!G7x19LdBoP0e!irQi2JRFoX757-x59wjIKct1ZKfMkQnMSoOK0kT4SrUUZrYunSLepaDcBgiXUIg-iEbuoDIZPH3gg3JcMXLXJUgpZ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60400"/>
            <a:ext cx="7772400" cy="1470025"/>
          </a:xfrm>
        </p:spPr>
        <p:txBody>
          <a:bodyPr>
            <a:normAutofit fontScale="90000"/>
          </a:bodyPr>
          <a:lstStyle/>
          <a:p>
            <a:r>
              <a:rPr dirty="0">
                <a:latin typeface="ADLaM Display" panose="02010000000000000000" pitchFamily="2" charset="0"/>
                <a:ea typeface="ADLaM Display" panose="02010000000000000000" pitchFamily="2" charset="0"/>
                <a:cs typeface="ADLaM Display" panose="02010000000000000000" pitchFamily="2" charset="0"/>
              </a:rPr>
              <a:t>Recruiting the Right Talent: IT Technician at </a:t>
            </a:r>
            <a:r>
              <a:rPr dirty="0" err="1">
                <a:latin typeface="ADLaM Display" panose="02010000000000000000" pitchFamily="2" charset="0"/>
                <a:ea typeface="ADLaM Display" panose="02010000000000000000" pitchFamily="2" charset="0"/>
                <a:cs typeface="ADLaM Display" panose="02010000000000000000" pitchFamily="2" charset="0"/>
              </a:rPr>
              <a:t>Senitor</a:t>
            </a:r>
            <a:r>
              <a:rPr dirty="0">
                <a:latin typeface="ADLaM Display" panose="02010000000000000000" pitchFamily="2" charset="0"/>
                <a:ea typeface="ADLaM Display" panose="02010000000000000000" pitchFamily="2" charset="0"/>
                <a:cs typeface="ADLaM Display" panose="02010000000000000000" pitchFamily="2" charset="0"/>
              </a:rPr>
              <a:t> Associates Ltd</a:t>
            </a:r>
          </a:p>
        </p:txBody>
      </p:sp>
      <p:sp>
        <p:nvSpPr>
          <p:cNvPr id="3" name="Subtitle 2"/>
          <p:cNvSpPr>
            <a:spLocks noGrp="1"/>
          </p:cNvSpPr>
          <p:nvPr>
            <p:ph type="subTitle" idx="1"/>
          </p:nvPr>
        </p:nvSpPr>
        <p:spPr>
          <a:xfrm>
            <a:off x="1371600" y="2710542"/>
            <a:ext cx="6400800" cy="1752600"/>
          </a:xfrm>
        </p:spPr>
        <p:txBody>
          <a:bodyPr/>
          <a:lstStyle/>
          <a:p>
            <a:r>
              <a:rPr lang="en-GB" dirty="0">
                <a:solidFill>
                  <a:srgbClr val="FF0000"/>
                </a:solidFill>
              </a:rPr>
              <a:t>Ismaeel Arshad</a:t>
            </a:r>
            <a:r>
              <a:rPr dirty="0">
                <a:solidFill>
                  <a:srgbClr val="FF0000"/>
                </a:solidFill>
              </a:rPr>
              <a:t> | </a:t>
            </a:r>
            <a:r>
              <a:rPr lang="en-GB" dirty="0">
                <a:solidFill>
                  <a:srgbClr val="FF0000"/>
                </a:solidFill>
              </a:rPr>
              <a:t>2316134</a:t>
            </a:r>
            <a:endParaRPr dirty="0">
              <a:solidFill>
                <a:srgbClr val="FF0000"/>
              </a:solidFill>
            </a:endParaRPr>
          </a:p>
          <a:p>
            <a:r>
              <a:rPr dirty="0">
                <a:solidFill>
                  <a:srgbClr val="FF0000"/>
                </a:solidFill>
              </a:rPr>
              <a:t>Module: LCLM5002</a:t>
            </a:r>
          </a:p>
        </p:txBody>
      </p:sp>
      <p:pic>
        <p:nvPicPr>
          <p:cNvPr id="5" name="Picture 4" descr="A group of people sitting at a table&#10;&#10;AI-generated content may be incorrect.">
            <a:extLst>
              <a:ext uri="{FF2B5EF4-FFF2-40B4-BE49-F238E27FC236}">
                <a16:creationId xmlns:a16="http://schemas.microsoft.com/office/drawing/2014/main" id="{B75F2F98-8CF1-BC53-629E-E9091957B4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4287" y="4280746"/>
            <a:ext cx="3425599" cy="257725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Agenda</a:t>
            </a:r>
          </a:p>
        </p:txBody>
      </p:sp>
      <p:sp>
        <p:nvSpPr>
          <p:cNvPr id="3" name="Content Placeholder 2"/>
          <p:cNvSpPr>
            <a:spLocks noGrp="1"/>
          </p:cNvSpPr>
          <p:nvPr>
            <p:ph idx="1"/>
          </p:nvPr>
        </p:nvSpPr>
        <p:spPr/>
        <p:txBody>
          <a:bodyPr/>
          <a:lstStyle/>
          <a:p>
            <a:pPr>
              <a:defRPr sz="1400"/>
            </a:pPr>
            <a:r>
              <a:t>• Company Overview</a:t>
            </a:r>
          </a:p>
          <a:p>
            <a:pPr>
              <a:defRPr sz="1400"/>
            </a:pPr>
            <a:r>
              <a:t>• Recruitment Process</a:t>
            </a:r>
          </a:p>
          <a:p>
            <a:pPr>
              <a:defRPr sz="1400"/>
            </a:pPr>
            <a:r>
              <a:t>• Job Analysis</a:t>
            </a:r>
          </a:p>
          <a:p>
            <a:pPr>
              <a:defRPr sz="1400"/>
            </a:pPr>
            <a:r>
              <a:t>• Job Description</a:t>
            </a:r>
          </a:p>
          <a:p>
            <a:pPr>
              <a:defRPr sz="1400"/>
            </a:pPr>
            <a:r>
              <a:t>• Person Specification</a:t>
            </a:r>
          </a:p>
          <a:p>
            <a:pPr>
              <a:defRPr sz="1400"/>
            </a:pPr>
            <a:r>
              <a:t>• Interview Types</a:t>
            </a:r>
          </a:p>
          <a:p>
            <a:pPr>
              <a:defRPr sz="1400"/>
            </a:pPr>
            <a:r>
              <a:t>• Questioning Techniques</a:t>
            </a:r>
          </a:p>
          <a:p>
            <a:pPr>
              <a:defRPr sz="1400"/>
            </a:pPr>
            <a:r>
              <a:t>• Face-to-Face vs Online Interviews</a:t>
            </a:r>
          </a:p>
          <a:p>
            <a:pPr>
              <a:defRPr sz="1400"/>
            </a:pPr>
            <a:r>
              <a:t>• Conclusion</a:t>
            </a:r>
          </a:p>
          <a:p>
            <a:pPr>
              <a:defRPr sz="1400"/>
            </a:pPr>
            <a:r>
              <a:t>• 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Company Overview</a:t>
            </a:r>
          </a:p>
        </p:txBody>
      </p:sp>
      <p:sp>
        <p:nvSpPr>
          <p:cNvPr id="3" name="Content Placeholder 2"/>
          <p:cNvSpPr>
            <a:spLocks noGrp="1"/>
          </p:cNvSpPr>
          <p:nvPr>
            <p:ph idx="1"/>
          </p:nvPr>
        </p:nvSpPr>
        <p:spPr/>
        <p:txBody>
          <a:bodyPr/>
          <a:lstStyle/>
          <a:p>
            <a:pPr>
              <a:defRPr sz="1400"/>
            </a:pPr>
            <a:r>
              <a:rPr dirty="0" err="1"/>
              <a:t>Senitor</a:t>
            </a:r>
            <a:r>
              <a:rPr dirty="0"/>
              <a:t> Associates Ltd is a technology recruitment firm headquartered in Birmingham. The </a:t>
            </a:r>
            <a:r>
              <a:rPr dirty="0" err="1"/>
              <a:t>organisation</a:t>
            </a:r>
            <a:r>
              <a:rPr dirty="0"/>
              <a:t> provides permanent and contract IT staffing solutions to businesses across the UK.</a:t>
            </a:r>
            <a:endParaRPr lang="en-GB" dirty="0"/>
          </a:p>
          <a:p>
            <a:pPr marL="0" indent="0">
              <a:buNone/>
              <a:defRPr sz="1400"/>
            </a:pPr>
            <a:endParaRPr dirty="0"/>
          </a:p>
          <a:p>
            <a:pPr>
              <a:defRPr sz="1400"/>
            </a:pPr>
            <a:r>
              <a:rPr dirty="0"/>
              <a:t>This role focuses on internal IT support. As an IT Technician, the successful candidate ensures uninterrupted system access and hardware/software functionality for all employees.</a:t>
            </a:r>
            <a:endParaRPr lang="en-GB" dirty="0"/>
          </a:p>
          <a:p>
            <a:pPr>
              <a:defRPr sz="1400"/>
            </a:pPr>
            <a:endParaRPr lang="en-GB" dirty="0"/>
          </a:p>
          <a:p>
            <a:pPr>
              <a:defRPr sz="1400"/>
            </a:pPr>
            <a:endParaRPr lang="en-GB" dirty="0"/>
          </a:p>
          <a:p>
            <a:pPr marL="0" indent="0">
              <a:buNone/>
              <a:defRPr sz="1400"/>
            </a:pPr>
            <a:r>
              <a:rPr lang="en-GB" sz="1800" u="sng" dirty="0">
                <a:solidFill>
                  <a:srgbClr val="0000FF"/>
                </a:solidFill>
                <a:effectLst/>
                <a:latin typeface="Aptos" panose="020B0004020202020204" pitchFamily="34" charset="0"/>
                <a:ea typeface="Aptos" panose="020B0004020202020204" pitchFamily="34" charset="0"/>
                <a:cs typeface="Aptos" panose="020B0004020202020204" pitchFamily="34" charset="0"/>
                <a:hlinkClick r:id="rId2"/>
              </a:rPr>
              <a:t>https://gb.bebee.com/job/c16bf5daa25f4325a70f4fdcc78e4dda</a:t>
            </a:r>
            <a:endParaRPr lang="en-GB" sz="1800" dirty="0">
              <a:effectLst/>
              <a:latin typeface="Aptos" panose="020B0004020202020204" pitchFamily="34" charset="0"/>
              <a:ea typeface="Aptos" panose="020B0004020202020204" pitchFamily="34" charset="0"/>
              <a:cs typeface="Aptos" panose="020B0004020202020204" pitchFamily="34" charset="0"/>
            </a:endParaRPr>
          </a:p>
          <a:p>
            <a:pPr marL="0" indent="0">
              <a:buNone/>
              <a:defRPr sz="1400"/>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Recruitment Process</a:t>
            </a:r>
          </a:p>
        </p:txBody>
      </p:sp>
      <p:sp>
        <p:nvSpPr>
          <p:cNvPr id="3" name="Content Placeholder 2"/>
          <p:cNvSpPr>
            <a:spLocks noGrp="1"/>
          </p:cNvSpPr>
          <p:nvPr>
            <p:ph idx="1"/>
          </p:nvPr>
        </p:nvSpPr>
        <p:spPr/>
        <p:txBody>
          <a:bodyPr>
            <a:normAutofit/>
          </a:bodyPr>
          <a:lstStyle/>
          <a:p>
            <a:pPr>
              <a:defRPr sz="1400"/>
            </a:pPr>
            <a:r>
              <a:rPr sz="1800" dirty="0" err="1"/>
              <a:t>Senitor</a:t>
            </a:r>
            <a:r>
              <a:rPr sz="1800" dirty="0"/>
              <a:t> follows a structured six-stage recruitment process: job analysis, preparation of a job description and person specification, advertisement, shortlisting, interviews, and final selection.</a:t>
            </a:r>
            <a:endParaRPr lang="en-GB" sz="1800" dirty="0"/>
          </a:p>
          <a:p>
            <a:pPr marL="0" indent="0">
              <a:buNone/>
              <a:defRPr sz="1400"/>
            </a:pPr>
            <a:endParaRPr sz="1800" dirty="0"/>
          </a:p>
          <a:p>
            <a:pPr>
              <a:defRPr sz="1400"/>
            </a:pPr>
            <a:r>
              <a:rPr sz="1800" dirty="0"/>
              <a:t>This process ensures transparency, fairness, and alignment between job expectations and candidate capabilities (CIPD,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Job Analysis</a:t>
            </a:r>
          </a:p>
        </p:txBody>
      </p:sp>
      <p:sp>
        <p:nvSpPr>
          <p:cNvPr id="3" name="Content Placeholder 2"/>
          <p:cNvSpPr>
            <a:spLocks noGrp="1"/>
          </p:cNvSpPr>
          <p:nvPr>
            <p:ph idx="1"/>
          </p:nvPr>
        </p:nvSpPr>
        <p:spPr/>
        <p:txBody>
          <a:bodyPr>
            <a:normAutofit/>
          </a:bodyPr>
          <a:lstStyle/>
          <a:p>
            <a:pPr>
              <a:defRPr sz="1400"/>
            </a:pPr>
            <a:r>
              <a:rPr sz="1800" dirty="0"/>
              <a:t>Job analysis was conducted through observation of current team duties and interviews with line managers. Key tasks identified included troubleshooting user issues, managing Active Directory accounts, and assisting with system updates.</a:t>
            </a:r>
            <a:endParaRPr lang="en-GB" sz="1800" dirty="0"/>
          </a:p>
          <a:p>
            <a:pPr marL="0" indent="0">
              <a:buNone/>
              <a:defRPr sz="1400"/>
            </a:pPr>
            <a:endParaRPr sz="1800" dirty="0"/>
          </a:p>
          <a:p>
            <a:pPr>
              <a:defRPr sz="1400"/>
            </a:pPr>
            <a:r>
              <a:rPr sz="1800" dirty="0"/>
              <a:t>The analysis highlighted the need for technical proficiency and strong interpersonal communication.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Job Description</a:t>
            </a:r>
          </a:p>
        </p:txBody>
      </p:sp>
      <p:sp>
        <p:nvSpPr>
          <p:cNvPr id="3" name="Content Placeholder 2"/>
          <p:cNvSpPr>
            <a:spLocks noGrp="1"/>
          </p:cNvSpPr>
          <p:nvPr>
            <p:ph idx="1"/>
          </p:nvPr>
        </p:nvSpPr>
        <p:spPr/>
        <p:txBody>
          <a:bodyPr>
            <a:normAutofit/>
          </a:bodyPr>
          <a:lstStyle/>
          <a:p>
            <a:pPr>
              <a:defRPr sz="1400"/>
            </a:pPr>
            <a:r>
              <a:rPr sz="2800" dirty="0"/>
              <a:t>Job Title: IT Technician (Birmingham, Full-time).</a:t>
            </a:r>
          </a:p>
          <a:p>
            <a:pPr>
              <a:defRPr sz="1400"/>
            </a:pPr>
            <a:r>
              <a:rPr sz="2800" dirty="0"/>
              <a:t>Responsibilities include providing 1st and 2nd line technical support, managing hardware/software queries, assisting with the Windows 10 rollout, and supporting the use of Office 365 and mobile device management tools such as Intune.</a:t>
            </a:r>
          </a:p>
          <a:p>
            <a:pPr>
              <a:defRPr sz="1400"/>
            </a:pPr>
            <a:r>
              <a:rPr sz="2800" dirty="0"/>
              <a:t>Reports to the IT Manager.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Person Specification</a:t>
            </a:r>
          </a:p>
        </p:txBody>
      </p:sp>
      <p:sp>
        <p:nvSpPr>
          <p:cNvPr id="3" name="Content Placeholder 2"/>
          <p:cNvSpPr>
            <a:spLocks noGrp="1"/>
          </p:cNvSpPr>
          <p:nvPr>
            <p:ph idx="1"/>
          </p:nvPr>
        </p:nvSpPr>
        <p:spPr/>
        <p:txBody>
          <a:bodyPr>
            <a:normAutofit/>
          </a:bodyPr>
          <a:lstStyle/>
          <a:p>
            <a:pPr>
              <a:defRPr sz="1400"/>
            </a:pPr>
            <a:r>
              <a:rPr sz="2400" dirty="0"/>
              <a:t>Essential criteria: strong working knowledge of Windows OS, Office 365, and basic networking; excellent communication and </a:t>
            </a:r>
            <a:r>
              <a:rPr sz="2400" dirty="0" err="1"/>
              <a:t>organisation</a:t>
            </a:r>
            <a:r>
              <a:rPr sz="2400" dirty="0"/>
              <a:t> skills.</a:t>
            </a:r>
          </a:p>
          <a:p>
            <a:pPr>
              <a:defRPr sz="1400"/>
            </a:pPr>
            <a:r>
              <a:rPr sz="2400" dirty="0"/>
              <a:t>Desirable criteria: experience with Active Directory, Intune, and remote desktop tools; proven ability to manage multiple issues efficiently.</a:t>
            </a:r>
          </a:p>
          <a:p>
            <a:pPr>
              <a:defRPr sz="1400"/>
            </a:pPr>
            <a:r>
              <a:rPr sz="2400" dirty="0"/>
              <a:t>Personal qualities: problem-solver, team player, reliable, proactive.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Interview Type 1: Competency-Based</a:t>
            </a:r>
          </a:p>
        </p:txBody>
      </p:sp>
      <p:sp>
        <p:nvSpPr>
          <p:cNvPr id="3" name="Content Placeholder 2"/>
          <p:cNvSpPr>
            <a:spLocks noGrp="1"/>
          </p:cNvSpPr>
          <p:nvPr>
            <p:ph idx="1"/>
          </p:nvPr>
        </p:nvSpPr>
        <p:spPr/>
        <p:txBody>
          <a:bodyPr>
            <a:normAutofit/>
          </a:bodyPr>
          <a:lstStyle/>
          <a:p>
            <a:pPr>
              <a:defRPr sz="1400"/>
            </a:pPr>
            <a:r>
              <a:rPr sz="2000" dirty="0"/>
              <a:t>This method focuses on past </a:t>
            </a:r>
            <a:r>
              <a:rPr sz="2000" dirty="0" err="1"/>
              <a:t>behaviours</a:t>
            </a:r>
            <a:r>
              <a:rPr sz="2000" dirty="0"/>
              <a:t> to predict future performance. Candidates are asked to describe situations where they demonstrated key competencies.</a:t>
            </a:r>
          </a:p>
          <a:p>
            <a:pPr>
              <a:defRPr sz="1400"/>
            </a:pPr>
            <a:r>
              <a:rPr sz="2000" dirty="0"/>
              <a:t>Example question: 'Describe a time you resolved an IT issue under pressure. What was the outcome?'</a:t>
            </a:r>
          </a:p>
          <a:p>
            <a:pPr>
              <a:defRPr sz="1400"/>
            </a:pPr>
            <a:r>
              <a:rPr sz="2000" dirty="0"/>
              <a:t>This approach helps assess communication, resilience, and troubleshooting skills.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Interview Type 2: Technical Task</a:t>
            </a:r>
          </a:p>
        </p:txBody>
      </p:sp>
      <p:sp>
        <p:nvSpPr>
          <p:cNvPr id="3" name="Content Placeholder 2"/>
          <p:cNvSpPr>
            <a:spLocks noGrp="1"/>
          </p:cNvSpPr>
          <p:nvPr>
            <p:ph idx="1"/>
          </p:nvPr>
        </p:nvSpPr>
        <p:spPr/>
        <p:txBody>
          <a:bodyPr>
            <a:normAutofit/>
          </a:bodyPr>
          <a:lstStyle/>
          <a:p>
            <a:pPr>
              <a:defRPr sz="1400"/>
            </a:pPr>
            <a:r>
              <a:rPr sz="2800" dirty="0"/>
              <a:t>Candidates complete a real-world task such as configuring a user profile, installing software, or diagnosing hardware faults.</a:t>
            </a:r>
          </a:p>
          <a:p>
            <a:pPr>
              <a:defRPr sz="1400"/>
            </a:pPr>
            <a:r>
              <a:rPr sz="2800" dirty="0"/>
              <a:t>This approach measures applied knowledge and hands-on ability to resolve common IT problems in a time-constrained setting.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Interview Type 3: Scenario-Based</a:t>
            </a:r>
          </a:p>
        </p:txBody>
      </p:sp>
      <p:sp>
        <p:nvSpPr>
          <p:cNvPr id="3" name="Content Placeholder 2"/>
          <p:cNvSpPr>
            <a:spLocks noGrp="1"/>
          </p:cNvSpPr>
          <p:nvPr>
            <p:ph idx="1"/>
          </p:nvPr>
        </p:nvSpPr>
        <p:spPr/>
        <p:txBody>
          <a:bodyPr>
            <a:normAutofit/>
          </a:bodyPr>
          <a:lstStyle/>
          <a:p>
            <a:pPr>
              <a:defRPr sz="1400"/>
            </a:pPr>
            <a:r>
              <a:rPr sz="2800" dirty="0"/>
              <a:t>This method presents hypothetical workplace scenarios to assess how a candidate might respond.</a:t>
            </a:r>
          </a:p>
          <a:p>
            <a:pPr>
              <a:defRPr sz="1400"/>
            </a:pPr>
            <a:r>
              <a:rPr sz="2800" dirty="0"/>
              <a:t>Example: 'What would you do if a director reported their laptop was frozen 10 minutes before a major virtual presentation?'</a:t>
            </a:r>
          </a:p>
          <a:p>
            <a:pPr>
              <a:defRPr sz="1400"/>
            </a:pPr>
            <a:r>
              <a:rPr sz="2800" dirty="0"/>
              <a:t>The aim is to evaluate logical thinking, </a:t>
            </a:r>
            <a:r>
              <a:rPr sz="2800" dirty="0" err="1"/>
              <a:t>prioritisation</a:t>
            </a:r>
            <a:r>
              <a:rPr sz="2800" dirty="0"/>
              <a:t>, and calmness under pressure.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Questioning Techniques</a:t>
            </a:r>
          </a:p>
        </p:txBody>
      </p:sp>
      <p:sp>
        <p:nvSpPr>
          <p:cNvPr id="3" name="Content Placeholder 2"/>
          <p:cNvSpPr>
            <a:spLocks noGrp="1"/>
          </p:cNvSpPr>
          <p:nvPr>
            <p:ph idx="1"/>
          </p:nvPr>
        </p:nvSpPr>
        <p:spPr/>
        <p:txBody>
          <a:bodyPr>
            <a:normAutofit/>
          </a:bodyPr>
          <a:lstStyle/>
          <a:p>
            <a:pPr>
              <a:defRPr sz="1400"/>
            </a:pPr>
            <a:r>
              <a:rPr sz="2400" dirty="0"/>
              <a:t>Effective interviews use a mix of questioning styles:</a:t>
            </a:r>
          </a:p>
          <a:p>
            <a:pPr>
              <a:defRPr sz="1400"/>
            </a:pPr>
            <a:r>
              <a:rPr sz="2400" dirty="0"/>
              <a:t>- Probing: 'What challenges did you face in that role?'</a:t>
            </a:r>
          </a:p>
          <a:p>
            <a:pPr>
              <a:defRPr sz="1400"/>
            </a:pPr>
            <a:r>
              <a:rPr sz="2400" dirty="0"/>
              <a:t>- Socratic: 'Why did you choose that approach?'</a:t>
            </a:r>
          </a:p>
          <a:p>
            <a:pPr>
              <a:defRPr sz="1400"/>
            </a:pPr>
            <a:r>
              <a:rPr sz="2400" dirty="0"/>
              <a:t>- Leading (used cautiously): 'You’ve worked with Active Directory, correct?'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Face-to-Face vs Online Interviews</a:t>
            </a:r>
          </a:p>
        </p:txBody>
      </p:sp>
      <p:sp>
        <p:nvSpPr>
          <p:cNvPr id="3" name="Content Placeholder 2"/>
          <p:cNvSpPr>
            <a:spLocks noGrp="1"/>
          </p:cNvSpPr>
          <p:nvPr>
            <p:ph idx="1"/>
          </p:nvPr>
        </p:nvSpPr>
        <p:spPr/>
        <p:txBody>
          <a:bodyPr>
            <a:noAutofit/>
          </a:bodyPr>
          <a:lstStyle/>
          <a:p>
            <a:pPr>
              <a:defRPr sz="1400"/>
            </a:pPr>
            <a:r>
              <a:rPr sz="2800" dirty="0"/>
              <a:t>Face-to-Face Interviews:</a:t>
            </a:r>
          </a:p>
          <a:p>
            <a:pPr>
              <a:defRPr sz="1400"/>
            </a:pPr>
            <a:r>
              <a:rPr sz="2800" dirty="0"/>
              <a:t>- Greater opportunity to assess non-verbal communication.</a:t>
            </a:r>
          </a:p>
          <a:p>
            <a:pPr>
              <a:defRPr sz="1400"/>
            </a:pPr>
            <a:r>
              <a:rPr sz="2800" dirty="0"/>
              <a:t>- Suitable for technical demonstrations.</a:t>
            </a:r>
          </a:p>
          <a:p>
            <a:pPr>
              <a:defRPr sz="1400"/>
            </a:pPr>
            <a:r>
              <a:rPr sz="2800" dirty="0"/>
              <a:t>Online Interviews:</a:t>
            </a:r>
          </a:p>
          <a:p>
            <a:pPr>
              <a:defRPr sz="1400"/>
            </a:pPr>
            <a:r>
              <a:rPr sz="2800" dirty="0"/>
              <a:t>- Cost-efficient and flexible.</a:t>
            </a:r>
          </a:p>
          <a:p>
            <a:pPr>
              <a:defRPr sz="1400"/>
            </a:pPr>
            <a:r>
              <a:rPr sz="2800" dirty="0"/>
              <a:t>- Potential technical disruptions but ideal for initial screening.</a:t>
            </a:r>
          </a:p>
          <a:p>
            <a:pPr>
              <a:defRPr sz="1400"/>
            </a:pPr>
            <a:r>
              <a:rPr sz="2800" dirty="0"/>
              <a:t>Hybrid model combines the benefits of both approaches.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normAutofit/>
          </a:bodyPr>
          <a:lstStyle/>
          <a:p>
            <a:pPr>
              <a:defRPr sz="1400"/>
            </a:pPr>
            <a:r>
              <a:rPr sz="2400" dirty="0" err="1"/>
              <a:t>Senitor</a:t>
            </a:r>
            <a:r>
              <a:rPr sz="2400" dirty="0"/>
              <a:t> Associates Ltd can enhance recruitment outcomes by using a structured, multi-method approach.</a:t>
            </a:r>
          </a:p>
          <a:p>
            <a:pPr>
              <a:defRPr sz="1400"/>
            </a:pPr>
            <a:r>
              <a:rPr sz="2400" dirty="0"/>
              <a:t>This includes competency-based questions, real-time skills assessments, and scenario testing.</a:t>
            </a:r>
          </a:p>
          <a:p>
            <a:pPr>
              <a:defRPr sz="1400"/>
            </a:pPr>
            <a:r>
              <a:rPr sz="2400" dirty="0"/>
              <a:t>Combining traditional and digital methods ensures robust, fair evaluation of all candidates.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a:bodyPr>
          <a:lstStyle/>
          <a:p>
            <a:pPr>
              <a:defRPr sz="1400"/>
            </a:pPr>
            <a:r>
              <a:rPr sz="2000" dirty="0"/>
              <a:t>• CIPD (2023). Recruitment and Selection.</a:t>
            </a:r>
          </a:p>
          <a:p>
            <a:pPr>
              <a:defRPr sz="1400"/>
            </a:pPr>
            <a:r>
              <a:rPr sz="2000" dirty="0"/>
              <a:t>• GOV.UK (2024). Employment Rights and GDPR.</a:t>
            </a:r>
          </a:p>
          <a:p>
            <a:pPr>
              <a:defRPr sz="1400"/>
            </a:pPr>
            <a:r>
              <a:rPr sz="2000" dirty="0"/>
              <a:t>• Torrington, D., Hall, L., Taylor, S. (2020). Managing Human Resources.</a:t>
            </a:r>
          </a:p>
          <a:p>
            <a:pPr>
              <a:defRPr sz="1400"/>
            </a:pPr>
            <a:r>
              <a:rPr sz="2000" dirty="0"/>
              <a:t>• </a:t>
            </a:r>
            <a:r>
              <a:rPr sz="2000" dirty="0" err="1"/>
              <a:t>Dessler</a:t>
            </a:r>
            <a:r>
              <a:rPr sz="2000" dirty="0"/>
              <a:t>, G. (2021). Human Resource Management.</a:t>
            </a:r>
          </a:p>
          <a:p>
            <a:pPr>
              <a:defRPr sz="1400"/>
            </a:pPr>
            <a:r>
              <a:rPr sz="2000" dirty="0"/>
              <a:t>• </a:t>
            </a:r>
            <a:r>
              <a:rPr sz="2000" dirty="0" err="1"/>
              <a:t>Senitor</a:t>
            </a:r>
            <a:r>
              <a:rPr sz="2000" dirty="0"/>
              <a:t> Associates Job Ad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TotalTime>
  <Words>696</Words>
  <Application>Microsoft Office PowerPoint</Application>
  <PresentationFormat>On-screen Show (4:3)</PresentationFormat>
  <Paragraphs>71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ADLaM Display</vt:lpstr>
      <vt:lpstr>Aptos</vt:lpstr>
      <vt:lpstr>Arial</vt:lpstr>
      <vt:lpstr>Calibri</vt:lpstr>
      <vt:lpstr>Office Theme</vt:lpstr>
      <vt:lpstr>Recruiting the Right Talent: IT Technician at Senitor Associates Ltd</vt:lpstr>
      <vt:lpstr>Agenda</vt:lpstr>
      <vt:lpstr>Company Overview</vt:lpstr>
      <vt:lpstr>Recruitment Process</vt:lpstr>
      <vt:lpstr>Job Analysis</vt:lpstr>
      <vt:lpstr>Job Description</vt:lpstr>
      <vt:lpstr>Person Specification</vt:lpstr>
      <vt:lpstr>Interview Type 1: Competency-Based</vt:lpstr>
      <vt:lpstr>Interview Type 2: Technical Task</vt:lpstr>
      <vt:lpstr>Interview Type 3: Scenario-Based</vt:lpstr>
      <vt:lpstr>Questioning Techniques</vt:lpstr>
      <vt:lpstr>Face-to-Face vs Online Interviews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Dunnion, Melissa : Customer and Colleague Support</dc:creator>
  <cp:keywords/>
  <dc:description>generated using python-pptx</dc:description>
  <cp:lastModifiedBy>Dunnion, Melissa : Customer and Colleague Support</cp:lastModifiedBy>
  <cp:revision>2</cp:revision>
  <dcterms:created xsi:type="dcterms:W3CDTF">2013-01-27T09:14:16Z</dcterms:created>
  <dcterms:modified xsi:type="dcterms:W3CDTF">2025-06-13T23:06:24Z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c754cbb2-29ed-4ffe-af90-a08465e0dd2c_Enabled">
    <vt:lpwstr>true</vt:lpwstr>
  </property>
  <property fmtid="{D5CDD505-2E9C-101B-9397-08002B2CF9AE}" pid="3" name="MSIP_Label_c754cbb2-29ed-4ffe-af90-a08465e0dd2c_SetDate">
    <vt:lpwstr>2025-06-13T23:00:45Z</vt:lpwstr>
  </property>
  <property fmtid="{D5CDD505-2E9C-101B-9397-08002B2CF9AE}" pid="4" name="MSIP_Label_c754cbb2-29ed-4ffe-af90-a08465e0dd2c_Method">
    <vt:lpwstr>Privileged</vt:lpwstr>
  </property>
  <property fmtid="{D5CDD505-2E9C-101B-9397-08002B2CF9AE}" pid="5" name="MSIP_Label_c754cbb2-29ed-4ffe-af90-a08465e0dd2c_Name">
    <vt:lpwstr>Unrestricted</vt:lpwstr>
  </property>
  <property fmtid="{D5CDD505-2E9C-101B-9397-08002B2CF9AE}" pid="6" name="MSIP_Label_c754cbb2-29ed-4ffe-af90-a08465e0dd2c_SiteId">
    <vt:lpwstr>c4b62f1d-01e0-4107-a0cc-5ac886858b23</vt:lpwstr>
  </property>
  <property fmtid="{D5CDD505-2E9C-101B-9397-08002B2CF9AE}" pid="7" name="MSIP_Label_c754cbb2-29ed-4ffe-af90-a08465e0dd2c_ActionId">
    <vt:lpwstr>d8d87e13-a5d8-4af6-8d83-9cca553d9c56</vt:lpwstr>
  </property>
  <property fmtid="{D5CDD505-2E9C-101B-9397-08002B2CF9AE}" pid="8" name="MSIP_Label_c754cbb2-29ed-4ffe-af90-a08465e0dd2c_ContentBits">
    <vt:lpwstr>0</vt:lpwstr>
  </property>
</Properties>
</file>