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84" r:id="rId4"/>
  </p:sldMasterIdLst>
  <p:notesMasterIdLst>
    <p:notesMasterId r:id="rId48"/>
  </p:notesMasterIdLst>
  <p:handoutMasterIdLst>
    <p:handoutMasterId r:id="rId49"/>
  </p:handoutMasterIdLst>
  <p:sldIdLst>
    <p:sldId id="371" r:id="rId5"/>
    <p:sldId id="432" r:id="rId6"/>
    <p:sldId id="433" r:id="rId7"/>
    <p:sldId id="434" r:id="rId8"/>
    <p:sldId id="435" r:id="rId9"/>
    <p:sldId id="436" r:id="rId10"/>
    <p:sldId id="437" r:id="rId11"/>
    <p:sldId id="438" r:id="rId12"/>
    <p:sldId id="439" r:id="rId13"/>
    <p:sldId id="440" r:id="rId14"/>
    <p:sldId id="441" r:id="rId15"/>
    <p:sldId id="442" r:id="rId16"/>
    <p:sldId id="443" r:id="rId17"/>
    <p:sldId id="444" r:id="rId18"/>
    <p:sldId id="445" r:id="rId19"/>
    <p:sldId id="446" r:id="rId20"/>
    <p:sldId id="380" r:id="rId21"/>
    <p:sldId id="407" r:id="rId22"/>
    <p:sldId id="408" r:id="rId23"/>
    <p:sldId id="409" r:id="rId24"/>
    <p:sldId id="410" r:id="rId25"/>
    <p:sldId id="411" r:id="rId26"/>
    <p:sldId id="412" r:id="rId27"/>
    <p:sldId id="413" r:id="rId28"/>
    <p:sldId id="414" r:id="rId29"/>
    <p:sldId id="415" r:id="rId30"/>
    <p:sldId id="416" r:id="rId31"/>
    <p:sldId id="417" r:id="rId32"/>
    <p:sldId id="418" r:id="rId33"/>
    <p:sldId id="419" r:id="rId34"/>
    <p:sldId id="420" r:id="rId35"/>
    <p:sldId id="421" r:id="rId36"/>
    <p:sldId id="422" r:id="rId37"/>
    <p:sldId id="423" r:id="rId38"/>
    <p:sldId id="424" r:id="rId39"/>
    <p:sldId id="425" r:id="rId40"/>
    <p:sldId id="426" r:id="rId41"/>
    <p:sldId id="427" r:id="rId42"/>
    <p:sldId id="428" r:id="rId43"/>
    <p:sldId id="429" r:id="rId44"/>
    <p:sldId id="430" r:id="rId45"/>
    <p:sldId id="447" r:id="rId46"/>
    <p:sldId id="448" r:id="rId47"/>
  </p:sldIdLst>
  <p:sldSz cx="9144000" cy="6858000" type="screen4x3"/>
  <p:notesSz cx="6934200" cy="92329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08">
          <p15:clr>
            <a:srgbClr val="A4A3A4"/>
          </p15:clr>
        </p15:guide>
        <p15:guide id="2" pos="21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7600"/>
    <a:srgbClr val="638600"/>
    <a:srgbClr val="99FF66"/>
    <a:srgbClr val="00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2" autoAdjust="0"/>
    <p:restoredTop sz="72955" autoAdjust="0"/>
  </p:normalViewPr>
  <p:slideViewPr>
    <p:cSldViewPr>
      <p:cViewPr varScale="1">
        <p:scale>
          <a:sx n="115" d="100"/>
          <a:sy n="115" d="100"/>
        </p:scale>
        <p:origin x="93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6636"/>
    </p:cViewPr>
  </p:sorterViewPr>
  <p:notesViewPr>
    <p:cSldViewPr>
      <p:cViewPr varScale="1">
        <p:scale>
          <a:sx n="56" d="100"/>
          <a:sy n="56" d="100"/>
        </p:scale>
        <p:origin x="-1842" y="-72"/>
      </p:cViewPr>
      <p:guideLst>
        <p:guide orient="horz" pos="2908"/>
        <p:guide pos="2184"/>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08A50B35-8D66-78E9-01A6-2C6DD897E4F5}"/>
    <pc:docChg chg="modSld">
      <pc:chgData name="Peter Doyle" userId="S::p.doyle@uwtsd.ac.uk::9eb13c6d-8f51-46c9-bcaf-0558aa31b953" providerId="AD" clId="Web-{08A50B35-8D66-78E9-01A6-2C6DD897E4F5}" dt="2019-08-06T13:33:27.962" v="22" actId="14100"/>
      <pc:docMkLst>
        <pc:docMk/>
      </pc:docMkLst>
      <pc:sldChg chg="addSp modSp mod setBg">
        <pc:chgData name="Peter Doyle" userId="S::p.doyle@uwtsd.ac.uk::9eb13c6d-8f51-46c9-bcaf-0558aa31b953" providerId="AD" clId="Web-{08A50B35-8D66-78E9-01A6-2C6DD897E4F5}" dt="2019-08-06T13:33:27.962" v="22" actId="14100"/>
        <pc:sldMkLst>
          <pc:docMk/>
          <pc:sldMk cId="0" sldId="371"/>
        </pc:sldMkLst>
        <pc:spChg chg="add">
          <ac:chgData name="Peter Doyle" userId="S::p.doyle@uwtsd.ac.uk::9eb13c6d-8f51-46c9-bcaf-0558aa31b953" providerId="AD" clId="Web-{08A50B35-8D66-78E9-01A6-2C6DD897E4F5}" dt="2019-08-06T13:32:47.993" v="0"/>
          <ac:spMkLst>
            <pc:docMk/>
            <pc:sldMk cId="0" sldId="371"/>
            <ac:spMk id="71" creationId="{23962611-DFD5-4092-AAFD-559E3DFCE2C9}"/>
          </ac:spMkLst>
        </pc:spChg>
        <pc:spChg chg="mod">
          <ac:chgData name="Peter Doyle" userId="S::p.doyle@uwtsd.ac.uk::9eb13c6d-8f51-46c9-bcaf-0558aa31b953" providerId="AD" clId="Web-{08A50B35-8D66-78E9-01A6-2C6DD897E4F5}" dt="2019-08-06T13:33:27.962" v="22" actId="14100"/>
          <ac:spMkLst>
            <pc:docMk/>
            <pc:sldMk cId="0" sldId="371"/>
            <ac:spMk id="17409" creationId="{00000000-0000-0000-0000-000000000000}"/>
          </ac:spMkLst>
        </pc:spChg>
        <pc:spChg chg="mod">
          <ac:chgData name="Peter Doyle" userId="S::p.doyle@uwtsd.ac.uk::9eb13c6d-8f51-46c9-bcaf-0558aa31b953" providerId="AD" clId="Web-{08A50B35-8D66-78E9-01A6-2C6DD897E4F5}" dt="2019-08-06T13:33:10.649" v="16" actId="20577"/>
          <ac:spMkLst>
            <pc:docMk/>
            <pc:sldMk cId="0" sldId="371"/>
            <ac:spMk id="17410" creationId="{00000000-0000-0000-0000-000000000000}"/>
          </ac:spMkLst>
        </pc:spChg>
        <pc:picChg chg="add">
          <ac:chgData name="Peter Doyle" userId="S::p.doyle@uwtsd.ac.uk::9eb13c6d-8f51-46c9-bcaf-0558aa31b953" providerId="AD" clId="Web-{08A50B35-8D66-78E9-01A6-2C6DD897E4F5}" dt="2019-08-06T13:32:47.993" v="0"/>
          <ac:picMkLst>
            <pc:docMk/>
            <pc:sldMk cId="0" sldId="371"/>
            <ac:picMk id="73" creationId="{2270F1FA-0425-408F-9861-80BF5AFB276D}"/>
          </ac:picMkLst>
        </pc:picChg>
      </pc:sldChg>
    </pc:docChg>
  </pc:docChgLst>
  <pc:docChgLst>
    <pc:chgData name="Peter Doyle" userId="S::p.doyle@uwtsd.ac.uk::9eb13c6d-8f51-46c9-bcaf-0558aa31b953" providerId="AD" clId="Web-{2287739C-AE0B-0BFD-1882-743439881BD8}"/>
    <pc:docChg chg="modSld">
      <pc:chgData name="Peter Doyle" userId="S::p.doyle@uwtsd.ac.uk::9eb13c6d-8f51-46c9-bcaf-0558aa31b953" providerId="AD" clId="Web-{2287739C-AE0B-0BFD-1882-743439881BD8}" dt="2019-08-07T12:49:22.359" v="2" actId="20577"/>
      <pc:docMkLst>
        <pc:docMk/>
      </pc:docMkLst>
      <pc:sldChg chg="modSp">
        <pc:chgData name="Peter Doyle" userId="S::p.doyle@uwtsd.ac.uk::9eb13c6d-8f51-46c9-bcaf-0558aa31b953" providerId="AD" clId="Web-{2287739C-AE0B-0BFD-1882-743439881BD8}" dt="2019-08-07T12:49:20.719" v="0" actId="20577"/>
        <pc:sldMkLst>
          <pc:docMk/>
          <pc:sldMk cId="1418569934" sldId="410"/>
        </pc:sldMkLst>
        <pc:spChg chg="mod">
          <ac:chgData name="Peter Doyle" userId="S::p.doyle@uwtsd.ac.uk::9eb13c6d-8f51-46c9-bcaf-0558aa31b953" providerId="AD" clId="Web-{2287739C-AE0B-0BFD-1882-743439881BD8}" dt="2019-08-07T12:49:20.719" v="0" actId="20577"/>
          <ac:spMkLst>
            <pc:docMk/>
            <pc:sldMk cId="1418569934" sldId="410"/>
            <ac:spMk id="3" creationId="{00000000-0000-0000-0000-000000000000}"/>
          </ac:spMkLst>
        </pc:spChg>
      </pc:sldChg>
    </pc:docChg>
  </pc:docChgLst>
  <pc:docChgLst>
    <pc:chgData name="Peter Doyle" userId="S::p.doyle@uwtsd.ac.uk::9eb13c6d-8f51-46c9-bcaf-0558aa31b953" providerId="AD" clId="Web-{A2E93ED1-39C0-DFE5-78DD-D6F3E86F09CA}"/>
    <pc:docChg chg="modSld">
      <pc:chgData name="Peter Doyle" userId="S::p.doyle@uwtsd.ac.uk::9eb13c6d-8f51-46c9-bcaf-0558aa31b953" providerId="AD" clId="Web-{A2E93ED1-39C0-DFE5-78DD-D6F3E86F09CA}" dt="2019-08-12T12:26:29.405" v="3" actId="14100"/>
      <pc:docMkLst>
        <pc:docMk/>
      </pc:docMkLst>
      <pc:sldChg chg="modSp">
        <pc:chgData name="Peter Doyle" userId="S::p.doyle@uwtsd.ac.uk::9eb13c6d-8f51-46c9-bcaf-0558aa31b953" providerId="AD" clId="Web-{A2E93ED1-39C0-DFE5-78DD-D6F3E86F09CA}" dt="2019-08-12T12:25:40.124" v="0" actId="1076"/>
        <pc:sldMkLst>
          <pc:docMk/>
          <pc:sldMk cId="3833018007" sldId="415"/>
        </pc:sldMkLst>
        <pc:spChg chg="mod">
          <ac:chgData name="Peter Doyle" userId="S::p.doyle@uwtsd.ac.uk::9eb13c6d-8f51-46c9-bcaf-0558aa31b953" providerId="AD" clId="Web-{A2E93ED1-39C0-DFE5-78DD-D6F3E86F09CA}" dt="2019-08-12T12:25:40.124" v="0" actId="1076"/>
          <ac:spMkLst>
            <pc:docMk/>
            <pc:sldMk cId="3833018007" sldId="415"/>
            <ac:spMk id="3" creationId="{00000000-0000-0000-0000-000000000000}"/>
          </ac:spMkLst>
        </pc:spChg>
      </pc:sldChg>
      <pc:sldChg chg="modSp">
        <pc:chgData name="Peter Doyle" userId="S::p.doyle@uwtsd.ac.uk::9eb13c6d-8f51-46c9-bcaf-0558aa31b953" providerId="AD" clId="Web-{A2E93ED1-39C0-DFE5-78DD-D6F3E86F09CA}" dt="2019-08-12T12:26:29.405" v="3" actId="14100"/>
        <pc:sldMkLst>
          <pc:docMk/>
          <pc:sldMk cId="3010547228" sldId="426"/>
        </pc:sldMkLst>
        <pc:spChg chg="mod">
          <ac:chgData name="Peter Doyle" userId="S::p.doyle@uwtsd.ac.uk::9eb13c6d-8f51-46c9-bcaf-0558aa31b953" providerId="AD" clId="Web-{A2E93ED1-39C0-DFE5-78DD-D6F3E86F09CA}" dt="2019-08-12T12:26:29.405" v="3" actId="14100"/>
          <ac:spMkLst>
            <pc:docMk/>
            <pc:sldMk cId="3010547228" sldId="426"/>
            <ac:spMk id="3" creationId="{00000000-0000-0000-0000-000000000000}"/>
          </ac:spMkLst>
        </pc:spChg>
      </pc:sldChg>
    </pc:docChg>
  </pc:docChgLst>
  <pc:docChgLst>
    <pc:chgData name="Peter Doyle" userId="S::p.doyle@uwtsd.ac.uk::9eb13c6d-8f51-46c9-bcaf-0558aa31b953" providerId="AD" clId="Web-{B6B4E244-F40D-C61E-36D8-1647F8FC6AE3}"/>
    <pc:docChg chg="modSld">
      <pc:chgData name="Peter Doyle" userId="S::p.doyle@uwtsd.ac.uk::9eb13c6d-8f51-46c9-bcaf-0558aa31b953" providerId="AD" clId="Web-{B6B4E244-F40D-C61E-36D8-1647F8FC6AE3}" dt="2019-08-07T13:22:14.732" v="23" actId="20577"/>
      <pc:docMkLst>
        <pc:docMk/>
      </pc:docMkLst>
      <pc:sldChg chg="modSp">
        <pc:chgData name="Peter Doyle" userId="S::p.doyle@uwtsd.ac.uk::9eb13c6d-8f51-46c9-bcaf-0558aa31b953" providerId="AD" clId="Web-{B6B4E244-F40D-C61E-36D8-1647F8FC6AE3}" dt="2019-08-07T13:22:14.732" v="23" actId="20577"/>
        <pc:sldMkLst>
          <pc:docMk/>
          <pc:sldMk cId="0" sldId="371"/>
        </pc:sldMkLst>
        <pc:spChg chg="mod">
          <ac:chgData name="Peter Doyle" userId="S::p.doyle@uwtsd.ac.uk::9eb13c6d-8f51-46c9-bcaf-0558aa31b953" providerId="AD" clId="Web-{B6B4E244-F40D-C61E-36D8-1647F8FC6AE3}" dt="2019-08-07T13:22:14.732" v="23" actId="20577"/>
          <ac:spMkLst>
            <pc:docMk/>
            <pc:sldMk cId="0" sldId="371"/>
            <ac:spMk id="17409"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38" name="Rectangle 2"/>
          <p:cNvSpPr>
            <a:spLocks noGrp="1" noChangeArrowheads="1"/>
          </p:cNvSpPr>
          <p:nvPr>
            <p:ph type="hdr" sz="quarter"/>
          </p:nvPr>
        </p:nvSpPr>
        <p:spPr bwMode="auto">
          <a:xfrm>
            <a:off x="0" y="0"/>
            <a:ext cx="3886200"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r>
              <a:rPr lang="en-US"/>
              <a:t>Police Foundation, 2003: Grant #2002-CK-WX-0303</a:t>
            </a:r>
          </a:p>
          <a:p>
            <a:pPr>
              <a:defRPr/>
            </a:pPr>
            <a:endParaRPr lang="en-US"/>
          </a:p>
        </p:txBody>
      </p:sp>
      <p:sp>
        <p:nvSpPr>
          <p:cNvPr id="193539" name="Rectangle 3"/>
          <p:cNvSpPr>
            <a:spLocks noGrp="1" noChangeArrowheads="1"/>
          </p:cNvSpPr>
          <p:nvPr>
            <p:ph type="dt" sz="quarter"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93540" name="Rectangle 4"/>
          <p:cNvSpPr>
            <a:spLocks noGrp="1" noChangeArrowheads="1"/>
          </p:cNvSpPr>
          <p:nvPr>
            <p:ph type="ftr" sz="quarter" idx="2"/>
          </p:nvPr>
        </p:nvSpPr>
        <p:spPr bwMode="auto">
          <a:xfrm>
            <a:off x="198120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ctr" defTabSz="923925" eaLnBrk="1" hangingPunct="1">
              <a:defRPr sz="1200">
                <a:latin typeface="Times New Roman" pitchFamily="18" charset="0"/>
              </a:defRPr>
            </a:lvl1pPr>
          </a:lstStyle>
          <a:p>
            <a:pPr>
              <a:defRPr/>
            </a:pPr>
            <a:r>
              <a:rPr lang="en-US"/>
              <a:t>Descriptive Spatial Analysis</a:t>
            </a:r>
          </a:p>
        </p:txBody>
      </p:sp>
    </p:spTree>
    <p:extLst>
      <p:ext uri="{BB962C8B-B14F-4D97-AF65-F5344CB8AC3E}">
        <p14:creationId xmlns:p14="http://schemas.microsoft.com/office/powerpoint/2010/main" val="874359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3005138"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5" name="Rectangle 3"/>
          <p:cNvSpPr>
            <a:spLocks noGrp="1" noChangeArrowheads="1"/>
          </p:cNvSpPr>
          <p:nvPr>
            <p:ph type="dt"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158875" y="692150"/>
            <a:ext cx="4616450" cy="3462338"/>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923925" y="4386263"/>
            <a:ext cx="5086350" cy="4154487"/>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398" name="Rectangle 6"/>
          <p:cNvSpPr>
            <a:spLocks noGrp="1" noChangeArrowheads="1"/>
          </p:cNvSpPr>
          <p:nvPr>
            <p:ph type="ftr" sz="quarter" idx="4"/>
          </p:nvPr>
        </p:nvSpPr>
        <p:spPr bwMode="auto">
          <a:xfrm>
            <a:off x="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9" name="Rectangle 7"/>
          <p:cNvSpPr>
            <a:spLocks noGrp="1" noChangeArrowheads="1"/>
          </p:cNvSpPr>
          <p:nvPr>
            <p:ph type="sldNum" sz="quarter" idx="5"/>
          </p:nvPr>
        </p:nvSpPr>
        <p:spPr bwMode="auto">
          <a:xfrm>
            <a:off x="3929063" y="8770938"/>
            <a:ext cx="3005137"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r" defTabSz="923925" eaLnBrk="1" hangingPunct="1">
              <a:defRPr sz="1200">
                <a:latin typeface="Times New Roman" pitchFamily="18" charset="0"/>
              </a:defRPr>
            </a:lvl1pPr>
          </a:lstStyle>
          <a:p>
            <a:pPr>
              <a:defRPr/>
            </a:pPr>
            <a:fld id="{BB03DC98-6B70-4519-830D-7E77D620BE4D}" type="slidenum">
              <a:rPr lang="en-US"/>
              <a:pPr>
                <a:defRPr/>
              </a:pPr>
              <a:t>‹#›</a:t>
            </a:fld>
            <a:endParaRPr lang="en-US"/>
          </a:p>
        </p:txBody>
      </p:sp>
    </p:spTree>
    <p:extLst>
      <p:ext uri="{BB962C8B-B14F-4D97-AF65-F5344CB8AC3E}">
        <p14:creationId xmlns:p14="http://schemas.microsoft.com/office/powerpoint/2010/main" val="20383113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1</a:t>
            </a:fld>
            <a:endParaRPr lang="en-US"/>
          </a:p>
        </p:txBody>
      </p:sp>
    </p:spTree>
    <p:extLst>
      <p:ext uri="{BB962C8B-B14F-4D97-AF65-F5344CB8AC3E}">
        <p14:creationId xmlns:p14="http://schemas.microsoft.com/office/powerpoint/2010/main" val="1239335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8/12/2019</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6DBB0159-74C4-4C09-ACD0-C0BDA59A8E24}" type="slidenum">
              <a:rPr lang="en-US" smtClean="0"/>
              <a:pPr/>
              <a:t>‹#›</a:t>
            </a:fld>
            <a:endParaRPr lang="en-US"/>
          </a:p>
        </p:txBody>
      </p:sp>
    </p:spTree>
    <p:extLst>
      <p:ext uri="{BB962C8B-B14F-4D97-AF65-F5344CB8AC3E}">
        <p14:creationId xmlns:p14="http://schemas.microsoft.com/office/powerpoint/2010/main" val="8107847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9672556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492159752"/>
      </p:ext>
    </p:extLst>
  </p:cSld>
  <p:clrMap bg1="lt1" tx1="dk1" bg2="lt2" tx2="dk2" accent1="accent1" accent2="accent2" accent3="accent3" accent4="accent4" accent5="accent5" accent6="accent6" hlink="hlink" folHlink="folHlink"/>
  <p:sldLayoutIdLst>
    <p:sldLayoutId id="2147483685" r:id="rId1"/>
    <p:sldLayoutId id="2147483686" r:id="rId2"/>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hf hd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09" name="Rectangle 6"/>
          <p:cNvSpPr>
            <a:spLocks noGrp="1" noChangeArrowheads="1"/>
          </p:cNvSpPr>
          <p:nvPr>
            <p:ph type="ctrTitle"/>
          </p:nvPr>
        </p:nvSpPr>
        <p:spPr>
          <a:xfrm>
            <a:off x="2284026" y="2043663"/>
            <a:ext cx="4578895" cy="1520956"/>
          </a:xfrm>
        </p:spPr>
        <p:txBody>
          <a:bodyPr vert="horz" lIns="91440" tIns="45720" rIns="91440" bIns="45720" rtlCol="0" anchor="b">
            <a:noAutofit/>
          </a:bodyPr>
          <a:lstStyle/>
          <a:p>
            <a:r>
              <a:rPr lang="en-US" sz="3600" b="1" dirty="0">
                <a:solidFill>
                  <a:srgbClr val="FFFFFF"/>
                </a:solidFill>
              </a:rPr>
              <a:t>Crime Analysis, Research Methods &amp; EBP</a:t>
            </a:r>
            <a:br>
              <a:rPr lang="en-US" sz="3600" b="1" dirty="0"/>
            </a:br>
            <a:endParaRPr lang="en-US" sz="3600" b="1" dirty="0">
              <a:solidFill>
                <a:srgbClr val="FFFFFF"/>
              </a:solidFill>
              <a:cs typeface="Calibri Light"/>
            </a:endParaRPr>
          </a:p>
        </p:txBody>
      </p:sp>
      <p:sp>
        <p:nvSpPr>
          <p:cNvPr id="17410" name="Rectangle 10"/>
          <p:cNvSpPr>
            <a:spLocks noGrp="1" noChangeArrowheads="1"/>
          </p:cNvSpPr>
          <p:nvPr>
            <p:ph type="subTitle" idx="1"/>
          </p:nvPr>
        </p:nvSpPr>
        <p:spPr>
          <a:xfrm>
            <a:off x="2284026" y="4074718"/>
            <a:ext cx="4578895" cy="682079"/>
          </a:xfrm>
        </p:spPr>
        <p:txBody>
          <a:bodyPr vert="horz" lIns="91440" tIns="45720" rIns="91440" bIns="45720" rtlCol="0" anchor="t">
            <a:normAutofit/>
          </a:bodyPr>
          <a:lstStyle/>
          <a:p>
            <a:r>
              <a:rPr lang="en-US" i="1" dirty="0">
                <a:solidFill>
                  <a:srgbClr val="FFFFFF"/>
                </a:solidFill>
              </a:rPr>
              <a:t>Peter Doyle, M.A.</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t>Research Methods and Evidence Based Policing (EBP)</a:t>
            </a:r>
            <a:r>
              <a:rPr lang="en-GB" sz="3600" dirty="0"/>
              <a:t> </a:t>
            </a:r>
            <a:br>
              <a:rPr lang="en-GB" sz="3600" dirty="0"/>
            </a:br>
            <a:endParaRPr lang="en-GB" sz="3600" dirty="0"/>
          </a:p>
        </p:txBody>
      </p:sp>
      <p:sp>
        <p:nvSpPr>
          <p:cNvPr id="3" name="Content Placeholder 2"/>
          <p:cNvSpPr>
            <a:spLocks noGrp="1"/>
          </p:cNvSpPr>
          <p:nvPr>
            <p:ph idx="1"/>
          </p:nvPr>
        </p:nvSpPr>
        <p:spPr/>
        <p:txBody>
          <a:bodyPr/>
          <a:lstStyle/>
          <a:p>
            <a:r>
              <a:rPr lang="en-GB" dirty="0"/>
              <a:t>Exploring the concepts of research and evidence, this lecture examines the evolution and adoption of evidence based policing (EBP) within police practice. </a:t>
            </a:r>
          </a:p>
          <a:p>
            <a:endParaRPr lang="en-GB" dirty="0"/>
          </a:p>
          <a:p>
            <a:r>
              <a:rPr lang="en-GB" dirty="0"/>
              <a:t>It identifies some of the challenges and debate relating to different methodological approaches, as well as possible ways to evaluate the outcomes of research. </a:t>
            </a:r>
          </a:p>
          <a:p>
            <a:endParaRPr lang="en-GB" dirty="0"/>
          </a:p>
          <a:p>
            <a:r>
              <a:rPr lang="en-GB" dirty="0"/>
              <a:t>Various approaches moving forward are considered, concluding that no one single approach to conducting police focused research will always be the most appropriate and that research methodologies should be matched appropriately to the question to be addressed.</a:t>
            </a:r>
          </a:p>
          <a:p>
            <a:endParaRPr lang="en-GB" dirty="0"/>
          </a:p>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a:t>
            </a:fld>
            <a:endParaRPr lang="en-US" dirty="0"/>
          </a:p>
        </p:txBody>
      </p:sp>
    </p:spTree>
    <p:extLst>
      <p:ext uri="{BB962C8B-B14F-4D97-AF65-F5344CB8AC3E}">
        <p14:creationId xmlns:p14="http://schemas.microsoft.com/office/powerpoint/2010/main" val="8789508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Research Methods and Evidence Based Policing (EBP)</a:t>
            </a:r>
            <a:r>
              <a:rPr lang="en-GB" dirty="0"/>
              <a:t> </a:t>
            </a:r>
            <a:br>
              <a:rPr lang="en-GB" dirty="0"/>
            </a:br>
            <a:endParaRPr lang="en-GB" dirty="0"/>
          </a:p>
        </p:txBody>
      </p:sp>
      <p:sp>
        <p:nvSpPr>
          <p:cNvPr id="3" name="Content Placeholder 2"/>
          <p:cNvSpPr>
            <a:spLocks noGrp="1"/>
          </p:cNvSpPr>
          <p:nvPr>
            <p:ph idx="1"/>
          </p:nvPr>
        </p:nvSpPr>
        <p:spPr/>
        <p:txBody>
          <a:bodyPr/>
          <a:lstStyle/>
          <a:p>
            <a:r>
              <a:rPr lang="en-GB" dirty="0"/>
              <a:t>The links between ‘research’, ‘evidence’ and ‘knowledge’ are complex and difficult to disentangle (Nutley, Walter, &amp; Davies, 2007). </a:t>
            </a:r>
          </a:p>
          <a:p>
            <a:endParaRPr lang="en-GB" dirty="0"/>
          </a:p>
          <a:p>
            <a:endParaRPr lang="en-GB" dirty="0"/>
          </a:p>
          <a:p>
            <a:r>
              <a:rPr lang="en-GB" dirty="0"/>
              <a:t>It can be argued that research, evidence and knowledge are terms that reflect the perceptions, priorities and power of those who use them (Foucault, 1977; Giddens, 1987). </a:t>
            </a:r>
          </a:p>
          <a:p>
            <a:endParaRPr lang="en-GB" dirty="0"/>
          </a:p>
          <a:p>
            <a:pPr marL="0" indent="0" algn="ctr">
              <a:buNone/>
            </a:pPr>
            <a:endParaRPr lang="en-GB" b="1" dirty="0">
              <a:solidFill>
                <a:srgbClr val="FF0000"/>
              </a:solidFill>
            </a:endParaRPr>
          </a:p>
          <a:p>
            <a:pPr marL="0" indent="0" algn="ctr">
              <a:buNone/>
            </a:pPr>
            <a:r>
              <a:rPr lang="en-GB" b="1" dirty="0">
                <a:solidFill>
                  <a:srgbClr val="FF0000"/>
                </a:solidFill>
              </a:rPr>
              <a:t>Research should always be empirical – what does this mean to you?</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2031078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006474"/>
          </a:xfrm>
        </p:spPr>
        <p:txBody>
          <a:bodyPr>
            <a:normAutofit fontScale="90000"/>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lstStyle/>
          <a:p>
            <a:r>
              <a:rPr lang="en-GB" dirty="0"/>
              <a:t>The three are however, commonly perceived to be in a hierarchical relationship, with research as one form of evidence and evidence as one source of knowledge (Nutley, et al. 2007). </a:t>
            </a:r>
          </a:p>
          <a:p>
            <a:endParaRPr lang="en-GB" dirty="0"/>
          </a:p>
          <a:p>
            <a:r>
              <a:rPr lang="en-GB" dirty="0"/>
              <a:t>Further, whether and how different ways of ‘knowing’ can be combined and integrated is a source of considerable debate (Nutley, et al. 2007; Wood, Cockcroft, Tong, and Bryant, 2017, Fleming &amp; Rhodes, 2016).</a:t>
            </a:r>
          </a:p>
          <a:p>
            <a:pPr marL="0" indent="0">
              <a:buNone/>
            </a:pPr>
            <a:endParaRPr lang="en-GB" dirty="0"/>
          </a:p>
          <a:p>
            <a:pPr marL="0" indent="0">
              <a:buNone/>
            </a:pPr>
            <a:endParaRPr lang="en-GB" dirty="0"/>
          </a:p>
          <a:p>
            <a:pPr marL="0" indent="0">
              <a:buNone/>
            </a:pPr>
            <a:endParaRPr lang="en-GB" dirty="0"/>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a:t>
            </a:fld>
            <a:endParaRPr lang="en-US" dirty="0"/>
          </a:p>
        </p:txBody>
      </p:sp>
    </p:spTree>
    <p:extLst>
      <p:ext uri="{BB962C8B-B14F-4D97-AF65-F5344CB8AC3E}">
        <p14:creationId xmlns:p14="http://schemas.microsoft.com/office/powerpoint/2010/main" val="3799779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lstStyle/>
          <a:p>
            <a:r>
              <a:rPr lang="en-GB" dirty="0"/>
              <a:t>Nevertheless, there is a consensus that a strong case can be made for systematically utilising research within policing (Tilley &amp; </a:t>
            </a:r>
            <a:r>
              <a:rPr lang="en-GB" dirty="0" err="1"/>
              <a:t>Laycock</a:t>
            </a:r>
            <a:r>
              <a:rPr lang="en-GB" dirty="0"/>
              <a:t>, 2017) and EBP is a key driver of contemporary police reform in the UK (College of Policing, 2014). </a:t>
            </a:r>
          </a:p>
          <a:p>
            <a:endParaRPr lang="en-GB" dirty="0"/>
          </a:p>
          <a:p>
            <a:r>
              <a:rPr lang="en-GB" dirty="0"/>
              <a:t>This approach is part of a broader ‘</a:t>
            </a:r>
            <a:r>
              <a:rPr lang="en-GB" dirty="0" err="1"/>
              <a:t>professionalisation</a:t>
            </a:r>
            <a:r>
              <a:rPr lang="en-GB" dirty="0"/>
              <a:t> agenda’ that seeks to facilitate a process of organisational change and improve the quality of its individual professionals (Fleming et al, 2016). </a:t>
            </a:r>
          </a:p>
          <a:p>
            <a:endParaRPr lang="en-GB" dirty="0"/>
          </a:p>
        </p:txBody>
      </p:sp>
      <p:sp>
        <p:nvSpPr>
          <p:cNvPr id="4" name="Footer Placeholder 3"/>
          <p:cNvSpPr>
            <a:spLocks noGrp="1"/>
          </p:cNvSpPr>
          <p:nvPr>
            <p:ph type="ftr" sz="quarter" idx="11"/>
          </p:nvPr>
        </p:nvSpPr>
        <p:spPr/>
        <p:txBody>
          <a:bodyPr/>
          <a:lstStyle/>
          <a:p>
            <a:r>
              <a:rPr lang="en-GB" dirty="0"/>
              <a:t>Helen Selby-Fell (2018)</a:t>
            </a:r>
          </a:p>
        </p:txBody>
      </p:sp>
      <p:sp>
        <p:nvSpPr>
          <p:cNvPr id="5" name="Slide Number Placeholder 4"/>
          <p:cNvSpPr>
            <a:spLocks noGrp="1"/>
          </p:cNvSpPr>
          <p:nvPr>
            <p:ph type="sldNum" sz="quarter" idx="12"/>
          </p:nvPr>
        </p:nvSpPr>
        <p:spPr/>
        <p:txBody>
          <a:bodyPr/>
          <a:lstStyle/>
          <a:p>
            <a:fld id="{48F63A3B-78C7-47BE-AE5E-E10140E04643}" type="slidenum">
              <a:rPr lang="en-US" smtClean="0"/>
              <a:t>5</a:t>
            </a:fld>
            <a:endParaRPr lang="en-US" dirty="0"/>
          </a:p>
        </p:txBody>
      </p:sp>
    </p:spTree>
    <p:extLst>
      <p:ext uri="{BB962C8B-B14F-4D97-AF65-F5344CB8AC3E}">
        <p14:creationId xmlns:p14="http://schemas.microsoft.com/office/powerpoint/2010/main" val="2225084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lstStyle/>
          <a:p>
            <a:r>
              <a:rPr lang="en-GB" dirty="0"/>
              <a:t>The College of Policing is heavily promoting EBP in the police service in as part of its’ Five-Year Strategy, set out in 2014 (College of Policing, 2014). </a:t>
            </a:r>
          </a:p>
          <a:p>
            <a:endParaRPr lang="en-GB" dirty="0"/>
          </a:p>
          <a:p>
            <a:r>
              <a:rPr lang="en-GB" dirty="0"/>
              <a:t>The strategy is in line with the National Police Chief’s Council (NPCC) Vision of policing by 2025 (Association of Police and Crime Commissioners/National Police Chief Council, 2015) where the ambition is to make transformative change across the police service, which includes embedding evidence based practice to inform day to day policing practice.</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2532143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Research Methods and Evidence Based Policing (EBP)</a:t>
            </a:r>
            <a:r>
              <a:rPr lang="en-GB" dirty="0"/>
              <a:t> </a:t>
            </a:r>
          </a:p>
        </p:txBody>
      </p:sp>
      <p:sp>
        <p:nvSpPr>
          <p:cNvPr id="3" name="Content Placeholder 2"/>
          <p:cNvSpPr>
            <a:spLocks noGrp="1"/>
          </p:cNvSpPr>
          <p:nvPr>
            <p:ph idx="1"/>
          </p:nvPr>
        </p:nvSpPr>
        <p:spPr/>
        <p:txBody>
          <a:bodyPr>
            <a:normAutofit fontScale="92500" lnSpcReduction="10000"/>
          </a:bodyPr>
          <a:lstStyle/>
          <a:p>
            <a:r>
              <a:rPr lang="en-GB" dirty="0"/>
              <a:t>More recently, the College of Policing released their formal definition of EBP (College of Policing, 2017). The definition re-positions the ‘best available evidence’ as methods or sources that are ‘most appropriate for the research question being asked’. </a:t>
            </a:r>
          </a:p>
          <a:p>
            <a:endParaRPr lang="en-GB" dirty="0"/>
          </a:p>
          <a:p>
            <a:r>
              <a:rPr lang="en-GB" dirty="0"/>
              <a:t>In the absence of ‘formal’ research, the College asserts that ‘informal’ research may be utilised, subject to ‘careful and transparent collection and documentation’. </a:t>
            </a:r>
          </a:p>
          <a:p>
            <a:endParaRPr lang="en-GB" dirty="0"/>
          </a:p>
          <a:p>
            <a:r>
              <a:rPr lang="en-GB" dirty="0"/>
              <a:t>Further, the new definition alludes to police officers’ involvement in the creation and review of evidence. The definition also includes ‘professional consensus’ as ‘other evidence’, again, indicating a shift in tone from the original conceptualisation (College of Policing, 2017).</a:t>
            </a:r>
          </a:p>
          <a:p>
            <a:endParaRPr lang="en-GB" dirty="0"/>
          </a:p>
          <a:p>
            <a:pPr marL="0" indent="0" algn="ctr">
              <a:buNone/>
            </a:pPr>
            <a:r>
              <a:rPr lang="en-GB" b="1" dirty="0">
                <a:solidFill>
                  <a:srgbClr val="FF0000"/>
                </a:solidFill>
              </a:rPr>
              <a:t>Why is this do you think?</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7</a:t>
            </a:fld>
            <a:endParaRPr lang="en-US" dirty="0"/>
          </a:p>
        </p:txBody>
      </p:sp>
    </p:spTree>
    <p:extLst>
      <p:ext uri="{BB962C8B-B14F-4D97-AF65-F5344CB8AC3E}">
        <p14:creationId xmlns:p14="http://schemas.microsoft.com/office/powerpoint/2010/main" val="1122420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EBP</a:t>
            </a:r>
          </a:p>
        </p:txBody>
      </p:sp>
      <p:sp>
        <p:nvSpPr>
          <p:cNvPr id="3" name="Content Placeholder 2"/>
          <p:cNvSpPr>
            <a:spLocks noGrp="1"/>
          </p:cNvSpPr>
          <p:nvPr>
            <p:ph idx="1"/>
          </p:nvPr>
        </p:nvSpPr>
        <p:spPr/>
        <p:txBody>
          <a:bodyPr>
            <a:normAutofit/>
          </a:bodyPr>
          <a:lstStyle/>
          <a:p>
            <a:r>
              <a:rPr lang="en-GB" dirty="0"/>
              <a:t>In coining the term EBP, Sherman (1998) drew heavily upon experience in medical science and argued that the research designs commonly used in medicine should be used as the quality standard for policing research.</a:t>
            </a:r>
          </a:p>
          <a:p>
            <a:endParaRPr lang="en-GB" dirty="0"/>
          </a:p>
          <a:p>
            <a:endParaRPr lang="en-GB" dirty="0"/>
          </a:p>
          <a:p>
            <a:r>
              <a:rPr lang="en-GB" dirty="0"/>
              <a:t> Central to this is the notion that randomised controlled trials (RCTs) generate the strongest evidence for forming an evidence base for policing. This idea has later been championed by other proponents of EBP such as </a:t>
            </a:r>
            <a:r>
              <a:rPr lang="en-GB" dirty="0" err="1"/>
              <a:t>Weisburd</a:t>
            </a:r>
            <a:r>
              <a:rPr lang="en-GB" dirty="0"/>
              <a:t> &amp; </a:t>
            </a:r>
            <a:r>
              <a:rPr lang="en-GB" dirty="0" err="1"/>
              <a:t>Neyroud</a:t>
            </a:r>
            <a:r>
              <a:rPr lang="en-GB" dirty="0"/>
              <a:t> (2011).</a:t>
            </a:r>
          </a:p>
          <a:p>
            <a:pPr marL="0" indent="0">
              <a:buNone/>
            </a:pPr>
            <a:endParaRPr lang="en-GB" dirty="0"/>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8</a:t>
            </a:fld>
            <a:endParaRPr lang="en-US" dirty="0"/>
          </a:p>
        </p:txBody>
      </p:sp>
    </p:spTree>
    <p:extLst>
      <p:ext uri="{BB962C8B-B14F-4D97-AF65-F5344CB8AC3E}">
        <p14:creationId xmlns:p14="http://schemas.microsoft.com/office/powerpoint/2010/main" val="91990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EBP</a:t>
            </a:r>
          </a:p>
        </p:txBody>
      </p:sp>
      <p:sp>
        <p:nvSpPr>
          <p:cNvPr id="3" name="Content Placeholder 2"/>
          <p:cNvSpPr>
            <a:spLocks noGrp="1"/>
          </p:cNvSpPr>
          <p:nvPr>
            <p:ph idx="1"/>
          </p:nvPr>
        </p:nvSpPr>
        <p:spPr/>
        <p:txBody>
          <a:bodyPr/>
          <a:lstStyle/>
          <a:p>
            <a:r>
              <a:rPr lang="en-GB" dirty="0"/>
              <a:t>Building upon Sherman’s approach, </a:t>
            </a:r>
            <a:r>
              <a:rPr lang="en-GB" dirty="0" err="1"/>
              <a:t>Weisburd</a:t>
            </a:r>
            <a:r>
              <a:rPr lang="en-GB" dirty="0"/>
              <a:t> and </a:t>
            </a:r>
            <a:r>
              <a:rPr lang="en-GB" dirty="0" err="1"/>
              <a:t>Neyroud</a:t>
            </a:r>
            <a:r>
              <a:rPr lang="en-GB" dirty="0"/>
              <a:t> (2011) have promoted the development of ‘science of policing’ based on the premise that there is a disconnect between science and the practice of policing. </a:t>
            </a:r>
          </a:p>
          <a:p>
            <a:endParaRPr lang="en-GB" dirty="0"/>
          </a:p>
          <a:p>
            <a:r>
              <a:rPr lang="en-GB" dirty="0"/>
              <a:t>Police innovations are, they contend, rarely science based. Sherman (2013) has in turn, strongly endorsed the arguments of </a:t>
            </a:r>
            <a:r>
              <a:rPr lang="en-GB" dirty="0" err="1"/>
              <a:t>Weisburd</a:t>
            </a:r>
            <a:r>
              <a:rPr lang="en-GB" dirty="0"/>
              <a:t> and </a:t>
            </a:r>
            <a:r>
              <a:rPr lang="en-GB" dirty="0" err="1"/>
              <a:t>Neyroud</a:t>
            </a:r>
            <a:r>
              <a:rPr lang="en-GB" dirty="0"/>
              <a:t> (2011), arguing that EBP is needed to improve the effectiveness of the police and to enhance police legitimacy.</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9</a:t>
            </a:fld>
            <a:endParaRPr lang="en-US" dirty="0"/>
          </a:p>
        </p:txBody>
      </p:sp>
    </p:spTree>
    <p:extLst>
      <p:ext uri="{BB962C8B-B14F-4D97-AF65-F5344CB8AC3E}">
        <p14:creationId xmlns:p14="http://schemas.microsoft.com/office/powerpoint/2010/main" val="2461430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EBP &amp; The Maryland Scale</a:t>
            </a:r>
          </a:p>
        </p:txBody>
      </p:sp>
      <p:sp>
        <p:nvSpPr>
          <p:cNvPr id="3" name="Content Placeholder 2"/>
          <p:cNvSpPr>
            <a:spLocks noGrp="1"/>
          </p:cNvSpPr>
          <p:nvPr>
            <p:ph idx="1"/>
          </p:nvPr>
        </p:nvSpPr>
        <p:spPr/>
        <p:txBody>
          <a:bodyPr/>
          <a:lstStyle/>
          <a:p>
            <a:r>
              <a:rPr lang="en-GB" dirty="0"/>
              <a:t>As noted earlier, the contribution by Sherman (1998), and other proponents of EBP, appears to have been influential within the College of Policing. </a:t>
            </a:r>
          </a:p>
          <a:p>
            <a:endParaRPr lang="en-GB" dirty="0"/>
          </a:p>
          <a:p>
            <a:endParaRPr lang="en-GB" dirty="0"/>
          </a:p>
          <a:p>
            <a:r>
              <a:rPr lang="en-GB" dirty="0"/>
              <a:t>This was reflected in the College’s original conceptualisation of EBP and their adoption of a ‘hierarchy of evidence’ based upon the Maryland Scientific Methods Scale (SMS). </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10</a:t>
            </a:fld>
            <a:endParaRPr lang="en-US" dirty="0"/>
          </a:p>
        </p:txBody>
      </p:sp>
    </p:spTree>
    <p:extLst>
      <p:ext uri="{BB962C8B-B14F-4D97-AF65-F5344CB8AC3E}">
        <p14:creationId xmlns:p14="http://schemas.microsoft.com/office/powerpoint/2010/main" val="21170016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Maryland Scale</a:t>
            </a:r>
          </a:p>
        </p:txBody>
      </p:sp>
      <p:sp>
        <p:nvSpPr>
          <p:cNvPr id="3" name="Content Placeholder 2"/>
          <p:cNvSpPr>
            <a:spLocks noGrp="1"/>
          </p:cNvSpPr>
          <p:nvPr>
            <p:ph idx="1"/>
          </p:nvPr>
        </p:nvSpPr>
        <p:spPr/>
        <p:txBody>
          <a:bodyPr>
            <a:normAutofit fontScale="85000" lnSpcReduction="20000"/>
          </a:bodyPr>
          <a:lstStyle/>
          <a:p>
            <a:r>
              <a:rPr lang="en-GB" dirty="0"/>
              <a:t>Scientific Methods Scale (SMS)</a:t>
            </a:r>
          </a:p>
          <a:p>
            <a:endParaRPr lang="en-GB" dirty="0"/>
          </a:p>
          <a:p>
            <a:r>
              <a:rPr lang="en-GB" dirty="0"/>
              <a:t>In their famous review of ‘what works in crime prevention’, Sherman et al. (1997) proposed the five-point Maryland Scale to assess the evidence from different studies (Tilley &amp; </a:t>
            </a:r>
            <a:r>
              <a:rPr lang="en-GB" dirty="0" err="1"/>
              <a:t>Laycock</a:t>
            </a:r>
            <a:r>
              <a:rPr lang="en-GB" dirty="0"/>
              <a:t>, 2017). </a:t>
            </a:r>
          </a:p>
          <a:p>
            <a:endParaRPr lang="en-GB" dirty="0"/>
          </a:p>
          <a:p>
            <a:r>
              <a:rPr lang="en-GB" dirty="0"/>
              <a:t>Randomised Controlled Trials (RCTs) are at the top of the scale, scoring five points. RCTs attempt to mimic the methods used in clinical trials to test the effectiveness of drug treatments, by comparing the outcome of intervention(s) in a ‘treatment’ area with a closely matched ‘control area’. </a:t>
            </a:r>
          </a:p>
          <a:p>
            <a:r>
              <a:rPr lang="en-GB" dirty="0"/>
              <a:t>At the other end of the scale, with only one point, are the more simplistic comparative before and after research studies, often with no matched comparison group or no comparison group at all (Tilley &amp; </a:t>
            </a:r>
            <a:r>
              <a:rPr lang="en-GB" dirty="0" err="1"/>
              <a:t>Laycock</a:t>
            </a:r>
            <a:r>
              <a:rPr lang="en-GB" dirty="0"/>
              <a:t>, 2017). </a:t>
            </a:r>
          </a:p>
          <a:p>
            <a:endParaRPr lang="en-GB" dirty="0"/>
          </a:p>
          <a:p>
            <a:r>
              <a:rPr lang="en-GB" dirty="0"/>
              <a:t>The scale ranges from statements about ‘what works’ at the top (based on RCTs), followed by ‘what’s promising’, to what might have a ‘possible impact’- each based upon the methods employed.</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11</a:t>
            </a:fld>
            <a:endParaRPr lang="en-US" dirty="0"/>
          </a:p>
        </p:txBody>
      </p:sp>
    </p:spTree>
    <p:extLst>
      <p:ext uri="{BB962C8B-B14F-4D97-AF65-F5344CB8AC3E}">
        <p14:creationId xmlns:p14="http://schemas.microsoft.com/office/powerpoint/2010/main" val="2258764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Systematic Reviews.</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Systematic reviews are championed by proponents of EBP as a means of pooling data from a range of primary evaluation studies, in order to provide conclusions regarding the effectiveness of specific interventions. </a:t>
            </a:r>
          </a:p>
          <a:p>
            <a:endParaRPr lang="en-GB" dirty="0"/>
          </a:p>
          <a:p>
            <a:r>
              <a:rPr lang="en-GB" dirty="0"/>
              <a:t>As Tilley &amp; </a:t>
            </a:r>
            <a:r>
              <a:rPr lang="en-GB" dirty="0" err="1"/>
              <a:t>Laycock</a:t>
            </a:r>
            <a:r>
              <a:rPr lang="en-GB" dirty="0"/>
              <a:t> (2017) assert, single pieces of evidence are rarely sufficient to warrant conclusions on patterns, however, several types of evidence pointing in the same direction are preferable to single sources.</a:t>
            </a:r>
          </a:p>
          <a:p>
            <a:endParaRPr lang="en-GB" dirty="0"/>
          </a:p>
          <a:p>
            <a:r>
              <a:rPr lang="en-GB" dirty="0"/>
              <a:t>Systematic reviews have been widely employed within the College of Policing and in particular the establishment of the ‘What Works Centre for Crime Reduction’ (WWCCR). </a:t>
            </a:r>
          </a:p>
          <a:p>
            <a:endParaRPr lang="en-GB" dirty="0"/>
          </a:p>
          <a:p>
            <a:r>
              <a:rPr lang="en-GB" dirty="0"/>
              <a:t>One of the main aims of the WWCCR is to identify the tactics and strategies that are ‘proven’ to work in reducing crime (College of Policing, 2017). </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12</a:t>
            </a:fld>
            <a:endParaRPr lang="en-US" dirty="0"/>
          </a:p>
        </p:txBody>
      </p:sp>
    </p:spTree>
    <p:extLst>
      <p:ext uri="{BB962C8B-B14F-4D97-AF65-F5344CB8AC3E}">
        <p14:creationId xmlns:p14="http://schemas.microsoft.com/office/powerpoint/2010/main" val="37270837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EBP Debate</a:t>
            </a:r>
          </a:p>
        </p:txBody>
      </p:sp>
      <p:sp>
        <p:nvSpPr>
          <p:cNvPr id="3" name="Content Placeholder 2"/>
          <p:cNvSpPr>
            <a:spLocks noGrp="1"/>
          </p:cNvSpPr>
          <p:nvPr>
            <p:ph idx="1"/>
          </p:nvPr>
        </p:nvSpPr>
        <p:spPr/>
        <p:txBody>
          <a:bodyPr/>
          <a:lstStyle/>
          <a:p>
            <a:r>
              <a:rPr lang="en-GB" dirty="0"/>
              <a:t>The approach championed by Sherman (1998, 2013, 2015) has been dubbed the ‘EBP Movement’, by those who challenge the various assumptions associated with such an approach (e.g. Sparrow, 2016). </a:t>
            </a:r>
          </a:p>
          <a:p>
            <a:endParaRPr lang="en-GB" dirty="0"/>
          </a:p>
          <a:p>
            <a:r>
              <a:rPr lang="en-GB" dirty="0"/>
              <a:t>An important debate has followed regarding the nature of evidence, and the relationship between research and police practice (Fleming, 2015).</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13</a:t>
            </a:fld>
            <a:endParaRPr lang="en-US" dirty="0"/>
          </a:p>
        </p:txBody>
      </p:sp>
    </p:spTree>
    <p:extLst>
      <p:ext uri="{BB962C8B-B14F-4D97-AF65-F5344CB8AC3E}">
        <p14:creationId xmlns:p14="http://schemas.microsoft.com/office/powerpoint/2010/main" val="30229334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EBP Debate</a:t>
            </a:r>
          </a:p>
        </p:txBody>
      </p:sp>
      <p:sp>
        <p:nvSpPr>
          <p:cNvPr id="3" name="Content Placeholder 2"/>
          <p:cNvSpPr>
            <a:spLocks noGrp="1"/>
          </p:cNvSpPr>
          <p:nvPr>
            <p:ph idx="1"/>
          </p:nvPr>
        </p:nvSpPr>
        <p:spPr/>
        <p:txBody>
          <a:bodyPr>
            <a:normAutofit fontScale="92500" lnSpcReduction="10000"/>
          </a:bodyPr>
          <a:lstStyle/>
          <a:p>
            <a:r>
              <a:rPr lang="en-GB" dirty="0"/>
              <a:t>Sparrow (2016), argues that the fundamental problem with the original EBP conceptualisation is that it has become synonymous with experimental research designs to the exclusion of all other designs.</a:t>
            </a:r>
            <a:r>
              <a:rPr lang="en-GB" b="1" dirty="0"/>
              <a:t> </a:t>
            </a:r>
          </a:p>
          <a:p>
            <a:endParaRPr lang="en-GB" b="1" dirty="0"/>
          </a:p>
          <a:p>
            <a:r>
              <a:rPr lang="en-GB" dirty="0"/>
              <a:t>Sparrow (2016) argues that the social-scientific research methods embraced under the ‘traditional’ conceptualisation of EBP represent a fraction of the scientific methods relevant to policing</a:t>
            </a:r>
          </a:p>
          <a:p>
            <a:endParaRPr lang="en-GB" dirty="0"/>
          </a:p>
          <a:p>
            <a:r>
              <a:rPr lang="en-GB" dirty="0"/>
              <a:t>This view has increasingly been supported by a number of writers in the EBP arena (Moore, 2006, </a:t>
            </a:r>
            <a:r>
              <a:rPr lang="en-GB" dirty="0" err="1"/>
              <a:t>Knutsson</a:t>
            </a:r>
            <a:r>
              <a:rPr lang="en-GB" dirty="0"/>
              <a:t> &amp; </a:t>
            </a:r>
            <a:r>
              <a:rPr lang="en-GB" dirty="0" err="1"/>
              <a:t>Tompson</a:t>
            </a:r>
            <a:r>
              <a:rPr lang="en-GB" dirty="0"/>
              <a:t>, 2017, Tilley &amp; </a:t>
            </a:r>
            <a:r>
              <a:rPr lang="en-GB" dirty="0" err="1"/>
              <a:t>Laycock</a:t>
            </a:r>
            <a:r>
              <a:rPr lang="en-GB" dirty="0"/>
              <a:t>, 2017, Wood et. al, 2017).</a:t>
            </a:r>
            <a:r>
              <a:rPr lang="en-GB" b="1" dirty="0"/>
              <a:t> </a:t>
            </a:r>
          </a:p>
          <a:p>
            <a:endParaRPr lang="en-GB" b="1" dirty="0"/>
          </a:p>
          <a:p>
            <a:r>
              <a:rPr lang="en-GB" dirty="0"/>
              <a:t>Fyfe and Wilson (2012) contend that in order to effectively inform policing there is a requirement to utilise a range of methods and frameworks to assist in informing the service</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14</a:t>
            </a:fld>
            <a:endParaRPr lang="en-US" dirty="0"/>
          </a:p>
        </p:txBody>
      </p:sp>
    </p:spTree>
    <p:extLst>
      <p:ext uri="{BB962C8B-B14F-4D97-AF65-F5344CB8AC3E}">
        <p14:creationId xmlns:p14="http://schemas.microsoft.com/office/powerpoint/2010/main" val="405490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85799"/>
            <a:ext cx="7886700" cy="304801"/>
          </a:xfrm>
        </p:spPr>
        <p:txBody>
          <a:bodyPr>
            <a:normAutofit fontScale="90000"/>
          </a:bodyPr>
          <a:lstStyle/>
          <a:p>
            <a:r>
              <a:rPr lang="en-GB" dirty="0"/>
              <a:t>The role of Professional Experience</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r>
              <a:rPr lang="en-GB" dirty="0"/>
              <a:t>It is clear from various studies that professional experience is heavily utilised and valued in police practice (e.g. Hunter et al. 2017, </a:t>
            </a:r>
            <a:r>
              <a:rPr lang="en-GB" dirty="0" err="1"/>
              <a:t>Stanko</a:t>
            </a:r>
            <a:r>
              <a:rPr lang="en-GB" dirty="0"/>
              <a:t> &amp; Dawson 2016, </a:t>
            </a:r>
            <a:r>
              <a:rPr lang="en-GB" dirty="0" err="1"/>
              <a:t>Lum</a:t>
            </a:r>
            <a:r>
              <a:rPr lang="en-GB" dirty="0"/>
              <a:t> et al. 2012). </a:t>
            </a:r>
          </a:p>
          <a:p>
            <a:endParaRPr lang="en-GB" dirty="0"/>
          </a:p>
          <a:p>
            <a:r>
              <a:rPr lang="en-GB" dirty="0"/>
              <a:t>It is important to note here that professional experience differs from intuition and personal opinion. Professional experience reflects the specialised knowledge acquired by repeated experience and practice of activities (</a:t>
            </a:r>
            <a:r>
              <a:rPr lang="en-GB" dirty="0" err="1"/>
              <a:t>Barends</a:t>
            </a:r>
            <a:r>
              <a:rPr lang="en-GB" dirty="0"/>
              <a:t> et al., 2014). </a:t>
            </a:r>
          </a:p>
          <a:p>
            <a:endParaRPr lang="en-GB" dirty="0"/>
          </a:p>
          <a:p>
            <a:r>
              <a:rPr lang="en-GB" dirty="0"/>
              <a:t>In addition to their own professional experience, a number of commentators have argued that police officers also favour the experience of other officers (in comparison to other sources of information such as research evidence) </a:t>
            </a:r>
          </a:p>
          <a:p>
            <a:endParaRPr lang="en-GB" dirty="0"/>
          </a:p>
          <a:p>
            <a:pPr marL="0" indent="0" algn="ctr">
              <a:buNone/>
            </a:pPr>
            <a:r>
              <a:rPr lang="en-GB" sz="2200" b="1" dirty="0">
                <a:solidFill>
                  <a:srgbClr val="FF0000"/>
                </a:solidFill>
              </a:rPr>
              <a:t>What do we think of this?</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15</a:t>
            </a:fld>
            <a:endParaRPr lang="en-US" dirty="0"/>
          </a:p>
        </p:txBody>
      </p:sp>
    </p:spTree>
    <p:extLst>
      <p:ext uri="{BB962C8B-B14F-4D97-AF65-F5344CB8AC3E}">
        <p14:creationId xmlns:p14="http://schemas.microsoft.com/office/powerpoint/2010/main" val="35821978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Challenges?</a:t>
            </a:r>
          </a:p>
        </p:txBody>
      </p:sp>
      <p:sp>
        <p:nvSpPr>
          <p:cNvPr id="3" name="Content Placeholder 2"/>
          <p:cNvSpPr>
            <a:spLocks noGrp="1"/>
          </p:cNvSpPr>
          <p:nvPr>
            <p:ph idx="1"/>
          </p:nvPr>
        </p:nvSpPr>
        <p:spPr/>
        <p:txBody>
          <a:bodyPr/>
          <a:lstStyle/>
          <a:p>
            <a:r>
              <a:rPr lang="en-GB" dirty="0"/>
              <a:t>There are a number of recognised challenges associated with the implementation of EBP in practice. </a:t>
            </a:r>
          </a:p>
          <a:p>
            <a:endParaRPr lang="en-GB" dirty="0"/>
          </a:p>
          <a:p>
            <a:r>
              <a:rPr lang="en-GB" dirty="0"/>
              <a:t>A number of the identified challenges relate to research evidence itself, whilst others relate to organisational constraints within the police organisation, including leadership and police ‘culture’ (Hunter et al., 2017, </a:t>
            </a:r>
            <a:r>
              <a:rPr lang="en-GB" dirty="0" err="1"/>
              <a:t>Lumsden</a:t>
            </a:r>
            <a:r>
              <a:rPr lang="en-GB" dirty="0"/>
              <a:t>, 2017, Selby-Fell, 2018).</a:t>
            </a:r>
          </a:p>
          <a:p>
            <a:endParaRPr lang="en-GB" dirty="0"/>
          </a:p>
          <a:p>
            <a:r>
              <a:rPr lang="en-GB" dirty="0"/>
              <a:t>There is a broad consensus that EBP represents an acknowledgment of the importance of knowledge within policing that is arguably well overdue (</a:t>
            </a:r>
            <a:r>
              <a:rPr lang="en-GB" dirty="0" err="1"/>
              <a:t>Weisburd</a:t>
            </a:r>
            <a:r>
              <a:rPr lang="en-GB" dirty="0"/>
              <a:t> &amp; </a:t>
            </a:r>
            <a:r>
              <a:rPr lang="en-GB" dirty="0" err="1"/>
              <a:t>Neyroud</a:t>
            </a:r>
            <a:r>
              <a:rPr lang="en-GB" dirty="0"/>
              <a:t>, 2011; Sherman, 2011; Fyfe &amp; Wilson, 2012). </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16</a:t>
            </a:fld>
            <a:endParaRPr lang="en-US" dirty="0"/>
          </a:p>
        </p:txBody>
      </p:sp>
    </p:spTree>
    <p:extLst>
      <p:ext uri="{BB962C8B-B14F-4D97-AF65-F5344CB8AC3E}">
        <p14:creationId xmlns:p14="http://schemas.microsoft.com/office/powerpoint/2010/main" val="15921015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0"/>
            <a:ext cx="8001000" cy="1311275"/>
          </a:xfrm>
        </p:spPr>
        <p:txBody>
          <a:bodyPr/>
          <a:lstStyle/>
          <a:p>
            <a:r>
              <a:rPr lang="en-US" sz="3600" dirty="0"/>
              <a:t>Research on Crime Analysis and Crime Reduction</a:t>
            </a:r>
          </a:p>
        </p:txBody>
      </p:sp>
      <p:sp>
        <p:nvSpPr>
          <p:cNvPr id="3" name="Content Placeholder 2"/>
          <p:cNvSpPr>
            <a:spLocks noGrp="1"/>
          </p:cNvSpPr>
          <p:nvPr>
            <p:ph idx="1"/>
          </p:nvPr>
        </p:nvSpPr>
        <p:spPr>
          <a:xfrm>
            <a:off x="838200" y="1219200"/>
            <a:ext cx="8001000" cy="5004816"/>
          </a:xfrm>
        </p:spPr>
        <p:txBody>
          <a:bodyPr/>
          <a:lstStyle/>
          <a:p>
            <a:r>
              <a:rPr lang="en-US" sz="2200" dirty="0"/>
              <a:t>Little research on relationship between crime analysis and crime reduction</a:t>
            </a:r>
          </a:p>
          <a:p>
            <a:r>
              <a:rPr lang="en-US" sz="2200" dirty="0"/>
              <a:t>“Does crime analysis reduce crime?”</a:t>
            </a:r>
          </a:p>
          <a:p>
            <a:pPr lvl="1"/>
            <a:r>
              <a:rPr lang="en-US" sz="2200" dirty="0"/>
              <a:t>Impossible for crime analysis to have a direct relationship with crime reduction</a:t>
            </a:r>
          </a:p>
          <a:p>
            <a:pPr lvl="1"/>
            <a:r>
              <a:rPr lang="en-US" sz="2200" dirty="0"/>
              <a:t>Crime depends on police implementing effective strategies based on crime analysis</a:t>
            </a:r>
          </a:p>
          <a:p>
            <a:pPr marL="457200" lvl="1" indent="0">
              <a:buNone/>
            </a:pPr>
            <a:endParaRPr lang="en-US" sz="2400" dirty="0"/>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3886200"/>
            <a:ext cx="5638800" cy="2362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514326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52400"/>
            <a:ext cx="8001000" cy="1311275"/>
          </a:xfrm>
        </p:spPr>
        <p:txBody>
          <a:bodyPr/>
          <a:lstStyle/>
          <a:p>
            <a:r>
              <a:rPr lang="en-US" dirty="0"/>
              <a:t>Standard Model of Policing</a:t>
            </a:r>
          </a:p>
        </p:txBody>
      </p:sp>
      <p:sp>
        <p:nvSpPr>
          <p:cNvPr id="3" name="Content Placeholder 2"/>
          <p:cNvSpPr>
            <a:spLocks noGrp="1"/>
          </p:cNvSpPr>
          <p:nvPr>
            <p:ph idx="1"/>
          </p:nvPr>
        </p:nvSpPr>
        <p:spPr/>
        <p:txBody>
          <a:bodyPr/>
          <a:lstStyle/>
          <a:p>
            <a:r>
              <a:rPr lang="en-US" dirty="0"/>
              <a:t>Increased number of police officers</a:t>
            </a:r>
          </a:p>
          <a:p>
            <a:r>
              <a:rPr lang="en-US" dirty="0"/>
              <a:t>Unfocused, random motorized patrols </a:t>
            </a:r>
          </a:p>
          <a:p>
            <a:r>
              <a:rPr lang="en-US" dirty="0"/>
              <a:t>Rapid response to calls for service </a:t>
            </a:r>
          </a:p>
          <a:p>
            <a:r>
              <a:rPr lang="en-US" dirty="0"/>
              <a:t>Follow-up investigations by detectives </a:t>
            </a:r>
          </a:p>
          <a:p>
            <a:r>
              <a:rPr lang="en-US" dirty="0"/>
              <a:t>General reactive arrest policies </a:t>
            </a:r>
          </a:p>
        </p:txBody>
      </p:sp>
      <p:sp>
        <p:nvSpPr>
          <p:cNvPr id="6"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7154899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Analysis Within the Standard Model of Policing</a:t>
            </a:r>
          </a:p>
        </p:txBody>
      </p:sp>
      <p:sp>
        <p:nvSpPr>
          <p:cNvPr id="3" name="Content Placeholder 2"/>
          <p:cNvSpPr>
            <a:spLocks noGrp="1"/>
          </p:cNvSpPr>
          <p:nvPr>
            <p:ph idx="1"/>
          </p:nvPr>
        </p:nvSpPr>
        <p:spPr/>
        <p:txBody>
          <a:bodyPr/>
          <a:lstStyle/>
          <a:p>
            <a:r>
              <a:rPr lang="en-US" dirty="0"/>
              <a:t>Supports the administration of resources</a:t>
            </a:r>
          </a:p>
          <a:p>
            <a:r>
              <a:rPr lang="en-US" dirty="0"/>
              <a:t>Assesses and improves the rapid response to calls</a:t>
            </a:r>
          </a:p>
          <a:p>
            <a:r>
              <a:rPr lang="en-US" dirty="0"/>
              <a:t>Contributes to investigations</a:t>
            </a:r>
          </a:p>
          <a:p>
            <a:r>
              <a:rPr lang="en-US" dirty="0"/>
              <a:t>Determines the overall amount of crime, and whether it has increased or decreased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2352551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a:t>
            </a:r>
          </a:p>
        </p:txBody>
      </p:sp>
      <p:sp>
        <p:nvSpPr>
          <p:cNvPr id="3" name="Content Placeholder 2"/>
          <p:cNvSpPr>
            <a:spLocks noGrp="1"/>
          </p:cNvSpPr>
          <p:nvPr>
            <p:ph idx="1"/>
          </p:nvPr>
        </p:nvSpPr>
        <p:spPr/>
        <p:txBody>
          <a:bodyPr/>
          <a:lstStyle/>
          <a:p>
            <a:r>
              <a:rPr lang="en-US" sz="2800" dirty="0"/>
              <a:t>“A philosophy that promotes organizational strategies which support the systematic use of partnerships and problem-solving techniques, to proactively address the immediate conditions that give rise to public safety issues such as crime, social disorder, and fear of crime”</a:t>
            </a:r>
          </a:p>
          <a:p>
            <a:pPr lvl="1"/>
            <a:r>
              <a:rPr lang="en-US" sz="2400" dirty="0"/>
              <a:t>U.S. Department of Justice’s Office of Community-Oriented Policing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745494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a:t>
            </a:r>
          </a:p>
        </p:txBody>
      </p:sp>
      <p:sp>
        <p:nvSpPr>
          <p:cNvPr id="3" name="Content Placeholder 2"/>
          <p:cNvSpPr>
            <a:spLocks noGrp="1"/>
          </p:cNvSpPr>
          <p:nvPr>
            <p:ph idx="1"/>
          </p:nvPr>
        </p:nvSpPr>
        <p:spPr/>
        <p:txBody>
          <a:bodyPr vert="horz" lIns="91440" tIns="45720" rIns="91440" bIns="45720" rtlCol="0" anchor="t">
            <a:normAutofit/>
          </a:bodyPr>
          <a:lstStyle/>
          <a:p>
            <a:r>
              <a:rPr lang="en-US" dirty="0"/>
              <a:t>Developing relationships with the community to respond to problems and engender legitimacy of the police</a:t>
            </a:r>
          </a:p>
          <a:p>
            <a:endParaRPr lang="en-US" dirty="0"/>
          </a:p>
          <a:p>
            <a:r>
              <a:rPr lang="en-US" dirty="0"/>
              <a:t>The process of problem solving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418569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a:t>
            </a:r>
          </a:p>
        </p:txBody>
      </p:sp>
      <p:sp>
        <p:nvSpPr>
          <p:cNvPr id="3" name="Content Placeholder 2"/>
          <p:cNvSpPr>
            <a:spLocks noGrp="1"/>
          </p:cNvSpPr>
          <p:nvPr>
            <p:ph idx="1"/>
          </p:nvPr>
        </p:nvSpPr>
        <p:spPr/>
        <p:txBody>
          <a:bodyPr/>
          <a:lstStyle/>
          <a:p>
            <a:r>
              <a:rPr lang="en-US" dirty="0"/>
              <a:t>“Neighborhood watch”</a:t>
            </a:r>
          </a:p>
          <a:p>
            <a:r>
              <a:rPr lang="en-US" dirty="0"/>
              <a:t>Community meetings</a:t>
            </a:r>
          </a:p>
          <a:p>
            <a:r>
              <a:rPr lang="en-US" dirty="0"/>
              <a:t>Officers on the “beat”</a:t>
            </a:r>
          </a:p>
          <a:p>
            <a:r>
              <a:rPr lang="en-US" dirty="0"/>
              <a:t>Storefront offices</a:t>
            </a:r>
          </a:p>
          <a:p>
            <a:r>
              <a:rPr lang="en-US" dirty="0"/>
              <a:t>Newsletters</a:t>
            </a:r>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875453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4161"/>
            <a:ext cx="8001000" cy="1311275"/>
          </a:xfrm>
        </p:spPr>
        <p:txBody>
          <a:bodyPr/>
          <a:lstStyle/>
          <a:p>
            <a:r>
              <a:rPr lang="en-US" dirty="0"/>
              <a:t>Community Policing Effects</a:t>
            </a:r>
          </a:p>
        </p:txBody>
      </p:sp>
      <p:sp>
        <p:nvSpPr>
          <p:cNvPr id="3" name="Content Placeholder 2"/>
          <p:cNvSpPr>
            <a:spLocks noGrp="1"/>
          </p:cNvSpPr>
          <p:nvPr>
            <p:ph idx="1"/>
          </p:nvPr>
        </p:nvSpPr>
        <p:spPr/>
        <p:txBody>
          <a:bodyPr/>
          <a:lstStyle/>
          <a:p>
            <a:r>
              <a:rPr lang="en-US" dirty="0"/>
              <a:t>“Ambiguous” results about whether community policing reduces crime</a:t>
            </a:r>
          </a:p>
          <a:p>
            <a:r>
              <a:rPr lang="en-US" dirty="0"/>
              <a:t>Increase citizens’ satisfaction with police </a:t>
            </a:r>
          </a:p>
          <a:p>
            <a:r>
              <a:rPr lang="en-US" dirty="0"/>
              <a:t>Enhances perceptions of police legitimacy and disorder</a:t>
            </a:r>
          </a:p>
          <a:p>
            <a:r>
              <a:rPr lang="en-US" dirty="0"/>
              <a:t>No evidence that community policing decreases citizen’s fear of crime</a:t>
            </a:r>
          </a:p>
          <a:p>
            <a:endParaRPr lang="en-US" dirty="0"/>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1116995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Policing and Crime Analysis</a:t>
            </a:r>
          </a:p>
        </p:txBody>
      </p:sp>
      <p:sp>
        <p:nvSpPr>
          <p:cNvPr id="3" name="Content Placeholder 2"/>
          <p:cNvSpPr>
            <a:spLocks noGrp="1"/>
          </p:cNvSpPr>
          <p:nvPr>
            <p:ph idx="1"/>
          </p:nvPr>
        </p:nvSpPr>
        <p:spPr/>
        <p:txBody>
          <a:bodyPr/>
          <a:lstStyle/>
          <a:p>
            <a:r>
              <a:rPr lang="en-US" dirty="0"/>
              <a:t>Informs citizens about crime</a:t>
            </a:r>
          </a:p>
          <a:p>
            <a:r>
              <a:rPr lang="en-US" dirty="0"/>
              <a:t>Analyzes information collected from citizens</a:t>
            </a:r>
          </a:p>
          <a:p>
            <a:r>
              <a:rPr lang="en-US" dirty="0"/>
              <a:t>Builds partnerships and transparency</a:t>
            </a:r>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4015529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Problem-Oriented Policing</a:t>
            </a:r>
          </a:p>
        </p:txBody>
      </p:sp>
      <p:sp>
        <p:nvSpPr>
          <p:cNvPr id="3" name="Content Placeholder 2"/>
          <p:cNvSpPr>
            <a:spLocks noGrp="1"/>
          </p:cNvSpPr>
          <p:nvPr>
            <p:ph idx="1"/>
          </p:nvPr>
        </p:nvSpPr>
        <p:spPr/>
        <p:txBody>
          <a:bodyPr/>
          <a:lstStyle/>
          <a:p>
            <a:r>
              <a:rPr lang="en-US" dirty="0"/>
              <a:t>Police take a proactive role in identifying, understanding, and responding to problems – not just incidents</a:t>
            </a:r>
          </a:p>
          <a:p>
            <a:r>
              <a:rPr lang="en-US" dirty="0"/>
              <a:t>Focus more on the ends than the means</a:t>
            </a:r>
          </a:p>
          <a:p>
            <a:pPr marL="0"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786498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SARA Model</a:t>
            </a:r>
          </a:p>
        </p:txBody>
      </p:sp>
      <p:sp>
        <p:nvSpPr>
          <p:cNvPr id="3" name="Content Placeholder 2"/>
          <p:cNvSpPr>
            <a:spLocks noGrp="1"/>
          </p:cNvSpPr>
          <p:nvPr>
            <p:ph idx="1"/>
          </p:nvPr>
        </p:nvSpPr>
        <p:spPr>
          <a:xfrm>
            <a:off x="568548" y="1876320"/>
            <a:ext cx="8001000" cy="5105400"/>
          </a:xfrm>
        </p:spPr>
        <p:txBody>
          <a:bodyPr/>
          <a:lstStyle/>
          <a:p>
            <a:r>
              <a:rPr lang="en-US" dirty="0"/>
              <a:t>(S)canning and defining specific problems </a:t>
            </a:r>
          </a:p>
          <a:p>
            <a:r>
              <a:rPr lang="en-US" dirty="0"/>
              <a:t>(A)</a:t>
            </a:r>
            <a:r>
              <a:rPr lang="en-US" dirty="0" err="1"/>
              <a:t>nalyzing</a:t>
            </a:r>
            <a:r>
              <a:rPr lang="en-US" dirty="0"/>
              <a:t> data to understand the opportunities that create the problem </a:t>
            </a:r>
          </a:p>
          <a:p>
            <a:r>
              <a:rPr lang="en-US" dirty="0"/>
              <a:t>(R)</a:t>
            </a:r>
            <a:r>
              <a:rPr lang="en-US" dirty="0" err="1"/>
              <a:t>esponding</a:t>
            </a:r>
            <a:r>
              <a:rPr lang="en-US" dirty="0"/>
              <a:t> to the problem using both police and </a:t>
            </a:r>
            <a:r>
              <a:rPr lang="en-US" dirty="0" err="1"/>
              <a:t>nonpolice</a:t>
            </a:r>
            <a:r>
              <a:rPr lang="en-US" dirty="0"/>
              <a:t> methods</a:t>
            </a:r>
          </a:p>
          <a:p>
            <a:r>
              <a:rPr lang="en-US" dirty="0"/>
              <a:t>(A)</a:t>
            </a:r>
            <a:r>
              <a:rPr lang="en-US" dirty="0" err="1"/>
              <a:t>ssessing</a:t>
            </a:r>
            <a:r>
              <a:rPr lang="en-US" dirty="0"/>
              <a:t> whether the response has worked</a:t>
            </a:r>
          </a:p>
          <a:p>
            <a:pPr lvl="1"/>
            <a:r>
              <a:rPr lang="en-US" sz="2400" dirty="0"/>
              <a:t>Eck, Spelman (1987) </a:t>
            </a:r>
          </a:p>
          <a:p>
            <a:pPr lvl="1"/>
            <a:r>
              <a:rPr lang="en-US" sz="2400" dirty="0"/>
              <a:t>Center for Problem-Oriented Policing (2011)</a:t>
            </a:r>
          </a:p>
          <a:p>
            <a:pPr marL="0" indent="0">
              <a:buNone/>
            </a:pPr>
            <a:endParaRPr lang="en-US" sz="24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330180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POP and Crime Analysis</a:t>
            </a:r>
          </a:p>
        </p:txBody>
      </p:sp>
      <p:sp>
        <p:nvSpPr>
          <p:cNvPr id="3" name="Content Placeholder 2"/>
          <p:cNvSpPr>
            <a:spLocks noGrp="1"/>
          </p:cNvSpPr>
          <p:nvPr>
            <p:ph idx="1"/>
          </p:nvPr>
        </p:nvSpPr>
        <p:spPr/>
        <p:txBody>
          <a:bodyPr/>
          <a:lstStyle/>
          <a:p>
            <a:r>
              <a:rPr lang="en-US" dirty="0"/>
              <a:t>Evidence that POP reduces crime</a:t>
            </a:r>
          </a:p>
          <a:p>
            <a:r>
              <a:rPr lang="en-US" dirty="0"/>
              <a:t>Crime analysis central in SARA</a:t>
            </a:r>
          </a:p>
          <a:p>
            <a:r>
              <a:rPr lang="en-US" dirty="0"/>
              <a:t>“Problem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73370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Hot Spots Policing</a:t>
            </a:r>
          </a:p>
        </p:txBody>
      </p:sp>
      <p:sp>
        <p:nvSpPr>
          <p:cNvPr id="3" name="Content Placeholder 2"/>
          <p:cNvSpPr>
            <a:spLocks noGrp="1"/>
          </p:cNvSpPr>
          <p:nvPr>
            <p:ph idx="1"/>
          </p:nvPr>
        </p:nvSpPr>
        <p:spPr/>
        <p:txBody>
          <a:bodyPr/>
          <a:lstStyle/>
          <a:p>
            <a:r>
              <a:rPr lang="en-US" sz="2800" dirty="0"/>
              <a:t>Place-based policing approach</a:t>
            </a:r>
          </a:p>
          <a:p>
            <a:r>
              <a:rPr lang="en-US" sz="2800" dirty="0"/>
              <a:t>Traditional policing strategies implemented in areas with more crime</a:t>
            </a:r>
          </a:p>
          <a:p>
            <a:r>
              <a:rPr lang="en-US" sz="2800" dirty="0"/>
              <a:t>Effective in reducing crime, though limited long term effects</a:t>
            </a:r>
          </a:p>
          <a:p>
            <a:r>
              <a:rPr lang="en-US" sz="2800" dirty="0"/>
              <a:t>When coupled with POP, effective long term as well</a:t>
            </a:r>
          </a:p>
          <a:p>
            <a:r>
              <a:rPr lang="en-US" sz="2800" dirty="0"/>
              <a:t>Relies upon crime mapping and spatial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4986073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Focused Deterrence</a:t>
            </a:r>
          </a:p>
        </p:txBody>
      </p:sp>
      <p:sp>
        <p:nvSpPr>
          <p:cNvPr id="3" name="Content Placeholder 2"/>
          <p:cNvSpPr>
            <a:spLocks noGrp="1"/>
          </p:cNvSpPr>
          <p:nvPr>
            <p:ph idx="1"/>
          </p:nvPr>
        </p:nvSpPr>
        <p:spPr/>
        <p:txBody>
          <a:bodyPr/>
          <a:lstStyle/>
          <a:p>
            <a:r>
              <a:rPr lang="en-US" sz="2800" dirty="0"/>
              <a:t>A specific problem-solving approach to address serious violent offenders in high crime areas of a city</a:t>
            </a:r>
          </a:p>
          <a:p>
            <a:r>
              <a:rPr lang="en-US" sz="2800" dirty="0"/>
              <a:t>Certain, severe, and swift responses</a:t>
            </a:r>
          </a:p>
          <a:p>
            <a:r>
              <a:rPr lang="en-US" sz="2800" dirty="0"/>
              <a:t>Shown to reduce crime at a significant level</a:t>
            </a:r>
          </a:p>
          <a:p>
            <a:r>
              <a:rPr lang="en-US" sz="2800" dirty="0"/>
              <a:t>Crime analysis to understand the nature of crime and relationship of offenders to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2610233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Disorder Policing</a:t>
            </a:r>
          </a:p>
        </p:txBody>
      </p:sp>
      <p:sp>
        <p:nvSpPr>
          <p:cNvPr id="3" name="Content Placeholder 2"/>
          <p:cNvSpPr>
            <a:spLocks noGrp="1"/>
          </p:cNvSpPr>
          <p:nvPr>
            <p:ph idx="1"/>
          </p:nvPr>
        </p:nvSpPr>
        <p:spPr/>
        <p:txBody>
          <a:bodyPr/>
          <a:lstStyle/>
          <a:p>
            <a:r>
              <a:rPr lang="en-US" sz="2800" dirty="0"/>
              <a:t>“Broken windows policing” or “Zero tolerance policing”</a:t>
            </a:r>
          </a:p>
          <a:p>
            <a:r>
              <a:rPr lang="en-US" sz="2800" dirty="0"/>
              <a:t>Connection between disorderly conditions of a neighborhood and crime and disorder</a:t>
            </a:r>
          </a:p>
          <a:p>
            <a:r>
              <a:rPr lang="en-US" sz="2800" dirty="0"/>
              <a:t>Posits that police should engage in “order maintenance”</a:t>
            </a:r>
          </a:p>
          <a:p>
            <a:r>
              <a:rPr lang="en-US" sz="2800" dirty="0"/>
              <a:t>No evidence that reduces crime; rather, evidence that creates mistrust of police</a:t>
            </a:r>
          </a:p>
          <a:p>
            <a:endParaRPr lang="en-US" sz="28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5487337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Compstat</a:t>
            </a:r>
            <a:endParaRPr lang="en-US" dirty="0"/>
          </a:p>
        </p:txBody>
      </p:sp>
      <p:sp>
        <p:nvSpPr>
          <p:cNvPr id="3" name="Content Placeholder 2"/>
          <p:cNvSpPr>
            <a:spLocks noGrp="1"/>
          </p:cNvSpPr>
          <p:nvPr>
            <p:ph idx="1"/>
          </p:nvPr>
        </p:nvSpPr>
        <p:spPr>
          <a:xfrm>
            <a:off x="990600" y="1295400"/>
            <a:ext cx="8001000" cy="4800600"/>
          </a:xfrm>
        </p:spPr>
        <p:txBody>
          <a:bodyPr/>
          <a:lstStyle/>
          <a:p>
            <a:r>
              <a:rPr lang="en-US" sz="2800" dirty="0"/>
              <a:t>An attempt to synthesize an accountability structure and strategic problem solving</a:t>
            </a:r>
          </a:p>
          <a:p>
            <a:r>
              <a:rPr lang="en-US" sz="2800" dirty="0"/>
              <a:t>“Accurate and timely intelligence”</a:t>
            </a:r>
          </a:p>
          <a:p>
            <a:r>
              <a:rPr lang="en-US" sz="2800" dirty="0"/>
              <a:t>“Effective tactics”</a:t>
            </a:r>
          </a:p>
          <a:p>
            <a:r>
              <a:rPr lang="en-US" sz="2800" dirty="0"/>
              <a:t>“Rapid deployment of personnel and resources”</a:t>
            </a:r>
          </a:p>
          <a:p>
            <a:r>
              <a:rPr lang="en-US" sz="2800" dirty="0"/>
              <a:t>“Relentless follow up and assessment”</a:t>
            </a:r>
          </a:p>
          <a:p>
            <a:r>
              <a:rPr lang="en-US" sz="2800" dirty="0"/>
              <a:t>No evidence of effective crime reduction</a:t>
            </a:r>
          </a:p>
          <a:p>
            <a:r>
              <a:rPr lang="en-US" sz="2800" dirty="0"/>
              <a:t>Relies on crime mapping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6022536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Intelligence Led Policing</a:t>
            </a:r>
          </a:p>
        </p:txBody>
      </p:sp>
      <p:sp>
        <p:nvSpPr>
          <p:cNvPr id="3" name="Content Placeholder 2"/>
          <p:cNvSpPr>
            <a:spLocks noGrp="1"/>
          </p:cNvSpPr>
          <p:nvPr>
            <p:ph idx="1"/>
          </p:nvPr>
        </p:nvSpPr>
        <p:spPr/>
        <p:txBody>
          <a:bodyPr/>
          <a:lstStyle/>
          <a:p>
            <a:r>
              <a:rPr lang="en-US" dirty="0"/>
              <a:t>Analysis is central in police agency’s efforts</a:t>
            </a:r>
          </a:p>
          <a:p>
            <a:r>
              <a:rPr lang="en-US" dirty="0"/>
              <a:t>No evaluation of its effectiveness</a:t>
            </a:r>
          </a:p>
          <a:p>
            <a:r>
              <a:rPr lang="en-US" dirty="0"/>
              <a:t>Crime analysts produce and disseminate analysis for crime reduction responses and decision making</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7598820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Predictive Policing</a:t>
            </a:r>
          </a:p>
        </p:txBody>
      </p:sp>
      <p:sp>
        <p:nvSpPr>
          <p:cNvPr id="3" name="Content Placeholder 2"/>
          <p:cNvSpPr>
            <a:spLocks noGrp="1"/>
          </p:cNvSpPr>
          <p:nvPr>
            <p:ph idx="1"/>
          </p:nvPr>
        </p:nvSpPr>
        <p:spPr/>
        <p:txBody>
          <a:bodyPr/>
          <a:lstStyle/>
          <a:p>
            <a:r>
              <a:rPr lang="en-US" dirty="0"/>
              <a:t>Any policing strategy that uses advanced analysis to inform forward-thinking crime prevention</a:t>
            </a:r>
          </a:p>
          <a:p>
            <a:r>
              <a:rPr lang="en-US" dirty="0"/>
              <a:t>No evaluations on its effectiveness</a:t>
            </a:r>
          </a:p>
          <a:p>
            <a:r>
              <a:rPr lang="en-US" dirty="0"/>
              <a:t>Crime analysis is central</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72040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Police Effectiveness and Crime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1447800"/>
            <a:ext cx="7092183" cy="48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15857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228600"/>
            <a:ext cx="8001000" cy="1311275"/>
          </a:xfrm>
        </p:spPr>
        <p:txBody>
          <a:bodyPr/>
          <a:lstStyle/>
          <a:p>
            <a:r>
              <a:rPr lang="en-US" dirty="0"/>
              <a:t>Stratified Policing: Framework for Crime Analysis</a:t>
            </a:r>
          </a:p>
        </p:txBody>
      </p:sp>
      <p:sp>
        <p:nvSpPr>
          <p:cNvPr id="3" name="Content Placeholder 2"/>
          <p:cNvSpPr>
            <a:spLocks noGrp="1"/>
          </p:cNvSpPr>
          <p:nvPr>
            <p:ph idx="1"/>
          </p:nvPr>
        </p:nvSpPr>
        <p:spPr>
          <a:xfrm>
            <a:off x="914400" y="1905000"/>
            <a:ext cx="8001000" cy="4191000"/>
          </a:xfrm>
        </p:spPr>
        <p:txBody>
          <a:bodyPr/>
          <a:lstStyle/>
          <a:p>
            <a:r>
              <a:rPr lang="en-US" dirty="0"/>
              <a:t>An organizational approach to crime reduction</a:t>
            </a:r>
          </a:p>
          <a:p>
            <a:r>
              <a:rPr lang="en-US" dirty="0"/>
              <a:t>Institutionalizes crime analysis in day-to-day police operations</a:t>
            </a:r>
          </a:p>
          <a:p>
            <a:r>
              <a:rPr lang="en-US" dirty="0"/>
              <a:t>Standardizes the processes of crime analysis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610044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Stratification</a:t>
            </a:r>
          </a:p>
        </p:txBody>
      </p:sp>
      <p:sp>
        <p:nvSpPr>
          <p:cNvPr id="3" name="Content Placeholder 2"/>
          <p:cNvSpPr>
            <a:spLocks noGrp="1"/>
          </p:cNvSpPr>
          <p:nvPr>
            <p:ph idx="1"/>
          </p:nvPr>
        </p:nvSpPr>
        <p:spPr/>
        <p:txBody>
          <a:bodyPr/>
          <a:lstStyle/>
          <a:p>
            <a:r>
              <a:rPr lang="en-US" dirty="0"/>
              <a:t>Breaks down what police do at into different levels </a:t>
            </a:r>
          </a:p>
          <a:p>
            <a:pPr lvl="1"/>
            <a:r>
              <a:rPr lang="en-US" dirty="0"/>
              <a:t>Immediate, short-term, long-term</a:t>
            </a:r>
          </a:p>
          <a:p>
            <a:r>
              <a:rPr lang="en-US" dirty="0"/>
              <a:t>Crime analysis examines problematic activity that occurs at different levels</a:t>
            </a:r>
          </a:p>
          <a:p>
            <a:pPr lvl="1"/>
            <a:r>
              <a:rPr lang="en-US" dirty="0"/>
              <a:t>Difficulty clearly defining problems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0432303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Levels of Problems</a:t>
            </a:r>
          </a:p>
        </p:txBody>
      </p:sp>
      <p:sp>
        <p:nvSpPr>
          <p:cNvPr id="3" name="Content Placeholder 2"/>
          <p:cNvSpPr>
            <a:spLocks noGrp="1"/>
          </p:cNvSpPr>
          <p:nvPr>
            <p:ph idx="1"/>
          </p:nvPr>
        </p:nvSpPr>
        <p:spPr>
          <a:xfrm>
            <a:off x="629002" y="1717171"/>
            <a:ext cx="7663020" cy="4378829"/>
          </a:xfrm>
        </p:spPr>
        <p:txBody>
          <a:bodyPr/>
          <a:lstStyle/>
          <a:p>
            <a:r>
              <a:rPr lang="en-US" sz="2800" dirty="0"/>
              <a:t>Immediate</a:t>
            </a:r>
          </a:p>
          <a:p>
            <a:pPr lvl="1"/>
            <a:r>
              <a:rPr lang="en-US" sz="2400" dirty="0"/>
              <a:t>Incidents</a:t>
            </a:r>
          </a:p>
          <a:p>
            <a:pPr lvl="1"/>
            <a:r>
              <a:rPr lang="en-US" sz="2400" dirty="0"/>
              <a:t>Serious incidents</a:t>
            </a:r>
          </a:p>
          <a:p>
            <a:r>
              <a:rPr lang="en-US" sz="2800" dirty="0"/>
              <a:t>Short-term</a:t>
            </a:r>
          </a:p>
          <a:p>
            <a:pPr lvl="1"/>
            <a:r>
              <a:rPr lang="en-US" sz="2400" dirty="0"/>
              <a:t>Repeat incident</a:t>
            </a:r>
          </a:p>
          <a:p>
            <a:pPr lvl="1"/>
            <a:r>
              <a:rPr lang="en-US" sz="2400" dirty="0"/>
              <a:t>Pattern</a:t>
            </a:r>
          </a:p>
        </p:txBody>
      </p:sp>
      <p:sp>
        <p:nvSpPr>
          <p:cNvPr id="7"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
        <p:nvSpPr>
          <p:cNvPr id="6" name="Content Placeholder 2"/>
          <p:cNvSpPr txBox="1">
            <a:spLocks/>
          </p:cNvSpPr>
          <p:nvPr/>
        </p:nvSpPr>
        <p:spPr bwMode="auto">
          <a:xfrm>
            <a:off x="4419600" y="1291683"/>
            <a:ext cx="4038600" cy="4953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buFont typeface="Wingdings" panose="05000000000000000000" pitchFamily="2" charset="2"/>
              <a:buChar char="Ø"/>
            </a:pPr>
            <a:r>
              <a:rPr lang="en-US" sz="2800" dirty="0">
                <a:solidFill>
                  <a:schemeClr val="bg1"/>
                </a:solidFill>
              </a:rPr>
              <a:t>Long-term</a:t>
            </a:r>
          </a:p>
          <a:p>
            <a:pPr lvl="1">
              <a:buFont typeface="Wingdings" panose="05000000000000000000" pitchFamily="2" charset="2"/>
              <a:buChar char="§"/>
            </a:pPr>
            <a:r>
              <a:rPr lang="en-US" sz="2400" dirty="0">
                <a:solidFill>
                  <a:schemeClr val="bg1"/>
                </a:solidFill>
              </a:rPr>
              <a:t>Problem location</a:t>
            </a:r>
          </a:p>
          <a:p>
            <a:pPr lvl="1">
              <a:buFont typeface="Wingdings" panose="05000000000000000000" pitchFamily="2" charset="2"/>
              <a:buChar char="§"/>
            </a:pPr>
            <a:r>
              <a:rPr lang="en-US" sz="2400" dirty="0">
                <a:solidFill>
                  <a:schemeClr val="bg1"/>
                </a:solidFill>
              </a:rPr>
              <a:t>Problem area</a:t>
            </a:r>
          </a:p>
          <a:p>
            <a:pPr lvl="1">
              <a:buFont typeface="Wingdings" panose="05000000000000000000" pitchFamily="2" charset="2"/>
              <a:buChar char="§"/>
            </a:pPr>
            <a:r>
              <a:rPr lang="en-US" sz="2400" dirty="0">
                <a:solidFill>
                  <a:schemeClr val="bg1"/>
                </a:solidFill>
              </a:rPr>
              <a:t>Problem offender</a:t>
            </a:r>
          </a:p>
          <a:p>
            <a:pPr lvl="1">
              <a:buFont typeface="Wingdings" panose="05000000000000000000" pitchFamily="2" charset="2"/>
              <a:buChar char="§"/>
            </a:pPr>
            <a:r>
              <a:rPr lang="en-US" sz="2400" dirty="0">
                <a:solidFill>
                  <a:schemeClr val="bg1"/>
                </a:solidFill>
              </a:rPr>
              <a:t>Problem victim</a:t>
            </a:r>
          </a:p>
          <a:p>
            <a:pPr lvl="1">
              <a:buFont typeface="Wingdings" panose="05000000000000000000" pitchFamily="2" charset="2"/>
              <a:buChar char="§"/>
            </a:pPr>
            <a:r>
              <a:rPr lang="en-US" sz="2400" dirty="0">
                <a:solidFill>
                  <a:schemeClr val="bg1"/>
                </a:solidFill>
              </a:rPr>
              <a:t>Problem property</a:t>
            </a:r>
          </a:p>
          <a:p>
            <a:pPr lvl="1">
              <a:buFont typeface="Wingdings" panose="05000000000000000000" pitchFamily="2" charset="2"/>
              <a:buChar char="§"/>
            </a:pPr>
            <a:r>
              <a:rPr lang="en-US" sz="2400" dirty="0">
                <a:solidFill>
                  <a:schemeClr val="bg1"/>
                </a:solidFill>
              </a:rPr>
              <a:t>Compound problem</a:t>
            </a:r>
          </a:p>
        </p:txBody>
      </p:sp>
    </p:spTree>
    <p:extLst>
      <p:ext uri="{BB962C8B-B14F-4D97-AF65-F5344CB8AC3E}">
        <p14:creationId xmlns:p14="http://schemas.microsoft.com/office/powerpoint/2010/main" val="30105472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Stratification of Police Responsibility</a:t>
            </a:r>
          </a:p>
        </p:txBody>
      </p:sp>
      <p:sp>
        <p:nvSpPr>
          <p:cNvPr id="3" name="Content Placeholder 2"/>
          <p:cNvSpPr>
            <a:spLocks noGrp="1"/>
          </p:cNvSpPr>
          <p:nvPr>
            <p:ph idx="1"/>
          </p:nvPr>
        </p:nvSpPr>
        <p:spPr/>
        <p:txBody>
          <a:bodyPr/>
          <a:lstStyle/>
          <a:p>
            <a:r>
              <a:rPr lang="en-US" dirty="0"/>
              <a:t>Matches the stratification activity with the stratification of ranks within police agency</a:t>
            </a:r>
          </a:p>
          <a:p>
            <a:r>
              <a:rPr lang="en-US" dirty="0"/>
              <a:t>Every rank should be responsible, actively involved, and held accountable</a:t>
            </a:r>
          </a:p>
          <a:p>
            <a:r>
              <a:rPr lang="en-US" dirty="0"/>
              <a:t>Ensures standardization and sustainability</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2216192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001000" cy="1311275"/>
          </a:xfrm>
        </p:spPr>
        <p:txBody>
          <a:bodyPr/>
          <a:lstStyle/>
          <a:p>
            <a:r>
              <a:rPr lang="en-US" dirty="0"/>
              <a:t>Stratification of Accountability and Evaluation</a:t>
            </a:r>
          </a:p>
        </p:txBody>
      </p:sp>
      <p:sp>
        <p:nvSpPr>
          <p:cNvPr id="3" name="Content Placeholder 2"/>
          <p:cNvSpPr>
            <a:spLocks noGrp="1"/>
          </p:cNvSpPr>
          <p:nvPr>
            <p:ph idx="1"/>
          </p:nvPr>
        </p:nvSpPr>
        <p:spPr>
          <a:xfrm>
            <a:off x="990600" y="1828800"/>
            <a:ext cx="8001000" cy="4038600"/>
          </a:xfrm>
        </p:spPr>
        <p:txBody>
          <a:bodyPr/>
          <a:lstStyle/>
          <a:p>
            <a:r>
              <a:rPr lang="en-US" sz="2800" dirty="0"/>
              <a:t>Daily roll calls</a:t>
            </a:r>
          </a:p>
          <a:p>
            <a:r>
              <a:rPr lang="en-US" sz="2800" dirty="0"/>
              <a:t>Weekly meetings</a:t>
            </a:r>
          </a:p>
          <a:p>
            <a:r>
              <a:rPr lang="en-US" sz="2800" dirty="0"/>
              <a:t>Monthly meetings  </a:t>
            </a:r>
          </a:p>
          <a:p>
            <a:pPr marL="0" indent="0">
              <a:buNone/>
            </a:pPr>
            <a:endParaRPr lang="en-US" sz="28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34054" y="1905000"/>
            <a:ext cx="4681011" cy="4191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1495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#1</a:t>
            </a:r>
          </a:p>
        </p:txBody>
      </p:sp>
      <p:sp>
        <p:nvSpPr>
          <p:cNvPr id="3" name="Content Placeholder 2"/>
          <p:cNvSpPr>
            <a:spLocks noGrp="1"/>
          </p:cNvSpPr>
          <p:nvPr>
            <p:ph idx="1"/>
          </p:nvPr>
        </p:nvSpPr>
        <p:spPr/>
        <p:txBody>
          <a:bodyPr/>
          <a:lstStyle/>
          <a:p>
            <a:r>
              <a:rPr lang="en-US" sz="2400" dirty="0"/>
              <a:t>The chapter presents the analogy that the use of crime analysis in policing is similar to the use of the MRI by doctors.  Discuss a different analogy of the role of analysis in policing as well as the nature of crime analysis, but use your own experience and ideas to relate it to another field. You may not use the medical field.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3103073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#2</a:t>
            </a:r>
          </a:p>
        </p:txBody>
      </p:sp>
      <p:sp>
        <p:nvSpPr>
          <p:cNvPr id="3" name="Content Placeholder 2"/>
          <p:cNvSpPr>
            <a:spLocks noGrp="1"/>
          </p:cNvSpPr>
          <p:nvPr>
            <p:ph idx="1"/>
          </p:nvPr>
        </p:nvSpPr>
        <p:spPr/>
        <p:txBody>
          <a:bodyPr/>
          <a:lstStyle/>
          <a:p>
            <a:r>
              <a:rPr lang="en-US" sz="2400" dirty="0"/>
              <a:t>Compare and contrast the research results and role of crime analysis in disorder policing, community policing, hot spots policing, </a:t>
            </a:r>
            <a:r>
              <a:rPr lang="en-US" sz="2400" dirty="0" err="1"/>
              <a:t>Compstat</a:t>
            </a:r>
            <a:r>
              <a:rPr lang="en-US" sz="2400" dirty="0"/>
              <a:t>, and problem-oriented policing. If you were a crime analyst, under what type of policing would you like to work and why?</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42894723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Reflective Question</a:t>
            </a:r>
          </a:p>
        </p:txBody>
      </p:sp>
      <p:sp>
        <p:nvSpPr>
          <p:cNvPr id="3" name="Content Placeholder 2"/>
          <p:cNvSpPr>
            <a:spLocks noGrp="1"/>
          </p:cNvSpPr>
          <p:nvPr>
            <p:ph idx="1"/>
          </p:nvPr>
        </p:nvSpPr>
        <p:spPr/>
        <p:txBody>
          <a:bodyPr/>
          <a:lstStyle/>
          <a:p>
            <a:pPr marL="0" indent="0">
              <a:buNone/>
            </a:pPr>
            <a:r>
              <a:rPr lang="en-GB" b="1" dirty="0"/>
              <a:t>Reflective Question</a:t>
            </a:r>
            <a:endParaRPr lang="en-GB" dirty="0"/>
          </a:p>
          <a:p>
            <a:pPr marL="0" indent="0">
              <a:buNone/>
            </a:pPr>
            <a:r>
              <a:rPr lang="en-GB" dirty="0"/>
              <a:t>Consider how different research methods might be employed in order to better understand the following;</a:t>
            </a:r>
          </a:p>
          <a:p>
            <a:pPr lvl="0"/>
            <a:endParaRPr lang="en-GB" dirty="0"/>
          </a:p>
          <a:p>
            <a:pPr lvl="0"/>
            <a:r>
              <a:rPr lang="en-GB" dirty="0"/>
              <a:t>The effectiveness of a policing operation designed to reduce crime in a ‘repeat location’.</a:t>
            </a:r>
          </a:p>
          <a:p>
            <a:pPr lvl="0"/>
            <a:r>
              <a:rPr lang="en-GB" dirty="0"/>
              <a:t>The experiences of repeat burglary victims and their perceptions of the police response to their victimisation.</a:t>
            </a:r>
          </a:p>
          <a:p>
            <a:pPr lvl="0"/>
            <a:r>
              <a:rPr lang="en-GB" dirty="0"/>
              <a:t>Levels of unreported burglary in a particular Basic Command Unit (BCU).</a:t>
            </a:r>
          </a:p>
          <a:p>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42</a:t>
            </a:fld>
            <a:endParaRPr lang="en-US" dirty="0"/>
          </a:p>
        </p:txBody>
      </p:sp>
    </p:spTree>
    <p:extLst>
      <p:ext uri="{BB962C8B-B14F-4D97-AF65-F5344CB8AC3E}">
        <p14:creationId xmlns:p14="http://schemas.microsoft.com/office/powerpoint/2010/main" val="398067607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Thank You</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lgn="ctr">
              <a:buNone/>
            </a:pPr>
            <a:r>
              <a:rPr lang="en-GB" b="1" dirty="0">
                <a:solidFill>
                  <a:srgbClr val="FF0000"/>
                </a:solidFill>
              </a:rPr>
              <a:t>Any Questions Please?</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43</a:t>
            </a:fld>
            <a:endParaRPr lang="en-US" dirty="0"/>
          </a:p>
        </p:txBody>
      </p:sp>
    </p:spTree>
    <p:extLst>
      <p:ext uri="{BB962C8B-B14F-4D97-AF65-F5344CB8AC3E}">
        <p14:creationId xmlns:p14="http://schemas.microsoft.com/office/powerpoint/2010/main" val="25913952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FFECDC02DC436418CCBE31634C411FC" ma:contentTypeVersion="11" ma:contentTypeDescription="Create a new document." ma:contentTypeScope="" ma:versionID="50619ba7b7fdfd55f78197c00911344d">
  <xsd:schema xmlns:xsd="http://www.w3.org/2001/XMLSchema" xmlns:xs="http://www.w3.org/2001/XMLSchema" xmlns:p="http://schemas.microsoft.com/office/2006/metadata/properties" xmlns:ns3="aadfcd52-e379-49eb-a412-e28a16640aff" xmlns:ns4="ee7a20b1-ddba-4ac9-b1b6-34fd780388d2" targetNamespace="http://schemas.microsoft.com/office/2006/metadata/properties" ma:root="true" ma:fieldsID="0a0632fd713e13924f6edd3c98695efe" ns3:_="" ns4:_="">
    <xsd:import namespace="aadfcd52-e379-49eb-a412-e28a16640aff"/>
    <xsd:import namespace="ee7a20b1-ddba-4ac9-b1b6-34fd780388d2"/>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adfcd52-e379-49eb-a412-e28a16640aff"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e7a20b1-ddba-4ac9-b1b6-34fd780388d2"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D7BFF72-5FC6-4C65-B04D-D6600D9025BB}">
  <ds:schemaRefs>
    <ds:schemaRef ds:uri="http://schemas.microsoft.com/sharepoint/v3/contenttype/forms"/>
  </ds:schemaRefs>
</ds:datastoreItem>
</file>

<file path=customXml/itemProps2.xml><?xml version="1.0" encoding="utf-8"?>
<ds:datastoreItem xmlns:ds="http://schemas.openxmlformats.org/officeDocument/2006/customXml" ds:itemID="{23AE0643-51C8-4799-8C39-1B2F209AEB4E}">
  <ds:schemaRefs>
    <ds:schemaRef ds:uri="http://purl.org/dc/terms/"/>
    <ds:schemaRef ds:uri="http://schemas.openxmlformats.org/package/2006/metadata/core-properties"/>
    <ds:schemaRef ds:uri="ee7a20b1-ddba-4ac9-b1b6-34fd780388d2"/>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aadfcd52-e379-49eb-a412-e28a16640aff"/>
    <ds:schemaRef ds:uri="http://www.w3.org/XML/1998/namespace"/>
  </ds:schemaRefs>
</ds:datastoreItem>
</file>

<file path=customXml/itemProps3.xml><?xml version="1.0" encoding="utf-8"?>
<ds:datastoreItem xmlns:ds="http://schemas.openxmlformats.org/officeDocument/2006/customXml" ds:itemID="{9EC38411-AAB2-4F6B-AEED-91A39FFD797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adfcd52-e379-49eb-a412-e28a16640aff"/>
    <ds:schemaRef ds:uri="ee7a20b1-ddba-4ac9-b1b6-34fd78038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7984</TotalTime>
  <Words>2930</Words>
  <Application>Microsoft Office PowerPoint</Application>
  <PresentationFormat>On-screen Show (4:3)</PresentationFormat>
  <Paragraphs>272</Paragraphs>
  <Slides>43</Slides>
  <Notes>1</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Crime Analysis, Research Methods &amp; EBP </vt:lpstr>
      <vt:lpstr>Research Methods and Evidence Based Policing (EBP)  </vt:lpstr>
      <vt:lpstr>Research Methods and Evidence Based Policing (EBP)  </vt:lpstr>
      <vt:lpstr>Research Methods and Evidence Based Policing (EBP) </vt:lpstr>
      <vt:lpstr>Research Methods and Evidence Based Policing (EBP) </vt:lpstr>
      <vt:lpstr>Research Methods and Evidence Based Policing (EBP) </vt:lpstr>
      <vt:lpstr>Research Methods and Evidence Based Policing (EBP) </vt:lpstr>
      <vt:lpstr>EBP</vt:lpstr>
      <vt:lpstr>EBP</vt:lpstr>
      <vt:lpstr>EBP &amp; The Maryland Scale</vt:lpstr>
      <vt:lpstr>The Maryland Scale</vt:lpstr>
      <vt:lpstr>Systematic Reviews. </vt:lpstr>
      <vt:lpstr>The EBP Debate</vt:lpstr>
      <vt:lpstr>The EBP Debate</vt:lpstr>
      <vt:lpstr>The role of Professional Experience </vt:lpstr>
      <vt:lpstr>Challenges?</vt:lpstr>
      <vt:lpstr>Research on Crime Analysis and Crime Reduction</vt:lpstr>
      <vt:lpstr>Standard Model of Policing</vt:lpstr>
      <vt:lpstr>Crime Analysis Within the Standard Model of Policing</vt:lpstr>
      <vt:lpstr>Community Policing</vt:lpstr>
      <vt:lpstr>Community Policing</vt:lpstr>
      <vt:lpstr>Community Policing</vt:lpstr>
      <vt:lpstr>Community Policing Effects</vt:lpstr>
      <vt:lpstr>Community Policing and Crime Analysis</vt:lpstr>
      <vt:lpstr>Problem-Oriented Policing</vt:lpstr>
      <vt:lpstr>SARA Model</vt:lpstr>
      <vt:lpstr>POP and Crime Analysis</vt:lpstr>
      <vt:lpstr>Hot Spots Policing</vt:lpstr>
      <vt:lpstr>Focused Deterrence</vt:lpstr>
      <vt:lpstr>Disorder Policing</vt:lpstr>
      <vt:lpstr>Compstat</vt:lpstr>
      <vt:lpstr>Intelligence Led Policing</vt:lpstr>
      <vt:lpstr>Predictive Policing</vt:lpstr>
      <vt:lpstr>Police Effectiveness and Crime Analysis</vt:lpstr>
      <vt:lpstr>Stratified Policing: Framework for Crime Analysis</vt:lpstr>
      <vt:lpstr>Problem Stratification</vt:lpstr>
      <vt:lpstr>Levels of Problems</vt:lpstr>
      <vt:lpstr>Stratification of Police Responsibility</vt:lpstr>
      <vt:lpstr>Stratification of Accountability and Evaluation</vt:lpstr>
      <vt:lpstr>Discussion Exercise #1</vt:lpstr>
      <vt:lpstr>Discussion Exercise #2</vt:lpstr>
      <vt:lpstr>Reflective Question</vt:lpstr>
      <vt:lpstr>Thank You</vt:lpstr>
    </vt:vector>
  </TitlesOfParts>
  <Company>Dell Computer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Introduction to Crime Mapping</dc:title>
  <dc:creator>Rachel Boba</dc:creator>
  <cp:lastModifiedBy>Peter Doyle</cp:lastModifiedBy>
  <cp:revision>298</cp:revision>
  <cp:lastPrinted>1998-09-21T16:02:30Z</cp:lastPrinted>
  <dcterms:created xsi:type="dcterms:W3CDTF">1998-09-21T12:07:34Z</dcterms:created>
  <dcterms:modified xsi:type="dcterms:W3CDTF">2019-08-12T12:26:33Z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0x0101007FFECDC02DC436418CCBE31634C411FC</vt:lpwstr>
  </property>
</Properties>
</file>