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Lst>
  <p:sldIdLst>
    <p:sldId id="256" r:id="rId3"/>
    <p:sldId id="257" r:id="rId4"/>
    <p:sldId id="298" r:id="rId5"/>
    <p:sldId id="300" r:id="rId6"/>
    <p:sldId id="301" r:id="rId7"/>
    <p:sldId id="302" r:id="rId8"/>
    <p:sldId id="258" r:id="rId9"/>
    <p:sldId id="259" r:id="rId10"/>
    <p:sldId id="303" r:id="rId11"/>
    <p:sldId id="260" r:id="rId12"/>
    <p:sldId id="304" r:id="rId13"/>
    <p:sldId id="305" r:id="rId14"/>
    <p:sldId id="306" r:id="rId15"/>
    <p:sldId id="307" r:id="rId16"/>
    <p:sldId id="308" r:id="rId17"/>
    <p:sldId id="309" r:id="rId18"/>
    <p:sldId id="310" r:id="rId19"/>
    <p:sldId id="313" r:id="rId20"/>
    <p:sldId id="314" r:id="rId21"/>
    <p:sldId id="315" r:id="rId22"/>
    <p:sldId id="316" r:id="rId23"/>
    <p:sldId id="317" r:id="rId24"/>
    <p:sldId id="288" r:id="rId25"/>
    <p:sldId id="269" r:id="rId26"/>
    <p:sldId id="289" r:id="rId27"/>
    <p:sldId id="290" r:id="rId28"/>
    <p:sldId id="291" r:id="rId29"/>
    <p:sldId id="292" r:id="rId30"/>
    <p:sldId id="270" r:id="rId31"/>
    <p:sldId id="271" r:id="rId32"/>
    <p:sldId id="272" r:id="rId33"/>
    <p:sldId id="273" r:id="rId34"/>
    <p:sldId id="293" r:id="rId35"/>
    <p:sldId id="294" r:id="rId36"/>
    <p:sldId id="274" r:id="rId37"/>
    <p:sldId id="275" r:id="rId38"/>
    <p:sldId id="276" r:id="rId39"/>
    <p:sldId id="277" r:id="rId40"/>
    <p:sldId id="278" r:id="rId41"/>
    <p:sldId id="280" r:id="rId42"/>
    <p:sldId id="281" r:id="rId43"/>
    <p:sldId id="282" r:id="rId44"/>
    <p:sldId id="283" r:id="rId45"/>
    <p:sldId id="284" r:id="rId46"/>
    <p:sldId id="295" r:id="rId47"/>
    <p:sldId id="285" r:id="rId48"/>
    <p:sldId id="286" r:id="rId49"/>
    <p:sldId id="296" r:id="rId50"/>
    <p:sldId id="287" r:id="rId51"/>
    <p:sldId id="297"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27" autoAdjust="0"/>
    <p:restoredTop sz="94660"/>
  </p:normalViewPr>
  <p:slideViewPr>
    <p:cSldViewPr>
      <p:cViewPr varScale="1">
        <p:scale>
          <a:sx n="69" d="100"/>
          <a:sy n="69" d="100"/>
        </p:scale>
        <p:origin x="-1380"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2.xml"/><Relationship Id="rId1" Type="http://schemas.openxmlformats.org/officeDocument/2006/relationships/themeOverride" Target="../theme/themeOverride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95" name="Group 94"/>
          <p:cNvGrpSpPr/>
          <p:nvPr/>
        </p:nvGrpSpPr>
        <p:grpSpPr>
          <a:xfrm>
            <a:off x="0" y="-30477"/>
            <a:ext cx="9067800" cy="6889273"/>
            <a:chOff x="0" y="-30477"/>
            <a:chExt cx="9067800" cy="6889273"/>
          </a:xfrm>
        </p:grpSpPr>
        <p:cxnSp>
          <p:nvCxnSpPr>
            <p:cNvPr id="110" name="Straight Connector 109"/>
            <p:cNvCxnSpPr/>
            <p:nvPr/>
          </p:nvCxnSpPr>
          <p:spPr>
            <a:xfrm rot="16200000" flipH="1">
              <a:off x="-1447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a:xfrm rot="16200000" flipH="1">
              <a:off x="-1638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8" name="Straight Connector 177"/>
            <p:cNvCxnSpPr/>
            <p:nvPr/>
          </p:nvCxnSpPr>
          <p:spPr>
            <a:xfrm rot="5400000">
              <a:off x="-1485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a:xfrm rot="5400000">
              <a:off x="-32385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rot="16200000" flipH="1">
              <a:off x="-33147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rot="16200000" flipH="1">
              <a:off x="-1371600" y="2971800"/>
              <a:ext cx="6858000"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a:xfrm rot="16200000" flipH="1">
              <a:off x="-2819400" y="3200400"/>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p:cNvCxnSpPr/>
            <p:nvPr/>
          </p:nvCxnSpPr>
          <p:spPr>
            <a:xfrm rot="5400000">
              <a:off x="-2705099" y="3238500"/>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86" name="Straight Connector 185"/>
            <p:cNvCxnSpPr/>
            <p:nvPr/>
          </p:nvCxnSpPr>
          <p:spPr>
            <a:xfrm rot="16200000" flipH="1">
              <a:off x="-21336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a:xfrm rot="16200000" flipH="1">
              <a:off x="-31242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a:xfrm rot="16200000" flipH="1">
              <a:off x="-1828799" y="3352799"/>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a:xfrm rot="16200000" flipH="1">
              <a:off x="-28194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a:xfrm rot="16200000" flipH="1">
              <a:off x="-2438400" y="3124200"/>
              <a:ext cx="6858000"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a:xfrm rot="5400000">
              <a:off x="-173164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a:xfrm rot="5400000">
              <a:off x="-1142048"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a:xfrm rot="5400000">
              <a:off x="-9144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a:xfrm rot="5400000">
              <a:off x="-185547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21" name="Straight Connector 120"/>
            <p:cNvCxnSpPr/>
            <p:nvPr/>
          </p:nvCxnSpPr>
          <p:spPr>
            <a:xfrm rot="16200000" flipH="1">
              <a:off x="-26431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a:xfrm rot="16200000" flipH="1">
              <a:off x="-1954530" y="3326130"/>
              <a:ext cx="6858000" cy="20574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rot="16200000" flipH="1">
              <a:off x="-2362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a:xfrm rot="16200000" flipH="1">
              <a:off x="-21336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a:xfrm rot="16200000" flipH="1">
              <a:off x="1066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a:xfrm rot="16200000" flipH="1">
              <a:off x="876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2" name="Straight Connector 211"/>
            <p:cNvCxnSpPr/>
            <p:nvPr/>
          </p:nvCxnSpPr>
          <p:spPr>
            <a:xfrm rot="5400000">
              <a:off x="1028700" y="3238500"/>
              <a:ext cx="6858000"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p:cNvCxnSpPr/>
            <p:nvPr/>
          </p:nvCxnSpPr>
          <p:spPr>
            <a:xfrm rot="5400000">
              <a:off x="-7239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p:cNvCxnSpPr/>
            <p:nvPr/>
          </p:nvCxnSpPr>
          <p:spPr>
            <a:xfrm rot="16200000" flipH="1">
              <a:off x="-8001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 name="Straight Connector 214"/>
            <p:cNvCxnSpPr/>
            <p:nvPr/>
          </p:nvCxnSpPr>
          <p:spPr>
            <a:xfrm rot="5400000">
              <a:off x="-152400" y="3429000"/>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p:cNvCxnSpPr/>
            <p:nvPr/>
          </p:nvCxnSpPr>
          <p:spPr>
            <a:xfrm rot="16200000" flipH="1">
              <a:off x="-304800" y="3200400"/>
              <a:ext cx="6858000"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p:cNvCxnSpPr/>
            <p:nvPr/>
          </p:nvCxnSpPr>
          <p:spPr>
            <a:xfrm rot="5400000">
              <a:off x="-190499" y="3238500"/>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p:cNvCxnSpPr/>
            <p:nvPr/>
          </p:nvCxnSpPr>
          <p:spPr>
            <a:xfrm rot="16200000" flipH="1">
              <a:off x="3810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p:cNvCxnSpPr/>
            <p:nvPr/>
          </p:nvCxnSpPr>
          <p:spPr>
            <a:xfrm rot="16200000" flipH="1">
              <a:off x="-6096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0" name="Straight Connector 219"/>
            <p:cNvCxnSpPr/>
            <p:nvPr/>
          </p:nvCxnSpPr>
          <p:spPr>
            <a:xfrm rot="16200000" flipH="1">
              <a:off x="685801" y="3352799"/>
              <a:ext cx="6858000" cy="152401"/>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p:cNvCxnSpPr/>
            <p:nvPr/>
          </p:nvCxnSpPr>
          <p:spPr>
            <a:xfrm rot="16200000" flipH="1">
              <a:off x="-304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2" name="Straight Connector 221"/>
            <p:cNvCxnSpPr/>
            <p:nvPr/>
          </p:nvCxnSpPr>
          <p:spPr>
            <a:xfrm rot="5400000">
              <a:off x="-10287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p:cNvCxnSpPr/>
            <p:nvPr/>
          </p:nvCxnSpPr>
          <p:spPr>
            <a:xfrm rot="5400000">
              <a:off x="78295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p:cNvCxnSpPr/>
            <p:nvPr/>
          </p:nvCxnSpPr>
          <p:spPr>
            <a:xfrm rot="5400000">
              <a:off x="1372552"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5" name="Straight Connector 224"/>
            <p:cNvCxnSpPr/>
            <p:nvPr/>
          </p:nvCxnSpPr>
          <p:spPr>
            <a:xfrm rot="5400000">
              <a:off x="1600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6" name="Straight Connector 225"/>
            <p:cNvCxnSpPr/>
            <p:nvPr/>
          </p:nvCxnSpPr>
          <p:spPr>
            <a:xfrm rot="5400000">
              <a:off x="65913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7" name="Straight Connector 226"/>
            <p:cNvCxnSpPr/>
            <p:nvPr/>
          </p:nvCxnSpPr>
          <p:spPr>
            <a:xfrm rot="16200000" flipH="1">
              <a:off x="-1285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28" name="Straight Connector 227"/>
            <p:cNvCxnSpPr/>
            <p:nvPr/>
          </p:nvCxnSpPr>
          <p:spPr>
            <a:xfrm rot="16200000" flipH="1">
              <a:off x="560070" y="3326130"/>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9" name="Straight Connector 228"/>
            <p:cNvCxnSpPr/>
            <p:nvPr/>
          </p:nvCxnSpPr>
          <p:spPr>
            <a:xfrm rot="16200000" flipH="1">
              <a:off x="1524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0" name="Straight Connector 229"/>
            <p:cNvCxnSpPr/>
            <p:nvPr/>
          </p:nvCxnSpPr>
          <p:spPr>
            <a:xfrm rot="16200000" flipH="1">
              <a:off x="3810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7" name="Straight Connector 236"/>
            <p:cNvCxnSpPr/>
            <p:nvPr/>
          </p:nvCxnSpPr>
          <p:spPr>
            <a:xfrm rot="16200000" flipH="1">
              <a:off x="2743200" y="3352801"/>
              <a:ext cx="6858000"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p:cNvCxnSpPr/>
            <p:nvPr/>
          </p:nvCxnSpPr>
          <p:spPr>
            <a:xfrm rot="16200000" flipH="1">
              <a:off x="2095501"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9" name="Straight Connector 238"/>
            <p:cNvCxnSpPr/>
            <p:nvPr/>
          </p:nvCxnSpPr>
          <p:spPr>
            <a:xfrm rot="5400000">
              <a:off x="2705100"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0" name="Straight Connector 239"/>
            <p:cNvCxnSpPr/>
            <p:nvPr/>
          </p:nvCxnSpPr>
          <p:spPr>
            <a:xfrm rot="5400000">
              <a:off x="1828801" y="3276600"/>
              <a:ext cx="6857999"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p:cNvCxnSpPr/>
            <p:nvPr/>
          </p:nvCxnSpPr>
          <p:spPr>
            <a:xfrm rot="16200000" flipH="1">
              <a:off x="1066800" y="3200402"/>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p:cNvCxnSpPr/>
            <p:nvPr/>
          </p:nvCxnSpPr>
          <p:spPr>
            <a:xfrm rot="16200000" flipH="1">
              <a:off x="2362201" y="3352800"/>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3" name="Straight Connector 242"/>
            <p:cNvCxnSpPr/>
            <p:nvPr/>
          </p:nvCxnSpPr>
          <p:spPr>
            <a:xfrm rot="5400000">
              <a:off x="2646045" y="2722246"/>
              <a:ext cx="6858000"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p:cNvCxnSpPr/>
            <p:nvPr/>
          </p:nvCxnSpPr>
          <p:spPr>
            <a:xfrm rot="5400000">
              <a:off x="3048952" y="3277553"/>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45" name="Straight Connector 244"/>
            <p:cNvCxnSpPr/>
            <p:nvPr/>
          </p:nvCxnSpPr>
          <p:spPr>
            <a:xfrm rot="5400000">
              <a:off x="2895600" y="3276601"/>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6" name="Straight Connector 245"/>
            <p:cNvCxnSpPr/>
            <p:nvPr/>
          </p:nvCxnSpPr>
          <p:spPr>
            <a:xfrm rot="5400000">
              <a:off x="2388870" y="3227071"/>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47" name="Straight Connector 246"/>
            <p:cNvCxnSpPr/>
            <p:nvPr/>
          </p:nvCxnSpPr>
          <p:spPr>
            <a:xfrm rot="16200000" flipH="1">
              <a:off x="22364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8" name="Straight Connector 247"/>
            <p:cNvCxnSpPr/>
            <p:nvPr/>
          </p:nvCxnSpPr>
          <p:spPr>
            <a:xfrm rot="16200000" flipH="1">
              <a:off x="17526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9" name="Straight Connector 248"/>
            <p:cNvCxnSpPr/>
            <p:nvPr/>
          </p:nvCxnSpPr>
          <p:spPr>
            <a:xfrm rot="16200000" flipH="1">
              <a:off x="19812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0" name="Straight Connector 249"/>
            <p:cNvCxnSpPr/>
            <p:nvPr/>
          </p:nvCxnSpPr>
          <p:spPr>
            <a:xfrm rot="5400000">
              <a:off x="3467100" y="3314701"/>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p:cNvCxnSpPr/>
            <p:nvPr/>
          </p:nvCxnSpPr>
          <p:spPr>
            <a:xfrm rot="16200000" flipH="1">
              <a:off x="3467099" y="3314701"/>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2" name="Straight Connector 251"/>
            <p:cNvCxnSpPr/>
            <p:nvPr/>
          </p:nvCxnSpPr>
          <p:spPr>
            <a:xfrm rot="5400000">
              <a:off x="4038600" y="3429001"/>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p:cNvCxnSpPr/>
            <p:nvPr/>
          </p:nvCxnSpPr>
          <p:spPr>
            <a:xfrm rot="16200000" flipH="1">
              <a:off x="3886200" y="3200401"/>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p:cNvCxnSpPr/>
            <p:nvPr/>
          </p:nvCxnSpPr>
          <p:spPr>
            <a:xfrm rot="5400000">
              <a:off x="4000501" y="3238501"/>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5" name="Straight Connector 254"/>
            <p:cNvCxnSpPr/>
            <p:nvPr/>
          </p:nvCxnSpPr>
          <p:spPr>
            <a:xfrm rot="16200000" flipH="1">
              <a:off x="4572000" y="3200401"/>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p:cNvCxnSpPr/>
            <p:nvPr/>
          </p:nvCxnSpPr>
          <p:spPr>
            <a:xfrm rot="16200000" flipH="1">
              <a:off x="3733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8" name="Straight Connector 257"/>
            <p:cNvCxnSpPr/>
            <p:nvPr/>
          </p:nvCxnSpPr>
          <p:spPr>
            <a:xfrm rot="5400000">
              <a:off x="36195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p:cNvCxnSpPr/>
            <p:nvPr/>
          </p:nvCxnSpPr>
          <p:spPr>
            <a:xfrm rot="16200000" flipH="1">
              <a:off x="4214813" y="3252788"/>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p:cNvCxnSpPr/>
            <p:nvPr/>
          </p:nvCxnSpPr>
          <p:spPr>
            <a:xfrm rot="16200000" flipH="1">
              <a:off x="47510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1" name="Straight Connector 260"/>
            <p:cNvCxnSpPr/>
            <p:nvPr/>
          </p:nvCxnSpPr>
          <p:spPr>
            <a:xfrm rot="16200000" flipH="1">
              <a:off x="43434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2" name="Straight Connector 261"/>
            <p:cNvCxnSpPr/>
            <p:nvPr/>
          </p:nvCxnSpPr>
          <p:spPr>
            <a:xfrm rot="16200000" flipH="1">
              <a:off x="4572000" y="3352801"/>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4" name="Straight Connector 263"/>
            <p:cNvCxnSpPr/>
            <p:nvPr/>
          </p:nvCxnSpPr>
          <p:spPr>
            <a:xfrm rot="16200000" flipH="1">
              <a:off x="5257800" y="3352802"/>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5" name="Straight Connector 264"/>
            <p:cNvCxnSpPr/>
            <p:nvPr/>
          </p:nvCxnSpPr>
          <p:spPr>
            <a:xfrm rot="16200000" flipH="1">
              <a:off x="5067300" y="3238502"/>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6" name="Straight Connector 265"/>
            <p:cNvCxnSpPr/>
            <p:nvPr/>
          </p:nvCxnSpPr>
          <p:spPr>
            <a:xfrm rot="5400000">
              <a:off x="5219700" y="3238502"/>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p:cNvCxnSpPr/>
            <p:nvPr/>
          </p:nvCxnSpPr>
          <p:spPr>
            <a:xfrm rot="16200000" flipH="1">
              <a:off x="4876801" y="3352801"/>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68" name="Straight Connector 267"/>
            <p:cNvCxnSpPr/>
            <p:nvPr/>
          </p:nvCxnSpPr>
          <p:spPr>
            <a:xfrm rot="5400000">
              <a:off x="5527994" y="3318196"/>
              <a:ext cx="6888479"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70" name="Straight Connector 269"/>
            <p:cNvCxnSpPr/>
            <p:nvPr/>
          </p:nvCxnSpPr>
          <p:spPr>
            <a:xfrm rot="5400000">
              <a:off x="4850130" y="3227072"/>
              <a:ext cx="6858000"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p:cNvCxnSpPr/>
            <p:nvPr/>
          </p:nvCxnSpPr>
          <p:spPr>
            <a:xfrm rot="16200000" flipH="1">
              <a:off x="4751070" y="3326132"/>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8" name="Straight Connector 277"/>
            <p:cNvCxnSpPr/>
            <p:nvPr/>
          </p:nvCxnSpPr>
          <p:spPr>
            <a:xfrm rot="5400000">
              <a:off x="5562599" y="3429001"/>
              <a:ext cx="685800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p:cNvCxnSpPr/>
            <p:nvPr/>
          </p:nvCxnSpPr>
          <p:spPr>
            <a:xfrm rot="5400000">
              <a:off x="2552700" y="3390900"/>
              <a:ext cx="6858000"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p:cNvCxnSpPr/>
            <p:nvPr/>
          </p:nvCxnSpPr>
          <p:spPr>
            <a:xfrm rot="16200000" flipH="1">
              <a:off x="3048000" y="3352800"/>
              <a:ext cx="6858000"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p:cNvCxnSpPr/>
            <p:nvPr/>
          </p:nvCxnSpPr>
          <p:spPr>
            <a:xfrm rot="16200000" flipH="1">
              <a:off x="3238500" y="3238500"/>
              <a:ext cx="6858000"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p:cNvCxnSpPr/>
            <p:nvPr/>
          </p:nvCxnSpPr>
          <p:spPr>
            <a:xfrm rot="5400000">
              <a:off x="2133600" y="3276600"/>
              <a:ext cx="6858000"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p:cNvCxnSpPr/>
            <p:nvPr/>
          </p:nvCxnSpPr>
          <p:spPr>
            <a:xfrm rot="16200000" flipH="1">
              <a:off x="3148013" y="3252789"/>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p:cNvCxnSpPr/>
            <p:nvPr/>
          </p:nvCxnSpPr>
          <p:spPr>
            <a:xfrm rot="5400000">
              <a:off x="3771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2" name="Straight Connector 301"/>
            <p:cNvCxnSpPr/>
            <p:nvPr/>
          </p:nvCxnSpPr>
          <p:spPr>
            <a:xfrm rot="5400000">
              <a:off x="4229100" y="2933700"/>
              <a:ext cx="6858000"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p:cNvCxnSpPr/>
            <p:nvPr/>
          </p:nvCxnSpPr>
          <p:spPr>
            <a:xfrm rot="16200000" flipH="1">
              <a:off x="1371600" y="3200403"/>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p:txBody>
          <a:bodyPr/>
          <a:lstStyle/>
          <a:p>
            <a:fld id="{51359C65-013C-4416-93B5-D014EC6A2926}" type="datetimeFigureOut">
              <a:rPr lang="en-GB" smtClean="0"/>
              <a:t>02/06/2019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C33E60-5050-45B6-B2A1-9C8C8C5C613E}" type="slidenum">
              <a:rPr lang="en-GB" smtClean="0"/>
              <a:t>‹#›</a:t>
            </a:fld>
            <a:endParaRPr lang="en-GB"/>
          </a:p>
        </p:txBody>
      </p:sp>
      <p:sp>
        <p:nvSpPr>
          <p:cNvPr id="113" name="Rectangle 112"/>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grpSp>
        <p:nvGrpSpPr>
          <p:cNvPr id="94" name="Group 93"/>
          <p:cNvGrpSpPr/>
          <p:nvPr/>
        </p:nvGrpSpPr>
        <p:grpSpPr>
          <a:xfrm>
            <a:off x="0" y="2057400"/>
            <a:ext cx="4801394" cy="2820988"/>
            <a:chOff x="0" y="2057400"/>
            <a:chExt cx="4801394" cy="2820988"/>
          </a:xfrm>
        </p:grpSpPr>
        <p:cxnSp>
          <p:nvCxnSpPr>
            <p:cNvPr id="117" name="Straight Connector 116"/>
            <p:cNvCxnSpPr/>
            <p:nvPr/>
          </p:nvCxnSpPr>
          <p:spPr>
            <a:xfrm>
              <a:off x="0" y="20574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0" y="48768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p:nvPr/>
          </p:nvCxnSpPr>
          <p:spPr>
            <a:xfrm rot="5400000">
              <a:off x="3391694" y="3467100"/>
              <a:ext cx="2818606"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nchor="b">
            <a:normAutofit/>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1359C65-013C-4416-93B5-D014EC6A2926}" type="datetimeFigureOut">
              <a:rPr lang="en-GB" smtClean="0"/>
              <a:t>02/06/2019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C33E60-5050-45B6-B2A1-9C8C8C5C613E}"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grpSp>
        <p:nvGrpSpPr>
          <p:cNvPr id="7" name="Group 92"/>
          <p:cNvGrpSpPr/>
          <p:nvPr/>
        </p:nvGrpSpPr>
        <p:grpSpPr>
          <a:xfrm>
            <a:off x="1" y="-30478"/>
            <a:ext cx="9067799" cy="4846320"/>
            <a:chOff x="1" y="-30477"/>
            <a:chExt cx="9067799" cy="4526277"/>
          </a:xfrm>
        </p:grpSpPr>
        <p:cxnSp>
          <p:nvCxnSpPr>
            <p:cNvPr id="8" name="Straight Connector 7"/>
            <p:cNvCxnSpPr/>
            <p:nvPr/>
          </p:nvCxnSpPr>
          <p:spPr>
            <a:xfrm rot="16200000" flipH="1">
              <a:off x="-2716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4621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a:off x="-3097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206236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6200000" flipH="1">
              <a:off x="-213856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195465" y="1785212"/>
              <a:ext cx="450573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64326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1528964"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95746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94806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H="1">
              <a:off x="-652664" y="2166211"/>
              <a:ext cx="4505731" cy="152401"/>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flipH="1">
              <a:off x="-16432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6200000" flipH="1">
              <a:off x="-1790700" y="2019300"/>
              <a:ext cx="4495800"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55551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5400000">
              <a:off x="340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26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a:off x="-67933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1467052"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77839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11860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16200000" flipH="1">
              <a:off x="-9574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H="1">
              <a:off x="22429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20524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2204835" y="2051912"/>
              <a:ext cx="450573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5400000">
              <a:off x="452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16200000" flipH="1">
              <a:off x="37603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5400000">
              <a:off x="1023735" y="2242139"/>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871335" y="2013812"/>
              <a:ext cx="450573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5400000">
              <a:off x="985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155713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16200000" flipH="1">
              <a:off x="5665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16200000" flipH="1">
              <a:off x="1861936" y="2166211"/>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16200000" flipH="1">
              <a:off x="8713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474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95909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25486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5400000">
              <a:off x="27763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5400000">
              <a:off x="183526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047548"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1736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1328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16200000" flipH="1">
              <a:off x="1557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16200000" flipH="1">
              <a:off x="39193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3271636"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5400000">
              <a:off x="38812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004936" y="2090012"/>
              <a:ext cx="4505730"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16200000" flipH="1">
              <a:off x="22429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16200000" flipH="1">
              <a:off x="35383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822180" y="1535657"/>
              <a:ext cx="4505731"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4225087" y="2090965"/>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5400000">
              <a:off x="407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5400000">
              <a:off x="356500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6200000" flipH="1">
              <a:off x="34126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29287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16200000" flipH="1">
              <a:off x="3081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4643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16200000" flipH="1">
              <a:off x="4643234"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5400000">
              <a:off x="5214735" y="2242140"/>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506233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5176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7481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9099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5400000">
              <a:off x="47956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3909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927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519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16200000" flipH="1">
              <a:off x="5748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433935" y="2166213"/>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16200000" flipH="1">
              <a:off x="62434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3958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60529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09356" y="2136834"/>
              <a:ext cx="4525755"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6026265" y="2040483"/>
              <a:ext cx="4505731"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5927205" y="2139543"/>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5400000">
              <a:off x="6738734" y="2242140"/>
              <a:ext cx="450573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728835" y="2204312"/>
              <a:ext cx="450573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224135" y="2166212"/>
              <a:ext cx="450573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16200000" flipH="1">
              <a:off x="4414635" y="2051912"/>
              <a:ext cx="450573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3309735" y="2090012"/>
              <a:ext cx="450573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43241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rot="5400000">
              <a:off x="49480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a:off x="5405235" y="1747112"/>
              <a:ext cx="450573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rot="16200000" flipH="1">
              <a:off x="2547735" y="2013814"/>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94" name="Rectangle 93"/>
          <p:cNvSpPr/>
          <p:nvPr/>
        </p:nvSpPr>
        <p:spPr>
          <a:xfrm>
            <a:off x="0" y="4311168"/>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96" name="Straight Connector 95"/>
          <p:cNvCxnSpPr/>
          <p:nvPr/>
        </p:nvCxnSpPr>
        <p:spPr>
          <a:xfrm>
            <a:off x="0" y="4387368"/>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7" name="Straight Connector 96"/>
          <p:cNvCxnSpPr/>
          <p:nvPr/>
        </p:nvCxnSpPr>
        <p:spPr>
          <a:xfrm>
            <a:off x="0" y="613838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5" name="Title 94"/>
          <p:cNvSpPr>
            <a:spLocks noGrp="1"/>
          </p:cNvSpPr>
          <p:nvPr>
            <p:ph type="title"/>
          </p:nvPr>
        </p:nvSpPr>
        <p:spPr>
          <a:xfrm>
            <a:off x="457200" y="4463568"/>
            <a:ext cx="8305800" cy="1143000"/>
          </a:xfrm>
        </p:spPr>
        <p:txBody>
          <a:bodyPr/>
          <a:lstStyle/>
          <a:p>
            <a:r>
              <a:rPr lang="en-US" smtClean="0"/>
              <a:t>Click to edit Master title style</a:t>
            </a:r>
            <a:endParaRPr lang="en-US"/>
          </a:p>
        </p:txBody>
      </p:sp>
      <p:sp>
        <p:nvSpPr>
          <p:cNvPr id="2" name="Date Placeholder 1"/>
          <p:cNvSpPr>
            <a:spLocks noGrp="1"/>
          </p:cNvSpPr>
          <p:nvPr>
            <p:ph type="dt" sz="half" idx="10"/>
          </p:nvPr>
        </p:nvSpPr>
        <p:spPr/>
        <p:txBody>
          <a:bodyPr/>
          <a:lstStyle/>
          <a:p>
            <a:fld id="{51359C65-013C-4416-93B5-D014EC6A2926}" type="datetimeFigureOut">
              <a:rPr lang="en-GB" smtClean="0"/>
              <a:t>02/06/2019</a:t>
            </a:fld>
            <a:endParaRPr lang="en-GB"/>
          </a:p>
        </p:txBody>
      </p:sp>
      <p:sp>
        <p:nvSpPr>
          <p:cNvPr id="91" name="Footer Placeholder 90"/>
          <p:cNvSpPr>
            <a:spLocks noGrp="1"/>
          </p:cNvSpPr>
          <p:nvPr>
            <p:ph type="ftr" sz="quarter" idx="11"/>
          </p:nvPr>
        </p:nvSpPr>
        <p:spPr/>
        <p:txBody>
          <a:bodyPr/>
          <a:lstStyle/>
          <a:p>
            <a:endParaRPr lang="en-GB"/>
          </a:p>
        </p:txBody>
      </p:sp>
      <p:sp>
        <p:nvSpPr>
          <p:cNvPr id="92" name="Slide Number Placeholder 91"/>
          <p:cNvSpPr>
            <a:spLocks noGrp="1"/>
          </p:cNvSpPr>
          <p:nvPr>
            <p:ph type="sldNum" sz="quarter" idx="12"/>
          </p:nvPr>
        </p:nvSpPr>
        <p:spPr/>
        <p:txBody>
          <a:bodyPr/>
          <a:lstStyle/>
          <a:p>
            <a:fld id="{FAC33E60-5050-45B6-B2A1-9C8C8C5C613E}"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1359C65-013C-4416-93B5-D014EC6A2926}" type="datetimeFigureOut">
              <a:rPr lang="en-GB" smtClean="0"/>
              <a:t>02/06/2019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C33E60-5050-45B6-B2A1-9C8C8C5C613E}"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1359C65-013C-4416-93B5-D014EC6A2926}" type="datetimeFigureOut">
              <a:rPr lang="en-GB" smtClean="0"/>
              <a:t>02/06/2019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C33E60-5050-45B6-B2A1-9C8C8C5C613E}"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1359C65-013C-4416-93B5-D014EC6A2926}" type="datetimeFigureOut">
              <a:rPr lang="en-GB" smtClean="0"/>
              <a:t>02/06/2019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C33E60-5050-45B6-B2A1-9C8C8C5C613E}"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359C65-013C-4416-93B5-D014EC6A2926}" type="datetimeFigureOut">
              <a:rPr lang="en-GB" smtClean="0"/>
              <a:t>02/06/2019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C33E60-5050-45B6-B2A1-9C8C8C5C613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1359C65-013C-4416-93B5-D014EC6A2926}" type="datetimeFigureOut">
              <a:rPr lang="en-GB" smtClean="0"/>
              <a:t>02/06/2019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C33E60-5050-45B6-B2A1-9C8C8C5C613E}" type="slidenum">
              <a:rPr lang="en-GB" smtClean="0"/>
              <a:t>‹#›</a:t>
            </a:fld>
            <a:endParaRPr lang="en-GB"/>
          </a:p>
        </p:txBody>
      </p:sp>
      <p:sp>
        <p:nvSpPr>
          <p:cNvPr id="37" name="Rectangle 36"/>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9" name="Straight Connector 38"/>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2400" y="1901952"/>
            <a:ext cx="2377440" cy="1371600"/>
          </a:xfrm>
        </p:spPr>
        <p:txBody>
          <a:bodyPr anchor="b">
            <a:normAutofit/>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5" name="Date Placeholder 4"/>
          <p:cNvSpPr>
            <a:spLocks noGrp="1"/>
          </p:cNvSpPr>
          <p:nvPr>
            <p:ph type="dt" sz="half" idx="10"/>
          </p:nvPr>
        </p:nvSpPr>
        <p:spPr/>
        <p:txBody>
          <a:bodyPr/>
          <a:lstStyle/>
          <a:p>
            <a:fld id="{51359C65-013C-4416-93B5-D014EC6A2926}" type="datetimeFigureOut">
              <a:rPr lang="en-GB" smtClean="0"/>
              <a:t>02/06/2019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C33E60-5050-45B6-B2A1-9C8C8C5C613E}" type="slidenum">
              <a:rPr lang="en-GB" smtClean="0"/>
              <a:t>‹#›</a:t>
            </a:fld>
            <a:endParaRPr lang="en-GB"/>
          </a:p>
        </p:txBody>
      </p:sp>
      <p:sp>
        <p:nvSpPr>
          <p:cNvPr id="33" name="Rectangle 32"/>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4" name="Straight Connector 33"/>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5448" y="1905000"/>
            <a:ext cx="2377440" cy="1371600"/>
          </a:xfrm>
        </p:spPr>
        <p:txBody>
          <a:bodyPr anchor="b">
            <a:normAutofit/>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1359C65-013C-4416-93B5-D014EC6A2926}" type="datetimeFigureOut">
              <a:rPr lang="en-GB" smtClean="0"/>
              <a:t>02/06/2019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C33E60-5050-45B6-B2A1-9C8C8C5C613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1359C65-013C-4416-93B5-D014EC6A2926}" type="datetimeFigureOut">
              <a:rPr lang="en-GB" smtClean="0"/>
              <a:t>02/06/2019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C33E60-5050-45B6-B2A1-9C8C8C5C613E}"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51575"/>
            <a:ext cx="2133600" cy="476250"/>
          </a:xfrm>
        </p:spPr>
        <p:txBody>
          <a:bodyPr/>
          <a:lstStyle>
            <a:lvl1pPr>
              <a:defRPr/>
            </a:lvl1pPr>
          </a:lstStyle>
          <a:p>
            <a:endParaRPr lang="en-GB" altLang="en-US"/>
          </a:p>
        </p:txBody>
      </p:sp>
      <p:sp>
        <p:nvSpPr>
          <p:cNvPr id="6" name="Slide Number Placeholder 5"/>
          <p:cNvSpPr>
            <a:spLocks noGrp="1"/>
          </p:cNvSpPr>
          <p:nvPr>
            <p:ph type="sldNum" sz="quarter" idx="11"/>
          </p:nvPr>
        </p:nvSpPr>
        <p:spPr>
          <a:xfrm>
            <a:off x="6553200" y="6248400"/>
            <a:ext cx="2133600" cy="476250"/>
          </a:xfrm>
        </p:spPr>
        <p:txBody>
          <a:bodyPr/>
          <a:lstStyle>
            <a:lvl1pPr>
              <a:defRPr/>
            </a:lvl1pPr>
          </a:lstStyle>
          <a:p>
            <a:fld id="{AEE15E45-315D-4E73-AB35-07D1666197C1}" type="slidenum">
              <a:rPr lang="en-GB" altLang="en-US"/>
              <a:pPr/>
              <a:t>‹#›</a:t>
            </a:fld>
            <a:endParaRPr lang="en-GB" altLang="en-US"/>
          </a:p>
        </p:txBody>
      </p:sp>
      <p:sp>
        <p:nvSpPr>
          <p:cNvPr id="7" name="Footer Placeholder 6"/>
          <p:cNvSpPr>
            <a:spLocks noGrp="1"/>
          </p:cNvSpPr>
          <p:nvPr>
            <p:ph type="ftr" sz="quarter" idx="12"/>
          </p:nvPr>
        </p:nvSpPr>
        <p:spPr>
          <a:xfrm>
            <a:off x="3124200" y="6248400"/>
            <a:ext cx="2895600" cy="476250"/>
          </a:xfrm>
        </p:spPr>
        <p:txBody>
          <a:bodyPr/>
          <a:lstStyle>
            <a:lvl1pPr>
              <a:defRPr/>
            </a:lvl1pPr>
          </a:lstStyle>
          <a:p>
            <a:endParaRPr lang="en-GB" altLang="en-US"/>
          </a:p>
        </p:txBody>
      </p:sp>
    </p:spTree>
    <p:extLst>
      <p:ext uri="{BB962C8B-B14F-4D97-AF65-F5344CB8AC3E}">
        <p14:creationId xmlns:p14="http://schemas.microsoft.com/office/powerpoint/2010/main" val="25979923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51575"/>
            <a:ext cx="2133600" cy="476250"/>
          </a:xfrm>
        </p:spPr>
        <p:txBody>
          <a:bodyPr/>
          <a:lstStyle>
            <a:lvl1pPr>
              <a:defRPr/>
            </a:lvl1pPr>
          </a:lstStyle>
          <a:p>
            <a:endParaRPr lang="en-GB" altLang="en-US"/>
          </a:p>
        </p:txBody>
      </p:sp>
      <p:sp>
        <p:nvSpPr>
          <p:cNvPr id="6" name="Slide Number Placeholder 5"/>
          <p:cNvSpPr>
            <a:spLocks noGrp="1"/>
          </p:cNvSpPr>
          <p:nvPr>
            <p:ph type="sldNum" sz="quarter" idx="11"/>
          </p:nvPr>
        </p:nvSpPr>
        <p:spPr>
          <a:xfrm>
            <a:off x="6553200" y="6248400"/>
            <a:ext cx="2133600" cy="476250"/>
          </a:xfrm>
        </p:spPr>
        <p:txBody>
          <a:bodyPr/>
          <a:lstStyle>
            <a:lvl1pPr>
              <a:defRPr/>
            </a:lvl1pPr>
          </a:lstStyle>
          <a:p>
            <a:fld id="{A7C33BD1-1158-4D91-9E0E-86E3E528731D}" type="slidenum">
              <a:rPr lang="en-GB" altLang="en-US"/>
              <a:pPr/>
              <a:t>‹#›</a:t>
            </a:fld>
            <a:endParaRPr lang="en-GB" altLang="en-US"/>
          </a:p>
        </p:txBody>
      </p:sp>
      <p:sp>
        <p:nvSpPr>
          <p:cNvPr id="7" name="Footer Placeholder 6"/>
          <p:cNvSpPr>
            <a:spLocks noGrp="1"/>
          </p:cNvSpPr>
          <p:nvPr>
            <p:ph type="ftr" sz="quarter" idx="12"/>
          </p:nvPr>
        </p:nvSpPr>
        <p:spPr>
          <a:xfrm>
            <a:off x="3124200" y="6248400"/>
            <a:ext cx="2895600" cy="476250"/>
          </a:xfrm>
        </p:spPr>
        <p:txBody>
          <a:bodyPr/>
          <a:lstStyle>
            <a:lvl1pPr>
              <a:defRPr/>
            </a:lvl1pPr>
          </a:lstStyle>
          <a:p>
            <a:endParaRPr lang="en-GB" altLang="en-US"/>
          </a:p>
        </p:txBody>
      </p:sp>
    </p:spTree>
    <p:extLst>
      <p:ext uri="{BB962C8B-B14F-4D97-AF65-F5344CB8AC3E}">
        <p14:creationId xmlns:p14="http://schemas.microsoft.com/office/powerpoint/2010/main" val="7518164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7"/>
          <p:cNvGrpSpPr>
            <a:grpSpLocks/>
          </p:cNvGrpSpPr>
          <p:nvPr/>
        </p:nvGrpSpPr>
        <p:grpSpPr bwMode="auto">
          <a:xfrm>
            <a:off x="0" y="-30163"/>
            <a:ext cx="9067800" cy="6889751"/>
            <a:chOff x="0" y="-30477"/>
            <a:chExt cx="9067800" cy="6889273"/>
          </a:xfrm>
        </p:grpSpPr>
        <p:cxnSp>
          <p:nvCxnSpPr>
            <p:cNvPr id="5" name="Straight Connector 4"/>
            <p:cNvCxnSpPr/>
            <p:nvPr/>
          </p:nvCxnSpPr>
          <p:spPr>
            <a:xfrm rot="16200000" flipH="1">
              <a:off x="-1447562"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6200000" flipH="1">
              <a:off x="-1638062"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5400000">
              <a:off x="-1485662"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5400000">
              <a:off x="-3238262" y="3314146"/>
              <a:ext cx="6857524"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3314462" y="3314146"/>
              <a:ext cx="6857524"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6200000" flipH="1">
              <a:off x="-1371362" y="2971246"/>
              <a:ext cx="6857524"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6200000" flipH="1">
              <a:off x="-2819162" y="3199846"/>
              <a:ext cx="6857524"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5400000">
              <a:off x="-2704862" y="3237946"/>
              <a:ext cx="6857524"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2133362"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3123962"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6200000" flipH="1">
              <a:off x="-1828562"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2819162"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2438162" y="3123646"/>
              <a:ext cx="6857524"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5400000">
              <a:off x="-1731724" y="2722008"/>
              <a:ext cx="6857524"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5400000">
              <a:off x="-1141968" y="3276840"/>
              <a:ext cx="6857524"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5400000">
              <a:off x="-914162"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1855549" y="3226833"/>
              <a:ext cx="6857524"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16200000" flipH="1">
              <a:off x="-2642949" y="3252233"/>
              <a:ext cx="6857524"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16200000" flipH="1">
              <a:off x="-1953974" y="3325258"/>
              <a:ext cx="6857524" cy="206375"/>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16200000" flipH="1">
              <a:off x="-2361962"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2133362"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10670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8765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5400000">
              <a:off x="1028938" y="3237946"/>
              <a:ext cx="6857524"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5400000">
              <a:off x="-723662" y="3314146"/>
              <a:ext cx="6857524"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799862" y="3314146"/>
              <a:ext cx="6857524"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152161" y="3428446"/>
              <a:ext cx="6857524" cy="3175"/>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16200000" flipH="1">
              <a:off x="-304562" y="3199846"/>
              <a:ext cx="6857524"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5400000">
              <a:off x="-190262" y="3237946"/>
              <a:ext cx="6857524"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16200000" flipH="1">
              <a:off x="381238"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609362"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16200000" flipH="1">
              <a:off x="686038" y="3352246"/>
              <a:ext cx="6857524"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304562"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5400000">
              <a:off x="-1028462" y="3314146"/>
              <a:ext cx="6857524"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5400000">
              <a:off x="782876" y="2722008"/>
              <a:ext cx="6857524"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5400000">
              <a:off x="1372632" y="3276840"/>
              <a:ext cx="6857524"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6004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659051" y="3226833"/>
              <a:ext cx="6857524"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16200000" flipH="1">
              <a:off x="-128349" y="3252233"/>
              <a:ext cx="6857524"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16200000" flipH="1">
              <a:off x="5606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16200000" flipH="1">
              <a:off x="1526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3812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2743438" y="3352246"/>
              <a:ext cx="6857524"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20957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5400000">
              <a:off x="27053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5400000">
              <a:off x="1829038" y="3276046"/>
              <a:ext cx="6857524"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1067038"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16200000" flipH="1">
              <a:off x="23624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2646601" y="2722008"/>
              <a:ext cx="6857524" cy="1412875"/>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5400000">
              <a:off x="3049032" y="3276840"/>
              <a:ext cx="6857524"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5400000">
              <a:off x="2895838"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2389426" y="3226833"/>
              <a:ext cx="6857524"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16200000" flipH="1">
              <a:off x="22370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16200000" flipH="1">
              <a:off x="17528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16200000" flipH="1">
              <a:off x="19814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5400000">
              <a:off x="3467338" y="3314146"/>
              <a:ext cx="6857524"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3467338" y="3314146"/>
              <a:ext cx="6857524"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5400000">
              <a:off x="4038839" y="3428446"/>
              <a:ext cx="6857524" cy="3175"/>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16200000" flipH="1">
              <a:off x="3886438" y="3199846"/>
              <a:ext cx="6857524"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5400000">
              <a:off x="4000738" y="3237946"/>
              <a:ext cx="6857524"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16200000" flipH="1">
              <a:off x="4572238"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37340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3619738" y="3314146"/>
              <a:ext cx="6857524"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4215051" y="3252233"/>
              <a:ext cx="6857524"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7516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16200000" flipH="1">
              <a:off x="43436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45722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2580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0675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5400000">
              <a:off x="5219938" y="3237946"/>
              <a:ext cx="6857524"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48770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5400000">
              <a:off x="5528707" y="3318116"/>
              <a:ext cx="6887685" cy="1905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4850051" y="3226833"/>
              <a:ext cx="6857524" cy="403225"/>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47516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5562839" y="3428446"/>
              <a:ext cx="6857524" cy="3175"/>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2552938" y="3390346"/>
              <a:ext cx="6857524"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3048238" y="3352246"/>
              <a:ext cx="6857524"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16200000" flipH="1">
              <a:off x="3238738" y="3237946"/>
              <a:ext cx="6857524"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2133838" y="3276046"/>
              <a:ext cx="6857524"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3148251" y="3252233"/>
              <a:ext cx="6857524"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5400000">
              <a:off x="37721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4229338" y="2933146"/>
              <a:ext cx="6857524"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1371044" y="3200640"/>
              <a:ext cx="6859112"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88" name="Rectangle 87"/>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grpSp>
        <p:nvGrpSpPr>
          <p:cNvPr id="89" name="Group 92"/>
          <p:cNvGrpSpPr>
            <a:grpSpLocks/>
          </p:cNvGrpSpPr>
          <p:nvPr/>
        </p:nvGrpSpPr>
        <p:grpSpPr bwMode="auto">
          <a:xfrm>
            <a:off x="0" y="2057400"/>
            <a:ext cx="4802188" cy="2820988"/>
            <a:chOff x="0" y="2057400"/>
            <a:chExt cx="4801394" cy="2820988"/>
          </a:xfrm>
        </p:grpSpPr>
        <p:cxnSp>
          <p:nvCxnSpPr>
            <p:cNvPr id="90" name="Straight Connector 89"/>
            <p:cNvCxnSpPr/>
            <p:nvPr/>
          </p:nvCxnSpPr>
          <p:spPr>
            <a:xfrm>
              <a:off x="0" y="2057400"/>
              <a:ext cx="4799806"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1" name="Straight Connector 90"/>
            <p:cNvCxnSpPr/>
            <p:nvPr/>
          </p:nvCxnSpPr>
          <p:spPr>
            <a:xfrm>
              <a:off x="0" y="4876800"/>
              <a:ext cx="4799806"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2" name="Straight Connector 91"/>
            <p:cNvCxnSpPr/>
            <p:nvPr/>
          </p:nvCxnSpPr>
          <p:spPr>
            <a:xfrm rot="5400000">
              <a:off x="3391694" y="3467100"/>
              <a:ext cx="2817812"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93"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94"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95" name="Slide Number Placeholder 5"/>
          <p:cNvSpPr>
            <a:spLocks noGrp="1"/>
          </p:cNvSpPr>
          <p:nvPr>
            <p:ph type="sldNum" sz="quarter" idx="12"/>
          </p:nvPr>
        </p:nvSpPr>
        <p:spPr/>
        <p:txBody>
          <a:bodyPr/>
          <a:lstStyle>
            <a:lvl1pPr>
              <a:defRPr/>
            </a:lvl1pPr>
          </a:lstStyle>
          <a:p>
            <a:pPr>
              <a:defRPr/>
            </a:pPr>
            <a:fld id="{584FC283-5917-4443-8D8B-4CE6F56C05B3}"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28754453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6" name="Slide Number Placeholder 5"/>
          <p:cNvSpPr>
            <a:spLocks noGrp="1"/>
          </p:cNvSpPr>
          <p:nvPr>
            <p:ph type="sldNum" sz="quarter" idx="12"/>
          </p:nvPr>
        </p:nvSpPr>
        <p:spPr/>
        <p:txBody>
          <a:bodyPr/>
          <a:lstStyle>
            <a:lvl1pPr>
              <a:defRPr/>
            </a:lvl1pPr>
          </a:lstStyle>
          <a:p>
            <a:pPr>
              <a:defRPr/>
            </a:pPr>
            <a:fld id="{06C693B6-F42D-4C5D-8C44-5FD58582ADDC}"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9574882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grpSp>
        <p:nvGrpSpPr>
          <p:cNvPr id="4" name="Group 92"/>
          <p:cNvGrpSpPr>
            <a:grpSpLocks/>
          </p:cNvGrpSpPr>
          <p:nvPr/>
        </p:nvGrpSpPr>
        <p:grpSpPr bwMode="auto">
          <a:xfrm>
            <a:off x="0" y="-30163"/>
            <a:ext cx="9067800" cy="4846638"/>
            <a:chOff x="1" y="-30477"/>
            <a:chExt cx="9067799" cy="4526277"/>
          </a:xfrm>
        </p:grpSpPr>
        <p:cxnSp>
          <p:nvCxnSpPr>
            <p:cNvPr id="5" name="Straight Connector 4"/>
            <p:cNvCxnSpPr/>
            <p:nvPr/>
          </p:nvCxnSpPr>
          <p:spPr>
            <a:xfrm rot="16200000" flipH="1">
              <a:off x="-27156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6200000" flipH="1">
              <a:off x="-462060"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5400000">
              <a:off x="-309660"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5400000">
              <a:off x="-2062260" y="2128740"/>
              <a:ext cx="450552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2138460" y="2128740"/>
              <a:ext cx="450552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6200000" flipH="1">
              <a:off x="-195360" y="1785840"/>
              <a:ext cx="450552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6200000" flipH="1">
              <a:off x="-1643160" y="2014440"/>
              <a:ext cx="450552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5400000">
              <a:off x="-1528860" y="2052540"/>
              <a:ext cx="450552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957360"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947960"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6200000" flipH="1">
              <a:off x="-652560" y="2166840"/>
              <a:ext cx="450552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164316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790370" y="2019629"/>
              <a:ext cx="4495143"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5400000">
              <a:off x="-555722" y="1536602"/>
              <a:ext cx="4505521"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5400000">
              <a:off x="34034" y="2091434"/>
              <a:ext cx="4505521"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5400000">
              <a:off x="261840"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679547" y="2041427"/>
              <a:ext cx="4505521"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16200000" flipH="1">
              <a:off x="-1466947" y="2066827"/>
              <a:ext cx="450552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16200000" flipH="1">
              <a:off x="-777972"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16200000" flipH="1">
              <a:off x="-118596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95736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22430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20525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5400000">
              <a:off x="2204939" y="2052540"/>
              <a:ext cx="450552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5400000">
              <a:off x="452340" y="2128740"/>
              <a:ext cx="450552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376140" y="2128740"/>
              <a:ext cx="450552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1024634" y="2242246"/>
              <a:ext cx="450552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16200000" flipH="1">
              <a:off x="871440" y="2014440"/>
              <a:ext cx="450552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5400000">
              <a:off x="985740" y="2052540"/>
              <a:ext cx="450552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16200000" flipH="1">
              <a:off x="1557240"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566640"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16200000" flipH="1">
              <a:off x="186204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87144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5400000">
              <a:off x="147540" y="2128740"/>
              <a:ext cx="450552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5400000">
              <a:off x="1958878" y="1536602"/>
              <a:ext cx="4505521"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5400000">
              <a:off x="2548633" y="2091434"/>
              <a:ext cx="4505521"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27764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835053" y="2041427"/>
              <a:ext cx="4505521"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16200000" flipH="1">
              <a:off x="1047653" y="2066827"/>
              <a:ext cx="450552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16200000" flipH="1">
              <a:off x="1736628"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16200000" flipH="1">
              <a:off x="132864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55724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3919439" y="2166840"/>
              <a:ext cx="450552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32717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5400000">
              <a:off x="38813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5400000">
              <a:off x="3005039" y="2090640"/>
              <a:ext cx="4505521"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2243039"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16200000" flipH="1">
              <a:off x="35384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822602" y="1536602"/>
              <a:ext cx="4505521" cy="1412875"/>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5400000">
              <a:off x="4225033" y="2091434"/>
              <a:ext cx="4505521"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5400000">
              <a:off x="4071839"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565427" y="2041427"/>
              <a:ext cx="4505521"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16200000" flipH="1">
              <a:off x="3413027"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16200000" flipH="1">
              <a:off x="2928839" y="2166840"/>
              <a:ext cx="450552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16200000" flipH="1">
              <a:off x="3081239"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5400000">
              <a:off x="4643339" y="2128740"/>
              <a:ext cx="450552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4643339" y="2128740"/>
              <a:ext cx="450552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5400000">
              <a:off x="5215633" y="2242246"/>
              <a:ext cx="450552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16200000" flipH="1">
              <a:off x="5062439" y="2014440"/>
              <a:ext cx="450552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5400000">
              <a:off x="5176739" y="2052540"/>
              <a:ext cx="450552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16200000" flipH="1">
              <a:off x="5748239"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4910039"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4795739" y="2128740"/>
              <a:ext cx="450552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391052" y="2066827"/>
              <a:ext cx="450552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5927627"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16200000" flipH="1">
              <a:off x="55196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748239"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64340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62435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5400000">
              <a:off x="63959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0530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5400000">
              <a:off x="6709412" y="2137412"/>
              <a:ext cx="4526277" cy="1905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026052" y="2041427"/>
              <a:ext cx="4505521" cy="403225"/>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5927627"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38840" y="2241452"/>
              <a:ext cx="4505521" cy="3175"/>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3728939" y="2204940"/>
              <a:ext cx="450552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4224239" y="2166840"/>
              <a:ext cx="450552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16200000" flipH="1">
              <a:off x="4414739" y="2052540"/>
              <a:ext cx="450552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309839" y="2090640"/>
              <a:ext cx="450552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324252" y="2066827"/>
              <a:ext cx="450552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5400000">
              <a:off x="49481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5405339" y="1747740"/>
              <a:ext cx="450552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2547839"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88" name="Rectangle 87"/>
          <p:cNvSpPr/>
          <p:nvPr/>
        </p:nvSpPr>
        <p:spPr>
          <a:xfrm>
            <a:off x="0" y="4311650"/>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89" name="Straight Connector 88"/>
          <p:cNvCxnSpPr/>
          <p:nvPr/>
        </p:nvCxnSpPr>
        <p:spPr>
          <a:xfrm>
            <a:off x="0" y="438785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a:off x="0" y="6138863"/>
            <a:ext cx="9144000" cy="158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5" name="Title 94"/>
          <p:cNvSpPr>
            <a:spLocks noGrp="1"/>
          </p:cNvSpPr>
          <p:nvPr>
            <p:ph type="title"/>
          </p:nvPr>
        </p:nvSpPr>
        <p:spPr>
          <a:xfrm>
            <a:off x="457200" y="4463568"/>
            <a:ext cx="8305800" cy="1143000"/>
          </a:xfrm>
        </p:spPr>
        <p:txBody>
          <a:bodyPr/>
          <a:lstStyle/>
          <a:p>
            <a:r>
              <a:rPr lang="en-US" smtClean="0"/>
              <a:t>Click to edit Master title style</a:t>
            </a:r>
            <a:endParaRPr lang="en-US"/>
          </a:p>
        </p:txBody>
      </p:sp>
      <p:sp>
        <p:nvSpPr>
          <p:cNvPr id="91" name="Date Placeholder 1"/>
          <p:cNvSpPr>
            <a:spLocks noGrp="1"/>
          </p:cNvSpPr>
          <p:nvPr>
            <p:ph type="dt" sz="half" idx="10"/>
          </p:nvPr>
        </p:nvSpPr>
        <p:spPr/>
        <p:txBody>
          <a:bodyPr/>
          <a:lstStyle>
            <a:lvl1pPr>
              <a:defRPr/>
            </a:lvl1pPr>
          </a:lstStyle>
          <a:p>
            <a:pPr>
              <a:defRPr/>
            </a:pPr>
            <a:endParaRPr lang="en-GB" altLang="en-US">
              <a:solidFill>
                <a:srgbClr val="303030"/>
              </a:solidFill>
            </a:endParaRPr>
          </a:p>
        </p:txBody>
      </p:sp>
      <p:sp>
        <p:nvSpPr>
          <p:cNvPr id="92" name="Footer Placeholder 90"/>
          <p:cNvSpPr>
            <a:spLocks noGrp="1"/>
          </p:cNvSpPr>
          <p:nvPr>
            <p:ph type="ftr" sz="quarter" idx="11"/>
          </p:nvPr>
        </p:nvSpPr>
        <p:spPr/>
        <p:txBody>
          <a:bodyPr/>
          <a:lstStyle>
            <a:lvl1pPr>
              <a:defRPr/>
            </a:lvl1pPr>
          </a:lstStyle>
          <a:p>
            <a:pPr>
              <a:defRPr/>
            </a:pPr>
            <a:endParaRPr lang="en-GB" altLang="en-US">
              <a:solidFill>
                <a:srgbClr val="303030"/>
              </a:solidFill>
            </a:endParaRPr>
          </a:p>
        </p:txBody>
      </p:sp>
      <p:sp>
        <p:nvSpPr>
          <p:cNvPr id="93" name="Slide Number Placeholder 91"/>
          <p:cNvSpPr>
            <a:spLocks noGrp="1"/>
          </p:cNvSpPr>
          <p:nvPr>
            <p:ph type="sldNum" sz="quarter" idx="12"/>
          </p:nvPr>
        </p:nvSpPr>
        <p:spPr/>
        <p:txBody>
          <a:bodyPr/>
          <a:lstStyle>
            <a:lvl1pPr>
              <a:defRPr/>
            </a:lvl1pPr>
          </a:lstStyle>
          <a:p>
            <a:pPr>
              <a:defRPr/>
            </a:pPr>
            <a:fld id="{21FE35D6-8122-4696-BC1A-342A82BFF1D5}" type="slidenum">
              <a:rPr lang="en-GB" altLang="en-US">
                <a:solidFill>
                  <a:srgbClr val="303030"/>
                </a:solidFill>
              </a:rPr>
              <a:pPr>
                <a:defRPr/>
              </a:pPr>
              <a:t>‹#›</a:t>
            </a:fld>
            <a:endParaRPr lang="en-GB" altLang="en-US">
              <a:solidFill>
                <a:srgbClr val="303030"/>
              </a:solidFill>
            </a:endParaRPr>
          </a:p>
        </p:txBody>
      </p:sp>
    </p:spTree>
    <p:extLst>
      <p:ext uri="{BB962C8B-B14F-4D97-AF65-F5344CB8AC3E}">
        <p14:creationId xmlns:p14="http://schemas.microsoft.com/office/powerpoint/2010/main" val="2624158315"/>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6"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7" name="Slide Number Placeholder 5"/>
          <p:cNvSpPr>
            <a:spLocks noGrp="1"/>
          </p:cNvSpPr>
          <p:nvPr>
            <p:ph type="sldNum" sz="quarter" idx="12"/>
          </p:nvPr>
        </p:nvSpPr>
        <p:spPr/>
        <p:txBody>
          <a:bodyPr/>
          <a:lstStyle>
            <a:lvl1pPr>
              <a:defRPr/>
            </a:lvl1pPr>
          </a:lstStyle>
          <a:p>
            <a:pPr>
              <a:defRPr/>
            </a:pPr>
            <a:fld id="{83ECFA41-BFC2-4939-97B0-5B6CC630B2F0}"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1772810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8"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9" name="Slide Number Placeholder 5"/>
          <p:cNvSpPr>
            <a:spLocks noGrp="1"/>
          </p:cNvSpPr>
          <p:nvPr>
            <p:ph type="sldNum" sz="quarter" idx="12"/>
          </p:nvPr>
        </p:nvSpPr>
        <p:spPr/>
        <p:txBody>
          <a:bodyPr/>
          <a:lstStyle>
            <a:lvl1pPr>
              <a:defRPr/>
            </a:lvl1pPr>
          </a:lstStyle>
          <a:p>
            <a:pPr>
              <a:defRPr/>
            </a:pPr>
            <a:fld id="{C984786D-18A1-4BD6-B8FE-C528226BA587}"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27866218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4"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5" name="Slide Number Placeholder 5"/>
          <p:cNvSpPr>
            <a:spLocks noGrp="1"/>
          </p:cNvSpPr>
          <p:nvPr>
            <p:ph type="sldNum" sz="quarter" idx="12"/>
          </p:nvPr>
        </p:nvSpPr>
        <p:spPr/>
        <p:txBody>
          <a:bodyPr/>
          <a:lstStyle>
            <a:lvl1pPr>
              <a:defRPr/>
            </a:lvl1pPr>
          </a:lstStyle>
          <a:p>
            <a:pPr>
              <a:defRPr/>
            </a:pPr>
            <a:fld id="{5EE34A82-ED0C-4531-BEDA-9E8A58DB905E}"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4216647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3"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4" name="Slide Number Placeholder 5"/>
          <p:cNvSpPr>
            <a:spLocks noGrp="1"/>
          </p:cNvSpPr>
          <p:nvPr>
            <p:ph type="sldNum" sz="quarter" idx="12"/>
          </p:nvPr>
        </p:nvSpPr>
        <p:spPr/>
        <p:txBody>
          <a:bodyPr/>
          <a:lstStyle>
            <a:lvl1pPr>
              <a:defRPr/>
            </a:lvl1pPr>
          </a:lstStyle>
          <a:p>
            <a:pPr>
              <a:defRPr/>
            </a:pPr>
            <a:fld id="{E605E390-B40A-4EC7-BA94-2417B97AB3D3}"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3558007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p:cNvSpPr/>
          <p:nvPr/>
        </p:nvSpPr>
        <p:spPr>
          <a:xfrm>
            <a:off x="0" y="1563688"/>
            <a:ext cx="2762250" cy="3313112"/>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6" name="Straight Connector 5"/>
          <p:cNvCxnSpPr/>
          <p:nvPr/>
        </p:nvCxnSpPr>
        <p:spPr>
          <a:xfrm rot="5400000">
            <a:off x="1127919" y="3221832"/>
            <a:ext cx="3017837"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1712913"/>
            <a:ext cx="2651125" cy="158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4733925"/>
            <a:ext cx="2651125"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a:xfrm>
            <a:off x="152400" y="1901952"/>
            <a:ext cx="2377440" cy="1371600"/>
          </a:xfrm>
        </p:spPr>
        <p:txBody>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Date Placeholder 4"/>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10" name="Footer Placeholder 5"/>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11" name="Slide Number Placeholder 6"/>
          <p:cNvSpPr>
            <a:spLocks noGrp="1"/>
          </p:cNvSpPr>
          <p:nvPr>
            <p:ph type="sldNum" sz="quarter" idx="12"/>
          </p:nvPr>
        </p:nvSpPr>
        <p:spPr/>
        <p:txBody>
          <a:bodyPr/>
          <a:lstStyle>
            <a:lvl1pPr>
              <a:defRPr/>
            </a:lvl1pPr>
          </a:lstStyle>
          <a:p>
            <a:pPr>
              <a:defRPr/>
            </a:pPr>
            <a:fld id="{A6587786-DBE3-464D-A052-AC5B7F3E2C56}"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28017594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ectangle 4"/>
          <p:cNvSpPr/>
          <p:nvPr/>
        </p:nvSpPr>
        <p:spPr>
          <a:xfrm>
            <a:off x="0" y="1563688"/>
            <a:ext cx="2762250" cy="3313112"/>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6" name="Straight Connector 5"/>
          <p:cNvCxnSpPr/>
          <p:nvPr/>
        </p:nvCxnSpPr>
        <p:spPr>
          <a:xfrm rot="5400000">
            <a:off x="1127919" y="3221832"/>
            <a:ext cx="3017837"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1712913"/>
            <a:ext cx="2651125" cy="158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4733925"/>
            <a:ext cx="2651125"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a:p>
        </p:txBody>
      </p:sp>
      <p:sp>
        <p:nvSpPr>
          <p:cNvPr id="2" name="Title 1"/>
          <p:cNvSpPr>
            <a:spLocks noGrp="1"/>
          </p:cNvSpPr>
          <p:nvPr>
            <p:ph type="title"/>
          </p:nvPr>
        </p:nvSpPr>
        <p:spPr>
          <a:xfrm>
            <a:off x="155448" y="1905000"/>
            <a:ext cx="2377440" cy="1371600"/>
          </a:xfrm>
        </p:spPr>
        <p:txBody>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Date Placeholder 4"/>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10" name="Footer Placeholder 5"/>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11" name="Slide Number Placeholder 6"/>
          <p:cNvSpPr>
            <a:spLocks noGrp="1"/>
          </p:cNvSpPr>
          <p:nvPr>
            <p:ph type="sldNum" sz="quarter" idx="12"/>
          </p:nvPr>
        </p:nvSpPr>
        <p:spPr/>
        <p:txBody>
          <a:bodyPr/>
          <a:lstStyle>
            <a:lvl1pPr>
              <a:defRPr/>
            </a:lvl1pPr>
          </a:lstStyle>
          <a:p>
            <a:pPr>
              <a:defRPr/>
            </a:pPr>
            <a:fld id="{FF321A2E-20B4-498E-AF5B-EDEAD721D1F7}"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39945879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6" name="Slide Number Placeholder 5"/>
          <p:cNvSpPr>
            <a:spLocks noGrp="1"/>
          </p:cNvSpPr>
          <p:nvPr>
            <p:ph type="sldNum" sz="quarter" idx="12"/>
          </p:nvPr>
        </p:nvSpPr>
        <p:spPr/>
        <p:txBody>
          <a:bodyPr/>
          <a:lstStyle>
            <a:lvl1pPr>
              <a:defRPr/>
            </a:lvl1pPr>
          </a:lstStyle>
          <a:p>
            <a:pPr>
              <a:defRPr/>
            </a:pPr>
            <a:fld id="{755ED310-1113-48CC-A130-AA23596C95A9}"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240051307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6" name="Slide Number Placeholder 5"/>
          <p:cNvSpPr>
            <a:spLocks noGrp="1"/>
          </p:cNvSpPr>
          <p:nvPr>
            <p:ph type="sldNum" sz="quarter" idx="12"/>
          </p:nvPr>
        </p:nvSpPr>
        <p:spPr/>
        <p:txBody>
          <a:bodyPr/>
          <a:lstStyle>
            <a:lvl1pPr>
              <a:defRPr/>
            </a:lvl1pPr>
          </a:lstStyle>
          <a:p>
            <a:pPr>
              <a:defRPr/>
            </a:pPr>
            <a:fld id="{FFB102EF-50B7-4033-A22A-BEF2BFAA2BEA}"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07883813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ltLang="en-US">
              <a:solidFill>
                <a:srgbClr val="DEDEE0"/>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GB" altLang="en-US">
              <a:solidFill>
                <a:srgbClr val="DEDEE0"/>
              </a:solidFill>
            </a:endParaRP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164293F3-FBCC-4B4D-9EE8-5B2C5EA3140C}"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5943502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ltLang="en-US">
              <a:solidFill>
                <a:srgbClr val="DEDEE0"/>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GB" altLang="en-US">
              <a:solidFill>
                <a:srgbClr val="DEDEE0"/>
              </a:solidFill>
            </a:endParaRP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5A69B477-5C71-4E72-B6BD-FBA32714D433}"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5779380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ltLang="en-US">
              <a:solidFill>
                <a:srgbClr val="DEDEE0"/>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GB" altLang="en-US">
              <a:solidFill>
                <a:srgbClr val="DEDEE0"/>
              </a:solidFill>
            </a:endParaRP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449B9C1E-8E2C-4A8A-A963-090A26FA556B}"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8224068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6" Type="http://schemas.openxmlformats.org/officeDocument/2006/relationships/image" Target="../media/image1.jpeg"/><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theme" Target="../theme/theme2.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90" name="Rectangle 189"/>
          <p:cNvSpPr/>
          <p:nvPr/>
        </p:nvSpPr>
        <p:spPr>
          <a:xfrm>
            <a:off x="149352" y="137160"/>
            <a:ext cx="8869680" cy="658368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12408"/>
            <a:ext cx="2133600" cy="365125"/>
          </a:xfrm>
          <a:prstGeom prst="rect">
            <a:avLst/>
          </a:prstGeom>
        </p:spPr>
        <p:txBody>
          <a:bodyPr vert="horz" lIns="91440" tIns="45720" rIns="91440" bIns="45720" rtlCol="0" anchor="ctr"/>
          <a:lstStyle>
            <a:lvl1pPr algn="l">
              <a:defRPr sz="1200">
                <a:solidFill>
                  <a:schemeClr val="tx2"/>
                </a:solidFill>
              </a:defRPr>
            </a:lvl1pPr>
          </a:lstStyle>
          <a:p>
            <a:fld id="{51359C65-013C-4416-93B5-D014EC6A2926}" type="datetimeFigureOut">
              <a:rPr lang="en-GB" smtClean="0"/>
              <a:t>02/06/2019</a:t>
            </a:fld>
            <a:endParaRPr lang="en-GB"/>
          </a:p>
        </p:txBody>
      </p:sp>
      <p:sp>
        <p:nvSpPr>
          <p:cNvPr id="5" name="Footer Placeholder 4"/>
          <p:cNvSpPr>
            <a:spLocks noGrp="1"/>
          </p:cNvSpPr>
          <p:nvPr>
            <p:ph type="ftr" sz="quarter" idx="3"/>
          </p:nvPr>
        </p:nvSpPr>
        <p:spPr>
          <a:xfrm>
            <a:off x="2831123" y="6312408"/>
            <a:ext cx="3481754"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553200" y="6312408"/>
            <a:ext cx="2133600" cy="365125"/>
          </a:xfrm>
          <a:prstGeom prst="rect">
            <a:avLst/>
          </a:prstGeom>
        </p:spPr>
        <p:txBody>
          <a:bodyPr vert="horz" lIns="91440" tIns="45720" rIns="91440" bIns="45720" rtlCol="0" anchor="ctr"/>
          <a:lstStyle>
            <a:lvl1pPr algn="r">
              <a:defRPr sz="1200">
                <a:solidFill>
                  <a:schemeClr val="tx2"/>
                </a:solidFill>
              </a:defRPr>
            </a:lvl1pPr>
          </a:lstStyle>
          <a:p>
            <a:fld id="{FAC33E60-5050-45B6-B2A1-9C8C8C5C613E}"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p:titleStyle>
    <p:body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90" name="Rectangle 189"/>
          <p:cNvSpPr/>
          <p:nvPr/>
        </p:nvSpPr>
        <p:spPr>
          <a:xfrm>
            <a:off x="149225" y="136525"/>
            <a:ext cx="8869363" cy="658495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1028"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457200" y="6311900"/>
            <a:ext cx="2133600" cy="365125"/>
          </a:xfrm>
          <a:prstGeom prst="rect">
            <a:avLst/>
          </a:prstGeom>
        </p:spPr>
        <p:txBody>
          <a:bodyPr vert="horz" lIns="91440" tIns="45720" rIns="91440" bIns="45720" rtlCol="0" anchor="ctr"/>
          <a:lstStyle>
            <a:lvl1pPr algn="l">
              <a:defRPr sz="1200">
                <a:solidFill>
                  <a:schemeClr val="tx2"/>
                </a:solidFill>
              </a:defRPr>
            </a:lvl1pPr>
          </a:lstStyle>
          <a:p>
            <a:pPr fontAlgn="base">
              <a:spcBef>
                <a:spcPct val="0"/>
              </a:spcBef>
              <a:spcAft>
                <a:spcPct val="0"/>
              </a:spcAft>
              <a:defRPr/>
            </a:pPr>
            <a:endParaRPr lang="en-GB" altLang="en-US">
              <a:solidFill>
                <a:srgbClr val="DEDEE0"/>
              </a:solidFill>
              <a:latin typeface="Arial" charset="0"/>
              <a:cs typeface="Arial" charset="0"/>
            </a:endParaRPr>
          </a:p>
        </p:txBody>
      </p:sp>
      <p:sp>
        <p:nvSpPr>
          <p:cNvPr id="5" name="Footer Placeholder 4"/>
          <p:cNvSpPr>
            <a:spLocks noGrp="1"/>
          </p:cNvSpPr>
          <p:nvPr>
            <p:ph type="ftr" sz="quarter" idx="3"/>
          </p:nvPr>
        </p:nvSpPr>
        <p:spPr>
          <a:xfrm>
            <a:off x="2830513" y="6311900"/>
            <a:ext cx="3482975" cy="365125"/>
          </a:xfrm>
          <a:prstGeom prst="rect">
            <a:avLst/>
          </a:prstGeom>
        </p:spPr>
        <p:txBody>
          <a:bodyPr vert="horz" lIns="91440" tIns="45720" rIns="91440" bIns="45720" rtlCol="0" anchor="ctr"/>
          <a:lstStyle>
            <a:lvl1pPr algn="ctr">
              <a:defRPr sz="1200">
                <a:solidFill>
                  <a:schemeClr val="tx2"/>
                </a:solidFill>
              </a:defRPr>
            </a:lvl1pPr>
          </a:lstStyle>
          <a:p>
            <a:pPr fontAlgn="base">
              <a:spcBef>
                <a:spcPct val="0"/>
              </a:spcBef>
              <a:spcAft>
                <a:spcPct val="0"/>
              </a:spcAft>
              <a:defRPr/>
            </a:pPr>
            <a:endParaRPr lang="en-GB" altLang="en-US">
              <a:solidFill>
                <a:srgbClr val="DEDEE0"/>
              </a:solidFill>
              <a:latin typeface="Arial" charset="0"/>
              <a:cs typeface="Arial" charset="0"/>
            </a:endParaRPr>
          </a:p>
        </p:txBody>
      </p:sp>
      <p:sp>
        <p:nvSpPr>
          <p:cNvPr id="6" name="Slide Number Placeholder 5"/>
          <p:cNvSpPr>
            <a:spLocks noGrp="1"/>
          </p:cNvSpPr>
          <p:nvPr>
            <p:ph type="sldNum" sz="quarter" idx="4"/>
          </p:nvPr>
        </p:nvSpPr>
        <p:spPr>
          <a:xfrm>
            <a:off x="6553200" y="6311900"/>
            <a:ext cx="2133600" cy="365125"/>
          </a:xfrm>
          <a:prstGeom prst="rect">
            <a:avLst/>
          </a:prstGeom>
        </p:spPr>
        <p:txBody>
          <a:bodyPr vert="horz" lIns="91440" tIns="45720" rIns="91440" bIns="45720" rtlCol="0" anchor="ctr"/>
          <a:lstStyle>
            <a:lvl1pPr algn="r">
              <a:defRPr sz="1200">
                <a:solidFill>
                  <a:schemeClr val="tx2"/>
                </a:solidFill>
              </a:defRPr>
            </a:lvl1pPr>
          </a:lstStyle>
          <a:p>
            <a:pPr fontAlgn="base">
              <a:spcBef>
                <a:spcPct val="0"/>
              </a:spcBef>
              <a:spcAft>
                <a:spcPct val="0"/>
              </a:spcAft>
              <a:defRPr/>
            </a:pPr>
            <a:fld id="{2222475F-AB33-4876-B5F0-FB4626BD0A8C}" type="slidenum">
              <a:rPr lang="en-GB" altLang="en-US">
                <a:solidFill>
                  <a:srgbClr val="DEDEE0"/>
                </a:solidFill>
                <a:latin typeface="Arial" charset="0"/>
                <a:cs typeface="Arial" charset="0"/>
              </a:rPr>
              <a:pPr fontAlgn="base">
                <a:spcBef>
                  <a:spcPct val="0"/>
                </a:spcBef>
                <a:spcAft>
                  <a:spcPct val="0"/>
                </a:spcAft>
                <a:defRPr/>
              </a:pPr>
              <a:t>‹#›</a:t>
            </a:fld>
            <a:endParaRPr lang="en-GB" altLang="en-US">
              <a:solidFill>
                <a:srgbClr val="DEDEE0"/>
              </a:solidFill>
              <a:latin typeface="Arial" charset="0"/>
              <a:cs typeface="Arial" charset="0"/>
            </a:endParaRPr>
          </a:p>
        </p:txBody>
      </p:sp>
    </p:spTree>
    <p:extLst>
      <p:ext uri="{BB962C8B-B14F-4D97-AF65-F5344CB8AC3E}">
        <p14:creationId xmlns:p14="http://schemas.microsoft.com/office/powerpoint/2010/main" val="1698780691"/>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Lst>
  <p:txStyles>
    <p:titleStyle>
      <a:lvl1pPr algn="l" rtl="0" eaLnBrk="0" fontAlgn="base" hangingPunct="0">
        <a:spcBef>
          <a:spcPct val="0"/>
        </a:spcBef>
        <a:spcAft>
          <a:spcPct val="0"/>
        </a:spcAft>
        <a:tabLst>
          <a:tab pos="3830638" algn="l"/>
        </a:tabLst>
        <a:defRPr sz="3600" b="1" kern="1200" spc="50">
          <a:ln w="13335" cmpd="sng">
            <a:solidFill>
              <a:schemeClr val="accent1">
                <a:lumMod val="50000"/>
              </a:schemeClr>
            </a:solidFill>
            <a:prstDash val="solid"/>
          </a:ln>
          <a:solidFill>
            <a:srgbClr val="FEFEFE"/>
          </a:solidFill>
          <a:latin typeface="+mj-lt"/>
          <a:ea typeface="+mj-ea"/>
          <a:cs typeface="+mj-cs"/>
        </a:defRPr>
      </a:lvl1pPr>
      <a:lvl2pPr algn="l" rtl="0" eaLnBrk="0" fontAlgn="base" hangingPunct="0">
        <a:spcBef>
          <a:spcPct val="0"/>
        </a:spcBef>
        <a:spcAft>
          <a:spcPct val="0"/>
        </a:spcAft>
        <a:tabLst>
          <a:tab pos="3830638" algn="l"/>
        </a:tabLst>
        <a:defRPr sz="3600" b="1">
          <a:solidFill>
            <a:srgbClr val="FEFEFE"/>
          </a:solidFill>
          <a:latin typeface="Tw Cen MT" pitchFamily="34" charset="0"/>
        </a:defRPr>
      </a:lvl2pPr>
      <a:lvl3pPr algn="l" rtl="0" eaLnBrk="0" fontAlgn="base" hangingPunct="0">
        <a:spcBef>
          <a:spcPct val="0"/>
        </a:spcBef>
        <a:spcAft>
          <a:spcPct val="0"/>
        </a:spcAft>
        <a:tabLst>
          <a:tab pos="3830638" algn="l"/>
        </a:tabLst>
        <a:defRPr sz="3600" b="1">
          <a:solidFill>
            <a:srgbClr val="FEFEFE"/>
          </a:solidFill>
          <a:latin typeface="Tw Cen MT" pitchFamily="34" charset="0"/>
        </a:defRPr>
      </a:lvl3pPr>
      <a:lvl4pPr algn="l" rtl="0" eaLnBrk="0" fontAlgn="base" hangingPunct="0">
        <a:spcBef>
          <a:spcPct val="0"/>
        </a:spcBef>
        <a:spcAft>
          <a:spcPct val="0"/>
        </a:spcAft>
        <a:tabLst>
          <a:tab pos="3830638" algn="l"/>
        </a:tabLst>
        <a:defRPr sz="3600" b="1">
          <a:solidFill>
            <a:srgbClr val="FEFEFE"/>
          </a:solidFill>
          <a:latin typeface="Tw Cen MT" pitchFamily="34" charset="0"/>
        </a:defRPr>
      </a:lvl4pPr>
      <a:lvl5pPr algn="l" rtl="0" eaLnBrk="0" fontAlgn="base" hangingPunct="0">
        <a:spcBef>
          <a:spcPct val="0"/>
        </a:spcBef>
        <a:spcAft>
          <a:spcPct val="0"/>
        </a:spcAft>
        <a:tabLst>
          <a:tab pos="3830638" algn="l"/>
        </a:tabLst>
        <a:defRPr sz="3600" b="1">
          <a:solidFill>
            <a:srgbClr val="FEFEFE"/>
          </a:solidFill>
          <a:latin typeface="Tw Cen MT" pitchFamily="34" charset="0"/>
        </a:defRPr>
      </a:lvl5pPr>
      <a:lvl6pPr marL="457200" algn="l" rtl="0" fontAlgn="base">
        <a:spcBef>
          <a:spcPct val="0"/>
        </a:spcBef>
        <a:spcAft>
          <a:spcPct val="0"/>
        </a:spcAft>
        <a:tabLst>
          <a:tab pos="3830638" algn="l"/>
        </a:tabLst>
        <a:defRPr sz="3600" b="1">
          <a:solidFill>
            <a:srgbClr val="FEFEFE"/>
          </a:solidFill>
          <a:latin typeface="Tw Cen MT" pitchFamily="34" charset="0"/>
        </a:defRPr>
      </a:lvl6pPr>
      <a:lvl7pPr marL="914400" algn="l" rtl="0" fontAlgn="base">
        <a:spcBef>
          <a:spcPct val="0"/>
        </a:spcBef>
        <a:spcAft>
          <a:spcPct val="0"/>
        </a:spcAft>
        <a:tabLst>
          <a:tab pos="3830638" algn="l"/>
        </a:tabLst>
        <a:defRPr sz="3600" b="1">
          <a:solidFill>
            <a:srgbClr val="FEFEFE"/>
          </a:solidFill>
          <a:latin typeface="Tw Cen MT" pitchFamily="34" charset="0"/>
        </a:defRPr>
      </a:lvl7pPr>
      <a:lvl8pPr marL="1371600" algn="l" rtl="0" fontAlgn="base">
        <a:spcBef>
          <a:spcPct val="0"/>
        </a:spcBef>
        <a:spcAft>
          <a:spcPct val="0"/>
        </a:spcAft>
        <a:tabLst>
          <a:tab pos="3830638" algn="l"/>
        </a:tabLst>
        <a:defRPr sz="3600" b="1">
          <a:solidFill>
            <a:srgbClr val="FEFEFE"/>
          </a:solidFill>
          <a:latin typeface="Tw Cen MT" pitchFamily="34" charset="0"/>
        </a:defRPr>
      </a:lvl8pPr>
      <a:lvl9pPr marL="1828800" algn="l" rtl="0" fontAlgn="base">
        <a:spcBef>
          <a:spcPct val="0"/>
        </a:spcBef>
        <a:spcAft>
          <a:spcPct val="0"/>
        </a:spcAft>
        <a:tabLst>
          <a:tab pos="3830638" algn="l"/>
        </a:tabLst>
        <a:defRPr sz="3600" b="1">
          <a:solidFill>
            <a:srgbClr val="FEFEFE"/>
          </a:solidFill>
          <a:latin typeface="Tw Cen MT" pitchFamily="34" charset="0"/>
        </a:defRPr>
      </a:lvl9pPr>
    </p:titleStyle>
    <p:bodyStyle>
      <a:lvl1pPr marL="273050" indent="-273050" algn="l" rtl="0" eaLnBrk="0" fontAlgn="base" hangingPunct="0">
        <a:spcBef>
          <a:spcPct val="20000"/>
        </a:spcBef>
        <a:spcAft>
          <a:spcPct val="0"/>
        </a:spcAft>
        <a:buClr>
          <a:srgbClr val="FE3737"/>
        </a:buClr>
        <a:buFont typeface="Arial" charset="0"/>
        <a:buChar char="•"/>
        <a:defRPr sz="2400" kern="1200">
          <a:solidFill>
            <a:schemeClr val="tx2"/>
          </a:solidFill>
          <a:latin typeface="+mn-lt"/>
          <a:ea typeface="+mn-ea"/>
          <a:cs typeface="+mn-cs"/>
        </a:defRPr>
      </a:lvl1pPr>
      <a:lvl2pPr marL="547688" indent="-182563" algn="l" rtl="0" eaLnBrk="0" fontAlgn="base" hangingPunct="0">
        <a:spcBef>
          <a:spcPct val="20000"/>
        </a:spcBef>
        <a:spcAft>
          <a:spcPct val="0"/>
        </a:spcAft>
        <a:buClr>
          <a:srgbClr val="FE3737"/>
        </a:buClr>
        <a:buFont typeface="Arial" charset="0"/>
        <a:buChar char="•"/>
        <a:defRPr sz="2000" kern="1200">
          <a:solidFill>
            <a:schemeClr val="tx1"/>
          </a:solidFill>
          <a:latin typeface="+mn-lt"/>
          <a:ea typeface="+mn-ea"/>
          <a:cs typeface="+mn-cs"/>
        </a:defRPr>
      </a:lvl2pPr>
      <a:lvl3pPr marL="914400" indent="-228600" algn="l" rtl="0" eaLnBrk="0" fontAlgn="base" hangingPunct="0">
        <a:spcBef>
          <a:spcPct val="20000"/>
        </a:spcBef>
        <a:spcAft>
          <a:spcPct val="0"/>
        </a:spcAft>
        <a:buClr>
          <a:schemeClr val="accent2"/>
        </a:buClr>
        <a:buFont typeface="Arial" charset="0"/>
        <a:buChar char="•"/>
        <a:defRPr sz="2000" kern="1200">
          <a:solidFill>
            <a:schemeClr val="tx2"/>
          </a:solidFill>
          <a:latin typeface="+mn-lt"/>
          <a:ea typeface="+mn-ea"/>
          <a:cs typeface="+mn-cs"/>
        </a:defRPr>
      </a:lvl3pPr>
      <a:lvl4pPr marL="1187450" indent="-228600" algn="l" rtl="0" eaLnBrk="0" fontAlgn="base" hangingPunct="0">
        <a:spcBef>
          <a:spcPct val="20000"/>
        </a:spcBef>
        <a:spcAft>
          <a:spcPct val="0"/>
        </a:spcAft>
        <a:buClr>
          <a:srgbClr val="AC956E"/>
        </a:buClr>
        <a:buFont typeface="Arial" charset="0"/>
        <a:buChar char="•"/>
        <a:defRPr kern="1200">
          <a:solidFill>
            <a:schemeClr val="tx1"/>
          </a:solidFill>
          <a:latin typeface="+mn-lt"/>
          <a:ea typeface="+mn-ea"/>
          <a:cs typeface="+mn-cs"/>
        </a:defRPr>
      </a:lvl4pPr>
      <a:lvl5pPr marL="1462088" indent="-228600" algn="l" rtl="0" eaLnBrk="0" fontAlgn="base" hangingPunct="0">
        <a:spcBef>
          <a:spcPct val="20000"/>
        </a:spcBef>
        <a:spcAft>
          <a:spcPct val="0"/>
        </a:spcAft>
        <a:buClr>
          <a:srgbClr val="808DA9"/>
        </a:buClr>
        <a:buFont typeface="Arial" charset="0"/>
        <a:buChar char="•"/>
        <a:defRPr sz="1600" kern="120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6.xml"/><Relationship Id="rId4" Type="http://schemas.openxmlformats.org/officeDocument/2006/relationships/image" Target="../media/image16.jpeg"/></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12.xml"/><Relationship Id="rId4" Type="http://schemas.openxmlformats.org/officeDocument/2006/relationships/image" Target="../media/image29.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564904"/>
            <a:ext cx="4419600" cy="1600327"/>
          </a:xfrm>
        </p:spPr>
        <p:txBody>
          <a:bodyPr>
            <a:normAutofit fontScale="90000"/>
          </a:bodyPr>
          <a:lstStyle/>
          <a:p>
            <a:r>
              <a:rPr lang="en-GB" dirty="0" smtClean="0"/>
              <a:t>Satan in Contemporary Culture: Satanism and </a:t>
            </a:r>
            <a:r>
              <a:rPr lang="en-GB" dirty="0" smtClean="0"/>
              <a:t>Black Metal</a:t>
            </a:r>
            <a:endParaRPr lang="en-GB" dirty="0"/>
          </a:p>
        </p:txBody>
      </p:sp>
      <p:sp>
        <p:nvSpPr>
          <p:cNvPr id="3" name="Subtitle 2"/>
          <p:cNvSpPr>
            <a:spLocks noGrp="1"/>
          </p:cNvSpPr>
          <p:nvPr>
            <p:ph type="subTitle" idx="1"/>
          </p:nvPr>
        </p:nvSpPr>
        <p:spPr>
          <a:xfrm>
            <a:off x="179512" y="4293096"/>
            <a:ext cx="4419600" cy="1066800"/>
          </a:xfrm>
        </p:spPr>
        <p:txBody>
          <a:bodyPr/>
          <a:lstStyle/>
          <a:p>
            <a:r>
              <a:rPr lang="en-GB" dirty="0" smtClean="0"/>
              <a:t>HPRS5040/C &amp; HPRS6040/C</a:t>
            </a:r>
            <a:endParaRPr lang="en-GB" dirty="0"/>
          </a:p>
        </p:txBody>
      </p:sp>
    </p:spTree>
    <p:extLst>
      <p:ext uri="{BB962C8B-B14F-4D97-AF65-F5344CB8AC3E}">
        <p14:creationId xmlns:p14="http://schemas.microsoft.com/office/powerpoint/2010/main" val="146239266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Rot="1" noChangeArrowheads="1"/>
          </p:cNvSpPr>
          <p:nvPr>
            <p:ph type="title"/>
          </p:nvPr>
        </p:nvSpPr>
        <p:spPr>
          <a:xfrm>
            <a:off x="323528" y="188640"/>
            <a:ext cx="8229600" cy="1313447"/>
          </a:xfrm>
        </p:spPr>
        <p:txBody>
          <a:bodyPr>
            <a:normAutofit/>
          </a:bodyPr>
          <a:lstStyle/>
          <a:p>
            <a:r>
              <a:rPr lang="en-GB" altLang="en-US" dirty="0"/>
              <a:t>Types of </a:t>
            </a:r>
            <a:r>
              <a:rPr lang="en-GB" altLang="en-US" dirty="0" smtClean="0"/>
              <a:t>Satanism (</a:t>
            </a:r>
            <a:r>
              <a:rPr lang="en-GB" altLang="en-US" dirty="0" err="1" smtClean="0"/>
              <a:t>Jesper</a:t>
            </a:r>
            <a:r>
              <a:rPr lang="en-GB" altLang="en-US" dirty="0" smtClean="0"/>
              <a:t> Aa. Petersen, </a:t>
            </a:r>
            <a:r>
              <a:rPr lang="en-GB" altLang="en-US" i="1" dirty="0" smtClean="0"/>
              <a:t>Bracketing Beelzebub</a:t>
            </a:r>
            <a:r>
              <a:rPr lang="en-GB" altLang="en-US" dirty="0" smtClean="0"/>
              <a:t>)</a:t>
            </a:r>
            <a:endParaRPr lang="en-GB" altLang="en-US" dirty="0"/>
          </a:p>
        </p:txBody>
      </p:sp>
      <p:sp>
        <p:nvSpPr>
          <p:cNvPr id="100355" name="Rectangle 3"/>
          <p:cNvSpPr>
            <a:spLocks noGrp="1" noChangeArrowheads="1"/>
          </p:cNvSpPr>
          <p:nvPr>
            <p:ph type="body" idx="1"/>
          </p:nvPr>
        </p:nvSpPr>
        <p:spPr>
          <a:xfrm>
            <a:off x="467544" y="2132856"/>
            <a:ext cx="8229600" cy="4525963"/>
          </a:xfrm>
        </p:spPr>
        <p:txBody>
          <a:bodyPr/>
          <a:lstStyle/>
          <a:p>
            <a:r>
              <a:rPr lang="en-GB" altLang="en-US" sz="3600" b="1" dirty="0"/>
              <a:t>Rational Satanism</a:t>
            </a:r>
          </a:p>
          <a:p>
            <a:endParaRPr lang="en-GB" altLang="en-US" sz="3600" dirty="0"/>
          </a:p>
          <a:p>
            <a:r>
              <a:rPr lang="en-GB" altLang="en-US" sz="3600" b="1" dirty="0"/>
              <a:t>Esoteric Satanism</a:t>
            </a:r>
          </a:p>
          <a:p>
            <a:endParaRPr lang="en-GB" altLang="en-US" sz="3600" b="1" dirty="0"/>
          </a:p>
          <a:p>
            <a:r>
              <a:rPr lang="en-GB" altLang="en-US" sz="3600" b="1" dirty="0"/>
              <a:t>Reactive Satanism</a:t>
            </a:r>
            <a:endParaRPr lang="en-GB" altLang="en-US" sz="3600" dirty="0"/>
          </a:p>
        </p:txBody>
      </p:sp>
    </p:spTree>
    <p:extLst>
      <p:ext uri="{BB962C8B-B14F-4D97-AF65-F5344CB8AC3E}">
        <p14:creationId xmlns:p14="http://schemas.microsoft.com/office/powerpoint/2010/main" val="37003637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95536" y="260648"/>
            <a:ext cx="8229600" cy="1143000"/>
          </a:xfrm>
        </p:spPr>
        <p:txBody>
          <a:bodyPr>
            <a:normAutofit fontScale="90000"/>
          </a:bodyPr>
          <a:lstStyle/>
          <a:p>
            <a:r>
              <a:rPr lang="en-GB" dirty="0" smtClean="0"/>
              <a:t>Distinguishing between </a:t>
            </a:r>
            <a:r>
              <a:rPr lang="en-GB" dirty="0" smtClean="0"/>
              <a:t>‘</a:t>
            </a:r>
            <a:r>
              <a:rPr lang="en-GB" dirty="0" smtClean="0"/>
              <a:t>Religious’ and ‘Reactive’ Satanism</a:t>
            </a:r>
            <a:endParaRPr lang="en-GB" dirty="0"/>
          </a:p>
        </p:txBody>
      </p:sp>
      <p:sp>
        <p:nvSpPr>
          <p:cNvPr id="6" name="Content Placeholder 5"/>
          <p:cNvSpPr>
            <a:spLocks noGrp="1"/>
          </p:cNvSpPr>
          <p:nvPr>
            <p:ph idx="1"/>
          </p:nvPr>
        </p:nvSpPr>
        <p:spPr>
          <a:xfrm>
            <a:off x="323528" y="1916832"/>
            <a:ext cx="8352928" cy="4824536"/>
          </a:xfrm>
        </p:spPr>
        <p:txBody>
          <a:bodyPr/>
          <a:lstStyle/>
          <a:p>
            <a:pPr algn="just"/>
            <a:r>
              <a:rPr lang="en-GB" dirty="0" smtClean="0"/>
              <a:t>Important to distinguish between popular cultural perceptions of Satanism and the organized, systematic belief systems espoused by various groups. </a:t>
            </a:r>
          </a:p>
          <a:p>
            <a:pPr algn="just"/>
            <a:endParaRPr lang="en-GB" dirty="0" smtClean="0"/>
          </a:p>
          <a:p>
            <a:pPr algn="just"/>
            <a:r>
              <a:rPr lang="en-GB" dirty="0" smtClean="0"/>
              <a:t>The popular understanding (or stereotype) of Satanism is that it is </a:t>
            </a:r>
            <a:r>
              <a:rPr lang="en-GB" dirty="0" smtClean="0"/>
              <a:t>an </a:t>
            </a:r>
            <a:r>
              <a:rPr lang="en-GB" dirty="0" smtClean="0"/>
              <a:t>inversion of doctrinal Christianity (i.e. Devil worship). </a:t>
            </a:r>
          </a:p>
          <a:p>
            <a:pPr marL="0" indent="0" algn="just">
              <a:buNone/>
            </a:pPr>
            <a:endParaRPr lang="en-GB" dirty="0"/>
          </a:p>
          <a:p>
            <a:pPr algn="just"/>
            <a:r>
              <a:rPr lang="en-GB" dirty="0" smtClean="0"/>
              <a:t>‘Reactive’ Satanism not particularly representative </a:t>
            </a:r>
            <a:r>
              <a:rPr lang="en-GB" dirty="0" smtClean="0"/>
              <a:t>of modern ‘religious</a:t>
            </a:r>
            <a:r>
              <a:rPr lang="en-GB" dirty="0" smtClean="0"/>
              <a:t>’ Satanism. </a:t>
            </a:r>
          </a:p>
          <a:p>
            <a:endParaRPr lang="en-GB" dirty="0" smtClean="0"/>
          </a:p>
          <a:p>
            <a:endParaRPr lang="en-GB" dirty="0"/>
          </a:p>
        </p:txBody>
      </p:sp>
    </p:spTree>
    <p:extLst>
      <p:ext uri="{BB962C8B-B14F-4D97-AF65-F5344CB8AC3E}">
        <p14:creationId xmlns:p14="http://schemas.microsoft.com/office/powerpoint/2010/main" val="1797858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67544" y="0"/>
            <a:ext cx="8229600" cy="1143000"/>
          </a:xfrm>
        </p:spPr>
        <p:txBody>
          <a:bodyPr/>
          <a:lstStyle/>
          <a:p>
            <a:pPr fontAlgn="auto">
              <a:spcAft>
                <a:spcPts val="0"/>
              </a:spcAft>
              <a:defRPr/>
            </a:pPr>
            <a:r>
              <a:rPr lang="en-GB" altLang="en-US" dirty="0" smtClean="0">
                <a:solidFill>
                  <a:schemeClr val="accent6">
                    <a:tint val="1000"/>
                  </a:schemeClr>
                </a:solidFill>
              </a:rPr>
              <a:t>Religious Satanism as ‘Self-Religion’</a:t>
            </a:r>
            <a:endParaRPr lang="en-GB" altLang="en-US" dirty="0">
              <a:solidFill>
                <a:schemeClr val="accent6">
                  <a:tint val="1000"/>
                </a:schemeClr>
              </a:solidFill>
            </a:endParaRPr>
          </a:p>
        </p:txBody>
      </p:sp>
      <p:sp>
        <p:nvSpPr>
          <p:cNvPr id="20483" name="Rectangle 3"/>
          <p:cNvSpPr>
            <a:spLocks noGrp="1" noChangeArrowheads="1"/>
          </p:cNvSpPr>
          <p:nvPr>
            <p:ph idx="1"/>
          </p:nvPr>
        </p:nvSpPr>
        <p:spPr>
          <a:xfrm>
            <a:off x="323528" y="1700808"/>
            <a:ext cx="8136904" cy="4709120"/>
          </a:xfrm>
        </p:spPr>
        <p:txBody>
          <a:bodyPr/>
          <a:lstStyle/>
          <a:p>
            <a:pPr algn="just">
              <a:lnSpc>
                <a:spcPct val="80000"/>
              </a:lnSpc>
            </a:pPr>
            <a:r>
              <a:rPr lang="en-GB" altLang="en-US" dirty="0" smtClean="0"/>
              <a:t>Religious Satanism a variant or type of the ‘Self-spirituality’ popular in the West since the 1960s. </a:t>
            </a:r>
          </a:p>
          <a:p>
            <a:pPr marL="0" indent="0" algn="just">
              <a:lnSpc>
                <a:spcPct val="80000"/>
              </a:lnSpc>
              <a:buNone/>
            </a:pPr>
            <a:endParaRPr lang="en-GB" altLang="en-US" dirty="0" smtClean="0"/>
          </a:p>
          <a:p>
            <a:pPr algn="just">
              <a:lnSpc>
                <a:spcPct val="80000"/>
              </a:lnSpc>
            </a:pPr>
            <a:r>
              <a:rPr lang="en-GB" altLang="en-US" dirty="0" smtClean="0"/>
              <a:t>Self-spirituality of the ‘New Age’ movement built on ‘the monistic assumption that the Self itself is sacred’, something which leads to ‘general agreement that it is essential to shift from our contaminated mode of being—what we are by virtue of socialization—to that realm which constitutes our authentic nature’ (Paul </a:t>
            </a:r>
            <a:r>
              <a:rPr lang="en-GB" altLang="en-US" dirty="0" err="1" smtClean="0"/>
              <a:t>Heelas</a:t>
            </a:r>
            <a:r>
              <a:rPr lang="en-GB" altLang="en-US" dirty="0" smtClean="0"/>
              <a:t>, </a:t>
            </a:r>
            <a:r>
              <a:rPr lang="en-GB" altLang="en-US" i="1" dirty="0" smtClean="0"/>
              <a:t>The New Age Movement</a:t>
            </a:r>
            <a:r>
              <a:rPr lang="en-GB" altLang="en-US" dirty="0" smtClean="0"/>
              <a:t>, p.</a:t>
            </a:r>
            <a:r>
              <a:rPr lang="en-GB" altLang="en-US" i="1" dirty="0" smtClean="0"/>
              <a:t> </a:t>
            </a:r>
            <a:r>
              <a:rPr lang="en-GB" altLang="en-US" dirty="0" smtClean="0"/>
              <a:t>2).</a:t>
            </a:r>
          </a:p>
          <a:p>
            <a:pPr>
              <a:lnSpc>
                <a:spcPct val="80000"/>
              </a:lnSpc>
              <a:buFontTx/>
              <a:buNone/>
            </a:pPr>
            <a:endParaRPr lang="en-GB" altLang="en-US" sz="2800" dirty="0" smtClean="0"/>
          </a:p>
        </p:txBody>
      </p:sp>
    </p:spTree>
    <p:extLst>
      <p:ext uri="{BB962C8B-B14F-4D97-AF65-F5344CB8AC3E}">
        <p14:creationId xmlns:p14="http://schemas.microsoft.com/office/powerpoint/2010/main" val="15293306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395536" y="0"/>
            <a:ext cx="8229600" cy="1143000"/>
          </a:xfrm>
        </p:spPr>
        <p:txBody>
          <a:bodyPr/>
          <a:lstStyle/>
          <a:p>
            <a:pPr fontAlgn="auto">
              <a:spcAft>
                <a:spcPts val="0"/>
              </a:spcAft>
              <a:defRPr/>
            </a:pPr>
            <a:r>
              <a:rPr lang="en-GB" altLang="en-US" dirty="0" smtClean="0">
                <a:solidFill>
                  <a:schemeClr val="accent6">
                    <a:tint val="1000"/>
                  </a:schemeClr>
                </a:solidFill>
              </a:rPr>
              <a:t>Religious Satanism as ‘Self-Religion’</a:t>
            </a:r>
            <a:endParaRPr lang="en-GB" altLang="en-US" dirty="0">
              <a:solidFill>
                <a:schemeClr val="accent6">
                  <a:tint val="1000"/>
                </a:schemeClr>
              </a:solidFill>
            </a:endParaRPr>
          </a:p>
        </p:txBody>
      </p:sp>
      <p:sp>
        <p:nvSpPr>
          <p:cNvPr id="21507" name="Rectangle 3"/>
          <p:cNvSpPr>
            <a:spLocks noGrp="1" noChangeArrowheads="1"/>
          </p:cNvSpPr>
          <p:nvPr>
            <p:ph idx="1"/>
          </p:nvPr>
        </p:nvSpPr>
        <p:spPr>
          <a:xfrm>
            <a:off x="323528" y="1484784"/>
            <a:ext cx="8280920" cy="4525963"/>
          </a:xfrm>
        </p:spPr>
        <p:txBody>
          <a:bodyPr/>
          <a:lstStyle/>
          <a:p>
            <a:pPr algn="just"/>
            <a:r>
              <a:rPr lang="en-GB" altLang="en-US" dirty="0" smtClean="0"/>
              <a:t>Satanism and the New Age movement share the same aim, namely, to help the individual realize and fulfil his or her ‘true’ or ‘authentic’ nature (repressed by modern society). </a:t>
            </a:r>
          </a:p>
          <a:p>
            <a:pPr algn="just"/>
            <a:endParaRPr lang="en-GB" altLang="en-US" dirty="0" smtClean="0"/>
          </a:p>
          <a:p>
            <a:pPr algn="just"/>
            <a:r>
              <a:rPr lang="en-GB" altLang="en-US" dirty="0" smtClean="0"/>
              <a:t>For Satanists, the ‘authentic’ nature of human beings is expressed symbolically in the figure of </a:t>
            </a:r>
            <a:r>
              <a:rPr lang="en-GB" altLang="en-US" dirty="0" smtClean="0"/>
              <a:t>Satan.</a:t>
            </a:r>
          </a:p>
          <a:p>
            <a:pPr algn="just"/>
            <a:endParaRPr lang="en-GB" altLang="en-US" dirty="0"/>
          </a:p>
          <a:p>
            <a:pPr algn="just"/>
            <a:r>
              <a:rPr lang="en-GB" altLang="en-US" dirty="0"/>
              <a:t>‘[Satanism is] a combination of positive religious and philosophical aspirations centred on the individual with negative and critical anti-authoritarian convictions’ (Peterson, </a:t>
            </a:r>
            <a:r>
              <a:rPr lang="en-GB" altLang="en-US" i="1" dirty="0"/>
              <a:t>Controversial New Religions</a:t>
            </a:r>
            <a:r>
              <a:rPr lang="en-GB" altLang="en-US" dirty="0"/>
              <a:t>, </a:t>
            </a:r>
            <a:r>
              <a:rPr lang="en-GB" altLang="en-US" dirty="0" smtClean="0"/>
              <a:t>p. </a:t>
            </a:r>
            <a:r>
              <a:rPr lang="en-GB" altLang="en-US" dirty="0"/>
              <a:t>425). </a:t>
            </a:r>
            <a:endParaRPr lang="en-GB" altLang="en-US" dirty="0" smtClean="0"/>
          </a:p>
        </p:txBody>
      </p:sp>
    </p:spTree>
    <p:extLst>
      <p:ext uri="{BB962C8B-B14F-4D97-AF65-F5344CB8AC3E}">
        <p14:creationId xmlns:p14="http://schemas.microsoft.com/office/powerpoint/2010/main" val="2764254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67544" y="-25183"/>
            <a:ext cx="8229600" cy="1143000"/>
          </a:xfrm>
        </p:spPr>
        <p:txBody>
          <a:bodyPr/>
          <a:lstStyle/>
          <a:p>
            <a:pPr fontAlgn="auto">
              <a:spcAft>
                <a:spcPts val="0"/>
              </a:spcAft>
              <a:defRPr/>
            </a:pPr>
            <a:r>
              <a:rPr lang="en-GB" altLang="en-US" dirty="0" smtClean="0">
                <a:solidFill>
                  <a:schemeClr val="accent6">
                    <a:tint val="1000"/>
                  </a:schemeClr>
                </a:solidFill>
              </a:rPr>
              <a:t>Analysing Religious Satanism</a:t>
            </a:r>
            <a:endParaRPr lang="en-GB" altLang="en-US" dirty="0">
              <a:solidFill>
                <a:schemeClr val="accent6">
                  <a:tint val="1000"/>
                </a:schemeClr>
              </a:solidFill>
            </a:endParaRPr>
          </a:p>
        </p:txBody>
      </p:sp>
      <p:sp>
        <p:nvSpPr>
          <p:cNvPr id="29699" name="Rectangle 3"/>
          <p:cNvSpPr>
            <a:spLocks noGrp="1" noChangeArrowheads="1"/>
          </p:cNvSpPr>
          <p:nvPr>
            <p:ph idx="1"/>
          </p:nvPr>
        </p:nvSpPr>
        <p:spPr>
          <a:xfrm>
            <a:off x="395536" y="1844824"/>
            <a:ext cx="8280920" cy="4204493"/>
          </a:xfrm>
        </p:spPr>
        <p:txBody>
          <a:bodyPr rtlCol="0">
            <a:normAutofit/>
          </a:bodyPr>
          <a:lstStyle/>
          <a:p>
            <a:pPr marL="609600" indent="-609600" algn="just" fontAlgn="auto">
              <a:lnSpc>
                <a:spcPct val="80000"/>
              </a:lnSpc>
              <a:spcAft>
                <a:spcPts val="0"/>
              </a:spcAft>
              <a:buClr>
                <a:schemeClr val="accent1">
                  <a:lumMod val="60000"/>
                  <a:lumOff val="40000"/>
                </a:schemeClr>
              </a:buClr>
              <a:buFont typeface="Arial" pitchFamily="34" charset="0"/>
              <a:buChar char="•"/>
              <a:defRPr/>
            </a:pPr>
            <a:r>
              <a:rPr lang="en-GB" altLang="en-US" dirty="0" smtClean="0"/>
              <a:t>Despite a lack of organizational and doctrinal coherence, we can note two distinct schools of thought within contemporary </a:t>
            </a:r>
            <a:r>
              <a:rPr lang="en-GB" altLang="en-US" dirty="0" smtClean="0"/>
              <a:t>‘religious’ Satanism</a:t>
            </a:r>
            <a:r>
              <a:rPr lang="en-GB" altLang="en-US" dirty="0" smtClean="0"/>
              <a:t>:</a:t>
            </a:r>
          </a:p>
          <a:p>
            <a:pPr marL="609600" indent="-609600" algn="just" fontAlgn="auto">
              <a:lnSpc>
                <a:spcPct val="80000"/>
              </a:lnSpc>
              <a:spcAft>
                <a:spcPts val="0"/>
              </a:spcAft>
              <a:buClr>
                <a:schemeClr val="accent1">
                  <a:lumMod val="60000"/>
                  <a:lumOff val="40000"/>
                </a:schemeClr>
              </a:buClr>
              <a:buFont typeface="Arial" pitchFamily="34" charset="0"/>
              <a:buChar char="•"/>
              <a:defRPr/>
            </a:pPr>
            <a:endParaRPr lang="en-GB" altLang="en-US" dirty="0"/>
          </a:p>
          <a:p>
            <a:pPr marL="609600" indent="-609600" algn="just" fontAlgn="auto">
              <a:lnSpc>
                <a:spcPct val="80000"/>
              </a:lnSpc>
              <a:spcAft>
                <a:spcPts val="0"/>
              </a:spcAft>
              <a:buClr>
                <a:schemeClr val="accent1">
                  <a:lumMod val="60000"/>
                  <a:lumOff val="40000"/>
                </a:schemeClr>
              </a:buClr>
              <a:buFontTx/>
              <a:buAutoNum type="arabicPeriod"/>
              <a:defRPr/>
            </a:pPr>
            <a:r>
              <a:rPr lang="en-GB" altLang="en-US" dirty="0" smtClean="0"/>
              <a:t>‘Secular’ or ‘Rational’ Satanism: represented by the Church of </a:t>
            </a:r>
            <a:r>
              <a:rPr lang="en-GB" altLang="en-US" dirty="0" smtClean="0"/>
              <a:t>Satan </a:t>
            </a:r>
            <a:r>
              <a:rPr lang="en-GB" altLang="en-US" dirty="0" smtClean="0"/>
              <a:t>which understands Satan as a </a:t>
            </a:r>
            <a:r>
              <a:rPr lang="en-GB" altLang="en-US" dirty="0" smtClean="0"/>
              <a:t>symbol </a:t>
            </a:r>
            <a:r>
              <a:rPr lang="en-GB" altLang="en-US" dirty="0" smtClean="0"/>
              <a:t>for nonconformity and the Self (i.e. the carnal Self). </a:t>
            </a:r>
          </a:p>
          <a:p>
            <a:pPr marL="609600" indent="-609600" algn="just" fontAlgn="auto">
              <a:lnSpc>
                <a:spcPct val="80000"/>
              </a:lnSpc>
              <a:spcAft>
                <a:spcPts val="0"/>
              </a:spcAft>
              <a:buClr>
                <a:schemeClr val="accent1">
                  <a:lumMod val="60000"/>
                  <a:lumOff val="40000"/>
                </a:schemeClr>
              </a:buClr>
              <a:buFontTx/>
              <a:buAutoNum type="arabicPeriod"/>
              <a:defRPr/>
            </a:pPr>
            <a:endParaRPr lang="en-GB" altLang="en-US" dirty="0"/>
          </a:p>
          <a:p>
            <a:pPr marL="609600" indent="-609600" algn="just" fontAlgn="auto">
              <a:lnSpc>
                <a:spcPct val="80000"/>
              </a:lnSpc>
              <a:spcAft>
                <a:spcPts val="0"/>
              </a:spcAft>
              <a:buClr>
                <a:schemeClr val="accent1">
                  <a:lumMod val="60000"/>
                  <a:lumOff val="40000"/>
                </a:schemeClr>
              </a:buClr>
              <a:buFontTx/>
              <a:buAutoNum type="arabicPeriod"/>
              <a:defRPr/>
            </a:pPr>
            <a:r>
              <a:rPr lang="en-GB" altLang="en-US" dirty="0" smtClean="0"/>
              <a:t>‘Esoteric’ or ‘Theistic’ Satanism: represented by groups such as the Temple of Set. Satan viewed as a real metaphysical force, often infused in nature, or humanity, or the intellect. </a:t>
            </a:r>
            <a:endParaRPr lang="en-GB" altLang="en-US" dirty="0"/>
          </a:p>
        </p:txBody>
      </p:sp>
    </p:spTree>
    <p:extLst>
      <p:ext uri="{BB962C8B-B14F-4D97-AF65-F5344CB8AC3E}">
        <p14:creationId xmlns:p14="http://schemas.microsoft.com/office/powerpoint/2010/main" val="26274163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Rot="1" noChangeArrowheads="1"/>
          </p:cNvSpPr>
          <p:nvPr>
            <p:ph type="title"/>
          </p:nvPr>
        </p:nvSpPr>
        <p:spPr>
          <a:xfrm>
            <a:off x="467544" y="332656"/>
            <a:ext cx="8229600" cy="1143000"/>
          </a:xfrm>
        </p:spPr>
        <p:txBody>
          <a:bodyPr>
            <a:normAutofit fontScale="90000"/>
          </a:bodyPr>
          <a:lstStyle/>
          <a:p>
            <a:r>
              <a:rPr lang="en-GB" altLang="en-US" sz="4000" dirty="0"/>
              <a:t>Rational Satanism: Anton </a:t>
            </a:r>
            <a:r>
              <a:rPr lang="en-GB" altLang="en-US" sz="4000" dirty="0" err="1"/>
              <a:t>LaVey</a:t>
            </a:r>
            <a:r>
              <a:rPr lang="en-GB" altLang="en-US" sz="4000" dirty="0"/>
              <a:t> and the Church of Satan </a:t>
            </a:r>
          </a:p>
        </p:txBody>
      </p:sp>
      <p:sp>
        <p:nvSpPr>
          <p:cNvPr id="101380" name="Rectangle 4"/>
          <p:cNvSpPr>
            <a:spLocks noGrp="1" noChangeArrowheads="1"/>
          </p:cNvSpPr>
          <p:nvPr>
            <p:ph type="body" sz="half" idx="1"/>
          </p:nvPr>
        </p:nvSpPr>
        <p:spPr>
          <a:xfrm>
            <a:off x="395536" y="2060848"/>
            <a:ext cx="4038600" cy="4924425"/>
          </a:xfrm>
        </p:spPr>
        <p:txBody>
          <a:bodyPr/>
          <a:lstStyle/>
          <a:p>
            <a:r>
              <a:rPr lang="en-GB" altLang="en-US" sz="2800" dirty="0"/>
              <a:t>The Church of </a:t>
            </a:r>
            <a:r>
              <a:rPr lang="en-GB" altLang="en-US" sz="2800" dirty="0" smtClean="0"/>
              <a:t>Satan </a:t>
            </a:r>
            <a:r>
              <a:rPr lang="en-GB" altLang="en-US" sz="2800" dirty="0"/>
              <a:t>established by Anton </a:t>
            </a:r>
            <a:r>
              <a:rPr lang="en-GB" altLang="en-US" sz="2800" dirty="0" err="1"/>
              <a:t>Szandor</a:t>
            </a:r>
            <a:r>
              <a:rPr lang="en-GB" altLang="en-US" sz="2800" dirty="0"/>
              <a:t> </a:t>
            </a:r>
            <a:r>
              <a:rPr lang="en-GB" altLang="en-US" sz="2800" dirty="0" err="1"/>
              <a:t>LaVey</a:t>
            </a:r>
            <a:r>
              <a:rPr lang="en-GB" altLang="en-US" sz="2800" dirty="0"/>
              <a:t> (Howard Stanton Levey, 1930-1997) on 30 April 1966 (</a:t>
            </a:r>
            <a:r>
              <a:rPr lang="en-GB" altLang="en-US" sz="2800" i="1" dirty="0"/>
              <a:t>Anno </a:t>
            </a:r>
            <a:r>
              <a:rPr lang="en-GB" altLang="en-US" sz="2800" i="1" dirty="0" err="1"/>
              <a:t>Satanas</a:t>
            </a:r>
            <a:r>
              <a:rPr lang="en-GB" altLang="en-US" sz="2800" dirty="0"/>
              <a:t>) in San Francisco.  </a:t>
            </a:r>
          </a:p>
          <a:p>
            <a:endParaRPr lang="en-GB" altLang="en-US" sz="2800" dirty="0"/>
          </a:p>
        </p:txBody>
      </p:sp>
      <p:pic>
        <p:nvPicPr>
          <p:cNvPr id="101382" name="Picture 6" descr="jslA2BF8Oxk1t"/>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004048" y="1700808"/>
            <a:ext cx="3473450" cy="452596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2741863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Rot="1" noChangeArrowheads="1"/>
          </p:cNvSpPr>
          <p:nvPr>
            <p:ph type="title"/>
          </p:nvPr>
        </p:nvSpPr>
        <p:spPr>
          <a:xfrm>
            <a:off x="467544" y="27321"/>
            <a:ext cx="8229600" cy="1143000"/>
          </a:xfrm>
        </p:spPr>
        <p:txBody>
          <a:bodyPr/>
          <a:lstStyle/>
          <a:p>
            <a:r>
              <a:rPr lang="en-GB" altLang="en-US" dirty="0"/>
              <a:t>The Church of Satan</a:t>
            </a:r>
          </a:p>
        </p:txBody>
      </p:sp>
      <p:pic>
        <p:nvPicPr>
          <p:cNvPr id="103428" name="Picture 4" descr="cos-looking-lg"/>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755576" y="1556792"/>
            <a:ext cx="7777163" cy="4927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88838702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5" name="Picture 5" descr="aslave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3968" y="332656"/>
            <a:ext cx="4968552" cy="4049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332656"/>
            <a:ext cx="4292655" cy="4273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6890" y="2924944"/>
            <a:ext cx="3706174" cy="36397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71300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Rot="1" noChangeArrowheads="1"/>
          </p:cNvSpPr>
          <p:nvPr>
            <p:ph type="title"/>
          </p:nvPr>
        </p:nvSpPr>
        <p:spPr>
          <a:xfrm>
            <a:off x="467544" y="188640"/>
            <a:ext cx="8229600" cy="1143000"/>
          </a:xfrm>
        </p:spPr>
        <p:txBody>
          <a:bodyPr/>
          <a:lstStyle/>
          <a:p>
            <a:r>
              <a:rPr lang="en-GB" altLang="en-US" dirty="0"/>
              <a:t>The Church of Satan</a:t>
            </a:r>
          </a:p>
        </p:txBody>
      </p:sp>
      <p:sp>
        <p:nvSpPr>
          <p:cNvPr id="104453" name="Rectangle 5"/>
          <p:cNvSpPr>
            <a:spLocks noGrp="1" noChangeArrowheads="1"/>
          </p:cNvSpPr>
          <p:nvPr>
            <p:ph type="body" sz="half" idx="2"/>
          </p:nvPr>
        </p:nvSpPr>
        <p:spPr>
          <a:xfrm>
            <a:off x="5105400" y="1700808"/>
            <a:ext cx="4038600" cy="4525962"/>
          </a:xfrm>
        </p:spPr>
        <p:txBody>
          <a:bodyPr>
            <a:normAutofit/>
          </a:bodyPr>
          <a:lstStyle/>
          <a:p>
            <a:r>
              <a:rPr lang="en-GB" altLang="en-US" sz="2800" dirty="0"/>
              <a:t>Today, the </a:t>
            </a:r>
            <a:r>
              <a:rPr lang="en-GB" altLang="en-US" sz="2800" dirty="0" err="1"/>
              <a:t>CoS</a:t>
            </a:r>
            <a:r>
              <a:rPr lang="en-GB" altLang="en-US" sz="2800" dirty="0"/>
              <a:t> is officially governed by the Council of Nine, of which the high priest, Peter H. Gilmore, the high priestess, Peggy </a:t>
            </a:r>
            <a:r>
              <a:rPr lang="en-GB" altLang="en-US" sz="2800" dirty="0" err="1"/>
              <a:t>Nadramia</a:t>
            </a:r>
            <a:r>
              <a:rPr lang="en-GB" altLang="en-US" sz="2800" dirty="0"/>
              <a:t>, and the </a:t>
            </a:r>
            <a:r>
              <a:rPr lang="en-GB" altLang="en-US" sz="2800" dirty="0" err="1"/>
              <a:t>Magistra</a:t>
            </a:r>
            <a:r>
              <a:rPr lang="en-GB" altLang="en-US" sz="2800" dirty="0"/>
              <a:t> </a:t>
            </a:r>
            <a:r>
              <a:rPr lang="en-GB" altLang="en-US" sz="2800" dirty="0" err="1"/>
              <a:t>Templi</a:t>
            </a:r>
            <a:r>
              <a:rPr lang="en-GB" altLang="en-US" sz="2800" dirty="0"/>
              <a:t> Rex, Blanche Barton, are the most vocal. </a:t>
            </a:r>
          </a:p>
        </p:txBody>
      </p:sp>
      <p:pic>
        <p:nvPicPr>
          <p:cNvPr id="104454" name="Picture 6" descr="gilmore-6606-ritual-lg"/>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51520" y="1988840"/>
            <a:ext cx="4679950" cy="38877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00684885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266640" y="-99392"/>
            <a:ext cx="8229600" cy="1143000"/>
          </a:xfrm>
        </p:spPr>
        <p:txBody>
          <a:bodyPr/>
          <a:lstStyle/>
          <a:p>
            <a:pPr fontAlgn="auto">
              <a:spcAft>
                <a:spcPts val="0"/>
              </a:spcAft>
              <a:defRPr/>
            </a:pPr>
            <a:r>
              <a:rPr lang="en-GB" altLang="en-US" dirty="0" smtClean="0">
                <a:solidFill>
                  <a:schemeClr val="accent6">
                    <a:tint val="1000"/>
                  </a:schemeClr>
                </a:solidFill>
              </a:rPr>
              <a:t>The Church of Satan: Official Creeds</a:t>
            </a:r>
            <a:endParaRPr lang="en-GB" altLang="en-US" dirty="0">
              <a:solidFill>
                <a:schemeClr val="accent6">
                  <a:tint val="1000"/>
                </a:schemeClr>
              </a:solidFill>
            </a:endParaRPr>
          </a:p>
        </p:txBody>
      </p:sp>
      <p:sp>
        <p:nvSpPr>
          <p:cNvPr id="27651" name="Rectangle 4"/>
          <p:cNvSpPr>
            <a:spLocks noGrp="1" noChangeArrowheads="1"/>
          </p:cNvSpPr>
          <p:nvPr>
            <p:ph type="body" sz="half" idx="1"/>
          </p:nvPr>
        </p:nvSpPr>
        <p:spPr>
          <a:xfrm>
            <a:off x="323528" y="1557561"/>
            <a:ext cx="4038600" cy="4895850"/>
          </a:xfrm>
        </p:spPr>
        <p:txBody>
          <a:bodyPr/>
          <a:lstStyle/>
          <a:p>
            <a:pPr>
              <a:lnSpc>
                <a:spcPct val="90000"/>
              </a:lnSpc>
            </a:pPr>
            <a:r>
              <a:rPr lang="en-GB" altLang="en-US" sz="2800" dirty="0" smtClean="0"/>
              <a:t>‘The Nine Satanic Statements’</a:t>
            </a:r>
          </a:p>
          <a:p>
            <a:pPr>
              <a:lnSpc>
                <a:spcPct val="90000"/>
              </a:lnSpc>
            </a:pPr>
            <a:endParaRPr lang="en-GB" altLang="en-US" sz="2800" dirty="0" smtClean="0"/>
          </a:p>
          <a:p>
            <a:pPr>
              <a:lnSpc>
                <a:spcPct val="90000"/>
              </a:lnSpc>
            </a:pPr>
            <a:r>
              <a:rPr lang="en-GB" altLang="en-US" sz="2800" dirty="0" smtClean="0"/>
              <a:t>‘The Eleven Satanic Rules of the Earth’</a:t>
            </a:r>
          </a:p>
          <a:p>
            <a:pPr>
              <a:lnSpc>
                <a:spcPct val="90000"/>
              </a:lnSpc>
            </a:pPr>
            <a:endParaRPr lang="en-GB" altLang="en-US" sz="2800" dirty="0" smtClean="0"/>
          </a:p>
          <a:p>
            <a:pPr>
              <a:lnSpc>
                <a:spcPct val="90000"/>
              </a:lnSpc>
            </a:pPr>
            <a:r>
              <a:rPr lang="en-GB" altLang="en-US" sz="2800" dirty="0" smtClean="0"/>
              <a:t>‘The Nine Satanic Sins’</a:t>
            </a:r>
          </a:p>
          <a:p>
            <a:pPr>
              <a:lnSpc>
                <a:spcPct val="90000"/>
              </a:lnSpc>
            </a:pPr>
            <a:endParaRPr lang="en-GB" altLang="en-US" sz="2800" dirty="0" smtClean="0"/>
          </a:p>
          <a:p>
            <a:pPr>
              <a:lnSpc>
                <a:spcPct val="90000"/>
              </a:lnSpc>
            </a:pPr>
            <a:r>
              <a:rPr lang="en-GB" altLang="en-US" sz="2800" dirty="0" smtClean="0"/>
              <a:t>‘The Pentagonal Revisionism program’ </a:t>
            </a:r>
          </a:p>
        </p:txBody>
      </p:sp>
      <p:sp>
        <p:nvSpPr>
          <p:cNvPr id="27652" name="Rectangle 5"/>
          <p:cNvSpPr>
            <a:spLocks noGrp="1" noChangeArrowheads="1"/>
          </p:cNvSpPr>
          <p:nvPr>
            <p:ph sz="half" idx="2"/>
          </p:nvPr>
        </p:nvSpPr>
        <p:spPr/>
        <p:txBody>
          <a:bodyPr/>
          <a:lstStyle/>
          <a:p>
            <a:pPr>
              <a:lnSpc>
                <a:spcPct val="90000"/>
              </a:lnSpc>
            </a:pPr>
            <a:endParaRPr lang="en-US" altLang="en-US" sz="2800" smtClean="0"/>
          </a:p>
        </p:txBody>
      </p:sp>
      <p:pic>
        <p:nvPicPr>
          <p:cNvPr id="27653" name="Picture 7" descr="tumblr_mgztvqkDYJ1qiao2mo1_50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06529" y="1432694"/>
            <a:ext cx="4134646" cy="50206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884313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Rot="1" noChangeArrowheads="1"/>
          </p:cNvSpPr>
          <p:nvPr>
            <p:ph type="title"/>
          </p:nvPr>
        </p:nvSpPr>
        <p:spPr>
          <a:xfrm>
            <a:off x="467544" y="0"/>
            <a:ext cx="8229600" cy="1143000"/>
          </a:xfrm>
        </p:spPr>
        <p:txBody>
          <a:bodyPr>
            <a:normAutofit fontScale="90000"/>
          </a:bodyPr>
          <a:lstStyle/>
          <a:p>
            <a:r>
              <a:rPr lang="en-GB" altLang="en-US" sz="4000" dirty="0"/>
              <a:t>The Church of Satan: Official Documents </a:t>
            </a:r>
          </a:p>
        </p:txBody>
      </p:sp>
      <p:sp>
        <p:nvSpPr>
          <p:cNvPr id="106500" name="Rectangle 4"/>
          <p:cNvSpPr>
            <a:spLocks noGrp="1" noChangeArrowheads="1"/>
          </p:cNvSpPr>
          <p:nvPr>
            <p:ph type="body" sz="half" idx="1"/>
          </p:nvPr>
        </p:nvSpPr>
        <p:spPr>
          <a:xfrm>
            <a:off x="251520" y="1772816"/>
            <a:ext cx="4038600" cy="4924425"/>
          </a:xfrm>
        </p:spPr>
        <p:txBody>
          <a:bodyPr/>
          <a:lstStyle/>
          <a:p>
            <a:r>
              <a:rPr lang="en-GB" altLang="en-US" sz="2800" i="1" dirty="0"/>
              <a:t>The Satanic Bible </a:t>
            </a:r>
            <a:r>
              <a:rPr lang="en-GB" altLang="en-US" sz="2800" dirty="0"/>
              <a:t>(</a:t>
            </a:r>
            <a:r>
              <a:rPr lang="en-GB" altLang="en-US" sz="2800" dirty="0" err="1"/>
              <a:t>LaVey</a:t>
            </a:r>
            <a:r>
              <a:rPr lang="en-GB" altLang="en-US" sz="2800" dirty="0"/>
              <a:t>, 1969)</a:t>
            </a:r>
          </a:p>
          <a:p>
            <a:endParaRPr lang="en-GB" altLang="en-US" sz="2800" dirty="0"/>
          </a:p>
          <a:p>
            <a:r>
              <a:rPr lang="en-GB" altLang="en-US" sz="2800" i="1" dirty="0"/>
              <a:t>The Satanic Rituals </a:t>
            </a:r>
            <a:r>
              <a:rPr lang="en-GB" altLang="en-US" sz="2800" dirty="0"/>
              <a:t>(</a:t>
            </a:r>
            <a:r>
              <a:rPr lang="en-GB" altLang="en-US" sz="2800" dirty="0" err="1"/>
              <a:t>LaVey</a:t>
            </a:r>
            <a:r>
              <a:rPr lang="en-GB" altLang="en-US" sz="2800" dirty="0"/>
              <a:t>, 1972) </a:t>
            </a:r>
          </a:p>
          <a:p>
            <a:endParaRPr lang="en-GB" altLang="en-US" sz="2800" i="1" dirty="0"/>
          </a:p>
          <a:p>
            <a:r>
              <a:rPr lang="en-GB" altLang="en-US" sz="2800" i="1" dirty="0"/>
              <a:t>The Satanic Witch</a:t>
            </a:r>
            <a:r>
              <a:rPr lang="en-GB" altLang="en-US" sz="2800" dirty="0"/>
              <a:t> (</a:t>
            </a:r>
            <a:r>
              <a:rPr lang="en-GB" altLang="en-US" sz="2800" dirty="0" err="1"/>
              <a:t>LaVey</a:t>
            </a:r>
            <a:r>
              <a:rPr lang="en-GB" altLang="en-US" sz="2800" dirty="0"/>
              <a:t>, 1989). </a:t>
            </a:r>
          </a:p>
          <a:p>
            <a:pPr>
              <a:buFont typeface="Wingdings" pitchFamily="2" charset="2"/>
              <a:buNone/>
            </a:pPr>
            <a:endParaRPr lang="en-GB" altLang="en-US" sz="2800" dirty="0"/>
          </a:p>
        </p:txBody>
      </p:sp>
      <p:pic>
        <p:nvPicPr>
          <p:cNvPr id="3074"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3995936" y="2708920"/>
            <a:ext cx="4752528" cy="35643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2588209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Rot="1" noChangeArrowheads="1"/>
          </p:cNvSpPr>
          <p:nvPr>
            <p:ph type="title"/>
          </p:nvPr>
        </p:nvSpPr>
        <p:spPr>
          <a:xfrm>
            <a:off x="395536" y="34352"/>
            <a:ext cx="8229600" cy="1143000"/>
          </a:xfrm>
        </p:spPr>
        <p:txBody>
          <a:bodyPr>
            <a:normAutofit fontScale="90000"/>
          </a:bodyPr>
          <a:lstStyle/>
          <a:p>
            <a:r>
              <a:rPr lang="en-GB" altLang="en-US" sz="4000" dirty="0"/>
              <a:t>The Philosophy of the Church of Satan</a:t>
            </a:r>
          </a:p>
        </p:txBody>
      </p:sp>
      <p:sp>
        <p:nvSpPr>
          <p:cNvPr id="109571" name="Rectangle 3"/>
          <p:cNvSpPr>
            <a:spLocks noGrp="1" noChangeArrowheads="1"/>
          </p:cNvSpPr>
          <p:nvPr>
            <p:ph type="body" idx="1"/>
          </p:nvPr>
        </p:nvSpPr>
        <p:spPr>
          <a:xfrm>
            <a:off x="395536" y="1700808"/>
            <a:ext cx="8136904" cy="4525962"/>
          </a:xfrm>
        </p:spPr>
        <p:txBody>
          <a:bodyPr>
            <a:normAutofit/>
          </a:bodyPr>
          <a:lstStyle/>
          <a:p>
            <a:pPr algn="just"/>
            <a:r>
              <a:rPr lang="en-GB" altLang="en-US" sz="2800" dirty="0" smtClean="0"/>
              <a:t>Philosophically speaking, </a:t>
            </a:r>
            <a:r>
              <a:rPr lang="en-GB" altLang="en-US" sz="2800" dirty="0"/>
              <a:t>the Church of Satan can be classified as a type of </a:t>
            </a:r>
            <a:r>
              <a:rPr lang="en-GB" altLang="en-US" sz="2800" dirty="0" smtClean="0"/>
              <a:t>‘egoistic humanism’, </a:t>
            </a:r>
            <a:r>
              <a:rPr lang="en-GB" altLang="en-US" sz="2800" dirty="0"/>
              <a:t>a Self-religion focused on empowerment and Self-realization. </a:t>
            </a:r>
          </a:p>
          <a:p>
            <a:pPr algn="just"/>
            <a:endParaRPr lang="en-GB" altLang="en-US" sz="2800" dirty="0"/>
          </a:p>
          <a:p>
            <a:pPr algn="just"/>
            <a:r>
              <a:rPr lang="en-GB" altLang="en-US" sz="2800" dirty="0"/>
              <a:t>Satan </a:t>
            </a:r>
            <a:r>
              <a:rPr lang="en-GB" altLang="en-US" sz="2800" dirty="0" smtClean="0"/>
              <a:t>understood </a:t>
            </a:r>
            <a:r>
              <a:rPr lang="en-GB" altLang="en-US" sz="2800" dirty="0"/>
              <a:t>as a </a:t>
            </a:r>
            <a:r>
              <a:rPr lang="en-GB" altLang="en-US" sz="2800" b="1" i="1" u="sng" dirty="0"/>
              <a:t>symbol</a:t>
            </a:r>
            <a:r>
              <a:rPr lang="en-GB" altLang="en-US" sz="2800" dirty="0"/>
              <a:t> for nonconformity, carnality and indulgence. </a:t>
            </a:r>
            <a:endParaRPr lang="en-GB" altLang="en-US" sz="2800" dirty="0" smtClean="0"/>
          </a:p>
          <a:p>
            <a:pPr algn="just"/>
            <a:endParaRPr lang="en-GB" altLang="en-US" sz="2800" dirty="0"/>
          </a:p>
          <a:p>
            <a:pPr algn="just"/>
            <a:r>
              <a:rPr lang="en-GB" altLang="en-US" sz="2800" dirty="0" smtClean="0"/>
              <a:t>Satan as principle rather than deity. </a:t>
            </a:r>
            <a:endParaRPr lang="en-GB" altLang="en-US" sz="2800" dirty="0"/>
          </a:p>
        </p:txBody>
      </p:sp>
    </p:spTree>
    <p:extLst>
      <p:ext uri="{BB962C8B-B14F-4D97-AF65-F5344CB8AC3E}">
        <p14:creationId xmlns:p14="http://schemas.microsoft.com/office/powerpoint/2010/main" val="45185518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Rot="1" noChangeArrowheads="1"/>
          </p:cNvSpPr>
          <p:nvPr>
            <p:ph type="title"/>
          </p:nvPr>
        </p:nvSpPr>
        <p:spPr>
          <a:xfrm>
            <a:off x="395536" y="0"/>
            <a:ext cx="8229600" cy="1143000"/>
          </a:xfrm>
        </p:spPr>
        <p:txBody>
          <a:bodyPr>
            <a:normAutofit/>
          </a:bodyPr>
          <a:lstStyle/>
          <a:p>
            <a:r>
              <a:rPr lang="en-GB" altLang="en-US" dirty="0"/>
              <a:t>Satan as </a:t>
            </a:r>
            <a:r>
              <a:rPr lang="en-GB" altLang="en-US" dirty="0" smtClean="0"/>
              <a:t>Symbol</a:t>
            </a:r>
            <a:endParaRPr lang="en-GB" altLang="en-US" dirty="0"/>
          </a:p>
        </p:txBody>
      </p:sp>
      <p:sp>
        <p:nvSpPr>
          <p:cNvPr id="110595" name="Rectangle 3"/>
          <p:cNvSpPr>
            <a:spLocks noGrp="1" noChangeArrowheads="1"/>
          </p:cNvSpPr>
          <p:nvPr>
            <p:ph type="body" idx="1"/>
          </p:nvPr>
        </p:nvSpPr>
        <p:spPr>
          <a:xfrm>
            <a:off x="395536" y="1556792"/>
            <a:ext cx="8208912" cy="4525963"/>
          </a:xfrm>
        </p:spPr>
        <p:txBody>
          <a:bodyPr>
            <a:normAutofit lnSpcReduction="10000"/>
          </a:bodyPr>
          <a:lstStyle/>
          <a:p>
            <a:pPr algn="just">
              <a:lnSpc>
                <a:spcPct val="90000"/>
              </a:lnSpc>
            </a:pPr>
            <a:r>
              <a:rPr lang="en-GB" altLang="en-US" sz="2800" dirty="0"/>
              <a:t>‘Satanists do not believe in the supernatural, in neither God nor the Devil. To the Satanist, </a:t>
            </a:r>
            <a:r>
              <a:rPr lang="en-GB" altLang="en-US" sz="2800" i="1" dirty="0"/>
              <a:t>he is his own God</a:t>
            </a:r>
            <a:r>
              <a:rPr lang="en-GB" altLang="en-US" sz="2800" dirty="0"/>
              <a:t>. Satan is the symbol of Man living as his prideful, carnal nature dictates. The reality behind Satan is simply the dark evolutionary force that permeates all of nature and provides the drive for survival and propagation inherent in all living things. Satan is not a conscious entity to be worshipped, rather a reservoir of power inside each human to be tapped at </a:t>
            </a:r>
            <a:r>
              <a:rPr lang="en-GB" altLang="en-US" sz="2800" dirty="0" smtClean="0"/>
              <a:t>will’ </a:t>
            </a:r>
          </a:p>
          <a:p>
            <a:pPr marL="0" indent="0" algn="just">
              <a:lnSpc>
                <a:spcPct val="90000"/>
              </a:lnSpc>
              <a:buNone/>
            </a:pPr>
            <a:endParaRPr lang="en-GB" altLang="en-US" sz="2800" dirty="0"/>
          </a:p>
          <a:p>
            <a:pPr marL="0" indent="0" algn="just">
              <a:lnSpc>
                <a:spcPct val="90000"/>
              </a:lnSpc>
              <a:buNone/>
            </a:pPr>
            <a:r>
              <a:rPr lang="en-GB" altLang="en-US" sz="2800" dirty="0" smtClean="0"/>
              <a:t>– Peter </a:t>
            </a:r>
            <a:r>
              <a:rPr lang="en-GB" altLang="en-US" sz="2800" dirty="0"/>
              <a:t>H. Gilmore, ‘Satanism: The Feared Religion’ in </a:t>
            </a:r>
            <a:r>
              <a:rPr lang="en-GB" altLang="en-US" sz="2800" i="1" dirty="0"/>
              <a:t>The Church of Satan Information </a:t>
            </a:r>
            <a:r>
              <a:rPr lang="en-GB" altLang="en-US" sz="2800" i="1" dirty="0" smtClean="0"/>
              <a:t>Pack</a:t>
            </a:r>
            <a:endParaRPr lang="en-GB" altLang="en-US" sz="2800" i="1" dirty="0"/>
          </a:p>
          <a:p>
            <a:pPr>
              <a:lnSpc>
                <a:spcPct val="90000"/>
              </a:lnSpc>
            </a:pPr>
            <a:endParaRPr lang="en-GB" altLang="en-US" sz="2800" i="1" dirty="0"/>
          </a:p>
        </p:txBody>
      </p:sp>
    </p:spTree>
    <p:extLst>
      <p:ext uri="{BB962C8B-B14F-4D97-AF65-F5344CB8AC3E}">
        <p14:creationId xmlns:p14="http://schemas.microsoft.com/office/powerpoint/2010/main" val="34474708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Rot="1" noChangeArrowheads="1"/>
          </p:cNvSpPr>
          <p:nvPr>
            <p:ph type="title"/>
          </p:nvPr>
        </p:nvSpPr>
        <p:spPr>
          <a:xfrm>
            <a:off x="395536" y="0"/>
            <a:ext cx="8229600" cy="1143000"/>
          </a:xfrm>
        </p:spPr>
        <p:txBody>
          <a:bodyPr>
            <a:normAutofit/>
          </a:bodyPr>
          <a:lstStyle/>
          <a:p>
            <a:r>
              <a:rPr lang="en-GB" altLang="en-US" dirty="0"/>
              <a:t>Satan as </a:t>
            </a:r>
            <a:r>
              <a:rPr lang="en-GB" altLang="en-US" dirty="0" smtClean="0"/>
              <a:t>Symbol</a:t>
            </a:r>
            <a:endParaRPr lang="en-GB" altLang="en-US" dirty="0"/>
          </a:p>
        </p:txBody>
      </p:sp>
      <p:sp>
        <p:nvSpPr>
          <p:cNvPr id="110595" name="Rectangle 3"/>
          <p:cNvSpPr>
            <a:spLocks noGrp="1" noChangeArrowheads="1"/>
          </p:cNvSpPr>
          <p:nvPr>
            <p:ph type="body" idx="1"/>
          </p:nvPr>
        </p:nvSpPr>
        <p:spPr>
          <a:xfrm>
            <a:off x="395536" y="1628800"/>
            <a:ext cx="8136904" cy="4680520"/>
          </a:xfrm>
        </p:spPr>
        <p:txBody>
          <a:bodyPr>
            <a:normAutofit/>
          </a:bodyPr>
          <a:lstStyle/>
          <a:p>
            <a:pPr algn="just">
              <a:lnSpc>
                <a:spcPct val="90000"/>
              </a:lnSpc>
            </a:pPr>
            <a:r>
              <a:rPr lang="en-GB" altLang="en-US" sz="2800" dirty="0" smtClean="0"/>
              <a:t>Devotion to Satan = devotion to the carnal, non-conforming Self (emphasis on the gratification of individual </a:t>
            </a:r>
            <a:r>
              <a:rPr lang="en-GB" altLang="en-US" sz="2800" dirty="0" smtClean="0"/>
              <a:t>desires).</a:t>
            </a:r>
            <a:endParaRPr lang="en-GB" altLang="en-US" sz="2800" dirty="0" smtClean="0"/>
          </a:p>
          <a:p>
            <a:pPr algn="just">
              <a:lnSpc>
                <a:spcPct val="90000"/>
              </a:lnSpc>
            </a:pPr>
            <a:endParaRPr lang="en-GB" altLang="en-US" sz="2800" dirty="0"/>
          </a:p>
          <a:p>
            <a:pPr algn="just">
              <a:lnSpc>
                <a:spcPct val="90000"/>
              </a:lnSpc>
            </a:pPr>
            <a:r>
              <a:rPr lang="en-GB" altLang="en-US" sz="2800" dirty="0" smtClean="0"/>
              <a:t>Satan challenges the status quo, especially the prevailing religious concepts (e.g. self-denying Christianity). </a:t>
            </a:r>
          </a:p>
          <a:p>
            <a:pPr algn="just">
              <a:lnSpc>
                <a:spcPct val="90000"/>
              </a:lnSpc>
            </a:pPr>
            <a:endParaRPr lang="en-GB" altLang="en-US" sz="2800" dirty="0"/>
          </a:p>
          <a:p>
            <a:pPr algn="just">
              <a:lnSpc>
                <a:spcPct val="90000"/>
              </a:lnSpc>
            </a:pPr>
            <a:r>
              <a:rPr lang="en-GB" altLang="en-US" sz="2800" dirty="0"/>
              <a:t>‘In short, to hail Satan is to glorify self’ (Miguel De La Torre, </a:t>
            </a:r>
            <a:r>
              <a:rPr lang="en-GB" altLang="en-US" sz="2800" i="1" dirty="0"/>
              <a:t>The Quest for the Historical Satan</a:t>
            </a:r>
            <a:r>
              <a:rPr lang="en-GB" altLang="en-US" sz="2800" dirty="0"/>
              <a:t>, </a:t>
            </a:r>
            <a:r>
              <a:rPr lang="en-GB" altLang="en-US" sz="2800" dirty="0" smtClean="0"/>
              <a:t>p. </a:t>
            </a:r>
            <a:r>
              <a:rPr lang="en-GB" altLang="en-US" sz="2800" dirty="0"/>
              <a:t>28). </a:t>
            </a:r>
          </a:p>
          <a:p>
            <a:pPr>
              <a:lnSpc>
                <a:spcPct val="90000"/>
              </a:lnSpc>
            </a:pPr>
            <a:endParaRPr lang="en-GB" altLang="en-US" sz="2800" dirty="0" smtClean="0"/>
          </a:p>
          <a:p>
            <a:pPr>
              <a:lnSpc>
                <a:spcPct val="90000"/>
              </a:lnSpc>
            </a:pPr>
            <a:endParaRPr lang="en-GB" altLang="en-US" sz="2800" dirty="0"/>
          </a:p>
          <a:p>
            <a:pPr>
              <a:lnSpc>
                <a:spcPct val="90000"/>
              </a:lnSpc>
            </a:pPr>
            <a:endParaRPr lang="en-GB" altLang="en-US" sz="2800" dirty="0"/>
          </a:p>
          <a:p>
            <a:pPr>
              <a:lnSpc>
                <a:spcPct val="90000"/>
              </a:lnSpc>
            </a:pPr>
            <a:endParaRPr lang="en-GB" altLang="en-US" sz="2800" dirty="0"/>
          </a:p>
        </p:txBody>
      </p:sp>
    </p:spTree>
    <p:extLst>
      <p:ext uri="{BB962C8B-B14F-4D97-AF65-F5344CB8AC3E}">
        <p14:creationId xmlns:p14="http://schemas.microsoft.com/office/powerpoint/2010/main" val="81729080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Rot="1" noChangeArrowheads="1"/>
          </p:cNvSpPr>
          <p:nvPr>
            <p:ph type="title"/>
          </p:nvPr>
        </p:nvSpPr>
        <p:spPr>
          <a:xfrm>
            <a:off x="467544" y="13467"/>
            <a:ext cx="8229600" cy="1143000"/>
          </a:xfrm>
        </p:spPr>
        <p:txBody>
          <a:bodyPr/>
          <a:lstStyle/>
          <a:p>
            <a:r>
              <a:rPr lang="en-GB" altLang="en-US" dirty="0"/>
              <a:t>The 9 Satanic Statements</a:t>
            </a:r>
          </a:p>
        </p:txBody>
      </p:sp>
      <p:sp>
        <p:nvSpPr>
          <p:cNvPr id="112643" name="Rectangle 3"/>
          <p:cNvSpPr>
            <a:spLocks noGrp="1" noChangeArrowheads="1"/>
          </p:cNvSpPr>
          <p:nvPr>
            <p:ph type="body" idx="1"/>
          </p:nvPr>
        </p:nvSpPr>
        <p:spPr>
          <a:xfrm>
            <a:off x="395536" y="1556792"/>
            <a:ext cx="8229600" cy="4525963"/>
          </a:xfrm>
        </p:spPr>
        <p:txBody>
          <a:bodyPr/>
          <a:lstStyle/>
          <a:p>
            <a:pPr algn="just">
              <a:lnSpc>
                <a:spcPct val="80000"/>
              </a:lnSpc>
            </a:pPr>
            <a:r>
              <a:rPr lang="en-GB" altLang="en-US" sz="2400" dirty="0"/>
              <a:t>(1) Satan represents indulgence instead of abstinence!</a:t>
            </a:r>
          </a:p>
          <a:p>
            <a:pPr algn="just">
              <a:lnSpc>
                <a:spcPct val="80000"/>
              </a:lnSpc>
              <a:buFont typeface="Wingdings" pitchFamily="2" charset="2"/>
              <a:buNone/>
            </a:pPr>
            <a:endParaRPr lang="en-GB" altLang="en-US" sz="2400" dirty="0"/>
          </a:p>
          <a:p>
            <a:pPr algn="just">
              <a:lnSpc>
                <a:spcPct val="80000"/>
              </a:lnSpc>
            </a:pPr>
            <a:r>
              <a:rPr lang="en-GB" altLang="en-US" sz="2400" dirty="0"/>
              <a:t> (2) Satan represents vital existence instead of spiritual pipe dreams!</a:t>
            </a:r>
          </a:p>
          <a:p>
            <a:pPr algn="just">
              <a:lnSpc>
                <a:spcPct val="80000"/>
              </a:lnSpc>
              <a:buFont typeface="Wingdings" pitchFamily="2" charset="2"/>
              <a:buNone/>
            </a:pPr>
            <a:endParaRPr lang="en-GB" altLang="en-US" sz="2400" dirty="0"/>
          </a:p>
          <a:p>
            <a:pPr algn="just">
              <a:lnSpc>
                <a:spcPct val="80000"/>
              </a:lnSpc>
            </a:pPr>
            <a:r>
              <a:rPr lang="en-GB" altLang="en-US" sz="2400" dirty="0"/>
              <a:t> (3) Satan represents undefiled wisdom instead of hypocritical self-deceit!</a:t>
            </a:r>
          </a:p>
          <a:p>
            <a:pPr algn="just">
              <a:lnSpc>
                <a:spcPct val="80000"/>
              </a:lnSpc>
              <a:buFont typeface="Wingdings" pitchFamily="2" charset="2"/>
              <a:buNone/>
            </a:pPr>
            <a:endParaRPr lang="en-GB" altLang="en-US" sz="2400" dirty="0"/>
          </a:p>
          <a:p>
            <a:pPr algn="just">
              <a:lnSpc>
                <a:spcPct val="80000"/>
              </a:lnSpc>
            </a:pPr>
            <a:r>
              <a:rPr lang="en-GB" altLang="en-US" sz="2400" dirty="0"/>
              <a:t> (4) Satan represents kindness to those who deserve it instead of love wasted on ingrates!</a:t>
            </a:r>
          </a:p>
          <a:p>
            <a:pPr algn="just">
              <a:lnSpc>
                <a:spcPct val="80000"/>
              </a:lnSpc>
              <a:buFont typeface="Wingdings" pitchFamily="2" charset="2"/>
              <a:buNone/>
            </a:pPr>
            <a:endParaRPr lang="en-GB" altLang="en-US" sz="2400" dirty="0"/>
          </a:p>
          <a:p>
            <a:pPr algn="just">
              <a:lnSpc>
                <a:spcPct val="80000"/>
              </a:lnSpc>
            </a:pPr>
            <a:r>
              <a:rPr lang="en-GB" altLang="en-US" sz="2400" dirty="0"/>
              <a:t> (5) Satan represents vengeance instead of turning the other cheek!</a:t>
            </a:r>
          </a:p>
          <a:p>
            <a:pPr>
              <a:lnSpc>
                <a:spcPct val="80000"/>
              </a:lnSpc>
            </a:pPr>
            <a:endParaRPr lang="en-GB" altLang="en-US" sz="2400" dirty="0"/>
          </a:p>
        </p:txBody>
      </p:sp>
    </p:spTree>
    <p:extLst>
      <p:ext uri="{BB962C8B-B14F-4D97-AF65-F5344CB8AC3E}">
        <p14:creationId xmlns:p14="http://schemas.microsoft.com/office/powerpoint/2010/main" val="51822621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Rot="1" noChangeArrowheads="1"/>
          </p:cNvSpPr>
          <p:nvPr>
            <p:ph type="title"/>
          </p:nvPr>
        </p:nvSpPr>
        <p:spPr>
          <a:xfrm>
            <a:off x="467544" y="0"/>
            <a:ext cx="8229600" cy="1143000"/>
          </a:xfrm>
        </p:spPr>
        <p:txBody>
          <a:bodyPr/>
          <a:lstStyle/>
          <a:p>
            <a:r>
              <a:rPr lang="en-GB" altLang="en-US" dirty="0"/>
              <a:t>The 9 Satanic Statements</a:t>
            </a:r>
          </a:p>
        </p:txBody>
      </p:sp>
      <p:sp>
        <p:nvSpPr>
          <p:cNvPr id="113667" name="Rectangle 3"/>
          <p:cNvSpPr>
            <a:spLocks noGrp="1" noChangeArrowheads="1"/>
          </p:cNvSpPr>
          <p:nvPr>
            <p:ph type="body" idx="1"/>
          </p:nvPr>
        </p:nvSpPr>
        <p:spPr>
          <a:xfrm>
            <a:off x="323528" y="1484784"/>
            <a:ext cx="8229600" cy="4997450"/>
          </a:xfrm>
        </p:spPr>
        <p:txBody>
          <a:bodyPr/>
          <a:lstStyle/>
          <a:p>
            <a:pPr algn="just">
              <a:lnSpc>
                <a:spcPct val="80000"/>
              </a:lnSpc>
            </a:pPr>
            <a:r>
              <a:rPr lang="en-GB" altLang="en-US" sz="2400" dirty="0"/>
              <a:t>(6) Satan represents responsibility to the responsible instead of concern for psychic vampires!</a:t>
            </a:r>
          </a:p>
          <a:p>
            <a:pPr algn="just">
              <a:lnSpc>
                <a:spcPct val="80000"/>
              </a:lnSpc>
            </a:pPr>
            <a:endParaRPr lang="en-GB" altLang="en-US" sz="2400" dirty="0"/>
          </a:p>
          <a:p>
            <a:pPr algn="just">
              <a:lnSpc>
                <a:spcPct val="80000"/>
              </a:lnSpc>
            </a:pPr>
            <a:r>
              <a:rPr lang="en-GB" altLang="en-US" sz="2400" dirty="0"/>
              <a:t> (7) Satan represents us humans as mere animals, sometimes better, more often worse than those that walk on all-fours, who, because of our “divine spiritual and intellectual development,” have become the most vicious animals of all!</a:t>
            </a:r>
          </a:p>
          <a:p>
            <a:pPr algn="just">
              <a:lnSpc>
                <a:spcPct val="80000"/>
              </a:lnSpc>
            </a:pPr>
            <a:endParaRPr lang="en-GB" altLang="en-US" sz="2400" dirty="0"/>
          </a:p>
          <a:p>
            <a:pPr algn="just">
              <a:lnSpc>
                <a:spcPct val="80000"/>
              </a:lnSpc>
            </a:pPr>
            <a:r>
              <a:rPr lang="en-GB" altLang="en-US" sz="2400" dirty="0"/>
              <a:t> (8) Satan represents all of the so-called sins, as they all lead to physical, mental, or emotional gratification!</a:t>
            </a:r>
          </a:p>
          <a:p>
            <a:pPr algn="just">
              <a:lnSpc>
                <a:spcPct val="80000"/>
              </a:lnSpc>
            </a:pPr>
            <a:endParaRPr lang="en-GB" altLang="en-US" sz="2400" dirty="0"/>
          </a:p>
          <a:p>
            <a:pPr algn="just">
              <a:lnSpc>
                <a:spcPct val="80000"/>
              </a:lnSpc>
            </a:pPr>
            <a:r>
              <a:rPr lang="en-GB" altLang="en-US" sz="2400" dirty="0"/>
              <a:t> (9) Satan has been the best friend the wider Christian church has ever had, having kept it in business all these years! (</a:t>
            </a:r>
            <a:r>
              <a:rPr lang="en-GB" altLang="en-US" sz="2400" dirty="0" err="1"/>
              <a:t>LaVey</a:t>
            </a:r>
            <a:r>
              <a:rPr lang="en-GB" altLang="en-US" sz="2400" dirty="0"/>
              <a:t> 1969, 25). </a:t>
            </a:r>
          </a:p>
          <a:p>
            <a:pPr>
              <a:lnSpc>
                <a:spcPct val="80000"/>
              </a:lnSpc>
            </a:pPr>
            <a:endParaRPr lang="en-GB" altLang="en-US" sz="2400" dirty="0"/>
          </a:p>
        </p:txBody>
      </p:sp>
    </p:spTree>
    <p:extLst>
      <p:ext uri="{BB962C8B-B14F-4D97-AF65-F5344CB8AC3E}">
        <p14:creationId xmlns:p14="http://schemas.microsoft.com/office/powerpoint/2010/main" val="106336456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467544" y="27321"/>
            <a:ext cx="8229600" cy="1143000"/>
          </a:xfrm>
        </p:spPr>
        <p:txBody>
          <a:bodyPr/>
          <a:lstStyle/>
          <a:p>
            <a:pPr fontAlgn="auto">
              <a:spcAft>
                <a:spcPts val="0"/>
              </a:spcAft>
              <a:defRPr/>
            </a:pPr>
            <a:r>
              <a:rPr lang="en-GB" altLang="en-US" dirty="0" smtClean="0">
                <a:solidFill>
                  <a:schemeClr val="accent6">
                    <a:tint val="1000"/>
                  </a:schemeClr>
                </a:solidFill>
              </a:rPr>
              <a:t>Rational Satanism</a:t>
            </a:r>
            <a:endParaRPr lang="en-GB" altLang="en-US" dirty="0">
              <a:solidFill>
                <a:schemeClr val="accent6">
                  <a:tint val="1000"/>
                </a:schemeClr>
              </a:solidFill>
            </a:endParaRPr>
          </a:p>
        </p:txBody>
      </p:sp>
      <p:sp>
        <p:nvSpPr>
          <p:cNvPr id="40963" name="Rectangle 3"/>
          <p:cNvSpPr>
            <a:spLocks noGrp="1" noChangeArrowheads="1"/>
          </p:cNvSpPr>
          <p:nvPr>
            <p:ph idx="1"/>
          </p:nvPr>
        </p:nvSpPr>
        <p:spPr/>
        <p:txBody>
          <a:bodyPr/>
          <a:lstStyle/>
          <a:p>
            <a:pPr algn="just"/>
            <a:r>
              <a:rPr lang="en-GB" altLang="en-US" sz="2800" dirty="0" smtClean="0"/>
              <a:t>‘This is the philosophy of the outsider, the free-thinker, the rebel, ever aspiring to break free of the bounds of conventionality and the slave morality embodied in the Christian Church and “liberal” society. Thus, the Satan of this type of Satanism is both the rebel and the life force or vitality of the self, interpreted as a symbol that expresses the continuing thread of defiance against common norms and rigid dogma’ (Peterson, </a:t>
            </a:r>
            <a:r>
              <a:rPr lang="en-GB" altLang="en-US" sz="2800" i="1" dirty="0" smtClean="0"/>
              <a:t>Controversial New Religions</a:t>
            </a:r>
            <a:r>
              <a:rPr lang="en-GB" altLang="en-US" sz="2800" dirty="0" smtClean="0"/>
              <a:t>, p. 425). </a:t>
            </a:r>
          </a:p>
        </p:txBody>
      </p:sp>
    </p:spTree>
    <p:extLst>
      <p:ext uri="{BB962C8B-B14F-4D97-AF65-F5344CB8AC3E}">
        <p14:creationId xmlns:p14="http://schemas.microsoft.com/office/powerpoint/2010/main" val="15375594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Rot="1" noChangeArrowheads="1"/>
          </p:cNvSpPr>
          <p:nvPr>
            <p:ph type="title"/>
          </p:nvPr>
        </p:nvSpPr>
        <p:spPr>
          <a:xfrm>
            <a:off x="395536" y="404664"/>
            <a:ext cx="8301608" cy="1143000"/>
          </a:xfrm>
        </p:spPr>
        <p:txBody>
          <a:bodyPr>
            <a:normAutofit fontScale="90000"/>
          </a:bodyPr>
          <a:lstStyle/>
          <a:p>
            <a:r>
              <a:rPr lang="en-GB" altLang="en-US" sz="4000" dirty="0"/>
              <a:t>Esoteric Satanism: Michael Aquino and the Temple of Set</a:t>
            </a:r>
          </a:p>
        </p:txBody>
      </p:sp>
      <p:sp>
        <p:nvSpPr>
          <p:cNvPr id="114693" name="Rectangle 5"/>
          <p:cNvSpPr>
            <a:spLocks noGrp="1" noChangeArrowheads="1"/>
          </p:cNvSpPr>
          <p:nvPr>
            <p:ph type="body" sz="half" idx="2"/>
          </p:nvPr>
        </p:nvSpPr>
        <p:spPr>
          <a:xfrm>
            <a:off x="4716016" y="1484784"/>
            <a:ext cx="4176464" cy="5013325"/>
          </a:xfrm>
        </p:spPr>
        <p:txBody>
          <a:bodyPr/>
          <a:lstStyle/>
          <a:p>
            <a:r>
              <a:rPr lang="en-GB" altLang="en-US" dirty="0" smtClean="0"/>
              <a:t>Established </a:t>
            </a:r>
            <a:r>
              <a:rPr lang="en-GB" altLang="en-US" dirty="0"/>
              <a:t>in 1975 when a group of dissidents broke away from the Church of Satan under the leadership of Michael Aquino. </a:t>
            </a:r>
            <a:endParaRPr lang="en-GB" altLang="en-US" dirty="0" smtClean="0"/>
          </a:p>
          <a:p>
            <a:endParaRPr lang="en-GB" altLang="en-US" dirty="0"/>
          </a:p>
          <a:p>
            <a:r>
              <a:rPr lang="en-GB" altLang="en-US" dirty="0" err="1" smtClean="0"/>
              <a:t>ToS</a:t>
            </a:r>
            <a:r>
              <a:rPr lang="en-GB" altLang="en-US" dirty="0" smtClean="0"/>
              <a:t> affirmed through a ‘Working of Greater Black Magic’ in which Aquino ‘communicated’ with the Prince of Darkness in his original form, Set (the Egyptian deity). </a:t>
            </a:r>
            <a:endParaRPr lang="en-GB" altLang="en-US" dirty="0"/>
          </a:p>
          <a:p>
            <a:pPr>
              <a:buFont typeface="Wingdings" pitchFamily="2" charset="2"/>
              <a:buNone/>
            </a:pPr>
            <a:endParaRPr lang="en-GB" altLang="en-US" sz="2800" dirty="0"/>
          </a:p>
        </p:txBody>
      </p:sp>
      <p:pic>
        <p:nvPicPr>
          <p:cNvPr id="114696" name="Picture 8" descr="Pedophile"/>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395536" y="2132856"/>
            <a:ext cx="4038600" cy="4038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06819065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395536" y="-8020"/>
            <a:ext cx="8229600" cy="1143000"/>
          </a:xfrm>
        </p:spPr>
        <p:txBody>
          <a:bodyPr/>
          <a:lstStyle/>
          <a:p>
            <a:pPr fontAlgn="auto">
              <a:spcAft>
                <a:spcPts val="0"/>
              </a:spcAft>
              <a:defRPr/>
            </a:pPr>
            <a:r>
              <a:rPr lang="en-GB" altLang="en-US" dirty="0" smtClean="0">
                <a:solidFill>
                  <a:schemeClr val="accent6">
                    <a:tint val="1000"/>
                  </a:schemeClr>
                </a:solidFill>
              </a:rPr>
              <a:t>The Temple of Set</a:t>
            </a:r>
            <a:endParaRPr lang="en-GB" altLang="en-US" dirty="0">
              <a:solidFill>
                <a:schemeClr val="accent6">
                  <a:tint val="1000"/>
                </a:schemeClr>
              </a:solidFill>
            </a:endParaRPr>
          </a:p>
        </p:txBody>
      </p:sp>
      <p:sp>
        <p:nvSpPr>
          <p:cNvPr id="44036" name="Rectangle 5"/>
          <p:cNvSpPr>
            <a:spLocks noGrp="1" noChangeArrowheads="1"/>
          </p:cNvSpPr>
          <p:nvPr>
            <p:ph type="body" sz="half" idx="2"/>
          </p:nvPr>
        </p:nvSpPr>
        <p:spPr>
          <a:xfrm>
            <a:off x="4932040" y="1412776"/>
            <a:ext cx="3888432" cy="5616624"/>
          </a:xfrm>
        </p:spPr>
        <p:txBody>
          <a:bodyPr/>
          <a:lstStyle/>
          <a:p>
            <a:pPr>
              <a:lnSpc>
                <a:spcPct val="80000"/>
              </a:lnSpc>
            </a:pPr>
            <a:r>
              <a:rPr lang="en-GB" altLang="en-US" dirty="0" err="1" smtClean="0"/>
              <a:t>ToS</a:t>
            </a:r>
            <a:r>
              <a:rPr lang="en-GB" altLang="en-US" dirty="0" smtClean="0"/>
              <a:t> promotes a more theistic/spiritual form of Satanism. </a:t>
            </a:r>
          </a:p>
          <a:p>
            <a:pPr>
              <a:lnSpc>
                <a:spcPct val="80000"/>
              </a:lnSpc>
            </a:pPr>
            <a:endParaRPr lang="en-GB" altLang="en-US" dirty="0"/>
          </a:p>
          <a:p>
            <a:pPr>
              <a:lnSpc>
                <a:spcPct val="80000"/>
              </a:lnSpc>
            </a:pPr>
            <a:r>
              <a:rPr lang="en-GB" altLang="en-US" dirty="0" smtClean="0"/>
              <a:t>Draws </a:t>
            </a:r>
            <a:r>
              <a:rPr lang="en-GB" altLang="en-US" dirty="0"/>
              <a:t>heavily on Eastern and Western traditions with a mystical angle (Tantric Hinduism, Chaos </a:t>
            </a:r>
            <a:r>
              <a:rPr lang="en-GB" altLang="en-US" dirty="0" err="1"/>
              <a:t>Magick</a:t>
            </a:r>
            <a:r>
              <a:rPr lang="en-GB" altLang="en-US" dirty="0" smtClean="0"/>
              <a:t>), and on the writings of </a:t>
            </a:r>
            <a:r>
              <a:rPr lang="en-GB" altLang="en-US" dirty="0" err="1" smtClean="0"/>
              <a:t>Aleister</a:t>
            </a:r>
            <a:r>
              <a:rPr lang="en-GB" altLang="en-US" dirty="0" smtClean="0"/>
              <a:t> Crowley and Austin Osman Spare. </a:t>
            </a:r>
          </a:p>
          <a:p>
            <a:pPr>
              <a:lnSpc>
                <a:spcPct val="80000"/>
              </a:lnSpc>
            </a:pPr>
            <a:endParaRPr lang="en-GB" altLang="en-US" dirty="0" smtClean="0"/>
          </a:p>
          <a:p>
            <a:pPr>
              <a:lnSpc>
                <a:spcPct val="80000"/>
              </a:lnSpc>
            </a:pPr>
            <a:r>
              <a:rPr lang="en-GB" altLang="en-US" dirty="0" smtClean="0"/>
              <a:t>The ‘Left Hand Path of ritual magic’.</a:t>
            </a:r>
          </a:p>
          <a:p>
            <a:pPr>
              <a:lnSpc>
                <a:spcPct val="80000"/>
              </a:lnSpc>
            </a:pPr>
            <a:endParaRPr lang="en-GB" altLang="en-US" dirty="0" smtClean="0"/>
          </a:p>
          <a:p>
            <a:pPr>
              <a:lnSpc>
                <a:spcPct val="80000"/>
              </a:lnSpc>
            </a:pPr>
            <a:endParaRPr lang="en-GB" altLang="en-US" dirty="0" smtClean="0"/>
          </a:p>
        </p:txBody>
      </p:sp>
      <p:pic>
        <p:nvPicPr>
          <p:cNvPr id="1026"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95536" y="1988840"/>
            <a:ext cx="4038600" cy="31983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924530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467544" y="-8020"/>
            <a:ext cx="8229600" cy="1143000"/>
          </a:xfrm>
        </p:spPr>
        <p:txBody>
          <a:bodyPr/>
          <a:lstStyle/>
          <a:p>
            <a:pPr fontAlgn="auto">
              <a:spcAft>
                <a:spcPts val="0"/>
              </a:spcAft>
              <a:defRPr/>
            </a:pPr>
            <a:r>
              <a:rPr lang="en-GB" altLang="en-US" dirty="0" smtClean="0">
                <a:solidFill>
                  <a:schemeClr val="accent6">
                    <a:tint val="1000"/>
                  </a:schemeClr>
                </a:solidFill>
              </a:rPr>
              <a:t>The Temple of Set</a:t>
            </a:r>
            <a:endParaRPr lang="en-GB" altLang="en-US" dirty="0">
              <a:solidFill>
                <a:schemeClr val="accent6">
                  <a:tint val="1000"/>
                </a:schemeClr>
              </a:solidFill>
            </a:endParaRPr>
          </a:p>
        </p:txBody>
      </p:sp>
      <p:sp>
        <p:nvSpPr>
          <p:cNvPr id="45059" name="Rectangle 4"/>
          <p:cNvSpPr>
            <a:spLocks noGrp="1" noChangeArrowheads="1"/>
          </p:cNvSpPr>
          <p:nvPr>
            <p:ph idx="1"/>
          </p:nvPr>
        </p:nvSpPr>
        <p:spPr>
          <a:xfrm>
            <a:off x="323528" y="1556792"/>
            <a:ext cx="8280920" cy="4680520"/>
          </a:xfrm>
        </p:spPr>
        <p:txBody>
          <a:bodyPr>
            <a:normAutofit lnSpcReduction="10000"/>
          </a:bodyPr>
          <a:lstStyle/>
          <a:p>
            <a:pPr algn="just"/>
            <a:r>
              <a:rPr lang="en-GB" altLang="en-US" sz="2600" dirty="0" smtClean="0"/>
              <a:t>More mystical in nature than the Church of Satan. Part of the Western esoteric tradition. </a:t>
            </a:r>
          </a:p>
          <a:p>
            <a:pPr algn="just"/>
            <a:endParaRPr lang="en-GB" altLang="en-US" sz="2600" dirty="0"/>
          </a:p>
          <a:p>
            <a:pPr algn="just"/>
            <a:r>
              <a:rPr lang="en-GB" altLang="en-US" sz="2600" dirty="0" smtClean="0"/>
              <a:t>Emphasis on ‘magical </a:t>
            </a:r>
            <a:r>
              <a:rPr lang="en-GB" altLang="en-US" sz="2600" dirty="0"/>
              <a:t>Workings’ </a:t>
            </a:r>
            <a:r>
              <a:rPr lang="en-GB" altLang="en-US" sz="2600" dirty="0" smtClean="0"/>
              <a:t>that aid the process of ‘becoming</a:t>
            </a:r>
            <a:r>
              <a:rPr lang="en-GB" altLang="en-US" sz="2600" dirty="0"/>
              <a:t>’ (</a:t>
            </a:r>
            <a:r>
              <a:rPr lang="en-GB" altLang="en-US" sz="2600" i="1" dirty="0" err="1" smtClean="0"/>
              <a:t>xeper</a:t>
            </a:r>
            <a:r>
              <a:rPr lang="en-GB" altLang="en-US" sz="2600" dirty="0" smtClean="0"/>
              <a:t>), i.e. realizing the true nature of the individual Satanist (self-deification). </a:t>
            </a:r>
          </a:p>
          <a:p>
            <a:pPr algn="just"/>
            <a:endParaRPr lang="en-GB" altLang="en-US" sz="2600" dirty="0"/>
          </a:p>
          <a:p>
            <a:pPr algn="just"/>
            <a:r>
              <a:rPr lang="en-GB" altLang="en-US" sz="2600" dirty="0" smtClean="0"/>
              <a:t>Immortality of the true Self. </a:t>
            </a:r>
          </a:p>
          <a:p>
            <a:pPr algn="just"/>
            <a:endParaRPr lang="en-GB" altLang="en-US" sz="2600" dirty="0"/>
          </a:p>
          <a:p>
            <a:pPr algn="just"/>
            <a:r>
              <a:rPr lang="en-GB" altLang="en-US" sz="2600" i="1" dirty="0" err="1" smtClean="0"/>
              <a:t>Xeper</a:t>
            </a:r>
            <a:r>
              <a:rPr lang="en-GB" altLang="en-US" sz="2600" dirty="0" smtClean="0"/>
              <a:t> = the ability to align your consciousness with that authentic Self.</a:t>
            </a:r>
          </a:p>
          <a:p>
            <a:pPr algn="just"/>
            <a:endParaRPr lang="en-GB" altLang="en-US" sz="2800" dirty="0"/>
          </a:p>
          <a:p>
            <a:pPr algn="just"/>
            <a:endParaRPr lang="en-GB" altLang="en-US" sz="2800" dirty="0" smtClean="0"/>
          </a:p>
          <a:p>
            <a:endParaRPr lang="en-GB" altLang="en-US" sz="2800" dirty="0" smtClean="0"/>
          </a:p>
        </p:txBody>
      </p:sp>
    </p:spTree>
    <p:extLst>
      <p:ext uri="{BB962C8B-B14F-4D97-AF65-F5344CB8AC3E}">
        <p14:creationId xmlns:p14="http://schemas.microsoft.com/office/powerpoint/2010/main" val="5252383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323528" y="-99392"/>
            <a:ext cx="8229600" cy="1143000"/>
          </a:xfrm>
        </p:spPr>
        <p:txBody>
          <a:bodyPr/>
          <a:lstStyle/>
          <a:p>
            <a:pPr fontAlgn="auto">
              <a:spcAft>
                <a:spcPts val="0"/>
              </a:spcAft>
              <a:defRPr/>
            </a:pPr>
            <a:r>
              <a:rPr lang="en-GB" altLang="en-US" dirty="0" smtClean="0">
                <a:solidFill>
                  <a:schemeClr val="accent6">
                    <a:tint val="1000"/>
                  </a:schemeClr>
                </a:solidFill>
              </a:rPr>
              <a:t>The Figure of Satan/Set</a:t>
            </a:r>
            <a:endParaRPr lang="en-GB" altLang="en-US" dirty="0">
              <a:solidFill>
                <a:schemeClr val="accent6">
                  <a:tint val="1000"/>
                </a:schemeClr>
              </a:solidFill>
            </a:endParaRPr>
          </a:p>
        </p:txBody>
      </p:sp>
      <p:sp>
        <p:nvSpPr>
          <p:cNvPr id="48131" name="Rectangle 6"/>
          <p:cNvSpPr>
            <a:spLocks noGrp="1" noChangeArrowheads="1"/>
          </p:cNvSpPr>
          <p:nvPr>
            <p:ph sz="half" idx="1"/>
          </p:nvPr>
        </p:nvSpPr>
        <p:spPr/>
        <p:txBody>
          <a:bodyPr/>
          <a:lstStyle/>
          <a:p>
            <a:pPr>
              <a:lnSpc>
                <a:spcPct val="80000"/>
              </a:lnSpc>
            </a:pPr>
            <a:endParaRPr lang="en-US" altLang="en-US" sz="2000" smtClean="0"/>
          </a:p>
        </p:txBody>
      </p:sp>
      <p:sp>
        <p:nvSpPr>
          <p:cNvPr id="48132" name="Rectangle 7"/>
          <p:cNvSpPr>
            <a:spLocks noGrp="1" noChangeArrowheads="1"/>
          </p:cNvSpPr>
          <p:nvPr>
            <p:ph type="body" sz="half" idx="2"/>
          </p:nvPr>
        </p:nvSpPr>
        <p:spPr>
          <a:xfrm>
            <a:off x="5004048" y="1412776"/>
            <a:ext cx="3679006" cy="5004171"/>
          </a:xfrm>
        </p:spPr>
        <p:txBody>
          <a:bodyPr/>
          <a:lstStyle/>
          <a:p>
            <a:pPr>
              <a:lnSpc>
                <a:spcPct val="80000"/>
              </a:lnSpc>
            </a:pPr>
            <a:r>
              <a:rPr lang="en-GB" altLang="en-US" dirty="0" smtClean="0"/>
              <a:t>Set is real! But revered as a teacher rather than worshipped. </a:t>
            </a:r>
          </a:p>
          <a:p>
            <a:pPr>
              <a:lnSpc>
                <a:spcPct val="80000"/>
              </a:lnSpc>
            </a:pPr>
            <a:endParaRPr lang="en-GB" altLang="en-US" dirty="0"/>
          </a:p>
          <a:p>
            <a:pPr>
              <a:lnSpc>
                <a:spcPct val="80000"/>
              </a:lnSpc>
            </a:pPr>
            <a:r>
              <a:rPr lang="en-GB" altLang="en-US" dirty="0" smtClean="0"/>
              <a:t>Set embodies that which every Satanist aspires to be: self-conscious, </a:t>
            </a:r>
            <a:r>
              <a:rPr lang="en-GB" altLang="en-US" dirty="0" smtClean="0"/>
              <a:t>knowledgeable</a:t>
            </a:r>
            <a:r>
              <a:rPr lang="en-GB" altLang="en-US" dirty="0" smtClean="0"/>
              <a:t>.</a:t>
            </a:r>
          </a:p>
          <a:p>
            <a:pPr marL="0" indent="0">
              <a:lnSpc>
                <a:spcPct val="80000"/>
              </a:lnSpc>
              <a:buNone/>
            </a:pPr>
            <a:endParaRPr lang="en-GB" altLang="en-US" dirty="0"/>
          </a:p>
          <a:p>
            <a:pPr>
              <a:lnSpc>
                <a:spcPct val="80000"/>
              </a:lnSpc>
            </a:pPr>
            <a:r>
              <a:rPr lang="en-GB" altLang="en-US" dirty="0" smtClean="0"/>
              <a:t>Set’s gift to human beings: the questioning intellect – ‘the Black Flame of Set’ – which brings self-consciousness. </a:t>
            </a:r>
          </a:p>
        </p:txBody>
      </p:sp>
      <p:pic>
        <p:nvPicPr>
          <p:cNvPr id="48133" name="Picture 9" descr="6set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550" y="1556792"/>
            <a:ext cx="3149041" cy="4967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252441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Reactive/Popular </a:t>
            </a:r>
            <a:r>
              <a:rPr lang="en-GB" dirty="0" smtClean="0"/>
              <a:t>Satanism</a:t>
            </a:r>
            <a:endParaRPr lang="en-GB" dirty="0"/>
          </a:p>
        </p:txBody>
      </p:sp>
      <p:sp>
        <p:nvSpPr>
          <p:cNvPr id="5" name="Content Placeholder 4"/>
          <p:cNvSpPr>
            <a:spLocks noGrp="1"/>
          </p:cNvSpPr>
          <p:nvPr>
            <p:ph idx="1"/>
          </p:nvPr>
        </p:nvSpPr>
        <p:spPr/>
        <p:txBody>
          <a:bodyPr>
            <a:normAutofit fontScale="92500" lnSpcReduction="10000"/>
          </a:bodyPr>
          <a:lstStyle/>
          <a:p>
            <a:pPr algn="just"/>
            <a:r>
              <a:rPr lang="en-GB" sz="2800" dirty="0" smtClean="0"/>
              <a:t>‘In contrast to the systematic discourse of these two types [rationalist and esoteric Satanism], </a:t>
            </a:r>
            <a:r>
              <a:rPr lang="en-GB" sz="2800" b="1" dirty="0" smtClean="0"/>
              <a:t>reactive</a:t>
            </a:r>
            <a:r>
              <a:rPr lang="en-GB" sz="2800" dirty="0" smtClean="0"/>
              <a:t> Satanism celebrates the </a:t>
            </a:r>
            <a:r>
              <a:rPr lang="en-GB" sz="2800" dirty="0"/>
              <a:t>Christian Devil found in demonology and folklore in an antinomian drive against the established order. This is done by appropriating the cultural narratives and stereotypes of Satanism mentioned earlier as a strategy of resistance-through-inversion, making it a category on the border between the satanic milieu and generalized </a:t>
            </a:r>
            <a:r>
              <a:rPr lang="en-GB" sz="2800" dirty="0" smtClean="0"/>
              <a:t>rebellion’.</a:t>
            </a:r>
            <a:endParaRPr lang="en-GB" sz="2800" dirty="0"/>
          </a:p>
          <a:p>
            <a:pPr algn="just"/>
            <a:endParaRPr lang="en-GB" sz="2800" dirty="0" smtClean="0"/>
          </a:p>
          <a:p>
            <a:pPr marL="0" indent="0" algn="just">
              <a:buNone/>
            </a:pPr>
            <a:r>
              <a:rPr lang="en-GB" sz="2800" dirty="0" smtClean="0"/>
              <a:t>- </a:t>
            </a:r>
            <a:r>
              <a:rPr lang="en-GB" sz="2800" dirty="0" err="1" smtClean="0"/>
              <a:t>Jesper</a:t>
            </a:r>
            <a:r>
              <a:rPr lang="en-GB" sz="2800" dirty="0" smtClean="0"/>
              <a:t> Aa. Petersen, </a:t>
            </a:r>
            <a:r>
              <a:rPr lang="en-GB" sz="2800" i="1" dirty="0" smtClean="0"/>
              <a:t>Bracketing Beelzebub</a:t>
            </a:r>
            <a:endParaRPr lang="en-GB" sz="2800" dirty="0"/>
          </a:p>
        </p:txBody>
      </p:sp>
    </p:spTree>
    <p:extLst>
      <p:ext uri="{BB962C8B-B14F-4D97-AF65-F5344CB8AC3E}">
        <p14:creationId xmlns:p14="http://schemas.microsoft.com/office/powerpoint/2010/main" val="331125082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Rot="1" noChangeArrowheads="1"/>
          </p:cNvSpPr>
          <p:nvPr>
            <p:ph type="title"/>
          </p:nvPr>
        </p:nvSpPr>
        <p:spPr>
          <a:xfrm>
            <a:off x="608012" y="-99392"/>
            <a:ext cx="8229600" cy="1143000"/>
          </a:xfrm>
        </p:spPr>
        <p:txBody>
          <a:bodyPr>
            <a:normAutofit fontScale="90000"/>
          </a:bodyPr>
          <a:lstStyle/>
          <a:p>
            <a:r>
              <a:rPr lang="en-GB" altLang="en-US" sz="4000" dirty="0"/>
              <a:t>Reactive Satanism: Black Metal Music</a:t>
            </a:r>
          </a:p>
        </p:txBody>
      </p:sp>
      <p:pic>
        <p:nvPicPr>
          <p:cNvPr id="119811" name="Picture 3" descr="God_Seed_Hellfest_2009_1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24525" y="1341438"/>
            <a:ext cx="3132138" cy="4679950"/>
          </a:xfrm>
          <a:prstGeom prst="rect">
            <a:avLst/>
          </a:prstGeom>
          <a:noFill/>
          <a:extLst>
            <a:ext uri="{909E8E84-426E-40DD-AFC4-6F175D3DCCD1}">
              <a14:hiddenFill xmlns:a14="http://schemas.microsoft.com/office/drawing/2010/main">
                <a:solidFill>
                  <a:srgbClr val="FFFFFF"/>
                </a:solidFill>
              </a14:hiddenFill>
            </a:ext>
          </a:extLst>
        </p:spPr>
      </p:pic>
      <p:pic>
        <p:nvPicPr>
          <p:cNvPr id="119812" name="Picture 4" descr="8carpathiancros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3575" y="2565400"/>
            <a:ext cx="3038475" cy="4114800"/>
          </a:xfrm>
          <a:prstGeom prst="rect">
            <a:avLst/>
          </a:prstGeom>
          <a:noFill/>
          <a:extLst>
            <a:ext uri="{909E8E84-426E-40DD-AFC4-6F175D3DCCD1}">
              <a14:hiddenFill xmlns:a14="http://schemas.microsoft.com/office/drawing/2010/main">
                <a:solidFill>
                  <a:srgbClr val="FFFFFF"/>
                </a:solidFill>
              </a14:hiddenFill>
            </a:ext>
          </a:extLst>
        </p:spPr>
      </p:pic>
      <p:pic>
        <p:nvPicPr>
          <p:cNvPr id="119813" name="Picture 5" descr="tumblr_myy41b1uUd1sk3wfco1_40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25" y="1484313"/>
            <a:ext cx="3810000" cy="30972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571502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67544" y="27321"/>
            <a:ext cx="8229600" cy="1143000"/>
          </a:xfrm>
        </p:spPr>
        <p:txBody>
          <a:bodyPr>
            <a:normAutofit fontScale="90000"/>
          </a:bodyPr>
          <a:lstStyle/>
          <a:p>
            <a:r>
              <a:rPr lang="en-GB" altLang="en-US" sz="4000" dirty="0"/>
              <a:t>‘The First Wave of Black Metal’ </a:t>
            </a:r>
            <a:r>
              <a:rPr lang="en-GB" altLang="en-US" sz="4000" dirty="0" smtClean="0"/>
              <a:t>(1980s)</a:t>
            </a:r>
            <a:endParaRPr lang="en-GB" altLang="en-US" sz="4000" dirty="0"/>
          </a:p>
        </p:txBody>
      </p:sp>
      <p:sp>
        <p:nvSpPr>
          <p:cNvPr id="5124" name="Rectangle 4"/>
          <p:cNvSpPr>
            <a:spLocks noGrp="1" noChangeArrowheads="1"/>
          </p:cNvSpPr>
          <p:nvPr>
            <p:ph type="body" sz="half" idx="1"/>
          </p:nvPr>
        </p:nvSpPr>
        <p:spPr/>
        <p:txBody>
          <a:bodyPr/>
          <a:lstStyle/>
          <a:p>
            <a:r>
              <a:rPr lang="en-GB" altLang="en-US" sz="2800"/>
              <a:t>Venom</a:t>
            </a:r>
          </a:p>
          <a:p>
            <a:endParaRPr lang="en-GB" altLang="en-US" sz="2800"/>
          </a:p>
          <a:p>
            <a:r>
              <a:rPr lang="en-GB" altLang="en-US" sz="2800"/>
              <a:t>Mercyful Fate</a:t>
            </a:r>
          </a:p>
          <a:p>
            <a:endParaRPr lang="en-GB" altLang="en-US" sz="2800"/>
          </a:p>
          <a:p>
            <a:r>
              <a:rPr lang="en-GB" altLang="en-US" sz="2800"/>
              <a:t>Bathory</a:t>
            </a:r>
          </a:p>
          <a:p>
            <a:endParaRPr lang="en-GB" altLang="en-US" sz="2800"/>
          </a:p>
        </p:txBody>
      </p:sp>
      <p:sp>
        <p:nvSpPr>
          <p:cNvPr id="5125" name="Rectangle 5"/>
          <p:cNvSpPr>
            <a:spLocks noGrp="1" noChangeArrowheads="1"/>
          </p:cNvSpPr>
          <p:nvPr>
            <p:ph sz="half" idx="2"/>
          </p:nvPr>
        </p:nvSpPr>
        <p:spPr>
          <a:xfrm>
            <a:off x="4643438" y="1628775"/>
            <a:ext cx="4038600" cy="4525963"/>
          </a:xfrm>
        </p:spPr>
        <p:txBody>
          <a:bodyPr/>
          <a:lstStyle/>
          <a:p>
            <a:endParaRPr lang="en-US" altLang="en-US" sz="2800" dirty="0"/>
          </a:p>
        </p:txBody>
      </p:sp>
      <p:pic>
        <p:nvPicPr>
          <p:cNvPr id="5127" name="Picture 7" descr="venom_band_L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64088" y="1438744"/>
            <a:ext cx="3258518" cy="4304831"/>
          </a:xfrm>
          <a:prstGeom prst="rect">
            <a:avLst/>
          </a:prstGeom>
          <a:noFill/>
          <a:extLst>
            <a:ext uri="{909E8E84-426E-40DD-AFC4-6F175D3DCCD1}">
              <a14:hiddenFill xmlns:a14="http://schemas.microsoft.com/office/drawing/2010/main">
                <a:solidFill>
                  <a:srgbClr val="FFFFFF"/>
                </a:solidFill>
              </a14:hiddenFill>
            </a:ext>
          </a:extLst>
        </p:spPr>
      </p:pic>
      <p:pic>
        <p:nvPicPr>
          <p:cNvPr id="5129" name="Picture 9" descr="1326178393_mercyful-fate-crush-the-cross-live-aardschokfestival-2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43213" y="3284538"/>
            <a:ext cx="3248025" cy="333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356755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95536" y="332656"/>
            <a:ext cx="8229600" cy="1143000"/>
          </a:xfrm>
        </p:spPr>
        <p:txBody>
          <a:bodyPr>
            <a:normAutofit fontScale="90000"/>
          </a:bodyPr>
          <a:lstStyle/>
          <a:p>
            <a:r>
              <a:rPr lang="en-GB" altLang="en-US" sz="4000" dirty="0"/>
              <a:t>‘In League with Satan’, </a:t>
            </a:r>
            <a:r>
              <a:rPr lang="en-GB" altLang="en-US" sz="4000" i="1" dirty="0"/>
              <a:t>Welcome to Hell </a:t>
            </a:r>
            <a:r>
              <a:rPr lang="en-GB" altLang="en-US" sz="4000" dirty="0"/>
              <a:t>(1981) – Venom</a:t>
            </a:r>
          </a:p>
        </p:txBody>
      </p:sp>
      <p:sp>
        <p:nvSpPr>
          <p:cNvPr id="7171" name="Rectangle 3"/>
          <p:cNvSpPr>
            <a:spLocks noGrp="1" noChangeArrowheads="1"/>
          </p:cNvSpPr>
          <p:nvPr>
            <p:ph type="body" sz="half" idx="1"/>
          </p:nvPr>
        </p:nvSpPr>
        <p:spPr>
          <a:xfrm>
            <a:off x="539552" y="1789113"/>
            <a:ext cx="4038600" cy="5068887"/>
          </a:xfrm>
        </p:spPr>
        <p:txBody>
          <a:bodyPr/>
          <a:lstStyle/>
          <a:p>
            <a:pPr>
              <a:lnSpc>
                <a:spcPct val="80000"/>
              </a:lnSpc>
              <a:buFontTx/>
              <a:buNone/>
            </a:pPr>
            <a:r>
              <a:rPr lang="en-GB" altLang="en-US" sz="1600" dirty="0"/>
              <a:t>I'm in league with Satan</a:t>
            </a:r>
          </a:p>
          <a:p>
            <a:pPr>
              <a:lnSpc>
                <a:spcPct val="80000"/>
              </a:lnSpc>
              <a:buFontTx/>
              <a:buNone/>
            </a:pPr>
            <a:r>
              <a:rPr lang="en-GB" altLang="en-US" sz="1600" dirty="0"/>
              <a:t>I was raised in hell</a:t>
            </a:r>
          </a:p>
          <a:p>
            <a:pPr>
              <a:lnSpc>
                <a:spcPct val="80000"/>
              </a:lnSpc>
              <a:buFontTx/>
              <a:buNone/>
            </a:pPr>
            <a:r>
              <a:rPr lang="en-GB" altLang="en-US" sz="1600" dirty="0"/>
              <a:t>I walk the streets of Salem</a:t>
            </a:r>
          </a:p>
          <a:p>
            <a:pPr>
              <a:lnSpc>
                <a:spcPct val="80000"/>
              </a:lnSpc>
              <a:buFontTx/>
              <a:buNone/>
            </a:pPr>
            <a:r>
              <a:rPr lang="en-GB" altLang="en-US" sz="1600" dirty="0"/>
              <a:t>Amongst the living dead</a:t>
            </a:r>
          </a:p>
          <a:p>
            <a:pPr>
              <a:lnSpc>
                <a:spcPct val="80000"/>
              </a:lnSpc>
            </a:pPr>
            <a:endParaRPr lang="en-GB" altLang="en-US" sz="1600" dirty="0"/>
          </a:p>
          <a:p>
            <a:pPr>
              <a:lnSpc>
                <a:spcPct val="80000"/>
              </a:lnSpc>
              <a:buFontTx/>
              <a:buNone/>
            </a:pPr>
            <a:r>
              <a:rPr lang="en-GB" altLang="en-US" sz="1600" dirty="0"/>
              <a:t>I need no one to tell me</a:t>
            </a:r>
          </a:p>
          <a:p>
            <a:pPr>
              <a:lnSpc>
                <a:spcPct val="80000"/>
              </a:lnSpc>
              <a:buFontTx/>
              <a:buNone/>
            </a:pPr>
            <a:r>
              <a:rPr lang="en-GB" altLang="en-US" sz="1600" dirty="0"/>
              <a:t>What's wrong or right</a:t>
            </a:r>
          </a:p>
          <a:p>
            <a:pPr>
              <a:lnSpc>
                <a:spcPct val="80000"/>
              </a:lnSpc>
              <a:buFontTx/>
              <a:buNone/>
            </a:pPr>
            <a:r>
              <a:rPr lang="en-GB" altLang="en-US" sz="1600" dirty="0"/>
              <a:t>I drink the blood of children</a:t>
            </a:r>
          </a:p>
          <a:p>
            <a:pPr>
              <a:lnSpc>
                <a:spcPct val="80000"/>
              </a:lnSpc>
              <a:buFontTx/>
              <a:buNone/>
            </a:pPr>
            <a:r>
              <a:rPr lang="en-GB" altLang="en-US" sz="1600" dirty="0"/>
              <a:t>Stalk my prey at night</a:t>
            </a:r>
          </a:p>
          <a:p>
            <a:pPr>
              <a:lnSpc>
                <a:spcPct val="80000"/>
              </a:lnSpc>
              <a:buFontTx/>
              <a:buNone/>
            </a:pPr>
            <a:endParaRPr lang="en-GB" altLang="en-US" sz="1600" dirty="0"/>
          </a:p>
          <a:p>
            <a:pPr>
              <a:lnSpc>
                <a:spcPct val="80000"/>
              </a:lnSpc>
              <a:buFontTx/>
              <a:buNone/>
            </a:pPr>
            <a:r>
              <a:rPr lang="en-GB" altLang="en-US" sz="1600" dirty="0"/>
              <a:t>Look out</a:t>
            </a:r>
          </a:p>
          <a:p>
            <a:pPr>
              <a:lnSpc>
                <a:spcPct val="80000"/>
              </a:lnSpc>
              <a:buFontTx/>
              <a:buNone/>
            </a:pPr>
            <a:r>
              <a:rPr lang="en-GB" altLang="en-US" sz="1600" dirty="0"/>
              <a:t>Beware, when the full moon's high n‘</a:t>
            </a:r>
          </a:p>
          <a:p>
            <a:pPr>
              <a:lnSpc>
                <a:spcPct val="80000"/>
              </a:lnSpc>
              <a:buFontTx/>
              <a:buNone/>
            </a:pPr>
            <a:r>
              <a:rPr lang="en-GB" altLang="en-US" sz="1600" dirty="0"/>
              <a:t>Bright</a:t>
            </a:r>
          </a:p>
          <a:p>
            <a:pPr>
              <a:lnSpc>
                <a:spcPct val="80000"/>
              </a:lnSpc>
              <a:buFontTx/>
              <a:buNone/>
            </a:pPr>
            <a:r>
              <a:rPr lang="en-GB" altLang="en-US" sz="1600" dirty="0"/>
              <a:t>In every way, I'm there</a:t>
            </a:r>
          </a:p>
          <a:p>
            <a:pPr>
              <a:lnSpc>
                <a:spcPct val="80000"/>
              </a:lnSpc>
              <a:buFontTx/>
              <a:buNone/>
            </a:pPr>
            <a:r>
              <a:rPr lang="en-GB" altLang="en-US" sz="1600" dirty="0"/>
              <a:t>In every shadow in the night</a:t>
            </a:r>
          </a:p>
          <a:p>
            <a:pPr>
              <a:lnSpc>
                <a:spcPct val="80000"/>
              </a:lnSpc>
              <a:buFontTx/>
              <a:buNone/>
            </a:pPr>
            <a:endParaRPr lang="en-GB" altLang="en-US" sz="1600" dirty="0"/>
          </a:p>
          <a:p>
            <a:pPr>
              <a:lnSpc>
                <a:spcPct val="80000"/>
              </a:lnSpc>
              <a:buFontTx/>
              <a:buNone/>
            </a:pPr>
            <a:r>
              <a:rPr lang="en-GB" altLang="en-US" sz="1600" dirty="0"/>
              <a:t>Evil in league with Satan</a:t>
            </a:r>
          </a:p>
          <a:p>
            <a:pPr>
              <a:lnSpc>
                <a:spcPct val="80000"/>
              </a:lnSpc>
              <a:buFontTx/>
              <a:buNone/>
            </a:pPr>
            <a:r>
              <a:rPr lang="en-GB" altLang="en-US" sz="1600" dirty="0"/>
              <a:t>Evil in league with Satan</a:t>
            </a:r>
          </a:p>
          <a:p>
            <a:pPr>
              <a:lnSpc>
                <a:spcPct val="80000"/>
              </a:lnSpc>
              <a:buFontTx/>
              <a:buNone/>
            </a:pPr>
            <a:endParaRPr lang="en-GB" altLang="en-US" sz="1600" dirty="0"/>
          </a:p>
        </p:txBody>
      </p:sp>
      <p:sp>
        <p:nvSpPr>
          <p:cNvPr id="7172" name="Rectangle 4"/>
          <p:cNvSpPr>
            <a:spLocks noGrp="1" noChangeArrowheads="1"/>
          </p:cNvSpPr>
          <p:nvPr>
            <p:ph type="body" sz="half" idx="2"/>
          </p:nvPr>
        </p:nvSpPr>
        <p:spPr>
          <a:xfrm>
            <a:off x="4643438" y="1773238"/>
            <a:ext cx="4038600" cy="5084762"/>
          </a:xfrm>
        </p:spPr>
        <p:txBody>
          <a:bodyPr/>
          <a:lstStyle/>
          <a:p>
            <a:pPr>
              <a:lnSpc>
                <a:spcPct val="80000"/>
              </a:lnSpc>
              <a:buFontTx/>
              <a:buNone/>
            </a:pPr>
            <a:r>
              <a:rPr lang="en-GB" altLang="en-US" sz="1600" dirty="0"/>
              <a:t>I'm in league with Satan</a:t>
            </a:r>
          </a:p>
          <a:p>
            <a:pPr>
              <a:lnSpc>
                <a:spcPct val="80000"/>
              </a:lnSpc>
              <a:buFontTx/>
              <a:buNone/>
            </a:pPr>
            <a:r>
              <a:rPr lang="en-GB" altLang="en-US" sz="1600" dirty="0"/>
              <a:t>Obey his commands</a:t>
            </a:r>
          </a:p>
          <a:p>
            <a:pPr>
              <a:lnSpc>
                <a:spcPct val="80000"/>
              </a:lnSpc>
              <a:buFontTx/>
              <a:buNone/>
            </a:pPr>
            <a:r>
              <a:rPr lang="en-GB" altLang="en-US" sz="1600" dirty="0"/>
              <a:t>With the goat of Mendes</a:t>
            </a:r>
          </a:p>
          <a:p>
            <a:pPr>
              <a:lnSpc>
                <a:spcPct val="80000"/>
              </a:lnSpc>
              <a:buFontTx/>
              <a:buNone/>
            </a:pPr>
            <a:r>
              <a:rPr lang="en-GB" altLang="en-US" sz="1600" dirty="0"/>
              <a:t>Sitting at his left hand</a:t>
            </a:r>
          </a:p>
          <a:p>
            <a:pPr>
              <a:lnSpc>
                <a:spcPct val="80000"/>
              </a:lnSpc>
            </a:pPr>
            <a:endParaRPr lang="en-GB" altLang="en-US" sz="1600" dirty="0"/>
          </a:p>
          <a:p>
            <a:pPr>
              <a:lnSpc>
                <a:spcPct val="80000"/>
              </a:lnSpc>
              <a:buFontTx/>
              <a:buNone/>
            </a:pPr>
            <a:r>
              <a:rPr lang="en-GB" altLang="en-US" sz="1600" dirty="0"/>
              <a:t>I'm in league with Satan</a:t>
            </a:r>
          </a:p>
          <a:p>
            <a:pPr>
              <a:lnSpc>
                <a:spcPct val="80000"/>
              </a:lnSpc>
              <a:buFontTx/>
              <a:buNone/>
            </a:pPr>
            <a:r>
              <a:rPr lang="en-GB" altLang="en-US" sz="1600" dirty="0"/>
              <a:t>I love the dead</a:t>
            </a:r>
          </a:p>
          <a:p>
            <a:pPr>
              <a:lnSpc>
                <a:spcPct val="80000"/>
              </a:lnSpc>
              <a:buFontTx/>
              <a:buNone/>
            </a:pPr>
            <a:r>
              <a:rPr lang="en-GB" altLang="en-US" sz="1600" dirty="0"/>
              <a:t>No one prayed for Sodom</a:t>
            </a:r>
          </a:p>
          <a:p>
            <a:pPr>
              <a:lnSpc>
                <a:spcPct val="80000"/>
              </a:lnSpc>
              <a:buFontTx/>
              <a:buNone/>
            </a:pPr>
            <a:r>
              <a:rPr lang="en-GB" altLang="en-US" sz="1600" dirty="0"/>
              <a:t>As the people fled</a:t>
            </a:r>
          </a:p>
          <a:p>
            <a:pPr>
              <a:lnSpc>
                <a:spcPct val="80000"/>
              </a:lnSpc>
            </a:pPr>
            <a:endParaRPr lang="en-GB" altLang="en-US" sz="1600" dirty="0"/>
          </a:p>
          <a:p>
            <a:pPr>
              <a:lnSpc>
                <a:spcPct val="80000"/>
              </a:lnSpc>
              <a:buFontTx/>
              <a:buNone/>
            </a:pPr>
            <a:r>
              <a:rPr lang="en-GB" altLang="en-US" sz="1600" dirty="0"/>
              <a:t>I'm in league with Satan</a:t>
            </a:r>
          </a:p>
          <a:p>
            <a:pPr>
              <a:lnSpc>
                <a:spcPct val="80000"/>
              </a:lnSpc>
              <a:buFontTx/>
              <a:buNone/>
            </a:pPr>
            <a:r>
              <a:rPr lang="en-GB" altLang="en-US" sz="1600" dirty="0"/>
              <a:t>I am the masters own</a:t>
            </a:r>
          </a:p>
          <a:p>
            <a:pPr>
              <a:lnSpc>
                <a:spcPct val="80000"/>
              </a:lnSpc>
              <a:buFontTx/>
              <a:buNone/>
            </a:pPr>
            <a:r>
              <a:rPr lang="en-GB" altLang="en-US" sz="1600" dirty="0"/>
              <a:t>I drink the juice of women</a:t>
            </a:r>
          </a:p>
          <a:p>
            <a:pPr>
              <a:lnSpc>
                <a:spcPct val="80000"/>
              </a:lnSpc>
              <a:buFontTx/>
              <a:buNone/>
            </a:pPr>
            <a:r>
              <a:rPr lang="en-GB" altLang="en-US" sz="1600" dirty="0"/>
              <a:t>As they lie alone</a:t>
            </a:r>
          </a:p>
          <a:p>
            <a:pPr>
              <a:lnSpc>
                <a:spcPct val="80000"/>
              </a:lnSpc>
            </a:pPr>
            <a:endParaRPr lang="en-GB" altLang="en-US" sz="1600" dirty="0"/>
          </a:p>
          <a:p>
            <a:pPr>
              <a:lnSpc>
                <a:spcPct val="80000"/>
              </a:lnSpc>
              <a:buFontTx/>
              <a:buNone/>
            </a:pPr>
            <a:r>
              <a:rPr lang="en-GB" altLang="en-US" sz="1600" dirty="0"/>
              <a:t>I'm in league with Satan</a:t>
            </a:r>
          </a:p>
          <a:p>
            <a:pPr>
              <a:lnSpc>
                <a:spcPct val="80000"/>
              </a:lnSpc>
              <a:buFontTx/>
              <a:buNone/>
            </a:pPr>
            <a:r>
              <a:rPr lang="en-GB" altLang="en-US" sz="1600" dirty="0"/>
              <a:t>I bear the devils mark</a:t>
            </a:r>
          </a:p>
          <a:p>
            <a:pPr>
              <a:lnSpc>
                <a:spcPct val="80000"/>
              </a:lnSpc>
              <a:buFontTx/>
              <a:buNone/>
            </a:pPr>
            <a:r>
              <a:rPr lang="en-GB" altLang="en-US" sz="1600" dirty="0"/>
              <a:t>I kill the new born baby</a:t>
            </a:r>
          </a:p>
          <a:p>
            <a:pPr>
              <a:lnSpc>
                <a:spcPct val="80000"/>
              </a:lnSpc>
              <a:buFontTx/>
              <a:buNone/>
            </a:pPr>
            <a:r>
              <a:rPr lang="en-GB" altLang="en-US" sz="1600" dirty="0"/>
              <a:t>Tear the infants flesh</a:t>
            </a:r>
          </a:p>
          <a:p>
            <a:pPr>
              <a:lnSpc>
                <a:spcPct val="80000"/>
              </a:lnSpc>
            </a:pPr>
            <a:endParaRPr lang="en-GB" altLang="en-US" sz="1600" dirty="0"/>
          </a:p>
          <a:p>
            <a:pPr>
              <a:lnSpc>
                <a:spcPct val="80000"/>
              </a:lnSpc>
            </a:pPr>
            <a:endParaRPr lang="en-GB" altLang="en-US" sz="1600" dirty="0"/>
          </a:p>
        </p:txBody>
      </p:sp>
    </p:spTree>
    <p:extLst>
      <p:ext uri="{BB962C8B-B14F-4D97-AF65-F5344CB8AC3E}">
        <p14:creationId xmlns:p14="http://schemas.microsoft.com/office/powerpoint/2010/main" val="236296005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4"/>
          <p:cNvSpPr>
            <a:spLocks noGrp="1" noChangeArrowheads="1"/>
          </p:cNvSpPr>
          <p:nvPr>
            <p:ph type="title"/>
          </p:nvPr>
        </p:nvSpPr>
        <p:spPr>
          <a:xfrm>
            <a:off x="506749" y="0"/>
            <a:ext cx="8229600" cy="1143000"/>
          </a:xfrm>
        </p:spPr>
        <p:txBody>
          <a:bodyPr/>
          <a:lstStyle/>
          <a:p>
            <a:r>
              <a:rPr lang="en-GB" altLang="en-US" dirty="0"/>
              <a:t>‘The First Wave of Black Metal’</a:t>
            </a:r>
          </a:p>
        </p:txBody>
      </p:sp>
      <p:sp>
        <p:nvSpPr>
          <p:cNvPr id="8197" name="Rectangle 5"/>
          <p:cNvSpPr>
            <a:spLocks noGrp="1" noChangeArrowheads="1"/>
          </p:cNvSpPr>
          <p:nvPr>
            <p:ph sz="half" idx="1"/>
          </p:nvPr>
        </p:nvSpPr>
        <p:spPr/>
        <p:txBody>
          <a:bodyPr/>
          <a:lstStyle/>
          <a:p>
            <a:pPr>
              <a:lnSpc>
                <a:spcPct val="80000"/>
              </a:lnSpc>
            </a:pPr>
            <a:endParaRPr lang="en-US" altLang="en-US" sz="2400"/>
          </a:p>
        </p:txBody>
      </p:sp>
      <p:sp>
        <p:nvSpPr>
          <p:cNvPr id="8198" name="Rectangle 6"/>
          <p:cNvSpPr>
            <a:spLocks noGrp="1" noChangeArrowheads="1"/>
          </p:cNvSpPr>
          <p:nvPr>
            <p:ph type="body" sz="half" idx="2"/>
          </p:nvPr>
        </p:nvSpPr>
        <p:spPr>
          <a:xfrm>
            <a:off x="4788024" y="1772816"/>
            <a:ext cx="3960564" cy="5229225"/>
          </a:xfrm>
        </p:spPr>
        <p:txBody>
          <a:bodyPr>
            <a:normAutofit/>
          </a:bodyPr>
          <a:lstStyle/>
          <a:p>
            <a:pPr>
              <a:lnSpc>
                <a:spcPct val="80000"/>
              </a:lnSpc>
            </a:pPr>
            <a:r>
              <a:rPr lang="cy-GB" altLang="en-US" dirty="0" smtClean="0"/>
              <a:t>Venom’s second album, </a:t>
            </a:r>
            <a:r>
              <a:rPr lang="cy-GB" altLang="en-US" i="1" dirty="0"/>
              <a:t>Black Metal</a:t>
            </a:r>
            <a:r>
              <a:rPr lang="cy-GB" altLang="en-US" dirty="0"/>
              <a:t> (1982), </a:t>
            </a:r>
            <a:r>
              <a:rPr lang="cy-GB" altLang="en-US" dirty="0" smtClean="0"/>
              <a:t>provided the name for this bleaker genre of music. </a:t>
            </a:r>
          </a:p>
          <a:p>
            <a:pPr>
              <a:lnSpc>
                <a:spcPct val="80000"/>
              </a:lnSpc>
            </a:pPr>
            <a:endParaRPr lang="cy-GB" altLang="en-US" dirty="0"/>
          </a:p>
          <a:p>
            <a:pPr>
              <a:lnSpc>
                <a:spcPct val="80000"/>
              </a:lnSpc>
            </a:pPr>
            <a:r>
              <a:rPr lang="cy-GB" altLang="en-US" dirty="0" smtClean="0"/>
              <a:t>The album would also help to establish the characteristics of the genre, such as violent opposition to Judeo-Christianity and open blasphemy. </a:t>
            </a:r>
            <a:endParaRPr lang="en-GB" altLang="en-US" dirty="0"/>
          </a:p>
        </p:txBody>
      </p:sp>
      <p:pic>
        <p:nvPicPr>
          <p:cNvPr id="8200" name="Picture 8" descr="220px-Venomblackmeta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2839" y="1557338"/>
            <a:ext cx="4087153" cy="48434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185184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67544" y="116632"/>
            <a:ext cx="8229600" cy="1143000"/>
          </a:xfrm>
        </p:spPr>
        <p:txBody>
          <a:bodyPr/>
          <a:lstStyle/>
          <a:p>
            <a:r>
              <a:rPr lang="en-GB" altLang="en-US" sz="4000" dirty="0"/>
              <a:t>‘The Second Wave of Black Metal’ </a:t>
            </a:r>
          </a:p>
        </p:txBody>
      </p:sp>
      <p:sp>
        <p:nvSpPr>
          <p:cNvPr id="11267" name="Rectangle 3"/>
          <p:cNvSpPr>
            <a:spLocks noGrp="1" noChangeArrowheads="1"/>
          </p:cNvSpPr>
          <p:nvPr>
            <p:ph type="body" idx="1"/>
          </p:nvPr>
        </p:nvSpPr>
        <p:spPr>
          <a:xfrm>
            <a:off x="467544" y="1888259"/>
            <a:ext cx="8147248" cy="4997450"/>
          </a:xfrm>
        </p:spPr>
        <p:txBody>
          <a:bodyPr>
            <a:normAutofit/>
          </a:bodyPr>
          <a:lstStyle/>
          <a:p>
            <a:pPr algn="just">
              <a:lnSpc>
                <a:spcPct val="80000"/>
              </a:lnSpc>
            </a:pPr>
            <a:r>
              <a:rPr lang="en-GB" altLang="en-US" sz="2800" dirty="0"/>
              <a:t>The second wave of Black metal in the late eighties and early nineties was more aggressive and dark, both musically and lyrically, than the </a:t>
            </a:r>
            <a:r>
              <a:rPr lang="en-GB" altLang="en-US" sz="2800" dirty="0" smtClean="0"/>
              <a:t>first. </a:t>
            </a:r>
          </a:p>
          <a:p>
            <a:pPr algn="just">
              <a:lnSpc>
                <a:spcPct val="80000"/>
              </a:lnSpc>
            </a:pPr>
            <a:endParaRPr lang="cy-GB" altLang="en-US" sz="2800" dirty="0"/>
          </a:p>
          <a:p>
            <a:pPr algn="just">
              <a:lnSpc>
                <a:spcPct val="80000"/>
              </a:lnSpc>
            </a:pPr>
            <a:r>
              <a:rPr lang="en-GB" altLang="en-US" sz="2800" dirty="0"/>
              <a:t>Their lyrics did more than simply </a:t>
            </a:r>
            <a:r>
              <a:rPr lang="en-GB" altLang="en-US" sz="2800" dirty="0" smtClean="0"/>
              <a:t>convey a desire to provoke, revealing an ‘unhealthy’ interest in Devil worship and </a:t>
            </a:r>
            <a:r>
              <a:rPr lang="en-GB" altLang="en-US" sz="2800" dirty="0"/>
              <a:t>in macabre themes such as murder and necrophilia</a:t>
            </a:r>
            <a:r>
              <a:rPr lang="en-GB" altLang="en-US" sz="2800" dirty="0" smtClean="0"/>
              <a:t>.</a:t>
            </a:r>
          </a:p>
        </p:txBody>
      </p:sp>
    </p:spTree>
    <p:extLst>
      <p:ext uri="{BB962C8B-B14F-4D97-AF65-F5344CB8AC3E}">
        <p14:creationId xmlns:p14="http://schemas.microsoft.com/office/powerpoint/2010/main" val="347820110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Rot="1" noChangeArrowheads="1"/>
          </p:cNvSpPr>
          <p:nvPr>
            <p:ph type="title"/>
          </p:nvPr>
        </p:nvSpPr>
        <p:spPr>
          <a:xfrm>
            <a:off x="447675" y="0"/>
            <a:ext cx="8229600" cy="1143000"/>
          </a:xfrm>
        </p:spPr>
        <p:txBody>
          <a:bodyPr/>
          <a:lstStyle/>
          <a:p>
            <a:r>
              <a:rPr lang="cy-GB" altLang="en-US" sz="4000" dirty="0"/>
              <a:t>Norwegian Black Metal (Mayhem)</a:t>
            </a:r>
            <a:endParaRPr lang="en-GB" altLang="en-US" sz="4000" dirty="0"/>
          </a:p>
        </p:txBody>
      </p:sp>
      <p:sp>
        <p:nvSpPr>
          <p:cNvPr id="121859" name="Rectangle 3"/>
          <p:cNvSpPr>
            <a:spLocks noGrp="1" noChangeArrowheads="1"/>
          </p:cNvSpPr>
          <p:nvPr>
            <p:ph sz="half" idx="1"/>
          </p:nvPr>
        </p:nvSpPr>
        <p:spPr/>
        <p:txBody>
          <a:bodyPr/>
          <a:lstStyle/>
          <a:p>
            <a:endParaRPr lang="en-US" altLang="en-US" sz="2800"/>
          </a:p>
        </p:txBody>
      </p:sp>
      <p:sp>
        <p:nvSpPr>
          <p:cNvPr id="121860" name="Rectangle 4"/>
          <p:cNvSpPr>
            <a:spLocks noGrp="1" noChangeArrowheads="1"/>
          </p:cNvSpPr>
          <p:nvPr>
            <p:ph type="body" sz="half" idx="2"/>
          </p:nvPr>
        </p:nvSpPr>
        <p:spPr>
          <a:xfrm>
            <a:off x="4716463" y="1484313"/>
            <a:ext cx="4038600" cy="4525962"/>
          </a:xfrm>
        </p:spPr>
        <p:txBody>
          <a:bodyPr/>
          <a:lstStyle/>
          <a:p>
            <a:r>
              <a:rPr lang="cy-GB" altLang="en-US" sz="2800"/>
              <a:t>Øystein Aarseth (‘Euronymous’, 1968-1993)</a:t>
            </a:r>
          </a:p>
          <a:p>
            <a:pPr>
              <a:buFont typeface="Wingdings" pitchFamily="2" charset="2"/>
              <a:buNone/>
            </a:pPr>
            <a:endParaRPr lang="cy-GB" altLang="en-US" sz="2800"/>
          </a:p>
          <a:p>
            <a:r>
              <a:rPr lang="en-GB" altLang="en-US" sz="2800"/>
              <a:t>Per Yngve Ohlin (‘Dead’, 1969-1991)</a:t>
            </a:r>
          </a:p>
        </p:txBody>
      </p:sp>
      <p:pic>
        <p:nvPicPr>
          <p:cNvPr id="121861" name="Picture 5" descr="mayhem-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363" y="4675406"/>
            <a:ext cx="3744912" cy="1944688"/>
          </a:xfrm>
          <a:prstGeom prst="rect">
            <a:avLst/>
          </a:prstGeom>
          <a:noFill/>
          <a:extLst>
            <a:ext uri="{909E8E84-426E-40DD-AFC4-6F175D3DCCD1}">
              <a14:hiddenFill xmlns:a14="http://schemas.microsoft.com/office/drawing/2010/main">
                <a:solidFill>
                  <a:srgbClr val="FFFFFF"/>
                </a:solidFill>
              </a14:hiddenFill>
            </a:ext>
          </a:extLst>
        </p:spPr>
      </p:pic>
      <p:pic>
        <p:nvPicPr>
          <p:cNvPr id="121862" name="Picture 6" descr="Dead_%26_Euronymou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1557338"/>
            <a:ext cx="3960812" cy="5111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694912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Rot="1" noChangeArrowheads="1"/>
          </p:cNvSpPr>
          <p:nvPr>
            <p:ph type="title"/>
          </p:nvPr>
        </p:nvSpPr>
        <p:spPr>
          <a:xfrm>
            <a:off x="519113" y="0"/>
            <a:ext cx="8229600" cy="1143000"/>
          </a:xfrm>
        </p:spPr>
        <p:txBody>
          <a:bodyPr/>
          <a:lstStyle/>
          <a:p>
            <a:r>
              <a:rPr lang="en-GB" altLang="en-US" sz="4000" dirty="0"/>
              <a:t>Norwegian Black Metal (</a:t>
            </a:r>
            <a:r>
              <a:rPr lang="en-GB" altLang="en-US" sz="4000" dirty="0" err="1"/>
              <a:t>Burzum</a:t>
            </a:r>
            <a:r>
              <a:rPr lang="en-GB" altLang="en-US" sz="4000" dirty="0"/>
              <a:t>)</a:t>
            </a:r>
          </a:p>
        </p:txBody>
      </p:sp>
      <p:sp>
        <p:nvSpPr>
          <p:cNvPr id="122883" name="Rectangle 3"/>
          <p:cNvSpPr>
            <a:spLocks noGrp="1" noChangeArrowheads="1"/>
          </p:cNvSpPr>
          <p:nvPr>
            <p:ph type="body" sz="half" idx="1"/>
          </p:nvPr>
        </p:nvSpPr>
        <p:spPr/>
        <p:txBody>
          <a:bodyPr/>
          <a:lstStyle/>
          <a:p>
            <a:r>
              <a:rPr lang="en-GB" altLang="en-US" sz="2800"/>
              <a:t>Varg Vikernes (‘Greven’/’Count Grishnackh’, born 1973) </a:t>
            </a:r>
          </a:p>
        </p:txBody>
      </p:sp>
      <p:sp>
        <p:nvSpPr>
          <p:cNvPr id="122884" name="Rectangle 4"/>
          <p:cNvSpPr>
            <a:spLocks noGrp="1" noChangeArrowheads="1"/>
          </p:cNvSpPr>
          <p:nvPr>
            <p:ph sz="half" idx="2"/>
          </p:nvPr>
        </p:nvSpPr>
        <p:spPr/>
        <p:txBody>
          <a:bodyPr/>
          <a:lstStyle/>
          <a:p>
            <a:endParaRPr lang="en-US" altLang="en-US" sz="2800"/>
          </a:p>
        </p:txBody>
      </p:sp>
      <p:pic>
        <p:nvPicPr>
          <p:cNvPr id="122885" name="Picture 5" descr="Varg_Vikern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1412875"/>
            <a:ext cx="4104705" cy="5113338"/>
          </a:xfrm>
          <a:prstGeom prst="rect">
            <a:avLst/>
          </a:prstGeom>
          <a:noFill/>
          <a:extLst>
            <a:ext uri="{909E8E84-426E-40DD-AFC4-6F175D3DCCD1}">
              <a14:hiddenFill xmlns:a14="http://schemas.microsoft.com/office/drawing/2010/main">
                <a:solidFill>
                  <a:srgbClr val="FFFFFF"/>
                </a:solidFill>
              </a14:hiddenFill>
            </a:ext>
          </a:extLst>
        </p:spPr>
      </p:pic>
      <p:pic>
        <p:nvPicPr>
          <p:cNvPr id="122886" name="Picture 6" descr="1325158314_1310634405_burzum_wallpaper_by_ftn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3850" y="3716338"/>
            <a:ext cx="4103688" cy="2881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83163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Rot="1" noChangeArrowheads="1"/>
          </p:cNvSpPr>
          <p:nvPr>
            <p:ph type="title"/>
          </p:nvPr>
        </p:nvSpPr>
        <p:spPr>
          <a:xfrm>
            <a:off x="467544" y="-171400"/>
            <a:ext cx="8229600" cy="1143000"/>
          </a:xfrm>
        </p:spPr>
        <p:txBody>
          <a:bodyPr/>
          <a:lstStyle/>
          <a:p>
            <a:r>
              <a:rPr lang="en-GB" altLang="en-US" dirty="0"/>
              <a:t>Norwegian Black Metal</a:t>
            </a:r>
          </a:p>
        </p:txBody>
      </p:sp>
      <p:sp>
        <p:nvSpPr>
          <p:cNvPr id="123907" name="Rectangle 3"/>
          <p:cNvSpPr>
            <a:spLocks noGrp="1" noChangeArrowheads="1"/>
          </p:cNvSpPr>
          <p:nvPr>
            <p:ph type="body" sz="half" idx="1"/>
          </p:nvPr>
        </p:nvSpPr>
        <p:spPr>
          <a:xfrm>
            <a:off x="395536" y="1772816"/>
            <a:ext cx="4038600" cy="4525963"/>
          </a:xfrm>
        </p:spPr>
        <p:txBody>
          <a:bodyPr/>
          <a:lstStyle/>
          <a:p>
            <a:r>
              <a:rPr lang="en-GB" altLang="en-US" sz="2800" dirty="0" err="1"/>
              <a:t>Darkthrone</a:t>
            </a:r>
            <a:r>
              <a:rPr lang="en-GB" altLang="en-US" sz="2800" dirty="0"/>
              <a:t> (Oslo)</a:t>
            </a:r>
          </a:p>
          <a:p>
            <a:endParaRPr lang="en-GB" altLang="en-US" sz="2800" dirty="0"/>
          </a:p>
          <a:p>
            <a:r>
              <a:rPr lang="en-GB" altLang="en-US" sz="2800" dirty="0"/>
              <a:t>Immortal (Bergen)</a:t>
            </a:r>
          </a:p>
          <a:p>
            <a:endParaRPr lang="en-GB" altLang="en-US" sz="2800" dirty="0"/>
          </a:p>
          <a:p>
            <a:r>
              <a:rPr lang="en-GB" altLang="en-US" sz="2800" dirty="0"/>
              <a:t>Emperor (</a:t>
            </a:r>
            <a:r>
              <a:rPr lang="en-GB" altLang="en-US" sz="2800" dirty="0" err="1"/>
              <a:t>Telemark</a:t>
            </a:r>
            <a:r>
              <a:rPr lang="en-GB" altLang="en-US" sz="2800" dirty="0"/>
              <a:t>)</a:t>
            </a:r>
          </a:p>
        </p:txBody>
      </p:sp>
      <p:sp>
        <p:nvSpPr>
          <p:cNvPr id="123908" name="Rectangle 4"/>
          <p:cNvSpPr>
            <a:spLocks noGrp="1" noChangeArrowheads="1"/>
          </p:cNvSpPr>
          <p:nvPr>
            <p:ph sz="half" idx="2"/>
          </p:nvPr>
        </p:nvSpPr>
        <p:spPr>
          <a:xfrm>
            <a:off x="4643438" y="1628775"/>
            <a:ext cx="4038600" cy="4525963"/>
          </a:xfrm>
        </p:spPr>
        <p:txBody>
          <a:bodyPr/>
          <a:lstStyle/>
          <a:p>
            <a:endParaRPr lang="en-US" altLang="en-US" sz="2800"/>
          </a:p>
        </p:txBody>
      </p:sp>
      <p:pic>
        <p:nvPicPr>
          <p:cNvPr id="123909" name="Picture 5" descr="Immortal_484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3968" y="1484784"/>
            <a:ext cx="4464050" cy="4536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788606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Rot="1" noChangeArrowheads="1"/>
          </p:cNvSpPr>
          <p:nvPr>
            <p:ph type="title"/>
          </p:nvPr>
        </p:nvSpPr>
        <p:spPr>
          <a:xfrm>
            <a:off x="528638" y="-27998"/>
            <a:ext cx="8229600" cy="1143000"/>
          </a:xfrm>
        </p:spPr>
        <p:txBody>
          <a:bodyPr/>
          <a:lstStyle/>
          <a:p>
            <a:r>
              <a:rPr lang="en-GB" altLang="en-US" dirty="0"/>
              <a:t>The Influence of </a:t>
            </a:r>
            <a:r>
              <a:rPr lang="cy-GB" altLang="en-US" dirty="0"/>
              <a:t>Øystein Aarseth </a:t>
            </a:r>
            <a:endParaRPr lang="en-GB" altLang="en-US" dirty="0"/>
          </a:p>
        </p:txBody>
      </p:sp>
      <p:sp>
        <p:nvSpPr>
          <p:cNvPr id="124931" name="Rectangle 3"/>
          <p:cNvSpPr>
            <a:spLocks noGrp="1" noChangeArrowheads="1"/>
          </p:cNvSpPr>
          <p:nvPr>
            <p:ph sz="half" idx="1"/>
          </p:nvPr>
        </p:nvSpPr>
        <p:spPr/>
        <p:txBody>
          <a:bodyPr/>
          <a:lstStyle/>
          <a:p>
            <a:pPr>
              <a:lnSpc>
                <a:spcPct val="90000"/>
              </a:lnSpc>
            </a:pPr>
            <a:endParaRPr lang="en-US" altLang="en-US" sz="2000"/>
          </a:p>
        </p:txBody>
      </p:sp>
      <p:sp>
        <p:nvSpPr>
          <p:cNvPr id="124932" name="Rectangle 4"/>
          <p:cNvSpPr>
            <a:spLocks noGrp="1" noChangeArrowheads="1"/>
          </p:cNvSpPr>
          <p:nvPr>
            <p:ph type="body" sz="half" idx="2"/>
          </p:nvPr>
        </p:nvSpPr>
        <p:spPr>
          <a:xfrm>
            <a:off x="4427538" y="1484313"/>
            <a:ext cx="4470400" cy="3168650"/>
          </a:xfrm>
        </p:spPr>
        <p:txBody>
          <a:bodyPr/>
          <a:lstStyle/>
          <a:p>
            <a:pPr>
              <a:lnSpc>
                <a:spcPct val="90000"/>
              </a:lnSpc>
            </a:pPr>
            <a:r>
              <a:rPr lang="en-GB" altLang="en-US" sz="2000"/>
              <a:t>Deathlike Silence Productions</a:t>
            </a:r>
          </a:p>
          <a:p>
            <a:pPr>
              <a:lnSpc>
                <a:spcPct val="90000"/>
              </a:lnSpc>
            </a:pPr>
            <a:endParaRPr lang="en-GB" altLang="en-US" sz="2000"/>
          </a:p>
          <a:p>
            <a:pPr>
              <a:lnSpc>
                <a:spcPct val="90000"/>
              </a:lnSpc>
            </a:pPr>
            <a:r>
              <a:rPr lang="en-GB" altLang="en-US" sz="2000"/>
              <a:t>Helvete (‘Hell’): record shop and focal point of the Norwegian Black Metal scene. </a:t>
            </a:r>
          </a:p>
          <a:p>
            <a:pPr>
              <a:lnSpc>
                <a:spcPct val="90000"/>
              </a:lnSpc>
            </a:pPr>
            <a:endParaRPr lang="en-GB" altLang="en-US" sz="2000"/>
          </a:p>
          <a:p>
            <a:pPr>
              <a:lnSpc>
                <a:spcPct val="90000"/>
              </a:lnSpc>
            </a:pPr>
            <a:r>
              <a:rPr lang="en-GB" altLang="en-US" sz="2000"/>
              <a:t>‘The Black Circle’: Darkthrone, Burzum, Immortal, Thorns, Enslaved, Arcturus, Emperor</a:t>
            </a:r>
          </a:p>
        </p:txBody>
      </p:sp>
      <p:pic>
        <p:nvPicPr>
          <p:cNvPr id="124933" name="Picture 5" descr="5712681933_cc856c0d99_z"/>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6607" y="1513414"/>
            <a:ext cx="3894615" cy="5040313"/>
          </a:xfrm>
          <a:prstGeom prst="rect">
            <a:avLst/>
          </a:prstGeom>
          <a:noFill/>
          <a:extLst>
            <a:ext uri="{909E8E84-426E-40DD-AFC4-6F175D3DCCD1}">
              <a14:hiddenFill xmlns:a14="http://schemas.microsoft.com/office/drawing/2010/main">
                <a:solidFill>
                  <a:srgbClr val="FFFFFF"/>
                </a:solidFill>
              </a14:hiddenFill>
            </a:ext>
          </a:extLst>
        </p:spPr>
      </p:pic>
      <p:pic>
        <p:nvPicPr>
          <p:cNvPr id="124934" name="Picture 6" descr="euronymous-helvete-500x28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3437" y="4437062"/>
            <a:ext cx="4186237" cy="2244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154665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67544" y="0"/>
            <a:ext cx="8229600" cy="1143000"/>
          </a:xfrm>
        </p:spPr>
        <p:txBody>
          <a:bodyPr/>
          <a:lstStyle/>
          <a:p>
            <a:r>
              <a:rPr lang="en-GB" altLang="en-US" dirty="0" smtClean="0"/>
              <a:t>Serving </a:t>
            </a:r>
            <a:r>
              <a:rPr lang="en-GB" altLang="en-US" dirty="0"/>
              <a:t>Satan</a:t>
            </a:r>
          </a:p>
        </p:txBody>
      </p:sp>
      <p:sp>
        <p:nvSpPr>
          <p:cNvPr id="21507" name="Rectangle 3"/>
          <p:cNvSpPr>
            <a:spLocks noGrp="1" noChangeArrowheads="1"/>
          </p:cNvSpPr>
          <p:nvPr>
            <p:ph type="body" idx="1"/>
          </p:nvPr>
        </p:nvSpPr>
        <p:spPr/>
        <p:txBody>
          <a:bodyPr>
            <a:normAutofit/>
          </a:bodyPr>
          <a:lstStyle/>
          <a:p>
            <a:pPr algn="just">
              <a:lnSpc>
                <a:spcPct val="90000"/>
              </a:lnSpc>
            </a:pPr>
            <a:r>
              <a:rPr lang="cy-GB" altLang="en-US" sz="2800" dirty="0"/>
              <a:t>‘An intriguing question is who or what produced the sudden and severly intensified “pro-evil”, Devil worship ideas that both </a:t>
            </a:r>
            <a:r>
              <a:rPr lang="en-GB" altLang="en-US" sz="2800" dirty="0" err="1"/>
              <a:t>Øystein</a:t>
            </a:r>
            <a:r>
              <a:rPr lang="en-GB" altLang="en-US" sz="2800" dirty="0"/>
              <a:t> </a:t>
            </a:r>
            <a:r>
              <a:rPr lang="en-GB" altLang="en-US" sz="2800" dirty="0" err="1"/>
              <a:t>Aarseth</a:t>
            </a:r>
            <a:r>
              <a:rPr lang="en-GB" altLang="en-US" sz="2800" dirty="0"/>
              <a:t> and </a:t>
            </a:r>
            <a:r>
              <a:rPr lang="en-GB" altLang="en-US" sz="2800" dirty="0" err="1"/>
              <a:t>Varg</a:t>
            </a:r>
            <a:r>
              <a:rPr lang="en-GB" altLang="en-US" sz="2800" dirty="0"/>
              <a:t> </a:t>
            </a:r>
            <a:r>
              <a:rPr lang="en-GB" altLang="en-US" sz="2800" dirty="0" err="1"/>
              <a:t>Vikernes</a:t>
            </a:r>
            <a:r>
              <a:rPr lang="en-GB" altLang="en-US" sz="2800" dirty="0"/>
              <a:t> began projecting in underground interviews and toward their companions. Many in the scene today blame it on </a:t>
            </a:r>
            <a:r>
              <a:rPr lang="en-GB" altLang="en-US" sz="2800" dirty="0" err="1"/>
              <a:t>Varg</a:t>
            </a:r>
            <a:r>
              <a:rPr lang="en-GB" altLang="en-US" sz="2800" dirty="0"/>
              <a:t>, but judging by interviews with </a:t>
            </a:r>
            <a:r>
              <a:rPr lang="en-GB" altLang="en-US" sz="2800" dirty="0" err="1"/>
              <a:t>Aarseth</a:t>
            </a:r>
            <a:r>
              <a:rPr lang="en-GB" altLang="en-US" sz="2800" dirty="0"/>
              <a:t> from this period he was on a similar track. In reality, it was probably a case of two charismatic personalities egging each other on</a:t>
            </a:r>
            <a:r>
              <a:rPr lang="en-GB" altLang="en-US" sz="2800" dirty="0" smtClean="0"/>
              <a:t>’. </a:t>
            </a:r>
            <a:endParaRPr lang="en-GB" altLang="en-US" sz="2800" dirty="0"/>
          </a:p>
          <a:p>
            <a:pPr algn="just">
              <a:lnSpc>
                <a:spcPct val="90000"/>
              </a:lnSpc>
            </a:pPr>
            <a:endParaRPr lang="en-GB" altLang="en-US" sz="2800" dirty="0"/>
          </a:p>
          <a:p>
            <a:pPr marL="0" indent="0" algn="just">
              <a:lnSpc>
                <a:spcPct val="90000"/>
              </a:lnSpc>
              <a:buNone/>
            </a:pPr>
            <a:r>
              <a:rPr lang="en-GB" altLang="en-US" sz="2800" dirty="0" smtClean="0"/>
              <a:t>- </a:t>
            </a:r>
            <a:r>
              <a:rPr lang="en-GB" altLang="en-US" sz="2800" dirty="0" err="1" smtClean="0"/>
              <a:t>Moyhnihan</a:t>
            </a:r>
            <a:r>
              <a:rPr lang="en-GB" altLang="en-US" sz="2800" dirty="0" smtClean="0"/>
              <a:t> and </a:t>
            </a:r>
            <a:r>
              <a:rPr lang="en-GB" altLang="en-US" sz="2800" dirty="0" err="1"/>
              <a:t>Soderling</a:t>
            </a:r>
            <a:r>
              <a:rPr lang="en-GB" altLang="en-US" sz="2800" dirty="0"/>
              <a:t>, </a:t>
            </a:r>
            <a:r>
              <a:rPr lang="en-GB" altLang="en-US" sz="2800" i="1" dirty="0"/>
              <a:t>Lords of Chaos</a:t>
            </a:r>
            <a:r>
              <a:rPr lang="en-GB" altLang="en-US" sz="2800" dirty="0"/>
              <a:t>, </a:t>
            </a:r>
            <a:r>
              <a:rPr lang="en-GB" altLang="en-US" sz="2800" dirty="0" smtClean="0"/>
              <a:t>p. 75 </a:t>
            </a:r>
            <a:endParaRPr lang="en-GB" altLang="en-US" sz="2800" dirty="0"/>
          </a:p>
        </p:txBody>
      </p:sp>
    </p:spTree>
    <p:extLst>
      <p:ext uri="{BB962C8B-B14F-4D97-AF65-F5344CB8AC3E}">
        <p14:creationId xmlns:p14="http://schemas.microsoft.com/office/powerpoint/2010/main" val="330452216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67544" y="0"/>
            <a:ext cx="8229600" cy="1143000"/>
          </a:xfrm>
        </p:spPr>
        <p:txBody>
          <a:bodyPr/>
          <a:lstStyle/>
          <a:p>
            <a:r>
              <a:rPr lang="en-GB" altLang="en-US" dirty="0" smtClean="0"/>
              <a:t>Serving </a:t>
            </a:r>
            <a:r>
              <a:rPr lang="en-GB" altLang="en-US" dirty="0"/>
              <a:t>Satan</a:t>
            </a:r>
          </a:p>
        </p:txBody>
      </p:sp>
      <p:sp>
        <p:nvSpPr>
          <p:cNvPr id="22531" name="Rectangle 3"/>
          <p:cNvSpPr>
            <a:spLocks noGrp="1" noChangeArrowheads="1"/>
          </p:cNvSpPr>
          <p:nvPr>
            <p:ph type="body" idx="1"/>
          </p:nvPr>
        </p:nvSpPr>
        <p:spPr>
          <a:xfrm>
            <a:off x="539552" y="1844824"/>
            <a:ext cx="8064896" cy="5141168"/>
          </a:xfrm>
        </p:spPr>
        <p:txBody>
          <a:bodyPr>
            <a:normAutofit/>
          </a:bodyPr>
          <a:lstStyle/>
          <a:p>
            <a:pPr algn="just">
              <a:lnSpc>
                <a:spcPct val="80000"/>
              </a:lnSpc>
            </a:pPr>
            <a:r>
              <a:rPr lang="en-GB" altLang="en-US" sz="2800" dirty="0" smtClean="0"/>
              <a:t>The ‘Satanism’ promoted by </a:t>
            </a:r>
            <a:r>
              <a:rPr lang="en-GB" altLang="en-US" sz="2800" dirty="0" err="1" smtClean="0"/>
              <a:t>Aarseth</a:t>
            </a:r>
            <a:r>
              <a:rPr lang="en-GB" altLang="en-US" sz="2800" dirty="0" smtClean="0"/>
              <a:t>, </a:t>
            </a:r>
            <a:r>
              <a:rPr lang="en-GB" altLang="en-US" sz="2800" dirty="0" err="1" smtClean="0"/>
              <a:t>Vikernes</a:t>
            </a:r>
            <a:r>
              <a:rPr lang="en-GB" altLang="en-US" sz="2800" dirty="0" smtClean="0"/>
              <a:t> and others during this period was an inversion of traditional Christianity. </a:t>
            </a:r>
          </a:p>
          <a:p>
            <a:pPr algn="just">
              <a:lnSpc>
                <a:spcPct val="80000"/>
              </a:lnSpc>
            </a:pPr>
            <a:endParaRPr lang="en-GB" sz="2800" dirty="0"/>
          </a:p>
          <a:p>
            <a:pPr algn="just">
              <a:lnSpc>
                <a:spcPct val="80000"/>
              </a:lnSpc>
            </a:pPr>
            <a:r>
              <a:rPr lang="en-GB" sz="2800" dirty="0" smtClean="0"/>
              <a:t>The extent to which</a:t>
            </a:r>
            <a:r>
              <a:rPr lang="en-GB" sz="2800" dirty="0" smtClean="0"/>
              <a:t> Satan </a:t>
            </a:r>
            <a:r>
              <a:rPr lang="en-GB" sz="2800" dirty="0" smtClean="0"/>
              <a:t>was considered by the Norwegian teenagers to be </a:t>
            </a:r>
            <a:r>
              <a:rPr lang="en-GB" sz="2800" dirty="0" smtClean="0"/>
              <a:t>a ‘real’ force at large in the universe is unclear. </a:t>
            </a:r>
            <a:endParaRPr lang="en-GB" sz="2800" dirty="0" smtClean="0"/>
          </a:p>
          <a:p>
            <a:pPr algn="just">
              <a:lnSpc>
                <a:spcPct val="80000"/>
              </a:lnSpc>
            </a:pPr>
            <a:endParaRPr lang="en-GB" sz="2800" dirty="0"/>
          </a:p>
          <a:p>
            <a:pPr>
              <a:lnSpc>
                <a:spcPct val="80000"/>
              </a:lnSpc>
            </a:pPr>
            <a:endParaRPr lang="en-GB" altLang="en-US" sz="2800" dirty="0"/>
          </a:p>
          <a:p>
            <a:pPr>
              <a:lnSpc>
                <a:spcPct val="80000"/>
              </a:lnSpc>
            </a:pPr>
            <a:endParaRPr lang="en-GB" altLang="en-US" sz="2800" dirty="0"/>
          </a:p>
        </p:txBody>
      </p:sp>
    </p:spTree>
    <p:extLst>
      <p:ext uri="{BB962C8B-B14F-4D97-AF65-F5344CB8AC3E}">
        <p14:creationId xmlns:p14="http://schemas.microsoft.com/office/powerpoint/2010/main" val="244984015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Rot="1" noChangeArrowheads="1"/>
          </p:cNvSpPr>
          <p:nvPr>
            <p:ph type="title"/>
          </p:nvPr>
        </p:nvSpPr>
        <p:spPr>
          <a:xfrm>
            <a:off x="351915" y="-99392"/>
            <a:ext cx="8229600" cy="1143000"/>
          </a:xfrm>
        </p:spPr>
        <p:txBody>
          <a:bodyPr>
            <a:normAutofit fontScale="90000"/>
          </a:bodyPr>
          <a:lstStyle/>
          <a:p>
            <a:r>
              <a:rPr lang="en-GB" altLang="en-US" sz="4000" dirty="0"/>
              <a:t>The Reactive Satanism of Black Metal</a:t>
            </a:r>
          </a:p>
        </p:txBody>
      </p:sp>
      <p:sp>
        <p:nvSpPr>
          <p:cNvPr id="125955" name="Rectangle 3"/>
          <p:cNvSpPr>
            <a:spLocks noGrp="1" noChangeArrowheads="1"/>
          </p:cNvSpPr>
          <p:nvPr>
            <p:ph type="body" sz="half" idx="1"/>
          </p:nvPr>
        </p:nvSpPr>
        <p:spPr/>
        <p:txBody>
          <a:bodyPr/>
          <a:lstStyle/>
          <a:p>
            <a:endParaRPr lang="cy-GB" altLang="en-US" sz="2800"/>
          </a:p>
        </p:txBody>
      </p:sp>
      <p:sp>
        <p:nvSpPr>
          <p:cNvPr id="125956" name="Rectangle 4"/>
          <p:cNvSpPr>
            <a:spLocks noGrp="1" noChangeArrowheads="1"/>
          </p:cNvSpPr>
          <p:nvPr>
            <p:ph sz="half" idx="2"/>
          </p:nvPr>
        </p:nvSpPr>
        <p:spPr>
          <a:xfrm>
            <a:off x="4643438" y="1628775"/>
            <a:ext cx="4038600" cy="4525963"/>
          </a:xfrm>
        </p:spPr>
        <p:txBody>
          <a:bodyPr/>
          <a:lstStyle/>
          <a:p>
            <a:endParaRPr lang="en-US" altLang="en-US" sz="2800"/>
          </a:p>
        </p:txBody>
      </p:sp>
      <p:pic>
        <p:nvPicPr>
          <p:cNvPr id="125957" name="Picture 5" descr="ANd9GcTD3TVUw6-PYNWltZYojjRCxltkvDundongS4ZvaRglBvvKBH355Q"/>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4128" y="1340644"/>
            <a:ext cx="3131839" cy="3167062"/>
          </a:xfrm>
          <a:prstGeom prst="rect">
            <a:avLst/>
          </a:prstGeom>
          <a:noFill/>
          <a:extLst>
            <a:ext uri="{909E8E84-426E-40DD-AFC4-6F175D3DCCD1}">
              <a14:hiddenFill xmlns:a14="http://schemas.microsoft.com/office/drawing/2010/main">
                <a:solidFill>
                  <a:srgbClr val="FFFFFF"/>
                </a:solidFill>
              </a14:hiddenFill>
            </a:ext>
          </a:extLst>
        </p:spPr>
      </p:pic>
      <p:pic>
        <p:nvPicPr>
          <p:cNvPr id="125958" name="Picture 6" descr="hqdefaul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1557338"/>
            <a:ext cx="4176713" cy="3600450"/>
          </a:xfrm>
          <a:prstGeom prst="rect">
            <a:avLst/>
          </a:prstGeom>
          <a:noFill/>
          <a:extLst>
            <a:ext uri="{909E8E84-426E-40DD-AFC4-6F175D3DCCD1}">
              <a14:hiddenFill xmlns:a14="http://schemas.microsoft.com/office/drawing/2010/main">
                <a:solidFill>
                  <a:srgbClr val="FFFFFF"/>
                </a:solidFill>
              </a14:hiddenFill>
            </a:ext>
          </a:extLst>
        </p:spPr>
      </p:pic>
      <p:pic>
        <p:nvPicPr>
          <p:cNvPr id="125959" name="Picture 7" descr="25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11638" y="2924175"/>
            <a:ext cx="3887787" cy="368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156171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Rot="1" noChangeArrowheads="1"/>
          </p:cNvSpPr>
          <p:nvPr>
            <p:ph type="title"/>
          </p:nvPr>
        </p:nvSpPr>
        <p:spPr>
          <a:xfrm>
            <a:off x="467544" y="476672"/>
            <a:ext cx="8229600" cy="1143000"/>
          </a:xfrm>
        </p:spPr>
        <p:txBody>
          <a:bodyPr>
            <a:normAutofit fontScale="90000"/>
          </a:bodyPr>
          <a:lstStyle/>
          <a:p>
            <a:r>
              <a:rPr lang="en-GB" altLang="en-US" sz="4000" dirty="0"/>
              <a:t>‘</a:t>
            </a:r>
            <a:r>
              <a:rPr lang="en-GB" altLang="en-US" sz="4000" dirty="0" err="1"/>
              <a:t>Hvite</a:t>
            </a:r>
            <a:r>
              <a:rPr lang="en-GB" altLang="en-US" sz="4000" dirty="0"/>
              <a:t> </a:t>
            </a:r>
            <a:r>
              <a:rPr lang="en-GB" altLang="en-US" sz="4000" dirty="0" err="1"/>
              <a:t>Krists</a:t>
            </a:r>
            <a:r>
              <a:rPr lang="en-GB" altLang="en-US" sz="4000" dirty="0"/>
              <a:t> </a:t>
            </a:r>
            <a:r>
              <a:rPr lang="en-GB" altLang="en-US" sz="4000" dirty="0" err="1"/>
              <a:t>død</a:t>
            </a:r>
            <a:r>
              <a:rPr lang="en-GB" altLang="en-US" sz="4000" dirty="0"/>
              <a:t>’, </a:t>
            </a:r>
            <a:r>
              <a:rPr lang="en-GB" altLang="en-US" sz="4000" i="1" dirty="0"/>
              <a:t>The Shadow Throne </a:t>
            </a:r>
            <a:r>
              <a:rPr lang="en-GB" altLang="en-US" sz="4000" dirty="0"/>
              <a:t>(1994) - </a:t>
            </a:r>
            <a:r>
              <a:rPr lang="en-GB" altLang="en-US" sz="4000" dirty="0" err="1"/>
              <a:t>Satyricon</a:t>
            </a:r>
            <a:endParaRPr lang="en-GB" altLang="en-US" sz="4000" dirty="0"/>
          </a:p>
        </p:txBody>
      </p:sp>
      <p:sp>
        <p:nvSpPr>
          <p:cNvPr id="126979" name="Rectangle 3"/>
          <p:cNvSpPr>
            <a:spLocks noGrp="1" noChangeArrowheads="1"/>
          </p:cNvSpPr>
          <p:nvPr>
            <p:ph type="body" idx="1"/>
          </p:nvPr>
        </p:nvSpPr>
        <p:spPr>
          <a:xfrm>
            <a:off x="539552" y="2132856"/>
            <a:ext cx="8229600" cy="4525963"/>
          </a:xfrm>
        </p:spPr>
        <p:txBody>
          <a:bodyPr/>
          <a:lstStyle/>
          <a:p>
            <a:pPr>
              <a:buFont typeface="Wingdings" pitchFamily="2" charset="2"/>
              <a:buNone/>
            </a:pPr>
            <a:r>
              <a:rPr lang="en-GB" altLang="en-US" sz="3600" dirty="0" err="1"/>
              <a:t>Kampen</a:t>
            </a:r>
            <a:r>
              <a:rPr lang="en-GB" altLang="en-US" sz="3600" dirty="0"/>
              <a:t> mot </a:t>
            </a:r>
            <a:r>
              <a:rPr lang="en-GB" altLang="en-US" sz="3600" dirty="0" err="1"/>
              <a:t>Gud</a:t>
            </a:r>
            <a:r>
              <a:rPr lang="en-GB" altLang="en-US" sz="3600" dirty="0"/>
              <a:t> </a:t>
            </a:r>
            <a:r>
              <a:rPr lang="en-GB" altLang="en-US" sz="3600" dirty="0" err="1"/>
              <a:t>og</a:t>
            </a:r>
            <a:r>
              <a:rPr lang="en-GB" altLang="en-US" sz="3600" dirty="0"/>
              <a:t> </a:t>
            </a:r>
            <a:r>
              <a:rPr lang="en-GB" altLang="en-US" sz="3600" dirty="0" err="1"/>
              <a:t>Hvitekrist</a:t>
            </a:r>
            <a:r>
              <a:rPr lang="en-GB" altLang="en-US" sz="3600" dirty="0"/>
              <a:t> </a:t>
            </a:r>
            <a:r>
              <a:rPr lang="en-GB" altLang="en-US" sz="3600" dirty="0" err="1"/>
              <a:t>er</a:t>
            </a:r>
            <a:endParaRPr lang="en-GB" altLang="en-US" sz="3600" dirty="0"/>
          </a:p>
          <a:p>
            <a:pPr>
              <a:buFont typeface="Wingdings" pitchFamily="2" charset="2"/>
              <a:buNone/>
            </a:pPr>
            <a:r>
              <a:rPr lang="en-GB" altLang="en-US" sz="3600" dirty="0" err="1"/>
              <a:t>igang</a:t>
            </a:r>
            <a:r>
              <a:rPr lang="en-GB" altLang="en-US" sz="3600" dirty="0"/>
              <a:t>! </a:t>
            </a:r>
          </a:p>
          <a:p>
            <a:endParaRPr lang="en-GB" altLang="en-US" sz="3600" dirty="0"/>
          </a:p>
          <a:p>
            <a:pPr>
              <a:buFont typeface="Wingdings" pitchFamily="2" charset="2"/>
              <a:buNone/>
            </a:pPr>
            <a:r>
              <a:rPr lang="en-GB" altLang="en-US" sz="3600" dirty="0"/>
              <a:t>(The battle against God and Christ has begun!)</a:t>
            </a:r>
          </a:p>
        </p:txBody>
      </p:sp>
    </p:spTree>
    <p:extLst>
      <p:ext uri="{BB962C8B-B14F-4D97-AF65-F5344CB8AC3E}">
        <p14:creationId xmlns:p14="http://schemas.microsoft.com/office/powerpoint/2010/main" val="13143699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rrowheads="1"/>
          </p:cNvSpPr>
          <p:nvPr>
            <p:ph type="title"/>
          </p:nvPr>
        </p:nvSpPr>
        <p:spPr/>
        <p:txBody>
          <a:bodyPr>
            <a:normAutofit fontScale="90000"/>
          </a:bodyPr>
          <a:lstStyle/>
          <a:p>
            <a:r>
              <a:rPr lang="en-GB" altLang="en-US" sz="4000" dirty="0" smtClean="0"/>
              <a:t>‘To Walk The Infernal Fields’, </a:t>
            </a:r>
            <a:r>
              <a:rPr lang="en-GB" altLang="en-US" sz="4000" i="1" dirty="0"/>
              <a:t>Under a Funeral Moon</a:t>
            </a:r>
            <a:r>
              <a:rPr lang="en-GB" altLang="en-US" sz="4000" dirty="0"/>
              <a:t> (1993) – </a:t>
            </a:r>
            <a:r>
              <a:rPr lang="en-GB" altLang="en-US" sz="4000" dirty="0" err="1"/>
              <a:t>Darkthrone</a:t>
            </a:r>
            <a:endParaRPr lang="en-GB" altLang="en-US" sz="4000" dirty="0"/>
          </a:p>
        </p:txBody>
      </p:sp>
      <p:sp>
        <p:nvSpPr>
          <p:cNvPr id="128003" name="Rectangle 3"/>
          <p:cNvSpPr>
            <a:spLocks noGrp="1" noChangeArrowheads="1"/>
          </p:cNvSpPr>
          <p:nvPr>
            <p:ph sz="half" idx="1"/>
          </p:nvPr>
        </p:nvSpPr>
        <p:spPr>
          <a:xfrm>
            <a:off x="457200" y="1600200"/>
            <a:ext cx="4038600" cy="4781128"/>
          </a:xfrm>
        </p:spPr>
        <p:txBody>
          <a:bodyPr>
            <a:normAutofit fontScale="47500" lnSpcReduction="20000"/>
          </a:bodyPr>
          <a:lstStyle/>
          <a:p>
            <a:pPr algn="just">
              <a:lnSpc>
                <a:spcPct val="80000"/>
              </a:lnSpc>
              <a:buFont typeface="Wingdings" pitchFamily="2" charset="2"/>
              <a:buNone/>
            </a:pPr>
            <a:endParaRPr lang="en-GB" altLang="en-US" sz="4000" dirty="0"/>
          </a:p>
          <a:p>
            <a:pPr algn="just">
              <a:lnSpc>
                <a:spcPct val="80000"/>
              </a:lnSpc>
              <a:buFont typeface="Wingdings" pitchFamily="2" charset="2"/>
              <a:buNone/>
            </a:pPr>
            <a:endParaRPr lang="en-GB" altLang="en-US" sz="3800" dirty="0"/>
          </a:p>
          <a:p>
            <a:pPr algn="just">
              <a:lnSpc>
                <a:spcPct val="80000"/>
              </a:lnSpc>
              <a:buFont typeface="Wingdings" pitchFamily="2" charset="2"/>
              <a:buNone/>
            </a:pPr>
            <a:r>
              <a:rPr lang="en-GB" altLang="en-US" sz="3800" dirty="0"/>
              <a:t>From the abode of demons</a:t>
            </a:r>
          </a:p>
          <a:p>
            <a:pPr algn="just">
              <a:lnSpc>
                <a:spcPct val="80000"/>
              </a:lnSpc>
              <a:buFont typeface="Wingdings" pitchFamily="2" charset="2"/>
              <a:buNone/>
            </a:pPr>
            <a:r>
              <a:rPr lang="en-GB" altLang="en-US" sz="3800" dirty="0"/>
              <a:t>A wing of the pentagram</a:t>
            </a:r>
          </a:p>
          <a:p>
            <a:pPr algn="just">
              <a:lnSpc>
                <a:spcPct val="80000"/>
              </a:lnSpc>
              <a:buFont typeface="Wingdings" pitchFamily="2" charset="2"/>
              <a:buNone/>
            </a:pPr>
            <a:r>
              <a:rPr lang="en-GB" altLang="en-US" sz="3800" dirty="0"/>
              <a:t>Comes the juice that painted</a:t>
            </a:r>
          </a:p>
          <a:p>
            <a:pPr algn="just">
              <a:lnSpc>
                <a:spcPct val="80000"/>
              </a:lnSpc>
              <a:buFont typeface="Wingdings" pitchFamily="2" charset="2"/>
              <a:buNone/>
            </a:pPr>
            <a:r>
              <a:rPr lang="en-GB" altLang="en-US" sz="3800" dirty="0"/>
              <a:t>My heart and my soul</a:t>
            </a:r>
          </a:p>
          <a:p>
            <a:pPr algn="just">
              <a:lnSpc>
                <a:spcPct val="80000"/>
              </a:lnSpc>
              <a:buFont typeface="Wingdings" pitchFamily="2" charset="2"/>
              <a:buNone/>
            </a:pPr>
            <a:endParaRPr lang="en-GB" altLang="en-US" sz="3800" dirty="0"/>
          </a:p>
          <a:p>
            <a:pPr algn="just">
              <a:lnSpc>
                <a:spcPct val="80000"/>
              </a:lnSpc>
              <a:buFont typeface="Wingdings" pitchFamily="2" charset="2"/>
              <a:buNone/>
            </a:pPr>
            <a:r>
              <a:rPr lang="en-GB" altLang="en-US" sz="3800" dirty="0"/>
              <a:t>Swept in black they are</a:t>
            </a:r>
          </a:p>
          <a:p>
            <a:pPr algn="just">
              <a:lnSpc>
                <a:spcPct val="80000"/>
              </a:lnSpc>
              <a:buFont typeface="Wingdings" pitchFamily="2" charset="2"/>
              <a:buNone/>
            </a:pPr>
            <a:r>
              <a:rPr lang="en-GB" altLang="en-US" sz="3800" dirty="0"/>
              <a:t>Swept in black I am</a:t>
            </a:r>
          </a:p>
          <a:p>
            <a:pPr algn="just">
              <a:lnSpc>
                <a:spcPct val="80000"/>
              </a:lnSpc>
              <a:buFont typeface="Wingdings" pitchFamily="2" charset="2"/>
              <a:buNone/>
            </a:pPr>
            <a:endParaRPr lang="en-GB" altLang="en-US" sz="3800" dirty="0"/>
          </a:p>
          <a:p>
            <a:pPr algn="just">
              <a:lnSpc>
                <a:spcPct val="80000"/>
              </a:lnSpc>
              <a:buFont typeface="Wingdings" pitchFamily="2" charset="2"/>
              <a:buNone/>
            </a:pPr>
            <a:r>
              <a:rPr lang="en-GB" altLang="en-US" sz="3800" dirty="0"/>
              <a:t>From this soul comes the eyes</a:t>
            </a:r>
          </a:p>
          <a:p>
            <a:pPr algn="just">
              <a:lnSpc>
                <a:spcPct val="80000"/>
              </a:lnSpc>
              <a:buFont typeface="Wingdings" pitchFamily="2" charset="2"/>
              <a:buNone/>
            </a:pPr>
            <a:r>
              <a:rPr lang="en-GB" altLang="en-US" sz="3800" dirty="0"/>
              <a:t>That will look upon your ten</a:t>
            </a:r>
          </a:p>
          <a:p>
            <a:pPr algn="just">
              <a:lnSpc>
                <a:spcPct val="80000"/>
              </a:lnSpc>
              <a:buFont typeface="Wingdings" pitchFamily="2" charset="2"/>
              <a:buNone/>
            </a:pPr>
            <a:r>
              <a:rPr lang="en-GB" altLang="en-US" sz="3800" dirty="0"/>
              <a:t>Beautiful heads with delight</a:t>
            </a:r>
          </a:p>
          <a:p>
            <a:pPr algn="just">
              <a:lnSpc>
                <a:spcPct val="80000"/>
              </a:lnSpc>
              <a:buFont typeface="Wingdings" pitchFamily="2" charset="2"/>
              <a:buNone/>
            </a:pPr>
            <a:endParaRPr lang="en-GB" altLang="en-US" sz="3800" dirty="0"/>
          </a:p>
          <a:p>
            <a:pPr algn="just">
              <a:lnSpc>
                <a:spcPct val="80000"/>
              </a:lnSpc>
              <a:buFont typeface="Wingdings" pitchFamily="2" charset="2"/>
              <a:buNone/>
            </a:pPr>
            <a:r>
              <a:rPr lang="en-GB" altLang="en-US" sz="3800" dirty="0"/>
              <a:t>My heart is the one</a:t>
            </a:r>
          </a:p>
          <a:p>
            <a:pPr algn="just">
              <a:lnSpc>
                <a:spcPct val="80000"/>
              </a:lnSpc>
              <a:buFont typeface="Wingdings" pitchFamily="2" charset="2"/>
              <a:buNone/>
            </a:pPr>
            <a:r>
              <a:rPr lang="en-GB" altLang="en-US" sz="3800" dirty="0"/>
              <a:t>That will tend to your flames</a:t>
            </a:r>
          </a:p>
          <a:p>
            <a:pPr algn="just">
              <a:lnSpc>
                <a:spcPct val="80000"/>
              </a:lnSpc>
              <a:buFont typeface="Wingdings" pitchFamily="2" charset="2"/>
              <a:buNone/>
            </a:pPr>
            <a:r>
              <a:rPr lang="en-GB" altLang="en-US" sz="3800" dirty="0"/>
              <a:t>And make them mine</a:t>
            </a:r>
          </a:p>
          <a:p>
            <a:pPr algn="just">
              <a:lnSpc>
                <a:spcPct val="80000"/>
              </a:lnSpc>
              <a:buFont typeface="Wingdings" pitchFamily="2" charset="2"/>
              <a:buNone/>
            </a:pPr>
            <a:r>
              <a:rPr lang="en-GB" altLang="en-US" sz="3800" dirty="0"/>
              <a:t>We share this spirit</a:t>
            </a:r>
          </a:p>
          <a:p>
            <a:pPr algn="just">
              <a:lnSpc>
                <a:spcPct val="80000"/>
              </a:lnSpc>
              <a:buFont typeface="Wingdings" pitchFamily="2" charset="2"/>
              <a:buNone/>
            </a:pPr>
            <a:r>
              <a:rPr lang="en-GB" altLang="en-US" sz="3800" dirty="0"/>
              <a:t>My heart is yours</a:t>
            </a:r>
          </a:p>
          <a:p>
            <a:pPr algn="just">
              <a:lnSpc>
                <a:spcPct val="80000"/>
              </a:lnSpc>
              <a:buFont typeface="Wingdings" pitchFamily="2" charset="2"/>
              <a:buNone/>
            </a:pPr>
            <a:endParaRPr lang="en-GB" altLang="en-US" sz="4000" dirty="0"/>
          </a:p>
          <a:p>
            <a:pPr algn="just">
              <a:lnSpc>
                <a:spcPct val="80000"/>
              </a:lnSpc>
              <a:buFont typeface="Wingdings" pitchFamily="2" charset="2"/>
              <a:buNone/>
            </a:pPr>
            <a:endParaRPr lang="en-GB" altLang="en-US" sz="4000" dirty="0"/>
          </a:p>
        </p:txBody>
      </p:sp>
      <p:sp>
        <p:nvSpPr>
          <p:cNvPr id="2" name="Content Placeholder 1"/>
          <p:cNvSpPr>
            <a:spLocks noGrp="1"/>
          </p:cNvSpPr>
          <p:nvPr>
            <p:ph sz="half" idx="2"/>
          </p:nvPr>
        </p:nvSpPr>
        <p:spPr>
          <a:xfrm>
            <a:off x="4283968" y="1916832"/>
            <a:ext cx="4752528" cy="5085184"/>
          </a:xfrm>
        </p:spPr>
        <p:txBody>
          <a:bodyPr>
            <a:normAutofit fontScale="47500" lnSpcReduction="20000"/>
          </a:bodyPr>
          <a:lstStyle/>
          <a:p>
            <a:pPr marL="0" indent="0">
              <a:buNone/>
            </a:pPr>
            <a:r>
              <a:rPr lang="en-GB" sz="3800" dirty="0"/>
              <a:t>I am your disciple</a:t>
            </a:r>
          </a:p>
          <a:p>
            <a:pPr marL="0" indent="0">
              <a:buNone/>
            </a:pPr>
            <a:r>
              <a:rPr lang="en-GB" sz="3800" dirty="0"/>
              <a:t>And therefore my own</a:t>
            </a:r>
          </a:p>
          <a:p>
            <a:pPr marL="0" indent="0">
              <a:buNone/>
            </a:pPr>
            <a:r>
              <a:rPr lang="en-GB" sz="3800" dirty="0"/>
              <a:t>Your weapon I will be</a:t>
            </a:r>
          </a:p>
          <a:p>
            <a:pPr marL="0" indent="0">
              <a:buNone/>
            </a:pPr>
            <a:r>
              <a:rPr lang="en-GB" sz="3800" dirty="0"/>
              <a:t>With the demons that possesses me</a:t>
            </a:r>
          </a:p>
          <a:p>
            <a:pPr marL="0" indent="0">
              <a:buNone/>
            </a:pPr>
            <a:r>
              <a:rPr lang="en-GB" sz="3800" dirty="0"/>
              <a:t>We'll ride the seven sins of death</a:t>
            </a:r>
          </a:p>
          <a:p>
            <a:pPr marL="0" indent="0">
              <a:buNone/>
            </a:pPr>
            <a:r>
              <a:rPr lang="en-GB" sz="3800" dirty="0"/>
              <a:t>That takes me to </a:t>
            </a:r>
            <a:r>
              <a:rPr lang="en-GB" sz="3800" dirty="0" err="1"/>
              <a:t>Katharian</a:t>
            </a:r>
            <a:endParaRPr lang="en-GB" sz="3800" dirty="0"/>
          </a:p>
          <a:p>
            <a:endParaRPr lang="en-GB" sz="3800" dirty="0"/>
          </a:p>
          <a:p>
            <a:pPr marL="0" indent="0">
              <a:buNone/>
            </a:pPr>
            <a:r>
              <a:rPr lang="en-GB" sz="3800" dirty="0"/>
              <a:t>The sign of your horns</a:t>
            </a:r>
          </a:p>
          <a:p>
            <a:pPr marL="0" indent="0">
              <a:buNone/>
            </a:pPr>
            <a:r>
              <a:rPr lang="en-GB" sz="3800" dirty="0"/>
              <a:t>Is my dearest vision</a:t>
            </a:r>
          </a:p>
          <a:p>
            <a:pPr marL="0" indent="0">
              <a:buNone/>
            </a:pPr>
            <a:r>
              <a:rPr lang="en-GB" sz="3800" dirty="0"/>
              <a:t>They impale all holy and weak</a:t>
            </a:r>
          </a:p>
          <a:p>
            <a:endParaRPr lang="en-GB" sz="3800" dirty="0"/>
          </a:p>
          <a:p>
            <a:pPr marL="0" indent="0">
              <a:buNone/>
            </a:pPr>
            <a:r>
              <a:rPr lang="en-GB" sz="3800" dirty="0"/>
              <a:t>You watch me face the mirror</a:t>
            </a:r>
          </a:p>
          <a:p>
            <a:pPr marL="0" indent="0">
              <a:buNone/>
            </a:pPr>
            <a:r>
              <a:rPr lang="en-GB" sz="3800" dirty="0"/>
              <a:t>And see desecration</a:t>
            </a:r>
          </a:p>
          <a:p>
            <a:pPr marL="0" indent="0">
              <a:buNone/>
            </a:pPr>
            <a:r>
              <a:rPr lang="en-GB" sz="3800" b="1" dirty="0"/>
              <a:t>With my art I am the fist</a:t>
            </a:r>
          </a:p>
          <a:p>
            <a:pPr marL="0" indent="0">
              <a:buNone/>
            </a:pPr>
            <a:r>
              <a:rPr lang="en-GB" sz="3800" b="1" dirty="0"/>
              <a:t>In the face of God</a:t>
            </a:r>
          </a:p>
          <a:p>
            <a:endParaRPr lang="en-GB" dirty="0"/>
          </a:p>
        </p:txBody>
      </p:sp>
    </p:spTree>
    <p:extLst>
      <p:ext uri="{BB962C8B-B14F-4D97-AF65-F5344CB8AC3E}">
        <p14:creationId xmlns:p14="http://schemas.microsoft.com/office/powerpoint/2010/main" val="302485307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p:cNvSpPr>
            <a:spLocks noGrp="1" noRot="1" noChangeArrowheads="1"/>
          </p:cNvSpPr>
          <p:nvPr>
            <p:ph type="title"/>
          </p:nvPr>
        </p:nvSpPr>
        <p:spPr>
          <a:xfrm>
            <a:off x="395536" y="188640"/>
            <a:ext cx="8229600" cy="1143000"/>
          </a:xfrm>
        </p:spPr>
        <p:txBody>
          <a:bodyPr>
            <a:normAutofit fontScale="90000"/>
          </a:bodyPr>
          <a:lstStyle/>
          <a:p>
            <a:r>
              <a:rPr lang="en-GB" altLang="en-US" sz="4000" dirty="0"/>
              <a:t>‘Jesu </a:t>
            </a:r>
            <a:r>
              <a:rPr lang="en-GB" altLang="en-US" sz="4000" dirty="0" err="1"/>
              <a:t>død</a:t>
            </a:r>
            <a:r>
              <a:rPr lang="en-GB" altLang="en-US" sz="4000" dirty="0"/>
              <a:t>’, </a:t>
            </a:r>
            <a:r>
              <a:rPr lang="en-GB" altLang="en-US" sz="4000" i="1" dirty="0" err="1"/>
              <a:t>Filosofem</a:t>
            </a:r>
            <a:r>
              <a:rPr lang="en-GB" altLang="en-US" sz="4000" i="1" dirty="0"/>
              <a:t> </a:t>
            </a:r>
            <a:r>
              <a:rPr lang="en-GB" altLang="en-US" sz="4000" dirty="0"/>
              <a:t>(1993) – </a:t>
            </a:r>
            <a:r>
              <a:rPr lang="en-GB" altLang="en-US" sz="4000" dirty="0" err="1"/>
              <a:t>Burzum</a:t>
            </a:r>
            <a:r>
              <a:rPr lang="en-GB" altLang="en-US" sz="4000" b="0" dirty="0"/>
              <a:t> </a:t>
            </a:r>
          </a:p>
        </p:txBody>
      </p:sp>
      <p:sp>
        <p:nvSpPr>
          <p:cNvPr id="129027" name="Rectangle 3"/>
          <p:cNvSpPr>
            <a:spLocks noGrp="1" noChangeArrowheads="1"/>
          </p:cNvSpPr>
          <p:nvPr>
            <p:ph type="body" idx="1"/>
          </p:nvPr>
        </p:nvSpPr>
        <p:spPr>
          <a:xfrm>
            <a:off x="467544" y="1556792"/>
            <a:ext cx="8229600" cy="4525963"/>
          </a:xfrm>
        </p:spPr>
        <p:txBody>
          <a:bodyPr/>
          <a:lstStyle/>
          <a:p>
            <a:pPr>
              <a:lnSpc>
                <a:spcPct val="90000"/>
              </a:lnSpc>
              <a:buFont typeface="Wingdings" pitchFamily="2" charset="2"/>
              <a:buNone/>
            </a:pPr>
            <a:endParaRPr lang="en-GB" altLang="en-US" sz="2800" dirty="0"/>
          </a:p>
          <a:p>
            <a:pPr>
              <a:lnSpc>
                <a:spcPct val="90000"/>
              </a:lnSpc>
              <a:buFont typeface="Wingdings" pitchFamily="2" charset="2"/>
              <a:buNone/>
            </a:pPr>
            <a:r>
              <a:rPr lang="en-GB" altLang="en-US" sz="2800" dirty="0"/>
              <a:t>A figure laid on the ground </a:t>
            </a:r>
          </a:p>
          <a:p>
            <a:pPr>
              <a:lnSpc>
                <a:spcPct val="90000"/>
              </a:lnSpc>
              <a:buFont typeface="Wingdings" pitchFamily="2" charset="2"/>
              <a:buNone/>
            </a:pPr>
            <a:r>
              <a:rPr lang="en-GB" altLang="en-US" sz="2800" dirty="0"/>
              <a:t>So malicious, that the flowers around him withered </a:t>
            </a:r>
          </a:p>
          <a:p>
            <a:pPr>
              <a:lnSpc>
                <a:spcPct val="90000"/>
              </a:lnSpc>
              <a:buFont typeface="Wingdings" pitchFamily="2" charset="2"/>
              <a:buNone/>
            </a:pPr>
            <a:r>
              <a:rPr lang="en-GB" altLang="en-US" sz="2800" dirty="0"/>
              <a:t>A dark soul laid on the ground </a:t>
            </a:r>
          </a:p>
          <a:p>
            <a:pPr>
              <a:lnSpc>
                <a:spcPct val="90000"/>
              </a:lnSpc>
              <a:buFont typeface="Wingdings" pitchFamily="2" charset="2"/>
              <a:buNone/>
            </a:pPr>
            <a:r>
              <a:rPr lang="en-GB" altLang="en-US" sz="2800" dirty="0"/>
              <a:t>So cold, that all water changed into ice </a:t>
            </a:r>
          </a:p>
          <a:p>
            <a:pPr>
              <a:lnSpc>
                <a:spcPct val="90000"/>
              </a:lnSpc>
              <a:buFont typeface="Wingdings" pitchFamily="2" charset="2"/>
              <a:buNone/>
            </a:pPr>
            <a:r>
              <a:rPr lang="en-GB" altLang="en-US" sz="2800" dirty="0"/>
              <a:t>A shadow fell over the woods </a:t>
            </a:r>
          </a:p>
          <a:p>
            <a:pPr>
              <a:lnSpc>
                <a:spcPct val="90000"/>
              </a:lnSpc>
              <a:buFont typeface="Wingdings" pitchFamily="2" charset="2"/>
              <a:buNone/>
            </a:pPr>
            <a:r>
              <a:rPr lang="en-GB" altLang="en-US" sz="2800" dirty="0"/>
              <a:t>As the figure's soul withered towards it </a:t>
            </a:r>
          </a:p>
          <a:p>
            <a:pPr>
              <a:lnSpc>
                <a:spcPct val="90000"/>
              </a:lnSpc>
              <a:buFont typeface="Wingdings" pitchFamily="2" charset="2"/>
              <a:buNone/>
            </a:pPr>
            <a:r>
              <a:rPr lang="en-GB" altLang="en-US" sz="2800" dirty="0"/>
              <a:t>Because the figure's soul was a shadow </a:t>
            </a:r>
          </a:p>
          <a:p>
            <a:pPr>
              <a:lnSpc>
                <a:spcPct val="90000"/>
              </a:lnSpc>
              <a:buFont typeface="Wingdings" pitchFamily="2" charset="2"/>
              <a:buNone/>
            </a:pPr>
            <a:r>
              <a:rPr lang="en-GB" altLang="en-US" sz="2800" dirty="0"/>
              <a:t>A shadow of the forces of evil</a:t>
            </a:r>
          </a:p>
        </p:txBody>
      </p:sp>
    </p:spTree>
    <p:extLst>
      <p:ext uri="{BB962C8B-B14F-4D97-AF65-F5344CB8AC3E}">
        <p14:creationId xmlns:p14="http://schemas.microsoft.com/office/powerpoint/2010/main" val="261522586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Rot="1" noChangeArrowheads="1"/>
          </p:cNvSpPr>
          <p:nvPr>
            <p:ph type="title"/>
          </p:nvPr>
        </p:nvSpPr>
        <p:spPr>
          <a:xfrm>
            <a:off x="467544" y="836712"/>
            <a:ext cx="8229600" cy="1143000"/>
          </a:xfrm>
        </p:spPr>
        <p:txBody>
          <a:bodyPr>
            <a:normAutofit fontScale="90000"/>
          </a:bodyPr>
          <a:lstStyle/>
          <a:p>
            <a:r>
              <a:rPr lang="en-GB" altLang="en-US" sz="4000" dirty="0"/>
              <a:t>‘</a:t>
            </a:r>
            <a:r>
              <a:rPr lang="en-GB" altLang="en-US" sz="4000" dirty="0" err="1"/>
              <a:t>Inno</a:t>
            </a:r>
            <a:r>
              <a:rPr lang="en-GB" altLang="en-US" sz="4000" dirty="0"/>
              <a:t> A </a:t>
            </a:r>
            <a:r>
              <a:rPr lang="en-GB" altLang="en-US" sz="4000" dirty="0" err="1"/>
              <a:t>Satana</a:t>
            </a:r>
            <a:r>
              <a:rPr lang="en-GB" altLang="en-US" sz="4000" dirty="0"/>
              <a:t>’, </a:t>
            </a:r>
            <a:r>
              <a:rPr lang="en-GB" altLang="en-US" sz="4000" i="1" dirty="0"/>
              <a:t>In the </a:t>
            </a:r>
            <a:r>
              <a:rPr lang="en-GB" altLang="en-US" sz="4000" i="1" dirty="0" err="1"/>
              <a:t>Nightside</a:t>
            </a:r>
            <a:r>
              <a:rPr lang="en-GB" altLang="en-US" sz="4000" i="1" dirty="0"/>
              <a:t> Eclipse</a:t>
            </a:r>
            <a:r>
              <a:rPr lang="en-GB" altLang="en-US" sz="4000" dirty="0"/>
              <a:t> (1994) – Emperor</a:t>
            </a:r>
            <a:br>
              <a:rPr lang="en-GB" altLang="en-US" sz="4000" dirty="0"/>
            </a:br>
            <a:endParaRPr lang="en-GB" altLang="en-US" sz="4000" dirty="0"/>
          </a:p>
        </p:txBody>
      </p:sp>
      <p:sp>
        <p:nvSpPr>
          <p:cNvPr id="130051" name="Rectangle 3"/>
          <p:cNvSpPr>
            <a:spLocks noGrp="1" noChangeArrowheads="1"/>
          </p:cNvSpPr>
          <p:nvPr>
            <p:ph type="body" sz="half" idx="1"/>
          </p:nvPr>
        </p:nvSpPr>
        <p:spPr>
          <a:xfrm>
            <a:off x="467544" y="1772816"/>
            <a:ext cx="4038600" cy="4924425"/>
          </a:xfrm>
        </p:spPr>
        <p:txBody>
          <a:bodyPr/>
          <a:lstStyle/>
          <a:p>
            <a:pPr>
              <a:lnSpc>
                <a:spcPct val="80000"/>
              </a:lnSpc>
              <a:buFont typeface="Wingdings" pitchFamily="2" charset="2"/>
              <a:buNone/>
            </a:pPr>
            <a:r>
              <a:rPr lang="en-GB" altLang="en-US" sz="1200" dirty="0"/>
              <a:t>O' mighty Lord of the Night. Master of beasts. Bringer of</a:t>
            </a:r>
          </a:p>
          <a:p>
            <a:pPr>
              <a:lnSpc>
                <a:spcPct val="80000"/>
              </a:lnSpc>
              <a:buFont typeface="Wingdings" pitchFamily="2" charset="2"/>
              <a:buNone/>
            </a:pPr>
            <a:r>
              <a:rPr lang="en-GB" altLang="en-US" sz="1200" dirty="0"/>
              <a:t>pain and derision.</a:t>
            </a:r>
          </a:p>
          <a:p>
            <a:pPr>
              <a:lnSpc>
                <a:spcPct val="80000"/>
              </a:lnSpc>
              <a:buFont typeface="Wingdings" pitchFamily="2" charset="2"/>
              <a:buNone/>
            </a:pPr>
            <a:r>
              <a:rPr lang="en-GB" altLang="en-US" sz="1200" dirty="0"/>
              <a:t>Thou whose spirit </a:t>
            </a:r>
            <a:r>
              <a:rPr lang="en-GB" altLang="en-US" sz="1200" dirty="0" err="1"/>
              <a:t>lieth</a:t>
            </a:r>
            <a:r>
              <a:rPr lang="en-GB" altLang="en-US" sz="1200" dirty="0"/>
              <a:t> upon every act of oppression,</a:t>
            </a:r>
          </a:p>
          <a:p>
            <a:pPr>
              <a:lnSpc>
                <a:spcPct val="80000"/>
              </a:lnSpc>
              <a:buFont typeface="Wingdings" pitchFamily="2" charset="2"/>
              <a:buNone/>
            </a:pPr>
            <a:r>
              <a:rPr lang="en-GB" altLang="en-US" sz="1200" dirty="0"/>
              <a:t>hatred and strife.</a:t>
            </a:r>
          </a:p>
          <a:p>
            <a:pPr>
              <a:lnSpc>
                <a:spcPct val="80000"/>
              </a:lnSpc>
              <a:buFont typeface="Wingdings" pitchFamily="2" charset="2"/>
              <a:buNone/>
            </a:pPr>
            <a:r>
              <a:rPr lang="en-GB" altLang="en-US" sz="1200" dirty="0"/>
              <a:t>Thou whose presence </a:t>
            </a:r>
            <a:r>
              <a:rPr lang="en-GB" altLang="en-US" sz="1200" dirty="0" err="1"/>
              <a:t>dwelleth</a:t>
            </a:r>
            <a:r>
              <a:rPr lang="en-GB" altLang="en-US" sz="1200" dirty="0"/>
              <a:t> in every shadow.</a:t>
            </a:r>
          </a:p>
          <a:p>
            <a:pPr>
              <a:lnSpc>
                <a:spcPct val="80000"/>
              </a:lnSpc>
              <a:buFont typeface="Wingdings" pitchFamily="2" charset="2"/>
              <a:buNone/>
            </a:pPr>
            <a:r>
              <a:rPr lang="en-GB" altLang="en-US" sz="1200" dirty="0"/>
              <a:t>Thou who strengthen the power of every quietus.</a:t>
            </a:r>
          </a:p>
          <a:p>
            <a:pPr>
              <a:lnSpc>
                <a:spcPct val="80000"/>
              </a:lnSpc>
              <a:buFont typeface="Wingdings" pitchFamily="2" charset="2"/>
              <a:buNone/>
            </a:pPr>
            <a:r>
              <a:rPr lang="en-GB" altLang="en-US" sz="1200" dirty="0"/>
              <a:t>Thou who sway every plague and storm.</a:t>
            </a:r>
          </a:p>
          <a:p>
            <a:pPr>
              <a:lnSpc>
                <a:spcPct val="80000"/>
              </a:lnSpc>
              <a:buFont typeface="Wingdings" pitchFamily="2" charset="2"/>
              <a:buNone/>
            </a:pPr>
            <a:r>
              <a:rPr lang="en-GB" altLang="en-US" sz="1200" dirty="0" err="1"/>
              <a:t>Harkee</a:t>
            </a:r>
            <a:r>
              <a:rPr lang="en-GB" altLang="en-US" sz="1200" dirty="0"/>
              <a:t>.</a:t>
            </a:r>
          </a:p>
          <a:p>
            <a:pPr>
              <a:lnSpc>
                <a:spcPct val="80000"/>
              </a:lnSpc>
              <a:buFont typeface="Wingdings" pitchFamily="2" charset="2"/>
              <a:buNone/>
            </a:pPr>
            <a:endParaRPr lang="en-GB" altLang="en-US" sz="1200" dirty="0"/>
          </a:p>
          <a:p>
            <a:pPr>
              <a:lnSpc>
                <a:spcPct val="80000"/>
              </a:lnSpc>
              <a:buFont typeface="Wingdings" pitchFamily="2" charset="2"/>
              <a:buNone/>
            </a:pPr>
            <a:r>
              <a:rPr lang="en-GB" altLang="en-US" sz="1200" dirty="0"/>
              <a:t>Thou art the Emperor of Darkness.</a:t>
            </a:r>
          </a:p>
          <a:p>
            <a:pPr>
              <a:lnSpc>
                <a:spcPct val="80000"/>
              </a:lnSpc>
              <a:buFont typeface="Wingdings" pitchFamily="2" charset="2"/>
              <a:buNone/>
            </a:pPr>
            <a:r>
              <a:rPr lang="en-GB" altLang="en-US" sz="1200" dirty="0"/>
              <a:t>Thou art the Emperor of Darkness.</a:t>
            </a:r>
          </a:p>
          <a:p>
            <a:pPr>
              <a:lnSpc>
                <a:spcPct val="80000"/>
              </a:lnSpc>
              <a:buFont typeface="Wingdings" pitchFamily="2" charset="2"/>
              <a:buNone/>
            </a:pPr>
            <a:r>
              <a:rPr lang="en-GB" altLang="en-US" sz="1200" dirty="0"/>
              <a:t>Thou art the king of howling wolves.</a:t>
            </a:r>
          </a:p>
          <a:p>
            <a:pPr>
              <a:lnSpc>
                <a:spcPct val="80000"/>
              </a:lnSpc>
              <a:buFont typeface="Wingdings" pitchFamily="2" charset="2"/>
              <a:buNone/>
            </a:pPr>
            <a:r>
              <a:rPr lang="en-GB" altLang="en-US" sz="1200" dirty="0"/>
              <a:t>Thou art the king of howling wolves.</a:t>
            </a:r>
          </a:p>
          <a:p>
            <a:pPr>
              <a:lnSpc>
                <a:spcPct val="80000"/>
              </a:lnSpc>
              <a:buFont typeface="Wingdings" pitchFamily="2" charset="2"/>
              <a:buNone/>
            </a:pPr>
            <a:r>
              <a:rPr lang="en-GB" altLang="en-US" sz="1200" dirty="0"/>
              <a:t>Thou hath the power to force any light in wane.</a:t>
            </a:r>
          </a:p>
          <a:p>
            <a:pPr>
              <a:lnSpc>
                <a:spcPct val="80000"/>
              </a:lnSpc>
              <a:buFont typeface="Wingdings" pitchFamily="2" charset="2"/>
              <a:buNone/>
            </a:pPr>
            <a:r>
              <a:rPr lang="en-GB" altLang="en-US" sz="1200" dirty="0"/>
              <a:t>Sans mercy. Sans compassion</a:t>
            </a:r>
          </a:p>
          <a:p>
            <a:pPr>
              <a:lnSpc>
                <a:spcPct val="80000"/>
              </a:lnSpc>
              <a:buFont typeface="Wingdings" pitchFamily="2" charset="2"/>
              <a:buNone/>
            </a:pPr>
            <a:r>
              <a:rPr lang="en-GB" altLang="en-US" sz="1200" dirty="0"/>
              <a:t>Nor will to answer whosoever </a:t>
            </a:r>
            <a:r>
              <a:rPr lang="en-GB" altLang="en-US" sz="1200" dirty="0" err="1"/>
              <a:t>asketh</a:t>
            </a:r>
            <a:r>
              <a:rPr lang="en-GB" altLang="en-US" sz="1200" dirty="0"/>
              <a:t> the why.</a:t>
            </a:r>
          </a:p>
          <a:p>
            <a:pPr>
              <a:lnSpc>
                <a:spcPct val="80000"/>
              </a:lnSpc>
              <a:buFont typeface="Wingdings" pitchFamily="2" charset="2"/>
              <a:buNone/>
            </a:pPr>
            <a:endParaRPr lang="en-GB" altLang="en-US" sz="1200" dirty="0"/>
          </a:p>
          <a:p>
            <a:pPr>
              <a:lnSpc>
                <a:spcPct val="80000"/>
              </a:lnSpc>
              <a:buFont typeface="Wingdings" pitchFamily="2" charset="2"/>
              <a:buNone/>
            </a:pPr>
            <a:r>
              <a:rPr lang="en-GB" altLang="en-US" sz="1200" dirty="0"/>
              <a:t>Thy path is capricious but yet so wide.</a:t>
            </a:r>
          </a:p>
          <a:p>
            <a:pPr>
              <a:lnSpc>
                <a:spcPct val="80000"/>
              </a:lnSpc>
              <a:buFont typeface="Wingdings" pitchFamily="2" charset="2"/>
              <a:buNone/>
            </a:pPr>
            <a:r>
              <a:rPr lang="en-GB" altLang="en-US" sz="1200" dirty="0"/>
              <a:t>With no such thing as an impediment to strong.</a:t>
            </a:r>
          </a:p>
          <a:p>
            <a:pPr>
              <a:lnSpc>
                <a:spcPct val="80000"/>
              </a:lnSpc>
              <a:buFont typeface="Wingdings" pitchFamily="2" charset="2"/>
              <a:buNone/>
            </a:pPr>
            <a:endParaRPr lang="en-GB" altLang="en-US" sz="1200" dirty="0"/>
          </a:p>
          <a:p>
            <a:pPr>
              <a:lnSpc>
                <a:spcPct val="80000"/>
              </a:lnSpc>
              <a:buFont typeface="Wingdings" pitchFamily="2" charset="2"/>
              <a:buNone/>
            </a:pPr>
            <a:r>
              <a:rPr lang="en-GB" altLang="en-US" sz="1200" dirty="0"/>
              <a:t>Every time thou consecrate me to another secret of</a:t>
            </a:r>
          </a:p>
          <a:p>
            <a:pPr>
              <a:lnSpc>
                <a:spcPct val="80000"/>
              </a:lnSpc>
              <a:buFont typeface="Wingdings" pitchFamily="2" charset="2"/>
              <a:buNone/>
            </a:pPr>
            <a:r>
              <a:rPr lang="en-GB" altLang="en-US" sz="1200" dirty="0"/>
              <a:t>Thine,</a:t>
            </a:r>
          </a:p>
          <a:p>
            <a:pPr>
              <a:lnSpc>
                <a:spcPct val="80000"/>
              </a:lnSpc>
              <a:buFont typeface="Wingdings" pitchFamily="2" charset="2"/>
              <a:buNone/>
            </a:pPr>
            <a:r>
              <a:rPr lang="en-GB" altLang="en-US" sz="1200" dirty="0"/>
              <a:t>I take another step towards Thy Pantheon.</a:t>
            </a:r>
            <a:br>
              <a:rPr lang="en-GB" altLang="en-US" sz="1200" dirty="0"/>
            </a:br>
            <a:r>
              <a:rPr lang="en-GB" altLang="en-US" sz="1200" dirty="0"/>
              <a:t/>
            </a:r>
            <a:br>
              <a:rPr lang="en-GB" altLang="en-US" sz="1200" dirty="0"/>
            </a:br>
            <a:endParaRPr lang="en-GB" altLang="en-US" sz="1200" dirty="0"/>
          </a:p>
        </p:txBody>
      </p:sp>
      <p:sp>
        <p:nvSpPr>
          <p:cNvPr id="130052" name="Rectangle 4"/>
          <p:cNvSpPr>
            <a:spLocks noGrp="1" noChangeArrowheads="1"/>
          </p:cNvSpPr>
          <p:nvPr>
            <p:ph type="body" sz="half" idx="2"/>
          </p:nvPr>
        </p:nvSpPr>
        <p:spPr>
          <a:xfrm>
            <a:off x="4648200" y="1600200"/>
            <a:ext cx="4038600" cy="4997450"/>
          </a:xfrm>
        </p:spPr>
        <p:txBody>
          <a:bodyPr/>
          <a:lstStyle/>
          <a:p>
            <a:pPr>
              <a:lnSpc>
                <a:spcPct val="80000"/>
              </a:lnSpc>
              <a:buFont typeface="Wingdings" pitchFamily="2" charset="2"/>
              <a:buNone/>
            </a:pPr>
            <a:r>
              <a:rPr lang="en-GB" altLang="en-US" sz="1200" dirty="0"/>
              <a:t>O' mighty Lord of the Night. Master of beasts. Bringer of awe and</a:t>
            </a:r>
          </a:p>
          <a:p>
            <a:pPr>
              <a:lnSpc>
                <a:spcPct val="80000"/>
              </a:lnSpc>
              <a:buFont typeface="Wingdings" pitchFamily="2" charset="2"/>
              <a:buNone/>
            </a:pPr>
            <a:r>
              <a:rPr lang="en-GB" altLang="en-US" sz="1200" dirty="0"/>
              <a:t>derision.</a:t>
            </a:r>
          </a:p>
          <a:p>
            <a:pPr>
              <a:lnSpc>
                <a:spcPct val="80000"/>
              </a:lnSpc>
              <a:buFont typeface="Wingdings" pitchFamily="2" charset="2"/>
              <a:buNone/>
            </a:pPr>
            <a:r>
              <a:rPr lang="en-GB" altLang="en-US" sz="1200" dirty="0"/>
              <a:t>Thou whose spirit </a:t>
            </a:r>
            <a:r>
              <a:rPr lang="en-GB" altLang="en-US" sz="1200" dirty="0" err="1"/>
              <a:t>lieth</a:t>
            </a:r>
            <a:r>
              <a:rPr lang="en-GB" altLang="en-US" sz="1200" dirty="0"/>
              <a:t> upon every act of oppression, hatred and</a:t>
            </a:r>
          </a:p>
          <a:p>
            <a:pPr>
              <a:lnSpc>
                <a:spcPct val="80000"/>
              </a:lnSpc>
              <a:buFont typeface="Wingdings" pitchFamily="2" charset="2"/>
              <a:buNone/>
            </a:pPr>
            <a:r>
              <a:rPr lang="en-GB" altLang="en-US" sz="1200" dirty="0"/>
              <a:t>strife.</a:t>
            </a:r>
          </a:p>
          <a:p>
            <a:pPr>
              <a:lnSpc>
                <a:spcPct val="80000"/>
              </a:lnSpc>
              <a:buFont typeface="Wingdings" pitchFamily="2" charset="2"/>
              <a:buNone/>
            </a:pPr>
            <a:r>
              <a:rPr lang="en-GB" altLang="en-US" sz="1200" dirty="0"/>
              <a:t>Thou whose presence </a:t>
            </a:r>
            <a:r>
              <a:rPr lang="en-GB" altLang="en-US" sz="1200" dirty="0" err="1"/>
              <a:t>dwelleth</a:t>
            </a:r>
            <a:r>
              <a:rPr lang="en-GB" altLang="en-US" sz="1200" dirty="0"/>
              <a:t> in every shadow.</a:t>
            </a:r>
          </a:p>
          <a:p>
            <a:pPr>
              <a:lnSpc>
                <a:spcPct val="80000"/>
              </a:lnSpc>
              <a:buFont typeface="Wingdings" pitchFamily="2" charset="2"/>
              <a:buNone/>
            </a:pPr>
            <a:r>
              <a:rPr lang="en-GB" altLang="en-US" sz="1200" dirty="0"/>
              <a:t>Thou who strengthen the power of every quietus.</a:t>
            </a:r>
          </a:p>
          <a:p>
            <a:pPr>
              <a:lnSpc>
                <a:spcPct val="80000"/>
              </a:lnSpc>
              <a:buFont typeface="Wingdings" pitchFamily="2" charset="2"/>
              <a:buNone/>
            </a:pPr>
            <a:r>
              <a:rPr lang="en-GB" altLang="en-US" sz="1200" dirty="0"/>
              <a:t>Thou who sway every plague and storm.</a:t>
            </a:r>
          </a:p>
          <a:p>
            <a:pPr>
              <a:lnSpc>
                <a:spcPct val="80000"/>
              </a:lnSpc>
              <a:buFont typeface="Wingdings" pitchFamily="2" charset="2"/>
              <a:buNone/>
            </a:pPr>
            <a:r>
              <a:rPr lang="en-GB" altLang="en-US" sz="1200" dirty="0" err="1"/>
              <a:t>Harkee</a:t>
            </a:r>
            <a:r>
              <a:rPr lang="en-GB" altLang="en-US" sz="1200" dirty="0"/>
              <a:t>.</a:t>
            </a:r>
          </a:p>
          <a:p>
            <a:pPr>
              <a:lnSpc>
                <a:spcPct val="80000"/>
              </a:lnSpc>
              <a:buFont typeface="Wingdings" pitchFamily="2" charset="2"/>
              <a:buNone/>
            </a:pPr>
            <a:endParaRPr lang="en-GB" altLang="en-US" sz="1200" dirty="0"/>
          </a:p>
          <a:p>
            <a:pPr>
              <a:lnSpc>
                <a:spcPct val="80000"/>
              </a:lnSpc>
              <a:buFont typeface="Wingdings" pitchFamily="2" charset="2"/>
              <a:buNone/>
            </a:pPr>
            <a:r>
              <a:rPr lang="en-GB" altLang="en-US" sz="1200" dirty="0"/>
              <a:t>Thou art the Emperor of Darkness.</a:t>
            </a:r>
          </a:p>
          <a:p>
            <a:pPr>
              <a:lnSpc>
                <a:spcPct val="80000"/>
              </a:lnSpc>
              <a:buFont typeface="Wingdings" pitchFamily="2" charset="2"/>
              <a:buNone/>
            </a:pPr>
            <a:r>
              <a:rPr lang="en-GB" altLang="en-US" sz="1200" dirty="0"/>
              <a:t>Thou art the Emperor of Darkness.</a:t>
            </a:r>
          </a:p>
          <a:p>
            <a:pPr>
              <a:lnSpc>
                <a:spcPct val="80000"/>
              </a:lnSpc>
              <a:buFont typeface="Wingdings" pitchFamily="2" charset="2"/>
              <a:buNone/>
            </a:pPr>
            <a:r>
              <a:rPr lang="en-GB" altLang="en-US" sz="1200" dirty="0"/>
              <a:t>Thou art the king of howling wolves.</a:t>
            </a:r>
          </a:p>
          <a:p>
            <a:pPr>
              <a:lnSpc>
                <a:spcPct val="80000"/>
              </a:lnSpc>
              <a:buFont typeface="Wingdings" pitchFamily="2" charset="2"/>
              <a:buNone/>
            </a:pPr>
            <a:r>
              <a:rPr lang="en-GB" altLang="en-US" sz="1200" dirty="0"/>
              <a:t>Thou art the king of howling wolves.</a:t>
            </a:r>
          </a:p>
          <a:p>
            <a:pPr>
              <a:lnSpc>
                <a:spcPct val="80000"/>
              </a:lnSpc>
              <a:buFont typeface="Wingdings" pitchFamily="2" charset="2"/>
              <a:buNone/>
            </a:pPr>
            <a:r>
              <a:rPr lang="en-GB" altLang="en-US" sz="1200" dirty="0"/>
              <a:t>Thou hath the power to force any light in wane.</a:t>
            </a:r>
          </a:p>
          <a:p>
            <a:pPr>
              <a:lnSpc>
                <a:spcPct val="80000"/>
              </a:lnSpc>
              <a:buFont typeface="Wingdings" pitchFamily="2" charset="2"/>
              <a:buNone/>
            </a:pPr>
            <a:r>
              <a:rPr lang="en-GB" altLang="en-US" sz="1200" dirty="0"/>
              <a:t>Sans mercy. Sans compassion</a:t>
            </a:r>
          </a:p>
          <a:p>
            <a:pPr>
              <a:lnSpc>
                <a:spcPct val="80000"/>
              </a:lnSpc>
              <a:buFont typeface="Wingdings" pitchFamily="2" charset="2"/>
              <a:buNone/>
            </a:pPr>
            <a:r>
              <a:rPr lang="en-GB" altLang="en-US" sz="1200" dirty="0"/>
              <a:t>Nor will to answer whosoever </a:t>
            </a:r>
            <a:r>
              <a:rPr lang="en-GB" altLang="en-US" sz="1200" dirty="0" err="1"/>
              <a:t>asketh</a:t>
            </a:r>
            <a:r>
              <a:rPr lang="en-GB" altLang="en-US" sz="1200" dirty="0"/>
              <a:t> the why.</a:t>
            </a:r>
          </a:p>
          <a:p>
            <a:pPr>
              <a:lnSpc>
                <a:spcPct val="80000"/>
              </a:lnSpc>
              <a:buFont typeface="Wingdings" pitchFamily="2" charset="2"/>
              <a:buNone/>
            </a:pPr>
            <a:endParaRPr lang="en-GB" altLang="en-US" sz="1200" dirty="0"/>
          </a:p>
          <a:p>
            <a:pPr>
              <a:lnSpc>
                <a:spcPct val="80000"/>
              </a:lnSpc>
              <a:buFont typeface="Wingdings" pitchFamily="2" charset="2"/>
              <a:buNone/>
            </a:pPr>
            <a:r>
              <a:rPr lang="en-GB" altLang="en-US" sz="1200" dirty="0"/>
              <a:t>Forever wilt I bleed for Thee.</a:t>
            </a:r>
          </a:p>
          <a:p>
            <a:pPr>
              <a:lnSpc>
                <a:spcPct val="80000"/>
              </a:lnSpc>
              <a:buFont typeface="Wingdings" pitchFamily="2" charset="2"/>
              <a:buNone/>
            </a:pPr>
            <a:r>
              <a:rPr lang="en-GB" altLang="en-US" sz="1200" dirty="0"/>
              <a:t>Forever shall I praise Thy dreaded name.</a:t>
            </a:r>
          </a:p>
          <a:p>
            <a:pPr>
              <a:lnSpc>
                <a:spcPct val="80000"/>
              </a:lnSpc>
              <a:buFont typeface="Wingdings" pitchFamily="2" charset="2"/>
              <a:buNone/>
            </a:pPr>
            <a:r>
              <a:rPr lang="en-GB" altLang="en-US" sz="1200" dirty="0"/>
              <a:t>Forever will I serve Thee.</a:t>
            </a:r>
          </a:p>
          <a:p>
            <a:pPr>
              <a:lnSpc>
                <a:spcPct val="80000"/>
              </a:lnSpc>
              <a:buFont typeface="Wingdings" pitchFamily="2" charset="2"/>
              <a:buNone/>
            </a:pPr>
            <a:r>
              <a:rPr lang="en-GB" altLang="en-US" sz="1200" dirty="0"/>
              <a:t>Thou shalt </a:t>
            </a:r>
            <a:r>
              <a:rPr lang="en-GB" altLang="en-US" sz="1200" dirty="0" err="1"/>
              <a:t>shalt</a:t>
            </a:r>
            <a:r>
              <a:rPr lang="en-GB" altLang="en-US" sz="1200" dirty="0"/>
              <a:t> forever prevail.</a:t>
            </a:r>
          </a:p>
          <a:p>
            <a:pPr>
              <a:lnSpc>
                <a:spcPct val="80000"/>
              </a:lnSpc>
              <a:buFont typeface="Wingdings" pitchFamily="2" charset="2"/>
              <a:buNone/>
            </a:pPr>
            <a:endParaRPr lang="en-GB" altLang="en-US" sz="1200" dirty="0"/>
          </a:p>
          <a:p>
            <a:pPr>
              <a:lnSpc>
                <a:spcPct val="80000"/>
              </a:lnSpc>
              <a:buFont typeface="Wingdings" pitchFamily="2" charset="2"/>
              <a:buNone/>
            </a:pPr>
            <a:r>
              <a:rPr lang="en-GB" altLang="en-US" sz="1200" dirty="0" err="1"/>
              <a:t>Inno</a:t>
            </a:r>
            <a:r>
              <a:rPr lang="en-GB" altLang="en-US" sz="1200" dirty="0"/>
              <a:t> a </a:t>
            </a:r>
            <a:r>
              <a:rPr lang="en-GB" altLang="en-US" sz="1200" dirty="0" err="1"/>
              <a:t>Satana</a:t>
            </a:r>
            <a:r>
              <a:rPr lang="en-GB" altLang="en-US" sz="1200" dirty="0"/>
              <a:t>. </a:t>
            </a:r>
            <a:r>
              <a:rPr lang="en-GB" altLang="en-US" sz="1200" dirty="0" err="1"/>
              <a:t>Inno</a:t>
            </a:r>
            <a:r>
              <a:rPr lang="en-GB" altLang="en-US" sz="1200" dirty="0"/>
              <a:t> a </a:t>
            </a:r>
            <a:r>
              <a:rPr lang="en-GB" altLang="en-US" sz="1200" dirty="0" err="1"/>
              <a:t>Satana</a:t>
            </a:r>
            <a:r>
              <a:rPr lang="en-GB" altLang="en-US" sz="1200" dirty="0"/>
              <a:t>.</a:t>
            </a:r>
          </a:p>
          <a:p>
            <a:pPr>
              <a:lnSpc>
                <a:spcPct val="80000"/>
              </a:lnSpc>
              <a:buFont typeface="Wingdings" pitchFamily="2" charset="2"/>
              <a:buNone/>
            </a:pPr>
            <a:r>
              <a:rPr lang="en-GB" altLang="en-US" sz="1200" dirty="0" err="1"/>
              <a:t>Inno</a:t>
            </a:r>
            <a:r>
              <a:rPr lang="en-GB" altLang="en-US" sz="1200" dirty="0"/>
              <a:t> a </a:t>
            </a:r>
            <a:r>
              <a:rPr lang="en-GB" altLang="en-US" sz="1200" dirty="0" err="1"/>
              <a:t>Satana</a:t>
            </a:r>
            <a:r>
              <a:rPr lang="en-GB" altLang="en-US" sz="1200" dirty="0"/>
              <a:t>. </a:t>
            </a:r>
            <a:r>
              <a:rPr lang="en-GB" altLang="en-US" sz="1200" dirty="0" err="1"/>
              <a:t>Inno</a:t>
            </a:r>
            <a:r>
              <a:rPr lang="en-GB" altLang="en-US" sz="1200" dirty="0"/>
              <a:t> a </a:t>
            </a:r>
            <a:r>
              <a:rPr lang="en-GB" altLang="en-US" sz="1200" dirty="0" err="1"/>
              <a:t>Satana</a:t>
            </a:r>
            <a:r>
              <a:rPr lang="en-GB" altLang="en-US" sz="1200" dirty="0"/>
              <a:t>.</a:t>
            </a:r>
          </a:p>
          <a:p>
            <a:pPr>
              <a:lnSpc>
                <a:spcPct val="80000"/>
              </a:lnSpc>
            </a:pPr>
            <a:endParaRPr lang="en-GB" altLang="en-US" sz="1200" dirty="0"/>
          </a:p>
        </p:txBody>
      </p:sp>
    </p:spTree>
    <p:extLst>
      <p:ext uri="{BB962C8B-B14F-4D97-AF65-F5344CB8AC3E}">
        <p14:creationId xmlns:p14="http://schemas.microsoft.com/office/powerpoint/2010/main" val="254082767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2098" name="Picture 2" descr="Norway-Pic2-412x55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7" y="404664"/>
            <a:ext cx="3527425" cy="4897438"/>
          </a:xfrm>
          <a:prstGeom prst="rect">
            <a:avLst/>
          </a:prstGeom>
          <a:noFill/>
          <a:extLst>
            <a:ext uri="{909E8E84-426E-40DD-AFC4-6F175D3DCCD1}">
              <a14:hiddenFill xmlns:a14="http://schemas.microsoft.com/office/drawing/2010/main">
                <a:solidFill>
                  <a:srgbClr val="FFFFFF"/>
                </a:solidFill>
              </a14:hiddenFill>
            </a:ext>
          </a:extLst>
        </p:spPr>
      </p:pic>
      <p:pic>
        <p:nvPicPr>
          <p:cNvPr id="132099" name="Picture 3" descr="norwey_030120130613_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5375" y="3141663"/>
            <a:ext cx="5203825" cy="3455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336840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rrowheads="1"/>
          </p:cNvSpPr>
          <p:nvPr>
            <p:ph type="title"/>
          </p:nvPr>
        </p:nvSpPr>
        <p:spPr>
          <a:xfrm>
            <a:off x="395288" y="-22270"/>
            <a:ext cx="8229600" cy="1143000"/>
          </a:xfrm>
        </p:spPr>
        <p:txBody>
          <a:bodyPr/>
          <a:lstStyle/>
          <a:p>
            <a:r>
              <a:rPr lang="en-GB" altLang="en-US" dirty="0"/>
              <a:t>Church Burnings</a:t>
            </a:r>
          </a:p>
        </p:txBody>
      </p:sp>
      <p:sp>
        <p:nvSpPr>
          <p:cNvPr id="133123" name="Rectangle 3"/>
          <p:cNvSpPr>
            <a:spLocks noGrp="1" noChangeArrowheads="1"/>
          </p:cNvSpPr>
          <p:nvPr>
            <p:ph type="body" sz="half" idx="1"/>
          </p:nvPr>
        </p:nvSpPr>
        <p:spPr>
          <a:xfrm>
            <a:off x="250825" y="1412875"/>
            <a:ext cx="4038600" cy="4525963"/>
          </a:xfrm>
        </p:spPr>
        <p:txBody>
          <a:bodyPr/>
          <a:lstStyle/>
          <a:p>
            <a:r>
              <a:rPr lang="cy-GB" altLang="en-US" sz="2800"/>
              <a:t>The Fantoft Stave Church was completely destroyed by fire on 6 June 1992. </a:t>
            </a:r>
            <a:endParaRPr lang="en-GB" altLang="en-US" sz="2800"/>
          </a:p>
        </p:txBody>
      </p:sp>
      <p:sp>
        <p:nvSpPr>
          <p:cNvPr id="133124" name="Rectangle 4"/>
          <p:cNvSpPr>
            <a:spLocks noGrp="1" noChangeArrowheads="1"/>
          </p:cNvSpPr>
          <p:nvPr>
            <p:ph sz="half" idx="2"/>
          </p:nvPr>
        </p:nvSpPr>
        <p:spPr/>
        <p:txBody>
          <a:bodyPr/>
          <a:lstStyle/>
          <a:p>
            <a:endParaRPr lang="en-US" altLang="en-US" sz="2800" dirty="0"/>
          </a:p>
        </p:txBody>
      </p:sp>
      <p:pic>
        <p:nvPicPr>
          <p:cNvPr id="133125" name="Picture 5" descr="fantoft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3500438"/>
            <a:ext cx="4032250" cy="3095625"/>
          </a:xfrm>
          <a:prstGeom prst="rect">
            <a:avLst/>
          </a:prstGeom>
          <a:noFill/>
          <a:extLst>
            <a:ext uri="{909E8E84-426E-40DD-AFC4-6F175D3DCCD1}">
              <a14:hiddenFill xmlns:a14="http://schemas.microsoft.com/office/drawing/2010/main">
                <a:solidFill>
                  <a:srgbClr val="FFFFFF"/>
                </a:solidFill>
              </a14:hiddenFill>
            </a:ext>
          </a:extLst>
        </p:spPr>
      </p:pic>
      <p:pic>
        <p:nvPicPr>
          <p:cNvPr id="133126" name="Picture 6" descr="9b8526858be5bf2099abcf80b3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1557338"/>
            <a:ext cx="4187255" cy="46079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089747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Rot="1" noChangeArrowheads="1"/>
          </p:cNvSpPr>
          <p:nvPr>
            <p:ph type="title"/>
          </p:nvPr>
        </p:nvSpPr>
        <p:spPr>
          <a:xfrm>
            <a:off x="395288" y="-99392"/>
            <a:ext cx="8229600" cy="1143000"/>
          </a:xfrm>
        </p:spPr>
        <p:txBody>
          <a:bodyPr/>
          <a:lstStyle/>
          <a:p>
            <a:r>
              <a:rPr lang="en-GB" altLang="en-US" dirty="0"/>
              <a:t>Church Burnings</a:t>
            </a:r>
          </a:p>
        </p:txBody>
      </p:sp>
      <p:sp>
        <p:nvSpPr>
          <p:cNvPr id="134147" name="Rectangle 3"/>
          <p:cNvSpPr>
            <a:spLocks noGrp="1" noChangeArrowheads="1"/>
          </p:cNvSpPr>
          <p:nvPr>
            <p:ph sz="half" idx="1"/>
          </p:nvPr>
        </p:nvSpPr>
        <p:spPr/>
        <p:txBody>
          <a:bodyPr/>
          <a:lstStyle/>
          <a:p>
            <a:pPr>
              <a:lnSpc>
                <a:spcPct val="90000"/>
              </a:lnSpc>
            </a:pPr>
            <a:endParaRPr lang="en-US" altLang="en-US" sz="2000"/>
          </a:p>
        </p:txBody>
      </p:sp>
      <p:sp>
        <p:nvSpPr>
          <p:cNvPr id="134148" name="Rectangle 4"/>
          <p:cNvSpPr>
            <a:spLocks noGrp="1" noChangeArrowheads="1"/>
          </p:cNvSpPr>
          <p:nvPr>
            <p:ph type="body" sz="half" idx="2"/>
          </p:nvPr>
        </p:nvSpPr>
        <p:spPr>
          <a:xfrm>
            <a:off x="4932040" y="1052736"/>
            <a:ext cx="4038600" cy="4852988"/>
          </a:xfrm>
        </p:spPr>
        <p:txBody>
          <a:bodyPr>
            <a:noAutofit/>
          </a:bodyPr>
          <a:lstStyle/>
          <a:p>
            <a:pPr>
              <a:lnSpc>
                <a:spcPct val="90000"/>
              </a:lnSpc>
            </a:pPr>
            <a:r>
              <a:rPr lang="cy-GB" altLang="en-US" dirty="0"/>
              <a:t>1 Aug, 1992: Revheim</a:t>
            </a:r>
          </a:p>
          <a:p>
            <a:pPr>
              <a:lnSpc>
                <a:spcPct val="90000"/>
              </a:lnSpc>
            </a:pPr>
            <a:endParaRPr lang="cy-GB" altLang="en-US" dirty="0"/>
          </a:p>
          <a:p>
            <a:pPr>
              <a:lnSpc>
                <a:spcPct val="90000"/>
              </a:lnSpc>
            </a:pPr>
            <a:r>
              <a:rPr lang="cy-GB" altLang="en-US" dirty="0"/>
              <a:t>23 Aug: Holmenkollen</a:t>
            </a:r>
          </a:p>
          <a:p>
            <a:pPr>
              <a:lnSpc>
                <a:spcPct val="90000"/>
              </a:lnSpc>
            </a:pPr>
            <a:endParaRPr lang="cy-GB" altLang="en-US" dirty="0"/>
          </a:p>
          <a:p>
            <a:pPr>
              <a:lnSpc>
                <a:spcPct val="90000"/>
              </a:lnSpc>
            </a:pPr>
            <a:r>
              <a:rPr lang="cy-GB" altLang="en-US" dirty="0"/>
              <a:t>1 Sep: Ormoya </a:t>
            </a:r>
          </a:p>
          <a:p>
            <a:pPr>
              <a:lnSpc>
                <a:spcPct val="90000"/>
              </a:lnSpc>
            </a:pPr>
            <a:endParaRPr lang="cy-GB" altLang="en-US" dirty="0"/>
          </a:p>
          <a:p>
            <a:pPr>
              <a:lnSpc>
                <a:spcPct val="90000"/>
              </a:lnSpc>
            </a:pPr>
            <a:r>
              <a:rPr lang="cy-GB" altLang="en-US" dirty="0"/>
              <a:t>13 Sep: Skjold </a:t>
            </a:r>
          </a:p>
          <a:p>
            <a:pPr>
              <a:lnSpc>
                <a:spcPct val="90000"/>
              </a:lnSpc>
            </a:pPr>
            <a:endParaRPr lang="cy-GB" altLang="en-US" dirty="0"/>
          </a:p>
          <a:p>
            <a:pPr>
              <a:lnSpc>
                <a:spcPct val="90000"/>
              </a:lnSpc>
            </a:pPr>
            <a:r>
              <a:rPr lang="cy-GB" altLang="en-US" dirty="0"/>
              <a:t>3 Oct: Hauketo </a:t>
            </a:r>
          </a:p>
          <a:p>
            <a:pPr>
              <a:lnSpc>
                <a:spcPct val="90000"/>
              </a:lnSpc>
            </a:pPr>
            <a:endParaRPr lang="cy-GB" altLang="en-US" dirty="0"/>
          </a:p>
          <a:p>
            <a:pPr>
              <a:lnSpc>
                <a:spcPct val="90000"/>
              </a:lnSpc>
            </a:pPr>
            <a:r>
              <a:rPr lang="cy-GB" altLang="en-US" dirty="0"/>
              <a:t>24 Dec: Åsane</a:t>
            </a:r>
          </a:p>
          <a:p>
            <a:pPr>
              <a:lnSpc>
                <a:spcPct val="90000"/>
              </a:lnSpc>
            </a:pPr>
            <a:endParaRPr lang="cy-GB" altLang="en-US" dirty="0"/>
          </a:p>
          <a:p>
            <a:pPr>
              <a:lnSpc>
                <a:spcPct val="90000"/>
              </a:lnSpc>
            </a:pPr>
            <a:r>
              <a:rPr lang="cy-GB" altLang="en-US" dirty="0"/>
              <a:t>26 Dec: Sarpsborg </a:t>
            </a:r>
            <a:endParaRPr lang="en-GB" altLang="en-US" dirty="0"/>
          </a:p>
        </p:txBody>
      </p:sp>
      <p:pic>
        <p:nvPicPr>
          <p:cNvPr id="134149" name="Picture 5" descr="church-fi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1557338"/>
            <a:ext cx="4104704" cy="4895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860667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Rot="1" noChangeArrowheads="1"/>
          </p:cNvSpPr>
          <p:nvPr>
            <p:ph type="title"/>
          </p:nvPr>
        </p:nvSpPr>
        <p:spPr>
          <a:xfrm>
            <a:off x="480003" y="-171400"/>
            <a:ext cx="8229600" cy="1143000"/>
          </a:xfrm>
        </p:spPr>
        <p:txBody>
          <a:bodyPr/>
          <a:lstStyle/>
          <a:p>
            <a:r>
              <a:rPr lang="en-GB" altLang="en-US" dirty="0"/>
              <a:t>Black Metal Meets the Press</a:t>
            </a:r>
          </a:p>
        </p:txBody>
      </p:sp>
      <p:sp>
        <p:nvSpPr>
          <p:cNvPr id="135171" name="Rectangle 3"/>
          <p:cNvSpPr>
            <a:spLocks noGrp="1" noChangeArrowheads="1"/>
          </p:cNvSpPr>
          <p:nvPr>
            <p:ph sz="half" idx="1"/>
          </p:nvPr>
        </p:nvSpPr>
        <p:spPr/>
        <p:txBody>
          <a:bodyPr/>
          <a:lstStyle/>
          <a:p>
            <a:pPr>
              <a:lnSpc>
                <a:spcPct val="80000"/>
              </a:lnSpc>
            </a:pPr>
            <a:endParaRPr lang="en-US" altLang="en-US" sz="2400"/>
          </a:p>
        </p:txBody>
      </p:sp>
      <p:sp>
        <p:nvSpPr>
          <p:cNvPr id="135172" name="Rectangle 4"/>
          <p:cNvSpPr>
            <a:spLocks noGrp="1" noChangeArrowheads="1"/>
          </p:cNvSpPr>
          <p:nvPr>
            <p:ph type="body" sz="half" idx="2"/>
          </p:nvPr>
        </p:nvSpPr>
        <p:spPr>
          <a:xfrm>
            <a:off x="4716463" y="1700213"/>
            <a:ext cx="4038600" cy="4941887"/>
          </a:xfrm>
        </p:spPr>
        <p:txBody>
          <a:bodyPr>
            <a:normAutofit/>
          </a:bodyPr>
          <a:lstStyle/>
          <a:p>
            <a:pPr>
              <a:lnSpc>
                <a:spcPct val="80000"/>
              </a:lnSpc>
            </a:pPr>
            <a:r>
              <a:rPr lang="en-GB" altLang="en-US" dirty="0"/>
              <a:t>20 Jan, 1993 – article in </a:t>
            </a:r>
            <a:r>
              <a:rPr lang="en-GB" altLang="en-US" i="1" dirty="0" err="1"/>
              <a:t>Bergens</a:t>
            </a:r>
            <a:r>
              <a:rPr lang="en-GB" altLang="en-US" i="1" dirty="0"/>
              <a:t> </a:t>
            </a:r>
            <a:r>
              <a:rPr lang="en-GB" altLang="en-US" i="1" dirty="0" err="1"/>
              <a:t>Tidende</a:t>
            </a:r>
            <a:r>
              <a:rPr lang="en-GB" altLang="en-US" dirty="0"/>
              <a:t> (‘WE LIT THE FIRES’). </a:t>
            </a:r>
          </a:p>
          <a:p>
            <a:pPr>
              <a:lnSpc>
                <a:spcPct val="80000"/>
              </a:lnSpc>
            </a:pPr>
            <a:endParaRPr lang="en-GB" altLang="en-US" dirty="0"/>
          </a:p>
          <a:p>
            <a:pPr>
              <a:lnSpc>
                <a:spcPct val="80000"/>
              </a:lnSpc>
            </a:pPr>
            <a:r>
              <a:rPr lang="en-GB" altLang="en-US" dirty="0"/>
              <a:t>March 1993 – article in </a:t>
            </a:r>
            <a:r>
              <a:rPr lang="en-GB" altLang="en-US" dirty="0" err="1"/>
              <a:t>Kerrang</a:t>
            </a:r>
            <a:r>
              <a:rPr lang="en-GB" altLang="en-US" dirty="0"/>
              <a:t>! (‘We are but slaves to the one with horns’)</a:t>
            </a:r>
          </a:p>
          <a:p>
            <a:pPr>
              <a:lnSpc>
                <a:spcPct val="80000"/>
              </a:lnSpc>
            </a:pPr>
            <a:endParaRPr lang="en-GB" altLang="en-US" dirty="0"/>
          </a:p>
          <a:p>
            <a:pPr>
              <a:lnSpc>
                <a:spcPct val="80000"/>
              </a:lnSpc>
            </a:pPr>
            <a:r>
              <a:rPr lang="en-GB" altLang="en-US" dirty="0"/>
              <a:t>Aug – Bard </a:t>
            </a:r>
            <a:r>
              <a:rPr lang="en-GB" altLang="en-US" dirty="0" err="1"/>
              <a:t>Eithun</a:t>
            </a:r>
            <a:r>
              <a:rPr lang="en-GB" altLang="en-US" dirty="0"/>
              <a:t> </a:t>
            </a:r>
            <a:r>
              <a:rPr lang="en-GB" altLang="en-US" dirty="0" smtClean="0"/>
              <a:t>(‘Faust</a:t>
            </a:r>
            <a:r>
              <a:rPr lang="en-GB" altLang="en-US" dirty="0"/>
              <a:t>’) of Emperor </a:t>
            </a:r>
            <a:r>
              <a:rPr lang="en-GB" altLang="en-US" dirty="0" smtClean="0"/>
              <a:t>arrested </a:t>
            </a:r>
            <a:r>
              <a:rPr lang="en-GB" altLang="en-US" dirty="0"/>
              <a:t>for the murder of a gay man in Lillehammer. </a:t>
            </a:r>
          </a:p>
          <a:p>
            <a:pPr>
              <a:lnSpc>
                <a:spcPct val="80000"/>
              </a:lnSpc>
            </a:pPr>
            <a:endParaRPr lang="en-GB" altLang="en-US" sz="2400" dirty="0"/>
          </a:p>
          <a:p>
            <a:pPr>
              <a:lnSpc>
                <a:spcPct val="80000"/>
              </a:lnSpc>
            </a:pPr>
            <a:endParaRPr lang="en-GB" altLang="en-US" sz="2400" dirty="0"/>
          </a:p>
        </p:txBody>
      </p:sp>
      <p:pic>
        <p:nvPicPr>
          <p:cNvPr id="135173" name="Picture 5" descr="kerra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13" y="1412875"/>
            <a:ext cx="4032250" cy="5111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315119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p:cNvSpPr>
            <a:spLocks noGrp="1" noRot="1" noChangeArrowheads="1"/>
          </p:cNvSpPr>
          <p:nvPr>
            <p:ph type="title"/>
          </p:nvPr>
        </p:nvSpPr>
        <p:spPr>
          <a:xfrm>
            <a:off x="489025" y="13467"/>
            <a:ext cx="8229600" cy="1143000"/>
          </a:xfrm>
        </p:spPr>
        <p:txBody>
          <a:bodyPr/>
          <a:lstStyle/>
          <a:p>
            <a:r>
              <a:rPr lang="en-GB" altLang="en-US" dirty="0" err="1"/>
              <a:t>Euronymous</a:t>
            </a:r>
            <a:r>
              <a:rPr lang="en-GB" altLang="en-US" dirty="0"/>
              <a:t>’ Murder</a:t>
            </a:r>
          </a:p>
        </p:txBody>
      </p:sp>
      <p:sp>
        <p:nvSpPr>
          <p:cNvPr id="136195" name="Rectangle 3"/>
          <p:cNvSpPr>
            <a:spLocks noGrp="1" noChangeArrowheads="1"/>
          </p:cNvSpPr>
          <p:nvPr>
            <p:ph type="body" sz="half" idx="1"/>
          </p:nvPr>
        </p:nvSpPr>
        <p:spPr>
          <a:xfrm>
            <a:off x="250825" y="1700213"/>
            <a:ext cx="4038600" cy="5975350"/>
          </a:xfrm>
        </p:spPr>
        <p:txBody>
          <a:bodyPr>
            <a:normAutofit/>
          </a:bodyPr>
          <a:lstStyle/>
          <a:p>
            <a:pPr>
              <a:lnSpc>
                <a:spcPct val="90000"/>
              </a:lnSpc>
            </a:pPr>
            <a:r>
              <a:rPr lang="en-GB" altLang="en-US" dirty="0"/>
              <a:t>10 Aug, 1993: </a:t>
            </a:r>
            <a:r>
              <a:rPr lang="en-GB" altLang="en-US" dirty="0" err="1"/>
              <a:t>Aarseth</a:t>
            </a:r>
            <a:r>
              <a:rPr lang="en-GB" altLang="en-US" dirty="0"/>
              <a:t> found slaughtered in the stairwell of his apartment block in </a:t>
            </a:r>
            <a:r>
              <a:rPr lang="en-GB" altLang="en-US" dirty="0" smtClean="0"/>
              <a:t>Oslo.</a:t>
            </a:r>
            <a:endParaRPr lang="en-GB" altLang="en-US" dirty="0"/>
          </a:p>
          <a:p>
            <a:pPr>
              <a:lnSpc>
                <a:spcPct val="90000"/>
              </a:lnSpc>
            </a:pPr>
            <a:endParaRPr lang="en-GB" altLang="en-US" dirty="0"/>
          </a:p>
          <a:p>
            <a:pPr>
              <a:lnSpc>
                <a:spcPct val="90000"/>
              </a:lnSpc>
            </a:pPr>
            <a:r>
              <a:rPr lang="en-GB" altLang="en-US" dirty="0"/>
              <a:t>19 Aug: </a:t>
            </a:r>
            <a:r>
              <a:rPr lang="en-GB" altLang="en-US" dirty="0" err="1"/>
              <a:t>Vikernes</a:t>
            </a:r>
            <a:r>
              <a:rPr lang="en-GB" altLang="en-US" dirty="0"/>
              <a:t> arrested for the </a:t>
            </a:r>
            <a:r>
              <a:rPr lang="en-GB" altLang="en-US" dirty="0" smtClean="0"/>
              <a:t>murder.</a:t>
            </a:r>
            <a:endParaRPr lang="en-GB" altLang="en-US" dirty="0"/>
          </a:p>
          <a:p>
            <a:pPr>
              <a:lnSpc>
                <a:spcPct val="90000"/>
              </a:lnSpc>
            </a:pPr>
            <a:endParaRPr lang="en-GB" altLang="en-US" dirty="0"/>
          </a:p>
          <a:p>
            <a:pPr>
              <a:lnSpc>
                <a:spcPct val="90000"/>
              </a:lnSpc>
            </a:pPr>
            <a:r>
              <a:rPr lang="en-GB" altLang="en-US" dirty="0"/>
              <a:t>March 1994: </a:t>
            </a:r>
            <a:r>
              <a:rPr lang="en-GB" altLang="en-US" dirty="0" err="1"/>
              <a:t>Vikernes</a:t>
            </a:r>
            <a:r>
              <a:rPr lang="en-GB" altLang="en-US" dirty="0"/>
              <a:t> sentenced to 21 years for the </a:t>
            </a:r>
            <a:r>
              <a:rPr lang="en-GB" altLang="en-US" dirty="0" err="1"/>
              <a:t>muder</a:t>
            </a:r>
            <a:r>
              <a:rPr lang="en-GB" altLang="en-US" dirty="0"/>
              <a:t> and the burnings of </a:t>
            </a:r>
            <a:r>
              <a:rPr lang="en-GB" altLang="en-US" dirty="0" err="1"/>
              <a:t>Holmenkollen</a:t>
            </a:r>
            <a:r>
              <a:rPr lang="en-GB" altLang="en-US" dirty="0"/>
              <a:t>, </a:t>
            </a:r>
            <a:r>
              <a:rPr lang="en-GB" altLang="en-US" dirty="0" err="1"/>
              <a:t>Skjold</a:t>
            </a:r>
            <a:r>
              <a:rPr lang="en-GB" altLang="en-US" dirty="0"/>
              <a:t>, and</a:t>
            </a:r>
            <a:r>
              <a:rPr lang="cy-GB" altLang="en-US" dirty="0"/>
              <a:t> Åsane churches. </a:t>
            </a:r>
            <a:endParaRPr lang="en-GB" altLang="en-US" dirty="0"/>
          </a:p>
        </p:txBody>
      </p:sp>
      <p:sp>
        <p:nvSpPr>
          <p:cNvPr id="136196" name="Rectangle 4"/>
          <p:cNvSpPr>
            <a:spLocks noGrp="1" noChangeArrowheads="1"/>
          </p:cNvSpPr>
          <p:nvPr>
            <p:ph sz="half" idx="2"/>
          </p:nvPr>
        </p:nvSpPr>
        <p:spPr>
          <a:xfrm>
            <a:off x="4643438" y="1628775"/>
            <a:ext cx="4038600" cy="4525963"/>
          </a:xfrm>
        </p:spPr>
        <p:txBody>
          <a:bodyPr/>
          <a:lstStyle/>
          <a:p>
            <a:pPr>
              <a:lnSpc>
                <a:spcPct val="90000"/>
              </a:lnSpc>
            </a:pPr>
            <a:endParaRPr lang="en-US" altLang="en-US" sz="2000"/>
          </a:p>
        </p:txBody>
      </p:sp>
      <p:pic>
        <p:nvPicPr>
          <p:cNvPr id="136197" name="Picture 5" descr="varg-you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3438" y="1844675"/>
            <a:ext cx="4105275" cy="3671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4981126"/>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67544" y="0"/>
            <a:ext cx="8229600" cy="1143000"/>
          </a:xfrm>
        </p:spPr>
        <p:txBody>
          <a:bodyPr/>
          <a:lstStyle/>
          <a:p>
            <a:r>
              <a:rPr lang="en-GB" altLang="en-US" dirty="0" err="1" smtClean="0"/>
              <a:t>Varg</a:t>
            </a:r>
            <a:r>
              <a:rPr lang="en-GB" altLang="en-US" dirty="0" smtClean="0"/>
              <a:t> </a:t>
            </a:r>
            <a:r>
              <a:rPr lang="en-GB" altLang="en-US" dirty="0" err="1" smtClean="0"/>
              <a:t>Vikernes</a:t>
            </a:r>
            <a:endParaRPr lang="en-GB" altLang="en-US" dirty="0"/>
          </a:p>
        </p:txBody>
      </p:sp>
      <p:sp>
        <p:nvSpPr>
          <p:cNvPr id="44035" name="Rectangle 3"/>
          <p:cNvSpPr>
            <a:spLocks noGrp="1" noChangeArrowheads="1"/>
          </p:cNvSpPr>
          <p:nvPr>
            <p:ph type="body" idx="1"/>
          </p:nvPr>
        </p:nvSpPr>
        <p:spPr>
          <a:xfrm>
            <a:off x="457200" y="1600200"/>
            <a:ext cx="8147248" cy="4525963"/>
          </a:xfrm>
        </p:spPr>
        <p:txBody>
          <a:bodyPr/>
          <a:lstStyle/>
          <a:p>
            <a:pPr algn="just"/>
            <a:r>
              <a:rPr lang="en-GB" altLang="en-US" sz="3600" dirty="0"/>
              <a:t>‘Basically, I am a worshipper of Odin, the god of war and death. </a:t>
            </a:r>
            <a:r>
              <a:rPr lang="en-GB" altLang="en-US" sz="3600" dirty="0" err="1"/>
              <a:t>Burzum</a:t>
            </a:r>
            <a:r>
              <a:rPr lang="en-GB" altLang="en-US" sz="3600" dirty="0"/>
              <a:t> exists exclusively for Odin, the one-eyed enemy of the Christian God’.  </a:t>
            </a:r>
          </a:p>
          <a:p>
            <a:endParaRPr lang="en-GB" altLang="en-US" dirty="0"/>
          </a:p>
        </p:txBody>
      </p:sp>
    </p:spTree>
    <p:extLst>
      <p:ext uri="{BB962C8B-B14F-4D97-AF65-F5344CB8AC3E}">
        <p14:creationId xmlns:p14="http://schemas.microsoft.com/office/powerpoint/2010/main" val="305003444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Rot="1" noChangeArrowheads="1"/>
          </p:cNvSpPr>
          <p:nvPr>
            <p:ph type="title"/>
          </p:nvPr>
        </p:nvSpPr>
        <p:spPr>
          <a:xfrm>
            <a:off x="467544" y="27321"/>
            <a:ext cx="8229600" cy="1143000"/>
          </a:xfrm>
        </p:spPr>
        <p:txBody>
          <a:bodyPr>
            <a:normAutofit fontScale="90000"/>
          </a:bodyPr>
          <a:lstStyle/>
          <a:p>
            <a:r>
              <a:rPr lang="en-GB" altLang="en-US" sz="4000" dirty="0"/>
              <a:t>Rational Satanism vs. Reactive Satanism</a:t>
            </a:r>
          </a:p>
        </p:txBody>
      </p:sp>
      <p:sp>
        <p:nvSpPr>
          <p:cNvPr id="138243" name="Rectangle 3"/>
          <p:cNvSpPr>
            <a:spLocks noGrp="1" noChangeArrowheads="1"/>
          </p:cNvSpPr>
          <p:nvPr>
            <p:ph type="body" idx="1"/>
          </p:nvPr>
        </p:nvSpPr>
        <p:spPr>
          <a:xfrm>
            <a:off x="395536" y="1700808"/>
            <a:ext cx="8147248" cy="4525963"/>
          </a:xfrm>
        </p:spPr>
        <p:txBody>
          <a:bodyPr>
            <a:normAutofit/>
          </a:bodyPr>
          <a:lstStyle/>
          <a:p>
            <a:pPr algn="just"/>
            <a:r>
              <a:rPr lang="en-GB" altLang="en-US" dirty="0"/>
              <a:t>The relationship between Black Metal and Satanism is complex. </a:t>
            </a:r>
            <a:endParaRPr lang="en-GB" altLang="en-US" dirty="0" smtClean="0"/>
          </a:p>
          <a:p>
            <a:pPr algn="just"/>
            <a:endParaRPr lang="en-GB" altLang="en-US" dirty="0"/>
          </a:p>
          <a:p>
            <a:pPr algn="just"/>
            <a:r>
              <a:rPr lang="en-GB" altLang="en-US" dirty="0" smtClean="0"/>
              <a:t>While </a:t>
            </a:r>
            <a:r>
              <a:rPr lang="en-GB" altLang="en-US" dirty="0"/>
              <a:t>the concepts of Satan, Satanism and the Satanic are of great importance within the scene, they often come across as ambiguous, flexible and vague. </a:t>
            </a:r>
          </a:p>
          <a:p>
            <a:pPr algn="just"/>
            <a:endParaRPr lang="en-GB" altLang="en-US" dirty="0" smtClean="0"/>
          </a:p>
          <a:p>
            <a:pPr algn="just"/>
            <a:r>
              <a:rPr lang="en-GB" altLang="en-US" dirty="0"/>
              <a:t>T</a:t>
            </a:r>
            <a:r>
              <a:rPr lang="en-GB" altLang="en-US" dirty="0" smtClean="0"/>
              <a:t>hese </a:t>
            </a:r>
            <a:r>
              <a:rPr lang="en-GB" altLang="en-US" dirty="0"/>
              <a:t>concepts </a:t>
            </a:r>
            <a:r>
              <a:rPr lang="en-GB" altLang="en-US" dirty="0" smtClean="0"/>
              <a:t>do not tend to move </a:t>
            </a:r>
            <a:r>
              <a:rPr lang="en-GB" altLang="en-US" dirty="0"/>
              <a:t>beyond an anti-Christian rhetoric or a ‘medieval’ style of Devil </a:t>
            </a:r>
            <a:r>
              <a:rPr lang="en-GB" altLang="en-US" dirty="0" smtClean="0"/>
              <a:t>worship </a:t>
            </a:r>
            <a:r>
              <a:rPr lang="en-GB" altLang="en-US" dirty="0"/>
              <a:t>to form part of a wider </a:t>
            </a:r>
            <a:r>
              <a:rPr lang="en-GB" altLang="en-US" dirty="0" smtClean="0"/>
              <a:t>ideology or philosophy. </a:t>
            </a:r>
            <a:endParaRPr lang="en-GB" altLang="en-US" dirty="0"/>
          </a:p>
        </p:txBody>
      </p:sp>
    </p:spTree>
    <p:extLst>
      <p:ext uri="{BB962C8B-B14F-4D97-AF65-F5344CB8AC3E}">
        <p14:creationId xmlns:p14="http://schemas.microsoft.com/office/powerpoint/2010/main" val="132181526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Rot="1" noChangeArrowheads="1"/>
          </p:cNvSpPr>
          <p:nvPr>
            <p:ph type="title"/>
          </p:nvPr>
        </p:nvSpPr>
        <p:spPr>
          <a:xfrm>
            <a:off x="467544" y="0"/>
            <a:ext cx="8229600" cy="1143000"/>
          </a:xfrm>
        </p:spPr>
        <p:txBody>
          <a:bodyPr>
            <a:normAutofit fontScale="90000"/>
          </a:bodyPr>
          <a:lstStyle/>
          <a:p>
            <a:r>
              <a:rPr lang="en-GB" altLang="en-US" sz="4000" dirty="0"/>
              <a:t>Rational Satanism vs. Reactive Satanism</a:t>
            </a:r>
          </a:p>
        </p:txBody>
      </p:sp>
      <p:sp>
        <p:nvSpPr>
          <p:cNvPr id="142340" name="Rectangle 4"/>
          <p:cNvSpPr>
            <a:spLocks noGrp="1" noChangeArrowheads="1"/>
          </p:cNvSpPr>
          <p:nvPr>
            <p:ph sz="half" idx="1"/>
          </p:nvPr>
        </p:nvSpPr>
        <p:spPr/>
        <p:txBody>
          <a:bodyPr/>
          <a:lstStyle/>
          <a:p>
            <a:endParaRPr lang="en-US" altLang="en-US" sz="2400"/>
          </a:p>
        </p:txBody>
      </p:sp>
      <p:sp>
        <p:nvSpPr>
          <p:cNvPr id="142339" name="Rectangle 3"/>
          <p:cNvSpPr>
            <a:spLocks noGrp="1" noChangeArrowheads="1"/>
          </p:cNvSpPr>
          <p:nvPr>
            <p:ph type="body" sz="half" idx="2"/>
          </p:nvPr>
        </p:nvSpPr>
        <p:spPr>
          <a:xfrm>
            <a:off x="4932040" y="1706563"/>
            <a:ext cx="4038600" cy="4525962"/>
          </a:xfrm>
        </p:spPr>
        <p:txBody>
          <a:bodyPr>
            <a:normAutofit fontScale="92500"/>
          </a:bodyPr>
          <a:lstStyle/>
          <a:p>
            <a:r>
              <a:rPr lang="en-GB" altLang="en-US" sz="2400" dirty="0"/>
              <a:t>While there is a certain amount of common ground between rational Satanism and the ideology of Black </a:t>
            </a:r>
            <a:r>
              <a:rPr lang="en-GB" altLang="en-US" sz="2400" dirty="0" smtClean="0"/>
              <a:t>Metal </a:t>
            </a:r>
            <a:r>
              <a:rPr lang="en-GB" dirty="0"/>
              <a:t>(e.g. ideas of elitism, misanthropy, individualism, non-conformity, </a:t>
            </a:r>
            <a:r>
              <a:rPr lang="en-GB" dirty="0" smtClean="0"/>
              <a:t>emphasis </a:t>
            </a:r>
            <a:r>
              <a:rPr lang="en-GB" dirty="0"/>
              <a:t>on transgression)</a:t>
            </a:r>
            <a:r>
              <a:rPr lang="en-GB" altLang="en-US" sz="2400" dirty="0" smtClean="0"/>
              <a:t>, </a:t>
            </a:r>
            <a:r>
              <a:rPr lang="en-GB" altLang="en-US" sz="2400" dirty="0"/>
              <a:t>there was a degree of animosity between the ‘Satanism’ of the Black Metal scene and the ‘official’ Satanism represented by </a:t>
            </a:r>
            <a:r>
              <a:rPr lang="en-GB" altLang="en-US" sz="2400" dirty="0" err="1"/>
              <a:t>LaVey</a:t>
            </a:r>
            <a:r>
              <a:rPr lang="en-GB" altLang="en-US" sz="2400" dirty="0"/>
              <a:t> and the Church of Satan. </a:t>
            </a:r>
          </a:p>
        </p:txBody>
      </p:sp>
      <p:pic>
        <p:nvPicPr>
          <p:cNvPr id="142342" name="Picture 6" descr="tumblr_ltcvsx9dQg1qkxt4do1_500_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50" y="1989138"/>
            <a:ext cx="4410075" cy="39608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7536043"/>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4" y="13467"/>
            <a:ext cx="8229600" cy="1143000"/>
          </a:xfrm>
        </p:spPr>
        <p:txBody>
          <a:bodyPr/>
          <a:lstStyle/>
          <a:p>
            <a:r>
              <a:rPr lang="en-GB" dirty="0" smtClean="0"/>
              <a:t>Rational Satanism vs. Reactive Satanism </a:t>
            </a:r>
            <a:endParaRPr lang="en-GB" dirty="0"/>
          </a:p>
        </p:txBody>
      </p:sp>
      <p:sp>
        <p:nvSpPr>
          <p:cNvPr id="6" name="Content Placeholder 5"/>
          <p:cNvSpPr>
            <a:spLocks noGrp="1"/>
          </p:cNvSpPr>
          <p:nvPr>
            <p:ph idx="1"/>
          </p:nvPr>
        </p:nvSpPr>
        <p:spPr/>
        <p:txBody>
          <a:bodyPr/>
          <a:lstStyle/>
          <a:p>
            <a:pPr algn="just"/>
            <a:r>
              <a:rPr lang="en-GB" altLang="en-US" sz="3200" dirty="0"/>
              <a:t>‘Get lost, old geezer [</a:t>
            </a:r>
            <a:r>
              <a:rPr lang="en-GB" altLang="en-US" sz="3200" dirty="0" err="1"/>
              <a:t>LaVey</a:t>
            </a:r>
            <a:r>
              <a:rPr lang="en-GB" altLang="en-US" sz="3200" dirty="0"/>
              <a:t>] and take with you all the damn bands worshipping your word…and hundreds of other f****** idiots. The true Satanist horde spreads evil and not words of sex and happiness’ </a:t>
            </a:r>
            <a:r>
              <a:rPr lang="en-GB" altLang="en-US" sz="3200" dirty="0" smtClean="0"/>
              <a:t>(</a:t>
            </a:r>
            <a:r>
              <a:rPr lang="en-GB" altLang="en-US" sz="3200" i="1" dirty="0" err="1" smtClean="0"/>
              <a:t>Helvete</a:t>
            </a:r>
            <a:r>
              <a:rPr lang="en-GB" altLang="en-US" sz="3200" i="1" dirty="0" smtClean="0"/>
              <a:t> </a:t>
            </a:r>
            <a:r>
              <a:rPr lang="en-GB" altLang="en-US" sz="3200" dirty="0"/>
              <a:t>1992: 4</a:t>
            </a:r>
            <a:r>
              <a:rPr lang="en-GB" altLang="en-US" sz="3200" dirty="0" smtClean="0"/>
              <a:t>).</a:t>
            </a:r>
          </a:p>
          <a:p>
            <a:pPr marL="0" indent="0" algn="just">
              <a:buNone/>
            </a:pPr>
            <a:endParaRPr lang="en-GB" altLang="en-US" sz="3200" dirty="0"/>
          </a:p>
          <a:p>
            <a:pPr marL="0" indent="0" algn="just">
              <a:buNone/>
            </a:pPr>
            <a:r>
              <a:rPr lang="en-GB" altLang="en-US" sz="3200" dirty="0" smtClean="0"/>
              <a:t>– It, </a:t>
            </a:r>
            <a:r>
              <a:rPr lang="en-GB" altLang="en-US" sz="3200" dirty="0" err="1" smtClean="0"/>
              <a:t>Abruptum</a:t>
            </a:r>
            <a:endParaRPr lang="en-GB" altLang="en-US" sz="3200" dirty="0"/>
          </a:p>
          <a:p>
            <a:endParaRPr lang="en-GB" dirty="0"/>
          </a:p>
        </p:txBody>
      </p:sp>
    </p:spTree>
    <p:extLst>
      <p:ext uri="{BB962C8B-B14F-4D97-AF65-F5344CB8AC3E}">
        <p14:creationId xmlns:p14="http://schemas.microsoft.com/office/powerpoint/2010/main" val="293579638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Grp="1" noRot="1" noChangeArrowheads="1"/>
          </p:cNvSpPr>
          <p:nvPr>
            <p:ph type="title"/>
          </p:nvPr>
        </p:nvSpPr>
        <p:spPr>
          <a:xfrm>
            <a:off x="467544" y="0"/>
            <a:ext cx="8229600" cy="1143000"/>
          </a:xfrm>
        </p:spPr>
        <p:txBody>
          <a:bodyPr>
            <a:normAutofit fontScale="90000"/>
          </a:bodyPr>
          <a:lstStyle/>
          <a:p>
            <a:r>
              <a:rPr lang="en-GB" altLang="en-US" sz="4000" dirty="0"/>
              <a:t>Rational Satanism vs. Reactive Satanism</a:t>
            </a:r>
          </a:p>
        </p:txBody>
      </p:sp>
      <p:sp>
        <p:nvSpPr>
          <p:cNvPr id="140291" name="Rectangle 3"/>
          <p:cNvSpPr>
            <a:spLocks noGrp="1" noChangeArrowheads="1"/>
          </p:cNvSpPr>
          <p:nvPr>
            <p:ph type="body" idx="1"/>
          </p:nvPr>
        </p:nvSpPr>
        <p:spPr>
          <a:xfrm>
            <a:off x="467544" y="1556792"/>
            <a:ext cx="8229600" cy="4997450"/>
          </a:xfrm>
        </p:spPr>
        <p:txBody>
          <a:bodyPr>
            <a:normAutofit/>
          </a:bodyPr>
          <a:lstStyle/>
          <a:p>
            <a:pPr algn="just">
              <a:lnSpc>
                <a:spcPct val="80000"/>
              </a:lnSpc>
            </a:pPr>
            <a:r>
              <a:rPr lang="en-GB" altLang="en-US" dirty="0"/>
              <a:t>‘It is wrong to call bands who follow the path of Anton </a:t>
            </a:r>
            <a:r>
              <a:rPr lang="en-GB" altLang="en-US" dirty="0" err="1"/>
              <a:t>LaVey</a:t>
            </a:r>
            <a:r>
              <a:rPr lang="en-GB" altLang="en-US" dirty="0"/>
              <a:t> for Black Metal. Those who have read the ‘Satanic’ Bible know that Anton </a:t>
            </a:r>
            <a:r>
              <a:rPr lang="en-GB" altLang="en-US" dirty="0" err="1"/>
              <a:t>LaVey</a:t>
            </a:r>
            <a:r>
              <a:rPr lang="en-GB" altLang="en-US" dirty="0"/>
              <a:t> stands for everything that’s good in life and worship of all kinds of pleasures which leads to big gratification for him and the members of the Church of Satan… [they are only a family club who </a:t>
            </a:r>
            <a:r>
              <a:rPr lang="en-GB" altLang="en-US" dirty="0" err="1"/>
              <a:t>wanna</a:t>
            </a:r>
            <a:r>
              <a:rPr lang="en-GB" altLang="en-US" dirty="0"/>
              <a:t> make sure that people get the best out of their earthly lives and nothing more than that]. He wants to make sure that Satanism gets a good reputation and that it can become something acceptable. And this is exactly how it is not meant to be. When people hear the word Satanism they freeze on their backs and they shall be really afraid of the Satanists…’ (</a:t>
            </a:r>
            <a:r>
              <a:rPr lang="en-GB" altLang="en-US" i="1" dirty="0"/>
              <a:t>Slayer</a:t>
            </a:r>
            <a:r>
              <a:rPr lang="en-GB" altLang="en-US" dirty="0"/>
              <a:t> 1995:4</a:t>
            </a:r>
            <a:r>
              <a:rPr lang="en-GB" altLang="en-US" dirty="0" smtClean="0"/>
              <a:t>)</a:t>
            </a:r>
          </a:p>
          <a:p>
            <a:pPr algn="just">
              <a:lnSpc>
                <a:spcPct val="80000"/>
              </a:lnSpc>
            </a:pPr>
            <a:endParaRPr lang="en-GB" altLang="en-US" dirty="0"/>
          </a:p>
          <a:p>
            <a:pPr marL="0" indent="0" algn="just">
              <a:lnSpc>
                <a:spcPct val="80000"/>
              </a:lnSpc>
              <a:buNone/>
            </a:pPr>
            <a:r>
              <a:rPr lang="en-GB" altLang="en-US" dirty="0" smtClean="0"/>
              <a:t> </a:t>
            </a:r>
            <a:r>
              <a:rPr lang="en-GB" altLang="en-US" dirty="0"/>
              <a:t>– Faust, Thorns/Emperor </a:t>
            </a:r>
          </a:p>
        </p:txBody>
      </p:sp>
    </p:spTree>
    <p:extLst>
      <p:ext uri="{BB962C8B-B14F-4D97-AF65-F5344CB8AC3E}">
        <p14:creationId xmlns:p14="http://schemas.microsoft.com/office/powerpoint/2010/main" val="291859929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7321"/>
            <a:ext cx="8229600" cy="1143000"/>
          </a:xfrm>
        </p:spPr>
        <p:txBody>
          <a:bodyPr/>
          <a:lstStyle/>
          <a:p>
            <a:r>
              <a:rPr lang="en-GB" dirty="0" smtClean="0"/>
              <a:t>Rational Satanism vs. Reactive Satanism</a:t>
            </a:r>
            <a:endParaRPr lang="en-GB" dirty="0"/>
          </a:p>
        </p:txBody>
      </p:sp>
      <p:sp>
        <p:nvSpPr>
          <p:cNvPr id="3" name="Content Placeholder 2"/>
          <p:cNvSpPr>
            <a:spLocks noGrp="1"/>
          </p:cNvSpPr>
          <p:nvPr>
            <p:ph idx="1"/>
          </p:nvPr>
        </p:nvSpPr>
        <p:spPr/>
        <p:txBody>
          <a:bodyPr>
            <a:normAutofit lnSpcReduction="10000"/>
          </a:bodyPr>
          <a:lstStyle/>
          <a:p>
            <a:pPr algn="just"/>
            <a:r>
              <a:rPr lang="en-GB" altLang="en-US" dirty="0"/>
              <a:t>‘Although the Social Darwinism of the Church of Satan overlaps with ideas within Black Metal to a certain extent, its Satanism was perceived to be lacking in subversive and substantial identity processing potential. </a:t>
            </a:r>
            <a:r>
              <a:rPr lang="en-GB" altLang="en-US" dirty="0" err="1"/>
              <a:t>LaVey’s</a:t>
            </a:r>
            <a:r>
              <a:rPr lang="en-GB" altLang="en-US" dirty="0"/>
              <a:t> hedonistic and utilitarian brand of Satanism was all in all tailor-made for the contemporary Western world, i.e. postmodern consumer society, and that was its main and insurmountable problem. The official, law-abiding, and thereby accessible and open character of the Church of Satan probably reinforced the Black Metal scene’s hostility towards it</a:t>
            </a:r>
            <a:r>
              <a:rPr lang="en-GB" altLang="en-US" dirty="0" smtClean="0"/>
              <a:t>’. </a:t>
            </a:r>
          </a:p>
          <a:p>
            <a:pPr algn="just"/>
            <a:endParaRPr lang="en-GB" altLang="en-US" dirty="0"/>
          </a:p>
          <a:p>
            <a:pPr marL="0" indent="0" algn="just">
              <a:buNone/>
            </a:pPr>
            <a:r>
              <a:rPr lang="en-GB" altLang="en-US" dirty="0" smtClean="0"/>
              <a:t>- </a:t>
            </a:r>
            <a:r>
              <a:rPr lang="en-GB" altLang="en-US" dirty="0" err="1" smtClean="0"/>
              <a:t>Gry</a:t>
            </a:r>
            <a:r>
              <a:rPr lang="en-GB" altLang="en-US" dirty="0" smtClean="0"/>
              <a:t> </a:t>
            </a:r>
            <a:r>
              <a:rPr lang="en-GB" altLang="en-US" dirty="0" err="1"/>
              <a:t>Mork</a:t>
            </a:r>
            <a:r>
              <a:rPr lang="en-GB" altLang="en-US" dirty="0"/>
              <a:t>, </a:t>
            </a:r>
            <a:r>
              <a:rPr lang="en-GB" altLang="en-US" i="1" dirty="0"/>
              <a:t>Contemporary Religious Satanism</a:t>
            </a:r>
            <a:r>
              <a:rPr lang="en-GB" altLang="en-US" dirty="0"/>
              <a:t>, </a:t>
            </a:r>
            <a:r>
              <a:rPr lang="en-GB" altLang="en-US" dirty="0" smtClean="0"/>
              <a:t>p. 189</a:t>
            </a:r>
            <a:endParaRPr lang="en-GB" altLang="en-US" dirty="0"/>
          </a:p>
          <a:p>
            <a:endParaRPr lang="en-GB" dirty="0"/>
          </a:p>
        </p:txBody>
      </p:sp>
    </p:spTree>
    <p:extLst>
      <p:ext uri="{BB962C8B-B14F-4D97-AF65-F5344CB8AC3E}">
        <p14:creationId xmlns:p14="http://schemas.microsoft.com/office/powerpoint/2010/main" val="4216612191"/>
      </p:ext>
    </p:extLst>
  </p:cSld>
  <p:clrMapOvr>
    <a:masterClrMapping/>
  </p:clrMapOvr>
  <p:timing>
    <p:tnLst>
      <p:par>
        <p:cTn id="1" dur="indefinite" restart="never" nodeType="tmRoot"/>
      </p:par>
    </p:tnLst>
  </p:timing>
</p:sld>
</file>

<file path=ppt/theme/theme1.xml><?xml version="1.0" encoding="utf-8"?>
<a:theme xmlns:a="http://schemas.openxmlformats.org/drawingml/2006/main" name="Thatch">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Media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hatch">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ppt/theme/theme2.xml><?xml version="1.0" encoding="utf-8"?>
<a:theme xmlns:a="http://schemas.openxmlformats.org/drawingml/2006/main" name="1_Thatch">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Media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hatch">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ppt/theme/themeOverride1.xml><?xml version="1.0" encoding="utf-8"?>
<a:themeOverride xmlns:a="http://schemas.openxmlformats.org/drawingml/2006/main">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themeOverride>
</file>

<file path=docProps/app.xml><?xml version="1.0" encoding="utf-8"?>
<Properties xmlns="http://schemas.openxmlformats.org/officeDocument/2006/extended-properties" xmlns:vt="http://schemas.openxmlformats.org/officeDocument/2006/docPropsVTypes">
  <Template>Thatch</Template>
  <TotalTime>220</TotalTime>
  <Words>3180</Words>
  <Application>Microsoft Office PowerPoint</Application>
  <PresentationFormat>On-screen Show (4:3)</PresentationFormat>
  <Paragraphs>345</Paragraphs>
  <Slides>50</Slides>
  <Notes>0</Notes>
  <HiddenSlides>0</HiddenSlides>
  <MMClips>0</MMClips>
  <ScaleCrop>false</ScaleCrop>
  <HeadingPairs>
    <vt:vector size="4" baseType="variant">
      <vt:variant>
        <vt:lpstr>Theme</vt:lpstr>
      </vt:variant>
      <vt:variant>
        <vt:i4>2</vt:i4>
      </vt:variant>
      <vt:variant>
        <vt:lpstr>Slide Titles</vt:lpstr>
      </vt:variant>
      <vt:variant>
        <vt:i4>50</vt:i4>
      </vt:variant>
    </vt:vector>
  </HeadingPairs>
  <TitlesOfParts>
    <vt:vector size="52" baseType="lpstr">
      <vt:lpstr>Thatch</vt:lpstr>
      <vt:lpstr>1_Thatch</vt:lpstr>
      <vt:lpstr>Satan in Contemporary Culture: Satanism and Black Metal</vt:lpstr>
      <vt:lpstr>Types of Satanism (Jesper Aa. Petersen, Bracketing Beelzebub)</vt:lpstr>
      <vt:lpstr>Distinguishing between ‘Religious’ and ‘Reactive’ Satanism</vt:lpstr>
      <vt:lpstr>Religious Satanism as ‘Self-Religion’</vt:lpstr>
      <vt:lpstr>Religious Satanism as ‘Self-Religion’</vt:lpstr>
      <vt:lpstr>Analysing Religious Satanism</vt:lpstr>
      <vt:lpstr>Rational Satanism: Anton LaVey and the Church of Satan </vt:lpstr>
      <vt:lpstr>The Church of Satan</vt:lpstr>
      <vt:lpstr>PowerPoint Presentation</vt:lpstr>
      <vt:lpstr>The Church of Satan</vt:lpstr>
      <vt:lpstr>The Church of Satan: Official Creeds</vt:lpstr>
      <vt:lpstr>The Church of Satan: Official Documents </vt:lpstr>
      <vt:lpstr>The Philosophy of the Church of Satan</vt:lpstr>
      <vt:lpstr>Satan as Symbol</vt:lpstr>
      <vt:lpstr>Satan as Symbol</vt:lpstr>
      <vt:lpstr>The 9 Satanic Statements</vt:lpstr>
      <vt:lpstr>The 9 Satanic Statements</vt:lpstr>
      <vt:lpstr>Rational Satanism</vt:lpstr>
      <vt:lpstr>Esoteric Satanism: Michael Aquino and the Temple of Set</vt:lpstr>
      <vt:lpstr>The Temple of Set</vt:lpstr>
      <vt:lpstr>The Temple of Set</vt:lpstr>
      <vt:lpstr>The Figure of Satan/Set</vt:lpstr>
      <vt:lpstr>Reactive/Popular Satanism</vt:lpstr>
      <vt:lpstr>Reactive Satanism: Black Metal Music</vt:lpstr>
      <vt:lpstr>‘The First Wave of Black Metal’ (1980s)</vt:lpstr>
      <vt:lpstr>‘In League with Satan’, Welcome to Hell (1981) – Venom</vt:lpstr>
      <vt:lpstr>‘The First Wave of Black Metal’</vt:lpstr>
      <vt:lpstr>‘The Second Wave of Black Metal’ </vt:lpstr>
      <vt:lpstr>Norwegian Black Metal (Mayhem)</vt:lpstr>
      <vt:lpstr>Norwegian Black Metal (Burzum)</vt:lpstr>
      <vt:lpstr>Norwegian Black Metal</vt:lpstr>
      <vt:lpstr>The Influence of Øystein Aarseth </vt:lpstr>
      <vt:lpstr>Serving Satan</vt:lpstr>
      <vt:lpstr>Serving Satan</vt:lpstr>
      <vt:lpstr>The Reactive Satanism of Black Metal</vt:lpstr>
      <vt:lpstr>‘Hvite Krists død’, The Shadow Throne (1994) - Satyricon</vt:lpstr>
      <vt:lpstr>‘To Walk The Infernal Fields’, Under a Funeral Moon (1993) – Darkthrone</vt:lpstr>
      <vt:lpstr>‘Jesu død’, Filosofem (1993) – Burzum </vt:lpstr>
      <vt:lpstr>‘Inno A Satana’, In the Nightside Eclipse (1994) – Emperor </vt:lpstr>
      <vt:lpstr>PowerPoint Presentation</vt:lpstr>
      <vt:lpstr>Church Burnings</vt:lpstr>
      <vt:lpstr>Church Burnings</vt:lpstr>
      <vt:lpstr>Black Metal Meets the Press</vt:lpstr>
      <vt:lpstr>Euronymous’ Murder</vt:lpstr>
      <vt:lpstr>Varg Vikernes</vt:lpstr>
      <vt:lpstr>Rational Satanism vs. Reactive Satanism</vt:lpstr>
      <vt:lpstr>Rational Satanism vs. Reactive Satanism</vt:lpstr>
      <vt:lpstr>Rational Satanism vs. Reactive Satanism </vt:lpstr>
      <vt:lpstr>Rational Satanism vs. Reactive Satanism</vt:lpstr>
      <vt:lpstr>Rational Satanism vs. Reactive Satanism</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Satan in Contemporary Culture: Satanism and the Norwegian Black Metal Scene</dc:title>
  <dc:creator>Rhodri Thomas</dc:creator>
  <cp:lastModifiedBy>Rhodri Thomas</cp:lastModifiedBy>
  <cp:revision>21</cp:revision>
  <dcterms:created xsi:type="dcterms:W3CDTF">2015-10-15T21:25:48Z</dcterms:created>
  <dcterms:modified xsi:type="dcterms:W3CDTF">2019-06-02T22:49:35Z</dcterms:modified>
</cp:coreProperties>
</file>