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1.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2.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20" r:id="rId24"/>
    <p:sldMasterId id="2147483732" r:id="rId25"/>
    <p:sldMasterId id="2147483744" r:id="rId26"/>
  </p:sldMasterIdLst>
  <p:notesMasterIdLst>
    <p:notesMasterId r:id="rId132"/>
  </p:notesMasterIdLst>
  <p:sldIdLst>
    <p:sldId id="297" r:id="rId27"/>
    <p:sldId id="998" r:id="rId28"/>
    <p:sldId id="969" r:id="rId29"/>
    <p:sldId id="970" r:id="rId30"/>
    <p:sldId id="999" r:id="rId31"/>
    <p:sldId id="1000" r:id="rId32"/>
    <p:sldId id="1001" r:id="rId33"/>
    <p:sldId id="1002" r:id="rId34"/>
    <p:sldId id="1003" r:id="rId35"/>
    <p:sldId id="971" r:id="rId36"/>
    <p:sldId id="975" r:id="rId37"/>
    <p:sldId id="371" r:id="rId38"/>
    <p:sldId id="372" r:id="rId39"/>
    <p:sldId id="972" r:id="rId40"/>
    <p:sldId id="973" r:id="rId41"/>
    <p:sldId id="974" r:id="rId42"/>
    <p:sldId id="705" r:id="rId43"/>
    <p:sldId id="706" r:id="rId44"/>
    <p:sldId id="707" r:id="rId45"/>
    <p:sldId id="322" r:id="rId46"/>
    <p:sldId id="266" r:id="rId47"/>
    <p:sldId id="656" r:id="rId48"/>
    <p:sldId id="982" r:id="rId49"/>
    <p:sldId id="983" r:id="rId50"/>
    <p:sldId id="304" r:id="rId51"/>
    <p:sldId id="985" r:id="rId52"/>
    <p:sldId id="301" r:id="rId53"/>
    <p:sldId id="660" r:id="rId54"/>
    <p:sldId id="658" r:id="rId55"/>
    <p:sldId id="619" r:id="rId56"/>
    <p:sldId id="990" r:id="rId57"/>
    <p:sldId id="703" r:id="rId58"/>
    <p:sldId id="991" r:id="rId59"/>
    <p:sldId id="710" r:id="rId60"/>
    <p:sldId id="708" r:id="rId61"/>
    <p:sldId id="709" r:id="rId62"/>
    <p:sldId id="666" r:id="rId63"/>
    <p:sldId id="668" r:id="rId64"/>
    <p:sldId id="676" r:id="rId65"/>
    <p:sldId id="687" r:id="rId66"/>
    <p:sldId id="688" r:id="rId67"/>
    <p:sldId id="308" r:id="rId68"/>
    <p:sldId id="689" r:id="rId69"/>
    <p:sldId id="309" r:id="rId70"/>
    <p:sldId id="298" r:id="rId71"/>
    <p:sldId id="310" r:id="rId72"/>
    <p:sldId id="694" r:id="rId73"/>
    <p:sldId id="299" r:id="rId74"/>
    <p:sldId id="976" r:id="rId75"/>
    <p:sldId id="695" r:id="rId76"/>
    <p:sldId id="296" r:id="rId77"/>
    <p:sldId id="696" r:id="rId78"/>
    <p:sldId id="697" r:id="rId79"/>
    <p:sldId id="273" r:id="rId80"/>
    <p:sldId id="300" r:id="rId81"/>
    <p:sldId id="282" r:id="rId82"/>
    <p:sldId id="622" r:id="rId83"/>
    <p:sldId id="651" r:id="rId84"/>
    <p:sldId id="980" r:id="rId85"/>
    <p:sldId id="686" r:id="rId86"/>
    <p:sldId id="977" r:id="rId87"/>
    <p:sldId id="978" r:id="rId88"/>
    <p:sldId id="979" r:id="rId89"/>
    <p:sldId id="698" r:id="rId90"/>
    <p:sldId id="699" r:id="rId91"/>
    <p:sldId id="992" r:id="rId92"/>
    <p:sldId id="993" r:id="rId93"/>
    <p:sldId id="704" r:id="rId94"/>
    <p:sldId id="702" r:id="rId95"/>
    <p:sldId id="716" r:id="rId96"/>
    <p:sldId id="994" r:id="rId97"/>
    <p:sldId id="995" r:id="rId98"/>
    <p:sldId id="715" r:id="rId99"/>
    <p:sldId id="717" r:id="rId100"/>
    <p:sldId id="718" r:id="rId101"/>
    <p:sldId id="712" r:id="rId102"/>
    <p:sldId id="996" r:id="rId103"/>
    <p:sldId id="997" r:id="rId104"/>
    <p:sldId id="720" r:id="rId105"/>
    <p:sldId id="776" r:id="rId106"/>
    <p:sldId id="721" r:id="rId107"/>
    <p:sldId id="777" r:id="rId108"/>
    <p:sldId id="722" r:id="rId109"/>
    <p:sldId id="723" r:id="rId110"/>
    <p:sldId id="719" r:id="rId111"/>
    <p:sldId id="726" r:id="rId112"/>
    <p:sldId id="727" r:id="rId113"/>
    <p:sldId id="728" r:id="rId114"/>
    <p:sldId id="730" r:id="rId115"/>
    <p:sldId id="739" r:id="rId116"/>
    <p:sldId id="740" r:id="rId117"/>
    <p:sldId id="736" r:id="rId118"/>
    <p:sldId id="742" r:id="rId119"/>
    <p:sldId id="743" r:id="rId120"/>
    <p:sldId id="744" r:id="rId121"/>
    <p:sldId id="745" r:id="rId122"/>
    <p:sldId id="746" r:id="rId123"/>
    <p:sldId id="747" r:id="rId124"/>
    <p:sldId id="784" r:id="rId125"/>
    <p:sldId id="750" r:id="rId126"/>
    <p:sldId id="751" r:id="rId127"/>
    <p:sldId id="758" r:id="rId128"/>
    <p:sldId id="752" r:id="rId129"/>
    <p:sldId id="756" r:id="rId130"/>
    <p:sldId id="769" r:id="rId1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E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81969"/>
  </p:normalViewPr>
  <p:slideViewPr>
    <p:cSldViewPr snapToGrid="0">
      <p:cViewPr varScale="1">
        <p:scale>
          <a:sx n="88" d="100"/>
          <a:sy n="88" d="100"/>
        </p:scale>
        <p:origin x="37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91.xml"/><Relationship Id="rId21" Type="http://schemas.openxmlformats.org/officeDocument/2006/relationships/slideMaster" Target="slideMasters/slideMaster18.xml"/><Relationship Id="rId42" Type="http://schemas.openxmlformats.org/officeDocument/2006/relationships/slide" Target="slides/slide16.xml"/><Relationship Id="rId63" Type="http://schemas.openxmlformats.org/officeDocument/2006/relationships/slide" Target="slides/slide37.xml"/><Relationship Id="rId84" Type="http://schemas.openxmlformats.org/officeDocument/2006/relationships/slide" Target="slides/slide58.xml"/><Relationship Id="rId16" Type="http://schemas.openxmlformats.org/officeDocument/2006/relationships/slideMaster" Target="slideMasters/slideMaster13.xml"/><Relationship Id="rId107" Type="http://schemas.openxmlformats.org/officeDocument/2006/relationships/slide" Target="slides/slide81.xml"/><Relationship Id="rId11" Type="http://schemas.openxmlformats.org/officeDocument/2006/relationships/slideMaster" Target="slideMasters/slideMaster8.xml"/><Relationship Id="rId32" Type="http://schemas.openxmlformats.org/officeDocument/2006/relationships/slide" Target="slides/slide6.xml"/><Relationship Id="rId37" Type="http://schemas.openxmlformats.org/officeDocument/2006/relationships/slide" Target="slides/slide11.xml"/><Relationship Id="rId53" Type="http://schemas.openxmlformats.org/officeDocument/2006/relationships/slide" Target="slides/slide27.xml"/><Relationship Id="rId58" Type="http://schemas.openxmlformats.org/officeDocument/2006/relationships/slide" Target="slides/slide32.xml"/><Relationship Id="rId74" Type="http://schemas.openxmlformats.org/officeDocument/2006/relationships/slide" Target="slides/slide48.xml"/><Relationship Id="rId79" Type="http://schemas.openxmlformats.org/officeDocument/2006/relationships/slide" Target="slides/slide53.xml"/><Relationship Id="rId102" Type="http://schemas.openxmlformats.org/officeDocument/2006/relationships/slide" Target="slides/slide76.xml"/><Relationship Id="rId123" Type="http://schemas.openxmlformats.org/officeDocument/2006/relationships/slide" Target="slides/slide97.xml"/><Relationship Id="rId128" Type="http://schemas.openxmlformats.org/officeDocument/2006/relationships/slide" Target="slides/slide102.xml"/><Relationship Id="rId5" Type="http://schemas.openxmlformats.org/officeDocument/2006/relationships/slideMaster" Target="slideMasters/slideMaster2.xml"/><Relationship Id="rId90" Type="http://schemas.openxmlformats.org/officeDocument/2006/relationships/slide" Target="slides/slide64.xml"/><Relationship Id="rId95" Type="http://schemas.openxmlformats.org/officeDocument/2006/relationships/slide" Target="slides/slide69.xml"/><Relationship Id="rId22" Type="http://schemas.openxmlformats.org/officeDocument/2006/relationships/slideMaster" Target="slideMasters/slideMaster19.xml"/><Relationship Id="rId27" Type="http://schemas.openxmlformats.org/officeDocument/2006/relationships/slide" Target="slides/slide1.xml"/><Relationship Id="rId43" Type="http://schemas.openxmlformats.org/officeDocument/2006/relationships/slide" Target="slides/slide17.xml"/><Relationship Id="rId48" Type="http://schemas.openxmlformats.org/officeDocument/2006/relationships/slide" Target="slides/slide22.xml"/><Relationship Id="rId64" Type="http://schemas.openxmlformats.org/officeDocument/2006/relationships/slide" Target="slides/slide38.xml"/><Relationship Id="rId69" Type="http://schemas.openxmlformats.org/officeDocument/2006/relationships/slide" Target="slides/slide43.xml"/><Relationship Id="rId113" Type="http://schemas.openxmlformats.org/officeDocument/2006/relationships/slide" Target="slides/slide87.xml"/><Relationship Id="rId118" Type="http://schemas.openxmlformats.org/officeDocument/2006/relationships/slide" Target="slides/slide92.xml"/><Relationship Id="rId134" Type="http://schemas.openxmlformats.org/officeDocument/2006/relationships/viewProps" Target="viewProps.xml"/><Relationship Id="rId80" Type="http://schemas.openxmlformats.org/officeDocument/2006/relationships/slide" Target="slides/slide54.xml"/><Relationship Id="rId85" Type="http://schemas.openxmlformats.org/officeDocument/2006/relationships/slide" Target="slides/slide59.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7.xml"/><Relationship Id="rId38" Type="http://schemas.openxmlformats.org/officeDocument/2006/relationships/slide" Target="slides/slide12.xml"/><Relationship Id="rId59" Type="http://schemas.openxmlformats.org/officeDocument/2006/relationships/slide" Target="slides/slide33.xml"/><Relationship Id="rId103" Type="http://schemas.openxmlformats.org/officeDocument/2006/relationships/slide" Target="slides/slide77.xml"/><Relationship Id="rId108" Type="http://schemas.openxmlformats.org/officeDocument/2006/relationships/slide" Target="slides/slide82.xml"/><Relationship Id="rId124" Type="http://schemas.openxmlformats.org/officeDocument/2006/relationships/slide" Target="slides/slide98.xml"/><Relationship Id="rId129" Type="http://schemas.openxmlformats.org/officeDocument/2006/relationships/slide" Target="slides/slide103.xml"/><Relationship Id="rId54" Type="http://schemas.openxmlformats.org/officeDocument/2006/relationships/slide" Target="slides/slide28.xml"/><Relationship Id="rId70" Type="http://schemas.openxmlformats.org/officeDocument/2006/relationships/slide" Target="slides/slide44.xml"/><Relationship Id="rId75" Type="http://schemas.openxmlformats.org/officeDocument/2006/relationships/slide" Target="slides/slide49.xml"/><Relationship Id="rId91" Type="http://schemas.openxmlformats.org/officeDocument/2006/relationships/slide" Target="slides/slide65.xml"/><Relationship Id="rId96" Type="http://schemas.openxmlformats.org/officeDocument/2006/relationships/slide" Target="slides/slide70.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Master" Target="slideMasters/slideMaster20.xml"/><Relationship Id="rId28" Type="http://schemas.openxmlformats.org/officeDocument/2006/relationships/slide" Target="slides/slide2.xml"/><Relationship Id="rId49" Type="http://schemas.openxmlformats.org/officeDocument/2006/relationships/slide" Target="slides/slide23.xml"/><Relationship Id="rId114" Type="http://schemas.openxmlformats.org/officeDocument/2006/relationships/slide" Target="slides/slide88.xml"/><Relationship Id="rId119" Type="http://schemas.openxmlformats.org/officeDocument/2006/relationships/slide" Target="slides/slide93.xml"/><Relationship Id="rId44" Type="http://schemas.openxmlformats.org/officeDocument/2006/relationships/slide" Target="slides/slide18.xml"/><Relationship Id="rId60" Type="http://schemas.openxmlformats.org/officeDocument/2006/relationships/slide" Target="slides/slide34.xml"/><Relationship Id="rId65" Type="http://schemas.openxmlformats.org/officeDocument/2006/relationships/slide" Target="slides/slide39.xml"/><Relationship Id="rId81" Type="http://schemas.openxmlformats.org/officeDocument/2006/relationships/slide" Target="slides/slide55.xml"/><Relationship Id="rId86" Type="http://schemas.openxmlformats.org/officeDocument/2006/relationships/slide" Target="slides/slide60.xml"/><Relationship Id="rId130" Type="http://schemas.openxmlformats.org/officeDocument/2006/relationships/slide" Target="slides/slide104.xml"/><Relationship Id="rId135" Type="http://schemas.openxmlformats.org/officeDocument/2006/relationships/theme" Target="theme/theme1.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3.xml"/><Relationship Id="rId109" Type="http://schemas.openxmlformats.org/officeDocument/2006/relationships/slide" Target="slides/slide83.xml"/><Relationship Id="rId34" Type="http://schemas.openxmlformats.org/officeDocument/2006/relationships/slide" Target="slides/slide8.xml"/><Relationship Id="rId50" Type="http://schemas.openxmlformats.org/officeDocument/2006/relationships/slide" Target="slides/slide24.xml"/><Relationship Id="rId55" Type="http://schemas.openxmlformats.org/officeDocument/2006/relationships/slide" Target="slides/slide29.xml"/><Relationship Id="rId76" Type="http://schemas.openxmlformats.org/officeDocument/2006/relationships/slide" Target="slides/slide50.xml"/><Relationship Id="rId97" Type="http://schemas.openxmlformats.org/officeDocument/2006/relationships/slide" Target="slides/slide71.xml"/><Relationship Id="rId104" Type="http://schemas.openxmlformats.org/officeDocument/2006/relationships/slide" Target="slides/slide78.xml"/><Relationship Id="rId120" Type="http://schemas.openxmlformats.org/officeDocument/2006/relationships/slide" Target="slides/slide94.xml"/><Relationship Id="rId125" Type="http://schemas.openxmlformats.org/officeDocument/2006/relationships/slide" Target="slides/slide99.xml"/><Relationship Id="rId7" Type="http://schemas.openxmlformats.org/officeDocument/2006/relationships/slideMaster" Target="slideMasters/slideMaster4.xml"/><Relationship Id="rId71" Type="http://schemas.openxmlformats.org/officeDocument/2006/relationships/slide" Target="slides/slide45.xml"/><Relationship Id="rId92"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3.xml"/><Relationship Id="rId24" Type="http://schemas.openxmlformats.org/officeDocument/2006/relationships/slideMaster" Target="slideMasters/slideMaster21.xml"/><Relationship Id="rId40" Type="http://schemas.openxmlformats.org/officeDocument/2006/relationships/slide" Target="slides/slide14.xml"/><Relationship Id="rId45" Type="http://schemas.openxmlformats.org/officeDocument/2006/relationships/slide" Target="slides/slide19.xml"/><Relationship Id="rId66" Type="http://schemas.openxmlformats.org/officeDocument/2006/relationships/slide" Target="slides/slide40.xml"/><Relationship Id="rId87" Type="http://schemas.openxmlformats.org/officeDocument/2006/relationships/slide" Target="slides/slide61.xml"/><Relationship Id="rId110" Type="http://schemas.openxmlformats.org/officeDocument/2006/relationships/slide" Target="slides/slide84.xml"/><Relationship Id="rId115" Type="http://schemas.openxmlformats.org/officeDocument/2006/relationships/slide" Target="slides/slide89.xml"/><Relationship Id="rId131" Type="http://schemas.openxmlformats.org/officeDocument/2006/relationships/slide" Target="slides/slide105.xml"/><Relationship Id="rId136" Type="http://schemas.openxmlformats.org/officeDocument/2006/relationships/tableStyles" Target="tableStyles.xml"/><Relationship Id="rId61" Type="http://schemas.openxmlformats.org/officeDocument/2006/relationships/slide" Target="slides/slide35.xml"/><Relationship Id="rId82" Type="http://schemas.openxmlformats.org/officeDocument/2006/relationships/slide" Target="slides/slide5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4.xml"/><Relationship Id="rId35" Type="http://schemas.openxmlformats.org/officeDocument/2006/relationships/slide" Target="slides/slide9.xml"/><Relationship Id="rId56" Type="http://schemas.openxmlformats.org/officeDocument/2006/relationships/slide" Target="slides/slide30.xml"/><Relationship Id="rId77" Type="http://schemas.openxmlformats.org/officeDocument/2006/relationships/slide" Target="slides/slide51.xml"/><Relationship Id="rId100" Type="http://schemas.openxmlformats.org/officeDocument/2006/relationships/slide" Target="slides/slide74.xml"/><Relationship Id="rId105" Type="http://schemas.openxmlformats.org/officeDocument/2006/relationships/slide" Target="slides/slide79.xml"/><Relationship Id="rId126" Type="http://schemas.openxmlformats.org/officeDocument/2006/relationships/slide" Target="slides/slide100.xml"/><Relationship Id="rId8" Type="http://schemas.openxmlformats.org/officeDocument/2006/relationships/slideMaster" Target="slideMasters/slideMaster5.xml"/><Relationship Id="rId51" Type="http://schemas.openxmlformats.org/officeDocument/2006/relationships/slide" Target="slides/slide25.xml"/><Relationship Id="rId72" Type="http://schemas.openxmlformats.org/officeDocument/2006/relationships/slide" Target="slides/slide46.xml"/><Relationship Id="rId93" Type="http://schemas.openxmlformats.org/officeDocument/2006/relationships/slide" Target="slides/slide67.xml"/><Relationship Id="rId98" Type="http://schemas.openxmlformats.org/officeDocument/2006/relationships/slide" Target="slides/slide72.xml"/><Relationship Id="rId121" Type="http://schemas.openxmlformats.org/officeDocument/2006/relationships/slide" Target="slides/slide95.xml"/><Relationship Id="rId3" Type="http://schemas.openxmlformats.org/officeDocument/2006/relationships/customXml" Target="../customXml/item3.xml"/><Relationship Id="rId25" Type="http://schemas.openxmlformats.org/officeDocument/2006/relationships/slideMaster" Target="slideMasters/slideMaster22.xml"/><Relationship Id="rId46" Type="http://schemas.openxmlformats.org/officeDocument/2006/relationships/slide" Target="slides/slide20.xml"/><Relationship Id="rId67" Type="http://schemas.openxmlformats.org/officeDocument/2006/relationships/slide" Target="slides/slide41.xml"/><Relationship Id="rId116" Type="http://schemas.openxmlformats.org/officeDocument/2006/relationships/slide" Target="slides/slide90.xml"/><Relationship Id="rId20" Type="http://schemas.openxmlformats.org/officeDocument/2006/relationships/slideMaster" Target="slideMasters/slideMaster17.xml"/><Relationship Id="rId41" Type="http://schemas.openxmlformats.org/officeDocument/2006/relationships/slide" Target="slides/slide15.xml"/><Relationship Id="rId62" Type="http://schemas.openxmlformats.org/officeDocument/2006/relationships/slide" Target="slides/slide36.xml"/><Relationship Id="rId83" Type="http://schemas.openxmlformats.org/officeDocument/2006/relationships/slide" Target="slides/slide57.xml"/><Relationship Id="rId88" Type="http://schemas.openxmlformats.org/officeDocument/2006/relationships/slide" Target="slides/slide62.xml"/><Relationship Id="rId111" Type="http://schemas.openxmlformats.org/officeDocument/2006/relationships/slide" Target="slides/slide85.xml"/><Relationship Id="rId132" Type="http://schemas.openxmlformats.org/officeDocument/2006/relationships/notesMaster" Target="notesMasters/notesMaster1.xml"/><Relationship Id="rId15" Type="http://schemas.openxmlformats.org/officeDocument/2006/relationships/slideMaster" Target="slideMasters/slideMaster12.xml"/><Relationship Id="rId36" Type="http://schemas.openxmlformats.org/officeDocument/2006/relationships/slide" Target="slides/slide10.xml"/><Relationship Id="rId57" Type="http://schemas.openxmlformats.org/officeDocument/2006/relationships/slide" Target="slides/slide31.xml"/><Relationship Id="rId106" Type="http://schemas.openxmlformats.org/officeDocument/2006/relationships/slide" Target="slides/slide80.xml"/><Relationship Id="rId127" Type="http://schemas.openxmlformats.org/officeDocument/2006/relationships/slide" Target="slides/slide101.xml"/><Relationship Id="rId10" Type="http://schemas.openxmlformats.org/officeDocument/2006/relationships/slideMaster" Target="slideMasters/slideMaster7.xml"/><Relationship Id="rId31" Type="http://schemas.openxmlformats.org/officeDocument/2006/relationships/slide" Target="slides/slide5.xml"/><Relationship Id="rId52" Type="http://schemas.openxmlformats.org/officeDocument/2006/relationships/slide" Target="slides/slide26.xml"/><Relationship Id="rId73" Type="http://schemas.openxmlformats.org/officeDocument/2006/relationships/slide" Target="slides/slide47.xml"/><Relationship Id="rId78" Type="http://schemas.openxmlformats.org/officeDocument/2006/relationships/slide" Target="slides/slide52.xml"/><Relationship Id="rId94" Type="http://schemas.openxmlformats.org/officeDocument/2006/relationships/slide" Target="slides/slide68.xml"/><Relationship Id="rId99" Type="http://schemas.openxmlformats.org/officeDocument/2006/relationships/slide" Target="slides/slide73.xml"/><Relationship Id="rId101" Type="http://schemas.openxmlformats.org/officeDocument/2006/relationships/slide" Target="slides/slide75.xml"/><Relationship Id="rId122" Type="http://schemas.openxmlformats.org/officeDocument/2006/relationships/slide" Target="slides/slide96.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Master" Target="slideMasters/slideMaster23.xml"/><Relationship Id="rId47" Type="http://schemas.openxmlformats.org/officeDocument/2006/relationships/slide" Target="slides/slide21.xml"/><Relationship Id="rId68" Type="http://schemas.openxmlformats.org/officeDocument/2006/relationships/slide" Target="slides/slide42.xml"/><Relationship Id="rId89" Type="http://schemas.openxmlformats.org/officeDocument/2006/relationships/slide" Target="slides/slide63.xml"/><Relationship Id="rId112" Type="http://schemas.openxmlformats.org/officeDocument/2006/relationships/slide" Target="slides/slide86.xml"/><Relationship Id="rId133"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8503280-CD05-4B91-AF89-1946D697766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ABEBE18-E30F-40EE-9DDD-965BB1D3E570}">
      <dgm:prSet/>
      <dgm:spPr/>
      <dgm:t>
        <a:bodyPr/>
        <a:lstStyle/>
        <a:p>
          <a:r>
            <a:rPr lang="en-US" dirty="0"/>
            <a:t>If the rear boundary of the reaction zone maintains pace with the forward end of the reaction zone (the detonation shock front), then the detonation is sustained</a:t>
          </a:r>
        </a:p>
      </dgm:t>
    </dgm:pt>
    <dgm:pt modelId="{E45D523B-79C6-42B3-9D6A-2DD77B67CB56}" type="parTrans" cxnId="{228A12A3-5D9A-4DA4-B021-8D5A0DA8A0BC}">
      <dgm:prSet/>
      <dgm:spPr/>
      <dgm:t>
        <a:bodyPr/>
        <a:lstStyle/>
        <a:p>
          <a:endParaRPr lang="en-US"/>
        </a:p>
      </dgm:t>
    </dgm:pt>
    <dgm:pt modelId="{BABDFFAC-0DA7-490F-A6F4-D26580022826}" type="sibTrans" cxnId="{228A12A3-5D9A-4DA4-B021-8D5A0DA8A0BC}">
      <dgm:prSet/>
      <dgm:spPr/>
      <dgm:t>
        <a:bodyPr/>
        <a:lstStyle/>
        <a:p>
          <a:endParaRPr lang="en-US"/>
        </a:p>
      </dgm:t>
    </dgm:pt>
    <dgm:pt modelId="{D15281AB-2DDE-4CF9-8DAE-2C52B8260BFE}">
      <dgm:prSet/>
      <dgm:spPr/>
      <dgm:t>
        <a:bodyPr/>
        <a:lstStyle/>
        <a:p>
          <a:r>
            <a:rPr lang="en-US"/>
            <a:t>If the flow conditions are sub sonic at the rear boundary then the reaction zone extends and the detonation becomes non-ideal.</a:t>
          </a:r>
        </a:p>
      </dgm:t>
    </dgm:pt>
    <dgm:pt modelId="{D63C2E26-30B1-40C4-858B-048ECC108547}" type="parTrans" cxnId="{E33D4C47-73E9-45D0-BA47-03E8E3E43C31}">
      <dgm:prSet/>
      <dgm:spPr/>
      <dgm:t>
        <a:bodyPr/>
        <a:lstStyle/>
        <a:p>
          <a:endParaRPr lang="en-US"/>
        </a:p>
      </dgm:t>
    </dgm:pt>
    <dgm:pt modelId="{DFFB2FB0-7934-4956-99A3-64192BC1B735}" type="sibTrans" cxnId="{E33D4C47-73E9-45D0-BA47-03E8E3E43C31}">
      <dgm:prSet/>
      <dgm:spPr/>
      <dgm:t>
        <a:bodyPr/>
        <a:lstStyle/>
        <a:p>
          <a:endParaRPr lang="en-US"/>
        </a:p>
      </dgm:t>
    </dgm:pt>
    <dgm:pt modelId="{9A1EC549-2EDD-44FE-8C88-DDF02B2473E2}">
      <dgm:prSet/>
      <dgm:spPr/>
      <dgm:t>
        <a:bodyPr/>
        <a:lstStyle/>
        <a:p>
          <a:r>
            <a:rPr lang="en-US"/>
            <a:t>This, therefore, leads to a minimum detonation pressure required to sustain an ideal detonation, which is known as the C-J point </a:t>
          </a:r>
        </a:p>
      </dgm:t>
    </dgm:pt>
    <dgm:pt modelId="{AD6D1D8E-1CCE-45CA-8B77-F79BAD90CBBC}" type="parTrans" cxnId="{713E3F71-F6D4-4D95-B698-EA509D80D1BA}">
      <dgm:prSet/>
      <dgm:spPr/>
      <dgm:t>
        <a:bodyPr/>
        <a:lstStyle/>
        <a:p>
          <a:endParaRPr lang="en-US"/>
        </a:p>
      </dgm:t>
    </dgm:pt>
    <dgm:pt modelId="{FE15CB51-F910-4D2B-A30C-82531666B337}" type="sibTrans" cxnId="{713E3F71-F6D4-4D95-B698-EA509D80D1BA}">
      <dgm:prSet/>
      <dgm:spPr/>
      <dgm:t>
        <a:bodyPr/>
        <a:lstStyle/>
        <a:p>
          <a:endParaRPr lang="en-US"/>
        </a:p>
      </dgm:t>
    </dgm:pt>
    <dgm:pt modelId="{9A8BB9B4-2F66-408B-BBD1-B589097117D5}" type="pres">
      <dgm:prSet presAssocID="{A8503280-CD05-4B91-AF89-1946D6977660}" presName="root" presStyleCnt="0">
        <dgm:presLayoutVars>
          <dgm:dir/>
          <dgm:resizeHandles val="exact"/>
        </dgm:presLayoutVars>
      </dgm:prSet>
      <dgm:spPr/>
    </dgm:pt>
    <dgm:pt modelId="{AEAD0EF3-37DB-4D5B-A0E5-182A42DF36FA}" type="pres">
      <dgm:prSet presAssocID="{AABEBE18-E30F-40EE-9DDD-965BB1D3E570}" presName="compNode" presStyleCnt="0"/>
      <dgm:spPr/>
    </dgm:pt>
    <dgm:pt modelId="{04110624-32A7-43EB-9D3E-8DCC33A5F6C5}" type="pres">
      <dgm:prSet presAssocID="{AABEBE18-E30F-40EE-9DDD-965BB1D3E570}" presName="bgRect" presStyleLbl="bgShp" presStyleIdx="0" presStyleCnt="3"/>
      <dgm:spPr/>
    </dgm:pt>
    <dgm:pt modelId="{316FDE3C-4296-4AA2-B706-9785A6BD51E3}" type="pres">
      <dgm:prSet presAssocID="{AABEBE18-E30F-40EE-9DDD-965BB1D3E57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plosion"/>
        </a:ext>
      </dgm:extLst>
    </dgm:pt>
    <dgm:pt modelId="{668D5568-22A7-410B-BA05-0DCBAFF4361C}" type="pres">
      <dgm:prSet presAssocID="{AABEBE18-E30F-40EE-9DDD-965BB1D3E570}" presName="spaceRect" presStyleCnt="0"/>
      <dgm:spPr/>
    </dgm:pt>
    <dgm:pt modelId="{9DB49578-7046-4945-BFC1-339DC893F1F4}" type="pres">
      <dgm:prSet presAssocID="{AABEBE18-E30F-40EE-9DDD-965BB1D3E570}" presName="parTx" presStyleLbl="revTx" presStyleIdx="0" presStyleCnt="3">
        <dgm:presLayoutVars>
          <dgm:chMax val="0"/>
          <dgm:chPref val="0"/>
        </dgm:presLayoutVars>
      </dgm:prSet>
      <dgm:spPr/>
    </dgm:pt>
    <dgm:pt modelId="{3403F1CE-77F7-4FC8-9186-FD9397C457DD}" type="pres">
      <dgm:prSet presAssocID="{BABDFFAC-0DA7-490F-A6F4-D26580022826}" presName="sibTrans" presStyleCnt="0"/>
      <dgm:spPr/>
    </dgm:pt>
    <dgm:pt modelId="{2C57DFC1-4B24-4789-8E6D-C2919B1D1121}" type="pres">
      <dgm:prSet presAssocID="{D15281AB-2DDE-4CF9-8DAE-2C52B8260BFE}" presName="compNode" presStyleCnt="0"/>
      <dgm:spPr/>
    </dgm:pt>
    <dgm:pt modelId="{7452865B-45AC-49F8-B5D1-F312FA598E52}" type="pres">
      <dgm:prSet presAssocID="{D15281AB-2DDE-4CF9-8DAE-2C52B8260BFE}" presName="bgRect" presStyleLbl="bgShp" presStyleIdx="1" presStyleCnt="3"/>
      <dgm:spPr/>
    </dgm:pt>
    <dgm:pt modelId="{D35F722E-BC68-45E9-A710-057735C3AB0B}" type="pres">
      <dgm:prSet presAssocID="{D15281AB-2DDE-4CF9-8DAE-2C52B8260BF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dge scene"/>
        </a:ext>
      </dgm:extLst>
    </dgm:pt>
    <dgm:pt modelId="{85601182-0FB9-48EC-BF1A-DF3719B61A0F}" type="pres">
      <dgm:prSet presAssocID="{D15281AB-2DDE-4CF9-8DAE-2C52B8260BFE}" presName="spaceRect" presStyleCnt="0"/>
      <dgm:spPr/>
    </dgm:pt>
    <dgm:pt modelId="{10836B6A-3D76-4E0F-8849-9A63E7CD2732}" type="pres">
      <dgm:prSet presAssocID="{D15281AB-2DDE-4CF9-8DAE-2C52B8260BFE}" presName="parTx" presStyleLbl="revTx" presStyleIdx="1" presStyleCnt="3">
        <dgm:presLayoutVars>
          <dgm:chMax val="0"/>
          <dgm:chPref val="0"/>
        </dgm:presLayoutVars>
      </dgm:prSet>
      <dgm:spPr/>
    </dgm:pt>
    <dgm:pt modelId="{C6F05C4F-6E6B-4F9E-AA3D-23D29FC5A265}" type="pres">
      <dgm:prSet presAssocID="{DFFB2FB0-7934-4956-99A3-64192BC1B735}" presName="sibTrans" presStyleCnt="0"/>
      <dgm:spPr/>
    </dgm:pt>
    <dgm:pt modelId="{C8DADC94-DBF9-41A2-BB33-1705A58FEEF1}" type="pres">
      <dgm:prSet presAssocID="{9A1EC549-2EDD-44FE-8C88-DDF02B2473E2}" presName="compNode" presStyleCnt="0"/>
      <dgm:spPr/>
    </dgm:pt>
    <dgm:pt modelId="{9EC9A492-4031-4D95-A755-44B4FD9F3030}" type="pres">
      <dgm:prSet presAssocID="{9A1EC549-2EDD-44FE-8C88-DDF02B2473E2}" presName="bgRect" presStyleLbl="bgShp" presStyleIdx="2" presStyleCnt="3"/>
      <dgm:spPr/>
    </dgm:pt>
    <dgm:pt modelId="{5EFD0225-CD50-40DD-A59E-9D5BBA1148AE}" type="pres">
      <dgm:prSet presAssocID="{9A1EC549-2EDD-44FE-8C88-DDF02B2473E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ungs"/>
        </a:ext>
      </dgm:extLst>
    </dgm:pt>
    <dgm:pt modelId="{CE5B3E79-B33F-470A-8C31-418E96F1151C}" type="pres">
      <dgm:prSet presAssocID="{9A1EC549-2EDD-44FE-8C88-DDF02B2473E2}" presName="spaceRect" presStyleCnt="0"/>
      <dgm:spPr/>
    </dgm:pt>
    <dgm:pt modelId="{1EEA0830-4410-4889-B594-7A7E5F42807C}" type="pres">
      <dgm:prSet presAssocID="{9A1EC549-2EDD-44FE-8C88-DDF02B2473E2}" presName="parTx" presStyleLbl="revTx" presStyleIdx="2" presStyleCnt="3">
        <dgm:presLayoutVars>
          <dgm:chMax val="0"/>
          <dgm:chPref val="0"/>
        </dgm:presLayoutVars>
      </dgm:prSet>
      <dgm:spPr/>
    </dgm:pt>
  </dgm:ptLst>
  <dgm:cxnLst>
    <dgm:cxn modelId="{E33D4C47-73E9-45D0-BA47-03E8E3E43C31}" srcId="{A8503280-CD05-4B91-AF89-1946D6977660}" destId="{D15281AB-2DDE-4CF9-8DAE-2C52B8260BFE}" srcOrd="1" destOrd="0" parTransId="{D63C2E26-30B1-40C4-858B-048ECC108547}" sibTransId="{DFFB2FB0-7934-4956-99A3-64192BC1B735}"/>
    <dgm:cxn modelId="{713E3F71-F6D4-4D95-B698-EA509D80D1BA}" srcId="{A8503280-CD05-4B91-AF89-1946D6977660}" destId="{9A1EC549-2EDD-44FE-8C88-DDF02B2473E2}" srcOrd="2" destOrd="0" parTransId="{AD6D1D8E-1CCE-45CA-8B77-F79BAD90CBBC}" sibTransId="{FE15CB51-F910-4D2B-A30C-82531666B337}"/>
    <dgm:cxn modelId="{9B46058B-ADD7-4A56-BA02-FF6E3D876B64}" type="presOf" srcId="{D15281AB-2DDE-4CF9-8DAE-2C52B8260BFE}" destId="{10836B6A-3D76-4E0F-8849-9A63E7CD2732}" srcOrd="0" destOrd="0" presId="urn:microsoft.com/office/officeart/2018/2/layout/IconVerticalSolidList"/>
    <dgm:cxn modelId="{5D9E2B96-4F79-4002-9DB5-A8FAA6F90646}" type="presOf" srcId="{AABEBE18-E30F-40EE-9DDD-965BB1D3E570}" destId="{9DB49578-7046-4945-BFC1-339DC893F1F4}" srcOrd="0" destOrd="0" presId="urn:microsoft.com/office/officeart/2018/2/layout/IconVerticalSolidList"/>
    <dgm:cxn modelId="{A10EDC99-E762-4AF2-9551-7E746DDC6E1D}" type="presOf" srcId="{9A1EC549-2EDD-44FE-8C88-DDF02B2473E2}" destId="{1EEA0830-4410-4889-B594-7A7E5F42807C}" srcOrd="0" destOrd="0" presId="urn:microsoft.com/office/officeart/2018/2/layout/IconVerticalSolidList"/>
    <dgm:cxn modelId="{228A12A3-5D9A-4DA4-B021-8D5A0DA8A0BC}" srcId="{A8503280-CD05-4B91-AF89-1946D6977660}" destId="{AABEBE18-E30F-40EE-9DDD-965BB1D3E570}" srcOrd="0" destOrd="0" parTransId="{E45D523B-79C6-42B3-9D6A-2DD77B67CB56}" sibTransId="{BABDFFAC-0DA7-490F-A6F4-D26580022826}"/>
    <dgm:cxn modelId="{6C7AAAA8-54C1-4A24-96CF-F271FEDAA5C2}" type="presOf" srcId="{A8503280-CD05-4B91-AF89-1946D6977660}" destId="{9A8BB9B4-2F66-408B-BBD1-B589097117D5}" srcOrd="0" destOrd="0" presId="urn:microsoft.com/office/officeart/2018/2/layout/IconVerticalSolidList"/>
    <dgm:cxn modelId="{3B673185-BDAE-46EA-9213-53E02EA2785C}" type="presParOf" srcId="{9A8BB9B4-2F66-408B-BBD1-B589097117D5}" destId="{AEAD0EF3-37DB-4D5B-A0E5-182A42DF36FA}" srcOrd="0" destOrd="0" presId="urn:microsoft.com/office/officeart/2018/2/layout/IconVerticalSolidList"/>
    <dgm:cxn modelId="{A544ED43-58C0-40FC-83DE-B9C8193E39D5}" type="presParOf" srcId="{AEAD0EF3-37DB-4D5B-A0E5-182A42DF36FA}" destId="{04110624-32A7-43EB-9D3E-8DCC33A5F6C5}" srcOrd="0" destOrd="0" presId="urn:microsoft.com/office/officeart/2018/2/layout/IconVerticalSolidList"/>
    <dgm:cxn modelId="{1B6A9B65-B2B9-4701-B3B1-FED378A32C28}" type="presParOf" srcId="{AEAD0EF3-37DB-4D5B-A0E5-182A42DF36FA}" destId="{316FDE3C-4296-4AA2-B706-9785A6BD51E3}" srcOrd="1" destOrd="0" presId="urn:microsoft.com/office/officeart/2018/2/layout/IconVerticalSolidList"/>
    <dgm:cxn modelId="{912E886C-8699-4E48-B8CE-62EFB50E7135}" type="presParOf" srcId="{AEAD0EF3-37DB-4D5B-A0E5-182A42DF36FA}" destId="{668D5568-22A7-410B-BA05-0DCBAFF4361C}" srcOrd="2" destOrd="0" presId="urn:microsoft.com/office/officeart/2018/2/layout/IconVerticalSolidList"/>
    <dgm:cxn modelId="{44856835-5622-4EEA-A8EC-D85253386A86}" type="presParOf" srcId="{AEAD0EF3-37DB-4D5B-A0E5-182A42DF36FA}" destId="{9DB49578-7046-4945-BFC1-339DC893F1F4}" srcOrd="3" destOrd="0" presId="urn:microsoft.com/office/officeart/2018/2/layout/IconVerticalSolidList"/>
    <dgm:cxn modelId="{51CB6641-483F-4133-896C-B85CCCE3FA7F}" type="presParOf" srcId="{9A8BB9B4-2F66-408B-BBD1-B589097117D5}" destId="{3403F1CE-77F7-4FC8-9186-FD9397C457DD}" srcOrd="1" destOrd="0" presId="urn:microsoft.com/office/officeart/2018/2/layout/IconVerticalSolidList"/>
    <dgm:cxn modelId="{5E7BAD41-26DF-4C74-B96C-A41F6F02D033}" type="presParOf" srcId="{9A8BB9B4-2F66-408B-BBD1-B589097117D5}" destId="{2C57DFC1-4B24-4789-8E6D-C2919B1D1121}" srcOrd="2" destOrd="0" presId="urn:microsoft.com/office/officeart/2018/2/layout/IconVerticalSolidList"/>
    <dgm:cxn modelId="{F4A0C369-62CB-4E0A-ABC1-03E98B3EC22C}" type="presParOf" srcId="{2C57DFC1-4B24-4789-8E6D-C2919B1D1121}" destId="{7452865B-45AC-49F8-B5D1-F312FA598E52}" srcOrd="0" destOrd="0" presId="urn:microsoft.com/office/officeart/2018/2/layout/IconVerticalSolidList"/>
    <dgm:cxn modelId="{C9D54B21-C975-44C0-A9A0-A5451D5CB077}" type="presParOf" srcId="{2C57DFC1-4B24-4789-8E6D-C2919B1D1121}" destId="{D35F722E-BC68-45E9-A710-057735C3AB0B}" srcOrd="1" destOrd="0" presId="urn:microsoft.com/office/officeart/2018/2/layout/IconVerticalSolidList"/>
    <dgm:cxn modelId="{3AE72E05-16F4-4C55-BF92-2274DB8785AD}" type="presParOf" srcId="{2C57DFC1-4B24-4789-8E6D-C2919B1D1121}" destId="{85601182-0FB9-48EC-BF1A-DF3719B61A0F}" srcOrd="2" destOrd="0" presId="urn:microsoft.com/office/officeart/2018/2/layout/IconVerticalSolidList"/>
    <dgm:cxn modelId="{A3AFE8F1-EDDC-40DF-A361-79EEB3B78F39}" type="presParOf" srcId="{2C57DFC1-4B24-4789-8E6D-C2919B1D1121}" destId="{10836B6A-3D76-4E0F-8849-9A63E7CD2732}" srcOrd="3" destOrd="0" presId="urn:microsoft.com/office/officeart/2018/2/layout/IconVerticalSolidList"/>
    <dgm:cxn modelId="{E75CB0F8-2851-4E6B-B1E2-BC4760CBE280}" type="presParOf" srcId="{9A8BB9B4-2F66-408B-BBD1-B589097117D5}" destId="{C6F05C4F-6E6B-4F9E-AA3D-23D29FC5A265}" srcOrd="3" destOrd="0" presId="urn:microsoft.com/office/officeart/2018/2/layout/IconVerticalSolidList"/>
    <dgm:cxn modelId="{F8B3D8CE-BF3D-4B3E-BDA2-B26112ACFC11}" type="presParOf" srcId="{9A8BB9B4-2F66-408B-BBD1-B589097117D5}" destId="{C8DADC94-DBF9-41A2-BB33-1705A58FEEF1}" srcOrd="4" destOrd="0" presId="urn:microsoft.com/office/officeart/2018/2/layout/IconVerticalSolidList"/>
    <dgm:cxn modelId="{8C03738E-D658-4AFD-BA1B-9A3560F2BC1B}" type="presParOf" srcId="{C8DADC94-DBF9-41A2-BB33-1705A58FEEF1}" destId="{9EC9A492-4031-4D95-A755-44B4FD9F3030}" srcOrd="0" destOrd="0" presId="urn:microsoft.com/office/officeart/2018/2/layout/IconVerticalSolidList"/>
    <dgm:cxn modelId="{40378D0A-D269-409B-AAD8-689F4C521F9A}" type="presParOf" srcId="{C8DADC94-DBF9-41A2-BB33-1705A58FEEF1}" destId="{5EFD0225-CD50-40DD-A59E-9D5BBA1148AE}" srcOrd="1" destOrd="0" presId="urn:microsoft.com/office/officeart/2018/2/layout/IconVerticalSolidList"/>
    <dgm:cxn modelId="{E91C6E44-C05D-4A4E-9175-41F390755AA5}" type="presParOf" srcId="{C8DADC94-DBF9-41A2-BB33-1705A58FEEF1}" destId="{CE5B3E79-B33F-470A-8C31-418E96F1151C}" srcOrd="2" destOrd="0" presId="urn:microsoft.com/office/officeart/2018/2/layout/IconVerticalSolidList"/>
    <dgm:cxn modelId="{5841AFEB-1220-49D2-8E87-DC93C53507E1}" type="presParOf" srcId="{C8DADC94-DBF9-41A2-BB33-1705A58FEEF1}" destId="{1EEA0830-4410-4889-B594-7A7E5F42807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4E0D83-556B-4A7B-9577-14834D3EA06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2F0F45F-AC04-4C9C-A4EB-33C915B414A7}">
      <dgm:prSet custT="1"/>
      <dgm:spPr/>
      <dgm:t>
        <a:bodyPr/>
        <a:lstStyle/>
        <a:p>
          <a:r>
            <a:rPr lang="en-GB" sz="2400" dirty="0"/>
            <a:t>In the strong detonation regime, the rarefaction wave overtakes and interacts with the detonation wave – it is not strictly feasible, and if so, transient.</a:t>
          </a:r>
          <a:endParaRPr lang="en-US" sz="2400" dirty="0"/>
        </a:p>
      </dgm:t>
    </dgm:pt>
    <dgm:pt modelId="{08A2D6BE-2E6B-4AAC-BB88-0FFD700584C8}" type="parTrans" cxnId="{F00630E3-19E2-4732-B4F7-BE38F49E4D31}">
      <dgm:prSet/>
      <dgm:spPr/>
      <dgm:t>
        <a:bodyPr/>
        <a:lstStyle/>
        <a:p>
          <a:endParaRPr lang="en-US" sz="2400"/>
        </a:p>
      </dgm:t>
    </dgm:pt>
    <dgm:pt modelId="{93D28EC4-C282-4A1A-9653-36E13E7E5C60}" type="sibTrans" cxnId="{F00630E3-19E2-4732-B4F7-BE38F49E4D31}">
      <dgm:prSet/>
      <dgm:spPr/>
      <dgm:t>
        <a:bodyPr/>
        <a:lstStyle/>
        <a:p>
          <a:endParaRPr lang="en-US" sz="2400"/>
        </a:p>
      </dgm:t>
    </dgm:pt>
    <dgm:pt modelId="{5A8CFCA4-5A63-4415-92D1-307323A02FF3}">
      <dgm:prSet custT="1"/>
      <dgm:spPr/>
      <dgm:t>
        <a:bodyPr/>
        <a:lstStyle/>
        <a:p>
          <a:r>
            <a:rPr lang="en-GB" sz="2400" dirty="0"/>
            <a:t>At equilibrium (the C-J point), a supersonic final state is self-sustained because the rarefaction wave cannot overtake the detonation front. The distance from the shock front and rarefaction wave remains constant.</a:t>
          </a:r>
          <a:endParaRPr lang="en-US" sz="2400" dirty="0"/>
        </a:p>
      </dgm:t>
    </dgm:pt>
    <dgm:pt modelId="{219B1C23-1341-463D-B3CF-D3D53CD75AEF}" type="parTrans" cxnId="{E1C4400D-1AFF-4A4B-9633-5CA9A47B4E5D}">
      <dgm:prSet/>
      <dgm:spPr/>
      <dgm:t>
        <a:bodyPr/>
        <a:lstStyle/>
        <a:p>
          <a:endParaRPr lang="en-US" sz="2400"/>
        </a:p>
      </dgm:t>
    </dgm:pt>
    <dgm:pt modelId="{1518AE34-17E2-4E06-A9A8-17246F1BB88E}" type="sibTrans" cxnId="{E1C4400D-1AFF-4A4B-9633-5CA9A47B4E5D}">
      <dgm:prSet/>
      <dgm:spPr/>
      <dgm:t>
        <a:bodyPr/>
        <a:lstStyle/>
        <a:p>
          <a:endParaRPr lang="en-US" sz="2400"/>
        </a:p>
      </dgm:t>
    </dgm:pt>
    <dgm:pt modelId="{BBA52C67-A6CC-454E-95D1-8F5D9272C220}">
      <dgm:prSet custT="1"/>
      <dgm:spPr/>
      <dgm:t>
        <a:bodyPr/>
        <a:lstStyle/>
        <a:p>
          <a:r>
            <a:rPr lang="en-GB" sz="2400" dirty="0"/>
            <a:t>In a weak detonation "divergence" of the detonation and rarefaction waves is clearly seen. The rarefaction wave lags behind the shock wave, and the reaction zone length increases. Increasing the length of reaction zone takes energy away from the shock front.</a:t>
          </a:r>
          <a:endParaRPr lang="en-US" sz="2400" dirty="0"/>
        </a:p>
      </dgm:t>
    </dgm:pt>
    <dgm:pt modelId="{11F5CF3B-BB02-410A-9A23-EEEDF4F851A6}" type="parTrans" cxnId="{B8A01DEE-219A-4F8B-AC1E-99BA8DC899F3}">
      <dgm:prSet/>
      <dgm:spPr/>
      <dgm:t>
        <a:bodyPr/>
        <a:lstStyle/>
        <a:p>
          <a:endParaRPr lang="en-US" sz="2400"/>
        </a:p>
      </dgm:t>
    </dgm:pt>
    <dgm:pt modelId="{ED61D9A2-6A74-4254-B955-C2AC7CF36199}" type="sibTrans" cxnId="{B8A01DEE-219A-4F8B-AC1E-99BA8DC899F3}">
      <dgm:prSet/>
      <dgm:spPr/>
      <dgm:t>
        <a:bodyPr/>
        <a:lstStyle/>
        <a:p>
          <a:endParaRPr lang="en-US" sz="2400"/>
        </a:p>
      </dgm:t>
    </dgm:pt>
    <dgm:pt modelId="{F052D083-78E1-41BC-86FA-9ABB7929A436}" type="pres">
      <dgm:prSet presAssocID="{1C4E0D83-556B-4A7B-9577-14834D3EA069}" presName="root" presStyleCnt="0">
        <dgm:presLayoutVars>
          <dgm:dir/>
          <dgm:resizeHandles val="exact"/>
        </dgm:presLayoutVars>
      </dgm:prSet>
      <dgm:spPr/>
    </dgm:pt>
    <dgm:pt modelId="{B1F90446-3EE9-49B9-A20E-8C423E65D632}" type="pres">
      <dgm:prSet presAssocID="{E2F0F45F-AC04-4C9C-A4EB-33C915B414A7}" presName="compNode" presStyleCnt="0"/>
      <dgm:spPr/>
    </dgm:pt>
    <dgm:pt modelId="{36E82A6D-E40A-4A92-9BA4-18EEC2B36F56}" type="pres">
      <dgm:prSet presAssocID="{E2F0F45F-AC04-4C9C-A4EB-33C915B414A7}" presName="bgRect" presStyleLbl="bgShp" presStyleIdx="0" presStyleCnt="3"/>
      <dgm:spPr/>
    </dgm:pt>
    <dgm:pt modelId="{5D52BB99-D935-4EBD-BF58-F677E853E98C}" type="pres">
      <dgm:prSet presAssocID="{E2F0F45F-AC04-4C9C-A4EB-33C915B414A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with Pulse"/>
        </a:ext>
      </dgm:extLst>
    </dgm:pt>
    <dgm:pt modelId="{7F95E025-5E30-405F-A5A2-71B2A2D204B3}" type="pres">
      <dgm:prSet presAssocID="{E2F0F45F-AC04-4C9C-A4EB-33C915B414A7}" presName="spaceRect" presStyleCnt="0"/>
      <dgm:spPr/>
    </dgm:pt>
    <dgm:pt modelId="{C0A97316-C55B-42AE-9306-FB6D5D4F78E2}" type="pres">
      <dgm:prSet presAssocID="{E2F0F45F-AC04-4C9C-A4EB-33C915B414A7}" presName="parTx" presStyleLbl="revTx" presStyleIdx="0" presStyleCnt="3">
        <dgm:presLayoutVars>
          <dgm:chMax val="0"/>
          <dgm:chPref val="0"/>
        </dgm:presLayoutVars>
      </dgm:prSet>
      <dgm:spPr/>
    </dgm:pt>
    <dgm:pt modelId="{5033646F-31B5-4E7A-A010-6E3CD1DF1943}" type="pres">
      <dgm:prSet presAssocID="{93D28EC4-C282-4A1A-9653-36E13E7E5C60}" presName="sibTrans" presStyleCnt="0"/>
      <dgm:spPr/>
    </dgm:pt>
    <dgm:pt modelId="{C31B1377-A2E8-4713-82C9-8764F3A4396F}" type="pres">
      <dgm:prSet presAssocID="{5A8CFCA4-5A63-4415-92D1-307323A02FF3}" presName="compNode" presStyleCnt="0"/>
      <dgm:spPr/>
    </dgm:pt>
    <dgm:pt modelId="{D647E007-64C3-492A-975B-06D61066FB57}" type="pres">
      <dgm:prSet presAssocID="{5A8CFCA4-5A63-4415-92D1-307323A02FF3}" presName="bgRect" presStyleLbl="bgShp" presStyleIdx="1" presStyleCnt="3"/>
      <dgm:spPr/>
    </dgm:pt>
    <dgm:pt modelId="{97A6AD23-C6E8-4045-A813-64DEB10AABF4}" type="pres">
      <dgm:prSet presAssocID="{5A8CFCA4-5A63-4415-92D1-307323A02F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nsfer"/>
        </a:ext>
      </dgm:extLst>
    </dgm:pt>
    <dgm:pt modelId="{41E77B63-FF8F-4AEF-9FFD-9F532F6BD7C7}" type="pres">
      <dgm:prSet presAssocID="{5A8CFCA4-5A63-4415-92D1-307323A02FF3}" presName="spaceRect" presStyleCnt="0"/>
      <dgm:spPr/>
    </dgm:pt>
    <dgm:pt modelId="{B0397AAD-582C-43B4-B63C-8FF03118EAB9}" type="pres">
      <dgm:prSet presAssocID="{5A8CFCA4-5A63-4415-92D1-307323A02FF3}" presName="parTx" presStyleLbl="revTx" presStyleIdx="1" presStyleCnt="3">
        <dgm:presLayoutVars>
          <dgm:chMax val="0"/>
          <dgm:chPref val="0"/>
        </dgm:presLayoutVars>
      </dgm:prSet>
      <dgm:spPr/>
    </dgm:pt>
    <dgm:pt modelId="{BAF957CE-36D3-4E99-96D8-A64E3520DD86}" type="pres">
      <dgm:prSet presAssocID="{1518AE34-17E2-4E06-A9A8-17246F1BB88E}" presName="sibTrans" presStyleCnt="0"/>
      <dgm:spPr/>
    </dgm:pt>
    <dgm:pt modelId="{D637EAAB-1937-427F-A734-E91D1B30F2A1}" type="pres">
      <dgm:prSet presAssocID="{BBA52C67-A6CC-454E-95D1-8F5D9272C220}" presName="compNode" presStyleCnt="0"/>
      <dgm:spPr/>
    </dgm:pt>
    <dgm:pt modelId="{D71A8246-4A4B-445A-BB86-4E852D141759}" type="pres">
      <dgm:prSet presAssocID="{BBA52C67-A6CC-454E-95D1-8F5D9272C220}" presName="bgRect" presStyleLbl="bgShp" presStyleIdx="2" presStyleCnt="3"/>
      <dgm:spPr/>
    </dgm:pt>
    <dgm:pt modelId="{007CF130-ED79-424D-949E-D4D20BFA43B0}" type="pres">
      <dgm:prSet presAssocID="{BBA52C67-A6CC-454E-95D1-8F5D9272C22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xplosion"/>
        </a:ext>
      </dgm:extLst>
    </dgm:pt>
    <dgm:pt modelId="{E8E9DF07-7F78-4950-988F-3A20BD68C01F}" type="pres">
      <dgm:prSet presAssocID="{BBA52C67-A6CC-454E-95D1-8F5D9272C220}" presName="spaceRect" presStyleCnt="0"/>
      <dgm:spPr/>
    </dgm:pt>
    <dgm:pt modelId="{CEB1AD2D-C4BD-4027-A574-3102E355C3EE}" type="pres">
      <dgm:prSet presAssocID="{BBA52C67-A6CC-454E-95D1-8F5D9272C220}" presName="parTx" presStyleLbl="revTx" presStyleIdx="2" presStyleCnt="3">
        <dgm:presLayoutVars>
          <dgm:chMax val="0"/>
          <dgm:chPref val="0"/>
        </dgm:presLayoutVars>
      </dgm:prSet>
      <dgm:spPr/>
    </dgm:pt>
  </dgm:ptLst>
  <dgm:cxnLst>
    <dgm:cxn modelId="{7E392900-DF1D-4BC3-A246-7046A8DFDE6B}" type="presOf" srcId="{BBA52C67-A6CC-454E-95D1-8F5D9272C220}" destId="{CEB1AD2D-C4BD-4027-A574-3102E355C3EE}" srcOrd="0" destOrd="0" presId="urn:microsoft.com/office/officeart/2018/2/layout/IconVerticalSolidList"/>
    <dgm:cxn modelId="{E1C4400D-1AFF-4A4B-9633-5CA9A47B4E5D}" srcId="{1C4E0D83-556B-4A7B-9577-14834D3EA069}" destId="{5A8CFCA4-5A63-4415-92D1-307323A02FF3}" srcOrd="1" destOrd="0" parTransId="{219B1C23-1341-463D-B3CF-D3D53CD75AEF}" sibTransId="{1518AE34-17E2-4E06-A9A8-17246F1BB88E}"/>
    <dgm:cxn modelId="{4B345398-5BED-4D91-8CF6-C42B3D5764AD}" type="presOf" srcId="{E2F0F45F-AC04-4C9C-A4EB-33C915B414A7}" destId="{C0A97316-C55B-42AE-9306-FB6D5D4F78E2}" srcOrd="0" destOrd="0" presId="urn:microsoft.com/office/officeart/2018/2/layout/IconVerticalSolidList"/>
    <dgm:cxn modelId="{4DB29DA1-1827-44F4-BABC-C723FBBB4B93}" type="presOf" srcId="{5A8CFCA4-5A63-4415-92D1-307323A02FF3}" destId="{B0397AAD-582C-43B4-B63C-8FF03118EAB9}" srcOrd="0" destOrd="0" presId="urn:microsoft.com/office/officeart/2018/2/layout/IconVerticalSolidList"/>
    <dgm:cxn modelId="{F00630E3-19E2-4732-B4F7-BE38F49E4D31}" srcId="{1C4E0D83-556B-4A7B-9577-14834D3EA069}" destId="{E2F0F45F-AC04-4C9C-A4EB-33C915B414A7}" srcOrd="0" destOrd="0" parTransId="{08A2D6BE-2E6B-4AAC-BB88-0FFD700584C8}" sibTransId="{93D28EC4-C282-4A1A-9653-36E13E7E5C60}"/>
    <dgm:cxn modelId="{B8A01DEE-219A-4F8B-AC1E-99BA8DC899F3}" srcId="{1C4E0D83-556B-4A7B-9577-14834D3EA069}" destId="{BBA52C67-A6CC-454E-95D1-8F5D9272C220}" srcOrd="2" destOrd="0" parTransId="{11F5CF3B-BB02-410A-9A23-EEEDF4F851A6}" sibTransId="{ED61D9A2-6A74-4254-B955-C2AC7CF36199}"/>
    <dgm:cxn modelId="{C9C9F2F0-8C9E-483A-A079-64BF1AA0961C}" type="presOf" srcId="{1C4E0D83-556B-4A7B-9577-14834D3EA069}" destId="{F052D083-78E1-41BC-86FA-9ABB7929A436}" srcOrd="0" destOrd="0" presId="urn:microsoft.com/office/officeart/2018/2/layout/IconVerticalSolidList"/>
    <dgm:cxn modelId="{A99B335A-4CF4-4856-8BE6-2ADE021F023C}" type="presParOf" srcId="{F052D083-78E1-41BC-86FA-9ABB7929A436}" destId="{B1F90446-3EE9-49B9-A20E-8C423E65D632}" srcOrd="0" destOrd="0" presId="urn:microsoft.com/office/officeart/2018/2/layout/IconVerticalSolidList"/>
    <dgm:cxn modelId="{8A0B3715-9F61-4AF7-A059-BB876C22089B}" type="presParOf" srcId="{B1F90446-3EE9-49B9-A20E-8C423E65D632}" destId="{36E82A6D-E40A-4A92-9BA4-18EEC2B36F56}" srcOrd="0" destOrd="0" presId="urn:microsoft.com/office/officeart/2018/2/layout/IconVerticalSolidList"/>
    <dgm:cxn modelId="{DB97C76B-C764-4B00-BA3B-FA3479D2BC64}" type="presParOf" srcId="{B1F90446-3EE9-49B9-A20E-8C423E65D632}" destId="{5D52BB99-D935-4EBD-BF58-F677E853E98C}" srcOrd="1" destOrd="0" presId="urn:microsoft.com/office/officeart/2018/2/layout/IconVerticalSolidList"/>
    <dgm:cxn modelId="{CD8724F0-F582-4D16-9BC7-DB6C235FF470}" type="presParOf" srcId="{B1F90446-3EE9-49B9-A20E-8C423E65D632}" destId="{7F95E025-5E30-405F-A5A2-71B2A2D204B3}" srcOrd="2" destOrd="0" presId="urn:microsoft.com/office/officeart/2018/2/layout/IconVerticalSolidList"/>
    <dgm:cxn modelId="{5C3B8685-B11B-4652-88F9-3ABD6B88540D}" type="presParOf" srcId="{B1F90446-3EE9-49B9-A20E-8C423E65D632}" destId="{C0A97316-C55B-42AE-9306-FB6D5D4F78E2}" srcOrd="3" destOrd="0" presId="urn:microsoft.com/office/officeart/2018/2/layout/IconVerticalSolidList"/>
    <dgm:cxn modelId="{AFF92D60-9766-48C5-8609-89C15250AFD9}" type="presParOf" srcId="{F052D083-78E1-41BC-86FA-9ABB7929A436}" destId="{5033646F-31B5-4E7A-A010-6E3CD1DF1943}" srcOrd="1" destOrd="0" presId="urn:microsoft.com/office/officeart/2018/2/layout/IconVerticalSolidList"/>
    <dgm:cxn modelId="{AD71BE14-C331-43F4-AD15-7C9F7FE66F15}" type="presParOf" srcId="{F052D083-78E1-41BC-86FA-9ABB7929A436}" destId="{C31B1377-A2E8-4713-82C9-8764F3A4396F}" srcOrd="2" destOrd="0" presId="urn:microsoft.com/office/officeart/2018/2/layout/IconVerticalSolidList"/>
    <dgm:cxn modelId="{E47C45C3-05F6-4990-8B97-F22C8A5BCF8E}" type="presParOf" srcId="{C31B1377-A2E8-4713-82C9-8764F3A4396F}" destId="{D647E007-64C3-492A-975B-06D61066FB57}" srcOrd="0" destOrd="0" presId="urn:microsoft.com/office/officeart/2018/2/layout/IconVerticalSolidList"/>
    <dgm:cxn modelId="{AEA4599F-1FF2-48CE-804A-0AF93A7474D0}" type="presParOf" srcId="{C31B1377-A2E8-4713-82C9-8764F3A4396F}" destId="{97A6AD23-C6E8-4045-A813-64DEB10AABF4}" srcOrd="1" destOrd="0" presId="urn:microsoft.com/office/officeart/2018/2/layout/IconVerticalSolidList"/>
    <dgm:cxn modelId="{384B50E7-10E0-4265-8498-905A6479AED9}" type="presParOf" srcId="{C31B1377-A2E8-4713-82C9-8764F3A4396F}" destId="{41E77B63-FF8F-4AEF-9FFD-9F532F6BD7C7}" srcOrd="2" destOrd="0" presId="urn:microsoft.com/office/officeart/2018/2/layout/IconVerticalSolidList"/>
    <dgm:cxn modelId="{DC8951AA-701C-426B-BABF-E894EF2FCFAD}" type="presParOf" srcId="{C31B1377-A2E8-4713-82C9-8764F3A4396F}" destId="{B0397AAD-582C-43B4-B63C-8FF03118EAB9}" srcOrd="3" destOrd="0" presId="urn:microsoft.com/office/officeart/2018/2/layout/IconVerticalSolidList"/>
    <dgm:cxn modelId="{04FD2CC5-62B1-4B14-B180-8F67A8DE8E57}" type="presParOf" srcId="{F052D083-78E1-41BC-86FA-9ABB7929A436}" destId="{BAF957CE-36D3-4E99-96D8-A64E3520DD86}" srcOrd="3" destOrd="0" presId="urn:microsoft.com/office/officeart/2018/2/layout/IconVerticalSolidList"/>
    <dgm:cxn modelId="{0EBCF4B6-5D7F-4883-98AC-4C43E9446DAA}" type="presParOf" srcId="{F052D083-78E1-41BC-86FA-9ABB7929A436}" destId="{D637EAAB-1937-427F-A734-E91D1B30F2A1}" srcOrd="4" destOrd="0" presId="urn:microsoft.com/office/officeart/2018/2/layout/IconVerticalSolidList"/>
    <dgm:cxn modelId="{8DB77860-FE63-4FA7-9B39-FAD7EDFE7B34}" type="presParOf" srcId="{D637EAAB-1937-427F-A734-E91D1B30F2A1}" destId="{D71A8246-4A4B-445A-BB86-4E852D141759}" srcOrd="0" destOrd="0" presId="urn:microsoft.com/office/officeart/2018/2/layout/IconVerticalSolidList"/>
    <dgm:cxn modelId="{1865BC06-9209-4916-8E8C-81F30DC6740D}" type="presParOf" srcId="{D637EAAB-1937-427F-A734-E91D1B30F2A1}" destId="{007CF130-ED79-424D-949E-D4D20BFA43B0}" srcOrd="1" destOrd="0" presId="urn:microsoft.com/office/officeart/2018/2/layout/IconVerticalSolidList"/>
    <dgm:cxn modelId="{1D85ED00-2653-4092-8B0E-BD50545E534C}" type="presParOf" srcId="{D637EAAB-1937-427F-A734-E91D1B30F2A1}" destId="{E8E9DF07-7F78-4950-988F-3A20BD68C01F}" srcOrd="2" destOrd="0" presId="urn:microsoft.com/office/officeart/2018/2/layout/IconVerticalSolidList"/>
    <dgm:cxn modelId="{88E6290B-8E3C-4050-A664-42B69CB02B6F}" type="presParOf" srcId="{D637EAAB-1937-427F-A734-E91D1B30F2A1}" destId="{CEB1AD2D-C4BD-4027-A574-3102E355C3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10624-32A7-43EB-9D3E-8DCC33A5F6C5}">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6FDE3C-4296-4AA2-B706-9785A6BD51E3}">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B49578-7046-4945-BFC1-339DC893F1F4}">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dirty="0"/>
            <a:t>If the rear boundary of the reaction zone maintains pace with the forward end of the reaction zone (the detonation shock front), then the detonation is sustained</a:t>
          </a:r>
        </a:p>
      </dsp:txBody>
      <dsp:txXfrm>
        <a:off x="1437631" y="531"/>
        <a:ext cx="9077968" cy="1244702"/>
      </dsp:txXfrm>
    </dsp:sp>
    <dsp:sp modelId="{7452865B-45AC-49F8-B5D1-F312FA598E52}">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5F722E-BC68-45E9-A710-057735C3AB0B}">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836B6A-3D76-4E0F-8849-9A63E7CD2732}">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If the flow conditions are sub sonic at the rear boundary then the reaction zone extends and the detonation becomes non-ideal.</a:t>
          </a:r>
        </a:p>
      </dsp:txBody>
      <dsp:txXfrm>
        <a:off x="1437631" y="1556410"/>
        <a:ext cx="9077968" cy="1244702"/>
      </dsp:txXfrm>
    </dsp:sp>
    <dsp:sp modelId="{9EC9A492-4031-4D95-A755-44B4FD9F3030}">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FD0225-CD50-40DD-A59E-9D5BBA1148AE}">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EA0830-4410-4889-B594-7A7E5F42807C}">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This, therefore, leads to a minimum detonation pressure required to sustain an ideal detonation, which is known as the C-J point </a:t>
          </a:r>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82A6D-E40A-4A92-9BA4-18EEC2B36F56}">
      <dsp:nvSpPr>
        <dsp:cNvPr id="0" name=""/>
        <dsp:cNvSpPr/>
      </dsp:nvSpPr>
      <dsp:spPr>
        <a:xfrm>
          <a:off x="0" y="2698"/>
          <a:ext cx="10515600" cy="12859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52BB99-D935-4EBD-BF58-F677E853E98C}">
      <dsp:nvSpPr>
        <dsp:cNvPr id="0" name=""/>
        <dsp:cNvSpPr/>
      </dsp:nvSpPr>
      <dsp:spPr>
        <a:xfrm>
          <a:off x="389012" y="292047"/>
          <a:ext cx="707986" cy="7072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A97316-C55B-42AE-9306-FB6D5D4F78E2}">
      <dsp:nvSpPr>
        <dsp:cNvPr id="0" name=""/>
        <dsp:cNvSpPr/>
      </dsp:nvSpPr>
      <dsp:spPr>
        <a:xfrm>
          <a:off x="1486011" y="2698"/>
          <a:ext cx="8792377" cy="128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4" tIns="136234" rIns="136234" bIns="136234" numCol="1" spcCol="1270" anchor="ctr" anchorCtr="0">
          <a:noAutofit/>
        </a:bodyPr>
        <a:lstStyle/>
        <a:p>
          <a:pPr marL="0" lvl="0" indent="0" algn="l" defTabSz="1066800">
            <a:lnSpc>
              <a:spcPct val="90000"/>
            </a:lnSpc>
            <a:spcBef>
              <a:spcPct val="0"/>
            </a:spcBef>
            <a:spcAft>
              <a:spcPct val="35000"/>
            </a:spcAft>
            <a:buNone/>
          </a:pPr>
          <a:r>
            <a:rPr lang="en-GB" sz="2400" kern="1200" dirty="0"/>
            <a:t>In the strong detonation regime, the rarefaction wave overtakes and interacts with the detonation wave – it is not strictly feasible, and if so, transient.</a:t>
          </a:r>
          <a:endParaRPr lang="en-US" sz="2400" kern="1200" dirty="0"/>
        </a:p>
      </dsp:txBody>
      <dsp:txXfrm>
        <a:off x="1486011" y="2698"/>
        <a:ext cx="8792377" cy="1287248"/>
      </dsp:txXfrm>
    </dsp:sp>
    <dsp:sp modelId="{D647E007-64C3-492A-975B-06D61066FB57}">
      <dsp:nvSpPr>
        <dsp:cNvPr id="0" name=""/>
        <dsp:cNvSpPr/>
      </dsp:nvSpPr>
      <dsp:spPr>
        <a:xfrm>
          <a:off x="0" y="1535137"/>
          <a:ext cx="10515600" cy="12859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6AD23-C6E8-4045-A813-64DEB10AABF4}">
      <dsp:nvSpPr>
        <dsp:cNvPr id="0" name=""/>
        <dsp:cNvSpPr/>
      </dsp:nvSpPr>
      <dsp:spPr>
        <a:xfrm>
          <a:off x="389012" y="1824485"/>
          <a:ext cx="707986" cy="7072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397AAD-582C-43B4-B63C-8FF03118EAB9}">
      <dsp:nvSpPr>
        <dsp:cNvPr id="0" name=""/>
        <dsp:cNvSpPr/>
      </dsp:nvSpPr>
      <dsp:spPr>
        <a:xfrm>
          <a:off x="1486011" y="1535137"/>
          <a:ext cx="8792377" cy="128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4" tIns="136234" rIns="136234" bIns="136234" numCol="1" spcCol="1270" anchor="ctr" anchorCtr="0">
          <a:noAutofit/>
        </a:bodyPr>
        <a:lstStyle/>
        <a:p>
          <a:pPr marL="0" lvl="0" indent="0" algn="l" defTabSz="1066800">
            <a:lnSpc>
              <a:spcPct val="90000"/>
            </a:lnSpc>
            <a:spcBef>
              <a:spcPct val="0"/>
            </a:spcBef>
            <a:spcAft>
              <a:spcPct val="35000"/>
            </a:spcAft>
            <a:buNone/>
          </a:pPr>
          <a:r>
            <a:rPr lang="en-GB" sz="2400" kern="1200" dirty="0"/>
            <a:t>At equilibrium (the C-J point), a supersonic final state is self-sustained because the rarefaction wave cannot overtake the detonation front. The distance from the shock front and rarefaction wave remains constant.</a:t>
          </a:r>
          <a:endParaRPr lang="en-US" sz="2400" kern="1200" dirty="0"/>
        </a:p>
      </dsp:txBody>
      <dsp:txXfrm>
        <a:off x="1486011" y="1535137"/>
        <a:ext cx="8792377" cy="1287248"/>
      </dsp:txXfrm>
    </dsp:sp>
    <dsp:sp modelId="{D71A8246-4A4B-445A-BB86-4E852D141759}">
      <dsp:nvSpPr>
        <dsp:cNvPr id="0" name=""/>
        <dsp:cNvSpPr/>
      </dsp:nvSpPr>
      <dsp:spPr>
        <a:xfrm>
          <a:off x="0" y="3067576"/>
          <a:ext cx="10515600" cy="12859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7CF130-ED79-424D-949E-D4D20BFA43B0}">
      <dsp:nvSpPr>
        <dsp:cNvPr id="0" name=""/>
        <dsp:cNvSpPr/>
      </dsp:nvSpPr>
      <dsp:spPr>
        <a:xfrm>
          <a:off x="389012" y="3356924"/>
          <a:ext cx="707986" cy="7072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B1AD2D-C4BD-4027-A574-3102E355C3EE}">
      <dsp:nvSpPr>
        <dsp:cNvPr id="0" name=""/>
        <dsp:cNvSpPr/>
      </dsp:nvSpPr>
      <dsp:spPr>
        <a:xfrm>
          <a:off x="1486011" y="3067576"/>
          <a:ext cx="8792377" cy="128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4" tIns="136234" rIns="136234" bIns="136234" numCol="1" spcCol="1270" anchor="ctr" anchorCtr="0">
          <a:noAutofit/>
        </a:bodyPr>
        <a:lstStyle/>
        <a:p>
          <a:pPr marL="0" lvl="0" indent="0" algn="l" defTabSz="1066800">
            <a:lnSpc>
              <a:spcPct val="90000"/>
            </a:lnSpc>
            <a:spcBef>
              <a:spcPct val="0"/>
            </a:spcBef>
            <a:spcAft>
              <a:spcPct val="35000"/>
            </a:spcAft>
            <a:buNone/>
          </a:pPr>
          <a:r>
            <a:rPr lang="en-GB" sz="2400" kern="1200" dirty="0"/>
            <a:t>In a weak detonation "divergence" of the detonation and rarefaction waves is clearly seen. The rarefaction wave lags behind the shock wave, and the reaction zone length increases. Increasing the length of reaction zone takes energy away from the shock front.</a:t>
          </a:r>
          <a:endParaRPr lang="en-US" sz="2400" kern="1200" dirty="0"/>
        </a:p>
      </dsp:txBody>
      <dsp:txXfrm>
        <a:off x="1486011" y="3067576"/>
        <a:ext cx="8792377" cy="128724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11/28/24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ciencedirect.com/topics/engineering/particle-velocity"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sciencedirect.com/topics/engineering/propagation-direction"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of the P-V curve, where there are two states – the shocked unreacted explosive and detonation products. In an instant we are jumping from one state to another (i.e. solid to liquid, liquid to gas). The intersection of the Rayleigh line between the fully shocked yet unreacted explosive (</a:t>
            </a:r>
            <a:r>
              <a:rPr lang="en-US" dirty="0" err="1"/>
              <a:t>Pvn</a:t>
            </a:r>
            <a:r>
              <a:rPr lang="en-US" dirty="0"/>
              <a:t>), and the initial state (Po, Vo) and its intersection with the </a:t>
            </a:r>
            <a:r>
              <a:rPr lang="en-US" dirty="0" err="1"/>
              <a:t>Hugoniot</a:t>
            </a:r>
            <a:r>
              <a:rPr lang="en-US" dirty="0"/>
              <a:t> for detonation products is know as the Chapman-</a:t>
            </a:r>
            <a:r>
              <a:rPr lang="en-US" dirty="0" err="1"/>
              <a:t>Jouget</a:t>
            </a:r>
            <a:r>
              <a:rPr lang="en-US" dirty="0"/>
              <a:t> point. At this point the bounds of the reaction zone, the rarefaction and shock front are at the same velocity, which defines the detonation pressure of the explosive. If the detonation is over-driven a von Neumann spike is observed. However, the reaction is so fast, and the reaction zone so short, that it is ignored. If the shock front is under-driven, the rarefaction wave is slower than the shock front, making the reaction zone longer.</a:t>
            </a:r>
          </a:p>
          <a:p>
            <a:endParaRPr lang="en-US" dirty="0"/>
          </a:p>
          <a:p>
            <a:r>
              <a:rPr lang="en-GB" b="0" i="0" u="none" strike="noStrike" dirty="0">
                <a:solidFill>
                  <a:srgbClr val="1F1F1F"/>
                </a:solidFill>
                <a:effectLst/>
                <a:latin typeface="ElsevierGulliver"/>
              </a:rPr>
              <a:t>The detonation </a:t>
            </a:r>
            <a:r>
              <a:rPr lang="en-GB" b="0" i="0" u="none" strike="noStrike" dirty="0" err="1">
                <a:solidFill>
                  <a:srgbClr val="1F1F1F"/>
                </a:solidFill>
                <a:effectLst/>
                <a:latin typeface="ElsevierGulliver"/>
              </a:rPr>
              <a:t>Hugoniot</a:t>
            </a:r>
            <a:r>
              <a:rPr lang="en-GB" b="0" i="0" u="none" strike="noStrike" dirty="0">
                <a:solidFill>
                  <a:srgbClr val="1F1F1F"/>
                </a:solidFill>
                <a:effectLst/>
                <a:latin typeface="ElsevierGulliver"/>
              </a:rPr>
              <a:t> can be divided into three branches: </a:t>
            </a:r>
            <a:r>
              <a:rPr lang="en-GB" b="0" i="1" u="none" strike="noStrike" dirty="0">
                <a:solidFill>
                  <a:srgbClr val="1F1F1F"/>
                </a:solidFill>
                <a:effectLst/>
                <a:latin typeface="ElsevierGulliver"/>
              </a:rPr>
              <a:t>MA</a:t>
            </a:r>
            <a:r>
              <a:rPr lang="en-GB" b="0" i="0" u="none" strike="noStrike" dirty="0">
                <a:solidFill>
                  <a:srgbClr val="1F1F1F"/>
                </a:solidFill>
                <a:effectLst/>
                <a:latin typeface="ElsevierGulliver"/>
              </a:rPr>
              <a:t>, </a:t>
            </a:r>
            <a:r>
              <a:rPr lang="en-GB" b="0" i="1" u="none" strike="noStrike" dirty="0">
                <a:solidFill>
                  <a:srgbClr val="1F1F1F"/>
                </a:solidFill>
                <a:effectLst/>
                <a:latin typeface="ElsevierGulliver"/>
              </a:rPr>
              <a:t>AB</a:t>
            </a:r>
            <a:r>
              <a:rPr lang="en-GB" b="0" i="0" u="none" strike="noStrike" dirty="0">
                <a:solidFill>
                  <a:srgbClr val="1F1F1F"/>
                </a:solidFill>
                <a:effectLst/>
                <a:latin typeface="ElsevierGulliver"/>
              </a:rPr>
              <a:t>, and </a:t>
            </a:r>
            <a:r>
              <a:rPr lang="en-GB" b="0" i="1" u="none" strike="noStrike" dirty="0">
                <a:solidFill>
                  <a:srgbClr val="1F1F1F"/>
                </a:solidFill>
                <a:effectLst/>
                <a:latin typeface="ElsevierGulliver"/>
              </a:rPr>
              <a:t>BL</a:t>
            </a:r>
            <a:r>
              <a:rPr lang="en-US" b="0" i="1" u="none" strike="noStrike" dirty="0">
                <a:solidFill>
                  <a:srgbClr val="1F1F1F"/>
                </a:solidFill>
                <a:effectLst/>
                <a:latin typeface="ElsevierGulliver"/>
              </a:rPr>
              <a:t>. </a:t>
            </a:r>
            <a:r>
              <a:rPr lang="en-GB" b="0" i="0" u="none" strike="noStrike" dirty="0">
                <a:solidFill>
                  <a:srgbClr val="1F1F1F"/>
                </a:solidFill>
                <a:effectLst/>
                <a:latin typeface="ElsevierGulliver"/>
              </a:rPr>
              <a:t>In branch </a:t>
            </a:r>
            <a:r>
              <a:rPr lang="en-GB" b="0" i="1" u="none" strike="noStrike" dirty="0">
                <a:solidFill>
                  <a:srgbClr val="1F1F1F"/>
                </a:solidFill>
                <a:effectLst/>
                <a:latin typeface="ElsevierGulliver"/>
              </a:rPr>
              <a:t>AB</a:t>
            </a:r>
            <a:r>
              <a:rPr lang="en-GB" b="0" i="0" u="none" strike="noStrike" dirty="0">
                <a:solidFill>
                  <a:srgbClr val="1F1F1F"/>
                </a:solidFill>
                <a:effectLst/>
                <a:latin typeface="ElsevierGulliver"/>
              </a:rPr>
              <a:t>,  P&gt;Po and V&gt;Vo, which corresponds to an imaginary detonation velocity </a:t>
            </a:r>
            <a:r>
              <a:rPr lang="en-GB" b="0" i="1" u="none" strike="noStrike" dirty="0">
                <a:solidFill>
                  <a:srgbClr val="1F1F1F"/>
                </a:solidFill>
                <a:effectLst/>
                <a:latin typeface="ElsevierGulliver"/>
              </a:rPr>
              <a:t>D</a:t>
            </a:r>
            <a:r>
              <a:rPr lang="en-GB" b="0" i="0" u="none" strike="noStrike" dirty="0">
                <a:solidFill>
                  <a:srgbClr val="1F1F1F"/>
                </a:solidFill>
                <a:effectLst/>
                <a:latin typeface="ElsevierGulliver"/>
              </a:rPr>
              <a:t> so that this branch does not exist physically and is plotted as a dashed line</a:t>
            </a:r>
            <a:r>
              <a:rPr lang="en-US" b="0" i="0" u="none" strike="noStrike" dirty="0">
                <a:solidFill>
                  <a:srgbClr val="1F1F1F"/>
                </a:solidFill>
                <a:effectLst/>
                <a:latin typeface="ElsevierGulliver"/>
              </a:rPr>
              <a:t>. </a:t>
            </a:r>
            <a:r>
              <a:rPr lang="en-GB" b="0" i="0" u="none" strike="noStrike" dirty="0">
                <a:solidFill>
                  <a:srgbClr val="1F1F1F"/>
                </a:solidFill>
                <a:effectLst/>
                <a:latin typeface="ElsevierGulliver"/>
              </a:rPr>
              <a:t>In branch </a:t>
            </a:r>
            <a:r>
              <a:rPr lang="en-GB" b="0" i="1" u="none" strike="noStrike" dirty="0">
                <a:solidFill>
                  <a:srgbClr val="1F1F1F"/>
                </a:solidFill>
                <a:effectLst/>
                <a:latin typeface="ElsevierGulliver"/>
              </a:rPr>
              <a:t>BL</a:t>
            </a:r>
            <a:r>
              <a:rPr lang="en-GB" b="0" i="0" u="none" strike="noStrike" dirty="0">
                <a:solidFill>
                  <a:srgbClr val="1F1F1F"/>
                </a:solidFill>
                <a:effectLst/>
                <a:latin typeface="ElsevierGulliver"/>
              </a:rPr>
              <a:t>, the detonation velocity </a:t>
            </a:r>
            <a:r>
              <a:rPr lang="en-GB" b="0" i="1" u="none" strike="noStrike" dirty="0">
                <a:solidFill>
                  <a:srgbClr val="1F1F1F"/>
                </a:solidFill>
                <a:effectLst/>
                <a:latin typeface="ElsevierGulliver"/>
              </a:rPr>
              <a:t>D</a:t>
            </a:r>
            <a:r>
              <a:rPr lang="en-GB" b="0" i="0" u="none" strike="noStrike" dirty="0">
                <a:solidFill>
                  <a:srgbClr val="1F1F1F"/>
                </a:solidFill>
                <a:effectLst/>
                <a:latin typeface="ElsevierGulliver"/>
              </a:rPr>
              <a:t> is positive, but the </a:t>
            </a:r>
            <a:r>
              <a:rPr lang="en-GB" b="0" i="0" u="sng" strike="noStrike" dirty="0">
                <a:solidFill>
                  <a:srgbClr val="1F1F1F"/>
                </a:solidFill>
                <a:effectLst/>
                <a:latin typeface="ElsevierGulliver"/>
                <a:hlinkClick r:id="rId3" tooltip="Learn more about particle velocity from ScienceDirect's AI-generated Topic Pages"/>
              </a:rPr>
              <a:t>particle velocity</a:t>
            </a:r>
            <a:r>
              <a:rPr lang="en-GB" b="0" i="0" u="none" strike="noStrike" dirty="0">
                <a:solidFill>
                  <a:srgbClr val="1F1F1F"/>
                </a:solidFill>
                <a:effectLst/>
                <a:latin typeface="ElsevierGulliver"/>
              </a:rPr>
              <a:t>  is negative behind the detonation front. Thus, the particles behind the detonation front move opposite to the detonation </a:t>
            </a:r>
            <a:r>
              <a:rPr lang="en-GB" b="0" i="0" u="sng" strike="noStrike" dirty="0">
                <a:solidFill>
                  <a:srgbClr val="1F1F1F"/>
                </a:solidFill>
                <a:effectLst/>
                <a:latin typeface="ElsevierGulliver"/>
                <a:hlinkClick r:id="rId4" tooltip="Learn more about propagation direction from ScienceDirect's AI-generated Topic Pages"/>
              </a:rPr>
              <a:t>propagation direction</a:t>
            </a:r>
            <a:r>
              <a:rPr lang="en-GB" b="0" i="0" u="none" strike="noStrike" dirty="0">
                <a:solidFill>
                  <a:srgbClr val="1F1F1F"/>
                </a:solidFill>
                <a:effectLst/>
                <a:latin typeface="ElsevierGulliver"/>
              </a:rPr>
              <a:t>, which corresponds to subsonic waves (deflagrations) so that the branch </a:t>
            </a:r>
            <a:r>
              <a:rPr lang="en-GB" b="0" i="1" u="none" strike="noStrike" dirty="0">
                <a:solidFill>
                  <a:srgbClr val="1F1F1F"/>
                </a:solidFill>
                <a:effectLst/>
                <a:latin typeface="ElsevierGulliver"/>
              </a:rPr>
              <a:t>BL</a:t>
            </a:r>
            <a:r>
              <a:rPr lang="en-GB" b="0" i="0" u="none" strike="noStrike" dirty="0">
                <a:solidFill>
                  <a:srgbClr val="1F1F1F"/>
                </a:solidFill>
                <a:effectLst/>
                <a:latin typeface="ElsevierGulliver"/>
              </a:rPr>
              <a:t> is called the deflagration branch.</a:t>
            </a:r>
          </a:p>
          <a:p>
            <a:endParaRPr lang="en-GB" b="0" i="0" u="none" strike="noStrike" dirty="0">
              <a:solidFill>
                <a:srgbClr val="1F1F1F"/>
              </a:solidFill>
              <a:effectLst/>
              <a:latin typeface="ElsevierGulliver"/>
            </a:endParaRPr>
          </a:p>
          <a:p>
            <a:r>
              <a:rPr lang="en-GB" b="0" i="0" u="none" strike="noStrike" dirty="0">
                <a:solidFill>
                  <a:srgbClr val="1F1F1F"/>
                </a:solidFill>
                <a:effectLst/>
                <a:latin typeface="ElsevierGulliver"/>
              </a:rPr>
              <a:t>In branch </a:t>
            </a:r>
            <a:r>
              <a:rPr lang="en-GB" b="0" i="1" u="none" strike="noStrike" dirty="0">
                <a:solidFill>
                  <a:srgbClr val="1F1F1F"/>
                </a:solidFill>
                <a:effectLst/>
                <a:latin typeface="ElsevierGulliver"/>
              </a:rPr>
              <a:t>AM</a:t>
            </a:r>
            <a:r>
              <a:rPr lang="en-GB" b="0" i="0" u="none" strike="noStrike" dirty="0">
                <a:solidFill>
                  <a:srgbClr val="1F1F1F"/>
                </a:solidFill>
                <a:effectLst/>
                <a:latin typeface="ElsevierGulliver"/>
              </a:rPr>
              <a:t>,  V&lt;Vo and P&gt;Po, both the detonation velocity </a:t>
            </a:r>
            <a:r>
              <a:rPr lang="en-GB" b="0" i="1" u="none" strike="noStrike" dirty="0">
                <a:solidFill>
                  <a:srgbClr val="1F1F1F"/>
                </a:solidFill>
                <a:effectLst/>
                <a:latin typeface="ElsevierGulliver"/>
              </a:rPr>
              <a:t>D</a:t>
            </a:r>
            <a:r>
              <a:rPr lang="en-GB" b="0" i="0" u="none" strike="noStrike" dirty="0">
                <a:solidFill>
                  <a:srgbClr val="1F1F1F"/>
                </a:solidFill>
                <a:effectLst/>
                <a:latin typeface="ElsevierGulliver"/>
              </a:rPr>
              <a:t> and the particle velocity  are positive such that the particles behind the detonation front move in the same direction as detonation propagation. Hence, the branch </a:t>
            </a:r>
            <a:r>
              <a:rPr lang="en-GB" b="0" i="1" u="none" strike="noStrike" dirty="0">
                <a:solidFill>
                  <a:srgbClr val="1F1F1F"/>
                </a:solidFill>
                <a:effectLst/>
                <a:latin typeface="ElsevierGulliver"/>
              </a:rPr>
              <a:t>AM</a:t>
            </a:r>
            <a:r>
              <a:rPr lang="en-GB" b="0" i="0" u="none" strike="noStrike" dirty="0">
                <a:solidFill>
                  <a:srgbClr val="1F1F1F"/>
                </a:solidFill>
                <a:effectLst/>
                <a:latin typeface="ElsevierGulliver"/>
              </a:rPr>
              <a:t> corresponds to detonation, and it is called the detonation branch.</a:t>
            </a:r>
          </a:p>
          <a:p>
            <a:endParaRPr lang="en-GB" b="0" i="0" u="none" strike="noStrike" dirty="0">
              <a:solidFill>
                <a:srgbClr val="1F1F1F"/>
              </a:solidFill>
              <a:effectLst/>
              <a:latin typeface="ElsevierGulliver"/>
            </a:endParaRPr>
          </a:p>
          <a:p>
            <a:r>
              <a:rPr lang="en-GB" b="0" i="0" u="none" strike="noStrike" dirty="0">
                <a:solidFill>
                  <a:srgbClr val="1F1F1F"/>
                </a:solidFill>
                <a:effectLst/>
                <a:latin typeface="ElsevierGulliver"/>
              </a:rPr>
              <a:t>At the von Neumann spike point </a:t>
            </a:r>
            <a:r>
              <a:rPr lang="en-GB" b="0" i="1" u="none" strike="noStrike" dirty="0">
                <a:solidFill>
                  <a:srgbClr val="1F1F1F"/>
                </a:solidFill>
                <a:effectLst/>
                <a:latin typeface="ElsevierGulliver"/>
              </a:rPr>
              <a:t>N</a:t>
            </a:r>
            <a:r>
              <a:rPr lang="en-GB" b="0" i="0" u="none" strike="noStrike" dirty="0">
                <a:solidFill>
                  <a:srgbClr val="1F1F1F"/>
                </a:solidFill>
                <a:effectLst/>
                <a:latin typeface="ElsevierGulliver"/>
              </a:rPr>
              <a:t>, the explosive remains unreacted. The exothermic chemical reaction starts from the spike, and completes at the Chapman–</a:t>
            </a:r>
            <a:r>
              <a:rPr lang="en-GB" b="0" i="0" u="none" strike="noStrike" dirty="0" err="1">
                <a:solidFill>
                  <a:srgbClr val="1F1F1F"/>
                </a:solidFill>
                <a:effectLst/>
                <a:latin typeface="ElsevierGulliver"/>
              </a:rPr>
              <a:t>Jouguet</a:t>
            </a:r>
            <a:r>
              <a:rPr lang="en-GB" b="0" i="0" u="none" strike="noStrike" dirty="0">
                <a:solidFill>
                  <a:srgbClr val="1F1F1F"/>
                </a:solidFill>
                <a:effectLst/>
                <a:latin typeface="ElsevierGulliver"/>
              </a:rPr>
              <a:t> state. Because the chemical reaction energy  has been fully released behind the detonation front, the final state of the detonation product behind the detonation front corresponds to the intersection point or tangent point of the Rayleigh line with the detonation </a:t>
            </a:r>
            <a:r>
              <a:rPr lang="en-GB" b="0" i="0" u="none" strike="noStrike" dirty="0" err="1">
                <a:solidFill>
                  <a:srgbClr val="1F1F1F"/>
                </a:solidFill>
                <a:effectLst/>
                <a:latin typeface="ElsevierGulliver"/>
              </a:rPr>
              <a:t>Hugoniot</a:t>
            </a:r>
            <a:r>
              <a:rPr lang="en-GB" b="0" i="0" u="none" strike="noStrike">
                <a:solidFill>
                  <a:srgbClr val="1F1F1F"/>
                </a:solidFill>
                <a:effectLst/>
                <a:latin typeface="ElsevierGulliver"/>
              </a:rPr>
              <a:t>.</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7971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Both"/>
            </a:pPr>
            <a:r>
              <a:rPr lang="en-GB" baseline="0" dirty="0"/>
              <a:t>Reflective </a:t>
            </a:r>
          </a:p>
          <a:p>
            <a:pPr marL="228600" indent="-228600">
              <a:buAutoNum type="alphaLcParenBoth"/>
            </a:pPr>
            <a:r>
              <a:rPr lang="en-GB" baseline="0" dirty="0"/>
              <a:t>Free Field</a:t>
            </a:r>
          </a:p>
          <a:p>
            <a:pPr marL="228600" indent="-228600">
              <a:buAutoNum type="alphaLcParenBoth"/>
            </a:pPr>
            <a:endParaRPr lang="en-GB" baseline="0" dirty="0"/>
          </a:p>
          <a:p>
            <a:pPr marL="0" indent="0">
              <a:buNone/>
            </a:pPr>
            <a:r>
              <a:rPr lang="en-GB" baseline="0" dirty="0"/>
              <a:t>Note in the free field the blast will pass by the body</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8783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Mechanics</a:t>
            </a:r>
            <a:r>
              <a:rPr lang="en-GB" baseline="0" dirty="0"/>
              <a:t> coupled with animal experiments used to develop </a:t>
            </a:r>
            <a:r>
              <a:rPr lang="en-GB" sz="1200" b="0" i="0" u="none" strike="noStrike" kern="1200" baseline="0" dirty="0">
                <a:solidFill>
                  <a:schemeClr val="tx1"/>
                </a:solidFill>
                <a:latin typeface="+mn-lt"/>
                <a:ea typeface="+mn-ea"/>
                <a:cs typeface="+mn-cs"/>
              </a:rPr>
              <a:t>‘lethality curves’ </a:t>
            </a:r>
          </a:p>
          <a:p>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contours are levels of survivability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94325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a:t>
            </a:r>
            <a:r>
              <a:rPr lang="en-GB" baseline="0" dirty="0"/>
              <a:t>: In PSI</a:t>
            </a:r>
          </a:p>
          <a:p>
            <a:endParaRPr lang="en-GB" baseline="0" dirty="0"/>
          </a:p>
          <a:p>
            <a:r>
              <a:rPr lang="en-GB" baseline="0" dirty="0"/>
              <a:t>Bowen Curves, or lethality curves</a:t>
            </a:r>
          </a:p>
          <a:p>
            <a:endParaRPr lang="en-GB" baseline="0" dirty="0"/>
          </a:p>
          <a:p>
            <a:r>
              <a:rPr lang="en-GB" sz="1200" b="0" i="0" u="none" strike="noStrike" kern="1200" baseline="0" dirty="0">
                <a:solidFill>
                  <a:schemeClr val="tx1"/>
                </a:solidFill>
                <a:latin typeface="+mn-lt"/>
                <a:ea typeface="+mn-ea"/>
                <a:cs typeface="+mn-cs"/>
              </a:rPr>
              <a:t>(Bowen J.G., Fletcher E.R., Richmond D.R., Estimate of Man’s Tolerance to Direct Effect of Air Blast , Lovelace Foundation of Medical Education and Research, 1968.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Been shown not to be the most accurate, some work being done currently to improve output.  Experiments very difficult / expensive to reproduce due to cost and ethics etc.</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19913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a:t>
            </a:r>
            <a:r>
              <a:rPr lang="en-GB" baseline="0" dirty="0"/>
              <a:t> difference in survival rate depending on orientation</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3272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Note the</a:t>
            </a:r>
            <a:r>
              <a:rPr lang="en-GB" baseline="0" dirty="0"/>
              <a:t> difference in survival rate depending on orientation</a:t>
            </a: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11FC8D-FEAC-3A4D-B17B-284E661AD230}"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77115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velocity and distribution of fragments is affected by the point of initiation, the characteristics of the explosive, and by the geometry and mechanical properties of the case material. When an explosive detonates a shockwave of tens of GPa propagates within it over a period of microseconds and couples to the medium surrounding it (the case). The immense internal pressure causes an outward acceleration of the case material until it fails in tension and fragments. The shock transmitted through the material reflects at surfaces and causes local enhancement of the pressure. The velocity at which the case is driven outwards depends upon the explosive material used, and on the ratio of the mass of explosive to the mass of the case. The direction of motion tends to be normal to the surface, but modified by the direction of the incident detonation wave as indicated above.</a:t>
            </a:r>
          </a:p>
          <a:p>
            <a:endParaRPr lang="en-US" dirty="0"/>
          </a:p>
          <a:p>
            <a:r>
              <a:rPr lang="en-US" dirty="0"/>
              <a:t>The velocity of the departing fragments and their initial direction of travel may be readily estimated for simple geometries by the GURNEY and TAYLOR equations. They provide a good estimate from which more detailed computer design can progress.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41107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Gurney considered that the energy available from the explosive is partitioned between the KE of the detonation products and the KE of the fragments of the case. He considered several simple geometrical shapes such as cylinders and derived an equation for the initial static velocity.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0109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B7DD6-4E60-33D0-D318-52F241CBE2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E5F2F1-AE29-3B25-1C7C-5951BE17E5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ADACC8-54CB-4A9D-040A-18B4BF9DA37C}"/>
              </a:ext>
            </a:extLst>
          </p:cNvPr>
          <p:cNvSpPr>
            <a:spLocks noGrp="1"/>
          </p:cNvSpPr>
          <p:nvPr>
            <p:ph type="body" idx="1"/>
          </p:nvPr>
        </p:nvSpPr>
        <p:spPr/>
        <p:txBody>
          <a:bodyPr/>
          <a:lstStyle/>
          <a:p>
            <a:r>
              <a:rPr lang="en-US" dirty="0"/>
              <a:t>Around only 25% of the available energy released is used to fragment the case and impart KE to the fragments. The remainder creates a shock front and blast effects. The fragments are propelled at high velocity for a short distance and then pass through the decaying shock wave. The rate at which the velocity of the shock front decreases is much greater than the decrease in fragment velocity due to drag etc. Therefore the radius of fragmentation damage is much larger than the radius of blast damage.</a:t>
            </a:r>
          </a:p>
          <a:p>
            <a:endParaRPr lang="en-US" dirty="0"/>
          </a:p>
          <a:p>
            <a:r>
              <a:rPr lang="en-US" dirty="0"/>
              <a:t>It must be understood that the Gurney equation takes no account of mechanical properties of the case material and makes no judgment on the size of distribution of fragments. For example, a case breaking into two fragments has the same velocity as a case breaking in many pieces. There is obviously a huge difference in lethality here. Finally, Gurney doe not provide more than a single velocity where, in reality, there would be a variation in velocity along the length of the case.</a:t>
            </a:r>
          </a:p>
        </p:txBody>
      </p:sp>
      <p:sp>
        <p:nvSpPr>
          <p:cNvPr id="4" name="Slide Number Placeholder 3">
            <a:extLst>
              <a:ext uri="{FF2B5EF4-FFF2-40B4-BE49-F238E27FC236}">
                <a16:creationId xmlns:a16="http://schemas.microsoft.com/office/drawing/2014/main" id="{23BE0808-3E17-16C0-F460-D8D13A43672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14880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D89C4-1E35-5C79-076E-2100F2108064}"/>
            </a:ext>
          </a:extLst>
        </p:cNvPr>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376C5D7F-A407-B43C-6AFC-AC6E09C56705}"/>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2853D42C-5E54-0374-8FF2-103E1ACD2A9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D460B6DE-40CA-E40D-7569-B610BEE2631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C955FB2-38CA-F049-87B9-31FF63540FC9}"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2287526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2F986-D752-A421-66CC-EFE2599559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971C47-8279-1533-B2F4-C1D523C1CE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92A599-9785-6DF8-8665-5A5B4CDD4D39}"/>
              </a:ext>
            </a:extLst>
          </p:cNvPr>
          <p:cNvSpPr>
            <a:spLocks noGrp="1"/>
          </p:cNvSpPr>
          <p:nvPr>
            <p:ph type="body" idx="1"/>
          </p:nvPr>
        </p:nvSpPr>
        <p:spPr/>
        <p:txBody>
          <a:bodyPr/>
          <a:lstStyle/>
          <a:p>
            <a:r>
              <a:rPr lang="en-US" dirty="0"/>
              <a:t>The fragments of a warhead travel outwards in a nearly perpendicular direction to the case but modified by the direction of the impinging detonation wave. They Taylor formula predicts fragment ejection angle and requires simply the relative positions of the point of initiation and of the fragment.</a:t>
            </a:r>
          </a:p>
        </p:txBody>
      </p:sp>
      <p:sp>
        <p:nvSpPr>
          <p:cNvPr id="4" name="Slide Number Placeholder 3">
            <a:extLst>
              <a:ext uri="{FF2B5EF4-FFF2-40B4-BE49-F238E27FC236}">
                <a16:creationId xmlns:a16="http://schemas.microsoft.com/office/drawing/2014/main" id="{1E9344D1-8E97-B44E-C4E7-DEED54565D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1678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794E2F-F431-966F-C34A-1CBA75F6FE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E79CCE-F93B-B26B-21E8-D26A700EB8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08FA1C-B587-A437-A1BA-9EAE2DCAC8C0}"/>
              </a:ext>
            </a:extLst>
          </p:cNvPr>
          <p:cNvSpPr>
            <a:spLocks noGrp="1"/>
          </p:cNvSpPr>
          <p:nvPr>
            <p:ph type="body" idx="1"/>
          </p:nvPr>
        </p:nvSpPr>
        <p:spPr/>
        <p:txBody>
          <a:bodyPr/>
          <a:lstStyle/>
          <a:p>
            <a:r>
              <a:rPr lang="en-US" dirty="0"/>
              <a:t>The fragments of a warhead travel outwards in a nearly perpendicular direction to the case but modified by the direction of the impinging detonation wave. They Taylor formula predicts fragment ejection angle and requires simply the relative positions of the point of initiation and of the fragment.</a:t>
            </a:r>
          </a:p>
        </p:txBody>
      </p:sp>
      <p:sp>
        <p:nvSpPr>
          <p:cNvPr id="4" name="Slide Number Placeholder 3">
            <a:extLst>
              <a:ext uri="{FF2B5EF4-FFF2-40B4-BE49-F238E27FC236}">
                <a16:creationId xmlns:a16="http://schemas.microsoft.com/office/drawing/2014/main" id="{FE34A7BA-5744-445E-86DA-5224E4863A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64822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Bernoulli the force F acting on a body moving with velocity v through medium of density p is top equation. From newton F=ma and as such we iterate to the equation shown below</a:t>
            </a:r>
          </a:p>
        </p:txBody>
      </p:sp>
      <p:sp>
        <p:nvSpPr>
          <p:cNvPr id="4" name="Slide Number Placeholder 3"/>
          <p:cNvSpPr>
            <a:spLocks noGrp="1"/>
          </p:cNvSpPr>
          <p:nvPr>
            <p:ph type="sldNum" sz="quarter" idx="5"/>
          </p:nvPr>
        </p:nvSpPr>
        <p:spPr/>
        <p:txBody>
          <a:bodyPr/>
          <a:lstStyle/>
          <a:p>
            <a:fld id="{CA0126CA-006B-2740-A5FB-370B23BF5F2D}" type="slidenum">
              <a:rPr lang="en-US" smtClean="0"/>
              <a:t>37</a:t>
            </a:fld>
            <a:endParaRPr lang="en-US" dirty="0"/>
          </a:p>
        </p:txBody>
      </p:sp>
    </p:spTree>
    <p:extLst>
      <p:ext uri="{BB962C8B-B14F-4D97-AF65-F5344CB8AC3E}">
        <p14:creationId xmlns:p14="http://schemas.microsoft.com/office/powerpoint/2010/main" val="36950790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38</a:t>
            </a:fld>
            <a:endParaRPr lang="en-US" dirty="0"/>
          </a:p>
        </p:txBody>
      </p:sp>
    </p:spTree>
    <p:extLst>
      <p:ext uri="{BB962C8B-B14F-4D97-AF65-F5344CB8AC3E}">
        <p14:creationId xmlns:p14="http://schemas.microsoft.com/office/powerpoint/2010/main" val="9179256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40</a:t>
            </a:fld>
            <a:endParaRPr lang="en-US" dirty="0"/>
          </a:p>
        </p:txBody>
      </p:sp>
    </p:spTree>
    <p:extLst>
      <p:ext uri="{BB962C8B-B14F-4D97-AF65-F5344CB8AC3E}">
        <p14:creationId xmlns:p14="http://schemas.microsoft.com/office/powerpoint/2010/main" val="34337438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42</a:t>
            </a:fld>
            <a:endParaRPr lang="en-US" dirty="0"/>
          </a:p>
        </p:txBody>
      </p:sp>
    </p:spTree>
    <p:extLst>
      <p:ext uri="{BB962C8B-B14F-4D97-AF65-F5344CB8AC3E}">
        <p14:creationId xmlns:p14="http://schemas.microsoft.com/office/powerpoint/2010/main" val="24334072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6248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Upon detonation a spherical shockwave will be transmitted through the charge into the water. The water at the interface is accelerated violently and compressed, the shock wave then travelling outwards at high velocity. Initial velocity will be governed by the charge characteristics, but will attenuate rapidly (less so than in air) to the velocity of sound in water (1500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Primary shock pressures are virtually independent of depth and in close proximity to a vessel can cause significant damage.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9141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air, which is a medium of low density and high compressibility the primary shock wave is comparatively short-lived. It decays rapidly due to energy lost by irreversible heating of the air. As the hot, high pressure gaseous products expand immediately behind the primary shock wave that deposited heat energy is captured and contributes to the energy undertaking work compressing the surrounding air, which produces the blast wave. Thus beyond a few charge diameters from the explosion </a:t>
            </a:r>
            <a:r>
              <a:rPr lang="en-US" dirty="0" err="1"/>
              <a:t>centre</a:t>
            </a:r>
            <a:r>
              <a:rPr lang="en-US" dirty="0"/>
              <a:t> there is only one pressure wave to be considered. In water the transmission of shock wave energy is much more efficient because water is some 800 times more dense than air and its compressibility is correspondingly much less. Even so, at the very high shock pressures initially produced on detonation, some energy is lost by inelastic compression of the water.</a:t>
            </a:r>
          </a:p>
          <a:p>
            <a:endParaRPr lang="en-US" dirty="0"/>
          </a:p>
          <a:p>
            <a:r>
              <a:rPr lang="en-US" dirty="0"/>
              <a:t>This efficient transmission of the shock wave allows it to detach and travel away from the expanding gases. When a spherical charge of high explosive, centrally initiated, detonates at moderate depth in deep water, the corresponding spherical shock front travels radially through the charge and into the surrounding water. The water at the interface with the explosive is violently compressed and accelerated. The shock wave thus formed is propagated through the water at up to 5000 m s-1, becoming totally separated from the gas bubble which is expanding relatively slowly behind it. The velocity then decreases quickly to the sonic velocity in water of about 1500 m s-1.</a:t>
            </a:r>
          </a:p>
          <a:p>
            <a:endParaRPr lang="en-US" dirty="0"/>
          </a:p>
          <a:p>
            <a:r>
              <a:rPr lang="en-US" dirty="0"/>
              <a:t>The shock pressure within the explosive charge may be more than 250 kbar but the acoustic impedance mismatch at the interface of the detonation products and the water causes a rarefaction wave to be reflected back into the detonation sphere. Because of this the initial shock wave pressure is approximately one half of the detonation pressure, say 125kbar. The difference between shock pressures in air and water from identical explosive charges is shown above.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Under reasonably good conditions an observer above the water surface can see the manifestation of these separate effects. The primary shock wave from the detonating charge can be seen fleetingly as a rapidly expanding ring of apparently darkened water, often called the 'slick'. This ring is caused by the reflected shock wave pressure momentarily flattening ripples on the surface. Directly above the explosion point, if it is not too deep, a dome of spray appears due to spalling of the water surface as the primary shock wave is reflected. Finally comes the plume of water thrown up by the gas bubble </a:t>
            </a:r>
            <a:r>
              <a:rPr lang="en-GB" sz="1800" dirty="0">
                <a:effectLst/>
                <a:latin typeface="ArialMT"/>
              </a:rPr>
              <a:t>venting at the surface. The shape and size of the plume varies with the depth of the explosion, and a charge at great depth does not create one. </a:t>
            </a:r>
            <a:r>
              <a:rPr lang="en-GB" sz="1800">
                <a:effectLst/>
                <a:latin typeface="ArialMT"/>
              </a:rPr>
              <a:t>These observations will be difficult to separate if the explosion takes place in shallow water. </a:t>
            </a:r>
            <a:endParaRPr lang="en-GB"/>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49427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detonation also produces a nucleus of hot gases which expand radially. The high pressure (about 20% of that remaining after the primary shock wave has passed into the water) will expand the bubble despite the inertia and relative incompressibility of the water surrounding it. Expansion will continue at a rate of about 100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until a point where the gases have cooled adiabatically to the extent where the pressure of the ambient water acting inwards exceeds the outward pressure. At this point the bubble will contract rapidly inwards until it is compressed to the extent where adiabatic heating of the gases causes it to expand once more. In this manner a series of bubble oscillations are generated with ever-decreasing amplitude. Each one is accompanied by considerable water flow around the bubble, which impart high kinetic energy to the water in the form of a shock pulse quite different to the primary shockwave. The time scale of bubble pulses and their ability to inflict damage upon a vessel are much longer in relation to the initial detonation, although physics dictates that it is probably only the first two or three bubble pulses which are effective.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pulsation of the bubble causes considerable flow movement of the water surrounding it. Migration takes place mainly when the bubble is at its minimum volume. Expands, forced away, contracts, drawn towards. This is because the flow of water towards the bubble surface is on the side facing the rigid boundary when the bubble contracts and the flow moves the bubble towards the boundary. With each contraction the bubble moves towards the boundary with increasing speed.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80863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way by which damage is caused during underwater detonations can be either by the explosive charge being in intimate contact with the vessel (such as a limpet mine, contact sea mine or torpedo), where the detonation shock wave does the damage, or at stand-off where the bubble pulse plays its part. Aside successive shock pulses being generated in the water as the bubble rises, the bubble also migrates towards a rigid boundary (a ship for example) as it rises, effectively causing a hollow-charge effect to the ship’s hull as it comes into contact. Additionally, cavitation caused by aeration of the water by the bubble as it surfaces causes the ship to bend under its own weight.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93039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Whilst the detonation of the ammonium nitrate takes place over microseconds, the oxidation reactions above occur over milliseconds and increase both the heat of explosion and time period for the ammonium nitrate to do the work. The better the homogeneity, the greater the amount of aluminium that is able to react and stoichiometry suggests that the optimum balance should be 18%. Any more than that and the aluminium is detracting from the contribution of the ammonium nitrate. Experimentally, it is reported that the power of ammonium nitrate is increased in weight percentages up to 16% aluminium with a subsequent decrease from that point whereby no detonation was observed at all for aluminium percentages at 40% or higher.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Journal of </a:t>
            </a:r>
            <a:r>
              <a:rPr lang="en-GB" sz="1200" kern="1200" dirty="0" err="1">
                <a:solidFill>
                  <a:schemeClr val="tx1"/>
                </a:solidFill>
                <a:effectLst/>
                <a:latin typeface="+mn-lt"/>
                <a:ea typeface="+mn-ea"/>
                <a:cs typeface="+mn-cs"/>
              </a:rPr>
              <a:t>Elementology</a:t>
            </a:r>
            <a:r>
              <a:rPr lang="en-GB" sz="1200" kern="1200" dirty="0">
                <a:solidFill>
                  <a:schemeClr val="tx1"/>
                </a:solidFill>
                <a:effectLst/>
                <a:latin typeface="+mn-lt"/>
                <a:ea typeface="+mn-ea"/>
                <a:cs typeface="+mn-cs"/>
              </a:rPr>
              <a:t> 2016.21.3.1073. A. Zygmunt, K. </a:t>
            </a:r>
            <a:r>
              <a:rPr lang="en-GB" sz="1200" kern="1200" dirty="0" err="1">
                <a:solidFill>
                  <a:schemeClr val="tx1"/>
                </a:solidFill>
                <a:effectLst/>
                <a:latin typeface="+mn-lt"/>
                <a:ea typeface="+mn-ea"/>
                <a:cs typeface="+mn-cs"/>
              </a:rPr>
              <a:t>Ganczyk</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Kastankiewicz</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Cieslak</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Golofit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Application and properties of aluminium in primary and secondary explosives.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74062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addition of powdered metals to explosives is a widely used method of improving their energetic efficiency. When used appropriately, the metal powder provides the source of increasing the work ability of the mixture and its sensitivity to mechanical stimuli. This means that non-ideal explosives become more sensitive due to the addition of metal powders. For example, the addition of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powder (up to a certain percentage) to ammonium nitrate has a number of effects: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improves oxygen balance;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increases the heat of explosion Q (almost doubles it);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drives down gas volume according to the % added;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reduces the detonation pressure but prolongs the positive impulse, thereby allowing expanding gases to do more work;</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power effect will increase until there is an appreciable reaction with carbon monoxide to the extent that power effects will begin to diminish.</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 additives such as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magnesium, </a:t>
            </a:r>
            <a:r>
              <a:rPr lang="en-US" sz="1200" kern="1200" dirty="0" err="1">
                <a:solidFill>
                  <a:schemeClr val="tx1"/>
                </a:solidFill>
                <a:effectLst/>
                <a:latin typeface="+mn-lt"/>
                <a:ea typeface="+mn-ea"/>
                <a:cs typeface="+mn-cs"/>
              </a:rPr>
              <a:t>sulphur</a:t>
            </a:r>
            <a:r>
              <a:rPr lang="en-US" sz="1200" kern="1200" dirty="0">
                <a:solidFill>
                  <a:schemeClr val="tx1"/>
                </a:solidFill>
                <a:effectLst/>
                <a:latin typeface="+mn-lt"/>
                <a:ea typeface="+mn-ea"/>
                <a:cs typeface="+mn-cs"/>
              </a:rPr>
              <a:t>, zinc and boron all have an effect on the power and sensitivity of HME. But there are limitations. </a:t>
            </a:r>
            <a:r>
              <a:rPr lang="en-GB" sz="1200" b="1" u="sng" kern="1200" dirty="0">
                <a:solidFill>
                  <a:schemeClr val="tx1"/>
                </a:solidFill>
                <a:effectLst/>
                <a:latin typeface="+mn-lt"/>
                <a:ea typeface="+mn-ea"/>
                <a:cs typeface="+mn-cs"/>
              </a:rPr>
              <a:t>Table</a:t>
            </a:r>
            <a:r>
              <a:rPr lang="en-US" sz="1200" kern="1200" dirty="0">
                <a:solidFill>
                  <a:schemeClr val="tx1"/>
                </a:solidFill>
                <a:effectLst/>
                <a:latin typeface="+mn-lt"/>
                <a:ea typeface="+mn-ea"/>
                <a:cs typeface="+mn-cs"/>
              </a:rPr>
              <a:t> is a well-documented account of the effects of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on the explosive power of TNT and one of the principal reasons for its use in military applications to optimize the effects of the bubble pulse produced in underwater explosions.</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 table does not describe the reaction mechanism or explain the point at which the performance of the explosive cannot be optimised further. </a:t>
            </a:r>
            <a:r>
              <a:rPr lang="en-US" sz="1200" kern="1200" dirty="0">
                <a:solidFill>
                  <a:schemeClr val="tx1"/>
                </a:solidFill>
                <a:effectLst/>
                <a:latin typeface="+mn-lt"/>
                <a:ea typeface="+mn-ea"/>
                <a:cs typeface="+mn-cs"/>
              </a:rPr>
              <a:t>Ultimately, performance is very dependent upon the particle size of the metal powder used, its reactivity with the oxidizer and the volume added. For an increase in detonation velocity for example, the particle size must be less than the width of the CJ-plane. If not, then oxidation takes place after the passage of the CJ-plane, meaning that the powder dilutes the active chemical density which is driving the detonation reaction, as opposed to improving it. Ultimately, we want a fine powder that contributes to both detonation velocity and/or gas volume but how is this achieved when a detonation event takes place in microseconds and the oxidation of metal powders perhaps in milliseconds? I provide one example: a secondary military explosive (RDX and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a:t>
            </a:r>
            <a:r>
              <a:rPr lang="en-GB" dirty="0">
                <a:effectLst/>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Orlenko</a:t>
            </a:r>
            <a:r>
              <a:rPr lang="en-GB" sz="1200" kern="1200" dirty="0">
                <a:solidFill>
                  <a:schemeClr val="tx1"/>
                </a:solidFill>
                <a:effectLst/>
                <a:latin typeface="+mn-lt"/>
                <a:ea typeface="+mn-ea"/>
                <a:cs typeface="+mn-cs"/>
              </a:rPr>
              <a:t> L.P., Physics of explosion (in Russian), </a:t>
            </a:r>
            <a:r>
              <a:rPr lang="en-GB" sz="1200" kern="1200" dirty="0" err="1">
                <a:solidFill>
                  <a:schemeClr val="tx1"/>
                </a:solidFill>
                <a:effectLst/>
                <a:latin typeface="+mn-lt"/>
                <a:ea typeface="+mn-ea"/>
                <a:cs typeface="+mn-cs"/>
              </a:rPr>
              <a:t>Nauka</a:t>
            </a:r>
            <a:r>
              <a:rPr lang="en-GB" sz="1200" kern="1200" dirty="0">
                <a:solidFill>
                  <a:schemeClr val="tx1"/>
                </a:solidFill>
                <a:effectLst/>
                <a:latin typeface="+mn-lt"/>
                <a:ea typeface="+mn-ea"/>
                <a:cs typeface="+mn-cs"/>
              </a:rPr>
              <a:t>, Moscow 2004</a:t>
            </a:r>
          </a:p>
          <a:p>
            <a:r>
              <a:rPr lang="en-GB" sz="1200" i="1" kern="1200" dirty="0">
                <a:solidFill>
                  <a:schemeClr val="tx1"/>
                </a:solidFill>
                <a:effectLst/>
                <a:latin typeface="+mn-lt"/>
                <a:ea typeface="+mn-ea"/>
                <a:cs typeface="+mn-cs"/>
              </a:rPr>
              <a:t>The Chemistry of Explosives.</a:t>
            </a:r>
            <a:r>
              <a:rPr lang="en-GB" sz="1200" kern="1200" dirty="0">
                <a:solidFill>
                  <a:schemeClr val="tx1"/>
                </a:solidFill>
                <a:effectLst/>
                <a:latin typeface="+mn-lt"/>
                <a:ea typeface="+mn-ea"/>
                <a:cs typeface="+mn-cs"/>
              </a:rPr>
              <a:t>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Edition. J </a:t>
            </a:r>
            <a:r>
              <a:rPr lang="en-GB" sz="1200" kern="1200" dirty="0" err="1">
                <a:solidFill>
                  <a:schemeClr val="tx1"/>
                </a:solidFill>
                <a:effectLst/>
                <a:latin typeface="+mn-lt"/>
                <a:ea typeface="+mn-ea"/>
                <a:cs typeface="+mn-cs"/>
              </a:rPr>
              <a:t>Akhavan</a:t>
            </a:r>
            <a:r>
              <a:rPr lang="en-GB" sz="1200" kern="1200" dirty="0">
                <a:solidFill>
                  <a:schemeClr val="tx1"/>
                </a:solidFill>
                <a:effectLst/>
                <a:latin typeface="+mn-lt"/>
                <a:ea typeface="+mn-ea"/>
                <a:cs typeface="+mn-cs"/>
              </a:rPr>
              <a:t>. RSC Publishing 2011. Pg 113. </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68492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Adiabatic is a thermodynamic term meaning an absence of heat transfer. Strain rate is the change in deformation over time. It basically means the change in distance of layers of metal over time. </a:t>
            </a:r>
          </a:p>
        </p:txBody>
      </p:sp>
      <p:sp>
        <p:nvSpPr>
          <p:cNvPr id="4" name="Slide Number Placeholder 3"/>
          <p:cNvSpPr>
            <a:spLocks noGrp="1"/>
          </p:cNvSpPr>
          <p:nvPr>
            <p:ph type="sldNum" sz="quarter" idx="5"/>
          </p:nvPr>
        </p:nvSpPr>
        <p:spPr/>
        <p:txBody>
          <a:bodyPr/>
          <a:lstStyle/>
          <a:p>
            <a:fld id="{CA0126CA-006B-2740-A5FB-370B23BF5F2D}" type="slidenum">
              <a:rPr lang="en-US" smtClean="0"/>
              <a:t>65</a:t>
            </a:fld>
            <a:endParaRPr lang="en-US" dirty="0"/>
          </a:p>
        </p:txBody>
      </p:sp>
    </p:spTree>
    <p:extLst>
      <p:ext uri="{BB962C8B-B14F-4D97-AF65-F5344CB8AC3E}">
        <p14:creationId xmlns:p14="http://schemas.microsoft.com/office/powerpoint/2010/main" val="18120612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methods by which a target will fail when subject to an impact. Spalling is very common and a result of wave reflection from the rear face of the plate. It is common for materials stronger in compression. Scabbing is similar to spalling, but the fracture results predominantly from large plate deformation, which begins a crack at a local inhomogeneity (such as an inclusion). Brittle fracture occurs in weak and lower density targets. Radial cracking is common in ceramic type materials where the tensile strength is lower than the compressive strength. Plugging occurs in materials that are fairly ductile and usually when the projectile impact velocity is very close to the ballistic limit. It is due to the formation of adiabatic shear (Zener and Holloman 1944). Petaling occurs when the radial and circumferential stresses are high and the impact velocity of the projectile is close to the ballistic limit.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612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Adiabatic is a thermodynamic term meaning an absence of heat transfer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14236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69081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So far, the theoretical study has focused on the first and the third regimes. There has been little known about the second response region due to the complexity of this problem. </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05005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difficulty of this work is to construct an appropriate theoretical model for the second region (transition zone). This is due to the complicated penetration mechanism in this region involving large plastic deformation in projectile head leading to the reduction of its length, blunted head resulting in the increase of target resistance and the weakening of penetration capability. If erosion happens, the penetration depth will decline sharply, almost halved. What's more, it is a relatively narrow velocity range, almost 100 m/s–200 m/s, in which penetrator head changes easily from large deformation to erosion. Such velocity range is 892 m/s–1042 m/s, 967 m/s–1037 m/s and 1086 m/s–1174 m/s respectively, in the experiments of spherical nosed steel rods impacting the aluminum targets. In the case of penetration by tungsten projectiles, the velocity range is 695 m/s–785 m/s.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5208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that Cu and Zn have melting points of 1084 and 420 degrees, whilst tungsten has a melting point of 3400 degrees. Nickel 1453. Alloyed steel around 1400 – 1500 degrees.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49587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Tungsten fibre and metal glass matrix penetrators. Self-sharpening has been observed in experiments and simulations of long-rod penetration. Penetration performances are influenced by different nose shapes. Nose geometry during the long rod penetration is represented by two main parameters, i.e., the diameter ratio of rod nose and shank </a:t>
            </a:r>
            <a:r>
              <a:rPr lang="el-GR" sz="1200" i="1" kern="1200" dirty="0">
                <a:solidFill>
                  <a:schemeClr val="tx1"/>
                </a:solidFill>
                <a:effectLst/>
                <a:latin typeface="+mn-lt"/>
                <a:ea typeface="+mn-ea"/>
                <a:cs typeface="+mn-cs"/>
              </a:rPr>
              <a:t>η </a:t>
            </a:r>
            <a:r>
              <a:rPr lang="en-GB" sz="1200" kern="1200" dirty="0">
                <a:solidFill>
                  <a:schemeClr val="tx1"/>
                </a:solidFill>
                <a:effectLst/>
                <a:latin typeface="+mn-lt"/>
                <a:ea typeface="+mn-ea"/>
                <a:cs typeface="+mn-cs"/>
              </a:rPr>
              <a:t>and the nose shape factor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The penetration performance decreases with an increasing diameter ratio </a:t>
            </a:r>
            <a:r>
              <a:rPr lang="el-GR" sz="1200" i="1" kern="1200" dirty="0">
                <a:solidFill>
                  <a:schemeClr val="tx1"/>
                </a:solidFill>
                <a:effectLst/>
                <a:latin typeface="+mn-lt"/>
                <a:ea typeface="+mn-ea"/>
                <a:cs typeface="+mn-cs"/>
              </a:rPr>
              <a:t>η</a:t>
            </a:r>
            <a:r>
              <a:rPr lang="el-GR"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whose physical basis is the increased radial flow of rod material around the nose, which in turn, leads to the loss of kinetic energy due to larger cavity formed in the targets. The nose shape factor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reflects the sharpness of nose shapes, and a smaller value of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corresponds to a sharper nose (nose shapes are blunt, semi-spherical, ogive and conical).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obviously affects the ballistic performance of long-rod penetration, however, depending on the initial impact velocity. In general, the influence of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is relatively smaller than that of </a:t>
            </a:r>
            <a:r>
              <a:rPr lang="el-GR" sz="1200" i="1" kern="1200" dirty="0">
                <a:solidFill>
                  <a:schemeClr val="tx1"/>
                </a:solidFill>
                <a:effectLst/>
                <a:latin typeface="+mn-lt"/>
                <a:ea typeface="+mn-ea"/>
                <a:cs typeface="+mn-cs"/>
              </a:rPr>
              <a:t>η</a:t>
            </a:r>
            <a:r>
              <a:rPr lang="el-GR"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The effect of the diameter ratio </a:t>
            </a:r>
            <a:r>
              <a:rPr lang="el-GR" dirty="0"/>
              <a:t>η </a:t>
            </a:r>
            <a:r>
              <a:rPr lang="en-GB" dirty="0"/>
              <a:t>is relatively great. The penetration performance decreases with increasing the diameter ratio, and the increase of the radial flowing of rod material leads to the loss of kinetic energy. The value of </a:t>
            </a:r>
            <a:r>
              <a:rPr lang="el-GR" dirty="0"/>
              <a:t>η</a:t>
            </a:r>
            <a:r>
              <a:rPr lang="en-GB" dirty="0"/>
              <a:t> is determined by the material parameters such as the densities and strengths of rod and target, the impact velocity and the resistance of the target.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The nose shape factor N∗ reflects the sharpness of nose shapes, which affects the ballistic performance of long-rod penetration, however, depending on the initial impact velocity. In general, the influence of N∗ is relatively smaller than that of </a:t>
            </a:r>
            <a:r>
              <a:rPr lang="el-GR" dirty="0"/>
              <a:t>η.</a:t>
            </a:r>
            <a:r>
              <a:rPr lang="en-GB" dirty="0"/>
              <a:t> </a:t>
            </a:r>
            <a:endParaRPr lang="el-GR"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l-GR"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6942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8048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Shear banding prone uranium alloys like the U 1Mo and U 0.75Ti uranium alloys are the most performing materials with regard to the erosion of metallic targets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8027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1931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15788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415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 jet the maximum performance is at about 4CD standoff. The jet requires an air path of 2CD to fully form. For most weapons there is a 3CD stand-off. EFP are insensitive to stand-off and with a good shape can achieve penetration performance out to 1000 CD. This is helpful for OTA using proximity fuzing systems.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049787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 precision charge perhaps 2 – 8CD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969271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Density of liner. The more dense the cone material the deeper the penetration. At constant stand-off the effect of the liner and target material can be predicted using the Hill, Mott and Pack (1944) equation for hydrodynamic penetration. For ductile metal liners where L is fairly similar, the equation correctly predicts penetration in cone density order. We can also predict for aluminium armours, or armours less dense than steel.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072681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779884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925248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780790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5350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681025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405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405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566306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liner material can also have an effect on the profile of the fragment formed. The pictures above demonstrate a constant liner shape of 150 degrees hyperbolic. One point to mention is that a heavily confined charge will tend to force the liner into a ball shape, reducing the opportunity of forming a L/D ratio of 3 (ideal for EFP).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572715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Forming an aerodynamically stable EFP is of great interest to assist in penetration at great stand-off. The disadvantage is that producing stabilization by inducing a tail shape means the EFP loses velocity rapidly, ergo penetration performance drops. Armco iron does, however, produce reasonable results as shown in the notes on the slide itself.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967101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7920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7488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26C9-4724-4F91-3767-E99595B961D8}"/>
              </a:ext>
            </a:extLst>
          </p:cNvPr>
          <p:cNvSpPr>
            <a:spLocks noGrp="1"/>
          </p:cNvSpPr>
          <p:nvPr>
            <p:ph type="ctrTitle"/>
          </p:nvPr>
        </p:nvSpPr>
        <p:spPr>
          <a:xfrm>
            <a:off x="1524000" y="1122363"/>
            <a:ext cx="9144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B9BCECB-90D4-DBD1-D05D-68145F4421B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BEEF14-005D-946A-FD2A-73A46FB98C86}"/>
              </a:ext>
            </a:extLst>
          </p:cNvPr>
          <p:cNvSpPr>
            <a:spLocks noGrp="1"/>
          </p:cNvSpPr>
          <p:nvPr>
            <p:ph type="dt" sz="half" idx="10"/>
          </p:nvPr>
        </p:nvSpPr>
        <p:spPr/>
        <p:txBody>
          <a:bodyPr/>
          <a:lstStyle/>
          <a:p>
            <a:fld id="{74BF62B2-6EBA-3D49-A7D9-64DF5F739A73}" type="datetimeFigureOut">
              <a:rPr lang="en-US" smtClean="0"/>
              <a:t>11/28/24</a:t>
            </a:fld>
            <a:endParaRPr lang="en-US"/>
          </a:p>
        </p:txBody>
      </p:sp>
      <p:sp>
        <p:nvSpPr>
          <p:cNvPr id="5" name="Footer Placeholder 4">
            <a:extLst>
              <a:ext uri="{FF2B5EF4-FFF2-40B4-BE49-F238E27FC236}">
                <a16:creationId xmlns:a16="http://schemas.microsoft.com/office/drawing/2014/main" id="{4347BAE7-4E39-8C11-DD3F-64F9ECEDE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8450E5-2DD4-C7EF-5F85-3563754537D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24331716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0427-6F47-51E4-66A7-50E54173AB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ACCFB-57B9-D9B3-0166-B3CFAF3C3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437-BD5B-FB98-D38C-0FB1F8A95A6B}"/>
              </a:ext>
            </a:extLst>
          </p:cNvPr>
          <p:cNvSpPr>
            <a:spLocks noGrp="1"/>
          </p:cNvSpPr>
          <p:nvPr>
            <p:ph type="dt" sz="half" idx="10"/>
          </p:nvPr>
        </p:nvSpPr>
        <p:spPr/>
        <p:txBody>
          <a:bodyPr/>
          <a:lstStyle/>
          <a:p>
            <a:fld id="{74BF62B2-6EBA-3D49-A7D9-64DF5F739A73}" type="datetimeFigureOut">
              <a:rPr lang="en-US" smtClean="0"/>
              <a:t>11/28/24</a:t>
            </a:fld>
            <a:endParaRPr lang="en-US"/>
          </a:p>
        </p:txBody>
      </p:sp>
      <p:sp>
        <p:nvSpPr>
          <p:cNvPr id="5" name="Footer Placeholder 4">
            <a:extLst>
              <a:ext uri="{FF2B5EF4-FFF2-40B4-BE49-F238E27FC236}">
                <a16:creationId xmlns:a16="http://schemas.microsoft.com/office/drawing/2014/main" id="{DE6CF427-04A8-B4FF-AAA5-3F1BEE4148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DD8A2-26C4-31BA-9CF9-82E38A621F8A}"/>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6584536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BE04-F314-1E58-C832-E055DF14FE1E}"/>
              </a:ext>
            </a:extLst>
          </p:cNvPr>
          <p:cNvSpPr>
            <a:spLocks noGrp="1"/>
          </p:cNvSpPr>
          <p:nvPr>
            <p:ph type="title"/>
          </p:nvPr>
        </p:nvSpPr>
        <p:spPr>
          <a:xfrm>
            <a:off x="831851" y="1709740"/>
            <a:ext cx="105156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2688-76E4-CAAF-AAE8-3429C76B1F64}"/>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8448C6-905C-3345-8ACD-298D1899DB5D}"/>
              </a:ext>
            </a:extLst>
          </p:cNvPr>
          <p:cNvSpPr>
            <a:spLocks noGrp="1"/>
          </p:cNvSpPr>
          <p:nvPr>
            <p:ph type="dt" sz="half" idx="10"/>
          </p:nvPr>
        </p:nvSpPr>
        <p:spPr/>
        <p:txBody>
          <a:bodyPr/>
          <a:lstStyle/>
          <a:p>
            <a:fld id="{74BF62B2-6EBA-3D49-A7D9-64DF5F739A73}" type="datetimeFigureOut">
              <a:rPr lang="en-US" smtClean="0"/>
              <a:t>11/28/24</a:t>
            </a:fld>
            <a:endParaRPr lang="en-US"/>
          </a:p>
        </p:txBody>
      </p:sp>
      <p:sp>
        <p:nvSpPr>
          <p:cNvPr id="5" name="Footer Placeholder 4">
            <a:extLst>
              <a:ext uri="{FF2B5EF4-FFF2-40B4-BE49-F238E27FC236}">
                <a16:creationId xmlns:a16="http://schemas.microsoft.com/office/drawing/2014/main" id="{53E7C57A-8D27-E8C3-201E-ABA5AFA64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A815-E9FE-614E-6871-D0DE9F63B33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6614469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14DE-82DD-BD6F-613E-21179843B5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737D95-B9F7-6F8B-16B7-5D014328D1A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57A0DA-D801-B47B-34FB-3E1659DD03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DE3089-27F2-A6E7-97A3-40C6E690145D}"/>
              </a:ext>
            </a:extLst>
          </p:cNvPr>
          <p:cNvSpPr>
            <a:spLocks noGrp="1"/>
          </p:cNvSpPr>
          <p:nvPr>
            <p:ph type="dt" sz="half" idx="10"/>
          </p:nvPr>
        </p:nvSpPr>
        <p:spPr/>
        <p:txBody>
          <a:bodyPr/>
          <a:lstStyle/>
          <a:p>
            <a:fld id="{74BF62B2-6EBA-3D49-A7D9-64DF5F739A73}" type="datetimeFigureOut">
              <a:rPr lang="en-US" smtClean="0"/>
              <a:t>11/28/24</a:t>
            </a:fld>
            <a:endParaRPr lang="en-US"/>
          </a:p>
        </p:txBody>
      </p:sp>
      <p:sp>
        <p:nvSpPr>
          <p:cNvPr id="6" name="Footer Placeholder 5">
            <a:extLst>
              <a:ext uri="{FF2B5EF4-FFF2-40B4-BE49-F238E27FC236}">
                <a16:creationId xmlns:a16="http://schemas.microsoft.com/office/drawing/2014/main" id="{378CDBAC-CA64-63CE-936C-A39C2A0AA4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9B6D5D-D749-DE63-180E-4730FEEEACBD}"/>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41018193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9C0D-829E-190A-6FD6-4A79BB65B28D}"/>
              </a:ext>
            </a:extLst>
          </p:cNvPr>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9E58B5-0997-CF25-7E7A-D09E3EAF265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3B12D-FC11-72D4-3F94-1E887E4A4922}"/>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9783D-5ED7-AF42-9288-70A23D99C637}"/>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6DBF3E-887D-8CFF-C02A-16330527A876}"/>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E780F-5807-E0CE-CC71-2DD5B191215B}"/>
              </a:ext>
            </a:extLst>
          </p:cNvPr>
          <p:cNvSpPr>
            <a:spLocks noGrp="1"/>
          </p:cNvSpPr>
          <p:nvPr>
            <p:ph type="dt" sz="half" idx="10"/>
          </p:nvPr>
        </p:nvSpPr>
        <p:spPr/>
        <p:txBody>
          <a:bodyPr/>
          <a:lstStyle/>
          <a:p>
            <a:fld id="{74BF62B2-6EBA-3D49-A7D9-64DF5F739A73}" type="datetimeFigureOut">
              <a:rPr lang="en-US" smtClean="0"/>
              <a:t>11/28/24</a:t>
            </a:fld>
            <a:endParaRPr lang="en-US"/>
          </a:p>
        </p:txBody>
      </p:sp>
      <p:sp>
        <p:nvSpPr>
          <p:cNvPr id="8" name="Footer Placeholder 7">
            <a:extLst>
              <a:ext uri="{FF2B5EF4-FFF2-40B4-BE49-F238E27FC236}">
                <a16:creationId xmlns:a16="http://schemas.microsoft.com/office/drawing/2014/main" id="{9FE7A180-4D99-80E4-AD73-43E7D7C3C3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820F70-282D-446E-2C0C-570EE658C7D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6506446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8B1E-58B0-AB13-F717-5121F8B24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C7612-077D-5B4A-5F3A-EB76813E9125}"/>
              </a:ext>
            </a:extLst>
          </p:cNvPr>
          <p:cNvSpPr>
            <a:spLocks noGrp="1"/>
          </p:cNvSpPr>
          <p:nvPr>
            <p:ph type="dt" sz="half" idx="10"/>
          </p:nvPr>
        </p:nvSpPr>
        <p:spPr/>
        <p:txBody>
          <a:bodyPr/>
          <a:lstStyle/>
          <a:p>
            <a:fld id="{74BF62B2-6EBA-3D49-A7D9-64DF5F739A73}" type="datetimeFigureOut">
              <a:rPr lang="en-US" smtClean="0"/>
              <a:t>11/28/24</a:t>
            </a:fld>
            <a:endParaRPr lang="en-US"/>
          </a:p>
        </p:txBody>
      </p:sp>
      <p:sp>
        <p:nvSpPr>
          <p:cNvPr id="4" name="Footer Placeholder 3">
            <a:extLst>
              <a:ext uri="{FF2B5EF4-FFF2-40B4-BE49-F238E27FC236}">
                <a16:creationId xmlns:a16="http://schemas.microsoft.com/office/drawing/2014/main" id="{1A81A809-5AA7-AA91-9D3E-EC4F1C5BA2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3572B3-6B2C-25EB-4B14-05C8A3FA3CC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6641761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B7CF-3DEC-0A00-6F26-15C46123F5FA}"/>
              </a:ext>
            </a:extLst>
          </p:cNvPr>
          <p:cNvSpPr>
            <a:spLocks noGrp="1"/>
          </p:cNvSpPr>
          <p:nvPr>
            <p:ph type="dt" sz="half" idx="10"/>
          </p:nvPr>
        </p:nvSpPr>
        <p:spPr/>
        <p:txBody>
          <a:bodyPr/>
          <a:lstStyle/>
          <a:p>
            <a:fld id="{74BF62B2-6EBA-3D49-A7D9-64DF5F739A73}" type="datetimeFigureOut">
              <a:rPr lang="en-US" smtClean="0"/>
              <a:t>11/28/24</a:t>
            </a:fld>
            <a:endParaRPr lang="en-US"/>
          </a:p>
        </p:txBody>
      </p:sp>
      <p:sp>
        <p:nvSpPr>
          <p:cNvPr id="3" name="Footer Placeholder 2">
            <a:extLst>
              <a:ext uri="{FF2B5EF4-FFF2-40B4-BE49-F238E27FC236}">
                <a16:creationId xmlns:a16="http://schemas.microsoft.com/office/drawing/2014/main" id="{3D19D9C2-76AC-3EA9-B252-4AC0C3C58A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8AF799-E2E6-9876-0589-BB22DE8A4B40}"/>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96055530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347E-CB95-C58E-D55B-5B51967046B6}"/>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0EB108-5DBE-7811-FFC6-821BD32CAEC2}"/>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A213B2-9964-D552-6A92-79DDD76E2240}"/>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0F72E29-2A14-F8B7-5BC6-EAA9585DE23E}"/>
              </a:ext>
            </a:extLst>
          </p:cNvPr>
          <p:cNvSpPr>
            <a:spLocks noGrp="1"/>
          </p:cNvSpPr>
          <p:nvPr>
            <p:ph type="dt" sz="half" idx="10"/>
          </p:nvPr>
        </p:nvSpPr>
        <p:spPr/>
        <p:txBody>
          <a:bodyPr/>
          <a:lstStyle/>
          <a:p>
            <a:fld id="{74BF62B2-6EBA-3D49-A7D9-64DF5F739A73}" type="datetimeFigureOut">
              <a:rPr lang="en-US" smtClean="0"/>
              <a:t>11/28/24</a:t>
            </a:fld>
            <a:endParaRPr lang="en-US"/>
          </a:p>
        </p:txBody>
      </p:sp>
      <p:sp>
        <p:nvSpPr>
          <p:cNvPr id="6" name="Footer Placeholder 5">
            <a:extLst>
              <a:ext uri="{FF2B5EF4-FFF2-40B4-BE49-F238E27FC236}">
                <a16:creationId xmlns:a16="http://schemas.microsoft.com/office/drawing/2014/main" id="{92F14746-FD97-A2D3-269F-D4449BA18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1EA74A-24AE-6A61-15D1-43AAEC802FD3}"/>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406554883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1FD7-9B12-FE45-3F2E-66F7EB16E4FE}"/>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64D311-C3FD-DAA0-7054-B2F8C74A8D52}"/>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92534CE1-1FB6-DB91-A590-684B26540688}"/>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48E9E30-D176-E3C7-ED38-82ED2BE41252}"/>
              </a:ext>
            </a:extLst>
          </p:cNvPr>
          <p:cNvSpPr>
            <a:spLocks noGrp="1"/>
          </p:cNvSpPr>
          <p:nvPr>
            <p:ph type="dt" sz="half" idx="10"/>
          </p:nvPr>
        </p:nvSpPr>
        <p:spPr/>
        <p:txBody>
          <a:bodyPr/>
          <a:lstStyle/>
          <a:p>
            <a:fld id="{74BF62B2-6EBA-3D49-A7D9-64DF5F739A73}" type="datetimeFigureOut">
              <a:rPr lang="en-US" smtClean="0"/>
              <a:t>11/28/24</a:t>
            </a:fld>
            <a:endParaRPr lang="en-US"/>
          </a:p>
        </p:txBody>
      </p:sp>
      <p:sp>
        <p:nvSpPr>
          <p:cNvPr id="6" name="Footer Placeholder 5">
            <a:extLst>
              <a:ext uri="{FF2B5EF4-FFF2-40B4-BE49-F238E27FC236}">
                <a16:creationId xmlns:a16="http://schemas.microsoft.com/office/drawing/2014/main" id="{5ACE645E-C3B8-BD7E-09E5-7885221ED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A3615A-9146-F33F-83EA-E05E65B28718}"/>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36751517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2E9-F909-C02A-4855-64C57C1050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D19BD8-3268-164D-32EE-9150974F56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DFDA3-6078-AE30-11AF-638E23C10CAE}"/>
              </a:ext>
            </a:extLst>
          </p:cNvPr>
          <p:cNvSpPr>
            <a:spLocks noGrp="1"/>
          </p:cNvSpPr>
          <p:nvPr>
            <p:ph type="dt" sz="half" idx="10"/>
          </p:nvPr>
        </p:nvSpPr>
        <p:spPr/>
        <p:txBody>
          <a:bodyPr/>
          <a:lstStyle/>
          <a:p>
            <a:fld id="{74BF62B2-6EBA-3D49-A7D9-64DF5F739A73}" type="datetimeFigureOut">
              <a:rPr lang="en-US" smtClean="0"/>
              <a:t>11/28/24</a:t>
            </a:fld>
            <a:endParaRPr lang="en-US"/>
          </a:p>
        </p:txBody>
      </p:sp>
      <p:sp>
        <p:nvSpPr>
          <p:cNvPr id="5" name="Footer Placeholder 4">
            <a:extLst>
              <a:ext uri="{FF2B5EF4-FFF2-40B4-BE49-F238E27FC236}">
                <a16:creationId xmlns:a16="http://schemas.microsoft.com/office/drawing/2014/main" id="{22910A91-6EBB-2AE0-C045-390048F816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15C697-6D72-CC4B-6451-DC115BB6B8AF}"/>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417196018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54073-B629-3179-E1AB-E742D5985646}"/>
              </a:ext>
            </a:extLst>
          </p:cNvPr>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5D8E3F-72D5-A680-C9AC-5D6CF19B2287}"/>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106E2-A840-AEAA-E6C6-1F08A1674B58}"/>
              </a:ext>
            </a:extLst>
          </p:cNvPr>
          <p:cNvSpPr>
            <a:spLocks noGrp="1"/>
          </p:cNvSpPr>
          <p:nvPr>
            <p:ph type="dt" sz="half" idx="10"/>
          </p:nvPr>
        </p:nvSpPr>
        <p:spPr/>
        <p:txBody>
          <a:bodyPr/>
          <a:lstStyle/>
          <a:p>
            <a:fld id="{74BF62B2-6EBA-3D49-A7D9-64DF5F739A73}" type="datetimeFigureOut">
              <a:rPr lang="en-US" smtClean="0"/>
              <a:t>11/28/24</a:t>
            </a:fld>
            <a:endParaRPr lang="en-US"/>
          </a:p>
        </p:txBody>
      </p:sp>
      <p:sp>
        <p:nvSpPr>
          <p:cNvPr id="5" name="Footer Placeholder 4">
            <a:extLst>
              <a:ext uri="{FF2B5EF4-FFF2-40B4-BE49-F238E27FC236}">
                <a16:creationId xmlns:a16="http://schemas.microsoft.com/office/drawing/2014/main" id="{DA692A02-6FA7-D8CC-70E1-CB9ED3AB6F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0B2A6-1AE3-3371-795F-D6B20D9DBDAE}"/>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97993919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45D0D-51B6-D9CD-8D48-A068C99402F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F8FFEAB-12D8-77D7-04DC-853AA6B275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27D4811-7530-AC2C-695B-CC192DB9BEC8}"/>
              </a:ext>
            </a:extLst>
          </p:cNvPr>
          <p:cNvSpPr>
            <a:spLocks noGrp="1"/>
          </p:cNvSpPr>
          <p:nvPr>
            <p:ph type="dt" sz="half" idx="10"/>
          </p:nvPr>
        </p:nvSpPr>
        <p:spPr/>
        <p:txBody>
          <a:bodyPr/>
          <a:lstStyle/>
          <a:p>
            <a:fld id="{02835B32-4B26-CE4E-BB06-7D4C767DF10E}" type="datetimeFigureOut">
              <a:rPr lang="en-US" smtClean="0"/>
              <a:t>11/28/24</a:t>
            </a:fld>
            <a:endParaRPr lang="en-US"/>
          </a:p>
        </p:txBody>
      </p:sp>
      <p:sp>
        <p:nvSpPr>
          <p:cNvPr id="5" name="Footer Placeholder 4">
            <a:extLst>
              <a:ext uri="{FF2B5EF4-FFF2-40B4-BE49-F238E27FC236}">
                <a16:creationId xmlns:a16="http://schemas.microsoft.com/office/drawing/2014/main" id="{793E73BE-BDD1-9A19-6A50-35367A1B93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092E9D-0F51-0642-8DA4-E1EDB48B88FE}"/>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429331683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013D-A900-C1B0-1F33-3B4F63CC598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4EE092-838C-C9AF-69A7-8DF2294DA96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9F774F-1708-A5B9-30B9-A67A93CC2BA2}"/>
              </a:ext>
            </a:extLst>
          </p:cNvPr>
          <p:cNvSpPr>
            <a:spLocks noGrp="1"/>
          </p:cNvSpPr>
          <p:nvPr>
            <p:ph type="dt" sz="half" idx="10"/>
          </p:nvPr>
        </p:nvSpPr>
        <p:spPr/>
        <p:txBody>
          <a:bodyPr/>
          <a:lstStyle/>
          <a:p>
            <a:fld id="{02835B32-4B26-CE4E-BB06-7D4C767DF10E}" type="datetimeFigureOut">
              <a:rPr lang="en-US" smtClean="0"/>
              <a:t>11/28/24</a:t>
            </a:fld>
            <a:endParaRPr lang="en-US"/>
          </a:p>
        </p:txBody>
      </p:sp>
      <p:sp>
        <p:nvSpPr>
          <p:cNvPr id="5" name="Footer Placeholder 4">
            <a:extLst>
              <a:ext uri="{FF2B5EF4-FFF2-40B4-BE49-F238E27FC236}">
                <a16:creationId xmlns:a16="http://schemas.microsoft.com/office/drawing/2014/main" id="{6D1967BF-1691-6112-E0C4-5E9F628681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B1AFB2-31AC-D9DB-F185-CB756DCA6A02}"/>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32767757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BBBB-56E1-EEE9-F98D-5789A2DC9CF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21418A2-822C-85B2-0813-5F6F81207A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A71F69A-0193-2FE9-A3C5-318244390A89}"/>
              </a:ext>
            </a:extLst>
          </p:cNvPr>
          <p:cNvSpPr>
            <a:spLocks noGrp="1"/>
          </p:cNvSpPr>
          <p:nvPr>
            <p:ph type="dt" sz="half" idx="10"/>
          </p:nvPr>
        </p:nvSpPr>
        <p:spPr/>
        <p:txBody>
          <a:bodyPr/>
          <a:lstStyle/>
          <a:p>
            <a:fld id="{02835B32-4B26-CE4E-BB06-7D4C767DF10E}" type="datetimeFigureOut">
              <a:rPr lang="en-US" smtClean="0"/>
              <a:t>11/28/24</a:t>
            </a:fld>
            <a:endParaRPr lang="en-US"/>
          </a:p>
        </p:txBody>
      </p:sp>
      <p:sp>
        <p:nvSpPr>
          <p:cNvPr id="5" name="Footer Placeholder 4">
            <a:extLst>
              <a:ext uri="{FF2B5EF4-FFF2-40B4-BE49-F238E27FC236}">
                <a16:creationId xmlns:a16="http://schemas.microsoft.com/office/drawing/2014/main" id="{0F62C939-5E23-93AD-A5F6-8078423F8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31B759-9AC8-9AFD-3FDC-3E16C786C48C}"/>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418692310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93ECD-D346-3E28-0CFC-EDF84405C96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D5659A6-B9A3-D8C1-F746-C240427AA1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CEB30E-9227-3BB4-4C22-AA9E2B3194C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BD75D81-6372-9629-4F38-2207B51B73B8}"/>
              </a:ext>
            </a:extLst>
          </p:cNvPr>
          <p:cNvSpPr>
            <a:spLocks noGrp="1"/>
          </p:cNvSpPr>
          <p:nvPr>
            <p:ph type="dt" sz="half" idx="10"/>
          </p:nvPr>
        </p:nvSpPr>
        <p:spPr/>
        <p:txBody>
          <a:bodyPr/>
          <a:lstStyle/>
          <a:p>
            <a:fld id="{02835B32-4B26-CE4E-BB06-7D4C767DF10E}" type="datetimeFigureOut">
              <a:rPr lang="en-US" smtClean="0"/>
              <a:t>11/28/24</a:t>
            </a:fld>
            <a:endParaRPr lang="en-US"/>
          </a:p>
        </p:txBody>
      </p:sp>
      <p:sp>
        <p:nvSpPr>
          <p:cNvPr id="6" name="Footer Placeholder 5">
            <a:extLst>
              <a:ext uri="{FF2B5EF4-FFF2-40B4-BE49-F238E27FC236}">
                <a16:creationId xmlns:a16="http://schemas.microsoft.com/office/drawing/2014/main" id="{B95F2DD9-1C20-6940-6EAD-7D9C2A813E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524635-16EC-BBAC-8C28-7416882363B6}"/>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218776548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B951C-E306-4DDD-63BE-C0F4C2FFEB1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B79D5B-EEBB-B37F-23E9-03EF65E885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2410F94-EA8B-79F2-ADD9-E28C24A008C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96C85B-657E-B8C0-3797-A7F070B89C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23A5FDE-C628-865B-406B-BC239D776C4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2D0A6AC-D66E-CDA1-2DC2-699E3819A563}"/>
              </a:ext>
            </a:extLst>
          </p:cNvPr>
          <p:cNvSpPr>
            <a:spLocks noGrp="1"/>
          </p:cNvSpPr>
          <p:nvPr>
            <p:ph type="dt" sz="half" idx="10"/>
          </p:nvPr>
        </p:nvSpPr>
        <p:spPr/>
        <p:txBody>
          <a:bodyPr/>
          <a:lstStyle/>
          <a:p>
            <a:fld id="{02835B32-4B26-CE4E-BB06-7D4C767DF10E}" type="datetimeFigureOut">
              <a:rPr lang="en-US" smtClean="0"/>
              <a:t>11/28/24</a:t>
            </a:fld>
            <a:endParaRPr lang="en-US"/>
          </a:p>
        </p:txBody>
      </p:sp>
      <p:sp>
        <p:nvSpPr>
          <p:cNvPr id="8" name="Footer Placeholder 7">
            <a:extLst>
              <a:ext uri="{FF2B5EF4-FFF2-40B4-BE49-F238E27FC236}">
                <a16:creationId xmlns:a16="http://schemas.microsoft.com/office/drawing/2014/main" id="{D389D9E4-F626-0E0A-1913-497FB37D0B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F655CE6-F4A7-8EF3-A698-894669339D83}"/>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222019246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B80AC-EFCA-A74B-BBC1-1CB76191722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31D33EB-5AFE-7541-5851-EF64635089D3}"/>
              </a:ext>
            </a:extLst>
          </p:cNvPr>
          <p:cNvSpPr>
            <a:spLocks noGrp="1"/>
          </p:cNvSpPr>
          <p:nvPr>
            <p:ph type="dt" sz="half" idx="10"/>
          </p:nvPr>
        </p:nvSpPr>
        <p:spPr/>
        <p:txBody>
          <a:bodyPr/>
          <a:lstStyle/>
          <a:p>
            <a:fld id="{02835B32-4B26-CE4E-BB06-7D4C767DF10E}" type="datetimeFigureOut">
              <a:rPr lang="en-US" smtClean="0"/>
              <a:t>11/28/24</a:t>
            </a:fld>
            <a:endParaRPr lang="en-US"/>
          </a:p>
        </p:txBody>
      </p:sp>
      <p:sp>
        <p:nvSpPr>
          <p:cNvPr id="4" name="Footer Placeholder 3">
            <a:extLst>
              <a:ext uri="{FF2B5EF4-FFF2-40B4-BE49-F238E27FC236}">
                <a16:creationId xmlns:a16="http://schemas.microsoft.com/office/drawing/2014/main" id="{D19E26BC-B044-610A-0262-EA19A00B80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83FC5A5-FFBF-2B3E-7B62-69E6A5032CC2}"/>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427244610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F24386-6B2A-50F3-7815-3CF0228C0864}"/>
              </a:ext>
            </a:extLst>
          </p:cNvPr>
          <p:cNvSpPr>
            <a:spLocks noGrp="1"/>
          </p:cNvSpPr>
          <p:nvPr>
            <p:ph type="dt" sz="half" idx="10"/>
          </p:nvPr>
        </p:nvSpPr>
        <p:spPr/>
        <p:txBody>
          <a:bodyPr/>
          <a:lstStyle/>
          <a:p>
            <a:fld id="{02835B32-4B26-CE4E-BB06-7D4C767DF10E}" type="datetimeFigureOut">
              <a:rPr lang="en-US" smtClean="0"/>
              <a:t>11/28/24</a:t>
            </a:fld>
            <a:endParaRPr lang="en-US"/>
          </a:p>
        </p:txBody>
      </p:sp>
      <p:sp>
        <p:nvSpPr>
          <p:cNvPr id="3" name="Footer Placeholder 2">
            <a:extLst>
              <a:ext uri="{FF2B5EF4-FFF2-40B4-BE49-F238E27FC236}">
                <a16:creationId xmlns:a16="http://schemas.microsoft.com/office/drawing/2014/main" id="{091825EB-4B8F-298B-5ACB-5A565914AAD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8DE8C44-E17C-EE51-8E6E-2F6BF482389A}"/>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98957088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111E-B777-27DF-F670-CC9E402451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D78847B-706E-814F-A952-B276BF61B0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10F58DB-3BE8-A4F8-2E18-BDF9F8E976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CD52AD-D966-A910-0851-0E3C4A8AEF4E}"/>
              </a:ext>
            </a:extLst>
          </p:cNvPr>
          <p:cNvSpPr>
            <a:spLocks noGrp="1"/>
          </p:cNvSpPr>
          <p:nvPr>
            <p:ph type="dt" sz="half" idx="10"/>
          </p:nvPr>
        </p:nvSpPr>
        <p:spPr/>
        <p:txBody>
          <a:bodyPr/>
          <a:lstStyle/>
          <a:p>
            <a:fld id="{02835B32-4B26-CE4E-BB06-7D4C767DF10E}" type="datetimeFigureOut">
              <a:rPr lang="en-US" smtClean="0"/>
              <a:t>11/28/24</a:t>
            </a:fld>
            <a:endParaRPr lang="en-US"/>
          </a:p>
        </p:txBody>
      </p:sp>
      <p:sp>
        <p:nvSpPr>
          <p:cNvPr id="6" name="Footer Placeholder 5">
            <a:extLst>
              <a:ext uri="{FF2B5EF4-FFF2-40B4-BE49-F238E27FC236}">
                <a16:creationId xmlns:a16="http://schemas.microsoft.com/office/drawing/2014/main" id="{AED6DB5A-F079-D80F-EC05-2463153511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5D5277-62ED-6000-DEC7-46BBF48B9765}"/>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24997417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ADCC3-CEB8-F131-3CCF-A3410346E5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D6B7D98-2D76-DF0A-1215-E33A4A454A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D751977-A01E-4FAB-91E1-6055C5D6AC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908F00-BA17-AA98-3FDA-4ABC8650250C}"/>
              </a:ext>
            </a:extLst>
          </p:cNvPr>
          <p:cNvSpPr>
            <a:spLocks noGrp="1"/>
          </p:cNvSpPr>
          <p:nvPr>
            <p:ph type="dt" sz="half" idx="10"/>
          </p:nvPr>
        </p:nvSpPr>
        <p:spPr/>
        <p:txBody>
          <a:bodyPr/>
          <a:lstStyle/>
          <a:p>
            <a:fld id="{02835B32-4B26-CE4E-BB06-7D4C767DF10E}" type="datetimeFigureOut">
              <a:rPr lang="en-US" smtClean="0"/>
              <a:t>11/28/24</a:t>
            </a:fld>
            <a:endParaRPr lang="en-US"/>
          </a:p>
        </p:txBody>
      </p:sp>
      <p:sp>
        <p:nvSpPr>
          <p:cNvPr id="6" name="Footer Placeholder 5">
            <a:extLst>
              <a:ext uri="{FF2B5EF4-FFF2-40B4-BE49-F238E27FC236}">
                <a16:creationId xmlns:a16="http://schemas.microsoft.com/office/drawing/2014/main" id="{7C90E798-A5CE-CAC9-CD9A-57E5207F94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5D72D4-B4D1-846D-1D01-D24DB81EE602}"/>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36803737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9A407-5876-EA47-778F-298317F31CE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B3BFA5-BC0C-5C0C-19F7-FCC947ABBB3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4C3837-A37D-8DC4-8186-601FEE57B9D8}"/>
              </a:ext>
            </a:extLst>
          </p:cNvPr>
          <p:cNvSpPr>
            <a:spLocks noGrp="1"/>
          </p:cNvSpPr>
          <p:nvPr>
            <p:ph type="dt" sz="half" idx="10"/>
          </p:nvPr>
        </p:nvSpPr>
        <p:spPr/>
        <p:txBody>
          <a:bodyPr/>
          <a:lstStyle/>
          <a:p>
            <a:fld id="{02835B32-4B26-CE4E-BB06-7D4C767DF10E}" type="datetimeFigureOut">
              <a:rPr lang="en-US" smtClean="0"/>
              <a:t>11/28/24</a:t>
            </a:fld>
            <a:endParaRPr lang="en-US"/>
          </a:p>
        </p:txBody>
      </p:sp>
      <p:sp>
        <p:nvSpPr>
          <p:cNvPr id="5" name="Footer Placeholder 4">
            <a:extLst>
              <a:ext uri="{FF2B5EF4-FFF2-40B4-BE49-F238E27FC236}">
                <a16:creationId xmlns:a16="http://schemas.microsoft.com/office/drawing/2014/main" id="{BC2B90A1-9BC0-9DC9-59F7-8F0E50E352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1709E8-ACF9-F27F-28CB-E53823676990}"/>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39643550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A330AC-D89B-2CDD-0705-9D931F5712D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F41AF8-D1A5-05AD-E1F8-D68D263612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E3466C-53FF-4314-CF0C-814D64008795}"/>
              </a:ext>
            </a:extLst>
          </p:cNvPr>
          <p:cNvSpPr>
            <a:spLocks noGrp="1"/>
          </p:cNvSpPr>
          <p:nvPr>
            <p:ph type="dt" sz="half" idx="10"/>
          </p:nvPr>
        </p:nvSpPr>
        <p:spPr/>
        <p:txBody>
          <a:bodyPr/>
          <a:lstStyle/>
          <a:p>
            <a:fld id="{02835B32-4B26-CE4E-BB06-7D4C767DF10E}" type="datetimeFigureOut">
              <a:rPr lang="en-US" smtClean="0"/>
              <a:t>11/28/24</a:t>
            </a:fld>
            <a:endParaRPr lang="en-US"/>
          </a:p>
        </p:txBody>
      </p:sp>
      <p:sp>
        <p:nvSpPr>
          <p:cNvPr id="5" name="Footer Placeholder 4">
            <a:extLst>
              <a:ext uri="{FF2B5EF4-FFF2-40B4-BE49-F238E27FC236}">
                <a16:creationId xmlns:a16="http://schemas.microsoft.com/office/drawing/2014/main" id="{79CCA813-00DF-5162-C05A-D1BC4620FF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CC36A7-614D-F6CC-E470-560A89330DE8}"/>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85446405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resentation or Chapter Title">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081" y="3645024"/>
            <a:ext cx="11377264" cy="864000"/>
          </a:xfrm>
          <a:prstGeom prst="rect">
            <a:avLst/>
          </a:prstGeom>
        </p:spPr>
        <p:txBody>
          <a:bodyPr anchor="ctr"/>
          <a:lstStyle>
            <a:lvl1pPr marL="0" indent="0">
              <a:lnSpc>
                <a:spcPct val="100000"/>
              </a:lnSpc>
              <a:buNone/>
              <a:defRPr sz="2400" b="1">
                <a:solidFill>
                  <a:srgbClr val="2F444E"/>
                </a:solidFill>
                <a:latin typeface="Arial" charset="0"/>
                <a:ea typeface="Arial" charset="0"/>
                <a:cs typeface="Arial" charset="0"/>
              </a:defRPr>
            </a:lvl1pPr>
          </a:lstStyle>
          <a:p>
            <a:pPr lvl="0"/>
            <a:r>
              <a:rPr lang="en-GB" noProof="0" dirty="0"/>
              <a:t>Presenter’s Name and Title, Arial Bold 24 </a:t>
            </a:r>
            <a:r>
              <a:rPr lang="en-GB" noProof="0" dirty="0" err="1"/>
              <a:t>pt</a:t>
            </a:r>
            <a:endParaRPr lang="en-GB" noProof="0" dirty="0"/>
          </a:p>
        </p:txBody>
      </p:sp>
      <p:sp>
        <p:nvSpPr>
          <p:cNvPr id="10" name="Text Placeholder 8"/>
          <p:cNvSpPr>
            <a:spLocks noGrp="1"/>
          </p:cNvSpPr>
          <p:nvPr>
            <p:ph type="body" sz="quarter" idx="18" hasCustomPrompt="1"/>
          </p:nvPr>
        </p:nvSpPr>
        <p:spPr>
          <a:xfrm>
            <a:off x="407368" y="1700809"/>
            <a:ext cx="11377264" cy="1728192"/>
          </a:xfrm>
          <a:prstGeom prst="rect">
            <a:avLst/>
          </a:prstGeom>
        </p:spPr>
        <p:txBody>
          <a:bodyPr anchor="ctr"/>
          <a:lstStyle>
            <a:lvl1pPr marL="0" indent="0">
              <a:lnSpc>
                <a:spcPct val="100000"/>
              </a:lnSpc>
              <a:buNone/>
              <a:defRPr sz="2800" b="1" baseline="0">
                <a:solidFill>
                  <a:srgbClr val="2F444E"/>
                </a:solidFill>
                <a:latin typeface="Arial" charset="0"/>
                <a:ea typeface="Arial" charset="0"/>
                <a:cs typeface="Arial" charset="0"/>
              </a:defRPr>
            </a:lvl1pPr>
          </a:lstStyle>
          <a:p>
            <a:pPr lvl="0"/>
            <a:r>
              <a:rPr lang="en-GB" noProof="0" dirty="0"/>
              <a:t>Presentation or Chapter Title, Arial Bold 28 </a:t>
            </a:r>
            <a:r>
              <a:rPr lang="en-GB" noProof="0" dirty="0" err="1"/>
              <a:t>pt</a:t>
            </a:r>
            <a:endParaRPr lang="en-GB" noProof="0" dirty="0"/>
          </a:p>
        </p:txBody>
      </p:sp>
      <p:sp>
        <p:nvSpPr>
          <p:cNvPr id="12" name="Text Placeholder 8"/>
          <p:cNvSpPr>
            <a:spLocks noGrp="1"/>
          </p:cNvSpPr>
          <p:nvPr>
            <p:ph type="body" sz="quarter" idx="15" hasCustomPrompt="1"/>
          </p:nvPr>
        </p:nvSpPr>
        <p:spPr>
          <a:xfrm>
            <a:off x="407368" y="4725049"/>
            <a:ext cx="4752528" cy="657317"/>
          </a:xfrm>
          <a:prstGeom prst="rect">
            <a:avLst/>
          </a:prstGeom>
        </p:spPr>
        <p:txBody>
          <a:bodyPr anchor="ctr"/>
          <a:lstStyle>
            <a:lvl1pPr marL="0" indent="0">
              <a:lnSpc>
                <a:spcPct val="100000"/>
              </a:lnSpc>
              <a:buNone/>
              <a:defRPr sz="2000" b="0">
                <a:solidFill>
                  <a:srgbClr val="2F444E"/>
                </a:solidFill>
                <a:latin typeface="Arial" charset="0"/>
                <a:ea typeface="Arial" charset="0"/>
                <a:cs typeface="Arial" charset="0"/>
              </a:defRPr>
            </a:lvl1pPr>
          </a:lstStyle>
          <a:p>
            <a:pPr lvl="0"/>
            <a:r>
              <a:rPr lang="en-GB" noProof="0" dirty="0"/>
              <a:t>Date, Arial </a:t>
            </a:r>
            <a:r>
              <a:rPr lang="en-GB" noProof="0" dirty="0" err="1"/>
              <a:t>20pt</a:t>
            </a:r>
            <a:endParaRPr lang="en-GB" noProof="0" dirty="0"/>
          </a:p>
        </p:txBody>
      </p:sp>
      <p:sp>
        <p:nvSpPr>
          <p:cNvPr id="14" name="Text Placeholder 8"/>
          <p:cNvSpPr>
            <a:spLocks noGrp="1"/>
          </p:cNvSpPr>
          <p:nvPr>
            <p:ph type="body" sz="quarter" idx="19" hasCustomPrompt="1"/>
          </p:nvPr>
        </p:nvSpPr>
        <p:spPr>
          <a:xfrm>
            <a:off x="5519937" y="4725049"/>
            <a:ext cx="6264695" cy="1305389"/>
          </a:xfrm>
          <a:prstGeom prst="rect">
            <a:avLst/>
          </a:prstGeom>
          <a:solidFill>
            <a:schemeClr val="bg1"/>
          </a:solidFill>
          <a:ln>
            <a:noFill/>
          </a:ln>
        </p:spPr>
        <p:txBody>
          <a:bodyPr anchor="ctr"/>
          <a:lstStyle>
            <a:lvl1pPr marL="0" indent="0">
              <a:buNone/>
              <a:defRPr sz="1500" b="0" baseline="0">
                <a:solidFill>
                  <a:srgbClr val="354248"/>
                </a:solidFill>
                <a:latin typeface="Arial" charset="0"/>
                <a:ea typeface="Arial" charset="0"/>
                <a:cs typeface="Arial" charset="0"/>
              </a:defRPr>
            </a:lvl1pPr>
          </a:lstStyle>
          <a:p>
            <a:pPr lvl="0"/>
            <a:r>
              <a:rPr lang="en-GB" noProof="0" dirty="0"/>
              <a:t>Sponsors/partners:</a:t>
            </a:r>
          </a:p>
        </p:txBody>
      </p:sp>
      <p:sp>
        <p:nvSpPr>
          <p:cNvPr id="9" name="Picture Placeholder 2"/>
          <p:cNvSpPr>
            <a:spLocks noGrp="1"/>
          </p:cNvSpPr>
          <p:nvPr>
            <p:ph type="pic" sz="quarter" idx="13"/>
          </p:nvPr>
        </p:nvSpPr>
        <p:spPr>
          <a:xfrm>
            <a:off x="7968207" y="4806300"/>
            <a:ext cx="1800200" cy="1152128"/>
          </a:xfrm>
          <a:prstGeom prst="rect">
            <a:avLst/>
          </a:prstGeom>
        </p:spPr>
        <p:txBody>
          <a:bodyPr anchor="ctr" anchorCtr="0"/>
          <a:lstStyle>
            <a:lvl1pPr>
              <a:defRPr sz="750">
                <a:latin typeface="Arial" charset="0"/>
                <a:ea typeface="Arial" charset="0"/>
                <a:cs typeface="Arial" charset="0"/>
              </a:defRPr>
            </a:lvl1pPr>
          </a:lstStyle>
          <a:p>
            <a:r>
              <a:rPr lang="en-GB" noProof="0" dirty="0"/>
              <a:t>Click icon to add picture</a:t>
            </a:r>
          </a:p>
        </p:txBody>
      </p:sp>
      <p:sp>
        <p:nvSpPr>
          <p:cNvPr id="11" name="Picture Placeholder 2"/>
          <p:cNvSpPr>
            <a:spLocks noGrp="1"/>
          </p:cNvSpPr>
          <p:nvPr>
            <p:ph type="pic" sz="quarter" idx="20"/>
          </p:nvPr>
        </p:nvSpPr>
        <p:spPr>
          <a:xfrm>
            <a:off x="9912423" y="4806300"/>
            <a:ext cx="1800200" cy="1148852"/>
          </a:xfrm>
          <a:prstGeom prst="rect">
            <a:avLst/>
          </a:prstGeom>
        </p:spPr>
        <p:txBody>
          <a:bodyPr anchor="ctr" anchorCtr="0"/>
          <a:lstStyle>
            <a:lvl1pPr>
              <a:defRPr sz="750">
                <a:latin typeface="Arial" charset="0"/>
                <a:ea typeface="Arial" charset="0"/>
                <a:cs typeface="Arial" charset="0"/>
              </a:defRPr>
            </a:lvl1pPr>
          </a:lstStyle>
          <a:p>
            <a:r>
              <a:rPr lang="en-GB" noProof="0" dirty="0"/>
              <a:t>Click icon to add picture</a:t>
            </a:r>
          </a:p>
        </p:txBody>
      </p:sp>
    </p:spTree>
    <p:extLst>
      <p:ext uri="{BB962C8B-B14F-4D97-AF65-F5344CB8AC3E}">
        <p14:creationId xmlns:p14="http://schemas.microsoft.com/office/powerpoint/2010/main" val="29931957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le, Sub, Body copy">
    <p:spTree>
      <p:nvGrpSpPr>
        <p:cNvPr id="1" name=""/>
        <p:cNvGrpSpPr/>
        <p:nvPr/>
      </p:nvGrpSpPr>
      <p:grpSpPr>
        <a:xfrm>
          <a:off x="0" y="0"/>
          <a:ext cx="0" cy="0"/>
          <a:chOff x="0" y="0"/>
          <a:chExt cx="0" cy="0"/>
        </a:xfrm>
      </p:grpSpPr>
      <p:sp>
        <p:nvSpPr>
          <p:cNvPr id="6" name="Text Placeholder 8"/>
          <p:cNvSpPr>
            <a:spLocks noGrp="1"/>
          </p:cNvSpPr>
          <p:nvPr>
            <p:ph type="body" sz="quarter" idx="11" hasCustomPrompt="1"/>
          </p:nvPr>
        </p:nvSpPr>
        <p:spPr>
          <a:xfrm>
            <a:off x="407367" y="1517839"/>
            <a:ext cx="11377264" cy="576064"/>
          </a:xfrm>
          <a:prstGeom prst="rect">
            <a:avLst/>
          </a:prstGeom>
        </p:spPr>
        <p:txBody>
          <a:bodyPr anchor="ctr"/>
          <a:lstStyle>
            <a:lvl1pPr marL="0" indent="0">
              <a:lnSpc>
                <a:spcPct val="100000"/>
              </a:lnSpc>
              <a:buNone/>
              <a:defRPr sz="3200" b="0">
                <a:solidFill>
                  <a:srgbClr val="0070C0"/>
                </a:solidFill>
                <a:latin typeface="Tahoma" panose="020B0604030504040204" pitchFamily="34" charset="0"/>
                <a:ea typeface="Tahoma" panose="020B0604030504040204" pitchFamily="34" charset="0"/>
                <a:cs typeface="Tahoma" panose="020B0604030504040204" pitchFamily="34" charset="0"/>
              </a:defRPr>
            </a:lvl1pPr>
          </a:lstStyle>
          <a:p>
            <a:pPr lvl="0"/>
            <a:r>
              <a:rPr lang="en-GB" noProof="0" dirty="0"/>
              <a:t>Sub-header, Tahoma 32 </a:t>
            </a:r>
            <a:r>
              <a:rPr lang="en-GB" noProof="0" dirty="0" err="1"/>
              <a:t>pt</a:t>
            </a:r>
            <a:endParaRPr lang="en-GB" noProof="0" dirty="0"/>
          </a:p>
        </p:txBody>
      </p:sp>
      <p:sp>
        <p:nvSpPr>
          <p:cNvPr id="7" name="Text Placeholder 8"/>
          <p:cNvSpPr>
            <a:spLocks noGrp="1"/>
          </p:cNvSpPr>
          <p:nvPr>
            <p:ph type="body" sz="quarter" idx="10" hasCustomPrompt="1"/>
          </p:nvPr>
        </p:nvSpPr>
        <p:spPr>
          <a:xfrm>
            <a:off x="407366" y="403880"/>
            <a:ext cx="9817093"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
        <p:nvSpPr>
          <p:cNvPr id="15" name="Text Placeholder 8"/>
          <p:cNvSpPr>
            <a:spLocks noGrp="1"/>
          </p:cNvSpPr>
          <p:nvPr>
            <p:ph type="body" sz="quarter" idx="15" hasCustomPrompt="1"/>
          </p:nvPr>
        </p:nvSpPr>
        <p:spPr>
          <a:xfrm>
            <a:off x="407368" y="2270975"/>
            <a:ext cx="11377265" cy="3966338"/>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Tree>
    <p:extLst>
      <p:ext uri="{BB962C8B-B14F-4D97-AF65-F5344CB8AC3E}">
        <p14:creationId xmlns:p14="http://schemas.microsoft.com/office/powerpoint/2010/main" val="55418213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itle, Sub, Body copy, Image">
    <p:spTree>
      <p:nvGrpSpPr>
        <p:cNvPr id="1" name=""/>
        <p:cNvGrpSpPr/>
        <p:nvPr/>
      </p:nvGrpSpPr>
      <p:grpSpPr>
        <a:xfrm>
          <a:off x="0" y="0"/>
          <a:ext cx="0" cy="0"/>
          <a:chOff x="0" y="0"/>
          <a:chExt cx="0" cy="0"/>
        </a:xfrm>
      </p:grpSpPr>
      <p:sp>
        <p:nvSpPr>
          <p:cNvPr id="10" name="Content Placeholder 2"/>
          <p:cNvSpPr>
            <a:spLocks noGrp="1"/>
          </p:cNvSpPr>
          <p:nvPr>
            <p:ph sz="quarter" idx="17"/>
          </p:nvPr>
        </p:nvSpPr>
        <p:spPr>
          <a:xfrm>
            <a:off x="7248525" y="2270974"/>
            <a:ext cx="4535488" cy="3966338"/>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0" name="Text Placeholder 8"/>
          <p:cNvSpPr>
            <a:spLocks noGrp="1"/>
          </p:cNvSpPr>
          <p:nvPr>
            <p:ph type="body" sz="quarter" idx="15" hasCustomPrompt="1"/>
          </p:nvPr>
        </p:nvSpPr>
        <p:spPr>
          <a:xfrm>
            <a:off x="407366" y="2270975"/>
            <a:ext cx="6696747" cy="3966338"/>
          </a:xfrm>
          <a:prstGeom prst="rect">
            <a:avLst/>
          </a:prstGeom>
        </p:spPr>
        <p:txBody>
          <a:bodyPr numCol="1"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7" name="Text Placeholder 8"/>
          <p:cNvSpPr>
            <a:spLocks noGrp="1"/>
          </p:cNvSpPr>
          <p:nvPr>
            <p:ph type="body" sz="quarter" idx="19" hasCustomPrompt="1"/>
          </p:nvPr>
        </p:nvSpPr>
        <p:spPr>
          <a:xfrm>
            <a:off x="407367" y="1517839"/>
            <a:ext cx="11377264" cy="576064"/>
          </a:xfrm>
          <a:prstGeom prst="rect">
            <a:avLst/>
          </a:prstGeom>
        </p:spPr>
        <p:txBody>
          <a:bodyPr anchor="ctr"/>
          <a:lstStyle>
            <a:lvl1pPr marL="0" indent="0">
              <a:lnSpc>
                <a:spcPct val="100000"/>
              </a:lnSpc>
              <a:buNone/>
              <a:defRPr sz="3200" b="0">
                <a:solidFill>
                  <a:srgbClr val="0070C0"/>
                </a:solidFill>
                <a:latin typeface="Tahoma" panose="020B0604030504040204" pitchFamily="34" charset="0"/>
                <a:ea typeface="Tahoma" panose="020B0604030504040204" pitchFamily="34" charset="0"/>
                <a:cs typeface="Tahoma" panose="020B0604030504040204" pitchFamily="34" charset="0"/>
              </a:defRPr>
            </a:lvl1pPr>
          </a:lstStyle>
          <a:p>
            <a:pPr lvl="0"/>
            <a:r>
              <a:rPr lang="en-GB" noProof="0" dirty="0"/>
              <a:t>Sub-header, Tahoma 32 </a:t>
            </a:r>
            <a:r>
              <a:rPr lang="en-GB" noProof="0" dirty="0" err="1"/>
              <a:t>pt</a:t>
            </a:r>
            <a:endParaRPr lang="en-GB" noProof="0" dirty="0"/>
          </a:p>
        </p:txBody>
      </p:sp>
      <p:sp>
        <p:nvSpPr>
          <p:cNvPr id="8" name="Text Placeholder 8"/>
          <p:cNvSpPr>
            <a:spLocks noGrp="1"/>
          </p:cNvSpPr>
          <p:nvPr>
            <p:ph type="body" sz="quarter" idx="20"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304731673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Body copy, Image">
    <p:spTree>
      <p:nvGrpSpPr>
        <p:cNvPr id="1" name=""/>
        <p:cNvGrpSpPr/>
        <p:nvPr/>
      </p:nvGrpSpPr>
      <p:grpSpPr>
        <a:xfrm>
          <a:off x="0" y="0"/>
          <a:ext cx="0" cy="0"/>
          <a:chOff x="0" y="0"/>
          <a:chExt cx="0" cy="0"/>
        </a:xfrm>
      </p:grpSpPr>
      <p:sp>
        <p:nvSpPr>
          <p:cNvPr id="8" name="Content Placeholder 2"/>
          <p:cNvSpPr>
            <a:spLocks noGrp="1"/>
          </p:cNvSpPr>
          <p:nvPr>
            <p:ph sz="quarter" idx="17"/>
          </p:nvPr>
        </p:nvSpPr>
        <p:spPr>
          <a:xfrm>
            <a:off x="7248525" y="1517840"/>
            <a:ext cx="4535488" cy="4719472"/>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9" name="Text Placeholder 8"/>
          <p:cNvSpPr>
            <a:spLocks noGrp="1"/>
          </p:cNvSpPr>
          <p:nvPr>
            <p:ph type="body" sz="quarter" idx="15" hasCustomPrompt="1"/>
          </p:nvPr>
        </p:nvSpPr>
        <p:spPr>
          <a:xfrm>
            <a:off x="407366" y="1517839"/>
            <a:ext cx="6696747" cy="4719474"/>
          </a:xfrm>
          <a:prstGeom prst="rect">
            <a:avLst/>
          </a:prstGeom>
        </p:spPr>
        <p:txBody>
          <a:bodyPr numCol="1"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7" name="Text Placeholder 8"/>
          <p:cNvSpPr>
            <a:spLocks noGrp="1"/>
          </p:cNvSpPr>
          <p:nvPr>
            <p:ph type="body" sz="quarter" idx="10"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100645490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15" name="Text Placeholder 8"/>
          <p:cNvSpPr>
            <a:spLocks noGrp="1"/>
          </p:cNvSpPr>
          <p:nvPr>
            <p:ph type="body" sz="quarter" idx="15" hasCustomPrompt="1"/>
          </p:nvPr>
        </p:nvSpPr>
        <p:spPr>
          <a:xfrm>
            <a:off x="407368" y="1517839"/>
            <a:ext cx="11377265" cy="4719474"/>
          </a:xfrm>
          <a:prstGeom prst="rect">
            <a:avLst/>
          </a:prstGeom>
        </p:spPr>
        <p:txBody>
          <a:bodyPr numCol="2"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a:p>
            <a:pPr lvl="4"/>
            <a:endParaRPr lang="en-GB" noProof="0" dirty="0"/>
          </a:p>
          <a:p>
            <a:pPr lvl="0"/>
            <a:endParaRPr lang="en-GB" noProof="0" dirty="0"/>
          </a:p>
          <a:p>
            <a:pPr lvl="0"/>
            <a:endParaRPr lang="en-GB" noProof="0" dirty="0"/>
          </a:p>
          <a:p>
            <a:pPr lvl="0"/>
            <a:endParaRPr lang="en-GB" noProof="0" dirty="0"/>
          </a:p>
          <a:p>
            <a:pPr lvl="0"/>
            <a:r>
              <a:rPr lang="en-GB" noProof="0" dirty="0"/>
              <a:t>Body copy, Tahoma 28 </a:t>
            </a:r>
            <a:r>
              <a:rPr lang="en-GB" noProof="0" dirty="0" err="1"/>
              <a:t>pt</a:t>
            </a:r>
            <a:endParaRPr lang="en-GB" noProof="0" dirty="0"/>
          </a:p>
          <a:p>
            <a:pPr lvl="0"/>
            <a:r>
              <a:rPr lang="en-GB" noProof="0" dirty="0"/>
              <a:t>Column 2</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a:p>
            <a:pPr lvl="4"/>
            <a:endParaRPr lang="en-GB" noProof="0" dirty="0"/>
          </a:p>
        </p:txBody>
      </p:sp>
      <p:sp>
        <p:nvSpPr>
          <p:cNvPr id="6" name="Text Placeholder 8"/>
          <p:cNvSpPr>
            <a:spLocks noGrp="1"/>
          </p:cNvSpPr>
          <p:nvPr>
            <p:ph type="body" sz="quarter" idx="17"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143948445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arge image area">
    <p:spTree>
      <p:nvGrpSpPr>
        <p:cNvPr id="1" name=""/>
        <p:cNvGrpSpPr/>
        <p:nvPr/>
      </p:nvGrpSpPr>
      <p:grpSpPr>
        <a:xfrm>
          <a:off x="0" y="0"/>
          <a:ext cx="0" cy="0"/>
          <a:chOff x="0" y="0"/>
          <a:chExt cx="0" cy="0"/>
        </a:xfrm>
      </p:grpSpPr>
      <p:sp>
        <p:nvSpPr>
          <p:cNvPr id="15" name="Content Placeholder 2"/>
          <p:cNvSpPr>
            <a:spLocks noGrp="1"/>
          </p:cNvSpPr>
          <p:nvPr>
            <p:ph sz="quarter" idx="17"/>
          </p:nvPr>
        </p:nvSpPr>
        <p:spPr>
          <a:xfrm>
            <a:off x="407368" y="1517841"/>
            <a:ext cx="11376645" cy="4719473"/>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Text Placeholder 8"/>
          <p:cNvSpPr>
            <a:spLocks noGrp="1"/>
          </p:cNvSpPr>
          <p:nvPr>
            <p:ph type="body" sz="quarter" idx="19"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28695668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Two column Image">
    <p:spTree>
      <p:nvGrpSpPr>
        <p:cNvPr id="1" name=""/>
        <p:cNvGrpSpPr/>
        <p:nvPr/>
      </p:nvGrpSpPr>
      <p:grpSpPr>
        <a:xfrm>
          <a:off x="0" y="0"/>
          <a:ext cx="0" cy="0"/>
          <a:chOff x="0" y="0"/>
          <a:chExt cx="0" cy="0"/>
        </a:xfrm>
      </p:grpSpPr>
      <p:sp>
        <p:nvSpPr>
          <p:cNvPr id="7" name="Content Placeholder 2"/>
          <p:cNvSpPr>
            <a:spLocks noGrp="1"/>
          </p:cNvSpPr>
          <p:nvPr>
            <p:ph sz="quarter" idx="19"/>
          </p:nvPr>
        </p:nvSpPr>
        <p:spPr>
          <a:xfrm>
            <a:off x="6168632" y="1517840"/>
            <a:ext cx="5615381" cy="4719472"/>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8" name="Content Placeholder 2"/>
          <p:cNvSpPr>
            <a:spLocks noGrp="1"/>
          </p:cNvSpPr>
          <p:nvPr>
            <p:ph sz="quarter" idx="20"/>
          </p:nvPr>
        </p:nvSpPr>
        <p:spPr>
          <a:xfrm>
            <a:off x="407988" y="1517840"/>
            <a:ext cx="5615381" cy="4716985"/>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5" name="Text Placeholder 8"/>
          <p:cNvSpPr>
            <a:spLocks noGrp="1"/>
          </p:cNvSpPr>
          <p:nvPr>
            <p:ph type="body" sz="quarter" idx="17"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212754694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sz="3600">
                <a:solidFill>
                  <a:srgbClr val="002060"/>
                </a:solidFill>
                <a:latin typeface="+mn-lt"/>
              </a:defRPr>
            </a:lvl1pPr>
          </a:lstStyle>
          <a:p>
            <a:r>
              <a:rPr lang="en-GB" noProof="0" dirty="0"/>
              <a:t>Click to edit Master title style</a:t>
            </a:r>
          </a:p>
        </p:txBody>
      </p:sp>
      <p:sp>
        <p:nvSpPr>
          <p:cNvPr id="3" name="Content Placeholder 2"/>
          <p:cNvSpPr>
            <a:spLocks noGrp="1"/>
          </p:cNvSpPr>
          <p:nvPr>
            <p:ph idx="1"/>
          </p:nvPr>
        </p:nvSpPr>
        <p:spPr>
          <a:xfrm>
            <a:off x="606748" y="1697038"/>
            <a:ext cx="10972800" cy="4525963"/>
          </a:xfrm>
          <a:prstGeom prst="rect">
            <a:avLst/>
          </a:prstGeom>
        </p:spPr>
        <p:txBody>
          <a:bodyPr/>
          <a:lstStyle>
            <a:lvl1pPr marL="0" indent="0">
              <a:buNone/>
              <a:defRPr sz="2800">
                <a:latin typeface="Tahoma" panose="020B0604030504040204" pitchFamily="34" charset="0"/>
                <a:ea typeface="Tahoma" panose="020B0604030504040204" pitchFamily="34" charset="0"/>
                <a:cs typeface="Tahoma" panose="020B0604030504040204" pitchFamily="34" charset="0"/>
              </a:defRPr>
            </a:lvl1pPr>
            <a:lvl2pPr>
              <a:defRPr sz="2800">
                <a:latin typeface="Tahoma" panose="020B0604030504040204" pitchFamily="34" charset="0"/>
                <a:ea typeface="Tahoma" panose="020B0604030504040204" pitchFamily="34" charset="0"/>
                <a:cs typeface="Tahoma" panose="020B0604030504040204" pitchFamily="34" charset="0"/>
              </a:defRPr>
            </a:lvl2pPr>
            <a:lvl3pPr>
              <a:defRPr sz="2800">
                <a:latin typeface="Tahoma" panose="020B0604030504040204" pitchFamily="34" charset="0"/>
                <a:ea typeface="Tahoma" panose="020B0604030504040204" pitchFamily="34" charset="0"/>
                <a:cs typeface="Tahoma" panose="020B0604030504040204" pitchFamily="34" charset="0"/>
              </a:defRPr>
            </a:lvl3pPr>
            <a:lvl4pPr>
              <a:defRPr sz="2800">
                <a:latin typeface="Tahoma" panose="020B0604030504040204" pitchFamily="34" charset="0"/>
                <a:ea typeface="Tahoma" panose="020B0604030504040204" pitchFamily="34" charset="0"/>
                <a:cs typeface="Tahoma" panose="020B0604030504040204" pitchFamily="34" charset="0"/>
              </a:defRPr>
            </a:lvl4pPr>
            <a:lvl5pPr>
              <a:defRPr sz="280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Tree>
    <p:extLst>
      <p:ext uri="{BB962C8B-B14F-4D97-AF65-F5344CB8AC3E}">
        <p14:creationId xmlns:p14="http://schemas.microsoft.com/office/powerpoint/2010/main" val="51850508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8940800" cy="1143000"/>
          </a:xfrm>
          <a:prstGeom prst="rect">
            <a:avLst/>
          </a:prstGeom>
        </p:spPr>
        <p:txBody>
          <a:bodyPr/>
          <a:lstStyle>
            <a:lvl1pPr>
              <a:defRPr sz="3600">
                <a:solidFill>
                  <a:srgbClr val="002060"/>
                </a:solidFill>
                <a:latin typeface="+mn-lt"/>
              </a:defRPr>
            </a:lvl1pPr>
          </a:lstStyle>
          <a:p>
            <a:r>
              <a:rPr lang="en-US" dirty="0"/>
              <a:t>Click to edit Master title style</a:t>
            </a:r>
            <a:endParaRPr lang="en-GB" dirty="0"/>
          </a:p>
        </p:txBody>
      </p:sp>
    </p:spTree>
    <p:extLst>
      <p:ext uri="{BB962C8B-B14F-4D97-AF65-F5344CB8AC3E}">
        <p14:creationId xmlns:p14="http://schemas.microsoft.com/office/powerpoint/2010/main" val="271860512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191327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1938917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1A28-01EC-6594-9846-97DB7065344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A4497EB-A176-AF72-4A7B-D6F6A57FDA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B676B6D-9CF5-B35F-60FC-E75BC6CF7006}"/>
              </a:ext>
            </a:extLst>
          </p:cNvPr>
          <p:cNvSpPr>
            <a:spLocks noGrp="1"/>
          </p:cNvSpPr>
          <p:nvPr>
            <p:ph type="dt" sz="half" idx="10"/>
          </p:nvPr>
        </p:nvSpPr>
        <p:spPr/>
        <p:txBody>
          <a:bodyPr/>
          <a:lstStyle/>
          <a:p>
            <a:fld id="{A3517290-DB51-5246-89DF-5D2B6A3780C0}" type="datetimeFigureOut">
              <a:rPr lang="en-US" smtClean="0"/>
              <a:t>11/28/24</a:t>
            </a:fld>
            <a:endParaRPr lang="en-US"/>
          </a:p>
        </p:txBody>
      </p:sp>
      <p:sp>
        <p:nvSpPr>
          <p:cNvPr id="5" name="Footer Placeholder 4">
            <a:extLst>
              <a:ext uri="{FF2B5EF4-FFF2-40B4-BE49-F238E27FC236}">
                <a16:creationId xmlns:a16="http://schemas.microsoft.com/office/drawing/2014/main" id="{B96373B1-4B18-9E60-BB69-D5C5B04070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7ADFA4-2A39-0886-E9ED-543D1DCFB8A7}"/>
              </a:ext>
            </a:extLst>
          </p:cNvPr>
          <p:cNvSpPr>
            <a:spLocks noGrp="1"/>
          </p:cNvSpPr>
          <p:nvPr>
            <p:ph type="sldNum" sz="quarter" idx="12"/>
          </p:nvPr>
        </p:nvSpPr>
        <p:spPr/>
        <p:txBody>
          <a:bodyPr/>
          <a:lstStyle/>
          <a:p>
            <a:fld id="{5D4CA557-B22D-1849-8A76-099CFDCA2349}" type="slidenum">
              <a:rPr lang="en-US" smtClean="0"/>
              <a:t>‹#›</a:t>
            </a:fld>
            <a:endParaRPr lang="en-US"/>
          </a:p>
        </p:txBody>
      </p:sp>
    </p:spTree>
    <p:extLst>
      <p:ext uri="{BB962C8B-B14F-4D97-AF65-F5344CB8AC3E}">
        <p14:creationId xmlns:p14="http://schemas.microsoft.com/office/powerpoint/2010/main" val="754874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2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2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theme" Target="../theme/theme23.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slideLayout" Target="../slideLayouts/slideLayout62.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763B3-D04D-25BD-41BC-D53CFFC9373F}"/>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528AF6-D09E-3310-02D2-8E0B09B3CA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4252D-BDB2-4F5C-7B1F-02B41682CAF9}"/>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BF62B2-6EBA-3D49-A7D9-64DF5F739A73}" type="datetimeFigureOut">
              <a:rPr lang="en-US" smtClean="0"/>
              <a:t>11/28/24</a:t>
            </a:fld>
            <a:endParaRPr lang="en-US"/>
          </a:p>
        </p:txBody>
      </p:sp>
      <p:sp>
        <p:nvSpPr>
          <p:cNvPr id="5" name="Footer Placeholder 4">
            <a:extLst>
              <a:ext uri="{FF2B5EF4-FFF2-40B4-BE49-F238E27FC236}">
                <a16:creationId xmlns:a16="http://schemas.microsoft.com/office/drawing/2014/main" id="{7F8502AE-C9C9-200D-E687-BA29F465552F}"/>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288051-DC59-9544-618B-CCC63B92E1E5}"/>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8CF623-17FF-6540-BBC4-2432FA54A92F}" type="slidenum">
              <a:rPr lang="en-US" smtClean="0"/>
              <a:t>‹#›</a:t>
            </a:fld>
            <a:endParaRPr lang="en-US"/>
          </a:p>
        </p:txBody>
      </p:sp>
    </p:spTree>
    <p:extLst>
      <p:ext uri="{BB962C8B-B14F-4D97-AF65-F5344CB8AC3E}">
        <p14:creationId xmlns:p14="http://schemas.microsoft.com/office/powerpoint/2010/main" val="37039083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3CFA41-0E9D-AE56-7775-55BC508E0F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ECC6439-0F4B-15D0-BA5A-8185E124D6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73E5D8-CAC0-E14B-70B5-97265D89B1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835B32-4B26-CE4E-BB06-7D4C767DF10E}" type="datetimeFigureOut">
              <a:rPr lang="en-US" smtClean="0"/>
              <a:t>11/28/24</a:t>
            </a:fld>
            <a:endParaRPr lang="en-US"/>
          </a:p>
        </p:txBody>
      </p:sp>
      <p:sp>
        <p:nvSpPr>
          <p:cNvPr id="5" name="Footer Placeholder 4">
            <a:extLst>
              <a:ext uri="{FF2B5EF4-FFF2-40B4-BE49-F238E27FC236}">
                <a16:creationId xmlns:a16="http://schemas.microsoft.com/office/drawing/2014/main" id="{7BA1A777-0D05-2754-D4EF-1FCE031729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832883C-EB95-51DB-A944-AF8ADFC5FA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A8E9B8-8C16-4444-88E0-B08F1016BE59}" type="slidenum">
              <a:rPr lang="en-US" smtClean="0"/>
              <a:t>‹#›</a:t>
            </a:fld>
            <a:endParaRPr lang="en-US"/>
          </a:p>
        </p:txBody>
      </p:sp>
    </p:spTree>
    <p:extLst>
      <p:ext uri="{BB962C8B-B14F-4D97-AF65-F5344CB8AC3E}">
        <p14:creationId xmlns:p14="http://schemas.microsoft.com/office/powerpoint/2010/main" val="179172366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 name="TextBox 9"/>
          <p:cNvSpPr txBox="1"/>
          <p:nvPr/>
        </p:nvSpPr>
        <p:spPr>
          <a:xfrm>
            <a:off x="335360" y="6414385"/>
            <a:ext cx="4704523" cy="307777"/>
          </a:xfrm>
          <a:prstGeom prst="rect">
            <a:avLst/>
          </a:prstGeom>
          <a:noFill/>
        </p:spPr>
        <p:txBody>
          <a:bodyPr wrap="square" rtlCol="0">
            <a:spAutoFit/>
          </a:bodyPr>
          <a:lstStyle/>
          <a:p>
            <a:pPr algn="l"/>
            <a:r>
              <a:rPr lang="en-GB" sz="1400" noProof="0" dirty="0">
                <a:solidFill>
                  <a:schemeClr val="bg1"/>
                </a:solidFill>
                <a:latin typeface="Arial" charset="0"/>
                <a:ea typeface="Arial" charset="0"/>
                <a:cs typeface="Arial" charset="0"/>
              </a:rPr>
              <a:t>Defence Academy of the United Kingdom</a:t>
            </a:r>
          </a:p>
        </p:txBody>
      </p:sp>
      <p:sp>
        <p:nvSpPr>
          <p:cNvPr id="11" name="TextBox 10"/>
          <p:cNvSpPr txBox="1"/>
          <p:nvPr/>
        </p:nvSpPr>
        <p:spPr>
          <a:xfrm>
            <a:off x="8976320" y="6435672"/>
            <a:ext cx="2880320" cy="261610"/>
          </a:xfrm>
          <a:prstGeom prst="rect">
            <a:avLst/>
          </a:prstGeom>
          <a:noFill/>
        </p:spPr>
        <p:txBody>
          <a:bodyPr wrap="square" rtlCol="0">
            <a:spAutoFit/>
          </a:bodyPr>
          <a:lstStyle/>
          <a:p>
            <a:pPr algn="r"/>
            <a:r>
              <a:rPr lang="en-GB" sz="1100" noProof="0" dirty="0">
                <a:solidFill>
                  <a:prstClr val="white"/>
                </a:solidFill>
                <a:latin typeface="Arial" charset="0"/>
                <a:ea typeface="Arial" charset="0"/>
                <a:cs typeface="Arial" charset="0"/>
              </a:rPr>
              <a:t>© Crown</a:t>
            </a:r>
            <a:r>
              <a:rPr lang="en-GB" sz="1100" baseline="0" noProof="0" dirty="0">
                <a:solidFill>
                  <a:prstClr val="white"/>
                </a:solidFill>
                <a:latin typeface="Arial" charset="0"/>
                <a:ea typeface="Arial" charset="0"/>
                <a:cs typeface="Arial" charset="0"/>
              </a:rPr>
              <a:t> Copyright 2017</a:t>
            </a:r>
            <a:endParaRPr lang="en-GB" sz="1100" noProof="0" dirty="0">
              <a:solidFill>
                <a:prstClr val="white"/>
              </a:solidFill>
              <a:latin typeface="Arial" charset="0"/>
              <a:ea typeface="Arial" charset="0"/>
              <a:cs typeface="Arial" charset="0"/>
            </a:endParaRPr>
          </a:p>
        </p:txBody>
      </p:sp>
    </p:spTree>
    <p:extLst>
      <p:ext uri="{BB962C8B-B14F-4D97-AF65-F5344CB8AC3E}">
        <p14:creationId xmlns:p14="http://schemas.microsoft.com/office/powerpoint/2010/main" val="91524569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Lst>
  <p:hf hdr="0" dt="0"/>
  <p:txStyles>
    <p:titleStyle>
      <a:lvl1pPr algn="l" defTabSz="685800" rtl="0" eaLnBrk="1" latinLnBrk="0" hangingPunct="1">
        <a:lnSpc>
          <a:spcPct val="90000"/>
        </a:lnSpc>
        <a:spcBef>
          <a:spcPct val="0"/>
        </a:spcBef>
        <a:buNone/>
        <a:defRPr sz="1950" b="1" kern="1200" baseline="0">
          <a:solidFill>
            <a:srgbClr val="0C406D"/>
          </a:solidFill>
          <a:latin typeface="Arial" panose="020B0604020202020204" pitchFamily="34" charset="0"/>
          <a:ea typeface="+mj-ea"/>
          <a:cs typeface="Arial" panose="020B0604020202020204" pitchFamily="34" charset="0"/>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www.sciencedirect.com/topics/engineering/detonation-wave" TargetMode="External"/><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8" Type="http://schemas.openxmlformats.org/officeDocument/2006/relationships/image" Target="NULL"/><Relationship Id="rId13" Type="http://schemas.openxmlformats.org/officeDocument/2006/relationships/image" Target="NULL"/><Relationship Id="rId3" Type="http://schemas.openxmlformats.org/officeDocument/2006/relationships/image" Target="NULL"/><Relationship Id="rId7" Type="http://schemas.openxmlformats.org/officeDocument/2006/relationships/image" Target="NULL"/><Relationship Id="rId12" Type="http://schemas.openxmlformats.org/officeDocument/2006/relationships/image" Target="NULL"/><Relationship Id="rId2" Type="http://schemas.openxmlformats.org/officeDocument/2006/relationships/image" Target="NULL"/><Relationship Id="rId16" Type="http://schemas.openxmlformats.org/officeDocument/2006/relationships/image" Target="NULL"/><Relationship Id="rId1" Type="http://schemas.openxmlformats.org/officeDocument/2006/relationships/slideLayout" Target="../slideLayouts/slideLayout29.xml"/><Relationship Id="rId6" Type="http://schemas.openxmlformats.org/officeDocument/2006/relationships/image" Target="NULL"/><Relationship Id="rId11" Type="http://schemas.openxmlformats.org/officeDocument/2006/relationships/image" Target="NULL"/><Relationship Id="rId5" Type="http://schemas.openxmlformats.org/officeDocument/2006/relationships/image" Target="NULL"/><Relationship Id="rId15" Type="http://schemas.openxmlformats.org/officeDocument/2006/relationships/image" Target="NULL"/><Relationship Id="rId10" Type="http://schemas.openxmlformats.org/officeDocument/2006/relationships/image" Target="NULL"/><Relationship Id="rId4" Type="http://schemas.openxmlformats.org/officeDocument/2006/relationships/image" Target="NULL"/><Relationship Id="rId9" Type="http://schemas.openxmlformats.org/officeDocument/2006/relationships/image" Target="NULL"/><Relationship Id="rId14" Type="http://schemas.openxmlformats.org/officeDocument/2006/relationships/image" Target="NULL"/></Relationships>
</file>

<file path=ppt/slides/_rels/slide4.xml.rels><?xml version="1.0" encoding="UTF-8" standalone="yes"?>
<Relationships xmlns="http://schemas.openxmlformats.org/package/2006/relationships"><Relationship Id="rId8" Type="http://schemas.openxmlformats.org/officeDocument/2006/relationships/image" Target="NULL"/><Relationship Id="rId3" Type="http://schemas.openxmlformats.org/officeDocument/2006/relationships/image" Target="NULL"/><Relationship Id="rId7" Type="http://schemas.openxmlformats.org/officeDocument/2006/relationships/image" Target="NULL"/><Relationship Id="rId12" Type="http://schemas.openxmlformats.org/officeDocument/2006/relationships/image" Target="NULL"/><Relationship Id="rId2" Type="http://schemas.openxmlformats.org/officeDocument/2006/relationships/image" Target="NULL"/><Relationship Id="rId1" Type="http://schemas.openxmlformats.org/officeDocument/2006/relationships/slideLayout" Target="../slideLayouts/slideLayout41.xml"/><Relationship Id="rId6" Type="http://schemas.openxmlformats.org/officeDocument/2006/relationships/image" Target="NULL"/><Relationship Id="rId11" Type="http://schemas.openxmlformats.org/officeDocument/2006/relationships/image" Target="NULL"/><Relationship Id="rId5" Type="http://schemas.openxmlformats.org/officeDocument/2006/relationships/image" Target="NULL"/><Relationship Id="rId10" Type="http://schemas.openxmlformats.org/officeDocument/2006/relationships/image" Target="NULL"/><Relationship Id="rId4" Type="http://schemas.openxmlformats.org/officeDocument/2006/relationships/image" Target="NULL"/><Relationship Id="rId9" Type="http://schemas.openxmlformats.org/officeDocument/2006/relationships/image" Target="NULL"/></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xml"/><Relationship Id="rId1" Type="http://schemas.openxmlformats.org/officeDocument/2006/relationships/slideLayout" Target="../slideLayouts/slideLayout30.xml"/><Relationship Id="rId4" Type="http://schemas.openxmlformats.org/officeDocument/2006/relationships/image" Target="../media/image3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xml"/><Relationship Id="rId1" Type="http://schemas.openxmlformats.org/officeDocument/2006/relationships/slideLayout" Target="../slideLayouts/slideLayout6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xml"/><Relationship Id="rId1" Type="http://schemas.openxmlformats.org/officeDocument/2006/relationships/slideLayout" Target="../slideLayouts/slideLayout60.xml"/></Relationships>
</file>

<file path=ppt/slides/_rels/slide1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5.xml"/><Relationship Id="rId1" Type="http://schemas.openxmlformats.org/officeDocument/2006/relationships/slideLayout" Target="../slideLayouts/slideLayout60.xml"/></Relationships>
</file>

<file path=ppt/slides/_rels/slide1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6.xml"/><Relationship Id="rId1" Type="http://schemas.openxmlformats.org/officeDocument/2006/relationships/slideLayout" Target="../slideLayouts/slideLayout60.xml"/></Relationships>
</file>

<file path=ppt/slides/_rels/slide1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image" Target="../media/image280.PN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20.png"/></Relationships>
</file>

<file path=ppt/slides/_rels/slide3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430.pn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460.png"/><Relationship Id="rId5" Type="http://schemas.openxmlformats.org/officeDocument/2006/relationships/image" Target="../media/image450.png"/><Relationship Id="rId4" Type="http://schemas.openxmlformats.org/officeDocument/2006/relationships/image" Target="../media/image440.png"/></Relationships>
</file>

<file path=ppt/slides/_rels/slide33.xml.rels><?xml version="1.0" encoding="UTF-8" standalone="yes"?>
<Relationships xmlns="http://schemas.openxmlformats.org/package/2006/relationships"><Relationship Id="rId3" Type="http://schemas.openxmlformats.org/officeDocument/2006/relationships/image" Target="../media/image480.png"/><Relationship Id="rId2" Type="http://schemas.openxmlformats.org/officeDocument/2006/relationships/image" Target="../media/image58.png"/><Relationship Id="rId1" Type="http://schemas.openxmlformats.org/officeDocument/2006/relationships/slideLayout" Target="../slideLayouts/slideLayout10.xml"/><Relationship Id="rId4" Type="http://schemas.openxmlformats.org/officeDocument/2006/relationships/image" Target="../media/image490.png"/></Relationships>
</file>

<file path=ppt/slides/_rels/slide34.xml.rels><?xml version="1.0" encoding="UTF-8" standalone="yes"?>
<Relationships xmlns="http://schemas.openxmlformats.org/package/2006/relationships"><Relationship Id="rId8" Type="http://schemas.openxmlformats.org/officeDocument/2006/relationships/image" Target="../media/image550.png"/><Relationship Id="rId3" Type="http://schemas.openxmlformats.org/officeDocument/2006/relationships/image" Target="../media/image500.png"/><Relationship Id="rId7" Type="http://schemas.openxmlformats.org/officeDocument/2006/relationships/image" Target="../media/image541.png"/><Relationship Id="rId2" Type="http://schemas.openxmlformats.org/officeDocument/2006/relationships/image" Target="../media/image501.png"/><Relationship Id="rId1" Type="http://schemas.openxmlformats.org/officeDocument/2006/relationships/slideLayout" Target="../slideLayouts/slideLayout10.xml"/><Relationship Id="rId6" Type="http://schemas.openxmlformats.org/officeDocument/2006/relationships/image" Target="../media/image530.png"/><Relationship Id="rId5" Type="http://schemas.openxmlformats.org/officeDocument/2006/relationships/image" Target="../media/image520.png"/><Relationship Id="rId10" Type="http://schemas.openxmlformats.org/officeDocument/2006/relationships/image" Target="../media/image571.png"/><Relationship Id="rId4" Type="http://schemas.openxmlformats.org/officeDocument/2006/relationships/image" Target="../media/image511.png"/><Relationship Id="rId9" Type="http://schemas.openxmlformats.org/officeDocument/2006/relationships/image" Target="../media/image560.png"/></Relationships>
</file>

<file path=ppt/slides/_rels/slide35.xml.rels><?xml version="1.0" encoding="UTF-8" standalone="yes"?>
<Relationships xmlns="http://schemas.openxmlformats.org/package/2006/relationships"><Relationship Id="rId8" Type="http://schemas.openxmlformats.org/officeDocument/2006/relationships/image" Target="../media/image630.png"/><Relationship Id="rId3" Type="http://schemas.openxmlformats.org/officeDocument/2006/relationships/image" Target="../media/image591.png"/><Relationship Id="rId7" Type="http://schemas.openxmlformats.org/officeDocument/2006/relationships/image" Target="../media/image510.png"/><Relationship Id="rId2" Type="http://schemas.openxmlformats.org/officeDocument/2006/relationships/image" Target="../media/image581.png"/><Relationship Id="rId1" Type="http://schemas.openxmlformats.org/officeDocument/2006/relationships/slideLayout" Target="../slideLayouts/slideLayout10.xml"/><Relationship Id="rId6" Type="http://schemas.openxmlformats.org/officeDocument/2006/relationships/image" Target="../media/image620.png"/><Relationship Id="rId5" Type="http://schemas.openxmlformats.org/officeDocument/2006/relationships/image" Target="../media/image610.png"/><Relationship Id="rId4" Type="http://schemas.openxmlformats.org/officeDocument/2006/relationships/image" Target="../media/image600.png"/><Relationship Id="rId9" Type="http://schemas.openxmlformats.org/officeDocument/2006/relationships/image" Target="../media/image641.png"/></Relationships>
</file>

<file path=ppt/slides/_rels/slide36.xml.rels><?xml version="1.0" encoding="UTF-8" standalone="yes"?>
<Relationships xmlns="http://schemas.openxmlformats.org/package/2006/relationships"><Relationship Id="rId3" Type="http://schemas.openxmlformats.org/officeDocument/2006/relationships/image" Target="../media/image590.png"/><Relationship Id="rId2" Type="http://schemas.openxmlformats.org/officeDocument/2006/relationships/image" Target="../media/image58.png"/><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60.png"/></Relationships>
</file>

<file path=ppt/slides/_rels/slide38.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jpe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2" Type="http://schemas.openxmlformats.org/officeDocument/2006/relationships/image" Target="../media/image401.png"/><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0.xml"/></Relationships>
</file>

<file path=ppt/slides/_rels/slide64.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84.png"/></Relationships>
</file>

<file path=ppt/slides/_rels/slide68.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png"/><Relationship Id="rId1" Type="http://schemas.openxmlformats.org/officeDocument/2006/relationships/slideLayout" Target="../slideLayouts/slideLayout7.xml"/><Relationship Id="rId5" Type="http://schemas.openxmlformats.org/officeDocument/2006/relationships/image" Target="../media/image87.png"/><Relationship Id="rId4" Type="http://schemas.openxmlformats.org/officeDocument/2006/relationships/image" Target="../media/image400.png"/></Relationships>
</file>

<file path=ppt/slides/_rels/slide69.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96.png"/></Relationships>
</file>

<file path=ppt/slides/_rels/slide76.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540.png"/><Relationship Id="rId2" Type="http://schemas.openxmlformats.org/officeDocument/2006/relationships/image" Target="../media/image97.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101.png"/><Relationship Id="rId4" Type="http://schemas.openxmlformats.org/officeDocument/2006/relationships/image" Target="../media/image100.png"/></Relationships>
</file>

<file path=ppt/slides/_rels/slide8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7.xml"/><Relationship Id="rId4" Type="http://schemas.openxmlformats.org/officeDocument/2006/relationships/image" Target="../media/image700.png"/></Relationships>
</file>

<file path=ppt/slides/_rels/slide81.xml.rels><?xml version="1.0" encoding="UTF-8" standalone="yes"?>
<Relationships xmlns="http://schemas.openxmlformats.org/package/2006/relationships"><Relationship Id="rId3" Type="http://schemas.openxmlformats.org/officeDocument/2006/relationships/image" Target="../media/image640.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670.png"/><Relationship Id="rId5" Type="http://schemas.openxmlformats.org/officeDocument/2006/relationships/image" Target="../media/image105.png"/><Relationship Id="rId4" Type="http://schemas.openxmlformats.org/officeDocument/2006/relationships/image" Target="../media/image104.png"/></Relationships>
</file>

<file path=ppt/slides/_rels/slide82.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34.xml"/><Relationship Id="rId1" Type="http://schemas.openxmlformats.org/officeDocument/2006/relationships/slideLayout" Target="../slideLayouts/slideLayout6.xml"/><Relationship Id="rId4" Type="http://schemas.openxmlformats.org/officeDocument/2006/relationships/image" Target="../media/image111.png"/></Relationships>
</file>

<file path=ppt/slides/_rels/slide87.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35.xml"/><Relationship Id="rId1" Type="http://schemas.openxmlformats.org/officeDocument/2006/relationships/slideLayout" Target="../slideLayouts/slideLayout6.xml"/><Relationship Id="rId4" Type="http://schemas.openxmlformats.org/officeDocument/2006/relationships/image" Target="../media/image115.png"/></Relationships>
</file>

<file path=ppt/slides/_rels/slide8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3" Type="http://schemas.openxmlformats.org/officeDocument/2006/relationships/image" Target="../media/image117.emf"/><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39.xml"/><Relationship Id="rId1" Type="http://schemas.openxmlformats.org/officeDocument/2006/relationships/slideLayout" Target="../slideLayouts/slideLayout6.xml"/><Relationship Id="rId6" Type="http://schemas.openxmlformats.org/officeDocument/2006/relationships/image" Target="../media/image880.png"/><Relationship Id="rId5" Type="http://schemas.openxmlformats.org/officeDocument/2006/relationships/image" Target="../media/image121.png"/><Relationship Id="rId4" Type="http://schemas.openxmlformats.org/officeDocument/2006/relationships/image" Target="../media/image120.png"/></Relationships>
</file>

<file path=ppt/slides/_rels/slide93.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40.xml"/><Relationship Id="rId1" Type="http://schemas.openxmlformats.org/officeDocument/2006/relationships/slideLayout" Target="../slideLayouts/slideLayout6.xml"/><Relationship Id="rId4" Type="http://schemas.openxmlformats.org/officeDocument/2006/relationships/image" Target="../media/image125.png"/></Relationships>
</file>

<file path=ppt/slides/_rels/slide95.xml.rels><?xml version="1.0" encoding="UTF-8" standalone="yes"?>
<Relationships xmlns="http://schemas.openxmlformats.org/package/2006/relationships"><Relationship Id="rId3" Type="http://schemas.openxmlformats.org/officeDocument/2006/relationships/image" Target="../media/image1030.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42.xml"/><Relationship Id="rId1" Type="http://schemas.openxmlformats.org/officeDocument/2006/relationships/slideLayout" Target="../slideLayouts/slideLayout6.xml"/><Relationship Id="rId4" Type="http://schemas.openxmlformats.org/officeDocument/2006/relationships/image" Target="../media/image127.png"/></Relationships>
</file>

<file path=ppt/slides/_rels/slide97.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98.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48.xml"/><Relationship Id="rId1" Type="http://schemas.openxmlformats.org/officeDocument/2006/relationships/slideLayout" Target="../slideLayouts/slideLayout6.xml"/><Relationship Id="rId4" Type="http://schemas.openxmlformats.org/officeDocument/2006/relationships/image" Target="../media/image133.png"/></Relationships>
</file>

<file path=ppt/slides/_rels/slide104.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694048" y="1679154"/>
            <a:ext cx="10803903" cy="3864989"/>
          </a:xfrm>
        </p:spPr>
        <p:txBody>
          <a:bodyPr wrap="square"/>
          <a:lstStyle/>
          <a:p>
            <a:pPr marL="342900" lvl="0" indent="-342900" algn="just">
              <a:spcBef>
                <a:spcPts val="1200"/>
              </a:spcBef>
              <a:buFont typeface="Arial" panose="020B0604020202020204" pitchFamily="34" charset="0"/>
              <a:buChar char="•"/>
            </a:pPr>
            <a:r>
              <a:rPr lang="en-GB" b="1" dirty="0">
                <a:effectLst/>
                <a:ea typeface="Times New Roman" panose="02020603050405020304" pitchFamily="18" charset="0"/>
              </a:rPr>
              <a:t>Detonation Theory</a:t>
            </a:r>
          </a:p>
          <a:p>
            <a:pPr marL="342900" lvl="0" indent="-342900" algn="just">
              <a:spcBef>
                <a:spcPts val="1200"/>
              </a:spcBef>
              <a:buFont typeface="Arial" panose="020B0604020202020204" pitchFamily="34" charset="0"/>
              <a:buChar char="•"/>
            </a:pPr>
            <a:r>
              <a:rPr lang="en-GB" b="1" dirty="0">
                <a:effectLst/>
                <a:ea typeface="Times New Roman" panose="02020603050405020304" pitchFamily="18" charset="0"/>
              </a:rPr>
              <a:t>Fragmentation Theory – JSP 333 Chapter 7</a:t>
            </a:r>
          </a:p>
          <a:p>
            <a:pPr marL="342900" lvl="0" indent="-342900" algn="just">
              <a:spcBef>
                <a:spcPts val="1200"/>
              </a:spcBef>
              <a:buFont typeface="Arial" panose="020B0604020202020204" pitchFamily="34" charset="0"/>
              <a:buChar char="•"/>
            </a:pPr>
            <a:r>
              <a:rPr lang="en-GB" b="1" dirty="0">
                <a:ea typeface="Times New Roman" panose="02020603050405020304" pitchFamily="18" charset="0"/>
              </a:rPr>
              <a:t>Warhead Design – JSP 333 Chapter 8</a:t>
            </a:r>
          </a:p>
          <a:p>
            <a:pPr marL="342900" lvl="0" indent="-342900" algn="just">
              <a:spcBef>
                <a:spcPts val="1200"/>
              </a:spcBef>
              <a:buFont typeface="Arial" panose="020B0604020202020204" pitchFamily="34" charset="0"/>
              <a:buChar char="•"/>
            </a:pPr>
            <a:r>
              <a:rPr lang="en-GB" b="1" dirty="0">
                <a:ea typeface="Times New Roman" panose="02020603050405020304" pitchFamily="18" charset="0"/>
              </a:rPr>
              <a:t>Rocket Propellants – JSP 333 Chapter 13 (Phil Gill presentations) </a:t>
            </a:r>
          </a:p>
          <a:p>
            <a:pPr marL="342900" lvl="0" indent="-342900" algn="just">
              <a:spcBef>
                <a:spcPts val="1200"/>
              </a:spcBef>
              <a:buFont typeface="Arial" panose="020B0604020202020204" pitchFamily="34" charset="0"/>
              <a:buChar char="•"/>
            </a:pPr>
            <a:r>
              <a:rPr lang="en-GB" b="1" dirty="0">
                <a:ea typeface="Times New Roman" panose="02020603050405020304" pitchFamily="18" charset="0"/>
              </a:rPr>
              <a:t>Blast in Air and Water – JSP 333 Chapter 9</a:t>
            </a:r>
          </a:p>
          <a:p>
            <a:pPr marL="342900" lvl="0" indent="-342900" algn="just">
              <a:spcBef>
                <a:spcPts val="1200"/>
              </a:spcBef>
              <a:buFont typeface="Arial" panose="020B0604020202020204" pitchFamily="34" charset="0"/>
              <a:buChar char="•"/>
            </a:pPr>
            <a:r>
              <a:rPr lang="en-GB" b="1" dirty="0">
                <a:effectLst/>
                <a:ea typeface="Times New Roman" panose="02020603050405020304" pitchFamily="18" charset="0"/>
              </a:rPr>
              <a:t>Penetration Mechanics – Chapter 8</a:t>
            </a:r>
          </a:p>
          <a:p>
            <a:pPr marL="342900" lvl="0" indent="-342900" algn="just">
              <a:spcBef>
                <a:spcPts val="1200"/>
              </a:spcBef>
              <a:buFont typeface="Arial" panose="020B0604020202020204" pitchFamily="34" charset="0"/>
              <a:buChar char="•"/>
            </a:pPr>
            <a:r>
              <a:rPr lang="en-GB" b="1" dirty="0"/>
              <a:t>Scientific Approximation</a:t>
            </a:r>
            <a:endParaRPr lang="en-GB" sz="40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2024/25 Revision Session</a:t>
            </a:r>
          </a:p>
          <a:p>
            <a:pPr algn="ctr"/>
            <a:r>
              <a:rPr lang="en-GB" sz="4400" dirty="0"/>
              <a:t>ACDA 6008</a:t>
            </a:r>
          </a:p>
        </p:txBody>
      </p:sp>
    </p:spTree>
    <p:extLst>
      <p:ext uri="{BB962C8B-B14F-4D97-AF65-F5344CB8AC3E}">
        <p14:creationId xmlns:p14="http://schemas.microsoft.com/office/powerpoint/2010/main" val="4188216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C47E2-67FD-3B16-4407-3DF19E8A8492}"/>
              </a:ext>
            </a:extLst>
          </p:cNvPr>
          <p:cNvSpPr>
            <a:spLocks noGrp="1"/>
          </p:cNvSpPr>
          <p:nvPr>
            <p:ph type="title"/>
          </p:nvPr>
        </p:nvSpPr>
        <p:spPr/>
        <p:txBody>
          <a:bodyPr/>
          <a:lstStyle/>
          <a:p>
            <a:r>
              <a:rPr lang="en-US" dirty="0"/>
              <a:t>At the shock front</a:t>
            </a:r>
          </a:p>
        </p:txBody>
      </p:sp>
      <p:pic>
        <p:nvPicPr>
          <p:cNvPr id="5" name="Content Placeholder 4" descr="A diagram of a graph&#10;&#10;Description automatically generated with medium confidence">
            <a:extLst>
              <a:ext uri="{FF2B5EF4-FFF2-40B4-BE49-F238E27FC236}">
                <a16:creationId xmlns:a16="http://schemas.microsoft.com/office/drawing/2014/main" id="{3717CD02-4362-39CE-33D3-A000FD60DAF0}"/>
              </a:ext>
            </a:extLst>
          </p:cNvPr>
          <p:cNvPicPr>
            <a:picLocks noGrp="1" noChangeAspect="1"/>
          </p:cNvPicPr>
          <p:nvPr>
            <p:ph idx="1"/>
          </p:nvPr>
        </p:nvPicPr>
        <p:blipFill>
          <a:blip r:embed="rId2"/>
          <a:stretch>
            <a:fillRect/>
          </a:stretch>
        </p:blipFill>
        <p:spPr>
          <a:xfrm>
            <a:off x="3112677" y="1378528"/>
            <a:ext cx="6143625" cy="3639081"/>
          </a:xfrm>
        </p:spPr>
      </p:pic>
      <p:sp>
        <p:nvSpPr>
          <p:cNvPr id="8" name="TextBox 7">
            <a:extLst>
              <a:ext uri="{FF2B5EF4-FFF2-40B4-BE49-F238E27FC236}">
                <a16:creationId xmlns:a16="http://schemas.microsoft.com/office/drawing/2014/main" id="{408498EC-667C-6027-F1C6-A77A9A951030}"/>
              </a:ext>
            </a:extLst>
          </p:cNvPr>
          <p:cNvSpPr txBox="1"/>
          <p:nvPr/>
        </p:nvSpPr>
        <p:spPr>
          <a:xfrm>
            <a:off x="2935698" y="5110140"/>
            <a:ext cx="6891184" cy="369332"/>
          </a:xfrm>
          <a:prstGeom prst="rect">
            <a:avLst/>
          </a:prstGeom>
          <a:solidFill>
            <a:srgbClr val="FF0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3"/>
              </a:rPr>
              <a:t>https://</a:t>
            </a:r>
            <a:r>
              <a:rPr kumimoji="0" lang="en-US" sz="1800" b="0" i="0" u="none" strike="noStrike" kern="1200" cap="none" spc="0" normalizeH="0" baseline="0" noProof="0" dirty="0" err="1">
                <a:ln>
                  <a:noFill/>
                </a:ln>
                <a:solidFill>
                  <a:prstClr val="white"/>
                </a:solidFill>
                <a:effectLst/>
                <a:uLnTx/>
                <a:uFillTx/>
                <a:latin typeface="Calibri" panose="020F0502020204030204"/>
                <a:ea typeface="+mn-ea"/>
                <a:cs typeface="+mn-cs"/>
                <a:hlinkClick r:id="rId3"/>
              </a:rPr>
              <a:t>www.sciencedirect.com</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3"/>
              </a:rPr>
              <a:t>/topics/engineering/detonation-wave</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3123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19CE0BE5-97E9-413C-A3CB-FB9373D93FF2}"/>
              </a:ext>
            </a:extLst>
          </p:cNvPr>
          <p:cNvSpPr/>
          <p:nvPr/>
        </p:nvSpPr>
        <p:spPr>
          <a:xfrm>
            <a:off x="8137605" y="1778541"/>
            <a:ext cx="2302256" cy="3998399"/>
          </a:xfrm>
          <a:prstGeom prst="rect">
            <a:avLst/>
          </a:prstGeom>
          <a:solidFill>
            <a:schemeClr val="accent1">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endParaRPr>
          </a:p>
        </p:txBody>
      </p:sp>
      <p:sp>
        <p:nvSpPr>
          <p:cNvPr id="29" name="Rectangle 28">
            <a:extLst>
              <a:ext uri="{FF2B5EF4-FFF2-40B4-BE49-F238E27FC236}">
                <a16:creationId xmlns:a16="http://schemas.microsoft.com/office/drawing/2014/main" id="{DE9E8CF3-CBD7-44FD-C2CD-324F8552F5A9}"/>
              </a:ext>
            </a:extLst>
          </p:cNvPr>
          <p:cNvSpPr/>
          <p:nvPr/>
        </p:nvSpPr>
        <p:spPr>
          <a:xfrm>
            <a:off x="4941572" y="1784557"/>
            <a:ext cx="3161530" cy="3998402"/>
          </a:xfrm>
          <a:prstGeom prst="rect">
            <a:avLst/>
          </a:prstGeom>
          <a:solidFill>
            <a:schemeClr val="accent4">
              <a:lumMod val="60000"/>
              <a:lumOff val="40000"/>
              <a:alpha val="46039"/>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endParaRPr>
          </a:p>
        </p:txBody>
      </p:sp>
      <p:cxnSp>
        <p:nvCxnSpPr>
          <p:cNvPr id="5" name="Straight Connector 4">
            <a:extLst>
              <a:ext uri="{FF2B5EF4-FFF2-40B4-BE49-F238E27FC236}">
                <a16:creationId xmlns:a16="http://schemas.microsoft.com/office/drawing/2014/main" id="{C41EF922-81A0-910E-999F-F27BF1BCDD68}"/>
              </a:ext>
            </a:extLst>
          </p:cNvPr>
          <p:cNvCxnSpPr>
            <a:cxnSpLocks/>
          </p:cNvCxnSpPr>
          <p:nvPr/>
        </p:nvCxnSpPr>
        <p:spPr>
          <a:xfrm flipH="1">
            <a:off x="6792024" y="1778540"/>
            <a:ext cx="24764" cy="3998402"/>
          </a:xfrm>
          <a:prstGeom prst="line">
            <a:avLst/>
          </a:prstGeom>
          <a:ln w="762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CF1125C-3B0C-588B-3D8C-D4D298090350}"/>
              </a:ext>
            </a:extLst>
          </p:cNvPr>
          <p:cNvCxnSpPr>
            <a:cxnSpLocks/>
          </p:cNvCxnSpPr>
          <p:nvPr/>
        </p:nvCxnSpPr>
        <p:spPr>
          <a:xfrm flipH="1">
            <a:off x="8099719" y="1778540"/>
            <a:ext cx="18890" cy="3998402"/>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A676BEA-9F22-5677-0580-C35E6D888A16}"/>
              </a:ext>
            </a:extLst>
          </p:cNvPr>
          <p:cNvCxnSpPr>
            <a:cxnSpLocks/>
          </p:cNvCxnSpPr>
          <p:nvPr/>
        </p:nvCxnSpPr>
        <p:spPr>
          <a:xfrm flipH="1">
            <a:off x="4886398" y="1778540"/>
            <a:ext cx="26847" cy="3998410"/>
          </a:xfrm>
          <a:prstGeom prst="line">
            <a:avLst/>
          </a:prstGeom>
          <a:ln w="7620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AE15634-E927-3A31-EE9A-964478DCF564}"/>
              </a:ext>
            </a:extLst>
          </p:cNvPr>
          <p:cNvSpPr txBox="1"/>
          <p:nvPr/>
        </p:nvSpPr>
        <p:spPr>
          <a:xfrm>
            <a:off x="8081556" y="5343600"/>
            <a:ext cx="1007413" cy="461665"/>
          </a:xfrm>
          <a:prstGeom prst="rect">
            <a:avLst/>
          </a:prstGeom>
          <a:solidFill>
            <a:srgbClr val="FF0000"/>
          </a:solidFill>
          <a:ln>
            <a:solidFill>
              <a:schemeClr val="tx1"/>
            </a:solidFill>
          </a:ln>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Shock Front</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ABC76E75-B162-337A-77AB-B8CEE4E1BE46}"/>
                  </a:ext>
                </a:extLst>
              </p:cNvPr>
              <p:cNvSpPr txBox="1"/>
              <p:nvPr/>
            </p:nvSpPr>
            <p:spPr>
              <a:xfrm>
                <a:off x="5161438" y="2331670"/>
                <a:ext cx="1531188" cy="1142108"/>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Reaction Zone</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Converted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to Products</a:t>
                </a: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(driven by oxygen balance)</a:t>
                </a: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(Governed by </a:t>
                </a:r>
                <a14:m>
                  <m:oMath xmlns:m="http://schemas.openxmlformats.org/officeDocument/2006/math">
                    <m:sSub>
                      <m:sSubPr>
                        <m:ctrlPr>
                          <a:rPr kumimoji="0" lang="en-US"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m:rPr>
                            <m:sty m:val="p"/>
                          </m:rPr>
                          <a:rPr kumimoji="0" lang="el-GR"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Δ</m:t>
                        </m:r>
                        <m:r>
                          <a:rPr kumimoji="0" lang="en-GB"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𝑓</m:t>
                        </m:r>
                      </m:sub>
                    </m:sSub>
                  </m:oMath>
                </a14:m>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a:r>
              </a:p>
            </p:txBody>
          </p:sp>
        </mc:Choice>
        <mc:Fallback xmlns="">
          <p:sp>
            <p:nvSpPr>
              <p:cNvPr id="9" name="TextBox 8">
                <a:extLst>
                  <a:ext uri="{FF2B5EF4-FFF2-40B4-BE49-F238E27FC236}">
                    <a16:creationId xmlns:a16="http://schemas.microsoft.com/office/drawing/2014/main" id="{ABC76E75-B162-337A-77AB-B8CEE4E1BE46}"/>
                  </a:ext>
                </a:extLst>
              </p:cNvPr>
              <p:cNvSpPr txBox="1">
                <a:spLocks noRot="1" noChangeAspect="1" noMove="1" noResize="1" noEditPoints="1" noAdjustHandles="1" noChangeArrowheads="1" noChangeShapeType="1" noTextEdit="1"/>
              </p:cNvSpPr>
              <p:nvPr/>
            </p:nvSpPr>
            <p:spPr>
              <a:xfrm>
                <a:off x="5161438" y="2331670"/>
                <a:ext cx="1531188" cy="1142108"/>
              </a:xfrm>
              <a:prstGeom prst="rect">
                <a:avLst/>
              </a:prstGeom>
              <a:blipFill>
                <a:blip r:embed="rId2"/>
                <a:stretch>
                  <a:fillRect t="-1099" b="-1099"/>
                </a:stretch>
              </a:blipFill>
            </p:spPr>
            <p:txBody>
              <a:bodyPr/>
              <a:lstStyle/>
              <a:p>
                <a:r>
                  <a:rPr lang="en-US">
                    <a:noFill/>
                  </a:rPr>
                  <a:t> </a:t>
                </a:r>
              </a:p>
            </p:txBody>
          </p:sp>
        </mc:Fallback>
      </mc:AlternateContent>
      <p:sp>
        <p:nvSpPr>
          <p:cNvPr id="10" name="TextBox 9">
            <a:extLst>
              <a:ext uri="{FF2B5EF4-FFF2-40B4-BE49-F238E27FC236}">
                <a16:creationId xmlns:a16="http://schemas.microsoft.com/office/drawing/2014/main" id="{177C5852-6E3A-E5FC-AFFF-E12FD5D4370F}"/>
              </a:ext>
            </a:extLst>
          </p:cNvPr>
          <p:cNvSpPr txBox="1"/>
          <p:nvPr/>
        </p:nvSpPr>
        <p:spPr>
          <a:xfrm>
            <a:off x="6899585" y="2440866"/>
            <a:ext cx="1213794" cy="784830"/>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Induction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Zone</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(governed by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Arrhenius Rate Law)</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237BAF0A-F488-913C-7F4F-1815551DF018}"/>
                  </a:ext>
                </a:extLst>
              </p:cNvPr>
              <p:cNvSpPr txBox="1"/>
              <p:nvPr/>
            </p:nvSpPr>
            <p:spPr>
              <a:xfrm>
                <a:off x="8285545" y="4631461"/>
                <a:ext cx="201081" cy="424027"/>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num>
                        <m:den>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2" name="TextBox 11">
                <a:extLst>
                  <a:ext uri="{FF2B5EF4-FFF2-40B4-BE49-F238E27FC236}">
                    <a16:creationId xmlns:a16="http://schemas.microsoft.com/office/drawing/2014/main" id="{237BAF0A-F488-913C-7F4F-1815551DF018}"/>
                  </a:ext>
                </a:extLst>
              </p:cNvPr>
              <p:cNvSpPr txBox="1">
                <a:spLocks noRot="1" noChangeAspect="1" noMove="1" noResize="1" noEditPoints="1" noAdjustHandles="1" noChangeArrowheads="1" noChangeShapeType="1" noTextEdit="1"/>
              </p:cNvSpPr>
              <p:nvPr/>
            </p:nvSpPr>
            <p:spPr>
              <a:xfrm>
                <a:off x="8285545" y="4631461"/>
                <a:ext cx="201081" cy="424027"/>
              </a:xfrm>
              <a:prstGeom prst="rect">
                <a:avLst/>
              </a:prstGeom>
              <a:blipFill>
                <a:blip r:embed="rId3"/>
                <a:stretch>
                  <a:fillRect l="-17647" t="-2941" b="-882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4039A83D-C620-B0A3-1A00-AA28C60765BD}"/>
                  </a:ext>
                </a:extLst>
              </p:cNvPr>
              <p:cNvSpPr txBox="1"/>
              <p:nvPr/>
            </p:nvSpPr>
            <p:spPr>
              <a:xfrm>
                <a:off x="8585263" y="4631461"/>
                <a:ext cx="237437" cy="429285"/>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num>
                        <m:den>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3" name="TextBox 12">
                <a:extLst>
                  <a:ext uri="{FF2B5EF4-FFF2-40B4-BE49-F238E27FC236}">
                    <a16:creationId xmlns:a16="http://schemas.microsoft.com/office/drawing/2014/main" id="{4039A83D-C620-B0A3-1A00-AA28C60765BD}"/>
                  </a:ext>
                </a:extLst>
              </p:cNvPr>
              <p:cNvSpPr txBox="1">
                <a:spLocks noRot="1" noChangeAspect="1" noMove="1" noResize="1" noEditPoints="1" noAdjustHandles="1" noChangeArrowheads="1" noChangeShapeType="1" noTextEdit="1"/>
              </p:cNvSpPr>
              <p:nvPr/>
            </p:nvSpPr>
            <p:spPr>
              <a:xfrm>
                <a:off x="8585263" y="4631461"/>
                <a:ext cx="237437" cy="429285"/>
              </a:xfrm>
              <a:prstGeom prst="rect">
                <a:avLst/>
              </a:prstGeom>
              <a:blipFill>
                <a:blip r:embed="rId4"/>
                <a:stretch>
                  <a:fillRect l="-15000" r="-5000" b="-85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E5055216-71E0-D197-78AD-614EEAEA6CA9}"/>
                  </a:ext>
                </a:extLst>
              </p:cNvPr>
              <p:cNvSpPr txBox="1"/>
              <p:nvPr/>
            </p:nvSpPr>
            <p:spPr>
              <a:xfrm>
                <a:off x="8181269" y="3375431"/>
                <a:ext cx="422103" cy="316049"/>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5" name="TextBox 14">
                <a:extLst>
                  <a:ext uri="{FF2B5EF4-FFF2-40B4-BE49-F238E27FC236}">
                    <a16:creationId xmlns:a16="http://schemas.microsoft.com/office/drawing/2014/main" id="{E5055216-71E0-D197-78AD-614EEAEA6CA9}"/>
                  </a:ext>
                </a:extLst>
              </p:cNvPr>
              <p:cNvSpPr txBox="1">
                <a:spLocks noRot="1" noChangeAspect="1" noMove="1" noResize="1" noEditPoints="1" noAdjustHandles="1" noChangeArrowheads="1" noChangeShapeType="1" noTextEdit="1"/>
              </p:cNvSpPr>
              <p:nvPr/>
            </p:nvSpPr>
            <p:spPr>
              <a:xfrm>
                <a:off x="8181269" y="3375431"/>
                <a:ext cx="422103" cy="316049"/>
              </a:xfrm>
              <a:prstGeom prst="rect">
                <a:avLst/>
              </a:prstGeom>
              <a:blipFill>
                <a:blip r:embed="rId5"/>
                <a:stretch>
                  <a:fillRect/>
                </a:stretch>
              </a:blipFill>
            </p:spPr>
            <p:txBody>
              <a:bodyPr/>
              <a:lstStyle/>
              <a:p>
                <a:r>
                  <a:rPr lang="en-US">
                    <a:noFill/>
                  </a:rPr>
                  <a:t> </a:t>
                </a:r>
              </a:p>
            </p:txBody>
          </p:sp>
        </mc:Fallback>
      </mc:AlternateContent>
      <p:cxnSp>
        <p:nvCxnSpPr>
          <p:cNvPr id="17" name="Straight Arrow Connector 16">
            <a:extLst>
              <a:ext uri="{FF2B5EF4-FFF2-40B4-BE49-F238E27FC236}">
                <a16:creationId xmlns:a16="http://schemas.microsoft.com/office/drawing/2014/main" id="{69BDD77D-2A96-2BA4-B82A-E9737E02BFD4}"/>
              </a:ext>
            </a:extLst>
          </p:cNvPr>
          <p:cNvCxnSpPr/>
          <p:nvPr/>
        </p:nvCxnSpPr>
        <p:spPr>
          <a:xfrm>
            <a:off x="8118609" y="3741319"/>
            <a:ext cx="645190"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DB4F006-438E-A0A1-5443-33ECDBA29CAA}"/>
              </a:ext>
            </a:extLst>
          </p:cNvPr>
          <p:cNvCxnSpPr/>
          <p:nvPr/>
        </p:nvCxnSpPr>
        <p:spPr>
          <a:xfrm flipH="1">
            <a:off x="6853860" y="2385030"/>
            <a:ext cx="1245861"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0B3752B-E9C1-0AD4-0A61-1AFA22B40960}"/>
              </a:ext>
            </a:extLst>
          </p:cNvPr>
          <p:cNvCxnSpPr>
            <a:cxnSpLocks/>
          </p:cNvCxnSpPr>
          <p:nvPr/>
        </p:nvCxnSpPr>
        <p:spPr>
          <a:xfrm flipH="1" flipV="1">
            <a:off x="4924557" y="1906038"/>
            <a:ext cx="1929302" cy="47899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5C2FB78-DD24-3977-8E79-CAA17D83C316}"/>
              </a:ext>
            </a:extLst>
          </p:cNvPr>
          <p:cNvCxnSpPr/>
          <p:nvPr/>
        </p:nvCxnSpPr>
        <p:spPr>
          <a:xfrm flipH="1">
            <a:off x="3667384" y="1912216"/>
            <a:ext cx="1245861" cy="0"/>
          </a:xfrm>
          <a:prstGeom prst="line">
            <a:avLst/>
          </a:prstGeom>
          <a:ln w="28575">
            <a:solidFill>
              <a:srgbClr val="FF0000"/>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890BEA13-AE7D-3B13-DF82-F3326F1BB428}"/>
                  </a:ext>
                </a:extLst>
              </p:cNvPr>
              <p:cNvSpPr txBox="1"/>
              <p:nvPr/>
            </p:nvSpPr>
            <p:spPr>
              <a:xfrm>
                <a:off x="7708156" y="2108031"/>
                <a:ext cx="376304" cy="300082"/>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25" name="TextBox 24">
                <a:extLst>
                  <a:ext uri="{FF2B5EF4-FFF2-40B4-BE49-F238E27FC236}">
                    <a16:creationId xmlns:a16="http://schemas.microsoft.com/office/drawing/2014/main" id="{890BEA13-AE7D-3B13-DF82-F3326F1BB428}"/>
                  </a:ext>
                </a:extLst>
              </p:cNvPr>
              <p:cNvSpPr txBox="1">
                <a:spLocks noRot="1" noChangeAspect="1" noMove="1" noResize="1" noEditPoints="1" noAdjustHandles="1" noChangeArrowheads="1" noChangeShapeType="1" noTextEdit="1"/>
              </p:cNvSpPr>
              <p:nvPr/>
            </p:nvSpPr>
            <p:spPr>
              <a:xfrm>
                <a:off x="7708156" y="2108031"/>
                <a:ext cx="376304" cy="300082"/>
              </a:xfrm>
              <a:prstGeom prst="rect">
                <a:avLst/>
              </a:prstGeom>
              <a:blipFill>
                <a:blip r:embed="rId6"/>
                <a:stretch>
                  <a:fillRect/>
                </a:stretch>
              </a:blipFill>
            </p:spPr>
            <p:txBody>
              <a:bodyPr/>
              <a:lstStyle/>
              <a:p>
                <a:r>
                  <a:rPr lang="en-US">
                    <a:noFill/>
                  </a:rPr>
                  <a:t> </a:t>
                </a:r>
              </a:p>
            </p:txBody>
          </p:sp>
        </mc:Fallback>
      </mc:AlternateContent>
      <p:sp>
        <p:nvSpPr>
          <p:cNvPr id="27" name="TextBox 26">
            <a:extLst>
              <a:ext uri="{FF2B5EF4-FFF2-40B4-BE49-F238E27FC236}">
                <a16:creationId xmlns:a16="http://schemas.microsoft.com/office/drawing/2014/main" id="{F5AD6BFE-3603-BE44-092E-41146F139B60}"/>
              </a:ext>
            </a:extLst>
          </p:cNvPr>
          <p:cNvSpPr txBox="1"/>
          <p:nvPr/>
        </p:nvSpPr>
        <p:spPr>
          <a:xfrm>
            <a:off x="8465586" y="1842811"/>
            <a:ext cx="1690143" cy="507831"/>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Unreacted Explosive</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(Initial State)</a:t>
            </a:r>
          </a:p>
        </p:txBody>
      </p:sp>
      <p:sp>
        <p:nvSpPr>
          <p:cNvPr id="30" name="Rectangle 29">
            <a:extLst>
              <a:ext uri="{FF2B5EF4-FFF2-40B4-BE49-F238E27FC236}">
                <a16:creationId xmlns:a16="http://schemas.microsoft.com/office/drawing/2014/main" id="{531B7457-12DE-C69B-5D0C-28E1A1BD30C3}"/>
              </a:ext>
            </a:extLst>
          </p:cNvPr>
          <p:cNvSpPr/>
          <p:nvPr/>
        </p:nvSpPr>
        <p:spPr>
          <a:xfrm>
            <a:off x="1714026" y="1784558"/>
            <a:ext cx="3161530" cy="3992393"/>
          </a:xfrm>
          <a:prstGeom prst="rect">
            <a:avLst/>
          </a:prstGeom>
          <a:solidFill>
            <a:schemeClr val="accent3">
              <a:lumMod val="60000"/>
              <a:lumOff val="40000"/>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&lt;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5E4AEA8F-4C92-C406-D183-36A4A115C724}"/>
                  </a:ext>
                </a:extLst>
              </p:cNvPr>
              <p:cNvSpPr txBox="1"/>
              <p:nvPr/>
            </p:nvSpPr>
            <p:spPr>
              <a:xfrm>
                <a:off x="4953548" y="2006691"/>
                <a:ext cx="270267" cy="427874"/>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𝐶𝐽</m:t>
                              </m:r>
                            </m:sub>
                          </m:sSub>
                        </m:num>
                        <m:den>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26" name="TextBox 25">
                <a:extLst>
                  <a:ext uri="{FF2B5EF4-FFF2-40B4-BE49-F238E27FC236}">
                    <a16:creationId xmlns:a16="http://schemas.microsoft.com/office/drawing/2014/main" id="{5E4AEA8F-4C92-C406-D183-36A4A115C724}"/>
                  </a:ext>
                </a:extLst>
              </p:cNvPr>
              <p:cNvSpPr txBox="1">
                <a:spLocks noRot="1" noChangeAspect="1" noMove="1" noResize="1" noEditPoints="1" noAdjustHandles="1" noChangeArrowheads="1" noChangeShapeType="1" noTextEdit="1"/>
              </p:cNvSpPr>
              <p:nvPr/>
            </p:nvSpPr>
            <p:spPr>
              <a:xfrm>
                <a:off x="4953548" y="2006691"/>
                <a:ext cx="270267" cy="427874"/>
              </a:xfrm>
              <a:prstGeom prst="rect">
                <a:avLst/>
              </a:prstGeom>
              <a:blipFill>
                <a:blip r:embed="rId7"/>
                <a:stretch>
                  <a:fillRect l="-18182" t="-2857" r="-9091" b="-85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8B4844B7-FECA-E668-A747-9214A8753F93}"/>
                  </a:ext>
                </a:extLst>
              </p:cNvPr>
              <p:cNvSpPr txBox="1"/>
              <p:nvPr/>
            </p:nvSpPr>
            <p:spPr>
              <a:xfrm>
                <a:off x="4982576" y="3764443"/>
                <a:ext cx="296363" cy="450701"/>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𝐶𝐽</m:t>
                              </m:r>
                            </m:sub>
                          </m:sSub>
                        </m:num>
                        <m:den>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31" name="TextBox 30">
                <a:extLst>
                  <a:ext uri="{FF2B5EF4-FFF2-40B4-BE49-F238E27FC236}">
                    <a16:creationId xmlns:a16="http://schemas.microsoft.com/office/drawing/2014/main" id="{8B4844B7-FECA-E668-A747-9214A8753F93}"/>
                  </a:ext>
                </a:extLst>
              </p:cNvPr>
              <p:cNvSpPr txBox="1">
                <a:spLocks noRot="1" noChangeAspect="1" noMove="1" noResize="1" noEditPoints="1" noAdjustHandles="1" noChangeArrowheads="1" noChangeShapeType="1" noTextEdit="1"/>
              </p:cNvSpPr>
              <p:nvPr/>
            </p:nvSpPr>
            <p:spPr>
              <a:xfrm>
                <a:off x="4982576" y="3764443"/>
                <a:ext cx="296363" cy="450701"/>
              </a:xfrm>
              <a:prstGeom prst="rect">
                <a:avLst/>
              </a:prstGeom>
              <a:blipFill>
                <a:blip r:embed="rId8"/>
                <a:stretch>
                  <a:fillRect l="-12500" t="-2778" r="-12500" b="-1111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7F743CA6-3C00-44EE-D89C-DA319AF1A2BC}"/>
                  </a:ext>
                </a:extLst>
              </p:cNvPr>
              <p:cNvSpPr txBox="1"/>
              <p:nvPr/>
            </p:nvSpPr>
            <p:spPr>
              <a:xfrm>
                <a:off x="8989812" y="3497216"/>
                <a:ext cx="1308371" cy="5770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the shock front, </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adiabatic heating of</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to </a:t>
                </a:r>
                <a14:m>
                  <m:oMath xmlns:m="http://schemas.openxmlformats.org/officeDocument/2006/math">
                    <m:sSub>
                      <m:sSubPr>
                        <m:ctrlPr>
                          <a:rPr kumimoji="0" lang="en-US" sz="10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0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0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a14:m>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 </a:t>
                </a:r>
              </a:p>
            </p:txBody>
          </p:sp>
        </mc:Choice>
        <mc:Fallback xmlns="">
          <p:sp>
            <p:nvSpPr>
              <p:cNvPr id="33" name="TextBox 32">
                <a:extLst>
                  <a:ext uri="{FF2B5EF4-FFF2-40B4-BE49-F238E27FC236}">
                    <a16:creationId xmlns:a16="http://schemas.microsoft.com/office/drawing/2014/main" id="{7F743CA6-3C00-44EE-D89C-DA319AF1A2BC}"/>
                  </a:ext>
                </a:extLst>
              </p:cNvPr>
              <p:cNvSpPr txBox="1">
                <a:spLocks noRot="1" noChangeAspect="1" noMove="1" noResize="1" noEditPoints="1" noAdjustHandles="1" noChangeArrowheads="1" noChangeShapeType="1" noTextEdit="1"/>
              </p:cNvSpPr>
              <p:nvPr/>
            </p:nvSpPr>
            <p:spPr>
              <a:xfrm>
                <a:off x="8989812" y="3497216"/>
                <a:ext cx="1308371" cy="577081"/>
              </a:xfrm>
              <a:prstGeom prst="rect">
                <a:avLst/>
              </a:prstGeom>
              <a:blipFill>
                <a:blip r:embed="rId9"/>
                <a:stretch>
                  <a:fillRect b="-6522"/>
                </a:stretch>
              </a:blipFill>
            </p:spPr>
            <p:txBody>
              <a:bodyPr/>
              <a:lstStyle/>
              <a:p>
                <a:r>
                  <a:rPr lang="en-US">
                    <a:noFill/>
                  </a:rPr>
                  <a:t> </a:t>
                </a:r>
              </a:p>
            </p:txBody>
          </p:sp>
        </mc:Fallback>
      </mc:AlternateContent>
      <p:sp>
        <p:nvSpPr>
          <p:cNvPr id="38" name="TextBox 37">
            <a:extLst>
              <a:ext uri="{FF2B5EF4-FFF2-40B4-BE49-F238E27FC236}">
                <a16:creationId xmlns:a16="http://schemas.microsoft.com/office/drawing/2014/main" id="{E5C22E97-8E40-5003-E9E4-7A5C27C1FAAF}"/>
              </a:ext>
            </a:extLst>
          </p:cNvPr>
          <p:cNvSpPr txBox="1"/>
          <p:nvPr/>
        </p:nvSpPr>
        <p:spPr>
          <a:xfrm>
            <a:off x="6741857" y="3595663"/>
            <a:ext cx="1443024" cy="1061829"/>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Active radical species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are generated by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thermal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dissociation of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shock-heated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molecules</a:t>
            </a:r>
          </a:p>
        </p:txBody>
      </p:sp>
      <p:sp>
        <p:nvSpPr>
          <p:cNvPr id="41" name="TextBox 40">
            <a:extLst>
              <a:ext uri="{FF2B5EF4-FFF2-40B4-BE49-F238E27FC236}">
                <a16:creationId xmlns:a16="http://schemas.microsoft.com/office/drawing/2014/main" id="{819F2F04-0E43-A5E6-6E4C-8FCAB3B760E3}"/>
              </a:ext>
            </a:extLst>
          </p:cNvPr>
          <p:cNvSpPr txBox="1"/>
          <p:nvPr/>
        </p:nvSpPr>
        <p:spPr>
          <a:xfrm>
            <a:off x="2297587" y="1837984"/>
            <a:ext cx="1708225" cy="507831"/>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Expanding</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Products</a:t>
            </a:r>
          </a:p>
        </p:txBody>
      </p:sp>
      <p:cxnSp>
        <p:nvCxnSpPr>
          <p:cNvPr id="42" name="Straight Connector 41">
            <a:extLst>
              <a:ext uri="{FF2B5EF4-FFF2-40B4-BE49-F238E27FC236}">
                <a16:creationId xmlns:a16="http://schemas.microsoft.com/office/drawing/2014/main" id="{64616D3E-4C24-0AA0-4639-C6AA02B23194}"/>
              </a:ext>
            </a:extLst>
          </p:cNvPr>
          <p:cNvCxnSpPr/>
          <p:nvPr/>
        </p:nvCxnSpPr>
        <p:spPr>
          <a:xfrm flipH="1">
            <a:off x="6853859" y="3460652"/>
            <a:ext cx="1245861" cy="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D26CCF0-B74A-AC76-6E22-B7F04E5C2D95}"/>
              </a:ext>
            </a:extLst>
          </p:cNvPr>
          <p:cNvCxnSpPr>
            <a:cxnSpLocks/>
          </p:cNvCxnSpPr>
          <p:nvPr/>
        </p:nvCxnSpPr>
        <p:spPr>
          <a:xfrm flipH="1">
            <a:off x="4924558" y="3454314"/>
            <a:ext cx="1904539" cy="927043"/>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59A761D-6EAA-B4DC-205D-183B92DBFB0D}"/>
              </a:ext>
            </a:extLst>
          </p:cNvPr>
          <p:cNvCxnSpPr/>
          <p:nvPr/>
        </p:nvCxnSpPr>
        <p:spPr>
          <a:xfrm flipH="1">
            <a:off x="3640537" y="4381355"/>
            <a:ext cx="1245861" cy="0"/>
          </a:xfrm>
          <a:prstGeom prst="line">
            <a:avLst/>
          </a:prstGeom>
          <a:ln w="28575">
            <a:solidFill>
              <a:schemeClr val="accent6">
                <a:lumMod val="75000"/>
              </a:schemeClr>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907DD054-F6BE-5B7C-FD48-93591DA47F5E}"/>
                  </a:ext>
                </a:extLst>
              </p:cNvPr>
              <p:cNvSpPr txBox="1"/>
              <p:nvPr/>
            </p:nvSpPr>
            <p:spPr>
              <a:xfrm>
                <a:off x="2312665" y="2396966"/>
                <a:ext cx="1685270" cy="50783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35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 </a:t>
                </a:r>
              </a:p>
            </p:txBody>
          </p:sp>
        </mc:Choice>
        <mc:Fallback xmlns="">
          <p:sp>
            <p:nvSpPr>
              <p:cNvPr id="47" name="TextBox 46">
                <a:extLst>
                  <a:ext uri="{FF2B5EF4-FFF2-40B4-BE49-F238E27FC236}">
                    <a16:creationId xmlns:a16="http://schemas.microsoft.com/office/drawing/2014/main" id="{907DD054-F6BE-5B7C-FD48-93591DA47F5E}"/>
                  </a:ext>
                </a:extLst>
              </p:cNvPr>
              <p:cNvSpPr txBox="1">
                <a:spLocks noRot="1" noChangeAspect="1" noMove="1" noResize="1" noEditPoints="1" noAdjustHandles="1" noChangeArrowheads="1" noChangeShapeType="1" noTextEdit="1"/>
              </p:cNvSpPr>
              <p:nvPr/>
            </p:nvSpPr>
            <p:spPr>
              <a:xfrm>
                <a:off x="2312665" y="2396966"/>
                <a:ext cx="1685270" cy="507831"/>
              </a:xfrm>
              <a:prstGeom prst="rect">
                <a:avLst/>
              </a:prstGeom>
              <a:blipFill>
                <a:blip r:embed="rId10"/>
                <a:stretch>
                  <a:fillRect l="-746"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54BEF8D2-555B-08DA-2411-691FA1BF2626}"/>
                  </a:ext>
                </a:extLst>
              </p:cNvPr>
              <p:cNvSpPr txBox="1"/>
              <p:nvPr/>
            </p:nvSpPr>
            <p:spPr>
              <a:xfrm>
                <a:off x="2309472" y="3368073"/>
                <a:ext cx="1646797" cy="50783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35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49" name="TextBox 48">
                <a:extLst>
                  <a:ext uri="{FF2B5EF4-FFF2-40B4-BE49-F238E27FC236}">
                    <a16:creationId xmlns:a16="http://schemas.microsoft.com/office/drawing/2014/main" id="{54BEF8D2-555B-08DA-2411-691FA1BF2626}"/>
                  </a:ext>
                </a:extLst>
              </p:cNvPr>
              <p:cNvSpPr txBox="1">
                <a:spLocks noRot="1" noChangeAspect="1" noMove="1" noResize="1" noEditPoints="1" noAdjustHandles="1" noChangeArrowheads="1" noChangeShapeType="1" noTextEdit="1"/>
              </p:cNvSpPr>
              <p:nvPr/>
            </p:nvSpPr>
            <p:spPr>
              <a:xfrm>
                <a:off x="2309472" y="3368073"/>
                <a:ext cx="1646797" cy="507831"/>
              </a:xfrm>
              <a:prstGeom prst="rect">
                <a:avLst/>
              </a:prstGeom>
              <a:blipFill>
                <a:blip r:embed="rId11"/>
                <a:stretch>
                  <a:fillRect l="-763"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3B53E58A-3BA7-B9B6-00D5-290465F9C162}"/>
                  </a:ext>
                </a:extLst>
              </p:cNvPr>
              <p:cNvSpPr txBox="1"/>
              <p:nvPr/>
            </p:nvSpPr>
            <p:spPr>
              <a:xfrm>
                <a:off x="2291803" y="4429762"/>
                <a:ext cx="1646797" cy="50783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2500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oMath>
                  </m:oMathPara>
                </a14:m>
                <a:endParaRPr kumimoji="0" lang="en-GB"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50" name="TextBox 49">
                <a:extLst>
                  <a:ext uri="{FF2B5EF4-FFF2-40B4-BE49-F238E27FC236}">
                    <a16:creationId xmlns:a16="http://schemas.microsoft.com/office/drawing/2014/main" id="{3B53E58A-3BA7-B9B6-00D5-290465F9C162}"/>
                  </a:ext>
                </a:extLst>
              </p:cNvPr>
              <p:cNvSpPr txBox="1">
                <a:spLocks noRot="1" noChangeAspect="1" noMove="1" noResize="1" noEditPoints="1" noAdjustHandles="1" noChangeArrowheads="1" noChangeShapeType="1" noTextEdit="1"/>
              </p:cNvSpPr>
              <p:nvPr/>
            </p:nvSpPr>
            <p:spPr>
              <a:xfrm>
                <a:off x="2291803" y="4429762"/>
                <a:ext cx="1646797" cy="507831"/>
              </a:xfrm>
              <a:prstGeom prst="rect">
                <a:avLst/>
              </a:prstGeom>
              <a:blipFill>
                <a:blip r:embed="rId12"/>
                <a:stretch>
                  <a:fillRect l="-763"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4" name="TextBox 53">
                <a:extLst>
                  <a:ext uri="{FF2B5EF4-FFF2-40B4-BE49-F238E27FC236}">
                    <a16:creationId xmlns:a16="http://schemas.microsoft.com/office/drawing/2014/main" id="{27890A18-97E1-B878-99FD-2B9359B9E3B9}"/>
                  </a:ext>
                </a:extLst>
              </p:cNvPr>
              <p:cNvSpPr txBox="1"/>
              <p:nvPr/>
            </p:nvSpPr>
            <p:spPr>
              <a:xfrm>
                <a:off x="2752262" y="5122312"/>
                <a:ext cx="1364541" cy="295274"/>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r>
                        <a:rPr kumimoji="0" lang="en-GB" sz="1350" b="0" i="1" u="none" strike="noStrike" kern="1200" cap="none" spc="0" normalizeH="0" baseline="-2500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2500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oMath>
                  </m:oMathPara>
                </a14:m>
                <a:endParaRPr kumimoji="0" lang="en-GB" sz="1350" b="0" i="1" u="none" strike="noStrike" kern="1200" cap="none" spc="0" normalizeH="0" baseline="-2500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54" name="TextBox 53">
                <a:extLst>
                  <a:ext uri="{FF2B5EF4-FFF2-40B4-BE49-F238E27FC236}">
                    <a16:creationId xmlns:a16="http://schemas.microsoft.com/office/drawing/2014/main" id="{27890A18-97E1-B878-99FD-2B9359B9E3B9}"/>
                  </a:ext>
                </a:extLst>
              </p:cNvPr>
              <p:cNvSpPr txBox="1">
                <a:spLocks noRot="1" noChangeAspect="1" noMove="1" noResize="1" noEditPoints="1" noAdjustHandles="1" noChangeArrowheads="1" noChangeShapeType="1" noTextEdit="1"/>
              </p:cNvSpPr>
              <p:nvPr/>
            </p:nvSpPr>
            <p:spPr>
              <a:xfrm>
                <a:off x="2752262" y="5122312"/>
                <a:ext cx="1364541" cy="295274"/>
              </a:xfrm>
              <a:prstGeom prst="rect">
                <a:avLst/>
              </a:prstGeom>
              <a:blipFill>
                <a:blip r:embed="rId13"/>
                <a:stretch>
                  <a:fillRect/>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8B926F0A-AD45-52FE-6F78-13E2F075AAEC}"/>
              </a:ext>
            </a:extLst>
          </p:cNvPr>
          <p:cNvSpPr txBox="1"/>
          <p:nvPr/>
        </p:nvSpPr>
        <p:spPr>
          <a:xfrm>
            <a:off x="4960172" y="5503497"/>
            <a:ext cx="3081153" cy="300082"/>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0800000" scaled="1"/>
            <a:tileRect/>
          </a:gradFill>
          <a:ln>
            <a:solidFill>
              <a:schemeClr val="tx1"/>
            </a:solidFill>
          </a:ln>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Driving Zone</a:t>
            </a:r>
          </a:p>
        </p:txBody>
      </p:sp>
      <p:sp>
        <p:nvSpPr>
          <p:cNvPr id="3" name="TextBox 2">
            <a:extLst>
              <a:ext uri="{FF2B5EF4-FFF2-40B4-BE49-F238E27FC236}">
                <a16:creationId xmlns:a16="http://schemas.microsoft.com/office/drawing/2014/main" id="{33E820C5-FA53-A381-2CD9-10CF2B84CF84}"/>
              </a:ext>
            </a:extLst>
          </p:cNvPr>
          <p:cNvSpPr txBox="1"/>
          <p:nvPr/>
        </p:nvSpPr>
        <p:spPr>
          <a:xfrm>
            <a:off x="1742130" y="5499939"/>
            <a:ext cx="3081153" cy="300082"/>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0800000" scaled="1"/>
            <a:tileRect/>
          </a:gradFill>
          <a:ln>
            <a:solidFill>
              <a:schemeClr val="tx1"/>
            </a:solidFill>
          </a:ln>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Non-Driving Zone</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2B275911-C4EB-C803-5AD4-DD9D1830A229}"/>
                  </a:ext>
                </a:extLst>
              </p:cNvPr>
              <p:cNvSpPr txBox="1"/>
              <p:nvPr/>
            </p:nvSpPr>
            <p:spPr>
              <a:xfrm>
                <a:off x="1742129" y="6493878"/>
                <a:ext cx="2437626" cy="300082"/>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𝐼𝑔𝑛𝑖𝑡𝑖𝑜𝑛</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𝑇𝑒𝑚𝑝𝑒𝑟𝑎𝑡𝑢𝑟𝑒</m:t>
                      </m:r>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4" name="TextBox 3">
                <a:extLst>
                  <a:ext uri="{FF2B5EF4-FFF2-40B4-BE49-F238E27FC236}">
                    <a16:creationId xmlns:a16="http://schemas.microsoft.com/office/drawing/2014/main" id="{2B275911-C4EB-C803-5AD4-DD9D1830A229}"/>
                  </a:ext>
                </a:extLst>
              </p:cNvPr>
              <p:cNvSpPr txBox="1">
                <a:spLocks noRot="1" noChangeAspect="1" noMove="1" noResize="1" noEditPoints="1" noAdjustHandles="1" noChangeArrowheads="1" noChangeShapeType="1" noTextEdit="1"/>
              </p:cNvSpPr>
              <p:nvPr/>
            </p:nvSpPr>
            <p:spPr>
              <a:xfrm>
                <a:off x="1742129" y="6493878"/>
                <a:ext cx="2437626" cy="300082"/>
              </a:xfrm>
              <a:prstGeom prst="rect">
                <a:avLst/>
              </a:prstGeom>
              <a:blipFill>
                <a:blip r:embed="rId14"/>
                <a:stretch>
                  <a:fillRect b="-1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11FAF129-6E75-F8B5-5F82-7D94E777B7A9}"/>
                  </a:ext>
                </a:extLst>
              </p:cNvPr>
              <p:cNvSpPr txBox="1"/>
              <p:nvPr/>
            </p:nvSpPr>
            <p:spPr>
              <a:xfrm>
                <a:off x="4140389" y="6517070"/>
                <a:ext cx="2277098" cy="316049"/>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𝐷𝑒𝑡𝑜𝑛𝑎𝑡𝑖𝑜𝑛</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𝑃𝑟𝑒𝑠𝑠𝑢𝑟𝑒</m:t>
                      </m:r>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1" name="TextBox 10">
                <a:extLst>
                  <a:ext uri="{FF2B5EF4-FFF2-40B4-BE49-F238E27FC236}">
                    <a16:creationId xmlns:a16="http://schemas.microsoft.com/office/drawing/2014/main" id="{11FAF129-6E75-F8B5-5F82-7D94E777B7A9}"/>
                  </a:ext>
                </a:extLst>
              </p:cNvPr>
              <p:cNvSpPr txBox="1">
                <a:spLocks noRot="1" noChangeAspect="1" noMove="1" noResize="1" noEditPoints="1" noAdjustHandles="1" noChangeArrowheads="1" noChangeShapeType="1" noTextEdit="1"/>
              </p:cNvSpPr>
              <p:nvPr/>
            </p:nvSpPr>
            <p:spPr>
              <a:xfrm>
                <a:off x="4140389" y="6517070"/>
                <a:ext cx="2277098" cy="316049"/>
              </a:xfrm>
              <a:prstGeom prst="rect">
                <a:avLst/>
              </a:prstGeom>
              <a:blipFill>
                <a:blip r:embed="rId15"/>
                <a:stretch>
                  <a:fillRect b="-384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19DF0B68-D954-F2F1-2422-EFDBED495D82}"/>
                  </a:ext>
                </a:extLst>
              </p:cNvPr>
              <p:cNvSpPr txBox="1"/>
              <p:nvPr/>
            </p:nvSpPr>
            <p:spPr>
              <a:xfrm>
                <a:off x="6333132" y="6494904"/>
                <a:ext cx="3216201" cy="316753"/>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𝑐𝑗</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𝐷𝑒𝑡𝑜𝑛𝑎𝑡𝑖𝑜𝑛</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𝑃𝑟𝑒𝑠𝑠𝑢𝑟𝑒</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𝑎𝑡</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𝐶𝐽</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𝑝𝑙𝑎𝑛𝑒</m:t>
                      </m:r>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6" name="TextBox 15">
                <a:extLst>
                  <a:ext uri="{FF2B5EF4-FFF2-40B4-BE49-F238E27FC236}">
                    <a16:creationId xmlns:a16="http://schemas.microsoft.com/office/drawing/2014/main" id="{19DF0B68-D954-F2F1-2422-EFDBED495D82}"/>
                  </a:ext>
                </a:extLst>
              </p:cNvPr>
              <p:cNvSpPr txBox="1">
                <a:spLocks noRot="1" noChangeAspect="1" noMove="1" noResize="1" noEditPoints="1" noAdjustHandles="1" noChangeArrowheads="1" noChangeShapeType="1" noTextEdit="1"/>
              </p:cNvSpPr>
              <p:nvPr/>
            </p:nvSpPr>
            <p:spPr>
              <a:xfrm>
                <a:off x="6333132" y="6494904"/>
                <a:ext cx="3216201" cy="316753"/>
              </a:xfrm>
              <a:prstGeom prst="rect">
                <a:avLst/>
              </a:prstGeom>
              <a:blipFill>
                <a:blip r:embed="rId16"/>
                <a:stretch>
                  <a:fillRect b="-7692"/>
                </a:stretch>
              </a:blipFill>
            </p:spPr>
            <p:txBody>
              <a:bodyPr/>
              <a:lstStyle/>
              <a:p>
                <a:r>
                  <a:rPr lang="en-US">
                    <a:noFill/>
                  </a:rPr>
                  <a:t> </a:t>
                </a:r>
              </a:p>
            </p:txBody>
          </p:sp>
        </mc:Fallback>
      </mc:AlternateContent>
      <p:sp>
        <p:nvSpPr>
          <p:cNvPr id="36" name="TextBox 35">
            <a:extLst>
              <a:ext uri="{FF2B5EF4-FFF2-40B4-BE49-F238E27FC236}">
                <a16:creationId xmlns:a16="http://schemas.microsoft.com/office/drawing/2014/main" id="{D6AE41BC-569D-2BF1-62C8-2F226BB1D20F}"/>
              </a:ext>
            </a:extLst>
          </p:cNvPr>
          <p:cNvSpPr txBox="1"/>
          <p:nvPr/>
        </p:nvSpPr>
        <p:spPr>
          <a:xfrm>
            <a:off x="2012991" y="333434"/>
            <a:ext cx="7486345" cy="52322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What is happening a detonation driving zone?</a:t>
            </a:r>
          </a:p>
        </p:txBody>
      </p:sp>
      <p:sp>
        <p:nvSpPr>
          <p:cNvPr id="37" name="TextBox 36">
            <a:extLst>
              <a:ext uri="{FF2B5EF4-FFF2-40B4-BE49-F238E27FC236}">
                <a16:creationId xmlns:a16="http://schemas.microsoft.com/office/drawing/2014/main" id="{8870D475-3B20-571D-6DC5-3FC5F4429CC7}"/>
              </a:ext>
            </a:extLst>
          </p:cNvPr>
          <p:cNvSpPr txBox="1"/>
          <p:nvPr/>
        </p:nvSpPr>
        <p:spPr>
          <a:xfrm>
            <a:off x="4921738" y="1321158"/>
            <a:ext cx="1941557"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to 10 mm wide</a:t>
            </a:r>
          </a:p>
        </p:txBody>
      </p:sp>
      <p:sp>
        <p:nvSpPr>
          <p:cNvPr id="39" name="TextBox 38">
            <a:extLst>
              <a:ext uri="{FF2B5EF4-FFF2-40B4-BE49-F238E27FC236}">
                <a16:creationId xmlns:a16="http://schemas.microsoft.com/office/drawing/2014/main" id="{BFF90F45-E902-FF50-B107-ABF55EA624F7}"/>
              </a:ext>
            </a:extLst>
          </p:cNvPr>
          <p:cNvSpPr txBox="1"/>
          <p:nvPr/>
        </p:nvSpPr>
        <p:spPr>
          <a:xfrm flipH="1">
            <a:off x="6792025" y="1333328"/>
            <a:ext cx="1600003"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&lt;1𝝁m </a:t>
            </a:r>
          </a:p>
        </p:txBody>
      </p:sp>
      <p:sp>
        <p:nvSpPr>
          <p:cNvPr id="40" name="TextBox 39">
            <a:extLst>
              <a:ext uri="{FF2B5EF4-FFF2-40B4-BE49-F238E27FC236}">
                <a16:creationId xmlns:a16="http://schemas.microsoft.com/office/drawing/2014/main" id="{437D1EC0-3ED2-FEF1-5D79-426887A062D8}"/>
              </a:ext>
            </a:extLst>
          </p:cNvPr>
          <p:cNvSpPr txBox="1"/>
          <p:nvPr/>
        </p:nvSpPr>
        <p:spPr>
          <a:xfrm>
            <a:off x="4977865" y="5937580"/>
            <a:ext cx="1165704"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10 - 50𝝁s</a:t>
            </a:r>
          </a:p>
        </p:txBody>
      </p:sp>
      <p:sp>
        <p:nvSpPr>
          <p:cNvPr id="44" name="TextBox 43">
            <a:extLst>
              <a:ext uri="{FF2B5EF4-FFF2-40B4-BE49-F238E27FC236}">
                <a16:creationId xmlns:a16="http://schemas.microsoft.com/office/drawing/2014/main" id="{08BD05A9-5CA1-5C0B-0D93-F9462482D108}"/>
              </a:ext>
            </a:extLst>
          </p:cNvPr>
          <p:cNvSpPr txBox="1"/>
          <p:nvPr/>
        </p:nvSpPr>
        <p:spPr>
          <a:xfrm>
            <a:off x="2351584" y="5939988"/>
            <a:ext cx="1576072"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Milliseconds+</a:t>
            </a:r>
          </a:p>
        </p:txBody>
      </p:sp>
      <p:sp>
        <p:nvSpPr>
          <p:cNvPr id="46" name="TextBox 45">
            <a:extLst>
              <a:ext uri="{FF2B5EF4-FFF2-40B4-BE49-F238E27FC236}">
                <a16:creationId xmlns:a16="http://schemas.microsoft.com/office/drawing/2014/main" id="{6642FB8F-923D-2DE0-DA04-34C0146266C3}"/>
              </a:ext>
            </a:extLst>
          </p:cNvPr>
          <p:cNvSpPr txBox="1"/>
          <p:nvPr/>
        </p:nvSpPr>
        <p:spPr>
          <a:xfrm>
            <a:off x="6927017" y="6093716"/>
            <a:ext cx="1261884"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60 – 80 ns</a:t>
            </a:r>
          </a:p>
        </p:txBody>
      </p:sp>
      <p:sp>
        <p:nvSpPr>
          <p:cNvPr id="48" name="TextBox 47">
            <a:extLst>
              <a:ext uri="{FF2B5EF4-FFF2-40B4-BE49-F238E27FC236}">
                <a16:creationId xmlns:a16="http://schemas.microsoft.com/office/drawing/2014/main" id="{6B89118A-FE8D-EEDD-34FF-6F00E1EFFD78}"/>
              </a:ext>
            </a:extLst>
          </p:cNvPr>
          <p:cNvSpPr txBox="1"/>
          <p:nvPr/>
        </p:nvSpPr>
        <p:spPr>
          <a:xfrm>
            <a:off x="1775168" y="1312868"/>
            <a:ext cx="282641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 20,000 times volume</a:t>
            </a:r>
          </a:p>
        </p:txBody>
      </p:sp>
      <p:sp>
        <p:nvSpPr>
          <p:cNvPr id="14" name="TextBox 13">
            <a:extLst>
              <a:ext uri="{FF2B5EF4-FFF2-40B4-BE49-F238E27FC236}">
                <a16:creationId xmlns:a16="http://schemas.microsoft.com/office/drawing/2014/main" id="{D71DEFF0-6A34-DD82-5C5D-741C912E75BD}"/>
              </a:ext>
            </a:extLst>
          </p:cNvPr>
          <p:cNvSpPr txBox="1"/>
          <p:nvPr/>
        </p:nvSpPr>
        <p:spPr>
          <a:xfrm>
            <a:off x="6917084" y="5836629"/>
            <a:ext cx="1309974"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10 - 100𝙥s</a:t>
            </a:r>
          </a:p>
        </p:txBody>
      </p:sp>
      <p:sp>
        <p:nvSpPr>
          <p:cNvPr id="18" name="TextBox 17">
            <a:extLst>
              <a:ext uri="{FF2B5EF4-FFF2-40B4-BE49-F238E27FC236}">
                <a16:creationId xmlns:a16="http://schemas.microsoft.com/office/drawing/2014/main" id="{02631F08-5323-682D-669C-6044E0EEDCA2}"/>
              </a:ext>
            </a:extLst>
          </p:cNvPr>
          <p:cNvSpPr txBox="1"/>
          <p:nvPr/>
        </p:nvSpPr>
        <p:spPr>
          <a:xfrm>
            <a:off x="10155729" y="896394"/>
            <a:ext cx="1754070" cy="369332"/>
          </a:xfrm>
          <a:prstGeom prst="rect">
            <a:avLst/>
          </a:prstGeom>
          <a:solidFill>
            <a:srgbClr val="FF0000"/>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NOT TO SCALE!!!</a:t>
            </a:r>
          </a:p>
        </p:txBody>
      </p:sp>
    </p:spTree>
    <p:extLst>
      <p:ext uri="{BB962C8B-B14F-4D97-AF65-F5344CB8AC3E}">
        <p14:creationId xmlns:p14="http://schemas.microsoft.com/office/powerpoint/2010/main" val="2067227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2CCA7D-38AF-4731-6EC1-082A02ADEE2E}"/>
              </a:ext>
            </a:extLst>
          </p:cNvPr>
          <p:cNvSpPr/>
          <p:nvPr/>
        </p:nvSpPr>
        <p:spPr>
          <a:xfrm>
            <a:off x="8946731" y="1879784"/>
            <a:ext cx="3069675" cy="3155036"/>
          </a:xfrm>
          <a:prstGeom prst="rect">
            <a:avLst/>
          </a:prstGeom>
          <a:solidFill>
            <a:schemeClr val="accent1">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endParaRPr>
          </a:p>
        </p:txBody>
      </p:sp>
      <p:sp>
        <p:nvSpPr>
          <p:cNvPr id="6" name="Trapezium 5">
            <a:extLst>
              <a:ext uri="{FF2B5EF4-FFF2-40B4-BE49-F238E27FC236}">
                <a16:creationId xmlns:a16="http://schemas.microsoft.com/office/drawing/2014/main" id="{07C5639A-4602-B0D3-F813-2E38173A10E2}"/>
              </a:ext>
            </a:extLst>
          </p:cNvPr>
          <p:cNvSpPr/>
          <p:nvPr/>
        </p:nvSpPr>
        <p:spPr>
          <a:xfrm rot="5400000">
            <a:off x="2797193" y="-335215"/>
            <a:ext cx="4712483" cy="7612944"/>
          </a:xfrm>
          <a:prstGeom prst="trapezoid">
            <a:avLst>
              <a:gd name="adj" fmla="val 16075"/>
            </a:avLst>
          </a:prstGeom>
          <a:gradFill flip="none" rotWithShape="1">
            <a:gsLst>
              <a:gs pos="0">
                <a:srgbClr val="FF0000">
                  <a:lumMod val="51000"/>
                  <a:lumOff val="49000"/>
                </a:srgbClr>
              </a:gs>
              <a:gs pos="41000">
                <a:srgbClr val="EE2846">
                  <a:alpha val="81176"/>
                </a:srgbClr>
              </a:gs>
              <a:gs pos="78000">
                <a:schemeClr val="accent2">
                  <a:lumMod val="60000"/>
                  <a:lumOff val="4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186D401-C8AA-8CBD-A2BD-6048F6E296C5}"/>
              </a:ext>
            </a:extLst>
          </p:cNvPr>
          <p:cNvSpPr txBox="1"/>
          <p:nvPr/>
        </p:nvSpPr>
        <p:spPr>
          <a:xfrm>
            <a:off x="8813146" y="259386"/>
            <a:ext cx="310253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For a non-ideal detonation, the shock front has curvature,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with momentum and heat losses in the reaction zone</a:t>
            </a:r>
          </a:p>
        </p:txBody>
      </p:sp>
      <p:sp>
        <p:nvSpPr>
          <p:cNvPr id="10" name="TextBox 9">
            <a:extLst>
              <a:ext uri="{FF2B5EF4-FFF2-40B4-BE49-F238E27FC236}">
                <a16:creationId xmlns:a16="http://schemas.microsoft.com/office/drawing/2014/main" id="{0169F62F-4924-89D8-7CB8-71374E09F229}"/>
              </a:ext>
            </a:extLst>
          </p:cNvPr>
          <p:cNvSpPr txBox="1"/>
          <p:nvPr/>
        </p:nvSpPr>
        <p:spPr>
          <a:xfrm>
            <a:off x="9836264" y="5642646"/>
            <a:ext cx="1343217" cy="584775"/>
          </a:xfrm>
          <a:prstGeom prst="rect">
            <a:avLst/>
          </a:prstGeom>
          <a:solidFill>
            <a:srgbClr val="FF0000"/>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Shock Front</a:t>
            </a:r>
          </a:p>
        </p:txBody>
      </p: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C1EB7C99-B2DA-3B50-8FCF-AEB223C00DED}"/>
                  </a:ext>
                </a:extLst>
              </p:cNvPr>
              <p:cNvSpPr txBox="1"/>
              <p:nvPr/>
            </p:nvSpPr>
            <p:spPr>
              <a:xfrm>
                <a:off x="5447156" y="2074876"/>
                <a:ext cx="1970026" cy="176913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End of</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Reaction Zone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Converted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to Products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(driven by oxygen balance)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(Governed by </a:t>
                </a:r>
                <a14:m>
                  <m:oMath xmlns:m="http://schemas.openxmlformats.org/officeDocument/2006/math">
                    <m:sSub>
                      <m:sSubPr>
                        <m:ctrlPr>
                          <a:rPr kumimoji="0" lang="en-US"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m:rPr>
                            <m:sty m:val="p"/>
                          </m:rPr>
                          <a:rPr kumimoji="0" lang="el-GR"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Δ</m:t>
                        </m:r>
                        <m:r>
                          <a:rPr kumimoji="0" lang="en-GB"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𝑓</m:t>
                        </m:r>
                      </m:sub>
                    </m:sSub>
                  </m:oMath>
                </a14:m>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a:r>
              </a:p>
            </p:txBody>
          </p:sp>
        </mc:Choice>
        <mc:Fallback xmlns="">
          <p:sp>
            <p:nvSpPr>
              <p:cNvPr id="11" name="TextBox 10">
                <a:extLst>
                  <a:ext uri="{FF2B5EF4-FFF2-40B4-BE49-F238E27FC236}">
                    <a16:creationId xmlns:a16="http://schemas.microsoft.com/office/drawing/2014/main" id="{C1EB7C99-B2DA-3B50-8FCF-AEB223C00DED}"/>
                  </a:ext>
                </a:extLst>
              </p:cNvPr>
              <p:cNvSpPr txBox="1">
                <a:spLocks noRot="1" noChangeAspect="1" noMove="1" noResize="1" noEditPoints="1" noAdjustHandles="1" noChangeArrowheads="1" noChangeShapeType="1" noTextEdit="1"/>
              </p:cNvSpPr>
              <p:nvPr/>
            </p:nvSpPr>
            <p:spPr>
              <a:xfrm>
                <a:off x="5447156" y="2074876"/>
                <a:ext cx="1970026" cy="1769139"/>
              </a:xfrm>
              <a:prstGeom prst="rect">
                <a:avLst/>
              </a:prstGeom>
              <a:blipFill>
                <a:blip r:embed="rId2"/>
                <a:stretch>
                  <a:fillRect t="-1429" b="-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276B4ACD-C180-6D34-288D-9362E6E9AF3C}"/>
                  </a:ext>
                </a:extLst>
              </p:cNvPr>
              <p:cNvSpPr txBox="1"/>
              <p:nvPr/>
            </p:nvSpPr>
            <p:spPr>
              <a:xfrm>
                <a:off x="9253825" y="2959446"/>
                <a:ext cx="501739" cy="39074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6" name="TextBox 15">
                <a:extLst>
                  <a:ext uri="{FF2B5EF4-FFF2-40B4-BE49-F238E27FC236}">
                    <a16:creationId xmlns:a16="http://schemas.microsoft.com/office/drawing/2014/main" id="{276B4ACD-C180-6D34-288D-9362E6E9AF3C}"/>
                  </a:ext>
                </a:extLst>
              </p:cNvPr>
              <p:cNvSpPr txBox="1">
                <a:spLocks noRot="1" noChangeAspect="1" noMove="1" noResize="1" noEditPoints="1" noAdjustHandles="1" noChangeArrowheads="1" noChangeShapeType="1" noTextEdit="1"/>
              </p:cNvSpPr>
              <p:nvPr/>
            </p:nvSpPr>
            <p:spPr>
              <a:xfrm>
                <a:off x="9253825" y="2959446"/>
                <a:ext cx="501739" cy="390748"/>
              </a:xfrm>
              <a:prstGeom prst="rect">
                <a:avLst/>
              </a:prstGeom>
              <a:blipFill>
                <a:blip r:embed="rId3"/>
                <a:stretch>
                  <a:fillRect b="-3125"/>
                </a:stretch>
              </a:blipFill>
            </p:spPr>
            <p:txBody>
              <a:bodyPr/>
              <a:lstStyle/>
              <a:p>
                <a:r>
                  <a:rPr lang="en-US">
                    <a:noFill/>
                  </a:rPr>
                  <a:t> </a:t>
                </a:r>
              </a:p>
            </p:txBody>
          </p:sp>
        </mc:Fallback>
      </mc:AlternateContent>
      <p:cxnSp>
        <p:nvCxnSpPr>
          <p:cNvPr id="17" name="Straight Arrow Connector 16">
            <a:extLst>
              <a:ext uri="{FF2B5EF4-FFF2-40B4-BE49-F238E27FC236}">
                <a16:creationId xmlns:a16="http://schemas.microsoft.com/office/drawing/2014/main" id="{EE4B60FC-514B-B361-2FF0-4A0E8FD74BB6}"/>
              </a:ext>
            </a:extLst>
          </p:cNvPr>
          <p:cNvCxnSpPr/>
          <p:nvPr/>
        </p:nvCxnSpPr>
        <p:spPr>
          <a:xfrm>
            <a:off x="9220542" y="3375582"/>
            <a:ext cx="860253"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DC4B1092-3F0B-A9B6-DB87-CF88B6A4BCDA}"/>
                  </a:ext>
                </a:extLst>
              </p:cNvPr>
              <p:cNvSpPr txBox="1"/>
              <p:nvPr/>
            </p:nvSpPr>
            <p:spPr>
              <a:xfrm>
                <a:off x="8245540" y="952841"/>
                <a:ext cx="50173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23" name="TextBox 22">
                <a:extLst>
                  <a:ext uri="{FF2B5EF4-FFF2-40B4-BE49-F238E27FC236}">
                    <a16:creationId xmlns:a16="http://schemas.microsoft.com/office/drawing/2014/main" id="{DC4B1092-3F0B-A9B6-DB87-CF88B6A4BCDA}"/>
                  </a:ext>
                </a:extLst>
              </p:cNvPr>
              <p:cNvSpPr txBox="1">
                <a:spLocks noRot="1" noChangeAspect="1" noMove="1" noResize="1" noEditPoints="1" noAdjustHandles="1" noChangeArrowheads="1" noChangeShapeType="1" noTextEdit="1"/>
              </p:cNvSpPr>
              <p:nvPr/>
            </p:nvSpPr>
            <p:spPr>
              <a:xfrm>
                <a:off x="8245540" y="952841"/>
                <a:ext cx="501739" cy="369332"/>
              </a:xfrm>
              <a:prstGeom prst="rect">
                <a:avLst/>
              </a:prstGeom>
              <a:blipFill>
                <a:blip r:embed="rId4"/>
                <a:stretch>
                  <a:fillRect/>
                </a:stretch>
              </a:blipFill>
            </p:spPr>
            <p:txBody>
              <a:bodyPr/>
              <a:lstStyle/>
              <a:p>
                <a:r>
                  <a:rPr lang="en-US">
                    <a:noFill/>
                  </a:rPr>
                  <a:t> </a:t>
                </a:r>
              </a:p>
            </p:txBody>
          </p:sp>
        </mc:Fallback>
      </mc:AlternateContent>
      <p:sp>
        <p:nvSpPr>
          <p:cNvPr id="24" name="TextBox 23">
            <a:extLst>
              <a:ext uri="{FF2B5EF4-FFF2-40B4-BE49-F238E27FC236}">
                <a16:creationId xmlns:a16="http://schemas.microsoft.com/office/drawing/2014/main" id="{C86D208C-6873-93EB-2F78-D3E903F0CB78}"/>
              </a:ext>
            </a:extLst>
          </p:cNvPr>
          <p:cNvSpPr txBox="1"/>
          <p:nvPr/>
        </p:nvSpPr>
        <p:spPr>
          <a:xfrm>
            <a:off x="9386982" y="2010680"/>
            <a:ext cx="2189894" cy="92333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Unreacted Explosive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(Initial State)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7B334A9B-EFA4-369B-EC50-CB788B7AEE5D}"/>
                  </a:ext>
                </a:extLst>
              </p:cNvPr>
              <p:cNvSpPr txBox="1"/>
              <p:nvPr/>
            </p:nvSpPr>
            <p:spPr>
              <a:xfrm>
                <a:off x="9886990" y="3610140"/>
                <a:ext cx="1689886"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the shock front,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adiabatic heating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to </a:t>
                </a:r>
                <a14:m>
                  <m:oMath xmlns:m="http://schemas.openxmlformats.org/officeDocument/2006/math">
                    <m:sSub>
                      <m:sSubPr>
                        <m:ctrlPr>
                          <a:rPr kumimoji="0" lang="en-US" sz="1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a14:m>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 </a:t>
                </a:r>
              </a:p>
            </p:txBody>
          </p:sp>
        </mc:Choice>
        <mc:Fallback xmlns="">
          <p:sp>
            <p:nvSpPr>
              <p:cNvPr id="29" name="TextBox 28">
                <a:extLst>
                  <a:ext uri="{FF2B5EF4-FFF2-40B4-BE49-F238E27FC236}">
                    <a16:creationId xmlns:a16="http://schemas.microsoft.com/office/drawing/2014/main" id="{7B334A9B-EFA4-369B-EC50-CB788B7AEE5D}"/>
                  </a:ext>
                </a:extLst>
              </p:cNvPr>
              <p:cNvSpPr txBox="1">
                <a:spLocks noRot="1" noChangeAspect="1" noMove="1" noResize="1" noEditPoints="1" noAdjustHandles="1" noChangeArrowheads="1" noChangeShapeType="1" noTextEdit="1"/>
              </p:cNvSpPr>
              <p:nvPr/>
            </p:nvSpPr>
            <p:spPr>
              <a:xfrm>
                <a:off x="9886990" y="3610140"/>
                <a:ext cx="1689886" cy="738664"/>
              </a:xfrm>
              <a:prstGeom prst="rect">
                <a:avLst/>
              </a:prstGeom>
              <a:blipFill>
                <a:blip r:embed="rId5"/>
                <a:stretch>
                  <a:fillRect l="-746" t="-1695" r="-746" b="-8475"/>
                </a:stretch>
              </a:blipFill>
            </p:spPr>
            <p:txBody>
              <a:bodyPr/>
              <a:lstStyle/>
              <a:p>
                <a:r>
                  <a:rPr lang="en-US">
                    <a:noFill/>
                  </a:rPr>
                  <a:t> </a:t>
                </a:r>
              </a:p>
            </p:txBody>
          </p:sp>
        </mc:Fallback>
      </mc:AlternateContent>
      <p:sp>
        <p:nvSpPr>
          <p:cNvPr id="31" name="TextBox 30">
            <a:extLst>
              <a:ext uri="{FF2B5EF4-FFF2-40B4-BE49-F238E27FC236}">
                <a16:creationId xmlns:a16="http://schemas.microsoft.com/office/drawing/2014/main" id="{F3B4A981-BBC8-986D-4283-D6F3E95BBC1C}"/>
              </a:ext>
            </a:extLst>
          </p:cNvPr>
          <p:cNvSpPr txBox="1"/>
          <p:nvPr/>
        </p:nvSpPr>
        <p:spPr>
          <a:xfrm>
            <a:off x="2579041" y="3034657"/>
            <a:ext cx="2213426"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Expanding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Products</a:t>
            </a:r>
          </a:p>
        </p:txBody>
      </p:sp>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28A37084-062E-D5FB-99DE-51EA85EA4B14}"/>
                  </a:ext>
                </a:extLst>
              </p:cNvPr>
              <p:cNvSpPr txBox="1"/>
              <p:nvPr/>
            </p:nvSpPr>
            <p:spPr>
              <a:xfrm>
                <a:off x="1894617" y="1492169"/>
                <a:ext cx="2179123"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80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 </a:t>
                </a:r>
              </a:p>
            </p:txBody>
          </p:sp>
        </mc:Choice>
        <mc:Fallback xmlns="">
          <p:sp>
            <p:nvSpPr>
              <p:cNvPr id="35" name="TextBox 34">
                <a:extLst>
                  <a:ext uri="{FF2B5EF4-FFF2-40B4-BE49-F238E27FC236}">
                    <a16:creationId xmlns:a16="http://schemas.microsoft.com/office/drawing/2014/main" id="{28A37084-062E-D5FB-99DE-51EA85EA4B14}"/>
                  </a:ext>
                </a:extLst>
              </p:cNvPr>
              <p:cNvSpPr txBox="1">
                <a:spLocks noRot="1" noChangeAspect="1" noMove="1" noResize="1" noEditPoints="1" noAdjustHandles="1" noChangeArrowheads="1" noChangeShapeType="1" noTextEdit="1"/>
              </p:cNvSpPr>
              <p:nvPr/>
            </p:nvSpPr>
            <p:spPr>
              <a:xfrm>
                <a:off x="1894617" y="1492169"/>
                <a:ext cx="2179123" cy="646331"/>
              </a:xfrm>
              <a:prstGeom prst="rect">
                <a:avLst/>
              </a:prstGeom>
              <a:blipFill>
                <a:blip r:embed="rId6"/>
                <a:stretch>
                  <a:fillRect l="-2907" r="-1744" b="-1346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6" name="TextBox 35">
                <a:extLst>
                  <a:ext uri="{FF2B5EF4-FFF2-40B4-BE49-F238E27FC236}">
                    <a16:creationId xmlns:a16="http://schemas.microsoft.com/office/drawing/2014/main" id="{5E5AF877-19B4-88D3-6F28-CF88507F646E}"/>
                  </a:ext>
                </a:extLst>
              </p:cNvPr>
              <p:cNvSpPr txBox="1"/>
              <p:nvPr/>
            </p:nvSpPr>
            <p:spPr>
              <a:xfrm>
                <a:off x="1429957" y="2319043"/>
                <a:ext cx="212782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80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36" name="TextBox 35">
                <a:extLst>
                  <a:ext uri="{FF2B5EF4-FFF2-40B4-BE49-F238E27FC236}">
                    <a16:creationId xmlns:a16="http://schemas.microsoft.com/office/drawing/2014/main" id="{5E5AF877-19B4-88D3-6F28-CF88507F646E}"/>
                  </a:ext>
                </a:extLst>
              </p:cNvPr>
              <p:cNvSpPr txBox="1">
                <a:spLocks noRot="1" noChangeAspect="1" noMove="1" noResize="1" noEditPoints="1" noAdjustHandles="1" noChangeArrowheads="1" noChangeShapeType="1" noTextEdit="1"/>
              </p:cNvSpPr>
              <p:nvPr/>
            </p:nvSpPr>
            <p:spPr>
              <a:xfrm>
                <a:off x="1429957" y="2319043"/>
                <a:ext cx="2127827" cy="646331"/>
              </a:xfrm>
              <a:prstGeom prst="rect">
                <a:avLst/>
              </a:prstGeom>
              <a:blipFill>
                <a:blip r:embed="rId7"/>
                <a:stretch>
                  <a:fillRect l="-2367" r="-1183" b="-1346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864865F6-0EF3-77A7-82C4-587F4AF04B4F}"/>
                  </a:ext>
                </a:extLst>
              </p:cNvPr>
              <p:cNvSpPr txBox="1"/>
              <p:nvPr/>
            </p:nvSpPr>
            <p:spPr>
              <a:xfrm>
                <a:off x="1500722" y="3785079"/>
                <a:ext cx="212782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oMath>
                  </m:oMathPara>
                </a14:m>
                <a:endParaRPr kumimoji="0" lang="en-GB"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37" name="TextBox 36">
                <a:extLst>
                  <a:ext uri="{FF2B5EF4-FFF2-40B4-BE49-F238E27FC236}">
                    <a16:creationId xmlns:a16="http://schemas.microsoft.com/office/drawing/2014/main" id="{864865F6-0EF3-77A7-82C4-587F4AF04B4F}"/>
                  </a:ext>
                </a:extLst>
              </p:cNvPr>
              <p:cNvSpPr txBox="1">
                <a:spLocks noRot="1" noChangeAspect="1" noMove="1" noResize="1" noEditPoints="1" noAdjustHandles="1" noChangeArrowheads="1" noChangeShapeType="1" noTextEdit="1"/>
              </p:cNvSpPr>
              <p:nvPr/>
            </p:nvSpPr>
            <p:spPr>
              <a:xfrm>
                <a:off x="1500722" y="3785079"/>
                <a:ext cx="2127827" cy="646331"/>
              </a:xfrm>
              <a:prstGeom prst="rect">
                <a:avLst/>
              </a:prstGeom>
              <a:blipFill>
                <a:blip r:embed="rId8"/>
                <a:stretch>
                  <a:fillRect l="-2381" r="-1190" b="-1372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8" name="TextBox 37">
                <a:extLst>
                  <a:ext uri="{FF2B5EF4-FFF2-40B4-BE49-F238E27FC236}">
                    <a16:creationId xmlns:a16="http://schemas.microsoft.com/office/drawing/2014/main" id="{2D949407-CB96-B33F-2D23-549CEB5C927B}"/>
                  </a:ext>
                </a:extLst>
              </p:cNvPr>
              <p:cNvSpPr txBox="1"/>
              <p:nvPr/>
            </p:nvSpPr>
            <p:spPr>
              <a:xfrm>
                <a:off x="2187320" y="4955424"/>
                <a:ext cx="76950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oMath>
                  </m:oMathPara>
                </a14:m>
                <a:endParaRPr kumimoji="0" lang="en-GB" sz="180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38" name="TextBox 37">
                <a:extLst>
                  <a:ext uri="{FF2B5EF4-FFF2-40B4-BE49-F238E27FC236}">
                    <a16:creationId xmlns:a16="http://schemas.microsoft.com/office/drawing/2014/main" id="{2D949407-CB96-B33F-2D23-549CEB5C927B}"/>
                  </a:ext>
                </a:extLst>
              </p:cNvPr>
              <p:cNvSpPr txBox="1">
                <a:spLocks noRot="1" noChangeAspect="1" noMove="1" noResize="1" noEditPoints="1" noAdjustHandles="1" noChangeArrowheads="1" noChangeShapeType="1" noTextEdit="1"/>
              </p:cNvSpPr>
              <p:nvPr/>
            </p:nvSpPr>
            <p:spPr>
              <a:xfrm>
                <a:off x="2187320" y="4955424"/>
                <a:ext cx="769506" cy="369332"/>
              </a:xfrm>
              <a:prstGeom prst="rect">
                <a:avLst/>
              </a:prstGeom>
              <a:blipFill>
                <a:blip r:embed="rId9"/>
                <a:stretch>
                  <a:fillRect/>
                </a:stretch>
              </a:blipFill>
            </p:spPr>
            <p:txBody>
              <a:bodyPr/>
              <a:lstStyle/>
              <a:p>
                <a:r>
                  <a:rPr lang="en-US">
                    <a:noFill/>
                  </a:rPr>
                  <a:t> </a:t>
                </a:r>
              </a:p>
            </p:txBody>
          </p:sp>
        </mc:Fallback>
      </mc:AlternateContent>
      <p:sp>
        <p:nvSpPr>
          <p:cNvPr id="39" name="TextBox 38">
            <a:extLst>
              <a:ext uri="{FF2B5EF4-FFF2-40B4-BE49-F238E27FC236}">
                <a16:creationId xmlns:a16="http://schemas.microsoft.com/office/drawing/2014/main" id="{38E4D89D-AA7D-BA4D-A326-E7B548934872}"/>
              </a:ext>
            </a:extLst>
          </p:cNvPr>
          <p:cNvSpPr txBox="1"/>
          <p:nvPr/>
        </p:nvSpPr>
        <p:spPr>
          <a:xfrm>
            <a:off x="7640941" y="5600613"/>
            <a:ext cx="1853408" cy="646331"/>
          </a:xfrm>
          <a:prstGeom prst="rect">
            <a:avLst/>
          </a:prstGeom>
          <a:solidFill>
            <a:schemeClr val="accent2">
              <a:lumMod val="40000"/>
              <a:lumOff val="6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Driving Zone</a:t>
            </a:r>
          </a:p>
        </p:txBody>
      </p:sp>
      <p:sp>
        <p:nvSpPr>
          <p:cNvPr id="40" name="TextBox 39">
            <a:extLst>
              <a:ext uri="{FF2B5EF4-FFF2-40B4-BE49-F238E27FC236}">
                <a16:creationId xmlns:a16="http://schemas.microsoft.com/office/drawing/2014/main" id="{3460E253-1CB4-6BB1-33CC-49CE00B2E929}"/>
              </a:ext>
            </a:extLst>
          </p:cNvPr>
          <p:cNvSpPr txBox="1"/>
          <p:nvPr/>
        </p:nvSpPr>
        <p:spPr>
          <a:xfrm>
            <a:off x="4686102" y="5904255"/>
            <a:ext cx="1544145" cy="646331"/>
          </a:xfrm>
          <a:prstGeom prst="rect">
            <a:avLst/>
          </a:prstGeom>
          <a:gradFill flip="none" rotWithShape="1">
            <a:gsLst>
              <a:gs pos="0">
                <a:srgbClr val="FF0000"/>
              </a:gs>
              <a:gs pos="48000">
                <a:schemeClr val="accent2">
                  <a:lumMod val="97000"/>
                  <a:lumOff val="3000"/>
                </a:schemeClr>
              </a:gs>
              <a:gs pos="100000">
                <a:schemeClr val="accent2">
                  <a:lumMod val="60000"/>
                  <a:lumOff val="40000"/>
                </a:schemeClr>
              </a:gs>
            </a:gsLst>
            <a:lin ang="0" scaled="1"/>
            <a:tileRect/>
          </a:gra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Non-Driving Zones</a:t>
            </a:r>
          </a:p>
        </p:txBody>
      </p:sp>
      <p:cxnSp>
        <p:nvCxnSpPr>
          <p:cNvPr id="45" name="Straight Connector 44">
            <a:extLst>
              <a:ext uri="{FF2B5EF4-FFF2-40B4-BE49-F238E27FC236}">
                <a16:creationId xmlns:a16="http://schemas.microsoft.com/office/drawing/2014/main" id="{97229C2B-5E2A-9E78-7525-C631BD967071}"/>
              </a:ext>
            </a:extLst>
          </p:cNvPr>
          <p:cNvCxnSpPr>
            <a:cxnSpLocks/>
          </p:cNvCxnSpPr>
          <p:nvPr/>
        </p:nvCxnSpPr>
        <p:spPr>
          <a:xfrm>
            <a:off x="8777695" y="1836229"/>
            <a:ext cx="3238711"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6164A0A-6A1B-5C10-1FF4-80A533160711}"/>
              </a:ext>
            </a:extLst>
          </p:cNvPr>
          <p:cNvCxnSpPr>
            <a:cxnSpLocks/>
          </p:cNvCxnSpPr>
          <p:nvPr/>
        </p:nvCxnSpPr>
        <p:spPr>
          <a:xfrm>
            <a:off x="8767625" y="5067250"/>
            <a:ext cx="3248781"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Block Arc 50">
            <a:extLst>
              <a:ext uri="{FF2B5EF4-FFF2-40B4-BE49-F238E27FC236}">
                <a16:creationId xmlns:a16="http://schemas.microsoft.com/office/drawing/2014/main" id="{13793BCA-9AE7-A074-28C9-066244AF0DAC}"/>
              </a:ext>
            </a:extLst>
          </p:cNvPr>
          <p:cNvSpPr/>
          <p:nvPr/>
        </p:nvSpPr>
        <p:spPr>
          <a:xfrm rot="5238730">
            <a:off x="6669402" y="2965004"/>
            <a:ext cx="2606979" cy="957577"/>
          </a:xfrm>
          <a:prstGeom prst="blockArc">
            <a:avLst>
              <a:gd name="adj1" fmla="val 10958229"/>
              <a:gd name="adj2" fmla="val 0"/>
              <a:gd name="adj3" fmla="val 25000"/>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 name="Block Arc 52">
            <a:extLst>
              <a:ext uri="{FF2B5EF4-FFF2-40B4-BE49-F238E27FC236}">
                <a16:creationId xmlns:a16="http://schemas.microsoft.com/office/drawing/2014/main" id="{9F5F4882-792D-5697-8B86-E2CC7422DE48}"/>
              </a:ext>
            </a:extLst>
          </p:cNvPr>
          <p:cNvSpPr/>
          <p:nvPr/>
        </p:nvSpPr>
        <p:spPr>
          <a:xfrm rot="20081103">
            <a:off x="7915690" y="1829521"/>
            <a:ext cx="1044343" cy="658526"/>
          </a:xfrm>
          <a:prstGeom prst="blockArc">
            <a:avLst>
              <a:gd name="adj1" fmla="val 10655574"/>
              <a:gd name="adj2" fmla="val 21485079"/>
              <a:gd name="adj3" fmla="val 36758"/>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 name="Block Arc 53">
            <a:extLst>
              <a:ext uri="{FF2B5EF4-FFF2-40B4-BE49-F238E27FC236}">
                <a16:creationId xmlns:a16="http://schemas.microsoft.com/office/drawing/2014/main" id="{E6E6A8B0-CA86-A32A-F0B2-71D4EB4115DC}"/>
              </a:ext>
            </a:extLst>
          </p:cNvPr>
          <p:cNvSpPr/>
          <p:nvPr/>
        </p:nvSpPr>
        <p:spPr>
          <a:xfrm rot="11604588">
            <a:off x="8026522" y="4279429"/>
            <a:ext cx="1011122" cy="834840"/>
          </a:xfrm>
          <a:prstGeom prst="blockArc">
            <a:avLst>
              <a:gd name="adj1" fmla="val 11758357"/>
              <a:gd name="adj2" fmla="val 0"/>
              <a:gd name="adj3" fmla="val 25000"/>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 name="Block Arc 54">
            <a:extLst>
              <a:ext uri="{FF2B5EF4-FFF2-40B4-BE49-F238E27FC236}">
                <a16:creationId xmlns:a16="http://schemas.microsoft.com/office/drawing/2014/main" id="{B9213A8C-644B-ADA6-A434-32550660318D}"/>
              </a:ext>
            </a:extLst>
          </p:cNvPr>
          <p:cNvSpPr/>
          <p:nvPr/>
        </p:nvSpPr>
        <p:spPr>
          <a:xfrm rot="5400000">
            <a:off x="2551732" y="3063430"/>
            <a:ext cx="4372460" cy="769506"/>
          </a:xfrm>
          <a:prstGeom prst="blockArc">
            <a:avLst>
              <a:gd name="adj1" fmla="val 11065023"/>
              <a:gd name="adj2" fmla="val 21481347"/>
              <a:gd name="adj3" fmla="val 0"/>
            </a:avLst>
          </a:prstGeom>
          <a:solidFill>
            <a:schemeClr val="tx1">
              <a:lumMod val="75000"/>
              <a:lumOff val="25000"/>
            </a:schemeClr>
          </a:solid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55FE7776-5DF9-9649-BF6C-7FFE9FA9DB79}"/>
                  </a:ext>
                </a:extLst>
              </p:cNvPr>
              <p:cNvSpPr txBox="1"/>
              <p:nvPr/>
            </p:nvSpPr>
            <p:spPr>
              <a:xfrm>
                <a:off x="6522622" y="4269699"/>
                <a:ext cx="145026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𝑆𝑜𝑛𝑖𝑐</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𝐿𝑜𝑐𝑢𝑠</m:t>
                      </m:r>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9" name="TextBox 18">
                <a:extLst>
                  <a:ext uri="{FF2B5EF4-FFF2-40B4-BE49-F238E27FC236}">
                    <a16:creationId xmlns:a16="http://schemas.microsoft.com/office/drawing/2014/main" id="{55FE7776-5DF9-9649-BF6C-7FFE9FA9DB79}"/>
                  </a:ext>
                </a:extLst>
              </p:cNvPr>
              <p:cNvSpPr txBox="1">
                <a:spLocks noRot="1" noChangeAspect="1" noMove="1" noResize="1" noEditPoints="1" noAdjustHandles="1" noChangeArrowheads="1" noChangeShapeType="1" noTextEdit="1"/>
              </p:cNvSpPr>
              <p:nvPr/>
            </p:nvSpPr>
            <p:spPr>
              <a:xfrm>
                <a:off x="6522622" y="4269699"/>
                <a:ext cx="1450269" cy="369332"/>
              </a:xfrm>
              <a:prstGeom prst="rect">
                <a:avLst/>
              </a:prstGeom>
              <a:blipFill>
                <a:blip r:embed="rId10"/>
                <a:stretch>
                  <a:fillRect b="-16667"/>
                </a:stretch>
              </a:blipFill>
            </p:spPr>
            <p:txBody>
              <a:bodyPr/>
              <a:lstStyle/>
              <a:p>
                <a:r>
                  <a:rPr lang="en-US">
                    <a:noFill/>
                  </a:rPr>
                  <a:t> </a:t>
                </a:r>
              </a:p>
            </p:txBody>
          </p:sp>
        </mc:Fallback>
      </mc:AlternateContent>
      <p:cxnSp>
        <p:nvCxnSpPr>
          <p:cNvPr id="57" name="Straight Arrow Connector 56">
            <a:extLst>
              <a:ext uri="{FF2B5EF4-FFF2-40B4-BE49-F238E27FC236}">
                <a16:creationId xmlns:a16="http://schemas.microsoft.com/office/drawing/2014/main" id="{214F2CF3-7564-C177-EBD6-136D2F51C62B}"/>
              </a:ext>
            </a:extLst>
          </p:cNvPr>
          <p:cNvCxnSpPr/>
          <p:nvPr/>
        </p:nvCxnSpPr>
        <p:spPr>
          <a:xfrm flipH="1" flipV="1">
            <a:off x="5122715" y="2119284"/>
            <a:ext cx="660101" cy="21456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CEF1EC2C-FD6F-7F3A-ADAC-D733139A6586}"/>
              </a:ext>
            </a:extLst>
          </p:cNvPr>
          <p:cNvCxnSpPr>
            <a:cxnSpLocks/>
          </p:cNvCxnSpPr>
          <p:nvPr/>
        </p:nvCxnSpPr>
        <p:spPr>
          <a:xfrm flipV="1">
            <a:off x="7512614" y="3838158"/>
            <a:ext cx="848868" cy="44625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1838A6C8-7458-1FF1-CEF6-022637BC1664}"/>
              </a:ext>
            </a:extLst>
          </p:cNvPr>
          <p:cNvCxnSpPr>
            <a:cxnSpLocks/>
          </p:cNvCxnSpPr>
          <p:nvPr/>
        </p:nvCxnSpPr>
        <p:spPr>
          <a:xfrm flipV="1">
            <a:off x="8477837" y="4094154"/>
            <a:ext cx="237338" cy="146290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E42C0325-765B-AA35-C79C-84D7883BC284}"/>
              </a:ext>
            </a:extLst>
          </p:cNvPr>
          <p:cNvCxnSpPr>
            <a:cxnSpLocks/>
            <a:stCxn id="40" idx="0"/>
          </p:cNvCxnSpPr>
          <p:nvPr/>
        </p:nvCxnSpPr>
        <p:spPr>
          <a:xfrm flipV="1">
            <a:off x="5458175" y="4563857"/>
            <a:ext cx="755492" cy="134039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3789128C-2C07-82BA-AF80-37A0CCB80287}"/>
              </a:ext>
            </a:extLst>
          </p:cNvPr>
          <p:cNvCxnSpPr>
            <a:cxnSpLocks/>
          </p:cNvCxnSpPr>
          <p:nvPr/>
        </p:nvCxnSpPr>
        <p:spPr>
          <a:xfrm flipH="1" flipV="1">
            <a:off x="9112154" y="3757813"/>
            <a:ext cx="1419207" cy="188483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C43368A6-1219-FF36-AD63-17B128741946}"/>
                  </a:ext>
                </a:extLst>
              </p:cNvPr>
              <p:cNvSpPr txBox="1"/>
              <p:nvPr/>
            </p:nvSpPr>
            <p:spPr>
              <a:xfrm>
                <a:off x="7640941" y="2672147"/>
                <a:ext cx="6099462" cy="275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100" b="0" i="1" u="none" strike="noStrike" kern="1200" cap="none" spc="0" normalizeH="0" baseline="0" noProof="0" smtClean="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𝐶</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𝑎</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𝐻</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𝑏</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𝑁</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𝑐</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𝑂</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𝑑</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𝐿𝑖</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𝑙𝑖</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𝑁𝑎</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𝑛𝑎</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𝐾</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𝑘</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𝑀𝑔</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𝑚𝑔</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𝐵𝑎</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𝑏𝑎</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𝑍𝑛</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𝑧𝑛</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𝐵</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𝑏</m:t>
                          </m:r>
                        </m:sub>
                      </m:sSub>
                      <m:sSub>
                        <m:sSubPr>
                          <m:ctrlPr>
                            <a:rPr kumimoji="0" lang="en-US" sz="1100" b="0" i="1" u="none" strike="noStrike" kern="1200" cap="none" spc="0" normalizeH="0" baseline="0" noProof="0">
                              <a:ln>
                                <a:noFill/>
                              </a:ln>
                              <a:solidFill>
                                <a:srgbClr val="836967"/>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𝐴𝑙</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𝑎𝑙</m:t>
                          </m:r>
                        </m:sub>
                      </m:sSub>
                      <m:r>
                        <a:rPr kumimoji="0" lang="en-GB" sz="11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oMath>
                  </m:oMathPara>
                </a14:m>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 name="TextBox 1">
                <a:extLst>
                  <a:ext uri="{FF2B5EF4-FFF2-40B4-BE49-F238E27FC236}">
                    <a16:creationId xmlns:a16="http://schemas.microsoft.com/office/drawing/2014/main" id="{C43368A6-1219-FF36-AD63-17B128741946}"/>
                  </a:ext>
                </a:extLst>
              </p:cNvPr>
              <p:cNvSpPr txBox="1">
                <a:spLocks noRot="1" noChangeAspect="1" noMove="1" noResize="1" noEditPoints="1" noAdjustHandles="1" noChangeArrowheads="1" noChangeShapeType="1" noTextEdit="1"/>
              </p:cNvSpPr>
              <p:nvPr/>
            </p:nvSpPr>
            <p:spPr>
              <a:xfrm>
                <a:off x="7640941" y="2672147"/>
                <a:ext cx="6099462" cy="275332"/>
              </a:xfrm>
              <a:prstGeom prst="rect">
                <a:avLst/>
              </a:prstGeom>
              <a:blipFill>
                <a:blip r:embed="rId11"/>
                <a:stretch>
                  <a:fillRect/>
                </a:stretch>
              </a:blipFill>
            </p:spPr>
            <p:txBody>
              <a:bodyPr/>
              <a:lstStyle/>
              <a:p>
                <a:r>
                  <a:rPr lang="en-US">
                    <a:noFill/>
                  </a:rPr>
                  <a:t> </a:t>
                </a:r>
              </a:p>
            </p:txBody>
          </p:sp>
        </mc:Fallback>
      </mc:AlternateContent>
      <p:cxnSp>
        <p:nvCxnSpPr>
          <p:cNvPr id="3" name="Straight Arrow Connector 2">
            <a:extLst>
              <a:ext uri="{FF2B5EF4-FFF2-40B4-BE49-F238E27FC236}">
                <a16:creationId xmlns:a16="http://schemas.microsoft.com/office/drawing/2014/main" id="{60241F67-40BE-0BA0-3632-D7ADD83AD7E2}"/>
              </a:ext>
            </a:extLst>
          </p:cNvPr>
          <p:cNvCxnSpPr>
            <a:cxnSpLocks/>
            <a:stCxn id="40" idx="1"/>
          </p:cNvCxnSpPr>
          <p:nvPr/>
        </p:nvCxnSpPr>
        <p:spPr>
          <a:xfrm flipH="1" flipV="1">
            <a:off x="2762359" y="4431410"/>
            <a:ext cx="1923743" cy="179601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43" name="Block Arc 42">
            <a:extLst>
              <a:ext uri="{FF2B5EF4-FFF2-40B4-BE49-F238E27FC236}">
                <a16:creationId xmlns:a16="http://schemas.microsoft.com/office/drawing/2014/main" id="{8CA16C26-8BF8-5A2D-6340-99252534084F}"/>
              </a:ext>
            </a:extLst>
          </p:cNvPr>
          <p:cNvSpPr/>
          <p:nvPr/>
        </p:nvSpPr>
        <p:spPr>
          <a:xfrm rot="5400000">
            <a:off x="7063051" y="2923035"/>
            <a:ext cx="3250096" cy="1076484"/>
          </a:xfrm>
          <a:prstGeom prst="blockArc">
            <a:avLst>
              <a:gd name="adj1" fmla="val 10855582"/>
              <a:gd name="adj2" fmla="val 0"/>
              <a:gd name="adj3" fmla="val 25000"/>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49" name="Straight Connector 48">
            <a:extLst>
              <a:ext uri="{FF2B5EF4-FFF2-40B4-BE49-F238E27FC236}">
                <a16:creationId xmlns:a16="http://schemas.microsoft.com/office/drawing/2014/main" id="{F122EBAD-EA10-202B-5604-B3BE3A494CDC}"/>
              </a:ext>
            </a:extLst>
          </p:cNvPr>
          <p:cNvCxnSpPr>
            <a:cxnSpLocks/>
          </p:cNvCxnSpPr>
          <p:nvPr/>
        </p:nvCxnSpPr>
        <p:spPr>
          <a:xfrm flipV="1">
            <a:off x="1429957" y="5070572"/>
            <a:ext cx="7354911" cy="778198"/>
          </a:xfrm>
          <a:prstGeom prst="line">
            <a:avLst/>
          </a:prstGeom>
          <a:ln w="762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96A83F1-8093-D8D8-FD97-EA5DCA68004E}"/>
              </a:ext>
            </a:extLst>
          </p:cNvPr>
          <p:cNvCxnSpPr>
            <a:cxnSpLocks/>
          </p:cNvCxnSpPr>
          <p:nvPr/>
        </p:nvCxnSpPr>
        <p:spPr>
          <a:xfrm>
            <a:off x="1346962" y="1085355"/>
            <a:ext cx="7430733" cy="750874"/>
          </a:xfrm>
          <a:prstGeom prst="line">
            <a:avLst/>
          </a:prstGeom>
          <a:ln w="762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7439891-C071-7545-D5F3-B356C264F01F}"/>
              </a:ext>
            </a:extLst>
          </p:cNvPr>
          <p:cNvSpPr txBox="1"/>
          <p:nvPr/>
        </p:nvSpPr>
        <p:spPr>
          <a:xfrm>
            <a:off x="533514" y="1180234"/>
            <a:ext cx="6873764" cy="424731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&lt; 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p:txBody>
      </p:sp>
      <p:sp>
        <p:nvSpPr>
          <p:cNvPr id="5" name="TextBox 4">
            <a:extLst>
              <a:ext uri="{FF2B5EF4-FFF2-40B4-BE49-F238E27FC236}">
                <a16:creationId xmlns:a16="http://schemas.microsoft.com/office/drawing/2014/main" id="{AE3BBA00-326D-75BE-E38F-C16EBEFDE44B}"/>
              </a:ext>
            </a:extLst>
          </p:cNvPr>
          <p:cNvSpPr txBox="1"/>
          <p:nvPr/>
        </p:nvSpPr>
        <p:spPr>
          <a:xfrm>
            <a:off x="8607972" y="1439617"/>
            <a:ext cx="31771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a:t>
            </a:r>
          </a:p>
        </p:txBody>
      </p:sp>
      <p:sp>
        <p:nvSpPr>
          <p:cNvPr id="8" name="TextBox 7">
            <a:extLst>
              <a:ext uri="{FF2B5EF4-FFF2-40B4-BE49-F238E27FC236}">
                <a16:creationId xmlns:a16="http://schemas.microsoft.com/office/drawing/2014/main" id="{2AD9BD5D-4E4D-A055-40CA-02025A904FD5}"/>
              </a:ext>
            </a:extLst>
          </p:cNvPr>
          <p:cNvSpPr txBox="1"/>
          <p:nvPr/>
        </p:nvSpPr>
        <p:spPr>
          <a:xfrm>
            <a:off x="8644803" y="5103662"/>
            <a:ext cx="3097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a:t>
            </a:r>
          </a:p>
        </p:txBody>
      </p:sp>
      <p:sp>
        <p:nvSpPr>
          <p:cNvPr id="12" name="TextBox 11">
            <a:extLst>
              <a:ext uri="{FF2B5EF4-FFF2-40B4-BE49-F238E27FC236}">
                <a16:creationId xmlns:a16="http://schemas.microsoft.com/office/drawing/2014/main" id="{49616D26-A4D6-C6AE-1E9C-A7154B694E7E}"/>
              </a:ext>
            </a:extLst>
          </p:cNvPr>
          <p:cNvSpPr txBox="1"/>
          <p:nvPr/>
        </p:nvSpPr>
        <p:spPr>
          <a:xfrm>
            <a:off x="4727305" y="909078"/>
            <a:ext cx="30489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C</a:t>
            </a:r>
          </a:p>
        </p:txBody>
      </p:sp>
      <p:sp>
        <p:nvSpPr>
          <p:cNvPr id="13" name="TextBox 12">
            <a:extLst>
              <a:ext uri="{FF2B5EF4-FFF2-40B4-BE49-F238E27FC236}">
                <a16:creationId xmlns:a16="http://schemas.microsoft.com/office/drawing/2014/main" id="{8B34DB33-3A71-AA47-B826-F3D6EE7C4C24}"/>
              </a:ext>
            </a:extLst>
          </p:cNvPr>
          <p:cNvSpPr txBox="1"/>
          <p:nvPr/>
        </p:nvSpPr>
        <p:spPr>
          <a:xfrm>
            <a:off x="4767834" y="5534923"/>
            <a:ext cx="32733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D</a:t>
            </a: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59417DB6-6F70-8ED6-7C10-586427EDC101}"/>
                  </a:ext>
                </a:extLst>
              </p:cNvPr>
              <p:cNvSpPr txBox="1"/>
              <p:nvPr/>
            </p:nvSpPr>
            <p:spPr>
              <a:xfrm>
                <a:off x="11326006" y="3173156"/>
                <a:ext cx="50173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4" name="TextBox 13">
                <a:extLst>
                  <a:ext uri="{FF2B5EF4-FFF2-40B4-BE49-F238E27FC236}">
                    <a16:creationId xmlns:a16="http://schemas.microsoft.com/office/drawing/2014/main" id="{59417DB6-6F70-8ED6-7C10-586427EDC101}"/>
                  </a:ext>
                </a:extLst>
              </p:cNvPr>
              <p:cNvSpPr txBox="1">
                <a:spLocks noRot="1" noChangeAspect="1" noMove="1" noResize="1" noEditPoints="1" noAdjustHandles="1" noChangeArrowheads="1" noChangeShapeType="1" noTextEdit="1"/>
              </p:cNvSpPr>
              <p:nvPr/>
            </p:nvSpPr>
            <p:spPr>
              <a:xfrm>
                <a:off x="11326006" y="3173156"/>
                <a:ext cx="501739" cy="369332"/>
              </a:xfrm>
              <a:prstGeom prst="rect">
                <a:avLst/>
              </a:prstGeom>
              <a:blipFill>
                <a:blip r:embed="rId12"/>
                <a:stretch>
                  <a:fillRect b="-10345"/>
                </a:stretch>
              </a:blipFill>
            </p:spPr>
            <p:txBody>
              <a:bodyPr/>
              <a:lstStyle/>
              <a:p>
                <a:r>
                  <a:rPr lang="en-US">
                    <a:noFill/>
                  </a:rPr>
                  <a:t> </a:t>
                </a:r>
              </a:p>
            </p:txBody>
          </p:sp>
        </mc:Fallback>
      </mc:AlternateContent>
      <p:sp>
        <p:nvSpPr>
          <p:cNvPr id="15" name="TextBox 14">
            <a:extLst>
              <a:ext uri="{FF2B5EF4-FFF2-40B4-BE49-F238E27FC236}">
                <a16:creationId xmlns:a16="http://schemas.microsoft.com/office/drawing/2014/main" id="{490D73FE-134F-593A-5079-367E1604C644}"/>
              </a:ext>
            </a:extLst>
          </p:cNvPr>
          <p:cNvSpPr txBox="1"/>
          <p:nvPr/>
        </p:nvSpPr>
        <p:spPr>
          <a:xfrm>
            <a:off x="340618" y="383847"/>
            <a:ext cx="38523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one-dimensional Non-Ideal Model</a:t>
            </a:r>
          </a:p>
        </p:txBody>
      </p:sp>
    </p:spTree>
    <p:extLst>
      <p:ext uri="{BB962C8B-B14F-4D97-AF65-F5344CB8AC3E}">
        <p14:creationId xmlns:p14="http://schemas.microsoft.com/office/powerpoint/2010/main" val="2789661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BBA6D-E5DD-1D51-B917-CC941F7FB661}"/>
              </a:ext>
            </a:extLst>
          </p:cNvPr>
          <p:cNvSpPr>
            <a:spLocks noGrp="1"/>
          </p:cNvSpPr>
          <p:nvPr>
            <p:ph type="title"/>
          </p:nvPr>
        </p:nvSpPr>
        <p:spPr/>
        <p:txBody>
          <a:bodyPr/>
          <a:lstStyle/>
          <a:p>
            <a:r>
              <a:rPr lang="en-US" dirty="0"/>
              <a:t>Domains of detonation and deflagration solutions in the </a:t>
            </a:r>
            <a:r>
              <a:rPr lang="en-US" i="1" dirty="0"/>
              <a:t>p-v</a:t>
            </a:r>
            <a:r>
              <a:rPr lang="en-US" dirty="0"/>
              <a:t> plane</a:t>
            </a:r>
          </a:p>
        </p:txBody>
      </p:sp>
      <p:pic>
        <p:nvPicPr>
          <p:cNvPr id="5" name="Content Placeholder 4" descr="A screenshot of a math test&#10;&#10;Description automatically generated">
            <a:extLst>
              <a:ext uri="{FF2B5EF4-FFF2-40B4-BE49-F238E27FC236}">
                <a16:creationId xmlns:a16="http://schemas.microsoft.com/office/drawing/2014/main" id="{0FD03B3B-B5AE-8E16-DBDB-6963BDC71985}"/>
              </a:ext>
            </a:extLst>
          </p:cNvPr>
          <p:cNvPicPr>
            <a:picLocks noGrp="1" noChangeAspect="1"/>
          </p:cNvPicPr>
          <p:nvPr>
            <p:ph idx="1"/>
          </p:nvPr>
        </p:nvPicPr>
        <p:blipFill>
          <a:blip r:embed="rId2"/>
          <a:srcRect l="10923" t="14734" r="18739" b="29553"/>
          <a:stretch/>
        </p:blipFill>
        <p:spPr>
          <a:xfrm>
            <a:off x="0" y="1707559"/>
            <a:ext cx="8059480" cy="4785316"/>
          </a:xfrm>
        </p:spPr>
      </p:pic>
      <p:sp>
        <p:nvSpPr>
          <p:cNvPr id="6" name="TextBox 5">
            <a:extLst>
              <a:ext uri="{FF2B5EF4-FFF2-40B4-BE49-F238E27FC236}">
                <a16:creationId xmlns:a16="http://schemas.microsoft.com/office/drawing/2014/main" id="{01D979B5-A745-77C5-6161-B718935D85A7}"/>
              </a:ext>
            </a:extLst>
          </p:cNvPr>
          <p:cNvSpPr txBox="1"/>
          <p:nvPr/>
        </p:nvSpPr>
        <p:spPr>
          <a:xfrm>
            <a:off x="7177287" y="2598003"/>
            <a:ext cx="4176513" cy="286232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In this diagram the numbers 0 and 1 denote initial and shocked states respectively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When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p</a:t>
            </a:r>
            <a:r>
              <a:rPr kumimoji="0" lang="en-US" sz="1800" b="0" i="1" u="none" strike="noStrike" kern="1200" cap="none" spc="0" normalizeH="0" baseline="-25000" noProof="0" dirty="0">
                <a:ln>
                  <a:noFill/>
                </a:ln>
                <a:solidFill>
                  <a:prstClr val="black"/>
                </a:solidFill>
                <a:effectLst/>
                <a:uLnTx/>
                <a:uFillTx/>
                <a:latin typeface="Calibri" panose="020F0502020204030204"/>
                <a:ea typeface="+mn-ea"/>
                <a:cs typeface="+mn-cs"/>
              </a:rPr>
              <a:t>1</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&gt;p</a:t>
            </a:r>
            <a:r>
              <a:rPr kumimoji="0" lang="en-US" sz="1800" b="0" i="1" u="none" strike="noStrike" kern="1200" cap="none" spc="0" normalizeH="0" baseline="-25000" noProof="0" dirty="0">
                <a:ln>
                  <a:noFill/>
                </a:ln>
                <a:solidFill>
                  <a:prstClr val="black"/>
                </a:solidFill>
                <a:effectLst/>
                <a:uLnTx/>
                <a:uFillTx/>
                <a:latin typeface="Calibri" panose="020F0502020204030204"/>
                <a:ea typeface="+mn-ea"/>
                <a:cs typeface="+mn-cs"/>
              </a:rPr>
              <a:t>o</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or </a:t>
            </a:r>
            <a:r>
              <a:rPr kumimoji="0" lang="en-US" sz="1800" b="0" i="1" u="none" strike="noStrike" kern="1200" cap="none" spc="0" normalizeH="0" baseline="0" noProof="0" dirty="0" err="1">
                <a:ln>
                  <a:noFill/>
                </a:ln>
                <a:solidFill>
                  <a:prstClr val="black"/>
                </a:solidFill>
                <a:effectLst/>
                <a:uLnTx/>
                <a:uFillTx/>
                <a:latin typeface="Calibri" panose="020F0502020204030204"/>
                <a:ea typeface="+mn-ea"/>
                <a:cs typeface="+mn-cs"/>
              </a:rPr>
              <a:t>v</a:t>
            </a:r>
            <a:r>
              <a:rPr kumimoji="0" lang="en-US" sz="1800" b="0" i="1" u="none" strike="noStrike" kern="1200" cap="none" spc="0" normalizeH="0" baseline="-25000" noProof="0" dirty="0" err="1">
                <a:ln>
                  <a:noFill/>
                </a:ln>
                <a:solidFill>
                  <a:prstClr val="black"/>
                </a:solidFill>
                <a:effectLst/>
                <a:uLnTx/>
                <a:uFillTx/>
                <a:latin typeface="Calibri" panose="020F0502020204030204"/>
                <a:ea typeface="+mn-ea"/>
                <a:cs typeface="+mn-cs"/>
              </a:rPr>
              <a:t>o</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&gt;v</a:t>
            </a:r>
            <a:r>
              <a:rPr kumimoji="0" lang="en-US" sz="1800" b="0" i="1" u="none" strike="noStrike" kern="1200" cap="none" spc="0" normalizeH="0" baseline="-25000" noProof="0" dirty="0">
                <a:ln>
                  <a:noFill/>
                </a:ln>
                <a:solidFill>
                  <a:prstClr val="black"/>
                </a:solidFill>
                <a:effectLst/>
                <a:uLnTx/>
                <a:uFillTx/>
                <a:latin typeface="Calibri" panose="020F0502020204030204"/>
                <a:ea typeface="+mn-ea"/>
                <a:cs typeface="+mn-cs"/>
              </a:rPr>
              <a:t>1</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we have a compression solution for detonation waves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When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p</a:t>
            </a:r>
            <a:r>
              <a:rPr kumimoji="0" lang="en-US" sz="1800" b="0" i="1" u="none" strike="noStrike" kern="1200" cap="none" spc="0" normalizeH="0" baseline="-25000" noProof="0" dirty="0">
                <a:ln>
                  <a:noFill/>
                </a:ln>
                <a:solidFill>
                  <a:prstClr val="black"/>
                </a:solidFill>
                <a:effectLst/>
                <a:uLnTx/>
                <a:uFillTx/>
                <a:latin typeface="Calibri" panose="020F0502020204030204"/>
                <a:ea typeface="+mn-ea"/>
                <a:cs typeface="+mn-cs"/>
              </a:rPr>
              <a:t>1</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&lt;p</a:t>
            </a:r>
            <a:r>
              <a:rPr kumimoji="0" lang="en-US" sz="1800" b="0" i="1" u="none" strike="noStrike" kern="1200" cap="none" spc="0" normalizeH="0" baseline="-25000" noProof="0" dirty="0">
                <a:ln>
                  <a:noFill/>
                </a:ln>
                <a:solidFill>
                  <a:prstClr val="black"/>
                </a:solidFill>
                <a:effectLst/>
                <a:uLnTx/>
                <a:uFillTx/>
                <a:latin typeface="Calibri" panose="020F0502020204030204"/>
                <a:ea typeface="+mn-ea"/>
                <a:cs typeface="+mn-cs"/>
              </a:rPr>
              <a:t>o</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or </a:t>
            </a:r>
            <a:r>
              <a:rPr kumimoji="0" lang="en-US" sz="1800" b="0" i="1" u="none" strike="noStrike" kern="1200" cap="none" spc="0" normalizeH="0" baseline="0" noProof="0" dirty="0" err="1">
                <a:ln>
                  <a:noFill/>
                </a:ln>
                <a:solidFill>
                  <a:prstClr val="black"/>
                </a:solidFill>
                <a:effectLst/>
                <a:uLnTx/>
                <a:uFillTx/>
                <a:latin typeface="Calibri" panose="020F0502020204030204"/>
                <a:ea typeface="+mn-ea"/>
                <a:cs typeface="+mn-cs"/>
              </a:rPr>
              <a:t>v</a:t>
            </a:r>
            <a:r>
              <a:rPr kumimoji="0" lang="en-US" sz="1800" b="0" i="1" u="none" strike="noStrike" kern="1200" cap="none" spc="0" normalizeH="0" baseline="-25000" noProof="0" dirty="0" err="1">
                <a:ln>
                  <a:noFill/>
                </a:ln>
                <a:solidFill>
                  <a:prstClr val="black"/>
                </a:solidFill>
                <a:effectLst/>
                <a:uLnTx/>
                <a:uFillTx/>
                <a:latin typeface="Calibri" panose="020F0502020204030204"/>
                <a:ea typeface="+mn-ea"/>
                <a:cs typeface="+mn-cs"/>
              </a:rPr>
              <a:t>o</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&lt;v</a:t>
            </a:r>
            <a:r>
              <a:rPr kumimoji="0" lang="en-US" sz="1800" b="0" i="1" u="none" strike="noStrike" kern="1200" cap="none" spc="0" normalizeH="0" baseline="-25000" noProof="0" dirty="0">
                <a:ln>
                  <a:noFill/>
                </a:ln>
                <a:solidFill>
                  <a:prstClr val="black"/>
                </a:solidFill>
                <a:effectLst/>
                <a:uLnTx/>
                <a:uFillTx/>
                <a:latin typeface="Calibri" panose="020F0502020204030204"/>
                <a:ea typeface="+mn-ea"/>
                <a:cs typeface="+mn-cs"/>
              </a:rPr>
              <a:t>1</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we have the expansion solution for deflagration waves</a:t>
            </a:r>
          </a:p>
        </p:txBody>
      </p:sp>
      <p:sp>
        <p:nvSpPr>
          <p:cNvPr id="7" name="TextBox 6">
            <a:extLst>
              <a:ext uri="{FF2B5EF4-FFF2-40B4-BE49-F238E27FC236}">
                <a16:creationId xmlns:a16="http://schemas.microsoft.com/office/drawing/2014/main" id="{20469548-99A4-BA6B-EF8C-40FD3C1C0953}"/>
              </a:ext>
            </a:extLst>
          </p:cNvPr>
          <p:cNvSpPr txBox="1"/>
          <p:nvPr/>
        </p:nvSpPr>
        <p:spPr>
          <a:xfrm>
            <a:off x="3156461" y="3429000"/>
            <a:ext cx="2743992"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Shaded areas represent no possible solution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for detonation or deflagration</a:t>
            </a:r>
          </a:p>
        </p:txBody>
      </p:sp>
    </p:spTree>
    <p:extLst>
      <p:ext uri="{BB962C8B-B14F-4D97-AF65-F5344CB8AC3E}">
        <p14:creationId xmlns:p14="http://schemas.microsoft.com/office/powerpoint/2010/main" val="3218985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5122-AB2A-16BB-22D2-E7DB9F16194E}"/>
              </a:ext>
            </a:extLst>
          </p:cNvPr>
          <p:cNvSpPr>
            <a:spLocks noGrp="1"/>
          </p:cNvSpPr>
          <p:nvPr>
            <p:ph type="title"/>
          </p:nvPr>
        </p:nvSpPr>
        <p:spPr/>
        <p:txBody>
          <a:bodyPr/>
          <a:lstStyle/>
          <a:p>
            <a:r>
              <a:rPr lang="en-US" dirty="0"/>
              <a:t>The Rayleigh Line and </a:t>
            </a:r>
            <a:r>
              <a:rPr lang="en-US" dirty="0" err="1"/>
              <a:t>Hugoniot</a:t>
            </a:r>
            <a:r>
              <a:rPr lang="en-US" dirty="0"/>
              <a:t> Curve</a:t>
            </a:r>
          </a:p>
        </p:txBody>
      </p:sp>
      <p:pic>
        <p:nvPicPr>
          <p:cNvPr id="5" name="Content Placeholder 4" descr="A graph on a white background&#10;&#10;Description automatically generated">
            <a:extLst>
              <a:ext uri="{FF2B5EF4-FFF2-40B4-BE49-F238E27FC236}">
                <a16:creationId xmlns:a16="http://schemas.microsoft.com/office/drawing/2014/main" id="{B224B18B-FD65-8BA9-0290-7E74CC64AFA9}"/>
              </a:ext>
            </a:extLst>
          </p:cNvPr>
          <p:cNvPicPr>
            <a:picLocks noGrp="1" noChangeAspect="1"/>
          </p:cNvPicPr>
          <p:nvPr>
            <p:ph idx="1"/>
          </p:nvPr>
        </p:nvPicPr>
        <p:blipFill>
          <a:blip r:embed="rId2"/>
          <a:srcRect l="16418" t="15223" r="8114" b="30043"/>
          <a:stretch/>
        </p:blipFill>
        <p:spPr>
          <a:xfrm>
            <a:off x="78859" y="1913860"/>
            <a:ext cx="7740503" cy="4208429"/>
          </a:xfrm>
        </p:spPr>
      </p:pic>
      <p:sp>
        <p:nvSpPr>
          <p:cNvPr id="6" name="TextBox 5">
            <a:extLst>
              <a:ext uri="{FF2B5EF4-FFF2-40B4-BE49-F238E27FC236}">
                <a16:creationId xmlns:a16="http://schemas.microsoft.com/office/drawing/2014/main" id="{231B61EA-7CC0-FCCF-982A-8436A03678EA}"/>
              </a:ext>
            </a:extLst>
          </p:cNvPr>
          <p:cNvSpPr txBox="1"/>
          <p:nvPr/>
        </p:nvSpPr>
        <p:spPr>
          <a:xfrm>
            <a:off x="6349410" y="1478917"/>
            <a:ext cx="5763731"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thermodynamic path in which transition from unreacted explosive (1,1) to reacted explosive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x,y</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across the combustion wave is referred to as the Rayleigh line, where the speed of the combustion wave is proportional to the square root of the slope of the Rayleigh line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Hugoniot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curve represents the locus between reacted and unreacted states, or the internal energy (or enthalpy) between the two states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As such, transition from reactants to products must follow the Rayleigh line from initial state (1,1) to a final state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x,y</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which lies on the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Hugoniot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curve.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tangent to the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Hugoniot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curve gives a minimum velocity on the detonation branch and a maximum velocity on the deflagration branch (there are referred to as the C-J solutions)</a:t>
            </a:r>
          </a:p>
        </p:txBody>
      </p:sp>
    </p:spTree>
    <p:extLst>
      <p:ext uri="{BB962C8B-B14F-4D97-AF65-F5344CB8AC3E}">
        <p14:creationId xmlns:p14="http://schemas.microsoft.com/office/powerpoint/2010/main" val="3957373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2CDD61-4C35-9BBA-B9C2-58E8CDD658BE}"/>
              </a:ext>
            </a:extLst>
          </p:cNvPr>
          <p:cNvSpPr>
            <a:spLocks noGrp="1"/>
          </p:cNvSpPr>
          <p:nvPr>
            <p:ph type="title"/>
          </p:nvPr>
        </p:nvSpPr>
        <p:spPr>
          <a:xfrm>
            <a:off x="841248" y="256032"/>
            <a:ext cx="10506456" cy="1014984"/>
          </a:xfrm>
        </p:spPr>
        <p:txBody>
          <a:bodyPr anchor="b">
            <a:normAutofit/>
          </a:bodyPr>
          <a:lstStyle/>
          <a:p>
            <a:r>
              <a:rPr lang="en-US" dirty="0"/>
              <a:t>Detonation Conditions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70B4122-85D4-086D-6798-46070408A9D6}"/>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5714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99919C-EC98-C969-1FA9-470C49992E50}"/>
              </a:ext>
            </a:extLst>
          </p:cNvPr>
          <p:cNvSpPr>
            <a:spLocks noGrp="1"/>
          </p:cNvSpPr>
          <p:nvPr>
            <p:ph type="title"/>
          </p:nvPr>
        </p:nvSpPr>
        <p:spPr>
          <a:xfrm>
            <a:off x="841248" y="256032"/>
            <a:ext cx="10506456" cy="1014984"/>
          </a:xfrm>
        </p:spPr>
        <p:txBody>
          <a:bodyPr anchor="b">
            <a:normAutofit/>
          </a:bodyPr>
          <a:lstStyle/>
          <a:p>
            <a:r>
              <a:rPr lang="en-US" dirty="0"/>
              <a:t>Detonation Conditions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676FC3F-4A12-31B6-773D-9644847FA6E8}"/>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1998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D141F-3160-457F-7E34-7F6A687FE42B}"/>
              </a:ext>
            </a:extLst>
          </p:cNvPr>
          <p:cNvSpPr>
            <a:spLocks noGrp="1"/>
          </p:cNvSpPr>
          <p:nvPr>
            <p:ph type="title"/>
          </p:nvPr>
        </p:nvSpPr>
        <p:spPr>
          <a:xfrm>
            <a:off x="330200" y="60915"/>
            <a:ext cx="10515600" cy="1325563"/>
          </a:xfrm>
        </p:spPr>
        <p:txBody>
          <a:bodyPr/>
          <a:lstStyle/>
          <a:p>
            <a:r>
              <a:rPr lang="en-US" dirty="0" err="1"/>
              <a:t>Hugoniots</a:t>
            </a:r>
            <a:r>
              <a:rPr lang="en-US" dirty="0"/>
              <a:t> and Rayleigh Line</a:t>
            </a:r>
          </a:p>
        </p:txBody>
      </p:sp>
      <p:pic>
        <p:nvPicPr>
          <p:cNvPr id="5" name="Content Placeholder 4" descr="A diagram of a product line&#10;&#10;Description automatically generated">
            <a:extLst>
              <a:ext uri="{FF2B5EF4-FFF2-40B4-BE49-F238E27FC236}">
                <a16:creationId xmlns:a16="http://schemas.microsoft.com/office/drawing/2014/main" id="{5F7AFA16-833C-5F15-F0ED-E1B80AA39B0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46200" y="1176542"/>
            <a:ext cx="9100187" cy="5681458"/>
          </a:xfrm>
        </p:spPr>
      </p:pic>
      <p:pic>
        <p:nvPicPr>
          <p:cNvPr id="4" name="Picture 3" descr="A diagram of a graph&#10;&#10;Description automatically generated">
            <a:extLst>
              <a:ext uri="{FF2B5EF4-FFF2-40B4-BE49-F238E27FC236}">
                <a16:creationId xmlns:a16="http://schemas.microsoft.com/office/drawing/2014/main" id="{5A0B4F3B-D17B-39C3-6AE5-784AD1CC9DBA}"/>
              </a:ext>
            </a:extLst>
          </p:cNvPr>
          <p:cNvPicPr>
            <a:picLocks noChangeAspect="1"/>
          </p:cNvPicPr>
          <p:nvPr/>
        </p:nvPicPr>
        <p:blipFill>
          <a:blip r:embed="rId4"/>
          <a:stretch>
            <a:fillRect/>
          </a:stretch>
        </p:blipFill>
        <p:spPr>
          <a:xfrm>
            <a:off x="7674963" y="723696"/>
            <a:ext cx="3787423" cy="3472995"/>
          </a:xfrm>
          <a:prstGeom prst="rect">
            <a:avLst/>
          </a:prstGeom>
        </p:spPr>
      </p:pic>
    </p:spTree>
    <p:extLst>
      <p:ext uri="{BB962C8B-B14F-4D97-AF65-F5344CB8AC3E}">
        <p14:creationId xmlns:p14="http://schemas.microsoft.com/office/powerpoint/2010/main" val="648084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1828C-A677-ACCA-26D0-EEAB0F996222}"/>
              </a:ext>
            </a:extLst>
          </p:cNvPr>
          <p:cNvSpPr>
            <a:spLocks noGrp="1"/>
          </p:cNvSpPr>
          <p:nvPr>
            <p:ph type="title"/>
          </p:nvPr>
        </p:nvSpPr>
        <p:spPr>
          <a:xfrm>
            <a:off x="295373" y="1234734"/>
            <a:ext cx="11594969" cy="1325563"/>
          </a:xfrm>
        </p:spPr>
        <p:txBody>
          <a:bodyPr/>
          <a:lstStyle/>
          <a:p>
            <a:r>
              <a:rPr lang="en-US" dirty="0"/>
              <a:t>Summary of Ideal and Non-Ideal Detonation</a:t>
            </a:r>
          </a:p>
        </p:txBody>
      </p:sp>
      <p:sp>
        <p:nvSpPr>
          <p:cNvPr id="3" name="Content Placeholder 2">
            <a:extLst>
              <a:ext uri="{FF2B5EF4-FFF2-40B4-BE49-F238E27FC236}">
                <a16:creationId xmlns:a16="http://schemas.microsoft.com/office/drawing/2014/main" id="{EFC6A93E-03CE-8AD8-8F7B-34D46B4E8BB2}"/>
              </a:ext>
            </a:extLst>
          </p:cNvPr>
          <p:cNvSpPr>
            <a:spLocks noGrp="1"/>
          </p:cNvSpPr>
          <p:nvPr>
            <p:ph idx="1"/>
          </p:nvPr>
        </p:nvSpPr>
        <p:spPr>
          <a:xfrm>
            <a:off x="295373" y="2472029"/>
            <a:ext cx="11594969" cy="3651349"/>
          </a:xfrm>
        </p:spPr>
        <p:txBody>
          <a:bodyPr>
            <a:normAutofit fontScale="92500"/>
          </a:bodyPr>
          <a:lstStyle/>
          <a:p>
            <a:r>
              <a:rPr lang="en-US" dirty="0"/>
              <a:t>Detonation performance depends upon ideal and non-ideal </a:t>
            </a:r>
            <a:r>
              <a:rPr lang="en-US" dirty="0" err="1"/>
              <a:t>behaviour</a:t>
            </a:r>
            <a:r>
              <a:rPr lang="en-US" dirty="0"/>
              <a:t>.</a:t>
            </a:r>
          </a:p>
          <a:p>
            <a:r>
              <a:rPr lang="en-US" dirty="0"/>
              <a:t>Ideal – rarefaction wave and shock front are in equilibrium.</a:t>
            </a:r>
          </a:p>
          <a:p>
            <a:r>
              <a:rPr lang="en-US" dirty="0"/>
              <a:t>Non-ideal - reactions are slower as the velocity of the rarefaction wave fall below the sonic velocity (C-J pressure). </a:t>
            </a:r>
          </a:p>
          <a:p>
            <a:r>
              <a:rPr lang="en-US" dirty="0"/>
              <a:t>Non-ideal explosives produce lower detonation pressures, but longer impulse durations as a result.</a:t>
            </a:r>
          </a:p>
          <a:p>
            <a:r>
              <a:rPr lang="en-US" dirty="0"/>
              <a:t>The process is dependent upon additive and oxygen balance where anoxic, anaerobic and aerobic combustion play an important role in overall energy output.</a:t>
            </a:r>
          </a:p>
        </p:txBody>
      </p:sp>
    </p:spTree>
    <p:extLst>
      <p:ext uri="{BB962C8B-B14F-4D97-AF65-F5344CB8AC3E}">
        <p14:creationId xmlns:p14="http://schemas.microsoft.com/office/powerpoint/2010/main" val="3965354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2362200" y="1"/>
            <a:ext cx="6248400" cy="1200329"/>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Tahoma" pitchFamily="34" charset="0"/>
              </a:rPr>
              <a:t>Primary Injury - Free field vs Reflecting surface effects</a:t>
            </a:r>
          </a:p>
        </p:txBody>
      </p:sp>
      <p:pic>
        <p:nvPicPr>
          <p:cNvPr id="9219" name="Picture 3" descr="HR1"/>
          <p:cNvPicPr>
            <a:picLocks noChangeAspect="1" noChangeArrowheads="1"/>
          </p:cNvPicPr>
          <p:nvPr/>
        </p:nvPicPr>
        <p:blipFill rotWithShape="1">
          <a:blip r:embed="rId3" cstate="print"/>
          <a:srcRect b="53112"/>
          <a:stretch/>
        </p:blipFill>
        <p:spPr bwMode="auto">
          <a:xfrm>
            <a:off x="2640705" y="3789041"/>
            <a:ext cx="6954788" cy="2375795"/>
          </a:xfrm>
          <a:prstGeom prst="rect">
            <a:avLst/>
          </a:prstGeom>
          <a:noFill/>
          <a:ln w="9525">
            <a:noFill/>
            <a:miter lim="800000"/>
            <a:headEnd/>
            <a:tailEnd/>
          </a:ln>
        </p:spPr>
      </p:pic>
      <p:pic>
        <p:nvPicPr>
          <p:cNvPr id="5" name="Picture 3" descr="HR1"/>
          <p:cNvPicPr>
            <a:picLocks noChangeAspect="1" noChangeArrowheads="1"/>
          </p:cNvPicPr>
          <p:nvPr/>
        </p:nvPicPr>
        <p:blipFill rotWithShape="1">
          <a:blip r:embed="rId3" cstate="print"/>
          <a:srcRect t="58266"/>
          <a:stretch/>
        </p:blipFill>
        <p:spPr bwMode="auto">
          <a:xfrm>
            <a:off x="2351784" y="1423105"/>
            <a:ext cx="6954788" cy="2114666"/>
          </a:xfrm>
          <a:prstGeom prst="rect">
            <a:avLst/>
          </a:prstGeom>
          <a:noFill/>
          <a:ln w="9525">
            <a:noFill/>
            <a:miter lim="800000"/>
            <a:headEnd/>
            <a:tailEnd/>
          </a:ln>
        </p:spPr>
      </p:pic>
    </p:spTree>
    <p:extLst>
      <p:ext uri="{BB962C8B-B14F-4D97-AF65-F5344CB8AC3E}">
        <p14:creationId xmlns:p14="http://schemas.microsoft.com/office/powerpoint/2010/main" val="106261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Lethality curves</a:t>
            </a:r>
          </a:p>
        </p:txBody>
      </p:sp>
      <p:sp>
        <p:nvSpPr>
          <p:cNvPr id="3" name="Content Placeholder 2"/>
          <p:cNvSpPr>
            <a:spLocks noGrp="1"/>
          </p:cNvSpPr>
          <p:nvPr>
            <p:ph idx="1"/>
          </p:nvPr>
        </p:nvSpPr>
        <p:spPr>
          <a:xfrm>
            <a:off x="1997224" y="1106752"/>
            <a:ext cx="8229600" cy="4525963"/>
          </a:xfrm>
        </p:spPr>
        <p:txBody>
          <a:bodyPr/>
          <a:lstStyle/>
          <a:p>
            <a:r>
              <a:rPr lang="en-GB" dirty="0"/>
              <a:t>Mechanics coupled with animal experiments used to develop ‘lethality curves’ </a:t>
            </a:r>
          </a:p>
          <a:p>
            <a:endParaRPr lang="en-GB" dirty="0"/>
          </a:p>
          <a:p>
            <a:r>
              <a:rPr lang="en-GB" dirty="0"/>
              <a:t>Standardisation of the population allows prediction of survival levels for different categories of people from:</a:t>
            </a:r>
          </a:p>
          <a:p>
            <a:pPr marL="457200" indent="-457200">
              <a:buFont typeface="Arial" panose="020B0604020202020204" pitchFamily="34" charset="0"/>
              <a:buChar char="•"/>
            </a:pPr>
            <a:r>
              <a:rPr lang="en-GB" dirty="0"/>
              <a:t>most vulnerable class babies (≈5 kg) </a:t>
            </a:r>
          </a:p>
          <a:p>
            <a:pPr marL="457200" indent="-457200">
              <a:buFont typeface="Arial" panose="020B0604020202020204" pitchFamily="34" charset="0"/>
              <a:buChar char="•"/>
            </a:pPr>
            <a:r>
              <a:rPr lang="en-GB" dirty="0"/>
              <a:t>small children (≈25 kg) </a:t>
            </a:r>
          </a:p>
          <a:p>
            <a:pPr marL="457200" indent="-457200">
              <a:buFont typeface="Arial" panose="020B0604020202020204" pitchFamily="34" charset="0"/>
              <a:buChar char="•"/>
            </a:pPr>
            <a:r>
              <a:rPr lang="en-GB" dirty="0"/>
              <a:t>adult women (≈55 kg) </a:t>
            </a:r>
          </a:p>
          <a:p>
            <a:pPr marL="457200" indent="-457200">
              <a:buFont typeface="Arial" panose="020B0604020202020204" pitchFamily="34" charset="0"/>
              <a:buChar char="•"/>
            </a:pPr>
            <a:r>
              <a:rPr lang="en-GB" dirty="0"/>
              <a:t>least vulnerable which are ≈70 kg adult males </a:t>
            </a:r>
          </a:p>
        </p:txBody>
      </p:sp>
    </p:spTree>
    <p:extLst>
      <p:ext uri="{BB962C8B-B14F-4D97-AF65-F5344CB8AC3E}">
        <p14:creationId xmlns:p14="http://schemas.microsoft.com/office/powerpoint/2010/main" val="4060128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p:txBody>
          <a:bodyPr/>
          <a:lstStyle/>
          <a:p>
            <a:r>
              <a:rPr lang="en-GB" dirty="0"/>
              <a:t>Let us consider a the survivability of a man subjected to a </a:t>
            </a:r>
            <a:r>
              <a:rPr lang="en-GB" b="1" dirty="0"/>
              <a:t>70 psi</a:t>
            </a:r>
            <a:r>
              <a:rPr lang="en-GB" dirty="0"/>
              <a:t> loading at </a:t>
            </a:r>
            <a:r>
              <a:rPr lang="en-GB" b="1" dirty="0"/>
              <a:t>10 </a:t>
            </a:r>
            <a:r>
              <a:rPr lang="en-GB" b="1" dirty="0" err="1"/>
              <a:t>msec</a:t>
            </a:r>
            <a:r>
              <a:rPr lang="en-GB" b="1" dirty="0"/>
              <a:t> </a:t>
            </a:r>
            <a:r>
              <a:rPr lang="en-GB" dirty="0"/>
              <a:t>in different orientations.</a:t>
            </a:r>
          </a:p>
        </p:txBody>
      </p:sp>
    </p:spTree>
    <p:extLst>
      <p:ext uri="{BB962C8B-B14F-4D97-AF65-F5344CB8AC3E}">
        <p14:creationId xmlns:p14="http://schemas.microsoft.com/office/powerpoint/2010/main" val="3636958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descr="HR4"/>
          <p:cNvPicPr>
            <a:picLocks noChangeAspect="1" noChangeArrowheads="1"/>
          </p:cNvPicPr>
          <p:nvPr/>
        </p:nvPicPr>
        <p:blipFill>
          <a:blip r:embed="rId3" cstate="print"/>
          <a:srcRect/>
          <a:stretch>
            <a:fillRect/>
          </a:stretch>
        </p:blipFill>
        <p:spPr bwMode="auto">
          <a:xfrm>
            <a:off x="1959942" y="1268760"/>
            <a:ext cx="7744618" cy="5040560"/>
          </a:xfrm>
          <a:prstGeom prst="rect">
            <a:avLst/>
          </a:prstGeom>
          <a:noFill/>
          <a:ln w="9525">
            <a:noFill/>
            <a:miter lim="800000"/>
            <a:headEnd/>
            <a:tailEnd/>
          </a:ln>
        </p:spPr>
      </p:pic>
      <p:sp>
        <p:nvSpPr>
          <p:cNvPr id="11266" name="Text Box 2"/>
          <p:cNvSpPr txBox="1">
            <a:spLocks noChangeArrowheads="1"/>
          </p:cNvSpPr>
          <p:nvPr/>
        </p:nvSpPr>
        <p:spPr bwMode="auto">
          <a:xfrm>
            <a:off x="1535252" y="24851"/>
            <a:ext cx="7962419" cy="1077218"/>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3200" b="1" i="0" u="none" strike="noStrike" kern="1200" cap="none" spc="0" normalizeH="0" baseline="0" noProof="0" dirty="0">
                <a:ln>
                  <a:noFill/>
                </a:ln>
                <a:solidFill>
                  <a:srgbClr val="002060"/>
                </a:solidFill>
                <a:effectLst/>
                <a:uLnTx/>
                <a:uFillTx/>
                <a:latin typeface="Calibri" panose="020F0502020204030204"/>
                <a:ea typeface="+mn-ea"/>
                <a:cs typeface="Tahoma" pitchFamily="34" charset="0"/>
              </a:rPr>
              <a:t>Primary Injury: Free stream survival curves, body axis </a:t>
            </a:r>
            <a:r>
              <a:rPr kumimoji="0" lang="en-GB" sz="3200" b="1" i="0" u="none" strike="noStrike" kern="1200" cap="none" spc="0" normalizeH="0" baseline="0" noProof="0" dirty="0">
                <a:ln>
                  <a:noFill/>
                </a:ln>
                <a:solidFill>
                  <a:srgbClr val="0000FF"/>
                </a:solidFill>
                <a:effectLst/>
                <a:uLnTx/>
                <a:uFillTx/>
                <a:latin typeface="Calibri" panose="020F0502020204030204"/>
                <a:ea typeface="+mn-ea"/>
                <a:cs typeface="Tahoma" pitchFamily="34" charset="0"/>
              </a:rPr>
              <a:t>aligned with direction of blast wave</a:t>
            </a:r>
          </a:p>
        </p:txBody>
      </p:sp>
      <p:sp>
        <p:nvSpPr>
          <p:cNvPr id="25605" name="Line 5"/>
          <p:cNvSpPr>
            <a:spLocks noChangeShapeType="1"/>
          </p:cNvSpPr>
          <p:nvPr/>
        </p:nvSpPr>
        <p:spPr bwMode="auto">
          <a:xfrm>
            <a:off x="2304728" y="4610834"/>
            <a:ext cx="2667000" cy="0"/>
          </a:xfrm>
          <a:prstGeom prst="line">
            <a:avLst/>
          </a:prstGeom>
          <a:noFill/>
          <a:ln w="38100">
            <a:solidFill>
              <a:srgbClr val="B90B2C"/>
            </a:solidFill>
            <a:round/>
            <a:headEnd/>
            <a:tailEnd type="triangle" w="med" len="me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ahoma" pitchFamily="34" charset="0"/>
              <a:ea typeface="+mn-ea"/>
              <a:cs typeface="Tahoma" pitchFamily="34" charset="0"/>
            </a:endParaRPr>
          </a:p>
        </p:txBody>
      </p:sp>
      <p:sp>
        <p:nvSpPr>
          <p:cNvPr id="25606" name="Text Box 6"/>
          <p:cNvSpPr txBox="1">
            <a:spLocks noChangeArrowheads="1"/>
          </p:cNvSpPr>
          <p:nvPr/>
        </p:nvSpPr>
        <p:spPr bwMode="auto">
          <a:xfrm>
            <a:off x="6096000" y="1486634"/>
            <a:ext cx="2590800" cy="457200"/>
          </a:xfrm>
          <a:prstGeom prst="rect">
            <a:avLst/>
          </a:prstGeom>
          <a:noFill/>
          <a:ln w="9525">
            <a:noFill/>
            <a:miter lim="800000"/>
            <a:headEnd/>
            <a:tailEnd/>
          </a:ln>
        </p:spPr>
        <p:txBody>
          <a:bodyPr>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Tahoma" pitchFamily="34" charset="0"/>
                <a:ea typeface="+mn-ea"/>
                <a:cs typeface="Tahoma" pitchFamily="34" charset="0"/>
              </a:rPr>
              <a:t>70 psi of 10 msec</a:t>
            </a:r>
          </a:p>
        </p:txBody>
      </p:sp>
    </p:spTree>
    <p:extLst>
      <p:ext uri="{BB962C8B-B14F-4D97-AF65-F5344CB8AC3E}">
        <p14:creationId xmlns:p14="http://schemas.microsoft.com/office/powerpoint/2010/main" val="4017246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animEffect transition="in" filter="dissolve">
                                      <p:cBhvr>
                                        <p:cTn id="7" dur="500"/>
                                        <p:tgtEl>
                                          <p:spTgt spid="2560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5606">
                                            <p:txEl>
                                              <p:pRg st="0" end="0"/>
                                            </p:txEl>
                                          </p:spTgt>
                                        </p:tgtEl>
                                        <p:attrNameLst>
                                          <p:attrName>style.visibility</p:attrName>
                                        </p:attrNameLst>
                                      </p:cBhvr>
                                      <p:to>
                                        <p:strVal val="visible"/>
                                      </p:to>
                                    </p:set>
                                    <p:animEffect transition="in" filter="dissolve">
                                      <p:cBhvr>
                                        <p:cTn id="12" dur="500"/>
                                        <p:tgtEl>
                                          <p:spTgt spid="2560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5" grpId="0" animBg="1"/>
      <p:bldP spid="25606"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1525678" y="1"/>
            <a:ext cx="7738675" cy="954107"/>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2800" b="1" i="0" u="none" strike="noStrike" kern="1200" cap="none" spc="0" normalizeH="0" baseline="0" noProof="0" dirty="0">
                <a:ln>
                  <a:noFill/>
                </a:ln>
                <a:solidFill>
                  <a:srgbClr val="002060"/>
                </a:solidFill>
                <a:effectLst/>
                <a:uLnTx/>
                <a:uFillTx/>
                <a:latin typeface="Calibri" panose="020F0502020204030204"/>
                <a:ea typeface="+mn-ea"/>
                <a:cs typeface="Tahoma" pitchFamily="34" charset="0"/>
              </a:rPr>
              <a:t>Primary Injury: Free stream survival curves, </a:t>
            </a:r>
            <a:r>
              <a:rPr kumimoji="0" lang="en-GB" sz="2800" b="1" i="0" u="none" strike="noStrike" kern="1200" cap="none" spc="0" normalizeH="0" baseline="0" noProof="0" dirty="0">
                <a:ln>
                  <a:noFill/>
                </a:ln>
                <a:solidFill>
                  <a:srgbClr val="0000FF"/>
                </a:solidFill>
                <a:effectLst/>
                <a:uLnTx/>
                <a:uFillTx/>
                <a:latin typeface="Calibri" panose="020F0502020204030204"/>
                <a:ea typeface="+mn-ea"/>
                <a:cs typeface="Tahoma" pitchFamily="34" charset="0"/>
              </a:rPr>
              <a:t>body axis at right angles to direction of blast wave</a:t>
            </a:r>
            <a:r>
              <a:rPr kumimoji="0" lang="en-GB" sz="2800" b="1" i="0" u="none" strike="noStrike" kern="1200" cap="none" spc="0" normalizeH="0" baseline="0" noProof="0" dirty="0">
                <a:ln>
                  <a:noFill/>
                </a:ln>
                <a:solidFill>
                  <a:srgbClr val="002060"/>
                </a:solidFill>
                <a:effectLst/>
                <a:uLnTx/>
                <a:uFillTx/>
                <a:latin typeface="Calibri" panose="020F0502020204030204"/>
                <a:ea typeface="+mn-ea"/>
                <a:cs typeface="Tahoma" pitchFamily="34" charset="0"/>
              </a:rPr>
              <a:t>  </a:t>
            </a:r>
          </a:p>
        </p:txBody>
      </p:sp>
      <p:pic>
        <p:nvPicPr>
          <p:cNvPr id="12291" name="Picture 3" descr="HR3"/>
          <p:cNvPicPr>
            <a:picLocks noChangeAspect="1" noChangeArrowheads="1"/>
          </p:cNvPicPr>
          <p:nvPr/>
        </p:nvPicPr>
        <p:blipFill>
          <a:blip r:embed="rId3" cstate="print"/>
          <a:srcRect/>
          <a:stretch>
            <a:fillRect/>
          </a:stretch>
        </p:blipFill>
        <p:spPr bwMode="auto">
          <a:xfrm>
            <a:off x="1697800" y="1340769"/>
            <a:ext cx="8486065" cy="4981129"/>
          </a:xfrm>
          <a:prstGeom prst="rect">
            <a:avLst/>
          </a:prstGeom>
          <a:noFill/>
          <a:ln w="9525">
            <a:noFill/>
            <a:miter lim="800000"/>
            <a:headEnd/>
            <a:tailEnd/>
          </a:ln>
        </p:spPr>
      </p:pic>
      <p:sp>
        <p:nvSpPr>
          <p:cNvPr id="8197" name="Line 5"/>
          <p:cNvSpPr>
            <a:spLocks noChangeShapeType="1"/>
          </p:cNvSpPr>
          <p:nvPr/>
        </p:nvSpPr>
        <p:spPr bwMode="auto">
          <a:xfrm>
            <a:off x="2078800" y="4151784"/>
            <a:ext cx="2819400" cy="0"/>
          </a:xfrm>
          <a:prstGeom prst="line">
            <a:avLst/>
          </a:prstGeom>
          <a:noFill/>
          <a:ln w="38100">
            <a:solidFill>
              <a:srgbClr val="B90B2C"/>
            </a:solidFill>
            <a:round/>
            <a:headEnd/>
            <a:tailEnd type="triangle" w="med" len="me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ahoma" pitchFamily="34" charset="0"/>
              <a:ea typeface="+mn-ea"/>
              <a:cs typeface="Tahoma" pitchFamily="34" charset="0"/>
            </a:endParaRPr>
          </a:p>
        </p:txBody>
      </p:sp>
      <p:sp>
        <p:nvSpPr>
          <p:cNvPr id="8199" name="Text Box 7"/>
          <p:cNvSpPr txBox="1">
            <a:spLocks noChangeArrowheads="1"/>
          </p:cNvSpPr>
          <p:nvPr/>
        </p:nvSpPr>
        <p:spPr bwMode="auto">
          <a:xfrm>
            <a:off x="7032104" y="1412777"/>
            <a:ext cx="2667000" cy="461665"/>
          </a:xfrm>
          <a:prstGeom prst="rect">
            <a:avLst/>
          </a:prstGeom>
          <a:solidFill>
            <a:schemeClr val="bg1"/>
          </a:solid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Tahoma" pitchFamily="34" charset="0"/>
                <a:ea typeface="+mn-ea"/>
                <a:cs typeface="Tahoma" pitchFamily="34" charset="0"/>
              </a:rPr>
              <a:t>70 psi of 10 msec</a:t>
            </a:r>
          </a:p>
        </p:txBody>
      </p:sp>
    </p:spTree>
    <p:extLst>
      <p:ext uri="{BB962C8B-B14F-4D97-AF65-F5344CB8AC3E}">
        <p14:creationId xmlns:p14="http://schemas.microsoft.com/office/powerpoint/2010/main" val="1450833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197"/>
                                        </p:tgtEl>
                                        <p:attrNameLst>
                                          <p:attrName>style.visibility</p:attrName>
                                        </p:attrNameLst>
                                      </p:cBhvr>
                                      <p:to>
                                        <p:strVal val="visible"/>
                                      </p:to>
                                    </p:set>
                                    <p:animEffect transition="in" filter="dissolve">
                                      <p:cBhvr>
                                        <p:cTn id="7" dur="500"/>
                                        <p:tgtEl>
                                          <p:spTgt spid="819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8199">
                                            <p:txEl>
                                              <p:pRg st="0" end="0"/>
                                            </p:txEl>
                                          </p:spTgt>
                                        </p:tgtEl>
                                        <p:attrNameLst>
                                          <p:attrName>style.visibility</p:attrName>
                                        </p:attrNameLst>
                                      </p:cBhvr>
                                      <p:to>
                                        <p:strVal val="visible"/>
                                      </p:to>
                                    </p:set>
                                    <p:animEffect transition="in" filter="dissolve">
                                      <p:cBhvr>
                                        <p:cTn id="12" dur="500"/>
                                        <p:tgtEl>
                                          <p:spTgt spid="81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animBg="1"/>
      <p:bldP spid="8199"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1743701" y="183725"/>
            <a:ext cx="7736675" cy="1200329"/>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Tahoma" pitchFamily="34" charset="0"/>
              </a:rPr>
              <a:t>Primary Injury: Survival curves - </a:t>
            </a:r>
            <a:r>
              <a:rPr kumimoji="0" lang="en-GB" sz="3600" b="1" i="0" u="none" strike="noStrike" kern="1200" cap="none" spc="0" normalizeH="0" baseline="0" noProof="0" dirty="0">
                <a:ln>
                  <a:noFill/>
                </a:ln>
                <a:solidFill>
                  <a:srgbClr val="0000FF"/>
                </a:solidFill>
                <a:effectLst/>
                <a:uLnTx/>
                <a:uFillTx/>
                <a:latin typeface="Calibri" panose="020F0502020204030204"/>
                <a:ea typeface="+mn-ea"/>
                <a:cs typeface="Tahoma" pitchFamily="34" charset="0"/>
              </a:rPr>
              <a:t>thorax against reflecting surface</a:t>
            </a:r>
          </a:p>
        </p:txBody>
      </p:sp>
      <p:pic>
        <p:nvPicPr>
          <p:cNvPr id="13315" name="Picture 3" descr="HR5"/>
          <p:cNvPicPr>
            <a:picLocks noChangeAspect="1" noChangeArrowheads="1"/>
          </p:cNvPicPr>
          <p:nvPr/>
        </p:nvPicPr>
        <p:blipFill>
          <a:blip r:embed="rId3" cstate="print"/>
          <a:srcRect/>
          <a:stretch>
            <a:fillRect/>
          </a:stretch>
        </p:blipFill>
        <p:spPr bwMode="auto">
          <a:xfrm>
            <a:off x="1515102" y="1382061"/>
            <a:ext cx="8181299" cy="4962954"/>
          </a:xfrm>
          <a:prstGeom prst="rect">
            <a:avLst/>
          </a:prstGeom>
          <a:noFill/>
          <a:ln w="9525">
            <a:noFill/>
            <a:miter lim="800000"/>
            <a:headEnd/>
            <a:tailEnd/>
          </a:ln>
        </p:spPr>
      </p:pic>
      <p:sp>
        <p:nvSpPr>
          <p:cNvPr id="10244" name="Line 4"/>
          <p:cNvSpPr>
            <a:spLocks noChangeShapeType="1"/>
          </p:cNvSpPr>
          <p:nvPr/>
        </p:nvSpPr>
        <p:spPr bwMode="auto">
          <a:xfrm>
            <a:off x="1896101" y="3711352"/>
            <a:ext cx="2840512" cy="0"/>
          </a:xfrm>
          <a:prstGeom prst="line">
            <a:avLst/>
          </a:prstGeom>
          <a:noFill/>
          <a:ln w="38100">
            <a:solidFill>
              <a:srgbClr val="B90B2C"/>
            </a:solidFill>
            <a:round/>
            <a:headEnd/>
            <a:tailEnd type="triangle" w="med" len="me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ahoma" pitchFamily="34" charset="0"/>
              <a:ea typeface="+mn-ea"/>
              <a:cs typeface="Tahoma" pitchFamily="34" charset="0"/>
            </a:endParaRPr>
          </a:p>
        </p:txBody>
      </p:sp>
      <p:sp>
        <p:nvSpPr>
          <p:cNvPr id="10245" name="Text Box 5"/>
          <p:cNvSpPr txBox="1">
            <a:spLocks noChangeArrowheads="1"/>
          </p:cNvSpPr>
          <p:nvPr/>
        </p:nvSpPr>
        <p:spPr bwMode="auto">
          <a:xfrm>
            <a:off x="6023992" y="1556793"/>
            <a:ext cx="2840512" cy="461665"/>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ct val="5000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Tahoma" pitchFamily="34" charset="0"/>
                <a:ea typeface="+mn-ea"/>
                <a:cs typeface="Tahoma" pitchFamily="34" charset="0"/>
              </a:rPr>
              <a:t>70 psi of 10 msec</a:t>
            </a:r>
          </a:p>
        </p:txBody>
      </p:sp>
    </p:spTree>
    <p:extLst>
      <p:ext uri="{BB962C8B-B14F-4D97-AF65-F5344CB8AC3E}">
        <p14:creationId xmlns:p14="http://schemas.microsoft.com/office/powerpoint/2010/main" val="2814439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244"/>
                                        </p:tgtEl>
                                        <p:attrNameLst>
                                          <p:attrName>style.visibility</p:attrName>
                                        </p:attrNameLst>
                                      </p:cBhvr>
                                      <p:to>
                                        <p:strVal val="visible"/>
                                      </p:to>
                                    </p:set>
                                    <p:animEffect transition="in" filter="dissolve">
                                      <p:cBhvr>
                                        <p:cTn id="7" dur="500"/>
                                        <p:tgtEl>
                                          <p:spTgt spid="1024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245">
                                            <p:txEl>
                                              <p:pRg st="0" end="0"/>
                                            </p:txEl>
                                          </p:spTgt>
                                        </p:tgtEl>
                                        <p:attrNameLst>
                                          <p:attrName>style.visibility</p:attrName>
                                        </p:attrNameLst>
                                      </p:cBhvr>
                                      <p:to>
                                        <p:strVal val="visible"/>
                                      </p:to>
                                    </p:set>
                                    <p:animEffect transition="in" filter="dissolve">
                                      <p:cBhvr>
                                        <p:cTn id="12" dur="500"/>
                                        <p:tgtEl>
                                          <p:spTgt spid="1024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4" grpId="0" animBg="1"/>
      <p:bldP spid="10245"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51D82DC1-FFD4-F7DE-C4B1-07A3E6DF4514}"/>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dirty="0">
                <a:solidFill>
                  <a:srgbClr val="FFFFFF"/>
                </a:solidFill>
                <a:latin typeface="+mj-lt"/>
                <a:ea typeface="+mj-ea"/>
                <a:cs typeface="+mj-cs"/>
              </a:rPr>
              <a:t>Types of Warhead Lethal Mechanism</a:t>
            </a:r>
          </a:p>
        </p:txBody>
      </p:sp>
      <p:pic>
        <p:nvPicPr>
          <p:cNvPr id="5" name="Content Placeholder 4" descr="A picture containing table&#10;&#10;Description automatically generated">
            <a:extLst>
              <a:ext uri="{FF2B5EF4-FFF2-40B4-BE49-F238E27FC236}">
                <a16:creationId xmlns:a16="http://schemas.microsoft.com/office/drawing/2014/main" id="{8469C321-9A20-73DD-750E-9FED10094A3D}"/>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777316" y="1080019"/>
            <a:ext cx="6780700" cy="4695632"/>
          </a:xfrm>
          <a:prstGeom prst="rect">
            <a:avLst/>
          </a:prstGeom>
        </p:spPr>
      </p:pic>
    </p:spTree>
    <p:extLst>
      <p:ext uri="{BB962C8B-B14F-4D97-AF65-F5344CB8AC3E}">
        <p14:creationId xmlns:p14="http://schemas.microsoft.com/office/powerpoint/2010/main" val="1608246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BA934843-E032-E7E8-3E5F-58FB15B75E13}"/>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Warhead design and selection</a:t>
            </a:r>
          </a:p>
        </p:txBody>
      </p:sp>
      <p:pic>
        <p:nvPicPr>
          <p:cNvPr id="7" name="Content Placeholder 6">
            <a:extLst>
              <a:ext uri="{FF2B5EF4-FFF2-40B4-BE49-F238E27FC236}">
                <a16:creationId xmlns:a16="http://schemas.microsoft.com/office/drawing/2014/main" id="{44AE8AA7-3C81-DB1F-192D-C3A0558A34B5}"/>
              </a:ext>
            </a:extLst>
          </p:cNvPr>
          <p:cNvPicPr>
            <a:picLocks noGrp="1" noChangeAspect="1"/>
          </p:cNvPicPr>
          <p:nvPr>
            <p:ph idx="1"/>
          </p:nvPr>
        </p:nvPicPr>
        <p:blipFill>
          <a:blip r:embed="rId2"/>
          <a:stretch>
            <a:fillRect/>
          </a:stretch>
        </p:blipFill>
        <p:spPr>
          <a:xfrm>
            <a:off x="1727200" y="1295078"/>
            <a:ext cx="8737600" cy="3860800"/>
          </a:xfrm>
          <a:prstGeom prst="rect">
            <a:avLst/>
          </a:prstGeom>
        </p:spPr>
      </p:pic>
    </p:spTree>
    <p:extLst>
      <p:ext uri="{BB962C8B-B14F-4D97-AF65-F5344CB8AC3E}">
        <p14:creationId xmlns:p14="http://schemas.microsoft.com/office/powerpoint/2010/main" val="4207140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69A934BD-2A35-6BE6-586C-CB180E78845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969482" y="1470025"/>
            <a:ext cx="8126036" cy="3865563"/>
          </a:xfrm>
        </p:spPr>
      </p:pic>
      <p:sp>
        <p:nvSpPr>
          <p:cNvPr id="3" name="Content Placeholder 1">
            <a:extLst>
              <a:ext uri="{FF2B5EF4-FFF2-40B4-BE49-F238E27FC236}">
                <a16:creationId xmlns:a16="http://schemas.microsoft.com/office/drawing/2014/main" id="{854C9819-0480-32CC-EF62-74C35AF1D4FE}"/>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Warhead design and selection</a:t>
            </a:r>
          </a:p>
        </p:txBody>
      </p:sp>
    </p:spTree>
    <p:extLst>
      <p:ext uri="{BB962C8B-B14F-4D97-AF65-F5344CB8AC3E}">
        <p14:creationId xmlns:p14="http://schemas.microsoft.com/office/powerpoint/2010/main" val="1769270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1FBD7985-56FB-74C8-56D9-0F8D412DBC69}"/>
              </a:ext>
            </a:extLst>
          </p:cNvPr>
          <p:cNvSpPr txBox="1">
            <a:spLocks/>
          </p:cNvSpPr>
          <p:nvPr/>
        </p:nvSpPr>
        <p:spPr>
          <a:xfrm>
            <a:off x="2103121" y="310343"/>
            <a:ext cx="7985759" cy="86882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Warhead design and selection</a:t>
            </a:r>
          </a:p>
        </p:txBody>
      </p:sp>
      <p:sp>
        <p:nvSpPr>
          <p:cNvPr id="16" name="Rectangle: Rounded Corners 15">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pic>
        <p:nvPicPr>
          <p:cNvPr id="7" name="Picture 6" descr="Text, letter&#10;&#10;Description automatically generated">
            <a:extLst>
              <a:ext uri="{FF2B5EF4-FFF2-40B4-BE49-F238E27FC236}">
                <a16:creationId xmlns:a16="http://schemas.microsoft.com/office/drawing/2014/main" id="{D638C8EF-AF32-56FC-2CEB-22CB1EB79D2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85572" y="2473926"/>
            <a:ext cx="5596128" cy="3427627"/>
          </a:xfrm>
          <a:prstGeom prst="rect">
            <a:avLst/>
          </a:prstGeom>
        </p:spPr>
      </p:pic>
      <p:pic>
        <p:nvPicPr>
          <p:cNvPr id="5" name="Content Placeholder 4" descr="Diagram&#10;&#10;Description automatically generated">
            <a:extLst>
              <a:ext uri="{FF2B5EF4-FFF2-40B4-BE49-F238E27FC236}">
                <a16:creationId xmlns:a16="http://schemas.microsoft.com/office/drawing/2014/main" id="{211F710B-C2E9-277A-0F9B-F05E610ADF37}"/>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6210302" y="2643767"/>
            <a:ext cx="5434982" cy="3002826"/>
          </a:xfrm>
          <a:prstGeom prst="rect">
            <a:avLst/>
          </a:prstGeom>
        </p:spPr>
      </p:pic>
      <p:sp>
        <p:nvSpPr>
          <p:cNvPr id="2" name="TextBox 1">
            <a:extLst>
              <a:ext uri="{FF2B5EF4-FFF2-40B4-BE49-F238E27FC236}">
                <a16:creationId xmlns:a16="http://schemas.microsoft.com/office/drawing/2014/main" id="{3373B715-3047-4A55-1A39-242474175BC1}"/>
              </a:ext>
            </a:extLst>
          </p:cNvPr>
          <p:cNvSpPr txBox="1"/>
          <p:nvPr/>
        </p:nvSpPr>
        <p:spPr>
          <a:xfrm>
            <a:off x="10294755" y="2792627"/>
            <a:ext cx="1350529" cy="461665"/>
          </a:xfrm>
          <a:prstGeom prst="rect">
            <a:avLst/>
          </a:prstGeom>
          <a:solidFill>
            <a:srgbClr val="FFFECA"/>
          </a:solidFill>
        </p:spPr>
        <p:txBody>
          <a:bodyPr wrap="square" rtlCol="0">
            <a:spAutoFit/>
          </a:bodyPr>
          <a:lstStyle/>
          <a:p>
            <a:r>
              <a:rPr lang="en-US" sz="1200" dirty="0"/>
              <a:t>EFP, Shaped Charge</a:t>
            </a:r>
          </a:p>
        </p:txBody>
      </p:sp>
      <p:sp>
        <p:nvSpPr>
          <p:cNvPr id="4" name="TextBox 3">
            <a:extLst>
              <a:ext uri="{FF2B5EF4-FFF2-40B4-BE49-F238E27FC236}">
                <a16:creationId xmlns:a16="http://schemas.microsoft.com/office/drawing/2014/main" id="{63E5F8C5-0661-F184-F8F8-A05FA7ACABEE}"/>
              </a:ext>
            </a:extLst>
          </p:cNvPr>
          <p:cNvSpPr txBox="1"/>
          <p:nvPr/>
        </p:nvSpPr>
        <p:spPr>
          <a:xfrm>
            <a:off x="6210302" y="4398983"/>
            <a:ext cx="1463606" cy="461665"/>
          </a:xfrm>
          <a:prstGeom prst="rect">
            <a:avLst/>
          </a:prstGeom>
          <a:solidFill>
            <a:srgbClr val="FFFECA"/>
          </a:solidFill>
        </p:spPr>
        <p:txBody>
          <a:bodyPr wrap="none" rtlCol="0">
            <a:spAutoFit/>
          </a:bodyPr>
          <a:lstStyle/>
          <a:p>
            <a:r>
              <a:rPr lang="en-US" sz="1200" dirty="0"/>
              <a:t>Shaped Charge</a:t>
            </a:r>
          </a:p>
          <a:p>
            <a:r>
              <a:rPr lang="en-US" sz="1200" dirty="0"/>
              <a:t>Long Rod Penetrator</a:t>
            </a:r>
          </a:p>
        </p:txBody>
      </p:sp>
      <p:sp>
        <p:nvSpPr>
          <p:cNvPr id="6" name="TextBox 5">
            <a:extLst>
              <a:ext uri="{FF2B5EF4-FFF2-40B4-BE49-F238E27FC236}">
                <a16:creationId xmlns:a16="http://schemas.microsoft.com/office/drawing/2014/main" id="{55FDADC4-3FDE-B600-B5FB-2FDA3BB6253F}"/>
              </a:ext>
            </a:extLst>
          </p:cNvPr>
          <p:cNvSpPr txBox="1"/>
          <p:nvPr/>
        </p:nvSpPr>
        <p:spPr>
          <a:xfrm>
            <a:off x="9130440" y="5184928"/>
            <a:ext cx="2490369" cy="461665"/>
          </a:xfrm>
          <a:prstGeom prst="rect">
            <a:avLst/>
          </a:prstGeom>
          <a:solidFill>
            <a:srgbClr val="FFFECA"/>
          </a:solidFill>
        </p:spPr>
        <p:txBody>
          <a:bodyPr wrap="square" rtlCol="0">
            <a:spAutoFit/>
          </a:bodyPr>
          <a:lstStyle/>
          <a:p>
            <a:r>
              <a:rPr lang="en-US" sz="1200" dirty="0"/>
              <a:t>EFP, Shaped Charge, </a:t>
            </a:r>
          </a:p>
          <a:p>
            <a:r>
              <a:rPr lang="en-US" sz="1200" dirty="0"/>
              <a:t>Blast</a:t>
            </a:r>
          </a:p>
        </p:txBody>
      </p:sp>
      <p:cxnSp>
        <p:nvCxnSpPr>
          <p:cNvPr id="9" name="Straight Arrow Connector 8">
            <a:extLst>
              <a:ext uri="{FF2B5EF4-FFF2-40B4-BE49-F238E27FC236}">
                <a16:creationId xmlns:a16="http://schemas.microsoft.com/office/drawing/2014/main" id="{D77397E8-FFDE-D69C-2615-6F13C5450E61}"/>
              </a:ext>
            </a:extLst>
          </p:cNvPr>
          <p:cNvCxnSpPr>
            <a:cxnSpLocks/>
          </p:cNvCxnSpPr>
          <p:nvPr/>
        </p:nvCxnSpPr>
        <p:spPr>
          <a:xfrm flipV="1">
            <a:off x="7914867" y="4159057"/>
            <a:ext cx="1025611" cy="64772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9240A79-6698-5B75-48DC-EC89AD89329B}"/>
              </a:ext>
            </a:extLst>
          </p:cNvPr>
          <p:cNvSpPr txBox="1"/>
          <p:nvPr/>
        </p:nvSpPr>
        <p:spPr>
          <a:xfrm>
            <a:off x="7665610" y="4860648"/>
            <a:ext cx="1350529" cy="276999"/>
          </a:xfrm>
          <a:prstGeom prst="rect">
            <a:avLst/>
          </a:prstGeom>
          <a:solidFill>
            <a:srgbClr val="FFFECA"/>
          </a:solidFill>
        </p:spPr>
        <p:txBody>
          <a:bodyPr wrap="square" rtlCol="0">
            <a:spAutoFit/>
          </a:bodyPr>
          <a:lstStyle/>
          <a:p>
            <a:r>
              <a:rPr lang="en-US" sz="1200" dirty="0"/>
              <a:t>EFP</a:t>
            </a:r>
          </a:p>
        </p:txBody>
      </p:sp>
    </p:spTree>
    <p:extLst>
      <p:ext uri="{BB962C8B-B14F-4D97-AF65-F5344CB8AC3E}">
        <p14:creationId xmlns:p14="http://schemas.microsoft.com/office/powerpoint/2010/main" val="15299130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car parked on the side of the road&#10;&#10;Description automatically generated with low confidence">
            <a:extLst>
              <a:ext uri="{FF2B5EF4-FFF2-40B4-BE49-F238E27FC236}">
                <a16:creationId xmlns:a16="http://schemas.microsoft.com/office/drawing/2014/main" id="{1B18D064-EDAD-2648-61D6-3B68D6A1ECF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838200" y="365125"/>
            <a:ext cx="3822189" cy="189991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Fragmentation theory</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92042" y="2265037"/>
            <a:ext cx="3822189" cy="3742762"/>
          </a:xfrm>
        </p:spPr>
        <p:txBody>
          <a:bodyPr vert="horz"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The explosive fragmentation process</a:t>
            </a:r>
          </a:p>
          <a:p>
            <a:pPr marL="457200" indent="-228600">
              <a:buFont typeface="Arial" panose="020B0604020202020204" pitchFamily="34" charset="0"/>
              <a:buChar char="•"/>
            </a:pPr>
            <a:r>
              <a:rPr lang="en-US" sz="2000" dirty="0">
                <a:solidFill>
                  <a:schemeClr val="tx1"/>
                </a:solidFill>
              </a:rPr>
              <a:t>Fragmentation velocity (Gurney)</a:t>
            </a:r>
          </a:p>
          <a:p>
            <a:pPr marL="457200" indent="-228600">
              <a:buFont typeface="Arial" panose="020B0604020202020204" pitchFamily="34" charset="0"/>
              <a:buChar char="•"/>
            </a:pPr>
            <a:r>
              <a:rPr lang="en-US" sz="2000" dirty="0">
                <a:solidFill>
                  <a:schemeClr val="tx1"/>
                </a:solidFill>
              </a:rPr>
              <a:t>Fragmentation direction (Taylor)</a:t>
            </a:r>
          </a:p>
          <a:p>
            <a:pPr marL="457200" indent="-228600">
              <a:buFont typeface="Arial" panose="020B0604020202020204" pitchFamily="34" charset="0"/>
              <a:buChar char="•"/>
            </a:pPr>
            <a:r>
              <a:rPr lang="en-US" sz="2000" dirty="0">
                <a:solidFill>
                  <a:schemeClr val="tx1"/>
                </a:solidFill>
              </a:rPr>
              <a:t>The effectiveness of warheads</a:t>
            </a:r>
          </a:p>
          <a:p>
            <a:pPr marL="457200" indent="-228600">
              <a:buFont typeface="Arial" panose="020B0604020202020204" pitchFamily="34" charset="0"/>
              <a:buChar char="•"/>
            </a:pPr>
            <a:r>
              <a:rPr lang="en-US" sz="2000" dirty="0">
                <a:solidFill>
                  <a:schemeClr val="tx1"/>
                </a:solidFill>
              </a:rPr>
              <a:t>Fragmentation penetration</a:t>
            </a:r>
          </a:p>
          <a:p>
            <a:pPr marL="457200" indent="-228600">
              <a:buFont typeface="Arial" panose="020B0604020202020204" pitchFamily="34" charset="0"/>
              <a:buChar char="•"/>
            </a:pPr>
            <a:r>
              <a:rPr lang="en-US" sz="2000" dirty="0">
                <a:solidFill>
                  <a:schemeClr val="tx1"/>
                </a:solidFill>
              </a:rPr>
              <a:t>Examination of real systems</a:t>
            </a:r>
          </a:p>
          <a:p>
            <a:pPr marL="1143000" lvl="1"/>
            <a:r>
              <a:rPr lang="en-US" sz="2000" dirty="0"/>
              <a:t>Fragment size distribution</a:t>
            </a:r>
          </a:p>
          <a:p>
            <a:pPr marL="1143000" lvl="1"/>
            <a:r>
              <a:rPr lang="en-US" sz="2000" dirty="0"/>
              <a:t>Direction of fragmentation</a:t>
            </a:r>
            <a:endParaRPr lang="en-US" sz="2400" dirty="0">
              <a:solidFill>
                <a:schemeClr val="tx1"/>
              </a:solidFill>
            </a:endParaRPr>
          </a:p>
          <a:p>
            <a:pPr marL="457200" indent="-228600">
              <a:buFont typeface="Arial" panose="020B0604020202020204" pitchFamily="34" charset="0"/>
              <a:buChar char="•"/>
            </a:pPr>
            <a:endParaRPr lang="en-US" sz="2000" dirty="0">
              <a:solidFill>
                <a:schemeClr val="tx1"/>
              </a:solidFill>
            </a:endParaRPr>
          </a:p>
        </p:txBody>
      </p:sp>
    </p:spTree>
    <p:extLst>
      <p:ext uri="{BB962C8B-B14F-4D97-AF65-F5344CB8AC3E}">
        <p14:creationId xmlns:p14="http://schemas.microsoft.com/office/powerpoint/2010/main" val="3949797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459EDB-413E-0847-F7EA-ACD74401DF8F}"/>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9EFB77-9457-BFD5-38A0-AD4486D68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913B6F6E-46CD-CB80-4F1F-45E54A00899B}"/>
              </a:ext>
            </a:extLst>
          </p:cNvPr>
          <p:cNvSpPr txBox="1">
            <a:spLocks/>
          </p:cNvSpPr>
          <p:nvPr/>
        </p:nvSpPr>
        <p:spPr>
          <a:xfrm>
            <a:off x="589560" y="856180"/>
            <a:ext cx="4560584" cy="11280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a:ln>
                  <a:noFill/>
                </a:ln>
                <a:solidFill>
                  <a:prstClr val="black"/>
                </a:solidFill>
                <a:effectLst/>
                <a:uLnTx/>
                <a:uFillTx/>
                <a:latin typeface="Calibri Light" panose="020F0302020204030204"/>
                <a:ea typeface="+mn-ea"/>
                <a:cs typeface="+mn-cs"/>
              </a:rPr>
              <a:t>Introduction</a:t>
            </a:r>
          </a:p>
        </p:txBody>
      </p:sp>
      <p:grpSp>
        <p:nvGrpSpPr>
          <p:cNvPr id="12" name="Group 11">
            <a:extLst>
              <a:ext uri="{FF2B5EF4-FFF2-40B4-BE49-F238E27FC236}">
                <a16:creationId xmlns:a16="http://schemas.microsoft.com/office/drawing/2014/main" id="{D450D5E7-331F-089F-3264-A7F36CA0FB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C9B7BA3B-EF79-0241-4A9E-30D3E3C955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AC7897E-97B7-C3DB-F02A-3FA891D55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6" name="Rectangle 15">
            <a:extLst>
              <a:ext uri="{FF2B5EF4-FFF2-40B4-BE49-F238E27FC236}">
                <a16:creationId xmlns:a16="http://schemas.microsoft.com/office/drawing/2014/main" id="{BE47BDB9-52C0-5797-89CF-633A89A31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3351C055-D9C5-E2D4-B7B4-0CBC3206B435}"/>
              </a:ext>
            </a:extLst>
          </p:cNvPr>
          <p:cNvSpPr>
            <a:spLocks noGrp="1"/>
          </p:cNvSpPr>
          <p:nvPr>
            <p:ph idx="1"/>
          </p:nvPr>
        </p:nvSpPr>
        <p:spPr>
          <a:xfrm>
            <a:off x="159341" y="2263602"/>
            <a:ext cx="5526468" cy="3979585"/>
          </a:xfrm>
        </p:spPr>
        <p:txBody>
          <a:bodyPr vert="horz" wrap="square" lIns="91440" tIns="45720" rIns="91440" bIns="45720" rtlCol="0" anchor="ctr">
            <a:normAutofit fontScale="92500" lnSpcReduction="10000"/>
          </a:bodyPr>
          <a:lstStyle/>
          <a:p>
            <a:pPr indent="-228600">
              <a:buFont typeface="Arial" panose="020B0604020202020204" pitchFamily="34" charset="0"/>
              <a:buChar char="•"/>
            </a:pPr>
            <a:r>
              <a:rPr lang="en-US" sz="1600" dirty="0">
                <a:solidFill>
                  <a:schemeClr val="tx1"/>
                </a:solidFill>
              </a:rPr>
              <a:t>To predict characteristics of warheads such as:</a:t>
            </a:r>
          </a:p>
          <a:p>
            <a:pPr indent="-228600">
              <a:buFont typeface="Arial" panose="020B0604020202020204" pitchFamily="34" charset="0"/>
              <a:buChar char="•"/>
            </a:pPr>
            <a:endParaRPr lang="en-US" sz="1600" dirty="0">
              <a:solidFill>
                <a:schemeClr val="tx1"/>
              </a:solidFill>
            </a:endParaRPr>
          </a:p>
          <a:p>
            <a:pPr marL="1143000" lvl="1"/>
            <a:r>
              <a:rPr lang="en-US" sz="1600" dirty="0"/>
              <a:t>The mean mass of fragments</a:t>
            </a:r>
          </a:p>
          <a:p>
            <a:pPr marL="1143000" lvl="1"/>
            <a:r>
              <a:rPr lang="en-US" sz="1600" dirty="0"/>
              <a:t>The initial velocity of fragments</a:t>
            </a:r>
          </a:p>
          <a:p>
            <a:pPr marL="1143000" lvl="1"/>
            <a:r>
              <a:rPr lang="en-US" sz="1600" dirty="0"/>
              <a:t>The fragment mass distribution</a:t>
            </a:r>
          </a:p>
          <a:p>
            <a:pPr marL="1143000" lvl="1"/>
            <a:r>
              <a:rPr lang="en-US" sz="1600" dirty="0"/>
              <a:t>The fragment velocity distribution</a:t>
            </a:r>
          </a:p>
          <a:p>
            <a:pPr indent="-228600">
              <a:buFont typeface="Arial" panose="020B0604020202020204" pitchFamily="34" charset="0"/>
              <a:buChar char="•"/>
            </a:pPr>
            <a:endParaRPr lang="en-US" sz="1600" dirty="0">
              <a:solidFill>
                <a:schemeClr val="tx1"/>
              </a:solidFill>
            </a:endParaRPr>
          </a:p>
          <a:p>
            <a:pPr indent="-228600">
              <a:buFont typeface="Arial" panose="020B0604020202020204" pitchFamily="34" charset="0"/>
              <a:buChar char="•"/>
            </a:pPr>
            <a:r>
              <a:rPr lang="en-US" sz="1600" dirty="0">
                <a:solidFill>
                  <a:schemeClr val="tx1"/>
                </a:solidFill>
              </a:rPr>
              <a:t>As a function of parameters such as:</a:t>
            </a:r>
          </a:p>
          <a:p>
            <a:pPr indent="-228600">
              <a:buFont typeface="Arial" panose="020B0604020202020204" pitchFamily="34" charset="0"/>
              <a:buChar char="•"/>
            </a:pPr>
            <a:endParaRPr lang="en-US" sz="1600" dirty="0">
              <a:solidFill>
                <a:schemeClr val="tx1"/>
              </a:solidFill>
            </a:endParaRPr>
          </a:p>
          <a:p>
            <a:pPr marL="1143000" lvl="1"/>
            <a:r>
              <a:rPr lang="en-US" sz="1600" dirty="0"/>
              <a:t>Explosive type (TNT, RDX, HMX, AMATOL etc)</a:t>
            </a:r>
          </a:p>
          <a:p>
            <a:pPr marL="1143000" lvl="1"/>
            <a:r>
              <a:rPr lang="en-US" sz="1600" dirty="0"/>
              <a:t>Relative masses of the explosive and the warhead case</a:t>
            </a:r>
          </a:p>
          <a:p>
            <a:pPr marL="1143000" lvl="1"/>
            <a:r>
              <a:rPr lang="en-US" sz="1600" dirty="0"/>
              <a:t>The mechanical and physical properties of the case</a:t>
            </a:r>
          </a:p>
          <a:p>
            <a:pPr marL="1143000" lvl="1"/>
            <a:r>
              <a:rPr lang="en-US" sz="1600" dirty="0"/>
              <a:t>The case geometry</a:t>
            </a:r>
          </a:p>
        </p:txBody>
      </p:sp>
      <p:sp>
        <p:nvSpPr>
          <p:cNvPr id="18" name="Rectangle 17">
            <a:extLst>
              <a:ext uri="{FF2B5EF4-FFF2-40B4-BE49-F238E27FC236}">
                <a16:creationId xmlns:a16="http://schemas.microsoft.com/office/drawing/2014/main" id="{7461DAC4-29DD-D0F0-B241-DEBD4F1A7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B689F622-1002-394B-D7FF-939D82E7F6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Shape, arrow&#10;&#10;Description automatically generated">
            <a:extLst>
              <a:ext uri="{FF2B5EF4-FFF2-40B4-BE49-F238E27FC236}">
                <a16:creationId xmlns:a16="http://schemas.microsoft.com/office/drawing/2014/main" id="{4A66C8C4-6171-2326-1532-A848925A4596}"/>
              </a:ext>
            </a:extLst>
          </p:cNvPr>
          <p:cNvPicPr>
            <a:picLocks noChangeAspect="1"/>
          </p:cNvPicPr>
          <p:nvPr/>
        </p:nvPicPr>
        <p:blipFill rotWithShape="1">
          <a:blip r:embed="rId2"/>
          <a:srcRect l="7680" r="13145" b="-2"/>
          <a:stretch/>
        </p:blipFill>
        <p:spPr>
          <a:xfrm>
            <a:off x="5977788" y="799352"/>
            <a:ext cx="5425410" cy="5259296"/>
          </a:xfrm>
          <a:prstGeom prst="rect">
            <a:avLst/>
          </a:prstGeom>
        </p:spPr>
      </p:pic>
    </p:spTree>
    <p:extLst>
      <p:ext uri="{BB962C8B-B14F-4D97-AF65-F5344CB8AC3E}">
        <p14:creationId xmlns:p14="http://schemas.microsoft.com/office/powerpoint/2010/main" val="2146164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A1BF9-9DA9-BDC0-E2C3-9236946B09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CD8EDA-068C-E30F-3EAD-861FD57FB7CE}"/>
              </a:ext>
            </a:extLst>
          </p:cNvPr>
          <p:cNvSpPr>
            <a:spLocks noGrp="1"/>
          </p:cNvSpPr>
          <p:nvPr>
            <p:ph type="title"/>
          </p:nvPr>
        </p:nvSpPr>
        <p:spPr/>
        <p:txBody>
          <a:bodyPr>
            <a:normAutofit/>
          </a:bodyPr>
          <a:lstStyle/>
          <a:p>
            <a:r>
              <a:rPr lang="en-US" sz="3600" dirty="0"/>
              <a:t>Remember Neville Mott – Proc. Roy. Soc. (A) 189, 300 (1947)</a:t>
            </a:r>
          </a:p>
        </p:txBody>
      </p:sp>
      <p:sp>
        <p:nvSpPr>
          <p:cNvPr id="3" name="Content Placeholder 2">
            <a:extLst>
              <a:ext uri="{FF2B5EF4-FFF2-40B4-BE49-F238E27FC236}">
                <a16:creationId xmlns:a16="http://schemas.microsoft.com/office/drawing/2014/main" id="{3FAE3BA8-58C1-9FF1-BC14-BBB3372E47C0}"/>
              </a:ext>
            </a:extLst>
          </p:cNvPr>
          <p:cNvSpPr>
            <a:spLocks noGrp="1"/>
          </p:cNvSpPr>
          <p:nvPr>
            <p:ph idx="1"/>
          </p:nvPr>
        </p:nvSpPr>
        <p:spPr/>
        <p:txBody>
          <a:bodyPr>
            <a:normAutofit lnSpcReduction="10000"/>
          </a:bodyPr>
          <a:lstStyle/>
          <a:p>
            <a:r>
              <a:rPr lang="en-US" dirty="0"/>
              <a:t>For small fragments</a:t>
            </a:r>
          </a:p>
          <a:p>
            <a:pPr lvl="1"/>
            <a:r>
              <a:rPr lang="en-US" dirty="0"/>
              <a:t>Material of low ductility</a:t>
            </a:r>
          </a:p>
          <a:p>
            <a:pPr lvl="1"/>
            <a:r>
              <a:rPr lang="en-US" dirty="0"/>
              <a:t>Thin-walled shell</a:t>
            </a:r>
          </a:p>
          <a:p>
            <a:pPr lvl="1"/>
            <a:r>
              <a:rPr lang="en-US" dirty="0"/>
              <a:t>High energy explosive</a:t>
            </a:r>
          </a:p>
          <a:p>
            <a:pPr lvl="1"/>
            <a:endParaRPr lang="en-US" dirty="0"/>
          </a:p>
          <a:p>
            <a:r>
              <a:rPr lang="en-US" dirty="0"/>
              <a:t>For larger fragments</a:t>
            </a:r>
          </a:p>
          <a:p>
            <a:pPr lvl="1"/>
            <a:r>
              <a:rPr lang="en-US" dirty="0"/>
              <a:t>Material of higher ductility</a:t>
            </a:r>
          </a:p>
          <a:p>
            <a:pPr lvl="1"/>
            <a:r>
              <a:rPr lang="en-US" dirty="0"/>
              <a:t>Thick-walled shell</a:t>
            </a:r>
          </a:p>
          <a:p>
            <a:pPr lvl="1"/>
            <a:r>
              <a:rPr lang="en-US" dirty="0"/>
              <a:t>Low energy explosive</a:t>
            </a:r>
          </a:p>
        </p:txBody>
      </p:sp>
    </p:spTree>
    <p:extLst>
      <p:ext uri="{BB962C8B-B14F-4D97-AF65-F5344CB8AC3E}">
        <p14:creationId xmlns:p14="http://schemas.microsoft.com/office/powerpoint/2010/main" val="39702195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ED5C1-074A-BDA1-589A-F8CC40422C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E831CA-D0D9-F2CE-B1F2-777996A13FEE}"/>
              </a:ext>
            </a:extLst>
          </p:cNvPr>
          <p:cNvSpPr>
            <a:spLocks noGrp="1"/>
          </p:cNvSpPr>
          <p:nvPr>
            <p:ph type="title"/>
          </p:nvPr>
        </p:nvSpPr>
        <p:spPr/>
        <p:txBody>
          <a:bodyPr>
            <a:normAutofit/>
          </a:bodyPr>
          <a:lstStyle/>
          <a:p>
            <a:r>
              <a:rPr lang="en-US" sz="3600" dirty="0"/>
              <a:t>Neville Mott – Proc. Roy. Soc. (A) 189, 300 (1947)</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0A8AC2B-1E27-718F-07A6-EF1E8F726DD8}"/>
                  </a:ext>
                </a:extLst>
              </p:cNvPr>
              <p:cNvSpPr>
                <a:spLocks noGrp="1"/>
              </p:cNvSpPr>
              <p:nvPr>
                <p:ph idx="1"/>
              </p:nvPr>
            </p:nvSpPr>
            <p:spPr/>
            <p:txBody>
              <a:bodyPr>
                <a:normAutofit fontScale="92500" lnSpcReduction="20000"/>
              </a:bodyPr>
              <a:lstStyle/>
              <a:p>
                <a:r>
                  <a:rPr lang="en-US" dirty="0"/>
                  <a:t>Extremely light cases (&lt; 3% charge mass)</a:t>
                </a:r>
              </a:p>
              <a:p>
                <a:pPr lvl="1"/>
                <a:endParaRPr lang="en-US" dirty="0"/>
              </a:p>
              <a:p>
                <a:r>
                  <a:rPr lang="en-US" dirty="0"/>
                  <a:t>Light casing. </a:t>
                </a:r>
                <a14:m>
                  <m:oMath xmlns:m="http://schemas.openxmlformats.org/officeDocument/2006/math">
                    <m:r>
                      <a:rPr lang="en-GB" b="0" i="0" smtClean="0">
                        <a:latin typeface="Cambria Math" panose="02040503050406030204" pitchFamily="18" charset="0"/>
                      </a:rPr>
                      <m:t>            </m:t>
                    </m:r>
                    <m:r>
                      <a:rPr lang="en-GB" b="0" i="1" smtClean="0">
                        <a:latin typeface="Cambria Math" panose="02040503050406030204" pitchFamily="18" charset="0"/>
                      </a:rPr>
                      <m:t>                    0.03</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𝐶</m:t>
                        </m:r>
                      </m:num>
                      <m:den>
                        <m:r>
                          <a:rPr lang="en-GB" b="0" i="1" smtClean="0">
                            <a:latin typeface="Cambria Math" panose="02040503050406030204" pitchFamily="18" charset="0"/>
                            <a:ea typeface="Cambria Math" panose="02040503050406030204" pitchFamily="18" charset="0"/>
                          </a:rPr>
                          <m:t>𝑀</m:t>
                        </m:r>
                      </m:den>
                    </m:f>
                    <m:r>
                      <a:rPr lang="en-GB" b="0" i="1" smtClean="0">
                        <a:latin typeface="Cambria Math" panose="02040503050406030204" pitchFamily="18" charset="0"/>
                        <a:ea typeface="Cambria Math" panose="02040503050406030204" pitchFamily="18" charset="0"/>
                      </a:rPr>
                      <m:t>≤1</m:t>
                    </m:r>
                  </m:oMath>
                </a14:m>
                <a:endParaRPr lang="en-US" dirty="0"/>
              </a:p>
              <a:p>
                <a:endParaRPr lang="en-US" dirty="0"/>
              </a:p>
              <a:p>
                <a:r>
                  <a:rPr lang="en-US" dirty="0"/>
                  <a:t>Moderate to heavy casing </a:t>
                </a:r>
                <a14:m>
                  <m:oMath xmlns:m="http://schemas.openxmlformats.org/officeDocument/2006/math">
                    <m:r>
                      <a:rPr lang="en-GB" b="0" i="0" smtClean="0">
                        <a:latin typeface="Cambria Math" panose="02040503050406030204" pitchFamily="18" charset="0"/>
                      </a:rPr>
                      <m:t>          </m:t>
                    </m:r>
                    <m:r>
                      <a:rPr lang="en-GB" b="0" i="1" smtClean="0">
                        <a:latin typeface="Cambria Math" panose="02040503050406030204" pitchFamily="18" charset="0"/>
                      </a:rPr>
                      <m:t>1</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𝐶</m:t>
                        </m:r>
                      </m:num>
                      <m:den>
                        <m:r>
                          <a:rPr lang="en-GB" b="0" i="1" smtClean="0">
                            <a:latin typeface="Cambria Math" panose="02040503050406030204" pitchFamily="18" charset="0"/>
                            <a:ea typeface="Cambria Math" panose="02040503050406030204" pitchFamily="18" charset="0"/>
                          </a:rPr>
                          <m:t>𝑀</m:t>
                        </m:r>
                      </m:den>
                    </m:f>
                    <m:r>
                      <a:rPr lang="en-GB" b="0" i="1" smtClean="0">
                        <a:latin typeface="Cambria Math" panose="02040503050406030204" pitchFamily="18" charset="0"/>
                        <a:ea typeface="Cambria Math" panose="02040503050406030204" pitchFamily="18" charset="0"/>
                      </a:rPr>
                      <m:t>≤5</m:t>
                    </m:r>
                  </m:oMath>
                </a14:m>
                <a:endParaRPr lang="en-US" dirty="0"/>
              </a:p>
              <a:p>
                <a:endParaRPr lang="en-US" dirty="0"/>
              </a:p>
              <a:p>
                <a:r>
                  <a:rPr lang="en-US" dirty="0"/>
                  <a:t>Note, for moderate to heavy case, case expands up to 2 x original radius before tensile cracking is initiated. As such, inner parts of case are travelling faster than outer parts</a:t>
                </a:r>
              </a:p>
            </p:txBody>
          </p:sp>
        </mc:Choice>
        <mc:Fallback xmlns="">
          <p:sp>
            <p:nvSpPr>
              <p:cNvPr id="3" name="Content Placeholder 2">
                <a:extLst>
                  <a:ext uri="{FF2B5EF4-FFF2-40B4-BE49-F238E27FC236}">
                    <a16:creationId xmlns:a16="http://schemas.microsoft.com/office/drawing/2014/main" id="{C5B67323-54EF-111C-8CC3-658B30B6819D}"/>
                  </a:ext>
                </a:extLst>
              </p:cNvPr>
              <p:cNvSpPr>
                <a:spLocks noGrp="1" noRot="1" noChangeAspect="1" noMove="1" noResize="1" noEditPoints="1" noAdjustHandles="1" noChangeArrowheads="1" noChangeShapeType="1" noTextEdit="1"/>
              </p:cNvSpPr>
              <p:nvPr>
                <p:ph idx="1"/>
              </p:nvPr>
            </p:nvSpPr>
            <p:spPr>
              <a:blipFill>
                <a:blip r:embed="rId2"/>
                <a:stretch>
                  <a:fillRect l="-884" t="-4240" b="-2120"/>
                </a:stretch>
              </a:blipFill>
            </p:spPr>
            <p:txBody>
              <a:bodyPr/>
              <a:lstStyle/>
              <a:p>
                <a:r>
                  <a:rPr lang="en-US">
                    <a:noFill/>
                  </a:rPr>
                  <a:t> </a:t>
                </a:r>
              </a:p>
            </p:txBody>
          </p:sp>
        </mc:Fallback>
      </mc:AlternateContent>
    </p:spTree>
    <p:extLst>
      <p:ext uri="{BB962C8B-B14F-4D97-AF65-F5344CB8AC3E}">
        <p14:creationId xmlns:p14="http://schemas.microsoft.com/office/powerpoint/2010/main" val="6879470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61BE3F43-E8FA-F085-6FEF-C58B7FD008FD}"/>
              </a:ext>
            </a:extLst>
          </p:cNvPr>
          <p:cNvSpPr txBox="1">
            <a:spLocks/>
          </p:cNvSpPr>
          <p:nvPr/>
        </p:nvSpPr>
        <p:spPr>
          <a:xfrm>
            <a:off x="9267909" y="2023110"/>
            <a:ext cx="2469624" cy="284607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Light" panose="020F0302020204030204"/>
                <a:ea typeface="+mn-ea"/>
                <a:cs typeface="+mn-cs"/>
              </a:rPr>
              <a:t>The explosive fragmentation process</a:t>
            </a: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000" b="0" i="0" u="none" strike="noStrike" kern="1200" cap="none" spc="0" normalizeH="0" baseline="0" noProof="0" dirty="0">
                <a:ln>
                  <a:noFill/>
                </a:ln>
                <a:solidFill>
                  <a:prstClr val="black"/>
                </a:solidFill>
                <a:effectLst/>
                <a:uLnTx/>
                <a:uFillTx/>
                <a:latin typeface="Calibri Light" panose="020F0302020204030204"/>
                <a:ea typeface="+mn-ea"/>
                <a:cs typeface="+mn-cs"/>
              </a:rPr>
              <a:t>(single point end initiation of a cylindrical charge)</a:t>
            </a:r>
          </a:p>
        </p:txBody>
      </p: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Content Placeholder 6" descr="Diagram, schematic&#10;&#10;Description automatically generated">
            <a:extLst>
              <a:ext uri="{FF2B5EF4-FFF2-40B4-BE49-F238E27FC236}">
                <a16:creationId xmlns:a16="http://schemas.microsoft.com/office/drawing/2014/main" id="{019AD1EF-E6EE-C5BD-95FD-D22A7EECC36F}"/>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545238" y="1286601"/>
            <a:ext cx="7608304" cy="4355754"/>
          </a:xfrm>
          <a:prstGeom prst="rect">
            <a:avLst/>
          </a:prstGeom>
        </p:spPr>
      </p:pic>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59548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13FCA1-44D9-44C4-A481-2E4A7B42D55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491A61-A5CD-EEC8-A525-8B7F545F4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D821198-578C-1042-50E4-4DE2008B4D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8E7E9194-5BCD-C976-E360-B237EE700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9AB2E50-7187-936D-8D15-C32521023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4AEC1388-AD31-92E4-7D38-BCAFBFE81319}"/>
              </a:ext>
            </a:extLst>
          </p:cNvPr>
          <p:cNvSpPr txBox="1">
            <a:spLocks/>
          </p:cNvSpPr>
          <p:nvPr/>
        </p:nvSpPr>
        <p:spPr>
          <a:xfrm>
            <a:off x="699714" y="5490971"/>
            <a:ext cx="6962072" cy="115920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a:ln>
                  <a:noFill/>
                </a:ln>
                <a:solidFill>
                  <a:srgbClr val="FFFFFF"/>
                </a:solidFill>
                <a:effectLst/>
                <a:uLnTx/>
                <a:uFillTx/>
                <a:latin typeface="Calibri Light" panose="020F0302020204030204"/>
                <a:ea typeface="+mn-ea"/>
                <a:cs typeface="+mn-cs"/>
              </a:rPr>
              <a:t>Fragment velocity</a:t>
            </a:r>
          </a:p>
        </p:txBody>
      </p:sp>
      <p:pic>
        <p:nvPicPr>
          <p:cNvPr id="3" name="Picture 2" descr="Text&#10;&#10;Description automatically generated">
            <a:extLst>
              <a:ext uri="{FF2B5EF4-FFF2-40B4-BE49-F238E27FC236}">
                <a16:creationId xmlns:a16="http://schemas.microsoft.com/office/drawing/2014/main" id="{752DA98B-1154-9168-B079-D99027A1D8F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328713" y="390832"/>
            <a:ext cx="7627193" cy="4519114"/>
          </a:xfrm>
          <a:prstGeom prst="rect">
            <a:avLst/>
          </a:prstGeom>
        </p:spPr>
      </p:pic>
    </p:spTree>
    <p:extLst>
      <p:ext uri="{BB962C8B-B14F-4D97-AF65-F5344CB8AC3E}">
        <p14:creationId xmlns:p14="http://schemas.microsoft.com/office/powerpoint/2010/main" val="6374329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srgbClr val="FFFFFF"/>
                </a:solidFill>
                <a:effectLst/>
                <a:uLnTx/>
                <a:uFillTx/>
                <a:latin typeface="Calibri Light" panose="020F0302020204030204"/>
                <a:ea typeface="+mn-ea"/>
                <a:cs typeface="+mn-cs"/>
              </a:rPr>
              <a:t>Calculation of fragment velocity – Gurney Equation</a:t>
            </a:r>
          </a:p>
        </p:txBody>
      </p:sp>
      <p:pic>
        <p:nvPicPr>
          <p:cNvPr id="6" name="Content Placeholder 5" descr="Text&#10;&#10;Description automatically generated">
            <a:extLst>
              <a:ext uri="{FF2B5EF4-FFF2-40B4-BE49-F238E27FC236}">
                <a16:creationId xmlns:a16="http://schemas.microsoft.com/office/drawing/2014/main" id="{CEFBA9CF-6D42-4808-7E40-24AFF604E9FE}"/>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511793" y="1342543"/>
            <a:ext cx="7229008" cy="4172913"/>
          </a:xfrm>
        </p:spPr>
      </p:pic>
    </p:spTree>
    <p:extLst>
      <p:ext uri="{BB962C8B-B14F-4D97-AF65-F5344CB8AC3E}">
        <p14:creationId xmlns:p14="http://schemas.microsoft.com/office/powerpoint/2010/main" val="33172723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Text&#10;&#10;Description automatically generated">
            <a:extLst>
              <a:ext uri="{FF2B5EF4-FFF2-40B4-BE49-F238E27FC236}">
                <a16:creationId xmlns:a16="http://schemas.microsoft.com/office/drawing/2014/main" id="{724F8AC0-5FB6-2CAB-2F16-35969B81ED2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06553" y="643467"/>
            <a:ext cx="7378893"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39864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1BCA2-5302-27DA-223F-1BA0742A9773}"/>
            </a:ext>
          </a:extLst>
        </p:cNvPr>
        <p:cNvGrpSpPr/>
        <p:nvPr/>
      </p:nvGrpSpPr>
      <p:grpSpPr>
        <a:xfrm>
          <a:off x="0" y="0"/>
          <a:ext cx="0" cy="0"/>
          <a:chOff x="0" y="0"/>
          <a:chExt cx="0" cy="0"/>
        </a:xfrm>
      </p:grpSpPr>
      <p:sp>
        <p:nvSpPr>
          <p:cNvPr id="4" name="Content Placeholder 1">
            <a:extLst>
              <a:ext uri="{FF2B5EF4-FFF2-40B4-BE49-F238E27FC236}">
                <a16:creationId xmlns:a16="http://schemas.microsoft.com/office/drawing/2014/main" id="{1955B528-C3A4-05B3-D8C7-09014AF19109}"/>
              </a:ext>
            </a:extLst>
          </p:cNvPr>
          <p:cNvSpPr txBox="1">
            <a:spLocks/>
          </p:cNvSpPr>
          <p:nvPr/>
        </p:nvSpPr>
        <p:spPr>
          <a:xfrm>
            <a:off x="5596873" y="1932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Characteristics of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commonly used explosives</a:t>
            </a:r>
          </a:p>
        </p:txBody>
      </p:sp>
      <p:pic>
        <p:nvPicPr>
          <p:cNvPr id="5" name="Picture 4" descr="Table&#10;&#10;Description automatically generated">
            <a:extLst>
              <a:ext uri="{FF2B5EF4-FFF2-40B4-BE49-F238E27FC236}">
                <a16:creationId xmlns:a16="http://schemas.microsoft.com/office/drawing/2014/main" id="{680C9DDF-4B64-4AE5-44DA-D641142411E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0922" y="1469531"/>
            <a:ext cx="7772400" cy="4193803"/>
          </a:xfrm>
          <a:prstGeom prst="rect">
            <a:avLst/>
          </a:prstGeom>
        </p:spPr>
      </p:pic>
      <p:grpSp>
        <p:nvGrpSpPr>
          <p:cNvPr id="9" name="Group 8">
            <a:extLst>
              <a:ext uri="{FF2B5EF4-FFF2-40B4-BE49-F238E27FC236}">
                <a16:creationId xmlns:a16="http://schemas.microsoft.com/office/drawing/2014/main" id="{A5B3D2D0-020F-E45F-3D13-885017E20223}"/>
              </a:ext>
            </a:extLst>
          </p:cNvPr>
          <p:cNvGrpSpPr/>
          <p:nvPr/>
        </p:nvGrpSpPr>
        <p:grpSpPr>
          <a:xfrm>
            <a:off x="8752576" y="2248930"/>
            <a:ext cx="2938502" cy="2138526"/>
            <a:chOff x="8565249" y="2199503"/>
            <a:chExt cx="2938502" cy="2138526"/>
          </a:xfrm>
        </p:grpSpPr>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753AC60-242C-E3D3-7222-FACA1E8AF0F3}"/>
                    </a:ext>
                  </a:extLst>
                </p:cNvPr>
                <p:cNvSpPr txBox="1"/>
                <p:nvPr/>
              </p:nvSpPr>
              <p:spPr>
                <a:xfrm>
                  <a:off x="8565639" y="3244677"/>
                  <a:ext cx="2938112" cy="643509"/>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ad>
                          <m:radPr>
                            <m:degHide m:val="on"/>
                            <m:ctrlPr>
                              <a:rPr kumimoji="0" lang="en-US"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radPr>
                          <m:deg/>
                          <m:e>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2</m:t>
                            </m:r>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𝐸</m:t>
                            </m:r>
                          </m:e>
                        </m:rad>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 </m:t>
                        </m:r>
                        <m:f>
                          <m:fPr>
                            <m:type m:val="skw"/>
                            <m:ctrlP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Pr>
                          <m:num>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2</m:t>
                            </m:r>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𝐷</m:t>
                            </m:r>
                          </m:num>
                          <m:den>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2.97</m:t>
                            </m:r>
                          </m:den>
                        </m:f>
                      </m:oMath>
                    </m:oMathPara>
                  </a14:m>
                  <a:endPar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6" name="TextBox 5">
                  <a:extLst>
                    <a:ext uri="{FF2B5EF4-FFF2-40B4-BE49-F238E27FC236}">
                      <a16:creationId xmlns:a16="http://schemas.microsoft.com/office/drawing/2014/main" id="{1349C2B2-CAA6-09DE-9DC7-3EB3A83B6CBC}"/>
                    </a:ext>
                  </a:extLst>
                </p:cNvPr>
                <p:cNvSpPr txBox="1">
                  <a:spLocks noRot="1" noChangeAspect="1" noMove="1" noResize="1" noEditPoints="1" noAdjustHandles="1" noChangeArrowheads="1" noChangeShapeType="1" noTextEdit="1"/>
                </p:cNvSpPr>
                <p:nvPr/>
              </p:nvSpPr>
              <p:spPr>
                <a:xfrm>
                  <a:off x="8565639" y="3244677"/>
                  <a:ext cx="2938112" cy="643509"/>
                </a:xfrm>
                <a:prstGeom prst="rect">
                  <a:avLst/>
                </a:prstGeom>
                <a:blipFill>
                  <a:blip r:embed="rId4"/>
                  <a:stretch>
                    <a:fillRect t="-155769" r="-2586" b="-230769"/>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A09245AB-D378-D3B1-94C2-D79D032AB65E}"/>
                </a:ext>
              </a:extLst>
            </p:cNvPr>
            <p:cNvSpPr txBox="1"/>
            <p:nvPr/>
          </p:nvSpPr>
          <p:spPr>
            <a:xfrm>
              <a:off x="8599654" y="2199503"/>
              <a:ext cx="287008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Useful engineering estimate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(from Cooper)</a:t>
              </a:r>
            </a:p>
          </p:txBody>
        </p:sp>
        <p:sp>
          <p:nvSpPr>
            <p:cNvPr id="8" name="TextBox 7">
              <a:extLst>
                <a:ext uri="{FF2B5EF4-FFF2-40B4-BE49-F238E27FC236}">
                  <a16:creationId xmlns:a16="http://schemas.microsoft.com/office/drawing/2014/main" id="{30060E8C-FDB3-D07C-C0C9-20A730D150F7}"/>
                </a:ext>
              </a:extLst>
            </p:cNvPr>
            <p:cNvSpPr txBox="1"/>
            <p:nvPr/>
          </p:nvSpPr>
          <p:spPr>
            <a:xfrm>
              <a:off x="8565249" y="3968697"/>
              <a:ext cx="240072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Where D = V</a:t>
              </a:r>
              <a:r>
                <a:rPr kumimoji="0" lang="en-US" sz="1800" b="0" i="0" u="none" strike="noStrike" kern="1200" cap="none" spc="0" normalizeH="0" baseline="-25000" noProof="0" dirty="0">
                  <a:ln>
                    <a:noFill/>
                  </a:ln>
                  <a:solidFill>
                    <a:prstClr val="white"/>
                  </a:solidFill>
                  <a:effectLst/>
                  <a:uLnTx/>
                  <a:uFillTx/>
                  <a:latin typeface="Calibri" panose="020F0502020204030204"/>
                  <a:ea typeface="+mn-ea"/>
                  <a:cs typeface="+mn-cs"/>
                </a:rPr>
                <a:t>d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explosive</a:t>
              </a:r>
            </a:p>
          </p:txBody>
        </p:sp>
      </p:grpSp>
    </p:spTree>
    <p:extLst>
      <p:ext uri="{BB962C8B-B14F-4D97-AF65-F5344CB8AC3E}">
        <p14:creationId xmlns:p14="http://schemas.microsoft.com/office/powerpoint/2010/main" val="18358608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E9CA3A-EBE6-10E1-FD61-10AB18916C04}"/>
            </a:ext>
          </a:extLst>
        </p:cNvPr>
        <p:cNvGrpSpPr/>
        <p:nvPr/>
      </p:nvGrpSpPr>
      <p:grpSpPr>
        <a:xfrm>
          <a:off x="0" y="0"/>
          <a:ext cx="0" cy="0"/>
          <a:chOff x="0" y="0"/>
          <a:chExt cx="0" cy="0"/>
        </a:xfrm>
      </p:grpSpPr>
      <p:sp>
        <p:nvSpPr>
          <p:cNvPr id="20482" name="Text Box 4">
            <a:extLst>
              <a:ext uri="{FF2B5EF4-FFF2-40B4-BE49-F238E27FC236}">
                <a16:creationId xmlns:a16="http://schemas.microsoft.com/office/drawing/2014/main" id="{0D564D04-B0CA-C391-F151-893BB71AEC1E}"/>
              </a:ext>
            </a:extLst>
          </p:cNvPr>
          <p:cNvSpPr txBox="1">
            <a:spLocks noChangeArrowheads="1"/>
          </p:cNvSpPr>
          <p:nvPr/>
        </p:nvSpPr>
        <p:spPr bwMode="auto">
          <a:xfrm>
            <a:off x="4264436" y="215900"/>
            <a:ext cx="6048375"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ct val="50000"/>
              </a:spcBef>
              <a:spcAft>
                <a:spcPts val="0"/>
              </a:spcAft>
              <a:buClrTx/>
              <a:buSzTx/>
              <a:buFont typeface="Monotype Sorts" pitchFamily="2" charset="2"/>
              <a:buNone/>
              <a:tabLst/>
              <a:defRPr/>
            </a:pPr>
            <a:r>
              <a:rPr kumimoji="0" lang="en-GB" altLang="en-US" sz="3200" b="1" i="0" u="none" strike="noStrike" kern="1200" cap="none" spc="0" normalizeH="0" baseline="0" noProof="0" dirty="0">
                <a:ln>
                  <a:noFill/>
                </a:ln>
                <a:solidFill>
                  <a:prstClr val="white"/>
                </a:solidFill>
                <a:effectLst/>
                <a:uLnTx/>
                <a:uFillTx/>
                <a:latin typeface="Arial" panose="020B0604020202020204" pitchFamily="34" charset="0"/>
                <a:ea typeface="ＭＳ Ｐゴシック" panose="020B0600070205080204" pitchFamily="34" charset="-128"/>
                <a:cs typeface="+mn-cs"/>
              </a:rPr>
              <a:t> Fragment velocity (effect of case thickness and M/C)</a:t>
            </a:r>
          </a:p>
        </p:txBody>
      </p:sp>
      <p:pic>
        <p:nvPicPr>
          <p:cNvPr id="3" name="Picture 2" descr="Table&#10;&#10;Description automatically generated">
            <a:extLst>
              <a:ext uri="{FF2B5EF4-FFF2-40B4-BE49-F238E27FC236}">
                <a16:creationId xmlns:a16="http://schemas.microsoft.com/office/drawing/2014/main" id="{9852A17B-609C-5398-B2DE-EE94C344626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10181" y="1449452"/>
            <a:ext cx="9257883" cy="3959095"/>
          </a:xfrm>
          <a:prstGeom prst="rect">
            <a:avLst/>
          </a:prstGeom>
        </p:spPr>
      </p:pic>
    </p:spTree>
    <p:extLst>
      <p:ext uri="{BB962C8B-B14F-4D97-AF65-F5344CB8AC3E}">
        <p14:creationId xmlns:p14="http://schemas.microsoft.com/office/powerpoint/2010/main" val="7808485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F9E1DE-27BC-EF13-6E51-96E01CDF3FE9}"/>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7AE9C4F-ED5E-AA53-0BEA-C9F142665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30D5F6F-3366-B1C1-5B07-B1DF20839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36725F1-0CE2-C58D-4328-4C0F7817A3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1776BCA-8C55-E914-F6B1-681C3B2912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8201244B-B121-ACDA-F0FA-52183BD8B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C1CEDF70-41E5-B696-76E5-CDBC8DA86D30}"/>
              </a:ext>
            </a:extLst>
          </p:cNvPr>
          <p:cNvSpPr txBox="1">
            <a:spLocks/>
          </p:cNvSpPr>
          <p:nvPr/>
        </p:nvSpPr>
        <p:spPr>
          <a:xfrm>
            <a:off x="352529" y="1298070"/>
            <a:ext cx="3333545" cy="3071906"/>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Fragmentation Direction </a:t>
            </a: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endPar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Taylor Equation</a:t>
            </a:r>
          </a:p>
        </p:txBody>
      </p:sp>
      <p:pic>
        <p:nvPicPr>
          <p:cNvPr id="7" name="Content Placeholder 6" descr="Diagram&#10;&#10;Description automatically generated">
            <a:extLst>
              <a:ext uri="{FF2B5EF4-FFF2-40B4-BE49-F238E27FC236}">
                <a16:creationId xmlns:a16="http://schemas.microsoft.com/office/drawing/2014/main" id="{2F5434D9-60F0-8613-552E-2FE2D10C78BA}"/>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126627" y="1298070"/>
            <a:ext cx="7974399" cy="4226430"/>
          </a:xfrm>
          <a:prstGeom prst="rect">
            <a:avLst/>
          </a:prstGeom>
        </p:spPr>
      </p:pic>
    </p:spTree>
    <p:extLst>
      <p:ext uri="{BB962C8B-B14F-4D97-AF65-F5344CB8AC3E}">
        <p14:creationId xmlns:p14="http://schemas.microsoft.com/office/powerpoint/2010/main" val="3592180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B4DAB-335A-C867-BE5F-909186455FD3}"/>
            </a:ext>
          </a:extLst>
        </p:cNvPr>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4F5C4FF-47E6-9F5E-F238-D6E0ADF3B126}"/>
              </a:ext>
            </a:extLst>
          </p:cNvPr>
          <p:cNvSpPr txBox="1">
            <a:spLocks/>
          </p:cNvSpPr>
          <p:nvPr/>
        </p:nvSpPr>
        <p:spPr>
          <a:xfrm>
            <a:off x="352529" y="1298070"/>
            <a:ext cx="3333545" cy="3071906"/>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Fragmentation Direction </a:t>
            </a: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endPar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Taylor Equation</a:t>
            </a:r>
          </a:p>
        </p:txBody>
      </p:sp>
      <p:sp>
        <p:nvSpPr>
          <p:cNvPr id="5" name="Rounded Rectangle 4">
            <a:extLst>
              <a:ext uri="{FF2B5EF4-FFF2-40B4-BE49-F238E27FC236}">
                <a16:creationId xmlns:a16="http://schemas.microsoft.com/office/drawing/2014/main" id="{84AF5052-0E43-5E49-DAD2-8543EC40A15B}"/>
              </a:ext>
            </a:extLst>
          </p:cNvPr>
          <p:cNvSpPr/>
          <p:nvPr/>
        </p:nvSpPr>
        <p:spPr>
          <a:xfrm>
            <a:off x="4163441" y="2801562"/>
            <a:ext cx="6478622" cy="2743200"/>
          </a:xfrm>
          <a:prstGeom prst="round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22CE4D03-7E85-39B6-184D-60B14B7D0B4E}"/>
              </a:ext>
            </a:extLst>
          </p:cNvPr>
          <p:cNvSpPr/>
          <p:nvPr/>
        </p:nvSpPr>
        <p:spPr>
          <a:xfrm>
            <a:off x="4212078" y="3121525"/>
            <a:ext cx="6381347" cy="222989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D</a:t>
            </a: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4F71535F-19BA-D471-4017-CB68767D3E77}"/>
              </a:ext>
            </a:extLst>
          </p:cNvPr>
          <p:cNvSpPr/>
          <p:nvPr/>
        </p:nvSpPr>
        <p:spPr>
          <a:xfrm>
            <a:off x="7334659" y="2801562"/>
            <a:ext cx="214008" cy="272374"/>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Arrow Connector 9">
            <a:extLst>
              <a:ext uri="{FF2B5EF4-FFF2-40B4-BE49-F238E27FC236}">
                <a16:creationId xmlns:a16="http://schemas.microsoft.com/office/drawing/2014/main" id="{DDD6943A-B075-8173-D354-B768404D890C}"/>
              </a:ext>
            </a:extLst>
          </p:cNvPr>
          <p:cNvCxnSpPr>
            <a:cxnSpLocks/>
            <a:stCxn id="8" idx="0"/>
          </p:cNvCxnSpPr>
          <p:nvPr/>
        </p:nvCxnSpPr>
        <p:spPr>
          <a:xfrm flipH="1" flipV="1">
            <a:off x="5690690" y="957598"/>
            <a:ext cx="1750973" cy="1843964"/>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8F1225B9-4BB7-30D6-FE93-34E7DC05DA56}"/>
              </a:ext>
            </a:extLst>
          </p:cNvPr>
          <p:cNvSpPr/>
          <p:nvPr/>
        </p:nvSpPr>
        <p:spPr>
          <a:xfrm>
            <a:off x="10428057" y="4027246"/>
            <a:ext cx="311285" cy="233464"/>
          </a:xfrm>
          <a:prstGeom prst="ellipse">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5" name="Straight Connector 14">
            <a:extLst>
              <a:ext uri="{FF2B5EF4-FFF2-40B4-BE49-F238E27FC236}">
                <a16:creationId xmlns:a16="http://schemas.microsoft.com/office/drawing/2014/main" id="{707E328A-E0A8-6B69-53D9-EA4CAFD3291A}"/>
              </a:ext>
            </a:extLst>
          </p:cNvPr>
          <p:cNvCxnSpPr>
            <a:stCxn id="6" idx="1"/>
            <a:endCxn id="11" idx="3"/>
          </p:cNvCxnSpPr>
          <p:nvPr/>
        </p:nvCxnSpPr>
        <p:spPr>
          <a:xfrm flipV="1">
            <a:off x="4212078" y="4226520"/>
            <a:ext cx="6261566" cy="9951"/>
          </a:xfrm>
          <a:prstGeom prst="line">
            <a:avLst/>
          </a:prstGeom>
          <a:ln w="381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9A4E42A-8BD2-6E6E-4589-2EA56E73E54A}"/>
              </a:ext>
            </a:extLst>
          </p:cNvPr>
          <p:cNvCxnSpPr>
            <a:cxnSpLocks/>
            <a:stCxn id="11" idx="1"/>
            <a:endCxn id="8" idx="0"/>
          </p:cNvCxnSpPr>
          <p:nvPr/>
        </p:nvCxnSpPr>
        <p:spPr>
          <a:xfrm flipH="1" flipV="1">
            <a:off x="7441663" y="2801562"/>
            <a:ext cx="3031981" cy="125987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FEDD71F-5C1C-D49D-9E4F-31FC63B507D3}"/>
              </a:ext>
            </a:extLst>
          </p:cNvPr>
          <p:cNvCxnSpPr>
            <a:cxnSpLocks/>
            <a:stCxn id="8" idx="0"/>
          </p:cNvCxnSpPr>
          <p:nvPr/>
        </p:nvCxnSpPr>
        <p:spPr>
          <a:xfrm flipV="1">
            <a:off x="7441663" y="957598"/>
            <a:ext cx="0" cy="184396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2C2BB9D4-D8D5-1572-D3F4-D5A58DCD9208}"/>
                  </a:ext>
                </a:extLst>
              </p:cNvPr>
              <p:cNvSpPr txBox="1"/>
              <p:nvPr/>
            </p:nvSpPr>
            <p:spPr>
              <a:xfrm>
                <a:off x="8696534" y="2840484"/>
                <a:ext cx="381515" cy="49244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3200" b="1"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oMath>
                  </m:oMathPara>
                </a14:m>
                <a:endPar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6" name="TextBox 25">
                <a:extLst>
                  <a:ext uri="{FF2B5EF4-FFF2-40B4-BE49-F238E27FC236}">
                    <a16:creationId xmlns:a16="http://schemas.microsoft.com/office/drawing/2014/main" id="{C7EF1173-5D37-8404-9F12-7BC33F25B33C}"/>
                  </a:ext>
                </a:extLst>
              </p:cNvPr>
              <p:cNvSpPr txBox="1">
                <a:spLocks noRot="1" noChangeAspect="1" noMove="1" noResize="1" noEditPoints="1" noAdjustHandles="1" noChangeArrowheads="1" noChangeShapeType="1" noTextEdit="1"/>
              </p:cNvSpPr>
              <p:nvPr/>
            </p:nvSpPr>
            <p:spPr>
              <a:xfrm>
                <a:off x="8696534" y="2840484"/>
                <a:ext cx="381515" cy="492443"/>
              </a:xfrm>
              <a:prstGeom prst="rect">
                <a:avLst/>
              </a:prstGeom>
              <a:blipFill>
                <a:blip r:embed="rId3"/>
                <a:stretch>
                  <a:fillRect l="-16129" r="-16129"/>
                </a:stretch>
              </a:blipFill>
            </p:spPr>
            <p:txBody>
              <a:bodyPr/>
              <a:lstStyle/>
              <a:p>
                <a:r>
                  <a:rPr lang="en-US">
                    <a:noFill/>
                  </a:rPr>
                  <a:t> </a:t>
                </a:r>
              </a:p>
            </p:txBody>
          </p:sp>
        </mc:Fallback>
      </mc:AlternateContent>
      <p:sp>
        <p:nvSpPr>
          <p:cNvPr id="28" name="Arc 27">
            <a:extLst>
              <a:ext uri="{FF2B5EF4-FFF2-40B4-BE49-F238E27FC236}">
                <a16:creationId xmlns:a16="http://schemas.microsoft.com/office/drawing/2014/main" id="{3798F7B8-F03A-1477-DD9A-2A16692BB93C}"/>
              </a:ext>
            </a:extLst>
          </p:cNvPr>
          <p:cNvSpPr/>
          <p:nvPr/>
        </p:nvSpPr>
        <p:spPr>
          <a:xfrm rot="3655650">
            <a:off x="8454119" y="2655427"/>
            <a:ext cx="900002" cy="853854"/>
          </a:xfrm>
          <a:prstGeom prst="arc">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C62D7698-5D13-8731-2497-3E1B83F7B7AF}"/>
                  </a:ext>
                </a:extLst>
              </p:cNvPr>
              <p:cNvSpPr txBox="1"/>
              <p:nvPr/>
            </p:nvSpPr>
            <p:spPr>
              <a:xfrm>
                <a:off x="6940691" y="1770805"/>
                <a:ext cx="311285" cy="49244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𝜃</m:t>
                      </m:r>
                    </m:oMath>
                  </m:oMathPara>
                </a14:m>
                <a:endPar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29" name="TextBox 28">
                <a:extLst>
                  <a:ext uri="{FF2B5EF4-FFF2-40B4-BE49-F238E27FC236}">
                    <a16:creationId xmlns:a16="http://schemas.microsoft.com/office/drawing/2014/main" id="{60AC4B1B-96F6-CD00-962F-908247B97D6F}"/>
                  </a:ext>
                </a:extLst>
              </p:cNvPr>
              <p:cNvSpPr txBox="1">
                <a:spLocks noRot="1" noChangeAspect="1" noMove="1" noResize="1" noEditPoints="1" noAdjustHandles="1" noChangeArrowheads="1" noChangeShapeType="1" noTextEdit="1"/>
              </p:cNvSpPr>
              <p:nvPr/>
            </p:nvSpPr>
            <p:spPr>
              <a:xfrm>
                <a:off x="6940691" y="1770805"/>
                <a:ext cx="311285" cy="492443"/>
              </a:xfrm>
              <a:prstGeom prst="rect">
                <a:avLst/>
              </a:prstGeom>
              <a:blipFill>
                <a:blip r:embed="rId4"/>
                <a:stretch>
                  <a:fillRect l="-30769" r="-26923" b="-5000"/>
                </a:stretch>
              </a:blipFill>
            </p:spPr>
            <p:txBody>
              <a:bodyPr/>
              <a:lstStyle/>
              <a:p>
                <a:r>
                  <a:rPr lang="en-US">
                    <a:noFill/>
                  </a:rPr>
                  <a:t> </a:t>
                </a:r>
              </a:p>
            </p:txBody>
          </p:sp>
        </mc:Fallback>
      </mc:AlternateContent>
      <p:cxnSp>
        <p:nvCxnSpPr>
          <p:cNvPr id="33" name="Straight Arrow Connector 32">
            <a:extLst>
              <a:ext uri="{FF2B5EF4-FFF2-40B4-BE49-F238E27FC236}">
                <a16:creationId xmlns:a16="http://schemas.microsoft.com/office/drawing/2014/main" id="{C2749253-F227-2B8E-4135-451E3EF820D2}"/>
              </a:ext>
            </a:extLst>
          </p:cNvPr>
          <p:cNvCxnSpPr>
            <a:cxnSpLocks/>
          </p:cNvCxnSpPr>
          <p:nvPr/>
        </p:nvCxnSpPr>
        <p:spPr>
          <a:xfrm flipH="1">
            <a:off x="5590165" y="4525616"/>
            <a:ext cx="1614792"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289E3382-60B5-B055-57B1-348C9A6DE22B}"/>
              </a:ext>
            </a:extLst>
          </p:cNvPr>
          <p:cNvSpPr txBox="1"/>
          <p:nvPr/>
        </p:nvSpPr>
        <p:spPr>
          <a:xfrm>
            <a:off x="10762445" y="3820812"/>
            <a:ext cx="1077026" cy="646331"/>
          </a:xfrm>
          <a:prstGeom prst="rect">
            <a:avLst/>
          </a:prstGeom>
          <a:solidFill>
            <a:schemeClr val="tx2">
              <a:lumMod val="7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Point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initiation</a:t>
            </a:r>
          </a:p>
        </p:txBody>
      </p:sp>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541E27CD-54BD-58F3-05DC-132DE9C5075E}"/>
                  </a:ext>
                </a:extLst>
              </p:cNvPr>
              <p:cNvSpPr txBox="1"/>
              <p:nvPr/>
            </p:nvSpPr>
            <p:spPr>
              <a:xfrm>
                <a:off x="5155665" y="641638"/>
                <a:ext cx="450264" cy="492443"/>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3200" b="1"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3200" b="1"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𝑽</m:t>
                          </m:r>
                        </m:e>
                        <m:sub>
                          <m:r>
                            <a:rPr kumimoji="0" lang="en-GB" sz="3200" b="1"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𝒐</m:t>
                          </m:r>
                        </m:sub>
                      </m:sSub>
                    </m:oMath>
                  </m:oMathPara>
                </a14:m>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37" name="TextBox 36">
                <a:extLst>
                  <a:ext uri="{FF2B5EF4-FFF2-40B4-BE49-F238E27FC236}">
                    <a16:creationId xmlns:a16="http://schemas.microsoft.com/office/drawing/2014/main" id="{EB80E1F1-64DC-54AD-1FE7-0BD454DBFA3A}"/>
                  </a:ext>
                </a:extLst>
              </p:cNvPr>
              <p:cNvSpPr txBox="1">
                <a:spLocks noRot="1" noChangeAspect="1" noMove="1" noResize="1" noEditPoints="1" noAdjustHandles="1" noChangeArrowheads="1" noChangeShapeType="1" noTextEdit="1"/>
              </p:cNvSpPr>
              <p:nvPr/>
            </p:nvSpPr>
            <p:spPr>
              <a:xfrm>
                <a:off x="5155665" y="641638"/>
                <a:ext cx="450264" cy="492443"/>
              </a:xfrm>
              <a:prstGeom prst="rect">
                <a:avLst/>
              </a:prstGeom>
              <a:blipFill>
                <a:blip r:embed="rId5"/>
                <a:stretch>
                  <a:fillRect l="-30556" r="-13889" b="-12500"/>
                </a:stretch>
              </a:blipFill>
            </p:spPr>
            <p:txBody>
              <a:bodyPr/>
              <a:lstStyle/>
              <a:p>
                <a:r>
                  <a:rPr lang="en-US">
                    <a:noFill/>
                  </a:rPr>
                  <a:t> </a:t>
                </a:r>
              </a:p>
            </p:txBody>
          </p:sp>
        </mc:Fallback>
      </mc:AlternateContent>
      <p:sp>
        <p:nvSpPr>
          <p:cNvPr id="38" name="Arc 37">
            <a:extLst>
              <a:ext uri="{FF2B5EF4-FFF2-40B4-BE49-F238E27FC236}">
                <a16:creationId xmlns:a16="http://schemas.microsoft.com/office/drawing/2014/main" id="{0C0893E2-3D9B-563B-4EA5-71FEE8151167}"/>
              </a:ext>
            </a:extLst>
          </p:cNvPr>
          <p:cNvSpPr/>
          <p:nvPr/>
        </p:nvSpPr>
        <p:spPr>
          <a:xfrm rot="19314471">
            <a:off x="6536987" y="1473165"/>
            <a:ext cx="943586" cy="472735"/>
          </a:xfrm>
          <a:prstGeom prst="arc">
            <a:avLst>
              <a:gd name="adj1" fmla="val 11893584"/>
              <a:gd name="adj2" fmla="val 0"/>
            </a:avLst>
          </a:prstGeom>
          <a:ln w="28575">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B49C4451-B9DE-61ED-5571-586D18D28554}"/>
                  </a:ext>
                </a:extLst>
              </p:cNvPr>
              <p:cNvSpPr txBox="1"/>
              <p:nvPr/>
            </p:nvSpPr>
            <p:spPr>
              <a:xfrm>
                <a:off x="5245657" y="4750504"/>
                <a:ext cx="4012637"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sSub>
                                    <m:sSub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𝑉</m:t>
                                      </m:r>
                                    </m:e>
                                    <m:sub>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𝐷</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 name="TextBox 1">
                <a:extLst>
                  <a:ext uri="{FF2B5EF4-FFF2-40B4-BE49-F238E27FC236}">
                    <a16:creationId xmlns:a16="http://schemas.microsoft.com/office/drawing/2014/main" id="{AD7F2E42-BFFD-E41C-0780-A5FD3B553DF3}"/>
                  </a:ext>
                </a:extLst>
              </p:cNvPr>
              <p:cNvSpPr txBox="1">
                <a:spLocks noRot="1" noChangeAspect="1" noMove="1" noResize="1" noEditPoints="1" noAdjustHandles="1" noChangeArrowheads="1" noChangeShapeType="1" noTextEdit="1"/>
              </p:cNvSpPr>
              <p:nvPr/>
            </p:nvSpPr>
            <p:spPr>
              <a:xfrm>
                <a:off x="5245657" y="4750504"/>
                <a:ext cx="4012637" cy="430887"/>
              </a:xfrm>
              <a:prstGeom prst="rect">
                <a:avLst/>
              </a:prstGeom>
              <a:blipFill>
                <a:blip r:embed="rId6"/>
                <a:stretch>
                  <a:fillRect l="-1577" b="-30556"/>
                </a:stretch>
              </a:blipFill>
            </p:spPr>
            <p:txBody>
              <a:bodyPr/>
              <a:lstStyle/>
              <a:p>
                <a:r>
                  <a:rPr lang="en-US">
                    <a:noFill/>
                  </a:rPr>
                  <a:t> </a:t>
                </a:r>
              </a:p>
            </p:txBody>
          </p:sp>
        </mc:Fallback>
      </mc:AlternateContent>
    </p:spTree>
    <p:extLst>
      <p:ext uri="{BB962C8B-B14F-4D97-AF65-F5344CB8AC3E}">
        <p14:creationId xmlns:p14="http://schemas.microsoft.com/office/powerpoint/2010/main" val="11095018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480DB6-A881-2CB1-A7DA-4DED2A1440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F62B3C-6150-7E4A-A59E-4D6813BF13F6}"/>
              </a:ext>
            </a:extLst>
          </p:cNvPr>
          <p:cNvSpPr>
            <a:spLocks noGrp="1"/>
          </p:cNvSpPr>
          <p:nvPr>
            <p:ph type="title"/>
          </p:nvPr>
        </p:nvSpPr>
        <p:spPr/>
        <p:txBody>
          <a:bodyPr/>
          <a:lstStyle/>
          <a:p>
            <a:r>
              <a:rPr lang="en-US" dirty="0"/>
              <a:t>Warhead Static Beam Angle (Width) Estimate</a:t>
            </a:r>
          </a:p>
        </p:txBody>
      </p:sp>
      <p:pic>
        <p:nvPicPr>
          <p:cNvPr id="5" name="Content Placeholder 4" descr="A diagram of a red and blue diagram&#10;&#10;Description automatically generated">
            <a:extLst>
              <a:ext uri="{FF2B5EF4-FFF2-40B4-BE49-F238E27FC236}">
                <a16:creationId xmlns:a16="http://schemas.microsoft.com/office/drawing/2014/main" id="{7507B74F-76F9-E4A9-338D-9FB8E93582AF}"/>
              </a:ext>
            </a:extLst>
          </p:cNvPr>
          <p:cNvPicPr>
            <a:picLocks noGrp="1" noChangeAspect="1"/>
          </p:cNvPicPr>
          <p:nvPr>
            <p:ph idx="1"/>
          </p:nvPr>
        </p:nvPicPr>
        <p:blipFill>
          <a:blip r:embed="rId2"/>
          <a:stretch>
            <a:fillRect/>
          </a:stretch>
        </p:blipFill>
        <p:spPr>
          <a:xfrm>
            <a:off x="358218" y="1690688"/>
            <a:ext cx="5939939" cy="3001565"/>
          </a:xfrm>
        </p:spPr>
      </p:pic>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C22812F-FA8B-D4EC-912D-80A065C45F89}"/>
                  </a:ext>
                </a:extLst>
              </p:cNvPr>
              <p:cNvSpPr txBox="1"/>
              <p:nvPr/>
            </p:nvSpPr>
            <p:spPr>
              <a:xfrm>
                <a:off x="7062151" y="1836174"/>
                <a:ext cx="989886" cy="51854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fPr>
                        <m:num>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𝑀</m:t>
                          </m:r>
                        </m:num>
                        <m:den>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𝐶</m:t>
                          </m:r>
                        </m:den>
                      </m:f>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=1.05</m:t>
                      </m:r>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6" name="TextBox 5">
                <a:extLst>
                  <a:ext uri="{FF2B5EF4-FFF2-40B4-BE49-F238E27FC236}">
                    <a16:creationId xmlns:a16="http://schemas.microsoft.com/office/drawing/2014/main" id="{44B73696-9027-730B-CCEC-326F217FBB23}"/>
                  </a:ext>
                </a:extLst>
              </p:cNvPr>
              <p:cNvSpPr txBox="1">
                <a:spLocks noRot="1" noChangeAspect="1" noMove="1" noResize="1" noEditPoints="1" noAdjustHandles="1" noChangeArrowheads="1" noChangeShapeType="1" noTextEdit="1"/>
              </p:cNvSpPr>
              <p:nvPr/>
            </p:nvSpPr>
            <p:spPr>
              <a:xfrm>
                <a:off x="7062151" y="1836174"/>
                <a:ext cx="989886" cy="518540"/>
              </a:xfrm>
              <a:prstGeom prst="rect">
                <a:avLst/>
              </a:prstGeom>
              <a:blipFill>
                <a:blip r:embed="rId3"/>
                <a:stretch>
                  <a:fillRect l="-3750" t="-2381" r="-5000" b="-1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6A3043E3-A498-DD67-EFDA-57BAE87242EF}"/>
                  </a:ext>
                </a:extLst>
              </p:cNvPr>
              <p:cNvSpPr txBox="1"/>
              <p:nvPr/>
            </p:nvSpPr>
            <p:spPr>
              <a:xfrm>
                <a:off x="5895667" y="2853781"/>
                <a:ext cx="6098458" cy="67537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𝑉</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𝑜</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ad>
                        <m:radPr>
                          <m:degHide m:val="on"/>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radPr>
                        <m:deg/>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2</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𝐸</m:t>
                          </m:r>
                        </m:e>
                      </m:rad>
                      <m:sSup>
                        <m:sSup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d>
                            <m:d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dPr>
                            <m:e>
                              <m:f>
                                <m:fPr>
                                  <m:ctrlPr>
                                    <a:rPr kumimoji="0" lang="en-GB" sz="18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fPr>
                                <m:num>
                                  <m:r>
                                    <a:rPr kumimoji="0" lang="en-GB" sz="18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𝑀</m:t>
                                  </m:r>
                                </m:num>
                                <m:den>
                                  <m:r>
                                    <a:rPr kumimoji="0" lang="en-GB" sz="18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𝐶</m:t>
                                  </m:r>
                                </m:den>
                              </m:f>
                              <m:r>
                                <a:rPr kumimoji="0" lang="en-GB" sz="18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+0.5</m:t>
                              </m:r>
                            </m:e>
                          </m:d>
                        </m:e>
                        <m: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−0.5</m:t>
                          </m:r>
                        </m:sup>
                      </m:s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=1981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𝑚</m:t>
                      </m:r>
                      <m:sSup>
                        <m:sSup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p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𝑠</m:t>
                          </m:r>
                        </m:e>
                        <m: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−1</m:t>
                          </m:r>
                        </m:sup>
                      </m:sSup>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8" name="TextBox 7">
                <a:extLst>
                  <a:ext uri="{FF2B5EF4-FFF2-40B4-BE49-F238E27FC236}">
                    <a16:creationId xmlns:a16="http://schemas.microsoft.com/office/drawing/2014/main" id="{25F8631B-FA5F-1E91-0040-E0B7F9EAE289}"/>
                  </a:ext>
                </a:extLst>
              </p:cNvPr>
              <p:cNvSpPr txBox="1">
                <a:spLocks noRot="1" noChangeAspect="1" noMove="1" noResize="1" noEditPoints="1" noAdjustHandles="1" noChangeArrowheads="1" noChangeShapeType="1" noTextEdit="1"/>
              </p:cNvSpPr>
              <p:nvPr/>
            </p:nvSpPr>
            <p:spPr>
              <a:xfrm>
                <a:off x="5895667" y="2853781"/>
                <a:ext cx="6098458" cy="675378"/>
              </a:xfrm>
              <a:prstGeom prst="rect">
                <a:avLst/>
              </a:prstGeom>
              <a:blipFill>
                <a:blip r:embed="rId4"/>
                <a:stretch>
                  <a:fillRect b="-3704"/>
                </a:stretch>
              </a:blipFill>
            </p:spPr>
            <p:txBody>
              <a:bodyPr/>
              <a:lstStyle/>
              <a:p>
                <a:r>
                  <a:rPr lang="en-US">
                    <a:noFill/>
                  </a:rPr>
                  <a:t> </a:t>
                </a:r>
              </a:p>
            </p:txBody>
          </p:sp>
        </mc:Fallback>
      </mc:AlternateContent>
      <p:sp>
        <p:nvSpPr>
          <p:cNvPr id="9" name="TextBox 8">
            <a:extLst>
              <a:ext uri="{FF2B5EF4-FFF2-40B4-BE49-F238E27FC236}">
                <a16:creationId xmlns:a16="http://schemas.microsoft.com/office/drawing/2014/main" id="{686E9B87-F49E-DEC8-4C72-57F59AEC7457}"/>
              </a:ext>
            </a:extLst>
          </p:cNvPr>
          <p:cNvSpPr txBox="1"/>
          <p:nvPr/>
        </p:nvSpPr>
        <p:spPr>
          <a:xfrm>
            <a:off x="2935080" y="5050265"/>
            <a:ext cx="592117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Note: this is simply the sum of the two extreme Taylor Angles</a:t>
            </a:r>
          </a:p>
        </p:txBody>
      </p:sp>
    </p:spTree>
    <p:extLst>
      <p:ext uri="{BB962C8B-B14F-4D97-AF65-F5344CB8AC3E}">
        <p14:creationId xmlns:p14="http://schemas.microsoft.com/office/powerpoint/2010/main" val="681977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7B62E-0C69-CC3F-18FB-7D55B493CB44}"/>
            </a:ext>
          </a:extLst>
        </p:cNvPr>
        <p:cNvGrpSpPr/>
        <p:nvPr/>
      </p:nvGrpSpPr>
      <p:grpSpPr>
        <a:xfrm>
          <a:off x="0" y="0"/>
          <a:ext cx="0" cy="0"/>
          <a:chOff x="0" y="0"/>
          <a:chExt cx="0" cy="0"/>
        </a:xfrm>
      </p:grpSpPr>
      <p:grpSp>
        <p:nvGrpSpPr>
          <p:cNvPr id="21" name="Group 20">
            <a:extLst>
              <a:ext uri="{FF2B5EF4-FFF2-40B4-BE49-F238E27FC236}">
                <a16:creationId xmlns:a16="http://schemas.microsoft.com/office/drawing/2014/main" id="{CFAE92E3-7247-43D1-5438-2BD3E3FEF948}"/>
              </a:ext>
            </a:extLst>
          </p:cNvPr>
          <p:cNvGrpSpPr/>
          <p:nvPr/>
        </p:nvGrpSpPr>
        <p:grpSpPr>
          <a:xfrm>
            <a:off x="5475494" y="662635"/>
            <a:ext cx="6713957" cy="3880609"/>
            <a:chOff x="4700566" y="360139"/>
            <a:chExt cx="7455569" cy="4179689"/>
          </a:xfrm>
        </p:grpSpPr>
        <p:sp>
          <p:nvSpPr>
            <p:cNvPr id="4" name="Rectangle 3">
              <a:extLst>
                <a:ext uri="{FF2B5EF4-FFF2-40B4-BE49-F238E27FC236}">
                  <a16:creationId xmlns:a16="http://schemas.microsoft.com/office/drawing/2014/main" id="{7761965D-9263-B091-A98C-0060FAB3E6F5}"/>
                </a:ext>
              </a:extLst>
            </p:cNvPr>
            <p:cNvSpPr/>
            <p:nvPr/>
          </p:nvSpPr>
          <p:spPr>
            <a:xfrm>
              <a:off x="6232600" y="1976363"/>
              <a:ext cx="5153149" cy="1505777"/>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7C772C24-0570-B27B-72B6-0A87A4E662DF}"/>
                </a:ext>
              </a:extLst>
            </p:cNvPr>
            <p:cNvSpPr/>
            <p:nvPr/>
          </p:nvSpPr>
          <p:spPr>
            <a:xfrm>
              <a:off x="6232600" y="3482140"/>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6BD526EC-36F0-2D8F-A4B8-6F030AA42164}"/>
                </a:ext>
              </a:extLst>
            </p:cNvPr>
            <p:cNvSpPr/>
            <p:nvPr/>
          </p:nvSpPr>
          <p:spPr>
            <a:xfrm>
              <a:off x="6232599" y="1691487"/>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Case</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material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Oval 7">
              <a:extLst>
                <a:ext uri="{FF2B5EF4-FFF2-40B4-BE49-F238E27FC236}">
                  <a16:creationId xmlns:a16="http://schemas.microsoft.com/office/drawing/2014/main" id="{B507AA38-EB5E-C4DC-61A7-B3631BAB0893}"/>
                </a:ext>
              </a:extLst>
            </p:cNvPr>
            <p:cNvSpPr/>
            <p:nvPr/>
          </p:nvSpPr>
          <p:spPr>
            <a:xfrm>
              <a:off x="6076330" y="2572396"/>
              <a:ext cx="353961" cy="294968"/>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8C4C73CB-9297-471F-821B-ED40EC782E40}"/>
                </a:ext>
              </a:extLst>
            </p:cNvPr>
            <p:cNvCxnSpPr>
              <a:cxnSpLocks/>
            </p:cNvCxnSpPr>
            <p:nvPr/>
          </p:nvCxnSpPr>
          <p:spPr>
            <a:xfrm flipV="1">
              <a:off x="6194317" y="1691487"/>
              <a:ext cx="5191430" cy="1028393"/>
            </a:xfrm>
            <a:prstGeom prst="line">
              <a:avLst/>
            </a:prstGeom>
            <a:ln w="28575">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C74D8BF1-1AA3-CC6E-5178-E1675F96AF6D}"/>
                </a:ext>
              </a:extLst>
            </p:cNvPr>
            <p:cNvCxnSpPr>
              <a:cxnSpLocks/>
            </p:cNvCxnSpPr>
            <p:nvPr/>
          </p:nvCxnSpPr>
          <p:spPr>
            <a:xfrm>
              <a:off x="5707615" y="1691487"/>
              <a:ext cx="0" cy="2095453"/>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08BAD3D-BBA5-1FEF-4B72-C8CC4CEA0947}"/>
                </a:ext>
              </a:extLst>
            </p:cNvPr>
            <p:cNvCxnSpPr>
              <a:cxnSpLocks/>
            </p:cNvCxnSpPr>
            <p:nvPr/>
          </p:nvCxnSpPr>
          <p:spPr>
            <a:xfrm>
              <a:off x="6253310" y="4093016"/>
              <a:ext cx="5132438" cy="0"/>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F4DA886-1982-E046-3A87-070FE89236E7}"/>
                </a:ext>
              </a:extLst>
            </p:cNvPr>
            <p:cNvSpPr txBox="1"/>
            <p:nvPr/>
          </p:nvSpPr>
          <p:spPr>
            <a:xfrm>
              <a:off x="4700566" y="2572396"/>
              <a:ext cx="904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200mm</a:t>
              </a:r>
            </a:p>
          </p:txBody>
        </p:sp>
        <p:sp>
          <p:nvSpPr>
            <p:cNvPr id="17" name="TextBox 16">
              <a:extLst>
                <a:ext uri="{FF2B5EF4-FFF2-40B4-BE49-F238E27FC236}">
                  <a16:creationId xmlns:a16="http://schemas.microsoft.com/office/drawing/2014/main" id="{1E438887-899B-3915-F6D7-A302112D79CC}"/>
                </a:ext>
              </a:extLst>
            </p:cNvPr>
            <p:cNvSpPr txBox="1"/>
            <p:nvPr/>
          </p:nvSpPr>
          <p:spPr>
            <a:xfrm>
              <a:off x="8455811" y="4170496"/>
              <a:ext cx="904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400mm</a:t>
              </a: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2358FCF0-3884-5F94-15AF-2AA190CC38BE}"/>
                    </a:ext>
                  </a:extLst>
                </p:cNvPr>
                <p:cNvSpPr txBox="1"/>
                <p:nvPr/>
              </p:nvSpPr>
              <p:spPr>
                <a:xfrm>
                  <a:off x="6260910" y="1041168"/>
                  <a:ext cx="554314" cy="6893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1800" b="0" i="1" u="none" strike="noStrike" kern="1200" cap="none" spc="0" normalizeH="0" baseline="-2500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𝐴</m:t>
                        </m:r>
                      </m:oMath>
                    </m:oMathPara>
                  </a14:m>
                  <a:endParaRPr kumimoji="0" lang="en-US" sz="1800" b="0" i="0" u="none" strike="noStrike" kern="1200" cap="none" spc="0" normalizeH="0" baseline="-2500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a:t>
                  </a:r>
                </a:p>
              </p:txBody>
            </p:sp>
          </mc:Choice>
          <mc:Fallback xmlns="">
            <p:sp>
              <p:nvSpPr>
                <p:cNvPr id="18" name="TextBox 17">
                  <a:extLst>
                    <a:ext uri="{FF2B5EF4-FFF2-40B4-BE49-F238E27FC236}">
                      <a16:creationId xmlns:a16="http://schemas.microsoft.com/office/drawing/2014/main" id="{29B4785E-3AD2-F428-ADE7-5DE410AEF447}"/>
                    </a:ext>
                  </a:extLst>
                </p:cNvPr>
                <p:cNvSpPr txBox="1">
                  <a:spLocks noRot="1" noChangeAspect="1" noMove="1" noResize="1" noEditPoints="1" noAdjustHandles="1" noChangeArrowheads="1" noChangeShapeType="1" noTextEdit="1"/>
                </p:cNvSpPr>
                <p:nvPr/>
              </p:nvSpPr>
              <p:spPr>
                <a:xfrm>
                  <a:off x="6260910" y="1041168"/>
                  <a:ext cx="554314" cy="689307"/>
                </a:xfrm>
                <a:prstGeom prst="rect">
                  <a:avLst/>
                </a:prstGeom>
                <a:blipFill>
                  <a:blip r:embed="rId2"/>
                  <a:stretch>
                    <a:fillRect l="-9756" b="-13462"/>
                  </a:stretch>
                </a:blipFill>
              </p:spPr>
              <p:txBody>
                <a:bodyPr/>
                <a:lstStyle/>
                <a:p>
                  <a:r>
                    <a:rPr lang="en-US">
                      <a:noFill/>
                    </a:rPr>
                    <a:t> </a:t>
                  </a:r>
                </a:p>
              </p:txBody>
            </p:sp>
          </mc:Fallback>
        </mc:AlternateContent>
        <p:sp>
          <p:nvSpPr>
            <p:cNvPr id="19" name="TextBox 18">
              <a:extLst>
                <a:ext uri="{FF2B5EF4-FFF2-40B4-BE49-F238E27FC236}">
                  <a16:creationId xmlns:a16="http://schemas.microsoft.com/office/drawing/2014/main" id="{AAD8F52F-A451-5403-1103-A4B1512E2DD4}"/>
                </a:ext>
              </a:extLst>
            </p:cNvPr>
            <p:cNvSpPr txBox="1"/>
            <p:nvPr/>
          </p:nvSpPr>
          <p:spPr>
            <a:xfrm>
              <a:off x="10907344" y="1223687"/>
              <a:ext cx="3097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B</a:t>
              </a:r>
            </a:p>
          </p:txBody>
        </p:sp>
        <p:sp>
          <p:nvSpPr>
            <p:cNvPr id="20" name="TextBox 19">
              <a:extLst>
                <a:ext uri="{FF2B5EF4-FFF2-40B4-BE49-F238E27FC236}">
                  <a16:creationId xmlns:a16="http://schemas.microsoft.com/office/drawing/2014/main" id="{065A0B7C-98C7-7FCB-C477-DA7647E39434}"/>
                </a:ext>
              </a:extLst>
            </p:cNvPr>
            <p:cNvSpPr txBox="1"/>
            <p:nvPr/>
          </p:nvSpPr>
          <p:spPr>
            <a:xfrm>
              <a:off x="11368740" y="1614275"/>
              <a:ext cx="78739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10mm</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CD81D1FA-1E3F-C659-A2AC-F7CAFCC90BC9}"/>
                    </a:ext>
                  </a:extLst>
                </p:cNvPr>
                <p:cNvSpPr txBox="1"/>
                <p:nvPr/>
              </p:nvSpPr>
              <p:spPr>
                <a:xfrm>
                  <a:off x="10047933" y="1608103"/>
                  <a:ext cx="285335" cy="36933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oMath>
                    </m:oMathPara>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3" name="TextBox 2">
                  <a:extLst>
                    <a:ext uri="{FF2B5EF4-FFF2-40B4-BE49-F238E27FC236}">
                      <a16:creationId xmlns:a16="http://schemas.microsoft.com/office/drawing/2014/main" id="{AB09B866-72EC-88E1-08DD-557520F21D8E}"/>
                    </a:ext>
                  </a:extLst>
                </p:cNvPr>
                <p:cNvSpPr txBox="1">
                  <a:spLocks noRot="1" noChangeAspect="1" noMove="1" noResize="1" noEditPoints="1" noAdjustHandles="1" noChangeArrowheads="1" noChangeShapeType="1" noTextEdit="1"/>
                </p:cNvSpPr>
                <p:nvPr/>
              </p:nvSpPr>
              <p:spPr>
                <a:xfrm>
                  <a:off x="10047933" y="1608103"/>
                  <a:ext cx="285335" cy="369332"/>
                </a:xfrm>
                <a:prstGeom prst="rect">
                  <a:avLst/>
                </a:prstGeom>
                <a:blipFill>
                  <a:blip r:embed="rId3"/>
                  <a:stretch>
                    <a:fillRect l="-23810" r="-23810" b="-7143"/>
                  </a:stretch>
                </a:blipFill>
              </p:spPr>
              <p:txBody>
                <a:bodyPr/>
                <a:lstStyle/>
                <a:p>
                  <a:r>
                    <a:rPr lang="en-US">
                      <a:noFill/>
                    </a:rPr>
                    <a:t> </a:t>
                  </a:r>
                </a:p>
              </p:txBody>
            </p:sp>
          </mc:Fallback>
        </mc:AlternateContent>
        <p:cxnSp>
          <p:nvCxnSpPr>
            <p:cNvPr id="9" name="Straight Connector 8">
              <a:extLst>
                <a:ext uri="{FF2B5EF4-FFF2-40B4-BE49-F238E27FC236}">
                  <a16:creationId xmlns:a16="http://schemas.microsoft.com/office/drawing/2014/main" id="{342939A5-8647-3C4F-F726-B8F6146A02B9}"/>
                </a:ext>
              </a:extLst>
            </p:cNvPr>
            <p:cNvCxnSpPr/>
            <p:nvPr/>
          </p:nvCxnSpPr>
          <p:spPr>
            <a:xfrm flipV="1">
              <a:off x="11385747" y="360139"/>
              <a:ext cx="0" cy="133134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F291D61-8A09-0FE6-A582-0C90856E3D86}"/>
                </a:ext>
              </a:extLst>
            </p:cNvPr>
            <p:cNvCxnSpPr/>
            <p:nvPr/>
          </p:nvCxnSpPr>
          <p:spPr>
            <a:xfrm flipV="1">
              <a:off x="11385747" y="360139"/>
              <a:ext cx="560447" cy="1331348"/>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D850F316-4714-097F-ED53-1C74248A8DEA}"/>
                    </a:ext>
                  </a:extLst>
                </p:cNvPr>
                <p:cNvSpPr txBox="1"/>
                <p:nvPr/>
              </p:nvSpPr>
              <p:spPr>
                <a:xfrm>
                  <a:off x="11427533" y="534677"/>
                  <a:ext cx="402580" cy="388611"/>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400" b="0" i="1" u="none" strike="noStrike" kern="1200" cap="none" spc="0" normalizeH="0" baseline="-25000" noProof="0">
                            <a:ln>
                              <a:noFill/>
                            </a:ln>
                            <a:solidFill>
                              <a:prstClr val="black"/>
                            </a:solidFill>
                            <a:effectLst/>
                            <a:uLnTx/>
                            <a:uFillTx/>
                            <a:latin typeface="Cambria Math" panose="02040503050406030204" pitchFamily="18" charset="0"/>
                            <a:ea typeface="Cambria Math" panose="02040503050406030204" pitchFamily="18" charset="0"/>
                            <a:cs typeface="+mn-cs"/>
                          </a:rPr>
                          <m:t>𝐵</m:t>
                        </m:r>
                      </m:oMath>
                    </m:oMathPara>
                  </a14:m>
                  <a:endParaRPr kumimoji="0" lang="en-US" sz="2400" b="0" i="0" u="none" strike="noStrike" kern="1200" cap="none" spc="0" normalizeH="0" baseline="-25000" noProof="0" dirty="0">
                    <a:ln>
                      <a:noFill/>
                    </a:ln>
                    <a:solidFill>
                      <a:prstClr val="black"/>
                    </a:solidFill>
                    <a:effectLst/>
                    <a:uLnTx/>
                    <a:uFillTx/>
                    <a:latin typeface="Calibri" panose="020F0502020204030204"/>
                    <a:ea typeface="+mn-ea"/>
                    <a:cs typeface="+mn-cs"/>
                  </a:endParaRPr>
                </a:p>
              </p:txBody>
            </p:sp>
          </mc:Choice>
          <mc:Fallback xmlns="">
            <p:sp>
              <p:nvSpPr>
                <p:cNvPr id="15" name="TextBox 14">
                  <a:extLst>
                    <a:ext uri="{FF2B5EF4-FFF2-40B4-BE49-F238E27FC236}">
                      <a16:creationId xmlns:a16="http://schemas.microsoft.com/office/drawing/2014/main" id="{BCD27917-45C3-E1A8-D76E-8B6C57052F34}"/>
                    </a:ext>
                  </a:extLst>
                </p:cNvPr>
                <p:cNvSpPr txBox="1">
                  <a:spLocks noRot="1" noChangeAspect="1" noMove="1" noResize="1" noEditPoints="1" noAdjustHandles="1" noChangeArrowheads="1" noChangeShapeType="1" noTextEdit="1"/>
                </p:cNvSpPr>
                <p:nvPr/>
              </p:nvSpPr>
              <p:spPr>
                <a:xfrm>
                  <a:off x="11427533" y="534677"/>
                  <a:ext cx="402580" cy="388611"/>
                </a:xfrm>
                <a:prstGeom prst="rect">
                  <a:avLst/>
                </a:prstGeom>
                <a:blipFill>
                  <a:blip r:embed="rId4"/>
                  <a:stretch>
                    <a:fillRect l="-24138" r="-10345" b="-16667"/>
                  </a:stretch>
                </a:blipFill>
              </p:spPr>
              <p:txBody>
                <a:bodyPr/>
                <a:lstStyle/>
                <a:p>
                  <a:r>
                    <a:rPr lang="en-US">
                      <a:noFill/>
                    </a:rPr>
                    <a:t> </a:t>
                  </a:r>
                </a:p>
              </p:txBody>
            </p:sp>
          </mc:Fallback>
        </mc:AlternateContent>
      </p:grpSp>
      <p:sp>
        <p:nvSpPr>
          <p:cNvPr id="22" name="Title 1">
            <a:extLst>
              <a:ext uri="{FF2B5EF4-FFF2-40B4-BE49-F238E27FC236}">
                <a16:creationId xmlns:a16="http://schemas.microsoft.com/office/drawing/2014/main" id="{94330F6E-76F6-921E-6E80-3CAFD34D4292}"/>
              </a:ext>
            </a:extLst>
          </p:cNvPr>
          <p:cNvSpPr>
            <a:spLocks noGrp="1"/>
          </p:cNvSpPr>
          <p:nvPr>
            <p:ph type="title"/>
          </p:nvPr>
        </p:nvSpPr>
        <p:spPr>
          <a:xfrm>
            <a:off x="286405" y="-63050"/>
            <a:ext cx="11481847" cy="1325563"/>
          </a:xfrm>
        </p:spPr>
        <p:txBody>
          <a:bodyPr/>
          <a:lstStyle/>
          <a:p>
            <a:r>
              <a:rPr lang="en-US" dirty="0"/>
              <a:t>For end initiation </a:t>
            </a:r>
          </a:p>
        </p:txBody>
      </p:sp>
      <p:sp>
        <p:nvSpPr>
          <p:cNvPr id="23" name="Content Placeholder 2">
            <a:extLst>
              <a:ext uri="{FF2B5EF4-FFF2-40B4-BE49-F238E27FC236}">
                <a16:creationId xmlns:a16="http://schemas.microsoft.com/office/drawing/2014/main" id="{78C79FC1-9BDD-DFE0-E124-1A3C3370626A}"/>
              </a:ext>
            </a:extLst>
          </p:cNvPr>
          <p:cNvSpPr>
            <a:spLocks noGrp="1"/>
          </p:cNvSpPr>
          <p:nvPr>
            <p:ph idx="1"/>
          </p:nvPr>
        </p:nvSpPr>
        <p:spPr>
          <a:xfrm>
            <a:off x="355076" y="1165143"/>
            <a:ext cx="11481847" cy="3575934"/>
          </a:xfrm>
        </p:spPr>
        <p:txBody>
          <a:bodyPr/>
          <a:lstStyle/>
          <a:p>
            <a:r>
              <a:rPr lang="en-US" dirty="0"/>
              <a:t>End A</a:t>
            </a:r>
          </a:p>
          <a:p>
            <a:pPr marL="0" indent="0">
              <a:buNone/>
            </a:pPr>
            <a:endParaRPr lang="en-US" dirty="0"/>
          </a:p>
          <a:p>
            <a:pPr marL="0" indent="0">
              <a:buNone/>
            </a:pPr>
            <a:endParaRPr lang="en-US" dirty="0"/>
          </a:p>
          <a:p>
            <a:pPr marL="0" indent="0">
              <a:buNone/>
            </a:pPr>
            <a:endParaRPr lang="en-US" dirty="0"/>
          </a:p>
          <a:p>
            <a:r>
              <a:rPr lang="en-US" dirty="0"/>
              <a:t>End B</a:t>
            </a:r>
          </a:p>
          <a:p>
            <a:pPr marL="0" indent="0">
              <a:buNone/>
            </a:pPr>
            <a:endParaRPr lang="en-US" dirty="0"/>
          </a:p>
        </p:txBody>
      </p:sp>
      <mc:AlternateContent xmlns:mc="http://schemas.openxmlformats.org/markup-compatibility/2006" xmlns:a14="http://schemas.microsoft.com/office/drawing/2010/main">
        <mc:Choice Requires="a14">
          <p:sp>
            <p:nvSpPr>
              <p:cNvPr id="24" name="TextBox 23">
                <a:extLst>
                  <a:ext uri="{FF2B5EF4-FFF2-40B4-BE49-F238E27FC236}">
                    <a16:creationId xmlns:a16="http://schemas.microsoft.com/office/drawing/2014/main" id="{04E468EA-452B-4E3C-8FCD-5DF11DA1109B}"/>
                  </a:ext>
                </a:extLst>
              </p:cNvPr>
              <p:cNvSpPr txBox="1"/>
              <p:nvPr/>
            </p:nvSpPr>
            <p:spPr>
              <a:xfrm>
                <a:off x="2147801" y="1421494"/>
                <a:ext cx="4012637"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sSub>
                                    <m:sSub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𝑉</m:t>
                                      </m:r>
                                    </m:e>
                                    <m:sub>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𝐷</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4" name="TextBox 23">
                <a:extLst>
                  <a:ext uri="{FF2B5EF4-FFF2-40B4-BE49-F238E27FC236}">
                    <a16:creationId xmlns:a16="http://schemas.microsoft.com/office/drawing/2014/main" id="{D84F5D54-E344-6A0B-0878-7C5C0C2DAB9E}"/>
                  </a:ext>
                </a:extLst>
              </p:cNvPr>
              <p:cNvSpPr txBox="1">
                <a:spLocks noRot="1" noChangeAspect="1" noMove="1" noResize="1" noEditPoints="1" noAdjustHandles="1" noChangeArrowheads="1" noChangeShapeType="1" noTextEdit="1"/>
              </p:cNvSpPr>
              <p:nvPr/>
            </p:nvSpPr>
            <p:spPr>
              <a:xfrm>
                <a:off x="2147801" y="1421494"/>
                <a:ext cx="4012637" cy="430887"/>
              </a:xfrm>
              <a:prstGeom prst="rect">
                <a:avLst/>
              </a:prstGeom>
              <a:blipFill>
                <a:blip r:embed="rId5"/>
                <a:stretch>
                  <a:fillRect l="-1258" b="-3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989EE49A-6C45-9A69-D970-FE43D617E873}"/>
                  </a:ext>
                </a:extLst>
              </p:cNvPr>
              <p:cNvSpPr txBox="1"/>
              <p:nvPr/>
            </p:nvSpPr>
            <p:spPr>
              <a:xfrm>
                <a:off x="224375" y="2056197"/>
                <a:ext cx="5994526"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1981</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90</m:t>
                                      </m:r>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/(2×7840)</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5" name="TextBox 24">
                <a:extLst>
                  <a:ext uri="{FF2B5EF4-FFF2-40B4-BE49-F238E27FC236}">
                    <a16:creationId xmlns:a16="http://schemas.microsoft.com/office/drawing/2014/main" id="{A5B80398-6EE6-40C8-D8D7-D4A21C6D4D13}"/>
                  </a:ext>
                </a:extLst>
              </p:cNvPr>
              <p:cNvSpPr txBox="1">
                <a:spLocks noRot="1" noChangeAspect="1" noMove="1" noResize="1" noEditPoints="1" noAdjustHandles="1" noChangeArrowheads="1" noChangeShapeType="1" noTextEdit="1"/>
              </p:cNvSpPr>
              <p:nvPr/>
            </p:nvSpPr>
            <p:spPr>
              <a:xfrm>
                <a:off x="224375" y="2056197"/>
                <a:ext cx="5994526" cy="430887"/>
              </a:xfrm>
              <a:prstGeom prst="rect">
                <a:avLst/>
              </a:prstGeom>
              <a:blipFill>
                <a:blip r:embed="rId6"/>
                <a:stretch>
                  <a:fillRect l="-423" b="-3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DFA5B523-5FA7-CDC3-18F1-C4400E7087BF}"/>
                  </a:ext>
                </a:extLst>
              </p:cNvPr>
              <p:cNvSpPr txBox="1"/>
              <p:nvPr/>
            </p:nvSpPr>
            <p:spPr>
              <a:xfrm>
                <a:off x="286405" y="2762920"/>
                <a:ext cx="1439753"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0</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6" name="TextBox 25">
                <a:extLst>
                  <a:ext uri="{FF2B5EF4-FFF2-40B4-BE49-F238E27FC236}">
                    <a16:creationId xmlns:a16="http://schemas.microsoft.com/office/drawing/2014/main" id="{02CF045A-41F4-2FA2-F975-54B0FAEB4BF5}"/>
                  </a:ext>
                </a:extLst>
              </p:cNvPr>
              <p:cNvSpPr txBox="1">
                <a:spLocks noRot="1" noChangeAspect="1" noMove="1" noResize="1" noEditPoints="1" noAdjustHandles="1" noChangeArrowheads="1" noChangeShapeType="1" noTextEdit="1"/>
              </p:cNvSpPr>
              <p:nvPr/>
            </p:nvSpPr>
            <p:spPr>
              <a:xfrm>
                <a:off x="286405" y="2762920"/>
                <a:ext cx="1439753" cy="430887"/>
              </a:xfrm>
              <a:prstGeom prst="rect">
                <a:avLst/>
              </a:prstGeom>
              <a:blipFill>
                <a:blip r:embed="rId7"/>
                <a:stretch>
                  <a:fillRect l="-2632" b="-571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96A347C4-2704-9275-E1AD-2469A2C7BDF0}"/>
                  </a:ext>
                </a:extLst>
              </p:cNvPr>
              <p:cNvSpPr txBox="1"/>
              <p:nvPr/>
            </p:nvSpPr>
            <p:spPr>
              <a:xfrm>
                <a:off x="2147800" y="3440633"/>
                <a:ext cx="4012637"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sSub>
                                    <m:sSub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𝑉</m:t>
                                      </m:r>
                                    </m:e>
                                    <m:sub>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𝐷</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7" name="TextBox 26">
                <a:extLst>
                  <a:ext uri="{FF2B5EF4-FFF2-40B4-BE49-F238E27FC236}">
                    <a16:creationId xmlns:a16="http://schemas.microsoft.com/office/drawing/2014/main" id="{CAE27703-3B11-6A7D-67DE-936F89FD3803}"/>
                  </a:ext>
                </a:extLst>
              </p:cNvPr>
              <p:cNvSpPr txBox="1">
                <a:spLocks noRot="1" noChangeAspect="1" noMove="1" noResize="1" noEditPoints="1" noAdjustHandles="1" noChangeArrowheads="1" noChangeShapeType="1" noTextEdit="1"/>
              </p:cNvSpPr>
              <p:nvPr/>
            </p:nvSpPr>
            <p:spPr>
              <a:xfrm>
                <a:off x="2147800" y="3440633"/>
                <a:ext cx="4012637" cy="430887"/>
              </a:xfrm>
              <a:prstGeom prst="rect">
                <a:avLst/>
              </a:prstGeom>
              <a:blipFill>
                <a:blip r:embed="rId8"/>
                <a:stretch>
                  <a:fillRect l="-1258" b="-3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8" name="TextBox 27">
                <a:extLst>
                  <a:ext uri="{FF2B5EF4-FFF2-40B4-BE49-F238E27FC236}">
                    <a16:creationId xmlns:a16="http://schemas.microsoft.com/office/drawing/2014/main" id="{B9D68BDB-B60F-3BD6-9BB8-27511EE39C6A}"/>
                  </a:ext>
                </a:extLst>
              </p:cNvPr>
              <p:cNvSpPr txBox="1"/>
              <p:nvPr/>
            </p:nvSpPr>
            <p:spPr>
              <a:xfrm>
                <a:off x="459477" y="4255060"/>
                <a:ext cx="7639271" cy="82170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1981</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tan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f>
                                                <m:f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Pr>
                                                <m:num>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100</m:t>
                                                  </m:r>
                                                </m:num>
                                                <m:den>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400</m:t>
                                                  </m:r>
                                                </m:den>
                                              </m:f>
                                            </m:e>
                                          </m:func>
                                        </m:e>
                                      </m:d>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/(2×7840)</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8" name="TextBox 27">
                <a:extLst>
                  <a:ext uri="{FF2B5EF4-FFF2-40B4-BE49-F238E27FC236}">
                    <a16:creationId xmlns:a16="http://schemas.microsoft.com/office/drawing/2014/main" id="{E3D64934-FB73-A409-89B2-90118918F786}"/>
                  </a:ext>
                </a:extLst>
              </p:cNvPr>
              <p:cNvSpPr txBox="1">
                <a:spLocks noRot="1" noChangeAspect="1" noMove="1" noResize="1" noEditPoints="1" noAdjustHandles="1" noChangeArrowheads="1" noChangeShapeType="1" noTextEdit="1"/>
              </p:cNvSpPr>
              <p:nvPr/>
            </p:nvSpPr>
            <p:spPr>
              <a:xfrm>
                <a:off x="459477" y="4255060"/>
                <a:ext cx="7639271" cy="821700"/>
              </a:xfrm>
              <a:prstGeom prst="rect">
                <a:avLst/>
              </a:prstGeom>
              <a:blipFill>
                <a:blip r:embed="rId9"/>
                <a:stretch>
                  <a:fillRect l="-166" t="-1538" b="-1230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A8E321CE-6359-E1F5-F47E-C91294654836}"/>
                  </a:ext>
                </a:extLst>
              </p:cNvPr>
              <p:cNvSpPr txBox="1"/>
              <p:nvPr/>
            </p:nvSpPr>
            <p:spPr>
              <a:xfrm>
                <a:off x="459477" y="5199045"/>
                <a:ext cx="7713137"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7.04</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𝑏𝑒𝑎𝑚</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𝑎𝑛𝑔𝑙𝑒𝑤𝑖𝑑𝑡h</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=(0+7)= </m:t>
                      </m:r>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7</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9" name="TextBox 28">
                <a:extLst>
                  <a:ext uri="{FF2B5EF4-FFF2-40B4-BE49-F238E27FC236}">
                    <a16:creationId xmlns:a16="http://schemas.microsoft.com/office/drawing/2014/main" id="{AE4DFF76-CD39-243A-66AF-E4D3E298130C}"/>
                  </a:ext>
                </a:extLst>
              </p:cNvPr>
              <p:cNvSpPr txBox="1">
                <a:spLocks noRot="1" noChangeAspect="1" noMove="1" noResize="1" noEditPoints="1" noAdjustHandles="1" noChangeArrowheads="1" noChangeShapeType="1" noTextEdit="1"/>
              </p:cNvSpPr>
              <p:nvPr/>
            </p:nvSpPr>
            <p:spPr>
              <a:xfrm>
                <a:off x="459477" y="5199045"/>
                <a:ext cx="7713137" cy="430887"/>
              </a:xfrm>
              <a:prstGeom prst="rect">
                <a:avLst/>
              </a:prstGeom>
              <a:blipFill>
                <a:blip r:embed="rId10"/>
                <a:stretch>
                  <a:fillRect t="-8571" b="-37143"/>
                </a:stretch>
              </a:blipFill>
            </p:spPr>
            <p:txBody>
              <a:bodyPr/>
              <a:lstStyle/>
              <a:p>
                <a:r>
                  <a:rPr lang="en-US">
                    <a:noFill/>
                  </a:rPr>
                  <a:t> </a:t>
                </a:r>
              </a:p>
            </p:txBody>
          </p:sp>
        </mc:Fallback>
      </mc:AlternateContent>
      <p:cxnSp>
        <p:nvCxnSpPr>
          <p:cNvPr id="5" name="Straight Connector 4">
            <a:extLst>
              <a:ext uri="{FF2B5EF4-FFF2-40B4-BE49-F238E27FC236}">
                <a16:creationId xmlns:a16="http://schemas.microsoft.com/office/drawing/2014/main" id="{76BD51A0-F838-066F-2D71-16E008464DAC}"/>
              </a:ext>
            </a:extLst>
          </p:cNvPr>
          <p:cNvCxnSpPr>
            <a:cxnSpLocks/>
          </p:cNvCxnSpPr>
          <p:nvPr/>
        </p:nvCxnSpPr>
        <p:spPr>
          <a:xfrm flipV="1">
            <a:off x="6865495" y="833468"/>
            <a:ext cx="0" cy="1070280"/>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1CEC356-66A3-5284-0C05-1F43EC494D4B}"/>
              </a:ext>
            </a:extLst>
          </p:cNvPr>
          <p:cNvSpPr txBox="1"/>
          <p:nvPr/>
        </p:nvSpPr>
        <p:spPr>
          <a:xfrm>
            <a:off x="10544669" y="2644143"/>
            <a:ext cx="95731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180 mm</a:t>
            </a:r>
          </a:p>
        </p:txBody>
      </p:sp>
      <p:cxnSp>
        <p:nvCxnSpPr>
          <p:cNvPr id="11" name="Straight Arrow Connector 10">
            <a:extLst>
              <a:ext uri="{FF2B5EF4-FFF2-40B4-BE49-F238E27FC236}">
                <a16:creationId xmlns:a16="http://schemas.microsoft.com/office/drawing/2014/main" id="{A23C5FFA-4793-B4B7-8636-04D0E766316E}"/>
              </a:ext>
            </a:extLst>
          </p:cNvPr>
          <p:cNvCxnSpPr>
            <a:cxnSpLocks/>
          </p:cNvCxnSpPr>
          <p:nvPr/>
        </p:nvCxnSpPr>
        <p:spPr>
          <a:xfrm>
            <a:off x="10507161" y="2157304"/>
            <a:ext cx="0" cy="1434596"/>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794A958B-803B-DA59-479B-3FC019C7C566}"/>
              </a:ext>
            </a:extLst>
          </p:cNvPr>
          <p:cNvSpPr txBox="1"/>
          <p:nvPr/>
        </p:nvSpPr>
        <p:spPr>
          <a:xfrm>
            <a:off x="8289561" y="2810574"/>
            <a:ext cx="188500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Explosive material</a:t>
            </a:r>
          </a:p>
        </p:txBody>
      </p:sp>
    </p:spTree>
    <p:extLst>
      <p:ext uri="{BB962C8B-B14F-4D97-AF65-F5344CB8AC3E}">
        <p14:creationId xmlns:p14="http://schemas.microsoft.com/office/powerpoint/2010/main" val="19320817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C09DF-54F6-93E1-0B76-9ED46F81D8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4DEEB4-147A-144C-3CAD-A17A14CFF9D7}"/>
              </a:ext>
            </a:extLst>
          </p:cNvPr>
          <p:cNvSpPr>
            <a:spLocks noGrp="1"/>
          </p:cNvSpPr>
          <p:nvPr>
            <p:ph type="title"/>
          </p:nvPr>
        </p:nvSpPr>
        <p:spPr/>
        <p:txBody>
          <a:bodyPr/>
          <a:lstStyle/>
          <a:p>
            <a:r>
              <a:rPr lang="en-US" dirty="0"/>
              <a:t>For </a:t>
            </a:r>
            <a:r>
              <a:rPr lang="en-US" dirty="0" err="1"/>
              <a:t>centre</a:t>
            </a:r>
            <a:r>
              <a:rPr lang="en-US" dirty="0"/>
              <a:t> initiation </a:t>
            </a:r>
          </a:p>
        </p:txBody>
      </p:sp>
      <p:sp>
        <p:nvSpPr>
          <p:cNvPr id="3" name="Content Placeholder 2">
            <a:extLst>
              <a:ext uri="{FF2B5EF4-FFF2-40B4-BE49-F238E27FC236}">
                <a16:creationId xmlns:a16="http://schemas.microsoft.com/office/drawing/2014/main" id="{C944B926-1A6A-21B5-797E-0156CCD134E4}"/>
              </a:ext>
            </a:extLst>
          </p:cNvPr>
          <p:cNvSpPr>
            <a:spLocks noGrp="1"/>
          </p:cNvSpPr>
          <p:nvPr>
            <p:ph idx="1"/>
          </p:nvPr>
        </p:nvSpPr>
        <p:spPr>
          <a:xfrm>
            <a:off x="124304" y="1698035"/>
            <a:ext cx="11481847" cy="3575934"/>
          </a:xfrm>
        </p:spPr>
        <p:txBody>
          <a:bodyPr/>
          <a:lstStyle/>
          <a:p>
            <a:r>
              <a:rPr lang="en-US" dirty="0"/>
              <a:t>End A</a:t>
            </a:r>
          </a:p>
          <a:p>
            <a:pPr marL="0" indent="0">
              <a:buNone/>
            </a:pPr>
            <a:endParaRPr lang="en-US" dirty="0"/>
          </a:p>
          <a:p>
            <a:pPr marL="0" indent="0">
              <a:buNone/>
            </a:pPr>
            <a:endParaRPr lang="en-US" dirty="0"/>
          </a:p>
          <a:p>
            <a:pPr marL="0" indent="0">
              <a:buNone/>
            </a:pPr>
            <a:endParaRPr lang="en-US" dirty="0"/>
          </a:p>
          <a:p>
            <a:r>
              <a:rPr lang="en-US" dirty="0"/>
              <a:t>End B</a:t>
            </a:r>
          </a:p>
          <a:p>
            <a:pPr marL="0" indent="0">
              <a:buNone/>
            </a:pPr>
            <a:endParaRPr lang="en-US" dirty="0"/>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FFAE3646-C331-5336-C447-C3D169AFE39D}"/>
                  </a:ext>
                </a:extLst>
              </p:cNvPr>
              <p:cNvSpPr txBox="1"/>
              <p:nvPr/>
            </p:nvSpPr>
            <p:spPr>
              <a:xfrm>
                <a:off x="1548621" y="1720717"/>
                <a:ext cx="4012637"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sSub>
                                    <m:sSub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𝑉</m:t>
                                      </m:r>
                                    </m:e>
                                    <m:sub>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𝐷</m:t>
                              </m:r>
                            </m:e>
                          </m:d>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6" name="TextBox 5">
                <a:extLst>
                  <a:ext uri="{FF2B5EF4-FFF2-40B4-BE49-F238E27FC236}">
                    <a16:creationId xmlns:a16="http://schemas.microsoft.com/office/drawing/2014/main" id="{15EDA1FC-0A6D-7C36-D731-F77C2773EFCA}"/>
                  </a:ext>
                </a:extLst>
              </p:cNvPr>
              <p:cNvSpPr txBox="1">
                <a:spLocks noRot="1" noChangeAspect="1" noMove="1" noResize="1" noEditPoints="1" noAdjustHandles="1" noChangeArrowheads="1" noChangeShapeType="1" noTextEdit="1"/>
              </p:cNvSpPr>
              <p:nvPr/>
            </p:nvSpPr>
            <p:spPr>
              <a:xfrm>
                <a:off x="1548621" y="1720717"/>
                <a:ext cx="4012637" cy="430887"/>
              </a:xfrm>
              <a:prstGeom prst="rect">
                <a:avLst/>
              </a:prstGeom>
              <a:blipFill>
                <a:blip r:embed="rId2"/>
                <a:stretch>
                  <a:fillRect l="-1577" t="-2857" b="-3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8AA2B335-37E1-36AE-16BC-54219D9B1658}"/>
                  </a:ext>
                </a:extLst>
              </p:cNvPr>
              <p:cNvSpPr txBox="1"/>
              <p:nvPr/>
            </p:nvSpPr>
            <p:spPr>
              <a:xfrm>
                <a:off x="146575" y="2659094"/>
                <a:ext cx="6109942" cy="52835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1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1981</m:t>
                                  </m:r>
                                  <m:func>
                                    <m:func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1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d>
                                        <m:d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func>
                                            <m:func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1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tan</m:t>
                                                  </m:r>
                                                </m:e>
                                                <m: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f>
                                                <m:f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Pr>
                                                <m:num>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100</m:t>
                                                  </m:r>
                                                </m:num>
                                                <m:den>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−200</m:t>
                                                  </m:r>
                                                </m:den>
                                              </m:f>
                                            </m:e>
                                          </m:func>
                                        </m:e>
                                      </m:d>
                                    </m:e>
                                  </m:func>
                                </m:e>
                              </m:d>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/(2×7840)</m:t>
                              </m:r>
                            </m:e>
                          </m:d>
                        </m:e>
                      </m:func>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=−6.4</m:t>
                      </m:r>
                      <m:sSup>
                        <m:sSup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9</m:t>
                          </m:r>
                        </m:e>
                        <m:sup>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7" name="TextBox 6">
                <a:extLst>
                  <a:ext uri="{FF2B5EF4-FFF2-40B4-BE49-F238E27FC236}">
                    <a16:creationId xmlns:a16="http://schemas.microsoft.com/office/drawing/2014/main" id="{AC784253-9D66-07DE-48FD-83992F7F6554}"/>
                  </a:ext>
                </a:extLst>
              </p:cNvPr>
              <p:cNvSpPr txBox="1">
                <a:spLocks noRot="1" noChangeAspect="1" noMove="1" noResize="1" noEditPoints="1" noAdjustHandles="1" noChangeArrowheads="1" noChangeShapeType="1" noTextEdit="1"/>
              </p:cNvSpPr>
              <p:nvPr/>
            </p:nvSpPr>
            <p:spPr>
              <a:xfrm>
                <a:off x="146575" y="2659094"/>
                <a:ext cx="6109942" cy="528350"/>
              </a:xfrm>
              <a:prstGeom prst="rect">
                <a:avLst/>
              </a:prstGeom>
              <a:blipFill>
                <a:blip r:embed="rId3"/>
                <a:stretch>
                  <a:fillRect t="-4651" b="-930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8753B285-748B-4CD1-4E95-7085C3F06762}"/>
                  </a:ext>
                </a:extLst>
              </p:cNvPr>
              <p:cNvSpPr txBox="1"/>
              <p:nvPr/>
            </p:nvSpPr>
            <p:spPr>
              <a:xfrm>
                <a:off x="182942" y="4294095"/>
                <a:ext cx="8858387" cy="821700"/>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sin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d>
                            <m:dPr>
                              <m:begChr m:val="{"/>
                              <m:endChr m:val="}"/>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1981</m:t>
                                  </m:r>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cos</m:t>
                                      </m:r>
                                    </m:fName>
                                    <m:e>
                                      <m:d>
                                        <m:d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dPr>
                                        <m:e>
                                          <m:func>
                                            <m:func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uncPr>
                                            <m:fName>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m:rPr>
                                                      <m:sty m:val="p"/>
                                                    </m:rPr>
                                                    <a:rPr kumimoji="0" lang="en-GB" sz="2800" b="0" i="0"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tan</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m:t>
                                                  </m:r>
                                                </m:sup>
                                              </m:sSup>
                                            </m:fName>
                                            <m:e>
                                              <m:f>
                                                <m:f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Pr>
                                                <m:num>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100</m:t>
                                                  </m:r>
                                                </m:num>
                                                <m:den>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200</m:t>
                                                  </m:r>
                                                </m:den>
                                              </m:f>
                                            </m:e>
                                          </m:func>
                                        </m:e>
                                      </m:d>
                                    </m:e>
                                  </m:func>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/(2×7840)</m:t>
                              </m:r>
                            </m:e>
                          </m:d>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=6.4</m:t>
                          </m:r>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9</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e>
                      </m:func>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10" name="TextBox 9">
                <a:extLst>
                  <a:ext uri="{FF2B5EF4-FFF2-40B4-BE49-F238E27FC236}">
                    <a16:creationId xmlns:a16="http://schemas.microsoft.com/office/drawing/2014/main" id="{FFB4B5ED-AFA4-97D4-EF8F-4AA12B93BE37}"/>
                  </a:ext>
                </a:extLst>
              </p:cNvPr>
              <p:cNvSpPr txBox="1">
                <a:spLocks noRot="1" noChangeAspect="1" noMove="1" noResize="1" noEditPoints="1" noAdjustHandles="1" noChangeArrowheads="1" noChangeShapeType="1" noTextEdit="1"/>
              </p:cNvSpPr>
              <p:nvPr/>
            </p:nvSpPr>
            <p:spPr>
              <a:xfrm>
                <a:off x="182942" y="4294095"/>
                <a:ext cx="8858387" cy="821700"/>
              </a:xfrm>
              <a:prstGeom prst="rect">
                <a:avLst/>
              </a:prstGeom>
              <a:blipFill>
                <a:blip r:embed="rId4"/>
                <a:stretch>
                  <a:fillRect t="-1515" b="-1212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C7984452-63DD-33AF-D839-AD3E478AF3A7}"/>
                  </a:ext>
                </a:extLst>
              </p:cNvPr>
              <p:cNvSpPr txBox="1"/>
              <p:nvPr/>
            </p:nvSpPr>
            <p:spPr>
              <a:xfrm>
                <a:off x="8216825" y="5042073"/>
                <a:ext cx="3389326" cy="430887"/>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𝑏𝑒𝑎𝑚</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𝑎𝑛𝑔𝑙𝑒</m:t>
                      </m:r>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p>
                        <m:sSupPr>
                          <m:ctrlP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pPr>
                        <m:e>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13</m:t>
                          </m:r>
                        </m:e>
                        <m:sup>
                          <m:r>
                            <a:rPr kumimoji="0" lang="en-GB" sz="2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p>
                      </m:sSup>
                    </m:oMath>
                  </m:oMathPara>
                </a14:m>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11" name="TextBox 10">
                <a:extLst>
                  <a:ext uri="{FF2B5EF4-FFF2-40B4-BE49-F238E27FC236}">
                    <a16:creationId xmlns:a16="http://schemas.microsoft.com/office/drawing/2014/main" id="{B506F34B-C331-09F7-7C34-59199E40C319}"/>
                  </a:ext>
                </a:extLst>
              </p:cNvPr>
              <p:cNvSpPr txBox="1">
                <a:spLocks noRot="1" noChangeAspect="1" noMove="1" noResize="1" noEditPoints="1" noAdjustHandles="1" noChangeArrowheads="1" noChangeShapeType="1" noTextEdit="1"/>
              </p:cNvSpPr>
              <p:nvPr/>
            </p:nvSpPr>
            <p:spPr>
              <a:xfrm>
                <a:off x="8216825" y="5042073"/>
                <a:ext cx="3389326" cy="430887"/>
              </a:xfrm>
              <a:prstGeom prst="rect">
                <a:avLst/>
              </a:prstGeom>
              <a:blipFill>
                <a:blip r:embed="rId5"/>
                <a:stretch>
                  <a:fillRect l="-1124" t="-5556" b="-33333"/>
                </a:stretch>
              </a:blipFill>
            </p:spPr>
            <p:txBody>
              <a:bodyPr/>
              <a:lstStyle/>
              <a:p>
                <a:r>
                  <a:rPr lang="en-US">
                    <a:noFill/>
                  </a:rPr>
                  <a:t> </a:t>
                </a:r>
              </a:p>
            </p:txBody>
          </p:sp>
        </mc:Fallback>
      </mc:AlternateContent>
      <p:grpSp>
        <p:nvGrpSpPr>
          <p:cNvPr id="37" name="Group 36">
            <a:extLst>
              <a:ext uri="{FF2B5EF4-FFF2-40B4-BE49-F238E27FC236}">
                <a16:creationId xmlns:a16="http://schemas.microsoft.com/office/drawing/2014/main" id="{276B1D51-BCC9-D432-F0DB-5EC332DE08E2}"/>
              </a:ext>
            </a:extLst>
          </p:cNvPr>
          <p:cNvGrpSpPr/>
          <p:nvPr/>
        </p:nvGrpSpPr>
        <p:grpSpPr>
          <a:xfrm>
            <a:off x="5401340" y="297714"/>
            <a:ext cx="6729272" cy="3880609"/>
            <a:chOff x="5465135" y="446569"/>
            <a:chExt cx="6729272" cy="3880609"/>
          </a:xfrm>
        </p:grpSpPr>
        <p:grpSp>
          <p:nvGrpSpPr>
            <p:cNvPr id="8" name="Group 7">
              <a:extLst>
                <a:ext uri="{FF2B5EF4-FFF2-40B4-BE49-F238E27FC236}">
                  <a16:creationId xmlns:a16="http://schemas.microsoft.com/office/drawing/2014/main" id="{69848EF6-3C1F-C4C4-7FAE-350862835A02}"/>
                </a:ext>
              </a:extLst>
            </p:cNvPr>
            <p:cNvGrpSpPr/>
            <p:nvPr/>
          </p:nvGrpSpPr>
          <p:grpSpPr>
            <a:xfrm>
              <a:off x="5465135" y="446569"/>
              <a:ext cx="6729272" cy="3880609"/>
              <a:chOff x="4700566" y="360139"/>
              <a:chExt cx="7472576" cy="4179689"/>
            </a:xfrm>
          </p:grpSpPr>
          <p:sp>
            <p:nvSpPr>
              <p:cNvPr id="9" name="Rectangle 8">
                <a:extLst>
                  <a:ext uri="{FF2B5EF4-FFF2-40B4-BE49-F238E27FC236}">
                    <a16:creationId xmlns:a16="http://schemas.microsoft.com/office/drawing/2014/main" id="{7EC80A5C-05D2-A5C3-BDFC-CB1D75BA5D00}"/>
                  </a:ext>
                </a:extLst>
              </p:cNvPr>
              <p:cNvSpPr/>
              <p:nvPr/>
            </p:nvSpPr>
            <p:spPr>
              <a:xfrm>
                <a:off x="6232600" y="1976363"/>
                <a:ext cx="5153149" cy="1505777"/>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BD0353D-4736-5D3B-E263-57BAB0F78216}"/>
                  </a:ext>
                </a:extLst>
              </p:cNvPr>
              <p:cNvSpPr/>
              <p:nvPr/>
            </p:nvSpPr>
            <p:spPr>
              <a:xfrm>
                <a:off x="6232600" y="3482140"/>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5DE10B2-DCE9-9054-173F-D344E0F0FA25}"/>
                  </a:ext>
                </a:extLst>
              </p:cNvPr>
              <p:cNvSpPr/>
              <p:nvPr/>
            </p:nvSpPr>
            <p:spPr>
              <a:xfrm>
                <a:off x="6232599" y="1691487"/>
                <a:ext cx="5153149" cy="304800"/>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AE1DE6C-71BD-5EE6-A0AE-FFD280012B2E}"/>
                  </a:ext>
                </a:extLst>
              </p:cNvPr>
              <p:cNvSpPr/>
              <p:nvPr/>
            </p:nvSpPr>
            <p:spPr>
              <a:xfrm>
                <a:off x="8656037" y="2646760"/>
                <a:ext cx="353961" cy="294968"/>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5" name="Straight Connector 14">
                <a:extLst>
                  <a:ext uri="{FF2B5EF4-FFF2-40B4-BE49-F238E27FC236}">
                    <a16:creationId xmlns:a16="http://schemas.microsoft.com/office/drawing/2014/main" id="{2ECC3BAC-3632-78C0-9687-DBBB90D002D7}"/>
                  </a:ext>
                </a:extLst>
              </p:cNvPr>
              <p:cNvCxnSpPr>
                <a:cxnSpLocks/>
              </p:cNvCxnSpPr>
              <p:nvPr/>
            </p:nvCxnSpPr>
            <p:spPr>
              <a:xfrm flipV="1">
                <a:off x="8833020" y="1691487"/>
                <a:ext cx="2552727" cy="1175877"/>
              </a:xfrm>
              <a:prstGeom prst="line">
                <a:avLst/>
              </a:prstGeom>
              <a:ln w="28575">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B7C7A11A-2C83-EB62-7327-2834EE0C0648}"/>
                  </a:ext>
                </a:extLst>
              </p:cNvPr>
              <p:cNvCxnSpPr>
                <a:cxnSpLocks/>
              </p:cNvCxnSpPr>
              <p:nvPr/>
            </p:nvCxnSpPr>
            <p:spPr>
              <a:xfrm>
                <a:off x="5707615" y="1691487"/>
                <a:ext cx="0" cy="2095453"/>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A812F45-0E51-64C6-61D2-3011B59474C2}"/>
                  </a:ext>
                </a:extLst>
              </p:cNvPr>
              <p:cNvCxnSpPr>
                <a:cxnSpLocks/>
              </p:cNvCxnSpPr>
              <p:nvPr/>
            </p:nvCxnSpPr>
            <p:spPr>
              <a:xfrm>
                <a:off x="6253310" y="4093016"/>
                <a:ext cx="5132438" cy="0"/>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D8DC1BF3-7B69-224A-1EE4-D250B36E3D50}"/>
                  </a:ext>
                </a:extLst>
              </p:cNvPr>
              <p:cNvSpPr txBox="1"/>
              <p:nvPr/>
            </p:nvSpPr>
            <p:spPr>
              <a:xfrm>
                <a:off x="4700566" y="2572396"/>
                <a:ext cx="904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200mm</a:t>
                </a:r>
              </a:p>
            </p:txBody>
          </p:sp>
          <p:sp>
            <p:nvSpPr>
              <p:cNvPr id="19" name="TextBox 18">
                <a:extLst>
                  <a:ext uri="{FF2B5EF4-FFF2-40B4-BE49-F238E27FC236}">
                    <a16:creationId xmlns:a16="http://schemas.microsoft.com/office/drawing/2014/main" id="{6C61EB53-D211-546B-E3DB-D0E5D24AFB32}"/>
                  </a:ext>
                </a:extLst>
              </p:cNvPr>
              <p:cNvSpPr txBox="1"/>
              <p:nvPr/>
            </p:nvSpPr>
            <p:spPr>
              <a:xfrm>
                <a:off x="8455811" y="4170496"/>
                <a:ext cx="9044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400mm</a:t>
                </a:r>
              </a:p>
            </p:txBody>
          </p:sp>
          <p:sp>
            <p:nvSpPr>
              <p:cNvPr id="20" name="TextBox 19">
                <a:extLst>
                  <a:ext uri="{FF2B5EF4-FFF2-40B4-BE49-F238E27FC236}">
                    <a16:creationId xmlns:a16="http://schemas.microsoft.com/office/drawing/2014/main" id="{F0E157F9-E2B8-E568-A3A5-E403D5E05272}"/>
                  </a:ext>
                </a:extLst>
              </p:cNvPr>
              <p:cNvSpPr txBox="1"/>
              <p:nvPr/>
            </p:nvSpPr>
            <p:spPr>
              <a:xfrm>
                <a:off x="6377819" y="1218767"/>
                <a:ext cx="31771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a:t>
                </a:r>
              </a:p>
            </p:txBody>
          </p:sp>
          <p:sp>
            <p:nvSpPr>
              <p:cNvPr id="21" name="TextBox 20">
                <a:extLst>
                  <a:ext uri="{FF2B5EF4-FFF2-40B4-BE49-F238E27FC236}">
                    <a16:creationId xmlns:a16="http://schemas.microsoft.com/office/drawing/2014/main" id="{3F64C62A-6E38-43AE-40FC-DCF014A018D0}"/>
                  </a:ext>
                </a:extLst>
              </p:cNvPr>
              <p:cNvSpPr txBox="1"/>
              <p:nvPr/>
            </p:nvSpPr>
            <p:spPr>
              <a:xfrm>
                <a:off x="10907344" y="1223687"/>
                <a:ext cx="3097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B</a:t>
                </a:r>
              </a:p>
            </p:txBody>
          </p:sp>
          <p:sp>
            <p:nvSpPr>
              <p:cNvPr id="22" name="TextBox 21">
                <a:extLst>
                  <a:ext uri="{FF2B5EF4-FFF2-40B4-BE49-F238E27FC236}">
                    <a16:creationId xmlns:a16="http://schemas.microsoft.com/office/drawing/2014/main" id="{715F47E8-1C69-4260-6999-47B172FAF173}"/>
                  </a:ext>
                </a:extLst>
              </p:cNvPr>
              <p:cNvSpPr txBox="1"/>
              <p:nvPr/>
            </p:nvSpPr>
            <p:spPr>
              <a:xfrm>
                <a:off x="11385747" y="2502948"/>
                <a:ext cx="78739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10mm</a:t>
                </a:r>
              </a:p>
            </p:txBody>
          </p:sp>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1E8B627C-A674-A143-CE0A-D4BBF1AD2996}"/>
                      </a:ext>
                    </a:extLst>
                  </p:cNvPr>
                  <p:cNvSpPr txBox="1"/>
                  <p:nvPr/>
                </p:nvSpPr>
                <p:spPr>
                  <a:xfrm>
                    <a:off x="10047933" y="1608103"/>
                    <a:ext cx="285335" cy="36933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oMath>
                      </m:oMathPara>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3" name="TextBox 22">
                    <a:extLst>
                      <a:ext uri="{FF2B5EF4-FFF2-40B4-BE49-F238E27FC236}">
                        <a16:creationId xmlns:a16="http://schemas.microsoft.com/office/drawing/2014/main" id="{EB5178AC-FE6C-F021-5A70-51BF35346B6D}"/>
                      </a:ext>
                    </a:extLst>
                  </p:cNvPr>
                  <p:cNvSpPr txBox="1">
                    <a:spLocks noRot="1" noChangeAspect="1" noMove="1" noResize="1" noEditPoints="1" noAdjustHandles="1" noChangeArrowheads="1" noChangeShapeType="1" noTextEdit="1"/>
                  </p:cNvSpPr>
                  <p:nvPr/>
                </p:nvSpPr>
                <p:spPr>
                  <a:xfrm>
                    <a:off x="10047933" y="1608103"/>
                    <a:ext cx="285335" cy="369332"/>
                  </a:xfrm>
                  <a:prstGeom prst="rect">
                    <a:avLst/>
                  </a:prstGeom>
                  <a:blipFill>
                    <a:blip r:embed="rId6"/>
                    <a:stretch>
                      <a:fillRect l="-23810" r="-23810" b="-10714"/>
                    </a:stretch>
                  </a:blipFill>
                </p:spPr>
                <p:txBody>
                  <a:bodyPr/>
                  <a:lstStyle/>
                  <a:p>
                    <a:r>
                      <a:rPr lang="en-US">
                        <a:noFill/>
                      </a:rPr>
                      <a:t> </a:t>
                    </a:r>
                  </a:p>
                </p:txBody>
              </p:sp>
            </mc:Fallback>
          </mc:AlternateContent>
          <p:cxnSp>
            <p:nvCxnSpPr>
              <p:cNvPr id="24" name="Straight Connector 23">
                <a:extLst>
                  <a:ext uri="{FF2B5EF4-FFF2-40B4-BE49-F238E27FC236}">
                    <a16:creationId xmlns:a16="http://schemas.microsoft.com/office/drawing/2014/main" id="{4CB0EEFD-1A75-1AE8-F5FD-3CCE45FE6837}"/>
                  </a:ext>
                </a:extLst>
              </p:cNvPr>
              <p:cNvCxnSpPr/>
              <p:nvPr/>
            </p:nvCxnSpPr>
            <p:spPr>
              <a:xfrm flipV="1">
                <a:off x="11385747" y="360139"/>
                <a:ext cx="0" cy="1331348"/>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BC7CB74-248D-A38F-7B4C-0B6BEBB6FE0B}"/>
                  </a:ext>
                </a:extLst>
              </p:cNvPr>
              <p:cNvCxnSpPr/>
              <p:nvPr/>
            </p:nvCxnSpPr>
            <p:spPr>
              <a:xfrm flipV="1">
                <a:off x="11385747" y="360139"/>
                <a:ext cx="560447" cy="1331348"/>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964C53AC-23C6-1B9D-358D-E11CF5FD5288}"/>
                      </a:ext>
                    </a:extLst>
                  </p:cNvPr>
                  <p:cNvSpPr txBox="1"/>
                  <p:nvPr/>
                </p:nvSpPr>
                <p:spPr>
                  <a:xfrm>
                    <a:off x="11427534" y="534677"/>
                    <a:ext cx="251094" cy="369332"/>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oMath>
                      </m:oMathPara>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6" name="TextBox 25">
                    <a:extLst>
                      <a:ext uri="{FF2B5EF4-FFF2-40B4-BE49-F238E27FC236}">
                        <a16:creationId xmlns:a16="http://schemas.microsoft.com/office/drawing/2014/main" id="{336B978E-201F-5856-1FC6-71724F3A7B1A}"/>
                      </a:ext>
                    </a:extLst>
                  </p:cNvPr>
                  <p:cNvSpPr txBox="1">
                    <a:spLocks noRot="1" noChangeAspect="1" noMove="1" noResize="1" noEditPoints="1" noAdjustHandles="1" noChangeArrowheads="1" noChangeShapeType="1" noTextEdit="1"/>
                  </p:cNvSpPr>
                  <p:nvPr/>
                </p:nvSpPr>
                <p:spPr>
                  <a:xfrm>
                    <a:off x="11427534" y="534677"/>
                    <a:ext cx="251094" cy="369332"/>
                  </a:xfrm>
                  <a:prstGeom prst="rect">
                    <a:avLst/>
                  </a:prstGeom>
                  <a:blipFill>
                    <a:blip r:embed="rId7"/>
                    <a:stretch>
                      <a:fillRect l="-36842" r="-26316" b="-14286"/>
                    </a:stretch>
                  </a:blipFill>
                </p:spPr>
                <p:txBody>
                  <a:bodyPr/>
                  <a:lstStyle/>
                  <a:p>
                    <a:r>
                      <a:rPr lang="en-US">
                        <a:noFill/>
                      </a:rPr>
                      <a:t> </a:t>
                    </a:r>
                  </a:p>
                </p:txBody>
              </p:sp>
            </mc:Fallback>
          </mc:AlternateContent>
        </p:grpSp>
        <p:cxnSp>
          <p:nvCxnSpPr>
            <p:cNvPr id="28" name="Straight Connector 27">
              <a:extLst>
                <a:ext uri="{FF2B5EF4-FFF2-40B4-BE49-F238E27FC236}">
                  <a16:creationId xmlns:a16="http://schemas.microsoft.com/office/drawing/2014/main" id="{B8C32C4C-88DF-3164-D5CF-2FE1ACFECC77}"/>
                </a:ext>
              </a:extLst>
            </p:cNvPr>
            <p:cNvCxnSpPr>
              <a:cxnSpLocks/>
              <a:stCxn id="14" idx="5"/>
            </p:cNvCxnSpPr>
            <p:nvPr/>
          </p:nvCxnSpPr>
          <p:spPr>
            <a:xfrm flipH="1" flipV="1">
              <a:off x="6844773" y="1705167"/>
              <a:ext cx="2454451" cy="1098158"/>
            </a:xfrm>
            <a:prstGeom prst="line">
              <a:avLst/>
            </a:prstGeom>
            <a:ln w="28575">
              <a:headEnd type="arrow" w="med" len="med"/>
              <a:tailEnd type="arrow" w="med" len="med"/>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AAE047F4-E3C1-5386-C1BB-12094F629F10}"/>
                    </a:ext>
                  </a:extLst>
                </p:cNvPr>
                <p:cNvSpPr txBox="1"/>
                <p:nvPr/>
              </p:nvSpPr>
              <p:spPr>
                <a:xfrm>
                  <a:off x="7711060" y="1608779"/>
                  <a:ext cx="256952" cy="342904"/>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oMath>
                    </m:oMathPara>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31" name="TextBox 30">
                  <a:extLst>
                    <a:ext uri="{FF2B5EF4-FFF2-40B4-BE49-F238E27FC236}">
                      <a16:creationId xmlns:a16="http://schemas.microsoft.com/office/drawing/2014/main" id="{05A83DE0-9EEE-30DE-596D-B7CE8AB242B8}"/>
                    </a:ext>
                  </a:extLst>
                </p:cNvPr>
                <p:cNvSpPr txBox="1">
                  <a:spLocks noRot="1" noChangeAspect="1" noMove="1" noResize="1" noEditPoints="1" noAdjustHandles="1" noChangeArrowheads="1" noChangeShapeType="1" noTextEdit="1"/>
                </p:cNvSpPr>
                <p:nvPr/>
              </p:nvSpPr>
              <p:spPr>
                <a:xfrm>
                  <a:off x="7711060" y="1608779"/>
                  <a:ext cx="256952" cy="342904"/>
                </a:xfrm>
                <a:prstGeom prst="rect">
                  <a:avLst/>
                </a:prstGeom>
                <a:blipFill>
                  <a:blip r:embed="rId8"/>
                  <a:stretch>
                    <a:fillRect l="-18182" r="-22727" b="-6897"/>
                  </a:stretch>
                </a:blipFill>
              </p:spPr>
              <p:txBody>
                <a:bodyPr/>
                <a:lstStyle/>
                <a:p>
                  <a:r>
                    <a:rPr lang="en-US">
                      <a:noFill/>
                    </a:rPr>
                    <a:t> </a:t>
                  </a:r>
                </a:p>
              </p:txBody>
            </p:sp>
          </mc:Fallback>
        </mc:AlternateContent>
        <p:cxnSp>
          <p:nvCxnSpPr>
            <p:cNvPr id="32" name="Straight Connector 31">
              <a:extLst>
                <a:ext uri="{FF2B5EF4-FFF2-40B4-BE49-F238E27FC236}">
                  <a16:creationId xmlns:a16="http://schemas.microsoft.com/office/drawing/2014/main" id="{5F457B01-50F2-8D48-F8AC-34E0C7DAD539}"/>
                </a:ext>
              </a:extLst>
            </p:cNvPr>
            <p:cNvCxnSpPr>
              <a:cxnSpLocks/>
            </p:cNvCxnSpPr>
            <p:nvPr/>
          </p:nvCxnSpPr>
          <p:spPr>
            <a:xfrm flipH="1" flipV="1">
              <a:off x="6434658" y="608618"/>
              <a:ext cx="397163" cy="1141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DF89DEC-5662-BBD8-0F21-31C528D47257}"/>
                </a:ext>
              </a:extLst>
            </p:cNvPr>
            <p:cNvCxnSpPr/>
            <p:nvPr/>
          </p:nvCxnSpPr>
          <p:spPr>
            <a:xfrm flipV="1">
              <a:off x="6874352" y="513909"/>
              <a:ext cx="0" cy="1236083"/>
            </a:xfrm>
            <a:prstGeom prst="line">
              <a:avLst/>
            </a:prstGeom>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6" name="TextBox 35">
                  <a:extLst>
                    <a:ext uri="{FF2B5EF4-FFF2-40B4-BE49-F238E27FC236}">
                      <a16:creationId xmlns:a16="http://schemas.microsoft.com/office/drawing/2014/main" id="{1714E4A0-602F-A960-1942-0B7EA5291D43}"/>
                    </a:ext>
                  </a:extLst>
                </p:cNvPr>
                <p:cNvSpPr txBox="1"/>
                <p:nvPr/>
              </p:nvSpPr>
              <p:spPr>
                <a:xfrm>
                  <a:off x="6614270" y="675958"/>
                  <a:ext cx="226117" cy="342904"/>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oMath>
                    </m:oMathPara>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36" name="TextBox 35">
                  <a:extLst>
                    <a:ext uri="{FF2B5EF4-FFF2-40B4-BE49-F238E27FC236}">
                      <a16:creationId xmlns:a16="http://schemas.microsoft.com/office/drawing/2014/main" id="{0F9492B4-0A13-E839-0BE1-8F74BE635BF9}"/>
                    </a:ext>
                  </a:extLst>
                </p:cNvPr>
                <p:cNvSpPr txBox="1">
                  <a:spLocks noRot="1" noChangeAspect="1" noMove="1" noResize="1" noEditPoints="1" noAdjustHandles="1" noChangeArrowheads="1" noChangeShapeType="1" noTextEdit="1"/>
                </p:cNvSpPr>
                <p:nvPr/>
              </p:nvSpPr>
              <p:spPr>
                <a:xfrm>
                  <a:off x="6614270" y="675958"/>
                  <a:ext cx="226117" cy="342904"/>
                </a:xfrm>
                <a:prstGeom prst="rect">
                  <a:avLst/>
                </a:prstGeom>
                <a:blipFill>
                  <a:blip r:embed="rId9"/>
                  <a:stretch>
                    <a:fillRect l="-38889" r="-33333" b="-14286"/>
                  </a:stretch>
                </a:blipFill>
              </p:spPr>
              <p:txBody>
                <a:bodyPr/>
                <a:lstStyle/>
                <a:p>
                  <a:r>
                    <a:rPr lang="en-US">
                      <a:noFill/>
                    </a:rPr>
                    <a:t> </a:t>
                  </a:r>
                </a:p>
              </p:txBody>
            </p:sp>
          </mc:Fallback>
        </mc:AlternateContent>
      </p:grpSp>
    </p:spTree>
    <p:extLst>
      <p:ext uri="{BB962C8B-B14F-4D97-AF65-F5344CB8AC3E}">
        <p14:creationId xmlns:p14="http://schemas.microsoft.com/office/powerpoint/2010/main" val="31436513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5CA0FA-5356-B0EB-72D2-C1DF5FB4E9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4BD2C7-E83B-1907-2F3B-68C775D829E7}"/>
              </a:ext>
            </a:extLst>
          </p:cNvPr>
          <p:cNvSpPr>
            <a:spLocks noGrp="1"/>
          </p:cNvSpPr>
          <p:nvPr>
            <p:ph type="title"/>
          </p:nvPr>
        </p:nvSpPr>
        <p:spPr/>
        <p:txBody>
          <a:bodyPr/>
          <a:lstStyle/>
          <a:p>
            <a:r>
              <a:rPr lang="en-US" dirty="0"/>
              <a:t>But what about double initiation?</a:t>
            </a:r>
          </a:p>
        </p:txBody>
      </p:sp>
      <p:pic>
        <p:nvPicPr>
          <p:cNvPr id="4" name="Content Placeholder 4" descr="A diagram of a red and blue diagram&#10;&#10;Description automatically generated">
            <a:extLst>
              <a:ext uri="{FF2B5EF4-FFF2-40B4-BE49-F238E27FC236}">
                <a16:creationId xmlns:a16="http://schemas.microsoft.com/office/drawing/2014/main" id="{3165E6C9-CB46-86EC-DD23-68B87C54ED48}"/>
              </a:ext>
            </a:extLst>
          </p:cNvPr>
          <p:cNvPicPr>
            <a:picLocks noGrp="1" noChangeAspect="1"/>
          </p:cNvPicPr>
          <p:nvPr>
            <p:ph idx="1"/>
          </p:nvPr>
        </p:nvPicPr>
        <p:blipFill>
          <a:blip r:embed="rId2"/>
          <a:stretch>
            <a:fillRect/>
          </a:stretch>
        </p:blipFill>
        <p:spPr>
          <a:xfrm>
            <a:off x="6977493" y="1857924"/>
            <a:ext cx="3800689" cy="1920561"/>
          </a:xfrm>
          <a:prstGeom prst="rect">
            <a:avLst/>
          </a:prstGeom>
        </p:spPr>
      </p:pic>
      <p:sp>
        <p:nvSpPr>
          <p:cNvPr id="5" name="Oval 4">
            <a:extLst>
              <a:ext uri="{FF2B5EF4-FFF2-40B4-BE49-F238E27FC236}">
                <a16:creationId xmlns:a16="http://schemas.microsoft.com/office/drawing/2014/main" id="{63DF061F-F91E-C561-39B4-C9F72F628157}"/>
              </a:ext>
            </a:extLst>
          </p:cNvPr>
          <p:cNvSpPr/>
          <p:nvPr/>
        </p:nvSpPr>
        <p:spPr>
          <a:xfrm>
            <a:off x="7728155" y="2684213"/>
            <a:ext cx="265471" cy="2679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Oval 5">
            <a:extLst>
              <a:ext uri="{FF2B5EF4-FFF2-40B4-BE49-F238E27FC236}">
                <a16:creationId xmlns:a16="http://schemas.microsoft.com/office/drawing/2014/main" id="{F94EC1AA-9D7F-6BA3-DE2C-EB1F424C6495}"/>
              </a:ext>
            </a:extLst>
          </p:cNvPr>
          <p:cNvSpPr/>
          <p:nvPr/>
        </p:nvSpPr>
        <p:spPr>
          <a:xfrm>
            <a:off x="9340637" y="2689133"/>
            <a:ext cx="265471" cy="267984"/>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7" name="Content Placeholder 2">
                <a:extLst>
                  <a:ext uri="{FF2B5EF4-FFF2-40B4-BE49-F238E27FC236}">
                    <a16:creationId xmlns:a16="http://schemas.microsoft.com/office/drawing/2014/main" id="{C3F902A3-9D1A-AFBD-E534-AFF8055CB4DE}"/>
                  </a:ext>
                </a:extLst>
              </p:cNvPr>
              <p:cNvSpPr txBox="1">
                <a:spLocks/>
              </p:cNvSpPr>
              <p:nvPr/>
            </p:nvSpPr>
            <p:spPr>
              <a:xfrm>
                <a:off x="710153" y="1641033"/>
                <a:ext cx="11481847"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End A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From left to right </a:t>
                </a:r>
                <a14:m>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=0 </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𝑎𝑛𝑑</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−0=0</m:t>
                    </m:r>
                  </m:oMath>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End B</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From right to left </a:t>
                </a:r>
                <a14:m>
                  <m:oMath xmlns:m="http://schemas.openxmlformats.org/officeDocument/2006/math">
                    <m:r>
                      <a:rPr kumimoji="0" lang="en-US"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𝜃</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=7 </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𝑎𝑛𝑑</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−7 =0</m:t>
                    </m:r>
                  </m:oMath>
                </a14:m>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7" name="Content Placeholder 2">
                <a:extLst>
                  <a:ext uri="{FF2B5EF4-FFF2-40B4-BE49-F238E27FC236}">
                    <a16:creationId xmlns:a16="http://schemas.microsoft.com/office/drawing/2014/main" id="{A02FF1FA-0AD7-5CDB-FCC1-C22703458B01}"/>
                  </a:ext>
                </a:extLst>
              </p:cNvPr>
              <p:cNvSpPr txBox="1">
                <a:spLocks noRot="1" noChangeAspect="1" noMove="1" noResize="1" noEditPoints="1" noAdjustHandles="1" noChangeArrowheads="1" noChangeShapeType="1" noTextEdit="1"/>
              </p:cNvSpPr>
              <p:nvPr/>
            </p:nvSpPr>
            <p:spPr>
              <a:xfrm>
                <a:off x="710153" y="1641033"/>
                <a:ext cx="11481847" cy="3575934"/>
              </a:xfrm>
              <a:prstGeom prst="rect">
                <a:avLst/>
              </a:prstGeom>
              <a:blipFill>
                <a:blip r:embed="rId3"/>
                <a:stretch>
                  <a:fillRect l="-883" t="-3191"/>
                </a:stretch>
              </a:blipFill>
            </p:spPr>
            <p:txBody>
              <a:bodyPr/>
              <a:lstStyle/>
              <a:p>
                <a:r>
                  <a:rPr lang="en-US">
                    <a:noFill/>
                  </a:rPr>
                  <a:t> </a:t>
                </a:r>
              </a:p>
            </p:txBody>
          </p:sp>
        </mc:Fallback>
      </mc:AlternateContent>
    </p:spTree>
    <p:extLst>
      <p:ext uri="{BB962C8B-B14F-4D97-AF65-F5344CB8AC3E}">
        <p14:creationId xmlns:p14="http://schemas.microsoft.com/office/powerpoint/2010/main" val="26741957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4" name="Freeform: Shape 13">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765051" y="662400"/>
            <a:ext cx="3384000" cy="1492132"/>
          </a:xfr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Fragment Slow-Down</a:t>
            </a: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765051" y="2286000"/>
            <a:ext cx="3384000" cy="3844800"/>
          </a:xfrm>
        </p:spPr>
        <p:txBody>
          <a:bodyPr vert="horz" wrap="square" lIns="91440" tIns="45720" rIns="91440" bIns="45720" rtlCol="0">
            <a:normAutofit/>
          </a:bodyPr>
          <a:lstStyle/>
          <a:p>
            <a:pPr indent="-228600">
              <a:buFont typeface="Arial" panose="020B0604020202020204" pitchFamily="34" charset="0"/>
              <a:buChar char="•"/>
            </a:pPr>
            <a:r>
              <a:rPr lang="en-US" sz="2000" dirty="0">
                <a:solidFill>
                  <a:schemeClr val="bg1">
                    <a:alpha val="60000"/>
                  </a:schemeClr>
                </a:solidFill>
              </a:rPr>
              <a:t>We have seen how the penetration (in the non-hydrodynamic region is affected by KE density, which depends upon fragment geometry and velocity. Fragments slow down as they pass through a medium and an initially lethal fragment becomes sub-lethal at a sufficient distance:</a:t>
            </a:r>
          </a:p>
          <a:p>
            <a:pPr indent="-228600">
              <a:buFont typeface="Arial" panose="020B0604020202020204" pitchFamily="34" charset="0"/>
              <a:buChar char="•"/>
            </a:pPr>
            <a:endParaRPr lang="en-US" sz="2000" dirty="0">
              <a:solidFill>
                <a:schemeClr val="bg1">
                  <a:alpha val="60000"/>
                </a:schemeClr>
              </a:solidFill>
            </a:endParaRPr>
          </a:p>
        </p:txBody>
      </p:sp>
      <p:pic>
        <p:nvPicPr>
          <p:cNvPr id="5" name="Picture 4" descr="Text, letter&#10;&#10;Description automatically generated">
            <a:extLst>
              <a:ext uri="{FF2B5EF4-FFF2-40B4-BE49-F238E27FC236}">
                <a16:creationId xmlns:a16="http://schemas.microsoft.com/office/drawing/2014/main" id="{4D16AB64-F083-E332-770B-8406A7A955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14102" y="277318"/>
            <a:ext cx="7079058" cy="4017364"/>
          </a:xfrm>
          <a:prstGeom prst="rect">
            <a:avLst/>
          </a:prstGeom>
        </p:spPr>
      </p:pic>
      <p:pic>
        <p:nvPicPr>
          <p:cNvPr id="7" name="Picture 6" descr="Diagram&#10;&#10;Description automatically generated">
            <a:extLst>
              <a:ext uri="{FF2B5EF4-FFF2-40B4-BE49-F238E27FC236}">
                <a16:creationId xmlns:a16="http://schemas.microsoft.com/office/drawing/2014/main" id="{4BE2FB2B-CF4F-BEC6-EB97-633F53B88C3B}"/>
              </a:ext>
            </a:extLst>
          </p:cNvPr>
          <p:cNvPicPr>
            <a:picLocks noChangeAspect="1"/>
          </p:cNvPicPr>
          <p:nvPr/>
        </p:nvPicPr>
        <p:blipFill>
          <a:blip r:embed="rId4"/>
          <a:stretch>
            <a:fillRect/>
          </a:stretch>
        </p:blipFill>
        <p:spPr>
          <a:xfrm>
            <a:off x="5603127" y="4572000"/>
            <a:ext cx="5622354" cy="1840043"/>
          </a:xfrm>
          <a:prstGeom prst="rect">
            <a:avLst/>
          </a:prstGeom>
        </p:spPr>
      </p:pic>
    </p:spTree>
    <p:extLst>
      <p:ext uri="{BB962C8B-B14F-4D97-AF65-F5344CB8AC3E}">
        <p14:creationId xmlns:p14="http://schemas.microsoft.com/office/powerpoint/2010/main" val="23443160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D767C71F-921C-A18A-77C7-949E536EF9CB}"/>
              </a:ext>
            </a:extLst>
          </p:cNvPr>
          <p:cNvPicPr>
            <a:picLocks noChangeAspect="1"/>
          </p:cNvPicPr>
          <p:nvPr/>
        </p:nvPicPr>
        <p:blipFill>
          <a:blip r:embed="rId3"/>
          <a:stretch>
            <a:fillRect/>
          </a:stretch>
        </p:blipFill>
        <p:spPr>
          <a:xfrm>
            <a:off x="643097" y="643467"/>
            <a:ext cx="7428088" cy="5571066"/>
          </a:xfrm>
          <a:prstGeom prst="rect">
            <a:avLst/>
          </a:prstGeom>
        </p:spPr>
      </p:pic>
      <p:graphicFrame>
        <p:nvGraphicFramePr>
          <p:cNvPr id="4" name="Table 4">
            <a:extLst>
              <a:ext uri="{FF2B5EF4-FFF2-40B4-BE49-F238E27FC236}">
                <a16:creationId xmlns:a16="http://schemas.microsoft.com/office/drawing/2014/main" id="{DD733D0A-8241-7145-BBE4-FD4590400817}"/>
              </a:ext>
            </a:extLst>
          </p:cNvPr>
          <p:cNvGraphicFramePr>
            <a:graphicFrameLocks noGrp="1"/>
          </p:cNvGraphicFramePr>
          <p:nvPr>
            <p:extLst>
              <p:ext uri="{D42A27DB-BD31-4B8C-83A1-F6EECF244321}">
                <p14:modId xmlns:p14="http://schemas.microsoft.com/office/powerpoint/2010/main" val="2849347905"/>
              </p:ext>
            </p:extLst>
          </p:nvPr>
        </p:nvGraphicFramePr>
        <p:xfrm>
          <a:off x="8402068" y="1508760"/>
          <a:ext cx="2982036" cy="3840480"/>
        </p:xfrm>
        <a:graphic>
          <a:graphicData uri="http://schemas.openxmlformats.org/drawingml/2006/table">
            <a:tbl>
              <a:tblPr firstRow="1" bandRow="1">
                <a:tableStyleId>{5C22544A-7EE6-4342-B048-85BDC9FD1C3A}</a:tableStyleId>
              </a:tblPr>
              <a:tblGrid>
                <a:gridCol w="1491018">
                  <a:extLst>
                    <a:ext uri="{9D8B030D-6E8A-4147-A177-3AD203B41FA5}">
                      <a16:colId xmlns:a16="http://schemas.microsoft.com/office/drawing/2014/main" val="2982580476"/>
                    </a:ext>
                  </a:extLst>
                </a:gridCol>
                <a:gridCol w="1491018">
                  <a:extLst>
                    <a:ext uri="{9D8B030D-6E8A-4147-A177-3AD203B41FA5}">
                      <a16:colId xmlns:a16="http://schemas.microsoft.com/office/drawing/2014/main" val="3047258824"/>
                    </a:ext>
                  </a:extLst>
                </a:gridCol>
              </a:tblGrid>
              <a:tr h="229660">
                <a:tc>
                  <a:txBody>
                    <a:bodyPr/>
                    <a:lstStyle/>
                    <a:p>
                      <a:r>
                        <a:rPr lang="en-US" dirty="0"/>
                        <a:t>Shape</a:t>
                      </a:r>
                    </a:p>
                  </a:txBody>
                  <a:tcPr/>
                </a:tc>
                <a:tc>
                  <a:txBody>
                    <a:bodyPr/>
                    <a:lstStyle/>
                    <a:p>
                      <a:r>
                        <a:rPr lang="en-US" dirty="0"/>
                        <a:t>Drag Coefficient (air)</a:t>
                      </a:r>
                    </a:p>
                  </a:txBody>
                  <a:tcPr/>
                </a:tc>
                <a:extLst>
                  <a:ext uri="{0D108BD9-81ED-4DB2-BD59-A6C34878D82A}">
                    <a16:rowId xmlns:a16="http://schemas.microsoft.com/office/drawing/2014/main" val="3212964656"/>
                  </a:ext>
                </a:extLst>
              </a:tr>
              <a:tr h="229660">
                <a:tc>
                  <a:txBody>
                    <a:bodyPr/>
                    <a:lstStyle/>
                    <a:p>
                      <a:r>
                        <a:rPr lang="en-US" dirty="0"/>
                        <a:t>Sphere</a:t>
                      </a:r>
                    </a:p>
                  </a:txBody>
                  <a:tcPr/>
                </a:tc>
                <a:tc>
                  <a:txBody>
                    <a:bodyPr/>
                    <a:lstStyle/>
                    <a:p>
                      <a:r>
                        <a:rPr lang="en-US" dirty="0"/>
                        <a:t>0.9</a:t>
                      </a:r>
                    </a:p>
                  </a:txBody>
                  <a:tcPr/>
                </a:tc>
                <a:extLst>
                  <a:ext uri="{0D108BD9-81ED-4DB2-BD59-A6C34878D82A}">
                    <a16:rowId xmlns:a16="http://schemas.microsoft.com/office/drawing/2014/main" val="3353898732"/>
                  </a:ext>
                </a:extLst>
              </a:tr>
              <a:tr h="229660">
                <a:tc>
                  <a:txBody>
                    <a:bodyPr/>
                    <a:lstStyle/>
                    <a:p>
                      <a:r>
                        <a:rPr lang="en-US" dirty="0"/>
                        <a:t>Cube (edge on, tumbling)</a:t>
                      </a:r>
                    </a:p>
                  </a:txBody>
                  <a:tcPr/>
                </a:tc>
                <a:tc>
                  <a:txBody>
                    <a:bodyPr/>
                    <a:lstStyle/>
                    <a:p>
                      <a:r>
                        <a:rPr lang="en-US" dirty="0"/>
                        <a:t>1.1</a:t>
                      </a:r>
                    </a:p>
                  </a:txBody>
                  <a:tcPr/>
                </a:tc>
                <a:extLst>
                  <a:ext uri="{0D108BD9-81ED-4DB2-BD59-A6C34878D82A}">
                    <a16:rowId xmlns:a16="http://schemas.microsoft.com/office/drawing/2014/main" val="2443473651"/>
                  </a:ext>
                </a:extLst>
              </a:tr>
              <a:tr h="317736">
                <a:tc>
                  <a:txBody>
                    <a:bodyPr/>
                    <a:lstStyle/>
                    <a:p>
                      <a:r>
                        <a:rPr lang="en-US" dirty="0"/>
                        <a:t>Cube (face-on, tumbling)</a:t>
                      </a:r>
                    </a:p>
                  </a:txBody>
                  <a:tcPr/>
                </a:tc>
                <a:tc>
                  <a:txBody>
                    <a:bodyPr/>
                    <a:lstStyle/>
                    <a:p>
                      <a:r>
                        <a:rPr lang="en-US" dirty="0"/>
                        <a:t>1.6</a:t>
                      </a:r>
                    </a:p>
                  </a:txBody>
                  <a:tcPr/>
                </a:tc>
                <a:extLst>
                  <a:ext uri="{0D108BD9-81ED-4DB2-BD59-A6C34878D82A}">
                    <a16:rowId xmlns:a16="http://schemas.microsoft.com/office/drawing/2014/main" val="3304321578"/>
                  </a:ext>
                </a:extLst>
              </a:tr>
              <a:tr h="229660">
                <a:tc>
                  <a:txBody>
                    <a:bodyPr/>
                    <a:lstStyle/>
                    <a:p>
                      <a:r>
                        <a:rPr lang="en-US" dirty="0"/>
                        <a:t>Cylinder (end-on)</a:t>
                      </a:r>
                    </a:p>
                  </a:txBody>
                  <a:tcPr/>
                </a:tc>
                <a:tc>
                  <a:txBody>
                    <a:bodyPr/>
                    <a:lstStyle/>
                    <a:p>
                      <a:r>
                        <a:rPr lang="en-US" dirty="0"/>
                        <a:t>1.7</a:t>
                      </a:r>
                    </a:p>
                  </a:txBody>
                  <a:tcPr/>
                </a:tc>
                <a:extLst>
                  <a:ext uri="{0D108BD9-81ED-4DB2-BD59-A6C34878D82A}">
                    <a16:rowId xmlns:a16="http://schemas.microsoft.com/office/drawing/2014/main" val="3612093462"/>
                  </a:ext>
                </a:extLst>
              </a:tr>
              <a:tr h="229660">
                <a:tc>
                  <a:txBody>
                    <a:bodyPr/>
                    <a:lstStyle/>
                    <a:p>
                      <a:r>
                        <a:rPr lang="en-US" dirty="0"/>
                        <a:t>(Cylinder (side-on)</a:t>
                      </a:r>
                    </a:p>
                  </a:txBody>
                  <a:tcPr/>
                </a:tc>
                <a:tc>
                  <a:txBody>
                    <a:bodyPr/>
                    <a:lstStyle/>
                    <a:p>
                      <a:r>
                        <a:rPr lang="en-US" dirty="0"/>
                        <a:t>1.2</a:t>
                      </a:r>
                    </a:p>
                  </a:txBody>
                  <a:tcPr/>
                </a:tc>
                <a:extLst>
                  <a:ext uri="{0D108BD9-81ED-4DB2-BD59-A6C34878D82A}">
                    <a16:rowId xmlns:a16="http://schemas.microsoft.com/office/drawing/2014/main" val="2048013172"/>
                  </a:ext>
                </a:extLst>
              </a:tr>
            </a:tbl>
          </a:graphicData>
        </a:graphic>
      </p:graphicFrame>
    </p:spTree>
    <p:extLst>
      <p:ext uri="{BB962C8B-B14F-4D97-AF65-F5344CB8AC3E}">
        <p14:creationId xmlns:p14="http://schemas.microsoft.com/office/powerpoint/2010/main" val="27260441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p:txBody>
          <a:bodyPr wrap="square"/>
          <a:lstStyle/>
          <a:p>
            <a:r>
              <a:rPr lang="en-US" dirty="0"/>
              <a:t>Fragment size distribution:</a:t>
            </a:r>
          </a:p>
          <a:p>
            <a:endParaRPr lang="en-US" dirty="0"/>
          </a:p>
          <a:p>
            <a:pPr marL="457200" indent="-457200">
              <a:buFont typeface="Wingdings" pitchFamily="2" charset="2"/>
              <a:buChar char="Ø"/>
            </a:pPr>
            <a:r>
              <a:rPr lang="en-US" dirty="0"/>
              <a:t>Natural fragments</a:t>
            </a:r>
          </a:p>
          <a:p>
            <a:pPr marL="457200" indent="-457200">
              <a:buFont typeface="Wingdings" pitchFamily="2" charset="2"/>
              <a:buChar char="Ø"/>
            </a:pPr>
            <a:r>
              <a:rPr lang="en-US" dirty="0"/>
              <a:t>Controlled fragments (or ‘fire-formed’ fragments)</a:t>
            </a:r>
          </a:p>
          <a:p>
            <a:pPr marL="457200" indent="-457200">
              <a:buFont typeface="Wingdings" pitchFamily="2" charset="2"/>
              <a:buChar char="Ø"/>
            </a:pPr>
            <a:r>
              <a:rPr lang="en-US" dirty="0"/>
              <a:t>Pre-formed fragments</a:t>
            </a:r>
          </a:p>
          <a:p>
            <a:pPr marL="457200" indent="-457200">
              <a:buFont typeface="Wingdings" pitchFamily="2" charset="2"/>
              <a:buChar char="Ø"/>
            </a:pPr>
            <a:r>
              <a:rPr lang="en-US" dirty="0"/>
              <a:t>Self-forged fragments</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Real Warheads</a:t>
            </a:r>
          </a:p>
        </p:txBody>
      </p:sp>
    </p:spTree>
    <p:extLst>
      <p:ext uri="{BB962C8B-B14F-4D97-AF65-F5344CB8AC3E}">
        <p14:creationId xmlns:p14="http://schemas.microsoft.com/office/powerpoint/2010/main" val="20677169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Fragmentation Summary</a:t>
            </a: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02213" y="1496505"/>
            <a:ext cx="5693788" cy="3864989"/>
          </a:xfrm>
        </p:spPr>
        <p:txBody>
          <a:bodyPr wrap="square"/>
          <a:lstStyle/>
          <a:p>
            <a:pPr marL="457200" indent="-457200">
              <a:buFont typeface="Wingdings" pitchFamily="2" charset="2"/>
              <a:buChar char="§"/>
            </a:pPr>
            <a:r>
              <a:rPr lang="en-US" sz="2400" dirty="0"/>
              <a:t>Fragment size is governed by:</a:t>
            </a:r>
          </a:p>
          <a:p>
            <a:pPr marL="1143000" lvl="1" indent="-457200">
              <a:buFont typeface="Wingdings" pitchFamily="2" charset="2"/>
              <a:buChar char="§"/>
            </a:pPr>
            <a:r>
              <a:rPr lang="en-US" sz="2000" dirty="0">
                <a:solidFill>
                  <a:schemeClr val="bg1"/>
                </a:solidFill>
              </a:rPr>
              <a:t>Case material and geometry (more ductile, larger)</a:t>
            </a:r>
          </a:p>
          <a:p>
            <a:pPr marL="1143000" lvl="1" indent="-457200">
              <a:buFont typeface="Wingdings" pitchFamily="2" charset="2"/>
              <a:buChar char="§"/>
            </a:pPr>
            <a:r>
              <a:rPr lang="en-US" sz="2000" dirty="0">
                <a:solidFill>
                  <a:schemeClr val="bg1"/>
                </a:solidFill>
              </a:rPr>
              <a:t>Explosive choice (more brisant, smaller)</a:t>
            </a:r>
          </a:p>
          <a:p>
            <a:pPr marL="457200" indent="-457200">
              <a:buFont typeface="Wingdings" pitchFamily="2" charset="2"/>
              <a:buChar char="§"/>
            </a:pPr>
            <a:r>
              <a:rPr lang="en-US" sz="2400" dirty="0"/>
              <a:t>Fragment velocity depended upon</a:t>
            </a:r>
          </a:p>
          <a:p>
            <a:pPr marL="1143000" lvl="1" indent="-457200">
              <a:buFont typeface="Wingdings" pitchFamily="2" charset="2"/>
              <a:buChar char="§"/>
            </a:pPr>
            <a:r>
              <a:rPr lang="en-US" sz="2000" dirty="0">
                <a:solidFill>
                  <a:schemeClr val="bg1"/>
                </a:solidFill>
              </a:rPr>
              <a:t>Characteristics of the explosive (Gurney)</a:t>
            </a:r>
          </a:p>
          <a:p>
            <a:pPr marL="1143000" lvl="1" indent="-457200">
              <a:buFont typeface="Wingdings" pitchFamily="2" charset="2"/>
              <a:buChar char="§"/>
            </a:pPr>
            <a:r>
              <a:rPr lang="en-US" sz="2000" dirty="0">
                <a:solidFill>
                  <a:schemeClr val="bg1"/>
                </a:solidFill>
              </a:rPr>
              <a:t>Ratio of mass case / explosive (M/C)</a:t>
            </a:r>
          </a:p>
          <a:p>
            <a:pPr marL="457200" indent="-457200">
              <a:buFont typeface="Wingdings" pitchFamily="2" charset="2"/>
              <a:buChar char="§"/>
            </a:pPr>
            <a:r>
              <a:rPr lang="en-US" sz="2400" dirty="0"/>
              <a:t>Fragment Direction</a:t>
            </a:r>
          </a:p>
          <a:p>
            <a:pPr marL="1143000" lvl="1" indent="-457200">
              <a:buFont typeface="Wingdings" pitchFamily="2" charset="2"/>
              <a:buChar char="§"/>
            </a:pPr>
            <a:r>
              <a:rPr lang="en-US" sz="2000" dirty="0">
                <a:solidFill>
                  <a:schemeClr val="bg1"/>
                </a:solidFill>
              </a:rPr>
              <a:t>Largely normal to the surface</a:t>
            </a:r>
          </a:p>
          <a:p>
            <a:pPr marL="1143000" lvl="1" indent="-457200">
              <a:buFont typeface="Wingdings" pitchFamily="2" charset="2"/>
              <a:buChar char="§"/>
            </a:pPr>
            <a:r>
              <a:rPr lang="en-US" sz="2000" dirty="0">
                <a:solidFill>
                  <a:schemeClr val="bg1"/>
                </a:solidFill>
              </a:rPr>
              <a:t>Modified by Taylor equation</a:t>
            </a:r>
          </a:p>
          <a:p>
            <a:pPr marL="457200" indent="-457200">
              <a:buFont typeface="Wingdings" pitchFamily="2" charset="2"/>
              <a:buChar char="§"/>
            </a:pPr>
            <a:r>
              <a:rPr lang="en-US" sz="2400" dirty="0"/>
              <a:t>Fragment penetration (energy density)</a:t>
            </a:r>
          </a:p>
          <a:p>
            <a:pPr marL="457200" indent="-457200">
              <a:buFont typeface="Wingdings" pitchFamily="2" charset="2"/>
              <a:buChar char="§"/>
            </a:pPr>
            <a:endParaRPr lang="en-US" sz="2400" dirty="0"/>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Wingdings" pitchFamily="2" charset="2"/>
              <a:buChar char="§"/>
            </a:pPr>
            <a:r>
              <a:rPr lang="en-US" sz="2400" dirty="0"/>
              <a:t>Fragment performance depends upon:</a:t>
            </a:r>
          </a:p>
          <a:p>
            <a:pPr marL="1143000" lvl="1" indent="-457200">
              <a:buFont typeface="Wingdings" pitchFamily="2" charset="2"/>
              <a:buChar char="§"/>
            </a:pPr>
            <a:r>
              <a:rPr lang="en-US" sz="2000" dirty="0">
                <a:solidFill>
                  <a:schemeClr val="bg1"/>
                </a:solidFill>
              </a:rPr>
              <a:t>Survival of fragment during penetration</a:t>
            </a:r>
          </a:p>
          <a:p>
            <a:pPr marL="1143000" lvl="1" indent="-457200">
              <a:buFont typeface="Wingdings" pitchFamily="2" charset="2"/>
              <a:buChar char="§"/>
            </a:pPr>
            <a:r>
              <a:rPr lang="en-US" sz="2000" dirty="0">
                <a:solidFill>
                  <a:schemeClr val="bg1"/>
                </a:solidFill>
              </a:rPr>
              <a:t>Adequate kinetic energy density for perforation</a:t>
            </a:r>
          </a:p>
          <a:p>
            <a:pPr marL="1143000" lvl="1" indent="-457200">
              <a:buFont typeface="Wingdings" pitchFamily="2" charset="2"/>
              <a:buChar char="§"/>
            </a:pPr>
            <a:r>
              <a:rPr lang="en-US" sz="2000" dirty="0">
                <a:solidFill>
                  <a:schemeClr val="bg1"/>
                </a:solidFill>
              </a:rPr>
              <a:t>Number of fragments at target</a:t>
            </a:r>
            <a:endParaRPr lang="en-US" sz="2400" dirty="0"/>
          </a:p>
          <a:p>
            <a:pPr marL="457200" indent="-457200">
              <a:buFont typeface="Wingdings" pitchFamily="2" charset="2"/>
              <a:buChar char="§"/>
            </a:pPr>
            <a:endParaRPr lang="en-US" sz="2400" dirty="0"/>
          </a:p>
        </p:txBody>
      </p:sp>
      <p:pic>
        <p:nvPicPr>
          <p:cNvPr id="8" name="Picture 7" descr="A picture containing plane, airplane, outdoor, aircraft&#10;&#10;Description automatically generated">
            <a:extLst>
              <a:ext uri="{FF2B5EF4-FFF2-40B4-BE49-F238E27FC236}">
                <a16:creationId xmlns:a16="http://schemas.microsoft.com/office/drawing/2014/main" id="{89246DA1-F37C-0F23-243F-DA4B1CB57CDF}"/>
              </a:ext>
            </a:extLst>
          </p:cNvPr>
          <p:cNvPicPr>
            <a:picLocks noChangeAspect="1"/>
          </p:cNvPicPr>
          <p:nvPr/>
        </p:nvPicPr>
        <p:blipFill>
          <a:blip r:embed="rId3"/>
          <a:stretch>
            <a:fillRect/>
          </a:stretch>
        </p:blipFill>
        <p:spPr>
          <a:xfrm>
            <a:off x="6002912" y="3017531"/>
            <a:ext cx="5600700" cy="3715675"/>
          </a:xfrm>
          <a:prstGeom prst="rect">
            <a:avLst/>
          </a:prstGeom>
        </p:spPr>
      </p:pic>
    </p:spTree>
    <p:extLst>
      <p:ext uri="{BB962C8B-B14F-4D97-AF65-F5344CB8AC3E}">
        <p14:creationId xmlns:p14="http://schemas.microsoft.com/office/powerpoint/2010/main" val="33600483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outdoor, sky, plane, aircraft&#10;&#10;Description automatically generated">
            <a:extLst>
              <a:ext uri="{FF2B5EF4-FFF2-40B4-BE49-F238E27FC236}">
                <a16:creationId xmlns:a16="http://schemas.microsoft.com/office/drawing/2014/main" id="{EC8305C8-8318-D74D-93AC-DA16B6D0EBB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321734"/>
            <a:ext cx="12191981" cy="6857990"/>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3467" y="321734"/>
            <a:ext cx="6891186" cy="113573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dirty="0">
                <a:latin typeface="+mj-lt"/>
                <a:ea typeface="+mj-ea"/>
                <a:cs typeface="+mj-cs"/>
              </a:rPr>
              <a:t>Introduction to Warheads</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154084" y="1277852"/>
            <a:ext cx="8129872" cy="5580057"/>
          </a:xfrm>
        </p:spPr>
        <p:txBody>
          <a:bodyPr vert="horz" wrap="square" lIns="91440" tIns="45720" rIns="91440" bIns="45720" rtlCol="0">
            <a:normAutofit lnSpcReduction="10000"/>
          </a:bodyPr>
          <a:lstStyle/>
          <a:p>
            <a:pPr marL="457200" indent="-228600">
              <a:buFont typeface="Arial" panose="020B0604020202020204" pitchFamily="34" charset="0"/>
              <a:buChar char="•"/>
            </a:pPr>
            <a:r>
              <a:rPr lang="en-US" sz="2400" dirty="0"/>
              <a:t>A warhead designer must devise a warhead capable of inflicting the required damage within the constraints imposed by the delivery system</a:t>
            </a:r>
          </a:p>
          <a:p>
            <a:pPr marL="457200" indent="-228600">
              <a:buFont typeface="Arial" panose="020B0604020202020204" pitchFamily="34" charset="0"/>
              <a:buChar char="•"/>
            </a:pPr>
            <a:r>
              <a:rPr lang="en-US" sz="2400" dirty="0"/>
              <a:t>Most warheads are delivered to the target by a missile system, which possesses KE.</a:t>
            </a:r>
          </a:p>
          <a:p>
            <a:pPr marL="457200" indent="-228600">
              <a:buFont typeface="Arial" panose="020B0604020202020204" pitchFamily="34" charset="0"/>
              <a:buChar char="•"/>
            </a:pPr>
            <a:r>
              <a:rPr lang="en-US" sz="2400" dirty="0"/>
              <a:t>Reliance solely on KE has two disadvantages: </a:t>
            </a:r>
          </a:p>
          <a:p>
            <a:pPr marL="1143000" lvl="1"/>
            <a:r>
              <a:rPr lang="en-US" sz="1800" dirty="0">
                <a:solidFill>
                  <a:schemeClr val="bg1"/>
                </a:solidFill>
              </a:rPr>
              <a:t>the system may have inadequate KE at achievable velocity to cause adequate damage to the target given a hit, or the KE has not been fully coupled; and</a:t>
            </a:r>
          </a:p>
          <a:p>
            <a:pPr marL="1143000" lvl="1"/>
            <a:r>
              <a:rPr lang="en-US" sz="1800" dirty="0">
                <a:solidFill>
                  <a:schemeClr val="bg1"/>
                </a:solidFill>
              </a:rPr>
              <a:t>The system may not be sufficiently accurate to guarantee a hit with acceptable probability</a:t>
            </a:r>
          </a:p>
          <a:p>
            <a:pPr marL="457200" indent="-228600">
              <a:buFont typeface="Arial" panose="020B0604020202020204" pitchFamily="34" charset="0"/>
              <a:buChar char="•"/>
            </a:pPr>
            <a:r>
              <a:rPr lang="en-US" sz="2400" dirty="0"/>
              <a:t>A warhead is therefore used because:</a:t>
            </a:r>
          </a:p>
          <a:p>
            <a:pPr marL="1143000" lvl="1"/>
            <a:r>
              <a:rPr lang="en-US" sz="1800" dirty="0">
                <a:solidFill>
                  <a:schemeClr val="bg1"/>
                </a:solidFill>
              </a:rPr>
              <a:t>It is an efficient way of increasing the amount of destructive energy available to the system at the moment of engagement, and improves energy coupling to the target</a:t>
            </a:r>
          </a:p>
          <a:p>
            <a:pPr marL="1143000" lvl="1"/>
            <a:r>
              <a:rPr lang="en-US" sz="1800" dirty="0">
                <a:solidFill>
                  <a:schemeClr val="bg1"/>
                </a:solidFill>
              </a:rPr>
              <a:t>It allows the destructive effect to be better matched to the likely response of the target (choice of lethal mechanism)</a:t>
            </a:r>
          </a:p>
          <a:p>
            <a:pPr marL="1143000" lvl="1"/>
            <a:r>
              <a:rPr lang="en-US" sz="1800" dirty="0">
                <a:solidFill>
                  <a:schemeClr val="bg1"/>
                </a:solidFill>
              </a:rPr>
              <a:t>It allows the missile to miss the target by a limited distance but still be effective</a:t>
            </a:r>
            <a:endParaRPr lang="en-US" dirty="0">
              <a:solidFill>
                <a:schemeClr val="bg1"/>
              </a:solidFill>
            </a:endParaRPr>
          </a:p>
          <a:p>
            <a:pPr lvl="1"/>
            <a:endParaRPr lang="en-US" dirty="0">
              <a:solidFill>
                <a:schemeClr val="bg1"/>
              </a:solidFill>
            </a:endParaRPr>
          </a:p>
        </p:txBody>
      </p:sp>
    </p:spTree>
    <p:extLst>
      <p:ext uri="{BB962C8B-B14F-4D97-AF65-F5344CB8AC3E}">
        <p14:creationId xmlns:p14="http://schemas.microsoft.com/office/powerpoint/2010/main" val="40756732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585216"/>
            <a:ext cx="10515600"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latin typeface="+mj-lt"/>
                <a:ea typeface="+mj-ea"/>
                <a:cs typeface="+mj-cs"/>
              </a:rPr>
              <a:t>Factors affecting warhead performance</a:t>
            </a:r>
          </a:p>
        </p:txBody>
      </p:sp>
      <p:pic>
        <p:nvPicPr>
          <p:cNvPr id="4" name="Picture 3" descr="A picture containing text&#10;&#10;Description automatically generated">
            <a:extLst>
              <a:ext uri="{FF2B5EF4-FFF2-40B4-BE49-F238E27FC236}">
                <a16:creationId xmlns:a16="http://schemas.microsoft.com/office/drawing/2014/main" id="{AC636AD6-F00D-8CFD-55E3-18DCAC67FE6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98" r="3" b="3"/>
          <a:stretch/>
        </p:blipFill>
        <p:spPr>
          <a:xfrm>
            <a:off x="841248" y="2516777"/>
            <a:ext cx="6236208" cy="3660185"/>
          </a:xfrm>
          <a:prstGeom prst="rect">
            <a:avLst/>
          </a:prstGeom>
        </p:spPr>
      </p:pic>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7546848" y="2516777"/>
            <a:ext cx="3803904" cy="3660185"/>
          </a:xfrm>
        </p:spPr>
        <p:txBody>
          <a:bodyPr vert="horz" lIns="91440" tIns="45720" rIns="91440" bIns="45720" rtlCol="0" anchor="ctr">
            <a:normAutofit/>
          </a:bodyPr>
          <a:lstStyle/>
          <a:p>
            <a:pPr marL="457200" indent="-228600">
              <a:buFont typeface="Arial" panose="020B0604020202020204" pitchFamily="34" charset="0"/>
              <a:buChar char="•"/>
            </a:pPr>
            <a:r>
              <a:rPr lang="en-US" sz="2200">
                <a:solidFill>
                  <a:schemeClr val="tx1"/>
                </a:solidFill>
              </a:rPr>
              <a:t>Energy coupling</a:t>
            </a:r>
          </a:p>
          <a:p>
            <a:pPr marL="457200" indent="-228600">
              <a:buFont typeface="Arial" panose="020B0604020202020204" pitchFamily="34" charset="0"/>
              <a:buChar char="•"/>
            </a:pPr>
            <a:r>
              <a:rPr lang="en-US" sz="2200">
                <a:solidFill>
                  <a:schemeClr val="tx1"/>
                </a:solidFill>
              </a:rPr>
              <a:t>Dispersion</a:t>
            </a:r>
          </a:p>
          <a:p>
            <a:pPr marL="457200" indent="-228600">
              <a:buFont typeface="Arial" panose="020B0604020202020204" pitchFamily="34" charset="0"/>
              <a:buChar char="•"/>
            </a:pPr>
            <a:r>
              <a:rPr lang="en-US" sz="2200">
                <a:solidFill>
                  <a:schemeClr val="tx1"/>
                </a:solidFill>
              </a:rPr>
              <a:t>Damage volume</a:t>
            </a:r>
          </a:p>
          <a:p>
            <a:pPr marL="457200" indent="-228600">
              <a:buFont typeface="Arial" panose="020B0604020202020204" pitchFamily="34" charset="0"/>
              <a:buChar char="•"/>
            </a:pPr>
            <a:r>
              <a:rPr lang="en-US" sz="2200">
                <a:solidFill>
                  <a:schemeClr val="tx1"/>
                </a:solidFill>
              </a:rPr>
              <a:t>Attenuation</a:t>
            </a:r>
          </a:p>
          <a:p>
            <a:pPr marL="457200" indent="-228600">
              <a:buFont typeface="Arial" panose="020B0604020202020204" pitchFamily="34" charset="0"/>
              <a:buChar char="•"/>
            </a:pPr>
            <a:r>
              <a:rPr lang="en-US" sz="2200">
                <a:solidFill>
                  <a:schemeClr val="tx1"/>
                </a:solidFill>
              </a:rPr>
              <a:t>Propagation</a:t>
            </a:r>
          </a:p>
          <a:p>
            <a:pPr marL="514350" indent="-228600">
              <a:buFont typeface="Arial" panose="020B0604020202020204" pitchFamily="34" charset="0"/>
              <a:buChar char="•"/>
            </a:pPr>
            <a:endParaRPr lang="en-US" sz="2200">
              <a:solidFill>
                <a:schemeClr val="tx1"/>
              </a:solidFill>
            </a:endParaRPr>
          </a:p>
        </p:txBody>
      </p:sp>
    </p:spTree>
    <p:extLst>
      <p:ext uri="{BB962C8B-B14F-4D97-AF65-F5344CB8AC3E}">
        <p14:creationId xmlns:p14="http://schemas.microsoft.com/office/powerpoint/2010/main" val="42329363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686834" y="1153572"/>
            <a:ext cx="3200400" cy="44611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srgbClr val="FFFFFF"/>
                </a:solidFill>
                <a:effectLst/>
                <a:uLnTx/>
                <a:uFillTx/>
                <a:latin typeface="Calibri Light" panose="020F0302020204030204"/>
                <a:ea typeface="+mn-ea"/>
                <a:cs typeface="+mn-cs"/>
              </a:rPr>
              <a:t>Energy coupling and Attenuation</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FF4BEE10-7DCD-7ABB-F839-7072D669198F}"/>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Energy coupling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is the transfer of the warhead’s destructive energy at the target.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To take a simple case, a high velocity KE penetrator could pass straight through a light structure and leave it fully functional. However, it could dump much of its KE to overmatch a heavy armour plate and still have residual energy to inflict damage inside the crew compartment.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As blast and fragments radiate from a point of detonation their destructive power is reduced the further they travel. This loss of power is called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attenuation.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Eventually attenuation will result in a limiting velocity whereby damage is not possible.</a:t>
            </a:r>
          </a:p>
        </p:txBody>
      </p:sp>
    </p:spTree>
    <p:extLst>
      <p:ext uri="{BB962C8B-B14F-4D97-AF65-F5344CB8AC3E}">
        <p14:creationId xmlns:p14="http://schemas.microsoft.com/office/powerpoint/2010/main" val="28964696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804A124F-4F6F-BE92-9018-14A5C63C5B1A}"/>
              </a:ext>
            </a:extLst>
          </p:cNvPr>
          <p:cNvSpPr txBox="1">
            <a:spLocks/>
          </p:cNvSpPr>
          <p:nvPr/>
        </p:nvSpPr>
        <p:spPr>
          <a:xfrm>
            <a:off x="371094" y="1161288"/>
            <a:ext cx="3438144" cy="1239012"/>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Light" panose="020F0302020204030204"/>
                <a:ea typeface="+mn-ea"/>
                <a:cs typeface="+mn-cs"/>
              </a:rPr>
              <a:t>Dispersion</a:t>
            </a:r>
          </a:p>
        </p:txBody>
      </p:sp>
      <p:sp>
        <p:nvSpPr>
          <p:cNvPr id="16" name="Rectangle 1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92A0ECB6-1EAA-6025-AECB-C7619A67C1D2}"/>
              </a:ext>
            </a:extLst>
          </p:cNvPr>
          <p:cNvSpPr>
            <a:spLocks noGrp="1"/>
          </p:cNvSpPr>
          <p:nvPr>
            <p:ph idx="1"/>
          </p:nvPr>
        </p:nvSpPr>
        <p:spPr>
          <a:xfrm>
            <a:off x="371094" y="2718054"/>
            <a:ext cx="3438906" cy="3207258"/>
          </a:xfrm>
        </p:spPr>
        <p:txBody>
          <a:bodyPr vert="horz" wrap="square" lIns="91440" tIns="45720" rIns="91440" bIns="45720" rtlCol="0" anchor="t">
            <a:normAutofit/>
          </a:bodyPr>
          <a:lstStyle/>
          <a:p>
            <a:pPr indent="-228600">
              <a:buFont typeface="Arial" panose="020B0604020202020204" pitchFamily="34" charset="0"/>
              <a:buChar char="•"/>
            </a:pPr>
            <a:r>
              <a:rPr lang="en-US" sz="1700" dirty="0">
                <a:solidFill>
                  <a:schemeClr val="tx1"/>
                </a:solidFill>
              </a:rPr>
              <a:t>If a series of identical missiles are fired at a target, and the miss-distance plotted, the resulting distribution is known as </a:t>
            </a:r>
            <a:r>
              <a:rPr lang="en-US" sz="1700" i="1" dirty="0">
                <a:solidFill>
                  <a:schemeClr val="tx1"/>
                </a:solidFill>
              </a:rPr>
              <a:t>dispersion</a:t>
            </a:r>
            <a:r>
              <a:rPr lang="en-US" sz="1700" dirty="0">
                <a:solidFill>
                  <a:schemeClr val="tx1"/>
                </a:solidFill>
              </a:rPr>
              <a:t>.</a:t>
            </a:r>
          </a:p>
        </p:txBody>
      </p:sp>
      <p:pic>
        <p:nvPicPr>
          <p:cNvPr id="5" name="Picture 4" descr="Diagram&#10;&#10;Description automatically generated">
            <a:extLst>
              <a:ext uri="{FF2B5EF4-FFF2-40B4-BE49-F238E27FC236}">
                <a16:creationId xmlns:a16="http://schemas.microsoft.com/office/drawing/2014/main" id="{31C2A1AD-B624-EC66-1C5D-A1A47A7396C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01184" y="1350775"/>
            <a:ext cx="6922008" cy="4257033"/>
          </a:xfrm>
          <a:prstGeom prst="rect">
            <a:avLst/>
          </a:prstGeom>
        </p:spPr>
      </p:pic>
    </p:spTree>
    <p:extLst>
      <p:ext uri="{BB962C8B-B14F-4D97-AF65-F5344CB8AC3E}">
        <p14:creationId xmlns:p14="http://schemas.microsoft.com/office/powerpoint/2010/main" val="24813487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438913" y="859536"/>
            <a:ext cx="4832802" cy="124358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400" b="0" i="0" u="none" strike="noStrike" kern="1200" cap="none" spc="0" normalizeH="0" baseline="0" noProof="0" dirty="0">
                <a:ln>
                  <a:noFill/>
                </a:ln>
                <a:solidFill>
                  <a:prstClr val="black"/>
                </a:solidFill>
                <a:effectLst/>
                <a:uLnTx/>
                <a:uFillTx/>
                <a:latin typeface="Calibri Light" panose="020F0302020204030204"/>
                <a:ea typeface="+mn-ea"/>
                <a:cs typeface="+mn-cs"/>
              </a:rPr>
              <a:t>Damage volume</a:t>
            </a:r>
          </a:p>
        </p:txBody>
      </p:sp>
      <p:sp>
        <p:nvSpPr>
          <p:cNvPr id="24" name="Rectangle 23">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0A799B0-3458-A42E-94F2-E859BA5FF133}"/>
              </a:ext>
            </a:extLst>
          </p:cNvPr>
          <p:cNvSpPr txBox="1"/>
          <p:nvPr/>
        </p:nvSpPr>
        <p:spPr>
          <a:xfrm>
            <a:off x="438912" y="2512611"/>
            <a:ext cx="4832803" cy="3664351"/>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effectiveness of any warhead decreases with increasing distance from target. There is a 3-D boundary relative to the surface of the warhead within which the effect is lethal and which is called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damage volume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 KE projectile without a warhead has a damage volume equal to the diameter of the projectile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Diagram&#10;&#10;Description automatically generated">
            <a:extLst>
              <a:ext uri="{FF2B5EF4-FFF2-40B4-BE49-F238E27FC236}">
                <a16:creationId xmlns:a16="http://schemas.microsoft.com/office/drawing/2014/main" id="{7CCBBE28-E630-89A7-64E7-10CEDDF08F7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840612" y="517600"/>
            <a:ext cx="4689230" cy="2743200"/>
          </a:xfrm>
          <a:prstGeom prst="rect">
            <a:avLst/>
          </a:prstGeom>
        </p:spPr>
      </p:pic>
      <p:pic>
        <p:nvPicPr>
          <p:cNvPr id="9" name="Picture 8" descr="Diagram&#10;&#10;Description automatically generated">
            <a:extLst>
              <a:ext uri="{FF2B5EF4-FFF2-40B4-BE49-F238E27FC236}">
                <a16:creationId xmlns:a16="http://schemas.microsoft.com/office/drawing/2014/main" id="{22D25509-C4A6-0BC9-142D-B9A4277D52A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02693" y="3429000"/>
            <a:ext cx="4965069" cy="2743200"/>
          </a:xfrm>
          <a:prstGeom prst="rect">
            <a:avLst/>
          </a:prstGeom>
        </p:spPr>
      </p:pic>
    </p:spTree>
    <p:extLst>
      <p:ext uri="{BB962C8B-B14F-4D97-AF65-F5344CB8AC3E}">
        <p14:creationId xmlns:p14="http://schemas.microsoft.com/office/powerpoint/2010/main" val="4862646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686834" y="1153572"/>
            <a:ext cx="3200400" cy="44611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srgbClr val="FFFFFF"/>
                </a:solidFill>
                <a:effectLst/>
                <a:uLnTx/>
                <a:uFillTx/>
                <a:latin typeface="Calibri Light" panose="020F0302020204030204"/>
                <a:ea typeface="+mn-ea"/>
                <a:cs typeface="+mn-cs"/>
              </a:rPr>
              <a:t>Propagation</a:t>
            </a:r>
          </a:p>
        </p:txBody>
      </p:sp>
      <p:sp>
        <p:nvSpPr>
          <p:cNvPr id="11" name="TextBox 10">
            <a:extLst>
              <a:ext uri="{FF2B5EF4-FFF2-40B4-BE49-F238E27FC236}">
                <a16:creationId xmlns:a16="http://schemas.microsoft.com/office/drawing/2014/main" id="{FF4BEE10-7DCD-7ABB-F839-7072D669198F}"/>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The manner in which energy and material from the detonating warhead travels through the medium in which the blast occurs is known as </a:t>
            </a:r>
            <a:r>
              <a:rPr kumimoji="0" lang="en-US" sz="2400" b="0" i="1" u="none" strike="noStrike" kern="1200" cap="none" spc="0" normalizeH="0" baseline="0" noProof="0" dirty="0">
                <a:ln>
                  <a:noFill/>
                </a:ln>
                <a:solidFill>
                  <a:prstClr val="white"/>
                </a:solidFill>
                <a:effectLst/>
                <a:uLnTx/>
                <a:uFillTx/>
                <a:latin typeface="Calibri" panose="020F0502020204030204"/>
                <a:ea typeface="+mn-ea"/>
                <a:cs typeface="+mn-cs"/>
              </a:rPr>
              <a:t>propagation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If uniform propagation occurs in all directions then this is known as </a:t>
            </a:r>
            <a:r>
              <a:rPr kumimoji="0" lang="en-US" sz="2400" b="0" i="1" u="none" strike="noStrike" kern="1200" cap="none" spc="0" normalizeH="0" baseline="0" noProof="0" dirty="0">
                <a:ln>
                  <a:noFill/>
                </a:ln>
                <a:solidFill>
                  <a:prstClr val="white"/>
                </a:solidFill>
                <a:effectLst/>
                <a:uLnTx/>
                <a:uFillTx/>
                <a:latin typeface="Calibri" panose="020F0502020204030204"/>
                <a:ea typeface="+mn-ea"/>
                <a:cs typeface="+mn-cs"/>
              </a:rPr>
              <a:t>isotropic propagation, </a:t>
            </a: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otherwise as </a:t>
            </a:r>
            <a:r>
              <a:rPr kumimoji="0" lang="en-US" sz="2400" b="0" i="1" u="none" strike="noStrike" kern="1200" cap="none" spc="0" normalizeH="0" baseline="0" noProof="0" dirty="0">
                <a:ln>
                  <a:noFill/>
                </a:ln>
                <a:solidFill>
                  <a:prstClr val="white"/>
                </a:solidFill>
                <a:effectLst/>
                <a:uLnTx/>
                <a:uFillTx/>
                <a:latin typeface="Calibri" panose="020F0502020204030204"/>
                <a:ea typeface="+mn-ea"/>
                <a:cs typeface="+mn-cs"/>
              </a:rPr>
              <a:t>non-isotropic propagation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1"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white"/>
                </a:solidFill>
                <a:effectLst/>
                <a:uLnTx/>
                <a:uFillTx/>
                <a:latin typeface="Calibri" panose="020F0502020204030204"/>
                <a:ea typeface="+mn-ea"/>
                <a:cs typeface="+mn-cs"/>
              </a:rPr>
              <a:t>Anisotropy </a:t>
            </a: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may occur when a warhead has been specifically designed to produce a certain fragmentation effect.</a:t>
            </a:r>
          </a:p>
        </p:txBody>
      </p:sp>
    </p:spTree>
    <p:extLst>
      <p:ext uri="{BB962C8B-B14F-4D97-AF65-F5344CB8AC3E}">
        <p14:creationId xmlns:p14="http://schemas.microsoft.com/office/powerpoint/2010/main" val="36802549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descr="A picture containing ocean floor&#10;&#10;Description automatically generated">
            <a:extLst>
              <a:ext uri="{FF2B5EF4-FFF2-40B4-BE49-F238E27FC236}">
                <a16:creationId xmlns:a16="http://schemas.microsoft.com/office/drawing/2014/main" id="{32268041-A861-AB65-7BB0-EF18DD139F9F}"/>
              </a:ext>
            </a:extLst>
          </p:cNvPr>
          <p:cNvPicPr>
            <a:picLocks noChangeAspect="1"/>
          </p:cNvPicPr>
          <p:nvPr/>
        </p:nvPicPr>
        <p:blipFill rotWithShape="1">
          <a:blip r:embed="rId2" cstate="screen">
            <a:alphaModFix amt="35000"/>
            <a:extLst>
              <a:ext uri="{28A0092B-C50C-407E-A947-70E740481C1C}">
                <a14:useLocalDpi xmlns:a14="http://schemas.microsoft.com/office/drawing/2010/main"/>
              </a:ext>
            </a:extLst>
          </a:blip>
          <a:srcRect/>
          <a:stretch/>
        </p:blipFill>
        <p:spPr>
          <a:xfrm>
            <a:off x="-4243" y="10"/>
            <a:ext cx="12196243" cy="6857990"/>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3467" y="321734"/>
            <a:ext cx="10905066" cy="113573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black"/>
                </a:solidFill>
                <a:effectLst/>
                <a:uLnTx/>
                <a:uFillTx/>
                <a:latin typeface="Calibri Light" panose="020F0302020204030204"/>
                <a:ea typeface="+mn-ea"/>
                <a:cs typeface="+mn-cs"/>
              </a:rPr>
              <a:t>Introduction to Detonation Under Water</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43467" y="1782981"/>
            <a:ext cx="10905066" cy="4393982"/>
          </a:xfrm>
        </p:spPr>
        <p:txBody>
          <a:bodyPr vert="horz" wrap="square"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Detonation in water is not fundamentally different to that of a charge in air</a:t>
            </a:r>
          </a:p>
          <a:p>
            <a:pPr marL="457200" indent="-228600">
              <a:buFont typeface="Arial" panose="020B0604020202020204" pitchFamily="34" charset="0"/>
              <a:buChar char="•"/>
            </a:pPr>
            <a:r>
              <a:rPr lang="en-US" sz="2000" dirty="0">
                <a:solidFill>
                  <a:schemeClr val="tx1"/>
                </a:solidFill>
              </a:rPr>
              <a:t>In all cases the event involves the initial effect of primary shock, followed by the slower expansion of the medium under the impulse of expanding gas products</a:t>
            </a:r>
          </a:p>
          <a:p>
            <a:pPr marL="457200" indent="-228600">
              <a:buFont typeface="Arial" panose="020B0604020202020204" pitchFamily="34" charset="0"/>
              <a:buChar char="•"/>
            </a:pPr>
            <a:r>
              <a:rPr lang="en-US" sz="2000" dirty="0">
                <a:solidFill>
                  <a:schemeClr val="tx1"/>
                </a:solidFill>
              </a:rPr>
              <a:t>Two distinct but connected phenomena</a:t>
            </a:r>
          </a:p>
          <a:p>
            <a:pPr marL="1143000" lvl="1"/>
            <a:r>
              <a:rPr lang="en-US" sz="2000" dirty="0"/>
              <a:t>Detonation pressure</a:t>
            </a:r>
          </a:p>
          <a:p>
            <a:pPr marL="1143000" lvl="1"/>
            <a:r>
              <a:rPr lang="en-US" sz="2000" dirty="0"/>
              <a:t>Power of the explosive (QV)</a:t>
            </a:r>
          </a:p>
          <a:p>
            <a:pPr marL="457200" indent="-228600">
              <a:buFont typeface="Arial" panose="020B0604020202020204" pitchFamily="34" charset="0"/>
              <a:buChar char="•"/>
            </a:pPr>
            <a:r>
              <a:rPr lang="en-US" sz="2000" dirty="0">
                <a:solidFill>
                  <a:schemeClr val="tx1"/>
                </a:solidFill>
              </a:rPr>
              <a:t>Energy is imparted to the shock wave and the expansion of the medium</a:t>
            </a:r>
          </a:p>
          <a:p>
            <a:pPr marL="457200" indent="-228600">
              <a:buFont typeface="Arial" panose="020B0604020202020204" pitchFamily="34" charset="0"/>
              <a:buChar char="•"/>
            </a:pPr>
            <a:r>
              <a:rPr lang="en-US" sz="2000" dirty="0">
                <a:solidFill>
                  <a:schemeClr val="tx1"/>
                </a:solidFill>
              </a:rPr>
              <a:t>Water transmits primary shock in a measurable way, while its low compressibility causes the subsequent cavitation of the medium to occur at a relatively slow rate and reproducible manner</a:t>
            </a:r>
          </a:p>
          <a:p>
            <a:pPr marL="457200" indent="-228600">
              <a:buFont typeface="Arial" panose="020B0604020202020204" pitchFamily="34" charset="0"/>
              <a:buChar char="•"/>
            </a:pP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UNDERWATER EXPLOSIONS BY ROBERT H COLE 1948 (exemplar reference)</a:t>
            </a:r>
          </a:p>
          <a:p>
            <a:pPr lvl="1"/>
            <a:endParaRPr lang="en-US" sz="2000" dirty="0"/>
          </a:p>
        </p:txBody>
      </p:sp>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Isosceles Triangle 2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Isosceles Triangle 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30772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59696DD9-1673-DB52-F85C-A19771487CED}"/>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a:ln>
                  <a:noFill/>
                </a:ln>
                <a:solidFill>
                  <a:srgbClr val="FFFFFF"/>
                </a:solidFill>
                <a:effectLst/>
                <a:uLnTx/>
                <a:uFillTx/>
                <a:latin typeface="Calibri Light" panose="020F0302020204030204"/>
                <a:ea typeface="+mn-ea"/>
                <a:cs typeface="+mn-cs"/>
              </a:rPr>
              <a:t>Effects from Explosions Under Water</a:t>
            </a:r>
          </a:p>
        </p:txBody>
      </p:sp>
      <p:pic>
        <p:nvPicPr>
          <p:cNvPr id="4" name="Content Placeholder 3" descr="Diagram&#10;&#10;Description automatically generated">
            <a:extLst>
              <a:ext uri="{FF2B5EF4-FFF2-40B4-BE49-F238E27FC236}">
                <a16:creationId xmlns:a16="http://schemas.microsoft.com/office/drawing/2014/main" id="{E65A7B6F-4A87-977E-2FC0-8C882CA4DD01}"/>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777316" y="1410577"/>
            <a:ext cx="6780700" cy="4034517"/>
          </a:xfrm>
          <a:prstGeom prst="rect">
            <a:avLst/>
          </a:prstGeom>
        </p:spPr>
      </p:pic>
    </p:spTree>
    <p:extLst>
      <p:ext uri="{BB962C8B-B14F-4D97-AF65-F5344CB8AC3E}">
        <p14:creationId xmlns:p14="http://schemas.microsoft.com/office/powerpoint/2010/main" val="6563167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7EF0B9EC-10BE-AEA6-E89B-674A494D1D58}"/>
              </a:ext>
            </a:extLst>
          </p:cNvPr>
          <p:cNvPicPr>
            <a:picLocks noGrp="1" noChangeAspect="1"/>
          </p:cNvPicPr>
          <p:nvPr>
            <p:ph idx="1"/>
          </p:nvPr>
        </p:nvPicPr>
        <p:blipFill>
          <a:blip r:embed="rId2"/>
          <a:stretch>
            <a:fillRect/>
          </a:stretch>
        </p:blipFill>
        <p:spPr>
          <a:xfrm>
            <a:off x="4350204" y="459416"/>
            <a:ext cx="7634968" cy="5317530"/>
          </a:xfrm>
        </p:spPr>
      </p:pic>
      <p:sp>
        <p:nvSpPr>
          <p:cNvPr id="6" name="Content Placeholder 1">
            <a:extLst>
              <a:ext uri="{FF2B5EF4-FFF2-40B4-BE49-F238E27FC236}">
                <a16:creationId xmlns:a16="http://schemas.microsoft.com/office/drawing/2014/main" id="{CE18717B-83F7-4C8C-53B0-0EB540ED175B}"/>
              </a:ext>
            </a:extLst>
          </p:cNvPr>
          <p:cNvSpPr txBox="1">
            <a:spLocks/>
          </p:cNvSpPr>
          <p:nvPr/>
        </p:nvSpPr>
        <p:spPr>
          <a:xfrm>
            <a:off x="-87618" y="2513183"/>
            <a:ext cx="4437822"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Effects from Explosions Under Water</a:t>
            </a:r>
          </a:p>
        </p:txBody>
      </p:sp>
    </p:spTree>
    <p:extLst>
      <p:ext uri="{BB962C8B-B14F-4D97-AF65-F5344CB8AC3E}">
        <p14:creationId xmlns:p14="http://schemas.microsoft.com/office/powerpoint/2010/main" val="33170366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244200" y="477336"/>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Shockwave effects (1)</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281362" y="1253331"/>
            <a:ext cx="6357434" cy="4351338"/>
          </a:xfrm>
        </p:spPr>
        <p:txBody>
          <a:bodyPr wrap="square"/>
          <a:lstStyle/>
          <a:p>
            <a:r>
              <a:rPr lang="en-GB" sz="2000" dirty="0"/>
              <a:t>Consider a spherical charge of high explosive detonating in an infinite volume of water:</a:t>
            </a:r>
          </a:p>
          <a:p>
            <a:pPr marL="514350" indent="-514350">
              <a:buAutoNum type="arabicPeriod"/>
            </a:pPr>
            <a:r>
              <a:rPr lang="en-GB" sz="2000" dirty="0"/>
              <a:t>The spherical detonation shock front passes through the charge into the water via the medium of the casing</a:t>
            </a:r>
          </a:p>
          <a:p>
            <a:pPr marL="514350" indent="-514350">
              <a:buAutoNum type="arabicPeriod"/>
            </a:pPr>
            <a:r>
              <a:rPr lang="en-GB" sz="2000" dirty="0"/>
              <a:t>The case is normally so thin effects of confinement may be disregarded</a:t>
            </a:r>
          </a:p>
          <a:p>
            <a:pPr marL="514350" indent="-514350">
              <a:buAutoNum type="arabicPeriod"/>
            </a:pPr>
            <a:r>
              <a:rPr lang="en-GB" sz="2000" dirty="0"/>
              <a:t>The water at the interface is violently accelerated and compressed</a:t>
            </a:r>
          </a:p>
          <a:p>
            <a:pPr marL="514350" indent="-514350">
              <a:buAutoNum type="arabicPeriod"/>
            </a:pPr>
            <a:r>
              <a:rPr lang="en-GB" sz="2000" dirty="0"/>
              <a:t>The detonation shock wave is transmitted to water</a:t>
            </a:r>
          </a:p>
          <a:p>
            <a:pPr marL="514350" indent="-514350">
              <a:buAutoNum type="arabicPeriod"/>
            </a:pPr>
            <a:r>
              <a:rPr lang="en-GB" sz="2000" dirty="0"/>
              <a:t>The shock front travels outwards at high velocity (determined by V</a:t>
            </a:r>
            <a:r>
              <a:rPr lang="en-GB" sz="2000" baseline="-25000" dirty="0"/>
              <a:t>d</a:t>
            </a:r>
            <a:r>
              <a:rPr lang="en-GB" sz="2000" dirty="0"/>
              <a:t>)</a:t>
            </a:r>
          </a:p>
          <a:p>
            <a:pPr marL="514350" indent="-514350">
              <a:buAutoNum type="arabicPeriod"/>
            </a:pPr>
            <a:r>
              <a:rPr lang="en-GB" sz="2000" dirty="0"/>
              <a:t>Initial V</a:t>
            </a:r>
            <a:r>
              <a:rPr lang="en-GB" sz="2000" baseline="-25000" dirty="0"/>
              <a:t>d</a:t>
            </a:r>
            <a:r>
              <a:rPr lang="en-GB" sz="2000" dirty="0"/>
              <a:t> may be 7500 ms</a:t>
            </a:r>
            <a:r>
              <a:rPr lang="en-GB" sz="2000" baseline="30000" dirty="0"/>
              <a:t>-1</a:t>
            </a:r>
            <a:r>
              <a:rPr lang="en-GB" sz="2000" dirty="0"/>
              <a:t> but rapidly decreases to sonic velocity (1500 ms</a:t>
            </a:r>
            <a:r>
              <a:rPr lang="en-GB" sz="2000" baseline="30000" dirty="0"/>
              <a:t>-1</a:t>
            </a:r>
            <a:r>
              <a:rPr lang="en-GB" sz="2000" dirty="0"/>
              <a:t>) (330 ms</a:t>
            </a:r>
            <a:r>
              <a:rPr lang="en-GB" sz="2000" baseline="30000" dirty="0"/>
              <a:t>-1</a:t>
            </a:r>
            <a:r>
              <a:rPr lang="en-GB" sz="2000" dirty="0"/>
              <a:t> in air)</a:t>
            </a:r>
          </a:p>
          <a:p>
            <a:endParaRPr lang="en-GB" sz="2000" dirty="0"/>
          </a:p>
          <a:p>
            <a:pPr marL="514350" indent="-514350">
              <a:buAutoNum type="arabicPeriod"/>
            </a:pPr>
            <a:endParaRPr lang="en-GB" sz="2000" dirty="0"/>
          </a:p>
        </p:txBody>
      </p:sp>
      <p:pic>
        <p:nvPicPr>
          <p:cNvPr id="4" name="Picture 3">
            <a:extLst>
              <a:ext uri="{FF2B5EF4-FFF2-40B4-BE49-F238E27FC236}">
                <a16:creationId xmlns:a16="http://schemas.microsoft.com/office/drawing/2014/main" id="{BFBAEDBC-51FF-BCD8-C0FD-9DBE238D8CF6}"/>
              </a:ext>
            </a:extLst>
          </p:cNvPr>
          <p:cNvPicPr>
            <a:picLocks noChangeAspect="1"/>
          </p:cNvPicPr>
          <p:nvPr/>
        </p:nvPicPr>
        <p:blipFill>
          <a:blip r:embed="rId3"/>
          <a:stretch>
            <a:fillRect/>
          </a:stretch>
        </p:blipFill>
        <p:spPr>
          <a:xfrm>
            <a:off x="6839732" y="1473200"/>
            <a:ext cx="4800600" cy="3911600"/>
          </a:xfrm>
          <a:prstGeom prst="rect">
            <a:avLst/>
          </a:prstGeom>
        </p:spPr>
      </p:pic>
    </p:spTree>
    <p:extLst>
      <p:ext uri="{BB962C8B-B14F-4D97-AF65-F5344CB8AC3E}">
        <p14:creationId xmlns:p14="http://schemas.microsoft.com/office/powerpoint/2010/main" val="4055877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40963" y="1048907"/>
            <a:ext cx="511528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white"/>
                </a:solidFill>
                <a:effectLst/>
                <a:uLnTx/>
                <a:uFillTx/>
                <a:latin typeface="Calibri Light" panose="020F0302020204030204"/>
                <a:ea typeface="+mn-ea"/>
                <a:cs typeface="+mn-cs"/>
              </a:rPr>
              <a:t>Shockwave effects (2)</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13849" y="2173347"/>
            <a:ext cx="5725776" cy="3747005"/>
          </a:xfrm>
        </p:spPr>
        <p:txBody>
          <a:bodyPr vert="horz" wrap="square" lIns="91440" tIns="45720" rIns="91440" bIns="45720" rtlCol="0" anchor="t">
            <a:normAutofit/>
          </a:bodyPr>
          <a:lstStyle/>
          <a:p>
            <a:pPr marL="457200" indent="-228600">
              <a:buFont typeface="Arial" panose="020B0604020202020204" pitchFamily="34" charset="0"/>
              <a:buChar char="•"/>
            </a:pPr>
            <a:r>
              <a:rPr lang="en-US" sz="1800" dirty="0">
                <a:solidFill>
                  <a:schemeClr val="tx1"/>
                </a:solidFill>
              </a:rPr>
              <a:t>Water is only slightly compressible</a:t>
            </a:r>
          </a:p>
          <a:p>
            <a:pPr marL="457200" indent="-228600">
              <a:buFont typeface="Arial" panose="020B0604020202020204" pitchFamily="34" charset="0"/>
              <a:buChar char="•"/>
            </a:pPr>
            <a:r>
              <a:rPr lang="en-US" sz="1800" dirty="0">
                <a:solidFill>
                  <a:schemeClr val="tx1"/>
                </a:solidFill>
              </a:rPr>
              <a:t>The shock pressure may be 250kbar but the acoustic impedance of water causes reflection at the interface</a:t>
            </a:r>
          </a:p>
          <a:p>
            <a:pPr marL="457200" indent="-228600">
              <a:buFont typeface="Arial" panose="020B0604020202020204" pitchFamily="34" charset="0"/>
              <a:buChar char="•"/>
            </a:pPr>
            <a:r>
              <a:rPr lang="en-US" sz="1800" dirty="0">
                <a:solidFill>
                  <a:schemeClr val="tx1"/>
                </a:solidFill>
              </a:rPr>
              <a:t>Due to this acoustic mismatch the shockwave that propagates into the water has an initial velocity of approximately 0.5 the detonation pressure (125kbar)</a:t>
            </a:r>
          </a:p>
          <a:p>
            <a:pPr marL="457200" indent="-228600">
              <a:buFont typeface="Arial" panose="020B0604020202020204" pitchFamily="34" charset="0"/>
              <a:buChar char="•"/>
            </a:pPr>
            <a:r>
              <a:rPr lang="en-US" sz="1800" dirty="0">
                <a:solidFill>
                  <a:schemeClr val="tx1"/>
                </a:solidFill>
              </a:rPr>
              <a:t>The shock wave rapidly loses energy to the water </a:t>
            </a:r>
          </a:p>
          <a:p>
            <a:pPr marL="457200" indent="-228600">
              <a:buFont typeface="Arial" panose="020B0604020202020204" pitchFamily="34" charset="0"/>
              <a:buChar char="•"/>
            </a:pPr>
            <a:r>
              <a:rPr lang="en-US" sz="1800" dirty="0">
                <a:solidFill>
                  <a:schemeClr val="tx1"/>
                </a:solidFill>
              </a:rPr>
              <a:t>The decay time initially follows an exponential law</a:t>
            </a:r>
          </a:p>
          <a:p>
            <a:pPr marL="457200" indent="-228600">
              <a:buFont typeface="Arial" panose="020B0604020202020204" pitchFamily="34" charset="0"/>
              <a:buChar char="•"/>
            </a:pPr>
            <a:r>
              <a:rPr lang="en-US" sz="1800" dirty="0">
                <a:solidFill>
                  <a:schemeClr val="tx1"/>
                </a:solidFill>
              </a:rPr>
              <a:t>Primary shock pressures are almost independent of depth</a:t>
            </a:r>
          </a:p>
          <a:p>
            <a:pPr marL="457200" indent="-228600">
              <a:buFont typeface="Arial" panose="020B0604020202020204" pitchFamily="34" charset="0"/>
              <a:buChar char="•"/>
            </a:pPr>
            <a:r>
              <a:rPr lang="en-US" sz="1800" dirty="0">
                <a:solidFill>
                  <a:schemeClr val="tx1"/>
                </a:solidFill>
              </a:rPr>
              <a:t>Impulse requires enhancement</a:t>
            </a:r>
          </a:p>
          <a:p>
            <a:pPr indent="-228600">
              <a:buFont typeface="Arial" panose="020B0604020202020204" pitchFamily="34" charset="0"/>
              <a:buChar char="•"/>
            </a:pPr>
            <a:endParaRPr lang="en-US" sz="1800" dirty="0">
              <a:solidFill>
                <a:schemeClr val="tx1"/>
              </a:solidFill>
            </a:endParaRPr>
          </a:p>
          <a:p>
            <a:pPr marL="514350" indent="-228600">
              <a:buFont typeface="Arial" panose="020B0604020202020204" pitchFamily="34" charset="0"/>
              <a:buChar char="•"/>
            </a:pPr>
            <a:endParaRPr lang="en-US" sz="1800" dirty="0">
              <a:solidFill>
                <a:schemeClr val="tx1"/>
              </a:solidFill>
            </a:endParaRPr>
          </a:p>
        </p:txBody>
      </p:sp>
      <p:sp>
        <p:nvSpPr>
          <p:cNvPr id="13" name="Freeform: Shape 12">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7" descr="Diagram&#10;&#10;Description automatically generated">
            <a:extLst>
              <a:ext uri="{FF2B5EF4-FFF2-40B4-BE49-F238E27FC236}">
                <a16:creationId xmlns:a16="http://schemas.microsoft.com/office/drawing/2014/main" id="{BF3B3718-60C8-9157-F6B0-F998AAFECC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13796" y="3552198"/>
            <a:ext cx="5291664" cy="3174997"/>
          </a:xfrm>
          <a:prstGeom prst="rect">
            <a:avLst/>
          </a:prstGeom>
        </p:spPr>
      </p:pic>
      <p:pic>
        <p:nvPicPr>
          <p:cNvPr id="5" name="Picture 4" descr="Chart&#10;&#10;Description automatically generated with medium confidence">
            <a:extLst>
              <a:ext uri="{FF2B5EF4-FFF2-40B4-BE49-F238E27FC236}">
                <a16:creationId xmlns:a16="http://schemas.microsoft.com/office/drawing/2014/main" id="{C0B2A463-2CAA-3DD2-4254-F01FA965D8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3796" y="130805"/>
            <a:ext cx="5291663" cy="3161769"/>
          </a:xfrm>
          <a:prstGeom prst="rect">
            <a:avLst/>
          </a:prstGeom>
        </p:spPr>
      </p:pic>
    </p:spTree>
    <p:extLst>
      <p:ext uri="{BB962C8B-B14F-4D97-AF65-F5344CB8AC3E}">
        <p14:creationId xmlns:p14="http://schemas.microsoft.com/office/powerpoint/2010/main" val="30439980"/>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D24963-5B63-255C-F51C-F531F5DE64B7}"/>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30631" y="1231310"/>
            <a:ext cx="7222210" cy="4395379"/>
          </a:xfrm>
        </p:spPr>
      </p:pic>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4825746" y="46183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Under water shock pressure with distance</a:t>
            </a:r>
          </a:p>
        </p:txBody>
      </p:sp>
      <p:sp>
        <p:nvSpPr>
          <p:cNvPr id="11" name="TextBox 10">
            <a:extLst>
              <a:ext uri="{FF2B5EF4-FFF2-40B4-BE49-F238E27FC236}">
                <a16:creationId xmlns:a16="http://schemas.microsoft.com/office/drawing/2014/main" id="{FF4BEE10-7DCD-7ABB-F839-7072D669198F}"/>
              </a:ext>
            </a:extLst>
          </p:cNvPr>
          <p:cNvSpPr txBox="1"/>
          <p:nvPr/>
        </p:nvSpPr>
        <p:spPr>
          <a:xfrm>
            <a:off x="7748406" y="1962481"/>
            <a:ext cx="4309276" cy="30469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The explosion energy produced is a function of the charge weight and the stand-off distance. The empirical pressure-time history at any location with an instantaneous pressure increases, followed by a decay.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72465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8012DDFE-5D88-E12D-1667-3EC6FC8D6567}"/>
              </a:ext>
            </a:extLst>
          </p:cNvPr>
          <p:cNvPicPr>
            <a:picLocks noGrp="1" noChangeAspect="1"/>
          </p:cNvPicPr>
          <p:nvPr>
            <p:ph idx="1"/>
          </p:nvPr>
        </p:nvPicPr>
        <p:blipFill>
          <a:blip r:embed="rId3"/>
          <a:stretch>
            <a:fillRect/>
          </a:stretch>
        </p:blipFill>
        <p:spPr>
          <a:xfrm>
            <a:off x="5269166" y="304384"/>
            <a:ext cx="5834262" cy="5281827"/>
          </a:xfrm>
        </p:spPr>
      </p:pic>
      <p:sp>
        <p:nvSpPr>
          <p:cNvPr id="6" name="Content Placeholder 1">
            <a:extLst>
              <a:ext uri="{FF2B5EF4-FFF2-40B4-BE49-F238E27FC236}">
                <a16:creationId xmlns:a16="http://schemas.microsoft.com/office/drawing/2014/main" id="{A7CB92B6-3C5E-0D2E-6E33-38901568FA30}"/>
              </a:ext>
            </a:extLst>
          </p:cNvPr>
          <p:cNvSpPr txBox="1">
            <a:spLocks/>
          </p:cNvSpPr>
          <p:nvPr/>
        </p:nvSpPr>
        <p:spPr>
          <a:xfrm>
            <a:off x="423130" y="206187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Comparison of shock waves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in air and water</a:t>
            </a:r>
          </a:p>
        </p:txBody>
      </p:sp>
    </p:spTree>
    <p:extLst>
      <p:ext uri="{BB962C8B-B14F-4D97-AF65-F5344CB8AC3E}">
        <p14:creationId xmlns:p14="http://schemas.microsoft.com/office/powerpoint/2010/main" val="17886608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Under Water Bubble Effects (1)</a:t>
            </a:r>
          </a:p>
        </p:txBody>
      </p:sp>
      <p:pic>
        <p:nvPicPr>
          <p:cNvPr id="4" name="Picture 3" descr="A close up of text on a white background&#10;&#10;Description automatically generated">
            <a:extLst>
              <a:ext uri="{FF2B5EF4-FFF2-40B4-BE49-F238E27FC236}">
                <a16:creationId xmlns:a16="http://schemas.microsoft.com/office/drawing/2014/main" id="{1B30D390-8486-0AB5-EEB4-324434C4C79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45664" y="1307431"/>
            <a:ext cx="6138062" cy="416347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485239DB-74C1-ED1D-AE9A-3378A95C624C}"/>
              </a:ext>
            </a:extLst>
          </p:cNvPr>
          <p:cNvSpPr txBox="1"/>
          <p:nvPr/>
        </p:nvSpPr>
        <p:spPr>
          <a:xfrm>
            <a:off x="311096" y="1404007"/>
            <a:ext cx="4855235"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Nucleus of intensely hot gases which expand rapidly</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Pressure inside spherical bubble around 20% of detonation pressure remaining</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High pressure causes bubble to expand rapidly despite inertia of water</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As expansion occurs, gases cool adiabatically</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Maximum radius achieved until bubble collapses as internal pressure below that of ambient water.</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Rapid contraction – heating – pressure differential reversed – bubble expands a second time etc.</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Bubble pulse occurs at maximum compression</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Bubble oscillations of decreasing amplitude</a:t>
            </a:r>
          </a:p>
        </p:txBody>
      </p:sp>
    </p:spTree>
    <p:extLst>
      <p:ext uri="{BB962C8B-B14F-4D97-AF65-F5344CB8AC3E}">
        <p14:creationId xmlns:p14="http://schemas.microsoft.com/office/powerpoint/2010/main" val="4956950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Under Water Bubble Effects (2)</a:t>
            </a:r>
          </a:p>
        </p:txBody>
      </p:sp>
      <p:sp>
        <p:nvSpPr>
          <p:cNvPr id="6" name="TextBox 5">
            <a:extLst>
              <a:ext uri="{FF2B5EF4-FFF2-40B4-BE49-F238E27FC236}">
                <a16:creationId xmlns:a16="http://schemas.microsoft.com/office/drawing/2014/main" id="{485239DB-74C1-ED1D-AE9A-3378A95C624C}"/>
              </a:ext>
            </a:extLst>
          </p:cNvPr>
          <p:cNvSpPr txBox="1"/>
          <p:nvPr/>
        </p:nvSpPr>
        <p:spPr>
          <a:xfrm>
            <a:off x="140615" y="1422807"/>
            <a:ext cx="5562761"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Peak pressure in bubble is much lower than shock pressure – 136 kg TNT at depth 20m generates first bubble pulse of 6.2bar at 18m, whilst primary shock pressure is 125bar</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Bubble pulses occur over ms and as such peak pressure may be lower but impulse integral can exceed shock front impulse over distance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 potential target is therefore hit by shock fronts of decreasing magnitude over time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The bubble also migrates towards a rigid surface if the rigid mass is within one bubble radius, creating damage through the Monroe effect (hollow shaped charge theory) on impact with that rigid surface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At the surface, reflected waves produce a negative pressure which causes cavitation</a:t>
            </a:r>
          </a:p>
        </p:txBody>
      </p:sp>
      <p:pic>
        <p:nvPicPr>
          <p:cNvPr id="5" name="Picture 4" descr="Diagram&#10;&#10;Description automatically generated">
            <a:extLst>
              <a:ext uri="{FF2B5EF4-FFF2-40B4-BE49-F238E27FC236}">
                <a16:creationId xmlns:a16="http://schemas.microsoft.com/office/drawing/2014/main" id="{1B396033-3E4B-7628-C39B-F4AEF2B1EDD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33447" y="1534333"/>
            <a:ext cx="6517938" cy="3671676"/>
          </a:xfrm>
          <a:prstGeom prst="rect">
            <a:avLst/>
          </a:prstGeom>
        </p:spPr>
      </p:pic>
    </p:spTree>
    <p:extLst>
      <p:ext uri="{BB962C8B-B14F-4D97-AF65-F5344CB8AC3E}">
        <p14:creationId xmlns:p14="http://schemas.microsoft.com/office/powerpoint/2010/main" val="11863372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300" b="0" i="0" u="none" strike="noStrike" kern="1200" cap="none" spc="0" normalizeH="0" baseline="0" noProof="0" dirty="0">
                <a:ln>
                  <a:noFill/>
                </a:ln>
                <a:solidFill>
                  <a:srgbClr val="FFFFFF"/>
                </a:solidFill>
                <a:effectLst/>
                <a:uLnTx/>
                <a:uFillTx/>
                <a:latin typeface="Calibri Light" panose="020F0302020204030204"/>
                <a:ea typeface="+mn-ea"/>
                <a:cs typeface="+mn-cs"/>
              </a:rPr>
              <a:t>Energy distribution (approx.) from pressure pulses</a:t>
            </a:r>
          </a:p>
        </p:txBody>
      </p:sp>
      <p:pic>
        <p:nvPicPr>
          <p:cNvPr id="7" name="Picture 6" descr="Diagram&#10;&#10;Description automatically generated">
            <a:extLst>
              <a:ext uri="{FF2B5EF4-FFF2-40B4-BE49-F238E27FC236}">
                <a16:creationId xmlns:a16="http://schemas.microsoft.com/office/drawing/2014/main" id="{DC1E03E5-F88A-7426-4960-B7F15C018FC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16526" y="1419682"/>
            <a:ext cx="7769996" cy="3826721"/>
          </a:xfrm>
          <a:prstGeom prst="rect">
            <a:avLst/>
          </a:prstGeom>
        </p:spPr>
      </p:pic>
    </p:spTree>
    <p:extLst>
      <p:ext uri="{BB962C8B-B14F-4D97-AF65-F5344CB8AC3E}">
        <p14:creationId xmlns:p14="http://schemas.microsoft.com/office/powerpoint/2010/main" val="108678519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012016D4-BCC6-357E-2B00-7E0816275142}"/>
              </a:ext>
            </a:extLst>
          </p:cNvPr>
          <p:cNvGraphicFramePr>
            <a:graphicFrameLocks noGrp="1"/>
          </p:cNvGraphicFramePr>
          <p:nvPr/>
        </p:nvGraphicFramePr>
        <p:xfrm>
          <a:off x="251012" y="1205259"/>
          <a:ext cx="8127999" cy="445008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849095807"/>
                    </a:ext>
                  </a:extLst>
                </a:gridCol>
                <a:gridCol w="2709333">
                  <a:extLst>
                    <a:ext uri="{9D8B030D-6E8A-4147-A177-3AD203B41FA5}">
                      <a16:colId xmlns:a16="http://schemas.microsoft.com/office/drawing/2014/main" val="622705217"/>
                    </a:ext>
                  </a:extLst>
                </a:gridCol>
                <a:gridCol w="2709333">
                  <a:extLst>
                    <a:ext uri="{9D8B030D-6E8A-4147-A177-3AD203B41FA5}">
                      <a16:colId xmlns:a16="http://schemas.microsoft.com/office/drawing/2014/main" val="1704954580"/>
                    </a:ext>
                  </a:extLst>
                </a:gridCol>
              </a:tblGrid>
              <a:tr h="370840">
                <a:tc>
                  <a:txBody>
                    <a:bodyPr/>
                    <a:lstStyle/>
                    <a:p>
                      <a:r>
                        <a:rPr lang="en-US" dirty="0"/>
                        <a:t>Explosive</a:t>
                      </a:r>
                    </a:p>
                  </a:txBody>
                  <a:tcPr/>
                </a:tc>
                <a:tc>
                  <a:txBody>
                    <a:bodyPr/>
                    <a:lstStyle/>
                    <a:p>
                      <a:r>
                        <a:rPr lang="en-US" dirty="0"/>
                        <a:t>Peak Overpressure (TNT)</a:t>
                      </a:r>
                    </a:p>
                  </a:txBody>
                  <a:tcPr/>
                </a:tc>
                <a:tc>
                  <a:txBody>
                    <a:bodyPr/>
                    <a:lstStyle/>
                    <a:p>
                      <a:r>
                        <a:rPr lang="en-US" dirty="0"/>
                        <a:t>Impulse (TNT)</a:t>
                      </a:r>
                    </a:p>
                  </a:txBody>
                  <a:tcPr/>
                </a:tc>
                <a:extLst>
                  <a:ext uri="{0D108BD9-81ED-4DB2-BD59-A6C34878D82A}">
                    <a16:rowId xmlns:a16="http://schemas.microsoft.com/office/drawing/2014/main" val="1491855604"/>
                  </a:ext>
                </a:extLst>
              </a:tr>
              <a:tr h="370840">
                <a:tc>
                  <a:txBody>
                    <a:bodyPr/>
                    <a:lstStyle/>
                    <a:p>
                      <a:r>
                        <a:rPr lang="en-US" dirty="0"/>
                        <a:t>TNT</a:t>
                      </a:r>
                    </a:p>
                  </a:txBody>
                  <a:tcPr/>
                </a:tc>
                <a:tc>
                  <a:txBody>
                    <a:bodyPr/>
                    <a:lstStyle/>
                    <a:p>
                      <a:r>
                        <a:rPr lang="en-US" dirty="0"/>
                        <a:t>1</a:t>
                      </a:r>
                    </a:p>
                  </a:txBody>
                  <a:tcPr/>
                </a:tc>
                <a:tc>
                  <a:txBody>
                    <a:bodyPr/>
                    <a:lstStyle/>
                    <a:p>
                      <a:r>
                        <a:rPr lang="en-US" dirty="0"/>
                        <a:t>1</a:t>
                      </a:r>
                    </a:p>
                  </a:txBody>
                  <a:tcPr/>
                </a:tc>
                <a:extLst>
                  <a:ext uri="{0D108BD9-81ED-4DB2-BD59-A6C34878D82A}">
                    <a16:rowId xmlns:a16="http://schemas.microsoft.com/office/drawing/2014/main" val="2543552632"/>
                  </a:ext>
                </a:extLst>
              </a:tr>
              <a:tr h="370840">
                <a:tc>
                  <a:txBody>
                    <a:bodyPr/>
                    <a:lstStyle/>
                    <a:p>
                      <a:r>
                        <a:rPr lang="en-US" dirty="0"/>
                        <a:t>AN-AL* (84/16)</a:t>
                      </a:r>
                    </a:p>
                  </a:txBody>
                  <a:tcPr/>
                </a:tc>
                <a:tc>
                  <a:txBody>
                    <a:bodyPr/>
                    <a:lstStyle/>
                    <a:p>
                      <a:r>
                        <a:rPr lang="en-US" dirty="0"/>
                        <a:t>1.15</a:t>
                      </a:r>
                    </a:p>
                  </a:txBody>
                  <a:tcPr/>
                </a:tc>
                <a:tc>
                  <a:txBody>
                    <a:bodyPr/>
                    <a:lstStyle/>
                    <a:p>
                      <a:r>
                        <a:rPr lang="en-US" dirty="0"/>
                        <a:t>1.19</a:t>
                      </a:r>
                    </a:p>
                  </a:txBody>
                  <a:tcPr/>
                </a:tc>
                <a:extLst>
                  <a:ext uri="{0D108BD9-81ED-4DB2-BD59-A6C34878D82A}">
                    <a16:rowId xmlns:a16="http://schemas.microsoft.com/office/drawing/2014/main" val="232076648"/>
                  </a:ext>
                </a:extLst>
              </a:tr>
              <a:tr h="370840">
                <a:tc>
                  <a:txBody>
                    <a:bodyPr/>
                    <a:lstStyle/>
                    <a:p>
                      <a:r>
                        <a:rPr lang="en-US" dirty="0"/>
                        <a:t>Torpex 7B*</a:t>
                      </a:r>
                    </a:p>
                  </a:txBody>
                  <a:tcPr/>
                </a:tc>
                <a:tc>
                  <a:txBody>
                    <a:bodyPr/>
                    <a:lstStyle/>
                    <a:p>
                      <a:r>
                        <a:rPr lang="en-US" dirty="0"/>
                        <a:t>1.27</a:t>
                      </a:r>
                    </a:p>
                  </a:txBody>
                  <a:tcPr/>
                </a:tc>
                <a:tc>
                  <a:txBody>
                    <a:bodyPr/>
                    <a:lstStyle/>
                    <a:p>
                      <a:r>
                        <a:rPr lang="en-US" dirty="0"/>
                        <a:t>1.38</a:t>
                      </a:r>
                    </a:p>
                  </a:txBody>
                  <a:tcPr/>
                </a:tc>
                <a:extLst>
                  <a:ext uri="{0D108BD9-81ED-4DB2-BD59-A6C34878D82A}">
                    <a16:rowId xmlns:a16="http://schemas.microsoft.com/office/drawing/2014/main" val="1312954874"/>
                  </a:ext>
                </a:extLst>
              </a:tr>
              <a:tr h="370840">
                <a:tc>
                  <a:txBody>
                    <a:bodyPr/>
                    <a:lstStyle/>
                    <a:p>
                      <a:r>
                        <a:rPr lang="en-US" dirty="0" err="1"/>
                        <a:t>Minol</a:t>
                      </a:r>
                      <a:r>
                        <a:rPr lang="en-US" dirty="0"/>
                        <a:t> 2*</a:t>
                      </a:r>
                    </a:p>
                  </a:txBody>
                  <a:tcPr/>
                </a:tc>
                <a:tc>
                  <a:txBody>
                    <a:bodyPr/>
                    <a:lstStyle/>
                    <a:p>
                      <a:r>
                        <a:rPr lang="en-US" dirty="0"/>
                        <a:t>1.24</a:t>
                      </a:r>
                    </a:p>
                  </a:txBody>
                  <a:tcPr/>
                </a:tc>
                <a:tc>
                  <a:txBody>
                    <a:bodyPr/>
                    <a:lstStyle/>
                    <a:p>
                      <a:r>
                        <a:rPr lang="en-US" dirty="0"/>
                        <a:t>1.22</a:t>
                      </a:r>
                    </a:p>
                  </a:txBody>
                  <a:tcPr/>
                </a:tc>
                <a:extLst>
                  <a:ext uri="{0D108BD9-81ED-4DB2-BD59-A6C34878D82A}">
                    <a16:rowId xmlns:a16="http://schemas.microsoft.com/office/drawing/2014/main" val="1941398550"/>
                  </a:ext>
                </a:extLst>
              </a:tr>
              <a:tr h="370840">
                <a:tc>
                  <a:txBody>
                    <a:bodyPr/>
                    <a:lstStyle/>
                    <a:p>
                      <a:r>
                        <a:rPr lang="en-US" dirty="0"/>
                        <a:t>Tritonal (80/20)*</a:t>
                      </a:r>
                    </a:p>
                  </a:txBody>
                  <a:tcPr/>
                </a:tc>
                <a:tc>
                  <a:txBody>
                    <a:bodyPr/>
                    <a:lstStyle/>
                    <a:p>
                      <a:r>
                        <a:rPr lang="en-US" dirty="0"/>
                        <a:t>1.07</a:t>
                      </a:r>
                    </a:p>
                  </a:txBody>
                  <a:tcPr/>
                </a:tc>
                <a:tc>
                  <a:txBody>
                    <a:bodyPr/>
                    <a:lstStyle/>
                    <a:p>
                      <a:r>
                        <a:rPr lang="en-US" dirty="0"/>
                        <a:t>1.13</a:t>
                      </a:r>
                    </a:p>
                  </a:txBody>
                  <a:tcPr/>
                </a:tc>
                <a:extLst>
                  <a:ext uri="{0D108BD9-81ED-4DB2-BD59-A6C34878D82A}">
                    <a16:rowId xmlns:a16="http://schemas.microsoft.com/office/drawing/2014/main" val="2502054918"/>
                  </a:ext>
                </a:extLst>
              </a:tr>
              <a:tr h="370840">
                <a:tc>
                  <a:txBody>
                    <a:bodyPr/>
                    <a:lstStyle/>
                    <a:p>
                      <a:r>
                        <a:rPr lang="en-US" dirty="0"/>
                        <a:t>RDX/Wax (98/2)</a:t>
                      </a:r>
                    </a:p>
                  </a:txBody>
                  <a:tcPr/>
                </a:tc>
                <a:tc>
                  <a:txBody>
                    <a:bodyPr/>
                    <a:lstStyle/>
                    <a:p>
                      <a:r>
                        <a:rPr lang="en-US" dirty="0"/>
                        <a:t>1.19</a:t>
                      </a:r>
                    </a:p>
                  </a:txBody>
                  <a:tcPr/>
                </a:tc>
                <a:tc>
                  <a:txBody>
                    <a:bodyPr/>
                    <a:lstStyle/>
                    <a:p>
                      <a:r>
                        <a:rPr lang="en-US" dirty="0"/>
                        <a:t>1.16</a:t>
                      </a:r>
                    </a:p>
                  </a:txBody>
                  <a:tcPr/>
                </a:tc>
                <a:extLst>
                  <a:ext uri="{0D108BD9-81ED-4DB2-BD59-A6C34878D82A}">
                    <a16:rowId xmlns:a16="http://schemas.microsoft.com/office/drawing/2014/main" val="601302562"/>
                  </a:ext>
                </a:extLst>
              </a:tr>
              <a:tr h="370840">
                <a:tc>
                  <a:txBody>
                    <a:bodyPr/>
                    <a:lstStyle/>
                    <a:p>
                      <a:r>
                        <a:rPr lang="en-US" dirty="0"/>
                        <a:t>HBX-1*</a:t>
                      </a:r>
                    </a:p>
                  </a:txBody>
                  <a:tcPr/>
                </a:tc>
                <a:tc>
                  <a:txBody>
                    <a:bodyPr/>
                    <a:lstStyle/>
                    <a:p>
                      <a:r>
                        <a:rPr lang="en-US" dirty="0"/>
                        <a:t>1.21</a:t>
                      </a:r>
                    </a:p>
                  </a:txBody>
                  <a:tcPr/>
                </a:tc>
                <a:tc>
                  <a:txBody>
                    <a:bodyPr/>
                    <a:lstStyle/>
                    <a:p>
                      <a:r>
                        <a:rPr lang="en-US" dirty="0"/>
                        <a:t>1.21</a:t>
                      </a:r>
                    </a:p>
                  </a:txBody>
                  <a:tcPr/>
                </a:tc>
                <a:extLst>
                  <a:ext uri="{0D108BD9-81ED-4DB2-BD59-A6C34878D82A}">
                    <a16:rowId xmlns:a16="http://schemas.microsoft.com/office/drawing/2014/main" val="4128704833"/>
                  </a:ext>
                </a:extLst>
              </a:tr>
              <a:tr h="370840">
                <a:tc>
                  <a:txBody>
                    <a:bodyPr/>
                    <a:lstStyle/>
                    <a:p>
                      <a:r>
                        <a:rPr lang="en-US" dirty="0"/>
                        <a:t>RDX/TNT (70/30)</a:t>
                      </a:r>
                    </a:p>
                  </a:txBody>
                  <a:tcPr/>
                </a:tc>
                <a:tc>
                  <a:txBody>
                    <a:bodyPr/>
                    <a:lstStyle/>
                    <a:p>
                      <a:r>
                        <a:rPr lang="en-US" dirty="0"/>
                        <a:t>1.14</a:t>
                      </a:r>
                    </a:p>
                  </a:txBody>
                  <a:tcPr/>
                </a:tc>
                <a:tc>
                  <a:txBody>
                    <a:bodyPr/>
                    <a:lstStyle/>
                    <a:p>
                      <a:r>
                        <a:rPr lang="en-US" dirty="0"/>
                        <a:t>1.09</a:t>
                      </a:r>
                    </a:p>
                  </a:txBody>
                  <a:tcPr/>
                </a:tc>
                <a:extLst>
                  <a:ext uri="{0D108BD9-81ED-4DB2-BD59-A6C34878D82A}">
                    <a16:rowId xmlns:a16="http://schemas.microsoft.com/office/drawing/2014/main" val="3271687339"/>
                  </a:ext>
                </a:extLst>
              </a:tr>
              <a:tr h="370840">
                <a:tc>
                  <a:txBody>
                    <a:bodyPr/>
                    <a:lstStyle/>
                    <a:p>
                      <a:r>
                        <a:rPr lang="en-US" dirty="0"/>
                        <a:t>Comp B</a:t>
                      </a:r>
                    </a:p>
                  </a:txBody>
                  <a:tcPr/>
                </a:tc>
                <a:tc>
                  <a:txBody>
                    <a:bodyPr/>
                    <a:lstStyle/>
                    <a:p>
                      <a:r>
                        <a:rPr lang="en-US" dirty="0"/>
                        <a:t>1.13</a:t>
                      </a:r>
                    </a:p>
                  </a:txBody>
                  <a:tcPr/>
                </a:tc>
                <a:tc>
                  <a:txBody>
                    <a:bodyPr/>
                    <a:lstStyle/>
                    <a:p>
                      <a:r>
                        <a:rPr lang="en-US" dirty="0"/>
                        <a:t>1.06</a:t>
                      </a:r>
                    </a:p>
                  </a:txBody>
                  <a:tcPr/>
                </a:tc>
                <a:extLst>
                  <a:ext uri="{0D108BD9-81ED-4DB2-BD59-A6C34878D82A}">
                    <a16:rowId xmlns:a16="http://schemas.microsoft.com/office/drawing/2014/main" val="1682105038"/>
                  </a:ext>
                </a:extLst>
              </a:tr>
              <a:tr h="370840">
                <a:tc>
                  <a:txBody>
                    <a:bodyPr/>
                    <a:lstStyle/>
                    <a:p>
                      <a:r>
                        <a:rPr lang="en-US" dirty="0" err="1"/>
                        <a:t>Baronal</a:t>
                      </a:r>
                      <a:r>
                        <a:rPr lang="en-US" dirty="0"/>
                        <a:t>* (35/15/50)</a:t>
                      </a:r>
                    </a:p>
                  </a:txBody>
                  <a:tcPr/>
                </a:tc>
                <a:tc>
                  <a:txBody>
                    <a:bodyPr/>
                    <a:lstStyle/>
                    <a:p>
                      <a:r>
                        <a:rPr lang="en-US" dirty="0"/>
                        <a:t>0.9</a:t>
                      </a:r>
                    </a:p>
                  </a:txBody>
                  <a:tcPr/>
                </a:tc>
                <a:tc>
                  <a:txBody>
                    <a:bodyPr/>
                    <a:lstStyle/>
                    <a:p>
                      <a:r>
                        <a:rPr lang="en-US" dirty="0"/>
                        <a:t>0.93</a:t>
                      </a:r>
                    </a:p>
                  </a:txBody>
                  <a:tcPr/>
                </a:tc>
                <a:extLst>
                  <a:ext uri="{0D108BD9-81ED-4DB2-BD59-A6C34878D82A}">
                    <a16:rowId xmlns:a16="http://schemas.microsoft.com/office/drawing/2014/main" val="3924704177"/>
                  </a:ext>
                </a:extLst>
              </a:tr>
              <a:tr h="370840">
                <a:tc>
                  <a:txBody>
                    <a:bodyPr/>
                    <a:lstStyle/>
                    <a:p>
                      <a:r>
                        <a:rPr lang="en-US" dirty="0"/>
                        <a:t>Torpex-2</a:t>
                      </a:r>
                    </a:p>
                  </a:txBody>
                  <a:tcPr/>
                </a:tc>
                <a:tc>
                  <a:txBody>
                    <a:bodyPr/>
                    <a:lstStyle/>
                    <a:p>
                      <a:r>
                        <a:rPr lang="en-US" dirty="0"/>
                        <a:t>1.23</a:t>
                      </a:r>
                    </a:p>
                  </a:txBody>
                  <a:tcPr/>
                </a:tc>
                <a:tc>
                  <a:txBody>
                    <a:bodyPr/>
                    <a:lstStyle/>
                    <a:p>
                      <a:r>
                        <a:rPr lang="en-US" dirty="0"/>
                        <a:t>1.28</a:t>
                      </a:r>
                    </a:p>
                  </a:txBody>
                  <a:tcPr/>
                </a:tc>
                <a:extLst>
                  <a:ext uri="{0D108BD9-81ED-4DB2-BD59-A6C34878D82A}">
                    <a16:rowId xmlns:a16="http://schemas.microsoft.com/office/drawing/2014/main" val="3334669388"/>
                  </a:ext>
                </a:extLst>
              </a:tr>
            </a:tbl>
          </a:graphicData>
        </a:graphic>
      </p:graphicFrame>
      <p:sp>
        <p:nvSpPr>
          <p:cNvPr id="4" name="Content Placeholder 1">
            <a:extLst>
              <a:ext uri="{FF2B5EF4-FFF2-40B4-BE49-F238E27FC236}">
                <a16:creationId xmlns:a16="http://schemas.microsoft.com/office/drawing/2014/main" id="{3FF516C4-20AA-3370-7E86-6B1D271D1855}"/>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Relative P</a:t>
            </a:r>
            <a:r>
              <a:rPr kumimoji="0" lang="en-GB" sz="4400" b="0" i="0" u="none" strike="noStrike" kern="1200" cap="none" spc="0" normalizeH="0" baseline="-25000" noProof="0" dirty="0">
                <a:ln>
                  <a:noFill/>
                </a:ln>
                <a:solidFill>
                  <a:prstClr val="white"/>
                </a:solidFill>
                <a:effectLst/>
                <a:uLnTx/>
                <a:uFillTx/>
                <a:latin typeface="Calibri" panose="020F0502020204030204"/>
                <a:ea typeface="+mn-ea"/>
                <a:cs typeface="+mn-cs"/>
              </a:rPr>
              <a:t>max</a:t>
            </a: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 and Impulse</a:t>
            </a:r>
          </a:p>
        </p:txBody>
      </p:sp>
      <p:sp>
        <p:nvSpPr>
          <p:cNvPr id="9" name="TextBox 8">
            <a:extLst>
              <a:ext uri="{FF2B5EF4-FFF2-40B4-BE49-F238E27FC236}">
                <a16:creationId xmlns:a16="http://schemas.microsoft.com/office/drawing/2014/main" id="{CE5D7943-5333-E41D-0F7B-E6E21C58815C}"/>
              </a:ext>
            </a:extLst>
          </p:cNvPr>
          <p:cNvSpPr txBox="1"/>
          <p:nvPr/>
        </p:nvSpPr>
        <p:spPr>
          <a:xfrm>
            <a:off x="8552329" y="1592688"/>
            <a:ext cx="3227294"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Addition of </a:t>
            </a:r>
            <a:r>
              <a:rPr kumimoji="0" lang="en-US" sz="2000" b="1" i="0" u="none" strike="noStrike" kern="1200" cap="none" spc="0" normalizeH="0" baseline="0" noProof="0" dirty="0" err="1">
                <a:ln>
                  <a:noFill/>
                </a:ln>
                <a:solidFill>
                  <a:prstClr val="white"/>
                </a:solidFill>
                <a:effectLst/>
                <a:uLnTx/>
                <a:uFillTx/>
                <a:latin typeface="Calibri" panose="020F0502020204030204"/>
                <a:ea typeface="+mn-ea"/>
                <a:cs typeface="+mn-cs"/>
              </a:rPr>
              <a:t>Aluminium</a:t>
            </a:r>
            <a:endPar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increases the heat of explosion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reacts slowly (</a:t>
            </a:r>
            <a:r>
              <a:rPr kumimoji="0" lang="en-US" sz="2000" b="0" i="0" u="none" strike="noStrike" kern="1200" cap="none" spc="0" normalizeH="0" baseline="0" noProof="0" dirty="0" err="1">
                <a:ln>
                  <a:noFill/>
                </a:ln>
                <a:solidFill>
                  <a:prstClr val="white"/>
                </a:solidFill>
                <a:effectLst/>
                <a:uLnTx/>
                <a:uFillTx/>
                <a:latin typeface="Calibri" panose="020F0502020204030204"/>
                <a:ea typeface="+mn-ea"/>
                <a:cs typeface="+mn-cs"/>
              </a:rPr>
              <a:t>ms</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and releases energy after the shock wave has passed.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increases duration of pressure (higher impulse)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61462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10F45C2E-C61C-A8CD-60DA-8E6FE4E8E7B9}"/>
              </a:ext>
            </a:extLst>
          </p:cNvPr>
          <p:cNvSpPr txBox="1">
            <a:spLocks/>
          </p:cNvSpPr>
          <p:nvPr/>
        </p:nvSpPr>
        <p:spPr>
          <a:xfrm>
            <a:off x="699713" y="248038"/>
            <a:ext cx="7063721" cy="115920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a:ln>
                  <a:noFill/>
                </a:ln>
                <a:solidFill>
                  <a:srgbClr val="FFFFFF"/>
                </a:solidFill>
                <a:effectLst/>
                <a:uLnTx/>
                <a:uFillTx/>
                <a:latin typeface="Calibri Light" panose="020F0302020204030204"/>
                <a:ea typeface="+mn-ea"/>
                <a:cs typeface="+mn-cs"/>
              </a:rPr>
              <a:t>Addition of metals</a:t>
            </a:r>
          </a:p>
        </p:txBody>
      </p:sp>
      <p:pic>
        <p:nvPicPr>
          <p:cNvPr id="11" name="Picture 10">
            <a:extLst>
              <a:ext uri="{FF2B5EF4-FFF2-40B4-BE49-F238E27FC236}">
                <a16:creationId xmlns:a16="http://schemas.microsoft.com/office/drawing/2014/main" id="{4BC566CA-F2AE-AAF0-043E-F1154598AFC7}"/>
              </a:ext>
            </a:extLst>
          </p:cNvPr>
          <p:cNvPicPr>
            <a:picLocks noChangeAspect="1"/>
          </p:cNvPicPr>
          <p:nvPr/>
        </p:nvPicPr>
        <p:blipFill>
          <a:blip r:embed="rId3"/>
          <a:stretch>
            <a:fillRect/>
          </a:stretch>
        </p:blipFill>
        <p:spPr>
          <a:xfrm>
            <a:off x="432225" y="3007337"/>
            <a:ext cx="11327549" cy="2370071"/>
          </a:xfrm>
          <a:prstGeom prst="rect">
            <a:avLst/>
          </a:prstGeom>
        </p:spPr>
      </p:pic>
      <p:sp>
        <p:nvSpPr>
          <p:cNvPr id="13" name="TextBox 12">
            <a:extLst>
              <a:ext uri="{FF2B5EF4-FFF2-40B4-BE49-F238E27FC236}">
                <a16:creationId xmlns:a16="http://schemas.microsoft.com/office/drawing/2014/main" id="{886516FC-785B-F04B-0488-9BBD3F16536E}"/>
              </a:ext>
            </a:extLst>
          </p:cNvPr>
          <p:cNvSpPr txBox="1"/>
          <p:nvPr/>
        </p:nvSpPr>
        <p:spPr>
          <a:xfrm>
            <a:off x="3719147" y="5377408"/>
            <a:ext cx="610186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The effect of aluminium on the power of TNT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784634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59BDE9A-F284-7532-686C-EF71C2DED05A}"/>
              </a:ext>
            </a:extLst>
          </p:cNvPr>
          <p:cNvSpPr>
            <a:spLocks noGrp="1"/>
          </p:cNvSpPr>
          <p:nvPr>
            <p:ph type="title"/>
          </p:nvPr>
        </p:nvSpPr>
        <p:spPr>
          <a:xfrm>
            <a:off x="761802" y="762001"/>
            <a:ext cx="4080362" cy="1708242"/>
          </a:xfrm>
        </p:spPr>
        <p:txBody>
          <a:bodyPr vert="horz" lIns="91440" tIns="45720" rIns="91440" bIns="45720" rtlCol="0" anchor="ctr">
            <a:normAutofit/>
          </a:bodyPr>
          <a:lstStyle/>
          <a:p>
            <a:r>
              <a:rPr lang="en-US" sz="4000" kern="1200">
                <a:solidFill>
                  <a:schemeClr val="tx1"/>
                </a:solidFill>
                <a:latin typeface="+mj-lt"/>
                <a:ea typeface="+mj-ea"/>
                <a:cs typeface="+mj-cs"/>
              </a:rPr>
              <a:t>Scientific Estimations</a:t>
            </a:r>
          </a:p>
        </p:txBody>
      </p:sp>
      <p:sp>
        <p:nvSpPr>
          <p:cNvPr id="9" name="Content Placeholder 8">
            <a:extLst>
              <a:ext uri="{FF2B5EF4-FFF2-40B4-BE49-F238E27FC236}">
                <a16:creationId xmlns:a16="http://schemas.microsoft.com/office/drawing/2014/main" id="{C7B8CE8F-DCA0-FF01-B1AE-FB4FE24AB7ED}"/>
              </a:ext>
            </a:extLst>
          </p:cNvPr>
          <p:cNvSpPr>
            <a:spLocks noGrp="1"/>
          </p:cNvSpPr>
          <p:nvPr>
            <p:ph idx="1"/>
          </p:nvPr>
        </p:nvSpPr>
        <p:spPr>
          <a:xfrm>
            <a:off x="761803" y="2470244"/>
            <a:ext cx="4080361" cy="3769834"/>
          </a:xfrm>
        </p:spPr>
        <p:txBody>
          <a:bodyPr vert="horz" lIns="91440" tIns="45720" rIns="91440" bIns="45720" rtlCol="0" anchor="ctr">
            <a:normAutofit/>
          </a:bodyPr>
          <a:lstStyle/>
          <a:p>
            <a:endParaRPr lang="en-US" sz="2000"/>
          </a:p>
        </p:txBody>
      </p:sp>
      <p:sp>
        <p:nvSpPr>
          <p:cNvPr id="14" name="Rectangle 13">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hemical structure with black text&#10;&#10;Description automatically generated">
            <a:extLst>
              <a:ext uri="{FF2B5EF4-FFF2-40B4-BE49-F238E27FC236}">
                <a16:creationId xmlns:a16="http://schemas.microsoft.com/office/drawing/2014/main" id="{EB10AC78-7701-DFC0-FA79-F911C7C98C43}"/>
              </a:ext>
            </a:extLst>
          </p:cNvPr>
          <p:cNvPicPr>
            <a:picLocks noChangeAspect="1"/>
          </p:cNvPicPr>
          <p:nvPr/>
        </p:nvPicPr>
        <p:blipFill>
          <a:blip r:embed="rId2"/>
          <a:srcRect l="3722" r="4987"/>
          <a:stretch/>
        </p:blipFill>
        <p:spPr>
          <a:xfrm>
            <a:off x="6294473" y="1088622"/>
            <a:ext cx="4869713" cy="4680757"/>
          </a:xfrm>
          <a:prstGeom prst="rect">
            <a:avLst/>
          </a:prstGeom>
        </p:spPr>
      </p:pic>
    </p:spTree>
    <p:extLst>
      <p:ext uri="{BB962C8B-B14F-4D97-AF65-F5344CB8AC3E}">
        <p14:creationId xmlns:p14="http://schemas.microsoft.com/office/powerpoint/2010/main" val="280068176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9159B-1719-353C-2C2E-DE18EEC27155}"/>
              </a:ext>
            </a:extLst>
          </p:cNvPr>
          <p:cNvSpPr>
            <a:spLocks noGrp="1"/>
          </p:cNvSpPr>
          <p:nvPr>
            <p:ph type="title"/>
          </p:nvPr>
        </p:nvSpPr>
        <p:spPr/>
        <p:txBody>
          <a:bodyPr/>
          <a:lstStyle/>
          <a:p>
            <a:r>
              <a:rPr lang="en-US" dirty="0"/>
              <a:t>Estimating D as a function of density (Cooper)</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60A885A4-494A-07B7-9731-0270A7B43E64}"/>
                  </a:ext>
                </a:extLst>
              </p:cNvPr>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𝐷</m:t>
                      </m:r>
                      <m:r>
                        <a:rPr lang="en-GB" b="0" i="1" smtClean="0">
                          <a:latin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𝐷</m:t>
                          </m:r>
                        </m:e>
                        <m:sup>
                          <m:r>
                            <a:rPr lang="en-GB" b="0" i="1" smtClean="0">
                              <a:latin typeface="Cambria Math" panose="02040503050406030204" pitchFamily="18" charset="0"/>
                            </a:rPr>
                            <m:t>′</m:t>
                          </m:r>
                        </m:sup>
                      </m:sSup>
                      <m:r>
                        <a:rPr lang="en-GB" b="0" i="1" smtClean="0">
                          <a:latin typeface="Cambria Math" panose="02040503050406030204" pitchFamily="18" charset="0"/>
                        </a:rPr>
                        <m:t>−3(</m:t>
                      </m:r>
                      <m:r>
                        <a:rPr lang="en-GB" b="0" i="1" smtClean="0">
                          <a:latin typeface="Cambria Math" panose="02040503050406030204" pitchFamily="18" charset="0"/>
                        </a:rPr>
                        <m:t>𝑇𝑀𝐷</m:t>
                      </m:r>
                      <m:r>
                        <a:rPr lang="en-GB" b="0" i="1" smtClean="0">
                          <a:latin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𝜌</m:t>
                      </m:r>
                      <m:r>
                        <a:rPr lang="en-GB" b="0" i="1" smtClean="0">
                          <a:latin typeface="Cambria Math" panose="02040503050406030204" pitchFamily="18" charset="0"/>
                          <a:ea typeface="Cambria Math" panose="02040503050406030204" pitchFamily="18" charset="0"/>
                        </a:rPr>
                        <m:t>)</m:t>
                      </m:r>
                    </m:oMath>
                  </m:oMathPara>
                </a14:m>
                <a:endParaRPr lang="en-US" dirty="0"/>
              </a:p>
              <a:p>
                <a:pPr marL="0" indent="0">
                  <a:buNone/>
                </a:pPr>
                <a:endParaRPr lang="en-US" dirty="0"/>
              </a:p>
              <a:p>
                <a:pPr marL="0" indent="0">
                  <a:buNone/>
                </a:pPr>
                <a:r>
                  <a:rPr lang="en-US" dirty="0"/>
                  <a:t>Example: at TMD (1.77gcm</a:t>
                </a:r>
                <a:r>
                  <a:rPr lang="en-US" baseline="30000" dirty="0"/>
                  <a:t>-3</a:t>
                </a:r>
                <a:r>
                  <a:rPr lang="en-US" dirty="0"/>
                  <a:t>), PETN has a D’ of 8.29km/s. What is the D at 1.67gcm</a:t>
                </a:r>
                <a:r>
                  <a:rPr lang="en-US" baseline="30000" dirty="0"/>
                  <a:t>-3</a:t>
                </a:r>
                <a:r>
                  <a:rPr lang="en-US" dirty="0"/>
                  <a:t>?</a:t>
                </a:r>
              </a:p>
              <a:p>
                <a:pPr marL="0" indent="0">
                  <a:buNone/>
                </a:pPr>
                <a:endParaRPr lang="en-US" dirty="0"/>
              </a:p>
              <a:p>
                <a:pPr marL="0" indent="0" algn="ctr">
                  <a:buNone/>
                </a:pPr>
                <a14:m>
                  <m:oMath xmlns:m="http://schemas.openxmlformats.org/officeDocument/2006/math">
                    <m:r>
                      <a:rPr lang="en-GB" b="0" i="1" smtClean="0">
                        <a:latin typeface="Cambria Math" panose="02040503050406030204" pitchFamily="18" charset="0"/>
                      </a:rPr>
                      <m:t>𝐷</m:t>
                    </m:r>
                    <m:r>
                      <a:rPr lang="en-GB" b="0" i="1" smtClean="0">
                        <a:latin typeface="Cambria Math" panose="02040503050406030204" pitchFamily="18" charset="0"/>
                      </a:rPr>
                      <m:t>=8.28−3</m:t>
                    </m:r>
                    <m:d>
                      <m:dPr>
                        <m:ctrlPr>
                          <a:rPr lang="en-GB" b="0" i="1" smtClean="0">
                            <a:latin typeface="Cambria Math" panose="02040503050406030204" pitchFamily="18" charset="0"/>
                          </a:rPr>
                        </m:ctrlPr>
                      </m:dPr>
                      <m:e>
                        <m:r>
                          <a:rPr lang="en-GB" b="0" i="1" smtClean="0">
                            <a:latin typeface="Cambria Math" panose="02040503050406030204" pitchFamily="18" charset="0"/>
                          </a:rPr>
                          <m:t>1.77−1.67</m:t>
                        </m:r>
                      </m:e>
                    </m:d>
                    <m:r>
                      <a:rPr lang="en-GB" b="0" i="1" smtClean="0">
                        <a:latin typeface="Cambria Math" panose="02040503050406030204" pitchFamily="18" charset="0"/>
                        <a:ea typeface="Cambria Math" panose="02040503050406030204" pitchFamily="18" charset="0"/>
                      </a:rPr>
                      <m:t>=7.99</m:t>
                    </m:r>
                  </m:oMath>
                </a14:m>
                <a:r>
                  <a:rPr lang="en-US" dirty="0"/>
                  <a:t> kms</a:t>
                </a:r>
                <a:r>
                  <a:rPr lang="en-US" baseline="30000" dirty="0"/>
                  <a:t>-1</a:t>
                </a:r>
              </a:p>
              <a:p>
                <a:pPr marL="0" indent="0">
                  <a:buNone/>
                </a:pPr>
                <a:endParaRPr lang="en-US" dirty="0"/>
              </a:p>
            </p:txBody>
          </p:sp>
        </mc:Choice>
        <mc:Fallback xmlns="">
          <p:sp>
            <p:nvSpPr>
              <p:cNvPr id="5" name="Content Placeholder 4">
                <a:extLst>
                  <a:ext uri="{FF2B5EF4-FFF2-40B4-BE49-F238E27FC236}">
                    <a16:creationId xmlns:a16="http://schemas.microsoft.com/office/drawing/2014/main" id="{60A885A4-494A-07B7-9731-0270A7B43E64}"/>
                  </a:ext>
                </a:extLst>
              </p:cNvPr>
              <p:cNvSpPr>
                <a:spLocks noGrp="1" noRot="1" noChangeAspect="1" noMove="1" noResize="1" noEditPoints="1" noAdjustHandles="1" noChangeArrowheads="1" noChangeShapeType="1" noTextEdit="1"/>
              </p:cNvSpPr>
              <p:nvPr>
                <p:ph idx="1"/>
              </p:nvPr>
            </p:nvSpPr>
            <p:spPr>
              <a:blipFill>
                <a:blip r:embed="rId2"/>
                <a:stretch>
                  <a:fillRect l="-1105"/>
                </a:stretch>
              </a:blipFill>
            </p:spPr>
            <p:txBody>
              <a:bodyPr/>
              <a:lstStyle/>
              <a:p>
                <a:r>
                  <a:rPr lang="en-US">
                    <a:noFill/>
                  </a:rPr>
                  <a:t> </a:t>
                </a:r>
              </a:p>
            </p:txBody>
          </p:sp>
        </mc:Fallback>
      </mc:AlternateContent>
    </p:spTree>
    <p:extLst>
      <p:ext uri="{BB962C8B-B14F-4D97-AF65-F5344CB8AC3E}">
        <p14:creationId xmlns:p14="http://schemas.microsoft.com/office/powerpoint/2010/main" val="17324403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9159B-1719-353C-2C2E-DE18EEC27155}"/>
              </a:ext>
            </a:extLst>
          </p:cNvPr>
          <p:cNvSpPr>
            <a:spLocks noGrp="1"/>
          </p:cNvSpPr>
          <p:nvPr>
            <p:ph type="title"/>
          </p:nvPr>
        </p:nvSpPr>
        <p:spPr/>
        <p:txBody>
          <a:bodyPr/>
          <a:lstStyle/>
          <a:p>
            <a:r>
              <a:rPr lang="en-US" dirty="0"/>
              <a:t>Estimating D of mixtures (Cooper pg 78)</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60A885A4-494A-07B7-9731-0270A7B43E64}"/>
                  </a:ext>
                </a:extLst>
              </p:cNvPr>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𝐷</m:t>
                          </m:r>
                        </m:e>
                        <m:sub>
                          <m:r>
                            <a:rPr lang="en-GB" b="0" i="1" smtClean="0">
                              <a:latin typeface="Cambria Math" panose="02040503050406030204" pitchFamily="18" charset="0"/>
                            </a:rPr>
                            <m:t>𝑚𝑖𝑥</m:t>
                          </m:r>
                        </m:sub>
                      </m:sSub>
                      <m:r>
                        <a:rPr lang="en-GB" b="0" i="1" smtClean="0">
                          <a:latin typeface="Cambria Math" panose="02040503050406030204" pitchFamily="18" charset="0"/>
                        </a:rPr>
                        <m:t>=</m:t>
                      </m:r>
                      <m:nary>
                        <m:naryPr>
                          <m:chr m:val="∑"/>
                          <m:subHide m:val="on"/>
                          <m:supHide m:val="on"/>
                          <m:ctrlPr>
                            <a:rPr lang="en-GB" b="0" i="1" smtClean="0">
                              <a:latin typeface="Cambria Math" panose="02040503050406030204" pitchFamily="18" charset="0"/>
                            </a:rPr>
                          </m:ctrlPr>
                        </m:naryPr>
                        <m:sub/>
                        <m:sup/>
                        <m:e>
                          <m:sSub>
                            <m:sSubPr>
                              <m:ctrlPr>
                                <a:rPr lang="en-GB" b="0" i="1" smtClean="0">
                                  <a:latin typeface="Cambria Math" panose="02040503050406030204" pitchFamily="18" charset="0"/>
                                </a:rPr>
                              </m:ctrlPr>
                            </m:sSubPr>
                            <m:e>
                              <m:r>
                                <a:rPr lang="en-GB" b="0" i="1" smtClean="0">
                                  <a:latin typeface="Cambria Math" panose="02040503050406030204" pitchFamily="18" charset="0"/>
                                </a:rPr>
                                <m:t>𝐷</m:t>
                              </m:r>
                            </m:e>
                            <m:sub>
                              <m:r>
                                <a:rPr lang="en-GB" b="0" i="1" smtClean="0">
                                  <a:latin typeface="Cambria Math" panose="02040503050406030204" pitchFamily="18" charset="0"/>
                                </a:rPr>
                                <m:t>𝐼</m:t>
                              </m:r>
                            </m:sub>
                          </m:sSub>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𝐼</m:t>
                              </m:r>
                            </m:sub>
                          </m:sSub>
                        </m:e>
                      </m:nary>
                    </m:oMath>
                  </m:oMathPara>
                </a14:m>
                <a:endParaRPr lang="en-US" dirty="0"/>
              </a:p>
              <a:p>
                <a:pPr marL="0" indent="0">
                  <a:buNone/>
                </a:pPr>
                <a:endParaRPr lang="en-US" dirty="0"/>
              </a:p>
              <a:p>
                <a:pPr marL="0" indent="0">
                  <a:buNone/>
                </a:pPr>
                <a:r>
                  <a:rPr lang="en-US" dirty="0"/>
                  <a:t>D</a:t>
                </a:r>
                <a:r>
                  <a:rPr lang="en-US" baseline="-25000" dirty="0"/>
                  <a:t>mix</a:t>
                </a:r>
                <a:r>
                  <a:rPr lang="en-US" dirty="0"/>
                  <a:t> = the detonation velocity of the mixture</a:t>
                </a:r>
              </a:p>
              <a:p>
                <a:pPr marL="0" indent="0">
                  <a:buNone/>
                </a:pPr>
                <a:r>
                  <a:rPr lang="en-US" dirty="0"/>
                  <a:t>D</a:t>
                </a:r>
                <a:r>
                  <a:rPr lang="en-US" baseline="-25000" dirty="0"/>
                  <a:t>i</a:t>
                </a:r>
                <a:r>
                  <a:rPr lang="en-US" dirty="0"/>
                  <a:t> = detonation velocity at TMD of the individual explosive/non-explosive component</a:t>
                </a:r>
              </a:p>
              <a:p>
                <a:pPr marL="0" indent="0">
                  <a:buNone/>
                </a:pPr>
                <a:r>
                  <a:rPr lang="en-US" dirty="0"/>
                  <a:t>V</a:t>
                </a:r>
                <a:r>
                  <a:rPr lang="en-US" baseline="-25000" dirty="0"/>
                  <a:t>i</a:t>
                </a:r>
                <a:r>
                  <a:rPr lang="en-US" dirty="0"/>
                  <a:t> = the volume fraction of component </a:t>
                </a:r>
              </a:p>
              <a:p>
                <a:pPr marL="0" indent="0">
                  <a:buNone/>
                </a:pPr>
                <a:endParaRPr lang="en-US" dirty="0"/>
              </a:p>
            </p:txBody>
          </p:sp>
        </mc:Choice>
        <mc:Fallback xmlns="">
          <p:sp>
            <p:nvSpPr>
              <p:cNvPr id="5" name="Content Placeholder 4">
                <a:extLst>
                  <a:ext uri="{FF2B5EF4-FFF2-40B4-BE49-F238E27FC236}">
                    <a16:creationId xmlns:a16="http://schemas.microsoft.com/office/drawing/2014/main" id="{60A885A4-494A-07B7-9731-0270A7B43E64}"/>
                  </a:ext>
                </a:extLst>
              </p:cNvPr>
              <p:cNvSpPr>
                <a:spLocks noGrp="1" noRot="1" noChangeAspect="1" noMove="1" noResize="1" noEditPoints="1" noAdjustHandles="1" noChangeArrowheads="1" noChangeShapeType="1" noTextEdit="1"/>
              </p:cNvSpPr>
              <p:nvPr>
                <p:ph idx="1"/>
              </p:nvPr>
            </p:nvSpPr>
            <p:spPr>
              <a:blipFill>
                <a:blip r:embed="rId2"/>
                <a:stretch>
                  <a:fillRect l="-1105" t="-43463" b="-1060"/>
                </a:stretch>
              </a:blipFill>
            </p:spPr>
            <p:txBody>
              <a:bodyPr/>
              <a:lstStyle/>
              <a:p>
                <a:r>
                  <a:rPr lang="en-US">
                    <a:noFill/>
                  </a:rPr>
                  <a:t> </a:t>
                </a:r>
              </a:p>
            </p:txBody>
          </p:sp>
        </mc:Fallback>
      </mc:AlternateContent>
    </p:spTree>
    <p:extLst>
      <p:ext uri="{BB962C8B-B14F-4D97-AF65-F5344CB8AC3E}">
        <p14:creationId xmlns:p14="http://schemas.microsoft.com/office/powerpoint/2010/main" val="161591510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9159B-1719-353C-2C2E-DE18EEC27155}"/>
              </a:ext>
            </a:extLst>
          </p:cNvPr>
          <p:cNvSpPr>
            <a:spLocks noGrp="1"/>
          </p:cNvSpPr>
          <p:nvPr>
            <p:ph type="title"/>
          </p:nvPr>
        </p:nvSpPr>
        <p:spPr/>
        <p:txBody>
          <a:bodyPr/>
          <a:lstStyle/>
          <a:p>
            <a:r>
              <a:rPr lang="en-US" dirty="0"/>
              <a:t>Example, what is the Dmix of TNT/Al (80/20)?</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60A885A4-494A-07B7-9731-0270A7B43E64}"/>
                  </a:ext>
                </a:extLst>
              </p:cNvPr>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i="1">
                              <a:latin typeface="Cambria Math" panose="02040503050406030204" pitchFamily="18" charset="0"/>
                            </a:rPr>
                            <m:t>𝐷</m:t>
                          </m:r>
                        </m:e>
                        <m:sub>
                          <m:r>
                            <a:rPr lang="en-GB" i="1">
                              <a:latin typeface="Cambria Math" panose="02040503050406030204" pitchFamily="18" charset="0"/>
                            </a:rPr>
                            <m:t>𝑚𝑖𝑥</m:t>
                          </m:r>
                        </m:sub>
                      </m:sSub>
                      <m:r>
                        <a:rPr lang="en-GB" i="1">
                          <a:latin typeface="Cambria Math" panose="02040503050406030204" pitchFamily="18" charset="0"/>
                        </a:rPr>
                        <m:t>=</m:t>
                      </m:r>
                      <m:nary>
                        <m:naryPr>
                          <m:chr m:val="∑"/>
                          <m:subHide m:val="on"/>
                          <m:supHide m:val="on"/>
                          <m:ctrlPr>
                            <a:rPr lang="en-GB" i="1">
                              <a:latin typeface="Cambria Math" panose="02040503050406030204" pitchFamily="18" charset="0"/>
                            </a:rPr>
                          </m:ctrlPr>
                        </m:naryPr>
                        <m:sub/>
                        <m:sup/>
                        <m:e>
                          <m:sSub>
                            <m:sSubPr>
                              <m:ctrlPr>
                                <a:rPr lang="en-GB" i="1">
                                  <a:latin typeface="Cambria Math" panose="02040503050406030204" pitchFamily="18" charset="0"/>
                                </a:rPr>
                              </m:ctrlPr>
                            </m:sSubPr>
                            <m:e>
                              <m:r>
                                <a:rPr lang="en-GB" i="1">
                                  <a:latin typeface="Cambria Math" panose="02040503050406030204" pitchFamily="18" charset="0"/>
                                </a:rPr>
                                <m:t>𝐷</m:t>
                              </m:r>
                            </m:e>
                            <m:sub>
                              <m:r>
                                <a:rPr lang="en-GB" b="0" i="1" smtClean="0">
                                  <a:latin typeface="Cambria Math" panose="02040503050406030204" pitchFamily="18" charset="0"/>
                                </a:rPr>
                                <m:t>𝑖</m:t>
                              </m:r>
                            </m:sub>
                          </m:sSub>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b="0" i="1" smtClean="0">
                                  <a:latin typeface="Cambria Math" panose="02040503050406030204" pitchFamily="18" charset="0"/>
                                </a:rPr>
                                <m:t>𝑖</m:t>
                              </m:r>
                            </m:sub>
                          </m:sSub>
                        </m:e>
                      </m:nary>
                    </m:oMath>
                  </m:oMathPara>
                </a14:m>
                <a:endParaRPr lang="en-US" dirty="0"/>
              </a:p>
              <a:p>
                <a:pPr marL="0" indent="0">
                  <a:buNone/>
                </a:pPr>
                <a:endParaRPr lang="en-US" dirty="0"/>
              </a:p>
              <a:p>
                <a:pPr marL="0" indent="0">
                  <a:buNone/>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𝐷</m:t>
                          </m:r>
                        </m:e>
                        <m:sub>
                          <m:r>
                            <a:rPr lang="en-GB" b="0" i="1" smtClean="0">
                              <a:latin typeface="Cambria Math" panose="02040503050406030204" pitchFamily="18" charset="0"/>
                            </a:rPr>
                            <m:t>𝑚𝑖𝑥</m:t>
                          </m:r>
                        </m:sub>
                      </m:sSub>
                      <m:r>
                        <a:rPr lang="en-GB" b="0" i="1" smtClean="0">
                          <a:latin typeface="Cambria Math" panose="02040503050406030204" pitchFamily="18" charset="0"/>
                        </a:rPr>
                        <m:t>=0.8</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𝐷</m:t>
                          </m:r>
                        </m:e>
                        <m:sub>
                          <m:r>
                            <a:rPr lang="en-GB" b="0" i="1" smtClean="0">
                              <a:latin typeface="Cambria Math" panose="02040503050406030204" pitchFamily="18" charset="0"/>
                            </a:rPr>
                            <m:t>𝑖</m:t>
                          </m:r>
                        </m:sub>
                        <m:sup>
                          <m:r>
                            <a:rPr lang="en-GB" b="0" i="1" smtClean="0">
                              <a:latin typeface="Cambria Math" panose="02040503050406030204" pitchFamily="18" charset="0"/>
                            </a:rPr>
                            <m:t>𝑡𝑛𝑡</m:t>
                          </m:r>
                        </m:sup>
                      </m:sSubSup>
                      <m:r>
                        <a:rPr lang="en-GB" b="0" i="1" smtClean="0">
                          <a:latin typeface="Cambria Math" panose="02040503050406030204" pitchFamily="18" charset="0"/>
                        </a:rPr>
                        <m:t>+0.2</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𝐷</m:t>
                          </m:r>
                        </m:e>
                        <m:sub>
                          <m:r>
                            <a:rPr lang="en-GB" b="0" i="1" smtClean="0">
                              <a:latin typeface="Cambria Math" panose="02040503050406030204" pitchFamily="18" charset="0"/>
                            </a:rPr>
                            <m:t>𝑖</m:t>
                          </m:r>
                        </m:sub>
                        <m:sup>
                          <m:r>
                            <a:rPr lang="en-GB" b="0" i="1" smtClean="0">
                              <a:latin typeface="Cambria Math" panose="02040503050406030204" pitchFamily="18" charset="0"/>
                            </a:rPr>
                            <m:t>𝐴𝑙</m:t>
                          </m:r>
                        </m:sup>
                      </m:sSubSup>
                      <m:r>
                        <a:rPr lang="en-GB" b="0" i="1" smtClean="0">
                          <a:latin typeface="Cambria Math" panose="02040503050406030204" pitchFamily="18" charset="0"/>
                        </a:rPr>
                        <m:t>=</m:t>
                      </m:r>
                      <m:d>
                        <m:dPr>
                          <m:ctrlPr>
                            <a:rPr lang="en-GB" b="0" i="1" smtClean="0">
                              <a:latin typeface="Cambria Math" panose="02040503050406030204" pitchFamily="18" charset="0"/>
                            </a:rPr>
                          </m:ctrlPr>
                        </m:dPr>
                        <m:e>
                          <m:r>
                            <a:rPr lang="en-GB" b="0" i="1" smtClean="0">
                              <a:latin typeface="Cambria Math" panose="02040503050406030204" pitchFamily="18" charset="0"/>
                            </a:rPr>
                            <m:t>0.8</m:t>
                          </m:r>
                          <m:r>
                            <a:rPr lang="en-GB" b="0" i="1" smtClean="0">
                              <a:latin typeface="Cambria Math" panose="02040503050406030204" pitchFamily="18" charset="0"/>
                              <a:ea typeface="Cambria Math" panose="02040503050406030204" pitchFamily="18" charset="0"/>
                            </a:rPr>
                            <m:t>×6.97</m:t>
                          </m:r>
                        </m:e>
                      </m:d>
                      <m:r>
                        <a:rPr lang="en-GB" b="0" i="1" smtClean="0">
                          <a:latin typeface="Cambria Math" panose="02040503050406030204" pitchFamily="18" charset="0"/>
                          <a:ea typeface="Cambria Math" panose="02040503050406030204" pitchFamily="18" charset="0"/>
                        </a:rPr>
                        <m:t>+</m:t>
                      </m:r>
                      <m:d>
                        <m:dPr>
                          <m:ctrlPr>
                            <a:rPr lang="en-GB" b="0" i="1" smtClean="0">
                              <a:latin typeface="Cambria Math" panose="02040503050406030204" pitchFamily="18" charset="0"/>
                              <a:ea typeface="Cambria Math" panose="02040503050406030204" pitchFamily="18" charset="0"/>
                            </a:rPr>
                          </m:ctrlPr>
                        </m:dPr>
                        <m:e>
                          <m:r>
                            <a:rPr lang="en-GB" b="0" i="1" smtClean="0">
                              <a:latin typeface="Cambria Math" panose="02040503050406030204" pitchFamily="18" charset="0"/>
                              <a:ea typeface="Cambria Math" panose="02040503050406030204" pitchFamily="18" charset="0"/>
                            </a:rPr>
                            <m:t>0.2×6.85</m:t>
                          </m:r>
                        </m:e>
                      </m:d>
                    </m:oMath>
                  </m:oMathPara>
                </a14:m>
                <a:endParaRPr lang="en-GB" b="0" dirty="0">
                  <a:ea typeface="Cambria Math" panose="02040503050406030204" pitchFamily="18" charset="0"/>
                </a:endParaRPr>
              </a:p>
              <a:p>
                <a:pPr marL="0" indent="0">
                  <a:buNone/>
                </a:pPr>
                <a:endParaRPr lang="en-US" dirty="0"/>
              </a:p>
              <a:p>
                <a:pPr marL="0" indent="0" algn="ctr">
                  <a:buNone/>
                </a:pPr>
                <a14:m>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𝐷</m:t>
                        </m:r>
                      </m:e>
                      <m:sub>
                        <m:r>
                          <a:rPr lang="en-GB" b="0" i="1" smtClean="0">
                            <a:latin typeface="Cambria Math" panose="02040503050406030204" pitchFamily="18" charset="0"/>
                          </a:rPr>
                          <m:t>𝑚𝑖𝑥</m:t>
                        </m:r>
                      </m:sub>
                    </m:sSub>
                    <m:r>
                      <a:rPr lang="en-GB" b="0" i="1" smtClean="0">
                        <a:latin typeface="Cambria Math" panose="02040503050406030204" pitchFamily="18" charset="0"/>
                      </a:rPr>
                      <m:t>=6.95</m:t>
                    </m:r>
                  </m:oMath>
                </a14:m>
                <a:r>
                  <a:rPr lang="en-US" dirty="0"/>
                  <a:t> km/s</a:t>
                </a:r>
              </a:p>
            </p:txBody>
          </p:sp>
        </mc:Choice>
        <mc:Fallback xmlns="">
          <p:sp>
            <p:nvSpPr>
              <p:cNvPr id="5" name="Content Placeholder 4">
                <a:extLst>
                  <a:ext uri="{FF2B5EF4-FFF2-40B4-BE49-F238E27FC236}">
                    <a16:creationId xmlns:a16="http://schemas.microsoft.com/office/drawing/2014/main" id="{60A885A4-494A-07B7-9731-0270A7B43E64}"/>
                  </a:ext>
                </a:extLst>
              </p:cNvPr>
              <p:cNvSpPr>
                <a:spLocks noGrp="1" noRot="1" noChangeAspect="1" noMove="1" noResize="1" noEditPoints="1" noAdjustHandles="1" noChangeArrowheads="1" noChangeShapeType="1" noTextEdit="1"/>
              </p:cNvSpPr>
              <p:nvPr>
                <p:ph idx="1"/>
              </p:nvPr>
            </p:nvSpPr>
            <p:spPr>
              <a:blipFill>
                <a:blip r:embed="rId2"/>
                <a:stretch>
                  <a:fillRect t="-43463"/>
                </a:stretch>
              </a:blipFill>
            </p:spPr>
            <p:txBody>
              <a:bodyPr/>
              <a:lstStyle/>
              <a:p>
                <a:r>
                  <a:rPr lang="en-US">
                    <a:noFill/>
                  </a:rPr>
                  <a:t> </a:t>
                </a:r>
              </a:p>
            </p:txBody>
          </p:sp>
        </mc:Fallback>
      </mc:AlternateContent>
    </p:spTree>
    <p:extLst>
      <p:ext uri="{BB962C8B-B14F-4D97-AF65-F5344CB8AC3E}">
        <p14:creationId xmlns:p14="http://schemas.microsoft.com/office/powerpoint/2010/main" val="367820495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6DC3F-380B-DC3F-E9A7-CA178FFE042B}"/>
              </a:ext>
            </a:extLst>
          </p:cNvPr>
          <p:cNvSpPr>
            <a:spLocks noGrp="1"/>
          </p:cNvSpPr>
          <p:nvPr>
            <p:ph type="title"/>
          </p:nvPr>
        </p:nvSpPr>
        <p:spPr/>
        <p:txBody>
          <a:bodyPr/>
          <a:lstStyle/>
          <a:p>
            <a:r>
              <a:rPr lang="en-US" dirty="0"/>
              <a:t>Estimating Detonation Pressure (P</a:t>
            </a:r>
            <a:r>
              <a:rPr lang="en-US" baseline="-25000" dirty="0"/>
              <a:t>cj</a:t>
            </a:r>
            <a:r>
              <a:rPr lang="en-US" dirty="0"/>
              <a:t>)</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E9B4A4C-953F-9371-3135-EC684CC6F572}"/>
                  </a:ext>
                </a:extLst>
              </p:cNvPr>
              <p:cNvSpPr>
                <a:spLocks noGrp="1"/>
              </p:cNvSpPr>
              <p:nvPr>
                <p:ph idx="1"/>
              </p:nvPr>
            </p:nvSpPr>
            <p:spPr/>
            <p:txBody>
              <a:bodyPr>
                <a:normAutofit lnSpcReduction="10000"/>
              </a:bodyPr>
              <a:lstStyle/>
              <a:p>
                <a:pPr marL="0" indent="0" algn="ctr">
                  <a:buNone/>
                </a:pPr>
                <a14:m>
                  <m:oMath xmlns:m="http://schemas.openxmlformats.org/officeDocument/2006/math">
                    <m:sSub>
                      <m:sSubPr>
                        <m:ctrlPr>
                          <a:rPr lang="en-US" sz="3600" i="1" smtClean="0">
                            <a:latin typeface="Cambria Math" panose="02040503050406030204" pitchFamily="18" charset="0"/>
                          </a:rPr>
                        </m:ctrlPr>
                      </m:sSubPr>
                      <m:e>
                        <m:r>
                          <a:rPr lang="en-GB" sz="3600" b="0" i="1" smtClean="0">
                            <a:latin typeface="Cambria Math" panose="02040503050406030204" pitchFamily="18" charset="0"/>
                          </a:rPr>
                          <m:t>𝑃</m:t>
                        </m:r>
                      </m:e>
                      <m:sub>
                        <m:r>
                          <a:rPr lang="en-GB" sz="3600" b="0" i="1" smtClean="0">
                            <a:latin typeface="Cambria Math" panose="02040503050406030204" pitchFamily="18" charset="0"/>
                          </a:rPr>
                          <m:t>𝑐𝑗</m:t>
                        </m:r>
                      </m:sub>
                    </m:sSub>
                    <m:r>
                      <a:rPr lang="en-GB" sz="3600" b="0" i="1" smtClean="0">
                        <a:latin typeface="Cambria Math" panose="02040503050406030204" pitchFamily="18" charset="0"/>
                      </a:rPr>
                      <m:t>=</m:t>
                    </m:r>
                    <m:f>
                      <m:fPr>
                        <m:ctrlPr>
                          <a:rPr lang="en-GB" sz="3600" b="0" i="1" smtClean="0">
                            <a:latin typeface="Cambria Math" panose="02040503050406030204" pitchFamily="18" charset="0"/>
                          </a:rPr>
                        </m:ctrlPr>
                      </m:fPr>
                      <m:num>
                        <m:sSup>
                          <m:sSupPr>
                            <m:ctrlPr>
                              <a:rPr lang="en-GB" sz="3600" b="0" i="1" smtClean="0">
                                <a:latin typeface="Cambria Math" panose="02040503050406030204" pitchFamily="18" charset="0"/>
                              </a:rPr>
                            </m:ctrlPr>
                          </m:sSupPr>
                          <m:e>
                            <m:r>
                              <a:rPr lang="en-GB" sz="3600" b="0" i="1" smtClean="0">
                                <a:latin typeface="Cambria Math" panose="02040503050406030204" pitchFamily="18" charset="0"/>
                                <a:ea typeface="Cambria Math" panose="02040503050406030204" pitchFamily="18" charset="0"/>
                              </a:rPr>
                              <m:t>𝜌</m:t>
                            </m:r>
                            <m:r>
                              <a:rPr lang="en-GB" sz="3600" b="0" i="1" smtClean="0">
                                <a:latin typeface="Cambria Math" panose="02040503050406030204" pitchFamily="18" charset="0"/>
                                <a:ea typeface="Cambria Math" panose="02040503050406030204" pitchFamily="18" charset="0"/>
                              </a:rPr>
                              <m:t>𝐷</m:t>
                            </m:r>
                          </m:e>
                          <m:sup>
                            <m:r>
                              <a:rPr lang="en-GB" sz="3600" b="0" i="1" smtClean="0">
                                <a:latin typeface="Cambria Math" panose="02040503050406030204" pitchFamily="18" charset="0"/>
                              </a:rPr>
                              <m:t>2</m:t>
                            </m:r>
                          </m:sup>
                        </m:sSup>
                      </m:num>
                      <m:den>
                        <m:r>
                          <a:rPr lang="en-GB" sz="3600" b="0" i="1" smtClean="0">
                            <a:latin typeface="Cambria Math" panose="02040503050406030204" pitchFamily="18" charset="0"/>
                            <a:ea typeface="Cambria Math" panose="02040503050406030204" pitchFamily="18" charset="0"/>
                          </a:rPr>
                          <m:t>𝛾</m:t>
                        </m:r>
                        <m:r>
                          <a:rPr lang="en-GB" sz="3600" b="0" i="1" smtClean="0">
                            <a:latin typeface="Cambria Math" panose="02040503050406030204" pitchFamily="18" charset="0"/>
                            <a:ea typeface="Cambria Math" panose="02040503050406030204" pitchFamily="18" charset="0"/>
                          </a:rPr>
                          <m:t>+1</m:t>
                        </m:r>
                      </m:den>
                    </m:f>
                    <m:r>
                      <a:rPr lang="en-GB" sz="3600" b="0" i="1" smtClean="0">
                        <a:latin typeface="Cambria Math" panose="02040503050406030204" pitchFamily="18" charset="0"/>
                        <a:ea typeface="Cambria Math" panose="02040503050406030204" pitchFamily="18" charset="0"/>
                      </a:rPr>
                      <m:t>≅</m:t>
                    </m:r>
                  </m:oMath>
                </a14:m>
                <a:r>
                  <a:rPr lang="en-GB" sz="3600" dirty="0"/>
                  <a:t> </a:t>
                </a:r>
                <a14:m>
                  <m:oMath xmlns:m="http://schemas.openxmlformats.org/officeDocument/2006/math">
                    <m:f>
                      <m:fPr>
                        <m:ctrlPr>
                          <a:rPr lang="en-GB" sz="3600" i="1">
                            <a:latin typeface="Cambria Math" panose="02040503050406030204" pitchFamily="18" charset="0"/>
                          </a:rPr>
                        </m:ctrlPr>
                      </m:fPr>
                      <m:num>
                        <m:sSup>
                          <m:sSupPr>
                            <m:ctrlPr>
                              <a:rPr lang="en-GB" sz="3600" i="1">
                                <a:latin typeface="Cambria Math" panose="02040503050406030204" pitchFamily="18" charset="0"/>
                              </a:rPr>
                            </m:ctrlPr>
                          </m:sSupPr>
                          <m:e>
                            <m:r>
                              <a:rPr lang="en-GB" sz="3600" i="1">
                                <a:latin typeface="Cambria Math" panose="02040503050406030204" pitchFamily="18" charset="0"/>
                                <a:ea typeface="Cambria Math" panose="02040503050406030204" pitchFamily="18" charset="0"/>
                              </a:rPr>
                              <m:t>𝜌</m:t>
                            </m:r>
                            <m:r>
                              <a:rPr lang="en-GB" sz="3600" i="1">
                                <a:latin typeface="Cambria Math" panose="02040503050406030204" pitchFamily="18" charset="0"/>
                                <a:ea typeface="Cambria Math" panose="02040503050406030204" pitchFamily="18" charset="0"/>
                              </a:rPr>
                              <m:t>𝐷</m:t>
                            </m:r>
                          </m:e>
                          <m:sup>
                            <m:r>
                              <a:rPr lang="en-GB" sz="3600" i="1">
                                <a:latin typeface="Cambria Math" panose="02040503050406030204" pitchFamily="18" charset="0"/>
                              </a:rPr>
                              <m:t>2</m:t>
                            </m:r>
                          </m:sup>
                        </m:sSup>
                      </m:num>
                      <m:den>
                        <m:r>
                          <a:rPr lang="en-GB" sz="3600" b="0" i="1" smtClean="0">
                            <a:latin typeface="Cambria Math" panose="02040503050406030204" pitchFamily="18" charset="0"/>
                          </a:rPr>
                          <m:t>4</m:t>
                        </m:r>
                      </m:den>
                    </m:f>
                  </m:oMath>
                </a14:m>
                <a:endParaRPr lang="en-US" dirty="0"/>
              </a:p>
              <a:p>
                <a:pPr marL="0" indent="0">
                  <a:buNone/>
                </a:pPr>
                <a:endParaRPr lang="en-US" dirty="0"/>
              </a:p>
              <a:p>
                <a:pPr marL="0" indent="0">
                  <a:buNone/>
                </a:pPr>
                <a:r>
                  <a:rPr lang="en-US" dirty="0"/>
                  <a:t>Pcj = detonation pressure at C-J plane in GPa</a:t>
                </a:r>
              </a:p>
              <a:p>
                <a:pPr marL="0" indent="0">
                  <a:buNone/>
                </a:pPr>
                <a14:m>
                  <m:oMath xmlns:m="http://schemas.openxmlformats.org/officeDocument/2006/math">
                    <m:r>
                      <a:rPr lang="en-US" i="1" smtClean="0">
                        <a:latin typeface="Cambria Math" panose="02040503050406030204" pitchFamily="18" charset="0"/>
                        <a:ea typeface="Cambria Math" panose="02040503050406030204" pitchFamily="18" charset="0"/>
                      </a:rPr>
                      <m:t>𝜌</m:t>
                    </m:r>
                    <m:r>
                      <a:rPr lang="en-GB" b="0" i="1" smtClean="0">
                        <a:latin typeface="Cambria Math" panose="02040503050406030204" pitchFamily="18" charset="0"/>
                        <a:ea typeface="Cambria Math" panose="02040503050406030204" pitchFamily="18" charset="0"/>
                      </a:rPr>
                      <m:t>=</m:t>
                    </m:r>
                  </m:oMath>
                </a14:m>
                <a:r>
                  <a:rPr lang="en-US" dirty="0"/>
                  <a:t> density of unreacted explosive in g/cm</a:t>
                </a:r>
                <a:r>
                  <a:rPr lang="en-US" baseline="30000" dirty="0"/>
                  <a:t>-3</a:t>
                </a:r>
              </a:p>
              <a:p>
                <a:pPr marL="0" indent="0">
                  <a:buNone/>
                </a:pPr>
                <a:r>
                  <a:rPr lang="en-US" dirty="0"/>
                  <a:t>D = detonation velocity in km/s</a:t>
                </a:r>
              </a:p>
              <a:p>
                <a:pPr marL="0" indent="0">
                  <a:buNone/>
                </a:pPr>
                <a14:m>
                  <m:oMath xmlns:m="http://schemas.openxmlformats.org/officeDocument/2006/math">
                    <m:r>
                      <a:rPr lang="en-US" i="1" smtClean="0">
                        <a:latin typeface="Cambria Math" panose="02040503050406030204" pitchFamily="18" charset="0"/>
                        <a:ea typeface="Cambria Math" panose="02040503050406030204" pitchFamily="18" charset="0"/>
                      </a:rPr>
                      <m:t>𝛾</m:t>
                    </m:r>
                    <m:r>
                      <a:rPr lang="en-GB" b="0" i="1" smtClean="0">
                        <a:latin typeface="Cambria Math" panose="02040503050406030204" pitchFamily="18" charset="0"/>
                        <a:ea typeface="Cambria Math" panose="02040503050406030204" pitchFamily="18" charset="0"/>
                      </a:rPr>
                      <m:t>=</m:t>
                    </m:r>
                  </m:oMath>
                </a14:m>
                <a:r>
                  <a:rPr lang="en-US" dirty="0"/>
                  <a:t> ratio of specific heats (C</a:t>
                </a:r>
                <a:r>
                  <a:rPr lang="en-US" baseline="-25000" dirty="0"/>
                  <a:t>p</a:t>
                </a:r>
                <a:r>
                  <a:rPr lang="en-US" dirty="0"/>
                  <a:t>/C</a:t>
                </a:r>
                <a:r>
                  <a:rPr lang="en-US" baseline="-25000" dirty="0"/>
                  <a:t>v</a:t>
                </a:r>
                <a:r>
                  <a:rPr lang="en-US" dirty="0"/>
                  <a:t>) of detonation products (</a:t>
                </a:r>
                <a14:m>
                  <m:oMath xmlns:m="http://schemas.openxmlformats.org/officeDocument/2006/math">
                    <m:r>
                      <a:rPr lang="en-US" i="1" smtClean="0">
                        <a:latin typeface="Cambria Math" panose="02040503050406030204" pitchFamily="18" charset="0"/>
                        <a:ea typeface="Cambria Math" panose="02040503050406030204" pitchFamily="18" charset="0"/>
                      </a:rPr>
                      <m:t>𝛾</m:t>
                    </m:r>
                    <m:r>
                      <a:rPr lang="en-US" i="1" smtClean="0">
                        <a:latin typeface="Cambria Math" panose="02040503050406030204" pitchFamily="18" charset="0"/>
                        <a:ea typeface="Cambria Math" panose="02040503050406030204" pitchFamily="18" charset="0"/>
                      </a:rPr>
                      <m:t>≈3</m:t>
                    </m:r>
                  </m:oMath>
                </a14:m>
                <a:r>
                  <a:rPr lang="en-US" dirty="0"/>
                  <a:t> for densities 1 – 1.8)</a:t>
                </a:r>
              </a:p>
            </p:txBody>
          </p:sp>
        </mc:Choice>
        <mc:Fallback xmlns="">
          <p:sp>
            <p:nvSpPr>
              <p:cNvPr id="3" name="Content Placeholder 2">
                <a:extLst>
                  <a:ext uri="{FF2B5EF4-FFF2-40B4-BE49-F238E27FC236}">
                    <a16:creationId xmlns:a16="http://schemas.microsoft.com/office/drawing/2014/main" id="{6E9B4A4C-953F-9371-3135-EC684CC6F572}"/>
                  </a:ext>
                </a:extLst>
              </p:cNvPr>
              <p:cNvSpPr>
                <a:spLocks noGrp="1" noRot="1" noChangeAspect="1" noMove="1" noResize="1" noEditPoints="1" noAdjustHandles="1" noChangeArrowheads="1" noChangeShapeType="1" noTextEdit="1"/>
              </p:cNvSpPr>
              <p:nvPr>
                <p:ph idx="1"/>
              </p:nvPr>
            </p:nvSpPr>
            <p:spPr>
              <a:blipFill>
                <a:blip r:embed="rId2"/>
                <a:stretch>
                  <a:fillRect l="-1105" t="-1767" b="-2827"/>
                </a:stretch>
              </a:blipFill>
            </p:spPr>
            <p:txBody>
              <a:bodyPr/>
              <a:lstStyle/>
              <a:p>
                <a:r>
                  <a:rPr lang="en-US">
                    <a:noFill/>
                  </a:rPr>
                  <a:t> </a:t>
                </a:r>
              </a:p>
            </p:txBody>
          </p:sp>
        </mc:Fallback>
      </mc:AlternateContent>
    </p:spTree>
    <p:extLst>
      <p:ext uri="{BB962C8B-B14F-4D97-AF65-F5344CB8AC3E}">
        <p14:creationId xmlns:p14="http://schemas.microsoft.com/office/powerpoint/2010/main" val="48800606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6" name="Picture 15" descr="A picture containing old&#10;&#10;Description automatically generated">
            <a:extLst>
              <a:ext uri="{FF2B5EF4-FFF2-40B4-BE49-F238E27FC236}">
                <a16:creationId xmlns:a16="http://schemas.microsoft.com/office/drawing/2014/main" id="{4D280B0E-0582-F08C-2382-64E9FDD5E2E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10"/>
            <a:ext cx="9669642"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7531610" y="365125"/>
            <a:ext cx="3822189" cy="189991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Penetration Mechanics</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7531610" y="2026428"/>
            <a:ext cx="3822189" cy="3742762"/>
          </a:xfrm>
        </p:spPr>
        <p:txBody>
          <a:bodyPr vert="horz" lIns="91440" tIns="45720" rIns="91440" bIns="45720" rtlCol="0">
            <a:normAutofit fontScale="92500" lnSpcReduction="20000"/>
          </a:bodyPr>
          <a:lstStyle/>
          <a:p>
            <a:pPr marL="571500" indent="-342900">
              <a:buFont typeface="Arial" panose="020B0604020202020204" pitchFamily="34" charset="0"/>
              <a:buChar char="•"/>
            </a:pPr>
            <a:r>
              <a:rPr lang="en-US" sz="2000" dirty="0">
                <a:solidFill>
                  <a:schemeClr val="tx1"/>
                </a:solidFill>
              </a:rPr>
              <a:t>Material science of interest</a:t>
            </a:r>
          </a:p>
          <a:p>
            <a:pPr marL="1143000" lvl="1"/>
            <a:r>
              <a:rPr lang="en-US" sz="1600" dirty="0">
                <a:solidFill>
                  <a:schemeClr val="tx1"/>
                </a:solidFill>
              </a:rPr>
              <a:t>Stre</a:t>
            </a:r>
            <a:r>
              <a:rPr lang="en-US" sz="1600" dirty="0"/>
              <a:t>ss and Strain</a:t>
            </a:r>
            <a:endParaRPr lang="en-US" sz="1600" dirty="0">
              <a:solidFill>
                <a:schemeClr val="tx1"/>
              </a:solidFill>
            </a:endParaRPr>
          </a:p>
          <a:p>
            <a:pPr marL="1143000" lvl="1"/>
            <a:r>
              <a:rPr lang="en-US" sz="1600" dirty="0">
                <a:solidFill>
                  <a:schemeClr val="tx1"/>
                </a:solidFill>
              </a:rPr>
              <a:t>Definitions</a:t>
            </a:r>
          </a:p>
          <a:p>
            <a:pPr marL="1143000" lvl="1"/>
            <a:r>
              <a:rPr lang="en-US" sz="1600" dirty="0">
                <a:solidFill>
                  <a:schemeClr val="tx1"/>
                </a:solidFill>
              </a:rPr>
              <a:t>Failure modes</a:t>
            </a:r>
          </a:p>
          <a:p>
            <a:pPr marL="1143000" lvl="1"/>
            <a:r>
              <a:rPr lang="en-US" sz="1600" dirty="0">
                <a:solidFill>
                  <a:schemeClr val="tx1"/>
                </a:solidFill>
              </a:rPr>
              <a:t>Velocity Limit (V</a:t>
            </a:r>
            <a:r>
              <a:rPr lang="en-US" sz="1600" baseline="-25000" dirty="0">
                <a:solidFill>
                  <a:schemeClr val="tx1"/>
                </a:solidFill>
              </a:rPr>
              <a:t>l</a:t>
            </a:r>
            <a:r>
              <a:rPr lang="en-US" sz="1600" dirty="0">
                <a:solidFill>
                  <a:schemeClr val="tx1"/>
                </a:solidFill>
              </a:rPr>
              <a:t>) and V</a:t>
            </a:r>
            <a:r>
              <a:rPr lang="en-US" sz="1600" baseline="-25000" dirty="0">
                <a:solidFill>
                  <a:schemeClr val="tx1"/>
                </a:solidFill>
              </a:rPr>
              <a:t>50</a:t>
            </a:r>
          </a:p>
          <a:p>
            <a:pPr marL="1143000" lvl="1"/>
            <a:r>
              <a:rPr lang="en-US" sz="1600" dirty="0">
                <a:solidFill>
                  <a:schemeClr val="tx1"/>
                </a:solidFill>
              </a:rPr>
              <a:t>Oblique penetration</a:t>
            </a:r>
          </a:p>
          <a:p>
            <a:pPr marL="1143000" lvl="1"/>
            <a:r>
              <a:rPr lang="en-US" sz="1600" dirty="0"/>
              <a:t>Sloping armour</a:t>
            </a:r>
          </a:p>
          <a:p>
            <a:pPr marL="457200" indent="-228600">
              <a:buFont typeface="Arial" panose="020B0604020202020204" pitchFamily="34" charset="0"/>
              <a:buChar char="•"/>
            </a:pPr>
            <a:r>
              <a:rPr lang="en-US" sz="2000" dirty="0">
                <a:solidFill>
                  <a:schemeClr val="tx1"/>
                </a:solidFill>
              </a:rPr>
              <a:t>Kinetic Energy Projectiles</a:t>
            </a:r>
          </a:p>
          <a:p>
            <a:pPr marL="1143000" lvl="1"/>
            <a:r>
              <a:rPr lang="en-US" sz="1600" dirty="0">
                <a:solidFill>
                  <a:schemeClr val="tx1"/>
                </a:solidFill>
              </a:rPr>
              <a:t>Penetration Behaviour</a:t>
            </a:r>
          </a:p>
          <a:p>
            <a:pPr marL="1143000" lvl="1"/>
            <a:r>
              <a:rPr lang="en-US" sz="1600" dirty="0">
                <a:solidFill>
                  <a:schemeClr val="tx1"/>
                </a:solidFill>
              </a:rPr>
              <a:t>Hydrodynamics</a:t>
            </a:r>
          </a:p>
          <a:p>
            <a:pPr marL="1143000" lvl="1"/>
            <a:r>
              <a:rPr lang="en-US" sz="1600" dirty="0">
                <a:solidFill>
                  <a:schemeClr val="tx1"/>
                </a:solidFill>
              </a:rPr>
              <a:t>Ballistic requirements</a:t>
            </a: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Chemical energy defeat of armour</a:t>
            </a:r>
          </a:p>
          <a:p>
            <a:pPr marL="1143000" lvl="1"/>
            <a:r>
              <a:rPr lang="en-US" sz="1600" dirty="0"/>
              <a:t>Shaped charges (HEAT rounds)</a:t>
            </a:r>
          </a:p>
          <a:p>
            <a:pPr marL="1143000" lvl="1"/>
            <a:r>
              <a:rPr lang="en-US" sz="1600" dirty="0">
                <a:solidFill>
                  <a:schemeClr val="tx1"/>
                </a:solidFill>
              </a:rPr>
              <a:t>Explosively formed penetrators (EFP)</a:t>
            </a:r>
          </a:p>
          <a:p>
            <a:pPr marL="1143000" lvl="1"/>
            <a:r>
              <a:rPr lang="en-US" sz="1600" dirty="0">
                <a:solidFill>
                  <a:schemeClr val="tx1"/>
                </a:solidFill>
              </a:rPr>
              <a:t>High explosive squash heads (HESH)</a:t>
            </a:r>
          </a:p>
        </p:txBody>
      </p:sp>
    </p:spTree>
    <p:extLst>
      <p:ext uri="{BB962C8B-B14F-4D97-AF65-F5344CB8AC3E}">
        <p14:creationId xmlns:p14="http://schemas.microsoft.com/office/powerpoint/2010/main" val="205526677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9026" y="1253294"/>
            <a:ext cx="10803903" cy="3864989"/>
          </a:xfrm>
        </p:spPr>
        <p:txBody>
          <a:bodyPr wrap="square"/>
          <a:lstStyle/>
          <a:p>
            <a:endParaRPr lang="en-US" sz="2400" dirty="0"/>
          </a:p>
          <a:p>
            <a:pPr marL="457200" indent="-457200">
              <a:buFont typeface="Wingdings" pitchFamily="2" charset="2"/>
              <a:buChar char="Ø"/>
            </a:pPr>
            <a:r>
              <a:rPr lang="en-US" sz="2400" dirty="0"/>
              <a:t>Penetration is defined as an event during which a projectile creates a discontinuity in the original surface of the target.</a:t>
            </a:r>
          </a:p>
          <a:p>
            <a:pPr marL="457200" indent="-457200">
              <a:buFont typeface="Wingdings" pitchFamily="2" charset="2"/>
              <a:buChar char="Ø"/>
            </a:pPr>
            <a:r>
              <a:rPr lang="en-US" sz="2400" dirty="0"/>
              <a:t>Perforation requires that, after the projectile or its remnants are removed, light may be seen through the target.</a:t>
            </a:r>
          </a:p>
          <a:p>
            <a:pPr marL="457200" indent="-457200">
              <a:buFont typeface="Wingdings" pitchFamily="2" charset="2"/>
              <a:buChar char="Ø"/>
            </a:pPr>
            <a:r>
              <a:rPr lang="en-US" sz="2400" dirty="0"/>
              <a:t>Adiabatic shear is one of the many mechanisms of failure that occur in metals and other materials that are deformed at a high strain rate such as ballistic impact.</a:t>
            </a:r>
          </a:p>
          <a:p>
            <a:pPr marL="457200" indent="-457200">
              <a:buFont typeface="Wingdings" pitchFamily="2" charset="2"/>
              <a:buChar char="Ø"/>
            </a:pPr>
            <a:r>
              <a:rPr lang="en-US" sz="2400" dirty="0"/>
              <a:t>Work hardening. The hardness of a projectile can increase during impact. Although the first few deformations imposed on metal by such treatment weakens it, its strength is increased by continued deformations. As stress is exerted, crystalline structures slip across one another, each slippage causing an obstruction to the next.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Definitions</a:t>
            </a:r>
          </a:p>
        </p:txBody>
      </p:sp>
    </p:spTree>
    <p:extLst>
      <p:ext uri="{BB962C8B-B14F-4D97-AF65-F5344CB8AC3E}">
        <p14:creationId xmlns:p14="http://schemas.microsoft.com/office/powerpoint/2010/main" val="77624131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1C7D0FEB-AC25-34CF-24A8-6089C8FDBFF7}"/>
              </a:ext>
            </a:extLst>
          </p:cNvPr>
          <p:cNvSpPr txBox="1"/>
          <p:nvPr/>
        </p:nvSpPr>
        <p:spPr>
          <a:xfrm>
            <a:off x="5297762" y="329184"/>
            <a:ext cx="6251110" cy="1783080"/>
          </a:xfr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400" b="0" i="0" u="none" strike="noStrike" kern="1200" cap="none" spc="0" normalizeH="0" baseline="0" noProof="0" dirty="0">
                <a:ln>
                  <a:noFill/>
                </a:ln>
                <a:solidFill>
                  <a:prstClr val="black"/>
                </a:solidFill>
                <a:effectLst/>
                <a:uLnTx/>
                <a:uFillTx/>
                <a:latin typeface="Calibri Light" panose="020F0302020204030204"/>
                <a:ea typeface="+mn-ea"/>
                <a:cs typeface="+mn-cs"/>
              </a:rPr>
              <a:t>Typical failure modes on impacted steel plates (Backman and Goldsmith 1978)</a:t>
            </a:r>
          </a:p>
        </p:txBody>
      </p:sp>
      <p:pic>
        <p:nvPicPr>
          <p:cNvPr id="3" name="Picture 2" descr="Diagram&#10;&#10;Description automatically generated">
            <a:extLst>
              <a:ext uri="{FF2B5EF4-FFF2-40B4-BE49-F238E27FC236}">
                <a16:creationId xmlns:a16="http://schemas.microsoft.com/office/drawing/2014/main" id="{0F06C001-BFFA-D9D3-28CC-BE7CBF0C648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95A16A39-2C9D-C17D-CE61-E7CD0DED3188}"/>
              </a:ext>
            </a:extLst>
          </p:cNvPr>
          <p:cNvSpPr txBox="1"/>
          <p:nvPr/>
        </p:nvSpPr>
        <p:spPr>
          <a:xfrm>
            <a:off x="5297762" y="2706624"/>
            <a:ext cx="6251110" cy="3483864"/>
          </a:xfrm>
        </p:spPr>
        <p:txBody>
          <a:bodyPr vert="horz" lIns="91440" tIns="45720" rIns="91440" bIns="45720" rtlCol="0">
            <a:normAutofit fontScale="92500"/>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Brittle failure – weak low density targets.</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Ductile hole growth (piercing) – plastic flow due to adiabatic heating and high strain rate</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Radial fracture – tensile strength low, compressive strength high</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Plugging – fairly ductile materials -&gt; ballistic limit</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Fragmentation – Less ductile targets -&gt; ballistic limit</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err="1">
                <a:ln>
                  <a:noFill/>
                </a:ln>
                <a:solidFill>
                  <a:prstClr val="black"/>
                </a:solidFill>
                <a:effectLst/>
                <a:uLnTx/>
                <a:uFillTx/>
                <a:latin typeface="Calibri" panose="020F0502020204030204"/>
                <a:ea typeface="+mn-ea"/>
                <a:cs typeface="+mn-cs"/>
              </a:rPr>
              <a:t>Petaling</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 radial stress high, thin targets -&gt; ballistic limit</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Spall failure (scabbing) – wave reflections (compressive shock meets reflected shock)</a:t>
            </a:r>
          </a:p>
        </p:txBody>
      </p:sp>
    </p:spTree>
    <p:extLst>
      <p:ext uri="{BB962C8B-B14F-4D97-AF65-F5344CB8AC3E}">
        <p14:creationId xmlns:p14="http://schemas.microsoft.com/office/powerpoint/2010/main" val="269367636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9559" y="856180"/>
            <a:ext cx="6279543" cy="11280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Adiabatic shear (&lt;1000ms</a:t>
            </a:r>
            <a:r>
              <a:rPr kumimoji="0" lang="en-US" sz="4000" b="0" i="0" u="none" strike="noStrike" kern="1200" cap="none" spc="0" normalizeH="0" baseline="30000" noProof="0" dirty="0">
                <a:ln>
                  <a:noFill/>
                </a:ln>
                <a:solidFill>
                  <a:prstClr val="black"/>
                </a:solidFill>
                <a:effectLst/>
                <a:uLnTx/>
                <a:uFillTx/>
                <a:latin typeface="Calibri Light" panose="020F0302020204030204"/>
                <a:ea typeface="+mn-ea"/>
                <a:cs typeface="+mn-cs"/>
              </a:rPr>
              <a:t>-1</a:t>
            </a: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90719" y="2330505"/>
            <a:ext cx="5278066" cy="3979585"/>
          </a:xfrm>
        </p:spPr>
        <p:txBody>
          <a:bodyPr vert="horz" wrap="square" lIns="91440" tIns="45720" rIns="91440" bIns="45720" rtlCol="0" anchor="ctr">
            <a:normAutofit fontScale="85000" lnSpcReduction="10000"/>
          </a:bodyPr>
          <a:lstStyle/>
          <a:p>
            <a:pPr indent="-228600">
              <a:buFont typeface="Arial" panose="020B0604020202020204" pitchFamily="34" charset="0"/>
              <a:buChar char="•"/>
            </a:pP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On initial impact a local ring of intense shear is generated (microseconds).</a:t>
            </a:r>
          </a:p>
          <a:p>
            <a:pPr marL="457200" indent="-228600">
              <a:buFont typeface="Arial" panose="020B0604020202020204" pitchFamily="34" charset="0"/>
              <a:buChar char="•"/>
            </a:pPr>
            <a:r>
              <a:rPr lang="en-US" sz="2000" dirty="0">
                <a:solidFill>
                  <a:schemeClr val="tx1"/>
                </a:solidFill>
              </a:rPr>
              <a:t>The target material is massive and has no time to build up motion.</a:t>
            </a:r>
          </a:p>
          <a:p>
            <a:pPr marL="457200" indent="-228600">
              <a:buFont typeface="Arial" panose="020B0604020202020204" pitchFamily="34" charset="0"/>
              <a:buChar char="•"/>
            </a:pPr>
            <a:r>
              <a:rPr lang="en-US" sz="2000" dirty="0">
                <a:solidFill>
                  <a:schemeClr val="tx1"/>
                </a:solidFill>
              </a:rPr>
              <a:t>Locally intense heat is generated</a:t>
            </a:r>
          </a:p>
          <a:p>
            <a:pPr marL="457200" indent="-228600">
              <a:buFont typeface="Arial" panose="020B0604020202020204" pitchFamily="34" charset="0"/>
              <a:buChar char="•"/>
            </a:pPr>
            <a:r>
              <a:rPr lang="en-US" sz="2000" dirty="0">
                <a:solidFill>
                  <a:schemeClr val="tx1"/>
                </a:solidFill>
              </a:rPr>
              <a:t>Because of the time scale and high deformation rate, the heat cannot be conducted away.</a:t>
            </a:r>
          </a:p>
          <a:p>
            <a:pPr marL="457200" indent="-228600">
              <a:buFont typeface="Arial" panose="020B0604020202020204" pitchFamily="34" charset="0"/>
              <a:buChar char="•"/>
            </a:pPr>
            <a:r>
              <a:rPr lang="en-US" sz="2000" dirty="0">
                <a:solidFill>
                  <a:schemeClr val="tx1"/>
                </a:solidFill>
              </a:rPr>
              <a:t>Since the target material properties are weaker at this increased temperature, the material yields readily and flows plastically.</a:t>
            </a:r>
          </a:p>
          <a:p>
            <a:pPr marL="457200" indent="-228600">
              <a:buFont typeface="Arial" panose="020B0604020202020204" pitchFamily="34" charset="0"/>
              <a:buChar char="•"/>
            </a:pPr>
            <a:r>
              <a:rPr lang="en-US" sz="2000" dirty="0">
                <a:solidFill>
                  <a:schemeClr val="tx1"/>
                </a:solidFill>
              </a:rPr>
              <a:t>Finally, a plug is formed and breaks free.</a:t>
            </a:r>
          </a:p>
          <a:p>
            <a:pPr marL="457200" indent="-228600">
              <a:buFont typeface="Arial" panose="020B0604020202020204" pitchFamily="34" charset="0"/>
              <a:buChar char="•"/>
            </a:pPr>
            <a:r>
              <a:rPr lang="en-US" sz="2000" dirty="0">
                <a:solidFill>
                  <a:schemeClr val="tx1"/>
                </a:solidFill>
              </a:rPr>
              <a:t>If the minimum perforation velocity is exceeded by more than 5-10% then the plug will break up.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descr="Diagram&#10;&#10;Description automatically generated with medium confidence">
            <a:extLst>
              <a:ext uri="{FF2B5EF4-FFF2-40B4-BE49-F238E27FC236}">
                <a16:creationId xmlns:a16="http://schemas.microsoft.com/office/drawing/2014/main" id="{67516950-6DC2-D230-A035-42617DDA8014}"/>
              </a:ext>
            </a:extLst>
          </p:cNvPr>
          <p:cNvPicPr>
            <a:picLocks noChangeAspect="1"/>
          </p:cNvPicPr>
          <p:nvPr/>
        </p:nvPicPr>
        <p:blipFill>
          <a:blip r:embed="rId3"/>
          <a:stretch>
            <a:fillRect/>
          </a:stretch>
        </p:blipFill>
        <p:spPr>
          <a:xfrm>
            <a:off x="7275162" y="581892"/>
            <a:ext cx="4013954" cy="2518756"/>
          </a:xfrm>
          <a:prstGeom prst="rect">
            <a:avLst/>
          </a:prstGeom>
        </p:spPr>
      </p:pic>
      <p:sp>
        <p:nvSpPr>
          <p:cNvPr id="24" name="Rectangle 23">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Graphical user interface, website&#10;&#10;Description automatically generated">
            <a:extLst>
              <a:ext uri="{FF2B5EF4-FFF2-40B4-BE49-F238E27FC236}">
                <a16:creationId xmlns:a16="http://schemas.microsoft.com/office/drawing/2014/main" id="{AE9FAE5E-EAC9-F3D0-4D81-00E9C475596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862190" y="3707894"/>
            <a:ext cx="2838035" cy="2518756"/>
          </a:xfrm>
          <a:prstGeom prst="rect">
            <a:avLst/>
          </a:prstGeom>
        </p:spPr>
      </p:pic>
    </p:spTree>
    <p:extLst>
      <p:ext uri="{BB962C8B-B14F-4D97-AF65-F5344CB8AC3E}">
        <p14:creationId xmlns:p14="http://schemas.microsoft.com/office/powerpoint/2010/main" val="185416584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DF4125A-DD07-F5ED-1A55-95D0FEA771DD}"/>
              </a:ext>
            </a:extLst>
          </p:cNvPr>
          <p:cNvSpPr txBox="1">
            <a:spLocks/>
          </p:cNvSpPr>
          <p:nvPr/>
        </p:nvSpPr>
        <p:spPr>
          <a:xfrm>
            <a:off x="5977704" y="4192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Sloping and Composite Armour</a:t>
            </a:r>
          </a:p>
        </p:txBody>
      </p:sp>
      <p:pic>
        <p:nvPicPr>
          <p:cNvPr id="6" name="Picture 5" descr="Diagram&#10;&#10;Description automatically generated with low confidence">
            <a:extLst>
              <a:ext uri="{FF2B5EF4-FFF2-40B4-BE49-F238E27FC236}">
                <a16:creationId xmlns:a16="http://schemas.microsoft.com/office/drawing/2014/main" id="{6979174C-C443-6948-CBB9-741BAECB3EB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49744" y="137505"/>
            <a:ext cx="4198837" cy="3462585"/>
          </a:xfrm>
          <a:prstGeom prst="rect">
            <a:avLst/>
          </a:prstGeom>
        </p:spPr>
      </p:pic>
      <p:pic>
        <p:nvPicPr>
          <p:cNvPr id="3" name="Picture 2" descr="Diagram&#10;&#10;Description automatically generated">
            <a:extLst>
              <a:ext uri="{FF2B5EF4-FFF2-40B4-BE49-F238E27FC236}">
                <a16:creationId xmlns:a16="http://schemas.microsoft.com/office/drawing/2014/main" id="{13593928-2148-79FD-F30B-35847ADE637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87298" y="1149910"/>
            <a:ext cx="5070466" cy="2406634"/>
          </a:xfrm>
          <a:prstGeom prst="rect">
            <a:avLst/>
          </a:prstGeom>
        </p:spPr>
      </p:pic>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EED18639-8EBF-6D44-2261-A65FBF953BA7}"/>
                  </a:ext>
                </a:extLst>
              </p:cNvPr>
              <p:cNvSpPr txBox="1"/>
              <p:nvPr/>
            </p:nvSpPr>
            <p:spPr>
              <a:xfrm>
                <a:off x="10078604" y="1761818"/>
                <a:ext cx="1863652" cy="1000595"/>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𝑙</m:t>
                      </m:r>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m:t>
                      </m:r>
                      <m:f>
                        <m:fPr>
                          <m:ctrlP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Pr>
                        <m:num>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𝑡</m:t>
                          </m:r>
                        </m:num>
                        <m:den>
                          <m:func>
                            <m:funcPr>
                              <m:ctrlP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uncPr>
                            <m:fName>
                              <m:r>
                                <m:rPr>
                                  <m:sty m:val="p"/>
                                </m:rPr>
                                <a:rPr kumimoji="0" lang="en-GB" sz="3600" b="0" i="0"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cos</m:t>
                              </m:r>
                            </m:fName>
                            <m:e>
                              <m:r>
                                <a:rPr kumimoji="0" lang="en-GB" sz="36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𝜃</m:t>
                              </m:r>
                            </m:e>
                          </m:func>
                        </m:den>
                      </m:f>
                    </m:oMath>
                  </m:oMathPara>
                </a14:m>
                <a:endPar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7" name="TextBox 6">
                <a:extLst>
                  <a:ext uri="{FF2B5EF4-FFF2-40B4-BE49-F238E27FC236}">
                    <a16:creationId xmlns:a16="http://schemas.microsoft.com/office/drawing/2014/main" id="{EED18639-8EBF-6D44-2261-A65FBF953BA7}"/>
                  </a:ext>
                </a:extLst>
              </p:cNvPr>
              <p:cNvSpPr txBox="1">
                <a:spLocks noRot="1" noChangeAspect="1" noMove="1" noResize="1" noEditPoints="1" noAdjustHandles="1" noChangeArrowheads="1" noChangeShapeType="1" noTextEdit="1"/>
              </p:cNvSpPr>
              <p:nvPr/>
            </p:nvSpPr>
            <p:spPr>
              <a:xfrm>
                <a:off x="10078604" y="1761818"/>
                <a:ext cx="1863652" cy="1000595"/>
              </a:xfrm>
              <a:prstGeom prst="rect">
                <a:avLst/>
              </a:prstGeom>
              <a:blipFill>
                <a:blip r:embed="rId4"/>
                <a:stretch>
                  <a:fillRect l="-5405" r="-4730" b="-15000"/>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F4850050-3458-BFA8-45D9-F71F4AE13152}"/>
              </a:ext>
            </a:extLst>
          </p:cNvPr>
          <p:cNvSpPr txBox="1"/>
          <p:nvPr/>
        </p:nvSpPr>
        <p:spPr>
          <a:xfrm>
            <a:off x="6024804" y="4287156"/>
            <a:ext cx="5595696"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Sloping the armour at 60</a:t>
            </a:r>
            <a:r>
              <a:rPr kumimoji="0" lang="en-US" sz="2000" b="0" i="0" u="none" strike="noStrike" kern="1200" cap="none" spc="0" normalizeH="0" baseline="30000" noProof="0" dirty="0">
                <a:ln>
                  <a:noFill/>
                </a:ln>
                <a:solidFill>
                  <a:prstClr val="white"/>
                </a:solidFill>
                <a:effectLst/>
                <a:uLnTx/>
                <a:uFillTx/>
                <a:latin typeface="Calibri" panose="020F0502020204030204"/>
                <a:ea typeface="+mn-ea"/>
                <a:cs typeface="+mn-cs"/>
              </a:rPr>
              <a:t>o </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to the normal doubles the amount of armour that must be penetrated and increases the chances of ricochet</a:t>
            </a:r>
          </a:p>
        </p:txBody>
      </p:sp>
      <p:pic>
        <p:nvPicPr>
          <p:cNvPr id="5" name="Picture 4" descr="Diagram, engineering drawing&#10;&#10;Description automatically generated">
            <a:extLst>
              <a:ext uri="{FF2B5EF4-FFF2-40B4-BE49-F238E27FC236}">
                <a16:creationId xmlns:a16="http://schemas.microsoft.com/office/drawing/2014/main" id="{80B05F48-6E8E-BBD3-CB3E-BC2971AED89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49744" y="3811747"/>
            <a:ext cx="5410441" cy="2908748"/>
          </a:xfrm>
          <a:prstGeom prst="rect">
            <a:avLst/>
          </a:prstGeom>
        </p:spPr>
      </p:pic>
    </p:spTree>
    <p:extLst>
      <p:ext uri="{BB962C8B-B14F-4D97-AF65-F5344CB8AC3E}">
        <p14:creationId xmlns:p14="http://schemas.microsoft.com/office/powerpoint/2010/main" val="277104738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793662" y="386930"/>
            <a:ext cx="10066122" cy="1298448"/>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800" b="0" i="0" u="none" strike="noStrike" kern="1200" cap="none" spc="0" normalizeH="0" baseline="0" noProof="0" dirty="0">
                <a:ln>
                  <a:noFill/>
                </a:ln>
                <a:solidFill>
                  <a:prstClr val="black"/>
                </a:solidFill>
                <a:effectLst/>
                <a:uLnTx/>
                <a:uFillTx/>
                <a:latin typeface="Calibri Light" panose="020F0302020204030204"/>
                <a:ea typeface="+mn-ea"/>
                <a:cs typeface="+mn-cs"/>
              </a:rPr>
              <a:t>Kinetic Energy Ammunition</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F8C50C34-7A88-8C03-BCA5-0CF9D9E56EBD}"/>
              </a:ext>
            </a:extLst>
          </p:cNvPr>
          <p:cNvSpPr>
            <a:spLocks noGrp="1"/>
          </p:cNvSpPr>
          <p:nvPr>
            <p:ph idx="1"/>
          </p:nvPr>
        </p:nvSpPr>
        <p:spPr>
          <a:xfrm>
            <a:off x="793661" y="2599509"/>
            <a:ext cx="4530898" cy="3639450"/>
          </a:xfrm>
        </p:spPr>
        <p:txBody>
          <a:bodyPr vert="horz" wrap="square" lIns="91440" tIns="45720" rIns="91440" bIns="45720" rtlCol="0" anchor="ctr">
            <a:normAutofit lnSpcReduction="10000"/>
          </a:bodyPr>
          <a:lstStyle/>
          <a:p>
            <a:pPr indent="-228600">
              <a:buFont typeface="Arial" panose="020B0604020202020204" pitchFamily="34" charset="0"/>
              <a:buChar char="•"/>
            </a:pPr>
            <a:r>
              <a:rPr lang="en-US" sz="2400" dirty="0">
                <a:solidFill>
                  <a:schemeClr val="tx1"/>
                </a:solidFill>
              </a:rPr>
              <a:t>The case for KE ammunition:</a:t>
            </a:r>
          </a:p>
          <a:p>
            <a:pPr marL="457200" indent="-228600">
              <a:buFont typeface="Arial" panose="020B0604020202020204" pitchFamily="34" charset="0"/>
              <a:buChar char="•"/>
            </a:pPr>
            <a:r>
              <a:rPr lang="en-US" sz="2400" dirty="0">
                <a:solidFill>
                  <a:schemeClr val="tx1"/>
                </a:solidFill>
              </a:rPr>
              <a:t>Time of flight is crucial to ensure a kill (shaped charge – seconds)</a:t>
            </a:r>
          </a:p>
          <a:p>
            <a:pPr marL="457200" indent="-228600">
              <a:buFont typeface="Arial" panose="020B0604020202020204" pitchFamily="34" charset="0"/>
              <a:buChar char="•"/>
            </a:pPr>
            <a:r>
              <a:rPr lang="en-US" sz="2400" dirty="0">
                <a:solidFill>
                  <a:schemeClr val="tx1"/>
                </a:solidFill>
              </a:rPr>
              <a:t>Shaped charge and HESH have to be fired at low muzzle velocity</a:t>
            </a:r>
          </a:p>
          <a:p>
            <a:pPr marL="457200" indent="-228600">
              <a:buFont typeface="Arial" panose="020B0604020202020204" pitchFamily="34" charset="0"/>
              <a:buChar char="•"/>
            </a:pPr>
            <a:r>
              <a:rPr lang="en-US" sz="2400" dirty="0">
                <a:solidFill>
                  <a:schemeClr val="tx1"/>
                </a:solidFill>
              </a:rPr>
              <a:t>Design and cost of other methods – guidance systems, geometry, explosive shaping</a:t>
            </a:r>
          </a:p>
        </p:txBody>
      </p:sp>
      <p:pic>
        <p:nvPicPr>
          <p:cNvPr id="7" name="Picture 6" descr="A picture containing bottle, indoor, lined, projectile&#10;&#10;Description automatically generated">
            <a:extLst>
              <a:ext uri="{FF2B5EF4-FFF2-40B4-BE49-F238E27FC236}">
                <a16:creationId xmlns:a16="http://schemas.microsoft.com/office/drawing/2014/main" id="{085AF0BF-C1A1-1D58-31EC-4DF8975C37A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11532" y="2963678"/>
            <a:ext cx="5150277" cy="2755398"/>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431907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Text&#10;&#10;Description automatically generated">
            <a:extLst>
              <a:ext uri="{FF2B5EF4-FFF2-40B4-BE49-F238E27FC236}">
                <a16:creationId xmlns:a16="http://schemas.microsoft.com/office/drawing/2014/main" id="{B1C71487-CEF2-CD7C-7CAB-98933010FAA2}"/>
              </a:ext>
            </a:extLst>
          </p:cNvPr>
          <p:cNvPicPr>
            <a:picLocks noChangeAspect="1"/>
          </p:cNvPicPr>
          <p:nvPr/>
        </p:nvPicPr>
        <p:blipFill>
          <a:blip r:embed="rId2"/>
          <a:stretch>
            <a:fillRect/>
          </a:stretch>
        </p:blipFill>
        <p:spPr>
          <a:xfrm>
            <a:off x="6421035" y="1537393"/>
            <a:ext cx="5129784" cy="3783214"/>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Text&#10;&#10;Description automatically generated">
            <a:extLst>
              <a:ext uri="{FF2B5EF4-FFF2-40B4-BE49-F238E27FC236}">
                <a16:creationId xmlns:a16="http://schemas.microsoft.com/office/drawing/2014/main" id="{3A84119E-4AC8-001B-3710-8CE12A14F9A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180" y="2204265"/>
            <a:ext cx="5129784" cy="2449470"/>
          </a:xfrm>
          <a:prstGeom prst="rect">
            <a:avLst/>
          </a:prstGeom>
        </p:spPr>
      </p:pic>
    </p:spTree>
    <p:extLst>
      <p:ext uri="{BB962C8B-B14F-4D97-AF65-F5344CB8AC3E}">
        <p14:creationId xmlns:p14="http://schemas.microsoft.com/office/powerpoint/2010/main" val="376635771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AAB296F-8888-708F-01F1-319FD702F23D}"/>
              </a:ext>
            </a:extLst>
          </p:cNvPr>
          <p:cNvSpPr txBox="1"/>
          <p:nvPr/>
        </p:nvSpPr>
        <p:spPr>
          <a:xfrm>
            <a:off x="436357" y="894499"/>
            <a:ext cx="8718537" cy="61247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High Kinetic Energy</a:t>
            </a:r>
          </a:p>
          <a:p>
            <a:pPr marL="742950" marR="0" lvl="1"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Maximum muzzle velocity</a:t>
            </a:r>
          </a:p>
          <a:p>
            <a:pPr marL="742950" marR="0" lvl="1"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Leads to low mass and high pressure gun</a:t>
            </a:r>
          </a:p>
          <a:p>
            <a:pPr marL="742950" marR="0" lvl="1"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Low parasitic mass of sabot – we want energy in the penetrator, not the sabot.</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Leads to high acceleration for given shot travel</a:t>
            </a:r>
          </a:p>
          <a:p>
            <a:pPr marL="742950" marR="0" lvl="1"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High charge to projectile mass</a:t>
            </a:r>
          </a:p>
          <a:p>
            <a:pPr marL="742950" marR="0" lvl="1"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Ratio/good thermal efficiency</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Leads to limits in material properties</a:t>
            </a:r>
          </a:p>
          <a:p>
            <a:pPr marL="742950" marR="0" lvl="1"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Impact on gun design – strong and thick walled chamber to achieve velocities</a:t>
            </a:r>
          </a:p>
          <a:p>
            <a:pPr marL="742950" marR="0" lvl="1"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High energy propellants – barrel wear</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529D3EE-229C-1815-A4B9-C34978A43951}"/>
              </a:ext>
            </a:extLst>
          </p:cNvPr>
          <p:cNvSpPr txBox="1"/>
          <p:nvPr/>
        </p:nvSpPr>
        <p:spPr>
          <a:xfrm>
            <a:off x="2836731" y="356966"/>
            <a:ext cx="7064370"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Internal Ballistic Requirements of KE Shot</a:t>
            </a:r>
          </a:p>
        </p:txBody>
      </p:sp>
      <p:pic>
        <p:nvPicPr>
          <p:cNvPr id="5" name="Picture 4" descr="A picture containing black, weapon&#10;&#10;Description automatically generated">
            <a:extLst>
              <a:ext uri="{FF2B5EF4-FFF2-40B4-BE49-F238E27FC236}">
                <a16:creationId xmlns:a16="http://schemas.microsoft.com/office/drawing/2014/main" id="{F7C53A2D-D635-A6D4-13A1-71E60ED5D9A6}"/>
              </a:ext>
            </a:extLst>
          </p:cNvPr>
          <p:cNvPicPr>
            <a:picLocks noChangeAspect="1"/>
          </p:cNvPicPr>
          <p:nvPr/>
        </p:nvPicPr>
        <p:blipFill>
          <a:blip r:embed="rId2"/>
          <a:stretch>
            <a:fillRect/>
          </a:stretch>
        </p:blipFill>
        <p:spPr>
          <a:xfrm>
            <a:off x="7811951" y="3067387"/>
            <a:ext cx="4178300" cy="1676400"/>
          </a:xfrm>
          <a:prstGeom prst="rect">
            <a:avLst/>
          </a:prstGeom>
        </p:spPr>
      </p:pic>
    </p:spTree>
    <p:extLst>
      <p:ext uri="{BB962C8B-B14F-4D97-AF65-F5344CB8AC3E}">
        <p14:creationId xmlns:p14="http://schemas.microsoft.com/office/powerpoint/2010/main" val="81728228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descr="A picture containing weapon&#10;&#10;Description automatically generated">
            <a:extLst>
              <a:ext uri="{FF2B5EF4-FFF2-40B4-BE49-F238E27FC236}">
                <a16:creationId xmlns:a16="http://schemas.microsoft.com/office/drawing/2014/main" id="{C5A2F2CE-1DEE-CDAE-8F72-1FD362E7AD8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522356"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529D3EE-229C-1815-A4B9-C34978A43951}"/>
              </a:ext>
            </a:extLst>
          </p:cNvPr>
          <p:cNvSpPr txBox="1"/>
          <p:nvPr/>
        </p:nvSpPr>
        <p:spPr>
          <a:xfrm>
            <a:off x="838200" y="365125"/>
            <a:ext cx="3822189" cy="1899912"/>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External Ballistic Requirements of KE Shot</a:t>
            </a:r>
          </a:p>
        </p:txBody>
      </p:sp>
      <p:sp>
        <p:nvSpPr>
          <p:cNvPr id="2" name="TextBox 1">
            <a:extLst>
              <a:ext uri="{FF2B5EF4-FFF2-40B4-BE49-F238E27FC236}">
                <a16:creationId xmlns:a16="http://schemas.microsoft.com/office/drawing/2014/main" id="{0AAB296F-8888-708F-01F1-319FD702F23D}"/>
              </a:ext>
            </a:extLst>
          </p:cNvPr>
          <p:cNvSpPr txBox="1"/>
          <p:nvPr/>
        </p:nvSpPr>
        <p:spPr>
          <a:xfrm>
            <a:off x="351501" y="2161797"/>
            <a:ext cx="5134900" cy="4331077"/>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Maintaining High Kinetic Energy and accuracy leads to minimizing yaw at launch and velocity drop</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Low drag coefficient</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Small cross-section and dense materials</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High L/D ratio</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Leads to projectile stability from spin to fin stabilisation</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Long Rod Penetrator</a:t>
            </a:r>
          </a:p>
          <a:p>
            <a:pPr marL="45720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66701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Picture 10" descr="A picture containing rain, rainy&#10;&#10;Description automatically generated">
            <a:extLst>
              <a:ext uri="{FF2B5EF4-FFF2-40B4-BE49-F238E27FC236}">
                <a16:creationId xmlns:a16="http://schemas.microsoft.com/office/drawing/2014/main" id="{1170BDF8-97C6-8E88-D590-BF42C81BA15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a:extLst>
              <a:ext uri="{FF2B5EF4-FFF2-40B4-BE49-F238E27FC236}">
                <a16:creationId xmlns:a16="http://schemas.microsoft.com/office/drawing/2014/main" id="{EBBBA544-F9ED-CEA9-A6FA-375CCF0FE78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9" name="Freeform: Shape 3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36" name="Freeform: Shape 3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529D3EE-229C-1815-A4B9-C34978A43951}"/>
              </a:ext>
            </a:extLst>
          </p:cNvPr>
          <p:cNvSpPr txBox="1"/>
          <p:nvPr/>
        </p:nvSpPr>
        <p:spPr>
          <a:xfrm>
            <a:off x="448056" y="859536"/>
            <a:ext cx="4832802" cy="1243584"/>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400" b="0" i="0" u="none" strike="noStrike" kern="1200" cap="none" spc="0" normalizeH="0" baseline="0" noProof="0" dirty="0">
                <a:ln>
                  <a:noFill/>
                </a:ln>
                <a:solidFill>
                  <a:prstClr val="black"/>
                </a:solidFill>
                <a:effectLst/>
                <a:uLnTx/>
                <a:uFillTx/>
                <a:latin typeface="Calibri Light" panose="020F0302020204030204"/>
                <a:ea typeface="+mn-ea"/>
                <a:cs typeface="+mn-cs"/>
              </a:rPr>
              <a:t>Terminal Ballistic Requirements of KE Shot</a:t>
            </a:r>
          </a:p>
        </p:txBody>
      </p:sp>
      <p:sp>
        <p:nvSpPr>
          <p:cNvPr id="38" name="Rectangle 3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40" name="Rectangle 3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AAB296F-8888-708F-01F1-319FD702F23D}"/>
              </a:ext>
            </a:extLst>
          </p:cNvPr>
          <p:cNvSpPr txBox="1"/>
          <p:nvPr/>
        </p:nvSpPr>
        <p:spPr>
          <a:xfrm>
            <a:off x="249139" y="2441181"/>
            <a:ext cx="4832803" cy="3932434"/>
          </a:xfrm>
          <a:prstGeom prst="rect">
            <a:avLst/>
          </a:prstGeom>
        </p:spPr>
        <p:txBody>
          <a:bodyPr vert="horz" lIns="91440" tIns="45720" rIns="91440" bIns="45720" rtlCol="0">
            <a:normAutofit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Maximising KE Density leads to a small cross-section and dense materials</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Highest L/D ratio</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Stiff rods to avoid bending on oblique targets</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Material properties on impact and penetration</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Effects on gun design and stowage</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824935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30810" y="1382093"/>
            <a:ext cx="10803903" cy="3864989"/>
          </a:xfrm>
        </p:spPr>
        <p:txBody>
          <a:bodyPr wrap="square"/>
          <a:lstStyle/>
          <a:p>
            <a:pPr marL="342900" indent="-342900">
              <a:buFont typeface="Wingdings" pitchFamily="2" charset="2"/>
              <a:buChar char="Ø"/>
            </a:pPr>
            <a:r>
              <a:rPr lang="en-US" dirty="0"/>
              <a:t>It is convenient to consider three regimes of penetration:</a:t>
            </a:r>
          </a:p>
          <a:p>
            <a:pPr marL="1028700" lvl="1" indent="-342900">
              <a:buFont typeface="Wingdings" pitchFamily="2" charset="2"/>
              <a:buChar char="Ø"/>
            </a:pPr>
            <a:r>
              <a:rPr lang="en-US" dirty="0">
                <a:solidFill>
                  <a:schemeClr val="bg1"/>
                </a:solidFill>
              </a:rPr>
              <a:t>Sub-hydrodynamic (strike velocities of lower than 1200 ms</a:t>
            </a:r>
            <a:r>
              <a:rPr lang="en-US" baseline="30000" dirty="0">
                <a:solidFill>
                  <a:schemeClr val="bg1"/>
                </a:solidFill>
              </a:rPr>
              <a:t>-1</a:t>
            </a:r>
            <a:r>
              <a:rPr lang="en-US" dirty="0">
                <a:solidFill>
                  <a:schemeClr val="bg1"/>
                </a:solidFill>
              </a:rPr>
              <a:t>) – strength of materials applies:</a:t>
            </a:r>
          </a:p>
          <a:p>
            <a:pPr marL="1485900" lvl="2" indent="-342900">
              <a:buFont typeface="Wingdings" pitchFamily="2" charset="2"/>
              <a:buChar char="Ø"/>
            </a:pPr>
            <a:r>
              <a:rPr lang="en-US" sz="1800" dirty="0">
                <a:solidFill>
                  <a:schemeClr val="bg1"/>
                </a:solidFill>
              </a:rPr>
              <a:t>Brittle fracture – a fracture of the armour occurs with the formation of cracks due to excessive strain energy</a:t>
            </a:r>
          </a:p>
          <a:p>
            <a:pPr marL="1485900" lvl="2" indent="-342900">
              <a:buFont typeface="Wingdings" pitchFamily="2" charset="2"/>
              <a:buChar char="Ø"/>
            </a:pPr>
            <a:r>
              <a:rPr lang="en-US" sz="1800" dirty="0">
                <a:solidFill>
                  <a:schemeClr val="bg1"/>
                </a:solidFill>
              </a:rPr>
              <a:t>Ductile failure – the material is forced aside by the nose of the projectile due to high pressures of impact. Petaling at the entry and exit is evident</a:t>
            </a:r>
          </a:p>
          <a:p>
            <a:pPr marL="1485900" lvl="2" indent="-342900">
              <a:buFont typeface="Wingdings" pitchFamily="2" charset="2"/>
              <a:buChar char="Ø"/>
            </a:pPr>
            <a:r>
              <a:rPr lang="en-US" sz="1800" dirty="0">
                <a:solidFill>
                  <a:schemeClr val="bg1"/>
                </a:solidFill>
              </a:rPr>
              <a:t>Plugging (shear failure) – as described</a:t>
            </a:r>
          </a:p>
          <a:p>
            <a:pPr marL="1028700" lvl="1" indent="-342900">
              <a:buFont typeface="Wingdings" pitchFamily="2" charset="2"/>
              <a:buChar char="Ø"/>
            </a:pPr>
            <a:r>
              <a:rPr lang="en-US" dirty="0">
                <a:solidFill>
                  <a:schemeClr val="bg1"/>
                </a:solidFill>
              </a:rPr>
              <a:t>Hydrodynamic transition (strike velocities between 800 – 1200 ms</a:t>
            </a:r>
            <a:r>
              <a:rPr lang="en-US" baseline="30000" dirty="0">
                <a:solidFill>
                  <a:schemeClr val="bg1"/>
                </a:solidFill>
              </a:rPr>
              <a:t>-1</a:t>
            </a:r>
            <a:r>
              <a:rPr lang="en-US" dirty="0">
                <a:solidFill>
                  <a:schemeClr val="bg1"/>
                </a:solidFill>
              </a:rPr>
              <a:t>)</a:t>
            </a:r>
            <a:endParaRPr lang="en-US" baseline="30000" dirty="0">
              <a:solidFill>
                <a:schemeClr val="bg1"/>
              </a:solidFill>
            </a:endParaRPr>
          </a:p>
          <a:p>
            <a:pPr marL="1028700" lvl="1" indent="-342900">
              <a:buFont typeface="Wingdings" pitchFamily="2" charset="2"/>
              <a:buChar char="Ø"/>
            </a:pPr>
            <a:r>
              <a:rPr lang="en-US" dirty="0">
                <a:solidFill>
                  <a:schemeClr val="bg1"/>
                </a:solidFill>
              </a:rPr>
              <a:t>Hydrodynamic penetration (strike velocities above 1200 ms</a:t>
            </a:r>
            <a:r>
              <a:rPr lang="en-US" baseline="30000" dirty="0">
                <a:solidFill>
                  <a:schemeClr val="bg1"/>
                </a:solidFill>
              </a:rPr>
              <a:t>-1</a:t>
            </a:r>
            <a:r>
              <a:rPr lang="en-US" dirty="0">
                <a:solidFill>
                  <a:schemeClr val="bg1"/>
                </a:solidFill>
              </a:rPr>
              <a:t>)</a:t>
            </a:r>
          </a:p>
          <a:p>
            <a:pPr marL="457200" indent="-457200">
              <a:buFont typeface="Wingdings" pitchFamily="2" charset="2"/>
              <a:buChar char="Ø"/>
            </a:pPr>
            <a:r>
              <a:rPr lang="en-US" dirty="0"/>
              <a:t>At speeds &gt;12000 ms</a:t>
            </a:r>
            <a:r>
              <a:rPr lang="en-US" baseline="30000" dirty="0"/>
              <a:t>-1</a:t>
            </a:r>
            <a:r>
              <a:rPr lang="en-US" dirty="0"/>
              <a:t> energy exchange occurs at such a high rate that colliding material can evaporate!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766757" y="22291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Penetration Behaviour</a:t>
            </a:r>
          </a:p>
        </p:txBody>
      </p:sp>
    </p:spTree>
    <p:extLst>
      <p:ext uri="{BB962C8B-B14F-4D97-AF65-F5344CB8AC3E}">
        <p14:creationId xmlns:p14="http://schemas.microsoft.com/office/powerpoint/2010/main" val="282157082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Chart, line chart&#10;&#10;Description automatically generated">
            <a:extLst>
              <a:ext uri="{FF2B5EF4-FFF2-40B4-BE49-F238E27FC236}">
                <a16:creationId xmlns:a16="http://schemas.microsoft.com/office/drawing/2014/main" id="{DFFD9A49-26E3-F5EA-D75E-13FD5D9BE93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21035" y="2403044"/>
            <a:ext cx="5129784" cy="2051912"/>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Chart, scatter chart&#10;&#10;Description automatically generated">
            <a:extLst>
              <a:ext uri="{FF2B5EF4-FFF2-40B4-BE49-F238E27FC236}">
                <a16:creationId xmlns:a16="http://schemas.microsoft.com/office/drawing/2014/main" id="{967256FB-DC9A-390C-B550-4EECB008B6D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1180" y="2399544"/>
            <a:ext cx="5138674" cy="2023351"/>
          </a:xfrm>
          <a:prstGeom prst="rect">
            <a:avLst/>
          </a:prstGeom>
        </p:spPr>
      </p:pic>
    </p:spTree>
    <p:extLst>
      <p:ext uri="{BB962C8B-B14F-4D97-AF65-F5344CB8AC3E}">
        <p14:creationId xmlns:p14="http://schemas.microsoft.com/office/powerpoint/2010/main" val="146284145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picture containing weapon&#10;&#10;Description automatically generated">
            <a:extLst>
              <a:ext uri="{FF2B5EF4-FFF2-40B4-BE49-F238E27FC236}">
                <a16:creationId xmlns:a16="http://schemas.microsoft.com/office/drawing/2014/main" id="{A2B0BFDE-1DF2-A4B2-1004-6BAA67EADD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256" y="479322"/>
            <a:ext cx="8317984" cy="5899355"/>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767F6885-EA30-C47D-EC6C-86AA4AD9CBDA}"/>
              </a:ext>
            </a:extLst>
          </p:cNvPr>
          <p:cNvSpPr txBox="1">
            <a:spLocks/>
          </p:cNvSpPr>
          <p:nvPr/>
        </p:nvSpPr>
        <p:spPr>
          <a:xfrm>
            <a:off x="7531610" y="365125"/>
            <a:ext cx="3822189" cy="1899912"/>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400" b="0" i="0" u="none" strike="noStrike" kern="1200" cap="none" spc="0" normalizeH="0" baseline="0" noProof="0" dirty="0">
                <a:ln>
                  <a:noFill/>
                </a:ln>
                <a:solidFill>
                  <a:prstClr val="black"/>
                </a:solidFill>
                <a:effectLst/>
                <a:uLnTx/>
                <a:uFillTx/>
                <a:latin typeface="Calibri Light" panose="020F0302020204030204"/>
                <a:ea typeface="+mn-ea"/>
                <a:cs typeface="+mn-cs"/>
              </a:rPr>
              <a:t>Hydrodynamic KE Penetration by </a:t>
            </a: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400" b="0" i="0" u="none" strike="noStrike" kern="1200" cap="none" spc="0" normalizeH="0" baseline="0" noProof="0" dirty="0">
                <a:ln>
                  <a:noFill/>
                </a:ln>
                <a:solidFill>
                  <a:prstClr val="black"/>
                </a:solidFill>
                <a:effectLst/>
                <a:uLnTx/>
                <a:uFillTx/>
                <a:latin typeface="Calibri Light" panose="020F0302020204030204"/>
                <a:ea typeface="+mn-ea"/>
                <a:cs typeface="+mn-cs"/>
              </a:rPr>
              <a:t>Long Rod Penetrator</a:t>
            </a:r>
          </a:p>
        </p:txBody>
      </p:sp>
      <p:sp>
        <p:nvSpPr>
          <p:cNvPr id="4" name="TextBox 3">
            <a:extLst>
              <a:ext uri="{FF2B5EF4-FFF2-40B4-BE49-F238E27FC236}">
                <a16:creationId xmlns:a16="http://schemas.microsoft.com/office/drawing/2014/main" id="{1A83FB9F-9A34-08F3-47C7-6322EDBD7EEF}"/>
              </a:ext>
            </a:extLst>
          </p:cNvPr>
          <p:cNvSpPr txBox="1"/>
          <p:nvPr/>
        </p:nvSpPr>
        <p:spPr>
          <a:xfrm>
            <a:off x="7300453" y="2282029"/>
            <a:ext cx="4761270" cy="3742762"/>
          </a:xfrm>
          <a:prstGeom prst="rect">
            <a:avLst/>
          </a:prstGeom>
        </p:spPr>
        <p:txBody>
          <a:bodyPr vert="horz" lIns="91440" tIns="45720" rIns="91440" bIns="45720" rtlCol="0">
            <a:normAutofit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The impact pressure of long rod penetrators at strike velocities in excess of 1200 m/s is the order of 100 x the yield stress of RHA. The mechanical properties can be largely ignored and the problem treated as one of hydrodynamics. During the penetration process, material flows at the target-rod interface and a mushroom nose shape* is formed in the rod and a crater in the target.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Long rod penetration is deeply influenced by the diameter ratio of nose to rod. The greater the ratio, the greater the loss of KE and the greater the erosion of rod tip.</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992015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5D3737-49C8-4ACA-84E3-E28B6ADC129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93204" y="1613892"/>
            <a:ext cx="7412476" cy="3280020"/>
          </a:xfrm>
          <a:prstGeom prst="rect">
            <a:avLst/>
          </a:prstGeom>
        </p:spPr>
      </p:pic>
      <p:sp>
        <p:nvSpPr>
          <p:cNvPr id="4" name="Content Placeholder 1">
            <a:extLst>
              <a:ext uri="{FF2B5EF4-FFF2-40B4-BE49-F238E27FC236}">
                <a16:creationId xmlns:a16="http://schemas.microsoft.com/office/drawing/2014/main" id="{29B9FEFE-1893-B93A-564C-37443BC6A0F7}"/>
              </a:ext>
            </a:extLst>
          </p:cNvPr>
          <p:cNvSpPr txBox="1">
            <a:spLocks/>
          </p:cNvSpPr>
          <p:nvPr/>
        </p:nvSpPr>
        <p:spPr>
          <a:xfrm>
            <a:off x="6075084" y="14864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Hydrodynamic Penetration by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Long Rod Penetrator</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2B2F3B36-45B2-FF3E-9B4B-94399833CEBD}"/>
                  </a:ext>
                </a:extLst>
              </p:cNvPr>
              <p:cNvSpPr txBox="1"/>
              <p:nvPr/>
            </p:nvSpPr>
            <p:spPr>
              <a:xfrm>
                <a:off x="686584" y="1610297"/>
                <a:ext cx="2177134" cy="181870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𝑝</m:t>
                      </m:r>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m:t>
                      </m:r>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𝑙</m:t>
                      </m:r>
                      <m:rad>
                        <m:radPr>
                          <m:degHide m:val="on"/>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radPr>
                        <m:deg/>
                        <m:e>
                          <m:f>
                            <m:f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fPr>
                            <m:num>
                              <m:sSub>
                                <m:sSub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𝜌</m:t>
                                  </m:r>
                                </m:e>
                                <m:sub>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𝑝</m:t>
                                  </m:r>
                                </m:sub>
                              </m:sSub>
                            </m:num>
                            <m:den>
                              <m:sSub>
                                <m:sSubPr>
                                  <m:ctrlP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bPr>
                                <m:e>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𝜌</m:t>
                                  </m:r>
                                </m:e>
                                <m:sub>
                                  <m:r>
                                    <a:rPr kumimoji="0" lang="en-GB" sz="40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𝑡</m:t>
                                  </m:r>
                                </m:sub>
                              </m:sSub>
                            </m:den>
                          </m:f>
                        </m:e>
                      </m:rad>
                    </m:oMath>
                  </m:oMathPara>
                </a14:m>
                <a:endParaRPr kumimoji="0" lang="en-US" sz="4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6" name="TextBox 5">
                <a:extLst>
                  <a:ext uri="{FF2B5EF4-FFF2-40B4-BE49-F238E27FC236}">
                    <a16:creationId xmlns:a16="http://schemas.microsoft.com/office/drawing/2014/main" id="{2B2F3B36-45B2-FF3E-9B4B-94399833CEBD}"/>
                  </a:ext>
                </a:extLst>
              </p:cNvPr>
              <p:cNvSpPr txBox="1">
                <a:spLocks noRot="1" noChangeAspect="1" noMove="1" noResize="1" noEditPoints="1" noAdjustHandles="1" noChangeArrowheads="1" noChangeShapeType="1" noTextEdit="1"/>
              </p:cNvSpPr>
              <p:nvPr/>
            </p:nvSpPr>
            <p:spPr>
              <a:xfrm>
                <a:off x="686584" y="1610297"/>
                <a:ext cx="2177134" cy="1818703"/>
              </a:xfrm>
              <a:prstGeom prst="rect">
                <a:avLst/>
              </a:prstGeom>
              <a:blipFill>
                <a:blip r:embed="rId3"/>
                <a:stretch>
                  <a:fillRect l="-5233" r="-1744"/>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A5753674-791E-0330-773A-D5EEFBA2E464}"/>
              </a:ext>
            </a:extLst>
          </p:cNvPr>
          <p:cNvSpPr txBox="1"/>
          <p:nvPr/>
        </p:nvSpPr>
        <p:spPr>
          <a:xfrm>
            <a:off x="615373" y="3673071"/>
            <a:ext cx="3642852"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Penetration is proportional to the length of the penetrator. Unlike normal penetration in the sub-hydrodynamic regime a larger diameter hole is made in the target</a:t>
            </a:r>
          </a:p>
        </p:txBody>
      </p:sp>
      <p:sp>
        <p:nvSpPr>
          <p:cNvPr id="9" name="TextBox 8">
            <a:extLst>
              <a:ext uri="{FF2B5EF4-FFF2-40B4-BE49-F238E27FC236}">
                <a16:creationId xmlns:a16="http://schemas.microsoft.com/office/drawing/2014/main" id="{5EC24F6A-68C9-00A8-1B73-27D732ECD4BF}"/>
              </a:ext>
            </a:extLst>
          </p:cNvPr>
          <p:cNvSpPr txBox="1"/>
          <p:nvPr/>
        </p:nvSpPr>
        <p:spPr>
          <a:xfrm>
            <a:off x="6828504" y="1769806"/>
            <a:ext cx="448372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Pressures and stresses associated with impact</a:t>
            </a:r>
          </a:p>
        </p:txBody>
      </p:sp>
    </p:spTree>
    <p:extLst>
      <p:ext uri="{BB962C8B-B14F-4D97-AF65-F5344CB8AC3E}">
        <p14:creationId xmlns:p14="http://schemas.microsoft.com/office/powerpoint/2010/main" val="385722727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38956854-9D7C-62EA-8BEF-997043B298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46323" y="221226"/>
            <a:ext cx="4711007" cy="5687434"/>
          </a:xfrm>
          <a:prstGeom prst="rect">
            <a:avLst/>
          </a:prstGeom>
        </p:spPr>
      </p:pic>
      <p:sp>
        <p:nvSpPr>
          <p:cNvPr id="4" name="TextBox 3">
            <a:extLst>
              <a:ext uri="{FF2B5EF4-FFF2-40B4-BE49-F238E27FC236}">
                <a16:creationId xmlns:a16="http://schemas.microsoft.com/office/drawing/2014/main" id="{41A96475-123F-4BDA-C031-6E14934F33B1}"/>
              </a:ext>
            </a:extLst>
          </p:cNvPr>
          <p:cNvSpPr txBox="1"/>
          <p:nvPr/>
        </p:nvSpPr>
        <p:spPr>
          <a:xfrm>
            <a:off x="369025" y="1166842"/>
            <a:ext cx="6179259" cy="440120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Terminal effects dictate a small diameter shot with a high velocity. The final radius of the crater will be larger than the radius of the rod.</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The sabot provides the sacrificial support in the barrel at launch</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For the impact to be stable the penetrator must not topple - APFSDS</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L/D around 23 with yaw 1%</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Penetration above this value of yaw degraded about 6% per degree</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“Self sharpening” for greater penetration</a:t>
            </a:r>
          </a:p>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Ø"/>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Rod length decreases as erosion occurs during penetration (only at nose tip). Increased diameter ratios increase erosion and reduce penetration</a:t>
            </a:r>
          </a:p>
        </p:txBody>
      </p:sp>
    </p:spTree>
    <p:extLst>
      <p:ext uri="{BB962C8B-B14F-4D97-AF65-F5344CB8AC3E}">
        <p14:creationId xmlns:p14="http://schemas.microsoft.com/office/powerpoint/2010/main" val="276848351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991AD47-9C99-472F-BDAA-21B183F33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Freeform 15">
            <a:extLst>
              <a:ext uri="{FF2B5EF4-FFF2-40B4-BE49-F238E27FC236}">
                <a16:creationId xmlns:a16="http://schemas.microsoft.com/office/drawing/2014/main" id="{9E706731-3860-4E73-9335-A870F6741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11">
            <a:extLst>
              <a:ext uri="{FF2B5EF4-FFF2-40B4-BE49-F238E27FC236}">
                <a16:creationId xmlns:a16="http://schemas.microsoft.com/office/drawing/2014/main" id="{CD2ED21F-DC95-4AD1-8327-D561F5FCA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876EF865-F742-0458-3402-D0D724A9C9F2}"/>
              </a:ext>
            </a:extLst>
          </p:cNvPr>
          <p:cNvSpPr txBox="1">
            <a:spLocks/>
          </p:cNvSpPr>
          <p:nvPr/>
        </p:nvSpPr>
        <p:spPr>
          <a:xfrm>
            <a:off x="838200" y="365125"/>
            <a:ext cx="5191125"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white"/>
                </a:solidFill>
                <a:effectLst/>
                <a:uLnTx/>
                <a:uFillTx/>
                <a:latin typeface="Calibri Light" panose="020F0302020204030204"/>
                <a:ea typeface="+mn-ea"/>
                <a:cs typeface="+mn-cs"/>
              </a:rPr>
              <a:t>Self Sharpening Penetrator (W-Cu-Zn)</a:t>
            </a:r>
          </a:p>
        </p:txBody>
      </p:sp>
      <p:sp>
        <p:nvSpPr>
          <p:cNvPr id="9" name="TextBox 8">
            <a:extLst>
              <a:ext uri="{FF2B5EF4-FFF2-40B4-BE49-F238E27FC236}">
                <a16:creationId xmlns:a16="http://schemas.microsoft.com/office/drawing/2014/main" id="{03267781-3DAB-0887-9C92-56BB0D6512A7}"/>
              </a:ext>
            </a:extLst>
          </p:cNvPr>
          <p:cNvSpPr txBox="1"/>
          <p:nvPr/>
        </p:nvSpPr>
        <p:spPr>
          <a:xfrm>
            <a:off x="838200" y="2021249"/>
            <a:ext cx="6265977" cy="4471626"/>
          </a:xfrm>
        </p:spPr>
        <p:txBody>
          <a:bodyPr vert="horz" lIns="91440" tIns="45720" rIns="91440" bIns="45720" rtlCol="0">
            <a:normAutofit fontScale="92500"/>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Yield strength of 80W-14Cu-6Zn = 1350MPa</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Strain rate in order of 10</a:t>
            </a:r>
            <a:r>
              <a:rPr kumimoji="0" lang="en-US" sz="2400" b="0" i="0" u="none" strike="noStrike" kern="1200" cap="none" spc="0" normalizeH="0" baseline="30000" noProof="0" dirty="0">
                <a:ln>
                  <a:noFill/>
                </a:ln>
                <a:solidFill>
                  <a:prstClr val="white"/>
                </a:solidFill>
                <a:effectLst/>
                <a:uLnTx/>
                <a:uFillTx/>
                <a:latin typeface="Calibri" panose="020F0502020204030204"/>
                <a:ea typeface="+mn-ea"/>
                <a:cs typeface="+mn-cs"/>
              </a:rPr>
              <a:t>5</a:t>
            </a: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s</a:t>
            </a:r>
            <a:r>
              <a:rPr kumimoji="0" lang="en-US" sz="2400" b="0" i="0" u="none" strike="noStrike" kern="1200" cap="none" spc="0" normalizeH="0" baseline="30000" noProof="0" dirty="0">
                <a:ln>
                  <a:noFill/>
                </a:ln>
                <a:solidFill>
                  <a:prstClr val="white"/>
                </a:solidFill>
                <a:effectLst/>
                <a:uLnTx/>
                <a:uFillTx/>
                <a:latin typeface="Calibri" panose="020F0502020204030204"/>
                <a:ea typeface="+mn-ea"/>
                <a:cs typeface="+mn-cs"/>
              </a:rPr>
              <a:t>-1</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Less likely to form a mushroom head through plastic deformation since process allows adiabatic shear (but, higher strain rate than U alloys).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Hole shot diameter smaller – maintains higher KED therefore greater penetration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The process – due to the intense heat, the Cu-Zn matrix melts and is squeezed out from the tungsten skeleton near to the surface of the penetrator head. The molten Cu-Zn matrix overlays on the wall of the shot hole and lubricates the penetrator. </a:t>
            </a:r>
          </a:p>
        </p:txBody>
      </p:sp>
      <p:pic>
        <p:nvPicPr>
          <p:cNvPr id="8" name="Picture 7" descr="Table&#10;&#10;Description automatically generated">
            <a:extLst>
              <a:ext uri="{FF2B5EF4-FFF2-40B4-BE49-F238E27FC236}">
                <a16:creationId xmlns:a16="http://schemas.microsoft.com/office/drawing/2014/main" id="{A2BF838D-B23B-148A-15CF-1D2EE1C1049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43896" y="696183"/>
            <a:ext cx="4126372" cy="1062541"/>
          </a:xfrm>
          <a:prstGeom prst="rect">
            <a:avLst/>
          </a:prstGeom>
        </p:spPr>
      </p:pic>
      <p:pic>
        <p:nvPicPr>
          <p:cNvPr id="4" name="Picture 3" descr="A picture containing indoor, different, measuring stick&#10;&#10;Description automatically generated">
            <a:extLst>
              <a:ext uri="{FF2B5EF4-FFF2-40B4-BE49-F238E27FC236}">
                <a16:creationId xmlns:a16="http://schemas.microsoft.com/office/drawing/2014/main" id="{EA008239-8215-3FF2-E952-33012D09857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842668" y="2426124"/>
            <a:ext cx="2957456" cy="1811442"/>
          </a:xfrm>
          <a:prstGeom prst="rect">
            <a:avLst/>
          </a:prstGeom>
        </p:spPr>
      </p:pic>
      <p:pic>
        <p:nvPicPr>
          <p:cNvPr id="6" name="Picture 5" descr="A picture containing text, indoor, different, several&#10;&#10;Description automatically generated">
            <a:extLst>
              <a:ext uri="{FF2B5EF4-FFF2-40B4-BE49-F238E27FC236}">
                <a16:creationId xmlns:a16="http://schemas.microsoft.com/office/drawing/2014/main" id="{7DB53606-2569-AC4B-60DE-AC5A62BC5BF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553574" y="4580377"/>
            <a:ext cx="2316691" cy="1754893"/>
          </a:xfrm>
          <a:prstGeom prst="rect">
            <a:avLst/>
          </a:prstGeom>
        </p:spPr>
      </p:pic>
      <p:cxnSp>
        <p:nvCxnSpPr>
          <p:cNvPr id="5" name="Straight Arrow Connector 4">
            <a:extLst>
              <a:ext uri="{FF2B5EF4-FFF2-40B4-BE49-F238E27FC236}">
                <a16:creationId xmlns:a16="http://schemas.microsoft.com/office/drawing/2014/main" id="{27D3BBE5-9392-B8CC-AD6A-EADFDD365C78}"/>
              </a:ext>
            </a:extLst>
          </p:cNvPr>
          <p:cNvCxnSpPr>
            <a:cxnSpLocks/>
          </p:cNvCxnSpPr>
          <p:nvPr/>
        </p:nvCxnSpPr>
        <p:spPr>
          <a:xfrm>
            <a:off x="8426824" y="1690688"/>
            <a:ext cx="2671482" cy="1231806"/>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35750120"/>
      </p:ext>
    </p:extLst>
  </p:cSld>
  <p:clrMapOvr>
    <a:overrideClrMapping bg1="dk1" tx1="lt1" bg2="dk2" tx2="lt2" accent1="accent1" accent2="accent2" accent3="accent3" accent4="accent4" accent5="accent5" accent6="accent6" hlink="hlink" folHlink="folHlink"/>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819CCE-070C-BA63-A57F-DCA82A75CAFB}"/>
              </a:ext>
            </a:extLst>
          </p:cNvPr>
          <p:cNvPicPr>
            <a:picLocks noChangeAspect="1"/>
          </p:cNvPicPr>
          <p:nvPr/>
        </p:nvPicPr>
        <p:blipFill>
          <a:blip r:embed="rId2"/>
          <a:stretch>
            <a:fillRect/>
          </a:stretch>
        </p:blipFill>
        <p:spPr>
          <a:xfrm>
            <a:off x="6265991" y="1120533"/>
            <a:ext cx="5448300" cy="4216400"/>
          </a:xfrm>
          <a:prstGeom prst="rect">
            <a:avLst/>
          </a:prstGeom>
        </p:spPr>
      </p:pic>
      <p:pic>
        <p:nvPicPr>
          <p:cNvPr id="5" name="Picture 4">
            <a:extLst>
              <a:ext uri="{FF2B5EF4-FFF2-40B4-BE49-F238E27FC236}">
                <a16:creationId xmlns:a16="http://schemas.microsoft.com/office/drawing/2014/main" id="{94D0FFF8-A5D8-F000-F023-043F1C667FE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4032" y="2248882"/>
            <a:ext cx="5448300" cy="4349199"/>
          </a:xfrm>
          <a:prstGeom prst="rect">
            <a:avLst/>
          </a:prstGeom>
        </p:spPr>
      </p:pic>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705F15A4-D303-E57B-5162-8EC12E43E5BB}"/>
                  </a:ext>
                </a:extLst>
              </p:cNvPr>
              <p:cNvSpPr txBox="1"/>
              <p:nvPr/>
            </p:nvSpPr>
            <p:spPr>
              <a:xfrm>
                <a:off x="6517342" y="1344705"/>
                <a:ext cx="1127360" cy="918778"/>
              </a:xfrm>
              <a:prstGeom prst="rect">
                <a:avLst/>
              </a:prstGeom>
              <a:solidFill>
                <a:schemeClr val="bg1"/>
              </a:solid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𝜂</m:t>
                      </m:r>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f>
                        <m:fPr>
                          <m:ctrl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fPr>
                        <m:num>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𝑅</m:t>
                          </m:r>
                        </m:num>
                        <m:den>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𝑟</m:t>
                          </m:r>
                        </m:den>
                      </m:f>
                    </m:oMath>
                  </m:oMathPara>
                </a14:m>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6" name="TextBox 5">
                <a:extLst>
                  <a:ext uri="{FF2B5EF4-FFF2-40B4-BE49-F238E27FC236}">
                    <a16:creationId xmlns:a16="http://schemas.microsoft.com/office/drawing/2014/main" id="{705F15A4-D303-E57B-5162-8EC12E43E5BB}"/>
                  </a:ext>
                </a:extLst>
              </p:cNvPr>
              <p:cNvSpPr txBox="1">
                <a:spLocks noRot="1" noChangeAspect="1" noMove="1" noResize="1" noEditPoints="1" noAdjustHandles="1" noChangeArrowheads="1" noChangeShapeType="1" noTextEdit="1"/>
              </p:cNvSpPr>
              <p:nvPr/>
            </p:nvSpPr>
            <p:spPr>
              <a:xfrm>
                <a:off x="6517342" y="1344705"/>
                <a:ext cx="1127360" cy="918778"/>
              </a:xfrm>
              <a:prstGeom prst="rect">
                <a:avLst/>
              </a:prstGeom>
              <a:blipFill>
                <a:blip r:embed="rId4"/>
                <a:stretch>
                  <a:fillRect l="-8989" t="-1370" r="-6742" b="-9589"/>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FD90722D-5337-DE6B-AFB9-29E91EB7FE1A}"/>
              </a:ext>
            </a:extLst>
          </p:cNvPr>
          <p:cNvSpPr txBox="1"/>
          <p:nvPr/>
        </p:nvSpPr>
        <p:spPr>
          <a:xfrm>
            <a:off x="6731196" y="355457"/>
            <a:ext cx="498309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Ratio of Rod Nose and Shank</a:t>
            </a:r>
          </a:p>
        </p:txBody>
      </p:sp>
      <p:sp>
        <p:nvSpPr>
          <p:cNvPr id="8" name="TextBox 7">
            <a:extLst>
              <a:ext uri="{FF2B5EF4-FFF2-40B4-BE49-F238E27FC236}">
                <a16:creationId xmlns:a16="http://schemas.microsoft.com/office/drawing/2014/main" id="{A6EAA3C6-029C-914F-92A6-7BCB45BCDC31}"/>
              </a:ext>
            </a:extLst>
          </p:cNvPr>
          <p:cNvSpPr txBox="1"/>
          <p:nvPr/>
        </p:nvSpPr>
        <p:spPr>
          <a:xfrm>
            <a:off x="1375183" y="1511706"/>
            <a:ext cx="3842077"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Nose Shape Factor N*</a:t>
            </a:r>
          </a:p>
        </p:txBody>
      </p:sp>
      <p:sp>
        <p:nvSpPr>
          <p:cNvPr id="9" name="TextBox 8">
            <a:extLst>
              <a:ext uri="{FF2B5EF4-FFF2-40B4-BE49-F238E27FC236}">
                <a16:creationId xmlns:a16="http://schemas.microsoft.com/office/drawing/2014/main" id="{5730C9CB-9CA1-9EB2-13D9-2C5D260258C8}"/>
              </a:ext>
            </a:extLst>
          </p:cNvPr>
          <p:cNvSpPr txBox="1"/>
          <p:nvPr/>
        </p:nvSpPr>
        <p:spPr>
          <a:xfrm>
            <a:off x="598557" y="4625789"/>
            <a:ext cx="68159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N*=1</a:t>
            </a:r>
          </a:p>
        </p:txBody>
      </p:sp>
      <p:sp>
        <p:nvSpPr>
          <p:cNvPr id="10" name="TextBox 9">
            <a:extLst>
              <a:ext uri="{FF2B5EF4-FFF2-40B4-BE49-F238E27FC236}">
                <a16:creationId xmlns:a16="http://schemas.microsoft.com/office/drawing/2014/main" id="{AD896304-11EE-FF62-90E8-A12A4AC5C7A3}"/>
              </a:ext>
            </a:extLst>
          </p:cNvPr>
          <p:cNvSpPr txBox="1"/>
          <p:nvPr/>
        </p:nvSpPr>
        <p:spPr>
          <a:xfrm rot="10800000" flipV="1">
            <a:off x="1815350" y="6228749"/>
            <a:ext cx="17053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N*=1/4</a:t>
            </a:r>
          </a:p>
        </p:txBody>
      </p:sp>
      <p:sp>
        <p:nvSpPr>
          <p:cNvPr id="11" name="TextBox 10">
            <a:extLst>
              <a:ext uri="{FF2B5EF4-FFF2-40B4-BE49-F238E27FC236}">
                <a16:creationId xmlns:a16="http://schemas.microsoft.com/office/drawing/2014/main" id="{816A31B6-EA56-0BBE-FAFB-49DE3F48EA8F}"/>
              </a:ext>
            </a:extLst>
          </p:cNvPr>
          <p:cNvSpPr txBox="1"/>
          <p:nvPr/>
        </p:nvSpPr>
        <p:spPr>
          <a:xfrm>
            <a:off x="3034516" y="4634337"/>
            <a:ext cx="100540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N*=7/24</a:t>
            </a:r>
          </a:p>
        </p:txBody>
      </p:sp>
      <p:sp>
        <p:nvSpPr>
          <p:cNvPr id="12" name="TextBox 11">
            <a:extLst>
              <a:ext uri="{FF2B5EF4-FFF2-40B4-BE49-F238E27FC236}">
                <a16:creationId xmlns:a16="http://schemas.microsoft.com/office/drawing/2014/main" id="{5E6EC9E3-CEDD-AD63-68E4-7E746F068500}"/>
              </a:ext>
            </a:extLst>
          </p:cNvPr>
          <p:cNvSpPr txBox="1"/>
          <p:nvPr/>
        </p:nvSpPr>
        <p:spPr>
          <a:xfrm>
            <a:off x="3179924" y="3228733"/>
            <a:ext cx="88838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N*=1/2</a:t>
            </a:r>
          </a:p>
        </p:txBody>
      </p:sp>
      <p:sp>
        <p:nvSpPr>
          <p:cNvPr id="13" name="TextBox 12">
            <a:extLst>
              <a:ext uri="{FF2B5EF4-FFF2-40B4-BE49-F238E27FC236}">
                <a16:creationId xmlns:a16="http://schemas.microsoft.com/office/drawing/2014/main" id="{27903555-E81C-65FA-1DD8-783120425D65}"/>
              </a:ext>
            </a:extLst>
          </p:cNvPr>
          <p:cNvSpPr txBox="1"/>
          <p:nvPr/>
        </p:nvSpPr>
        <p:spPr>
          <a:xfrm>
            <a:off x="490729" y="3244334"/>
            <a:ext cx="88838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N*=7/8</a:t>
            </a:r>
          </a:p>
        </p:txBody>
      </p:sp>
    </p:spTree>
    <p:extLst>
      <p:ext uri="{BB962C8B-B14F-4D97-AF65-F5344CB8AC3E}">
        <p14:creationId xmlns:p14="http://schemas.microsoft.com/office/powerpoint/2010/main" val="211869907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26">
            <a:extLst>
              <a:ext uri="{FF2B5EF4-FFF2-40B4-BE49-F238E27FC236}">
                <a16:creationId xmlns:a16="http://schemas.microsoft.com/office/drawing/2014/main" id="{922F19F4-FE70-43DC-856F-2CE5F521D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42" name="Group 2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43" name="Rectangle 2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4" name="Rectangle 3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4" name="Rectangle 3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876EF865-F742-0458-3402-D0D724A9C9F2}"/>
              </a:ext>
            </a:extLst>
          </p:cNvPr>
          <p:cNvSpPr txBox="1">
            <a:spLocks/>
          </p:cNvSpPr>
          <p:nvPr/>
        </p:nvSpPr>
        <p:spPr>
          <a:xfrm>
            <a:off x="1043631" y="873940"/>
            <a:ext cx="4928291" cy="1035781"/>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300" b="0" i="0" u="none" strike="noStrike" kern="1200" cap="none" spc="0" normalizeH="0" baseline="0" noProof="0" dirty="0">
                <a:ln>
                  <a:noFill/>
                </a:ln>
                <a:solidFill>
                  <a:prstClr val="black"/>
                </a:solidFill>
                <a:effectLst/>
                <a:uLnTx/>
                <a:uFillTx/>
                <a:latin typeface="Calibri Light" panose="020F0302020204030204"/>
                <a:ea typeface="+mn-ea"/>
                <a:cs typeface="+mn-cs"/>
              </a:rPr>
              <a:t>Self Sharpening Penetrator (WF/MG)</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03267781-3DAB-0887-9C92-56BB0D6512A7}"/>
                  </a:ext>
                </a:extLst>
              </p:cNvPr>
              <p:cNvSpPr txBox="1"/>
              <p:nvPr/>
            </p:nvSpPr>
            <p:spPr>
              <a:xfrm>
                <a:off x="341707" y="2524721"/>
                <a:ext cx="5951005" cy="3677123"/>
              </a:xfrm>
            </p:spPr>
            <p:txBody>
              <a:bodyPr vert="horz" lIns="91440" tIns="45720" rIns="91440" bIns="45720" rtlCol="0" anchor="ctr">
                <a:normAutofit fontScale="92500"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The adiabatic shearing property of DU makes the nose of DU rods sharper than that of WHA rods.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Shear bands in W are generated at strains twice greater than for uranium alloys.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DU (density 19gcm</a:t>
                </a:r>
                <a:r>
                  <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rPr>
                  <a:t>-3</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around 10% greater penetration than W alloy (17gcm</a:t>
                </a:r>
                <a:r>
                  <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rPr>
                  <a:t>-3</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Tungsten fiber/metal glass matrix (WF/MG) composite are found to have the similar “self-sharpening” behavior to DU (adiabatic shear bands)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We can achieve similar penetration with WF/MG by altering nose shape (N) and nose-diameter ratio </a:t>
                </a:r>
                <a14:m>
                  <m:oMath xmlns:m="http://schemas.openxmlformats.org/officeDocument/2006/math">
                    <m:r>
                      <a:rPr kumimoji="0" lang="en-US" sz="16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𝜂</m:t>
                    </m:r>
                  </m:oMath>
                </a14:m>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Penetration increases with nose sharpness (ogive or conical)</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Penetration increases with </a:t>
                </a:r>
                <a14:m>
                  <m:oMath xmlns:m="http://schemas.openxmlformats.org/officeDocument/2006/math">
                    <m:r>
                      <a:rPr kumimoji="0" lang="en-US" sz="16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𝜂</m:t>
                    </m:r>
                  </m:oMath>
                </a14:m>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as close to 1 as possible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A greater length of rod remains at perforation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No further gains beyond 3kms</a:t>
                </a:r>
                <a:r>
                  <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rPr>
                  <a:t>-1 </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unless N&lt;1</a:t>
                </a:r>
                <a:endPar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An environmentally friendly Long Rod?</a:t>
                </a:r>
              </a:p>
            </p:txBody>
          </p:sp>
        </mc:Choice>
        <mc:Fallback xmlns="">
          <p:sp>
            <p:nvSpPr>
              <p:cNvPr id="9" name="TextBox 8">
                <a:extLst>
                  <a:ext uri="{FF2B5EF4-FFF2-40B4-BE49-F238E27FC236}">
                    <a16:creationId xmlns:a16="http://schemas.microsoft.com/office/drawing/2014/main" id="{03267781-3DAB-0887-9C92-56BB0D6512A7}"/>
                  </a:ext>
                </a:extLst>
              </p:cNvPr>
              <p:cNvSpPr txBox="1">
                <a:spLocks noRot="1" noChangeAspect="1" noMove="1" noResize="1" noEditPoints="1" noAdjustHandles="1" noChangeArrowheads="1" noChangeShapeType="1" noTextEdit="1"/>
              </p:cNvSpPr>
              <p:nvPr/>
            </p:nvSpPr>
            <p:spPr>
              <a:xfrm>
                <a:off x="341707" y="2524721"/>
                <a:ext cx="5951005" cy="3677123"/>
              </a:xfrm>
              <a:blipFill>
                <a:blip r:embed="rId3"/>
                <a:stretch>
                  <a:fillRect/>
                </a:stretch>
              </a:blipFill>
            </p:spPr>
            <p:txBody>
              <a:bodyPr/>
              <a:lstStyle/>
              <a:p>
                <a:r>
                  <a:rPr lang="en-US">
                    <a:noFill/>
                  </a:rPr>
                  <a:t> </a:t>
                </a:r>
              </a:p>
            </p:txBody>
          </p:sp>
        </mc:Fallback>
      </mc:AlternateContent>
      <p:sp>
        <p:nvSpPr>
          <p:cNvPr id="36" name="Rectangle 35">
            <a:extLst>
              <a:ext uri="{FF2B5EF4-FFF2-40B4-BE49-F238E27FC236}">
                <a16:creationId xmlns:a16="http://schemas.microsoft.com/office/drawing/2014/main" id="{395ECC94-3D5E-46A7-A7A1-DE807E156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658367"/>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Chart&#10;&#10;Description automatically generated">
            <a:extLst>
              <a:ext uri="{FF2B5EF4-FFF2-40B4-BE49-F238E27FC236}">
                <a16:creationId xmlns:a16="http://schemas.microsoft.com/office/drawing/2014/main" id="{320AD2D6-50CB-82CF-44A6-52637961AE9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828628" y="106492"/>
            <a:ext cx="4125122" cy="3052591"/>
          </a:xfrm>
          <a:prstGeom prst="rect">
            <a:avLst/>
          </a:prstGeom>
        </p:spPr>
      </p:pic>
      <p:sp>
        <p:nvSpPr>
          <p:cNvPr id="38" name="Rectangle 37">
            <a:extLst>
              <a:ext uri="{FF2B5EF4-FFF2-40B4-BE49-F238E27FC236}">
                <a16:creationId xmlns:a16="http://schemas.microsoft.com/office/drawing/2014/main" id="{7E549738-9961-462D-81B7-4A7A446911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3530966"/>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9" descr="Chart, line chart&#10;&#10;Description automatically generated">
            <a:extLst>
              <a:ext uri="{FF2B5EF4-FFF2-40B4-BE49-F238E27FC236}">
                <a16:creationId xmlns:a16="http://schemas.microsoft.com/office/drawing/2014/main" id="{E32A947F-84A6-9213-5B4F-B57A60C6680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828628" y="3441166"/>
            <a:ext cx="4125122" cy="2959776"/>
          </a:xfrm>
          <a:prstGeom prst="rect">
            <a:avLst/>
          </a:prstGeom>
        </p:spPr>
      </p:pic>
      <p:cxnSp>
        <p:nvCxnSpPr>
          <p:cNvPr id="40" name="Straight Connector 3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542760C-C436-85D5-A661-B882DAF4DAE7}"/>
                  </a:ext>
                </a:extLst>
              </p:cNvPr>
              <p:cNvSpPr txBox="1"/>
              <p:nvPr/>
            </p:nvSpPr>
            <p:spPr>
              <a:xfrm>
                <a:off x="9892128" y="2404313"/>
                <a:ext cx="1958165" cy="1455014"/>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𝑝</m:t>
                      </m:r>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𝑙</m:t>
                      </m:r>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𝜂</m:t>
                      </m:r>
                      <m:rad>
                        <m:radPr>
                          <m:degHide m:val="on"/>
                          <m:ctrl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radPr>
                        <m:deg/>
                        <m:e>
                          <m:f>
                            <m:fPr>
                              <m:ctrl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fPr>
                            <m:num>
                              <m:sSub>
                                <m:sSubPr>
                                  <m:ctrl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𝑝</m:t>
                                  </m:r>
                                </m:sub>
                              </m:sSub>
                            </m:num>
                            <m:den>
                              <m:sSub>
                                <m:sSubPr>
                                  <m:ctrlP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32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sub>
                              </m:sSub>
                            </m:den>
                          </m:f>
                        </m:e>
                      </m:rad>
                    </m:oMath>
                  </m:oMathPara>
                </a14:m>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3" name="TextBox 2">
                <a:extLst>
                  <a:ext uri="{FF2B5EF4-FFF2-40B4-BE49-F238E27FC236}">
                    <a16:creationId xmlns:a16="http://schemas.microsoft.com/office/drawing/2014/main" id="{9542760C-C436-85D5-A661-B882DAF4DAE7}"/>
                  </a:ext>
                </a:extLst>
              </p:cNvPr>
              <p:cNvSpPr txBox="1">
                <a:spLocks noRot="1" noChangeAspect="1" noMove="1" noResize="1" noEditPoints="1" noAdjustHandles="1" noChangeArrowheads="1" noChangeShapeType="1" noTextEdit="1"/>
              </p:cNvSpPr>
              <p:nvPr/>
            </p:nvSpPr>
            <p:spPr>
              <a:xfrm>
                <a:off x="9892128" y="2404313"/>
                <a:ext cx="1958165" cy="1455014"/>
              </a:xfrm>
              <a:prstGeom prst="rect">
                <a:avLst/>
              </a:prstGeom>
              <a:blipFill>
                <a:blip r:embed="rId6"/>
                <a:stretch>
                  <a:fillRect l="-5161" r="-1290"/>
                </a:stretch>
              </a:blipFill>
            </p:spPr>
            <p:txBody>
              <a:bodyPr/>
              <a:lstStyle/>
              <a:p>
                <a:r>
                  <a:rPr lang="en-US">
                    <a:noFill/>
                  </a:rPr>
                  <a:t> </a:t>
                </a:r>
              </a:p>
            </p:txBody>
          </p:sp>
        </mc:Fallback>
      </mc:AlternateContent>
    </p:spTree>
    <p:extLst>
      <p:ext uri="{BB962C8B-B14F-4D97-AF65-F5344CB8AC3E}">
        <p14:creationId xmlns:p14="http://schemas.microsoft.com/office/powerpoint/2010/main" val="302922857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06D2B1-1019-FE1B-12C0-B2ECE2ED8727}"/>
              </a:ext>
            </a:extLst>
          </p:cNvPr>
          <p:cNvPicPr>
            <a:picLocks noChangeAspect="1"/>
          </p:cNvPicPr>
          <p:nvPr/>
        </p:nvPicPr>
        <p:blipFill>
          <a:blip r:embed="rId3"/>
          <a:stretch>
            <a:fillRect/>
          </a:stretch>
        </p:blipFill>
        <p:spPr>
          <a:xfrm>
            <a:off x="1739153" y="168641"/>
            <a:ext cx="9018494" cy="6226578"/>
          </a:xfrm>
          <a:prstGeom prst="rect">
            <a:avLst/>
          </a:prstGeom>
        </p:spPr>
      </p:pic>
      <p:sp>
        <p:nvSpPr>
          <p:cNvPr id="4" name="TextBox 3">
            <a:extLst>
              <a:ext uri="{FF2B5EF4-FFF2-40B4-BE49-F238E27FC236}">
                <a16:creationId xmlns:a16="http://schemas.microsoft.com/office/drawing/2014/main" id="{B59C40FF-BD44-A47C-7B63-6DB516E297F9}"/>
              </a:ext>
            </a:extLst>
          </p:cNvPr>
          <p:cNvSpPr txBox="1"/>
          <p:nvPr/>
        </p:nvSpPr>
        <p:spPr>
          <a:xfrm>
            <a:off x="6965577" y="2474259"/>
            <a:ext cx="2772426" cy="132343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For flat nose shape N*=1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N must approach unity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28283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447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1" descr="Chart&#10;&#10;Description automatically generated">
            <a:extLst>
              <a:ext uri="{FF2B5EF4-FFF2-40B4-BE49-F238E27FC236}">
                <a16:creationId xmlns:a16="http://schemas.microsoft.com/office/drawing/2014/main" id="{B0B797DB-1E04-AF22-6AED-354FD2126F1C}"/>
              </a:ext>
            </a:extLst>
          </p:cNvPr>
          <p:cNvPicPr>
            <a:picLocks noChangeAspect="1"/>
          </p:cNvPicPr>
          <p:nvPr/>
        </p:nvPicPr>
        <p:blipFill>
          <a:blip r:embed="rId2"/>
          <a:stretch>
            <a:fillRect/>
          </a:stretch>
        </p:blipFill>
        <p:spPr>
          <a:xfrm>
            <a:off x="2331766" y="643467"/>
            <a:ext cx="7528467" cy="5571066"/>
          </a:xfrm>
          <a:prstGeom prst="rect">
            <a:avLst/>
          </a:prstGeom>
        </p:spPr>
      </p:pic>
      <p:sp>
        <p:nvSpPr>
          <p:cNvPr id="3" name="TextBox 2">
            <a:extLst>
              <a:ext uri="{FF2B5EF4-FFF2-40B4-BE49-F238E27FC236}">
                <a16:creationId xmlns:a16="http://schemas.microsoft.com/office/drawing/2014/main" id="{927EE73F-E41F-992E-FBD9-A8F139DBFEA8}"/>
              </a:ext>
            </a:extLst>
          </p:cNvPr>
          <p:cNvSpPr txBox="1"/>
          <p:nvPr/>
        </p:nvSpPr>
        <p:spPr>
          <a:xfrm>
            <a:off x="3844533" y="1201270"/>
            <a:ext cx="3936831" cy="830997"/>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For a fixed n, the nose shape must be ogive or conical</a:t>
            </a:r>
          </a:p>
        </p:txBody>
      </p:sp>
    </p:spTree>
    <p:extLst>
      <p:ext uri="{BB962C8B-B14F-4D97-AF65-F5344CB8AC3E}">
        <p14:creationId xmlns:p14="http://schemas.microsoft.com/office/powerpoint/2010/main" val="69296314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6F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1" descr="Chart, line chart&#10;&#10;Description automatically generated">
            <a:extLst>
              <a:ext uri="{FF2B5EF4-FFF2-40B4-BE49-F238E27FC236}">
                <a16:creationId xmlns:a16="http://schemas.microsoft.com/office/drawing/2014/main" id="{182E4299-CCAE-A9FA-D4C5-8A83C3AB773A}"/>
              </a:ext>
            </a:extLst>
          </p:cNvPr>
          <p:cNvPicPr>
            <a:picLocks noChangeAspect="1"/>
          </p:cNvPicPr>
          <p:nvPr/>
        </p:nvPicPr>
        <p:blipFill>
          <a:blip r:embed="rId2"/>
          <a:stretch>
            <a:fillRect/>
          </a:stretch>
        </p:blipFill>
        <p:spPr>
          <a:xfrm>
            <a:off x="2213724" y="643467"/>
            <a:ext cx="7764551" cy="5571066"/>
          </a:xfrm>
          <a:prstGeom prst="rect">
            <a:avLst/>
          </a:prstGeom>
        </p:spPr>
      </p:pic>
      <p:sp>
        <p:nvSpPr>
          <p:cNvPr id="3" name="TextBox 2">
            <a:extLst>
              <a:ext uri="{FF2B5EF4-FFF2-40B4-BE49-F238E27FC236}">
                <a16:creationId xmlns:a16="http://schemas.microsoft.com/office/drawing/2014/main" id="{FC818602-7785-454B-0C1D-27363336D1AB}"/>
              </a:ext>
            </a:extLst>
          </p:cNvPr>
          <p:cNvSpPr txBox="1"/>
          <p:nvPr/>
        </p:nvSpPr>
        <p:spPr>
          <a:xfrm>
            <a:off x="5925670" y="968188"/>
            <a:ext cx="3738284" cy="224676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For similar velocities, L/D, ogive nose and n = 1, a WF/MG penetrator will have greater residual rod length remaining at point of penetration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120730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A picture containing text, receipt, screenshot&#10;&#10;Description automatically generated">
            <a:extLst>
              <a:ext uri="{FF2B5EF4-FFF2-40B4-BE49-F238E27FC236}">
                <a16:creationId xmlns:a16="http://schemas.microsoft.com/office/drawing/2014/main" id="{A58BEC76-3672-DCE1-8332-B943ED6EFF7C}"/>
              </a:ext>
            </a:extLst>
          </p:cNvPr>
          <p:cNvPicPr>
            <a:picLocks noChangeAspect="1"/>
          </p:cNvPicPr>
          <p:nvPr/>
        </p:nvPicPr>
        <p:blipFill>
          <a:blip r:embed="rId3"/>
          <a:stretch>
            <a:fillRect/>
          </a:stretch>
        </p:blipFill>
        <p:spPr>
          <a:xfrm>
            <a:off x="1896984" y="1079886"/>
            <a:ext cx="8398032" cy="4787514"/>
          </a:xfrm>
          <a:prstGeom prst="rect">
            <a:avLst/>
          </a:prstGeom>
        </p:spPr>
      </p:pic>
      <p:sp>
        <p:nvSpPr>
          <p:cNvPr id="5" name="Content Placeholder 1">
            <a:extLst>
              <a:ext uri="{FF2B5EF4-FFF2-40B4-BE49-F238E27FC236}">
                <a16:creationId xmlns:a16="http://schemas.microsoft.com/office/drawing/2014/main" id="{2C29E82B-6F66-7961-D272-F10D3FBBD36F}"/>
              </a:ext>
            </a:extLst>
          </p:cNvPr>
          <p:cNvSpPr txBox="1">
            <a:spLocks/>
          </p:cNvSpPr>
          <p:nvPr/>
        </p:nvSpPr>
        <p:spPr>
          <a:xfrm>
            <a:off x="1028700" y="196463"/>
            <a:ext cx="10172700"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Ballistic limit function of dynamic compression shear banding failure strain for uranium and tungsten alloys</a:t>
            </a:r>
            <a:endPar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167211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17889" y="4883544"/>
            <a:ext cx="3876086" cy="1556907"/>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n-ea"/>
                <a:cs typeface="+mn-cs"/>
              </a:rPr>
              <a:t>The Shaped Charge</a:t>
            </a:r>
          </a:p>
        </p:txBody>
      </p:sp>
      <p:sp>
        <p:nvSpPr>
          <p:cNvPr id="17" name="Rectangle 16">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615157" y="4957240"/>
            <a:ext cx="7355659" cy="1556907"/>
          </a:xfrm>
        </p:spPr>
        <p:txBody>
          <a:bodyPr vert="horz" wrap="square" lIns="91440" tIns="45720" rIns="91440" bIns="45720" rtlCol="0" anchor="ctr">
            <a:normAutofit fontScale="85000" lnSpcReduction="10000"/>
          </a:bodyPr>
          <a:lstStyle/>
          <a:p>
            <a:pPr marL="457200" indent="-228600">
              <a:buFont typeface="Arial" panose="020B0604020202020204" pitchFamily="34" charset="0"/>
              <a:buChar char="•"/>
            </a:pPr>
            <a:r>
              <a:rPr lang="en-US" sz="1600" dirty="0">
                <a:solidFill>
                  <a:schemeClr val="tx1"/>
                </a:solidFill>
              </a:rPr>
              <a:t>Jet Formation:</a:t>
            </a:r>
          </a:p>
          <a:p>
            <a:pPr marL="1143000" lvl="1"/>
            <a:r>
              <a:rPr lang="en-US" sz="1600" dirty="0"/>
              <a:t>Hydrodynamic considerations. </a:t>
            </a:r>
          </a:p>
          <a:p>
            <a:pPr marL="1143000" lvl="1"/>
            <a:r>
              <a:rPr lang="en-US" sz="1600" dirty="0"/>
              <a:t>Pressure exerted by detonation wave ~ 35 GPa (x1000 target strength)</a:t>
            </a:r>
          </a:p>
          <a:p>
            <a:pPr marL="1143000" lvl="1"/>
            <a:r>
              <a:rPr lang="en-US" sz="1600" dirty="0"/>
              <a:t>Detonation wave sweeps along the cone from apex to base, collapsing the liner symmetrically towards its axis and extruding it along a velocity gradient</a:t>
            </a:r>
          </a:p>
          <a:p>
            <a:pPr marL="1143000" lvl="1"/>
            <a:r>
              <a:rPr lang="en-US" sz="1600" dirty="0"/>
              <a:t>Material originating to inside of cone extruded as a high velocity thin jet (~ 8-12 km/s), with material at inside of cone forming a low velocity slug (~300 - 1500m/s)</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2" name="Picture 11" descr="A picture containing text, building, kitchen appliance, dirty&#10;&#10;Description automatically generated">
            <a:extLst>
              <a:ext uri="{FF2B5EF4-FFF2-40B4-BE49-F238E27FC236}">
                <a16:creationId xmlns:a16="http://schemas.microsoft.com/office/drawing/2014/main" id="{45F4B2A0-07F3-009C-0112-6126512801E9}"/>
              </a:ext>
            </a:extLst>
          </p:cNvPr>
          <p:cNvPicPr>
            <a:picLocks noChangeAspect="1"/>
          </p:cNvPicPr>
          <p:nvPr/>
        </p:nvPicPr>
        <p:blipFill>
          <a:blip r:embed="rId3"/>
          <a:stretch>
            <a:fillRect/>
          </a:stretch>
        </p:blipFill>
        <p:spPr>
          <a:xfrm rot="10800000">
            <a:off x="865016" y="110879"/>
            <a:ext cx="5932833" cy="4355751"/>
          </a:xfrm>
          <a:prstGeom prst="rect">
            <a:avLst/>
          </a:prstGeom>
        </p:spPr>
      </p:pic>
      <p:pic>
        <p:nvPicPr>
          <p:cNvPr id="14" name="Picture 13" descr="A picture containing text, device, stone&#10;&#10;Description automatically generated">
            <a:extLst>
              <a:ext uri="{FF2B5EF4-FFF2-40B4-BE49-F238E27FC236}">
                <a16:creationId xmlns:a16="http://schemas.microsoft.com/office/drawing/2014/main" id="{437D04B5-C181-13E1-50B0-D58504BB8731}"/>
              </a:ext>
            </a:extLst>
          </p:cNvPr>
          <p:cNvPicPr>
            <a:picLocks noChangeAspect="1"/>
          </p:cNvPicPr>
          <p:nvPr/>
        </p:nvPicPr>
        <p:blipFill>
          <a:blip r:embed="rId4"/>
          <a:stretch>
            <a:fillRect/>
          </a:stretch>
        </p:blipFill>
        <p:spPr>
          <a:xfrm>
            <a:off x="6932705" y="110879"/>
            <a:ext cx="4394280" cy="4307778"/>
          </a:xfrm>
          <a:prstGeom prst="rect">
            <a:avLst/>
          </a:prstGeom>
        </p:spPr>
      </p:pic>
    </p:spTree>
    <p:extLst>
      <p:ext uri="{BB962C8B-B14F-4D97-AF65-F5344CB8AC3E}">
        <p14:creationId xmlns:p14="http://schemas.microsoft.com/office/powerpoint/2010/main" val="162959147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45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picture containing text&#10;&#10;Description automatically generated">
            <a:extLst>
              <a:ext uri="{FF2B5EF4-FFF2-40B4-BE49-F238E27FC236}">
                <a16:creationId xmlns:a16="http://schemas.microsoft.com/office/drawing/2014/main" id="{5168041D-893F-58CD-A225-41D5B3674AF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21035" y="678445"/>
            <a:ext cx="5129784" cy="5501109"/>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Diagram&#10;&#10;Description automatically generated">
            <a:extLst>
              <a:ext uri="{FF2B5EF4-FFF2-40B4-BE49-F238E27FC236}">
                <a16:creationId xmlns:a16="http://schemas.microsoft.com/office/drawing/2014/main" id="{B0C77B84-E006-3D2D-B23F-9CD9DF54998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180" y="777948"/>
            <a:ext cx="5129784" cy="5302103"/>
          </a:xfrm>
          <a:prstGeom prst="rect">
            <a:avLst/>
          </a:prstGeom>
        </p:spPr>
      </p:pic>
    </p:spTree>
    <p:extLst>
      <p:ext uri="{BB962C8B-B14F-4D97-AF65-F5344CB8AC3E}">
        <p14:creationId xmlns:p14="http://schemas.microsoft.com/office/powerpoint/2010/main" val="66963986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11796" y="33677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Penetration by the shaped charge</a:t>
            </a: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167330" y="1230800"/>
            <a:ext cx="5693788" cy="3864989"/>
          </a:xfrm>
        </p:spPr>
        <p:txBody>
          <a:bodyPr wrap="square"/>
          <a:lstStyle/>
          <a:p>
            <a:pPr marL="457200" indent="-457200">
              <a:buFont typeface="Wingdings" pitchFamily="2" charset="2"/>
              <a:buChar char="§"/>
            </a:pPr>
            <a:r>
              <a:rPr lang="en-US" sz="2000" dirty="0"/>
              <a:t>Given that the ‘jet’ is travelling so fast, and the pressure exerted at target is so high, the interaction between jet and target is treated as a hydrodynamic problem (⍴, L and coherence)</a:t>
            </a:r>
          </a:p>
          <a:p>
            <a:pPr marL="457200" indent="-457200">
              <a:buFont typeface="Wingdings" pitchFamily="2" charset="2"/>
              <a:buChar char="§"/>
            </a:pPr>
            <a:r>
              <a:rPr lang="en-US" sz="2000" dirty="0">
                <a:solidFill>
                  <a:schemeClr val="bg1"/>
                </a:solidFill>
              </a:rPr>
              <a:t>The jet strikes the target and erodes it</a:t>
            </a:r>
          </a:p>
          <a:p>
            <a:pPr marL="457200" indent="-457200">
              <a:buFont typeface="Wingdings" pitchFamily="2" charset="2"/>
              <a:buChar char="§"/>
            </a:pPr>
            <a:r>
              <a:rPr lang="en-US" sz="2000" dirty="0"/>
              <a:t>The jet </a:t>
            </a:r>
            <a:r>
              <a:rPr lang="en-US" sz="2000" dirty="0">
                <a:solidFill>
                  <a:schemeClr val="bg1"/>
                </a:solidFill>
              </a:rPr>
              <a:t>is consumed during penetration, flowing into the target along a narrow cavity, with target material flowing away and around.</a:t>
            </a:r>
          </a:p>
          <a:p>
            <a:pPr marL="457200" indent="-457200">
              <a:buFont typeface="Wingdings" pitchFamily="2" charset="2"/>
              <a:buChar char="§"/>
            </a:pPr>
            <a:r>
              <a:rPr lang="en-US" sz="2000" dirty="0"/>
              <a:t>The faster front portion of the jet produces a wider hole than the rearward slower portion.</a:t>
            </a:r>
          </a:p>
          <a:p>
            <a:pPr marL="457200" indent="-457200">
              <a:buFont typeface="Wingdings" pitchFamily="2" charset="2"/>
              <a:buChar char="§"/>
            </a:pPr>
            <a:r>
              <a:rPr lang="en-US" sz="2000" dirty="0">
                <a:solidFill>
                  <a:schemeClr val="bg1"/>
                </a:solidFill>
              </a:rPr>
              <a:t>If the jet is too long it begins to particulate (becomes incoherent), reducing penetration</a:t>
            </a:r>
          </a:p>
          <a:p>
            <a:pPr marL="457200" indent="-457200">
              <a:buFont typeface="Wingdings" pitchFamily="2" charset="2"/>
              <a:buChar char="§"/>
            </a:pPr>
            <a:r>
              <a:rPr lang="en-US" sz="2000" dirty="0"/>
              <a:t>Penetration estimated by the application of Bernoulli’s principle.</a:t>
            </a:r>
            <a:endParaRPr lang="en-US" sz="2000" dirty="0">
              <a:solidFill>
                <a:schemeClr val="bg1"/>
              </a:solidFill>
            </a:endParaRPr>
          </a:p>
          <a:p>
            <a:pPr marL="457200" indent="-457200">
              <a:buFont typeface="Wingdings" pitchFamily="2" charset="2"/>
              <a:buChar char="§"/>
            </a:pPr>
            <a:endParaRPr lang="en-US" sz="2000" dirty="0">
              <a:solidFill>
                <a:schemeClr val="bg1"/>
              </a:solidFill>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1DA8E7C3-6CEC-D194-8DFC-83A82BC23E09}"/>
              </a:ext>
            </a:extLst>
          </p:cNvPr>
          <p:cNvGrpSpPr/>
          <p:nvPr/>
        </p:nvGrpSpPr>
        <p:grpSpPr>
          <a:xfrm>
            <a:off x="6002912" y="993073"/>
            <a:ext cx="5653686" cy="5739621"/>
            <a:chOff x="6002912" y="993073"/>
            <a:chExt cx="5653686" cy="5739621"/>
          </a:xfrm>
        </p:grpSpPr>
        <p:pic>
          <p:nvPicPr>
            <p:cNvPr id="8" name="Picture 7" descr="Text&#10;&#10;Description automatically generated with medium confidence">
              <a:extLst>
                <a:ext uri="{FF2B5EF4-FFF2-40B4-BE49-F238E27FC236}">
                  <a16:creationId xmlns:a16="http://schemas.microsoft.com/office/drawing/2014/main" id="{FFDE1036-CB2A-9683-154C-099CDCE7643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02912" y="4465746"/>
              <a:ext cx="5653686" cy="2266948"/>
            </a:xfrm>
            <a:prstGeom prst="rect">
              <a:avLst/>
            </a:prstGeom>
          </p:spPr>
        </p:pic>
        <p:pic>
          <p:nvPicPr>
            <p:cNvPr id="10" name="Picture 9" descr="Diagram, schematic&#10;&#10;Description automatically generated">
              <a:extLst>
                <a:ext uri="{FF2B5EF4-FFF2-40B4-BE49-F238E27FC236}">
                  <a16:creationId xmlns:a16="http://schemas.microsoft.com/office/drawing/2014/main" id="{522BAE2F-3BED-031F-A702-649DAD6BCAD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85756" y="993073"/>
              <a:ext cx="4354286" cy="2969242"/>
            </a:xfrm>
            <a:prstGeom prst="rect">
              <a:avLst/>
            </a:prstGeom>
          </p:spPr>
        </p:pic>
        <p:sp>
          <p:nvSpPr>
            <p:cNvPr id="11" name="TextBox 10">
              <a:extLst>
                <a:ext uri="{FF2B5EF4-FFF2-40B4-BE49-F238E27FC236}">
                  <a16:creationId xmlns:a16="http://schemas.microsoft.com/office/drawing/2014/main" id="{81CC06B8-5E25-4CBE-C926-DC9B38659150}"/>
                </a:ext>
              </a:extLst>
            </p:cNvPr>
            <p:cNvSpPr txBox="1"/>
            <p:nvPr/>
          </p:nvSpPr>
          <p:spPr>
            <a:xfrm>
              <a:off x="9511139" y="1220196"/>
              <a:ext cx="237017" cy="492443"/>
            </a:xfrm>
            <a:prstGeom prst="rect">
              <a:avLst/>
            </a:prstGeom>
            <a:solidFill>
              <a:schemeClr val="bg1"/>
            </a:solid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dirty="0">
                  <a:ln>
                    <a:noFill/>
                  </a:ln>
                  <a:solidFill>
                    <a:prstClr val="black"/>
                  </a:solidFill>
                  <a:effectLst/>
                  <a:uLnTx/>
                  <a:uFillTx/>
                  <a:latin typeface="Calibri" panose="020F0502020204030204"/>
                  <a:ea typeface="+mn-ea"/>
                  <a:cs typeface="+mn-cs"/>
                </a:rPr>
                <a:t>t</a:t>
              </a:r>
            </a:p>
          </p:txBody>
        </p:sp>
        <p:sp>
          <p:nvSpPr>
            <p:cNvPr id="12" name="TextBox 11">
              <a:extLst>
                <a:ext uri="{FF2B5EF4-FFF2-40B4-BE49-F238E27FC236}">
                  <a16:creationId xmlns:a16="http://schemas.microsoft.com/office/drawing/2014/main" id="{41E085DE-F0BC-1A74-4C87-A15CE90541C2}"/>
                </a:ext>
              </a:extLst>
            </p:cNvPr>
            <p:cNvSpPr txBox="1"/>
            <p:nvPr/>
          </p:nvSpPr>
          <p:spPr>
            <a:xfrm>
              <a:off x="8592738" y="2488682"/>
              <a:ext cx="237017" cy="492443"/>
            </a:xfrm>
            <a:prstGeom prst="rect">
              <a:avLst/>
            </a:prstGeom>
            <a:solidFill>
              <a:schemeClr val="bg1"/>
            </a:solid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dirty="0">
                  <a:ln>
                    <a:noFill/>
                  </a:ln>
                  <a:solidFill>
                    <a:prstClr val="black"/>
                  </a:solidFill>
                  <a:effectLst/>
                  <a:uLnTx/>
                  <a:uFillTx/>
                  <a:latin typeface="Calibri" panose="020F0502020204030204"/>
                  <a:ea typeface="+mn-ea"/>
                  <a:cs typeface="+mn-cs"/>
                </a:rPr>
                <a:t>L</a:t>
              </a:r>
            </a:p>
          </p:txBody>
        </p:sp>
        <p:sp>
          <p:nvSpPr>
            <p:cNvPr id="13" name="TextBox 12">
              <a:extLst>
                <a:ext uri="{FF2B5EF4-FFF2-40B4-BE49-F238E27FC236}">
                  <a16:creationId xmlns:a16="http://schemas.microsoft.com/office/drawing/2014/main" id="{3AC6C748-9B7C-C6B7-5674-565C7319FB8B}"/>
                </a:ext>
              </a:extLst>
            </p:cNvPr>
            <p:cNvSpPr txBox="1"/>
            <p:nvPr/>
          </p:nvSpPr>
          <p:spPr>
            <a:xfrm>
              <a:off x="9501383" y="2712850"/>
              <a:ext cx="237017" cy="492443"/>
            </a:xfrm>
            <a:prstGeom prst="rect">
              <a:avLst/>
            </a:prstGeom>
            <a:solidFill>
              <a:schemeClr val="bg1"/>
            </a:solid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1" u="none" strike="noStrike" kern="1200" cap="none" spc="0" normalizeH="0" baseline="0" noProof="0" dirty="0">
                  <a:ln>
                    <a:noFill/>
                  </a:ln>
                  <a:solidFill>
                    <a:prstClr val="black"/>
                  </a:solidFill>
                  <a:effectLst/>
                  <a:uLnTx/>
                  <a:uFillTx/>
                  <a:latin typeface="Calibri" panose="020F0502020204030204"/>
                  <a:ea typeface="+mn-ea"/>
                  <a:cs typeface="+mn-cs"/>
                </a:rPr>
                <a:t>t</a:t>
              </a:r>
            </a:p>
          </p:txBody>
        </p:sp>
      </p:grpSp>
    </p:spTree>
    <p:extLst>
      <p:ext uri="{BB962C8B-B14F-4D97-AF65-F5344CB8AC3E}">
        <p14:creationId xmlns:p14="http://schemas.microsoft.com/office/powerpoint/2010/main" val="314661904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Factors affecting performance</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A9BE506E-E191-72B8-2186-70D23DEE46F5}"/>
              </a:ext>
            </a:extLst>
          </p:cNvPr>
          <p:cNvSpPr txBox="1"/>
          <p:nvPr/>
        </p:nvSpPr>
        <p:spPr>
          <a:xfrm>
            <a:off x="7396843" y="2710543"/>
            <a:ext cx="3040961" cy="2862322"/>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Charge diameter</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Stand-off</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Density of Liner and Target</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Cone Angle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Case Shape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Confinement</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Explosive Type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Initiation Method</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Precision / symmetry</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Spin</a:t>
            </a:r>
          </a:p>
        </p:txBody>
      </p:sp>
      <p:pic>
        <p:nvPicPr>
          <p:cNvPr id="4" name="Picture 3" descr="Chart&#10;&#10;Description automatically generated with low confidence">
            <a:extLst>
              <a:ext uri="{FF2B5EF4-FFF2-40B4-BE49-F238E27FC236}">
                <a16:creationId xmlns:a16="http://schemas.microsoft.com/office/drawing/2014/main" id="{699C8B04-A06D-6A15-FB61-EA8511DD98BC}"/>
              </a:ext>
            </a:extLst>
          </p:cNvPr>
          <p:cNvPicPr>
            <a:picLocks noChangeAspect="1"/>
          </p:cNvPicPr>
          <p:nvPr/>
        </p:nvPicPr>
        <p:blipFill>
          <a:blip r:embed="rId3"/>
          <a:stretch>
            <a:fillRect/>
          </a:stretch>
        </p:blipFill>
        <p:spPr>
          <a:xfrm>
            <a:off x="517072" y="2486453"/>
            <a:ext cx="6362700" cy="3022600"/>
          </a:xfrm>
          <a:prstGeom prst="rect">
            <a:avLst/>
          </a:prstGeom>
        </p:spPr>
      </p:pic>
    </p:spTree>
    <p:extLst>
      <p:ext uri="{BB962C8B-B14F-4D97-AF65-F5344CB8AC3E}">
        <p14:creationId xmlns:p14="http://schemas.microsoft.com/office/powerpoint/2010/main" val="149193316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The effect of stand-off</a:t>
            </a:r>
          </a:p>
        </p:txBody>
      </p:sp>
      <p:pic>
        <p:nvPicPr>
          <p:cNvPr id="2" name="Picture 1">
            <a:extLst>
              <a:ext uri="{FF2B5EF4-FFF2-40B4-BE49-F238E27FC236}">
                <a16:creationId xmlns:a16="http://schemas.microsoft.com/office/drawing/2014/main" id="{2410BDBF-79FE-0178-A3B5-84CE65BD7F9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25087" b="11018"/>
          <a:stretch/>
        </p:blipFill>
        <p:spPr>
          <a:xfrm>
            <a:off x="1450712" y="1966293"/>
            <a:ext cx="9290575" cy="445216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5" name="Straight Connector 4">
            <a:extLst>
              <a:ext uri="{FF2B5EF4-FFF2-40B4-BE49-F238E27FC236}">
                <a16:creationId xmlns:a16="http://schemas.microsoft.com/office/drawing/2014/main" id="{A231D83E-17BD-AB8E-7757-96CE10911D53}"/>
              </a:ext>
            </a:extLst>
          </p:cNvPr>
          <p:cNvCxnSpPr>
            <a:cxnSpLocks/>
          </p:cNvCxnSpPr>
          <p:nvPr/>
        </p:nvCxnSpPr>
        <p:spPr>
          <a:xfrm>
            <a:off x="2509284" y="3824744"/>
            <a:ext cx="1233377"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7B25757-C482-5E86-4A3C-3C9796F9CD56}"/>
              </a:ext>
            </a:extLst>
          </p:cNvPr>
          <p:cNvCxnSpPr>
            <a:cxnSpLocks/>
          </p:cNvCxnSpPr>
          <p:nvPr/>
        </p:nvCxnSpPr>
        <p:spPr>
          <a:xfrm>
            <a:off x="3724373" y="3806456"/>
            <a:ext cx="0" cy="1555037"/>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B23FCFD-FC98-19F0-2D3B-A9CF3D416180}"/>
              </a:ext>
            </a:extLst>
          </p:cNvPr>
          <p:cNvCxnSpPr>
            <a:cxnSpLocks/>
          </p:cNvCxnSpPr>
          <p:nvPr/>
        </p:nvCxnSpPr>
        <p:spPr>
          <a:xfrm>
            <a:off x="6902370" y="3469761"/>
            <a:ext cx="150628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6AE9CE8-4F65-80F3-7B7A-70F948C57690}"/>
              </a:ext>
            </a:extLst>
          </p:cNvPr>
          <p:cNvCxnSpPr>
            <a:cxnSpLocks/>
          </p:cNvCxnSpPr>
          <p:nvPr/>
        </p:nvCxnSpPr>
        <p:spPr>
          <a:xfrm>
            <a:off x="8415172" y="3448496"/>
            <a:ext cx="0" cy="1912997"/>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409855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The effect of stand-off</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5" name="Picture 14" descr="A picture containing chart&#10;&#10;Description automatically generated">
            <a:extLst>
              <a:ext uri="{FF2B5EF4-FFF2-40B4-BE49-F238E27FC236}">
                <a16:creationId xmlns:a16="http://schemas.microsoft.com/office/drawing/2014/main" id="{2FDD9F01-1607-AD30-BCF6-2684E0FE7650}"/>
              </a:ext>
            </a:extLst>
          </p:cNvPr>
          <p:cNvPicPr>
            <a:picLocks noChangeAspect="1"/>
          </p:cNvPicPr>
          <p:nvPr/>
        </p:nvPicPr>
        <p:blipFill>
          <a:blip r:embed="rId3"/>
          <a:stretch>
            <a:fillRect/>
          </a:stretch>
        </p:blipFill>
        <p:spPr>
          <a:xfrm>
            <a:off x="1533702" y="1691246"/>
            <a:ext cx="9124592" cy="5194421"/>
          </a:xfrm>
          <a:prstGeom prst="rect">
            <a:avLst/>
          </a:prstGeom>
        </p:spPr>
      </p:pic>
      <p:cxnSp>
        <p:nvCxnSpPr>
          <p:cNvPr id="10" name="Straight Connector 9">
            <a:extLst>
              <a:ext uri="{FF2B5EF4-FFF2-40B4-BE49-F238E27FC236}">
                <a16:creationId xmlns:a16="http://schemas.microsoft.com/office/drawing/2014/main" id="{800D5565-77B8-BA85-3161-E3564F2B278A}"/>
              </a:ext>
            </a:extLst>
          </p:cNvPr>
          <p:cNvCxnSpPr>
            <a:cxnSpLocks/>
          </p:cNvCxnSpPr>
          <p:nvPr/>
        </p:nvCxnSpPr>
        <p:spPr>
          <a:xfrm>
            <a:off x="2954214" y="5110918"/>
            <a:ext cx="6049108" cy="0"/>
          </a:xfrm>
          <a:prstGeom prst="line">
            <a:avLst/>
          </a:prstGeom>
          <a:ln w="28575">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1FAA0E7-0E0F-4E30-753A-59192E0DE807}"/>
              </a:ext>
            </a:extLst>
          </p:cNvPr>
          <p:cNvSpPr txBox="1"/>
          <p:nvPr/>
        </p:nvSpPr>
        <p:spPr>
          <a:xfrm>
            <a:off x="9120043" y="4943837"/>
            <a:ext cx="521297" cy="369332"/>
          </a:xfrm>
          <a:prstGeom prst="rect">
            <a:avLst/>
          </a:prstGeom>
          <a:solidFill>
            <a:srgbClr val="0070C0"/>
          </a:solidFill>
          <a:ln>
            <a:solidFill>
              <a:schemeClr val="tx1"/>
            </a:solidFill>
            <a:prstDash val="sysDash"/>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EFP</a:t>
            </a:r>
          </a:p>
        </p:txBody>
      </p:sp>
      <p:cxnSp>
        <p:nvCxnSpPr>
          <p:cNvPr id="4" name="Straight Connector 3">
            <a:extLst>
              <a:ext uri="{FF2B5EF4-FFF2-40B4-BE49-F238E27FC236}">
                <a16:creationId xmlns:a16="http://schemas.microsoft.com/office/drawing/2014/main" id="{C7DE50AA-A840-B090-AD39-980A31FB80E5}"/>
              </a:ext>
            </a:extLst>
          </p:cNvPr>
          <p:cNvCxnSpPr/>
          <p:nvPr/>
        </p:nvCxnSpPr>
        <p:spPr>
          <a:xfrm>
            <a:off x="3438144" y="1682496"/>
            <a:ext cx="0" cy="402336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313B3F64-C0B4-8112-B805-B8B2A47CB036}"/>
              </a:ext>
            </a:extLst>
          </p:cNvPr>
          <p:cNvCxnSpPr/>
          <p:nvPr/>
        </p:nvCxnSpPr>
        <p:spPr>
          <a:xfrm>
            <a:off x="4706112" y="1706880"/>
            <a:ext cx="0" cy="402336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B06CBF3-E80F-E974-7883-7A7F7999FE69}"/>
              </a:ext>
            </a:extLst>
          </p:cNvPr>
          <p:cNvCxnSpPr/>
          <p:nvPr/>
        </p:nvCxnSpPr>
        <p:spPr>
          <a:xfrm>
            <a:off x="6004560" y="1706880"/>
            <a:ext cx="0" cy="4023360"/>
          </a:xfrm>
          <a:prstGeom prst="line">
            <a:avLst/>
          </a:prstGeom>
          <a:ln w="38100">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6DD4BB4-C300-B37D-7162-CDE018B0BB30}"/>
              </a:ext>
            </a:extLst>
          </p:cNvPr>
          <p:cNvSpPr txBox="1"/>
          <p:nvPr/>
        </p:nvSpPr>
        <p:spPr>
          <a:xfrm>
            <a:off x="3533070" y="1689600"/>
            <a:ext cx="1078116" cy="369332"/>
          </a:xfrm>
          <a:prstGeom prst="rect">
            <a:avLst/>
          </a:prstGeom>
          <a:solidFill>
            <a:srgbClr val="00B050"/>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Optimum</a:t>
            </a:r>
          </a:p>
        </p:txBody>
      </p:sp>
    </p:spTree>
    <p:extLst>
      <p:ext uri="{BB962C8B-B14F-4D97-AF65-F5344CB8AC3E}">
        <p14:creationId xmlns:p14="http://schemas.microsoft.com/office/powerpoint/2010/main" val="419147268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E19B653C-798C-4333-8452-3DF3AE3C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0FE50278-E2EC-42B2-A1F1-921DD3990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305994" y="-5310547"/>
            <a:ext cx="1580014" cy="12192002"/>
          </a:xfrm>
          <a:prstGeom prst="rect">
            <a:avLst/>
          </a:prstGeom>
          <a:gradFill>
            <a:gsLst>
              <a:gs pos="19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1236153F-0DB4-40DD-87C6-B40C1B7E2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72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5" y="288404"/>
            <a:ext cx="7170656" cy="97744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Density of Liner and Target</a:t>
            </a:r>
          </a:p>
        </p:txBody>
      </p:sp>
      <p:pic>
        <p:nvPicPr>
          <p:cNvPr id="8" name="Picture 7" descr="Chart&#10;&#10;Description automatically generated">
            <a:extLst>
              <a:ext uri="{FF2B5EF4-FFF2-40B4-BE49-F238E27FC236}">
                <a16:creationId xmlns:a16="http://schemas.microsoft.com/office/drawing/2014/main" id="{6AB566D7-9CC3-625C-66CF-0406DCB2E3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02553" y="2581177"/>
            <a:ext cx="3238707" cy="3263180"/>
          </a:xfrm>
          <a:prstGeom prst="rect">
            <a:avLst/>
          </a:prstGeom>
        </p:spPr>
      </p:pic>
      <p:pic>
        <p:nvPicPr>
          <p:cNvPr id="5" name="Picture 4" descr="Chart&#10;&#10;Description automatically generated">
            <a:extLst>
              <a:ext uri="{FF2B5EF4-FFF2-40B4-BE49-F238E27FC236}">
                <a16:creationId xmlns:a16="http://schemas.microsoft.com/office/drawing/2014/main" id="{CE307E35-BC77-3B8B-5F25-A7268B7E9A5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76646" y="2650091"/>
            <a:ext cx="3238707" cy="3125351"/>
          </a:xfrm>
          <a:prstGeom prst="rect">
            <a:avLst/>
          </a:prstGeom>
        </p:spPr>
      </p:pic>
      <p:pic>
        <p:nvPicPr>
          <p:cNvPr id="11" name="Picture 10" descr="Table&#10;&#10;Description automatically generated">
            <a:extLst>
              <a:ext uri="{FF2B5EF4-FFF2-40B4-BE49-F238E27FC236}">
                <a16:creationId xmlns:a16="http://schemas.microsoft.com/office/drawing/2014/main" id="{B88CEA2E-88CA-269E-6D24-46B97557C9F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050740" y="2686527"/>
            <a:ext cx="3238707" cy="30524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3A583698-54B6-F1ED-AAB0-9E7BC84F17A5}"/>
                  </a:ext>
                </a:extLst>
              </p:cNvPr>
              <p:cNvSpPr txBox="1"/>
              <p:nvPr/>
            </p:nvSpPr>
            <p:spPr>
              <a:xfrm>
                <a:off x="3693086" y="1829448"/>
                <a:ext cx="4464684" cy="818366"/>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𝑃</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𝐿</m:t>
                      </m:r>
                      <m:rad>
                        <m:radPr>
                          <m:degHide m:val="on"/>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radPr>
                        <m:deg/>
                        <m:e>
                          <m:f>
                            <m:f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fPr>
                            <m:num>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𝜆</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𝑗</m:t>
                                  </m:r>
                                </m:sub>
                              </m:sSub>
                            </m:num>
                            <m:den>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𝑡</m:t>
                                  </m:r>
                                </m:sub>
                              </m:sSub>
                            </m:den>
                          </m:f>
                        </m:e>
                      </m:rad>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𝑤h𝑒𝑟𝑒</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𝜆</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𝑖𝑠</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𝑎</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𝑤𝑎𝑟h𝑒𝑎𝑑</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𝑐𝑜𝑛𝑠𝑡𝑎𝑛𝑡</m:t>
                      </m:r>
                    </m:oMath>
                  </m:oMathPara>
                </a14:m>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12" name="TextBox 11">
                <a:extLst>
                  <a:ext uri="{FF2B5EF4-FFF2-40B4-BE49-F238E27FC236}">
                    <a16:creationId xmlns:a16="http://schemas.microsoft.com/office/drawing/2014/main" id="{3A583698-54B6-F1ED-AAB0-9E7BC84F17A5}"/>
                  </a:ext>
                </a:extLst>
              </p:cNvPr>
              <p:cNvSpPr txBox="1">
                <a:spLocks noRot="1" noChangeAspect="1" noMove="1" noResize="1" noEditPoints="1" noAdjustHandles="1" noChangeArrowheads="1" noChangeShapeType="1" noTextEdit="1"/>
              </p:cNvSpPr>
              <p:nvPr/>
            </p:nvSpPr>
            <p:spPr>
              <a:xfrm>
                <a:off x="3693086" y="1829448"/>
                <a:ext cx="4464684" cy="818366"/>
              </a:xfrm>
              <a:prstGeom prst="rect">
                <a:avLst/>
              </a:prstGeom>
              <a:blipFill>
                <a:blip r:embed="rId6"/>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43966011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B44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EDCEF06-78BD-0338-4DA7-992520A1F837}"/>
              </a:ext>
            </a:extLst>
          </p:cNvPr>
          <p:cNvPicPr>
            <a:picLocks noChangeAspect="1"/>
          </p:cNvPicPr>
          <p:nvPr/>
        </p:nvPicPr>
        <p:blipFill>
          <a:blip r:embed="rId2"/>
          <a:stretch>
            <a:fillRect/>
          </a:stretch>
        </p:blipFill>
        <p:spPr>
          <a:xfrm>
            <a:off x="6421035" y="1351438"/>
            <a:ext cx="5129784" cy="4155124"/>
          </a:xfrm>
          <a:prstGeom prst="rect">
            <a:avLst/>
          </a:prstGeom>
        </p:spPr>
      </p:pic>
      <p:sp>
        <p:nvSpPr>
          <p:cNvPr id="13" name="Rectangle 12">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Diagram&#10;&#10;Description automatically generated">
            <a:extLst>
              <a:ext uri="{FF2B5EF4-FFF2-40B4-BE49-F238E27FC236}">
                <a16:creationId xmlns:a16="http://schemas.microsoft.com/office/drawing/2014/main" id="{B41E3B1F-0D5D-0F88-F06F-098FFF86D2D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7012" y="1691286"/>
            <a:ext cx="5129784" cy="3475427"/>
          </a:xfrm>
          <a:prstGeom prst="rect">
            <a:avLst/>
          </a:prstGeom>
        </p:spPr>
      </p:pic>
    </p:spTree>
    <p:extLst>
      <p:ext uri="{BB962C8B-B14F-4D97-AF65-F5344CB8AC3E}">
        <p14:creationId xmlns:p14="http://schemas.microsoft.com/office/powerpoint/2010/main" val="134179920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326314" y="1273194"/>
            <a:ext cx="4399093"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white"/>
                </a:solidFill>
                <a:effectLst/>
                <a:uLnTx/>
                <a:uFillTx/>
                <a:latin typeface="Calibri Light" panose="020F0302020204030204"/>
                <a:ea typeface="+mn-ea"/>
                <a:cs typeface="+mn-cs"/>
              </a:rPr>
              <a:t>Case Shape and Confinement</a:t>
            </a:r>
          </a:p>
        </p:txBody>
      </p:sp>
      <p:sp>
        <p:nvSpPr>
          <p:cNvPr id="2" name="TextBox 1">
            <a:extLst>
              <a:ext uri="{FF2B5EF4-FFF2-40B4-BE49-F238E27FC236}">
                <a16:creationId xmlns:a16="http://schemas.microsoft.com/office/drawing/2014/main" id="{4E724155-AC61-96A4-D6E0-45A57F95BD61}"/>
              </a:ext>
            </a:extLst>
          </p:cNvPr>
          <p:cNvSpPr txBox="1"/>
          <p:nvPr/>
        </p:nvSpPr>
        <p:spPr>
          <a:xfrm>
            <a:off x="148002" y="2668402"/>
            <a:ext cx="5472573" cy="3181684"/>
          </a:xfrm>
        </p:spPr>
        <p:txBody>
          <a:bodyPr vert="horz" lIns="91440" tIns="45720" rIns="91440" bIns="45720" rtlCol="0" anchor="t">
            <a:normAutofit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Various attempts to increase jet length by boosting velocity have been attempted. However, packing too much explosive around the base region causes the hole to widen with less penetration depth. As such, a full calibre cone with a cylindrical case works well, or boat tailing to save weight without detriment to detonation wave propagation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Confinement rigidity affects penetration performance by altering the strength of reflected shock waves. Using a stiffer or thicker metal walled case is better than a thin case.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The minimum explosive head for normal shock-wave incidence on cone apex should be at least 0.5CD</a:t>
            </a:r>
          </a:p>
        </p:txBody>
      </p:sp>
      <p:sp>
        <p:nvSpPr>
          <p:cNvPr id="68" name="Freeform: Shape 67">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Shape, polygon&#10;&#10;Description automatically generated">
            <a:extLst>
              <a:ext uri="{FF2B5EF4-FFF2-40B4-BE49-F238E27FC236}">
                <a16:creationId xmlns:a16="http://schemas.microsoft.com/office/drawing/2014/main" id="{389A057C-F761-C57B-8D78-6836DA69FD7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29823" y="599325"/>
            <a:ext cx="4137627" cy="2741177"/>
          </a:xfrm>
          <a:prstGeom prst="rect">
            <a:avLst/>
          </a:prstGeom>
        </p:spPr>
      </p:pic>
      <p:pic>
        <p:nvPicPr>
          <p:cNvPr id="9" name="Picture 8" descr="Diagram&#10;&#10;Description automatically generated">
            <a:extLst>
              <a:ext uri="{FF2B5EF4-FFF2-40B4-BE49-F238E27FC236}">
                <a16:creationId xmlns:a16="http://schemas.microsoft.com/office/drawing/2014/main" id="{354C24BD-D5C8-8F5A-A9EA-621699FC4FB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187612" y="4003650"/>
            <a:ext cx="4622052" cy="2010592"/>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9598294"/>
      </p:ext>
    </p:extLst>
  </p:cSld>
  <p:clrMapOvr>
    <a:overrideClrMapping bg1="dk1" tx1="lt1" bg2="dk2" tx2="lt2" accent1="accent1" accent2="accent2" accent3="accent3" accent4="accent4" accent5="accent5" accent6="accent6" hlink="hlink" folHlink="folHlink"/>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6397" y="502020"/>
            <a:ext cx="5323715" cy="1642970"/>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rPr>
              <a:t>Explosive type</a:t>
            </a:r>
          </a:p>
        </p:txBody>
      </p:sp>
      <p:sp>
        <p:nvSpPr>
          <p:cNvPr id="2" name="TextBox 1">
            <a:extLst>
              <a:ext uri="{FF2B5EF4-FFF2-40B4-BE49-F238E27FC236}">
                <a16:creationId xmlns:a16="http://schemas.microsoft.com/office/drawing/2014/main" id="{4E724155-AC61-96A4-D6E0-45A57F95BD61}"/>
              </a:ext>
            </a:extLst>
          </p:cNvPr>
          <p:cNvSpPr txBox="1"/>
          <p:nvPr/>
        </p:nvSpPr>
        <p:spPr>
          <a:xfrm>
            <a:off x="1144923" y="2405894"/>
            <a:ext cx="5315189" cy="3535083"/>
          </a:xfrm>
        </p:spPr>
        <p:txBody>
          <a:bodyPr vert="horz" lIns="91440" tIns="45720" rIns="91440" bIns="45720" rtlCol="0" anchor="t">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An explosive with higher detonation shock pressure P gives better penetration. The explosives tabulated below have, 10,000 times the cone collapse pressure for copper.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Good filling quality is necessary to minimize jet perturbations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3" name="Rectangle 6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4" name="Table 4">
            <a:extLst>
              <a:ext uri="{FF2B5EF4-FFF2-40B4-BE49-F238E27FC236}">
                <a16:creationId xmlns:a16="http://schemas.microsoft.com/office/drawing/2014/main" id="{69ADC1F0-181B-6F95-020B-23A4F69B3025}"/>
              </a:ext>
            </a:extLst>
          </p:cNvPr>
          <p:cNvGraphicFramePr>
            <a:graphicFrameLocks noGrp="1"/>
          </p:cNvGraphicFramePr>
          <p:nvPr/>
        </p:nvGraphicFramePr>
        <p:xfrm>
          <a:off x="3541035" y="4366429"/>
          <a:ext cx="8128000" cy="18542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71710080"/>
                    </a:ext>
                  </a:extLst>
                </a:gridCol>
                <a:gridCol w="2032000">
                  <a:extLst>
                    <a:ext uri="{9D8B030D-6E8A-4147-A177-3AD203B41FA5}">
                      <a16:colId xmlns:a16="http://schemas.microsoft.com/office/drawing/2014/main" val="1372760609"/>
                    </a:ext>
                  </a:extLst>
                </a:gridCol>
                <a:gridCol w="2032000">
                  <a:extLst>
                    <a:ext uri="{9D8B030D-6E8A-4147-A177-3AD203B41FA5}">
                      <a16:colId xmlns:a16="http://schemas.microsoft.com/office/drawing/2014/main" val="2025179263"/>
                    </a:ext>
                  </a:extLst>
                </a:gridCol>
                <a:gridCol w="2032000">
                  <a:extLst>
                    <a:ext uri="{9D8B030D-6E8A-4147-A177-3AD203B41FA5}">
                      <a16:colId xmlns:a16="http://schemas.microsoft.com/office/drawing/2014/main" val="1257801842"/>
                    </a:ext>
                  </a:extLst>
                </a:gridCol>
              </a:tblGrid>
              <a:tr h="370840">
                <a:tc>
                  <a:txBody>
                    <a:bodyPr/>
                    <a:lstStyle/>
                    <a:p>
                      <a:r>
                        <a:rPr lang="en-US" dirty="0"/>
                        <a:t>Explosive</a:t>
                      </a:r>
                    </a:p>
                  </a:txBody>
                  <a:tcPr/>
                </a:tc>
                <a:tc>
                  <a:txBody>
                    <a:bodyPr/>
                    <a:lstStyle/>
                    <a:p>
                      <a:r>
                        <a:rPr lang="en-US" dirty="0"/>
                        <a:t>Density (g/cc)</a:t>
                      </a:r>
                    </a:p>
                  </a:txBody>
                  <a:tcPr/>
                </a:tc>
                <a:tc>
                  <a:txBody>
                    <a:bodyPr/>
                    <a:lstStyle/>
                    <a:p>
                      <a:r>
                        <a:rPr lang="en-US" dirty="0"/>
                        <a:t>Vd (m/s)</a:t>
                      </a:r>
                    </a:p>
                  </a:txBody>
                  <a:tcPr/>
                </a:tc>
                <a:tc>
                  <a:txBody>
                    <a:bodyPr/>
                    <a:lstStyle/>
                    <a:p>
                      <a:r>
                        <a:rPr lang="en-US" dirty="0"/>
                        <a:t>P (Kbar)</a:t>
                      </a:r>
                    </a:p>
                  </a:txBody>
                  <a:tcPr/>
                </a:tc>
                <a:extLst>
                  <a:ext uri="{0D108BD9-81ED-4DB2-BD59-A6C34878D82A}">
                    <a16:rowId xmlns:a16="http://schemas.microsoft.com/office/drawing/2014/main" val="3532149246"/>
                  </a:ext>
                </a:extLst>
              </a:tr>
              <a:tr h="370840">
                <a:tc>
                  <a:txBody>
                    <a:bodyPr/>
                    <a:lstStyle/>
                    <a:p>
                      <a:r>
                        <a:rPr lang="en-US" dirty="0"/>
                        <a:t>PE4</a:t>
                      </a:r>
                    </a:p>
                  </a:txBody>
                  <a:tcPr/>
                </a:tc>
                <a:tc>
                  <a:txBody>
                    <a:bodyPr/>
                    <a:lstStyle/>
                    <a:p>
                      <a:r>
                        <a:rPr lang="en-US" dirty="0"/>
                        <a:t>1.6</a:t>
                      </a:r>
                    </a:p>
                  </a:txBody>
                  <a:tcPr/>
                </a:tc>
                <a:tc>
                  <a:txBody>
                    <a:bodyPr/>
                    <a:lstStyle/>
                    <a:p>
                      <a:r>
                        <a:rPr lang="en-US" dirty="0"/>
                        <a:t>8200</a:t>
                      </a:r>
                    </a:p>
                  </a:txBody>
                  <a:tcPr/>
                </a:tc>
                <a:tc>
                  <a:txBody>
                    <a:bodyPr/>
                    <a:lstStyle/>
                    <a:p>
                      <a:r>
                        <a:rPr lang="en-US" dirty="0"/>
                        <a:t>270</a:t>
                      </a:r>
                    </a:p>
                  </a:txBody>
                  <a:tcPr/>
                </a:tc>
                <a:extLst>
                  <a:ext uri="{0D108BD9-81ED-4DB2-BD59-A6C34878D82A}">
                    <a16:rowId xmlns:a16="http://schemas.microsoft.com/office/drawing/2014/main" val="89346166"/>
                  </a:ext>
                </a:extLst>
              </a:tr>
              <a:tr h="370840">
                <a:tc>
                  <a:txBody>
                    <a:bodyPr/>
                    <a:lstStyle/>
                    <a:p>
                      <a:r>
                        <a:rPr lang="en-US" dirty="0"/>
                        <a:t>COMP B</a:t>
                      </a:r>
                    </a:p>
                  </a:txBody>
                  <a:tcPr/>
                </a:tc>
                <a:tc>
                  <a:txBody>
                    <a:bodyPr/>
                    <a:lstStyle/>
                    <a:p>
                      <a:r>
                        <a:rPr lang="en-US" dirty="0"/>
                        <a:t>1.6</a:t>
                      </a:r>
                    </a:p>
                  </a:txBody>
                  <a:tcPr/>
                </a:tc>
                <a:tc>
                  <a:txBody>
                    <a:bodyPr/>
                    <a:lstStyle/>
                    <a:p>
                      <a:r>
                        <a:rPr lang="en-US" dirty="0"/>
                        <a:t>7840</a:t>
                      </a:r>
                    </a:p>
                  </a:txBody>
                  <a:tcPr/>
                </a:tc>
                <a:tc>
                  <a:txBody>
                    <a:bodyPr/>
                    <a:lstStyle/>
                    <a:p>
                      <a:r>
                        <a:rPr lang="en-US" dirty="0"/>
                        <a:t>246</a:t>
                      </a:r>
                    </a:p>
                  </a:txBody>
                  <a:tcPr/>
                </a:tc>
                <a:extLst>
                  <a:ext uri="{0D108BD9-81ED-4DB2-BD59-A6C34878D82A}">
                    <a16:rowId xmlns:a16="http://schemas.microsoft.com/office/drawing/2014/main" val="619182835"/>
                  </a:ext>
                </a:extLst>
              </a:tr>
              <a:tr h="370840">
                <a:tc>
                  <a:txBody>
                    <a:bodyPr/>
                    <a:lstStyle/>
                    <a:p>
                      <a:r>
                        <a:rPr lang="en-US" dirty="0"/>
                        <a:t>EDC1/S</a:t>
                      </a:r>
                    </a:p>
                  </a:txBody>
                  <a:tcPr/>
                </a:tc>
                <a:tc>
                  <a:txBody>
                    <a:bodyPr/>
                    <a:lstStyle/>
                    <a:p>
                      <a:r>
                        <a:rPr lang="en-US" dirty="0"/>
                        <a:t>1.8</a:t>
                      </a:r>
                    </a:p>
                  </a:txBody>
                  <a:tcPr/>
                </a:tc>
                <a:tc>
                  <a:txBody>
                    <a:bodyPr/>
                    <a:lstStyle/>
                    <a:p>
                      <a:r>
                        <a:rPr lang="en-US" dirty="0"/>
                        <a:t>8600</a:t>
                      </a:r>
                    </a:p>
                  </a:txBody>
                  <a:tcPr/>
                </a:tc>
                <a:tc>
                  <a:txBody>
                    <a:bodyPr/>
                    <a:lstStyle/>
                    <a:p>
                      <a:r>
                        <a:rPr lang="en-US" dirty="0"/>
                        <a:t>333</a:t>
                      </a:r>
                    </a:p>
                  </a:txBody>
                  <a:tcPr/>
                </a:tc>
                <a:extLst>
                  <a:ext uri="{0D108BD9-81ED-4DB2-BD59-A6C34878D82A}">
                    <a16:rowId xmlns:a16="http://schemas.microsoft.com/office/drawing/2014/main" val="1718404759"/>
                  </a:ext>
                </a:extLst>
              </a:tr>
              <a:tr h="370840">
                <a:tc>
                  <a:txBody>
                    <a:bodyPr/>
                    <a:lstStyle/>
                    <a:p>
                      <a:r>
                        <a:rPr lang="en-US" dirty="0"/>
                        <a:t>TORPEX</a:t>
                      </a:r>
                    </a:p>
                  </a:txBody>
                  <a:tcPr/>
                </a:tc>
                <a:tc>
                  <a:txBody>
                    <a:bodyPr/>
                    <a:lstStyle/>
                    <a:p>
                      <a:r>
                        <a:rPr lang="en-US" dirty="0"/>
                        <a:t>1.7</a:t>
                      </a:r>
                    </a:p>
                  </a:txBody>
                  <a:tcPr/>
                </a:tc>
                <a:tc>
                  <a:txBody>
                    <a:bodyPr/>
                    <a:lstStyle/>
                    <a:p>
                      <a:r>
                        <a:rPr lang="en-US" dirty="0"/>
                        <a:t>7370</a:t>
                      </a:r>
                    </a:p>
                  </a:txBody>
                  <a:tcPr/>
                </a:tc>
                <a:tc>
                  <a:txBody>
                    <a:bodyPr/>
                    <a:lstStyle/>
                    <a:p>
                      <a:r>
                        <a:rPr lang="en-US" dirty="0"/>
                        <a:t>231</a:t>
                      </a:r>
                    </a:p>
                  </a:txBody>
                  <a:tcPr/>
                </a:tc>
                <a:extLst>
                  <a:ext uri="{0D108BD9-81ED-4DB2-BD59-A6C34878D82A}">
                    <a16:rowId xmlns:a16="http://schemas.microsoft.com/office/drawing/2014/main" val="4249103540"/>
                  </a:ext>
                </a:extLst>
              </a:tr>
            </a:tbl>
          </a:graphicData>
        </a:graphic>
      </p:graphicFrame>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1E5CEABD-2A5A-1884-CFB9-81D5AD5C153D}"/>
                  </a:ext>
                </a:extLst>
              </p:cNvPr>
              <p:cNvSpPr txBox="1"/>
              <p:nvPr/>
            </p:nvSpPr>
            <p:spPr>
              <a:xfrm>
                <a:off x="8311377" y="2405894"/>
                <a:ext cx="3312445" cy="492443"/>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𝑃</m:t>
                      </m:r>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m:t>
                      </m:r>
                      <m:sSup>
                        <m:sSupPr>
                          <m:ctrlP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ctrlPr>
                        </m:sSupPr>
                        <m:e>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2.5</m:t>
                          </m:r>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×10</m:t>
                          </m:r>
                        </m:e>
                        <m:sup>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mn-ea"/>
                              <a:cs typeface="+mn-cs"/>
                            </a:rPr>
                            <m:t>−6</m:t>
                          </m:r>
                        </m:sup>
                      </m:sSup>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𝜌</m:t>
                      </m:r>
                      <m:sSup>
                        <m:sSupPr>
                          <m:ctrlP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ctrlPr>
                        </m:sSupPr>
                        <m:e>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𝐷</m:t>
                          </m:r>
                        </m:e>
                        <m:sup>
                          <m:r>
                            <a:rPr kumimoji="0" lang="en-GB" sz="3200" b="0" i="1" u="none" strike="noStrike" kern="1200" cap="none" spc="0" normalizeH="0" baseline="0" noProof="0" smtClean="0">
                              <a:ln>
                                <a:noFill/>
                              </a:ln>
                              <a:solidFill>
                                <a:prstClr val="white"/>
                              </a:solidFill>
                              <a:effectLst/>
                              <a:uLnTx/>
                              <a:uFillTx/>
                              <a:latin typeface="Cambria Math" panose="02040503050406030204" pitchFamily="18" charset="0"/>
                              <a:ea typeface="Cambria Math" panose="02040503050406030204" pitchFamily="18" charset="0"/>
                              <a:cs typeface="+mn-cs"/>
                            </a:rPr>
                            <m:t>2</m:t>
                          </m:r>
                        </m:sup>
                      </m:sSup>
                    </m:oMath>
                  </m:oMathPara>
                </a14:m>
                <a:endPar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Choice>
        <mc:Fallback xmlns="">
          <p:sp>
            <p:nvSpPr>
              <p:cNvPr id="5" name="TextBox 4">
                <a:extLst>
                  <a:ext uri="{FF2B5EF4-FFF2-40B4-BE49-F238E27FC236}">
                    <a16:creationId xmlns:a16="http://schemas.microsoft.com/office/drawing/2014/main" id="{1E5CEABD-2A5A-1884-CFB9-81D5AD5C153D}"/>
                  </a:ext>
                </a:extLst>
              </p:cNvPr>
              <p:cNvSpPr txBox="1">
                <a:spLocks noRot="1" noChangeAspect="1" noMove="1" noResize="1" noEditPoints="1" noAdjustHandles="1" noChangeArrowheads="1" noChangeShapeType="1" noTextEdit="1"/>
              </p:cNvSpPr>
              <p:nvPr/>
            </p:nvSpPr>
            <p:spPr>
              <a:xfrm>
                <a:off x="8311377" y="2405894"/>
                <a:ext cx="3312445" cy="492443"/>
              </a:xfrm>
              <a:prstGeom prst="rect">
                <a:avLst/>
              </a:prstGeom>
              <a:blipFill>
                <a:blip r:embed="rId3"/>
                <a:stretch>
                  <a:fillRect l="-2290" t="-2500" r="-382" b="-22500"/>
                </a:stretch>
              </a:blipFill>
            </p:spPr>
            <p:txBody>
              <a:bodyPr/>
              <a:lstStyle/>
              <a:p>
                <a:r>
                  <a:rPr lang="en-US">
                    <a:noFill/>
                  </a:rPr>
                  <a:t> </a:t>
                </a:r>
              </a:p>
            </p:txBody>
          </p:sp>
        </mc:Fallback>
      </mc:AlternateContent>
    </p:spTree>
    <p:extLst>
      <p:ext uri="{BB962C8B-B14F-4D97-AF65-F5344CB8AC3E}">
        <p14:creationId xmlns:p14="http://schemas.microsoft.com/office/powerpoint/2010/main" val="159552430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032B1E8-BC40-4380-97A6-14C0320AE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82BEABD9-E1ED-49C7-8734-5494C88E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41248" y="5010912"/>
            <a:ext cx="2889504" cy="13441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Calibri Light" panose="020F0302020204030204"/>
                <a:ea typeface="+mn-ea"/>
                <a:cs typeface="+mn-cs"/>
              </a:rPr>
              <a:t>Initiation method</a:t>
            </a:r>
          </a:p>
        </p:txBody>
      </p:sp>
      <p:pic>
        <p:nvPicPr>
          <p:cNvPr id="8" name="Picture 7" descr="Text&#10;&#10;Description automatically generated">
            <a:extLst>
              <a:ext uri="{FF2B5EF4-FFF2-40B4-BE49-F238E27FC236}">
                <a16:creationId xmlns:a16="http://schemas.microsoft.com/office/drawing/2014/main" id="{12220147-D9F8-78B8-55EC-ABC0F198820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985" y="756461"/>
            <a:ext cx="5212080" cy="3309670"/>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6E53474E-BD4E-19B7-E9F0-5FD0E04FBE5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45935" y="1662059"/>
            <a:ext cx="5212080" cy="1498473"/>
          </a:xfrm>
          <a:prstGeom prst="rect">
            <a:avLst/>
          </a:prstGeom>
        </p:spPr>
      </p:pic>
      <p:cxnSp>
        <p:nvCxnSpPr>
          <p:cNvPr id="59" name="Straight Connector 58">
            <a:extLst>
              <a:ext uri="{FF2B5EF4-FFF2-40B4-BE49-F238E27FC236}">
                <a16:creationId xmlns:a16="http://schemas.microsoft.com/office/drawing/2014/main" id="{17341211-05E5-4FDD-98B1-F551CD0EAE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9512"/>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5DEAEF4-BB74-3DFB-9989-5261CAADD8FD}"/>
              </a:ext>
            </a:extLst>
          </p:cNvPr>
          <p:cNvSpPr txBox="1"/>
          <p:nvPr/>
        </p:nvSpPr>
        <p:spPr>
          <a:xfrm>
            <a:off x="4379976" y="5010912"/>
            <a:ext cx="6976872" cy="1344168"/>
          </a:xfr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prstClr val="black"/>
                </a:solidFill>
                <a:effectLst/>
                <a:uLnTx/>
                <a:uFillTx/>
                <a:latin typeface="Calibri" panose="020F0502020204030204"/>
                <a:ea typeface="+mn-ea"/>
                <a:cs typeface="+mn-cs"/>
              </a:rPr>
              <a:t>Whilst central initiation (CI) requires a head space of 0.5CD, peripheral initiation (PI) can be created using a wave shaper. This can save further head space if necessary. PI as opposed to CI can create jet perturbations if symmetry is not aligned (manufacturing costs etc)</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3223547"/>
      </p:ext>
    </p:extLst>
  </p:cSld>
  <p:clrMapOvr>
    <a:overrideClrMapping bg1="dk1" tx1="lt1" bg2="dk2" tx2="lt2" accent1="accent1" accent2="accent2" accent3="accent3" accent4="accent4" accent5="accent5" accent6="accent6" hlink="hlink" folHlink="folHlink"/>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2" name="Rectangle 9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4" name="Rectangle 9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6" name="Rectangle 9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8" name="Freeform: Shape 9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0" name="Rectangle 9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66722" y="586855"/>
            <a:ext cx="3201366" cy="3387497"/>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Precision symmetry</a:t>
            </a:r>
          </a:p>
        </p:txBody>
      </p:sp>
      <p:sp>
        <p:nvSpPr>
          <p:cNvPr id="2" name="TextBox 1">
            <a:extLst>
              <a:ext uri="{FF2B5EF4-FFF2-40B4-BE49-F238E27FC236}">
                <a16:creationId xmlns:a16="http://schemas.microsoft.com/office/drawing/2014/main" id="{A5DEAEF4-BB74-3DFB-9989-5261CAADD8FD}"/>
              </a:ext>
            </a:extLst>
          </p:cNvPr>
          <p:cNvSpPr txBox="1"/>
          <p:nvPr/>
        </p:nvSpPr>
        <p:spPr>
          <a:xfrm>
            <a:off x="4581727" y="649480"/>
            <a:ext cx="3524727" cy="5546047"/>
          </a:xfr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For best penetration and with the least round variation, axial and radial symmetry must be excellent. An offset or inhomogeneous charge is a disaster leading to lateral velocity V</a:t>
            </a:r>
            <a:r>
              <a:rPr kumimoji="0" lang="en-US" sz="2400" b="0" i="0" u="none" strike="noStrike" kern="1200" cap="none" spc="0" normalizeH="0" baseline="-25000" noProof="0" dirty="0">
                <a:ln>
                  <a:noFill/>
                </a:ln>
                <a:solidFill>
                  <a:prstClr val="black"/>
                </a:solidFill>
                <a:effectLst/>
                <a:uLnTx/>
                <a:uFillTx/>
                <a:latin typeface="Calibri" panose="020F0502020204030204"/>
                <a:ea typeface="+mn-ea"/>
                <a:cs typeface="+mn-cs"/>
              </a:rPr>
              <a:t>L</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If the jet elements stay on axis they all contribute to hole deepening.</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As V</a:t>
            </a:r>
            <a:r>
              <a:rPr kumimoji="0" lang="en-US" sz="2400" b="0" i="0" u="none" strike="noStrike" kern="1200" cap="none" spc="0" normalizeH="0" baseline="-25000" noProof="0" dirty="0">
                <a:ln>
                  <a:noFill/>
                </a:ln>
                <a:solidFill>
                  <a:prstClr val="black"/>
                </a:solidFill>
                <a:effectLst/>
                <a:uLnTx/>
                <a:uFillTx/>
                <a:latin typeface="Calibri" panose="020F0502020204030204"/>
                <a:ea typeface="+mn-ea"/>
                <a:cs typeface="+mn-cs"/>
              </a:rPr>
              <a:t>L</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reduces penetration improves </a:t>
            </a:r>
          </a:p>
        </p:txBody>
      </p:sp>
      <p:pic>
        <p:nvPicPr>
          <p:cNvPr id="5" name="Picture 4" descr="A picture containing text, wall, indoor, picture frame&#10;&#10;Description automatically generated">
            <a:extLst>
              <a:ext uri="{FF2B5EF4-FFF2-40B4-BE49-F238E27FC236}">
                <a16:creationId xmlns:a16="http://schemas.microsoft.com/office/drawing/2014/main" id="{ED7252C5-6DFD-4025-E238-B4804DC5C5B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21600000">
            <a:off x="8109502" y="1529137"/>
            <a:ext cx="3615776" cy="3811605"/>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158626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Spin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A71E9BEA-7F12-5AD8-FFB0-BB392FD668A2}"/>
              </a:ext>
            </a:extLst>
          </p:cNvPr>
          <p:cNvPicPr>
            <a:picLocks noChangeAspect="1"/>
          </p:cNvPicPr>
          <p:nvPr/>
        </p:nvPicPr>
        <p:blipFill>
          <a:blip r:embed="rId3"/>
          <a:stretch>
            <a:fillRect/>
          </a:stretch>
        </p:blipFill>
        <p:spPr>
          <a:xfrm rot="21540000">
            <a:off x="5819262" y="1725396"/>
            <a:ext cx="5537175" cy="4980364"/>
          </a:xfrm>
          <a:prstGeom prst="rect">
            <a:avLst/>
          </a:prstGeom>
        </p:spPr>
      </p:pic>
      <p:sp>
        <p:nvSpPr>
          <p:cNvPr id="5" name="TextBox 4">
            <a:extLst>
              <a:ext uri="{FF2B5EF4-FFF2-40B4-BE49-F238E27FC236}">
                <a16:creationId xmlns:a16="http://schemas.microsoft.com/office/drawing/2014/main" id="{EA5DD83C-6020-F736-29D2-014C61503C8F}"/>
              </a:ext>
            </a:extLst>
          </p:cNvPr>
          <p:cNvSpPr txBox="1"/>
          <p:nvPr/>
        </p:nvSpPr>
        <p:spPr>
          <a:xfrm>
            <a:off x="699712" y="1356586"/>
            <a:ext cx="4711090" cy="5546047"/>
          </a:xfr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effect of charge rotation or spin is to degrade penetration – centripetal force diffuses the jet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30 revolutions per second the penetration is roughly halved (Schofield)</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Warheads are therefore fin-stabilized in flight, or if fired from a rifled gun adopt slipping driving bands (like the LRP)</a:t>
            </a:r>
          </a:p>
        </p:txBody>
      </p:sp>
    </p:spTree>
    <p:extLst>
      <p:ext uri="{BB962C8B-B14F-4D97-AF65-F5344CB8AC3E}">
        <p14:creationId xmlns:p14="http://schemas.microsoft.com/office/powerpoint/2010/main" val="72260720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4C50B5B6-238B-0443-8A65-D0A345E89CD0}"/>
              </a:ext>
            </a:extLst>
          </p:cNvPr>
          <p:cNvGraphicFramePr>
            <a:graphicFrameLocks noGrp="1"/>
          </p:cNvGraphicFramePr>
          <p:nvPr>
            <p:extLst>
              <p:ext uri="{D42A27DB-BD31-4B8C-83A1-F6EECF244321}">
                <p14:modId xmlns:p14="http://schemas.microsoft.com/office/powerpoint/2010/main" val="3102172045"/>
              </p:ext>
            </p:extLst>
          </p:nvPr>
        </p:nvGraphicFramePr>
        <p:xfrm>
          <a:off x="481623" y="1088487"/>
          <a:ext cx="11228754" cy="5577840"/>
        </p:xfrm>
        <a:graphic>
          <a:graphicData uri="http://schemas.openxmlformats.org/drawingml/2006/table">
            <a:tbl>
              <a:tblPr firstRow="1" bandRow="1">
                <a:tableStyleId>{5C22544A-7EE6-4342-B048-85BDC9FD1C3A}</a:tableStyleId>
              </a:tblPr>
              <a:tblGrid>
                <a:gridCol w="2783163">
                  <a:extLst>
                    <a:ext uri="{9D8B030D-6E8A-4147-A177-3AD203B41FA5}">
                      <a16:colId xmlns:a16="http://schemas.microsoft.com/office/drawing/2014/main" val="1952531190"/>
                    </a:ext>
                  </a:extLst>
                </a:gridCol>
                <a:gridCol w="5245191">
                  <a:extLst>
                    <a:ext uri="{9D8B030D-6E8A-4147-A177-3AD203B41FA5}">
                      <a16:colId xmlns:a16="http://schemas.microsoft.com/office/drawing/2014/main" val="4291297362"/>
                    </a:ext>
                  </a:extLst>
                </a:gridCol>
                <a:gridCol w="3200400">
                  <a:extLst>
                    <a:ext uri="{9D8B030D-6E8A-4147-A177-3AD203B41FA5}">
                      <a16:colId xmlns:a16="http://schemas.microsoft.com/office/drawing/2014/main" val="4251599262"/>
                    </a:ext>
                  </a:extLst>
                </a:gridCol>
              </a:tblGrid>
              <a:tr h="370840">
                <a:tc>
                  <a:txBody>
                    <a:bodyPr/>
                    <a:lstStyle/>
                    <a:p>
                      <a:r>
                        <a:rPr lang="en-US" sz="2000" dirty="0"/>
                        <a:t>Factor</a:t>
                      </a:r>
                    </a:p>
                  </a:txBody>
                  <a:tcPr/>
                </a:tc>
                <a:tc>
                  <a:txBody>
                    <a:bodyPr/>
                    <a:lstStyle/>
                    <a:p>
                      <a:r>
                        <a:rPr lang="en-US" sz="2000" dirty="0"/>
                        <a:t>Penetration (CD)</a:t>
                      </a:r>
                    </a:p>
                  </a:txBody>
                  <a:tcPr/>
                </a:tc>
                <a:tc>
                  <a:txBody>
                    <a:bodyPr/>
                    <a:lstStyle/>
                    <a:p>
                      <a:r>
                        <a:rPr lang="en-US" sz="2000" dirty="0"/>
                        <a:t>Remarks</a:t>
                      </a:r>
                    </a:p>
                  </a:txBody>
                  <a:tcPr/>
                </a:tc>
                <a:extLst>
                  <a:ext uri="{0D108BD9-81ED-4DB2-BD59-A6C34878D82A}">
                    <a16:rowId xmlns:a16="http://schemas.microsoft.com/office/drawing/2014/main" val="156387277"/>
                  </a:ext>
                </a:extLst>
              </a:tr>
              <a:tr h="370840">
                <a:tc>
                  <a:txBody>
                    <a:bodyPr/>
                    <a:lstStyle/>
                    <a:p>
                      <a:r>
                        <a:rPr lang="en-US" sz="2000" dirty="0"/>
                        <a:t>Charge Diameter</a:t>
                      </a:r>
                    </a:p>
                  </a:txBody>
                  <a:tcPr/>
                </a:tc>
                <a:tc>
                  <a:txBody>
                    <a:bodyPr/>
                    <a:lstStyle/>
                    <a:p>
                      <a:r>
                        <a:rPr lang="en-US" sz="2000" dirty="0"/>
                        <a:t>Increases with increasing diameter of charge</a:t>
                      </a:r>
                    </a:p>
                  </a:txBody>
                  <a:tcPr/>
                </a:tc>
                <a:tc>
                  <a:txBody>
                    <a:bodyPr/>
                    <a:lstStyle/>
                    <a:p>
                      <a:endParaRPr lang="en-US" sz="2000" dirty="0"/>
                    </a:p>
                  </a:txBody>
                  <a:tcPr/>
                </a:tc>
                <a:extLst>
                  <a:ext uri="{0D108BD9-81ED-4DB2-BD59-A6C34878D82A}">
                    <a16:rowId xmlns:a16="http://schemas.microsoft.com/office/drawing/2014/main" val="2673860015"/>
                  </a:ext>
                </a:extLst>
              </a:tr>
              <a:tr h="370840">
                <a:tc>
                  <a:txBody>
                    <a:bodyPr/>
                    <a:lstStyle/>
                    <a:p>
                      <a:r>
                        <a:rPr lang="en-US" sz="2000" dirty="0"/>
                        <a:t>Stand-Off</a:t>
                      </a:r>
                    </a:p>
                  </a:txBody>
                  <a:tcPr/>
                </a:tc>
                <a:tc>
                  <a:txBody>
                    <a:bodyPr/>
                    <a:lstStyle/>
                    <a:p>
                      <a:r>
                        <a:rPr lang="en-US" sz="2000" dirty="0"/>
                        <a:t>2 – 8 (up to 1000 EFP)</a:t>
                      </a:r>
                    </a:p>
                  </a:txBody>
                  <a:tcPr/>
                </a:tc>
                <a:tc>
                  <a:txBody>
                    <a:bodyPr/>
                    <a:lstStyle/>
                    <a:p>
                      <a:r>
                        <a:rPr lang="en-US" sz="2000" dirty="0"/>
                        <a:t>&gt; 14 EFP</a:t>
                      </a:r>
                    </a:p>
                  </a:txBody>
                  <a:tcPr/>
                </a:tc>
                <a:extLst>
                  <a:ext uri="{0D108BD9-81ED-4DB2-BD59-A6C34878D82A}">
                    <a16:rowId xmlns:a16="http://schemas.microsoft.com/office/drawing/2014/main" val="1758477118"/>
                  </a:ext>
                </a:extLst>
              </a:tr>
              <a:tr h="370840">
                <a:tc>
                  <a:txBody>
                    <a:bodyPr/>
                    <a:lstStyle/>
                    <a:p>
                      <a:r>
                        <a:rPr lang="en-US" sz="2000" dirty="0"/>
                        <a:t>Density of Liner Material</a:t>
                      </a:r>
                    </a:p>
                  </a:txBody>
                  <a:tcPr/>
                </a:tc>
                <a:tc>
                  <a:txBody>
                    <a:bodyPr/>
                    <a:lstStyle/>
                    <a:p>
                      <a:r>
                        <a:rPr lang="en-US" sz="2000" dirty="0"/>
                        <a:t>Increases with density (1.47:1 </a:t>
                      </a:r>
                      <a:r>
                        <a:rPr lang="en-US" sz="2000" dirty="0" err="1"/>
                        <a:t>W:Cu</a:t>
                      </a:r>
                      <a:r>
                        <a:rPr lang="en-US" sz="2000" dirty="0"/>
                        <a:t>)</a:t>
                      </a:r>
                    </a:p>
                  </a:txBody>
                  <a:tcPr/>
                </a:tc>
                <a:tc>
                  <a:txBody>
                    <a:bodyPr/>
                    <a:lstStyle/>
                    <a:p>
                      <a:r>
                        <a:rPr lang="en-US" sz="2000" dirty="0"/>
                        <a:t>Ductility?</a:t>
                      </a:r>
                    </a:p>
                  </a:txBody>
                  <a:tcPr/>
                </a:tc>
                <a:extLst>
                  <a:ext uri="{0D108BD9-81ED-4DB2-BD59-A6C34878D82A}">
                    <a16:rowId xmlns:a16="http://schemas.microsoft.com/office/drawing/2014/main" val="4276656555"/>
                  </a:ext>
                </a:extLst>
              </a:tr>
              <a:tr h="370840">
                <a:tc>
                  <a:txBody>
                    <a:bodyPr/>
                    <a:lstStyle/>
                    <a:p>
                      <a:r>
                        <a:rPr lang="en-US" sz="2000" dirty="0"/>
                        <a:t>Cone Angle</a:t>
                      </a:r>
                    </a:p>
                  </a:txBody>
                  <a:tcPr/>
                </a:tc>
                <a:tc>
                  <a:txBody>
                    <a:bodyPr/>
                    <a:lstStyle/>
                    <a:p>
                      <a:r>
                        <a:rPr lang="en-US" sz="2000" baseline="0" dirty="0"/>
                        <a:t>5 – 6 (0.5 – 2 EFP)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35 – 45</a:t>
                      </a:r>
                      <a:r>
                        <a:rPr lang="en-US" sz="2000" baseline="30000" dirty="0"/>
                        <a:t>0 </a:t>
                      </a:r>
                      <a:r>
                        <a:rPr lang="en-US" sz="2000" baseline="0" dirty="0"/>
                        <a:t> (150</a:t>
                      </a:r>
                      <a:r>
                        <a:rPr lang="en-US" sz="2000" baseline="30000" dirty="0"/>
                        <a:t>0</a:t>
                      </a:r>
                      <a:r>
                        <a:rPr lang="en-US" sz="2000" baseline="0" dirty="0"/>
                        <a:t> EFP)</a:t>
                      </a:r>
                      <a:endParaRPr lang="en-US" sz="2000" baseline="30000" dirty="0"/>
                    </a:p>
                  </a:txBody>
                  <a:tcPr/>
                </a:tc>
                <a:extLst>
                  <a:ext uri="{0D108BD9-81ED-4DB2-BD59-A6C34878D82A}">
                    <a16:rowId xmlns:a16="http://schemas.microsoft.com/office/drawing/2014/main" val="896050080"/>
                  </a:ext>
                </a:extLst>
              </a:tr>
              <a:tr h="370840">
                <a:tc>
                  <a:txBody>
                    <a:bodyPr/>
                    <a:lstStyle/>
                    <a:p>
                      <a:r>
                        <a:rPr lang="en-US" sz="2000" dirty="0"/>
                        <a:t>Case Shape</a:t>
                      </a:r>
                    </a:p>
                  </a:txBody>
                  <a:tcPr/>
                </a:tc>
                <a:tc>
                  <a:txBody>
                    <a:bodyPr/>
                    <a:lstStyle/>
                    <a:p>
                      <a:r>
                        <a:rPr lang="en-US" sz="2000" dirty="0"/>
                        <a:t>Best results achieved with cylindrical case</a:t>
                      </a:r>
                    </a:p>
                  </a:txBody>
                  <a:tcPr/>
                </a:tc>
                <a:tc>
                  <a:txBody>
                    <a:bodyPr/>
                    <a:lstStyle/>
                    <a:p>
                      <a:endParaRPr lang="en-US" sz="2000" dirty="0"/>
                    </a:p>
                  </a:txBody>
                  <a:tcPr/>
                </a:tc>
                <a:extLst>
                  <a:ext uri="{0D108BD9-81ED-4DB2-BD59-A6C34878D82A}">
                    <a16:rowId xmlns:a16="http://schemas.microsoft.com/office/drawing/2014/main" val="4005564364"/>
                  </a:ext>
                </a:extLst>
              </a:tr>
              <a:tr h="370840">
                <a:tc>
                  <a:txBody>
                    <a:bodyPr/>
                    <a:lstStyle/>
                    <a:p>
                      <a:r>
                        <a:rPr lang="en-US" sz="2000" dirty="0"/>
                        <a:t>Confinement</a:t>
                      </a:r>
                    </a:p>
                  </a:txBody>
                  <a:tcPr/>
                </a:tc>
                <a:tc>
                  <a:txBody>
                    <a:bodyPr/>
                    <a:lstStyle/>
                    <a:p>
                      <a:r>
                        <a:rPr lang="en-US" sz="2000" dirty="0"/>
                        <a:t>Greater penetration if </a:t>
                      </a:r>
                      <a:r>
                        <a:rPr lang="en-US" sz="2000"/>
                        <a:t>charge is confined</a:t>
                      </a:r>
                      <a:endParaRPr lang="en-US" sz="2000" dirty="0"/>
                    </a:p>
                  </a:txBody>
                  <a:tcPr/>
                </a:tc>
                <a:tc>
                  <a:txBody>
                    <a:bodyPr/>
                    <a:lstStyle/>
                    <a:p>
                      <a:r>
                        <a:rPr lang="en-US" sz="2000" dirty="0"/>
                        <a:t>The grater the density of the case material the greater the penetration</a:t>
                      </a:r>
                    </a:p>
                  </a:txBody>
                  <a:tcPr/>
                </a:tc>
                <a:extLst>
                  <a:ext uri="{0D108BD9-81ED-4DB2-BD59-A6C34878D82A}">
                    <a16:rowId xmlns:a16="http://schemas.microsoft.com/office/drawing/2014/main" val="3263293933"/>
                  </a:ext>
                </a:extLst>
              </a:tr>
              <a:tr h="370840">
                <a:tc>
                  <a:txBody>
                    <a:bodyPr/>
                    <a:lstStyle/>
                    <a:p>
                      <a:r>
                        <a:rPr lang="en-US" sz="2000" dirty="0"/>
                        <a:t>Explosive Type</a:t>
                      </a:r>
                    </a:p>
                  </a:txBody>
                  <a:tcPr/>
                </a:tc>
                <a:tc>
                  <a:txBody>
                    <a:bodyPr/>
                    <a:lstStyle/>
                    <a:p>
                      <a:r>
                        <a:rPr lang="en-US" sz="2000" dirty="0"/>
                        <a:t>Greater penetration with increased VoD</a:t>
                      </a:r>
                    </a:p>
                  </a:txBody>
                  <a:tcPr/>
                </a:tc>
                <a:tc>
                  <a:txBody>
                    <a:bodyPr/>
                    <a:lstStyle/>
                    <a:p>
                      <a:endParaRPr lang="en-US" sz="2000"/>
                    </a:p>
                  </a:txBody>
                  <a:tcPr/>
                </a:tc>
                <a:extLst>
                  <a:ext uri="{0D108BD9-81ED-4DB2-BD59-A6C34878D82A}">
                    <a16:rowId xmlns:a16="http://schemas.microsoft.com/office/drawing/2014/main" val="2804905787"/>
                  </a:ext>
                </a:extLst>
              </a:tr>
              <a:tr h="370840">
                <a:tc>
                  <a:txBody>
                    <a:bodyPr/>
                    <a:lstStyle/>
                    <a:p>
                      <a:r>
                        <a:rPr lang="en-US" sz="2000" dirty="0"/>
                        <a:t>Initiation Method</a:t>
                      </a:r>
                    </a:p>
                  </a:txBody>
                  <a:tcPr/>
                </a:tc>
                <a:tc>
                  <a:txBody>
                    <a:bodyPr/>
                    <a:lstStyle/>
                    <a:p>
                      <a:r>
                        <a:rPr lang="en-US" sz="2000" dirty="0"/>
                        <a:t>Minimum head space 0.5</a:t>
                      </a:r>
                    </a:p>
                  </a:txBody>
                  <a:tcPr/>
                </a:tc>
                <a:tc>
                  <a:txBody>
                    <a:bodyPr/>
                    <a:lstStyle/>
                    <a:p>
                      <a:r>
                        <a:rPr lang="en-US" sz="2000" dirty="0"/>
                        <a:t>Central Initiation (can be less with wave shaper)</a:t>
                      </a:r>
                    </a:p>
                  </a:txBody>
                  <a:tcPr/>
                </a:tc>
                <a:extLst>
                  <a:ext uri="{0D108BD9-81ED-4DB2-BD59-A6C34878D82A}">
                    <a16:rowId xmlns:a16="http://schemas.microsoft.com/office/drawing/2014/main" val="3384050260"/>
                  </a:ext>
                </a:extLst>
              </a:tr>
              <a:tr h="370840">
                <a:tc>
                  <a:txBody>
                    <a:bodyPr/>
                    <a:lstStyle/>
                    <a:p>
                      <a:r>
                        <a:rPr lang="en-US" sz="2000" dirty="0"/>
                        <a:t>Symmetry</a:t>
                      </a:r>
                    </a:p>
                  </a:txBody>
                  <a:tcPr/>
                </a:tc>
                <a:tc>
                  <a:txBody>
                    <a:bodyPr/>
                    <a:lstStyle/>
                    <a:p>
                      <a:endParaRPr lang="en-US" sz="2000"/>
                    </a:p>
                  </a:txBody>
                  <a:tcPr/>
                </a:tc>
                <a:tc>
                  <a:txBody>
                    <a:bodyPr/>
                    <a:lstStyle/>
                    <a:p>
                      <a:endParaRPr lang="en-US" sz="2000"/>
                    </a:p>
                  </a:txBody>
                  <a:tcPr/>
                </a:tc>
                <a:extLst>
                  <a:ext uri="{0D108BD9-81ED-4DB2-BD59-A6C34878D82A}">
                    <a16:rowId xmlns:a16="http://schemas.microsoft.com/office/drawing/2014/main" val="4005032836"/>
                  </a:ext>
                </a:extLst>
              </a:tr>
              <a:tr h="370840">
                <a:tc>
                  <a:txBody>
                    <a:bodyPr/>
                    <a:lstStyle/>
                    <a:p>
                      <a:r>
                        <a:rPr lang="en-US" sz="2000" dirty="0"/>
                        <a:t>Spin</a:t>
                      </a:r>
                    </a:p>
                  </a:txBody>
                  <a:tcPr/>
                </a:tc>
                <a:tc>
                  <a:txBody>
                    <a:bodyPr/>
                    <a:lstStyle/>
                    <a:p>
                      <a:r>
                        <a:rPr lang="en-US" sz="2000" dirty="0"/>
                        <a:t>Reduces with increased spin</a:t>
                      </a:r>
                    </a:p>
                  </a:txBody>
                  <a:tcPr/>
                </a:tc>
                <a:tc>
                  <a:txBody>
                    <a:bodyPr/>
                    <a:lstStyle/>
                    <a:p>
                      <a:r>
                        <a:rPr lang="en-US" sz="2000" dirty="0"/>
                        <a:t>Above 30 </a:t>
                      </a:r>
                      <a:r>
                        <a:rPr lang="en-US" sz="2000" dirty="0" err="1"/>
                        <a:t>rps</a:t>
                      </a:r>
                      <a:r>
                        <a:rPr lang="en-US" sz="2000" dirty="0"/>
                        <a:t> the penetration 50%</a:t>
                      </a:r>
                    </a:p>
                  </a:txBody>
                  <a:tcPr/>
                </a:tc>
                <a:extLst>
                  <a:ext uri="{0D108BD9-81ED-4DB2-BD59-A6C34878D82A}">
                    <a16:rowId xmlns:a16="http://schemas.microsoft.com/office/drawing/2014/main" val="2906506727"/>
                  </a:ext>
                </a:extLst>
              </a:tr>
            </a:tbl>
          </a:graphicData>
        </a:graphic>
      </p:graphicFrame>
      <p:sp>
        <p:nvSpPr>
          <p:cNvPr id="4" name="Content Placeholder 1">
            <a:extLst>
              <a:ext uri="{FF2B5EF4-FFF2-40B4-BE49-F238E27FC236}">
                <a16:creationId xmlns:a16="http://schemas.microsoft.com/office/drawing/2014/main" id="{B7A34305-44B9-D727-4A5C-90CB5CAB46B1}"/>
              </a:ext>
            </a:extLst>
          </p:cNvPr>
          <p:cNvSpPr txBox="1">
            <a:spLocks/>
          </p:cNvSpPr>
          <p:nvPr/>
        </p:nvSpPr>
        <p:spPr>
          <a:xfrm>
            <a:off x="5811796" y="33677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4000" dirty="0">
                <a:solidFill>
                  <a:prstClr val="white"/>
                </a:solidFill>
                <a:latin typeface="Calibri" panose="020F0502020204030204"/>
              </a:rPr>
              <a:t>S</a:t>
            </a:r>
            <a:r>
              <a:rPr kumimoji="0" lang="en-GB" sz="4000" b="0" i="0" u="none" strike="noStrike" kern="1200" cap="none" spc="0" normalizeH="0" baseline="0" noProof="0" dirty="0" err="1">
                <a:ln>
                  <a:noFill/>
                </a:ln>
                <a:solidFill>
                  <a:prstClr val="white"/>
                </a:solidFill>
                <a:effectLst/>
                <a:uLnTx/>
                <a:uFillTx/>
                <a:latin typeface="Calibri" panose="020F0502020204030204"/>
                <a:ea typeface="+mn-ea"/>
                <a:cs typeface="+mn-cs"/>
              </a:rPr>
              <a:t>haped</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 charge summary</a:t>
            </a:r>
          </a:p>
        </p:txBody>
      </p:sp>
    </p:spTree>
    <p:extLst>
      <p:ext uri="{BB962C8B-B14F-4D97-AF65-F5344CB8AC3E}">
        <p14:creationId xmlns:p14="http://schemas.microsoft.com/office/powerpoint/2010/main" val="111177380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7034" y="609600"/>
            <a:ext cx="4784796" cy="133084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black"/>
                </a:solidFill>
                <a:effectLst/>
                <a:uLnTx/>
                <a:uFillTx/>
                <a:latin typeface="Calibri Light" panose="020F0302020204030204"/>
                <a:ea typeface="+mn-ea"/>
                <a:cs typeface="+mn-cs"/>
              </a:rPr>
              <a:t>EFP Liner Collapse</a:t>
            </a:r>
          </a:p>
        </p:txBody>
      </p:sp>
      <p:sp>
        <p:nvSpPr>
          <p:cNvPr id="16" name="TextBox 15">
            <a:extLst>
              <a:ext uri="{FF2B5EF4-FFF2-40B4-BE49-F238E27FC236}">
                <a16:creationId xmlns:a16="http://schemas.microsoft.com/office/drawing/2014/main" id="{A9BE506E-E191-72B8-2186-70D23DEE46F5}"/>
              </a:ext>
            </a:extLst>
          </p:cNvPr>
          <p:cNvSpPr txBox="1"/>
          <p:nvPr/>
        </p:nvSpPr>
        <p:spPr>
          <a:xfrm>
            <a:off x="440871" y="1812472"/>
            <a:ext cx="5655129" cy="4290216"/>
          </a:xfr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This is the Misnay-Schardin Effect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Wide angle cones and other liner shapes such as plates or dishes do not jet, but give, instead, an EFP, sometimes called a self-forging fragment (SFF).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The fragment or slug forms by plastic flow and has a velocity or around 1 – 3 km/s. Target penetration is much less than a shaped charge jet but hole diameter is larger with more armour backspall. Liner does not separate into high velocity jet and low velocity slug; it simply folds into a single fragment.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In general, the thinner the liner the higher the slug velocity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Stand-off can be up to 1000 CD! Frequently used for OTA, side attack and belly attack where armour is usually weakest.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libri" panose="020F0502020204030204"/>
                <a:ea typeface="+mn-ea"/>
                <a:cs typeface="+mn-cs"/>
              </a:rPr>
              <a:t>Note: Slide 56, which stated that after 14CD stand-off a shaped charge is nugatory in armour attack</a:t>
            </a:r>
          </a:p>
        </p:txBody>
      </p:sp>
      <p:pic>
        <p:nvPicPr>
          <p:cNvPr id="4" name="Picture 3" descr="Diagram&#10;&#10;Description automatically generated">
            <a:extLst>
              <a:ext uri="{FF2B5EF4-FFF2-40B4-BE49-F238E27FC236}">
                <a16:creationId xmlns:a16="http://schemas.microsoft.com/office/drawing/2014/main" id="{73B14D25-C333-8BF5-1009-2C3A5DD5700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80610" y="2060267"/>
            <a:ext cx="4737650" cy="27596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576875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7034" y="609600"/>
            <a:ext cx="4784796" cy="133084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dirty="0">
                <a:ln>
                  <a:noFill/>
                </a:ln>
                <a:solidFill>
                  <a:prstClr val="black"/>
                </a:solidFill>
                <a:effectLst/>
                <a:uLnTx/>
                <a:uFillTx/>
                <a:latin typeface="Calibri Light" panose="020F0302020204030204"/>
                <a:ea typeface="+mn-ea"/>
                <a:cs typeface="+mn-cs"/>
              </a:rPr>
              <a:t>EFP Liner Collapse</a:t>
            </a:r>
          </a:p>
        </p:txBody>
      </p:sp>
      <p:sp>
        <p:nvSpPr>
          <p:cNvPr id="16" name="TextBox 15">
            <a:extLst>
              <a:ext uri="{FF2B5EF4-FFF2-40B4-BE49-F238E27FC236}">
                <a16:creationId xmlns:a16="http://schemas.microsoft.com/office/drawing/2014/main" id="{A9BE506E-E191-72B8-2186-70D23DEE46F5}"/>
              </a:ext>
            </a:extLst>
          </p:cNvPr>
          <p:cNvSpPr txBox="1"/>
          <p:nvPr/>
        </p:nvSpPr>
        <p:spPr>
          <a:xfrm>
            <a:off x="440871" y="1812472"/>
            <a:ext cx="5655129" cy="4290216"/>
          </a:xfr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This is the Misnay-Schardin Effect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Wide angle cones and other liner shapes such as plates or dishes do not jet, but give, instead, an EFP, sometimes called a self-forging fragment (SFF).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The fragment or slug forms by plastic flow and has a velocity or around 1 – 3 km/s. Target penetration is much less than a shaped charge jet but hole diameter is larger with more armour backspall. Liner does not separate into high velocity jet and low velocity slug; it simply folds into a single fragment.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In general, the thinner the liner the higher the slug velocity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Stand-off can be up to 1000 CD! Frequently used for OTA, side attack and belly attack where armour is usually weakest.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600" b="0" i="1" u="none" strike="noStrike" kern="1200" cap="none" spc="0" normalizeH="0" baseline="0" noProof="0" dirty="0">
                <a:ln>
                  <a:noFill/>
                </a:ln>
                <a:solidFill>
                  <a:prstClr val="black"/>
                </a:solidFill>
                <a:effectLst/>
                <a:uLnTx/>
                <a:uFillTx/>
                <a:latin typeface="Calibri" panose="020F0502020204030204"/>
                <a:ea typeface="+mn-ea"/>
                <a:cs typeface="+mn-cs"/>
              </a:rPr>
              <a:t>Note: Slide 56, which stated that after 14CD stand-off a shaped charge is nugatory in armour attack</a:t>
            </a:r>
          </a:p>
        </p:txBody>
      </p:sp>
      <p:pic>
        <p:nvPicPr>
          <p:cNvPr id="4" name="Picture 3" descr="Diagram&#10;&#10;Description automatically generated">
            <a:extLst>
              <a:ext uri="{FF2B5EF4-FFF2-40B4-BE49-F238E27FC236}">
                <a16:creationId xmlns:a16="http://schemas.microsoft.com/office/drawing/2014/main" id="{73B14D25-C333-8BF5-1009-2C3A5DD5700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80610" y="2060267"/>
            <a:ext cx="4737650" cy="27596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367260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cone angle on jet / slug formation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020836AF-DAB6-49A3-72DE-80A3164F3F4D}"/>
              </a:ext>
            </a:extLst>
          </p:cNvPr>
          <p:cNvPicPr>
            <a:picLocks noChangeAspect="1"/>
          </p:cNvPicPr>
          <p:nvPr/>
        </p:nvPicPr>
        <p:blipFill>
          <a:blip r:embed="rId3"/>
          <a:stretch>
            <a:fillRect/>
          </a:stretch>
        </p:blipFill>
        <p:spPr>
          <a:xfrm>
            <a:off x="6384471" y="1688868"/>
            <a:ext cx="4702629" cy="4909663"/>
          </a:xfrm>
          <a:prstGeom prst="rect">
            <a:avLst/>
          </a:prstGeom>
        </p:spPr>
      </p:pic>
      <p:sp>
        <p:nvSpPr>
          <p:cNvPr id="7" name="TextBox 6">
            <a:extLst>
              <a:ext uri="{FF2B5EF4-FFF2-40B4-BE49-F238E27FC236}">
                <a16:creationId xmlns:a16="http://schemas.microsoft.com/office/drawing/2014/main" id="{12A7B0D0-EBF3-5812-B464-E28452C03A8B}"/>
              </a:ext>
            </a:extLst>
          </p:cNvPr>
          <p:cNvSpPr txBox="1"/>
          <p:nvPr/>
        </p:nvSpPr>
        <p:spPr>
          <a:xfrm>
            <a:off x="440871" y="1998592"/>
            <a:ext cx="5655129" cy="4290216"/>
          </a:xfrm>
        </p:spPr>
        <p:txBody>
          <a:bodyPr vert="horz" lIns="91440" tIns="45720" rIns="91440" bIns="45720" rtlCol="0">
            <a:normAutofit fontScale="92500"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As the apex angle of the cone increases, so does the tendency to form a high velocity slug as opposed to a coherent jet. The graph shows the velocity effects on jet tip and slug as the angle increases for a copper liner. As can be seen, at about 140 degrees the two masses of jet and slug do not separate and only a high velocity slug is formed.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bending and collapsing process is not always easily achieved to produce a small cylindrical fragment (high KED) to attack armour. Explosive formation of the fragment is influenced by liner shape, liner wall thickness, liner material and strength of detonation wave.</a:t>
            </a:r>
          </a:p>
        </p:txBody>
      </p:sp>
    </p:spTree>
    <p:extLst>
      <p:ext uri="{BB962C8B-B14F-4D97-AF65-F5344CB8AC3E}">
        <p14:creationId xmlns:p14="http://schemas.microsoft.com/office/powerpoint/2010/main" val="103226219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liner material on fragment shape and penetration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Text&#10;&#10;Description automatically generated">
            <a:extLst>
              <a:ext uri="{FF2B5EF4-FFF2-40B4-BE49-F238E27FC236}">
                <a16:creationId xmlns:a16="http://schemas.microsoft.com/office/drawing/2014/main" id="{58912CF7-373F-6852-E817-ABF82ACACC39}"/>
              </a:ext>
            </a:extLst>
          </p:cNvPr>
          <p:cNvPicPr>
            <a:picLocks noChangeAspect="1"/>
          </p:cNvPicPr>
          <p:nvPr/>
        </p:nvPicPr>
        <p:blipFill>
          <a:blip r:embed="rId3"/>
          <a:stretch>
            <a:fillRect/>
          </a:stretch>
        </p:blipFill>
        <p:spPr>
          <a:xfrm>
            <a:off x="364672" y="1821210"/>
            <a:ext cx="6667500" cy="4381500"/>
          </a:xfrm>
          <a:prstGeom prst="rect">
            <a:avLst/>
          </a:prstGeom>
        </p:spPr>
      </p:pic>
      <p:pic>
        <p:nvPicPr>
          <p:cNvPr id="8" name="Picture 7" descr="Diagram&#10;&#10;Description automatically generated">
            <a:extLst>
              <a:ext uri="{FF2B5EF4-FFF2-40B4-BE49-F238E27FC236}">
                <a16:creationId xmlns:a16="http://schemas.microsoft.com/office/drawing/2014/main" id="{5B87CCB6-0E8D-0161-DA4B-6676F3EE2F6E}"/>
              </a:ext>
            </a:extLst>
          </p:cNvPr>
          <p:cNvPicPr>
            <a:picLocks noChangeAspect="1"/>
          </p:cNvPicPr>
          <p:nvPr/>
        </p:nvPicPr>
        <p:blipFill>
          <a:blip r:embed="rId4"/>
          <a:stretch>
            <a:fillRect/>
          </a:stretch>
        </p:blipFill>
        <p:spPr>
          <a:xfrm>
            <a:off x="6751303" y="1816923"/>
            <a:ext cx="5321300" cy="4800600"/>
          </a:xfrm>
          <a:prstGeom prst="rect">
            <a:avLst/>
          </a:prstGeom>
        </p:spPr>
      </p:pic>
    </p:spTree>
    <p:extLst>
      <p:ext uri="{BB962C8B-B14F-4D97-AF65-F5344CB8AC3E}">
        <p14:creationId xmlns:p14="http://schemas.microsoft.com/office/powerpoint/2010/main" val="173526685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1">
            <a:extLst>
              <a:ext uri="{FF2B5EF4-FFF2-40B4-BE49-F238E27FC236}">
                <a16:creationId xmlns:a16="http://schemas.microsoft.com/office/drawing/2014/main" id="{DF5887D0-E04A-3981-55D5-83D19A20E453}"/>
              </a:ext>
            </a:extLst>
          </p:cNvPr>
          <p:cNvSpPr txBox="1">
            <a:spLocks/>
          </p:cNvSpPr>
          <p:nvPr/>
        </p:nvSpPr>
        <p:spPr>
          <a:xfrm>
            <a:off x="603938" y="640081"/>
            <a:ext cx="2608655" cy="5257799"/>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3600" b="0" i="0" u="none" strike="noStrike" kern="1200" cap="none" spc="0" normalizeH="0" baseline="0" noProof="0" dirty="0">
                <a:ln>
                  <a:noFill/>
                </a:ln>
                <a:solidFill>
                  <a:srgbClr val="2C2C2C"/>
                </a:solidFill>
                <a:effectLst/>
                <a:uLnTx/>
                <a:uFillTx/>
                <a:latin typeface="Calibri Light" panose="020F0302020204030204"/>
                <a:ea typeface="+mn-ea"/>
                <a:cs typeface="+mn-cs"/>
              </a:rPr>
              <a:t>Performance of EFPs</a:t>
            </a:r>
          </a:p>
        </p:txBody>
      </p:sp>
      <p:sp>
        <p:nvSpPr>
          <p:cNvPr id="11"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Graphical user interface, text&#10;&#10;Description automatically generated">
            <a:extLst>
              <a:ext uri="{FF2B5EF4-FFF2-40B4-BE49-F238E27FC236}">
                <a16:creationId xmlns:a16="http://schemas.microsoft.com/office/drawing/2014/main" id="{60075A8A-BAB5-689C-AD4D-611921EA724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752916" y="1110343"/>
            <a:ext cx="7835146" cy="4379269"/>
          </a:xfrm>
          <a:prstGeom prst="rect">
            <a:avLst/>
          </a:prstGeom>
          <a:effectLst/>
        </p:spPr>
      </p:pic>
    </p:spTree>
    <p:extLst>
      <p:ext uri="{BB962C8B-B14F-4D97-AF65-F5344CB8AC3E}">
        <p14:creationId xmlns:p14="http://schemas.microsoft.com/office/powerpoint/2010/main" val="1862261714"/>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8200" y="631825"/>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400" b="0" i="0" u="none" strike="noStrike" kern="1200" cap="none" spc="0" normalizeH="0" baseline="0" noProof="0">
                <a:ln>
                  <a:noFill/>
                </a:ln>
                <a:solidFill>
                  <a:prstClr val="black"/>
                </a:solidFill>
                <a:effectLst/>
                <a:uLnTx/>
                <a:uFillTx/>
                <a:latin typeface="Calibri Light" panose="020F0302020204030204"/>
                <a:ea typeface="+mn-ea"/>
                <a:cs typeface="+mn-cs"/>
              </a:rPr>
              <a:t>Penetration Mechanics Summary</a:t>
            </a:r>
          </a:p>
        </p:txBody>
      </p:sp>
      <p:sp>
        <p:nvSpPr>
          <p:cNvPr id="2" name="TextBox 1">
            <a:extLst>
              <a:ext uri="{FF2B5EF4-FFF2-40B4-BE49-F238E27FC236}">
                <a16:creationId xmlns:a16="http://schemas.microsoft.com/office/drawing/2014/main" id="{4E260B05-BBDC-DB84-BC4C-E18B60015561}"/>
              </a:ext>
            </a:extLst>
          </p:cNvPr>
          <p:cNvSpPr txBox="1"/>
          <p:nvPr/>
        </p:nvSpPr>
        <p:spPr>
          <a:xfrm>
            <a:off x="838200" y="2057400"/>
            <a:ext cx="10515600" cy="3871762"/>
          </a:xfrm>
          <a:prstGeom prst="rect">
            <a:avLst/>
          </a:prstGeom>
        </p:spPr>
        <p:txBody>
          <a:bodyPr vert="horz" lIns="91440" tIns="45720" rIns="91440" bIns="45720" rtlCol="0">
            <a:normAutofit lnSpcReduction="10000"/>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It is all about material properties and kinetic energy density for attack of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armour</a:t>
            </a: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Sub-hydrodynamic, transition and hydrodynamic penetration</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De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Marre</a:t>
            </a: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 for sub-hydrodynamic</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 KE round relies on KED to overmatch the mechanical properties of the target and is resistant to counter measures - L/D, nose  shape and adiabatic shear</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 shaped charge relies on directed energy to form a jet and slug with a velocity gradient from 8000m/s to 1500m/s. Penetration in RHA can reach 8CD with a stand-off of 2-4CD</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 shaped charge is susceptible to N/ERA counter measures and is an EFP from 14CD stand-off</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An EFP produces a single high velocity slug (up to 3000m/s) with an ideal L/D ratio of 3</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The impact velocity is orders of magnitude less than a shaped charge with penetration close to 2CD. However, accuracy and lethality out to 1000CD</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HESH – somewhat antiquated but effective against monolithic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armour</a:t>
            </a: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 and concrete structures. Readily defeated by spaced and composite </a:t>
            </a:r>
            <a:r>
              <a:rPr kumimoji="0" lang="en-US" sz="1900" b="0" i="0" u="none" strike="noStrike" kern="1200" cap="none" spc="0" normalizeH="0" baseline="0" noProof="0" dirty="0" err="1">
                <a:ln>
                  <a:noFill/>
                </a:ln>
                <a:solidFill>
                  <a:prstClr val="black"/>
                </a:solidFill>
                <a:effectLst/>
                <a:uLnTx/>
                <a:uFillTx/>
                <a:latin typeface="Calibri" panose="020F0502020204030204"/>
                <a:ea typeface="+mn-ea"/>
                <a:cs typeface="+mn-cs"/>
              </a:rPr>
              <a:t>armours</a:t>
            </a: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rPr>
              <a:t> but…….</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2299713"/>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DA-Cranfield-Jt Brand UKTemplate-4x3-02">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enceAcademy-Academic-Template-01" id="{D82E088B-C6B3-466C-8FEB-F49EFB6DF171}" vid="{A94AD9F2-B46D-4C17-B4E7-18EAA57F5F1F}"/>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1920</TotalTime>
  <Words>9562</Words>
  <Application>Microsoft Macintosh PowerPoint</Application>
  <PresentationFormat>Widescreen</PresentationFormat>
  <Paragraphs>903</Paragraphs>
  <Slides>105</Slides>
  <Notes>50</Notes>
  <HiddenSlides>0</HiddenSlides>
  <MMClips>0</MMClips>
  <ScaleCrop>false</ScaleCrop>
  <HeadingPairs>
    <vt:vector size="6" baseType="variant">
      <vt:variant>
        <vt:lpstr>Fonts Used</vt:lpstr>
      </vt:variant>
      <vt:variant>
        <vt:i4>11</vt:i4>
      </vt:variant>
      <vt:variant>
        <vt:lpstr>Theme</vt:lpstr>
      </vt:variant>
      <vt:variant>
        <vt:i4>23</vt:i4>
      </vt:variant>
      <vt:variant>
        <vt:lpstr>Slide Titles</vt:lpstr>
      </vt:variant>
      <vt:variant>
        <vt:i4>105</vt:i4>
      </vt:variant>
    </vt:vector>
  </HeadingPairs>
  <TitlesOfParts>
    <vt:vector size="139" baseType="lpstr">
      <vt:lpstr>Arial</vt:lpstr>
      <vt:lpstr>ArialMT</vt:lpstr>
      <vt:lpstr>Avenir Next LT Pro</vt:lpstr>
      <vt:lpstr>Calibri</vt:lpstr>
      <vt:lpstr>Calibri Light</vt:lpstr>
      <vt:lpstr>Cambria Math</vt:lpstr>
      <vt:lpstr>ElsevierGulliver</vt:lpstr>
      <vt:lpstr>Monotype Sorts</vt:lpstr>
      <vt:lpstr>Tahoma</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Office Theme</vt:lpstr>
      <vt:lpstr>1_Office Theme</vt:lpstr>
      <vt:lpstr>DA-Cranfield-Jt Brand UKTemplate-4x3-02</vt:lpstr>
      <vt:lpstr>PowerPoint Presentation</vt:lpstr>
      <vt:lpstr>At the shock front</vt:lpstr>
      <vt:lpstr>PowerPoint Presentation</vt:lpstr>
      <vt:lpstr>PowerPoint Presentation</vt:lpstr>
      <vt:lpstr>Domains of detonation and deflagration solutions in the p-v plane</vt:lpstr>
      <vt:lpstr>The Rayleigh Line and Hugoniot Curve</vt:lpstr>
      <vt:lpstr>Detonation Conditions</vt:lpstr>
      <vt:lpstr>Detonation Conditions</vt:lpstr>
      <vt:lpstr>Hugoniots and Rayleigh Line</vt:lpstr>
      <vt:lpstr>Summary of Ideal and Non-Ideal Detonation</vt:lpstr>
      <vt:lpstr>PowerPoint Presentation</vt:lpstr>
      <vt:lpstr>Lethality curves</vt:lpstr>
      <vt:lpstr>Example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Remember Neville Mott – Proc. Roy. Soc. (A) 189, 300 (1947)</vt:lpstr>
      <vt:lpstr>Neville Mott – Proc. Roy. Soc. (A) 189, 300 (1947)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Warhead Static Beam Angle (Width) Estimate</vt:lpstr>
      <vt:lpstr>For end initiation </vt:lpstr>
      <vt:lpstr>For centre initiation </vt:lpstr>
      <vt:lpstr>But what about double initiation?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Scientific Estimations</vt:lpstr>
      <vt:lpstr>Estimating D as a function of density (Cooper)</vt:lpstr>
      <vt:lpstr>Estimating D of mixtures (Cooper pg 78)</vt:lpstr>
      <vt:lpstr>Example, what is the Dmix of TNT/Al (80/20)?</vt:lpstr>
      <vt:lpstr>Estimating Detonation Pressure (Pcj)</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Ffion Evans</dc:creator>
  <cp:keywords/>
  <dc:description/>
  <cp:lastModifiedBy>Gareth Collett</cp:lastModifiedBy>
  <cp:revision>65</cp:revision>
  <dcterms:created xsi:type="dcterms:W3CDTF">2021-03-09T15:35:42Z</dcterms:created>
  <dcterms:modified xsi:type="dcterms:W3CDTF">2024-11-28T13:17:57Z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