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7" r:id="rId1"/>
  </p:sldMasterIdLst>
  <p:notesMasterIdLst>
    <p:notesMasterId r:id="rId18"/>
  </p:notesMasterIdLst>
  <p:handoutMasterIdLst>
    <p:handoutMasterId r:id="rId19"/>
  </p:handoutMasterIdLst>
  <p:sldIdLst>
    <p:sldId id="357" r:id="rId2"/>
    <p:sldId id="257" r:id="rId3"/>
    <p:sldId id="334" r:id="rId4"/>
    <p:sldId id="335" r:id="rId5"/>
    <p:sldId id="338" r:id="rId6"/>
    <p:sldId id="355" r:id="rId7"/>
    <p:sldId id="339" r:id="rId8"/>
    <p:sldId id="340" r:id="rId9"/>
    <p:sldId id="341" r:id="rId10"/>
    <p:sldId id="356" r:id="rId11"/>
    <p:sldId id="342" r:id="rId12"/>
    <p:sldId id="352" r:id="rId13"/>
    <p:sldId id="343" r:id="rId14"/>
    <p:sldId id="354" r:id="rId15"/>
    <p:sldId id="353" r:id="rId16"/>
    <p:sldId id="351" r:id="rId17"/>
  </p:sldIdLst>
  <p:sldSz cx="9144000" cy="6858000" type="screen4x3"/>
  <p:notesSz cx="6669088" cy="97536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panose="020B0604020202020204" pitchFamily="34" charset="0"/>
        <a:ea typeface="+mn-ea"/>
        <a:cs typeface="Arial" panose="020B0604020202020204" pitchFamily="34" charset="0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>
          <p15:clr>
            <a:srgbClr val="A4A3A4"/>
          </p15:clr>
        </p15:guide>
        <p15:guide id="2" pos="210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C0C0C0"/>
    <a:srgbClr val="5F5F5F"/>
    <a:srgbClr val="80808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8130" autoAdjust="0"/>
    <p:restoredTop sz="94576" autoAdjust="0"/>
  </p:normalViewPr>
  <p:slideViewPr>
    <p:cSldViewPr>
      <p:cViewPr varScale="1">
        <p:scale>
          <a:sx n="82" d="100"/>
          <a:sy n="82" d="100"/>
        </p:scale>
        <p:origin x="1358" y="77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 varScale="1">
      <p:scale>
        <a:sx n="100" d="100"/>
        <a:sy n="100" d="100"/>
      </p:scale>
      <p:origin x="0" y="0"/>
    </p:cViewPr>
  </p:sorterViewPr>
  <p:notesViewPr>
    <p:cSldViewPr>
      <p:cViewPr varScale="1">
        <p:scale>
          <a:sx n="61" d="100"/>
          <a:sy n="61" d="100"/>
        </p:scale>
        <p:origin x="-1698" y="-54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notesMaster" Target="notesMasters/notesMaster1.xml"/><Relationship Id="rId3" Type="http://schemas.openxmlformats.org/officeDocument/2006/relationships/slide" Target="slides/slide2.xml"/><Relationship Id="rId21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handoutMaster" Target="handoutMasters/handout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theme" Target="theme/theme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9570" name="Rectangle 2">
            <a:extLst>
              <a:ext uri="{FF2B5EF4-FFF2-40B4-BE49-F238E27FC236}">
                <a16:creationId xmlns:a16="http://schemas.microsoft.com/office/drawing/2014/main" id="{57274D4A-6071-4C31-A995-8D631746066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1" name="Rectangle 3">
            <a:extLst>
              <a:ext uri="{FF2B5EF4-FFF2-40B4-BE49-F238E27FC236}">
                <a16:creationId xmlns:a16="http://schemas.microsoft.com/office/drawing/2014/main" id="{BADEFA6E-7C85-4A2D-AB54-6E16E24BFB99}"/>
              </a:ext>
            </a:extLst>
          </p:cNvPr>
          <p:cNvSpPr>
            <a:spLocks noGrp="1" noChangeArrowheads="1"/>
          </p:cNvSpPr>
          <p:nvPr>
            <p:ph type="dt" sz="quarter" idx="1"/>
          </p:nvPr>
        </p:nvSpPr>
        <p:spPr bwMode="auto">
          <a:xfrm>
            <a:off x="3776663" y="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2" name="Rectangle 4">
            <a:extLst>
              <a:ext uri="{FF2B5EF4-FFF2-40B4-BE49-F238E27FC236}">
                <a16:creationId xmlns:a16="http://schemas.microsoft.com/office/drawing/2014/main" id="{52806E7A-8B06-4D8A-8399-677A8B7BC099}"/>
              </a:ext>
            </a:extLst>
          </p:cNvPr>
          <p:cNvSpPr>
            <a:spLocks noGrp="1" noChangeArrowheads="1"/>
          </p:cNvSpPr>
          <p:nvPr>
            <p:ph type="ftr" sz="quarter" idx="2"/>
          </p:nvPr>
        </p:nvSpPr>
        <p:spPr bwMode="auto">
          <a:xfrm>
            <a:off x="0" y="926465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/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109573" name="Rectangle 5">
            <a:extLst>
              <a:ext uri="{FF2B5EF4-FFF2-40B4-BE49-F238E27FC236}">
                <a16:creationId xmlns:a16="http://schemas.microsoft.com/office/drawing/2014/main" id="{D0AFD47A-B545-4C2A-9CEB-19E3DDEAA340}"/>
              </a:ext>
            </a:extLst>
          </p:cNvPr>
          <p:cNvSpPr>
            <a:spLocks noGrp="1" noChangeArrowheads="1"/>
          </p:cNvSpPr>
          <p:nvPr>
            <p:ph type="sldNum" sz="quarter" idx="3"/>
          </p:nvPr>
        </p:nvSpPr>
        <p:spPr bwMode="auto">
          <a:xfrm>
            <a:off x="3776663" y="9264650"/>
            <a:ext cx="2890837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/>
            </a:lvl1pPr>
          </a:lstStyle>
          <a:p>
            <a:pPr>
              <a:defRPr/>
            </a:pPr>
            <a:fld id="{EB3EE64B-EB71-4E2B-93C1-F4117BD13F79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2" name="Rectangle 2">
            <a:extLst>
              <a:ext uri="{FF2B5EF4-FFF2-40B4-BE49-F238E27FC236}">
                <a16:creationId xmlns:a16="http://schemas.microsoft.com/office/drawing/2014/main" id="{F97D3AEC-DAC3-4500-8659-DFA8FD0DBFFC}"/>
              </a:ext>
            </a:extLst>
          </p:cNvPr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3" name="Rectangle 3">
            <a:extLst>
              <a:ext uri="{FF2B5EF4-FFF2-40B4-BE49-F238E27FC236}">
                <a16:creationId xmlns:a16="http://schemas.microsoft.com/office/drawing/2014/main" id="{160B9893-99AA-40C5-B429-8512093DCAE5}"/>
              </a:ext>
            </a:extLst>
          </p:cNvPr>
          <p:cNvSpPr>
            <a:spLocks noGrp="1" noChangeArrowheads="1"/>
          </p:cNvSpPr>
          <p:nvPr>
            <p:ph type="dt" idx="1"/>
          </p:nvPr>
        </p:nvSpPr>
        <p:spPr bwMode="auto">
          <a:xfrm>
            <a:off x="3778250" y="0"/>
            <a:ext cx="2890838" cy="4873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4100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895350" y="730250"/>
            <a:ext cx="4878388" cy="3659188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  <a:ext uri="{53640926-AAD7-44D8-BBD7-CCE9431645EC}">
              <a14:shadowObscured xmlns:a14="http://schemas.microsoft.com/office/drawing/2010/main" val="1"/>
            </a:ext>
          </a:extLst>
        </p:spPr>
      </p:sp>
      <p:sp>
        <p:nvSpPr>
          <p:cNvPr id="87045" name="Rectangle 5">
            <a:extLst>
              <a:ext uri="{FF2B5EF4-FFF2-40B4-BE49-F238E27FC236}">
                <a16:creationId xmlns:a16="http://schemas.microsoft.com/office/drawing/2014/main" id="{ECD89C32-CF52-4DF8-9846-7469C765B3C5}"/>
              </a:ext>
            </a:extLst>
          </p:cNvPr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889000" y="4632325"/>
            <a:ext cx="4891088" cy="439102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GB" altLang="en-US" noProof="0"/>
              <a:t>Click to edit Master text styles</a:t>
            </a:r>
          </a:p>
          <a:p>
            <a:pPr lvl="1"/>
            <a:r>
              <a:rPr lang="en-GB" altLang="en-US" noProof="0"/>
              <a:t>Second level</a:t>
            </a:r>
          </a:p>
          <a:p>
            <a:pPr lvl="2"/>
            <a:r>
              <a:rPr lang="en-GB" altLang="en-US" noProof="0"/>
              <a:t>Third level</a:t>
            </a:r>
          </a:p>
          <a:p>
            <a:pPr lvl="3"/>
            <a:r>
              <a:rPr lang="en-GB" altLang="en-US" noProof="0"/>
              <a:t>Fourth level</a:t>
            </a:r>
          </a:p>
          <a:p>
            <a:pPr lvl="4"/>
            <a:r>
              <a:rPr lang="en-GB" altLang="en-US" noProof="0"/>
              <a:t>Fifth level</a:t>
            </a:r>
          </a:p>
        </p:txBody>
      </p:sp>
      <p:sp>
        <p:nvSpPr>
          <p:cNvPr id="87046" name="Rectangle 6">
            <a:extLst>
              <a:ext uri="{FF2B5EF4-FFF2-40B4-BE49-F238E27FC236}">
                <a16:creationId xmlns:a16="http://schemas.microsoft.com/office/drawing/2014/main" id="{0881B87C-B2F0-403D-8047-490EAD13F442}"/>
              </a:ext>
            </a:extLst>
          </p:cNvPr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87047" name="Rectangle 7">
            <a:extLst>
              <a:ext uri="{FF2B5EF4-FFF2-40B4-BE49-F238E27FC236}">
                <a16:creationId xmlns:a16="http://schemas.microsoft.com/office/drawing/2014/main" id="{AC955B34-3EBE-4CF3-8FA5-A6B243E1714D}"/>
              </a:ext>
            </a:extLst>
          </p:cNvPr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778250" y="9266238"/>
            <a:ext cx="2890838" cy="487362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square" lIns="90132" tIns="45066" rIns="90132" bIns="45066" numCol="1" anchor="b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latin typeface="Verdana" panose="020B0604030504040204" pitchFamily="34" charset="0"/>
              </a:defRPr>
            </a:lvl1pPr>
          </a:lstStyle>
          <a:p>
            <a:pPr>
              <a:defRPr/>
            </a:pPr>
            <a:fld id="{81B164FB-C17E-44B0-8405-045844A6C61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kumimoji="1" sz="1200" kern="1200">
        <a:solidFill>
          <a:schemeClr val="tx1"/>
        </a:solidFill>
        <a:latin typeface="Arial" panose="020B0604020202020204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0">
          <a:blip r:embed="rId2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5BA379F-2687-42D5-BD11-CCFD486FA934}"/>
              </a:ext>
            </a:extLst>
          </p:cNvPr>
          <p:cNvSpPr>
            <a:spLocks noGrp="1"/>
          </p:cNvSpPr>
          <p:nvPr>
            <p:ph type="dt" sz="half" idx="10"/>
          </p:nvPr>
        </p:nvSpPr>
        <p:spPr>
          <a:xfrm>
            <a:off x="395288" y="6524625"/>
            <a:ext cx="971550" cy="219075"/>
          </a:xfrm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8EFCBBD8-CF39-48F7-8656-50407EDD0B3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DDC0210-3A98-4E80-A493-9097B8EA885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4140200" y="6381750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F529589-853B-4D1C-BB9C-5B46B696F2A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905DF63-1FF9-46D5-8FED-1829CDB5D9E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1239892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6E86CF0-C040-4ECE-8BD3-C00954DCC0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303D31F-598B-47EE-BA37-93F097A3D676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64C04FF-0357-4130-AC28-3F988C577F5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>
          <a:xfrm>
            <a:off x="3132138" y="6461125"/>
            <a:ext cx="2895600" cy="365125"/>
          </a:xfrm>
          <a:prstGeom prst="rect">
            <a:avLst/>
          </a:prstGeom>
        </p:spPr>
        <p:txBody>
          <a:bodyPr/>
          <a:lstStyle>
            <a:lvl1pPr eaLnBrk="1" fontAlgn="auto" hangingPunct="1">
              <a:spcBef>
                <a:spcPts val="0"/>
              </a:spcBef>
              <a:spcAft>
                <a:spcPts val="0"/>
              </a:spcAft>
              <a:defRPr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9EDCEDB-BC6D-4588-B62D-E297C328885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550E941-99E4-4403-A917-B30FF69A96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8251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7525B8-0A1E-48CE-AA7A-94CA5D59C5A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F0CEAE2-E49E-4389-B4D7-B5A65611D1B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01493742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7614AD2-EBEE-4B9C-B8EB-7B45076136C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86495F9-B3F5-4DDF-9323-6CEC80C52C1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69491526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453B735-BACA-4CF9-84E6-D7AD67CD6A41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8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669F83E-C611-4B90-8FAE-1379528B23C3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4480704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58B45E6-64D3-4C5F-BDB6-A1B894EEEA29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4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F5663D-1B9D-48C8-BD8E-835F92F174D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2074910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0023C4-5528-489E-A726-D14A340FF59E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3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A1819AB-B9DA-41D7-8C91-5DE9528F5AA4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26422192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F297A0-C124-4ADC-9EF2-B843F7980417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F707D33-CDDE-408A-A9D9-8533BBB69567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95448843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/>
              <a:t>Click icon to add picture</a:t>
            </a:r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BFE7C81-BC59-49C4-B970-6020E639505B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C564236-0921-40F4-A526-D08299A9CEDF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5299935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12EEDF0-64B3-49F7-80EF-7E736BE598CD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05FFBAA-7097-4EBF-8EC8-BA13F122F32E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3421300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F471B8D-6ACC-4BC6-87AC-49C3135EE585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F27268F-FCE8-404C-B794-14F77261286D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04842533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13"/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Click to edit Master title style</a:t>
            </a:r>
            <a:endParaRPr lang="en-GB" altLang="en-US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39163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/>
              <a:t>Edit Master text styles</a:t>
            </a:r>
          </a:p>
          <a:p>
            <a:pPr lvl="1"/>
            <a:r>
              <a:rPr lang="en-US" altLang="en-US"/>
              <a:t>Second level</a:t>
            </a:r>
          </a:p>
          <a:p>
            <a:pPr lvl="2"/>
            <a:r>
              <a:rPr lang="en-US" altLang="en-US"/>
              <a:t>Third level</a:t>
            </a:r>
          </a:p>
          <a:p>
            <a:pPr lvl="3"/>
            <a:r>
              <a:rPr lang="en-US" altLang="en-US"/>
              <a:t>Fourth level</a:t>
            </a:r>
          </a:p>
          <a:p>
            <a:pPr lvl="4"/>
            <a:r>
              <a:rPr lang="en-US" altLang="en-US"/>
              <a:t>Fifth level</a:t>
            </a:r>
            <a:endParaRPr lang="en-GB" alt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C6041E6-F87D-4E72-B2F2-59F741FC883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250825" y="6524625"/>
            <a:ext cx="971550" cy="21907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eaLnBrk="1" fontAlgn="auto" hangingPunct="1">
              <a:spcBef>
                <a:spcPts val="0"/>
              </a:spcBef>
              <a:spcAft>
                <a:spcPts val="0"/>
              </a:spcAft>
              <a:defRPr sz="105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A9480EC-F3F6-4006-B02E-8C8A54398A24}" type="datetime1">
              <a:rPr lang="en-GB" altLang="en-US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70D973B-9FE3-4237-AF7B-BFA9FEE0990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7956550" y="6381750"/>
            <a:ext cx="730250" cy="339725"/>
          </a:xfrm>
          <a:prstGeom prst="rect">
            <a:avLst/>
          </a:prstGeom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>
            <a:lvl1pPr algn="r" eaLnBrk="1" hangingPunct="1">
              <a:defRPr sz="1200">
                <a:solidFill>
                  <a:srgbClr val="898989"/>
                </a:solidFill>
                <a:latin typeface="Myriad Pro"/>
              </a:defRPr>
            </a:lvl1pPr>
          </a:lstStyle>
          <a:p>
            <a:pPr>
              <a:defRPr/>
            </a:pPr>
            <a:fld id="{AD58E4E2-7891-4D91-AF5F-9946CA6D74F2}" type="slidenum">
              <a:rPr lang="en-GB" altLang="en-US"/>
              <a:pPr>
                <a:defRPr/>
              </a:pPr>
              <a:t>‹#›</a:t>
            </a:fld>
            <a:endParaRPr lang="en-GB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86" r:id="rId1"/>
    <p:sldLayoutId id="2147483787" r:id="rId2"/>
    <p:sldLayoutId id="2147483777" r:id="rId3"/>
    <p:sldLayoutId id="2147483778" r:id="rId4"/>
    <p:sldLayoutId id="2147483779" r:id="rId5"/>
    <p:sldLayoutId id="2147483780" r:id="rId6"/>
    <p:sldLayoutId id="2147483781" r:id="rId7"/>
    <p:sldLayoutId id="2147483782" r:id="rId8"/>
    <p:sldLayoutId id="2147483783" r:id="rId9"/>
    <p:sldLayoutId id="2147483784" r:id="rId10"/>
    <p:sldLayoutId id="2147483785" r:id="rId11"/>
  </p:sldLayoutIdLs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10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3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5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6" dur="500" fill="hold"/>
                                        <p:tgtEl>
                                          <p:spTgt spid="102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1027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1" presetID="2" presetClass="entr" presetSubtype="8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3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102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7" grpId="0" build="p" autoUpdateAnimBg="0">
        <p:tmplLst>
          <p:tmpl lvl="1">
            <p:tnLst>
              <p:par>
                <p:cTn presetID="2" presetClass="entr" presetSubtype="8" fill="hold" nodeType="click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2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3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4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  <p:tmpl lvl="5">
            <p:tnLst>
              <p:par>
                <p:cTn presetID="2" presetClass="entr" presetSubtype="8" fill="hold" nodeType="withEffect">
                  <p:stCondLst>
                    <p:cond delay="0"/>
                  </p:stCondLst>
                  <p:childTnLst>
                    <p:set>
                      <p:cBhvr>
                        <p:cTn dur="1" fill="hold">
                          <p:stCondLst>
                            <p:cond delay="0"/>
                          </p:stCondLst>
                        </p:cTn>
                        <p:tgtEl>
                          <p:spTgt spid="1027"/>
                        </p:tgtEl>
                        <p:attrNameLst>
                          <p:attrName>style.visibility</p:attrName>
                        </p:attrNameLst>
                      </p:cBhvr>
                      <p:to>
                        <p:strVal val="visible"/>
                      </p:to>
                    </p:set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ppt_x</p:attrName>
                        </p:attrNameLst>
                      </p:cBhvr>
                      <p:tavLst>
                        <p:tav tm="0">
                          <p:val>
                            <p:strVal val="0-#ppt_w/2"/>
                          </p:val>
                        </p:tav>
                        <p:tav tm="100000">
                          <p:val>
                            <p:strVal val="#ppt_x"/>
                          </p:val>
                        </p:tav>
                      </p:tavLst>
                    </p:anim>
                    <p:anim calcmode="lin" valueType="num">
                      <p:cBhvr additive="base">
                        <p:cTn dur="500" fill="hold"/>
                        <p:tgtEl>
                          <p:spTgt spid="1027"/>
                        </p:tgtEl>
                        <p:attrNameLst>
                          <p:attrName>ppt_y</p:attrName>
                        </p:attrNameLst>
                      </p:cBhvr>
                      <p:tavLst>
                        <p:tav tm="0">
                          <p:val>
                            <p:strVal val="#ppt_y"/>
                          </p:val>
                        </p:tav>
                        <p:tav tm="100000">
                          <p:val>
                            <p:strVal val="#ppt_y"/>
                          </p:val>
                        </p:tav>
                      </p:tavLst>
                    </p:anim>
                  </p:childTnLst>
                </p:cTn>
              </p:par>
            </p:tnLst>
          </p:tmpl>
        </p:tmplLst>
      </p:bldP>
    </p:bldLst>
  </p:timing>
  <p:hf hdr="0" ftr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Myriad Pro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93642EF-F63A-BBFF-4313-17CF6D11D45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1545438-6792-6E57-E349-CA3717FBA6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557278611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50AAB94-5360-49DA-B739-22143F646FA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1520" y="-315416"/>
            <a:ext cx="8229600" cy="1143000"/>
          </a:xfrm>
        </p:spPr>
        <p:txBody>
          <a:bodyPr/>
          <a:lstStyle/>
          <a:p>
            <a:r>
              <a:rPr lang="en-GB" dirty="0"/>
              <a:t>Learning Objectives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D630C5-4EAC-4584-9164-9E75C331202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5536" y="692696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What is Research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Types of Research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Literature Review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Problem Analysis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Competitor Analysis</a:t>
            </a:r>
          </a:p>
          <a:p>
            <a:pPr>
              <a:lnSpc>
                <a:spcPct val="150000"/>
              </a:lnSpc>
              <a:spcBef>
                <a:spcPts val="0"/>
              </a:spcBef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Team Formation</a:t>
            </a:r>
          </a:p>
        </p:txBody>
      </p:sp>
    </p:spTree>
    <p:extLst>
      <p:ext uri="{BB962C8B-B14F-4D97-AF65-F5344CB8AC3E}">
        <p14:creationId xmlns:p14="http://schemas.microsoft.com/office/powerpoint/2010/main" val="358717201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8FA5C5-C849-B970-68A3-4C29CCA54A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-243408"/>
            <a:ext cx="8229600" cy="1143000"/>
          </a:xfrm>
        </p:spPr>
        <p:txBody>
          <a:bodyPr/>
          <a:lstStyle/>
          <a:p>
            <a:r>
              <a:rPr lang="en-GB" dirty="0"/>
              <a:t>WHAT IS RESEARCH?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FB54B4D-9395-2188-EB49-6F9BC5381DE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764704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Research is an essential part of computing and technology development because it allows developers and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organisations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to make informed decisions based on evidence and analysis.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Strong research helps identify user needs, technical challenges, industry trends, and gaps within existing systems.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10E2948-EF0F-4E8F-3A24-543299D6A23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A056E12-F614-7350-6DEF-917A94F41FE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16939189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B7D8540-3CA5-6F88-E5A2-E2D422DB4ACB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A362225-1E08-FFD6-DF9E-C8DA5FEE69B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65923" y="-243408"/>
            <a:ext cx="9299376" cy="1143000"/>
          </a:xfrm>
        </p:spPr>
        <p:txBody>
          <a:bodyPr/>
          <a:lstStyle/>
          <a:p>
            <a:r>
              <a:rPr lang="en-GB" dirty="0"/>
              <a:t>Types Of Research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6975C07-8987-D410-577D-C206AF1618B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79511" y="620688"/>
            <a:ext cx="8953941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There are two main types of research methods: qualitative research and quantitative research.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Qualitative research focuses on understanding opinions,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and experiences. Examples include interviews, observations, and focus groups.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Quantitative research focuses on numerical data and statistical analysis, such as surveys, usage statistics, and performance measurements.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6D2299-BC26-A3B5-32DA-E03FB968989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1D7F9AB-A080-7EB4-F55C-84C607CFC54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72682899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1425116-A3E0-6AC1-E457-4ABA96B50B4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ADF7DCB-269E-FD98-BA34-33649723D75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20893" y="-315416"/>
            <a:ext cx="9155360" cy="1143000"/>
          </a:xfrm>
        </p:spPr>
        <p:txBody>
          <a:bodyPr/>
          <a:lstStyle/>
          <a:p>
            <a:r>
              <a:rPr lang="en-GB" dirty="0"/>
              <a:t>Literature Review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041697D-95EF-EEF2-0DDB-64C156E6DFA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9344" y="548680"/>
            <a:ext cx="8229600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A literature review is a process of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analysing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and </a:t>
            </a:r>
            <a:r>
              <a:rPr lang="en-US" sz="2600" dirty="0" err="1">
                <a:latin typeface="Arial" panose="020B0604020202020204" pitchFamily="34" charset="0"/>
                <a:cs typeface="Arial" panose="020B0604020202020204" pitchFamily="34" charset="0"/>
              </a:rPr>
              <a:t>summarising</a:t>
            </a: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existing research related to a topic.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Literature reviews help researchers understand what has already been studied and identify areas where further improvement or innovation is needed.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During a literature review, researchers compare findings from multiple sources and critically evaluate strengths, weaknesses, and limitations.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buFont typeface="Wingdings" panose="05000000000000000000" pitchFamily="2" charset="2"/>
              <a:buChar char="q"/>
            </a:pPr>
            <a:endParaRPr lang="en-US" dirty="0"/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10481D5-264B-BF01-3A61-592F626BB42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DC6A9BB-5402-95B9-9B98-9051CB82912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52002043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D04289C-FF63-049F-31BC-239642D9BE8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93868" y="-243408"/>
            <a:ext cx="8706564" cy="1143000"/>
          </a:xfrm>
        </p:spPr>
        <p:txBody>
          <a:bodyPr/>
          <a:lstStyle/>
          <a:p>
            <a:r>
              <a:rPr lang="en-GB" dirty="0"/>
              <a:t>Class Activity 1 – Literature Search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AED105-C154-3008-2881-1E278AC975A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58419" y="620688"/>
            <a:ext cx="8713663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Students engage in a structured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literature search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to build foundational knowledge for their project. Work individually or in small groups to investigate three key categories of sources: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Academic articles: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locate peer‑reviewed research that provides theoretical or empirical insights.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Existing technologies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identify current tools, systems, or solutions relevant to the chosen topic.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Industry case studies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examine real‑world examples that demonstrate how organisations address similar challenges.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Deliverable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Produce an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annotated bibliography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summarising and evaluating the sources found, explaining how each source contributes to the understanding of the topic.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E1A14F-243D-75EB-B6D5-E786D0A9140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70BF701-F74D-D940-59FE-D653B363588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0112749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A3C0C095-B1B6-C209-E708-A190AE89E7B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54F1C5F-6347-C96F-350F-DDC66C00863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7379" y="-315416"/>
            <a:ext cx="8939336" cy="1143000"/>
          </a:xfrm>
        </p:spPr>
        <p:txBody>
          <a:bodyPr/>
          <a:lstStyle/>
          <a:p>
            <a:r>
              <a:rPr lang="en-GB" dirty="0"/>
              <a:t>PROBLEM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A6CCE4E-9643-0808-04D8-EAAAFFF510B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2840" y="263704"/>
            <a:ext cx="8771184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Problem analysis is another important stage in project development.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Before creating a solution, it is necessary to understand the causes and effects of the problem.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SWOT analysis is a common tool used to </a:t>
            </a:r>
            <a:r>
              <a:rPr lang="en-US" sz="2400" dirty="0" err="1">
                <a:latin typeface="Arial" panose="020B0604020202020204" pitchFamily="34" charset="0"/>
                <a:cs typeface="Arial" panose="020B0604020202020204" pitchFamily="34" charset="0"/>
              </a:rPr>
              <a:t>analyse</a:t>
            </a: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strengths, weaknesses, opportunities, and threats related to a project or idea.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400" dirty="0">
                <a:latin typeface="Arial" panose="020B0604020202020204" pitchFamily="34" charset="0"/>
                <a:cs typeface="Arial" panose="020B0604020202020204" pitchFamily="34" charset="0"/>
              </a:rPr>
              <a:t> PESTLE analysis examines political, economic, social, technological, legal, and environmental factors that may affect a project.</a:t>
            </a:r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1CEED0-2E18-6E42-E3AC-0C462360EDC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528C87D7-2FF7-6CEB-89A2-0EC1FCD3F04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7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3074710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0EF149E8-1A50-52A0-4DDD-C6A60E7EDED8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A2E514-C559-6EBA-8A7B-51DFACED308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02" y="-243408"/>
            <a:ext cx="8939336" cy="1143000"/>
          </a:xfrm>
        </p:spPr>
        <p:txBody>
          <a:bodyPr/>
          <a:lstStyle/>
          <a:p>
            <a:r>
              <a:rPr lang="en-GB" dirty="0"/>
              <a:t>Technology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06D578-2F42-9649-3D49-C42467D5E68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63242" y="620688"/>
            <a:ext cx="8641655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Technology solutions should also consider social responsibility and ethical impact.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For example, systems that collect personal information must consider privacy and security.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 AI systems should avoid bias and discrimination.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600" dirty="0">
                <a:latin typeface="Arial" panose="020B0604020202020204" pitchFamily="34" charset="0"/>
                <a:cs typeface="Arial" panose="020B0604020202020204" pitchFamily="34" charset="0"/>
              </a:rPr>
              <a:t>Sustainable computing practices are important because technology can affect energy consumption and environmental impact.</a:t>
            </a: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A866016-84A7-1A23-BB55-E4F4F8BF240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BEBF421C-0342-C3EF-6C91-9A729772D5E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8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816442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B2DB0D7-99B7-64E7-2F6A-21384695045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E2D439-FD43-38B1-9DA9-3E2A7FF5770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0" y="-243408"/>
            <a:ext cx="8795320" cy="1143000"/>
          </a:xfrm>
        </p:spPr>
        <p:txBody>
          <a:bodyPr/>
          <a:lstStyle/>
          <a:p>
            <a:r>
              <a:rPr lang="en-GB" dirty="0"/>
              <a:t>Understanding Users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D20D6E3-8E44-1B68-EC90-45DAF249182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620688"/>
            <a:ext cx="8698226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Understanding users is essential during problem analysis.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Developers often create user personas to represent different types of users who may interact with a system.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 Personas help designers understand user goals, </a:t>
            </a:r>
            <a:r>
              <a:rPr lang="en-US" sz="2800" dirty="0" err="1">
                <a:latin typeface="Arial" panose="020B0604020202020204" pitchFamily="34" charset="0"/>
                <a:cs typeface="Arial" panose="020B0604020202020204" pitchFamily="34" charset="0"/>
              </a:rPr>
              <a:t>behaviours</a:t>
            </a: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, frustrations, and expectations.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BECA00-E77D-E20D-1C9E-F2E486F4782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62E2F4D-671B-7EB9-0EA1-7D9C6F4BE2F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9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8658368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DDBF16-EC0B-5AFC-F301-C1F562A9174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13692" y="-243408"/>
            <a:ext cx="9371384" cy="1143000"/>
          </a:xfrm>
        </p:spPr>
        <p:txBody>
          <a:bodyPr/>
          <a:lstStyle/>
          <a:p>
            <a:r>
              <a:rPr lang="en-GB" dirty="0"/>
              <a:t>Class Activity 2 – Problem Definition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A2F787C-985A-4E09-371E-7D378A44F5B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04192" y="692696"/>
            <a:ext cx="8716279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Engage in a structured </a:t>
            </a: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problem‑definition process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to establish clarity and direction for the project. This activity involves creating three foundational components: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Problem statement: 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concise description of the core issue that requires attention.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User personas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: profiles that represent key user groups and highlight needs, behaviours, and motivations.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Stakeholder map:</a:t>
            </a: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 a visual outline of all individuals, groups, or organisations connected to the problem space.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b="1" dirty="0">
                <a:latin typeface="Arial" panose="020B0604020202020204" pitchFamily="34" charset="0"/>
                <a:cs typeface="Arial" panose="020B0604020202020204" pitchFamily="34" charset="0"/>
              </a:rPr>
              <a:t>Deliverable</a:t>
            </a: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GB" sz="1800" dirty="0">
                <a:latin typeface="Arial" panose="020B0604020202020204" pitchFamily="34" charset="0"/>
                <a:cs typeface="Arial" panose="020B0604020202020204" pitchFamily="34" charset="0"/>
              </a:rPr>
              <a:t>Produce a set of problem‑definition artefacts that clearly articulate the problem, the users involved, and the wider stakeholder landscape.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A4C30C8-6A3A-4ADD-0F2B-04AC776BF64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1D67D90-4B0D-5ED0-82D3-C6B8258D7D1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10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00436164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C24064F-02C0-B572-05E2-6F14A82ADA2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EE8F4F0-B06F-756D-7E1B-6ACD11C8358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776" y="-171400"/>
            <a:ext cx="9083352" cy="1143000"/>
          </a:xfrm>
        </p:spPr>
        <p:txBody>
          <a:bodyPr/>
          <a:lstStyle/>
          <a:p>
            <a:r>
              <a:rPr lang="en-GB" dirty="0"/>
              <a:t>Competitor Analysis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818A00B-F7DF-E975-7E27-3C30C17002E4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2264" y="807503"/>
            <a:ext cx="8682223" cy="3917032"/>
          </a:xfrm>
        </p:spPr>
        <p:txBody>
          <a:bodyPr/>
          <a:lstStyle/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Competitor analysis involves examining existing products and services to identify their strengths and weaknesses. </a:t>
            </a: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q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This process helps teams understand market trends and discover opportunities for innovation.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2FBB547-8658-6ABC-88E4-AF69BEAA633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25033ED8-67D4-A9C3-7F52-428552266C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11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416742487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3DACF17-CDDE-E364-CE67-B0FFDE78E98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825" y="-243408"/>
            <a:ext cx="8229600" cy="1143000"/>
          </a:xfrm>
        </p:spPr>
        <p:txBody>
          <a:bodyPr/>
          <a:lstStyle/>
          <a:p>
            <a:r>
              <a:rPr lang="en-GB" dirty="0"/>
              <a:t>Class Activity 3 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BF113A-4FD2-8562-8474-885ED5158E4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50825" y="476672"/>
            <a:ext cx="8229600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Compare: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Existing apps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Existing systems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Existing services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2800" b="1" dirty="0">
                <a:latin typeface="Arial" panose="020B0604020202020204" pitchFamily="34" charset="0"/>
                <a:cs typeface="Arial" panose="020B0604020202020204" pitchFamily="34" charset="0"/>
              </a:rPr>
              <a:t>Questions</a:t>
            </a:r>
            <a:endParaRPr lang="en-GB" sz="28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works well?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limitations exist?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sz="2800" dirty="0">
                <a:latin typeface="Arial" panose="020B0604020202020204" pitchFamily="34" charset="0"/>
                <a:cs typeface="Arial" panose="020B0604020202020204" pitchFamily="34" charset="0"/>
              </a:rPr>
              <a:t>What gaps remain?</a:t>
            </a:r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64A877B-18D7-EE65-754D-0D6B56A980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D2E66C2-1DBB-5FCE-039B-7F276E8091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12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4278709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37ACD2B-130E-C757-2A31-6BAFBDCE905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AE0E0E4-2A23-372F-8364-371FF531AB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20" y="-243408"/>
            <a:ext cx="9145016" cy="1143000"/>
          </a:xfrm>
        </p:spPr>
        <p:txBody>
          <a:bodyPr/>
          <a:lstStyle/>
          <a:p>
            <a:r>
              <a:rPr lang="en-GB" dirty="0"/>
              <a:t>Class Activity 4 – Team Creation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B25B540-F5D3-5E04-92D2-B260E06F22A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104" y="764704"/>
            <a:ext cx="8679383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Students: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Form teams.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Create communication channels.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Assign temporary roles.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ü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Schedule weekly meetings.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CF22E39-52C8-3951-6D87-7C2682E09A1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020A9BB8-FF20-D4C2-0B38-7E5B2C540F5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13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314080319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52C4BCC-1A43-F2A5-B7C9-BB3C65C68A01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24D2108-14E2-3831-D02F-13C9B6D9D54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20" y="-243408"/>
            <a:ext cx="9145016" cy="1143000"/>
          </a:xfrm>
        </p:spPr>
        <p:txBody>
          <a:bodyPr/>
          <a:lstStyle/>
          <a:p>
            <a:r>
              <a:rPr lang="en-GB" dirty="0"/>
              <a:t>Team Formation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6012DD0-0512-D8A6-C34E-5EC4EE86239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104" y="764704"/>
            <a:ext cx="8679383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sz="3000" b="1" dirty="0">
                <a:latin typeface="Arial" panose="020B0604020202020204" pitchFamily="34" charset="0"/>
                <a:cs typeface="Arial" panose="020B0604020202020204" pitchFamily="34" charset="0"/>
              </a:rPr>
              <a:t>Recommended Roles</a:t>
            </a:r>
            <a:endParaRPr lang="en-GB" sz="3000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Project Manager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Research Lead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Developer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UI/UX Designer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sz="3000" dirty="0">
                <a:latin typeface="Arial" panose="020B0604020202020204" pitchFamily="34" charset="0"/>
                <a:cs typeface="Arial" panose="020B0604020202020204" pitchFamily="34" charset="0"/>
              </a:rPr>
              <a:t>Security &amp; Testing Lead</a:t>
            </a:r>
            <a:endParaRPr lang="en-GB" sz="3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GB" sz="3000" dirty="0">
                <a:latin typeface="Arial" panose="020B0604020202020204" pitchFamily="34" charset="0"/>
                <a:cs typeface="Arial" panose="020B0604020202020204" pitchFamily="34" charset="0"/>
              </a:rPr>
              <a:t>Etc </a:t>
            </a: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E7CD5E1-3150-79E5-1D71-F4B6B0E5EF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75072F5-27E3-1E02-9B9E-D96196F62C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14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6356466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F2CCE8A-2817-82DB-BF3E-455DD30AA9A2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CCB9FC3-7674-91B1-4AC2-24FA33149F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-108520" y="-243408"/>
            <a:ext cx="9145016" cy="1143000"/>
          </a:xfrm>
        </p:spPr>
        <p:txBody>
          <a:bodyPr/>
          <a:lstStyle/>
          <a:p>
            <a:r>
              <a:rPr lang="en-GB" dirty="0"/>
              <a:t>Team Formation Guidance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5448725-4A7D-EFBC-7620-BBC2BCDFA6F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85104" y="764704"/>
            <a:ext cx="8679383" cy="3917032"/>
          </a:xfrm>
        </p:spPr>
        <p:txBody>
          <a:bodyPr/>
          <a:lstStyle/>
          <a:p>
            <a:pPr marL="0" indent="0">
              <a:lnSpc>
                <a:spcPct val="150000"/>
              </a:lnSpc>
              <a:spcBef>
                <a:spcPts val="0"/>
              </a:spcBef>
              <a:buNone/>
            </a:pPr>
            <a:r>
              <a:rPr lang="en-US" b="1" dirty="0">
                <a:latin typeface="Arial" panose="020B0604020202020204" pitchFamily="34" charset="0"/>
                <a:cs typeface="Arial" panose="020B0604020202020204" pitchFamily="34" charset="0"/>
              </a:rPr>
              <a:t>Important Discussion</a:t>
            </a: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Conflict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Communication expectations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Time management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0">
              <a:lnSpc>
                <a:spcPct val="150000"/>
              </a:lnSpc>
              <a:spcBef>
                <a:spcPts val="0"/>
              </a:spcBef>
              <a:buFont typeface="Wingdings" panose="05000000000000000000" pitchFamily="2" charset="2"/>
              <a:buChar char="Ø"/>
            </a:pPr>
            <a:r>
              <a:rPr lang="en-US" dirty="0">
                <a:latin typeface="Arial" panose="020B0604020202020204" pitchFamily="34" charset="0"/>
                <a:cs typeface="Arial" panose="020B0604020202020204" pitchFamily="34" charset="0"/>
              </a:rPr>
              <a:t>Responsibility sharing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B9A479C-B982-300F-9279-7160EF1226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1464DF5-401F-B6DE-995A-F063F7E371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15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2627304128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1C9B582-7A3B-A539-D6B8-A3AA655D073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57200" y="2257393"/>
            <a:ext cx="8229600" cy="1143000"/>
          </a:xfrm>
        </p:spPr>
        <p:txBody>
          <a:bodyPr/>
          <a:lstStyle/>
          <a:p>
            <a:r>
              <a:rPr lang="en-GB" b="1" dirty="0"/>
              <a:t>Questions &amp; Answers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576A2BB-1816-FDC1-EBC6-9BE759D0DF2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2303D31F-598B-47EE-BA37-93F097A3D676}" type="datetime1">
              <a:rPr lang="en-GB" altLang="en-US" smtClean="0"/>
              <a:pPr>
                <a:defRPr/>
              </a:pPr>
              <a:t>17/05/2026</a:t>
            </a:fld>
            <a:endParaRPr lang="en-GB" alt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A36E946-6D14-A949-84C5-899D6121252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6550E941-99E4-4403-A917-B30FF69A9617}" type="slidenum">
              <a:rPr lang="en-GB" altLang="en-US" smtClean="0"/>
              <a:pPr>
                <a:defRPr/>
              </a:pPr>
              <a:t>16</a:t>
            </a:fld>
            <a:endParaRPr lang="en-GB" altLang="en-US"/>
          </a:p>
        </p:txBody>
      </p:sp>
    </p:spTree>
    <p:extLst>
      <p:ext uri="{BB962C8B-B14F-4D97-AF65-F5344CB8AC3E}">
        <p14:creationId xmlns:p14="http://schemas.microsoft.com/office/powerpoint/2010/main" val="1232483673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00CC99"/>
      </a:accent1>
      <a:accent2>
        <a:srgbClr val="3333CC"/>
      </a:accent2>
      <a:accent3>
        <a:srgbClr val="FFFFFF"/>
      </a:accent3>
      <a:accent4>
        <a:srgbClr val="000000"/>
      </a:accent4>
      <a:accent5>
        <a:srgbClr val="AAE2CA"/>
      </a:accent5>
      <a:accent6>
        <a:srgbClr val="2D2DB9"/>
      </a:accent6>
      <a:hlink>
        <a:srgbClr val="CCCCFF"/>
      </a:hlink>
      <a:folHlink>
        <a:srgbClr val="B2B2B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3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PPT template</Template>
  <TotalTime>0</TotalTime>
  <Words>720</Words>
  <Application>Microsoft Office PowerPoint</Application>
  <PresentationFormat>On-screen Show (4:3)</PresentationFormat>
  <Paragraphs>109</Paragraphs>
  <Slides>16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size="21" baseType="lpstr">
      <vt:lpstr>Arial</vt:lpstr>
      <vt:lpstr>Myriad Pro</vt:lpstr>
      <vt:lpstr>Verdana</vt:lpstr>
      <vt:lpstr>Wingdings</vt:lpstr>
      <vt:lpstr>20140311PresentationUWTSDTemplate</vt:lpstr>
      <vt:lpstr>PowerPoint Presentation</vt:lpstr>
      <vt:lpstr>Learning Objectives</vt:lpstr>
      <vt:lpstr>WHAT IS RESEARCH?</vt:lpstr>
      <vt:lpstr>Types Of Research</vt:lpstr>
      <vt:lpstr>Literature Review</vt:lpstr>
      <vt:lpstr>Class Activity 1 – Literature Search</vt:lpstr>
      <vt:lpstr>PROBLEM ANALYSIS</vt:lpstr>
      <vt:lpstr>Technology Solutions</vt:lpstr>
      <vt:lpstr>Understanding Users</vt:lpstr>
      <vt:lpstr>Class Activity 2 – Problem Definition</vt:lpstr>
      <vt:lpstr>Competitor Analysis</vt:lpstr>
      <vt:lpstr>Class Activity 3 </vt:lpstr>
      <vt:lpstr>Class Activity 4 – Team Creation</vt:lpstr>
      <vt:lpstr>Team Formation Guidance</vt:lpstr>
      <vt:lpstr>Team Formation Guidance</vt:lpstr>
      <vt:lpstr>Questions &amp; Answers</vt:lpstr>
    </vt:vector>
  </TitlesOfParts>
  <Company>University of Wales Lampeter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Personal Management Skills I</dc:title>
  <dc:creator>Venus</dc:creator>
  <cp:lastModifiedBy>Mobolanle Bello</cp:lastModifiedBy>
  <cp:revision>50</cp:revision>
  <cp:lastPrinted>2018-07-09T15:27:01Z</cp:lastPrinted>
  <dcterms:created xsi:type="dcterms:W3CDTF">2002-10-07T19:43:58Z</dcterms:created>
  <dcterms:modified xsi:type="dcterms:W3CDTF">2026-05-17T20:00:58Z</dcterms:modified>
</cp:coreProperties>
</file>