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277" r:id="rId2"/>
    <p:sldId id="331" r:id="rId3"/>
    <p:sldId id="258" r:id="rId4"/>
    <p:sldId id="332" r:id="rId5"/>
    <p:sldId id="333" r:id="rId6"/>
    <p:sldId id="334" r:id="rId7"/>
    <p:sldId id="359" r:id="rId8"/>
    <p:sldId id="368" r:id="rId9"/>
    <p:sldId id="369" r:id="rId10"/>
    <p:sldId id="370" r:id="rId11"/>
    <p:sldId id="358" r:id="rId12"/>
    <p:sldId id="354" r:id="rId13"/>
    <p:sldId id="339" r:id="rId14"/>
    <p:sldId id="348"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114" d="100"/>
          <a:sy n="114" d="100"/>
        </p:scale>
        <p:origin x="1380" y="1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dist="35921" dir="2700000" algn="ctr" rotWithShape="0">
                    <a:srgbClr val="808080"/>
                  </a:outerShdw>
                </a:effectLst>
              </a14:hiddenEffects>
            </a:ext>
            <a:ext uri="{53640926-AAD7-44d8-BBD7-CCE9431645EC}">
              <a14:shadowObscured xmlns=""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16/08/2022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16/08/2022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16/08/2022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16/08/2022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16/08/2022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16/08/2022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16/08/2022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16/08/2022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16/08/2022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16/08/2022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16/08/2022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16/08/2022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eur01.safelinks.protection.outlook.com/?url=https://web-b-ebscohost-com.ezproxy.uwtsd.ac.uk/ehost/ebookviewer/ebook/bmxlYmtfXzg3NzM0X19BTg2?sid=2327383a-5654-4205-9324-0a82e27ed6e0@pdc-v-sessmgr02&amp;vid=5&amp;format=EB&amp;rid=7&amp;data=02%7C01%7C%7C0cf347c17bdf460b982408d80eb2b943%7C4e0f11f9046e45059cb8db2152311e21%7C0%7C0%7C637275508054871237&amp;sdata=RW5OLH1ACg2AXgx8xjXOP5AgAFlL2PRkkZNy4KD2/9c=&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t>
            </a:r>
            <a:r>
              <a:rPr lang="de-DE" b="1" dirty="0"/>
              <a:t>ACCA6022 </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a:t>
            </a:r>
            <a:r>
              <a:rPr lang="en-GB" altLang="en-US" dirty="0" err="1">
                <a:solidFill>
                  <a:schemeClr val="tx1"/>
                </a:solidFill>
              </a:rPr>
              <a:t>Name:Switching</a:t>
            </a:r>
            <a:r>
              <a:rPr lang="en-GB" altLang="en-US" dirty="0">
                <a:solidFill>
                  <a:schemeClr val="tx1"/>
                </a:solidFill>
              </a:rPr>
              <a:t>, Routing and Wireless</a:t>
            </a:r>
          </a:p>
          <a:p>
            <a:pPr eaLnBrk="1" hangingPunct="1"/>
            <a:endParaRPr lang="en-GB" altLang="en-US" dirty="0">
              <a:solidFill>
                <a:schemeClr val="tx1"/>
              </a:solidFill>
            </a:endParaRPr>
          </a:p>
          <a:p>
            <a:pPr eaLnBrk="1" hangingPunct="1"/>
            <a:r>
              <a:rPr lang="en-GB" altLang="en-US" dirty="0">
                <a:solidFill>
                  <a:schemeClr val="tx1"/>
                </a:solidFill>
              </a:rPr>
              <a:t>Week Number-8 (Lesson 11)</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 Point to Point Protocol(PPP),NAT and PPOE</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marL="0" indent="0" eaLnBrk="1" hangingPunct="1">
              <a:buNone/>
              <a:defRPr/>
            </a:pPr>
            <a:endParaRPr lang="en-GB" altLang="en-US" sz="2400" dirty="0"/>
          </a:p>
          <a:p>
            <a:pPr eaLnBrk="1" hangingPunct="1">
              <a:defRPr/>
            </a:pPr>
            <a:r>
              <a:rPr lang="en-GB" altLang="en-US" sz="2400" dirty="0"/>
              <a:t>Point to Point Protocol(PPP)</a:t>
            </a:r>
          </a:p>
          <a:p>
            <a:pPr eaLnBrk="1" hangingPunct="1">
              <a:defRPr/>
            </a:pPr>
            <a:r>
              <a:rPr lang="en-GB" altLang="en-US" sz="2400" dirty="0"/>
              <a:t>NAT </a:t>
            </a:r>
          </a:p>
          <a:p>
            <a:pPr eaLnBrk="1" hangingPunct="1">
              <a:defRPr/>
            </a:pPr>
            <a:r>
              <a:rPr lang="en-GB" altLang="en-US" sz="2400" dirty="0"/>
              <a:t>PPPOE</a:t>
            </a:r>
          </a:p>
          <a:p>
            <a:pPr eaLnBrk="1" hangingPunct="1">
              <a:defRPr/>
            </a:pPr>
            <a:r>
              <a:rPr lang="en-GB" altLang="en-US" sz="2400" dirty="0"/>
              <a:t>Advantages of PPP and PPPOE</a:t>
            </a:r>
          </a:p>
          <a:p>
            <a:pPr eaLnBrk="1" hangingPunct="1">
              <a:defRPr/>
            </a:pPr>
            <a:r>
              <a:rPr lang="en-GB" altLang="en-US" sz="2400" dirty="0"/>
              <a:t>Practical tasks on PPP,NAT and PPPOE</a:t>
            </a:r>
          </a:p>
          <a:p>
            <a:pPr eaLnBrk="1" hangingPunct="1">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 calcmode="lin" valueType="num">
                                      <p:cBhvr additive="base">
                                        <p:cTn id="7"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 calcmode="lin" valueType="num">
                                      <p:cBhvr additive="base">
                                        <p:cTn id="19"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4" end="4"/>
                                            </p:txEl>
                                          </p:spTgt>
                                        </p:tgtEl>
                                        <p:attrNameLst>
                                          <p:attrName>style.visibility</p:attrName>
                                        </p:attrNameLst>
                                      </p:cBhvr>
                                      <p:to>
                                        <p:strVal val="visible"/>
                                      </p:to>
                                    </p:set>
                                    <p:anim calcmode="lin" valueType="num">
                                      <p:cBhvr additive="base">
                                        <p:cTn id="25"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5" end="5"/>
                                            </p:txEl>
                                          </p:spTgt>
                                        </p:tgtEl>
                                        <p:attrNameLst>
                                          <p:attrName>style.visibility</p:attrName>
                                        </p:attrNameLst>
                                      </p:cBhvr>
                                      <p:to>
                                        <p:strVal val="visible"/>
                                      </p:to>
                                    </p:set>
                                    <p:anim calcmode="lin" valueType="num">
                                      <p:cBhvr additive="base">
                                        <p:cTn id="31"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a:xfrm>
            <a:off x="457200" y="114300"/>
            <a:ext cx="8229600" cy="1226468"/>
          </a:xfrm>
        </p:spPr>
        <p:txBody>
          <a:bodyPr/>
          <a:lstStyle/>
          <a:p>
            <a:pPr eaLnBrk="1" hangingPunct="1"/>
            <a:r>
              <a:rPr lang="en-GB" altLang="en-US" dirty="0"/>
              <a:t>PPP Protocol</a:t>
            </a:r>
          </a:p>
        </p:txBody>
      </p:sp>
      <p:sp>
        <p:nvSpPr>
          <p:cNvPr id="9222" name="Rectangle 3"/>
          <p:cNvSpPr>
            <a:spLocks noGrp="1"/>
          </p:cNvSpPr>
          <p:nvPr>
            <p:ph type="body" idx="1"/>
          </p:nvPr>
        </p:nvSpPr>
        <p:spPr>
          <a:xfrm>
            <a:off x="457200" y="2060847"/>
            <a:ext cx="8003232" cy="2376265"/>
          </a:xfrm>
        </p:spPr>
        <p:txBody>
          <a:bodyPr/>
          <a:lstStyle/>
          <a:p>
            <a:pPr eaLnBrk="1" hangingPunct="1">
              <a:buNone/>
            </a:pPr>
            <a:r>
              <a:rPr lang="en-GB" altLang="en-US" sz="2000" dirty="0"/>
              <a:t>     In computer networking, Point-to-Point Protocol (PPP) is a data link layer (layer 2) communication protocol between two routers directly without any host or any other networking in between. It can provide connection authentication, transmission encryption, and data compression.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3600" b="1" dirty="0"/>
              <a:t>Uses of PPP</a:t>
            </a:r>
          </a:p>
        </p:txBody>
      </p:sp>
      <p:sp>
        <p:nvSpPr>
          <p:cNvPr id="3" name="Content Placeholder 2"/>
          <p:cNvSpPr>
            <a:spLocks noGrp="1"/>
          </p:cNvSpPr>
          <p:nvPr>
            <p:ph idx="1"/>
          </p:nvPr>
        </p:nvSpPr>
        <p:spPr>
          <a:xfrm>
            <a:off x="457200" y="1700808"/>
            <a:ext cx="8229600" cy="1509117"/>
          </a:xfrm>
        </p:spPr>
        <p:txBody>
          <a:bodyPr/>
          <a:lstStyle/>
          <a:p>
            <a:pPr marL="0" indent="0" algn="just">
              <a:buNone/>
            </a:pPr>
            <a:r>
              <a:rPr lang="en-GB" sz="2000" dirty="0"/>
              <a:t>PPP (Point-to-point protocol) is a WAN protocol that is often used on point-to-point links. ... Nowadays it's still used for DSL with </a:t>
            </a:r>
            <a:r>
              <a:rPr lang="en-GB" sz="2000" dirty="0" err="1"/>
              <a:t>PPPoE</a:t>
            </a:r>
            <a:r>
              <a:rPr lang="en-GB" sz="2000" dirty="0"/>
              <a:t> (PPP over Ethernet) and </a:t>
            </a:r>
            <a:r>
              <a:rPr lang="en-GB" sz="2000" dirty="0" err="1"/>
              <a:t>PPPoA</a:t>
            </a:r>
            <a:r>
              <a:rPr lang="en-GB" sz="2000" dirty="0"/>
              <a:t> (PPP over ATM). One of the advantages of still using PPP is that it allows authentication through PAP and CHAP</a:t>
            </a:r>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16/08/2022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PAP and CHAP</a:t>
            </a:r>
            <a:endParaRPr lang="en-US" sz="3200" b="1" dirty="0"/>
          </a:p>
        </p:txBody>
      </p:sp>
      <p:sp>
        <p:nvSpPr>
          <p:cNvPr id="3" name="Content Placeholder 2"/>
          <p:cNvSpPr>
            <a:spLocks noGrp="1"/>
          </p:cNvSpPr>
          <p:nvPr>
            <p:ph idx="1"/>
          </p:nvPr>
        </p:nvSpPr>
        <p:spPr>
          <a:xfrm>
            <a:off x="457200" y="1268760"/>
            <a:ext cx="8229600" cy="4248473"/>
          </a:xfrm>
        </p:spPr>
        <p:txBody>
          <a:bodyPr/>
          <a:lstStyle/>
          <a:p>
            <a:r>
              <a:rPr lang="en-GB" dirty="0"/>
              <a:t>Password Authentication Protocol, or PAP, and Challenge Handshake Authentication Protocol, or CHAP, are both used to authenticate PPP sessions and can be used with many VPNs. PAP works like a standard login procedure. The remote system authenticates itself by using a static username and password combination</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16/08/2022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PPPOE</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16/08/2022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3" name="Rectangle 1">
            <a:extLst>
              <a:ext uri="{FF2B5EF4-FFF2-40B4-BE49-F238E27FC236}">
                <a16:creationId xmlns:a16="http://schemas.microsoft.com/office/drawing/2014/main" id="{DAEFD4C6-EF83-4214-8C67-A409C910B8DB}"/>
              </a:ext>
            </a:extLst>
          </p:cNvPr>
          <p:cNvSpPr>
            <a:spLocks noGrp="1" noChangeArrowheads="1"/>
          </p:cNvSpPr>
          <p:nvPr>
            <p:ph idx="1"/>
          </p:nvPr>
        </p:nvSpPr>
        <p:spPr bwMode="auto">
          <a:xfrm>
            <a:off x="457200" y="2311378"/>
            <a:ext cx="8507288"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Point-to-Point Protocol over Ethernet (</a:t>
            </a:r>
            <a:r>
              <a:rPr kumimoji="0" lang="en-US" altLang="en-US" sz="2000" b="0" i="0" u="none" strike="noStrike" cap="none" normalizeH="0" baseline="0" dirty="0" err="1">
                <a:ln>
                  <a:noFill/>
                </a:ln>
                <a:solidFill>
                  <a:schemeClr val="tx1"/>
                </a:solidFill>
                <a:effectLst/>
                <a:latin typeface="Arial" panose="020B0604020202020204" pitchFamily="34" charset="0"/>
              </a:rPr>
              <a:t>PPPoE</a:t>
            </a:r>
            <a:r>
              <a:rPr kumimoji="0" lang="en-US" altLang="en-US" sz="2000" b="0" i="0" u="none" strike="noStrike" cap="none" normalizeH="0" baseline="0" dirty="0">
                <a:ln>
                  <a:noFill/>
                </a:ln>
                <a:solidFill>
                  <a:schemeClr val="tx1"/>
                </a:solidFill>
                <a:effectLst/>
                <a:latin typeface="Arial" panose="020B0604020202020204" pitchFamily="34" charset="0"/>
              </a:rPr>
              <a:t>) is a network protocol that facilitates communication between network endpoints. </a:t>
            </a:r>
            <a:r>
              <a:rPr kumimoji="0" lang="en-US" altLang="en-US" sz="2000" b="0" i="0" u="none" strike="noStrike" cap="none" normalizeH="0" baseline="0" dirty="0" err="1">
                <a:ln>
                  <a:noFill/>
                </a:ln>
                <a:solidFill>
                  <a:schemeClr val="tx1"/>
                </a:solidFill>
                <a:effectLst/>
                <a:latin typeface="Arial" panose="020B0604020202020204" pitchFamily="34" charset="0"/>
              </a:rPr>
              <a:t>PPPoE</a:t>
            </a:r>
            <a:r>
              <a:rPr kumimoji="0" lang="en-US" altLang="en-US" sz="2000" b="0" i="0" u="none" strike="noStrike" cap="none" normalizeH="0" baseline="0" dirty="0">
                <a:ln>
                  <a:noFill/>
                </a:ln>
                <a:solidFill>
                  <a:schemeClr val="tx1"/>
                </a:solidFill>
                <a:effectLst/>
                <a:latin typeface="Arial" panose="020B0604020202020204" pitchFamily="34" charset="0"/>
              </a:rPr>
              <a:t> encapsulates Point-to-Point Protocol (PPP) frames inside Ethernet frames, offering the same benefits as PPP, while providing connectivity across Ethernet networks.</a:t>
            </a:r>
          </a:p>
        </p:txBody>
      </p:sp>
    </p:spTree>
    <p:extLst>
      <p:ext uri="{BB962C8B-B14F-4D97-AF65-F5344CB8AC3E}">
        <p14:creationId xmlns:p14="http://schemas.microsoft.com/office/powerpoint/2010/main" val="3171754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2F82A-0A94-456F-A524-EED4D54D78EF}"/>
              </a:ext>
            </a:extLst>
          </p:cNvPr>
          <p:cNvSpPr>
            <a:spLocks noGrp="1"/>
          </p:cNvSpPr>
          <p:nvPr>
            <p:ph type="title"/>
          </p:nvPr>
        </p:nvSpPr>
        <p:spPr/>
        <p:txBody>
          <a:bodyPr/>
          <a:lstStyle/>
          <a:p>
            <a:r>
              <a:rPr lang="en-GB" dirty="0" err="1"/>
              <a:t>PPPoE</a:t>
            </a:r>
            <a:r>
              <a:rPr lang="en-GB" dirty="0"/>
              <a:t> and DSL Internet connection</a:t>
            </a:r>
          </a:p>
        </p:txBody>
      </p:sp>
      <p:sp>
        <p:nvSpPr>
          <p:cNvPr id="3" name="Content Placeholder 2">
            <a:extLst>
              <a:ext uri="{FF2B5EF4-FFF2-40B4-BE49-F238E27FC236}">
                <a16:creationId xmlns:a16="http://schemas.microsoft.com/office/drawing/2014/main" id="{C2BB43E5-6A99-4670-945F-8167553F8B5C}"/>
              </a:ext>
            </a:extLst>
          </p:cNvPr>
          <p:cNvSpPr>
            <a:spLocks noGrp="1"/>
          </p:cNvSpPr>
          <p:nvPr>
            <p:ph idx="1"/>
          </p:nvPr>
        </p:nvSpPr>
        <p:spPr/>
        <p:txBody>
          <a:bodyPr/>
          <a:lstStyle/>
          <a:p>
            <a:r>
              <a:rPr lang="en-GB" dirty="0"/>
              <a:t>Most Digital Subscriber Line (DSL) providers use Point-to-Point Protocol over Ethernet (</a:t>
            </a:r>
            <a:r>
              <a:rPr lang="en-GB" dirty="0" err="1"/>
              <a:t>PPPoE</a:t>
            </a:r>
            <a:r>
              <a:rPr lang="en-GB" dirty="0"/>
              <a:t>) to establish Internet connections for end-users. To set up a Linksys router, you need to enable </a:t>
            </a:r>
            <a:r>
              <a:rPr lang="en-GB" dirty="0" err="1"/>
              <a:t>PPPoE</a:t>
            </a:r>
            <a:r>
              <a:rPr lang="en-GB" dirty="0"/>
              <a:t> on the router's web-based setup page.</a:t>
            </a:r>
          </a:p>
        </p:txBody>
      </p:sp>
      <p:sp>
        <p:nvSpPr>
          <p:cNvPr id="4" name="Date Placeholder 3">
            <a:extLst>
              <a:ext uri="{FF2B5EF4-FFF2-40B4-BE49-F238E27FC236}">
                <a16:creationId xmlns:a16="http://schemas.microsoft.com/office/drawing/2014/main" id="{D3CB08B0-4441-446E-A9C6-15E3CF30235A}"/>
              </a:ext>
            </a:extLst>
          </p:cNvPr>
          <p:cNvSpPr>
            <a:spLocks noGrp="1"/>
          </p:cNvSpPr>
          <p:nvPr>
            <p:ph type="dt" sz="half" idx="10"/>
          </p:nvPr>
        </p:nvSpPr>
        <p:spPr/>
        <p:txBody>
          <a:bodyPr/>
          <a:lstStyle/>
          <a:p>
            <a:pPr>
              <a:defRPr/>
            </a:pPr>
            <a:fld id="{2303D31F-598B-47EE-BA37-93F097A3D676}" type="datetime1">
              <a:rPr lang="en-GB" altLang="en-US" smtClean="0"/>
              <a:pPr>
                <a:defRPr/>
              </a:pPr>
              <a:t>16/08/2022</a:t>
            </a:fld>
            <a:endParaRPr lang="en-GB" altLang="en-US"/>
          </a:p>
        </p:txBody>
      </p:sp>
      <p:sp>
        <p:nvSpPr>
          <p:cNvPr id="5" name="Slide Number Placeholder 4">
            <a:extLst>
              <a:ext uri="{FF2B5EF4-FFF2-40B4-BE49-F238E27FC236}">
                <a16:creationId xmlns:a16="http://schemas.microsoft.com/office/drawing/2014/main" id="{0EBA42E4-D5A9-4747-B4BF-39DC8B24758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61718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8DB1C-E73C-4E19-92CF-B03DF3D14103}"/>
              </a:ext>
            </a:extLst>
          </p:cNvPr>
          <p:cNvSpPr>
            <a:spLocks noGrp="1"/>
          </p:cNvSpPr>
          <p:nvPr>
            <p:ph type="title"/>
          </p:nvPr>
        </p:nvSpPr>
        <p:spPr/>
        <p:txBody>
          <a:bodyPr/>
          <a:lstStyle/>
          <a:p>
            <a:r>
              <a:rPr lang="en-GB" dirty="0"/>
              <a:t>NAT</a:t>
            </a:r>
          </a:p>
        </p:txBody>
      </p:sp>
      <p:sp>
        <p:nvSpPr>
          <p:cNvPr id="3" name="Content Placeholder 2">
            <a:extLst>
              <a:ext uri="{FF2B5EF4-FFF2-40B4-BE49-F238E27FC236}">
                <a16:creationId xmlns:a16="http://schemas.microsoft.com/office/drawing/2014/main" id="{1C287480-53F1-46CA-BFEC-CFB728ABF2EB}"/>
              </a:ext>
            </a:extLst>
          </p:cNvPr>
          <p:cNvSpPr>
            <a:spLocks noGrp="1"/>
          </p:cNvSpPr>
          <p:nvPr>
            <p:ph idx="1"/>
          </p:nvPr>
        </p:nvSpPr>
        <p:spPr/>
        <p:txBody>
          <a:bodyPr/>
          <a:lstStyle/>
          <a:p>
            <a:r>
              <a:rPr lang="en-GB" dirty="0"/>
              <a:t>NAT stands for network address translation. It's a way to map multiple local private addresses to a public one before transferring the information. Organizations that want multiple devices to employ a single IP address use NAT, as do most home routers.</a:t>
            </a:r>
          </a:p>
        </p:txBody>
      </p:sp>
      <p:sp>
        <p:nvSpPr>
          <p:cNvPr id="4" name="Date Placeholder 3">
            <a:extLst>
              <a:ext uri="{FF2B5EF4-FFF2-40B4-BE49-F238E27FC236}">
                <a16:creationId xmlns:a16="http://schemas.microsoft.com/office/drawing/2014/main" id="{06C7CD1D-D4E8-465D-9614-3150EC4BA1FC}"/>
              </a:ext>
            </a:extLst>
          </p:cNvPr>
          <p:cNvSpPr>
            <a:spLocks noGrp="1"/>
          </p:cNvSpPr>
          <p:nvPr>
            <p:ph type="dt" sz="half" idx="10"/>
          </p:nvPr>
        </p:nvSpPr>
        <p:spPr/>
        <p:txBody>
          <a:bodyPr/>
          <a:lstStyle/>
          <a:p>
            <a:pPr>
              <a:defRPr/>
            </a:pPr>
            <a:fld id="{2303D31F-598B-47EE-BA37-93F097A3D676}" type="datetime1">
              <a:rPr lang="en-GB" altLang="en-US" smtClean="0"/>
              <a:pPr>
                <a:defRPr/>
              </a:pPr>
              <a:t>16/08/2022</a:t>
            </a:fld>
            <a:endParaRPr lang="en-GB" altLang="en-US"/>
          </a:p>
        </p:txBody>
      </p:sp>
      <p:sp>
        <p:nvSpPr>
          <p:cNvPr id="5" name="Slide Number Placeholder 4">
            <a:extLst>
              <a:ext uri="{FF2B5EF4-FFF2-40B4-BE49-F238E27FC236}">
                <a16:creationId xmlns:a16="http://schemas.microsoft.com/office/drawing/2014/main" id="{20124E2C-A3A9-4F07-A5FA-00A7F5CDAB23}"/>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931391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F3A5-2604-4DA1-BB58-926F718B78DC}"/>
              </a:ext>
            </a:extLst>
          </p:cNvPr>
          <p:cNvSpPr>
            <a:spLocks noGrp="1"/>
          </p:cNvSpPr>
          <p:nvPr>
            <p:ph type="title"/>
          </p:nvPr>
        </p:nvSpPr>
        <p:spPr/>
        <p:txBody>
          <a:bodyPr/>
          <a:lstStyle/>
          <a:p>
            <a:r>
              <a:rPr lang="en-GB" dirty="0"/>
              <a:t>Steps of NAT</a:t>
            </a:r>
          </a:p>
        </p:txBody>
      </p:sp>
      <p:sp>
        <p:nvSpPr>
          <p:cNvPr id="3" name="Content Placeholder 2">
            <a:extLst>
              <a:ext uri="{FF2B5EF4-FFF2-40B4-BE49-F238E27FC236}">
                <a16:creationId xmlns:a16="http://schemas.microsoft.com/office/drawing/2014/main" id="{4AD5A32B-15CC-47FE-B32E-5C625640C21F}"/>
              </a:ext>
            </a:extLst>
          </p:cNvPr>
          <p:cNvSpPr>
            <a:spLocks noGrp="1"/>
          </p:cNvSpPr>
          <p:nvPr>
            <p:ph idx="1"/>
          </p:nvPr>
        </p:nvSpPr>
        <p:spPr/>
        <p:txBody>
          <a:bodyPr/>
          <a:lstStyle/>
          <a:p>
            <a:r>
              <a:rPr lang="en-GB" dirty="0"/>
              <a:t> </a:t>
            </a:r>
            <a:r>
              <a:rPr lang="en-GB" sz="2400" dirty="0"/>
              <a:t>Step 1: Designate at least one NAT inside interface.</a:t>
            </a:r>
          </a:p>
          <a:p>
            <a:r>
              <a:rPr lang="en-GB" sz="2400" dirty="0"/>
              <a:t>    Step 2: Designate at least on NAT outside interface.</a:t>
            </a:r>
          </a:p>
          <a:p>
            <a:r>
              <a:rPr lang="en-GB" sz="2400" dirty="0"/>
              <a:t>    Step 3: Create a pool of Public IP Addresses.</a:t>
            </a:r>
          </a:p>
          <a:p>
            <a:r>
              <a:rPr lang="en-GB" sz="2400" dirty="0"/>
              <a:t>    Step 4: Create an Access Control List (ACL) that will include the local hosts or network(s).</a:t>
            </a:r>
          </a:p>
        </p:txBody>
      </p:sp>
      <p:sp>
        <p:nvSpPr>
          <p:cNvPr id="4" name="Date Placeholder 3">
            <a:extLst>
              <a:ext uri="{FF2B5EF4-FFF2-40B4-BE49-F238E27FC236}">
                <a16:creationId xmlns:a16="http://schemas.microsoft.com/office/drawing/2014/main" id="{31F24040-8030-4B5D-8423-4125C8E0D8F9}"/>
              </a:ext>
            </a:extLst>
          </p:cNvPr>
          <p:cNvSpPr>
            <a:spLocks noGrp="1"/>
          </p:cNvSpPr>
          <p:nvPr>
            <p:ph type="dt" sz="half" idx="10"/>
          </p:nvPr>
        </p:nvSpPr>
        <p:spPr/>
        <p:txBody>
          <a:bodyPr/>
          <a:lstStyle/>
          <a:p>
            <a:pPr>
              <a:defRPr/>
            </a:pPr>
            <a:fld id="{2303D31F-598B-47EE-BA37-93F097A3D676}" type="datetime1">
              <a:rPr lang="en-GB" altLang="en-US" smtClean="0"/>
              <a:pPr>
                <a:defRPr/>
              </a:pPr>
              <a:t>16/08/2022</a:t>
            </a:fld>
            <a:endParaRPr lang="en-GB" altLang="en-US"/>
          </a:p>
        </p:txBody>
      </p:sp>
      <p:sp>
        <p:nvSpPr>
          <p:cNvPr id="5" name="Slide Number Placeholder 4">
            <a:extLst>
              <a:ext uri="{FF2B5EF4-FFF2-40B4-BE49-F238E27FC236}">
                <a16:creationId xmlns:a16="http://schemas.microsoft.com/office/drawing/2014/main" id="{45772BF8-2C29-4764-8445-F64DF42BA46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683528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EB114-A916-4598-8BB1-006CB3EB36AD}"/>
              </a:ext>
            </a:extLst>
          </p:cNvPr>
          <p:cNvSpPr>
            <a:spLocks noGrp="1"/>
          </p:cNvSpPr>
          <p:nvPr>
            <p:ph type="title"/>
          </p:nvPr>
        </p:nvSpPr>
        <p:spPr/>
        <p:txBody>
          <a:bodyPr/>
          <a:lstStyle/>
          <a:p>
            <a:r>
              <a:rPr lang="en-GB" dirty="0"/>
              <a:t>How NAT works with example?</a:t>
            </a:r>
          </a:p>
        </p:txBody>
      </p:sp>
      <p:sp>
        <p:nvSpPr>
          <p:cNvPr id="3" name="Content Placeholder 2">
            <a:extLst>
              <a:ext uri="{FF2B5EF4-FFF2-40B4-BE49-F238E27FC236}">
                <a16:creationId xmlns:a16="http://schemas.microsoft.com/office/drawing/2014/main" id="{9686F897-61A4-4DE8-821C-55212BCE0402}"/>
              </a:ext>
            </a:extLst>
          </p:cNvPr>
          <p:cNvSpPr>
            <a:spLocks noGrp="1"/>
          </p:cNvSpPr>
          <p:nvPr>
            <p:ph idx="1"/>
          </p:nvPr>
        </p:nvSpPr>
        <p:spPr/>
        <p:txBody>
          <a:bodyPr/>
          <a:lstStyle/>
          <a:p>
            <a:r>
              <a:rPr lang="en-GB" dirty="0"/>
              <a:t>For example a computer on an internal address of 192.168. 1.10 wanted to communicate with a web server somewhere on the internet, NAT would translate the address 192.168. 1.10 to the company's public address, lets call this 1.1. Now the web server would reply to that public address, 1.1.</a:t>
            </a:r>
          </a:p>
        </p:txBody>
      </p:sp>
      <p:sp>
        <p:nvSpPr>
          <p:cNvPr id="4" name="Date Placeholder 3">
            <a:extLst>
              <a:ext uri="{FF2B5EF4-FFF2-40B4-BE49-F238E27FC236}">
                <a16:creationId xmlns:a16="http://schemas.microsoft.com/office/drawing/2014/main" id="{92C73FB5-C8B0-42AD-BFC0-2AE472B90F0B}"/>
              </a:ext>
            </a:extLst>
          </p:cNvPr>
          <p:cNvSpPr>
            <a:spLocks noGrp="1"/>
          </p:cNvSpPr>
          <p:nvPr>
            <p:ph type="dt" sz="half" idx="10"/>
          </p:nvPr>
        </p:nvSpPr>
        <p:spPr/>
        <p:txBody>
          <a:bodyPr/>
          <a:lstStyle/>
          <a:p>
            <a:pPr>
              <a:defRPr/>
            </a:pPr>
            <a:fld id="{2303D31F-598B-47EE-BA37-93F097A3D676}" type="datetime1">
              <a:rPr lang="en-GB" altLang="en-US" smtClean="0"/>
              <a:pPr>
                <a:defRPr/>
              </a:pPr>
              <a:t>16/08/2022</a:t>
            </a:fld>
            <a:endParaRPr lang="en-GB" altLang="en-US"/>
          </a:p>
        </p:txBody>
      </p:sp>
      <p:sp>
        <p:nvSpPr>
          <p:cNvPr id="5" name="Slide Number Placeholder 4">
            <a:extLst>
              <a:ext uri="{FF2B5EF4-FFF2-40B4-BE49-F238E27FC236}">
                <a16:creationId xmlns:a16="http://schemas.microsoft.com/office/drawing/2014/main" id="{F2BED2B6-BA00-41D2-81DD-D158415290DF}"/>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525189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26D5-BC3E-4E98-8D26-17AA30C8AD27}"/>
              </a:ext>
            </a:extLst>
          </p:cNvPr>
          <p:cNvSpPr>
            <a:spLocks noGrp="1"/>
          </p:cNvSpPr>
          <p:nvPr>
            <p:ph type="title"/>
          </p:nvPr>
        </p:nvSpPr>
        <p:spPr>
          <a:xfrm>
            <a:off x="457200" y="-171400"/>
            <a:ext cx="8229600" cy="907084"/>
          </a:xfrm>
        </p:spPr>
        <p:txBody>
          <a:bodyPr/>
          <a:lstStyle/>
          <a:p>
            <a:r>
              <a:rPr lang="en-GB" dirty="0"/>
              <a:t>PPP Example of Commands</a:t>
            </a:r>
          </a:p>
        </p:txBody>
      </p:sp>
      <p:sp>
        <p:nvSpPr>
          <p:cNvPr id="3" name="Content Placeholder 2">
            <a:extLst>
              <a:ext uri="{FF2B5EF4-FFF2-40B4-BE49-F238E27FC236}">
                <a16:creationId xmlns:a16="http://schemas.microsoft.com/office/drawing/2014/main" id="{AE1900CE-7811-4B32-A45B-7338305EFDAA}"/>
              </a:ext>
            </a:extLst>
          </p:cNvPr>
          <p:cNvSpPr>
            <a:spLocks noGrp="1"/>
          </p:cNvSpPr>
          <p:nvPr>
            <p:ph idx="1"/>
          </p:nvPr>
        </p:nvSpPr>
        <p:spPr>
          <a:xfrm>
            <a:off x="457200" y="548680"/>
            <a:ext cx="8229600" cy="4968553"/>
          </a:xfrm>
        </p:spPr>
        <p:txBody>
          <a:bodyPr/>
          <a:lstStyle/>
          <a:p>
            <a:r>
              <a:rPr lang="en-GB" sz="1400" dirty="0"/>
              <a:t>Router&gt;</a:t>
            </a:r>
            <a:r>
              <a:rPr lang="en-GB" sz="1400" dirty="0" err="1"/>
              <a:t>en</a:t>
            </a:r>
            <a:endParaRPr lang="en-GB" sz="1400" dirty="0"/>
          </a:p>
          <a:p>
            <a:r>
              <a:rPr lang="en-GB" sz="1400" dirty="0" err="1"/>
              <a:t>Router#conf</a:t>
            </a:r>
            <a:r>
              <a:rPr lang="en-GB" sz="1400" dirty="0"/>
              <a:t> t</a:t>
            </a:r>
          </a:p>
          <a:p>
            <a:r>
              <a:rPr lang="en-GB" sz="1400" dirty="0"/>
              <a:t>Router(config)#hostname </a:t>
            </a:r>
            <a:r>
              <a:rPr lang="en-GB" sz="1400" dirty="0" err="1"/>
              <a:t>london</a:t>
            </a:r>
            <a:endParaRPr lang="en-GB" sz="1400" dirty="0"/>
          </a:p>
          <a:p>
            <a:r>
              <a:rPr lang="en-GB" sz="1400" dirty="0" err="1"/>
              <a:t>london</a:t>
            </a:r>
            <a:r>
              <a:rPr lang="en-GB" sz="1400" dirty="0"/>
              <a:t>(config)#username </a:t>
            </a:r>
            <a:r>
              <a:rPr lang="en-GB" sz="1400" dirty="0" err="1"/>
              <a:t>wales</a:t>
            </a:r>
            <a:r>
              <a:rPr lang="en-GB" sz="1400" dirty="0"/>
              <a:t> password cisco</a:t>
            </a:r>
          </a:p>
          <a:p>
            <a:r>
              <a:rPr lang="en-GB" sz="1400" dirty="0" err="1"/>
              <a:t>london</a:t>
            </a:r>
            <a:r>
              <a:rPr lang="en-GB" sz="1400" dirty="0"/>
              <a:t>(config)#in se 0/0/0</a:t>
            </a:r>
          </a:p>
          <a:p>
            <a:r>
              <a:rPr lang="en-GB" sz="1400" dirty="0" err="1"/>
              <a:t>london</a:t>
            </a:r>
            <a:r>
              <a:rPr lang="en-GB" sz="1400" dirty="0"/>
              <a:t>(config-if)#ip address 192.168.30.1 255.255.255.0</a:t>
            </a:r>
          </a:p>
          <a:p>
            <a:r>
              <a:rPr lang="en-GB" sz="1400" dirty="0" err="1"/>
              <a:t>london</a:t>
            </a:r>
            <a:r>
              <a:rPr lang="en-GB" sz="1400" dirty="0"/>
              <a:t>(config-if)#no shutdown</a:t>
            </a:r>
          </a:p>
          <a:p>
            <a:endParaRPr lang="en-GB" sz="1400" dirty="0"/>
          </a:p>
          <a:p>
            <a:r>
              <a:rPr lang="en-GB" sz="1400" dirty="0" err="1"/>
              <a:t>london</a:t>
            </a:r>
            <a:r>
              <a:rPr lang="en-GB" sz="1400" dirty="0"/>
              <a:t>(config-if)#encapsulation </a:t>
            </a:r>
            <a:r>
              <a:rPr lang="en-GB" sz="1400" dirty="0" err="1"/>
              <a:t>ppp</a:t>
            </a:r>
            <a:endParaRPr lang="en-GB" sz="1400" dirty="0"/>
          </a:p>
          <a:p>
            <a:r>
              <a:rPr lang="en-GB" sz="1400" dirty="0" err="1"/>
              <a:t>london</a:t>
            </a:r>
            <a:r>
              <a:rPr lang="en-GB" sz="1400" dirty="0"/>
              <a:t>(config-if)#ppp authentication pap</a:t>
            </a:r>
          </a:p>
          <a:p>
            <a:r>
              <a:rPr lang="en-GB" sz="1400" dirty="0" err="1"/>
              <a:t>london</a:t>
            </a:r>
            <a:r>
              <a:rPr lang="en-GB" sz="1400" dirty="0"/>
              <a:t>(conf-if)#ppp pap sent-username </a:t>
            </a:r>
            <a:r>
              <a:rPr lang="en-GB" sz="1400" dirty="0" err="1"/>
              <a:t>london</a:t>
            </a:r>
            <a:r>
              <a:rPr lang="en-GB" sz="1400" dirty="0"/>
              <a:t> password cisco</a:t>
            </a:r>
          </a:p>
          <a:p>
            <a:endParaRPr lang="en-GB" sz="1400" dirty="0"/>
          </a:p>
          <a:p>
            <a:r>
              <a:rPr lang="en-GB" sz="1400" dirty="0" err="1"/>
              <a:t>london</a:t>
            </a:r>
            <a:r>
              <a:rPr lang="en-GB" sz="1400" dirty="0"/>
              <a:t>(config-if)#clock rate 64000</a:t>
            </a:r>
          </a:p>
          <a:p>
            <a:r>
              <a:rPr lang="en-GB" sz="1400" dirty="0" err="1"/>
              <a:t>london</a:t>
            </a:r>
            <a:r>
              <a:rPr lang="en-GB" sz="1400" dirty="0"/>
              <a:t>(config-if)#end</a:t>
            </a:r>
          </a:p>
          <a:p>
            <a:r>
              <a:rPr lang="en-GB" sz="1400" dirty="0" err="1"/>
              <a:t>london</a:t>
            </a:r>
            <a:r>
              <a:rPr lang="en-GB" sz="1400" dirty="0"/>
              <a:t>#</a:t>
            </a:r>
          </a:p>
          <a:p>
            <a:r>
              <a:rPr lang="en-GB" sz="1400" dirty="0" err="1"/>
              <a:t>london#copy</a:t>
            </a:r>
            <a:r>
              <a:rPr lang="en-GB" sz="1400" dirty="0"/>
              <a:t> run start</a:t>
            </a:r>
          </a:p>
          <a:p>
            <a:endParaRPr lang="en-GB" sz="1400" dirty="0"/>
          </a:p>
          <a:p>
            <a:endParaRPr lang="en-GB" sz="1400" dirty="0"/>
          </a:p>
          <a:p>
            <a:r>
              <a:rPr lang="en-GB" sz="1400" dirty="0" err="1"/>
              <a:t>London#show</a:t>
            </a:r>
            <a:r>
              <a:rPr lang="en-GB" sz="1400" dirty="0"/>
              <a:t> int se 0/0/0</a:t>
            </a:r>
          </a:p>
          <a:p>
            <a:endParaRPr lang="en-GB" sz="1400" dirty="0"/>
          </a:p>
          <a:p>
            <a:endParaRPr lang="en-GB" sz="1400" dirty="0"/>
          </a:p>
        </p:txBody>
      </p:sp>
      <p:sp>
        <p:nvSpPr>
          <p:cNvPr id="4" name="Date Placeholder 3">
            <a:extLst>
              <a:ext uri="{FF2B5EF4-FFF2-40B4-BE49-F238E27FC236}">
                <a16:creationId xmlns:a16="http://schemas.microsoft.com/office/drawing/2014/main" id="{6D746395-D576-4812-9848-3F66487CA094}"/>
              </a:ext>
            </a:extLst>
          </p:cNvPr>
          <p:cNvSpPr>
            <a:spLocks noGrp="1"/>
          </p:cNvSpPr>
          <p:nvPr>
            <p:ph type="dt" sz="half" idx="10"/>
          </p:nvPr>
        </p:nvSpPr>
        <p:spPr/>
        <p:txBody>
          <a:bodyPr/>
          <a:lstStyle/>
          <a:p>
            <a:pPr>
              <a:defRPr/>
            </a:pPr>
            <a:fld id="{2303D31F-598B-47EE-BA37-93F097A3D676}" type="datetime1">
              <a:rPr lang="en-GB" altLang="en-US" smtClean="0"/>
              <a:pPr>
                <a:defRPr/>
              </a:pPr>
              <a:t>16/08/2022</a:t>
            </a:fld>
            <a:endParaRPr lang="en-GB" altLang="en-US"/>
          </a:p>
        </p:txBody>
      </p:sp>
      <p:sp>
        <p:nvSpPr>
          <p:cNvPr id="5" name="Slide Number Placeholder 4">
            <a:extLst>
              <a:ext uri="{FF2B5EF4-FFF2-40B4-BE49-F238E27FC236}">
                <a16:creationId xmlns:a16="http://schemas.microsoft.com/office/drawing/2014/main" id="{FDE2564D-E499-448D-BEFF-E38266D7DC78}"/>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029899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F9E95-5656-466A-A2BE-847844B82DAC}"/>
              </a:ext>
            </a:extLst>
          </p:cNvPr>
          <p:cNvSpPr>
            <a:spLocks noGrp="1"/>
          </p:cNvSpPr>
          <p:nvPr>
            <p:ph type="title"/>
          </p:nvPr>
        </p:nvSpPr>
        <p:spPr>
          <a:xfrm>
            <a:off x="457200" y="114300"/>
            <a:ext cx="8229600" cy="433958"/>
          </a:xfrm>
        </p:spPr>
        <p:txBody>
          <a:bodyPr/>
          <a:lstStyle/>
          <a:p>
            <a:r>
              <a:rPr lang="en-GB" dirty="0"/>
              <a:t>PPP Example of Commands</a:t>
            </a:r>
          </a:p>
        </p:txBody>
      </p:sp>
      <p:sp>
        <p:nvSpPr>
          <p:cNvPr id="3" name="Content Placeholder 2">
            <a:extLst>
              <a:ext uri="{FF2B5EF4-FFF2-40B4-BE49-F238E27FC236}">
                <a16:creationId xmlns:a16="http://schemas.microsoft.com/office/drawing/2014/main" id="{5BD06187-6700-49B0-A584-B783C1FB2118}"/>
              </a:ext>
            </a:extLst>
          </p:cNvPr>
          <p:cNvSpPr>
            <a:spLocks noGrp="1"/>
          </p:cNvSpPr>
          <p:nvPr>
            <p:ph idx="1"/>
          </p:nvPr>
        </p:nvSpPr>
        <p:spPr>
          <a:xfrm>
            <a:off x="107504" y="548258"/>
            <a:ext cx="8928992" cy="5473030"/>
          </a:xfrm>
        </p:spPr>
        <p:txBody>
          <a:bodyPr/>
          <a:lstStyle/>
          <a:p>
            <a:r>
              <a:rPr lang="en-GB" sz="1600" dirty="0">
                <a:effectLst/>
              </a:rPr>
              <a:t>Router&gt;</a:t>
            </a:r>
            <a:r>
              <a:rPr lang="en-GB" sz="1600" dirty="0" err="1">
                <a:effectLst/>
              </a:rPr>
              <a:t>en</a:t>
            </a:r>
            <a:endParaRPr lang="en-GB" sz="1600" dirty="0">
              <a:effectLst/>
            </a:endParaRPr>
          </a:p>
          <a:p>
            <a:r>
              <a:rPr lang="en-GB" sz="1600" dirty="0" err="1">
                <a:effectLst/>
              </a:rPr>
              <a:t>Router#conf</a:t>
            </a:r>
            <a:r>
              <a:rPr lang="en-GB" sz="1600" dirty="0">
                <a:effectLst/>
              </a:rPr>
              <a:t> t</a:t>
            </a:r>
          </a:p>
          <a:p>
            <a:r>
              <a:rPr lang="en-GB" sz="1600" dirty="0" err="1"/>
              <a:t>wales</a:t>
            </a:r>
            <a:r>
              <a:rPr lang="en-GB" sz="1600" dirty="0">
                <a:effectLst/>
              </a:rPr>
              <a:t>(config)#hostname </a:t>
            </a:r>
            <a:r>
              <a:rPr lang="en-GB" sz="1600" dirty="0" err="1">
                <a:effectLst/>
              </a:rPr>
              <a:t>wales</a:t>
            </a:r>
            <a:endParaRPr lang="en-GB" sz="1600" dirty="0">
              <a:effectLst/>
            </a:endParaRPr>
          </a:p>
          <a:p>
            <a:r>
              <a:rPr lang="en-GB" sz="1600" dirty="0" err="1"/>
              <a:t>wales</a:t>
            </a:r>
            <a:r>
              <a:rPr lang="en-GB" sz="1600" dirty="0">
                <a:effectLst/>
              </a:rPr>
              <a:t>(config)#username </a:t>
            </a:r>
            <a:r>
              <a:rPr lang="en-GB" sz="1600" dirty="0" err="1">
                <a:effectLst/>
              </a:rPr>
              <a:t>london</a:t>
            </a:r>
            <a:r>
              <a:rPr lang="en-GB" sz="1600" dirty="0">
                <a:effectLst/>
              </a:rPr>
              <a:t> password cisco</a:t>
            </a:r>
          </a:p>
          <a:p>
            <a:r>
              <a:rPr lang="en-GB" sz="1600" dirty="0" err="1"/>
              <a:t>wales</a:t>
            </a:r>
            <a:r>
              <a:rPr lang="en-GB" sz="1600" dirty="0">
                <a:effectLst/>
              </a:rPr>
              <a:t>(config)#in se 0/0/0</a:t>
            </a:r>
          </a:p>
          <a:p>
            <a:r>
              <a:rPr lang="en-GB" sz="1600" dirty="0" err="1"/>
              <a:t>wales</a:t>
            </a:r>
            <a:r>
              <a:rPr lang="en-GB" sz="1600" dirty="0">
                <a:effectLst/>
              </a:rPr>
              <a:t>(config-if)#ip address 192.168.30.2 255.255.255.0</a:t>
            </a:r>
          </a:p>
          <a:p>
            <a:r>
              <a:rPr lang="en-GB" sz="1600" dirty="0" err="1"/>
              <a:t>wales</a:t>
            </a:r>
            <a:r>
              <a:rPr lang="en-GB" sz="1600" dirty="0">
                <a:effectLst/>
              </a:rPr>
              <a:t>(config-if)#no shutdown</a:t>
            </a:r>
          </a:p>
          <a:p>
            <a:endParaRPr lang="en-GB" sz="1600" dirty="0">
              <a:effectLst/>
            </a:endParaRPr>
          </a:p>
          <a:p>
            <a:r>
              <a:rPr lang="en-GB" sz="1600" dirty="0" err="1"/>
              <a:t>wales</a:t>
            </a:r>
            <a:r>
              <a:rPr lang="en-GB" sz="1600" dirty="0">
                <a:effectLst/>
              </a:rPr>
              <a:t>(config-if)#encapsulation </a:t>
            </a:r>
            <a:r>
              <a:rPr lang="en-GB" sz="1600" dirty="0" err="1">
                <a:effectLst/>
              </a:rPr>
              <a:t>ppp</a:t>
            </a:r>
            <a:endParaRPr lang="en-GB" sz="1600" dirty="0">
              <a:effectLst/>
            </a:endParaRPr>
          </a:p>
          <a:p>
            <a:r>
              <a:rPr lang="en-GB" sz="1600" dirty="0" err="1"/>
              <a:t>wales</a:t>
            </a:r>
            <a:r>
              <a:rPr lang="en-GB" sz="1600" dirty="0">
                <a:effectLst/>
              </a:rPr>
              <a:t>(config-if)#ppp authentication pap</a:t>
            </a:r>
          </a:p>
          <a:p>
            <a:r>
              <a:rPr lang="en-GB" sz="1600" dirty="0" err="1">
                <a:effectLst/>
              </a:rPr>
              <a:t>wales</a:t>
            </a:r>
            <a:r>
              <a:rPr lang="en-GB" sz="1600" dirty="0">
                <a:effectLst/>
              </a:rPr>
              <a:t>(conf-if)#ppp pap sent-username </a:t>
            </a:r>
            <a:r>
              <a:rPr lang="en-GB" sz="1600" dirty="0" err="1">
                <a:effectLst/>
              </a:rPr>
              <a:t>wales</a:t>
            </a:r>
            <a:r>
              <a:rPr lang="en-GB" sz="1600" dirty="0">
                <a:effectLst/>
              </a:rPr>
              <a:t> password cisco</a:t>
            </a:r>
          </a:p>
          <a:p>
            <a:r>
              <a:rPr lang="en-GB" sz="1600" dirty="0" err="1"/>
              <a:t>wales</a:t>
            </a:r>
            <a:r>
              <a:rPr lang="en-GB" sz="1600" dirty="0">
                <a:effectLst/>
              </a:rPr>
              <a:t>(config-if)#clock rate 64000</a:t>
            </a:r>
          </a:p>
          <a:p>
            <a:r>
              <a:rPr lang="en-GB" sz="1600" dirty="0" err="1"/>
              <a:t>wales</a:t>
            </a:r>
            <a:r>
              <a:rPr lang="en-GB" sz="1600" dirty="0">
                <a:effectLst/>
              </a:rPr>
              <a:t>(config-if)#end</a:t>
            </a:r>
          </a:p>
          <a:p>
            <a:r>
              <a:rPr lang="en-GB" sz="1600" dirty="0" err="1"/>
              <a:t>wales</a:t>
            </a:r>
            <a:r>
              <a:rPr lang="en-GB" sz="1600" dirty="0">
                <a:effectLst/>
              </a:rPr>
              <a:t>#</a:t>
            </a:r>
          </a:p>
          <a:p>
            <a:r>
              <a:rPr lang="en-GB" sz="1600" dirty="0" err="1"/>
              <a:t>wales</a:t>
            </a:r>
            <a:r>
              <a:rPr lang="en-GB" sz="1600" dirty="0" err="1">
                <a:effectLst/>
              </a:rPr>
              <a:t>#copy</a:t>
            </a:r>
            <a:r>
              <a:rPr lang="en-GB" sz="1600" dirty="0">
                <a:effectLst/>
              </a:rPr>
              <a:t> run start</a:t>
            </a:r>
          </a:p>
          <a:p>
            <a:endParaRPr lang="en-GB" sz="1600" dirty="0"/>
          </a:p>
          <a:p>
            <a:r>
              <a:rPr lang="en-GB" sz="1600" dirty="0" err="1"/>
              <a:t>wales</a:t>
            </a:r>
            <a:r>
              <a:rPr lang="en-GB" sz="1600" dirty="0" err="1">
                <a:effectLst/>
              </a:rPr>
              <a:t>#Show</a:t>
            </a:r>
            <a:r>
              <a:rPr lang="en-GB" sz="1600" dirty="0">
                <a:effectLst/>
              </a:rPr>
              <a:t> in se 0/0/0 to check </a:t>
            </a:r>
            <a:r>
              <a:rPr lang="en-GB" sz="1600" dirty="0" err="1">
                <a:effectLst/>
              </a:rPr>
              <a:t>hdlc</a:t>
            </a:r>
            <a:r>
              <a:rPr lang="en-GB" sz="1600" dirty="0">
                <a:effectLst/>
              </a:rPr>
              <a:t> changed to </a:t>
            </a:r>
            <a:r>
              <a:rPr lang="en-GB" sz="1600" dirty="0" err="1">
                <a:effectLst/>
              </a:rPr>
              <a:t>ppp</a:t>
            </a:r>
            <a:endParaRPr lang="en-GB" sz="1600" dirty="0">
              <a:effectLst/>
            </a:endParaRPr>
          </a:p>
          <a:p>
            <a:endParaRPr lang="en-GB" sz="1600" dirty="0">
              <a:effectLst/>
            </a:endParaRPr>
          </a:p>
          <a:p>
            <a:endParaRPr lang="en-GB" sz="1600" dirty="0">
              <a:effectLst/>
            </a:endParaRPr>
          </a:p>
        </p:txBody>
      </p:sp>
      <p:sp>
        <p:nvSpPr>
          <p:cNvPr id="4" name="Date Placeholder 3">
            <a:extLst>
              <a:ext uri="{FF2B5EF4-FFF2-40B4-BE49-F238E27FC236}">
                <a16:creationId xmlns:a16="http://schemas.microsoft.com/office/drawing/2014/main" id="{98086284-20D2-4979-870D-B87A86D1E39E}"/>
              </a:ext>
            </a:extLst>
          </p:cNvPr>
          <p:cNvSpPr>
            <a:spLocks noGrp="1"/>
          </p:cNvSpPr>
          <p:nvPr>
            <p:ph type="dt" sz="half" idx="10"/>
          </p:nvPr>
        </p:nvSpPr>
        <p:spPr/>
        <p:txBody>
          <a:bodyPr/>
          <a:lstStyle/>
          <a:p>
            <a:pPr>
              <a:defRPr/>
            </a:pPr>
            <a:fld id="{2303D31F-598B-47EE-BA37-93F097A3D676}" type="datetime1">
              <a:rPr lang="en-GB" altLang="en-US" smtClean="0"/>
              <a:pPr>
                <a:defRPr/>
              </a:pPr>
              <a:t>16/08/2022</a:t>
            </a:fld>
            <a:endParaRPr lang="en-GB" altLang="en-US"/>
          </a:p>
        </p:txBody>
      </p:sp>
      <p:sp>
        <p:nvSpPr>
          <p:cNvPr id="5" name="Slide Number Placeholder 4">
            <a:extLst>
              <a:ext uri="{FF2B5EF4-FFF2-40B4-BE49-F238E27FC236}">
                <a16:creationId xmlns:a16="http://schemas.microsoft.com/office/drawing/2014/main" id="{1B933A98-47B4-4EA7-8E4D-8DC3D9D354A7}"/>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027712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82154"/>
          </a:xfrm>
        </p:spPr>
        <p:txBody>
          <a:bodyPr/>
          <a:lstStyle/>
          <a:p>
            <a:r>
              <a:rPr lang="en-US" dirty="0"/>
              <a:t>Practical Task 1 Using PPP with static routing</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16/08/2022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8" name="Content Placeholder 7">
            <a:extLst>
              <a:ext uri="{FF2B5EF4-FFF2-40B4-BE49-F238E27FC236}">
                <a16:creationId xmlns:a16="http://schemas.microsoft.com/office/drawing/2014/main" id="{99ACC68C-54A0-437F-8E6B-7C961E915E62}"/>
              </a:ext>
            </a:extLst>
          </p:cNvPr>
          <p:cNvPicPr>
            <a:picLocks noGrp="1" noChangeAspect="1"/>
          </p:cNvPicPr>
          <p:nvPr>
            <p:ph idx="1"/>
          </p:nvPr>
        </p:nvPicPr>
        <p:blipFill>
          <a:blip r:embed="rId2"/>
          <a:stretch>
            <a:fillRect/>
          </a:stretch>
        </p:blipFill>
        <p:spPr>
          <a:xfrm>
            <a:off x="1422152" y="1600200"/>
            <a:ext cx="6299696" cy="3916363"/>
          </a:xfrm>
        </p:spPr>
      </p:pic>
    </p:spTree>
    <p:extLst>
      <p:ext uri="{BB962C8B-B14F-4D97-AF65-F5344CB8AC3E}">
        <p14:creationId xmlns:p14="http://schemas.microsoft.com/office/powerpoint/2010/main" val="1831834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sz="2000" dirty="0"/>
              <a:t>Andrew S </a:t>
            </a:r>
            <a:r>
              <a:rPr lang="en-US" sz="2000" dirty="0" err="1"/>
              <a:t>Tanenbaum</a:t>
            </a:r>
            <a:r>
              <a:rPr lang="en-US" sz="2000" dirty="0"/>
              <a:t>, David J. </a:t>
            </a:r>
            <a:r>
              <a:rPr lang="en-US" sz="2000" dirty="0" err="1"/>
              <a:t>Wetherall</a:t>
            </a:r>
            <a:r>
              <a:rPr lang="en-US" sz="2000" dirty="0"/>
              <a:t> ( 2013) Computer Networks, Pearson</a:t>
            </a:r>
          </a:p>
          <a:p>
            <a:r>
              <a:rPr lang="en-US" sz="2000" dirty="0" err="1"/>
              <a:t>Anttalainen</a:t>
            </a:r>
            <a:r>
              <a:rPr lang="en-US" sz="2000" dirty="0"/>
              <a:t>, </a:t>
            </a:r>
            <a:r>
              <a:rPr lang="en-US" sz="2000" dirty="0" err="1"/>
              <a:t>Tarmo</a:t>
            </a:r>
            <a:r>
              <a:rPr lang="en-US" sz="2000" dirty="0"/>
              <a:t>(2003), Introduction to Telecommunications Network Engineering.</a:t>
            </a:r>
          </a:p>
          <a:p>
            <a:r>
              <a:rPr lang="en-US" sz="2000" dirty="0">
                <a:hlinkClick r:id="rId2"/>
              </a:rPr>
              <a:t>https://web-b-ebscohost-com.ezproxy.uwtsd.ac.uk/ehost/ebookviewer/ebook/bmxlYmtfXzg3NzM0X19BTg2?sid=2327383a-5654-4205-9324-0a82e27ed6e0@pdc-v-sessmgr02&amp;vid=5&amp;format=EB&amp;rid=7</a:t>
            </a:r>
            <a:endParaRPr lang="en-US" sz="2000" dirty="0"/>
          </a:p>
          <a:p>
            <a:r>
              <a:rPr lang="en-US" sz="2000" dirty="0"/>
              <a:t>Todd </a:t>
            </a:r>
            <a:r>
              <a:rPr lang="en-US" sz="2000" dirty="0" err="1"/>
              <a:t>Lammle</a:t>
            </a:r>
            <a:r>
              <a:rPr lang="en-US" sz="2000" dirty="0"/>
              <a:t> (2016), CCNA Routing and Switching Complete Study Guide: Exam 100-105, Exam 200-105, Exam 200-125 </a:t>
            </a:r>
            <a:r>
              <a:rPr lang="en-US" sz="2000" dirty="0" err="1"/>
              <a:t>Sybex</a:t>
            </a:r>
            <a:endParaRPr lang="en-US"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16/08/2022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1647</TotalTime>
  <Words>796</Words>
  <Application>Microsoft Office PowerPoint</Application>
  <PresentationFormat>On-screen Show (4:3)</PresentationFormat>
  <Paragraphs>109</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Myriad Pro</vt:lpstr>
      <vt:lpstr>Arial</vt:lpstr>
      <vt:lpstr>Verdana</vt:lpstr>
      <vt:lpstr>20140311PresentationUWTSDTemplate</vt:lpstr>
      <vt:lpstr>Module Code:ACCA6022  </vt:lpstr>
      <vt:lpstr>Lesson Aims</vt:lpstr>
      <vt:lpstr>PPP Protocol</vt:lpstr>
      <vt:lpstr>Uses of PPP</vt:lpstr>
      <vt:lpstr>PAP and CHAP</vt:lpstr>
      <vt:lpstr>PPPOE</vt:lpstr>
      <vt:lpstr>PPPoE and DSL Internet connection</vt:lpstr>
      <vt:lpstr>NAT</vt:lpstr>
      <vt:lpstr>Steps of NAT</vt:lpstr>
      <vt:lpstr>How NAT works with example?</vt:lpstr>
      <vt:lpstr>PPP Example of Commands</vt:lpstr>
      <vt:lpstr>PPP Example of Commands</vt:lpstr>
      <vt:lpstr>Practical Task 1 Using PPP with static routing</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Amit Naik</cp:lastModifiedBy>
  <cp:revision>242</cp:revision>
  <cp:lastPrinted>2018-07-09T15:27:01Z</cp:lastPrinted>
  <dcterms:created xsi:type="dcterms:W3CDTF">2002-10-07T19:43:58Z</dcterms:created>
  <dcterms:modified xsi:type="dcterms:W3CDTF">2022-08-16T07:48:12Z</dcterms:modified>
</cp:coreProperties>
</file>