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ppt/slideLayouts/slideLayout13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0.xml" ContentType="application/vnd.openxmlformats-officedocument.presentationml.slideLayout+xml"/>
  <Default Extension="vml" ContentType="application/vnd.openxmlformats-officedocument.vmlDrawing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10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  <Override PartName="/ppt/notesSlides/notesSlide3.xml" ContentType="application/vnd.openxmlformats-officedocument.presentationml.notesSlide+xml"/>
  <Default Extension="bin" ContentType="application/vnd.openxmlformats-officedocument.oleObject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theme/theme2.xml" ContentType="application/vnd.openxmlformats-officedocument.theme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18"/>
  </p:notesMasterIdLst>
  <p:sldIdLst>
    <p:sldId id="262" r:id="rId2"/>
    <p:sldId id="267" r:id="rId3"/>
    <p:sldId id="299" r:id="rId4"/>
    <p:sldId id="301" r:id="rId5"/>
    <p:sldId id="300" r:id="rId6"/>
    <p:sldId id="298" r:id="rId7"/>
    <p:sldId id="271" r:id="rId8"/>
    <p:sldId id="302" r:id="rId9"/>
    <p:sldId id="303" r:id="rId10"/>
    <p:sldId id="304" r:id="rId11"/>
    <p:sldId id="270" r:id="rId12"/>
    <p:sldId id="276" r:id="rId13"/>
    <p:sldId id="305" r:id="rId14"/>
    <p:sldId id="307" r:id="rId15"/>
    <p:sldId id="309" r:id="rId16"/>
    <p:sldId id="308" r:id="rId17"/>
  </p:sldIdLst>
  <p:sldSz cx="9144000" cy="6858000" type="screen4x3"/>
  <p:notesSz cx="6797675" cy="9926638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73A0DAA-6AF3-43AB-8588-CEC1D06C72B9}" styleName="Medium Style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34578" autoAdjust="0"/>
    <p:restoredTop sz="86380" autoAdjust="0"/>
  </p:normalViewPr>
  <p:slideViewPr>
    <p:cSldViewPr>
      <p:cViewPr>
        <p:scale>
          <a:sx n="66" d="100"/>
          <a:sy n="66" d="100"/>
        </p:scale>
        <p:origin x="-1014" y="-714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9114"/>
    </p:cViewPr>
  </p:outlin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3.emf"/></Relationships>
</file>

<file path=ppt/drawings/_rels/vmlDrawing2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emf"/></Relationships>
</file>

<file path=ppt/drawings/_rels/vmlDrawing3.vml.rels><?xml version="1.0" encoding="UTF-8" standalone="yes"?>
<Relationships xmlns="http://schemas.openxmlformats.org/package/2006/relationships"><Relationship Id="rId1" Type="http://schemas.openxmlformats.org/officeDocument/2006/relationships/image" Target="../media/image5.emf"/></Relationships>
</file>

<file path=ppt/drawings/_rels/vmlDrawing4.vml.rels><?xml version="1.0" encoding="UTF-8" standalone="yes"?>
<Relationships xmlns="http://schemas.openxmlformats.org/package/2006/relationships"><Relationship Id="rId1" Type="http://schemas.openxmlformats.org/officeDocument/2006/relationships/image" Target="../media/image5.emf"/></Relationships>
</file>

<file path=ppt/drawings/_rels/vmlDrawing5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emf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8D4FC46-A908-4BD3-AA7E-443464B67C7A}" type="datetimeFigureOut">
              <a:rPr lang="en-GB" smtClean="0"/>
              <a:pPr/>
              <a:t>09/01/2013</a:t>
            </a:fld>
            <a:endParaRPr lang="en-GB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917575" y="744538"/>
            <a:ext cx="4962525" cy="37226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79768" y="4715153"/>
            <a:ext cx="5438140" cy="446698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A0A2339-854D-4810-9E26-ADF03CA437F7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A0A2339-854D-4810-9E26-ADF03CA437F7}" type="slidenum">
              <a:rPr lang="en-GB" smtClean="0"/>
              <a:pPr/>
              <a:t>1</a:t>
            </a:fld>
            <a:endParaRPr lang="en-GB" dirty="0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B9A89EE6-7EA1-4DD0-8351-B1D92E33E679}" type="slidenum">
              <a:rPr lang="en-GB"/>
              <a:pPr/>
              <a:t>2</a:t>
            </a:fld>
            <a:endParaRPr lang="en-GB"/>
          </a:p>
        </p:txBody>
      </p:sp>
      <p:sp>
        <p:nvSpPr>
          <p:cNvPr id="36867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6868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GB" sz="1800" dirty="0" smtClean="0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B9A89EE6-7EA1-4DD0-8351-B1D92E33E679}" type="slidenum">
              <a:rPr lang="en-GB"/>
              <a:pPr/>
              <a:t>3</a:t>
            </a:fld>
            <a:endParaRPr lang="en-GB"/>
          </a:p>
        </p:txBody>
      </p:sp>
      <p:sp>
        <p:nvSpPr>
          <p:cNvPr id="36867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6868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GB" sz="1800" dirty="0" smtClean="0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B9A89EE6-7EA1-4DD0-8351-B1D92E33E679}" type="slidenum">
              <a:rPr lang="en-GB"/>
              <a:pPr/>
              <a:t>4</a:t>
            </a:fld>
            <a:endParaRPr lang="en-GB"/>
          </a:p>
        </p:txBody>
      </p:sp>
      <p:sp>
        <p:nvSpPr>
          <p:cNvPr id="36867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6868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GB" sz="1800" dirty="0" smtClean="0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B9A89EE6-7EA1-4DD0-8351-B1D92E33E679}" type="slidenum">
              <a:rPr lang="en-GB"/>
              <a:pPr/>
              <a:t>6</a:t>
            </a:fld>
            <a:endParaRPr lang="en-GB"/>
          </a:p>
        </p:txBody>
      </p:sp>
      <p:sp>
        <p:nvSpPr>
          <p:cNvPr id="36867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6868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GB" sz="1800" dirty="0" smtClean="0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2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CB62DE40-1ACC-4367-A40D-DFC9CAD1F2B3}" type="slidenum">
              <a:rPr lang="en-GB"/>
              <a:pPr/>
              <a:t>7</a:t>
            </a:fld>
            <a:endParaRPr lang="en-GB"/>
          </a:p>
        </p:txBody>
      </p:sp>
      <p:sp>
        <p:nvSpPr>
          <p:cNvPr id="4096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0964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GB" sz="1800" dirty="0" smtClean="0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2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CB62DE40-1ACC-4367-A40D-DFC9CAD1F2B3}" type="slidenum">
              <a:rPr lang="en-GB"/>
              <a:pPr/>
              <a:t>8</a:t>
            </a:fld>
            <a:endParaRPr lang="en-GB"/>
          </a:p>
        </p:txBody>
      </p:sp>
      <p:sp>
        <p:nvSpPr>
          <p:cNvPr id="4096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0964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GB" sz="1800" dirty="0" smtClean="0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B9A89EE6-7EA1-4DD0-8351-B1D92E33E679}" type="slidenum">
              <a:rPr lang="en-GB"/>
              <a:pPr/>
              <a:t>9</a:t>
            </a:fld>
            <a:endParaRPr lang="en-GB"/>
          </a:p>
        </p:txBody>
      </p:sp>
      <p:sp>
        <p:nvSpPr>
          <p:cNvPr id="36867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6868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GB" sz="1800" dirty="0" smtClean="0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B9A89EE6-7EA1-4DD0-8351-B1D92E33E679}" type="slidenum">
              <a:rPr lang="en-GB"/>
              <a:pPr/>
              <a:t>10</a:t>
            </a:fld>
            <a:endParaRPr lang="en-GB"/>
          </a:p>
        </p:txBody>
      </p:sp>
      <p:sp>
        <p:nvSpPr>
          <p:cNvPr id="36867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6868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GB" sz="1800" dirty="0" smtClean="0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938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0351DB46-84BC-4B89-97E2-F9C52B9E703B}" type="slidenum">
              <a:rPr lang="en-GB"/>
              <a:pPr/>
              <a:t>11</a:t>
            </a:fld>
            <a:endParaRPr lang="en-GB"/>
          </a:p>
        </p:txBody>
      </p:sp>
      <p:sp>
        <p:nvSpPr>
          <p:cNvPr id="3993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994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GB" sz="1800" dirty="0" smtClean="0"/>
          </a:p>
          <a:p>
            <a:pPr eaLnBrk="1" hangingPunct="1"/>
            <a:endParaRPr lang="en-GB" sz="1800" dirty="0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 bwMode="ltGray">
          <a:xfrm>
            <a:off x="0" y="0"/>
            <a:ext cx="9143999" cy="513543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3355848"/>
            <a:ext cx="8077200" cy="1673352"/>
          </a:xfrm>
        </p:spPr>
        <p:txBody>
          <a:bodyPr vert="horz" lIns="91440" tIns="0" rIns="45720" bIns="0" rtlCol="0" anchor="t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lvl1pPr algn="l">
              <a:defRPr sz="4700" b="1"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1828800"/>
            <a:ext cx="8077200" cy="1499616"/>
          </a:xfrm>
        </p:spPr>
        <p:txBody>
          <a:bodyPr lIns="118872" tIns="0" rIns="45720" bIns="0" anchor="b"/>
          <a:lstStyle>
            <a:lvl1pPr marL="0" indent="0" algn="l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  <a:extLst/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0D6B34-A169-4C14-88DD-8F0439786FE0}" type="datetimeFigureOut">
              <a:rPr lang="en-GB" smtClean="0"/>
              <a:pPr/>
              <a:t>09/01/2013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267287-1E51-425F-941D-3CFF4E22B629}" type="slidenum">
              <a:rPr lang="en-GB" smtClean="0"/>
              <a:pPr/>
              <a:t>‹#›</a:t>
            </a:fld>
            <a:endParaRPr lang="en-GB" dirty="0"/>
          </a:p>
        </p:txBody>
      </p:sp>
      <p:sp>
        <p:nvSpPr>
          <p:cNvPr id="10" name="Rectangle 9"/>
          <p:cNvSpPr/>
          <p:nvPr/>
        </p:nvSpPr>
        <p:spPr bwMode="invGray">
          <a:xfrm>
            <a:off x="0" y="5128334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pic>
        <p:nvPicPr>
          <p:cNvPr id="12" name="Picture 2" descr="logoSMU"/>
          <p:cNvPicPr>
            <a:picLocks noChangeAspect="1" noChangeArrowheads="1"/>
          </p:cNvPicPr>
          <p:nvPr userDrawn="1"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487272" y="5329308"/>
            <a:ext cx="6169457" cy="134005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55448"/>
            <a:ext cx="8229600" cy="1252728"/>
          </a:xfrm>
        </p:spPr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0D6B34-A169-4C14-88DD-8F0439786FE0}" type="datetimeFigureOut">
              <a:rPr lang="en-GB" smtClean="0"/>
              <a:pPr/>
              <a:t>09/01/2013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267287-1E51-425F-941D-3CFF4E22B629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 bwMode="ltGray">
          <a:xfrm>
            <a:off x="0" y="1"/>
            <a:ext cx="9144000" cy="260252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2" name="Rectangle 11"/>
          <p:cNvSpPr/>
          <p:nvPr/>
        </p:nvSpPr>
        <p:spPr bwMode="invGray">
          <a:xfrm>
            <a:off x="0" y="2602520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49808" y="118872"/>
            <a:ext cx="8013192" cy="1636776"/>
          </a:xfrm>
        </p:spPr>
        <p:txBody>
          <a:bodyPr vert="horz" lIns="91440" tIns="0" rIns="91440" bIns="0" rtlCol="0" anchor="b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lvl1pPr algn="l">
              <a:defRPr sz="4700" b="1" cap="none" baseline="0"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40664" y="1828800"/>
            <a:ext cx="8022336" cy="685800"/>
          </a:xfrm>
        </p:spPr>
        <p:txBody>
          <a:bodyPr lIns="146304" tIns="0" rIns="45720" bIns="0" anchor="t"/>
          <a:lstStyle>
            <a:lvl1pPr marL="0" indent="0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0D6B34-A169-4C14-88DD-8F0439786FE0}" type="datetimeFigureOut">
              <a:rPr lang="en-GB" smtClean="0"/>
              <a:pPr/>
              <a:t>09/01/2013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267287-1E51-425F-941D-3CFF4E22B629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773936"/>
            <a:ext cx="4038600" cy="4623816"/>
          </a:xfrm>
        </p:spPr>
        <p:txBody>
          <a:bodyPr lIns="91440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773936"/>
            <a:ext cx="4038600" cy="4623816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0D6B34-A169-4C14-88DD-8F0439786FE0}" type="datetimeFigureOut">
              <a:rPr lang="en-GB" smtClean="0"/>
              <a:pPr/>
              <a:t>09/01/2013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267287-1E51-425F-941D-3CFF4E22B629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98987"/>
            <a:ext cx="4040188" cy="715355"/>
          </a:xfrm>
        </p:spPr>
        <p:txBody>
          <a:bodyPr lIns="146304" anchor="ctr"/>
          <a:lstStyle>
            <a:lvl1pPr marL="0" indent="0">
              <a:buNone/>
              <a:defRPr sz="23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449512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698987"/>
            <a:ext cx="4041775" cy="715355"/>
          </a:xfrm>
        </p:spPr>
        <p:txBody>
          <a:bodyPr lIns="146304" anchor="ctr"/>
          <a:lstStyle>
            <a:lvl1pPr marL="0" indent="0">
              <a:buNone/>
              <a:defRPr sz="23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449512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0D6B34-A169-4C14-88DD-8F0439786FE0}" type="datetimeFigureOut">
              <a:rPr lang="en-GB" smtClean="0"/>
              <a:pPr/>
              <a:t>09/01/2013</a:t>
            </a:fld>
            <a:endParaRPr lang="en-GB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267287-1E51-425F-941D-3CFF4E22B629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0D6B34-A169-4C14-88DD-8F0439786FE0}" type="datetimeFigureOut">
              <a:rPr lang="en-GB" smtClean="0"/>
              <a:pPr/>
              <a:t>09/01/2013</a:t>
            </a:fld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267287-1E51-425F-941D-3CFF4E22B629}" type="slidenum">
              <a:rPr lang="en-GB" smtClean="0"/>
              <a:pPr/>
              <a:t>‹#›</a:t>
            </a:fld>
            <a:endParaRPr lang="en-GB" dirty="0"/>
          </a:p>
        </p:txBody>
      </p:sp>
      <p:sp>
        <p:nvSpPr>
          <p:cNvPr id="6" name="Rectangle 5"/>
          <p:cNvSpPr/>
          <p:nvPr userDrawn="1"/>
        </p:nvSpPr>
        <p:spPr>
          <a:xfrm>
            <a:off x="5868144" y="5949280"/>
            <a:ext cx="3275856" cy="90872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0D6B34-A169-4C14-88DD-8F0439786FE0}" type="datetimeFigureOut">
              <a:rPr lang="en-GB" smtClean="0"/>
              <a:pPr/>
              <a:t>09/01/2013</a:t>
            </a:fld>
            <a:endParaRPr lang="en-GB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267287-1E51-425F-941D-3CFF4E22B629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838" y="152400"/>
            <a:ext cx="2523744" cy="978408"/>
          </a:xfrm>
        </p:spPr>
        <p:txBody>
          <a:bodyPr vert="horz" lIns="73152" rIns="45720" bIns="0" rtlCol="0" anchor="b">
            <a:normAutofit/>
            <a:sp3d prstMaterial="matte"/>
          </a:bodyPr>
          <a:lstStyle>
            <a:lvl1pPr algn="l">
              <a:defRPr sz="2000" b="0"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019377" y="1743133"/>
            <a:ext cx="5920641" cy="455888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7838" y="1730018"/>
            <a:ext cx="2468880" cy="4572000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0D6B34-A169-4C14-88DD-8F0439786FE0}" type="datetimeFigureOut">
              <a:rPr lang="en-GB" smtClean="0"/>
              <a:pPr/>
              <a:t>09/01/2013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267287-1E51-425F-941D-3CFF4E22B629}" type="slidenum">
              <a:rPr lang="en-GB" smtClean="0"/>
              <a:pPr/>
              <a:t>‹#›</a:t>
            </a:fld>
            <a:endParaRPr lang="en-GB" dirty="0"/>
          </a:p>
        </p:txBody>
      </p:sp>
      <p:sp>
        <p:nvSpPr>
          <p:cNvPr id="12" name="Rectangle 11"/>
          <p:cNvSpPr/>
          <p:nvPr/>
        </p:nvSpPr>
        <p:spPr bwMode="invGray">
          <a:xfrm>
            <a:off x="2855737" y="0"/>
            <a:ext cx="45720" cy="1453896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9" name="Rectangle 8"/>
          <p:cNvSpPr/>
          <p:nvPr/>
        </p:nvSpPr>
        <p:spPr bwMode="invGray">
          <a:xfrm>
            <a:off x="2855737" y="0"/>
            <a:ext cx="45720" cy="1453896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4592" y="155448"/>
            <a:ext cx="2525150" cy="978408"/>
          </a:xfrm>
        </p:spPr>
        <p:txBody>
          <a:bodyPr lIns="73152" bIns="0" anchor="b">
            <a:sp3d prstMaterial="matte"/>
          </a:bodyPr>
          <a:lstStyle>
            <a:lvl1pPr algn="l">
              <a:defRPr sz="2000" b="0"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903805" y="1484808"/>
            <a:ext cx="6247397" cy="5373192"/>
          </a:xfrm>
          <a:solidFill>
            <a:schemeClr val="bg2">
              <a:shade val="75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  <a:extLst/>
          </a:lstStyle>
          <a:p>
            <a:r>
              <a:rPr kumimoji="0" lang="en-US" smtClean="0"/>
              <a:t>Click icon to add picture</a:t>
            </a:r>
            <a:endParaRPr kumimoji="0"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4592" y="1728216"/>
            <a:ext cx="2468880" cy="4572000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164592" y="1170432"/>
            <a:ext cx="2523744" cy="201168"/>
          </a:xfrm>
        </p:spPr>
        <p:txBody>
          <a:bodyPr/>
          <a:lstStyle/>
          <a:p>
            <a:fld id="{460D6B34-A169-4C14-88DD-8F0439786FE0}" type="datetimeFigureOut">
              <a:rPr lang="en-GB" smtClean="0"/>
              <a:pPr/>
              <a:t>09/01/2013</a:t>
            </a:fld>
            <a:endParaRPr lang="en-GB" dirty="0"/>
          </a:p>
        </p:txBody>
      </p:sp>
      <p:sp>
        <p:nvSpPr>
          <p:cNvPr id="11" name="Rectangle 10"/>
          <p:cNvSpPr/>
          <p:nvPr/>
        </p:nvSpPr>
        <p:spPr>
          <a:xfrm>
            <a:off x="2855737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9" name="Rectangle 8"/>
          <p:cNvSpPr/>
          <p:nvPr/>
        </p:nvSpPr>
        <p:spPr bwMode="invGray">
          <a:xfrm>
            <a:off x="2855737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3035808" y="1170432"/>
            <a:ext cx="5193792" cy="201168"/>
          </a:xfrm>
        </p:spPr>
        <p:txBody>
          <a:bodyPr/>
          <a:lstStyle>
            <a:lvl1pPr>
              <a:defRPr>
                <a:solidFill>
                  <a:schemeClr val="bg1">
                    <a:shade val="50000"/>
                  </a:schemeClr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339328" y="1170432"/>
            <a:ext cx="733864" cy="201168"/>
          </a:xfrm>
        </p:spPr>
        <p:txBody>
          <a:bodyPr/>
          <a:lstStyle/>
          <a:p>
            <a:fld id="{EE267287-1E51-425F-941D-3CFF4E22B629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0D6B34-A169-4C14-88DD-8F0439786FE0}" type="datetimeFigureOut">
              <a:rPr lang="en-GB" smtClean="0"/>
              <a:pPr/>
              <a:t>09/01/2013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267287-1E51-425F-941D-3CFF4E22B629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 bwMode="invGray">
          <a:xfrm>
            <a:off x="6598920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108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8" name="Rectangle 7"/>
          <p:cNvSpPr/>
          <p:nvPr/>
        </p:nvSpPr>
        <p:spPr bwMode="ltGray">
          <a:xfrm>
            <a:off x="6647687" y="0"/>
            <a:ext cx="2514601" cy="685800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781800" y="274640"/>
            <a:ext cx="1905000" cy="5851525"/>
          </a:xfrm>
        </p:spPr>
        <p:txBody>
          <a:bodyPr vert="eaVert"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304800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0D6B34-A169-4C14-88DD-8F0439786FE0}" type="datetimeFigureOut">
              <a:rPr lang="en-GB" smtClean="0"/>
              <a:pPr/>
              <a:t>09/01/2013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640597" y="6377459"/>
            <a:ext cx="3836404" cy="365125"/>
          </a:xfr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267287-1E51-425F-941D-3CFF4E22B629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xAndObj">
  <p:cSld name="Title, Text,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3" y="1060450"/>
            <a:ext cx="7772400" cy="8556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685800" y="2205038"/>
            <a:ext cx="3810000" cy="3890962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2205038"/>
            <a:ext cx="3810000" cy="3890962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52EF2EA8-E43B-456B-A171-1C3D645CAF14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bl">
  <p:cSld name="Title and Tab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3" y="1060450"/>
            <a:ext cx="7772400" cy="8556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able Placeholder 2"/>
          <p:cNvSpPr>
            <a:spLocks noGrp="1"/>
          </p:cNvSpPr>
          <p:nvPr>
            <p:ph type="tbl" idx="1"/>
          </p:nvPr>
        </p:nvSpPr>
        <p:spPr>
          <a:xfrm>
            <a:off x="685800" y="2205038"/>
            <a:ext cx="7772400" cy="3890962"/>
          </a:xfrm>
        </p:spPr>
        <p:txBody>
          <a:bodyPr/>
          <a:lstStyle/>
          <a:p>
            <a:pPr lvl="0"/>
            <a:endParaRPr lang="en-GB" noProof="0" smtClean="0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4758593D-376B-4662-B376-7CB5CBF2223F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image" Target="../media/image2.png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 bwMode="invGray">
          <a:xfrm>
            <a:off x="0" y="1435895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7" name="Rectangle 6"/>
          <p:cNvSpPr/>
          <p:nvPr/>
        </p:nvSpPr>
        <p:spPr bwMode="ltGray">
          <a:xfrm>
            <a:off x="0" y="0"/>
            <a:ext cx="9143999" cy="1433733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1251062"/>
          </a:xfrm>
          <a:prstGeom prst="rect">
            <a:avLst/>
          </a:prstGeom>
        </p:spPr>
        <p:txBody>
          <a:bodyPr vert="horz" lIns="91440" rIns="45720" rtlCol="0" anchor="ctr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775191"/>
            <a:ext cx="8229600" cy="4625609"/>
          </a:xfrm>
          <a:prstGeom prst="rect">
            <a:avLst/>
          </a:prstGeom>
        </p:spPr>
        <p:txBody>
          <a:bodyPr vert="horz" lIns="54864" tIns="91440" rtlCol="0">
            <a:normAutofit/>
          </a:bodyPr>
          <a:lstStyle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  <a:p>
            <a:pPr lvl="1" eaLnBrk="1" latinLnBrk="0" hangingPunct="1"/>
            <a:r>
              <a:rPr kumimoji="0" lang="en-US" smtClean="0"/>
              <a:t>Second level</a:t>
            </a:r>
          </a:p>
          <a:p>
            <a:pPr lvl="2" eaLnBrk="1" latinLnBrk="0" hangingPunct="1"/>
            <a:r>
              <a:rPr kumimoji="0" lang="en-US" smtClean="0"/>
              <a:t>Third level</a:t>
            </a:r>
          </a:p>
          <a:p>
            <a:pPr lvl="3" eaLnBrk="1" latinLnBrk="0" hangingPunct="1"/>
            <a:r>
              <a:rPr kumimoji="0" lang="en-US" smtClean="0"/>
              <a:t>Fourth level</a:t>
            </a:r>
          </a:p>
          <a:p>
            <a:pPr lvl="4" eaLnBrk="1" latinLnBrk="0" hangingPunct="1"/>
            <a:r>
              <a:rPr kumimoji="0"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476999"/>
            <a:ext cx="2133600" cy="274320"/>
          </a:xfrm>
          <a:prstGeom prst="rect">
            <a:avLst/>
          </a:prstGeom>
        </p:spPr>
        <p:txBody>
          <a:bodyPr vert="horz" lIns="109728" rIns="45720" bIns="0" rtlCol="0" anchor="b"/>
          <a:lstStyle>
            <a:lvl1pPr algn="l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fld id="{460D6B34-A169-4C14-88DD-8F0439786FE0}" type="datetimeFigureOut">
              <a:rPr lang="en-GB" smtClean="0"/>
              <a:pPr/>
              <a:t>09/01/2013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640596" y="6476999"/>
            <a:ext cx="5507719" cy="274320"/>
          </a:xfrm>
          <a:prstGeom prst="rect">
            <a:avLst/>
          </a:prstGeom>
        </p:spPr>
        <p:txBody>
          <a:bodyPr vert="horz" lIns="45720" rIns="45720" bIns="0" rtlCol="0" anchor="b"/>
          <a:lstStyle>
            <a:lvl1pPr algn="l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204396" y="6476999"/>
            <a:ext cx="733864" cy="274320"/>
          </a:xfrm>
          <a:prstGeom prst="rect">
            <a:avLst/>
          </a:prstGeom>
        </p:spPr>
        <p:txBody>
          <a:bodyPr vert="horz" bIns="0" rtlCol="0" anchor="b"/>
          <a:lstStyle>
            <a:lvl1pPr algn="r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fld id="{EE267287-1E51-425F-941D-3CFF4E22B629}" type="slidenum">
              <a:rPr lang="en-GB" smtClean="0"/>
              <a:pPr/>
              <a:t>‹#›</a:t>
            </a:fld>
            <a:endParaRPr lang="en-GB" dirty="0"/>
          </a:p>
        </p:txBody>
      </p:sp>
      <p:pic>
        <p:nvPicPr>
          <p:cNvPr id="9" name="Picture 2" descr="logoSMU"/>
          <p:cNvPicPr>
            <a:picLocks noChangeAspect="1" noChangeArrowheads="1"/>
          </p:cNvPicPr>
          <p:nvPr/>
        </p:nvPicPr>
        <p:blipFill>
          <a:blip r:embed="rId15" cstate="print"/>
          <a:srcRect/>
          <a:stretch>
            <a:fillRect/>
          </a:stretch>
        </p:blipFill>
        <p:spPr bwMode="auto">
          <a:xfrm>
            <a:off x="6012160" y="6093296"/>
            <a:ext cx="3059832" cy="66461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  <p:sldLayoutId id="2147483684" r:id="rId12"/>
    <p:sldLayoutId id="2147483685" r:id="rId13"/>
  </p:sldLayoutIdLst>
  <p:txStyles>
    <p:titleStyle>
      <a:lvl1pPr algn="l" rtl="0" eaLnBrk="1" latinLnBrk="0" hangingPunct="1">
        <a:spcBef>
          <a:spcPct val="0"/>
        </a:spcBef>
        <a:buNone/>
        <a:defRPr kumimoji="0" sz="4500" b="1" kern="1200">
          <a:solidFill>
            <a:schemeClr val="accent1">
              <a:satMod val="150000"/>
            </a:schemeClr>
          </a:solidFill>
          <a:effectLst/>
          <a:latin typeface="+mj-lt"/>
          <a:ea typeface="+mj-ea"/>
          <a:cs typeface="+mj-cs"/>
        </a:defRPr>
      </a:lvl1pPr>
      <a:extLst/>
    </p:titleStyle>
    <p:bodyStyle>
      <a:lvl1pPr marL="438912" indent="-320040" algn="l" rtl="0" eaLnBrk="1" latinLnBrk="0" hangingPunct="1">
        <a:spcBef>
          <a:spcPts val="0"/>
        </a:spcBef>
        <a:buClr>
          <a:schemeClr val="accent1"/>
        </a:buClr>
        <a:buSzPct val="80000"/>
        <a:buFont typeface="Wingdings 2"/>
        <a:buChar char="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31520" indent="-274320" algn="l" rtl="0" eaLnBrk="1" latinLnBrk="0" hangingPunct="1">
        <a:spcBef>
          <a:spcPct val="20000"/>
        </a:spcBef>
        <a:buClr>
          <a:schemeClr val="accent2"/>
        </a:buClr>
        <a:buSzPct val="90000"/>
        <a:buFont typeface="Wingdings"/>
        <a:buChar char="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996696" indent="-228600" algn="l" rtl="0" eaLnBrk="1" latinLnBrk="0" hangingPunct="1">
        <a:spcBef>
          <a:spcPct val="20000"/>
        </a:spcBef>
        <a:buClr>
          <a:schemeClr val="accent3"/>
        </a:buClr>
        <a:buFont typeface="Arial"/>
        <a:buChar char="▪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216152" indent="-182880" algn="l" rtl="0" eaLnBrk="1" latinLnBrk="0" hangingPunct="1">
        <a:spcBef>
          <a:spcPct val="20000"/>
        </a:spcBef>
        <a:buClr>
          <a:schemeClr val="accent4"/>
        </a:buClr>
        <a:buFont typeface="Arial"/>
        <a:buChar char="▪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26464" indent="-182880" algn="l" rtl="0" eaLnBrk="1" latinLnBrk="0" hangingPunct="1">
        <a:spcBef>
          <a:spcPct val="20000"/>
        </a:spcBef>
        <a:buClr>
          <a:schemeClr val="accent5"/>
        </a:buClr>
        <a:buFont typeface="Wingdings 3"/>
        <a:buChar char=""/>
        <a:defRPr kumimoji="0" lang="en-US" sz="2000" kern="1200" smtClean="0">
          <a:solidFill>
            <a:schemeClr val="tx1"/>
          </a:solidFill>
          <a:latin typeface="+mn-lt"/>
          <a:ea typeface="+mn-ea"/>
          <a:cs typeface="+mn-cs"/>
        </a:defRPr>
      </a:lvl5pPr>
      <a:lvl6pPr marL="1627632" indent="-182880" algn="l" rtl="0" eaLnBrk="1" latinLnBrk="0" hangingPunct="1">
        <a:spcBef>
          <a:spcPct val="20000"/>
        </a:spcBef>
        <a:buClr>
          <a:schemeClr val="accent6"/>
        </a:buClr>
        <a:buSzPct val="100000"/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ct val="20000"/>
        </a:spcBef>
        <a:buClr>
          <a:schemeClr val="accent1"/>
        </a:buClr>
        <a:buSzPct val="100000"/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029968" indent="-182880" algn="l" rtl="0" eaLnBrk="1" latinLnBrk="0" hangingPunct="1">
        <a:spcBef>
          <a:spcPct val="20000"/>
        </a:spcBef>
        <a:buClr>
          <a:schemeClr val="accent2"/>
        </a:buClr>
        <a:buFont typeface="Wingdings 2" pitchFamily="18" charset="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231136" indent="-182880" algn="l" rtl="0" eaLnBrk="1" latinLnBrk="0" hangingPunct="1">
        <a:spcBef>
          <a:spcPct val="20000"/>
        </a:spcBef>
        <a:buClr>
          <a:schemeClr val="accent3"/>
        </a:buClr>
        <a:buFont typeface="Wingdings 2" pitchFamily="18" charset="2"/>
        <a:buChar char="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4.xml"/><Relationship Id="rId2" Type="http://schemas.openxmlformats.org/officeDocument/2006/relationships/slideLayout" Target="../slideLayouts/slideLayout4.xml"/><Relationship Id="rId1" Type="http://schemas.openxmlformats.org/officeDocument/2006/relationships/vmlDrawing" Target="../drawings/vmlDrawing1.vml"/><Relationship Id="rId4" Type="http://schemas.openxmlformats.org/officeDocument/2006/relationships/oleObject" Target="../embeddings/oleObject1.bin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5.xml"/><Relationship Id="rId2" Type="http://schemas.openxmlformats.org/officeDocument/2006/relationships/slideLayout" Target="../slideLayouts/slideLayout4.xml"/><Relationship Id="rId1" Type="http://schemas.openxmlformats.org/officeDocument/2006/relationships/vmlDrawing" Target="../drawings/vmlDrawing2.vml"/><Relationship Id="rId4" Type="http://schemas.openxmlformats.org/officeDocument/2006/relationships/oleObject" Target="../embeddings/oleObject2.bin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6.xml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3.vml"/><Relationship Id="rId4" Type="http://schemas.openxmlformats.org/officeDocument/2006/relationships/oleObject" Target="../embeddings/oleObject3.bin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7.xml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4.vml"/><Relationship Id="rId4" Type="http://schemas.openxmlformats.org/officeDocument/2006/relationships/oleObject" Target="../embeddings/oleObject4.bin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8.xml"/><Relationship Id="rId2" Type="http://schemas.openxmlformats.org/officeDocument/2006/relationships/slideLayout" Target="../slideLayouts/slideLayout4.xml"/><Relationship Id="rId1" Type="http://schemas.openxmlformats.org/officeDocument/2006/relationships/vmlDrawing" Target="../drawings/vmlDrawing5.vml"/><Relationship Id="rId4" Type="http://schemas.openxmlformats.org/officeDocument/2006/relationships/oleObject" Target="../embeddings/oleObject5.bin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7.jpe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ctrTitle"/>
          </p:nvPr>
        </p:nvSpPr>
        <p:spPr>
          <a:xfrm>
            <a:off x="539552" y="2420888"/>
            <a:ext cx="8077200" cy="1673352"/>
          </a:xfrm>
        </p:spPr>
        <p:txBody>
          <a:bodyPr>
            <a:normAutofit fontScale="90000"/>
          </a:bodyPr>
          <a:lstStyle/>
          <a:p>
            <a:pPr algn="ctr"/>
            <a:r>
              <a:rPr lang="en-GB" dirty="0" smtClean="0"/>
              <a:t>Intro to Networking </a:t>
            </a:r>
            <a:br>
              <a:rPr lang="en-GB" dirty="0" smtClean="0"/>
            </a:br>
            <a:r>
              <a:rPr lang="en-GB" dirty="0" smtClean="0"/>
              <a:t>&amp;</a:t>
            </a:r>
            <a:br>
              <a:rPr lang="en-GB" dirty="0" smtClean="0"/>
            </a:br>
            <a:r>
              <a:rPr lang="en-GB" dirty="0" smtClean="0"/>
              <a:t>Internet Connectivity</a:t>
            </a:r>
            <a:endParaRPr lang="en-GB" dirty="0"/>
          </a:p>
        </p:txBody>
      </p:sp>
      <p:sp>
        <p:nvSpPr>
          <p:cNvPr id="5" name="Subtitle 4"/>
          <p:cNvSpPr>
            <a:spLocks noGrp="1"/>
          </p:cNvSpPr>
          <p:nvPr>
            <p:ph type="subTitle" idx="1"/>
          </p:nvPr>
        </p:nvSpPr>
        <p:spPr>
          <a:xfrm>
            <a:off x="539552" y="620688"/>
            <a:ext cx="8077200" cy="1499616"/>
          </a:xfrm>
        </p:spPr>
        <p:txBody>
          <a:bodyPr/>
          <a:lstStyle/>
          <a:p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7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Why?</a:t>
            </a:r>
            <a:endParaRPr lang="en-GB" dirty="0" smtClean="0"/>
          </a:p>
        </p:txBody>
      </p:sp>
      <p:sp>
        <p:nvSpPr>
          <p:cNvPr id="1028" name="Rectangle 3"/>
          <p:cNvSpPr>
            <a:spLocks noGrp="1" noChangeArrowheads="1"/>
          </p:cNvSpPr>
          <p:nvPr>
            <p:ph sz="half" idx="2"/>
          </p:nvPr>
        </p:nvSpPr>
        <p:spPr>
          <a:xfrm>
            <a:off x="395536" y="1844824"/>
            <a:ext cx="8496944" cy="4623816"/>
          </a:xfrm>
        </p:spPr>
        <p:txBody>
          <a:bodyPr/>
          <a:lstStyle/>
          <a:p>
            <a:r>
              <a:rPr lang="en-GB" dirty="0" smtClean="0"/>
              <a:t>Often, we need to connect computers together or to larger group of resources</a:t>
            </a:r>
          </a:p>
          <a:p>
            <a:endParaRPr lang="en-GB" dirty="0" smtClean="0"/>
          </a:p>
          <a:p>
            <a:r>
              <a:rPr lang="en-GB" dirty="0" smtClean="0"/>
              <a:t>Peer to Peer</a:t>
            </a:r>
          </a:p>
          <a:p>
            <a:r>
              <a:rPr lang="en-GB" dirty="0" smtClean="0"/>
              <a:t>To a group of computers (e.g. SOHO)</a:t>
            </a:r>
          </a:p>
          <a:p>
            <a:r>
              <a:rPr lang="en-GB" dirty="0" smtClean="0"/>
              <a:t>To the internet</a:t>
            </a:r>
            <a:endParaRPr lang="en-GB" dirty="0" smtClean="0"/>
          </a:p>
          <a:p>
            <a:endParaRPr lang="en-GB" dirty="0" smtClean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7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Will it work?</a:t>
            </a:r>
            <a:endParaRPr lang="en-GB" dirty="0" smtClean="0"/>
          </a:p>
        </p:txBody>
      </p:sp>
      <p:sp>
        <p:nvSpPr>
          <p:cNvPr id="1028" name="Rectangle 3"/>
          <p:cNvSpPr>
            <a:spLocks noGrp="1" noChangeArrowheads="1"/>
          </p:cNvSpPr>
          <p:nvPr>
            <p:ph sz="half" idx="2"/>
          </p:nvPr>
        </p:nvSpPr>
        <p:spPr>
          <a:xfrm>
            <a:off x="395536" y="1844824"/>
            <a:ext cx="8496944" cy="4623816"/>
          </a:xfrm>
        </p:spPr>
        <p:txBody>
          <a:bodyPr/>
          <a:lstStyle/>
          <a:p>
            <a:r>
              <a:rPr lang="en-GB" dirty="0" smtClean="0"/>
              <a:t>Peer to Peer</a:t>
            </a:r>
          </a:p>
          <a:p>
            <a:endParaRPr lang="en-GB" dirty="0" smtClean="0"/>
          </a:p>
          <a:p>
            <a:r>
              <a:rPr lang="en-GB" dirty="0" smtClean="0"/>
              <a:t>Bluetooth and specialist software an option – but not common.</a:t>
            </a:r>
          </a:p>
          <a:p>
            <a:r>
              <a:rPr lang="en-GB" dirty="0" smtClean="0"/>
              <a:t>Simply plugging in a USB or network lead between two computers won’t directly work (some specialist methods are available – but not usually preferable)</a:t>
            </a:r>
          </a:p>
          <a:p>
            <a:r>
              <a:rPr lang="en-GB" dirty="0" smtClean="0"/>
              <a:t>Both computers having </a:t>
            </a:r>
            <a:r>
              <a:rPr lang="en-GB" dirty="0" err="1" smtClean="0"/>
              <a:t>wifi</a:t>
            </a:r>
            <a:r>
              <a:rPr lang="en-GB" dirty="0" smtClean="0"/>
              <a:t> doesn’t normally mean they can talk together either.</a:t>
            </a:r>
            <a:endParaRPr lang="en-GB" dirty="0" smtClean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7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Small network usually the answer</a:t>
            </a:r>
            <a:endParaRPr lang="en-GB" dirty="0" smtClean="0"/>
          </a:p>
        </p:txBody>
      </p:sp>
      <p:sp>
        <p:nvSpPr>
          <p:cNvPr id="1028" name="Rectangle 3"/>
          <p:cNvSpPr>
            <a:spLocks noGrp="1" noChangeArrowheads="1"/>
          </p:cNvSpPr>
          <p:nvPr>
            <p:ph sz="half" idx="2"/>
          </p:nvPr>
        </p:nvSpPr>
        <p:spPr>
          <a:xfrm>
            <a:off x="395536" y="1844824"/>
            <a:ext cx="8496944" cy="4623816"/>
          </a:xfrm>
        </p:spPr>
        <p:txBody>
          <a:bodyPr/>
          <a:lstStyle/>
          <a:p>
            <a:r>
              <a:rPr lang="en-GB" dirty="0" smtClean="0"/>
              <a:t>Link together using</a:t>
            </a:r>
          </a:p>
          <a:p>
            <a:r>
              <a:rPr lang="en-GB" dirty="0" smtClean="0"/>
              <a:t>Hub</a:t>
            </a:r>
          </a:p>
          <a:p>
            <a:r>
              <a:rPr lang="en-GB" dirty="0" smtClean="0"/>
              <a:t>Switch.</a:t>
            </a:r>
            <a:br>
              <a:rPr lang="en-GB" dirty="0" smtClean="0"/>
            </a:b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>Problem:</a:t>
            </a:r>
          </a:p>
          <a:p>
            <a:r>
              <a:rPr lang="en-GB" dirty="0" smtClean="0"/>
              <a:t>Needs DHCP server</a:t>
            </a:r>
            <a:endParaRPr lang="en-GB" dirty="0" smtClean="0"/>
          </a:p>
        </p:txBody>
      </p:sp>
      <p:graphicFrame>
        <p:nvGraphicFramePr>
          <p:cNvPr id="60418" name="Object 4"/>
          <p:cNvGraphicFramePr>
            <a:graphicFrameLocks noChangeAspect="1"/>
          </p:cNvGraphicFramePr>
          <p:nvPr/>
        </p:nvGraphicFramePr>
        <p:xfrm>
          <a:off x="3995936" y="1988840"/>
          <a:ext cx="4752975" cy="3178175"/>
        </p:xfrm>
        <a:graphic>
          <a:graphicData uri="http://schemas.openxmlformats.org/presentationml/2006/ole">
            <p:oleObj spid="_x0000_s60418" name="Visio" r:id="rId4" imgW="3411855" imgH="2280666" progId="">
              <p:embed/>
            </p:oleObj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DHCP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773936"/>
            <a:ext cx="8363272" cy="4623816"/>
          </a:xfrm>
        </p:spPr>
        <p:txBody>
          <a:bodyPr/>
          <a:lstStyle/>
          <a:p>
            <a:r>
              <a:rPr lang="en-US" b="1" dirty="0" smtClean="0"/>
              <a:t>Dynamic Host Configuration Protocol</a:t>
            </a:r>
          </a:p>
          <a:p>
            <a:endParaRPr lang="en-GB" dirty="0" smtClean="0"/>
          </a:p>
          <a:p>
            <a:r>
              <a:rPr lang="en-GB" dirty="0" smtClean="0"/>
              <a:t>One Computer or a dedicated device needed to act as a DHCP server.</a:t>
            </a:r>
          </a:p>
          <a:p>
            <a:endParaRPr lang="en-GB" dirty="0" smtClean="0"/>
          </a:p>
          <a:p>
            <a:r>
              <a:rPr lang="en-GB" dirty="0" smtClean="0"/>
              <a:t>They issue unique IP addresses to each of the other computers/devices on the network.</a:t>
            </a:r>
          </a:p>
          <a:p>
            <a:r>
              <a:rPr lang="en-GB" dirty="0" smtClean="0"/>
              <a:t>Every computer must have a unique IP address to identify it</a:t>
            </a:r>
            <a:endParaRPr lang="en-US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7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Internet connectivity?</a:t>
            </a:r>
            <a:endParaRPr lang="en-GB" dirty="0" smtClean="0"/>
          </a:p>
        </p:txBody>
      </p:sp>
      <p:graphicFrame>
        <p:nvGraphicFramePr>
          <p:cNvPr id="1026" name="Object 4"/>
          <p:cNvGraphicFramePr>
            <a:graphicFrameLocks noChangeAspect="1"/>
          </p:cNvGraphicFramePr>
          <p:nvPr>
            <p:ph sz="half" idx="1"/>
          </p:nvPr>
        </p:nvGraphicFramePr>
        <p:xfrm>
          <a:off x="899592" y="4725144"/>
          <a:ext cx="4038600" cy="1850408"/>
        </p:xfrm>
        <a:graphic>
          <a:graphicData uri="http://schemas.openxmlformats.org/presentationml/2006/ole">
            <p:oleObj spid="_x0000_s59394" name="Visio" r:id="rId4" imgW="4327779" imgH="1983105" progId="">
              <p:embed/>
            </p:oleObj>
          </a:graphicData>
        </a:graphic>
      </p:graphicFrame>
      <p:sp>
        <p:nvSpPr>
          <p:cNvPr id="1028" name="Rectangle 3"/>
          <p:cNvSpPr>
            <a:spLocks noGrp="1" noChangeArrowheads="1"/>
          </p:cNvSpPr>
          <p:nvPr>
            <p:ph sz="half" idx="2"/>
          </p:nvPr>
        </p:nvSpPr>
        <p:spPr>
          <a:xfrm>
            <a:off x="323528" y="1772816"/>
            <a:ext cx="8424936" cy="2664296"/>
          </a:xfrm>
        </p:spPr>
        <p:txBody>
          <a:bodyPr>
            <a:normAutofit lnSpcReduction="10000"/>
          </a:bodyPr>
          <a:lstStyle/>
          <a:p>
            <a:r>
              <a:rPr lang="en-GB" dirty="0" smtClean="0"/>
              <a:t>Diagram shows typical modern setup for home or small business</a:t>
            </a:r>
            <a:endParaRPr lang="en-GB" dirty="0" smtClean="0"/>
          </a:p>
          <a:p>
            <a:r>
              <a:rPr lang="en-GB" dirty="0" smtClean="0"/>
              <a:t>Computer(s) connect together via a switch</a:t>
            </a:r>
          </a:p>
          <a:p>
            <a:r>
              <a:rPr lang="en-GB" dirty="0" smtClean="0"/>
              <a:t>The switch might be built into an integrated device which connects to the internet, or there could be two separate units.</a:t>
            </a:r>
            <a:endParaRPr lang="en-GB" dirty="0" smtClean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1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Modem</a:t>
            </a:r>
            <a:endParaRPr lang="en-GB" dirty="0" smtClean="0"/>
          </a:p>
        </p:txBody>
      </p:sp>
      <p:sp>
        <p:nvSpPr>
          <p:cNvPr id="2052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Modulator – Demodulator</a:t>
            </a:r>
          </a:p>
          <a:p>
            <a:r>
              <a:rPr lang="en-GB" dirty="0" smtClean="0"/>
              <a:t>In older days, produced audio tones that could pass down a telephone line</a:t>
            </a:r>
          </a:p>
          <a:p>
            <a:r>
              <a:rPr lang="en-GB" dirty="0" smtClean="0"/>
              <a:t>Modern = ADSL modem</a:t>
            </a:r>
          </a:p>
          <a:p>
            <a:r>
              <a:rPr lang="en-GB" dirty="0" smtClean="0"/>
              <a:t>(</a:t>
            </a:r>
            <a:r>
              <a:rPr lang="en-GB" dirty="0" smtClean="0"/>
              <a:t>Similar concept for Cable (e.g. Virgin media))</a:t>
            </a:r>
            <a:endParaRPr lang="en-GB" dirty="0" smtClean="0"/>
          </a:p>
        </p:txBody>
      </p:sp>
      <p:graphicFrame>
        <p:nvGraphicFramePr>
          <p:cNvPr id="2" name="Object 4"/>
          <p:cNvGraphicFramePr>
            <a:graphicFrameLocks noChangeAspect="1"/>
          </p:cNvGraphicFramePr>
          <p:nvPr/>
        </p:nvGraphicFramePr>
        <p:xfrm>
          <a:off x="395536" y="4293096"/>
          <a:ext cx="8320419" cy="1795561"/>
        </p:xfrm>
        <a:graphic>
          <a:graphicData uri="http://schemas.openxmlformats.org/presentationml/2006/ole">
            <p:oleObj spid="_x0000_s2051" name="Visio" r:id="rId4" imgW="4378452" imgH="944499" progId="">
              <p:embed/>
            </p:oleObj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1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Modem (cont)</a:t>
            </a:r>
            <a:endParaRPr lang="en-GB" dirty="0" smtClean="0"/>
          </a:p>
        </p:txBody>
      </p:sp>
      <p:sp>
        <p:nvSpPr>
          <p:cNvPr id="2052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A simple Modem connects via serial </a:t>
            </a:r>
            <a:r>
              <a:rPr lang="en-GB" dirty="0" err="1" smtClean="0"/>
              <a:t>comms</a:t>
            </a:r>
            <a:r>
              <a:rPr lang="en-GB" dirty="0" smtClean="0"/>
              <a:t> e.g. USB</a:t>
            </a:r>
          </a:p>
          <a:p>
            <a:r>
              <a:rPr lang="en-GB" dirty="0" smtClean="0"/>
              <a:t>Needs dedicated software on PC</a:t>
            </a:r>
          </a:p>
          <a:p>
            <a:r>
              <a:rPr lang="en-GB" dirty="0" smtClean="0"/>
              <a:t>PC will need to be set up as DHCP server in this case if other computers need to connect</a:t>
            </a:r>
            <a:endParaRPr lang="en-GB" dirty="0" smtClean="0"/>
          </a:p>
        </p:txBody>
      </p:sp>
      <p:graphicFrame>
        <p:nvGraphicFramePr>
          <p:cNvPr id="2" name="Object 4"/>
          <p:cNvGraphicFramePr>
            <a:graphicFrameLocks noChangeAspect="1"/>
          </p:cNvGraphicFramePr>
          <p:nvPr/>
        </p:nvGraphicFramePr>
        <p:xfrm>
          <a:off x="395536" y="4293096"/>
          <a:ext cx="8320419" cy="1795561"/>
        </p:xfrm>
        <a:graphic>
          <a:graphicData uri="http://schemas.openxmlformats.org/presentationml/2006/ole">
            <p:oleObj spid="_x0000_s61442" name="Visio" r:id="rId4" imgW="4378452" imgH="944499" progId="">
              <p:embed/>
            </p:oleObj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7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Typical modern preferred option</a:t>
            </a:r>
            <a:endParaRPr lang="en-GB" dirty="0" smtClean="0"/>
          </a:p>
        </p:txBody>
      </p:sp>
      <p:graphicFrame>
        <p:nvGraphicFramePr>
          <p:cNvPr id="1026" name="Object 4"/>
          <p:cNvGraphicFramePr>
            <a:graphicFrameLocks noChangeAspect="1"/>
          </p:cNvGraphicFramePr>
          <p:nvPr>
            <p:ph sz="half" idx="1"/>
          </p:nvPr>
        </p:nvGraphicFramePr>
        <p:xfrm>
          <a:off x="899592" y="4725144"/>
          <a:ext cx="4038600" cy="1850408"/>
        </p:xfrm>
        <a:graphic>
          <a:graphicData uri="http://schemas.openxmlformats.org/presentationml/2006/ole">
            <p:oleObj spid="_x0000_s62466" name="Visio" r:id="rId4" imgW="4327779" imgH="1983105" progId="">
              <p:embed/>
            </p:oleObj>
          </a:graphicData>
        </a:graphic>
      </p:graphicFrame>
      <p:sp>
        <p:nvSpPr>
          <p:cNvPr id="1028" name="Rectangle 3"/>
          <p:cNvSpPr>
            <a:spLocks noGrp="1" noChangeArrowheads="1"/>
          </p:cNvSpPr>
          <p:nvPr>
            <p:ph sz="half" idx="2"/>
          </p:nvPr>
        </p:nvSpPr>
        <p:spPr>
          <a:xfrm>
            <a:off x="323528" y="1772816"/>
            <a:ext cx="8424936" cy="2664296"/>
          </a:xfrm>
        </p:spPr>
        <p:txBody>
          <a:bodyPr>
            <a:normAutofit lnSpcReduction="10000"/>
          </a:bodyPr>
          <a:lstStyle/>
          <a:p>
            <a:r>
              <a:rPr lang="en-GB" dirty="0" smtClean="0"/>
              <a:t>Nowadays, the ‘box’ shown, is often a combined </a:t>
            </a:r>
            <a:r>
              <a:rPr lang="en-GB" dirty="0" smtClean="0"/>
              <a:t>Modem/firewall/router/DHCP server</a:t>
            </a:r>
            <a:br>
              <a:rPr lang="en-GB" dirty="0" smtClean="0"/>
            </a:br>
            <a:r>
              <a:rPr lang="en-GB" dirty="0" smtClean="0"/>
              <a:t>Which connects via a LAN port and can connect directly into an existing switch, or, the ‘box’ itself incorporates the hub/switch.</a:t>
            </a:r>
          </a:p>
          <a:p>
            <a:r>
              <a:rPr lang="en-GB" dirty="0" smtClean="0"/>
              <a:t>May also have a </a:t>
            </a:r>
            <a:r>
              <a:rPr lang="en-GB" dirty="0" err="1" smtClean="0"/>
              <a:t>wifi</a:t>
            </a:r>
            <a:r>
              <a:rPr lang="en-GB" dirty="0" smtClean="0"/>
              <a:t> access point/router built in</a:t>
            </a:r>
            <a:endParaRPr lang="en-GB" dirty="0" smtClean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7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Typical modern preferred option</a:t>
            </a:r>
            <a:endParaRPr lang="en-GB" dirty="0" smtClean="0"/>
          </a:p>
        </p:txBody>
      </p:sp>
      <p:sp>
        <p:nvSpPr>
          <p:cNvPr id="1028" name="Rectangle 3"/>
          <p:cNvSpPr>
            <a:spLocks noGrp="1" noChangeArrowheads="1"/>
          </p:cNvSpPr>
          <p:nvPr>
            <p:ph sz="half" idx="2"/>
          </p:nvPr>
        </p:nvSpPr>
        <p:spPr>
          <a:xfrm>
            <a:off x="323528" y="1772816"/>
            <a:ext cx="8424936" cy="4392488"/>
          </a:xfrm>
        </p:spPr>
        <p:txBody>
          <a:bodyPr>
            <a:normAutofit fontScale="92500" lnSpcReduction="10000"/>
          </a:bodyPr>
          <a:lstStyle/>
          <a:p>
            <a:r>
              <a:rPr lang="en-GB" dirty="0" smtClean="0"/>
              <a:t>Sometimes, you get a simple modem/interface unit that </a:t>
            </a:r>
            <a:r>
              <a:rPr lang="en-GB" dirty="0" smtClean="0"/>
              <a:t>gives a single LAN output port.</a:t>
            </a:r>
          </a:p>
          <a:p>
            <a:r>
              <a:rPr lang="en-GB" dirty="0" smtClean="0"/>
              <a:t>It will normally have a DHCP server in it</a:t>
            </a:r>
          </a:p>
          <a:p>
            <a:r>
              <a:rPr lang="en-GB" dirty="0" smtClean="0"/>
              <a:t>But you may want to install a separate firewall/router/</a:t>
            </a:r>
            <a:r>
              <a:rPr lang="en-GB" dirty="0" err="1" smtClean="0"/>
              <a:t>WiFi</a:t>
            </a:r>
            <a:r>
              <a:rPr lang="en-GB" dirty="0" smtClean="0"/>
              <a:t> device (which also has a DHCP server)</a:t>
            </a:r>
            <a:br>
              <a:rPr lang="en-GB" dirty="0" smtClean="0"/>
            </a:b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>Here, the modem issues an IP address to the router. The router then issues IP addresses to the rest of your network (think of it as two separate networks)</a:t>
            </a:r>
            <a:br>
              <a:rPr lang="en-GB" dirty="0" smtClean="0"/>
            </a:br>
            <a:r>
              <a:rPr lang="en-GB" dirty="0" smtClean="0"/>
              <a:t/>
            </a:r>
            <a:br>
              <a:rPr lang="en-GB" dirty="0" smtClean="0"/>
            </a:br>
            <a:endParaRPr lang="en-GB" dirty="0" smtClean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Network Interface Card (NIC)</a:t>
            </a:r>
          </a:p>
        </p:txBody>
      </p:sp>
      <p:sp>
        <p:nvSpPr>
          <p:cNvPr id="18435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0" y="1774825"/>
            <a:ext cx="8229600" cy="4625975"/>
          </a:xfrm>
        </p:spPr>
        <p:txBody>
          <a:bodyPr>
            <a:normAutofit lnSpcReduction="10000"/>
          </a:bodyPr>
          <a:lstStyle/>
          <a:p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  <a:p>
            <a:r>
              <a:rPr lang="en-GB" dirty="0" smtClean="0"/>
              <a:t>Fits into a PC’s expansion </a:t>
            </a:r>
            <a:r>
              <a:rPr lang="en-GB" dirty="0" smtClean="0"/>
              <a:t>slot</a:t>
            </a:r>
          </a:p>
          <a:p>
            <a:r>
              <a:rPr lang="en-GB" dirty="0" smtClean="0"/>
              <a:t>Or built onto motherboard</a:t>
            </a:r>
            <a:r>
              <a:rPr lang="en-GB" dirty="0" smtClean="0"/>
              <a:t> </a:t>
            </a:r>
            <a:endParaRPr lang="en-GB" dirty="0" smtClean="0"/>
          </a:p>
        </p:txBody>
      </p:sp>
      <p:pic>
        <p:nvPicPr>
          <p:cNvPr id="18437" name="Picture 5" descr="EthernetCard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51520" y="1628800"/>
            <a:ext cx="4464050" cy="3209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8436" name="Picture 4" descr="10-100 RE100TX-WOL-WIPRO-unit"/>
          <p:cNvPicPr>
            <a:picLocks noChangeAspect="1" noChangeArrowheads="1"/>
          </p:cNvPicPr>
          <p:nvPr/>
        </p:nvPicPr>
        <p:blipFill>
          <a:blip r:embed="rId4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4355976" y="2636912"/>
            <a:ext cx="5135606" cy="280568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Hubs and Switches</a:t>
            </a:r>
            <a:endParaRPr lang="en-GB" dirty="0" smtClean="0"/>
          </a:p>
        </p:txBody>
      </p:sp>
      <p:sp>
        <p:nvSpPr>
          <p:cNvPr id="2253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GB" dirty="0" smtClean="0"/>
          </a:p>
        </p:txBody>
      </p:sp>
      <p:pic>
        <p:nvPicPr>
          <p:cNvPr id="22532" name="Picture 4" descr="Pos_S-Hub_900041_800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 flipH="1">
            <a:off x="611188" y="3213100"/>
            <a:ext cx="3529012" cy="29987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5363" name="Picture 3"/>
          <p:cNvPicPr>
            <a:picLocks noChangeAspect="1" noChangeArrowheads="1"/>
          </p:cNvPicPr>
          <p:nvPr/>
        </p:nvPicPr>
        <p:blipFill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 t="22935" b="20611"/>
          <a:stretch>
            <a:fillRect/>
          </a:stretch>
        </p:blipFill>
        <p:spPr bwMode="auto">
          <a:xfrm>
            <a:off x="4427984" y="3284984"/>
            <a:ext cx="4081636" cy="230425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Integrated units</a:t>
            </a:r>
            <a:endParaRPr lang="en-GB" dirty="0" smtClean="0"/>
          </a:p>
        </p:txBody>
      </p:sp>
      <p:sp>
        <p:nvSpPr>
          <p:cNvPr id="2253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79512" y="1556792"/>
            <a:ext cx="3970784" cy="2088232"/>
          </a:xfrm>
        </p:spPr>
        <p:txBody>
          <a:bodyPr>
            <a:normAutofit fontScale="92500" lnSpcReduction="20000"/>
          </a:bodyPr>
          <a:lstStyle/>
          <a:p>
            <a:r>
              <a:rPr lang="en-GB" dirty="0" smtClean="0"/>
              <a:t>E.g. </a:t>
            </a:r>
            <a:r>
              <a:rPr lang="en-US" b="1" dirty="0" smtClean="0"/>
              <a:t>N600 Wireless Dual Band Gigabit ADSL2+ Modem Router</a:t>
            </a:r>
            <a:br>
              <a:rPr lang="en-US" b="1" dirty="0" smtClean="0"/>
            </a:br>
            <a:r>
              <a:rPr lang="en-US" b="1" dirty="0" smtClean="0"/>
              <a:t>TD-W8980</a:t>
            </a:r>
          </a:p>
          <a:p>
            <a:endParaRPr lang="en-GB" dirty="0" smtClean="0"/>
          </a:p>
        </p:txBody>
      </p:sp>
      <p:pic>
        <p:nvPicPr>
          <p:cNvPr id="64514" name="Picture 2" descr="http://uk.tp-link.com/resources/images/products/gallery/TD-W8980%28UN_01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857750" y="1484784"/>
            <a:ext cx="4286250" cy="2571751"/>
          </a:xfrm>
          <a:prstGeom prst="rect">
            <a:avLst/>
          </a:prstGeom>
          <a:noFill/>
        </p:spPr>
      </p:pic>
      <p:sp>
        <p:nvSpPr>
          <p:cNvPr id="64518" name="Rectangle 6"/>
          <p:cNvSpPr>
            <a:spLocks noChangeArrowheads="1"/>
          </p:cNvSpPr>
          <p:nvPr/>
        </p:nvSpPr>
        <p:spPr bwMode="auto">
          <a:xfrm>
            <a:off x="0" y="3924945"/>
            <a:ext cx="9144000" cy="20313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charset="0"/>
            </a:endParaRP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sz="1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charset="0"/>
              </a:rPr>
              <a:t>All-in-One Device: ADSL2+ Modem, NAT Router, 4-Gigabit-Port Switch and Wireless N Access Point </a:t>
            </a: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sz="1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charset="0"/>
              </a:rPr>
              <a:t>Simultaneous 2.4GHz 300Mbps and 5GHz 300Mbps connections for 600Mbps of total available bandwidth </a:t>
            </a: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sz="1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charset="0"/>
              </a:rPr>
              <a:t>Versatile Connectivity: ADSL or Ethernet WAN for multiple Internet connection types </a:t>
            </a: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sz="1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charset="0"/>
              </a:rPr>
              <a:t>2 USB ports for storage sharing, printer sharing, FTP Server and Media Server 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 dirty="0"/>
          </a:p>
        </p:txBody>
      </p:sp>
      <p:pic>
        <p:nvPicPr>
          <p:cNvPr id="75780" name="Picture 4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0"/>
            <a:ext cx="5652120" cy="686889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75779" name="Picture 3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 l="69250" b="43478"/>
          <a:stretch>
            <a:fillRect/>
          </a:stretch>
        </p:blipFill>
        <p:spPr bwMode="auto">
          <a:xfrm>
            <a:off x="395536" y="1556791"/>
            <a:ext cx="6264696" cy="442886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Powerpoint New">
  <a:themeElements>
    <a:clrScheme name="Concourse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Module">
      <a:majorFont>
        <a:latin typeface="Corbel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rbel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Modul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7500"/>
                <a:satMod val="137000"/>
              </a:schemeClr>
            </a:gs>
            <a:gs pos="55000">
              <a:schemeClr val="phClr">
                <a:shade val="69000"/>
                <a:satMod val="137000"/>
              </a:schemeClr>
            </a:gs>
            <a:gs pos="100000">
              <a:schemeClr val="phClr">
                <a:shade val="98000"/>
                <a:satMod val="137000"/>
              </a:schemeClr>
            </a:gs>
          </a:gsLst>
          <a:lin ang="16200000" scaled="0"/>
        </a:gradFill>
      </a:fillStyleLst>
      <a:lnStyleLst>
        <a:ln w="6350" cap="rnd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48000" cap="flat" cmpd="thickThin" algn="ctr">
          <a:solidFill>
            <a:schemeClr val="phClr"/>
          </a:solidFill>
          <a:prstDash val="solid"/>
        </a:ln>
        <a:ln w="48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5000" dist="25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1800000"/>
            </a:lightRig>
          </a:scene3d>
          <a:sp3d prstMaterial="matte">
            <a:bevelT h="200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8000"/>
                <a:satMod val="300000"/>
              </a:schemeClr>
            </a:gs>
            <a:gs pos="12000">
              <a:schemeClr val="phClr">
                <a:tint val="48000"/>
                <a:satMod val="300000"/>
              </a:schemeClr>
            </a:gs>
            <a:gs pos="20000">
              <a:schemeClr val="phClr">
                <a:tint val="49000"/>
                <a:satMod val="300000"/>
              </a:schemeClr>
            </a:gs>
            <a:gs pos="100000">
              <a:schemeClr val="phClr">
                <a:shade val="30000"/>
              </a:schemeClr>
            </a:gs>
          </a:gsLst>
          <a:path path="circle">
            <a:fillToRect l="10000" t="-25000" r="10000" b="125000"/>
          </a:path>
        </a:gradFill>
        <a:blipFill>
          <a:blip xmlns:r="http://schemas.openxmlformats.org/officeDocument/2006/relationships" r:embed="rId1">
            <a:duotone>
              <a:schemeClr val="phClr">
                <a:shade val="75000"/>
                <a:satMod val="105000"/>
              </a:schemeClr>
              <a:schemeClr val="phClr">
                <a:tint val="95000"/>
                <a:satMod val="105000"/>
              </a:schemeClr>
            </a:duotone>
          </a:blip>
          <a:tile tx="0" ty="0" sx="38000" sy="38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230</TotalTime>
  <Words>426</Words>
  <Application>Microsoft Office PowerPoint</Application>
  <PresentationFormat>On-screen Show (4:3)</PresentationFormat>
  <Paragraphs>74</Paragraphs>
  <Slides>16</Slides>
  <Notes>10</Notes>
  <HiddenSlides>0</HiddenSlides>
  <MMClips>0</MMClips>
  <ScaleCrop>false</ScaleCrop>
  <HeadingPairs>
    <vt:vector size="6" baseType="variant">
      <vt:variant>
        <vt:lpstr>Theme</vt:lpstr>
      </vt:variant>
      <vt:variant>
        <vt:i4>1</vt:i4>
      </vt:variant>
      <vt:variant>
        <vt:lpstr>Embedded OLE Servers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size="18" baseType="lpstr">
      <vt:lpstr>Powerpoint New</vt:lpstr>
      <vt:lpstr>Visio</vt:lpstr>
      <vt:lpstr>Intro to Networking  &amp; Internet Connectivity</vt:lpstr>
      <vt:lpstr>Why?</vt:lpstr>
      <vt:lpstr>Will it work?</vt:lpstr>
      <vt:lpstr>Small network usually the answer</vt:lpstr>
      <vt:lpstr>DHCP</vt:lpstr>
      <vt:lpstr>Internet connectivity?</vt:lpstr>
      <vt:lpstr>Modem</vt:lpstr>
      <vt:lpstr>Modem (cont)</vt:lpstr>
      <vt:lpstr>Typical modern preferred option</vt:lpstr>
      <vt:lpstr>Typical modern preferred option</vt:lpstr>
      <vt:lpstr>Network Interface Card (NIC)</vt:lpstr>
      <vt:lpstr>Hubs and Switches</vt:lpstr>
      <vt:lpstr>Integrated units</vt:lpstr>
      <vt:lpstr>Slide 14</vt:lpstr>
      <vt:lpstr>Slide 15</vt:lpstr>
      <vt:lpstr>Slide 16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Network Devices</dc:title>
  <dc:creator>Graham Rees-Evans</dc:creator>
  <cp:lastModifiedBy>GLJ</cp:lastModifiedBy>
  <cp:revision>28</cp:revision>
  <dcterms:created xsi:type="dcterms:W3CDTF">2012-02-22T22:08:17Z</dcterms:created>
  <dcterms:modified xsi:type="dcterms:W3CDTF">2013-01-09T20:54:53Z</dcterms:modified>
</cp:coreProperties>
</file>