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4"/>
  </p:notesMasterIdLst>
  <p:handoutMasterIdLst>
    <p:handoutMasterId r:id="rId25"/>
  </p:handoutMasterIdLst>
  <p:sldIdLst>
    <p:sldId id="309" r:id="rId3"/>
    <p:sldId id="343" r:id="rId4"/>
    <p:sldId id="345" r:id="rId5"/>
    <p:sldId id="348" r:id="rId6"/>
    <p:sldId id="349" r:id="rId7"/>
    <p:sldId id="275" r:id="rId8"/>
    <p:sldId id="273" r:id="rId9"/>
    <p:sldId id="276" r:id="rId10"/>
    <p:sldId id="277" r:id="rId11"/>
    <p:sldId id="312" r:id="rId12"/>
    <p:sldId id="313" r:id="rId13"/>
    <p:sldId id="310" r:id="rId14"/>
    <p:sldId id="278" r:id="rId15"/>
    <p:sldId id="326" r:id="rId16"/>
    <p:sldId id="279" r:id="rId17"/>
    <p:sldId id="280" r:id="rId18"/>
    <p:sldId id="281" r:id="rId19"/>
    <p:sldId id="328" r:id="rId20"/>
    <p:sldId id="285" r:id="rId21"/>
    <p:sldId id="286" r:id="rId22"/>
    <p:sldId id="300"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304" autoAdjust="0"/>
  </p:normalViewPr>
  <p:slideViewPr>
    <p:cSldViewPr>
      <p:cViewPr varScale="1">
        <p:scale>
          <a:sx n="86" d="100"/>
          <a:sy n="86" d="100"/>
        </p:scale>
        <p:origin x="7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B37D71DF-499B-4270-B636-352AA7CF00D4}" type="datetimeFigureOut">
              <a:rPr lang="en-GB" smtClean="0"/>
              <a:t>15/11/2019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F26BB680-CEFB-4803-8BC2-6C823CCAF5A5}" type="slidenum">
              <a:rPr lang="en-GB" smtClean="0"/>
              <a:t>‹#›</a:t>
            </a:fld>
            <a:endParaRPr lang="en-GB"/>
          </a:p>
        </p:txBody>
      </p:sp>
    </p:spTree>
    <p:extLst>
      <p:ext uri="{BB962C8B-B14F-4D97-AF65-F5344CB8AC3E}">
        <p14:creationId xmlns:p14="http://schemas.microsoft.com/office/powerpoint/2010/main" val="7042083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B59DB984-4E7D-4C2C-A634-0840C371CF01}" type="datetimeFigureOut">
              <a:rPr lang="en-GB" smtClean="0"/>
              <a:t>15/11/2019</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DFC271B-2EAC-41C2-AEB8-8E61FC0BE00A}" type="slidenum">
              <a:rPr lang="en-GB" smtClean="0"/>
              <a:t>‹#›</a:t>
            </a:fld>
            <a:endParaRPr lang="en-GB" dirty="0"/>
          </a:p>
        </p:txBody>
      </p:sp>
    </p:spTree>
    <p:extLst>
      <p:ext uri="{BB962C8B-B14F-4D97-AF65-F5344CB8AC3E}">
        <p14:creationId xmlns:p14="http://schemas.microsoft.com/office/powerpoint/2010/main" val="2663541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1350" y="779463"/>
            <a:ext cx="5202238" cy="3903662"/>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897849">
              <a:defRPr/>
            </a:pPr>
            <a:fld id="{F262209C-33C9-4B70-B2CD-F5D88FA77FF5}" type="slidenum">
              <a:rPr lang="en-US">
                <a:solidFill>
                  <a:prstClr val="black"/>
                </a:solidFill>
                <a:latin typeface="Calibri" panose="020F0502020204030204"/>
              </a:rPr>
              <a:pPr defTabSz="897849">
                <a:defRPr/>
              </a:pPr>
              <a:t>1</a:t>
            </a:fld>
            <a:endParaRPr lang="en-US" dirty="0">
              <a:solidFill>
                <a:prstClr val="black"/>
              </a:solidFill>
              <a:latin typeface="Calibri" panose="020F0502020204030204"/>
            </a:endParaRPr>
          </a:p>
        </p:txBody>
      </p:sp>
    </p:spTree>
    <p:extLst>
      <p:ext uri="{BB962C8B-B14F-4D97-AF65-F5344CB8AC3E}">
        <p14:creationId xmlns:p14="http://schemas.microsoft.com/office/powerpoint/2010/main" val="656344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0" indent="-168340">
              <a:buFont typeface="Arial" panose="020B0604020202020204" pitchFamily="34" charset="0"/>
              <a:buChar char="•"/>
            </a:pPr>
            <a:r>
              <a:rPr lang="en-GB" dirty="0"/>
              <a:t>By the onset of the French Revolution in 1789, Saint-Domingue had an estimated population of 556,000</a:t>
            </a:r>
          </a:p>
          <a:p>
            <a:pPr marL="168340" indent="-168340">
              <a:buFont typeface="Arial" panose="020B0604020202020204" pitchFamily="34" charset="0"/>
              <a:buChar char="•"/>
            </a:pPr>
            <a:r>
              <a:rPr lang="en-GB" dirty="0"/>
              <a:t>Of this, roughly 500,000 were African slaves—a hundredfold increase over the previous century. The slave population, most of whom were </a:t>
            </a:r>
            <a:r>
              <a:rPr lang="en-GB" i="1" dirty="0"/>
              <a:t>bosal</a:t>
            </a:r>
            <a:r>
              <a:rPr lang="en-GB" dirty="0"/>
              <a:t> (African-born), were an admixture of West African ethnic groups – important not to think of them as homogenous group</a:t>
            </a:r>
          </a:p>
          <a:p>
            <a:pPr marL="168340" indent="-168340">
              <a:buFont typeface="Arial" panose="020B0604020202020204" pitchFamily="34" charset="0"/>
              <a:buChar char="•"/>
            </a:pPr>
            <a:r>
              <a:rPr lang="en-GB" dirty="0"/>
              <a:t>Despite being the overwhelming majority, African slaves sat at the bottom of a rigidly hierarchical society</a:t>
            </a:r>
          </a:p>
          <a:p>
            <a:pPr marL="168340" indent="-168340">
              <a:buFont typeface="Arial" panose="020B0604020202020204" pitchFamily="34" charset="0"/>
              <a:buChar char="•"/>
            </a:pPr>
            <a:r>
              <a:rPr lang="en-GB" dirty="0"/>
              <a:t>The rest of the population was divided between 32,000 white-skinned European colonists, and 24,000 </a:t>
            </a:r>
            <a:r>
              <a:rPr lang="en-GB" i="1" dirty="0"/>
              <a:t>affranchis</a:t>
            </a:r>
            <a:r>
              <a:rPr lang="en-GB" dirty="0"/>
              <a:t>, free people of colour, mainly so-called mulattoes, people of mixed African and European descent, and some black former-slaves</a:t>
            </a:r>
          </a:p>
          <a:p>
            <a:pPr marL="168340" indent="-168340">
              <a:buFont typeface="Arial" panose="020B0604020202020204" pitchFamily="34" charset="0"/>
              <a:buChar char="•"/>
            </a:pPr>
            <a:r>
              <a:rPr lang="en-GB" dirty="0"/>
              <a:t>Haitian society was deeply fragmented by skin colour, class, and gender. </a:t>
            </a:r>
          </a:p>
          <a:p>
            <a:pPr marL="168340" indent="-168340">
              <a:buFont typeface="Arial" panose="020B0604020202020204" pitchFamily="34" charset="0"/>
              <a:buChar char="•"/>
            </a:pPr>
            <a:r>
              <a:rPr lang="en-GB" dirty="0"/>
              <a:t>The “white” population comprised </a:t>
            </a:r>
            <a:r>
              <a:rPr lang="en-GB" i="1" dirty="0"/>
              <a:t>grands blancs</a:t>
            </a:r>
            <a:r>
              <a:rPr lang="en-GB" dirty="0"/>
              <a:t> (elite merchants and landowners, often of royal lineage), </a:t>
            </a:r>
            <a:r>
              <a:rPr lang="en-GB" i="1" dirty="0"/>
              <a:t>petits blancs</a:t>
            </a:r>
            <a:r>
              <a:rPr lang="en-GB" dirty="0"/>
              <a:t> (overseers, craftsmen, and the like), and </a:t>
            </a:r>
            <a:r>
              <a:rPr lang="en-GB" i="1" dirty="0"/>
              <a:t>blancs menants</a:t>
            </a:r>
            <a:r>
              <a:rPr lang="en-GB" dirty="0"/>
              <a:t> (labourers and peasants). </a:t>
            </a:r>
          </a:p>
          <a:p>
            <a:pPr marL="168340" indent="-168340">
              <a:buFont typeface="Arial" panose="020B0604020202020204" pitchFamily="34" charset="0"/>
              <a:buChar char="•"/>
            </a:pPr>
            <a:r>
              <a:rPr lang="en-GB" dirty="0"/>
              <a:t>The </a:t>
            </a:r>
            <a:r>
              <a:rPr lang="en-GB" i="1" dirty="0"/>
              <a:t>affranchis</a:t>
            </a:r>
            <a:r>
              <a:rPr lang="en-GB" dirty="0"/>
              <a:t>, who were mostly mulattoes, were sometimes slave owners themselves. They aspired to the economic and social levels of the Europeans, and they feared and spurned the slave majority</a:t>
            </a:r>
          </a:p>
          <a:p>
            <a:pPr marL="168340" indent="-168340">
              <a:buFont typeface="Arial" panose="020B0604020202020204" pitchFamily="34" charset="0"/>
              <a:buChar char="•"/>
            </a:pPr>
            <a:r>
              <a:rPr lang="en-GB" dirty="0"/>
              <a:t>T</a:t>
            </a:r>
            <a:r>
              <a:rPr lang="en-GB" dirty="0" smtClean="0"/>
              <a:t>he </a:t>
            </a:r>
            <a:r>
              <a:rPr lang="en-GB" i="1" dirty="0" smtClean="0"/>
              <a:t>affranchis</a:t>
            </a:r>
            <a:r>
              <a:rPr lang="en-GB" dirty="0" smtClean="0"/>
              <a:t> had legal and social advantages over enslaved Africans. They became a distinct class in the society between whites and slaves. They could get some education, were able to own land, and could attend some French colonial entertainments</a:t>
            </a:r>
          </a:p>
          <a:p>
            <a:pPr marL="168340" indent="-168340">
              <a:buFont typeface="Arial" panose="020B0604020202020204" pitchFamily="34" charset="0"/>
              <a:buChar char="•"/>
            </a:pPr>
            <a:r>
              <a:rPr lang="en-GB" dirty="0" smtClean="0"/>
              <a:t>Planters who took slave women or free women of colour as concubines often sent their sons to France for education and, in some cases, to enter the military. </a:t>
            </a:r>
          </a:p>
          <a:p>
            <a:pPr marL="168340" indent="-168340">
              <a:buFont typeface="Arial" panose="020B0604020202020204" pitchFamily="34" charset="0"/>
              <a:buChar char="•"/>
            </a:pPr>
            <a:r>
              <a:rPr lang="en-GB" dirty="0" smtClean="0"/>
              <a:t>The colonists passed so many restrictions that the </a:t>
            </a:r>
            <a:r>
              <a:rPr lang="en-GB" i="1" dirty="0" smtClean="0"/>
              <a:t>affranchis</a:t>
            </a:r>
            <a:r>
              <a:rPr lang="en-GB" dirty="0" smtClean="0"/>
              <a:t> were effectively</a:t>
            </a:r>
            <a:r>
              <a:rPr lang="en-GB" baseline="0" dirty="0" smtClean="0"/>
              <a:t> treated </a:t>
            </a:r>
            <a:r>
              <a:rPr lang="en-GB" dirty="0" smtClean="0"/>
              <a:t>as a separate caste: they could not vote or hold colonial administrative posts, or work in professional careers as doctors or lawyers. </a:t>
            </a:r>
          </a:p>
          <a:p>
            <a:pPr marL="168340" indent="-168340">
              <a:buFont typeface="Arial" panose="020B0604020202020204" pitchFamily="34" charset="0"/>
              <a:buChar char="•"/>
            </a:pPr>
            <a:r>
              <a:rPr lang="en-GB" dirty="0" smtClean="0"/>
              <a:t>Other laws: the free people of colour were forbidden to wear the style of clothes favoured by the wealthy white colonists. </a:t>
            </a:r>
          </a:p>
          <a:p>
            <a:pPr marL="168340" indent="-168340">
              <a:buFont typeface="Arial" panose="020B0604020202020204" pitchFamily="34" charset="0"/>
              <a:buChar char="•"/>
            </a:pPr>
            <a:r>
              <a:rPr lang="en-GB" dirty="0" smtClean="0"/>
              <a:t>In spite of the disadvantages, many educated </a:t>
            </a:r>
            <a:r>
              <a:rPr lang="en-GB" i="1" dirty="0" smtClean="0"/>
              <a:t>affranchis</a:t>
            </a:r>
            <a:r>
              <a:rPr lang="en-GB" dirty="0" smtClean="0"/>
              <a:t> identified culturally with France rather than with the enslaved population. A class in between, the free people of colour sometimes had tensions with both whites and enslaved Africans.</a:t>
            </a:r>
          </a:p>
        </p:txBody>
      </p:sp>
      <p:sp>
        <p:nvSpPr>
          <p:cNvPr id="4" name="Slide Number Placeholder 3"/>
          <p:cNvSpPr>
            <a:spLocks noGrp="1"/>
          </p:cNvSpPr>
          <p:nvPr>
            <p:ph type="sldNum" sz="quarter" idx="10"/>
          </p:nvPr>
        </p:nvSpPr>
        <p:spPr/>
        <p:txBody>
          <a:bodyPr/>
          <a:lstStyle/>
          <a:p>
            <a:fld id="{0DFC271B-2EAC-41C2-AEB8-8E61FC0BE00A}" type="slidenum">
              <a:rPr lang="en-GB" smtClean="0"/>
              <a:t>2</a:t>
            </a:fld>
            <a:endParaRPr lang="en-GB" dirty="0"/>
          </a:p>
        </p:txBody>
      </p:sp>
    </p:spTree>
    <p:extLst>
      <p:ext uri="{BB962C8B-B14F-4D97-AF65-F5344CB8AC3E}">
        <p14:creationId xmlns:p14="http://schemas.microsoft.com/office/powerpoint/2010/main" val="655878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3</a:t>
            </a:fld>
            <a:endParaRPr lang="en-GB" dirty="0"/>
          </a:p>
        </p:txBody>
      </p:sp>
    </p:spTree>
    <p:extLst>
      <p:ext uri="{BB962C8B-B14F-4D97-AF65-F5344CB8AC3E}">
        <p14:creationId xmlns:p14="http://schemas.microsoft.com/office/powerpoint/2010/main" val="1199901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4</a:t>
            </a:fld>
            <a:endParaRPr lang="en-GB" dirty="0"/>
          </a:p>
        </p:txBody>
      </p:sp>
    </p:spTree>
    <p:extLst>
      <p:ext uri="{BB962C8B-B14F-4D97-AF65-F5344CB8AC3E}">
        <p14:creationId xmlns:p14="http://schemas.microsoft.com/office/powerpoint/2010/main" val="62834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0" indent="-16834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defTabSz="897816"/>
            <a:fld id="{0DFC271B-2EAC-41C2-AEB8-8E61FC0BE00A}" type="slidenum">
              <a:rPr lang="en-GB">
                <a:solidFill>
                  <a:prstClr val="black"/>
                </a:solidFill>
                <a:latin typeface="Calibri"/>
              </a:rPr>
              <a:pPr defTabSz="897816"/>
              <a:t>5</a:t>
            </a:fld>
            <a:endParaRPr lang="en-GB" dirty="0">
              <a:solidFill>
                <a:prstClr val="black"/>
              </a:solidFill>
              <a:latin typeface="Calibri"/>
            </a:endParaRPr>
          </a:p>
        </p:txBody>
      </p:sp>
    </p:spTree>
    <p:extLst>
      <p:ext uri="{BB962C8B-B14F-4D97-AF65-F5344CB8AC3E}">
        <p14:creationId xmlns:p14="http://schemas.microsoft.com/office/powerpoint/2010/main" val="2842808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Having</a:t>
            </a:r>
            <a:r>
              <a:rPr lang="en-GB" baseline="0" dirty="0" smtClean="0"/>
              <a:t> established some of the key characteristics of colonial Saint-Domingue society, we can know start to sketch some of the key events of the Haitian Revolution</a:t>
            </a:r>
          </a:p>
          <a:p>
            <a:pPr marL="168347" indent="-168347">
              <a:buFont typeface="Arial" panose="020B0604020202020204" pitchFamily="34" charset="0"/>
              <a:buChar char="•"/>
            </a:pPr>
            <a:r>
              <a:rPr lang="en-GB" baseline="0" dirty="0" smtClean="0"/>
              <a:t>But as with the other two Revolutions that we have studied so far on this module, assigning a definite chronology is not a straightforward task</a:t>
            </a:r>
          </a:p>
          <a:p>
            <a:pPr marL="168347" indent="-168347">
              <a:buFont typeface="Arial" panose="020B0604020202020204" pitchFamily="34" charset="0"/>
              <a:buChar char="•"/>
            </a:pPr>
            <a:r>
              <a:rPr lang="en-GB" dirty="0"/>
              <a:t>Like the French Revolution, the struggle for independence was fought by different interest groups, and also involved other European powers, involving  shifting alliances of Haitian slaves, </a:t>
            </a:r>
            <a:r>
              <a:rPr lang="en-GB" i="1" dirty="0"/>
              <a:t>affranchis</a:t>
            </a:r>
            <a:r>
              <a:rPr lang="en-GB" dirty="0"/>
              <a:t>, mulattoes, and colonists, as well as British and French army troops. Indeed, when reading about the Revolution it is sometimes difficult to get an easy handle who was fighting whom at any particular time, so I’ll do my best to keep things simple.</a:t>
            </a:r>
          </a:p>
          <a:p>
            <a:pPr marL="168347" indent="-168347">
              <a:buFont typeface="Arial" panose="020B0604020202020204" pitchFamily="34" charset="0"/>
              <a:buChar char="•"/>
            </a:pPr>
            <a:r>
              <a:rPr lang="en-GB" dirty="0"/>
              <a:t>Because of this, it’s probably better to see the revolution as a series of conflicts that took place during the period 1791–1804, which eventually produced the headline outcomes enumerated at the start of the lecture – the abolition of slavery and the creation of the independent nation of Haiti</a:t>
            </a:r>
          </a:p>
          <a:p>
            <a:pPr marL="168347" indent="-168347">
              <a:buFont typeface="Arial" panose="020B0604020202020204" pitchFamily="34" charset="0"/>
              <a:buChar char="•"/>
            </a:pPr>
            <a:r>
              <a:rPr lang="en-GB" dirty="0"/>
              <a:t>The earliest phases of the revolution were determined by the increased demands for political representation by the </a:t>
            </a:r>
            <a:r>
              <a:rPr lang="en-GB" i="1" dirty="0"/>
              <a:t>affranchi</a:t>
            </a:r>
            <a:r>
              <a:rPr lang="en-GB" dirty="0"/>
              <a:t> population</a:t>
            </a:r>
          </a:p>
          <a:p>
            <a:pPr marL="168347" indent="-168347">
              <a:buFont typeface="Arial" panose="020B0604020202020204" pitchFamily="34" charset="0"/>
              <a:buChar char="•"/>
            </a:pPr>
            <a:r>
              <a:rPr lang="en-GB" dirty="0"/>
              <a:t>In 1790, an unsuccessful rebellion was led by a free man of colour, Vincent Ogé, a so-called quadroon of three parts French and one part African heritage</a:t>
            </a:r>
          </a:p>
          <a:p>
            <a:pPr marL="168347" indent="-168347" defTabSz="897849">
              <a:buFont typeface="Arial" panose="020B0604020202020204" pitchFamily="34" charset="0"/>
              <a:buChar char="•"/>
              <a:defRPr/>
            </a:pPr>
            <a:r>
              <a:rPr lang="en-GB" dirty="0" smtClean="0"/>
              <a:t>Ogé was an example</a:t>
            </a:r>
            <a:r>
              <a:rPr lang="en-GB" baseline="0" dirty="0" smtClean="0"/>
              <a:t> of a wealthy </a:t>
            </a:r>
            <a:r>
              <a:rPr lang="en-GB" i="1" baseline="0" dirty="0" smtClean="0"/>
              <a:t>affranchi </a:t>
            </a:r>
            <a:r>
              <a:rPr lang="en-GB" i="0" baseline="0" dirty="0" smtClean="0"/>
              <a:t>elite: he had been educated in Bordeaux and owned lots of property</a:t>
            </a:r>
          </a:p>
          <a:p>
            <a:pPr marL="168347" indent="-168347" defTabSz="897849">
              <a:buFont typeface="Arial" panose="020B0604020202020204" pitchFamily="34" charset="0"/>
              <a:buChar char="•"/>
              <a:defRPr/>
            </a:pPr>
            <a:r>
              <a:rPr lang="en-GB" i="0" baseline="0" dirty="0" smtClean="0"/>
              <a:t>In 1789, he had been in Paris on business when the French Revolution began, and he used the political upheaval to lobby prominent figures such as Jacques Pierre Brissot to take up the cause of extending political rights to free men of colour in Saint-Domingue at the National Assembly in Versailles</a:t>
            </a:r>
          </a:p>
          <a:p>
            <a:pPr marL="168347" indent="-168347" defTabSz="897849">
              <a:buFont typeface="Arial" panose="020B0604020202020204" pitchFamily="34" charset="0"/>
              <a:buChar char="•"/>
              <a:defRPr/>
            </a:pPr>
            <a:r>
              <a:rPr lang="en-GB" i="0" baseline="0" dirty="0" smtClean="0"/>
              <a:t>Upon returning to Saint-Domingue, Oge and around 300 followers took up arms against the colonial militia, eventually being captured, tortured and executed.</a:t>
            </a:r>
          </a:p>
          <a:p>
            <a:pPr marL="168347" indent="-168347" defTabSz="897849">
              <a:buFont typeface="Arial" panose="020B0604020202020204" pitchFamily="34" charset="0"/>
              <a:buChar char="•"/>
              <a:defRPr/>
            </a:pPr>
            <a:r>
              <a:rPr lang="en-GB" i="0" baseline="0" dirty="0" smtClean="0"/>
              <a:t>While Oge’s lobbying and rebellion was unsuccessful in the near term, the French revolutionary government was receptive to some of the demands of </a:t>
            </a:r>
            <a:r>
              <a:rPr lang="en-GB" i="1" baseline="0" dirty="0" smtClean="0"/>
              <a:t>affranchis</a:t>
            </a:r>
            <a:r>
              <a:rPr lang="en-GB" i="0" baseline="0" dirty="0" smtClean="0"/>
              <a:t>, and in May 1791 the National Convention issued a promulgation that granted citizenship to wealthier members of the mulatto population.</a:t>
            </a:r>
          </a:p>
          <a:p>
            <a:pPr marL="168347" indent="-168347" defTabSz="897849">
              <a:buFont typeface="Arial" panose="020B0604020202020204" pitchFamily="34" charset="0"/>
              <a:buChar char="•"/>
              <a:defRPr/>
            </a:pPr>
            <a:r>
              <a:rPr lang="en-US" dirty="0"/>
              <a:t>This created almost irreconcilable divide between Saint-Domingue's freed people of color and the white population, which opposed any mulatto participation in the political life of the colony</a:t>
            </a:r>
            <a:endParaRPr lang="en-GB" dirty="0"/>
          </a:p>
          <a:p>
            <a:pPr marL="168347" indent="-168347" defTabSz="897849">
              <a:buFont typeface="Arial" panose="020B0604020202020204" pitchFamily="34" charset="0"/>
              <a:buChar char="•"/>
              <a:defRPr/>
            </a:pPr>
            <a:r>
              <a:rPr lang="en-GB" dirty="0"/>
              <a:t>The European population of Saint Domingue refused to comply with the laws passed in France</a:t>
            </a:r>
          </a:p>
          <a:p>
            <a:pPr marL="168347" indent="-168347" defTabSz="897849">
              <a:buFont typeface="Arial" panose="020B0604020202020204" pitchFamily="34" charset="0"/>
              <a:buChar char="•"/>
              <a:defRPr/>
            </a:pPr>
            <a:r>
              <a:rPr lang="en-GB" dirty="0"/>
              <a:t>Within two months armed conflict broke out between Europeans and </a:t>
            </a:r>
            <a:r>
              <a:rPr lang="en-GB" i="1" dirty="0"/>
              <a:t>affranchis</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6</a:t>
            </a:fld>
            <a:endParaRPr lang="en-GB" dirty="0"/>
          </a:p>
        </p:txBody>
      </p:sp>
    </p:spTree>
    <p:extLst>
      <p:ext uri="{BB962C8B-B14F-4D97-AF65-F5344CB8AC3E}">
        <p14:creationId xmlns:p14="http://schemas.microsoft.com/office/powerpoint/2010/main" val="501592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By August 1791, the slave population had also entered a full rebellion</a:t>
            </a:r>
          </a:p>
          <a:p>
            <a:pPr marL="168347" indent="-168347">
              <a:buFont typeface="Arial" panose="020B0604020202020204" pitchFamily="34" charset="0"/>
              <a:buChar char="•"/>
            </a:pPr>
            <a:r>
              <a:rPr lang="en-GB" dirty="0"/>
              <a:t>Eventually around 100,000 slaves would take part in an armed fightback against the European population, with violence spreading throughout the island</a:t>
            </a:r>
          </a:p>
          <a:p>
            <a:pPr marL="168347" indent="-168347">
              <a:buFont typeface="Arial" panose="020B0604020202020204" pitchFamily="34" charset="0"/>
              <a:buChar char="•"/>
            </a:pPr>
            <a:r>
              <a:rPr lang="en-GB" dirty="0" smtClean="0"/>
              <a:t>Within the next two months, the slaves killed 4,000 whites and burned or destroyed 180 sugar plantations and hundreds of coffee and indigo plantations</a:t>
            </a:r>
          </a:p>
          <a:p>
            <a:pPr marL="168347" indent="-168347">
              <a:buFont typeface="Arial" panose="020B0604020202020204" pitchFamily="34" charset="0"/>
              <a:buChar char="•"/>
            </a:pPr>
            <a:r>
              <a:rPr lang="en-GB" dirty="0"/>
              <a:t>About two thirds of the islands sugar plantations were destroyed, and by the start of 1792, the slave rebels had control of much of the northern part of Saint-Domingue </a:t>
            </a:r>
          </a:p>
          <a:p>
            <a:pPr marL="168347" indent="-168347">
              <a:buFont typeface="Arial" panose="020B0604020202020204" pitchFamily="34" charset="0"/>
              <a:buChar char="•"/>
            </a:pPr>
            <a:r>
              <a:rPr lang="en-GB" dirty="0"/>
              <a:t>Responding to the violence and existential threat to their power, the European colonial elite in Saint-Domingue shifted their position with regards to mulattoes and the affranchis</a:t>
            </a:r>
          </a:p>
          <a:p>
            <a:pPr marL="168347" indent="-168347">
              <a:buFont typeface="Arial" panose="020B0604020202020204" pitchFamily="34" charset="0"/>
              <a:buChar char="•"/>
            </a:pPr>
            <a:r>
              <a:rPr lang="en-GB" dirty="0"/>
              <a:t>The free coloured population was now viewed as a bulwark against African rebellions, and the Europeans started to appease them.</a:t>
            </a:r>
          </a:p>
          <a:p>
            <a:pPr marL="168347" indent="-168347">
              <a:buFont typeface="Arial" panose="020B0604020202020204" pitchFamily="34" charset="0"/>
              <a:buChar char="•"/>
            </a:pPr>
            <a:r>
              <a:rPr lang="en-GB" dirty="0"/>
              <a:t>Attesting to this, the French assembly granted citizenship to all </a:t>
            </a:r>
            <a:r>
              <a:rPr lang="en-GB" i="1" dirty="0"/>
              <a:t>affranchis</a:t>
            </a:r>
            <a:r>
              <a:rPr lang="en-GB" dirty="0"/>
              <a:t> in April 1792.</a:t>
            </a:r>
          </a:p>
          <a:p>
            <a:pPr marL="168347" indent="-168347">
              <a:buFont typeface="Arial" panose="020B0604020202020204" pitchFamily="34" charset="0"/>
              <a:buChar char="•"/>
            </a:pPr>
            <a:r>
              <a:rPr lang="en-GB" dirty="0"/>
              <a:t>The country was torn by rival factions, and other colonial powers sought to profit from the situation. Different factions were supported by Spanish colonists in Santo Domingo (on the eastern side of the island, which later became the Dominican Republic) or by British troops from Jamaica – with these conflicts continuing throughout the revolutionary era.</a:t>
            </a:r>
          </a:p>
        </p:txBody>
      </p:sp>
      <p:sp>
        <p:nvSpPr>
          <p:cNvPr id="4" name="Slide Number Placeholder 3"/>
          <p:cNvSpPr>
            <a:spLocks noGrp="1"/>
          </p:cNvSpPr>
          <p:nvPr>
            <p:ph type="sldNum" sz="quarter" idx="10"/>
          </p:nvPr>
        </p:nvSpPr>
        <p:spPr/>
        <p:txBody>
          <a:bodyPr/>
          <a:lstStyle/>
          <a:p>
            <a:fld id="{0DFC271B-2EAC-41C2-AEB8-8E61FC0BE00A}" type="slidenum">
              <a:rPr lang="en-GB" smtClean="0"/>
              <a:t>7</a:t>
            </a:fld>
            <a:endParaRPr lang="en-GB" dirty="0"/>
          </a:p>
        </p:txBody>
      </p:sp>
    </p:spTree>
    <p:extLst>
      <p:ext uri="{BB962C8B-B14F-4D97-AF65-F5344CB8AC3E}">
        <p14:creationId xmlns:p14="http://schemas.microsoft.com/office/powerpoint/2010/main" val="501592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In 1792, the French government dispatched Léger-Félicité Sonthonax – a merchant and member of the Girondist wing – to try and pacify the situation on Hispaniola, placing him in command of a 7,000-strong militia </a:t>
            </a:r>
          </a:p>
          <a:p>
            <a:pPr marL="168347" indent="-168347">
              <a:buFont typeface="Arial" panose="020B0604020202020204" pitchFamily="34" charset="0"/>
              <a:buChar char="•"/>
            </a:pPr>
            <a:r>
              <a:rPr lang="en-GB" dirty="0"/>
              <a:t>Although he had initially not intended to advance the cause of abolition in the Caribbean, Sonthonax became convinced of the need to engage with the rebellious slaves politically</a:t>
            </a:r>
          </a:p>
          <a:p>
            <a:pPr marL="168347" indent="-168347">
              <a:buFont typeface="Arial" panose="020B0604020202020204" pitchFamily="34" charset="0"/>
              <a:buChar char="•"/>
            </a:pPr>
            <a:r>
              <a:rPr lang="en-GB" dirty="0"/>
              <a:t>This was all the more expedient once France declared war on Britain in Europe, changing Saint-Domingue from a proxy field of British intrigue into a potential theatre of a full-blown global conflict.</a:t>
            </a:r>
          </a:p>
          <a:p>
            <a:pPr marL="168347" indent="-168347">
              <a:buFont typeface="Arial" panose="020B0604020202020204" pitchFamily="34" charset="0"/>
              <a:buChar char="•"/>
            </a:pPr>
            <a:r>
              <a:rPr lang="en-GB" dirty="0" smtClean="0"/>
              <a:t>On 20 June 1793, there was an attempt to take control of the capital, Port-au-Prince</a:t>
            </a:r>
            <a:r>
              <a:rPr lang="en-GB" baseline="0" dirty="0" smtClean="0"/>
              <a:t> </a:t>
            </a:r>
            <a:r>
              <a:rPr lang="en-GB" dirty="0" smtClean="0"/>
              <a:t>by a new military governor sympathetic to whites, which was successfully put down by Sonthonax’s forces</a:t>
            </a:r>
          </a:p>
          <a:p>
            <a:pPr marL="168347" indent="-168347">
              <a:buFont typeface="Arial" panose="020B0604020202020204" pitchFamily="34" charset="0"/>
              <a:buChar char="•"/>
            </a:pPr>
            <a:r>
              <a:rPr lang="en-GB" dirty="0" smtClean="0"/>
              <a:t>Such</a:t>
            </a:r>
            <a:r>
              <a:rPr lang="en-GB" baseline="0" dirty="0" smtClean="0"/>
              <a:t> factional violence, alongside the threat posed by Britain, led to Sonthonax making the decision to offer freedom for any slaves who joined the French army in June 1793</a:t>
            </a:r>
          </a:p>
          <a:p>
            <a:pPr marL="168347" indent="-168347">
              <a:buFont typeface="Arial" panose="020B0604020202020204" pitchFamily="34" charset="0"/>
              <a:buChar char="•"/>
            </a:pPr>
            <a:r>
              <a:rPr lang="en-GB" baseline="0" dirty="0" smtClean="0"/>
              <a:t>The situation was such that he quickly went even further, declaring freedom to all slaves in the northern provinces and then the entire island by October 1793</a:t>
            </a:r>
          </a:p>
          <a:p>
            <a:pPr marL="168347" indent="-168347">
              <a:buFont typeface="Arial" panose="020B0604020202020204" pitchFamily="34" charset="0"/>
              <a:buChar char="•"/>
            </a:pPr>
            <a:r>
              <a:rPr lang="en-GB" baseline="0" dirty="0" smtClean="0"/>
              <a:t>These decisions were upheld by the French National Convention</a:t>
            </a:r>
          </a:p>
          <a:p>
            <a:pPr marL="168347" indent="-168347">
              <a:buFont typeface="Arial" panose="020B0604020202020204" pitchFamily="34" charset="0"/>
              <a:buChar char="•"/>
            </a:pPr>
            <a:r>
              <a:rPr lang="en-GB" baseline="0" dirty="0" smtClean="0"/>
              <a:t>In February 1794, controlled by the revolutionary wing of the Jacobins, the convention verified Sonthonax’s emancipation decrees – going so far as to declare slavery abolished in all France’s territories.</a:t>
            </a:r>
          </a:p>
          <a:p>
            <a:pPr marL="168347" indent="-168347">
              <a:buFont typeface="Arial" panose="020B0604020202020204" pitchFamily="34" charset="0"/>
              <a:buChar char="•"/>
            </a:pPr>
            <a:endParaRPr lang="en-GB" dirty="0" smtClean="0"/>
          </a:p>
          <a:p>
            <a:pPr marL="168347" indent="-168347">
              <a:buFont typeface="Arial" panose="020B0604020202020204" pitchFamily="34" charset="0"/>
              <a:buChar char="•"/>
            </a:pPr>
            <a:endParaRPr lang="en-GB" dirty="0"/>
          </a:p>
          <a:p>
            <a:pPr marL="168347" indent="-168347">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8</a:t>
            </a:fld>
            <a:endParaRPr lang="en-GB" dirty="0"/>
          </a:p>
        </p:txBody>
      </p:sp>
    </p:spTree>
    <p:extLst>
      <p:ext uri="{BB962C8B-B14F-4D97-AF65-F5344CB8AC3E}">
        <p14:creationId xmlns:p14="http://schemas.microsoft.com/office/powerpoint/2010/main" val="501592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An immediate impact of this was to encourage a change in allegiance from one of the strongest – and ultimately most famous – leaders of the Haitian revolution, Toussaint Louvreture</a:t>
            </a:r>
          </a:p>
          <a:p>
            <a:pPr marL="168347" indent="-168347">
              <a:buFont typeface="Arial" panose="020B0604020202020204" pitchFamily="34" charset="0"/>
              <a:buChar char="•"/>
            </a:pPr>
            <a:r>
              <a:rPr lang="en-GB" dirty="0" smtClean="0"/>
              <a:t>Toussaint's</a:t>
            </a:r>
            <a:r>
              <a:rPr lang="en-GB" baseline="0" dirty="0" smtClean="0"/>
              <a:t> rebels had been allied with Spain, but switched over to the French soon after the National Convention’s abolition decree – a decision made easier given Britain and Spain at this time each refused to countenance freeing slaves in the New World.</a:t>
            </a:r>
          </a:p>
          <a:p>
            <a:pPr marL="168347" indent="-168347">
              <a:buFont typeface="Arial" panose="020B0604020202020204" pitchFamily="34" charset="0"/>
              <a:buChar char="•"/>
            </a:pPr>
            <a:r>
              <a:rPr lang="en-GB" baseline="0" dirty="0" smtClean="0"/>
              <a:t>By this time, Toussaint was already widely renowned</a:t>
            </a:r>
          </a:p>
          <a:p>
            <a:endParaRPr lang="en-GB" dirty="0"/>
          </a:p>
          <a:p>
            <a:endParaRPr lang="en-GB" dirty="0" smtClean="0"/>
          </a:p>
        </p:txBody>
      </p:sp>
      <p:sp>
        <p:nvSpPr>
          <p:cNvPr id="4" name="Slide Number Placeholder 3"/>
          <p:cNvSpPr>
            <a:spLocks noGrp="1"/>
          </p:cNvSpPr>
          <p:nvPr>
            <p:ph type="sldNum" sz="quarter" idx="10"/>
          </p:nvPr>
        </p:nvSpPr>
        <p:spPr/>
        <p:txBody>
          <a:bodyPr/>
          <a:lstStyle/>
          <a:p>
            <a:fld id="{0DFC271B-2EAC-41C2-AEB8-8E61FC0BE00A}" type="slidenum">
              <a:rPr lang="en-GB" smtClean="0"/>
              <a:t>9</a:t>
            </a:fld>
            <a:endParaRPr lang="en-GB" dirty="0"/>
          </a:p>
        </p:txBody>
      </p:sp>
    </p:spTree>
    <p:extLst>
      <p:ext uri="{BB962C8B-B14F-4D97-AF65-F5344CB8AC3E}">
        <p14:creationId xmlns:p14="http://schemas.microsoft.com/office/powerpoint/2010/main" val="501592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10</a:t>
            </a:fld>
            <a:endParaRPr lang="en-GB" dirty="0"/>
          </a:p>
        </p:txBody>
      </p:sp>
    </p:spTree>
    <p:extLst>
      <p:ext uri="{BB962C8B-B14F-4D97-AF65-F5344CB8AC3E}">
        <p14:creationId xmlns:p14="http://schemas.microsoft.com/office/powerpoint/2010/main" val="9471994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11</a:t>
            </a:fld>
            <a:endParaRPr lang="en-GB" dirty="0"/>
          </a:p>
        </p:txBody>
      </p:sp>
    </p:spTree>
    <p:extLst>
      <p:ext uri="{BB962C8B-B14F-4D97-AF65-F5344CB8AC3E}">
        <p14:creationId xmlns:p14="http://schemas.microsoft.com/office/powerpoint/2010/main" val="1712732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An immediate impact of this was to encourage a change in allegiance from one of the strongest – and ultimately most famous – leaders of the Haitian revolution, Toussaint Louvreture</a:t>
            </a:r>
          </a:p>
          <a:p>
            <a:pPr marL="168347" indent="-168347">
              <a:buFont typeface="Arial" panose="020B0604020202020204" pitchFamily="34" charset="0"/>
              <a:buChar char="•"/>
            </a:pPr>
            <a:r>
              <a:rPr lang="en-GB" dirty="0" smtClean="0"/>
              <a:t>Toussaint's</a:t>
            </a:r>
            <a:r>
              <a:rPr lang="en-GB" baseline="0" dirty="0" smtClean="0"/>
              <a:t> rebels had been allied with Spain, but switched over to the French soon after the National Convention’s abolition decree – a decision made easier given Britain and Spain at this time each refused to countenance freeing slaves in the New World.</a:t>
            </a:r>
          </a:p>
          <a:p>
            <a:pPr marL="168347" indent="-168347">
              <a:buFont typeface="Arial" panose="020B0604020202020204" pitchFamily="34" charset="0"/>
              <a:buChar char="•"/>
            </a:pPr>
            <a:r>
              <a:rPr lang="en-GB" baseline="0" dirty="0" smtClean="0"/>
              <a:t>By this time, Toussaint was already widely renowned</a:t>
            </a:r>
          </a:p>
          <a:p>
            <a:pPr marL="168347" indent="-168347">
              <a:buFont typeface="Arial" panose="020B0604020202020204" pitchFamily="34" charset="0"/>
              <a:buChar char="•"/>
            </a:pPr>
            <a:r>
              <a:rPr lang="en-US" dirty="0"/>
              <a:t>Toussaint had a relatively privileged upbringing</a:t>
            </a:r>
          </a:p>
          <a:p>
            <a:pPr marL="168347" indent="-168347">
              <a:buFont typeface="Arial" panose="020B0604020202020204" pitchFamily="34" charset="0"/>
              <a:buChar char="•"/>
            </a:pPr>
            <a:r>
              <a:rPr lang="en-US" dirty="0"/>
              <a:t>Toussaint was the son of an educated slave, and through Jesuit contacts gained some knowledge of French – writing and reading it to a very basic standard; however, his main tongues were Haitian Creole and African tribal language. </a:t>
            </a:r>
          </a:p>
          <a:p>
            <a:pPr marL="168347" indent="-168347">
              <a:buFont typeface="Arial" panose="020B0604020202020204" pitchFamily="34" charset="0"/>
              <a:buChar char="•"/>
            </a:pPr>
            <a:r>
              <a:rPr lang="en-US" dirty="0"/>
              <a:t>His working conditions were also favourable compared to most of his fellow slaves</a:t>
            </a:r>
          </a:p>
          <a:p>
            <a:pPr marL="168347" indent="-168347">
              <a:buFont typeface="Arial" panose="020B0604020202020204" pitchFamily="34" charset="0"/>
              <a:buChar char="•"/>
            </a:pPr>
            <a:r>
              <a:rPr lang="en-US" dirty="0"/>
              <a:t>Winning the favour of the plantation manager, Toussaint did not work in the sugar fields, and instead was employed variously as a livestock handler, healer, coachman, and finally a plantation steward. </a:t>
            </a:r>
          </a:p>
          <a:p>
            <a:pPr marL="168347" indent="-168347">
              <a:buFont typeface="Arial" panose="020B0604020202020204" pitchFamily="34" charset="0"/>
              <a:buChar char="•"/>
            </a:pPr>
            <a:r>
              <a:rPr lang="en-US" dirty="0"/>
              <a:t>Legally freed in 1777, he married and had two sons. </a:t>
            </a:r>
          </a:p>
          <a:p>
            <a:pPr marL="168347" indent="-168347">
              <a:buFont typeface="Arial" panose="020B0604020202020204" pitchFamily="34" charset="0"/>
              <a:buChar char="•"/>
            </a:pPr>
            <a:r>
              <a:rPr lang="en-GB" dirty="0"/>
              <a:t>When the slave revolt began in August 1791, though, Toussaint was initially non-committal. After hesitating a few weeks, he even decided to help his former master escape  but did eventually join the black forces who were burning plantations and killing many Europeans and mulattoes (people of mixed African and European ancestry). </a:t>
            </a:r>
          </a:p>
          <a:p>
            <a:pPr marL="168347" indent="-168347">
              <a:buFont typeface="Arial" panose="020B0604020202020204" pitchFamily="34" charset="0"/>
              <a:buChar char="•"/>
            </a:pPr>
            <a:r>
              <a:rPr lang="en-GB" dirty="0"/>
              <a:t>Dissatisfied with the ramshackle character of this army, Toussaint resolved to become a leader in his own right.</a:t>
            </a:r>
          </a:p>
          <a:p>
            <a:pPr marL="168347" indent="-168347">
              <a:buFont typeface="Arial" panose="020B0604020202020204" pitchFamily="34" charset="0"/>
              <a:buChar char="•"/>
            </a:pPr>
            <a:r>
              <a:rPr lang="en-GB" dirty="0"/>
              <a:t>Collecting an army of his own, Toussaint trained his followers in the tactics of guerrilla warfare. </a:t>
            </a:r>
          </a:p>
          <a:p>
            <a:pPr marL="168347" indent="-168347">
              <a:buFont typeface="Arial" panose="020B0604020202020204" pitchFamily="34" charset="0"/>
              <a:buChar char="•"/>
            </a:pPr>
            <a:r>
              <a:rPr lang="en-GB" dirty="0"/>
              <a:t>When France and Spain went to war in 1793, the black commanders joined forces with the Spaniards of Santo Domingo, the eastern two-thirds of Hispaniola. </a:t>
            </a:r>
          </a:p>
          <a:p>
            <a:pPr marL="168347" indent="-168347">
              <a:buFont typeface="Arial" panose="020B0604020202020204" pitchFamily="34" charset="0"/>
              <a:buChar char="•"/>
            </a:pPr>
            <a:r>
              <a:rPr lang="en-GB" dirty="0"/>
              <a:t>Knighted and recognized as a general by the Spanish, Toussaint demonstrated extraordinary military ability and attracted renowned like Jean-Jacques Dessalines and Henry Christophe, two future monarchs of Haiti. </a:t>
            </a:r>
          </a:p>
          <a:p>
            <a:pPr marL="168347" indent="-168347">
              <a:buFont typeface="Arial" panose="020B0604020202020204" pitchFamily="34" charset="0"/>
              <a:buChar char="•"/>
            </a:pPr>
            <a:r>
              <a:rPr lang="en-GB" dirty="0"/>
              <a:t>Toussaint’s victories in the north, together with mulatto successes in the south and British occupation of the coasts, brought the French close to ultimate defeat and accelerated Sonthonax’s decision to make concessions to the slaves.</a:t>
            </a:r>
          </a:p>
          <a:p>
            <a:pPr marL="168347" indent="-168347">
              <a:buFont typeface="Arial" panose="020B0604020202020204" pitchFamily="34" charset="0"/>
              <a:buChar char="•"/>
            </a:pPr>
            <a:r>
              <a:rPr lang="en-GB" dirty="0"/>
              <a:t>His eventual switch to the French proved decisive</a:t>
            </a:r>
          </a:p>
          <a:p>
            <a:pPr marL="168347" indent="-168347">
              <a:buFont typeface="Arial" panose="020B0604020202020204" pitchFamily="34" charset="0"/>
              <a:buChar char="•"/>
            </a:pPr>
            <a:r>
              <a:rPr lang="en-GB" dirty="0"/>
              <a:t>The British suffered severe reverses, and the Spanish forces were expelled from Saint-Domingue.</a:t>
            </a:r>
          </a:p>
          <a:p>
            <a:pPr marL="168347" indent="-168347">
              <a:buFont typeface="Arial" panose="020B0604020202020204" pitchFamily="34" charset="0"/>
              <a:buChar char="•"/>
            </a:pPr>
            <a:r>
              <a:rPr lang="en-GB" dirty="0"/>
              <a:t>In recognition of this Toussaint was appointed lieutenant governor of Saint-Domingue, and was seen as the key to defending the colony</a:t>
            </a:r>
          </a:p>
          <a:p>
            <a:pPr marL="168347" indent="-168347">
              <a:buFont typeface="Arial" panose="020B0604020202020204" pitchFamily="34" charset="0"/>
              <a:buChar char="•"/>
            </a:pPr>
            <a:r>
              <a:rPr lang="en-GB" dirty="0"/>
              <a:t>Toussaint set about attempting to restore the island’s decimated economy</a:t>
            </a:r>
          </a:p>
          <a:p>
            <a:pPr marL="168347" indent="-168347">
              <a:buFont typeface="Arial" panose="020B0604020202020204" pitchFamily="34" charset="0"/>
              <a:buChar char="•"/>
            </a:pPr>
            <a:r>
              <a:rPr lang="en-GB" dirty="0"/>
              <a:t>He allowed some former planters to return to the colony, and used physical violence to force free Africans back into the field – although they were recompensed as free labourers rather than merely slaves.</a:t>
            </a:r>
          </a:p>
          <a:p>
            <a:endParaRPr lang="en-GB" dirty="0" smtClean="0"/>
          </a:p>
        </p:txBody>
      </p:sp>
      <p:sp>
        <p:nvSpPr>
          <p:cNvPr id="4" name="Slide Number Placeholder 3"/>
          <p:cNvSpPr>
            <a:spLocks noGrp="1"/>
          </p:cNvSpPr>
          <p:nvPr>
            <p:ph type="sldNum" sz="quarter" idx="10"/>
          </p:nvPr>
        </p:nvSpPr>
        <p:spPr/>
        <p:txBody>
          <a:bodyPr/>
          <a:lstStyle/>
          <a:p>
            <a:fld id="{0DFC271B-2EAC-41C2-AEB8-8E61FC0BE00A}" type="slidenum">
              <a:rPr lang="en-GB" smtClean="0"/>
              <a:t>12</a:t>
            </a:fld>
            <a:endParaRPr lang="en-GB" dirty="0"/>
          </a:p>
        </p:txBody>
      </p:sp>
    </p:spTree>
    <p:extLst>
      <p:ext uri="{BB962C8B-B14F-4D97-AF65-F5344CB8AC3E}">
        <p14:creationId xmlns:p14="http://schemas.microsoft.com/office/powerpoint/2010/main" val="624728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But while this</a:t>
            </a:r>
            <a:r>
              <a:rPr lang="en-GB" baseline="0" dirty="0" smtClean="0"/>
              <a:t> served France’s ends in the immediate term, Toussaint increasingly ploughed his own course</a:t>
            </a:r>
          </a:p>
          <a:p>
            <a:pPr marL="168347" indent="-168347">
              <a:buFont typeface="Arial" panose="020B0604020202020204" pitchFamily="34" charset="0"/>
              <a:buChar char="•"/>
            </a:pPr>
            <a:r>
              <a:rPr lang="en-GB" baseline="0" dirty="0" smtClean="0"/>
              <a:t>He eliminated most domestic opposition and in  </a:t>
            </a:r>
          </a:p>
          <a:p>
            <a:pPr marL="168347" indent="-168347">
              <a:buFont typeface="Arial" panose="020B0604020202020204" pitchFamily="34" charset="0"/>
              <a:buChar char="•"/>
            </a:pPr>
            <a:r>
              <a:rPr lang="en-GB" dirty="0"/>
              <a:t>In 1798 and 1799, Toussaint managed to enter treaties which secured the complete withdrawal of British presence on Hispaniola</a:t>
            </a:r>
          </a:p>
          <a:p>
            <a:pPr marL="168347" indent="-168347">
              <a:buFont typeface="Arial" panose="020B0604020202020204" pitchFamily="34" charset="0"/>
              <a:buChar char="•"/>
            </a:pPr>
            <a:r>
              <a:rPr lang="en-GB" dirty="0"/>
              <a:t>Yet he also acted in an increasingly autonomous manner.</a:t>
            </a:r>
          </a:p>
          <a:p>
            <a:pPr marL="168347" indent="-168347">
              <a:buFont typeface="Arial" panose="020B0604020202020204" pitchFamily="34" charset="0"/>
              <a:buChar char="•"/>
            </a:pPr>
            <a:r>
              <a:rPr lang="en-GB" dirty="0"/>
              <a:t>Despite previous armed conflicts with the British, he entered formal trade with Britain and with the United States, receiving military arms and goods, Toussaint sold sugar. Toussaint also promised not to invade Britain’s colony in Jamaica or the American South. The British even went so far as to offer offered to recognize Toussaint king of an independent Haiti, but, scornful of pompous titles and distrustful of the British because they maintained slavery he refused.</a:t>
            </a:r>
          </a:p>
          <a:p>
            <a:pPr marL="168347" indent="-168347">
              <a:buFont typeface="Arial" panose="020B0604020202020204" pitchFamily="34" charset="0"/>
              <a:buChar char="•"/>
            </a:pPr>
            <a:endParaRPr lang="en-GB" dirty="0" smtClean="0"/>
          </a:p>
        </p:txBody>
      </p:sp>
      <p:sp>
        <p:nvSpPr>
          <p:cNvPr id="4" name="Slide Number Placeholder 3"/>
          <p:cNvSpPr>
            <a:spLocks noGrp="1"/>
          </p:cNvSpPr>
          <p:nvPr>
            <p:ph type="sldNum" sz="quarter" idx="10"/>
          </p:nvPr>
        </p:nvSpPr>
        <p:spPr/>
        <p:txBody>
          <a:bodyPr/>
          <a:lstStyle/>
          <a:p>
            <a:fld id="{0DFC271B-2EAC-41C2-AEB8-8E61FC0BE00A}" type="slidenum">
              <a:rPr lang="en-GB" smtClean="0"/>
              <a:t>13</a:t>
            </a:fld>
            <a:endParaRPr lang="en-GB" dirty="0"/>
          </a:p>
        </p:txBody>
      </p:sp>
    </p:spTree>
    <p:extLst>
      <p:ext uri="{BB962C8B-B14F-4D97-AF65-F5344CB8AC3E}">
        <p14:creationId xmlns:p14="http://schemas.microsoft.com/office/powerpoint/2010/main" val="501592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0DFC271B-2EAC-41C2-AEB8-8E61FC0BE00A}" type="slidenum">
              <a:rPr lang="en-GB" smtClean="0"/>
              <a:t>14</a:t>
            </a:fld>
            <a:endParaRPr lang="en-GB" dirty="0"/>
          </a:p>
        </p:txBody>
      </p:sp>
    </p:spTree>
    <p:extLst>
      <p:ext uri="{BB962C8B-B14F-4D97-AF65-F5344CB8AC3E}">
        <p14:creationId xmlns:p14="http://schemas.microsoft.com/office/powerpoint/2010/main" val="3693138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Reflecting his</a:t>
            </a:r>
            <a:r>
              <a:rPr lang="en-GB" baseline="0" dirty="0" smtClean="0"/>
              <a:t> confidence and increasing independence, Toussaint passed a new constitution for Saint-Domingue in 1801.</a:t>
            </a:r>
          </a:p>
          <a:p>
            <a:pPr marL="168347" indent="-168347">
              <a:buFont typeface="Arial" panose="020B0604020202020204" pitchFamily="34" charset="0"/>
              <a:buChar char="•"/>
            </a:pPr>
            <a:r>
              <a:rPr lang="en-GB" baseline="0" dirty="0" smtClean="0"/>
              <a:t>This attempted to shore up the abolition of slavery, and also expressed ideals which echoed the radical aspects of the French Revolution</a:t>
            </a:r>
          </a:p>
          <a:p>
            <a:pPr marL="168347" indent="-168347">
              <a:buFont typeface="Arial" panose="020B0604020202020204" pitchFamily="34" charset="0"/>
              <a:buChar char="•"/>
            </a:pPr>
            <a:r>
              <a:rPr lang="en-GB" baseline="0" dirty="0" smtClean="0"/>
              <a:t>Asserted that there could never be slaves in Saint-Domingue</a:t>
            </a:r>
          </a:p>
          <a:p>
            <a:pPr marL="168347" indent="-168347">
              <a:buFont typeface="Arial" panose="020B0604020202020204" pitchFamily="34" charset="0"/>
              <a:buChar char="•"/>
            </a:pPr>
            <a:r>
              <a:rPr lang="en-GB" baseline="0" dirty="0" smtClean="0"/>
              <a:t>Abolished hereditary titles, declaring “</a:t>
            </a:r>
            <a:r>
              <a:rPr lang="en-GB" dirty="0">
                <a:solidFill>
                  <a:srgbClr val="FF0000"/>
                </a:solidFill>
              </a:rPr>
              <a:t>no other distinctions exist than those of virtues and talents” and that all men were equal before the law.</a:t>
            </a:r>
          </a:p>
          <a:p>
            <a:pPr marL="168347" indent="-168347">
              <a:buFont typeface="Arial" panose="020B0604020202020204" pitchFamily="34" charset="0"/>
              <a:buChar char="•"/>
            </a:pPr>
            <a:r>
              <a:rPr lang="en-GB" dirty="0">
                <a:solidFill>
                  <a:srgbClr val="FF0000"/>
                </a:solidFill>
              </a:rPr>
              <a:t>Also made the ambitious claim that the constitution should apply to the whole of Hispaniola and surrounding islands, upholding that they constituted one colony of the French Empire. The radicalness of this was exaggerated given that the Spanish had not abolished slavery in Santo Domingo.</a:t>
            </a:r>
          </a:p>
          <a:p>
            <a:pPr marL="168347" indent="-168347" defTabSz="897849">
              <a:buFont typeface="Arial" panose="020B0604020202020204" pitchFamily="34" charset="0"/>
              <a:buChar char="•"/>
              <a:defRPr/>
            </a:pPr>
            <a:r>
              <a:rPr lang="en-GB" dirty="0">
                <a:solidFill>
                  <a:srgbClr val="FF0000"/>
                </a:solidFill>
              </a:rPr>
              <a:t>Note that at this stage still considered </a:t>
            </a:r>
            <a:r>
              <a:rPr lang="en-GB" baseline="0" dirty="0" smtClean="0"/>
              <a:t>Saint-Domingue as part of France.</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endParaRPr lang="en-GB" dirty="0" smtClean="0"/>
          </a:p>
        </p:txBody>
      </p:sp>
      <p:sp>
        <p:nvSpPr>
          <p:cNvPr id="4" name="Slide Number Placeholder 3"/>
          <p:cNvSpPr>
            <a:spLocks noGrp="1"/>
          </p:cNvSpPr>
          <p:nvPr>
            <p:ph type="sldNum" sz="quarter" idx="10"/>
          </p:nvPr>
        </p:nvSpPr>
        <p:spPr/>
        <p:txBody>
          <a:bodyPr/>
          <a:lstStyle/>
          <a:p>
            <a:fld id="{0DFC271B-2EAC-41C2-AEB8-8E61FC0BE00A}" type="slidenum">
              <a:rPr lang="en-GB" smtClean="0"/>
              <a:t>15</a:t>
            </a:fld>
            <a:endParaRPr lang="en-GB" dirty="0"/>
          </a:p>
        </p:txBody>
      </p:sp>
    </p:spTree>
    <p:extLst>
      <p:ext uri="{BB962C8B-B14F-4D97-AF65-F5344CB8AC3E}">
        <p14:creationId xmlns:p14="http://schemas.microsoft.com/office/powerpoint/2010/main" val="501592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Yet as</a:t>
            </a:r>
            <a:r>
              <a:rPr lang="en-GB" baseline="0" dirty="0" smtClean="0"/>
              <a:t> democratic as aspects of the constitution were, it also strengthened Toussaint’s own had as the effective ruler of Saint-Domingue</a:t>
            </a:r>
          </a:p>
          <a:p>
            <a:pPr marL="168347" indent="-168347">
              <a:buFont typeface="Arial" panose="020B0604020202020204" pitchFamily="34" charset="0"/>
              <a:buChar char="•"/>
            </a:pPr>
            <a:r>
              <a:rPr lang="en-GB" baseline="0" dirty="0" smtClean="0"/>
              <a:t>The constitution appointed him as the governor-for-life of the island, and gave him the power to name his successor</a:t>
            </a:r>
            <a:endParaRPr lang="en-GB" dirty="0" smtClean="0"/>
          </a:p>
        </p:txBody>
      </p:sp>
      <p:sp>
        <p:nvSpPr>
          <p:cNvPr id="4" name="Slide Number Placeholder 3"/>
          <p:cNvSpPr>
            <a:spLocks noGrp="1"/>
          </p:cNvSpPr>
          <p:nvPr>
            <p:ph type="sldNum" sz="quarter" idx="10"/>
          </p:nvPr>
        </p:nvSpPr>
        <p:spPr/>
        <p:txBody>
          <a:bodyPr/>
          <a:lstStyle/>
          <a:p>
            <a:fld id="{0DFC271B-2EAC-41C2-AEB8-8E61FC0BE00A}" type="slidenum">
              <a:rPr lang="en-GB" smtClean="0"/>
              <a:t>16</a:t>
            </a:fld>
            <a:endParaRPr lang="en-GB" dirty="0"/>
          </a:p>
        </p:txBody>
      </p:sp>
    </p:spTree>
    <p:extLst>
      <p:ext uri="{BB962C8B-B14F-4D97-AF65-F5344CB8AC3E}">
        <p14:creationId xmlns:p14="http://schemas.microsoft.com/office/powerpoint/2010/main" val="501592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Toussaint</a:t>
            </a:r>
            <a:r>
              <a:rPr lang="en-GB" baseline="0" dirty="0" smtClean="0"/>
              <a:t> would never get the chance to act upon those powers.</a:t>
            </a:r>
          </a:p>
          <a:p>
            <a:pPr marL="168347" indent="-168347">
              <a:buFont typeface="Arial" panose="020B0604020202020204" pitchFamily="34" charset="0"/>
              <a:buChar char="•"/>
            </a:pPr>
            <a:r>
              <a:rPr lang="en-GB" baseline="0" dirty="0" smtClean="0"/>
              <a:t>The 1801 constitution was recognised as an act of rebellion by the ruler of France, Napoleon Bonaparte, who vowed to restore direct French rule of Saint-Domingue</a:t>
            </a:r>
          </a:p>
          <a:p>
            <a:pPr marL="168347" indent="-168347">
              <a:buFont typeface="Arial" panose="020B0604020202020204" pitchFamily="34" charset="0"/>
              <a:buChar char="•"/>
            </a:pPr>
            <a:r>
              <a:rPr lang="en-GB" baseline="0" dirty="0" smtClean="0"/>
              <a:t>Bonaparte dispatched his brother-in-law Charles Leclerc to Saint-Domingue with an army of 58,000 men</a:t>
            </a:r>
          </a:p>
          <a:p>
            <a:pPr marL="168347" indent="-168347">
              <a:buFont typeface="Arial" panose="020B0604020202020204" pitchFamily="34" charset="0"/>
              <a:buChar char="•"/>
            </a:pPr>
            <a:r>
              <a:rPr lang="en-GB" baseline="0" dirty="0" smtClean="0"/>
              <a:t>The size of the expeditionary forces surprised Toussaint and the other black leaders. Teaming up with mulatto dissidents, Leclerc was able to overwhelm Toussaint’s forces</a:t>
            </a:r>
          </a:p>
          <a:p>
            <a:pPr marL="168347" indent="-168347">
              <a:buFont typeface="Arial" panose="020B0604020202020204" pitchFamily="34" charset="0"/>
              <a:buChar char="•"/>
            </a:pPr>
            <a:r>
              <a:rPr lang="en-GB" dirty="0"/>
              <a:t>Toussaint struggled for several months against Leclerc’s forces before agreeing to an armistice in May 1802</a:t>
            </a:r>
            <a:r>
              <a:rPr lang="en-GB" baseline="0" dirty="0" smtClean="0"/>
              <a:t> .</a:t>
            </a:r>
          </a:p>
          <a:p>
            <a:pPr marL="168347" indent="-168347">
              <a:buFont typeface="Arial" panose="020B0604020202020204" pitchFamily="34" charset="0"/>
              <a:buChar char="•"/>
            </a:pPr>
            <a:r>
              <a:rPr lang="en-GB" baseline="0" dirty="0" smtClean="0"/>
              <a:t>Under the terms of the ceasefire, Toussaint agreed to retire to his plantation</a:t>
            </a:r>
          </a:p>
          <a:p>
            <a:pPr marL="168347" indent="-168347">
              <a:buFont typeface="Arial" panose="020B0604020202020204" pitchFamily="34" charset="0"/>
              <a:buChar char="•"/>
            </a:pPr>
            <a:r>
              <a:rPr lang="en-GB" baseline="0" dirty="0" smtClean="0"/>
              <a:t>Deeming this outcome unsatisfactory, Bonaparte ordered Leclerc to detain Toussaint</a:t>
            </a:r>
          </a:p>
          <a:p>
            <a:pPr marL="168347" indent="-168347">
              <a:buFont typeface="Arial" panose="020B0604020202020204" pitchFamily="34" charset="0"/>
              <a:buChar char="•"/>
            </a:pPr>
            <a:r>
              <a:rPr lang="en-US" dirty="0"/>
              <a:t>Leclerc agreed that Toussaint would be a threat to French rule as long as he remained in Saint-Domingue</a:t>
            </a:r>
            <a:r>
              <a:rPr lang="en-GB" baseline="0" dirty="0" smtClean="0"/>
              <a:t> </a:t>
            </a:r>
          </a:p>
          <a:p>
            <a:pPr marL="168347" indent="-168347">
              <a:buFont typeface="Arial" panose="020B0604020202020204" pitchFamily="34" charset="0"/>
              <a:buChar char="•"/>
            </a:pPr>
            <a:r>
              <a:rPr lang="en-GB" dirty="0" smtClean="0"/>
              <a:t>On June 7 1802, Leclerc had Toussaint arrested and deported to France. On 12 July, Toussaint arrived in the French port of Brest and, under heavy escort, travelled to the Fort de Joux in the Jura Mountains, in the north</a:t>
            </a:r>
            <a:r>
              <a:rPr lang="en-GB" baseline="0" dirty="0" smtClean="0"/>
              <a:t> of France</a:t>
            </a:r>
            <a:r>
              <a:rPr lang="en-GB" dirty="0" smtClean="0"/>
              <a:t> where he was imprisoned. </a:t>
            </a:r>
          </a:p>
          <a:p>
            <a:pPr marL="168347" indent="-168347">
              <a:buFont typeface="Arial" panose="020B0604020202020204" pitchFamily="34" charset="0"/>
              <a:buChar char="•"/>
            </a:pPr>
            <a:r>
              <a:rPr lang="en-GB" dirty="0" smtClean="0"/>
              <a:t>Subjected to the cold of the Jura, separated from his wife and children (who had also been deported to France), and denied all but the barest comforts, Toussaint soon fell ill, and on 7 April 1803, he was found dead in his cell. </a:t>
            </a:r>
          </a:p>
          <a:p>
            <a:pPr marL="168347" indent="-168347">
              <a:buFont typeface="Arial" panose="020B0604020202020204" pitchFamily="34" charset="0"/>
              <a:buChar char="•"/>
            </a:pPr>
            <a:r>
              <a:rPr lang="en-GB" dirty="0" smtClean="0"/>
              <a:t>Upon embarking for France, Toussaint had uttered the famous words, “By overthrowing me, you have only cut off the trunk of the tree of freedom; it will grow back again, for its numerous roots run deep.”</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17</a:t>
            </a:fld>
            <a:endParaRPr lang="en-GB" dirty="0"/>
          </a:p>
        </p:txBody>
      </p:sp>
    </p:spTree>
    <p:extLst>
      <p:ext uri="{BB962C8B-B14F-4D97-AF65-F5344CB8AC3E}">
        <p14:creationId xmlns:p14="http://schemas.microsoft.com/office/powerpoint/2010/main" val="29732416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18</a:t>
            </a:fld>
            <a:endParaRPr lang="en-GB" dirty="0"/>
          </a:p>
        </p:txBody>
      </p:sp>
    </p:spTree>
    <p:extLst>
      <p:ext uri="{BB962C8B-B14F-4D97-AF65-F5344CB8AC3E}">
        <p14:creationId xmlns:p14="http://schemas.microsoft.com/office/powerpoint/2010/main" val="6873507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This proved prophetic</a:t>
            </a:r>
          </a:p>
          <a:p>
            <a:pPr marL="168347" indent="-168347">
              <a:buFont typeface="Arial" panose="020B0604020202020204" pitchFamily="34" charset="0"/>
              <a:buChar char="•"/>
            </a:pPr>
            <a:r>
              <a:rPr lang="en-GB" dirty="0" smtClean="0"/>
              <a:t>Rather</a:t>
            </a:r>
            <a:r>
              <a:rPr lang="en-GB" baseline="0" dirty="0" smtClean="0"/>
              <a:t> than dispelling the cause for revolution, the independence movement gathered pace after Toussaint’s deportation</a:t>
            </a:r>
          </a:p>
          <a:p>
            <a:pPr marL="168347" indent="-168347">
              <a:buFont typeface="Arial" panose="020B0604020202020204" pitchFamily="34" charset="0"/>
              <a:buChar char="•"/>
            </a:pPr>
            <a:r>
              <a:rPr lang="en-GB" baseline="0" dirty="0" smtClean="0"/>
              <a:t>Leclerc's successor, Rochambeau, tried to impose military rule over the island, but was resisted by forces led by Jean-Jacques </a:t>
            </a:r>
            <a:r>
              <a:rPr lang="en-GB" dirty="0" smtClean="0"/>
              <a:t>Dessalines</a:t>
            </a:r>
            <a:r>
              <a:rPr lang="en-GB" baseline="0" dirty="0" smtClean="0"/>
              <a:t> and Henry Christophe</a:t>
            </a:r>
          </a:p>
          <a:p>
            <a:pPr marL="168347" indent="-168347">
              <a:buFont typeface="Arial" panose="020B0604020202020204" pitchFamily="34" charset="0"/>
              <a:buChar char="•"/>
            </a:pPr>
            <a:r>
              <a:rPr lang="en-GB" baseline="0" dirty="0" smtClean="0"/>
              <a:t>Dessalines and Christophe intensified the war with France after it became clear there was no intention to respect the freedom of ex-slaves</a:t>
            </a:r>
          </a:p>
          <a:p>
            <a:pPr marL="168347" indent="-168347">
              <a:buFont typeface="Arial" panose="020B0604020202020204" pitchFamily="34" charset="0"/>
              <a:buChar char="•"/>
            </a:pPr>
            <a:r>
              <a:rPr lang="en-GB" baseline="0" dirty="0" smtClean="0"/>
              <a:t>Having reinstituted slavery in Guadalupe, Napoleon planned to do the same in Saint-Domingue, Dessalines ended a temporary alliance with mulatto leaders and entered a full-scale conflict with France.</a:t>
            </a:r>
          </a:p>
          <a:p>
            <a:pPr marL="168347" indent="-168347">
              <a:buFont typeface="Arial" panose="020B0604020202020204" pitchFamily="34" charset="0"/>
              <a:buChar char="•"/>
            </a:pPr>
            <a:r>
              <a:rPr lang="en-GB" baseline="0" dirty="0" smtClean="0"/>
              <a:t>With French forces disseminated by a yellow fever epidemic, Dessalines led the Africans to a fateful victory over the French, with Rochambeau and Napoleon’s remaining troops all surrendering to Toussaint over the courses of November and December 1803</a:t>
            </a:r>
          </a:p>
          <a:p>
            <a:pPr marL="168347" indent="-168347">
              <a:buFont typeface="Arial" panose="020B0604020202020204" pitchFamily="34" charset="0"/>
              <a:buChar char="•"/>
            </a:pPr>
            <a:r>
              <a:rPr lang="en-GB" baseline="0" dirty="0" smtClean="0"/>
              <a:t>One January 1, Dessalines issued a Declaration of Independence, renaming Hispaniola ‘Haiti,’ a derivation an indigenous Arawak word meaning ‘land of high mountains.’</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19</a:t>
            </a:fld>
            <a:endParaRPr lang="en-GB" dirty="0"/>
          </a:p>
        </p:txBody>
      </p:sp>
    </p:spTree>
    <p:extLst>
      <p:ext uri="{BB962C8B-B14F-4D97-AF65-F5344CB8AC3E}">
        <p14:creationId xmlns:p14="http://schemas.microsoft.com/office/powerpoint/2010/main" val="26046426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20</a:t>
            </a:fld>
            <a:endParaRPr lang="en-GB" dirty="0"/>
          </a:p>
        </p:txBody>
      </p:sp>
    </p:spTree>
    <p:extLst>
      <p:ext uri="{BB962C8B-B14F-4D97-AF65-F5344CB8AC3E}">
        <p14:creationId xmlns:p14="http://schemas.microsoft.com/office/powerpoint/2010/main" val="27930919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21</a:t>
            </a:fld>
            <a:endParaRPr lang="en-GB" dirty="0"/>
          </a:p>
        </p:txBody>
      </p:sp>
    </p:spTree>
    <p:extLst>
      <p:ext uri="{BB962C8B-B14F-4D97-AF65-F5344CB8AC3E}">
        <p14:creationId xmlns:p14="http://schemas.microsoft.com/office/powerpoint/2010/main" val="2589070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15/11/2019</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871803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926872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7162803"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15/11/2019</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254958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09417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7"/>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9"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9" y="2438407"/>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804192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483652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853273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609600" y="304808"/>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80064618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15/11/2019</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62638816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239063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7162800" y="274646"/>
            <a:ext cx="1676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4182457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15/11/2019</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043798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349279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7162800"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15/11/2019</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320271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696449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1"/>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6"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438401"/>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034145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768030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4049663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609600" y="304802"/>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464386922"/>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15/11/2019</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452530297"/>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8655257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7162800" y="274640"/>
            <a:ext cx="1676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4064231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3" y="152408"/>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789228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2402"/>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2799844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7.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hyperlink" Target="https://today.duke.edu/showcase/haitideclaration/declarationstext.html" TargetMode="External"/><Relationship Id="rId2" Type="http://schemas.openxmlformats.org/officeDocument/2006/relationships/notesSlide" Target="../notesSlides/notesSlide20.xml"/><Relationship Id="rId1" Type="http://schemas.openxmlformats.org/officeDocument/2006/relationships/slideLayout" Target="../slideLayouts/slideLayout17.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200" dirty="0">
                <a:solidFill>
                  <a:srgbClr val="002060"/>
                </a:solidFill>
              </a:rPr>
              <a:t>alexander.scott@uwtsd.ac.uk</a:t>
            </a:r>
          </a:p>
        </p:txBody>
      </p:sp>
      <p:sp>
        <p:nvSpPr>
          <p:cNvPr id="2" name="Title 1"/>
          <p:cNvSpPr>
            <a:spLocks noGrp="1"/>
          </p:cNvSpPr>
          <p:nvPr>
            <p:ph type="title"/>
          </p:nvPr>
        </p:nvSpPr>
        <p:spPr>
          <a:xfrm>
            <a:off x="285750" y="764704"/>
            <a:ext cx="6315075" cy="4392488"/>
          </a:xfrm>
        </p:spPr>
        <p:txBody>
          <a:bodyPr/>
          <a:lstStyle/>
          <a:p>
            <a:r>
              <a:rPr lang="en-GB" sz="2400" b="1" dirty="0" smtClean="0">
                <a:solidFill>
                  <a:schemeClr val="accent2">
                    <a:lumMod val="60000"/>
                    <a:lumOff val="40000"/>
                  </a:schemeClr>
                </a:solidFill>
              </a:rPr>
              <a:t>HPHI4005</a:t>
            </a:r>
            <a:br>
              <a:rPr lang="en-GB" sz="2400" b="1" dirty="0" smtClean="0">
                <a:solidFill>
                  <a:schemeClr val="accent2">
                    <a:lumMod val="60000"/>
                    <a:lumOff val="40000"/>
                  </a:schemeClr>
                </a:solidFill>
              </a:rPr>
            </a:br>
            <a:r>
              <a:rPr lang="en-GB" sz="2400" b="1" dirty="0" smtClean="0">
                <a:solidFill>
                  <a:schemeClr val="accent2">
                    <a:lumMod val="60000"/>
                    <a:lumOff val="40000"/>
                  </a:schemeClr>
                </a:solidFill>
              </a:rPr>
              <a:t>Age of Revolution:</a:t>
            </a:r>
            <a:br>
              <a:rPr lang="en-GB" sz="2400" b="1" dirty="0" smtClean="0">
                <a:solidFill>
                  <a:schemeClr val="accent2">
                    <a:lumMod val="60000"/>
                    <a:lumOff val="40000"/>
                  </a:schemeClr>
                </a:solidFill>
              </a:rPr>
            </a:br>
            <a:r>
              <a:rPr lang="en-US" sz="2400" dirty="0" smtClean="0">
                <a:solidFill>
                  <a:schemeClr val="accent2">
                    <a:lumMod val="60000"/>
                    <a:lumOff val="40000"/>
                  </a:schemeClr>
                </a:solidFill>
              </a:rPr>
              <a:t>lecture 15</a:t>
            </a:r>
            <a:br>
              <a:rPr lang="en-US" sz="2400" dirty="0" smtClean="0">
                <a:solidFill>
                  <a:schemeClr val="accent2">
                    <a:lumMod val="60000"/>
                    <a:lumOff val="40000"/>
                  </a:schemeClr>
                </a:solidFill>
              </a:rPr>
            </a:br>
            <a:r>
              <a:rPr lang="en-GB" sz="3300" dirty="0" smtClean="0">
                <a:solidFill>
                  <a:srgbClr val="FFFF00"/>
                </a:solidFill>
              </a:rPr>
              <a:t>Haitian Revolution: </a:t>
            </a:r>
            <a:br>
              <a:rPr lang="en-GB" sz="3300" dirty="0" smtClean="0">
                <a:solidFill>
                  <a:srgbClr val="FFFF00"/>
                </a:solidFill>
              </a:rPr>
            </a:br>
            <a:r>
              <a:rPr lang="en-GB" sz="4050" dirty="0">
                <a:solidFill>
                  <a:srgbClr val="92D050"/>
                </a:solidFill>
              </a:rPr>
              <a:t>Toussaint </a:t>
            </a:r>
            <a:r>
              <a:rPr lang="en-GB" sz="4050" dirty="0" err="1">
                <a:solidFill>
                  <a:srgbClr val="92D050"/>
                </a:solidFill>
              </a:rPr>
              <a:t>L’Ouverture</a:t>
            </a:r>
            <a:r>
              <a:rPr lang="en-GB" sz="4050" dirty="0">
                <a:solidFill>
                  <a:srgbClr val="92D050"/>
                </a:solidFill>
              </a:rPr>
              <a:t> and the Black Jacobins</a:t>
            </a:r>
            <a:endParaRPr lang="en-GB" dirty="0">
              <a:solidFill>
                <a:srgbClr val="FFFF00"/>
              </a:solidFill>
            </a:endParaRPr>
          </a:p>
        </p:txBody>
      </p:sp>
    </p:spTree>
    <p:extLst>
      <p:ext uri="{BB962C8B-B14F-4D97-AF65-F5344CB8AC3E}">
        <p14:creationId xmlns:p14="http://schemas.microsoft.com/office/powerpoint/2010/main" val="30470649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Colonial society</a:t>
            </a:r>
            <a:endParaRPr lang="en-GB" dirty="0"/>
          </a:p>
        </p:txBody>
      </p:sp>
      <p:sp>
        <p:nvSpPr>
          <p:cNvPr id="3" name="Content Placeholder 1"/>
          <p:cNvSpPr txBox="1">
            <a:spLocks/>
          </p:cNvSpPr>
          <p:nvPr/>
        </p:nvSpPr>
        <p:spPr>
          <a:xfrm>
            <a:off x="165459" y="1628800"/>
            <a:ext cx="6591641" cy="46805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smtClean="0">
                <a:solidFill>
                  <a:schemeClr val="accent6">
                    <a:lumMod val="50000"/>
                  </a:schemeClr>
                </a:solidFill>
              </a:rPr>
              <a:t>1789, Saint Domingue population = c. 556,000</a:t>
            </a:r>
          </a:p>
          <a:p>
            <a:pPr lvl="1">
              <a:buFontTx/>
              <a:buChar char="-"/>
            </a:pPr>
            <a:r>
              <a:rPr lang="en-GB" dirty="0" smtClean="0">
                <a:solidFill>
                  <a:schemeClr val="accent6">
                    <a:lumMod val="50000"/>
                  </a:schemeClr>
                </a:solidFill>
              </a:rPr>
              <a:t>500,000 African slaves</a:t>
            </a:r>
          </a:p>
          <a:p>
            <a:pPr lvl="1">
              <a:buFontTx/>
              <a:buChar char="-"/>
            </a:pPr>
            <a:r>
              <a:rPr lang="en-GB" dirty="0" smtClean="0">
                <a:solidFill>
                  <a:schemeClr val="accent6">
                    <a:lumMod val="50000"/>
                  </a:schemeClr>
                </a:solidFill>
              </a:rPr>
              <a:t>32,000 white European colonists</a:t>
            </a:r>
          </a:p>
          <a:p>
            <a:pPr lvl="1">
              <a:buFontTx/>
              <a:buChar char="-"/>
            </a:pPr>
            <a:r>
              <a:rPr lang="en-GB" dirty="0" smtClean="0">
                <a:solidFill>
                  <a:schemeClr val="accent6">
                    <a:lumMod val="50000"/>
                  </a:schemeClr>
                </a:solidFill>
              </a:rPr>
              <a:t>28,000 </a:t>
            </a:r>
            <a:r>
              <a:rPr lang="en-GB" i="1" dirty="0" smtClean="0">
                <a:solidFill>
                  <a:schemeClr val="accent6">
                    <a:lumMod val="50000"/>
                  </a:schemeClr>
                </a:solidFill>
              </a:rPr>
              <a:t>affranchis </a:t>
            </a:r>
            <a:r>
              <a:rPr lang="en-GB" dirty="0" smtClean="0">
                <a:solidFill>
                  <a:schemeClr val="accent6">
                    <a:lumMod val="50000"/>
                  </a:schemeClr>
                </a:solidFill>
              </a:rPr>
              <a:t>– free people of colour, mainly </a:t>
            </a:r>
            <a:r>
              <a:rPr lang="en-GB" i="1" dirty="0" smtClean="0">
                <a:solidFill>
                  <a:schemeClr val="accent6">
                    <a:lumMod val="50000"/>
                  </a:schemeClr>
                </a:solidFill>
              </a:rPr>
              <a:t>mulattoes </a:t>
            </a:r>
            <a:r>
              <a:rPr lang="en-GB" dirty="0" smtClean="0">
                <a:solidFill>
                  <a:schemeClr val="accent6">
                    <a:lumMod val="50000"/>
                  </a:schemeClr>
                </a:solidFill>
              </a:rPr>
              <a:t>(mixed race) but some black ex-slaves</a:t>
            </a:r>
          </a:p>
          <a:p>
            <a:pPr marL="45720" indent="0">
              <a:buNone/>
            </a:pPr>
            <a:endParaRPr lang="en-GB" sz="800" dirty="0" smtClean="0">
              <a:solidFill>
                <a:schemeClr val="accent6">
                  <a:lumMod val="50000"/>
                </a:schemeClr>
              </a:solidFill>
            </a:endParaRPr>
          </a:p>
          <a:p>
            <a:r>
              <a:rPr lang="en-GB" sz="1800" dirty="0" smtClean="0">
                <a:solidFill>
                  <a:schemeClr val="accent6">
                    <a:lumMod val="50000"/>
                  </a:schemeClr>
                </a:solidFill>
              </a:rPr>
              <a:t>Free white population organised into: </a:t>
            </a:r>
          </a:p>
          <a:p>
            <a:pPr lvl="1">
              <a:buFontTx/>
              <a:buChar char="-"/>
            </a:pPr>
            <a:r>
              <a:rPr lang="en-GB" i="1" dirty="0" smtClean="0">
                <a:solidFill>
                  <a:schemeClr val="accent6">
                    <a:lumMod val="50000"/>
                  </a:schemeClr>
                </a:solidFill>
              </a:rPr>
              <a:t>grands </a:t>
            </a:r>
            <a:r>
              <a:rPr lang="en-GB" i="1" dirty="0">
                <a:solidFill>
                  <a:schemeClr val="accent6">
                    <a:lumMod val="50000"/>
                  </a:schemeClr>
                </a:solidFill>
              </a:rPr>
              <a:t>blancs</a:t>
            </a:r>
            <a:r>
              <a:rPr lang="en-GB" dirty="0">
                <a:solidFill>
                  <a:schemeClr val="accent6">
                    <a:lumMod val="50000"/>
                  </a:schemeClr>
                </a:solidFill>
              </a:rPr>
              <a:t> (elite merchants and landowners, often of royal </a:t>
            </a:r>
            <a:r>
              <a:rPr lang="en-GB" dirty="0" smtClean="0">
                <a:solidFill>
                  <a:schemeClr val="accent6">
                    <a:lumMod val="50000"/>
                  </a:schemeClr>
                </a:solidFill>
              </a:rPr>
              <a:t>lineage)</a:t>
            </a:r>
          </a:p>
          <a:p>
            <a:pPr lvl="1">
              <a:buFontTx/>
              <a:buChar char="-"/>
            </a:pPr>
            <a:r>
              <a:rPr lang="en-GB" i="1" dirty="0" smtClean="0">
                <a:solidFill>
                  <a:schemeClr val="accent6">
                    <a:lumMod val="50000"/>
                  </a:schemeClr>
                </a:solidFill>
              </a:rPr>
              <a:t>petits </a:t>
            </a:r>
            <a:r>
              <a:rPr lang="en-GB" i="1" dirty="0">
                <a:solidFill>
                  <a:schemeClr val="accent6">
                    <a:lumMod val="50000"/>
                  </a:schemeClr>
                </a:solidFill>
              </a:rPr>
              <a:t>blancs</a:t>
            </a:r>
            <a:r>
              <a:rPr lang="en-GB" dirty="0">
                <a:solidFill>
                  <a:schemeClr val="accent6">
                    <a:lumMod val="50000"/>
                  </a:schemeClr>
                </a:solidFill>
              </a:rPr>
              <a:t> (overseers, </a:t>
            </a:r>
            <a:r>
              <a:rPr lang="en-GB" dirty="0" smtClean="0">
                <a:solidFill>
                  <a:schemeClr val="accent6">
                    <a:lumMod val="50000"/>
                  </a:schemeClr>
                </a:solidFill>
              </a:rPr>
              <a:t>craftsmen)</a:t>
            </a:r>
          </a:p>
          <a:p>
            <a:pPr lvl="1">
              <a:buFontTx/>
              <a:buChar char="-"/>
            </a:pPr>
            <a:r>
              <a:rPr lang="en-GB" i="1" dirty="0" smtClean="0">
                <a:solidFill>
                  <a:schemeClr val="accent6">
                    <a:lumMod val="50000"/>
                  </a:schemeClr>
                </a:solidFill>
              </a:rPr>
              <a:t>blancs </a:t>
            </a:r>
            <a:r>
              <a:rPr lang="en-GB" i="1" dirty="0">
                <a:solidFill>
                  <a:schemeClr val="accent6">
                    <a:lumMod val="50000"/>
                  </a:schemeClr>
                </a:solidFill>
              </a:rPr>
              <a:t>menants</a:t>
            </a:r>
            <a:r>
              <a:rPr lang="en-GB" dirty="0">
                <a:solidFill>
                  <a:schemeClr val="accent6">
                    <a:lumMod val="50000"/>
                  </a:schemeClr>
                </a:solidFill>
              </a:rPr>
              <a:t> </a:t>
            </a:r>
            <a:r>
              <a:rPr lang="en-GB" dirty="0" smtClean="0">
                <a:solidFill>
                  <a:schemeClr val="accent6">
                    <a:lumMod val="50000"/>
                  </a:schemeClr>
                </a:solidFill>
              </a:rPr>
              <a:t>[aka </a:t>
            </a:r>
            <a:r>
              <a:rPr lang="en-GB" i="1" dirty="0" smtClean="0">
                <a:solidFill>
                  <a:schemeClr val="accent6">
                    <a:lumMod val="50000"/>
                  </a:schemeClr>
                </a:solidFill>
              </a:rPr>
              <a:t>pauvre blancs</a:t>
            </a:r>
            <a:r>
              <a:rPr lang="en-GB" dirty="0" smtClean="0">
                <a:solidFill>
                  <a:schemeClr val="accent6">
                    <a:lumMod val="50000"/>
                  </a:schemeClr>
                </a:solidFill>
              </a:rPr>
              <a:t>] (labourers </a:t>
            </a:r>
            <a:r>
              <a:rPr lang="en-GB" dirty="0">
                <a:solidFill>
                  <a:schemeClr val="accent6">
                    <a:lumMod val="50000"/>
                  </a:schemeClr>
                </a:solidFill>
              </a:rPr>
              <a:t>and peasants</a:t>
            </a:r>
            <a:r>
              <a:rPr lang="en-GB" dirty="0" smtClean="0">
                <a:solidFill>
                  <a:schemeClr val="accent6">
                    <a:lumMod val="50000"/>
                  </a:schemeClr>
                </a:solidFill>
              </a:rPr>
              <a:t>)</a:t>
            </a:r>
          </a:p>
          <a:p>
            <a:pPr marL="45720" indent="0">
              <a:buNone/>
            </a:pPr>
            <a:endParaRPr lang="en-GB" sz="800" dirty="0" smtClean="0">
              <a:solidFill>
                <a:schemeClr val="accent6">
                  <a:lumMod val="50000"/>
                </a:schemeClr>
              </a:solidFill>
            </a:endParaRPr>
          </a:p>
          <a:p>
            <a:r>
              <a:rPr lang="en-GB" sz="1800" i="1" dirty="0" smtClean="0">
                <a:solidFill>
                  <a:schemeClr val="accent6">
                    <a:lumMod val="50000"/>
                  </a:schemeClr>
                </a:solidFill>
              </a:rPr>
              <a:t>Affranchi </a:t>
            </a:r>
            <a:r>
              <a:rPr lang="en-GB" sz="1800" dirty="0" smtClean="0">
                <a:solidFill>
                  <a:schemeClr val="accent6">
                    <a:lumMod val="50000"/>
                  </a:schemeClr>
                </a:solidFill>
              </a:rPr>
              <a:t>population had some social status – some education, property-ownership (inc. slaves) </a:t>
            </a:r>
            <a:r>
              <a:rPr lang="en-GB" sz="1800" i="1" dirty="0" smtClean="0">
                <a:solidFill>
                  <a:schemeClr val="accent6">
                    <a:lumMod val="50000"/>
                  </a:schemeClr>
                </a:solidFill>
              </a:rPr>
              <a:t>but </a:t>
            </a:r>
            <a:r>
              <a:rPr lang="en-GB" sz="1800" dirty="0" smtClean="0">
                <a:solidFill>
                  <a:schemeClr val="accent6">
                    <a:lumMod val="50000"/>
                  </a:schemeClr>
                </a:solidFill>
              </a:rPr>
              <a:t>few political rights</a:t>
            </a:r>
            <a:endParaRPr lang="en-GB" sz="1800" i="1" dirty="0" smtClean="0">
              <a:solidFill>
                <a:schemeClr val="accent6">
                  <a:lumMod val="50000"/>
                </a:schemeClr>
              </a:solidFill>
            </a:endParaRPr>
          </a:p>
          <a:p>
            <a:pPr marL="45720" indent="0">
              <a:buNone/>
            </a:pPr>
            <a:r>
              <a:rPr lang="en-GB" sz="1800" dirty="0" smtClean="0"/>
              <a:t> </a:t>
            </a:r>
            <a:endParaRPr lang="en-GB" sz="1800"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7101" y="1481656"/>
            <a:ext cx="2384003" cy="2648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4423" b="3465"/>
          <a:stretch/>
        </p:blipFill>
        <p:spPr bwMode="auto">
          <a:xfrm>
            <a:off x="6757101" y="4095640"/>
            <a:ext cx="2384005" cy="2719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51520" y="6361583"/>
            <a:ext cx="6409972" cy="307777"/>
          </a:xfrm>
          <a:prstGeom prst="rect">
            <a:avLst/>
          </a:prstGeom>
        </p:spPr>
        <p:txBody>
          <a:bodyPr wrap="square">
            <a:spAutoFit/>
          </a:bodyPr>
          <a:lstStyle/>
          <a:p>
            <a:pPr algn="r"/>
            <a:r>
              <a:rPr lang="fr-FR" sz="1400" dirty="0"/>
              <a:t>Nicolas Ponce, </a:t>
            </a:r>
            <a:r>
              <a:rPr lang="fr-FR" sz="1400" dirty="0" smtClean="0"/>
              <a:t>illustrations of in habitants of Saint-Domingue </a:t>
            </a:r>
            <a:r>
              <a:rPr lang="fr-FR" sz="1400" dirty="0"/>
              <a:t>(Paris, 1791</a:t>
            </a:r>
            <a:r>
              <a:rPr lang="fr-FR" sz="1400" dirty="0" smtClean="0"/>
              <a:t>)</a:t>
            </a:r>
            <a:endParaRPr lang="en-GB" sz="1400" dirty="0"/>
          </a:p>
        </p:txBody>
      </p:sp>
    </p:spTree>
    <p:extLst>
      <p:ext uri="{BB962C8B-B14F-4D97-AF65-F5344CB8AC3E}">
        <p14:creationId xmlns:p14="http://schemas.microsoft.com/office/powerpoint/2010/main" val="34573293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Colonial society</a:t>
            </a:r>
          </a:p>
        </p:txBody>
      </p:sp>
      <p:pic>
        <p:nvPicPr>
          <p:cNvPr id="5" name="Content Placeholder 4" descr="http://chnm.gmu.edu/revolution/files/original/1daae4cc1d116076348d74d365a8b0cd.jpg"/>
          <p:cNvPicPr>
            <a:picLocks noGrp="1"/>
          </p:cNvPicPr>
          <p:nvPr>
            <p:ph idx="1"/>
          </p:nvPr>
        </p:nvPicPr>
        <p:blipFill rotWithShape="1">
          <a:blip r:embed="rId3">
            <a:extLst>
              <a:ext uri="{28A0092B-C50C-407E-A947-70E740481C1C}">
                <a14:useLocalDpi xmlns:a14="http://schemas.microsoft.com/office/drawing/2010/main" val="0"/>
              </a:ext>
            </a:extLst>
          </a:blip>
          <a:srcRect t="64286"/>
          <a:stretch/>
        </p:blipFill>
        <p:spPr bwMode="auto">
          <a:xfrm>
            <a:off x="179511" y="3779590"/>
            <a:ext cx="4361688" cy="1809650"/>
          </a:xfrm>
          <a:prstGeom prst="rect">
            <a:avLst/>
          </a:prstGeom>
          <a:noFill/>
          <a:ln>
            <a:noFill/>
          </a:ln>
        </p:spPr>
      </p:pic>
      <p:sp>
        <p:nvSpPr>
          <p:cNvPr id="7" name="Rectangle 6"/>
          <p:cNvSpPr/>
          <p:nvPr/>
        </p:nvSpPr>
        <p:spPr>
          <a:xfrm>
            <a:off x="5004048" y="2204864"/>
            <a:ext cx="2952328" cy="2166875"/>
          </a:xfrm>
          <a:prstGeom prst="rect">
            <a:avLst/>
          </a:prstGeom>
        </p:spPr>
        <p:txBody>
          <a:bodyPr wrap="square">
            <a:spAutoFit/>
          </a:bodyPr>
          <a:lstStyle/>
          <a:p>
            <a:pPr algn="just">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Demographics of Saint </a:t>
            </a:r>
            <a:r>
              <a:rPr lang="en-GB" dirty="0" err="1">
                <a:latin typeface="Calibri" panose="020F0502020204030204" pitchFamily="34" charset="0"/>
                <a:ea typeface="Calibri" panose="020F0502020204030204" pitchFamily="34" charset="0"/>
                <a:cs typeface="Times New Roman" panose="02020603050405020304" pitchFamily="18" charset="0"/>
              </a:rPr>
              <a:t>Domingue</a:t>
            </a:r>
            <a:r>
              <a:rPr lang="en-GB" dirty="0" smtClean="0">
                <a:latin typeface="Calibri" panose="020F0502020204030204" pitchFamily="34" charset="0"/>
                <a:ea typeface="Calibri" panose="020F0502020204030204" pitchFamily="34" charset="0"/>
                <a:cs typeface="Times New Roman" panose="02020603050405020304" pitchFamily="18" charset="0"/>
              </a:rPr>
              <a:t>, from James </a:t>
            </a:r>
            <a:r>
              <a:rPr lang="en-GB" dirty="0">
                <a:latin typeface="Calibri" panose="020F0502020204030204" pitchFamily="34" charset="0"/>
                <a:ea typeface="Calibri" panose="020F0502020204030204" pitchFamily="34" charset="0"/>
                <a:cs typeface="Times New Roman" panose="02020603050405020304" pitchFamily="18" charset="0"/>
              </a:rPr>
              <a:t>E. McClellan III, </a:t>
            </a:r>
            <a:r>
              <a:rPr lang="en-GB" i="1" dirty="0">
                <a:latin typeface="Calibri" panose="020F0502020204030204" pitchFamily="34" charset="0"/>
                <a:ea typeface="Calibri" panose="020F0502020204030204" pitchFamily="34" charset="0"/>
                <a:cs typeface="Times New Roman" panose="02020603050405020304" pitchFamily="18" charset="0"/>
              </a:rPr>
              <a:t>Colonialism and Science: Saint </a:t>
            </a:r>
            <a:r>
              <a:rPr lang="en-GB" i="1" dirty="0" err="1">
                <a:latin typeface="Calibri" panose="020F0502020204030204" pitchFamily="34" charset="0"/>
                <a:ea typeface="Calibri" panose="020F0502020204030204" pitchFamily="34" charset="0"/>
                <a:cs typeface="Times New Roman" panose="02020603050405020304" pitchFamily="18" charset="0"/>
              </a:rPr>
              <a:t>Domingue</a:t>
            </a:r>
            <a:r>
              <a:rPr lang="en-GB" i="1" dirty="0">
                <a:latin typeface="Calibri" panose="020F0502020204030204" pitchFamily="34" charset="0"/>
                <a:ea typeface="Calibri" panose="020F0502020204030204" pitchFamily="34" charset="0"/>
                <a:cs typeface="Times New Roman" panose="02020603050405020304" pitchFamily="18" charset="0"/>
              </a:rPr>
              <a:t> in the Old Regime,</a:t>
            </a:r>
            <a:r>
              <a:rPr lang="en-GB" dirty="0">
                <a:latin typeface="Calibri" panose="020F0502020204030204" pitchFamily="34" charset="0"/>
                <a:ea typeface="Calibri" panose="020F0502020204030204" pitchFamily="34" charset="0"/>
                <a:cs typeface="Times New Roman" panose="02020603050405020304" pitchFamily="18" charset="0"/>
              </a:rPr>
              <a:t>(Baltimore: Johns Hopkins University Press, 1992), p. 47.</a:t>
            </a:r>
          </a:p>
        </p:txBody>
      </p:sp>
      <p:pic>
        <p:nvPicPr>
          <p:cNvPr id="8" name="Content Placeholder 4" descr="http://chnm.gmu.edu/revolution/files/original/1daae4cc1d116076348d74d365a8b0cd.jpg"/>
          <p:cNvPicPr>
            <a:picLocks/>
          </p:cNvPicPr>
          <p:nvPr/>
        </p:nvPicPr>
        <p:blipFill rotWithShape="1">
          <a:blip r:embed="rId3">
            <a:extLst>
              <a:ext uri="{28A0092B-C50C-407E-A947-70E740481C1C}">
                <a14:useLocalDpi xmlns:a14="http://schemas.microsoft.com/office/drawing/2010/main" val="0"/>
              </a:ext>
            </a:extLst>
          </a:blip>
          <a:srcRect l="-713" t="-1429" r="713" b="58738"/>
          <a:stretch/>
        </p:blipFill>
        <p:spPr bwMode="auto">
          <a:xfrm>
            <a:off x="179511" y="1627734"/>
            <a:ext cx="4361687" cy="2151856"/>
          </a:xfrm>
          <a:prstGeom prst="rect">
            <a:avLst/>
          </a:prstGeom>
          <a:noFill/>
          <a:ln>
            <a:noFill/>
          </a:ln>
        </p:spPr>
      </p:pic>
    </p:spTree>
    <p:extLst>
      <p:ext uri="{BB962C8B-B14F-4D97-AF65-F5344CB8AC3E}">
        <p14:creationId xmlns:p14="http://schemas.microsoft.com/office/powerpoint/2010/main" val="37661755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8407893" cy="4878281"/>
          </a:xfrm>
        </p:spPr>
        <p:txBody>
          <a:bodyPr>
            <a:normAutofit/>
          </a:bodyPr>
          <a:lstStyle/>
          <a:p>
            <a:pPr lvl="0"/>
            <a:r>
              <a:rPr lang="en-GB" b="1" dirty="0"/>
              <a:t>What insights does </a:t>
            </a:r>
            <a:r>
              <a:rPr lang="en-GB" b="1" dirty="0" smtClean="0"/>
              <a:t>this document </a:t>
            </a:r>
            <a:r>
              <a:rPr lang="en-GB" b="1" dirty="0"/>
              <a:t>provide about the demographic makeup of Saint-Domingue?</a:t>
            </a:r>
            <a:endParaRPr lang="en-GB" dirty="0"/>
          </a:p>
          <a:p>
            <a:pPr lvl="0"/>
            <a:r>
              <a:rPr lang="en-GB" b="1" dirty="0"/>
              <a:t>What are grievances are aired </a:t>
            </a:r>
            <a:r>
              <a:rPr lang="en-GB" b="1" dirty="0" smtClean="0"/>
              <a:t>by free citizens and landowners, </a:t>
            </a:r>
            <a:r>
              <a:rPr lang="en-GB" b="1" dirty="0"/>
              <a:t>and what techniques do the authors use to try and persuade their audience as to the rectitude of these grievances? What laws or precedents do they cite as evidence for their cause?</a:t>
            </a:r>
            <a:endParaRPr lang="en-GB" dirty="0"/>
          </a:p>
          <a:p>
            <a:pPr lvl="0"/>
            <a:r>
              <a:rPr lang="en-GB" b="1" dirty="0"/>
              <a:t>Are there similarities between the grievances of free citizens and landowners and those aired by revolutionaries in hexagonal France? Are there any echoes of the Declaration of Rights of Man and Citizen or any other revolutionary decrees/legislation?</a:t>
            </a:r>
            <a:endParaRPr lang="en-GB" dirty="0"/>
          </a:p>
          <a:p>
            <a:pPr lvl="0"/>
            <a:r>
              <a:rPr lang="en-GB" b="1" dirty="0"/>
              <a:t>What </a:t>
            </a:r>
            <a:r>
              <a:rPr lang="en-GB" b="1" dirty="0" smtClean="0"/>
              <a:t>does the document have </a:t>
            </a:r>
            <a:r>
              <a:rPr lang="en-GB" b="1" dirty="0"/>
              <a:t>to say about the legality of slavery?</a:t>
            </a:r>
            <a:endParaRPr lang="en-GB" dirty="0"/>
          </a:p>
          <a:p>
            <a:endParaRPr lang="en-GB" dirty="0"/>
          </a:p>
        </p:txBody>
      </p:sp>
      <p:sp>
        <p:nvSpPr>
          <p:cNvPr id="3" name="Title 2"/>
          <p:cNvSpPr>
            <a:spLocks noGrp="1"/>
          </p:cNvSpPr>
          <p:nvPr>
            <p:ph type="title"/>
          </p:nvPr>
        </p:nvSpPr>
        <p:spPr/>
        <p:txBody>
          <a:bodyPr/>
          <a:lstStyle/>
          <a:p>
            <a:r>
              <a:rPr lang="en-GB" b="1" dirty="0"/>
              <a:t>Grievances of Free Citizens and Landowners (1789)</a:t>
            </a:r>
            <a:endParaRPr lang="en-GB" dirty="0"/>
          </a:p>
        </p:txBody>
      </p:sp>
    </p:spTree>
    <p:extLst>
      <p:ext uri="{BB962C8B-B14F-4D97-AF65-F5344CB8AC3E}">
        <p14:creationId xmlns:p14="http://schemas.microsoft.com/office/powerpoint/2010/main" val="2120479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Motion by Vincent </a:t>
            </a:r>
            <a:r>
              <a:rPr lang="en-GB" b="1" dirty="0" err="1"/>
              <a:t>Ogé</a:t>
            </a:r>
            <a:r>
              <a:rPr lang="en-GB" b="1" dirty="0"/>
              <a:t> </a:t>
            </a:r>
            <a:r>
              <a:rPr lang="en-GB" b="1" dirty="0" smtClean="0"/>
              <a:t>to </a:t>
            </a:r>
            <a:r>
              <a:rPr lang="en-GB" b="1" dirty="0"/>
              <a:t>the Assembly of Colonists, </a:t>
            </a:r>
            <a:r>
              <a:rPr lang="en-GB" b="1" dirty="0" smtClean="0"/>
              <a:t>Paris, 1789</a:t>
            </a:r>
            <a:endParaRPr lang="en-GB" dirty="0"/>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5294" y="1628800"/>
            <a:ext cx="2973910" cy="32812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003547" y="4917606"/>
            <a:ext cx="2973909"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Vincent Ogé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(c.1755–1791)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
        <p:nvSpPr>
          <p:cNvPr id="4" name="TextBox 3"/>
          <p:cNvSpPr txBox="1"/>
          <p:nvPr/>
        </p:nvSpPr>
        <p:spPr>
          <a:xfrm>
            <a:off x="971600" y="2060848"/>
            <a:ext cx="280831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
        <p:nvSpPr>
          <p:cNvPr id="6" name="Content Placeholder 1"/>
          <p:cNvSpPr txBox="1">
            <a:spLocks/>
          </p:cNvSpPr>
          <p:nvPr/>
        </p:nvSpPr>
        <p:spPr>
          <a:xfrm>
            <a:off x="165460" y="1628800"/>
            <a:ext cx="6009834" cy="453650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GB" sz="1900" b="1" dirty="0"/>
              <a:t>What are grievances are aired by </a:t>
            </a:r>
            <a:r>
              <a:rPr lang="en-GB" sz="1900" b="1" dirty="0" err="1"/>
              <a:t>Ogé</a:t>
            </a:r>
            <a:r>
              <a:rPr lang="en-GB" sz="1900" b="1" dirty="0"/>
              <a:t>?  Are there similarities between his grievances and those aired by revolutionaries in hexagonal France?</a:t>
            </a:r>
            <a:endParaRPr lang="en-GB" sz="1900" dirty="0"/>
          </a:p>
          <a:p>
            <a:pPr lvl="0"/>
            <a:r>
              <a:rPr lang="en-GB" sz="1900" b="1" dirty="0"/>
              <a:t>Are there any echoes of the Declaration of Rights of Man and Citizen or any other revolutionary decrees/legislation in </a:t>
            </a:r>
            <a:r>
              <a:rPr lang="en-GB" sz="1900" b="1" dirty="0" err="1"/>
              <a:t>Ogé’s</a:t>
            </a:r>
            <a:r>
              <a:rPr lang="en-GB" sz="1900" b="1" dirty="0"/>
              <a:t> speech?</a:t>
            </a:r>
            <a:endParaRPr lang="en-GB" sz="1900" dirty="0"/>
          </a:p>
          <a:p>
            <a:pPr lvl="0"/>
            <a:r>
              <a:rPr lang="en-GB" sz="1900" b="1" dirty="0"/>
              <a:t>What does the below have to say about the legality of slavery?</a:t>
            </a:r>
            <a:endParaRPr lang="en-GB" sz="1900" dirty="0"/>
          </a:p>
          <a:p>
            <a:pPr lvl="0"/>
            <a:r>
              <a:rPr lang="en-GB" sz="1900" b="1" dirty="0"/>
              <a:t>Which demographic group is </a:t>
            </a:r>
            <a:r>
              <a:rPr lang="en-GB" sz="1900" b="1" dirty="0" err="1"/>
              <a:t>Ogé</a:t>
            </a:r>
            <a:r>
              <a:rPr lang="en-GB" sz="1900" b="1" dirty="0"/>
              <a:t> a representative of, and why might this be significant?</a:t>
            </a:r>
            <a:endParaRPr lang="en-GB" sz="1900" dirty="0"/>
          </a:p>
          <a:p>
            <a:pPr lvl="0"/>
            <a:r>
              <a:rPr lang="en-GB" sz="1900" b="1" dirty="0"/>
              <a:t>What consequences does </a:t>
            </a:r>
            <a:r>
              <a:rPr lang="en-GB" sz="1900" b="1" dirty="0" err="1"/>
              <a:t>Ogé</a:t>
            </a:r>
            <a:r>
              <a:rPr lang="en-GB" sz="1900" b="1" dirty="0"/>
              <a:t> predict if his grievances are not dealt with to his satisfaction?</a:t>
            </a:r>
            <a:endParaRPr lang="en-GB" sz="1900" dirty="0"/>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smtClean="0">
              <a:ln>
                <a:noFill/>
              </a:ln>
              <a:solidFill>
                <a:srgbClr val="6F777D">
                  <a:lumMod val="50000"/>
                </a:srgbClr>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a:ln>
                <a:noFill/>
              </a:ln>
              <a:solidFill>
                <a:srgbClr val="6F777D">
                  <a:lumMod val="50000"/>
                </a:srgbClr>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a:ln>
                <a:noFill/>
              </a:ln>
              <a:solidFill>
                <a:srgbClr val="6F777D">
                  <a:lumMod val="50000"/>
                </a:srgbClr>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800" b="0" i="0" u="none" strike="noStrike" kern="1200" cap="none" spc="150" normalizeH="0" baseline="0" noProof="0" dirty="0" smtClean="0">
              <a:ln>
                <a:noFill/>
              </a:ln>
              <a:solidFill>
                <a:srgbClr val="6F777D">
                  <a:lumMod val="50000"/>
                </a:srgbClr>
              </a:solidFill>
              <a:effectLst/>
              <a:uLnTx/>
              <a:uFillTx/>
              <a:latin typeface="Franklin Gothic Medium"/>
              <a:ea typeface="+mn-ea"/>
              <a:cs typeface="+mn-cs"/>
            </a:endParaRPr>
          </a:p>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1800" b="0" i="0" u="none" strike="noStrike" kern="1200" cap="none" spc="150" normalizeH="0" baseline="0" noProof="0" dirty="0" smtClean="0">
                <a:ln>
                  <a:noFill/>
                </a:ln>
                <a:solidFill>
                  <a:srgbClr val="534949"/>
                </a:solidFill>
                <a:effectLst/>
                <a:uLnTx/>
                <a:uFillTx/>
                <a:latin typeface="Franklin Gothic Medium"/>
                <a:ea typeface="+mn-ea"/>
                <a:cs typeface="+mn-cs"/>
              </a:rPr>
              <a:t> </a:t>
            </a:r>
            <a:endParaRPr kumimoji="0" lang="en-GB" sz="1800" b="0" i="0" u="none" strike="noStrike" kern="1200" cap="none" spc="150" normalizeH="0" baseline="0" noProof="0" dirty="0">
              <a:ln>
                <a:noFill/>
              </a:ln>
              <a:solidFill>
                <a:srgbClr val="534949"/>
              </a:solidFill>
              <a:effectLst/>
              <a:uLnTx/>
              <a:uFillTx/>
              <a:latin typeface="Franklin Gothic Medium"/>
              <a:ea typeface="+mn-ea"/>
              <a:cs typeface="+mn-cs"/>
            </a:endParaRPr>
          </a:p>
        </p:txBody>
      </p:sp>
    </p:spTree>
    <p:extLst>
      <p:ext uri="{BB962C8B-B14F-4D97-AF65-F5344CB8AC3E}">
        <p14:creationId xmlns:p14="http://schemas.microsoft.com/office/powerpoint/2010/main" val="32420101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Haitian revolution, c. 1791–1804</a:t>
            </a:r>
            <a:br>
              <a:rPr lang="en-GB" dirty="0" smtClean="0"/>
            </a:br>
            <a:endParaRPr lang="en-GB" dirty="0"/>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3547" y="1628800"/>
            <a:ext cx="2973910" cy="32812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003547" y="4917606"/>
            <a:ext cx="2973909" cy="923330"/>
          </a:xfrm>
          <a:prstGeom prst="rect">
            <a:avLst/>
          </a:prstGeom>
        </p:spPr>
        <p:txBody>
          <a:bodyPr wrap="square">
            <a:spAutoFit/>
          </a:bodyPr>
          <a:lstStyle/>
          <a:p>
            <a:pPr algn="ctr"/>
            <a:r>
              <a:rPr lang="en-GB" dirty="0" smtClean="0"/>
              <a:t>Vincent Ogé </a:t>
            </a:r>
          </a:p>
          <a:p>
            <a:pPr algn="ctr"/>
            <a:r>
              <a:rPr lang="en-GB" dirty="0" smtClean="0"/>
              <a:t>(c.1755–1791)</a:t>
            </a:r>
          </a:p>
          <a:p>
            <a:pPr algn="ctr"/>
            <a:endParaRPr lang="en-GB" dirty="0"/>
          </a:p>
        </p:txBody>
      </p:sp>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1628800"/>
            <a:ext cx="5838088" cy="46805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smtClean="0">
                <a:solidFill>
                  <a:schemeClr val="accent6">
                    <a:lumMod val="50000"/>
                  </a:schemeClr>
                </a:solidFill>
              </a:rPr>
              <a:t>Series</a:t>
            </a:r>
            <a:r>
              <a:rPr lang="en-GB" sz="1800" i="1" dirty="0" smtClean="0">
                <a:solidFill>
                  <a:schemeClr val="accent6">
                    <a:lumMod val="50000"/>
                  </a:schemeClr>
                </a:solidFill>
              </a:rPr>
              <a:t> </a:t>
            </a:r>
            <a:r>
              <a:rPr lang="en-GB" sz="1800" dirty="0" smtClean="0">
                <a:solidFill>
                  <a:schemeClr val="accent6">
                    <a:lumMod val="50000"/>
                  </a:schemeClr>
                </a:solidFill>
              </a:rPr>
              <a:t>of conflicts and shifting allegiances</a:t>
            </a:r>
          </a:p>
          <a:p>
            <a:endParaRPr lang="en-GB" sz="1800" i="1" dirty="0">
              <a:solidFill>
                <a:schemeClr val="accent6">
                  <a:lumMod val="50000"/>
                </a:schemeClr>
              </a:solidFill>
            </a:endParaRPr>
          </a:p>
          <a:p>
            <a:r>
              <a:rPr lang="en-GB" sz="1800" dirty="0" smtClean="0">
                <a:solidFill>
                  <a:schemeClr val="accent6">
                    <a:lumMod val="50000"/>
                  </a:schemeClr>
                </a:solidFill>
              </a:rPr>
              <a:t>Precursor: failed 1790 rebellion led by </a:t>
            </a:r>
            <a:r>
              <a:rPr lang="en-GB" sz="1800" dirty="0">
                <a:solidFill>
                  <a:schemeClr val="accent6">
                    <a:lumMod val="50000"/>
                  </a:schemeClr>
                </a:solidFill>
              </a:rPr>
              <a:t>Vincent </a:t>
            </a:r>
            <a:r>
              <a:rPr lang="en-GB" sz="1800" dirty="0" smtClean="0">
                <a:solidFill>
                  <a:schemeClr val="accent6">
                    <a:lumMod val="50000"/>
                  </a:schemeClr>
                </a:solidFill>
              </a:rPr>
              <a:t>Ogé, a mulatto who had lobbied French Revolution leaders for  political rights and representation</a:t>
            </a:r>
          </a:p>
          <a:p>
            <a:endParaRPr lang="en-GB" sz="1800" dirty="0">
              <a:solidFill>
                <a:schemeClr val="accent6">
                  <a:lumMod val="50000"/>
                </a:schemeClr>
              </a:solidFill>
            </a:endParaRPr>
          </a:p>
          <a:p>
            <a:r>
              <a:rPr lang="en-GB" sz="1800" dirty="0" smtClean="0">
                <a:solidFill>
                  <a:schemeClr val="accent6">
                    <a:lumMod val="50000"/>
                  </a:schemeClr>
                </a:solidFill>
              </a:rPr>
              <a:t>May 1791: French government extends citizenship rights to wealthy </a:t>
            </a:r>
            <a:r>
              <a:rPr lang="en-GB" sz="1800" i="1" dirty="0" smtClean="0">
                <a:solidFill>
                  <a:schemeClr val="accent6">
                    <a:lumMod val="50000"/>
                  </a:schemeClr>
                </a:solidFill>
              </a:rPr>
              <a:t>affranchis </a:t>
            </a:r>
            <a:r>
              <a:rPr lang="en-GB" sz="1800" dirty="0" smtClean="0">
                <a:solidFill>
                  <a:schemeClr val="accent6">
                    <a:lumMod val="50000"/>
                  </a:schemeClr>
                </a:solidFill>
              </a:rPr>
              <a:t>– a measure resisted by Saint-Domingue’s European elite</a:t>
            </a:r>
          </a:p>
          <a:p>
            <a:endParaRPr lang="en-GB" sz="1800" dirty="0" smtClean="0">
              <a:solidFill>
                <a:schemeClr val="accent6">
                  <a:lumMod val="50000"/>
                </a:schemeClr>
              </a:solidFill>
            </a:endParaRPr>
          </a:p>
          <a:p>
            <a:r>
              <a:rPr lang="en-GB" sz="1800" dirty="0" smtClean="0">
                <a:solidFill>
                  <a:schemeClr val="accent6">
                    <a:lumMod val="50000"/>
                  </a:schemeClr>
                </a:solidFill>
              </a:rPr>
              <a:t>Armed conflict between whites and </a:t>
            </a:r>
            <a:r>
              <a:rPr lang="en-GB" sz="1800" i="1" dirty="0" smtClean="0">
                <a:solidFill>
                  <a:schemeClr val="accent6">
                    <a:lumMod val="50000"/>
                  </a:schemeClr>
                </a:solidFill>
              </a:rPr>
              <a:t>affranchis</a:t>
            </a: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Tree>
    <p:extLst>
      <p:ext uri="{BB962C8B-B14F-4D97-AF65-F5344CB8AC3E}">
        <p14:creationId xmlns:p14="http://schemas.microsoft.com/office/powerpoint/2010/main" val="1065019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Haitian revolution, c. 1791–1804</a:t>
            </a:r>
            <a:br>
              <a:rPr lang="en-GB" dirty="0" smtClean="0"/>
            </a:br>
            <a:endParaRPr lang="en-GB" dirty="0"/>
          </a:p>
        </p:txBody>
      </p:sp>
      <p:sp>
        <p:nvSpPr>
          <p:cNvPr id="3" name="Rectangle 2"/>
          <p:cNvSpPr/>
          <p:nvPr/>
        </p:nvSpPr>
        <p:spPr>
          <a:xfrm>
            <a:off x="6003547" y="4917606"/>
            <a:ext cx="2973909" cy="1200329"/>
          </a:xfrm>
          <a:prstGeom prst="rect">
            <a:avLst/>
          </a:prstGeom>
        </p:spPr>
        <p:txBody>
          <a:bodyPr wrap="square">
            <a:spAutoFit/>
          </a:bodyPr>
          <a:lstStyle/>
          <a:p>
            <a:pPr algn="r"/>
            <a:r>
              <a:rPr lang="en-GB" dirty="0" smtClean="0"/>
              <a:t>‘Burning of the Plaine du Cap: Massacre of whites by the blacks,’ 1833 French illustration</a:t>
            </a:r>
            <a:endParaRPr lang="en-GB" dirty="0"/>
          </a:p>
        </p:txBody>
      </p:sp>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4293096"/>
            <a:ext cx="5342644" cy="201622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pic>
        <p:nvPicPr>
          <p:cNvPr id="1536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761" t="9935" r="6299" b="6561"/>
          <a:stretch/>
        </p:blipFill>
        <p:spPr bwMode="auto">
          <a:xfrm>
            <a:off x="4526338" y="1663123"/>
            <a:ext cx="4451118" cy="3254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1"/>
          <p:cNvSpPr txBox="1">
            <a:spLocks/>
          </p:cNvSpPr>
          <p:nvPr/>
        </p:nvSpPr>
        <p:spPr>
          <a:xfrm>
            <a:off x="165460" y="1628800"/>
            <a:ext cx="4360878" cy="46805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smtClean="0">
                <a:solidFill>
                  <a:schemeClr val="accent6">
                    <a:lumMod val="50000"/>
                  </a:schemeClr>
                </a:solidFill>
              </a:rPr>
              <a:t>August 1791 – slave revolt breaks out; control northern part of colony by 1792</a:t>
            </a:r>
          </a:p>
          <a:p>
            <a:endParaRPr lang="en-GB" sz="1800" dirty="0" smtClean="0">
              <a:solidFill>
                <a:schemeClr val="accent6">
                  <a:lumMod val="50000"/>
                </a:schemeClr>
              </a:solidFill>
            </a:endParaRPr>
          </a:p>
          <a:p>
            <a:r>
              <a:rPr lang="en-GB" sz="1800" dirty="0" smtClean="0">
                <a:solidFill>
                  <a:schemeClr val="accent6">
                    <a:lumMod val="50000"/>
                  </a:schemeClr>
                </a:solidFill>
              </a:rPr>
              <a:t>European population seeks to appease </a:t>
            </a:r>
            <a:r>
              <a:rPr lang="en-GB" sz="1800" i="1" dirty="0" smtClean="0">
                <a:solidFill>
                  <a:schemeClr val="accent6">
                    <a:lumMod val="50000"/>
                  </a:schemeClr>
                </a:solidFill>
              </a:rPr>
              <a:t>affranchis</a:t>
            </a:r>
            <a:endParaRPr lang="en-GB" sz="1800" dirty="0" smtClean="0">
              <a:solidFill>
                <a:schemeClr val="accent6">
                  <a:lumMod val="50000"/>
                </a:schemeClr>
              </a:solidFill>
            </a:endParaRPr>
          </a:p>
          <a:p>
            <a:endParaRPr lang="en-GB" sz="1800" dirty="0" smtClean="0">
              <a:solidFill>
                <a:schemeClr val="accent6">
                  <a:lumMod val="50000"/>
                </a:schemeClr>
              </a:solidFill>
            </a:endParaRPr>
          </a:p>
          <a:p>
            <a:r>
              <a:rPr lang="en-GB" sz="1800" dirty="0" smtClean="0">
                <a:solidFill>
                  <a:schemeClr val="accent6">
                    <a:lumMod val="50000"/>
                  </a:schemeClr>
                </a:solidFill>
              </a:rPr>
              <a:t>April 1792: French government extends citizenship rights to all </a:t>
            </a:r>
            <a:r>
              <a:rPr lang="en-GB" sz="1800" i="1" dirty="0" smtClean="0">
                <a:solidFill>
                  <a:schemeClr val="accent6">
                    <a:lumMod val="50000"/>
                  </a:schemeClr>
                </a:solidFill>
              </a:rPr>
              <a:t>affranchis</a:t>
            </a:r>
          </a:p>
          <a:p>
            <a:endParaRPr lang="en-GB" sz="1800" i="1" dirty="0">
              <a:solidFill>
                <a:schemeClr val="accent6">
                  <a:lumMod val="50000"/>
                </a:schemeClr>
              </a:solidFill>
            </a:endParaRPr>
          </a:p>
          <a:p>
            <a:r>
              <a:rPr lang="en-GB" sz="1800" dirty="0" smtClean="0">
                <a:solidFill>
                  <a:schemeClr val="accent6">
                    <a:lumMod val="50000"/>
                  </a:schemeClr>
                </a:solidFill>
              </a:rPr>
              <a:t>Factional violence plus infiltration of Spanish and British troops</a:t>
            </a:r>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Tree>
    <p:extLst>
      <p:ext uri="{BB962C8B-B14F-4D97-AF65-F5344CB8AC3E}">
        <p14:creationId xmlns:p14="http://schemas.microsoft.com/office/powerpoint/2010/main" val="622078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Haitian revolution, c. 1791–1804</a:t>
            </a:r>
            <a:br>
              <a:rPr lang="en-GB" dirty="0" smtClean="0"/>
            </a:br>
            <a:endParaRPr lang="en-GB" dirty="0"/>
          </a:p>
        </p:txBody>
      </p:sp>
      <p:sp>
        <p:nvSpPr>
          <p:cNvPr id="3" name="Rectangle 2"/>
          <p:cNvSpPr/>
          <p:nvPr/>
        </p:nvSpPr>
        <p:spPr>
          <a:xfrm>
            <a:off x="6851409" y="4029100"/>
            <a:ext cx="2126047" cy="1477328"/>
          </a:xfrm>
          <a:prstGeom prst="rect">
            <a:avLst/>
          </a:prstGeom>
        </p:spPr>
        <p:txBody>
          <a:bodyPr wrap="square">
            <a:spAutoFit/>
          </a:bodyPr>
          <a:lstStyle/>
          <a:p>
            <a:pPr algn="r"/>
            <a:r>
              <a:rPr lang="en-GB" dirty="0" smtClean="0"/>
              <a:t>Léger-</a:t>
            </a:r>
            <a:r>
              <a:rPr lang="en-GB" dirty="0" err="1" smtClean="0"/>
              <a:t>Félicité</a:t>
            </a:r>
            <a:r>
              <a:rPr lang="en-GB" dirty="0" smtClean="0"/>
              <a:t> </a:t>
            </a:r>
            <a:r>
              <a:rPr lang="en-GB" dirty="0" err="1" smtClean="0"/>
              <a:t>Sonthonax</a:t>
            </a:r>
            <a:r>
              <a:rPr lang="en-GB" dirty="0" smtClean="0"/>
              <a:t>, </a:t>
            </a:r>
            <a:r>
              <a:rPr lang="en-GB" dirty="0" err="1" smtClean="0"/>
              <a:t>Girondin</a:t>
            </a:r>
            <a:r>
              <a:rPr lang="en-GB" dirty="0" smtClean="0"/>
              <a:t> </a:t>
            </a:r>
          </a:p>
          <a:p>
            <a:pPr algn="r"/>
            <a:r>
              <a:rPr lang="en-GB" dirty="0" smtClean="0"/>
              <a:t>(1763–1813)</a:t>
            </a:r>
          </a:p>
          <a:p>
            <a:pPr algn="r"/>
            <a:r>
              <a:rPr lang="en-GB" dirty="0" smtClean="0"/>
              <a:t> </a:t>
            </a:r>
            <a:endParaRPr lang="en-GB" dirty="0"/>
          </a:p>
        </p:txBody>
      </p:sp>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4293096"/>
            <a:ext cx="5342644" cy="201622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
        <p:nvSpPr>
          <p:cNvPr id="8" name="Content Placeholder 1"/>
          <p:cNvSpPr txBox="1">
            <a:spLocks/>
          </p:cNvSpPr>
          <p:nvPr/>
        </p:nvSpPr>
        <p:spPr>
          <a:xfrm>
            <a:off x="165458" y="1628800"/>
            <a:ext cx="6685951" cy="424847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700" dirty="0" smtClean="0">
                <a:solidFill>
                  <a:schemeClr val="accent6">
                    <a:lumMod val="50000"/>
                  </a:schemeClr>
                </a:solidFill>
              </a:rPr>
              <a:t>1792 – </a:t>
            </a:r>
            <a:r>
              <a:rPr lang="en-GB" sz="1700" dirty="0"/>
              <a:t>Léger-Félicité Sonthonax </a:t>
            </a:r>
            <a:r>
              <a:rPr lang="en-GB" sz="1700" dirty="0" smtClean="0"/>
              <a:t>dispatched to Hispaniola</a:t>
            </a:r>
          </a:p>
          <a:p>
            <a:endParaRPr lang="en-GB" sz="1200" dirty="0"/>
          </a:p>
          <a:p>
            <a:r>
              <a:rPr lang="en-GB" sz="1700" dirty="0" smtClean="0"/>
              <a:t>1793 – France declares war on Britain; attempted overthrow of colonial government by rebellious white faction</a:t>
            </a:r>
          </a:p>
          <a:p>
            <a:endParaRPr lang="en-GB" sz="1200" dirty="0"/>
          </a:p>
          <a:p>
            <a:r>
              <a:rPr lang="en-GB" sz="1700" dirty="0" smtClean="0"/>
              <a:t>June 1793 – Sonthonax promised freedom to slaves who joined French army</a:t>
            </a:r>
          </a:p>
          <a:p>
            <a:endParaRPr lang="en-GB" sz="1200" dirty="0"/>
          </a:p>
          <a:p>
            <a:r>
              <a:rPr lang="en-GB" sz="1700" dirty="0" smtClean="0"/>
              <a:t>August 1793 – Sonthonax declared freedom to all slaves in northern provinces of Saint-Domingue; extended throughout colony later that year</a:t>
            </a:r>
          </a:p>
          <a:p>
            <a:endParaRPr lang="en-GB" sz="1200" dirty="0" smtClean="0"/>
          </a:p>
          <a:p>
            <a:r>
              <a:rPr lang="en-GB" sz="1700" dirty="0" smtClean="0"/>
              <a:t>February </a:t>
            </a:r>
            <a:r>
              <a:rPr lang="en-GB" sz="1700" dirty="0"/>
              <a:t>1794 – </a:t>
            </a:r>
            <a:r>
              <a:rPr lang="en-GB" sz="1700" dirty="0" smtClean="0"/>
              <a:t>Jacobins(</a:t>
            </a:r>
            <a:r>
              <a:rPr lang="en-GB" sz="1700" dirty="0" err="1" smtClean="0"/>
              <a:t>Montagnard</a:t>
            </a:r>
            <a:r>
              <a:rPr lang="en-GB" sz="1700" dirty="0" smtClean="0"/>
              <a:t>)-led </a:t>
            </a:r>
            <a:r>
              <a:rPr lang="en-GB" sz="1700" dirty="0"/>
              <a:t>National Convention verifies Sonthonax’s decision; abolishes slavery throughout French colonies </a:t>
            </a:r>
          </a:p>
          <a:p>
            <a:endParaRPr lang="en-GB" sz="1800" dirty="0" smtClean="0"/>
          </a:p>
          <a:p>
            <a:endParaRPr lang="en-GB" sz="1800" dirty="0"/>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1409" y="1628800"/>
            <a:ext cx="20955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54922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4293096"/>
            <a:ext cx="5342644" cy="201622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
        <p:nvSpPr>
          <p:cNvPr id="8" name="Content Placeholder 1"/>
          <p:cNvSpPr txBox="1">
            <a:spLocks/>
          </p:cNvSpPr>
          <p:nvPr/>
        </p:nvSpPr>
        <p:spPr>
          <a:xfrm>
            <a:off x="165458" y="1628800"/>
            <a:ext cx="6685951" cy="432048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p>
          <a:p>
            <a:endParaRPr lang="en-GB" sz="1800" dirty="0"/>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904" y="1628800"/>
            <a:ext cx="220436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ontent Placeholder 1"/>
          <p:cNvSpPr txBox="1">
            <a:spLocks/>
          </p:cNvSpPr>
          <p:nvPr/>
        </p:nvSpPr>
        <p:spPr>
          <a:xfrm>
            <a:off x="165461" y="1622142"/>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700" dirty="0" smtClean="0">
                <a:solidFill>
                  <a:schemeClr val="accent6">
                    <a:lumMod val="50000"/>
                  </a:schemeClr>
                </a:solidFill>
              </a:rPr>
              <a:t>1794 – abolition led to rebel </a:t>
            </a:r>
            <a:r>
              <a:rPr lang="en-GB" sz="1700" dirty="0">
                <a:solidFill>
                  <a:schemeClr val="accent6">
                    <a:lumMod val="50000"/>
                  </a:schemeClr>
                </a:solidFill>
              </a:rPr>
              <a:t>leader </a:t>
            </a:r>
            <a:r>
              <a:rPr lang="en-GB" sz="1700" dirty="0" smtClean="0">
                <a:solidFill>
                  <a:schemeClr val="accent6">
                    <a:lumMod val="50000"/>
                  </a:schemeClr>
                </a:solidFill>
              </a:rPr>
              <a:t>Toussaint Louverture to switch allegiance from Spain to France</a:t>
            </a:r>
          </a:p>
          <a:p>
            <a:endParaRPr lang="en-GB" sz="1700" dirty="0">
              <a:solidFill>
                <a:schemeClr val="accent6">
                  <a:lumMod val="50000"/>
                </a:schemeClr>
              </a:solidFill>
            </a:endParaRPr>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1" name="Title 1"/>
          <p:cNvSpPr>
            <a:spLocks noGrp="1"/>
          </p:cNvSpPr>
          <p:nvPr>
            <p:ph type="title"/>
          </p:nvPr>
        </p:nvSpPr>
        <p:spPr>
          <a:xfrm>
            <a:off x="381000" y="355847"/>
            <a:ext cx="8381260" cy="1054394"/>
          </a:xfrm>
        </p:spPr>
        <p:txBody>
          <a:bodyPr/>
          <a:lstStyle/>
          <a:p>
            <a:r>
              <a:rPr lang="en-GB" dirty="0" smtClean="0"/>
              <a:t/>
            </a:r>
            <a:br>
              <a:rPr lang="en-GB" dirty="0" smtClean="0"/>
            </a:br>
            <a:r>
              <a:rPr lang="en-GB" dirty="0" smtClean="0"/>
              <a:t>Toussaint L’ouverture (1743–1803)</a:t>
            </a:r>
            <a:br>
              <a:rPr lang="en-GB" dirty="0" smtClean="0"/>
            </a:br>
            <a:endParaRPr lang="en-GB" dirty="0"/>
          </a:p>
        </p:txBody>
      </p:sp>
    </p:spTree>
    <p:extLst>
      <p:ext uri="{BB962C8B-B14F-4D97-AF65-F5344CB8AC3E}">
        <p14:creationId xmlns:p14="http://schemas.microsoft.com/office/powerpoint/2010/main" val="23225097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81000" y="1700808"/>
            <a:ext cx="8407893" cy="4103688"/>
          </a:xfrm>
          <a:prstGeom prst="rect">
            <a:avLst/>
          </a:prstGeom>
        </p:spPr>
        <p:txBody>
          <a:bodyPr>
            <a:spAutoFit/>
          </a:bodyPr>
          <a:lstStyle/>
          <a:p>
            <a:pPr marL="45720" indent="0" algn="just">
              <a:spcAft>
                <a:spcPts val="800"/>
              </a:spcAft>
              <a:buNone/>
            </a:pPr>
            <a:r>
              <a:rPr lang="en-GB" sz="1400" dirty="0">
                <a:latin typeface="Calibri" panose="020F0502020204030204" pitchFamily="34" charset="0"/>
                <a:ea typeface="Calibri" panose="020F0502020204030204" pitchFamily="34" charset="0"/>
                <a:cs typeface="Calibri" panose="020F0502020204030204" pitchFamily="34" charset="0"/>
              </a:rPr>
              <a:t>Marcus Rainsford, </a:t>
            </a:r>
            <a:r>
              <a:rPr lang="en-GB" sz="1400" i="1" dirty="0">
                <a:latin typeface="Calibri" panose="020F0502020204030204" pitchFamily="34" charset="0"/>
                <a:ea typeface="Calibri" panose="020F0502020204030204" pitchFamily="34" charset="0"/>
                <a:cs typeface="Calibri" panose="020F0502020204030204" pitchFamily="34" charset="0"/>
              </a:rPr>
              <a:t>An Historical Account of the Black Empire of </a:t>
            </a:r>
            <a:r>
              <a:rPr lang="en-GB" sz="1400" i="1" dirty="0" err="1">
                <a:latin typeface="Calibri" panose="020F0502020204030204" pitchFamily="34" charset="0"/>
                <a:ea typeface="Calibri" panose="020F0502020204030204" pitchFamily="34" charset="0"/>
                <a:cs typeface="Calibri" panose="020F0502020204030204" pitchFamily="34" charset="0"/>
              </a:rPr>
              <a:t>Hayti</a:t>
            </a:r>
            <a:r>
              <a:rPr lang="en-GB" sz="1400" i="1" dirty="0">
                <a:latin typeface="Calibri" panose="020F0502020204030204" pitchFamily="34" charset="0"/>
                <a:ea typeface="Calibri" panose="020F0502020204030204" pitchFamily="34" charset="0"/>
                <a:cs typeface="Calibri" panose="020F0502020204030204" pitchFamily="34" charset="0"/>
              </a:rPr>
              <a:t>: Comprehending a View of the Principal Transactions in the Revolution of Saint-Domingo; with its Ancient and Modern State</a:t>
            </a:r>
            <a:r>
              <a:rPr lang="en-GB" sz="1400" dirty="0">
                <a:latin typeface="Calibri" panose="020F0502020204030204" pitchFamily="34" charset="0"/>
                <a:ea typeface="Calibri" panose="020F0502020204030204" pitchFamily="34" charset="0"/>
                <a:cs typeface="Calibri" panose="020F0502020204030204" pitchFamily="34" charset="0"/>
              </a:rPr>
              <a:t> (London, 1805), pp. 239–43, 245–248</a:t>
            </a:r>
            <a:r>
              <a:rPr lang="en-GB" sz="1400" dirty="0" smtClean="0">
                <a:latin typeface="Calibri" panose="020F0502020204030204" pitchFamily="34" charset="0"/>
                <a:ea typeface="Calibri" panose="020F0502020204030204" pitchFamily="34" charset="0"/>
                <a:cs typeface="Calibri" panose="020F0502020204030204" pitchFamily="34" charset="0"/>
              </a:rPr>
              <a:t>.</a:t>
            </a:r>
          </a:p>
          <a:p>
            <a:pPr lvl="0"/>
            <a:r>
              <a:rPr lang="en-GB" b="1" dirty="0" smtClean="0"/>
              <a:t>Use Rainsford’s account to </a:t>
            </a:r>
            <a:r>
              <a:rPr lang="en-GB" b="1" dirty="0"/>
              <a:t>construct a biographical sketch of Toussaint. List 5–10 pieces of information that seem interesting/important about his life story.</a:t>
            </a:r>
            <a:endParaRPr lang="en-GB" dirty="0"/>
          </a:p>
          <a:p>
            <a:pPr lvl="0"/>
            <a:r>
              <a:rPr lang="en-GB" b="1" dirty="0"/>
              <a:t>What qualities does Rainsford list Toussaint as having possessed? What makes Toussaint an exceptional individual in Rainsford’s eyes? What makes Toussaint an effective military and political leader in Rainsford’s eyes?</a:t>
            </a:r>
            <a:endParaRPr lang="en-GB" dirty="0"/>
          </a:p>
          <a:p>
            <a:pPr lvl="0"/>
            <a:r>
              <a:rPr lang="en-GB" b="1" dirty="0"/>
              <a:t>How might the above biographical information about Rainsford influence interpretation of his account of Toussaint? </a:t>
            </a:r>
            <a:endParaRPr lang="en-GB" dirty="0"/>
          </a:p>
        </p:txBody>
      </p:sp>
      <p:sp>
        <p:nvSpPr>
          <p:cNvPr id="6" name="Title 1"/>
          <p:cNvSpPr>
            <a:spLocks noGrp="1"/>
          </p:cNvSpPr>
          <p:nvPr>
            <p:ph type="title"/>
          </p:nvPr>
        </p:nvSpPr>
        <p:spPr/>
        <p:txBody>
          <a:bodyPr/>
          <a:lstStyle/>
          <a:p>
            <a:r>
              <a:rPr lang="en-GB" dirty="0" smtClean="0"/>
              <a:t/>
            </a:r>
            <a:br>
              <a:rPr lang="en-GB" dirty="0" smtClean="0"/>
            </a:br>
            <a:r>
              <a:rPr lang="en-GB" dirty="0" smtClean="0"/>
              <a:t>Toussaint L’ouverture (1743–1803)</a:t>
            </a:r>
            <a:br>
              <a:rPr lang="en-GB" dirty="0" smtClean="0"/>
            </a:br>
            <a:endParaRPr lang="en-GB" dirty="0"/>
          </a:p>
        </p:txBody>
      </p:sp>
    </p:spTree>
    <p:extLst>
      <p:ext uri="{BB962C8B-B14F-4D97-AF65-F5344CB8AC3E}">
        <p14:creationId xmlns:p14="http://schemas.microsoft.com/office/powerpoint/2010/main" val="23808245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4294967295"/>
          </p:nvPr>
        </p:nvSpPr>
        <p:spPr>
          <a:xfrm>
            <a:off x="323528" y="332656"/>
            <a:ext cx="3528392" cy="4139403"/>
          </a:xfrm>
          <a:prstGeom prst="rect">
            <a:avLst/>
          </a:prstGeom>
        </p:spPr>
        <p:txBody>
          <a:bodyPr wrap="square">
            <a:spAutoFit/>
          </a:bodyPr>
          <a:lstStyle/>
          <a:p>
            <a:pPr marL="45720" indent="0" algn="just">
              <a:spcAft>
                <a:spcPts val="800"/>
              </a:spcAft>
              <a:buNone/>
            </a:pPr>
            <a:r>
              <a:rPr lang="en-GB" sz="1400" dirty="0">
                <a:latin typeface="Calibri" panose="020F0502020204030204" pitchFamily="34" charset="0"/>
                <a:ea typeface="Calibri" panose="020F0502020204030204" pitchFamily="34" charset="0"/>
                <a:cs typeface="Calibri" panose="020F0502020204030204" pitchFamily="34" charset="0"/>
              </a:rPr>
              <a:t>Marcus Rainsford, </a:t>
            </a:r>
            <a:r>
              <a:rPr lang="en-GB" sz="1400" i="1" dirty="0">
                <a:latin typeface="Calibri" panose="020F0502020204030204" pitchFamily="34" charset="0"/>
                <a:ea typeface="Calibri" panose="020F0502020204030204" pitchFamily="34" charset="0"/>
                <a:cs typeface="Calibri" panose="020F0502020204030204" pitchFamily="34" charset="0"/>
              </a:rPr>
              <a:t>An Historical Account of the Black Empire of </a:t>
            </a:r>
            <a:r>
              <a:rPr lang="en-GB" sz="1400" i="1" dirty="0" err="1">
                <a:latin typeface="Calibri" panose="020F0502020204030204" pitchFamily="34" charset="0"/>
                <a:ea typeface="Calibri" panose="020F0502020204030204" pitchFamily="34" charset="0"/>
                <a:cs typeface="Calibri" panose="020F0502020204030204" pitchFamily="34" charset="0"/>
              </a:rPr>
              <a:t>Hayti</a:t>
            </a:r>
            <a:r>
              <a:rPr lang="en-GB" sz="1400" i="1" dirty="0">
                <a:latin typeface="Calibri" panose="020F0502020204030204" pitchFamily="34" charset="0"/>
                <a:ea typeface="Calibri" panose="020F0502020204030204" pitchFamily="34" charset="0"/>
                <a:cs typeface="Calibri" panose="020F0502020204030204" pitchFamily="34" charset="0"/>
              </a:rPr>
              <a:t>: Comprehending a View of the Principal Transactions in the Revolution of Saint-Domingo; with its Ancient and Modern State</a:t>
            </a:r>
            <a:r>
              <a:rPr lang="en-GB" sz="1400" dirty="0">
                <a:latin typeface="Calibri" panose="020F0502020204030204" pitchFamily="34" charset="0"/>
                <a:ea typeface="Calibri" panose="020F0502020204030204" pitchFamily="34" charset="0"/>
                <a:cs typeface="Calibri" panose="020F0502020204030204" pitchFamily="34" charset="0"/>
              </a:rPr>
              <a:t> (London, 1805), pp. 239–43, 245–248</a:t>
            </a:r>
            <a:r>
              <a:rPr lang="en-GB" sz="1400" dirty="0" smtClean="0">
                <a:latin typeface="Calibri" panose="020F0502020204030204" pitchFamily="34" charset="0"/>
                <a:ea typeface="Calibri" panose="020F0502020204030204" pitchFamily="34" charset="0"/>
                <a:cs typeface="Calibri" panose="020F0502020204030204" pitchFamily="34" charset="0"/>
              </a:rPr>
              <a:t>.</a:t>
            </a:r>
          </a:p>
          <a:p>
            <a:pPr lvl="0"/>
            <a:r>
              <a:rPr lang="en-GB" b="1" dirty="0" smtClean="0"/>
              <a:t>What impressions can be gleaned from the accompanying portrait (which appeared as an engraving in Rainsford’s book)?</a:t>
            </a:r>
            <a:endParaRPr lang="en-GB" dirty="0" smtClean="0"/>
          </a:p>
          <a:p>
            <a:pPr algn="just">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4283968" y="152896"/>
            <a:ext cx="4692352" cy="6531864"/>
          </a:xfrm>
          <a:prstGeom prst="rect">
            <a:avLst/>
          </a:prstGeom>
        </p:spPr>
      </p:pic>
    </p:spTree>
    <p:extLst>
      <p:ext uri="{BB962C8B-B14F-4D97-AF65-F5344CB8AC3E}">
        <p14:creationId xmlns:p14="http://schemas.microsoft.com/office/powerpoint/2010/main" val="7227123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4293096"/>
            <a:ext cx="5342644" cy="201622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
        <p:nvSpPr>
          <p:cNvPr id="8" name="Content Placeholder 1"/>
          <p:cNvSpPr txBox="1">
            <a:spLocks/>
          </p:cNvSpPr>
          <p:nvPr/>
        </p:nvSpPr>
        <p:spPr>
          <a:xfrm>
            <a:off x="165458" y="1628800"/>
            <a:ext cx="6685951" cy="432048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p>
          <a:p>
            <a:endParaRPr lang="en-GB" sz="1800" dirty="0"/>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904" y="1628800"/>
            <a:ext cx="220436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ontent Placeholder 1"/>
          <p:cNvSpPr txBox="1">
            <a:spLocks/>
          </p:cNvSpPr>
          <p:nvPr/>
        </p:nvSpPr>
        <p:spPr>
          <a:xfrm>
            <a:off x="165461" y="1622142"/>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700" dirty="0" smtClean="0">
                <a:solidFill>
                  <a:schemeClr val="accent6">
                    <a:lumMod val="50000"/>
                  </a:schemeClr>
                </a:solidFill>
              </a:rPr>
              <a:t>1794 – abolition led to rebel </a:t>
            </a:r>
            <a:r>
              <a:rPr lang="en-GB" sz="1700" dirty="0">
                <a:solidFill>
                  <a:schemeClr val="accent6">
                    <a:lumMod val="50000"/>
                  </a:schemeClr>
                </a:solidFill>
              </a:rPr>
              <a:t>leader </a:t>
            </a:r>
            <a:r>
              <a:rPr lang="en-GB" sz="1700" dirty="0" smtClean="0">
                <a:solidFill>
                  <a:schemeClr val="accent6">
                    <a:lumMod val="50000"/>
                  </a:schemeClr>
                </a:solidFill>
              </a:rPr>
              <a:t>Toussaint Louverture to switch allegiance from Spain to France</a:t>
            </a:r>
          </a:p>
          <a:p>
            <a:endParaRPr lang="en-GB" sz="1700" dirty="0">
              <a:solidFill>
                <a:schemeClr val="accent6">
                  <a:lumMod val="50000"/>
                </a:schemeClr>
              </a:solidFill>
            </a:endParaRPr>
          </a:p>
          <a:p>
            <a:r>
              <a:rPr lang="en-GB" sz="1700" dirty="0" smtClean="0">
                <a:solidFill>
                  <a:schemeClr val="accent6">
                    <a:lumMod val="50000"/>
                  </a:schemeClr>
                </a:solidFill>
              </a:rPr>
              <a:t>Toussaint: (relatively-)privileged background: educated, some French, non-fieldworker</a:t>
            </a:r>
          </a:p>
          <a:p>
            <a:endParaRPr lang="en-GB" sz="1700" dirty="0" smtClean="0"/>
          </a:p>
          <a:p>
            <a:r>
              <a:rPr lang="en-GB" sz="1700" dirty="0" smtClean="0"/>
              <a:t>1791 – initially non-committal in response to August rebellion, but eventually joined in; forms new army and enjoys military successes</a:t>
            </a:r>
          </a:p>
          <a:p>
            <a:endParaRPr lang="en-GB" sz="1700" dirty="0"/>
          </a:p>
          <a:p>
            <a:r>
              <a:rPr lang="en-GB" sz="1700" dirty="0" smtClean="0"/>
              <a:t>Post-1794: </a:t>
            </a:r>
            <a:r>
              <a:rPr lang="en-GB" sz="1700" dirty="0" smtClean="0">
                <a:solidFill>
                  <a:schemeClr val="accent6">
                    <a:lumMod val="50000"/>
                  </a:schemeClr>
                </a:solidFill>
              </a:rPr>
              <a:t>Toussaint made lieutenant governor of </a:t>
            </a:r>
            <a:r>
              <a:rPr lang="en-GB" sz="1700" dirty="0" smtClean="0"/>
              <a:t>Saint-Domingue; begins process of trying to restore colony’s economy</a:t>
            </a:r>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1" name="Title 1"/>
          <p:cNvSpPr>
            <a:spLocks noGrp="1"/>
          </p:cNvSpPr>
          <p:nvPr>
            <p:ph type="title"/>
          </p:nvPr>
        </p:nvSpPr>
        <p:spPr>
          <a:xfrm>
            <a:off x="381000" y="355847"/>
            <a:ext cx="8381260" cy="1054394"/>
          </a:xfrm>
        </p:spPr>
        <p:txBody>
          <a:bodyPr/>
          <a:lstStyle/>
          <a:p>
            <a:r>
              <a:rPr lang="en-GB" dirty="0" smtClean="0"/>
              <a:t/>
            </a:r>
            <a:br>
              <a:rPr lang="en-GB" dirty="0" smtClean="0"/>
            </a:br>
            <a:r>
              <a:rPr lang="en-GB" dirty="0" smtClean="0"/>
              <a:t>Toussaint L’ouverture (1743–1803)</a:t>
            </a:r>
            <a:br>
              <a:rPr lang="en-GB" dirty="0" smtClean="0"/>
            </a:br>
            <a:endParaRPr lang="en-GB" dirty="0"/>
          </a:p>
        </p:txBody>
      </p:sp>
    </p:spTree>
    <p:extLst>
      <p:ext uri="{BB962C8B-B14F-4D97-AF65-F5344CB8AC3E}">
        <p14:creationId xmlns:p14="http://schemas.microsoft.com/office/powerpoint/2010/main" val="5199284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4293096"/>
            <a:ext cx="5342644" cy="201622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
        <p:nvSpPr>
          <p:cNvPr id="8" name="Content Placeholder 1"/>
          <p:cNvSpPr txBox="1">
            <a:spLocks/>
          </p:cNvSpPr>
          <p:nvPr/>
        </p:nvSpPr>
        <p:spPr>
          <a:xfrm>
            <a:off x="165458" y="1628800"/>
            <a:ext cx="6685951" cy="432048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p>
          <a:p>
            <a:endParaRPr lang="en-GB" sz="1800" dirty="0"/>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904" y="1628800"/>
            <a:ext cx="220436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ontent Placeholder 1"/>
          <p:cNvSpPr txBox="1">
            <a:spLocks/>
          </p:cNvSpPr>
          <p:nvPr/>
        </p:nvSpPr>
        <p:spPr>
          <a:xfrm>
            <a:off x="165461" y="1622142"/>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0" name="Content Placeholder 1"/>
          <p:cNvSpPr txBox="1">
            <a:spLocks/>
          </p:cNvSpPr>
          <p:nvPr/>
        </p:nvSpPr>
        <p:spPr>
          <a:xfrm>
            <a:off x="317861" y="1774542"/>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700" dirty="0" smtClean="0">
                <a:solidFill>
                  <a:schemeClr val="accent6">
                    <a:lumMod val="50000"/>
                  </a:schemeClr>
                </a:solidFill>
              </a:rPr>
              <a:t>1796 – Toussaint removes domestic opposition; resisted French officialdom on island; deposes </a:t>
            </a:r>
            <a:r>
              <a:rPr lang="en-GB" sz="1700" dirty="0">
                <a:solidFill>
                  <a:schemeClr val="accent6">
                    <a:lumMod val="50000"/>
                  </a:schemeClr>
                </a:solidFill>
              </a:rPr>
              <a:t>governor general Étienne </a:t>
            </a:r>
            <a:r>
              <a:rPr lang="en-GB" sz="1700" dirty="0" smtClean="0">
                <a:solidFill>
                  <a:schemeClr val="accent6">
                    <a:lumMod val="50000"/>
                  </a:schemeClr>
                </a:solidFill>
              </a:rPr>
              <a:t>Laveaux; appointed new governor by Sonthonax</a:t>
            </a:r>
            <a:endParaRPr lang="en-GB" sz="1700" dirty="0">
              <a:solidFill>
                <a:schemeClr val="accent6">
                  <a:lumMod val="50000"/>
                </a:schemeClr>
              </a:solidFill>
            </a:endParaRPr>
          </a:p>
          <a:p>
            <a:endParaRPr lang="en-GB" sz="1700" dirty="0" smtClean="0">
              <a:solidFill>
                <a:schemeClr val="accent6">
                  <a:lumMod val="50000"/>
                </a:schemeClr>
              </a:solidFill>
            </a:endParaRPr>
          </a:p>
          <a:p>
            <a:r>
              <a:rPr lang="en-GB" sz="1700" dirty="0" smtClean="0">
                <a:solidFill>
                  <a:schemeClr val="accent6">
                    <a:lumMod val="50000"/>
                  </a:schemeClr>
                </a:solidFill>
              </a:rPr>
              <a:t>1797 – Toussaint organised Sonthonax’s expulsion from Saint-Domingue</a:t>
            </a:r>
          </a:p>
          <a:p>
            <a:endParaRPr lang="en-GB" sz="1700" dirty="0">
              <a:solidFill>
                <a:schemeClr val="accent6">
                  <a:lumMod val="50000"/>
                </a:schemeClr>
              </a:solidFill>
            </a:endParaRPr>
          </a:p>
          <a:p>
            <a:r>
              <a:rPr lang="en-GB" sz="1700" dirty="0" smtClean="0">
                <a:solidFill>
                  <a:schemeClr val="accent6">
                    <a:lumMod val="50000"/>
                  </a:schemeClr>
                </a:solidFill>
              </a:rPr>
              <a:t>1797–1798 – British expulsed</a:t>
            </a:r>
          </a:p>
          <a:p>
            <a:endParaRPr lang="en-GB" sz="1700" dirty="0" smtClean="0">
              <a:solidFill>
                <a:schemeClr val="accent6">
                  <a:lumMod val="50000"/>
                </a:schemeClr>
              </a:solidFill>
            </a:endParaRPr>
          </a:p>
          <a:p>
            <a:r>
              <a:rPr lang="en-GB" sz="1700" dirty="0" smtClean="0">
                <a:solidFill>
                  <a:schemeClr val="accent6">
                    <a:lumMod val="50000"/>
                  </a:schemeClr>
                </a:solidFill>
              </a:rPr>
              <a:t>1801 – signs commercial treaties with Britain and United States</a:t>
            </a:r>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2" name="Title 1"/>
          <p:cNvSpPr>
            <a:spLocks noGrp="1"/>
          </p:cNvSpPr>
          <p:nvPr>
            <p:ph type="title"/>
          </p:nvPr>
        </p:nvSpPr>
        <p:spPr/>
        <p:txBody>
          <a:bodyPr/>
          <a:lstStyle/>
          <a:p>
            <a:r>
              <a:rPr lang="en-GB" dirty="0" smtClean="0"/>
              <a:t/>
            </a:r>
            <a:br>
              <a:rPr lang="en-GB" dirty="0" smtClean="0"/>
            </a:br>
            <a:r>
              <a:rPr lang="en-GB" dirty="0" smtClean="0"/>
              <a:t>Toussaint L’ouverture (1743–1803)</a:t>
            </a:r>
            <a:br>
              <a:rPr lang="en-GB" dirty="0" smtClean="0"/>
            </a:br>
            <a:endParaRPr lang="en-GB" dirty="0"/>
          </a:p>
        </p:txBody>
      </p:sp>
    </p:spTree>
    <p:extLst>
      <p:ext uri="{BB962C8B-B14F-4D97-AF65-F5344CB8AC3E}">
        <p14:creationId xmlns:p14="http://schemas.microsoft.com/office/powerpoint/2010/main" val="41132657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4293096"/>
            <a:ext cx="5342644" cy="201622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
        <p:nvSpPr>
          <p:cNvPr id="8" name="Content Placeholder 1"/>
          <p:cNvSpPr txBox="1">
            <a:spLocks/>
          </p:cNvSpPr>
          <p:nvPr/>
        </p:nvSpPr>
        <p:spPr>
          <a:xfrm>
            <a:off x="165458" y="1628800"/>
            <a:ext cx="6685951" cy="432048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p>
          <a:p>
            <a:endParaRPr lang="en-GB" sz="1800" dirty="0"/>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904" y="1628800"/>
            <a:ext cx="220436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ontent Placeholder 1"/>
          <p:cNvSpPr txBox="1">
            <a:spLocks/>
          </p:cNvSpPr>
          <p:nvPr/>
        </p:nvSpPr>
        <p:spPr>
          <a:xfrm>
            <a:off x="165461" y="1622142"/>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0" name="Content Placeholder 1"/>
          <p:cNvSpPr txBox="1">
            <a:spLocks/>
          </p:cNvSpPr>
          <p:nvPr/>
        </p:nvSpPr>
        <p:spPr>
          <a:xfrm>
            <a:off x="165458" y="1670076"/>
            <a:ext cx="6494776"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GB" sz="1700" b="1" dirty="0"/>
              <a:t>What does the constitution have to say about the legality of slavery?</a:t>
            </a:r>
            <a:endParaRPr lang="en-GB" sz="1700" dirty="0"/>
          </a:p>
          <a:p>
            <a:pPr lvl="0"/>
            <a:r>
              <a:rPr lang="en-GB" sz="1700" b="1" dirty="0"/>
              <a:t>What powers does the constitution bestow on </a:t>
            </a:r>
            <a:r>
              <a:rPr lang="en-GB" sz="1700" b="1" dirty="0" smtClean="0"/>
              <a:t>Toussaint?</a:t>
            </a:r>
            <a:endParaRPr lang="en-GB" sz="1700" dirty="0"/>
          </a:p>
          <a:p>
            <a:pPr lvl="0"/>
            <a:r>
              <a:rPr lang="en-GB" sz="1700" b="1" dirty="0"/>
              <a:t>In what ways might the constitution echo the ideas of revolutionaries in hexagonal France? Are there similarities between the constitution and other sources encountered on the module? How might the constitution compare and contrast with those passed in France in 1791 and 1793, for instance?</a:t>
            </a:r>
            <a:endParaRPr lang="en-GB" sz="1700" dirty="0"/>
          </a:p>
          <a:p>
            <a:pPr lvl="0"/>
            <a:r>
              <a:rPr lang="en-GB" sz="1700" b="1" dirty="0"/>
              <a:t>What does the constitution have to say about agriculture, trade and commerce?</a:t>
            </a:r>
            <a:endParaRPr lang="en-GB" sz="1700" dirty="0"/>
          </a:p>
          <a:p>
            <a:pPr lvl="0"/>
            <a:r>
              <a:rPr lang="en-GB" sz="1700" b="1" dirty="0"/>
              <a:t>What does the constitution have to say about religion, and why might this be significant?</a:t>
            </a:r>
            <a:endParaRPr lang="en-GB" sz="1700" dirty="0"/>
          </a:p>
          <a:p>
            <a:pPr lvl="0"/>
            <a:r>
              <a:rPr lang="en-GB" sz="1700" b="1" dirty="0"/>
              <a:t>What does the constitution say about the legal status of Saint-Domingue? Is it a clarion call for independence?</a:t>
            </a:r>
            <a:endParaRPr lang="en-GB" sz="1700" dirty="0"/>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2" name="Title 1"/>
          <p:cNvSpPr>
            <a:spLocks noGrp="1"/>
          </p:cNvSpPr>
          <p:nvPr>
            <p:ph type="title"/>
          </p:nvPr>
        </p:nvSpPr>
        <p:spPr/>
        <p:txBody>
          <a:bodyPr/>
          <a:lstStyle/>
          <a:p>
            <a:r>
              <a:rPr lang="en-GB" dirty="0" smtClean="0"/>
              <a:t>Constitution of 1801</a:t>
            </a:r>
            <a:endParaRPr lang="en-GB" dirty="0"/>
          </a:p>
        </p:txBody>
      </p:sp>
    </p:spTree>
    <p:extLst>
      <p:ext uri="{BB962C8B-B14F-4D97-AF65-F5344CB8AC3E}">
        <p14:creationId xmlns:p14="http://schemas.microsoft.com/office/powerpoint/2010/main" val="23190920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4293096"/>
            <a:ext cx="5342644" cy="201622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
        <p:nvSpPr>
          <p:cNvPr id="8" name="Content Placeholder 1"/>
          <p:cNvSpPr txBox="1">
            <a:spLocks/>
          </p:cNvSpPr>
          <p:nvPr/>
        </p:nvSpPr>
        <p:spPr>
          <a:xfrm>
            <a:off x="165458" y="1628800"/>
            <a:ext cx="6685951" cy="432048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p>
          <a:p>
            <a:endParaRPr lang="en-GB" sz="1800" dirty="0"/>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904" y="1628800"/>
            <a:ext cx="220436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ontent Placeholder 1"/>
          <p:cNvSpPr txBox="1">
            <a:spLocks/>
          </p:cNvSpPr>
          <p:nvPr/>
        </p:nvSpPr>
        <p:spPr>
          <a:xfrm>
            <a:off x="165461" y="1622142"/>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0" name="Content Placeholder 1"/>
          <p:cNvSpPr txBox="1">
            <a:spLocks/>
          </p:cNvSpPr>
          <p:nvPr/>
        </p:nvSpPr>
        <p:spPr>
          <a:xfrm>
            <a:off x="165458" y="1670076"/>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a:t>Art 1 — The entire extent of Saint-Domingue, and Samana, Tortuga, Gonave, the Cayemites, Ile-a-Vache, the Saone and other adjacent islands, </a:t>
            </a:r>
            <a:r>
              <a:rPr lang="en-GB" sz="1800" dirty="0">
                <a:solidFill>
                  <a:srgbClr val="FF0000"/>
                </a:solidFill>
              </a:rPr>
              <a:t>form the territory of one colony</a:t>
            </a:r>
            <a:r>
              <a:rPr lang="en-GB" sz="1800" dirty="0"/>
              <a:t>, that is part of the French Empire, but is subject to particular laws.</a:t>
            </a:r>
          </a:p>
          <a:p>
            <a:r>
              <a:rPr lang="en-GB" sz="1800" dirty="0" smtClean="0"/>
              <a:t>Art </a:t>
            </a:r>
            <a:r>
              <a:rPr lang="en-GB" sz="1800" dirty="0"/>
              <a:t>3 — </a:t>
            </a:r>
            <a:r>
              <a:rPr lang="en-GB" sz="1800" dirty="0">
                <a:solidFill>
                  <a:srgbClr val="FF0000"/>
                </a:solidFill>
              </a:rPr>
              <a:t>There can be no slaves on this territory; servitude has been forever abolished</a:t>
            </a:r>
            <a:r>
              <a:rPr lang="en-GB" sz="1800" dirty="0"/>
              <a:t>. All men are born, live and die there </a:t>
            </a:r>
            <a:r>
              <a:rPr lang="en-GB" sz="1800" dirty="0">
                <a:solidFill>
                  <a:srgbClr val="FF0000"/>
                </a:solidFill>
              </a:rPr>
              <a:t>free</a:t>
            </a:r>
            <a:r>
              <a:rPr lang="en-GB" sz="1800" dirty="0"/>
              <a:t> and </a:t>
            </a:r>
            <a:r>
              <a:rPr lang="en-GB" sz="1800" dirty="0">
                <a:solidFill>
                  <a:srgbClr val="002060"/>
                </a:solidFill>
              </a:rPr>
              <a:t>French</a:t>
            </a:r>
            <a:r>
              <a:rPr lang="en-GB" sz="1800" dirty="0"/>
              <a:t>.</a:t>
            </a:r>
          </a:p>
          <a:p>
            <a:r>
              <a:rPr lang="en-GB" sz="1800" dirty="0" smtClean="0"/>
              <a:t>Art </a:t>
            </a:r>
            <a:r>
              <a:rPr lang="en-GB" sz="1800" dirty="0"/>
              <a:t>4 — All men can work at all forms of employment, whatever their </a:t>
            </a:r>
            <a:r>
              <a:rPr lang="en-GB" sz="1800" dirty="0" smtClean="0"/>
              <a:t>colour</a:t>
            </a:r>
            <a:r>
              <a:rPr lang="en-GB" sz="1800" dirty="0"/>
              <a:t>.</a:t>
            </a:r>
          </a:p>
          <a:p>
            <a:r>
              <a:rPr lang="en-GB" sz="1800" dirty="0" smtClean="0"/>
              <a:t>Art </a:t>
            </a:r>
            <a:r>
              <a:rPr lang="en-GB" sz="1800" dirty="0"/>
              <a:t>5 — </a:t>
            </a:r>
            <a:r>
              <a:rPr lang="en-GB" sz="1800" dirty="0">
                <a:solidFill>
                  <a:srgbClr val="FF0000"/>
                </a:solidFill>
              </a:rPr>
              <a:t>No other distinctions exist than those of virtues and talents</a:t>
            </a:r>
            <a:r>
              <a:rPr lang="en-GB" sz="1800" dirty="0"/>
              <a:t>, nor any other superiority than that granted by the law in the exercise of a public charge. </a:t>
            </a:r>
            <a:r>
              <a:rPr lang="en-GB" sz="1800" dirty="0">
                <a:solidFill>
                  <a:srgbClr val="FF0000"/>
                </a:solidFill>
              </a:rPr>
              <a:t>The law is the same for all, whether it punishes or protects</a:t>
            </a:r>
            <a:r>
              <a:rPr lang="en-GB" sz="1800" dirty="0"/>
              <a:t>.</a:t>
            </a:r>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2" name="Title 1"/>
          <p:cNvSpPr>
            <a:spLocks noGrp="1"/>
          </p:cNvSpPr>
          <p:nvPr>
            <p:ph type="title"/>
          </p:nvPr>
        </p:nvSpPr>
        <p:spPr/>
        <p:txBody>
          <a:bodyPr/>
          <a:lstStyle/>
          <a:p>
            <a:r>
              <a:rPr lang="en-GB" dirty="0" smtClean="0"/>
              <a:t>Constitution of 1801</a:t>
            </a:r>
            <a:endParaRPr lang="en-GB" dirty="0"/>
          </a:p>
        </p:txBody>
      </p:sp>
    </p:spTree>
    <p:extLst>
      <p:ext uri="{BB962C8B-B14F-4D97-AF65-F5344CB8AC3E}">
        <p14:creationId xmlns:p14="http://schemas.microsoft.com/office/powerpoint/2010/main" val="18739957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4293096"/>
            <a:ext cx="5342644" cy="2016224"/>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endParaRPr lang="en-GB" sz="1800" dirty="0" smtClean="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smtClean="0">
              <a:solidFill>
                <a:schemeClr val="accent6">
                  <a:lumMod val="50000"/>
                </a:schemeClr>
              </a:solidFill>
            </a:endParaRPr>
          </a:p>
          <a:p>
            <a:pPr marL="45720" indent="0">
              <a:buNone/>
            </a:pPr>
            <a:r>
              <a:rPr lang="en-GB" sz="1800" dirty="0" smtClean="0"/>
              <a:t> </a:t>
            </a:r>
            <a:endParaRPr lang="en-GB" sz="1800" dirty="0"/>
          </a:p>
        </p:txBody>
      </p:sp>
      <p:sp>
        <p:nvSpPr>
          <p:cNvPr id="8" name="Content Placeholder 1"/>
          <p:cNvSpPr txBox="1">
            <a:spLocks/>
          </p:cNvSpPr>
          <p:nvPr/>
        </p:nvSpPr>
        <p:spPr>
          <a:xfrm>
            <a:off x="165458" y="1628800"/>
            <a:ext cx="6685951" cy="432048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smtClean="0"/>
          </a:p>
          <a:p>
            <a:endParaRPr lang="en-GB" sz="1800" dirty="0"/>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904" y="1628800"/>
            <a:ext cx="220436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ontent Placeholder 1"/>
          <p:cNvSpPr txBox="1">
            <a:spLocks/>
          </p:cNvSpPr>
          <p:nvPr/>
        </p:nvSpPr>
        <p:spPr>
          <a:xfrm>
            <a:off x="165461" y="1622142"/>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0" name="Content Placeholder 1"/>
          <p:cNvSpPr txBox="1">
            <a:spLocks/>
          </p:cNvSpPr>
          <p:nvPr/>
        </p:nvSpPr>
        <p:spPr>
          <a:xfrm>
            <a:off x="165458" y="1628800"/>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a:t>Art 28 — The </a:t>
            </a:r>
            <a:r>
              <a:rPr lang="en-GB" sz="1800" dirty="0">
                <a:solidFill>
                  <a:srgbClr val="FF0000"/>
                </a:solidFill>
              </a:rPr>
              <a:t>Constitution names as governor Citizen Toussaint Louverture</a:t>
            </a:r>
            <a:r>
              <a:rPr lang="en-GB" sz="1800" dirty="0"/>
              <a:t>, General-in-Chief of the army of Saint-Domingue and, in consideration of the important services that the general has rendered to the colony in the most critical circumstances of the revolution, and per the wishes of the grateful inhabitants, the </a:t>
            </a:r>
            <a:r>
              <a:rPr lang="en-GB" sz="1800" dirty="0">
                <a:solidFill>
                  <a:srgbClr val="FF0000"/>
                </a:solidFill>
              </a:rPr>
              <a:t>reins are confided to him for the rest of his glorious life</a:t>
            </a:r>
            <a:r>
              <a:rPr lang="en-GB" sz="1800" dirty="0"/>
              <a:t>.</a:t>
            </a:r>
          </a:p>
          <a:p>
            <a:r>
              <a:rPr lang="en-GB" sz="1800" dirty="0" smtClean="0"/>
              <a:t>Art </a:t>
            </a:r>
            <a:r>
              <a:rPr lang="en-GB" sz="1800" dirty="0"/>
              <a:t>30 — In order to consolidate the </a:t>
            </a:r>
            <a:r>
              <a:rPr lang="en-GB" sz="1800" dirty="0" smtClean="0"/>
              <a:t>tranquillity </a:t>
            </a:r>
            <a:r>
              <a:rPr lang="en-GB" sz="1800" dirty="0"/>
              <a:t>that the colony owes to the firmness, the activity, the indefatigable zeal, and the rare virtues of General Toussaint Louverture, and as a sign of the unlimited confidence of the inhabitants of Saint-Domingue, the Constitution attributes exclusively to this general the right to choose the citizen who, in the unhappy instance of his death, shall immediately replace him. </a:t>
            </a:r>
          </a:p>
          <a:p>
            <a:endParaRPr lang="en-GB" sz="1800" dirty="0"/>
          </a:p>
          <a:p>
            <a:endParaRPr lang="en-GB" sz="1800" dirty="0"/>
          </a:p>
          <a:p>
            <a:pPr marL="45720" indent="0">
              <a:buNone/>
            </a:pPr>
            <a:endParaRPr lang="en-GB" sz="1800" dirty="0"/>
          </a:p>
          <a:p>
            <a:pPr marL="45720" indent="0">
              <a:buNone/>
            </a:pPr>
            <a:endParaRPr lang="en-GB" sz="1800" dirty="0">
              <a:solidFill>
                <a:schemeClr val="accent6">
                  <a:lumMod val="50000"/>
                </a:schemeClr>
              </a:solidFill>
            </a:endParaRPr>
          </a:p>
          <a:p>
            <a:pPr marL="45720" indent="0">
              <a:buNone/>
            </a:pPr>
            <a:r>
              <a:rPr lang="en-GB" sz="1800" dirty="0"/>
              <a:t> </a:t>
            </a:r>
          </a:p>
          <a:p>
            <a:endParaRPr lang="en-GB" sz="1800" dirty="0" smtClean="0"/>
          </a:p>
          <a:p>
            <a:endParaRPr lang="en-GB" sz="1800" dirty="0" smtClean="0"/>
          </a:p>
        </p:txBody>
      </p:sp>
      <p:sp>
        <p:nvSpPr>
          <p:cNvPr id="12" name="Title 1"/>
          <p:cNvSpPr>
            <a:spLocks noGrp="1"/>
          </p:cNvSpPr>
          <p:nvPr>
            <p:ph type="title"/>
          </p:nvPr>
        </p:nvSpPr>
        <p:spPr/>
        <p:txBody>
          <a:bodyPr/>
          <a:lstStyle/>
          <a:p>
            <a:r>
              <a:rPr lang="en-GB" dirty="0" smtClean="0"/>
              <a:t>Constitution of 1801</a:t>
            </a:r>
            <a:endParaRPr lang="en-GB" dirty="0"/>
          </a:p>
        </p:txBody>
      </p:sp>
    </p:spTree>
    <p:extLst>
      <p:ext uri="{BB962C8B-B14F-4D97-AF65-F5344CB8AC3E}">
        <p14:creationId xmlns:p14="http://schemas.microsoft.com/office/powerpoint/2010/main" val="4783804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Toussaint's downfall</a:t>
            </a:r>
            <a:endParaRPr lang="en-GB" dirty="0"/>
          </a:p>
        </p:txBody>
      </p:sp>
      <p:sp>
        <p:nvSpPr>
          <p:cNvPr id="3" name="Content Placeholder 1"/>
          <p:cNvSpPr txBox="1">
            <a:spLocks/>
          </p:cNvSpPr>
          <p:nvPr/>
        </p:nvSpPr>
        <p:spPr>
          <a:xfrm>
            <a:off x="165461" y="1622142"/>
            <a:ext cx="6494772"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smtClean="0"/>
              <a:t>1801 Constitution perceived as act of rebellion by French First Consul Napoleon Bonaparte</a:t>
            </a:r>
          </a:p>
          <a:p>
            <a:endParaRPr lang="en-GB" sz="1400" dirty="0"/>
          </a:p>
          <a:p>
            <a:r>
              <a:rPr lang="en-GB" sz="1800" dirty="0" smtClean="0"/>
              <a:t>Bonaparte’s brother-in-law Charles Leclerc dispatched to Saint-Domingue with 54,000-strong expeditionary force</a:t>
            </a:r>
          </a:p>
          <a:p>
            <a:endParaRPr lang="en-GB" sz="1400" dirty="0"/>
          </a:p>
          <a:p>
            <a:r>
              <a:rPr lang="en-GB" sz="1800" dirty="0" smtClean="0"/>
              <a:t>Leclerc and mulatto allies defeat Toussaint; Toussaint agrees to ceasefire, May 1802, and retires to his plantation</a:t>
            </a:r>
          </a:p>
          <a:p>
            <a:endParaRPr lang="en-GB" sz="1400" dirty="0"/>
          </a:p>
          <a:p>
            <a:r>
              <a:rPr lang="en-GB" sz="1800" dirty="0" smtClean="0"/>
              <a:t>June 1802: Leclerc orders Toussaint’s arrest; deported to France</a:t>
            </a:r>
          </a:p>
          <a:p>
            <a:endParaRPr lang="en-GB" sz="1400" dirty="0"/>
          </a:p>
          <a:p>
            <a:r>
              <a:rPr lang="en-GB" sz="1800" dirty="0" smtClean="0"/>
              <a:t>April 1803: Toussaint died in prison in France</a:t>
            </a:r>
          </a:p>
          <a:p>
            <a:pPr marL="45720" indent="0">
              <a:buNone/>
            </a:pPr>
            <a:endParaRPr lang="en-GB" sz="1050" i="1" dirty="0" smtClean="0"/>
          </a:p>
          <a:p>
            <a:pPr marL="45720" indent="0">
              <a:buNone/>
            </a:pPr>
            <a:endParaRPr lang="en-GB" sz="1050" i="1" dirty="0"/>
          </a:p>
          <a:p>
            <a:pPr marL="45720" indent="0">
              <a:buNone/>
            </a:pPr>
            <a:r>
              <a:rPr lang="en-GB" sz="1050" i="1" dirty="0" smtClean="0"/>
              <a:t>Illustrations from John R Beard, </a:t>
            </a:r>
            <a:r>
              <a:rPr lang="en-GB" sz="1100" dirty="0" smtClean="0"/>
              <a:t>The </a:t>
            </a:r>
            <a:r>
              <a:rPr lang="en-GB" sz="1100" dirty="0"/>
              <a:t>Life of Toussaint </a:t>
            </a:r>
            <a:r>
              <a:rPr lang="en-GB" sz="1100" dirty="0" err="1" smtClean="0"/>
              <a:t>L'Ouverture</a:t>
            </a:r>
            <a:r>
              <a:rPr lang="en-GB" sz="1100" dirty="0" smtClean="0"/>
              <a:t> </a:t>
            </a:r>
            <a:r>
              <a:rPr lang="en-GB" sz="1100" i="1" dirty="0" smtClean="0"/>
              <a:t>(1853)</a:t>
            </a:r>
            <a:endParaRPr lang="en-GB" sz="1100" i="1" dirty="0"/>
          </a:p>
          <a:p>
            <a:pPr marL="45720" indent="0">
              <a:buNone/>
            </a:pPr>
            <a:endParaRPr lang="en-GB" sz="1800" i="1" dirty="0" smtClean="0"/>
          </a:p>
        </p:txBody>
      </p:sp>
      <p:pic>
        <p:nvPicPr>
          <p:cNvPr id="1945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6384"/>
          <a:stretch/>
        </p:blipFill>
        <p:spPr bwMode="auto">
          <a:xfrm>
            <a:off x="6660233" y="1576846"/>
            <a:ext cx="2483767" cy="34359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5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0269" t="26706" r="8595" b="20867"/>
          <a:stretch/>
        </p:blipFill>
        <p:spPr bwMode="auto">
          <a:xfrm>
            <a:off x="6660232" y="4507295"/>
            <a:ext cx="2516511" cy="2377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25452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512" y="1556792"/>
            <a:ext cx="4968552" cy="5112568"/>
          </a:xfrm>
        </p:spPr>
        <p:txBody>
          <a:bodyPr lIns="360000" tIns="360000" rIns="360000" bIns="360000" numCol="1">
            <a:noAutofit/>
          </a:bodyPr>
          <a:lstStyle/>
          <a:p>
            <a:pPr marL="45720" indent="0">
              <a:buNone/>
            </a:pPr>
            <a:r>
              <a:rPr lang="en-GB" sz="1400" dirty="0"/>
              <a:t>TOUSSAINT, the most unhappy of men! </a:t>
            </a:r>
          </a:p>
          <a:p>
            <a:pPr marL="45720" indent="0">
              <a:buNone/>
            </a:pPr>
            <a:r>
              <a:rPr lang="en-GB" sz="1400" dirty="0"/>
              <a:t>Whether the whistling Rustic tend his plough</a:t>
            </a:r>
          </a:p>
          <a:p>
            <a:pPr marL="45720" indent="0">
              <a:buNone/>
            </a:pPr>
            <a:r>
              <a:rPr lang="en-GB" sz="1400" dirty="0"/>
              <a:t>Within thy hearing, or thy head be now</a:t>
            </a:r>
          </a:p>
          <a:p>
            <a:pPr marL="45720" indent="0">
              <a:buNone/>
            </a:pPr>
            <a:r>
              <a:rPr lang="en-GB" sz="1400" dirty="0"/>
              <a:t>Pillowed in some deep dungeon's earless den; -</a:t>
            </a:r>
          </a:p>
          <a:p>
            <a:pPr marL="45720" indent="0">
              <a:buNone/>
            </a:pPr>
            <a:r>
              <a:rPr lang="en-GB" sz="1400" dirty="0"/>
              <a:t>O miserable Chieftain! where and when</a:t>
            </a:r>
          </a:p>
          <a:p>
            <a:pPr marL="45720" indent="0">
              <a:buNone/>
            </a:pPr>
            <a:r>
              <a:rPr lang="en-GB" sz="1400" dirty="0"/>
              <a:t>Wilt thou find patience? Yet die not; do thou</a:t>
            </a:r>
          </a:p>
          <a:p>
            <a:pPr marL="45720" indent="0">
              <a:buNone/>
            </a:pPr>
            <a:r>
              <a:rPr lang="en-GB" sz="1400" dirty="0"/>
              <a:t>Wear rather in thy bonds a cheerful brow:</a:t>
            </a:r>
          </a:p>
          <a:p>
            <a:pPr marL="45720" indent="0">
              <a:buNone/>
            </a:pPr>
            <a:r>
              <a:rPr lang="en-GB" sz="1400" dirty="0"/>
              <a:t>Though fallen thyself, never to rise again,</a:t>
            </a:r>
          </a:p>
          <a:p>
            <a:pPr marL="45720" indent="0">
              <a:buNone/>
            </a:pPr>
            <a:r>
              <a:rPr lang="en-GB" sz="1400" dirty="0"/>
              <a:t>Live, and take comfort. Thou hast left behind</a:t>
            </a:r>
          </a:p>
          <a:p>
            <a:pPr marL="45720" indent="0">
              <a:buNone/>
            </a:pPr>
            <a:r>
              <a:rPr lang="en-GB" sz="1400" dirty="0"/>
              <a:t>Powers that will work for thee; air, earth, and skies;</a:t>
            </a:r>
          </a:p>
          <a:p>
            <a:pPr marL="45720" indent="0">
              <a:buNone/>
            </a:pPr>
            <a:r>
              <a:rPr lang="en-GB" sz="1400" dirty="0"/>
              <a:t>There's not a breathing of the common wind</a:t>
            </a:r>
          </a:p>
          <a:p>
            <a:pPr marL="45720" indent="0">
              <a:buNone/>
            </a:pPr>
            <a:r>
              <a:rPr lang="en-GB" sz="1400" dirty="0"/>
              <a:t>That will forget thee; thou hast great allies;</a:t>
            </a:r>
          </a:p>
          <a:p>
            <a:pPr marL="45720" indent="0">
              <a:buNone/>
            </a:pPr>
            <a:r>
              <a:rPr lang="en-GB" sz="1400" dirty="0"/>
              <a:t>Thy friends are exultations, agonies,</a:t>
            </a:r>
          </a:p>
          <a:p>
            <a:pPr marL="45720" indent="0">
              <a:buNone/>
            </a:pPr>
            <a:r>
              <a:rPr lang="en-GB" sz="1400" dirty="0"/>
              <a:t>And love, and man's unconquerable mind</a:t>
            </a:r>
            <a:r>
              <a:rPr lang="en-GB" sz="1400" dirty="0" smtClean="0"/>
              <a:t>.</a:t>
            </a:r>
          </a:p>
          <a:p>
            <a:pPr marL="45720" indent="0">
              <a:buNone/>
            </a:pPr>
            <a:endParaRPr lang="en-GB" sz="2100" dirty="0" smtClean="0"/>
          </a:p>
        </p:txBody>
      </p:sp>
      <p:sp>
        <p:nvSpPr>
          <p:cNvPr id="4" name="Content Placeholder 3"/>
          <p:cNvSpPr>
            <a:spLocks noGrp="1"/>
          </p:cNvSpPr>
          <p:nvPr>
            <p:ph sz="half" idx="2"/>
          </p:nvPr>
        </p:nvSpPr>
        <p:spPr>
          <a:xfrm>
            <a:off x="4860032" y="1772816"/>
            <a:ext cx="4038600" cy="4680520"/>
          </a:xfrm>
        </p:spPr>
        <p:txBody>
          <a:bodyPr>
            <a:normAutofit fontScale="55000" lnSpcReduction="20000"/>
          </a:bodyPr>
          <a:lstStyle/>
          <a:p>
            <a:pPr marL="45720" indent="0" algn="r">
              <a:buNone/>
            </a:pPr>
            <a:endParaRPr lang="en-GB" dirty="0"/>
          </a:p>
          <a:p>
            <a:pPr lvl="0" algn="r"/>
            <a:r>
              <a:rPr lang="en-GB" b="1" dirty="0"/>
              <a:t>What impression of Toussaint is offered by Wordsworth’s poem?</a:t>
            </a:r>
            <a:endParaRPr lang="en-GB" dirty="0"/>
          </a:p>
          <a:p>
            <a:pPr lvl="0" algn="r"/>
            <a:r>
              <a:rPr lang="en-GB" b="1" dirty="0"/>
              <a:t>What insights might the poem and its publication offer into the historical context in which the Haitian Revolution took place?</a:t>
            </a:r>
            <a:endParaRPr lang="en-GB" dirty="0"/>
          </a:p>
          <a:p>
            <a:pPr lvl="0" algn="r"/>
            <a:r>
              <a:rPr lang="en-GB" b="1" dirty="0"/>
              <a:t>Might the poem nuance our understandings of Wordsworth and the Romantics?</a:t>
            </a:r>
            <a:endParaRPr lang="en-GB" dirty="0"/>
          </a:p>
          <a:p>
            <a:pPr lvl="0" algn="r"/>
            <a:r>
              <a:rPr lang="en-GB" b="1" dirty="0"/>
              <a:t>Might the poem nuance our understandings of the French and Industrial Revolutions?</a:t>
            </a:r>
            <a:endParaRPr lang="en-GB" dirty="0"/>
          </a:p>
          <a:p>
            <a:pPr lvl="0" algn="r"/>
            <a:r>
              <a:rPr lang="en-GB" b="1" dirty="0"/>
              <a:t>How might Wordsworth’s depiction of Toussaint compare and contrast with that offered by Rainsford?</a:t>
            </a:r>
            <a:endParaRPr lang="en-GB" dirty="0"/>
          </a:p>
          <a:p>
            <a:pPr marL="45720" indent="0">
              <a:buNone/>
            </a:pPr>
            <a:r>
              <a:rPr lang="en-GB" dirty="0"/>
              <a:t> </a:t>
            </a:r>
          </a:p>
          <a:p>
            <a:pPr marL="45720" indent="0">
              <a:buNone/>
            </a:pPr>
            <a:r>
              <a:rPr lang="en-GB" dirty="0"/>
              <a:t/>
            </a:r>
            <a:br>
              <a:rPr lang="en-GB" dirty="0"/>
            </a:br>
            <a:r>
              <a:rPr lang="en-GB" dirty="0"/>
              <a:t> </a:t>
            </a:r>
          </a:p>
          <a:p>
            <a:endParaRPr lang="en-GB" dirty="0"/>
          </a:p>
          <a:p>
            <a:pPr marL="45720" indent="0">
              <a:buNone/>
            </a:pPr>
            <a:endParaRPr lang="en-GB" dirty="0"/>
          </a:p>
        </p:txBody>
      </p:sp>
      <p:sp>
        <p:nvSpPr>
          <p:cNvPr id="2" name="Title 1"/>
          <p:cNvSpPr>
            <a:spLocks noGrp="1"/>
          </p:cNvSpPr>
          <p:nvPr>
            <p:ph type="title"/>
          </p:nvPr>
        </p:nvSpPr>
        <p:spPr>
          <a:xfrm>
            <a:off x="395536" y="306514"/>
            <a:ext cx="8381260" cy="1054394"/>
          </a:xfrm>
        </p:spPr>
        <p:txBody>
          <a:bodyPr/>
          <a:lstStyle/>
          <a:p>
            <a:r>
              <a:rPr lang="en-GB" sz="2400" b="1" dirty="0"/>
              <a:t>William Wordsworth, ‘To Toussaint </a:t>
            </a:r>
            <a:r>
              <a:rPr lang="en-GB" sz="2400" b="1" dirty="0" err="1"/>
              <a:t>L'Ouverture</a:t>
            </a:r>
            <a:r>
              <a:rPr lang="en-GB" sz="2400" b="1" dirty="0"/>
              <a:t>,’ </a:t>
            </a:r>
            <a:r>
              <a:rPr lang="en-GB" sz="2400" b="1" i="1" dirty="0"/>
              <a:t>Morning Post</a:t>
            </a:r>
            <a:r>
              <a:rPr lang="en-GB" sz="2400" b="1" dirty="0"/>
              <a:t>, February 2 1803. </a:t>
            </a:r>
            <a:endParaRPr lang="en-GB" dirty="0"/>
          </a:p>
        </p:txBody>
      </p:sp>
    </p:spTree>
    <p:extLst>
      <p:ext uri="{BB962C8B-B14F-4D97-AF65-F5344CB8AC3E}">
        <p14:creationId xmlns:p14="http://schemas.microsoft.com/office/powerpoint/2010/main" val="34904035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381260" cy="1054394"/>
          </a:xfrm>
        </p:spPr>
        <p:txBody>
          <a:bodyPr/>
          <a:lstStyle/>
          <a:p>
            <a:r>
              <a:rPr lang="en-GB" dirty="0" smtClean="0"/>
              <a:t>Independence</a:t>
            </a:r>
            <a:endParaRPr lang="en-GB" dirty="0"/>
          </a:p>
        </p:txBody>
      </p:sp>
      <p:sp>
        <p:nvSpPr>
          <p:cNvPr id="3" name="Content Placeholder 1"/>
          <p:cNvSpPr txBox="1">
            <a:spLocks/>
          </p:cNvSpPr>
          <p:nvPr/>
        </p:nvSpPr>
        <p:spPr>
          <a:xfrm>
            <a:off x="165461" y="1622142"/>
            <a:ext cx="5846699"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t>1802: black leaders Jean-Jacques Dessalines and Henry Christophe learn of Bonaparte’s restoration of slavery on Guadalupe; resume war against France</a:t>
            </a:r>
          </a:p>
          <a:p>
            <a:endParaRPr lang="en-GB" dirty="0"/>
          </a:p>
          <a:p>
            <a:r>
              <a:rPr lang="en-GB" dirty="0" smtClean="0"/>
              <a:t>November–December 1803: French surrender to rebels</a:t>
            </a:r>
          </a:p>
          <a:p>
            <a:endParaRPr lang="en-GB" dirty="0"/>
          </a:p>
          <a:p>
            <a:r>
              <a:rPr lang="en-GB" dirty="0" smtClean="0"/>
              <a:t>January 1 1804: Hispaniola declared independent under the name Haiti, derived from Arawak </a:t>
            </a:r>
            <a:r>
              <a:rPr lang="en-GB" dirty="0"/>
              <a:t>word meaning ‘land of high </a:t>
            </a:r>
            <a:r>
              <a:rPr lang="en-GB" dirty="0" smtClean="0"/>
              <a:t>mountains’</a:t>
            </a:r>
          </a:p>
          <a:p>
            <a:endParaRPr lang="en-GB" sz="1800" dirty="0"/>
          </a:p>
          <a:p>
            <a:endParaRPr lang="en-GB" sz="1800" dirty="0" smtClean="0"/>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1619569"/>
            <a:ext cx="2980203" cy="3598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51408" y="5217787"/>
            <a:ext cx="2126047" cy="1200329"/>
          </a:xfrm>
          <a:prstGeom prst="rect">
            <a:avLst/>
          </a:prstGeom>
        </p:spPr>
        <p:txBody>
          <a:bodyPr wrap="square">
            <a:spAutoFit/>
          </a:bodyPr>
          <a:lstStyle/>
          <a:p>
            <a:pPr algn="r"/>
            <a:r>
              <a:rPr lang="en-GB" dirty="0" smtClean="0"/>
              <a:t>Jean-Jacques Dessalines (1758 – 1806), Emperor Jacques I of Haiti</a:t>
            </a:r>
            <a:endParaRPr lang="en-GB" dirty="0"/>
          </a:p>
        </p:txBody>
      </p:sp>
    </p:spTree>
    <p:extLst>
      <p:ext uri="{BB962C8B-B14F-4D97-AF65-F5344CB8AC3E}">
        <p14:creationId xmlns:p14="http://schemas.microsoft.com/office/powerpoint/2010/main" val="42813467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Independence</a:t>
            </a:r>
            <a:endParaRPr lang="en-GB" dirty="0"/>
          </a:p>
        </p:txBody>
      </p:sp>
      <p:sp>
        <p:nvSpPr>
          <p:cNvPr id="3" name="Content Placeholder 1"/>
          <p:cNvSpPr txBox="1">
            <a:spLocks/>
          </p:cNvSpPr>
          <p:nvPr/>
        </p:nvSpPr>
        <p:spPr>
          <a:xfrm>
            <a:off x="165461" y="1622142"/>
            <a:ext cx="5918707"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dirty="0" smtClean="0"/>
              <a:t>“</a:t>
            </a:r>
            <a:r>
              <a:rPr lang="en-GB" dirty="0"/>
              <a:t>It is not enough to have expelled the barbarians who have bloodied our land for two centuries; it is not enough to have restrained those ever-evolving factions that one after another mocked the spectre of liberty that France dangled before you. We must, with one last act of national authority, forever assure the empire of liberty in the country of our birth; we must take any hope of re-enslaving us away from the inhuman government that for so long kept us in the most humiliating torpor. In the end we must live independent or die</a:t>
            </a:r>
            <a:r>
              <a:rPr lang="en-GB" dirty="0" smtClean="0"/>
              <a:t>.”</a:t>
            </a:r>
            <a:endParaRPr lang="en-GB" dirty="0"/>
          </a:p>
          <a:p>
            <a:pPr algn="r">
              <a:buFontTx/>
              <a:buChar char="-"/>
            </a:pPr>
            <a:r>
              <a:rPr lang="en-GB" sz="1800" dirty="0" smtClean="0"/>
              <a:t>Dessalines, 1 January 1804 (</a:t>
            </a:r>
            <a:r>
              <a:rPr lang="en-GB" sz="1800" dirty="0" smtClean="0">
                <a:hlinkClick r:id="rId3"/>
              </a:rPr>
              <a:t>https</a:t>
            </a:r>
            <a:r>
              <a:rPr lang="en-GB" sz="1800" dirty="0">
                <a:hlinkClick r:id="rId3"/>
              </a:rPr>
              <a:t>://</a:t>
            </a:r>
            <a:r>
              <a:rPr lang="en-GB" sz="1800" dirty="0" smtClean="0">
                <a:hlinkClick r:id="rId3"/>
              </a:rPr>
              <a:t>today.duke.edu/showcase/haitideclaration/declarationstext.html</a:t>
            </a:r>
            <a:r>
              <a:rPr lang="en-GB" sz="1800" dirty="0" smtClean="0"/>
              <a:t>)</a:t>
            </a:r>
          </a:p>
          <a:p>
            <a:pPr marL="45720" indent="0" algn="r">
              <a:buNone/>
            </a:pPr>
            <a:r>
              <a:rPr lang="en-GB" sz="1800" dirty="0" smtClean="0"/>
              <a:t> </a:t>
            </a:r>
          </a:p>
        </p:txBody>
      </p:sp>
      <p:pic>
        <p:nvPicPr>
          <p:cNvPr id="4" name="Picture 3"/>
          <p:cNvPicPr>
            <a:picLocks noChangeAspect="1"/>
          </p:cNvPicPr>
          <p:nvPr/>
        </p:nvPicPr>
        <p:blipFill>
          <a:blip r:embed="rId4"/>
          <a:stretch>
            <a:fillRect/>
          </a:stretch>
        </p:blipFill>
        <p:spPr>
          <a:xfrm>
            <a:off x="6157312" y="1622142"/>
            <a:ext cx="2882764" cy="3607058"/>
          </a:xfrm>
          <a:prstGeom prst="rect">
            <a:avLst/>
          </a:prstGeom>
        </p:spPr>
      </p:pic>
    </p:spTree>
    <p:extLst>
      <p:ext uri="{BB962C8B-B14F-4D97-AF65-F5344CB8AC3E}">
        <p14:creationId xmlns:p14="http://schemas.microsoft.com/office/powerpoint/2010/main" val="27176889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Independence</a:t>
            </a:r>
            <a:endParaRPr lang="en-GB" dirty="0"/>
          </a:p>
        </p:txBody>
      </p:sp>
      <p:sp>
        <p:nvSpPr>
          <p:cNvPr id="3" name="Content Placeholder 1"/>
          <p:cNvSpPr txBox="1">
            <a:spLocks/>
          </p:cNvSpPr>
          <p:nvPr/>
        </p:nvSpPr>
        <p:spPr>
          <a:xfrm>
            <a:off x="165461" y="1622142"/>
            <a:ext cx="5918707"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sz="2200" dirty="0" smtClean="0"/>
              <a:t>“ … </a:t>
            </a:r>
            <a:r>
              <a:rPr lang="en-GB" sz="2200" dirty="0"/>
              <a:t>We have dared to be free, let us be thus by ourselves and for ourselves. Let us imitate the grown child: his own weight breaks the boundary that has become an obstacle to him. What people fought for us? What people wanted to gather the fruits of our labour? And what dishonourable absurdity to conquer in order to be enslaved. Enslaved</a:t>
            </a:r>
            <a:r>
              <a:rPr lang="en-GB" sz="2200" dirty="0" smtClean="0"/>
              <a:t>? </a:t>
            </a:r>
            <a:r>
              <a:rPr lang="en-GB" sz="2200" dirty="0"/>
              <a:t>Let us leave this description for the French; they have conquered but are no longer free</a:t>
            </a:r>
            <a:r>
              <a:rPr lang="en-GB" sz="2200" dirty="0" smtClean="0"/>
              <a:t>.”</a:t>
            </a:r>
          </a:p>
          <a:p>
            <a:pPr algn="r">
              <a:buFontTx/>
              <a:buChar char="-"/>
            </a:pPr>
            <a:r>
              <a:rPr lang="en-GB" dirty="0"/>
              <a:t>Dessalines, 1 January 1804</a:t>
            </a:r>
          </a:p>
        </p:txBody>
      </p:sp>
      <p:pic>
        <p:nvPicPr>
          <p:cNvPr id="4" name="Picture 3"/>
          <p:cNvPicPr>
            <a:picLocks noChangeAspect="1"/>
          </p:cNvPicPr>
          <p:nvPr/>
        </p:nvPicPr>
        <p:blipFill>
          <a:blip r:embed="rId3"/>
          <a:stretch>
            <a:fillRect/>
          </a:stretch>
        </p:blipFill>
        <p:spPr>
          <a:xfrm>
            <a:off x="6157312" y="1622142"/>
            <a:ext cx="2882764" cy="3607058"/>
          </a:xfrm>
          <a:prstGeom prst="rect">
            <a:avLst/>
          </a:prstGeom>
        </p:spPr>
      </p:pic>
    </p:spTree>
    <p:extLst>
      <p:ext uri="{BB962C8B-B14F-4D97-AF65-F5344CB8AC3E}">
        <p14:creationId xmlns:p14="http://schemas.microsoft.com/office/powerpoint/2010/main" val="70439154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1357</TotalTime>
  <Words>4343</Words>
  <Application>Microsoft Office PowerPoint</Application>
  <PresentationFormat>On-screen Show (4:3)</PresentationFormat>
  <Paragraphs>477</Paragraphs>
  <Slides>21</Slides>
  <Notes>21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Calibri</vt:lpstr>
      <vt:lpstr>Franklin Gothic Medium</vt:lpstr>
      <vt:lpstr>Times New Roman</vt:lpstr>
      <vt:lpstr>Wingdings</vt:lpstr>
      <vt:lpstr>Wingdings 2</vt:lpstr>
      <vt:lpstr>1_Grid</vt:lpstr>
      <vt:lpstr>Grid</vt:lpstr>
      <vt:lpstr>HPHI4005 Age of Revolution: lecture 15 Haitian Revolution:  Toussaint L’Ouverture and the Black Jacobins</vt:lpstr>
      <vt:lpstr>Colonial society</vt:lpstr>
      <vt:lpstr>Colonial society</vt:lpstr>
      <vt:lpstr>Grievances of Free Citizens and Landowners (1789)</vt:lpstr>
      <vt:lpstr>Motion by Vincent Ogé to the Assembly of Colonists, Paris, 1789</vt:lpstr>
      <vt:lpstr> Haitian revolution, c. 1791–1804 </vt:lpstr>
      <vt:lpstr> Haitian revolution, c. 1791–1804 </vt:lpstr>
      <vt:lpstr> Haitian revolution, c. 1791–1804 </vt:lpstr>
      <vt:lpstr> Toussaint L’ouverture (1743–1803) </vt:lpstr>
      <vt:lpstr> Toussaint L’ouverture (1743–1803) </vt:lpstr>
      <vt:lpstr>PowerPoint Presentation</vt:lpstr>
      <vt:lpstr> Toussaint L’ouverture (1743–1803) </vt:lpstr>
      <vt:lpstr> Toussaint L’ouverture (1743–1803) </vt:lpstr>
      <vt:lpstr>Constitution of 1801</vt:lpstr>
      <vt:lpstr>Constitution of 1801</vt:lpstr>
      <vt:lpstr>Constitution of 1801</vt:lpstr>
      <vt:lpstr>Toussaint's downfall</vt:lpstr>
      <vt:lpstr>William Wordsworth, ‘To Toussaint L'Ouverture,’ Morning Post, February 2 1803. </vt:lpstr>
      <vt:lpstr>Independence</vt:lpstr>
      <vt:lpstr>Independence</vt:lpstr>
      <vt:lpstr>Independence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AHHI4001 An Age of Revolution, c. 1789–1848 Week 4 lecture 1  Haitian revolution:  Key events and outcomes</dc:title>
  <dc:creator>Alex</dc:creator>
  <cp:lastModifiedBy>Alexander Scott</cp:lastModifiedBy>
  <cp:revision>82</cp:revision>
  <cp:lastPrinted>2019-11-12T13:24:38Z</cp:lastPrinted>
  <dcterms:created xsi:type="dcterms:W3CDTF">2016-10-23T10:50:36Z</dcterms:created>
  <dcterms:modified xsi:type="dcterms:W3CDTF">2019-11-15T13:37:31Z</dcterms:modified>
</cp:coreProperties>
</file>