
<file path=[Content_Types].xml><?xml version="1.0" encoding="utf-8"?>
<Types xmlns="http://schemas.openxmlformats.org/package/2006/content-types">
  <Default Extension="png" ContentType="image/png"/>
  <Default Extension="jfif" ContentType="image/jpe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2"/>
  </p:notesMasterIdLst>
  <p:sldIdLst>
    <p:sldId id="300" r:id="rId2"/>
    <p:sldId id="284" r:id="rId3"/>
    <p:sldId id="326" r:id="rId4"/>
    <p:sldId id="315" r:id="rId5"/>
    <p:sldId id="312" r:id="rId6"/>
    <p:sldId id="303" r:id="rId7"/>
    <p:sldId id="302" r:id="rId8"/>
    <p:sldId id="305" r:id="rId9"/>
    <p:sldId id="306" r:id="rId10"/>
    <p:sldId id="307" r:id="rId11"/>
    <p:sldId id="311" r:id="rId12"/>
    <p:sldId id="308" r:id="rId13"/>
    <p:sldId id="310" r:id="rId14"/>
    <p:sldId id="304" r:id="rId15"/>
    <p:sldId id="301" r:id="rId16"/>
    <p:sldId id="317" r:id="rId17"/>
    <p:sldId id="318" r:id="rId18"/>
    <p:sldId id="319" r:id="rId19"/>
    <p:sldId id="323" r:id="rId20"/>
    <p:sldId id="325" r:id="rId21"/>
    <p:sldId id="327" r:id="rId22"/>
    <p:sldId id="313" r:id="rId23"/>
    <p:sldId id="314" r:id="rId24"/>
    <p:sldId id="333" r:id="rId25"/>
    <p:sldId id="316" r:id="rId26"/>
    <p:sldId id="320" r:id="rId27"/>
    <p:sldId id="322" r:id="rId28"/>
    <p:sldId id="321" r:id="rId29"/>
    <p:sldId id="334" r:id="rId30"/>
    <p:sldId id="335" r:id="rId31"/>
    <p:sldId id="336" r:id="rId32"/>
    <p:sldId id="337" r:id="rId33"/>
    <p:sldId id="338" r:id="rId34"/>
    <p:sldId id="339" r:id="rId35"/>
    <p:sldId id="340" r:id="rId36"/>
    <p:sldId id="341" r:id="rId37"/>
    <p:sldId id="342" r:id="rId38"/>
    <p:sldId id="343" r:id="rId39"/>
    <p:sldId id="331" r:id="rId40"/>
    <p:sldId id="332" r:id="rId41"/>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64" autoAdjust="0"/>
    <p:restoredTop sz="73818" autoAdjust="0"/>
  </p:normalViewPr>
  <p:slideViewPr>
    <p:cSldViewPr snapToGrid="0">
      <p:cViewPr varScale="1">
        <p:scale>
          <a:sx n="62" d="100"/>
          <a:sy n="62" d="100"/>
        </p:scale>
        <p:origin x="2035"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B13002B-5C1D-ACC9-70C5-57C943C6717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81826612-331E-8E4D-FFEB-F0C5BD2E38C3}"/>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48A897DF-96E2-4C64-B4B3-BDCE81B7D367}" type="datetimeFigureOut">
              <a:rPr lang="en-GB"/>
              <a:pPr>
                <a:defRPr/>
              </a:pPr>
              <a:t>20/03/2026</a:t>
            </a:fld>
            <a:endParaRPr lang="en-GB"/>
          </a:p>
        </p:txBody>
      </p:sp>
      <p:sp>
        <p:nvSpPr>
          <p:cNvPr id="4" name="Slide Image Placeholder 3">
            <a:extLst>
              <a:ext uri="{FF2B5EF4-FFF2-40B4-BE49-F238E27FC236}">
                <a16:creationId xmlns:a16="http://schemas.microsoft.com/office/drawing/2014/main" id="{6FBEC22E-0B27-812D-F5DE-40DA27370105}"/>
              </a:ext>
            </a:extLst>
          </p:cNvPr>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2C5AB670-84F8-D5C4-3437-DA422498CDD4}"/>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E24861EC-BF0F-96ED-3114-E2FA77BAA49F}"/>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749C75F9-BDFA-4B95-B8D7-FF98FC85BE31}"/>
              </a:ext>
            </a:extLst>
          </p:cNvPr>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fld id="{0A52A79C-8668-456F-82C5-2B6D7AD64459}"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A211F7E3-C6F8-C36C-7ACE-C60C63E8229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A8DC4C6A-0D9B-B87B-06A6-345C9B48EE0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While SWA recognises that domestic abuse can happen to anyone, usually </a:t>
            </a:r>
            <a:r>
              <a:rPr lang="en-GB" altLang="en-US" dirty="0" smtClean="0"/>
              <a:t>women</a:t>
            </a:r>
            <a:r>
              <a:rPr lang="en-GB" altLang="en-US" baseline="0" dirty="0" smtClean="0"/>
              <a:t> and children are disproportionately affected by domestic</a:t>
            </a:r>
            <a:r>
              <a:rPr lang="en-GB" altLang="en-US" dirty="0" smtClean="0"/>
              <a:t> </a:t>
            </a:r>
            <a:r>
              <a:rPr lang="en-GB" altLang="en-US" dirty="0"/>
              <a:t>abuse and therefore a persons gender may influence the severity of abuse experienced and the gender of the perpetrator can affect the severity of the harm caused.</a:t>
            </a:r>
          </a:p>
          <a:p>
            <a:r>
              <a:rPr lang="en-GB" altLang="en-US" dirty="0" smtClean="0"/>
              <a:t>I </a:t>
            </a:r>
            <a:r>
              <a:rPr lang="en-GB" altLang="en-US" dirty="0"/>
              <a:t>will be talking to you about domestic abuse and giving examples of people that we have supported, to maintain confidentiality and for ease, I will be using female </a:t>
            </a:r>
            <a:r>
              <a:rPr lang="en-GB" altLang="en-US" dirty="0" smtClean="0"/>
              <a:t>pronouns.</a:t>
            </a:r>
            <a:r>
              <a:rPr lang="en-GB" altLang="en-US" baseline="0" dirty="0" smtClean="0"/>
              <a:t> </a:t>
            </a:r>
            <a:endParaRPr lang="en-GB" altLang="en-US" dirty="0"/>
          </a:p>
        </p:txBody>
      </p:sp>
      <p:sp>
        <p:nvSpPr>
          <p:cNvPr id="4" name="Slide Number Placeholder 3">
            <a:extLst>
              <a:ext uri="{FF2B5EF4-FFF2-40B4-BE49-F238E27FC236}">
                <a16:creationId xmlns:a16="http://schemas.microsoft.com/office/drawing/2014/main" id="{664C9326-7516-E21F-4F6D-270FEA134585}"/>
              </a:ext>
            </a:extLst>
          </p:cNvPr>
          <p:cNvSpPr>
            <a:spLocks noGrp="1"/>
          </p:cNvSpPr>
          <p:nvPr>
            <p:ph type="sldNum" sz="quarter" idx="5"/>
          </p:nvPr>
        </p:nvSpPr>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90AF8949-0AC8-47A2-8C59-823304B4156B}" type="slidenum">
              <a:rPr lang="en-GB" altLang="en-US"/>
              <a:pPr/>
              <a:t>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Trigger for language </a:t>
            </a:r>
            <a:r>
              <a:rPr lang="en-GB" dirty="0" err="1" smtClean="0"/>
              <a:t>etc</a:t>
            </a:r>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3</a:t>
            </a:fld>
            <a:endParaRPr lang="en-GB" altLang="en-US"/>
          </a:p>
        </p:txBody>
      </p:sp>
    </p:spTree>
    <p:extLst>
      <p:ext uri="{BB962C8B-B14F-4D97-AF65-F5344CB8AC3E}">
        <p14:creationId xmlns:p14="http://schemas.microsoft.com/office/powerpoint/2010/main" val="13808377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4</a:t>
            </a:fld>
            <a:endParaRPr lang="en-GB" altLang="en-US"/>
          </a:p>
        </p:txBody>
      </p:sp>
    </p:spTree>
    <p:extLst>
      <p:ext uri="{BB962C8B-B14F-4D97-AF65-F5344CB8AC3E}">
        <p14:creationId xmlns:p14="http://schemas.microsoft.com/office/powerpoint/2010/main" val="1863122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Keyworker roles include-</a:t>
            </a:r>
            <a:r>
              <a:rPr lang="en-GB" baseline="0" dirty="0" smtClean="0"/>
              <a:t> education, health and social care and charities</a:t>
            </a:r>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6</a:t>
            </a:fld>
            <a:endParaRPr lang="en-GB" altLang="en-US"/>
          </a:p>
        </p:txBody>
      </p:sp>
    </p:spTree>
    <p:extLst>
      <p:ext uri="{BB962C8B-B14F-4D97-AF65-F5344CB8AC3E}">
        <p14:creationId xmlns:p14="http://schemas.microsoft.com/office/powerpoint/2010/main" val="32385819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All those involved have to be over the age of 18, despite</a:t>
            </a:r>
            <a:r>
              <a:rPr lang="en-GB" baseline="0" dirty="0" smtClean="0"/>
              <a:t> the age of consent being 16, it is illegal to purchase sex from anyone aged under 18.</a:t>
            </a:r>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7</a:t>
            </a:fld>
            <a:endParaRPr lang="en-GB" altLang="en-US"/>
          </a:p>
        </p:txBody>
      </p:sp>
    </p:spTree>
    <p:extLst>
      <p:ext uri="{BB962C8B-B14F-4D97-AF65-F5344CB8AC3E}">
        <p14:creationId xmlns:p14="http://schemas.microsoft.com/office/powerpoint/2010/main" val="23213316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5</a:t>
            </a:r>
            <a:r>
              <a:rPr lang="en-GB" baseline="0" dirty="0" smtClean="0"/>
              <a:t> that we are currently aware of.</a:t>
            </a:r>
          </a:p>
          <a:p>
            <a:r>
              <a:rPr lang="en-GB" baseline="0" dirty="0" smtClean="0"/>
              <a:t>Locations can change on a regular basis and regularly and can sometimes be known as pop-up brothels. This provides a challenge in itself as the women working out of these venues cannot be safeguarded and will use fake names while working.</a:t>
            </a:r>
          </a:p>
          <a:p>
            <a:r>
              <a:rPr lang="en-GB" baseline="0" dirty="0" smtClean="0"/>
              <a:t>SWAN workers will visit the brothels with the police and support by giving safety advice and condoms.</a:t>
            </a:r>
          </a:p>
          <a:p>
            <a:r>
              <a:rPr lang="en-GB" baseline="0" dirty="0" smtClean="0"/>
              <a:t>Usually women have a fixed rate for services, the owner or manager will then take part of that as a form of rent for the space, women may offer supplementary services such as erotic massage to earn more money</a:t>
            </a:r>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8</a:t>
            </a:fld>
            <a:endParaRPr lang="en-GB" altLang="en-US"/>
          </a:p>
        </p:txBody>
      </p:sp>
    </p:spTree>
    <p:extLst>
      <p:ext uri="{BB962C8B-B14F-4D97-AF65-F5344CB8AC3E}">
        <p14:creationId xmlns:p14="http://schemas.microsoft.com/office/powerpoint/2010/main" val="31259244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Escort services</a:t>
            </a:r>
            <a:r>
              <a:rPr lang="en-GB" baseline="0" dirty="0" smtClean="0"/>
              <a:t> can include sex, but can include payment to accompany buyer to events etc.</a:t>
            </a:r>
          </a:p>
          <a:p>
            <a:r>
              <a:rPr lang="en-GB" baseline="0" dirty="0" smtClean="0"/>
              <a:t>Usually services are advertised through an escort agency, but also include the advertising in Newspapers and other websites. In the early 2000’s escorts advertised regularly in phone boxes, however this became illegal and the law was short lived due to the advent of mobile phones.</a:t>
            </a:r>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9</a:t>
            </a:fld>
            <a:endParaRPr lang="en-GB" altLang="en-US"/>
          </a:p>
        </p:txBody>
      </p:sp>
    </p:spTree>
    <p:extLst>
      <p:ext uri="{BB962C8B-B14F-4D97-AF65-F5344CB8AC3E}">
        <p14:creationId xmlns:p14="http://schemas.microsoft.com/office/powerpoint/2010/main" val="21278502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14</a:t>
            </a:fld>
            <a:endParaRPr lang="en-GB" altLang="en-US"/>
          </a:p>
        </p:txBody>
      </p:sp>
    </p:spTree>
    <p:extLst>
      <p:ext uri="{BB962C8B-B14F-4D97-AF65-F5344CB8AC3E}">
        <p14:creationId xmlns:p14="http://schemas.microsoft.com/office/powerpoint/2010/main" val="10175755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16</a:t>
            </a:fld>
            <a:endParaRPr lang="en-GB" altLang="en-US"/>
          </a:p>
        </p:txBody>
      </p:sp>
    </p:spTree>
    <p:extLst>
      <p:ext uri="{BB962C8B-B14F-4D97-AF65-F5344CB8AC3E}">
        <p14:creationId xmlns:p14="http://schemas.microsoft.com/office/powerpoint/2010/main" val="2994982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TRIGGER WARNING:</a:t>
            </a:r>
          </a:p>
          <a:p>
            <a:endParaRPr lang="en-GB" dirty="0" smtClean="0"/>
          </a:p>
          <a:p>
            <a:r>
              <a:rPr lang="en-GB" dirty="0" smtClean="0"/>
              <a:t>Firstly, video</a:t>
            </a:r>
            <a:r>
              <a:rPr lang="en-GB" baseline="0" dirty="0" smtClean="0"/>
              <a:t> is informative, however support services prefer the term Sex worker or woman exploited by sex industry rather than the term prostitute or prostitution</a:t>
            </a:r>
          </a:p>
          <a:p>
            <a:r>
              <a:rPr lang="en-GB" baseline="0" dirty="0" smtClean="0"/>
              <a:t>Secondly, offensive language.</a:t>
            </a:r>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20</a:t>
            </a:fld>
            <a:endParaRPr lang="en-GB" altLang="en-US"/>
          </a:p>
        </p:txBody>
      </p:sp>
    </p:spTree>
    <p:extLst>
      <p:ext uri="{BB962C8B-B14F-4D97-AF65-F5344CB8AC3E}">
        <p14:creationId xmlns:p14="http://schemas.microsoft.com/office/powerpoint/2010/main" val="14985443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Pregnancy tests</a:t>
            </a:r>
            <a:r>
              <a:rPr lang="en-GB" baseline="0" dirty="0" smtClean="0"/>
              <a:t> </a:t>
            </a:r>
          </a:p>
          <a:p>
            <a:r>
              <a:rPr lang="en-GB" baseline="0" dirty="0" smtClean="0"/>
              <a:t>Access to crisis support</a:t>
            </a:r>
          </a:p>
          <a:p>
            <a:r>
              <a:rPr lang="en-GB" baseline="0" dirty="0" smtClean="0"/>
              <a:t>Ugly Mugs</a:t>
            </a:r>
          </a:p>
          <a:p>
            <a:r>
              <a:rPr lang="en-GB" baseline="0" dirty="0" smtClean="0"/>
              <a:t>Reporting a crime and assault </a:t>
            </a:r>
          </a:p>
          <a:p>
            <a:r>
              <a:rPr lang="en-GB" baseline="0" dirty="0" smtClean="0"/>
              <a:t>Works closely with sexual health</a:t>
            </a:r>
          </a:p>
          <a:p>
            <a:r>
              <a:rPr lang="en-GB" baseline="0" dirty="0" smtClean="0"/>
              <a:t>Usually the first point of contact with services.</a:t>
            </a:r>
          </a:p>
          <a:p>
            <a:r>
              <a:rPr lang="en-GB" baseline="0" dirty="0" smtClean="0"/>
              <a:t>Front door into day time services</a:t>
            </a:r>
          </a:p>
          <a:p>
            <a:r>
              <a:rPr lang="en-GB" baseline="0" dirty="0" smtClean="0"/>
              <a:t>Delivered by paid staff and a large reliance on volunteers</a:t>
            </a:r>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23</a:t>
            </a:fld>
            <a:endParaRPr lang="en-GB" altLang="en-US"/>
          </a:p>
        </p:txBody>
      </p:sp>
    </p:spTree>
    <p:extLst>
      <p:ext uri="{BB962C8B-B14F-4D97-AF65-F5344CB8AC3E}">
        <p14:creationId xmlns:p14="http://schemas.microsoft.com/office/powerpoint/2010/main" val="23079982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These women come from a variety of backgrounds, and all have different stories to tell. However, they are all exploited or are at risk of being exploited by the sex industry – and were brave enough to come forward and access support in order to keep themselves and others in the community safe. </a:t>
            </a:r>
          </a:p>
          <a:p>
            <a:r>
              <a:rPr lang="en-US" dirty="0" smtClean="0"/>
              <a:t>Often times, it is found that the women who most need support from the van have multiple disadvantages and exist on the very margins of society. They often need support with things like safe and secure housing, mental health intervention, substance misuse (prescribing and support) and help reporting and dealing with the effects of crimes against them.  </a:t>
            </a:r>
          </a:p>
          <a:p>
            <a:r>
              <a:rPr lang="en-US" dirty="0" smtClean="0"/>
              <a:t>In one evening outreach shift, a member of the van’s staff may have to call the out of hours homeless team; in order to help a woman find a safe space to sleep, the police; in order to stop an ongoing crime from progressing and the live fear free helpline; to source a woman appropriate support for domestic violence. </a:t>
            </a:r>
          </a:p>
          <a:p>
            <a:r>
              <a:rPr lang="en-US" dirty="0" smtClean="0"/>
              <a:t>Therefore, the van exists not only to provide in-the-moment support for women, but also to ensure that in the long-term they are safe, supported and in a position where they can chose to make more positive choices. </a:t>
            </a:r>
            <a:endParaRPr lang="en-GB" dirty="0" smtClean="0"/>
          </a:p>
          <a:p>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24</a:t>
            </a:fld>
            <a:endParaRPr lang="en-GB" altLang="en-US"/>
          </a:p>
        </p:txBody>
      </p:sp>
    </p:spTree>
    <p:extLst>
      <p:ext uri="{BB962C8B-B14F-4D97-AF65-F5344CB8AC3E}">
        <p14:creationId xmlns:p14="http://schemas.microsoft.com/office/powerpoint/2010/main" val="20187795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Reports</a:t>
            </a:r>
            <a:r>
              <a:rPr lang="en-GB" baseline="0" dirty="0" smtClean="0"/>
              <a:t> include a description of what has happened, description </a:t>
            </a:r>
            <a:r>
              <a:rPr lang="en-GB" baseline="0" dirty="0" err="1" smtClean="0"/>
              <a:t>etc</a:t>
            </a:r>
            <a:endParaRPr lang="en-GB" baseline="0" dirty="0" smtClean="0"/>
          </a:p>
          <a:p>
            <a:r>
              <a:rPr lang="en-GB" baseline="0" dirty="0" smtClean="0"/>
              <a:t>Originally launched in December 2011, The Home Office awarded £108,000 for a 12 month pilot to bring together an online network of local schemes, sometimes known as dodgy punter schemes. The scheme has been running since then, it has made the women safer and has increased the reporting, detection and convictions of crimes against sex workers. </a:t>
            </a:r>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25</a:t>
            </a:fld>
            <a:endParaRPr lang="en-GB" altLang="en-US"/>
          </a:p>
        </p:txBody>
      </p:sp>
    </p:spTree>
    <p:extLst>
      <p:ext uri="{BB962C8B-B14F-4D97-AF65-F5344CB8AC3E}">
        <p14:creationId xmlns:p14="http://schemas.microsoft.com/office/powerpoint/2010/main" val="7883042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smtClean="0"/>
              <a:t>The daytime SWAN team is comprised of 1 senior support worker, 2 full time support workers, 2 part time support workers, 1 volunteer </a:t>
            </a:r>
            <a:r>
              <a:rPr lang="en-US" dirty="0" err="1" smtClean="0"/>
              <a:t>co-ordinator</a:t>
            </a:r>
            <a:r>
              <a:rPr lang="en-US" dirty="0" smtClean="0"/>
              <a:t>, 2 admin staff and 1 line manager. </a:t>
            </a:r>
          </a:p>
          <a:p>
            <a:pPr marL="0" indent="0">
              <a:buNone/>
            </a:pPr>
            <a:r>
              <a:rPr lang="en-US" dirty="0" smtClean="0"/>
              <a:t>SWAN’s goal is to deliver services which are gender and trauma informed to improve the lives of women who are stigmatized by or often invisible to the rest of society. We help those affected by sexual exploitation through advocacy, mentoring and opening the door to other services/ agencies. </a:t>
            </a:r>
          </a:p>
          <a:p>
            <a:pPr marL="0" indent="0">
              <a:buNone/>
            </a:pPr>
            <a:r>
              <a:rPr lang="en-US" dirty="0" smtClean="0"/>
              <a:t>Our day-to-day work includes things like 1:1 appointments, which are tailored to suit a woman’s needs. This could mean that the appointment takes place over the phone, but more often than not face-to-face, in a location that the woman feels is safe and comfortable. Sometimes that means attending their property, and other times that means doing the appointment from a coffee shop, our car or another location. </a:t>
            </a:r>
          </a:p>
          <a:p>
            <a:pPr marL="0" indent="0">
              <a:buNone/>
            </a:pPr>
            <a:r>
              <a:rPr lang="en-US" dirty="0" smtClean="0"/>
              <a:t>Additionally, we liaise very closely with other agencies such as outreach mental/ physical/ sexual health, drug and alcohol support, housing, police and counselling services in order to advocate for a woman’s needs – and ensure that she is getting the appropriate and sufficient help she requires in order to live a safe and fulfilled life. This multi-disciplinary approach means that we often act as a first point of contact for women, and we then make the </a:t>
            </a:r>
            <a:r>
              <a:rPr lang="en-US" dirty="0" err="1" smtClean="0"/>
              <a:t>appropirate</a:t>
            </a:r>
            <a:r>
              <a:rPr lang="en-US" dirty="0" smtClean="0"/>
              <a:t> referrals with the necessary urgency, improving outcomes for all. </a:t>
            </a:r>
            <a:endParaRPr lang="en-GB" dirty="0" smtClean="0"/>
          </a:p>
          <a:p>
            <a:endParaRPr lang="en-US" baseline="0" dirty="0" smtClean="0"/>
          </a:p>
          <a:p>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26</a:t>
            </a:fld>
            <a:endParaRPr lang="en-GB" altLang="en-US"/>
          </a:p>
        </p:txBody>
      </p:sp>
    </p:spTree>
    <p:extLst>
      <p:ext uri="{BB962C8B-B14F-4D97-AF65-F5344CB8AC3E}">
        <p14:creationId xmlns:p14="http://schemas.microsoft.com/office/powerpoint/2010/main" val="31054048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MARAC in Swansea is weekly, this is up from fortnightly, but the frequency of the meeting varies between area and police force area, ranging anywhere from daily to monthly. This was moved to weekly due to the number of cases being discussed.</a:t>
            </a:r>
          </a:p>
          <a:p>
            <a:r>
              <a:rPr lang="en-GB" dirty="0" smtClean="0"/>
              <a:t>Pre-pandemic, MARAC was face to face, with everyone attending </a:t>
            </a:r>
            <a:r>
              <a:rPr lang="en-GB" dirty="0" err="1" smtClean="0"/>
              <a:t>cockett</a:t>
            </a:r>
            <a:r>
              <a:rPr lang="en-GB" dirty="0" smtClean="0"/>
              <a:t> or Neath police station, however, it was moved online during lockdown, and it will likely remain that way in the future, as the attendance of organisations have improved.</a:t>
            </a:r>
          </a:p>
          <a:p>
            <a:r>
              <a:rPr lang="en-GB" dirty="0" smtClean="0"/>
              <a:t>This is a confidential meeting, only professionals will be in attendance, with the IDVA or domestic abuse service acting as the voice of the victim during the meeting, an update will be shared with the victim afterwards, but they won’t see the documentation.</a:t>
            </a:r>
          </a:p>
          <a:p>
            <a:r>
              <a:rPr lang="en-GB" dirty="0" smtClean="0"/>
              <a:t>4 aims- safeguarding victims, managing perpetrator, information sharing, safeguarding professionals</a:t>
            </a:r>
          </a:p>
          <a:p>
            <a:r>
              <a:rPr lang="en-GB" dirty="0" smtClean="0"/>
              <a:t>9 core agencies- IDVA, Police (who are often the chair), Probation, Housing, Social services for adults and children, mental health, Primary Health (GP, Health visitor </a:t>
            </a:r>
            <a:r>
              <a:rPr lang="en-GB" dirty="0" err="1" smtClean="0"/>
              <a:t>etc</a:t>
            </a:r>
            <a:r>
              <a:rPr lang="en-GB" dirty="0" smtClean="0"/>
              <a:t>), Substance misuse services- WA aren’t a core agency per this list, however we attend every week as we make referrals for women in refuge who may not be allocated an IDVA</a:t>
            </a:r>
          </a:p>
          <a:p>
            <a:r>
              <a:rPr lang="en-GB" dirty="0" smtClean="0"/>
              <a:t>3 Criteria- Visible high risk (14 on the RIC) Escalation (3 or more incidents of DA in 12 months) Professional judgement (Low risk on RIC and no evidence of incidents of DA that don’t have to be reported to the police, but a professional might have concerns about a victim, due to additional risk factors such as pregnancy, learning difficulties, mental health </a:t>
            </a:r>
            <a:r>
              <a:rPr lang="en-GB" dirty="0" err="1" smtClean="0"/>
              <a:t>etc</a:t>
            </a:r>
            <a:r>
              <a:rPr lang="en-GB" dirty="0" smtClean="0"/>
              <a:t>)</a:t>
            </a:r>
          </a:p>
          <a:p>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27</a:t>
            </a:fld>
            <a:endParaRPr lang="en-GB" altLang="en-US"/>
          </a:p>
        </p:txBody>
      </p:sp>
    </p:spTree>
    <p:extLst>
      <p:ext uri="{BB962C8B-B14F-4D97-AF65-F5344CB8AC3E}">
        <p14:creationId xmlns:p14="http://schemas.microsoft.com/office/powerpoint/2010/main" val="13376896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An ISVA is an Independent Sexual Violence Advisor, who provides advocacy and support to survivors of sexual violence, from an independent standpoint. </a:t>
            </a:r>
          </a:p>
          <a:p>
            <a:r>
              <a:rPr lang="en-US" dirty="0" smtClean="0"/>
              <a:t>The ISVA will support adults who have reported or are wishing to report sexual crimes to navigate the criminal justice system. They work closely with the police service, sexual assault referral </a:t>
            </a:r>
            <a:r>
              <a:rPr lang="en-US" dirty="0" err="1" smtClean="0"/>
              <a:t>centre</a:t>
            </a:r>
            <a:r>
              <a:rPr lang="en-US" dirty="0" smtClean="0"/>
              <a:t>, CPS and other relevant </a:t>
            </a:r>
            <a:r>
              <a:rPr lang="en-US" dirty="0" err="1" smtClean="0"/>
              <a:t>organisations</a:t>
            </a:r>
            <a:r>
              <a:rPr lang="en-US" dirty="0" smtClean="0"/>
              <a:t> and ultimately aims to help women make informed choices about their options. </a:t>
            </a:r>
          </a:p>
          <a:p>
            <a:r>
              <a:rPr lang="en-US" dirty="0" smtClean="0"/>
              <a:t>The willingness for women supported by the project to report sexual assault can be low, as women have often had poor experiences with police in the past, and they are unsure whether they will be taken seriously due to the fact that they are a sex-worker. Having an ISVA as a member of the team is an invaluable way of supporting women through a complicated and often very traumatic process by </a:t>
            </a:r>
            <a:r>
              <a:rPr lang="en-US" dirty="0" err="1" smtClean="0"/>
              <a:t>utilising</a:t>
            </a:r>
            <a:r>
              <a:rPr lang="en-US" dirty="0" smtClean="0"/>
              <a:t> a relationship that they already have with a member of staff, who can then reassure them, advocate for them and act as a bridge between police and victim – often times easing the stress and anxiety of the reporting and court process. </a:t>
            </a:r>
            <a:endParaRPr lang="en-GB" dirty="0" smtClean="0"/>
          </a:p>
          <a:p>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29</a:t>
            </a:fld>
            <a:endParaRPr lang="en-GB" altLang="en-US"/>
          </a:p>
        </p:txBody>
      </p:sp>
    </p:spTree>
    <p:extLst>
      <p:ext uri="{BB962C8B-B14F-4D97-AF65-F5344CB8AC3E}">
        <p14:creationId xmlns:p14="http://schemas.microsoft.com/office/powerpoint/2010/main" val="40655921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35</a:t>
            </a:fld>
            <a:endParaRPr lang="en-GB" altLang="en-US"/>
          </a:p>
        </p:txBody>
      </p:sp>
    </p:spTree>
    <p:extLst>
      <p:ext uri="{BB962C8B-B14F-4D97-AF65-F5344CB8AC3E}">
        <p14:creationId xmlns:p14="http://schemas.microsoft.com/office/powerpoint/2010/main" val="7321229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call us 24/7 on 01792 644683, after 4.30 the number goes to the helpline and we take referrals over the phone</a:t>
            </a:r>
          </a:p>
          <a:p>
            <a:endParaRPr lang="en-GB" dirty="0"/>
          </a:p>
          <a:p>
            <a:r>
              <a:rPr lang="en-GB" dirty="0"/>
              <a:t>You can check out our website and use the contact form for a non-urgent query</a:t>
            </a:r>
          </a:p>
          <a:p>
            <a:endParaRPr lang="en-GB" dirty="0"/>
          </a:p>
          <a:p>
            <a:r>
              <a:rPr lang="en-GB" dirty="0"/>
              <a:t>Check out social media, we advertise our campaigns and anything you can get involved with, however please don’t make referrals this way due to confidentiality.</a:t>
            </a:r>
          </a:p>
          <a:p>
            <a:endParaRPr lang="en-GB" dirty="0"/>
          </a:p>
          <a:p>
            <a:r>
              <a:rPr lang="en-GB" dirty="0"/>
              <a:t>Drop in, we’re at the OSS on Tuesday and Thursdays all day and Wednesday afternoons, no appointment needed. Bond street, these are on Mondays and Thursdays and by appointment only, it is advisable to call us in the morning to be guaranteed a same day appointment, support workers can book on behalf of and accompany if required, both venues have full disabled access </a:t>
            </a:r>
          </a:p>
        </p:txBody>
      </p:sp>
      <p:sp>
        <p:nvSpPr>
          <p:cNvPr id="4" name="Slide Number Placeholder 3"/>
          <p:cNvSpPr>
            <a:spLocks noGrp="1"/>
          </p:cNvSpPr>
          <p:nvPr>
            <p:ph type="sldNum" sz="quarter" idx="5"/>
          </p:nvPr>
        </p:nvSpPr>
        <p:spPr/>
        <p:txBody>
          <a:bodyPr/>
          <a:lstStyle/>
          <a:p>
            <a:fld id="{0A52A79C-8668-456F-82C5-2B6D7AD64459}" type="slidenum">
              <a:rPr lang="en-GB" altLang="en-US" smtClean="0"/>
              <a:pPr/>
              <a:t>39</a:t>
            </a:fld>
            <a:endParaRPr lang="en-GB" altLang="en-US"/>
          </a:p>
        </p:txBody>
      </p:sp>
    </p:spTree>
    <p:extLst>
      <p:ext uri="{BB962C8B-B14F-4D97-AF65-F5344CB8AC3E}">
        <p14:creationId xmlns:p14="http://schemas.microsoft.com/office/powerpoint/2010/main" val="5321780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C17A58BE-1187-D5DE-859F-49E0408B85E0}"/>
              </a:ext>
            </a:extLst>
          </p:cNvPr>
          <p:cNvSpPr>
            <a:spLocks noGrp="1"/>
          </p:cNvSpPr>
          <p:nvPr>
            <p:ph type="dt" sz="half" idx="10"/>
          </p:nvPr>
        </p:nvSpPr>
        <p:spPr/>
        <p:txBody>
          <a:bodyPr/>
          <a:lstStyle>
            <a:lvl1pPr>
              <a:defRPr/>
            </a:lvl1pPr>
          </a:lstStyle>
          <a:p>
            <a:pPr>
              <a:defRPr/>
            </a:pPr>
            <a:fld id="{191559DB-B632-45DD-9BCD-1D8EDFEF73AA}" type="datetimeFigureOut">
              <a:rPr lang="en-GB"/>
              <a:pPr>
                <a:defRPr/>
              </a:pPr>
              <a:t>20/03/2026</a:t>
            </a:fld>
            <a:endParaRPr lang="en-GB"/>
          </a:p>
        </p:txBody>
      </p:sp>
      <p:sp>
        <p:nvSpPr>
          <p:cNvPr id="5" name="Footer Placeholder 4">
            <a:extLst>
              <a:ext uri="{FF2B5EF4-FFF2-40B4-BE49-F238E27FC236}">
                <a16:creationId xmlns:a16="http://schemas.microsoft.com/office/drawing/2014/main" id="{49C3DD08-59C0-192C-2783-265157B6452D}"/>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F29DA517-5FCC-4084-00C1-3BE8E4426BC7}"/>
              </a:ext>
            </a:extLst>
          </p:cNvPr>
          <p:cNvSpPr>
            <a:spLocks noGrp="1"/>
          </p:cNvSpPr>
          <p:nvPr>
            <p:ph type="sldNum" sz="quarter" idx="12"/>
          </p:nvPr>
        </p:nvSpPr>
        <p:spPr/>
        <p:txBody>
          <a:bodyPr/>
          <a:lstStyle>
            <a:lvl1pPr>
              <a:defRPr/>
            </a:lvl1pPr>
          </a:lstStyle>
          <a:p>
            <a:fld id="{73206E18-0AC9-416C-A72F-C8916C65ACCF}" type="slidenum">
              <a:rPr lang="en-GB" altLang="en-US"/>
              <a:pPr/>
              <a:t>‹#›</a:t>
            </a:fld>
            <a:endParaRPr lang="en-GB" altLang="en-US"/>
          </a:p>
        </p:txBody>
      </p:sp>
    </p:spTree>
    <p:extLst>
      <p:ext uri="{BB962C8B-B14F-4D97-AF65-F5344CB8AC3E}">
        <p14:creationId xmlns:p14="http://schemas.microsoft.com/office/powerpoint/2010/main" val="29519585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2AF40-8309-394E-15FE-D66415C77AD7}"/>
              </a:ext>
            </a:extLst>
          </p:cNvPr>
          <p:cNvSpPr>
            <a:spLocks noGrp="1"/>
          </p:cNvSpPr>
          <p:nvPr>
            <p:ph type="dt" sz="half" idx="10"/>
          </p:nvPr>
        </p:nvSpPr>
        <p:spPr/>
        <p:txBody>
          <a:bodyPr/>
          <a:lstStyle>
            <a:lvl1pPr>
              <a:defRPr/>
            </a:lvl1pPr>
          </a:lstStyle>
          <a:p>
            <a:pPr>
              <a:defRPr/>
            </a:pPr>
            <a:fld id="{1A5C9DAD-5842-4847-89EF-C6AB4347106A}" type="datetimeFigureOut">
              <a:rPr lang="en-GB"/>
              <a:pPr>
                <a:defRPr/>
              </a:pPr>
              <a:t>20/03/2026</a:t>
            </a:fld>
            <a:endParaRPr lang="en-GB"/>
          </a:p>
        </p:txBody>
      </p:sp>
      <p:sp>
        <p:nvSpPr>
          <p:cNvPr id="5" name="Footer Placeholder 4">
            <a:extLst>
              <a:ext uri="{FF2B5EF4-FFF2-40B4-BE49-F238E27FC236}">
                <a16:creationId xmlns:a16="http://schemas.microsoft.com/office/drawing/2014/main" id="{6893A366-573A-8994-701F-871A1D69803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D20719A9-7F97-CC37-C51C-A6B6D6127387}"/>
              </a:ext>
            </a:extLst>
          </p:cNvPr>
          <p:cNvSpPr>
            <a:spLocks noGrp="1"/>
          </p:cNvSpPr>
          <p:nvPr>
            <p:ph type="sldNum" sz="quarter" idx="12"/>
          </p:nvPr>
        </p:nvSpPr>
        <p:spPr/>
        <p:txBody>
          <a:bodyPr/>
          <a:lstStyle>
            <a:lvl1pPr>
              <a:defRPr/>
            </a:lvl1pPr>
          </a:lstStyle>
          <a:p>
            <a:fld id="{91A13806-5FE0-4D00-84A8-C66378C212DE}" type="slidenum">
              <a:rPr lang="en-GB" altLang="en-US"/>
              <a:pPr/>
              <a:t>‹#›</a:t>
            </a:fld>
            <a:endParaRPr lang="en-GB" altLang="en-US"/>
          </a:p>
        </p:txBody>
      </p:sp>
    </p:spTree>
    <p:extLst>
      <p:ext uri="{BB962C8B-B14F-4D97-AF65-F5344CB8AC3E}">
        <p14:creationId xmlns:p14="http://schemas.microsoft.com/office/powerpoint/2010/main" val="31561581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95B30DB-47A4-A475-6434-F4B5775CECB7}"/>
              </a:ext>
            </a:extLst>
          </p:cNvPr>
          <p:cNvSpPr>
            <a:spLocks noGrp="1"/>
          </p:cNvSpPr>
          <p:nvPr>
            <p:ph type="dt" sz="half" idx="10"/>
          </p:nvPr>
        </p:nvSpPr>
        <p:spPr/>
        <p:txBody>
          <a:bodyPr/>
          <a:lstStyle>
            <a:lvl1pPr>
              <a:defRPr/>
            </a:lvl1pPr>
          </a:lstStyle>
          <a:p>
            <a:pPr>
              <a:defRPr/>
            </a:pPr>
            <a:fld id="{08AF8F47-D2E0-4C25-A7E9-F031A220844E}" type="datetimeFigureOut">
              <a:rPr lang="en-GB"/>
              <a:pPr>
                <a:defRPr/>
              </a:pPr>
              <a:t>20/03/2026</a:t>
            </a:fld>
            <a:endParaRPr lang="en-GB"/>
          </a:p>
        </p:txBody>
      </p:sp>
      <p:sp>
        <p:nvSpPr>
          <p:cNvPr id="5" name="Footer Placeholder 4">
            <a:extLst>
              <a:ext uri="{FF2B5EF4-FFF2-40B4-BE49-F238E27FC236}">
                <a16:creationId xmlns:a16="http://schemas.microsoft.com/office/drawing/2014/main" id="{73FF22AB-6AC9-33DB-79C1-1E3AC11EB604}"/>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16A9948-CF55-4A21-389A-08C33647043A}"/>
              </a:ext>
            </a:extLst>
          </p:cNvPr>
          <p:cNvSpPr>
            <a:spLocks noGrp="1"/>
          </p:cNvSpPr>
          <p:nvPr>
            <p:ph type="sldNum" sz="quarter" idx="12"/>
          </p:nvPr>
        </p:nvSpPr>
        <p:spPr/>
        <p:txBody>
          <a:bodyPr/>
          <a:lstStyle>
            <a:lvl1pPr>
              <a:defRPr/>
            </a:lvl1pPr>
          </a:lstStyle>
          <a:p>
            <a:fld id="{BBA55919-8927-49E7-BA4A-B6C14A14F92B}" type="slidenum">
              <a:rPr lang="en-GB" altLang="en-US"/>
              <a:pPr/>
              <a:t>‹#›</a:t>
            </a:fld>
            <a:endParaRPr lang="en-GB" altLang="en-US"/>
          </a:p>
        </p:txBody>
      </p:sp>
    </p:spTree>
    <p:extLst>
      <p:ext uri="{BB962C8B-B14F-4D97-AF65-F5344CB8AC3E}">
        <p14:creationId xmlns:p14="http://schemas.microsoft.com/office/powerpoint/2010/main" val="3008200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4E8D0F17-7F85-7D0D-C523-A493D33FE0E7}"/>
              </a:ext>
            </a:extLst>
          </p:cNvPr>
          <p:cNvSpPr>
            <a:spLocks noGrp="1"/>
          </p:cNvSpPr>
          <p:nvPr>
            <p:ph type="dt" sz="half" idx="10"/>
          </p:nvPr>
        </p:nvSpPr>
        <p:spPr/>
        <p:txBody>
          <a:bodyPr/>
          <a:lstStyle>
            <a:lvl1pPr>
              <a:defRPr/>
            </a:lvl1pPr>
          </a:lstStyle>
          <a:p>
            <a:pPr>
              <a:defRPr/>
            </a:pPr>
            <a:fld id="{FAEF82A5-3854-49AB-B081-C6EC1E81E110}" type="datetimeFigureOut">
              <a:rPr lang="en-GB"/>
              <a:pPr>
                <a:defRPr/>
              </a:pPr>
              <a:t>20/03/2026</a:t>
            </a:fld>
            <a:endParaRPr lang="en-GB"/>
          </a:p>
        </p:txBody>
      </p:sp>
      <p:sp>
        <p:nvSpPr>
          <p:cNvPr id="6" name="Footer Placeholder 4">
            <a:extLst>
              <a:ext uri="{FF2B5EF4-FFF2-40B4-BE49-F238E27FC236}">
                <a16:creationId xmlns:a16="http://schemas.microsoft.com/office/drawing/2014/main" id="{64303ABD-CB02-F892-7EC1-6FA80AF2498C}"/>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7D289032-2DAB-0A56-51CF-C2C2E0E2CE8D}"/>
              </a:ext>
            </a:extLst>
          </p:cNvPr>
          <p:cNvSpPr>
            <a:spLocks noGrp="1"/>
          </p:cNvSpPr>
          <p:nvPr>
            <p:ph type="sldNum" sz="quarter" idx="12"/>
          </p:nvPr>
        </p:nvSpPr>
        <p:spPr/>
        <p:txBody>
          <a:bodyPr/>
          <a:lstStyle>
            <a:lvl1pPr>
              <a:defRPr/>
            </a:lvl1pPr>
          </a:lstStyle>
          <a:p>
            <a:fld id="{60163AF7-5787-4674-9785-72C57933414C}" type="slidenum">
              <a:rPr lang="en-GB" altLang="en-US"/>
              <a:pPr/>
              <a:t>‹#›</a:t>
            </a:fld>
            <a:endParaRPr lang="en-GB" altLang="en-US"/>
          </a:p>
        </p:txBody>
      </p:sp>
    </p:spTree>
    <p:extLst>
      <p:ext uri="{BB962C8B-B14F-4D97-AF65-F5344CB8AC3E}">
        <p14:creationId xmlns:p14="http://schemas.microsoft.com/office/powerpoint/2010/main" val="17554906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E501B8E6-9884-78DF-6672-7BDE058760DF}"/>
              </a:ext>
            </a:extLst>
          </p:cNvPr>
          <p:cNvSpPr>
            <a:spLocks noGrp="1"/>
          </p:cNvSpPr>
          <p:nvPr>
            <p:ph type="dt" sz="half" idx="10"/>
          </p:nvPr>
        </p:nvSpPr>
        <p:spPr/>
        <p:txBody>
          <a:bodyPr/>
          <a:lstStyle>
            <a:lvl1pPr>
              <a:defRPr/>
            </a:lvl1pPr>
          </a:lstStyle>
          <a:p>
            <a:pPr>
              <a:defRPr/>
            </a:pPr>
            <a:fld id="{F8D22073-E0F8-458F-A99E-629F8E627404}" type="datetimeFigureOut">
              <a:rPr lang="en-GB"/>
              <a:pPr>
                <a:defRPr/>
              </a:pPr>
              <a:t>20/03/2026</a:t>
            </a:fld>
            <a:endParaRPr lang="en-GB"/>
          </a:p>
        </p:txBody>
      </p:sp>
      <p:sp>
        <p:nvSpPr>
          <p:cNvPr id="8" name="Footer Placeholder 4">
            <a:extLst>
              <a:ext uri="{FF2B5EF4-FFF2-40B4-BE49-F238E27FC236}">
                <a16:creationId xmlns:a16="http://schemas.microsoft.com/office/drawing/2014/main" id="{9A2CAD73-6AF7-6537-3C8C-5A4AE9293015}"/>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034214AC-CCAE-EFB1-E124-367AF3ABD904}"/>
              </a:ext>
            </a:extLst>
          </p:cNvPr>
          <p:cNvSpPr>
            <a:spLocks noGrp="1"/>
          </p:cNvSpPr>
          <p:nvPr>
            <p:ph type="sldNum" sz="quarter" idx="12"/>
          </p:nvPr>
        </p:nvSpPr>
        <p:spPr/>
        <p:txBody>
          <a:bodyPr/>
          <a:lstStyle>
            <a:lvl1pPr>
              <a:defRPr/>
            </a:lvl1pPr>
          </a:lstStyle>
          <a:p>
            <a:fld id="{825AE7D8-56FB-4B34-87DD-7834F5B079F9}" type="slidenum">
              <a:rPr lang="en-GB" altLang="en-US"/>
              <a:pPr/>
              <a:t>‹#›</a:t>
            </a:fld>
            <a:endParaRPr lang="en-GB" altLang="en-US"/>
          </a:p>
        </p:txBody>
      </p:sp>
    </p:spTree>
    <p:extLst>
      <p:ext uri="{BB962C8B-B14F-4D97-AF65-F5344CB8AC3E}">
        <p14:creationId xmlns:p14="http://schemas.microsoft.com/office/powerpoint/2010/main" val="26391849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461FC76F-C500-C403-5337-01FDA1CBEA44}"/>
              </a:ext>
            </a:extLst>
          </p:cNvPr>
          <p:cNvSpPr>
            <a:spLocks noGrp="1"/>
          </p:cNvSpPr>
          <p:nvPr>
            <p:ph type="dt" sz="half" idx="10"/>
          </p:nvPr>
        </p:nvSpPr>
        <p:spPr/>
        <p:txBody>
          <a:bodyPr/>
          <a:lstStyle>
            <a:lvl1pPr>
              <a:defRPr/>
            </a:lvl1pPr>
          </a:lstStyle>
          <a:p>
            <a:pPr>
              <a:defRPr/>
            </a:pPr>
            <a:fld id="{70FAD8A0-5BC8-47C2-8F12-CB2FB7AF9CC6}" type="datetimeFigureOut">
              <a:rPr lang="en-GB"/>
              <a:pPr>
                <a:defRPr/>
              </a:pPr>
              <a:t>20/03/2026</a:t>
            </a:fld>
            <a:endParaRPr lang="en-GB"/>
          </a:p>
        </p:txBody>
      </p:sp>
      <p:sp>
        <p:nvSpPr>
          <p:cNvPr id="4" name="Footer Placeholder 4">
            <a:extLst>
              <a:ext uri="{FF2B5EF4-FFF2-40B4-BE49-F238E27FC236}">
                <a16:creationId xmlns:a16="http://schemas.microsoft.com/office/drawing/2014/main" id="{E3E0588A-6862-7A1B-9F90-B951807AC435}"/>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2E1E0168-BBD1-6784-0B58-D34C27D6282E}"/>
              </a:ext>
            </a:extLst>
          </p:cNvPr>
          <p:cNvSpPr>
            <a:spLocks noGrp="1"/>
          </p:cNvSpPr>
          <p:nvPr>
            <p:ph type="sldNum" sz="quarter" idx="12"/>
          </p:nvPr>
        </p:nvSpPr>
        <p:spPr/>
        <p:txBody>
          <a:bodyPr/>
          <a:lstStyle>
            <a:lvl1pPr>
              <a:defRPr/>
            </a:lvl1pPr>
          </a:lstStyle>
          <a:p>
            <a:fld id="{E4E3B1D3-979F-4A0F-ADF6-3EA7A6FB04E7}" type="slidenum">
              <a:rPr lang="en-GB" altLang="en-US"/>
              <a:pPr/>
              <a:t>‹#›</a:t>
            </a:fld>
            <a:endParaRPr lang="en-GB" altLang="en-US"/>
          </a:p>
        </p:txBody>
      </p:sp>
    </p:spTree>
    <p:extLst>
      <p:ext uri="{BB962C8B-B14F-4D97-AF65-F5344CB8AC3E}">
        <p14:creationId xmlns:p14="http://schemas.microsoft.com/office/powerpoint/2010/main" val="3312367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1754536-80C1-9E48-1357-1A6E46F767B2}"/>
              </a:ext>
            </a:extLst>
          </p:cNvPr>
          <p:cNvSpPr>
            <a:spLocks noGrp="1"/>
          </p:cNvSpPr>
          <p:nvPr>
            <p:ph type="dt" sz="half" idx="10"/>
          </p:nvPr>
        </p:nvSpPr>
        <p:spPr/>
        <p:txBody>
          <a:bodyPr/>
          <a:lstStyle>
            <a:lvl1pPr>
              <a:defRPr/>
            </a:lvl1pPr>
          </a:lstStyle>
          <a:p>
            <a:pPr>
              <a:defRPr/>
            </a:pPr>
            <a:fld id="{2794AA0D-DA4B-4C47-95C1-42E87EF565B7}" type="datetimeFigureOut">
              <a:rPr lang="en-GB"/>
              <a:pPr>
                <a:defRPr/>
              </a:pPr>
              <a:t>20/03/2026</a:t>
            </a:fld>
            <a:endParaRPr lang="en-GB"/>
          </a:p>
        </p:txBody>
      </p:sp>
      <p:sp>
        <p:nvSpPr>
          <p:cNvPr id="3" name="Footer Placeholder 4">
            <a:extLst>
              <a:ext uri="{FF2B5EF4-FFF2-40B4-BE49-F238E27FC236}">
                <a16:creationId xmlns:a16="http://schemas.microsoft.com/office/drawing/2014/main" id="{6649DFBB-1A81-3763-A039-F1D66454FA28}"/>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E6309DBE-6CF6-6C8E-B4F3-973778CE4ED8}"/>
              </a:ext>
            </a:extLst>
          </p:cNvPr>
          <p:cNvSpPr>
            <a:spLocks noGrp="1"/>
          </p:cNvSpPr>
          <p:nvPr>
            <p:ph type="sldNum" sz="quarter" idx="12"/>
          </p:nvPr>
        </p:nvSpPr>
        <p:spPr/>
        <p:txBody>
          <a:bodyPr/>
          <a:lstStyle>
            <a:lvl1pPr>
              <a:defRPr/>
            </a:lvl1pPr>
          </a:lstStyle>
          <a:p>
            <a:fld id="{C72022C5-8C71-4FC0-8203-CB1C0105DD3C}" type="slidenum">
              <a:rPr lang="en-GB" altLang="en-US"/>
              <a:pPr/>
              <a:t>‹#›</a:t>
            </a:fld>
            <a:endParaRPr lang="en-GB" altLang="en-US"/>
          </a:p>
        </p:txBody>
      </p:sp>
    </p:spTree>
    <p:extLst>
      <p:ext uri="{BB962C8B-B14F-4D97-AF65-F5344CB8AC3E}">
        <p14:creationId xmlns:p14="http://schemas.microsoft.com/office/powerpoint/2010/main" val="3775026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16:creationId xmlns:a16="http://schemas.microsoft.com/office/drawing/2014/main" id="{0FDFA16E-5773-51BB-4EB4-52EE8CEFD9D6}"/>
              </a:ext>
            </a:extLst>
          </p:cNvPr>
          <p:cNvSpPr>
            <a:spLocks noGrp="1"/>
          </p:cNvSpPr>
          <p:nvPr>
            <p:ph type="dt" sz="half" idx="10"/>
          </p:nvPr>
        </p:nvSpPr>
        <p:spPr/>
        <p:txBody>
          <a:bodyPr/>
          <a:lstStyle>
            <a:lvl1pPr>
              <a:defRPr/>
            </a:lvl1pPr>
          </a:lstStyle>
          <a:p>
            <a:pPr>
              <a:defRPr/>
            </a:pPr>
            <a:fld id="{D3776185-A803-43CD-9521-1FE55545DBC5}" type="datetimeFigureOut">
              <a:rPr lang="en-GB"/>
              <a:pPr>
                <a:defRPr/>
              </a:pPr>
              <a:t>20/03/2026</a:t>
            </a:fld>
            <a:endParaRPr lang="en-GB"/>
          </a:p>
        </p:txBody>
      </p:sp>
      <p:sp>
        <p:nvSpPr>
          <p:cNvPr id="6" name="Footer Placeholder 4">
            <a:extLst>
              <a:ext uri="{FF2B5EF4-FFF2-40B4-BE49-F238E27FC236}">
                <a16:creationId xmlns:a16="http://schemas.microsoft.com/office/drawing/2014/main" id="{C93A8745-3C43-9E1D-065A-3A7516739292}"/>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3EAF1829-4DDF-4C67-E549-5640FA19A8C7}"/>
              </a:ext>
            </a:extLst>
          </p:cNvPr>
          <p:cNvSpPr>
            <a:spLocks noGrp="1"/>
          </p:cNvSpPr>
          <p:nvPr>
            <p:ph type="sldNum" sz="quarter" idx="12"/>
          </p:nvPr>
        </p:nvSpPr>
        <p:spPr/>
        <p:txBody>
          <a:bodyPr/>
          <a:lstStyle>
            <a:lvl1pPr>
              <a:defRPr/>
            </a:lvl1pPr>
          </a:lstStyle>
          <a:p>
            <a:fld id="{18029232-5BC3-49C7-A2D0-31DBAE9F14BA}" type="slidenum">
              <a:rPr lang="en-GB" altLang="en-US"/>
              <a:pPr/>
              <a:t>‹#›</a:t>
            </a:fld>
            <a:endParaRPr lang="en-GB" altLang="en-US"/>
          </a:p>
        </p:txBody>
      </p:sp>
    </p:spTree>
    <p:extLst>
      <p:ext uri="{BB962C8B-B14F-4D97-AF65-F5344CB8AC3E}">
        <p14:creationId xmlns:p14="http://schemas.microsoft.com/office/powerpoint/2010/main" val="2923442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16:creationId xmlns:a16="http://schemas.microsoft.com/office/drawing/2014/main" id="{6A4CE439-F7BF-A6DD-3DC2-A0584A49EE89}"/>
              </a:ext>
            </a:extLst>
          </p:cNvPr>
          <p:cNvSpPr>
            <a:spLocks noGrp="1"/>
          </p:cNvSpPr>
          <p:nvPr>
            <p:ph type="dt" sz="half" idx="10"/>
          </p:nvPr>
        </p:nvSpPr>
        <p:spPr/>
        <p:txBody>
          <a:bodyPr/>
          <a:lstStyle>
            <a:lvl1pPr>
              <a:defRPr/>
            </a:lvl1pPr>
          </a:lstStyle>
          <a:p>
            <a:pPr>
              <a:defRPr/>
            </a:pPr>
            <a:fld id="{825A809E-0DCE-49F8-95F9-1BD440A88EEA}" type="datetimeFigureOut">
              <a:rPr lang="en-GB"/>
              <a:pPr>
                <a:defRPr/>
              </a:pPr>
              <a:t>20/03/2026</a:t>
            </a:fld>
            <a:endParaRPr lang="en-GB"/>
          </a:p>
        </p:txBody>
      </p:sp>
      <p:sp>
        <p:nvSpPr>
          <p:cNvPr id="6" name="Footer Placeholder 4">
            <a:extLst>
              <a:ext uri="{FF2B5EF4-FFF2-40B4-BE49-F238E27FC236}">
                <a16:creationId xmlns:a16="http://schemas.microsoft.com/office/drawing/2014/main" id="{1B6495E3-3F7B-6DA5-63BA-30F6B25F996F}"/>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AB8E09E5-089F-5792-1A5E-51B5CFA6818B}"/>
              </a:ext>
            </a:extLst>
          </p:cNvPr>
          <p:cNvSpPr>
            <a:spLocks noGrp="1"/>
          </p:cNvSpPr>
          <p:nvPr>
            <p:ph type="sldNum" sz="quarter" idx="12"/>
          </p:nvPr>
        </p:nvSpPr>
        <p:spPr/>
        <p:txBody>
          <a:bodyPr/>
          <a:lstStyle>
            <a:lvl1pPr>
              <a:defRPr/>
            </a:lvl1pPr>
          </a:lstStyle>
          <a:p>
            <a:fld id="{5864E0D8-F0F0-4719-848B-630111FD2872}" type="slidenum">
              <a:rPr lang="en-GB" altLang="en-US"/>
              <a:pPr/>
              <a:t>‹#›</a:t>
            </a:fld>
            <a:endParaRPr lang="en-GB" altLang="en-US"/>
          </a:p>
        </p:txBody>
      </p:sp>
    </p:spTree>
    <p:extLst>
      <p:ext uri="{BB962C8B-B14F-4D97-AF65-F5344CB8AC3E}">
        <p14:creationId xmlns:p14="http://schemas.microsoft.com/office/powerpoint/2010/main" val="31445849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2E0263-3772-A578-8084-4A6806CB1A60}"/>
              </a:ext>
            </a:extLst>
          </p:cNvPr>
          <p:cNvSpPr>
            <a:spLocks noGrp="1"/>
          </p:cNvSpPr>
          <p:nvPr>
            <p:ph type="dt" sz="half" idx="10"/>
          </p:nvPr>
        </p:nvSpPr>
        <p:spPr/>
        <p:txBody>
          <a:bodyPr/>
          <a:lstStyle>
            <a:lvl1pPr>
              <a:defRPr/>
            </a:lvl1pPr>
          </a:lstStyle>
          <a:p>
            <a:pPr>
              <a:defRPr/>
            </a:pPr>
            <a:fld id="{6ED12D4D-F100-4BF2-AC04-1EBFB6EEBB25}" type="datetimeFigureOut">
              <a:rPr lang="en-GB"/>
              <a:pPr>
                <a:defRPr/>
              </a:pPr>
              <a:t>20/03/2026</a:t>
            </a:fld>
            <a:endParaRPr lang="en-GB"/>
          </a:p>
        </p:txBody>
      </p:sp>
      <p:sp>
        <p:nvSpPr>
          <p:cNvPr id="5" name="Footer Placeholder 4">
            <a:extLst>
              <a:ext uri="{FF2B5EF4-FFF2-40B4-BE49-F238E27FC236}">
                <a16:creationId xmlns:a16="http://schemas.microsoft.com/office/drawing/2014/main" id="{0EDC5CC9-743B-D7AF-B958-5BE4D4D96C5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85DE89E0-4660-D8AB-9A67-47F54F0FCECB}"/>
              </a:ext>
            </a:extLst>
          </p:cNvPr>
          <p:cNvSpPr>
            <a:spLocks noGrp="1"/>
          </p:cNvSpPr>
          <p:nvPr>
            <p:ph type="sldNum" sz="quarter" idx="12"/>
          </p:nvPr>
        </p:nvSpPr>
        <p:spPr/>
        <p:txBody>
          <a:bodyPr/>
          <a:lstStyle>
            <a:lvl1pPr>
              <a:defRPr/>
            </a:lvl1pPr>
          </a:lstStyle>
          <a:p>
            <a:fld id="{4A9FF379-F5CD-4D16-B28D-9CEC4832084F}" type="slidenum">
              <a:rPr lang="en-GB" altLang="en-US"/>
              <a:pPr/>
              <a:t>‹#›</a:t>
            </a:fld>
            <a:endParaRPr lang="en-GB" altLang="en-US"/>
          </a:p>
        </p:txBody>
      </p:sp>
    </p:spTree>
    <p:extLst>
      <p:ext uri="{BB962C8B-B14F-4D97-AF65-F5344CB8AC3E}">
        <p14:creationId xmlns:p14="http://schemas.microsoft.com/office/powerpoint/2010/main" val="15798931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9358E12-BA72-1B9F-35B1-DB921B2E9A4A}"/>
              </a:ext>
            </a:extLst>
          </p:cNvPr>
          <p:cNvSpPr>
            <a:spLocks noGrp="1"/>
          </p:cNvSpPr>
          <p:nvPr>
            <p:ph type="dt" sz="half" idx="10"/>
          </p:nvPr>
        </p:nvSpPr>
        <p:spPr/>
        <p:txBody>
          <a:bodyPr/>
          <a:lstStyle>
            <a:lvl1pPr>
              <a:defRPr/>
            </a:lvl1pPr>
          </a:lstStyle>
          <a:p>
            <a:pPr>
              <a:defRPr/>
            </a:pPr>
            <a:fld id="{2A274B08-1D43-4D15-B1F9-3647B105E1E6}" type="datetimeFigureOut">
              <a:rPr lang="en-GB"/>
              <a:pPr>
                <a:defRPr/>
              </a:pPr>
              <a:t>20/03/2026</a:t>
            </a:fld>
            <a:endParaRPr lang="en-GB"/>
          </a:p>
        </p:txBody>
      </p:sp>
      <p:sp>
        <p:nvSpPr>
          <p:cNvPr id="5" name="Footer Placeholder 4">
            <a:extLst>
              <a:ext uri="{FF2B5EF4-FFF2-40B4-BE49-F238E27FC236}">
                <a16:creationId xmlns:a16="http://schemas.microsoft.com/office/drawing/2014/main" id="{3FEE761A-605B-260D-93AA-87EDAD17600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E65A2247-7713-A1DC-306E-ADFB87D0C884}"/>
              </a:ext>
            </a:extLst>
          </p:cNvPr>
          <p:cNvSpPr>
            <a:spLocks noGrp="1"/>
          </p:cNvSpPr>
          <p:nvPr>
            <p:ph type="sldNum" sz="quarter" idx="12"/>
          </p:nvPr>
        </p:nvSpPr>
        <p:spPr/>
        <p:txBody>
          <a:bodyPr/>
          <a:lstStyle>
            <a:lvl1pPr>
              <a:defRPr/>
            </a:lvl1pPr>
          </a:lstStyle>
          <a:p>
            <a:fld id="{33BD365D-C2BF-4145-855A-C447862470DC}" type="slidenum">
              <a:rPr lang="en-GB" altLang="en-US"/>
              <a:pPr/>
              <a:t>‹#›</a:t>
            </a:fld>
            <a:endParaRPr lang="en-GB" altLang="en-US"/>
          </a:p>
        </p:txBody>
      </p:sp>
    </p:spTree>
    <p:extLst>
      <p:ext uri="{BB962C8B-B14F-4D97-AF65-F5344CB8AC3E}">
        <p14:creationId xmlns:p14="http://schemas.microsoft.com/office/powerpoint/2010/main" val="33680242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76345D59-1E1B-19B1-679D-22EA5BF87534}"/>
              </a:ext>
            </a:extLst>
          </p:cNvPr>
          <p:cNvSpPr>
            <a:spLocks noGrp="1"/>
          </p:cNvSpPr>
          <p:nvPr>
            <p:ph type="title"/>
          </p:nvPr>
        </p:nvSpPr>
        <p:spPr bwMode="auto">
          <a:xfrm>
            <a:off x="628650" y="365125"/>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a:extLst>
              <a:ext uri="{FF2B5EF4-FFF2-40B4-BE49-F238E27FC236}">
                <a16:creationId xmlns:a16="http://schemas.microsoft.com/office/drawing/2014/main" id="{43B64A1F-9ED3-E110-0288-C5BAAFC81406}"/>
              </a:ext>
            </a:extLst>
          </p:cNvPr>
          <p:cNvSpPr>
            <a:spLocks noGrp="1"/>
          </p:cNvSpPr>
          <p:nvPr>
            <p:ph type="body" idx="1"/>
          </p:nvPr>
        </p:nvSpPr>
        <p:spPr bwMode="auto">
          <a:xfrm>
            <a:off x="628650" y="1825625"/>
            <a:ext cx="78867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EE5B7447-17E7-7985-A2FB-66DE524E38C9}"/>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defRPr>
            </a:lvl1pPr>
          </a:lstStyle>
          <a:p>
            <a:pPr>
              <a:defRPr/>
            </a:pPr>
            <a:fld id="{6362CE2C-D892-47E0-8129-A1E0A2B29743}" type="datetimeFigureOut">
              <a:rPr lang="en-GB"/>
              <a:pPr>
                <a:defRPr/>
              </a:pPr>
              <a:t>20/03/2026</a:t>
            </a:fld>
            <a:endParaRPr lang="en-GB"/>
          </a:p>
        </p:txBody>
      </p:sp>
      <p:sp>
        <p:nvSpPr>
          <p:cNvPr id="5" name="Footer Placeholder 4">
            <a:extLst>
              <a:ext uri="{FF2B5EF4-FFF2-40B4-BE49-F238E27FC236}">
                <a16:creationId xmlns:a16="http://schemas.microsoft.com/office/drawing/2014/main" id="{16F0E246-1173-3F98-AA55-348E0D2557D6}"/>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defRPr>
            </a:lvl1pPr>
          </a:lstStyle>
          <a:p>
            <a:pPr>
              <a:defRPr/>
            </a:pPr>
            <a:endParaRPr lang="en-GB"/>
          </a:p>
        </p:txBody>
      </p:sp>
      <p:sp>
        <p:nvSpPr>
          <p:cNvPr id="6" name="Slide Number Placeholder 5">
            <a:extLst>
              <a:ext uri="{FF2B5EF4-FFF2-40B4-BE49-F238E27FC236}">
                <a16:creationId xmlns:a16="http://schemas.microsoft.com/office/drawing/2014/main" id="{72921152-2A69-D4C3-987F-1712C4B13133}"/>
              </a:ext>
            </a:extLst>
          </p:cNvPr>
          <p:cNvSpPr>
            <a:spLocks noGrp="1"/>
          </p:cNvSpPr>
          <p:nvPr>
            <p:ph type="sldNum" sz="quarter" idx="4"/>
          </p:nvPr>
        </p:nvSpPr>
        <p:spPr>
          <a:xfrm>
            <a:off x="6457950" y="6356350"/>
            <a:ext cx="20574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defRPr>
            </a:lvl1pPr>
          </a:lstStyle>
          <a:p>
            <a:fld id="{98B8EAF2-42D5-4F72-8AC6-54B1D24E9E7E}"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hyperlink" Target="https://www.istockphoto.com/vector/character-of-a-woman-in-different-ages-a-baby-a-child-a-teenager-an-adult-an-gm1211545693-351391844" TargetMode="Externa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en.wikipedia.org/wiki/Sexual_services"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fif"/><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jfif"/><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fif"/><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fif"/><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video" Target="https://www.youtube.com/embed/21JLjH-wdhw"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9oFmeougTB8" TargetMode="External"/><Relationship Id="rId4" Type="http://schemas.openxmlformats.org/officeDocument/2006/relationships/image" Target="../media/image11.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3.jfif"/><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video" Target="https://www.youtube.com/embed/120kSXCUDic" TargetMode="External"/><Relationship Id="rId4" Type="http://schemas.openxmlformats.org/officeDocument/2006/relationships/image" Target="../media/image14.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TextBox 5">
            <a:extLst>
              <a:ext uri="{FF2B5EF4-FFF2-40B4-BE49-F238E27FC236}">
                <a16:creationId xmlns:a16="http://schemas.microsoft.com/office/drawing/2014/main" id="{758BB0A0-2B38-8B21-C725-99C022EFD641}"/>
              </a:ext>
            </a:extLst>
          </p:cNvPr>
          <p:cNvSpPr txBox="1">
            <a:spLocks noChangeArrowheads="1"/>
          </p:cNvSpPr>
          <p:nvPr/>
        </p:nvSpPr>
        <p:spPr bwMode="auto">
          <a:xfrm>
            <a:off x="407295" y="1601787"/>
            <a:ext cx="7837488"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6000" b="1" dirty="0" smtClean="0">
                <a:solidFill>
                  <a:srgbClr val="7030A0"/>
                </a:solidFill>
              </a:rPr>
              <a:t>Women Exploited by the Sex Industry</a:t>
            </a:r>
            <a:endParaRPr lang="en-GB" altLang="en-US" sz="6000" b="1" dirty="0">
              <a:solidFill>
                <a:srgbClr val="7030A0"/>
              </a:solidFill>
            </a:endParaRPr>
          </a:p>
        </p:txBody>
      </p:sp>
      <p:sp>
        <p:nvSpPr>
          <p:cNvPr id="3076" name="TextBox 1">
            <a:extLst>
              <a:ext uri="{FF2B5EF4-FFF2-40B4-BE49-F238E27FC236}">
                <a16:creationId xmlns:a16="http://schemas.microsoft.com/office/drawing/2014/main" id="{8E45EAB2-A7C7-5D8B-C83C-E683D6F22E5A}"/>
              </a:ext>
            </a:extLst>
          </p:cNvPr>
          <p:cNvSpPr txBox="1">
            <a:spLocks noChangeArrowheads="1"/>
          </p:cNvSpPr>
          <p:nvPr/>
        </p:nvSpPr>
        <p:spPr bwMode="auto">
          <a:xfrm>
            <a:off x="4071395" y="4223634"/>
            <a:ext cx="4951413" cy="2246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r>
              <a:rPr lang="en-GB" altLang="en-US" sz="2800" dirty="0" smtClean="0">
                <a:solidFill>
                  <a:srgbClr val="7030A0"/>
                </a:solidFill>
              </a:rPr>
              <a:t>Alex Batcup</a:t>
            </a:r>
          </a:p>
          <a:p>
            <a:r>
              <a:rPr lang="en-GB" altLang="en-US" sz="2800" dirty="0" smtClean="0">
                <a:solidFill>
                  <a:srgbClr val="7030A0"/>
                </a:solidFill>
              </a:rPr>
              <a:t>SWAN Project Team Leader</a:t>
            </a:r>
            <a:endParaRPr lang="en-GB" altLang="en-US" sz="2800" dirty="0">
              <a:solidFill>
                <a:srgbClr val="7030A0"/>
              </a:solidFill>
            </a:endParaRPr>
          </a:p>
          <a:p>
            <a:endParaRPr lang="en-US" altLang="en-US" sz="2800" dirty="0" smtClean="0">
              <a:solidFill>
                <a:srgbClr val="7030A0"/>
              </a:solidFill>
            </a:endParaRPr>
          </a:p>
          <a:p>
            <a:r>
              <a:rPr lang="en-US" altLang="en-US" sz="2800" dirty="0" smtClean="0">
                <a:solidFill>
                  <a:srgbClr val="7030A0"/>
                </a:solidFill>
              </a:rPr>
              <a:t>Lauren Spooner </a:t>
            </a:r>
          </a:p>
          <a:p>
            <a:r>
              <a:rPr lang="en-US" altLang="en-US" sz="2800" dirty="0" smtClean="0">
                <a:solidFill>
                  <a:srgbClr val="7030A0"/>
                </a:solidFill>
              </a:rPr>
              <a:t>SWAN Support Worker/ISVA</a:t>
            </a:r>
            <a:endParaRPr lang="en-GB" altLang="en-US" sz="2800" dirty="0">
              <a:solidFill>
                <a:srgbClr val="7030A0"/>
              </a:solidFill>
            </a:endParaRPr>
          </a:p>
        </p:txBody>
      </p:sp>
      <p:pic>
        <p:nvPicPr>
          <p:cNvPr id="3077" name="Picture 2">
            <a:extLst>
              <a:ext uri="{FF2B5EF4-FFF2-40B4-BE49-F238E27FC236}">
                <a16:creationId xmlns:a16="http://schemas.microsoft.com/office/drawing/2014/main" id="{D819DEA1-7260-E4EA-D61E-FB2060204A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388" y="4114800"/>
            <a:ext cx="3525837" cy="2606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2">
            <a:extLst>
              <a:ext uri="{FF2B5EF4-FFF2-40B4-BE49-F238E27FC236}">
                <a16:creationId xmlns:a16="http://schemas.microsoft.com/office/drawing/2014/main" id="{463A6386-D790-0EF8-94E2-9DB433E33C9F}"/>
              </a:ext>
            </a:extLst>
          </p:cNvPr>
          <p:cNvSpPr txBox="1"/>
          <p:nvPr/>
        </p:nvSpPr>
        <p:spPr>
          <a:xfrm>
            <a:off x="4298950" y="1422400"/>
            <a:ext cx="4687888" cy="923925"/>
          </a:xfrm>
          <a:prstGeom prst="rect">
            <a:avLst/>
          </a:prstGeom>
        </p:spPr>
        <p:txBody>
          <a:bodyPr lIns="0" tIns="0" rIns="0" bIns="0">
            <a:spAutoFit/>
          </a:bodyPr>
          <a:lstStyle/>
          <a:p>
            <a:pPr algn="r" eaLnBrk="1" fontAlgn="auto" hangingPunct="1">
              <a:lnSpc>
                <a:spcPts val="3622"/>
              </a:lnSpc>
              <a:spcBef>
                <a:spcPts val="0"/>
              </a:spcBef>
              <a:spcAft>
                <a:spcPts val="0"/>
              </a:spcAft>
              <a:defRPr/>
            </a:pPr>
            <a:endParaRPr lang="en-US" sz="2415" spc="48" dirty="0">
              <a:latin typeface="Montserrat"/>
            </a:endParaRPr>
          </a:p>
          <a:p>
            <a:pPr algn="r" eaLnBrk="1" fontAlgn="auto" hangingPunct="1">
              <a:lnSpc>
                <a:spcPts val="3622"/>
              </a:lnSpc>
              <a:spcBef>
                <a:spcPts val="0"/>
              </a:spcBef>
              <a:spcAft>
                <a:spcPts val="0"/>
              </a:spcAft>
              <a:defRPr/>
            </a:pPr>
            <a:r>
              <a:rPr lang="en-US" sz="2415" spc="48" dirty="0">
                <a:solidFill>
                  <a:srgbClr val="FFFFFF"/>
                </a:solidFill>
                <a:latin typeface="Montserrat"/>
              </a:rPr>
              <a:t> .</a:t>
            </a:r>
          </a:p>
        </p:txBody>
      </p:sp>
      <p:sp>
        <p:nvSpPr>
          <p:cNvPr id="5" name="TextBox 3">
            <a:extLst>
              <a:ext uri="{FF2B5EF4-FFF2-40B4-BE49-F238E27FC236}">
                <a16:creationId xmlns:a16="http://schemas.microsoft.com/office/drawing/2014/main" id="{39BB477C-4EA3-3DB3-60CB-9BF472F69102}"/>
              </a:ext>
            </a:extLst>
          </p:cNvPr>
          <p:cNvSpPr txBox="1"/>
          <p:nvPr/>
        </p:nvSpPr>
        <p:spPr>
          <a:xfrm>
            <a:off x="204788" y="1384300"/>
            <a:ext cx="8782050" cy="2769989"/>
          </a:xfrm>
          <a:prstGeom prst="rect">
            <a:avLst/>
          </a:prstGeom>
        </p:spPr>
        <p:txBody>
          <a:bodyPr wrap="square" lIns="0" tIns="0" rIns="0" bIns="0">
            <a:spAutoFit/>
          </a:bodyPr>
          <a:lstStyle/>
          <a:p>
            <a:pPr eaLnBrk="1" fontAlgn="auto" hangingPunct="1">
              <a:lnSpc>
                <a:spcPts val="2715"/>
              </a:lnSpc>
              <a:spcBef>
                <a:spcPts val="0"/>
              </a:spcBef>
              <a:spcAft>
                <a:spcPts val="0"/>
              </a:spcAft>
              <a:defRPr/>
            </a:pPr>
            <a:r>
              <a:rPr lang="en-US" b="1" spc="56" dirty="0">
                <a:latin typeface="Montserrat"/>
              </a:rPr>
              <a:t>Swansea Women’s Aid is a women-only </a:t>
            </a:r>
            <a:r>
              <a:rPr lang="en-GB" b="1" spc="56" dirty="0">
                <a:latin typeface="Montserrat"/>
              </a:rPr>
              <a:t>organisation</a:t>
            </a:r>
            <a:r>
              <a:rPr lang="en-US" b="1" spc="56" dirty="0">
                <a:latin typeface="Montserrat"/>
              </a:rPr>
              <a:t> which supports women, with or without children, who are affected by domestic abuse.</a:t>
            </a:r>
          </a:p>
          <a:p>
            <a:pPr eaLnBrk="1" fontAlgn="auto" hangingPunct="1">
              <a:lnSpc>
                <a:spcPts val="2716"/>
              </a:lnSpc>
              <a:spcBef>
                <a:spcPts val="0"/>
              </a:spcBef>
              <a:spcAft>
                <a:spcPts val="0"/>
              </a:spcAft>
              <a:defRPr/>
            </a:pPr>
            <a:endParaRPr lang="en-US" b="1" spc="56" dirty="0">
              <a:latin typeface="Montserrat"/>
            </a:endParaRPr>
          </a:p>
          <a:p>
            <a:pPr eaLnBrk="1" fontAlgn="auto" hangingPunct="1">
              <a:lnSpc>
                <a:spcPts val="2716"/>
              </a:lnSpc>
              <a:spcBef>
                <a:spcPts val="0"/>
              </a:spcBef>
              <a:spcAft>
                <a:spcPts val="0"/>
              </a:spcAft>
              <a:defRPr/>
            </a:pPr>
            <a:r>
              <a:rPr lang="en-US" spc="56" dirty="0">
                <a:latin typeface="Montserrat"/>
              </a:rPr>
              <a:t>Swansea Women’s Aid workers have specialist knowledge on issues related to domestic abuse and how it can affect the lives of women and children</a:t>
            </a:r>
            <a:r>
              <a:rPr lang="en-US" spc="56" dirty="0" smtClean="0">
                <a:latin typeface="Montserrat"/>
              </a:rPr>
              <a:t>.</a:t>
            </a:r>
          </a:p>
          <a:p>
            <a:pPr eaLnBrk="1" fontAlgn="auto" hangingPunct="1">
              <a:lnSpc>
                <a:spcPts val="2716"/>
              </a:lnSpc>
              <a:spcBef>
                <a:spcPts val="0"/>
              </a:spcBef>
              <a:spcAft>
                <a:spcPts val="0"/>
              </a:spcAft>
              <a:defRPr/>
            </a:pPr>
            <a:endParaRPr lang="en-US" spc="56" dirty="0">
              <a:latin typeface="Montserrat"/>
            </a:endParaRPr>
          </a:p>
          <a:p>
            <a:pPr eaLnBrk="1" fontAlgn="auto" hangingPunct="1">
              <a:lnSpc>
                <a:spcPts val="2716"/>
              </a:lnSpc>
              <a:spcBef>
                <a:spcPts val="0"/>
              </a:spcBef>
              <a:spcAft>
                <a:spcPts val="0"/>
              </a:spcAft>
              <a:defRPr/>
            </a:pPr>
            <a:r>
              <a:rPr lang="en-US" spc="56" dirty="0" smtClean="0">
                <a:latin typeface="Montserrat"/>
              </a:rPr>
              <a:t>Part of our support includes specialist services for women who have been, or are at risk of, sexual exploitation. </a:t>
            </a:r>
            <a:endParaRPr lang="en-US" spc="56" dirty="0">
              <a:latin typeface="Montserrat"/>
            </a:endParaRPr>
          </a:p>
        </p:txBody>
      </p:sp>
      <p:pic>
        <p:nvPicPr>
          <p:cNvPr id="4100" name="Picture 2">
            <a:extLst>
              <a:ext uri="{FF2B5EF4-FFF2-40B4-BE49-F238E27FC236}">
                <a16:creationId xmlns:a16="http://schemas.microsoft.com/office/drawing/2014/main" id="{AFC23C76-F8C3-D750-E63A-C7B9640AE2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5816600"/>
            <a:ext cx="1223962" cy="904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descr="A group of people posing for a photo&#10;&#10;Description automatically generated with medium confidence">
            <a:extLst>
              <a:ext uri="{FF2B5EF4-FFF2-40B4-BE49-F238E27FC236}">
                <a16:creationId xmlns:a16="http://schemas.microsoft.com/office/drawing/2014/main" id="{11D39D19-DFA3-8157-30F7-E1015C90A864}"/>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rcRect l="3211" t="15045" r="2828" b="13820"/>
          <a:stretch/>
        </p:blipFill>
        <p:spPr>
          <a:xfrm>
            <a:off x="1403350" y="4419600"/>
            <a:ext cx="7543800" cy="2108200"/>
          </a:xfrm>
          <a:prstGeom prst="rect">
            <a:avLst/>
          </a:prstGeo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121" y="-178885"/>
            <a:ext cx="7886700" cy="1325563"/>
          </a:xfrm>
        </p:spPr>
        <p:txBody>
          <a:bodyPr/>
          <a:lstStyle/>
          <a:p>
            <a:r>
              <a:rPr lang="en-GB" dirty="0" smtClean="0">
                <a:solidFill>
                  <a:schemeClr val="bg1"/>
                </a:solidFill>
              </a:rPr>
              <a:t>Trigger Warning</a:t>
            </a:r>
            <a:endParaRPr lang="en-GB" dirty="0">
              <a:solidFill>
                <a:schemeClr val="bg1"/>
              </a:solidFill>
            </a:endParaRPr>
          </a:p>
        </p:txBody>
      </p:sp>
      <p:pic>
        <p:nvPicPr>
          <p:cNvPr id="4" name="Content Placeholder 3" descr="Do ‘safe spaces’ and '&lt;strong&gt;trigger&lt;/strong&gt; &lt;strong&gt;warnings&lt;/strong&gt;' weaken us?"/>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46034" y="1956489"/>
            <a:ext cx="6451932" cy="4089610"/>
          </a:xfrm>
        </p:spPr>
      </p:pic>
    </p:spTree>
    <p:extLst>
      <p:ext uri="{BB962C8B-B14F-4D97-AF65-F5344CB8AC3E}">
        <p14:creationId xmlns:p14="http://schemas.microsoft.com/office/powerpoint/2010/main" val="85885858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7546" y="-167311"/>
            <a:ext cx="7886700" cy="1325563"/>
          </a:xfrm>
        </p:spPr>
        <p:txBody>
          <a:bodyPr/>
          <a:lstStyle/>
          <a:p>
            <a:r>
              <a:rPr lang="en-GB" dirty="0" smtClean="0">
                <a:solidFill>
                  <a:schemeClr val="bg1"/>
                </a:solidFill>
              </a:rPr>
              <a:t>Aims and Objectives</a:t>
            </a:r>
            <a:endParaRPr lang="en-GB" dirty="0">
              <a:solidFill>
                <a:schemeClr val="bg1"/>
              </a:solidFill>
            </a:endParaRPr>
          </a:p>
        </p:txBody>
      </p:sp>
      <p:sp>
        <p:nvSpPr>
          <p:cNvPr id="5" name="Content Placeholder 4"/>
          <p:cNvSpPr>
            <a:spLocks noGrp="1"/>
          </p:cNvSpPr>
          <p:nvPr>
            <p:ph sz="half" idx="1"/>
          </p:nvPr>
        </p:nvSpPr>
        <p:spPr/>
        <p:txBody>
          <a:bodyPr/>
          <a:lstStyle/>
          <a:p>
            <a:r>
              <a:rPr lang="en-GB" sz="2400" dirty="0" smtClean="0"/>
              <a:t>Define what is meant by sex </a:t>
            </a:r>
            <a:r>
              <a:rPr lang="en-GB" sz="2400" dirty="0"/>
              <a:t>w</a:t>
            </a:r>
            <a:r>
              <a:rPr lang="en-GB" sz="2400" dirty="0" smtClean="0"/>
              <a:t>ork</a:t>
            </a:r>
          </a:p>
          <a:p>
            <a:r>
              <a:rPr lang="en-GB" sz="2400" dirty="0" smtClean="0"/>
              <a:t>Dispel some myths around sex </a:t>
            </a:r>
            <a:r>
              <a:rPr lang="en-GB" sz="2400" dirty="0"/>
              <a:t>w</a:t>
            </a:r>
            <a:r>
              <a:rPr lang="en-GB" sz="2400" dirty="0" smtClean="0"/>
              <a:t>ork</a:t>
            </a:r>
          </a:p>
          <a:p>
            <a:r>
              <a:rPr lang="en-GB" sz="2400" dirty="0" smtClean="0"/>
              <a:t>Learn about the services of SWA and the SWAN Project</a:t>
            </a:r>
          </a:p>
          <a:p>
            <a:r>
              <a:rPr lang="en-GB" sz="2400" dirty="0" smtClean="0"/>
              <a:t>Discuss relevant safeguarding measures available </a:t>
            </a:r>
          </a:p>
          <a:p>
            <a:r>
              <a:rPr lang="en-US" sz="2400" dirty="0" smtClean="0"/>
              <a:t>Discuss contemporary challenges faced by sex workers</a:t>
            </a:r>
            <a:endParaRPr lang="en-GB" sz="2400" dirty="0" smtClean="0"/>
          </a:p>
          <a:p>
            <a:endParaRPr lang="en-GB" dirty="0"/>
          </a:p>
        </p:txBody>
      </p:sp>
      <p:pic>
        <p:nvPicPr>
          <p:cNvPr id="4" name="Content Placeholder 3" descr="&lt;strong&gt;Objectives&lt;/strong&gt; - Free of Charge Creative Commons Post it Note image"/>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629150" y="2705894"/>
            <a:ext cx="3886200" cy="2590800"/>
          </a:xfrm>
        </p:spPr>
      </p:pic>
    </p:spTree>
    <p:extLst>
      <p:ext uri="{BB962C8B-B14F-4D97-AF65-F5344CB8AC3E}">
        <p14:creationId xmlns:p14="http://schemas.microsoft.com/office/powerpoint/2010/main" val="38700455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0570" y="-200932"/>
            <a:ext cx="7886700" cy="1325563"/>
          </a:xfrm>
        </p:spPr>
        <p:txBody>
          <a:bodyPr/>
          <a:lstStyle/>
          <a:p>
            <a:r>
              <a:rPr lang="en-GB" dirty="0" smtClean="0">
                <a:solidFill>
                  <a:schemeClr val="bg1"/>
                </a:solidFill>
              </a:rPr>
              <a:t>Activity:</a:t>
            </a:r>
            <a:endParaRPr lang="en-GB" dirty="0">
              <a:solidFill>
                <a:schemeClr val="bg1"/>
              </a:solidFill>
            </a:endParaRPr>
          </a:p>
        </p:txBody>
      </p:sp>
      <p:sp>
        <p:nvSpPr>
          <p:cNvPr id="3" name="Content Placeholder 2"/>
          <p:cNvSpPr>
            <a:spLocks noGrp="1"/>
          </p:cNvSpPr>
          <p:nvPr>
            <p:ph sz="half" idx="1"/>
          </p:nvPr>
        </p:nvSpPr>
        <p:spPr>
          <a:xfrm>
            <a:off x="413498" y="1431177"/>
            <a:ext cx="3886200" cy="5130987"/>
          </a:xfrm>
        </p:spPr>
        <p:txBody>
          <a:bodyPr/>
          <a:lstStyle/>
          <a:p>
            <a:pPr marL="514350" indent="-514350">
              <a:buAutoNum type="arabicPeriod"/>
            </a:pPr>
            <a:r>
              <a:rPr lang="en-GB" dirty="0" smtClean="0"/>
              <a:t>Discuss what is meant by ‘Sex Working’</a:t>
            </a:r>
          </a:p>
          <a:p>
            <a:pPr marL="0" indent="0">
              <a:buNone/>
            </a:pPr>
            <a:r>
              <a:rPr lang="en-US" sz="2000" dirty="0" smtClean="0"/>
              <a:t>Can you come up with a definition? </a:t>
            </a:r>
            <a:endParaRPr lang="en-GB" sz="2000" dirty="0" smtClean="0"/>
          </a:p>
          <a:p>
            <a:pPr marL="514350" indent="-514350">
              <a:buAutoNum type="arabicPeriod"/>
            </a:pPr>
            <a:r>
              <a:rPr lang="en-GB" dirty="0" smtClean="0"/>
              <a:t>Discuss the ‘typical sex worker’ </a:t>
            </a:r>
          </a:p>
          <a:p>
            <a:pPr marL="514350" indent="-514350">
              <a:buAutoNum type="arabicPeriod"/>
            </a:pPr>
            <a:r>
              <a:rPr lang="en-GB" dirty="0" smtClean="0"/>
              <a:t>Discuss the ‘typical customer/punter’</a:t>
            </a:r>
          </a:p>
          <a:p>
            <a:pPr>
              <a:buFontTx/>
              <a:buChar char="-"/>
            </a:pPr>
            <a:r>
              <a:rPr lang="en-US" sz="1800" dirty="0"/>
              <a:t>Age?                          - Background?</a:t>
            </a:r>
          </a:p>
          <a:p>
            <a:pPr>
              <a:buFontTx/>
              <a:buChar char="-"/>
            </a:pPr>
            <a:r>
              <a:rPr lang="en-US" sz="1800" dirty="0"/>
              <a:t>Race?                        - Sexuality? </a:t>
            </a:r>
          </a:p>
          <a:p>
            <a:pPr>
              <a:buFontTx/>
              <a:buChar char="-"/>
            </a:pPr>
            <a:r>
              <a:rPr lang="en-US" sz="1800" dirty="0"/>
              <a:t>Gender?                   - Marital </a:t>
            </a:r>
            <a:r>
              <a:rPr lang="en-US" sz="1800" dirty="0" err="1"/>
              <a:t>staus</a:t>
            </a:r>
            <a:r>
              <a:rPr lang="en-US" sz="1800" dirty="0"/>
              <a:t>?</a:t>
            </a:r>
            <a:endParaRPr lang="en-GB" sz="1800" dirty="0"/>
          </a:p>
          <a:p>
            <a:pPr marL="0" indent="0">
              <a:buNone/>
            </a:pPr>
            <a:endParaRPr lang="en-GB" dirty="0" smtClean="0"/>
          </a:p>
          <a:p>
            <a:pPr marL="514350" indent="-514350">
              <a:buAutoNum type="arabicPeriod"/>
            </a:pPr>
            <a:endParaRPr lang="en-GB" dirty="0"/>
          </a:p>
          <a:p>
            <a:pPr marL="0" indent="0">
              <a:buNone/>
            </a:pPr>
            <a:endParaRPr lang="en-GB" dirty="0" smtClean="0"/>
          </a:p>
        </p:txBody>
      </p:sp>
      <p:pic>
        <p:nvPicPr>
          <p:cNvPr id="5" name="Content Placeholder 4" descr="Collaboration is a collective &lt;strong&gt;activity&lt;/strong&gt; (and why you should care)"/>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629150" y="2646953"/>
            <a:ext cx="3886200" cy="2708681"/>
          </a:xfrm>
        </p:spPr>
      </p:pic>
    </p:spTree>
    <p:extLst>
      <p:ext uri="{BB962C8B-B14F-4D97-AF65-F5344CB8AC3E}">
        <p14:creationId xmlns:p14="http://schemas.microsoft.com/office/powerpoint/2010/main" val="155112053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2270" y="-167311"/>
            <a:ext cx="7886700" cy="1325563"/>
          </a:xfrm>
        </p:spPr>
        <p:txBody>
          <a:bodyPr/>
          <a:lstStyle/>
          <a:p>
            <a:r>
              <a:rPr lang="en-GB" dirty="0">
                <a:solidFill>
                  <a:schemeClr val="bg1"/>
                </a:solidFill>
              </a:rPr>
              <a:t>S</a:t>
            </a:r>
            <a:r>
              <a:rPr lang="en-GB" dirty="0" smtClean="0">
                <a:solidFill>
                  <a:schemeClr val="bg1"/>
                </a:solidFill>
              </a:rPr>
              <a:t>tatistics </a:t>
            </a:r>
            <a:endParaRPr lang="en-GB" dirty="0">
              <a:solidFill>
                <a:schemeClr val="bg1"/>
              </a:solidFill>
            </a:endParaRPr>
          </a:p>
        </p:txBody>
      </p:sp>
      <p:sp>
        <p:nvSpPr>
          <p:cNvPr id="3" name="Content Placeholder 2"/>
          <p:cNvSpPr>
            <a:spLocks noGrp="1"/>
          </p:cNvSpPr>
          <p:nvPr>
            <p:ph idx="1"/>
          </p:nvPr>
        </p:nvSpPr>
        <p:spPr>
          <a:xfrm>
            <a:off x="300942" y="1296365"/>
            <a:ext cx="8646288" cy="4880598"/>
          </a:xfrm>
        </p:spPr>
        <p:txBody>
          <a:bodyPr/>
          <a:lstStyle/>
          <a:p>
            <a:r>
              <a:rPr lang="en-GB" sz="2400" dirty="0" smtClean="0"/>
              <a:t>5% of students sex work </a:t>
            </a:r>
            <a:r>
              <a:rPr lang="en-GB" sz="2400" b="1" dirty="0" smtClean="0"/>
              <a:t>(Swansea University, 2015)</a:t>
            </a:r>
          </a:p>
          <a:p>
            <a:r>
              <a:rPr lang="en-GB" sz="2400" dirty="0" smtClean="0"/>
              <a:t>One in five have considered sex working </a:t>
            </a:r>
            <a:r>
              <a:rPr lang="en-GB" sz="2400" b="1" dirty="0" smtClean="0"/>
              <a:t>(Swansea University 2015)</a:t>
            </a:r>
          </a:p>
          <a:p>
            <a:r>
              <a:rPr lang="en-GB" sz="2400" dirty="0" smtClean="0"/>
              <a:t>Over 100,000 known people engage in sex work in the UK</a:t>
            </a:r>
          </a:p>
          <a:p>
            <a:r>
              <a:rPr lang="en-GB" sz="2400" dirty="0" smtClean="0"/>
              <a:t>Average age to enter into street sex work is 21 </a:t>
            </a:r>
            <a:r>
              <a:rPr lang="en-GB" sz="2400" b="1" dirty="0"/>
              <a:t>(University of Leeds, 2015</a:t>
            </a:r>
            <a:r>
              <a:rPr lang="en-GB" sz="2400" b="1" dirty="0" smtClean="0"/>
              <a:t>)</a:t>
            </a:r>
            <a:endParaRPr lang="en-GB" sz="2400" dirty="0" smtClean="0"/>
          </a:p>
          <a:p>
            <a:r>
              <a:rPr lang="en-GB" sz="2400" dirty="0" smtClean="0"/>
              <a:t>38% of sex workers hold an Undergraduate degree </a:t>
            </a:r>
            <a:r>
              <a:rPr lang="en-GB" sz="2400" b="1" dirty="0"/>
              <a:t>(University of Leeds, 2015</a:t>
            </a:r>
            <a:r>
              <a:rPr lang="en-GB" sz="2400" b="1" dirty="0" smtClean="0"/>
              <a:t>)</a:t>
            </a:r>
            <a:endParaRPr lang="en-GB" sz="2400" dirty="0" smtClean="0"/>
          </a:p>
          <a:p>
            <a:r>
              <a:rPr lang="en-GB" sz="2400" dirty="0"/>
              <a:t>Some 76% of students engaged in the sex industry reported that they felt safe in their work "always" or "very often" but 49% involved in direct sex work had a fear of </a:t>
            </a:r>
            <a:r>
              <a:rPr lang="en-GB" sz="2400" dirty="0" smtClean="0"/>
              <a:t>violence </a:t>
            </a:r>
            <a:r>
              <a:rPr lang="en-GB" sz="2400" b="1" dirty="0"/>
              <a:t>(University of Leeds, 2015</a:t>
            </a:r>
            <a:r>
              <a:rPr lang="en-GB" sz="2400" b="1" dirty="0" smtClean="0"/>
              <a:t>)</a:t>
            </a:r>
            <a:endParaRPr lang="en-GB" sz="2400" dirty="0" smtClean="0"/>
          </a:p>
          <a:p>
            <a:r>
              <a:rPr lang="en-GB" sz="2400" dirty="0" smtClean="0"/>
              <a:t>71% of sex workers are currently employed or have previously been employed in a keyworker role </a:t>
            </a:r>
            <a:r>
              <a:rPr lang="en-GB" sz="2400" b="1" dirty="0" smtClean="0"/>
              <a:t>(University of Leeds, 2015)</a:t>
            </a:r>
            <a:endParaRPr lang="en-GB" sz="2400" b="1" dirty="0"/>
          </a:p>
        </p:txBody>
      </p:sp>
    </p:spTree>
    <p:extLst>
      <p:ext uri="{BB962C8B-B14F-4D97-AF65-F5344CB8AC3E}">
        <p14:creationId xmlns:p14="http://schemas.microsoft.com/office/powerpoint/2010/main" val="238602138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2822" y="0"/>
            <a:ext cx="7886700" cy="1325563"/>
          </a:xfrm>
        </p:spPr>
        <p:txBody>
          <a:bodyPr/>
          <a:lstStyle/>
          <a:p>
            <a:r>
              <a:rPr lang="en-GB" dirty="0" smtClean="0">
                <a:solidFill>
                  <a:schemeClr val="bg1"/>
                </a:solidFill>
              </a:rPr>
              <a:t>Definition of Sex Work</a:t>
            </a:r>
            <a:endParaRPr lang="en-GB" dirty="0">
              <a:solidFill>
                <a:schemeClr val="bg1"/>
              </a:solidFill>
            </a:endParaRPr>
          </a:p>
        </p:txBody>
      </p:sp>
      <p:sp>
        <p:nvSpPr>
          <p:cNvPr id="3" name="Content Placeholder 2"/>
          <p:cNvSpPr>
            <a:spLocks noGrp="1"/>
          </p:cNvSpPr>
          <p:nvPr>
            <p:ph idx="1"/>
          </p:nvPr>
        </p:nvSpPr>
        <p:spPr>
          <a:xfrm>
            <a:off x="405114" y="1412110"/>
            <a:ext cx="8507392" cy="5092861"/>
          </a:xfrm>
        </p:spPr>
        <p:txBody>
          <a:bodyPr/>
          <a:lstStyle/>
          <a:p>
            <a:pPr marL="0" indent="0">
              <a:buNone/>
            </a:pPr>
            <a:r>
              <a:rPr lang="en-GB" sz="2400" b="1" i="1" dirty="0"/>
              <a:t>Sex work</a:t>
            </a:r>
            <a:r>
              <a:rPr lang="en-GB" sz="2400" i="1" dirty="0"/>
              <a:t> is "the exchange of </a:t>
            </a:r>
            <a:r>
              <a:rPr lang="en-GB" sz="2400" i="1" dirty="0">
                <a:hlinkClick r:id="rId3" tooltip="Sexual services"/>
              </a:rPr>
              <a:t>sexual services</a:t>
            </a:r>
            <a:r>
              <a:rPr lang="en-GB" sz="2400" i="1" dirty="0"/>
              <a:t>, performances, or products for material </a:t>
            </a:r>
            <a:r>
              <a:rPr lang="en-GB" sz="2400" i="1" dirty="0" smtClean="0"/>
              <a:t>compensation. It </a:t>
            </a:r>
            <a:r>
              <a:rPr lang="en-GB" sz="2400" i="1" dirty="0"/>
              <a:t>includes activities of direct physical contact between buyers and sellers as well as indirect sexual stimulation</a:t>
            </a:r>
            <a:r>
              <a:rPr lang="en-GB" sz="2400" i="1" dirty="0" smtClean="0"/>
              <a:t>".</a:t>
            </a:r>
            <a:r>
              <a:rPr lang="en-GB" sz="2400" b="1" i="1" dirty="0" smtClean="0"/>
              <a:t> (</a:t>
            </a:r>
            <a:r>
              <a:rPr lang="sv-SE" sz="2400" b="1" dirty="0" smtClean="0"/>
              <a:t>Lutnick and Cohan, 2009</a:t>
            </a:r>
            <a:r>
              <a:rPr lang="sv-SE" sz="2400" b="1" dirty="0"/>
              <a:t>). </a:t>
            </a:r>
            <a:endParaRPr lang="en-GB" sz="2400" b="1" i="1" dirty="0" smtClean="0"/>
          </a:p>
          <a:p>
            <a:r>
              <a:rPr lang="en-GB" sz="2400" b="1" u="sng" dirty="0" smtClean="0"/>
              <a:t>It can take place in the following ways:</a:t>
            </a:r>
          </a:p>
          <a:p>
            <a:pPr lvl="1"/>
            <a:r>
              <a:rPr lang="en-GB" dirty="0" smtClean="0"/>
              <a:t>Street sex working</a:t>
            </a:r>
          </a:p>
          <a:p>
            <a:pPr lvl="1"/>
            <a:r>
              <a:rPr lang="en-GB" dirty="0" smtClean="0"/>
              <a:t>Brothels</a:t>
            </a:r>
          </a:p>
          <a:p>
            <a:pPr lvl="1"/>
            <a:r>
              <a:rPr lang="en-GB" dirty="0" smtClean="0"/>
              <a:t>Escorts</a:t>
            </a:r>
          </a:p>
          <a:p>
            <a:pPr lvl="1"/>
            <a:r>
              <a:rPr lang="en-GB" dirty="0" smtClean="0"/>
              <a:t>Online work </a:t>
            </a:r>
            <a:r>
              <a:rPr lang="en-GB" dirty="0" err="1" smtClean="0"/>
              <a:t>e.g</a:t>
            </a:r>
            <a:r>
              <a:rPr lang="en-GB" dirty="0" smtClean="0"/>
              <a:t> Adult Work, Viva Street, </a:t>
            </a:r>
            <a:r>
              <a:rPr lang="en-GB" dirty="0" err="1" smtClean="0"/>
              <a:t>webcamming</a:t>
            </a:r>
            <a:endParaRPr lang="en-GB" dirty="0" smtClean="0"/>
          </a:p>
          <a:p>
            <a:pPr lvl="1"/>
            <a:r>
              <a:rPr lang="en-GB" dirty="0" smtClean="0"/>
              <a:t>Sex Parties</a:t>
            </a:r>
          </a:p>
          <a:p>
            <a:pPr lvl="1"/>
            <a:r>
              <a:rPr lang="en-GB" dirty="0" smtClean="0"/>
              <a:t>Erotic Massage</a:t>
            </a:r>
          </a:p>
          <a:p>
            <a:pPr lvl="1"/>
            <a:r>
              <a:rPr lang="en-US" dirty="0" smtClean="0"/>
              <a:t>Phone sex chat </a:t>
            </a:r>
          </a:p>
          <a:p>
            <a:pPr lvl="1"/>
            <a:r>
              <a:rPr lang="en-US" dirty="0" smtClean="0"/>
              <a:t>Exotic dancing AKA. stripping</a:t>
            </a:r>
            <a:endParaRPr lang="en-GB" dirty="0" smtClean="0"/>
          </a:p>
          <a:p>
            <a:pPr marL="0" indent="0">
              <a:buNone/>
            </a:pPr>
            <a:endParaRPr lang="en-GB" dirty="0" smtClean="0"/>
          </a:p>
          <a:p>
            <a:endParaRPr lang="en-GB" dirty="0"/>
          </a:p>
        </p:txBody>
      </p:sp>
    </p:spTree>
    <p:extLst>
      <p:ext uri="{BB962C8B-B14F-4D97-AF65-F5344CB8AC3E}">
        <p14:creationId xmlns:p14="http://schemas.microsoft.com/office/powerpoint/2010/main" val="204252040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121" y="-223687"/>
            <a:ext cx="7886700" cy="1325563"/>
          </a:xfrm>
        </p:spPr>
        <p:txBody>
          <a:bodyPr/>
          <a:lstStyle/>
          <a:p>
            <a:r>
              <a:rPr lang="en-GB" dirty="0" smtClean="0">
                <a:solidFill>
                  <a:schemeClr val="bg1"/>
                </a:solidFill>
              </a:rPr>
              <a:t>Brothels/ Parlours</a:t>
            </a:r>
            <a:endParaRPr lang="en-GB" dirty="0">
              <a:solidFill>
                <a:schemeClr val="bg1"/>
              </a:solidFill>
            </a:endParaRPr>
          </a:p>
        </p:txBody>
      </p:sp>
      <p:sp>
        <p:nvSpPr>
          <p:cNvPr id="3" name="Content Placeholder 2"/>
          <p:cNvSpPr>
            <a:spLocks noGrp="1"/>
          </p:cNvSpPr>
          <p:nvPr>
            <p:ph sz="half" idx="1"/>
          </p:nvPr>
        </p:nvSpPr>
        <p:spPr>
          <a:xfrm>
            <a:off x="324091" y="1101876"/>
            <a:ext cx="4386805" cy="5588291"/>
          </a:xfrm>
        </p:spPr>
        <p:txBody>
          <a:bodyPr/>
          <a:lstStyle/>
          <a:p>
            <a:r>
              <a:rPr lang="en-GB" dirty="0" smtClean="0"/>
              <a:t>Around 5 premises in Swansea and the surrounding areas.</a:t>
            </a:r>
          </a:p>
          <a:p>
            <a:r>
              <a:rPr lang="en-GB" dirty="0" smtClean="0"/>
              <a:t> Women have fixed rate, the owner will take a percentage.</a:t>
            </a:r>
          </a:p>
          <a:p>
            <a:r>
              <a:rPr lang="en-GB" dirty="0" smtClean="0"/>
              <a:t>Women keep regular customers.</a:t>
            </a:r>
          </a:p>
          <a:p>
            <a:r>
              <a:rPr lang="en-GB" dirty="0" smtClean="0"/>
              <a:t>Supported by SWAN.</a:t>
            </a:r>
          </a:p>
          <a:p>
            <a:r>
              <a:rPr lang="en-GB" b="1" dirty="0" smtClean="0"/>
              <a:t>Working</a:t>
            </a:r>
            <a:r>
              <a:rPr lang="en-GB" dirty="0" smtClean="0"/>
              <a:t> in a brothel is legal, managing a brothel is </a:t>
            </a:r>
            <a:r>
              <a:rPr lang="en-GB" b="1" dirty="0" smtClean="0"/>
              <a:t>illegal.</a:t>
            </a:r>
          </a:p>
          <a:p>
            <a:r>
              <a:rPr lang="en-GB" dirty="0" smtClean="0"/>
              <a:t>Pop up brothels</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495800" y="1890010"/>
            <a:ext cx="3896110" cy="2971006"/>
          </a:xfrm>
        </p:spPr>
      </p:pic>
    </p:spTree>
    <p:extLst>
      <p:ext uri="{BB962C8B-B14F-4D97-AF65-F5344CB8AC3E}">
        <p14:creationId xmlns:p14="http://schemas.microsoft.com/office/powerpoint/2010/main" val="2579291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85800" y="-144161"/>
            <a:ext cx="7886700" cy="1325563"/>
          </a:xfrm>
        </p:spPr>
        <p:txBody>
          <a:bodyPr/>
          <a:lstStyle/>
          <a:p>
            <a:r>
              <a:rPr lang="en-GB" dirty="0" smtClean="0">
                <a:solidFill>
                  <a:schemeClr val="bg1"/>
                </a:solidFill>
              </a:rPr>
              <a:t>Escorts</a:t>
            </a:r>
            <a:endParaRPr lang="en-GB" dirty="0">
              <a:solidFill>
                <a:schemeClr val="bg1"/>
              </a:solidFill>
            </a:endParaRPr>
          </a:p>
        </p:txBody>
      </p:sp>
      <p:sp>
        <p:nvSpPr>
          <p:cNvPr id="6" name="Content Placeholder 5"/>
          <p:cNvSpPr>
            <a:spLocks noGrp="1"/>
          </p:cNvSpPr>
          <p:nvPr>
            <p:ph sz="half" idx="1"/>
          </p:nvPr>
        </p:nvSpPr>
        <p:spPr>
          <a:xfrm>
            <a:off x="385581" y="1524683"/>
            <a:ext cx="4232717" cy="4852967"/>
          </a:xfrm>
        </p:spPr>
        <p:txBody>
          <a:bodyPr/>
          <a:lstStyle/>
          <a:p>
            <a:r>
              <a:rPr lang="en-GB" dirty="0" smtClean="0"/>
              <a:t>Women who exchange entertainment for money.</a:t>
            </a:r>
          </a:p>
          <a:p>
            <a:r>
              <a:rPr lang="en-GB" dirty="0" smtClean="0"/>
              <a:t>Profession isn’t generally disclosed to general public.</a:t>
            </a:r>
          </a:p>
          <a:p>
            <a:r>
              <a:rPr lang="en-GB" dirty="0" smtClean="0"/>
              <a:t>Services advertised through agency.</a:t>
            </a:r>
          </a:p>
          <a:p>
            <a:r>
              <a:rPr lang="en-GB" dirty="0" smtClean="0"/>
              <a:t>May have a ‘pimp’</a:t>
            </a:r>
          </a:p>
          <a:p>
            <a:r>
              <a:rPr lang="en-GB" dirty="0" smtClean="0"/>
              <a:t>In-call (client comes to escort)/Out-call (escort goes to client)</a:t>
            </a:r>
          </a:p>
          <a:p>
            <a:endParaRPr lang="en-GB" dirty="0"/>
          </a:p>
        </p:txBody>
      </p:sp>
      <p:pic>
        <p:nvPicPr>
          <p:cNvPr id="8" name="Content Placeholder 7"/>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433104" y="2291408"/>
            <a:ext cx="4170847" cy="3333888"/>
          </a:xfrm>
        </p:spPr>
      </p:pic>
    </p:spTree>
    <p:extLst>
      <p:ext uri="{BB962C8B-B14F-4D97-AF65-F5344CB8AC3E}">
        <p14:creationId xmlns:p14="http://schemas.microsoft.com/office/powerpoint/2010/main" val="35701497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9673" y="-190460"/>
            <a:ext cx="7886700" cy="1325563"/>
          </a:xfrm>
        </p:spPr>
        <p:txBody>
          <a:bodyPr/>
          <a:lstStyle/>
          <a:p>
            <a:r>
              <a:rPr lang="en-GB" dirty="0" smtClean="0">
                <a:solidFill>
                  <a:schemeClr val="bg1"/>
                </a:solidFill>
              </a:rPr>
              <a:t>Online Work</a:t>
            </a:r>
            <a:endParaRPr lang="en-GB" dirty="0">
              <a:solidFill>
                <a:schemeClr val="bg1"/>
              </a:solidFill>
            </a:endParaRPr>
          </a:p>
        </p:txBody>
      </p:sp>
      <p:sp>
        <p:nvSpPr>
          <p:cNvPr id="4" name="Content Placeholder 3"/>
          <p:cNvSpPr>
            <a:spLocks noGrp="1"/>
          </p:cNvSpPr>
          <p:nvPr>
            <p:ph sz="half" idx="1"/>
          </p:nvPr>
        </p:nvSpPr>
        <p:spPr>
          <a:xfrm>
            <a:off x="428263" y="1388962"/>
            <a:ext cx="4109013" cy="5243332"/>
          </a:xfrm>
        </p:spPr>
        <p:txBody>
          <a:bodyPr/>
          <a:lstStyle/>
          <a:p>
            <a:r>
              <a:rPr lang="en-GB" dirty="0" smtClean="0"/>
              <a:t>Advertise services through Adult Work, Adult Seek, </a:t>
            </a:r>
            <a:r>
              <a:rPr lang="en-GB" dirty="0" err="1" smtClean="0"/>
              <a:t>OnlyFans</a:t>
            </a:r>
            <a:r>
              <a:rPr lang="en-GB" dirty="0" smtClean="0"/>
              <a:t> and Viva Street </a:t>
            </a:r>
          </a:p>
          <a:p>
            <a:r>
              <a:rPr lang="en-GB" dirty="0" smtClean="0"/>
              <a:t>Offering webcam, phone chat, pictures and movies over the internet</a:t>
            </a:r>
          </a:p>
          <a:p>
            <a:r>
              <a:rPr lang="en-GB" dirty="0" smtClean="0"/>
              <a:t>Offer In-call/Out-call – physical and in person services </a:t>
            </a:r>
          </a:p>
          <a:p>
            <a:r>
              <a:rPr lang="en-GB" dirty="0" smtClean="0"/>
              <a:t>Will often use fake names</a:t>
            </a:r>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808942" y="2621040"/>
            <a:ext cx="4067100" cy="1013397"/>
          </a:xfrm>
        </p:spPr>
      </p:pic>
    </p:spTree>
    <p:extLst>
      <p:ext uri="{BB962C8B-B14F-4D97-AF65-F5344CB8AC3E}">
        <p14:creationId xmlns:p14="http://schemas.microsoft.com/office/powerpoint/2010/main" val="36062022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120" y="-121011"/>
            <a:ext cx="7886700" cy="1325563"/>
          </a:xfrm>
        </p:spPr>
        <p:txBody>
          <a:bodyPr/>
          <a:lstStyle/>
          <a:p>
            <a:r>
              <a:rPr lang="en-GB" dirty="0" smtClean="0">
                <a:solidFill>
                  <a:schemeClr val="bg1"/>
                </a:solidFill>
              </a:rPr>
              <a:t>Case Study</a:t>
            </a:r>
            <a:endParaRPr lang="en-GB" dirty="0">
              <a:solidFill>
                <a:schemeClr val="bg1"/>
              </a:solidFill>
            </a:endParaRPr>
          </a:p>
        </p:txBody>
      </p:sp>
      <p:sp>
        <p:nvSpPr>
          <p:cNvPr id="3" name="Content Placeholder 2"/>
          <p:cNvSpPr>
            <a:spLocks noGrp="1"/>
          </p:cNvSpPr>
          <p:nvPr>
            <p:ph idx="1"/>
          </p:nvPr>
        </p:nvSpPr>
        <p:spPr>
          <a:xfrm>
            <a:off x="0" y="1204552"/>
            <a:ext cx="9143999" cy="5653448"/>
          </a:xfrm>
        </p:spPr>
        <p:txBody>
          <a:bodyPr/>
          <a:lstStyle/>
          <a:p>
            <a:r>
              <a:rPr lang="en-GB" dirty="0" smtClean="0"/>
              <a:t>Amber, Mid 20’s, female</a:t>
            </a:r>
          </a:p>
          <a:p>
            <a:r>
              <a:rPr lang="en-GB" dirty="0" smtClean="0"/>
              <a:t>Subscribed to </a:t>
            </a:r>
            <a:r>
              <a:rPr lang="en-GB" dirty="0" err="1" smtClean="0"/>
              <a:t>OnlyFans</a:t>
            </a:r>
            <a:r>
              <a:rPr lang="en-GB" dirty="0" smtClean="0"/>
              <a:t>, amassed multiple subscribers.</a:t>
            </a:r>
          </a:p>
          <a:p>
            <a:r>
              <a:rPr lang="en-GB" dirty="0" smtClean="0"/>
              <a:t>Started with anonymous photos</a:t>
            </a:r>
          </a:p>
          <a:p>
            <a:r>
              <a:rPr lang="en-GB" dirty="0" smtClean="0"/>
              <a:t>Moved onto revealing face and other features.</a:t>
            </a:r>
          </a:p>
          <a:p>
            <a:r>
              <a:rPr lang="en-GB" dirty="0" smtClean="0"/>
              <a:t>In order to get more engagement, Amber linked </a:t>
            </a:r>
            <a:r>
              <a:rPr lang="en-GB" dirty="0" err="1" smtClean="0"/>
              <a:t>OnlyFans</a:t>
            </a:r>
            <a:r>
              <a:rPr lang="en-GB" dirty="0" smtClean="0"/>
              <a:t> to Snapchat.</a:t>
            </a:r>
          </a:p>
          <a:p>
            <a:r>
              <a:rPr lang="en-GB" dirty="0" smtClean="0"/>
              <a:t>Location services enabled- men that were viewing the account had access to Snapchat and her exact location.</a:t>
            </a:r>
          </a:p>
          <a:p>
            <a:r>
              <a:rPr lang="en-GB" dirty="0" smtClean="0"/>
              <a:t>Subsequently, men turned up at her home.</a:t>
            </a:r>
          </a:p>
          <a:p>
            <a:r>
              <a:rPr lang="en-GB" dirty="0" smtClean="0"/>
              <a:t>Support from SWAN and safety advice given.</a:t>
            </a:r>
          </a:p>
          <a:p>
            <a:r>
              <a:rPr lang="en-GB" dirty="0" smtClean="0"/>
              <a:t>Had to move out of home as a result</a:t>
            </a:r>
          </a:p>
        </p:txBody>
      </p:sp>
    </p:spTree>
    <p:extLst>
      <p:ext uri="{BB962C8B-B14F-4D97-AF65-F5344CB8AC3E}">
        <p14:creationId xmlns:p14="http://schemas.microsoft.com/office/powerpoint/2010/main" val="27175887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3462" y="-155734"/>
            <a:ext cx="7886700" cy="1325563"/>
          </a:xfrm>
        </p:spPr>
        <p:txBody>
          <a:bodyPr/>
          <a:lstStyle/>
          <a:p>
            <a:r>
              <a:rPr lang="en-GB" dirty="0" smtClean="0">
                <a:solidFill>
                  <a:schemeClr val="bg1"/>
                </a:solidFill>
              </a:rPr>
              <a:t>Sex Parties/Erotic Massage</a:t>
            </a:r>
            <a:endParaRPr lang="en-GB" dirty="0">
              <a:solidFill>
                <a:schemeClr val="bg1"/>
              </a:solidFill>
            </a:endParaRPr>
          </a:p>
        </p:txBody>
      </p:sp>
      <p:sp>
        <p:nvSpPr>
          <p:cNvPr id="4" name="Text Placeholder 3"/>
          <p:cNvSpPr>
            <a:spLocks noGrp="1"/>
          </p:cNvSpPr>
          <p:nvPr>
            <p:ph type="body" idx="1"/>
          </p:nvPr>
        </p:nvSpPr>
        <p:spPr>
          <a:xfrm>
            <a:off x="629842" y="1169829"/>
            <a:ext cx="3868340" cy="823912"/>
          </a:xfrm>
        </p:spPr>
        <p:txBody>
          <a:bodyPr/>
          <a:lstStyle/>
          <a:p>
            <a:r>
              <a:rPr lang="en-GB" dirty="0" smtClean="0"/>
              <a:t>Sex Parties</a:t>
            </a:r>
            <a:endParaRPr lang="en-GB" dirty="0"/>
          </a:p>
        </p:txBody>
      </p:sp>
      <p:sp>
        <p:nvSpPr>
          <p:cNvPr id="5" name="Content Placeholder 4"/>
          <p:cNvSpPr>
            <a:spLocks noGrp="1"/>
          </p:cNvSpPr>
          <p:nvPr>
            <p:ph sz="half" idx="2"/>
          </p:nvPr>
        </p:nvSpPr>
        <p:spPr>
          <a:xfrm>
            <a:off x="629842" y="2083443"/>
            <a:ext cx="3868340" cy="4106220"/>
          </a:xfrm>
        </p:spPr>
        <p:txBody>
          <a:bodyPr/>
          <a:lstStyle/>
          <a:p>
            <a:r>
              <a:rPr lang="en-GB" sz="2200" dirty="0" smtClean="0"/>
              <a:t>An event where attendees engage in sexual experiences together</a:t>
            </a:r>
          </a:p>
          <a:p>
            <a:r>
              <a:rPr lang="en-GB" sz="2200" dirty="0" smtClean="0"/>
              <a:t>Can include:</a:t>
            </a:r>
          </a:p>
          <a:p>
            <a:pPr lvl="1"/>
            <a:r>
              <a:rPr lang="en-GB" sz="2200" dirty="0" smtClean="0"/>
              <a:t>Swinger parties</a:t>
            </a:r>
          </a:p>
          <a:p>
            <a:pPr lvl="1"/>
            <a:r>
              <a:rPr lang="en-GB" sz="2200" dirty="0" smtClean="0"/>
              <a:t>Party and play - Sex while under the influence</a:t>
            </a:r>
          </a:p>
          <a:p>
            <a:pPr lvl="1"/>
            <a:r>
              <a:rPr lang="en-GB" sz="2200" dirty="0" smtClean="0"/>
              <a:t>Fetish parties</a:t>
            </a:r>
          </a:p>
          <a:p>
            <a:r>
              <a:rPr lang="en-GB" sz="2200" dirty="0" smtClean="0"/>
              <a:t>Gangbang - a number of individuals engage in sex with, one or more persons who are paid</a:t>
            </a:r>
            <a:r>
              <a:rPr lang="en-GB" sz="2200" dirty="0"/>
              <a:t>	</a:t>
            </a:r>
            <a:r>
              <a:rPr lang="en-GB" sz="2000" dirty="0" smtClean="0"/>
              <a:t>					</a:t>
            </a:r>
          </a:p>
        </p:txBody>
      </p:sp>
      <p:sp>
        <p:nvSpPr>
          <p:cNvPr id="6" name="Text Placeholder 5"/>
          <p:cNvSpPr>
            <a:spLocks noGrp="1"/>
          </p:cNvSpPr>
          <p:nvPr>
            <p:ph type="body" sz="quarter" idx="3"/>
          </p:nvPr>
        </p:nvSpPr>
        <p:spPr>
          <a:xfrm>
            <a:off x="4629150" y="1131158"/>
            <a:ext cx="3887391" cy="823912"/>
          </a:xfrm>
        </p:spPr>
        <p:txBody>
          <a:bodyPr/>
          <a:lstStyle/>
          <a:p>
            <a:r>
              <a:rPr lang="en-GB" dirty="0" smtClean="0"/>
              <a:t>Erotic Massage</a:t>
            </a:r>
            <a:endParaRPr lang="en-GB" dirty="0"/>
          </a:p>
        </p:txBody>
      </p:sp>
      <p:sp>
        <p:nvSpPr>
          <p:cNvPr id="7" name="Content Placeholder 6"/>
          <p:cNvSpPr>
            <a:spLocks noGrp="1"/>
          </p:cNvSpPr>
          <p:nvPr>
            <p:ph sz="quarter" idx="4"/>
          </p:nvPr>
        </p:nvSpPr>
        <p:spPr>
          <a:xfrm>
            <a:off x="4629150" y="2083443"/>
            <a:ext cx="3887391" cy="4106220"/>
          </a:xfrm>
        </p:spPr>
        <p:txBody>
          <a:bodyPr/>
          <a:lstStyle/>
          <a:p>
            <a:r>
              <a:rPr lang="en-GB" sz="2200" dirty="0" smtClean="0"/>
              <a:t>A massage or other therapeutic service which ends in an orgasm for the client.</a:t>
            </a:r>
          </a:p>
          <a:p>
            <a:r>
              <a:rPr lang="en-GB" sz="2200" dirty="0" smtClean="0"/>
              <a:t>May form part of services offered by escorts</a:t>
            </a:r>
          </a:p>
          <a:p>
            <a:r>
              <a:rPr lang="en-GB" sz="2200" dirty="0" smtClean="0"/>
              <a:t>May also be offered as a sole treatment by an erotic masseuse </a:t>
            </a:r>
          </a:p>
          <a:p>
            <a:endParaRPr lang="en-GB" dirty="0"/>
          </a:p>
        </p:txBody>
      </p:sp>
    </p:spTree>
    <p:extLst>
      <p:ext uri="{BB962C8B-B14F-4D97-AF65-F5344CB8AC3E}">
        <p14:creationId xmlns:p14="http://schemas.microsoft.com/office/powerpoint/2010/main" val="12940177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2270" y="-132587"/>
            <a:ext cx="7886700" cy="1325563"/>
          </a:xfrm>
        </p:spPr>
        <p:txBody>
          <a:bodyPr/>
          <a:lstStyle/>
          <a:p>
            <a:r>
              <a:rPr lang="en-GB" dirty="0" smtClean="0">
                <a:solidFill>
                  <a:schemeClr val="bg1"/>
                </a:solidFill>
              </a:rPr>
              <a:t>Street Sex Working</a:t>
            </a:r>
            <a:endParaRPr lang="en-GB" dirty="0">
              <a:solidFill>
                <a:schemeClr val="bg1"/>
              </a:solidFill>
            </a:endParaRPr>
          </a:p>
        </p:txBody>
      </p:sp>
      <p:sp>
        <p:nvSpPr>
          <p:cNvPr id="3" name="Content Placeholder 2"/>
          <p:cNvSpPr>
            <a:spLocks noGrp="1"/>
          </p:cNvSpPr>
          <p:nvPr>
            <p:ph idx="1"/>
          </p:nvPr>
        </p:nvSpPr>
        <p:spPr>
          <a:xfrm>
            <a:off x="544010" y="1284790"/>
            <a:ext cx="7971340" cy="5249360"/>
          </a:xfrm>
        </p:spPr>
        <p:txBody>
          <a:bodyPr/>
          <a:lstStyle/>
          <a:p>
            <a:r>
              <a:rPr lang="en-GB" dirty="0" smtClean="0"/>
              <a:t>Sex worker solicits customers from a public place, most commonly a street while waiting at street corners </a:t>
            </a:r>
          </a:p>
          <a:p>
            <a:r>
              <a:rPr lang="en-GB" dirty="0" smtClean="0"/>
              <a:t>The sex act maybe performed in the customers car, hotel rooms or the customers property </a:t>
            </a:r>
          </a:p>
          <a:p>
            <a:r>
              <a:rPr lang="en-GB" dirty="0" smtClean="0"/>
              <a:t>Often viewed as ‘Survival sex’ or ‘Transactional Sex’</a:t>
            </a:r>
          </a:p>
          <a:p>
            <a:r>
              <a:rPr lang="en-GB" dirty="0" smtClean="0"/>
              <a:t>Curb Crawlers – punters who drive up and down the street looking for women who are sex working. Often stop to speak to different sex workers, </a:t>
            </a:r>
            <a:r>
              <a:rPr lang="en-GB" dirty="0" err="1" smtClean="0"/>
              <a:t>negociating</a:t>
            </a:r>
            <a:r>
              <a:rPr lang="en-GB" dirty="0" smtClean="0"/>
              <a:t> price etc. </a:t>
            </a:r>
          </a:p>
          <a:p>
            <a:r>
              <a:rPr lang="en-GB" dirty="0" smtClean="0"/>
              <a:t>Safety is encouraged by local police force </a:t>
            </a:r>
            <a:endParaRPr lang="en-GB" dirty="0"/>
          </a:p>
        </p:txBody>
      </p:sp>
    </p:spTree>
    <p:extLst>
      <p:ext uri="{BB962C8B-B14F-4D97-AF65-F5344CB8AC3E}">
        <p14:creationId xmlns:p14="http://schemas.microsoft.com/office/powerpoint/2010/main" val="25935400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09437"/>
            <a:ext cx="7886700" cy="1325563"/>
          </a:xfrm>
        </p:spPr>
        <p:txBody>
          <a:bodyPr/>
          <a:lstStyle/>
          <a:p>
            <a:r>
              <a:rPr lang="en-GB" dirty="0" smtClean="0">
                <a:solidFill>
                  <a:schemeClr val="bg1"/>
                </a:solidFill>
              </a:rPr>
              <a:t>Myths of Street Sex Working</a:t>
            </a:r>
            <a:endParaRPr lang="en-GB" dirty="0">
              <a:solidFill>
                <a:schemeClr val="bg1"/>
              </a:solidFill>
            </a:endParaRPr>
          </a:p>
        </p:txBody>
      </p:sp>
      <p:sp>
        <p:nvSpPr>
          <p:cNvPr id="4" name="Content Placeholder 3"/>
          <p:cNvSpPr>
            <a:spLocks noGrp="1"/>
          </p:cNvSpPr>
          <p:nvPr>
            <p:ph sz="half" idx="1"/>
          </p:nvPr>
        </p:nvSpPr>
        <p:spPr/>
        <p:txBody>
          <a:bodyPr/>
          <a:lstStyle/>
          <a:p>
            <a:r>
              <a:rPr lang="en-GB" dirty="0" smtClean="0"/>
              <a:t>Looks</a:t>
            </a:r>
          </a:p>
          <a:p>
            <a:r>
              <a:rPr lang="en-GB" dirty="0" smtClean="0"/>
              <a:t>Behaviour</a:t>
            </a:r>
          </a:p>
          <a:p>
            <a:r>
              <a:rPr lang="en-GB" dirty="0" smtClean="0"/>
              <a:t>Amounts charged</a:t>
            </a:r>
          </a:p>
          <a:p>
            <a:r>
              <a:rPr lang="en-GB" dirty="0" smtClean="0"/>
              <a:t>Drug/Alcohol use</a:t>
            </a:r>
          </a:p>
          <a:p>
            <a:r>
              <a:rPr lang="en-US" dirty="0" smtClean="0"/>
              <a:t>Personal circumstances </a:t>
            </a:r>
            <a:endParaRPr lang="en-GB" dirty="0" smtClean="0"/>
          </a:p>
          <a:p>
            <a:r>
              <a:rPr lang="en-GB" dirty="0" smtClean="0"/>
              <a:t>Safety</a:t>
            </a:r>
          </a:p>
          <a:p>
            <a:r>
              <a:rPr lang="en-GB" dirty="0" smtClean="0"/>
              <a:t>Ethnicity</a:t>
            </a:r>
          </a:p>
          <a:p>
            <a:r>
              <a:rPr lang="en-US" dirty="0" smtClean="0"/>
              <a:t>Reason for sex working</a:t>
            </a:r>
            <a:endParaRPr lang="en-GB" dirty="0" smtClean="0"/>
          </a:p>
          <a:p>
            <a:r>
              <a:rPr lang="en-GB" dirty="0" smtClean="0"/>
              <a:t>Mental health</a:t>
            </a:r>
          </a:p>
          <a:p>
            <a:endParaRPr lang="en-GB" dirty="0"/>
          </a:p>
        </p:txBody>
      </p:sp>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320797" y="1825625"/>
            <a:ext cx="2833707" cy="3798699"/>
          </a:xfrm>
        </p:spPr>
      </p:pic>
    </p:spTree>
    <p:extLst>
      <p:ext uri="{BB962C8B-B14F-4D97-AF65-F5344CB8AC3E}">
        <p14:creationId xmlns:p14="http://schemas.microsoft.com/office/powerpoint/2010/main" val="40776988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1718" y="0"/>
            <a:ext cx="7886700" cy="1325563"/>
          </a:xfrm>
        </p:spPr>
        <p:txBody>
          <a:bodyPr/>
          <a:lstStyle/>
          <a:p>
            <a:r>
              <a:rPr lang="en-GB" dirty="0" smtClean="0">
                <a:solidFill>
                  <a:schemeClr val="bg1"/>
                </a:solidFill>
              </a:rPr>
              <a:t>Realities of Sex Working</a:t>
            </a:r>
            <a:endParaRPr lang="en-GB" dirty="0">
              <a:solidFill>
                <a:schemeClr val="bg1"/>
              </a:solidFill>
            </a:endParaRPr>
          </a:p>
        </p:txBody>
      </p:sp>
      <p:pic>
        <p:nvPicPr>
          <p:cNvPr id="4" name="21JLjH-wdhw"/>
          <p:cNvPicPr>
            <a:picLocks noGrp="1" noRot="1" noChangeAspect="1"/>
          </p:cNvPicPr>
          <p:nvPr>
            <p:ph idx="1"/>
            <a:videoFile r:link="rId1"/>
          </p:nvPr>
        </p:nvPicPr>
        <p:blipFill>
          <a:blip r:embed="rId3"/>
          <a:stretch>
            <a:fillRect/>
          </a:stretch>
        </p:blipFill>
        <p:spPr>
          <a:xfrm>
            <a:off x="731777" y="1840375"/>
            <a:ext cx="7451524" cy="4191482"/>
          </a:xfrm>
          <a:prstGeom prst="rect">
            <a:avLst/>
          </a:prstGeom>
        </p:spPr>
      </p:pic>
    </p:spTree>
    <p:extLst>
      <p:ext uri="{BB962C8B-B14F-4D97-AF65-F5344CB8AC3E}">
        <p14:creationId xmlns:p14="http://schemas.microsoft.com/office/powerpoint/2010/main" val="29086161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7546" y="-132587"/>
            <a:ext cx="7886700" cy="1325563"/>
          </a:xfrm>
        </p:spPr>
        <p:txBody>
          <a:bodyPr/>
          <a:lstStyle/>
          <a:p>
            <a:r>
              <a:rPr lang="en-GB" dirty="0" smtClean="0">
                <a:solidFill>
                  <a:schemeClr val="bg1"/>
                </a:solidFill>
              </a:rPr>
              <a:t>Exploitation of Women</a:t>
            </a:r>
            <a:endParaRPr lang="en-GB" dirty="0">
              <a:solidFill>
                <a:schemeClr val="bg1"/>
              </a:solidFill>
            </a:endParaRPr>
          </a:p>
        </p:txBody>
      </p:sp>
      <p:sp>
        <p:nvSpPr>
          <p:cNvPr id="3" name="Content Placeholder 2"/>
          <p:cNvSpPr>
            <a:spLocks noGrp="1"/>
          </p:cNvSpPr>
          <p:nvPr>
            <p:ph idx="1"/>
          </p:nvPr>
        </p:nvSpPr>
        <p:spPr>
          <a:xfrm>
            <a:off x="0" y="1064872"/>
            <a:ext cx="9144000" cy="5602146"/>
          </a:xfrm>
        </p:spPr>
        <p:txBody>
          <a:bodyPr/>
          <a:lstStyle/>
          <a:p>
            <a:r>
              <a:rPr lang="en-GB" dirty="0" smtClean="0"/>
              <a:t>The reality of many women is that they are exploited into the sex industry by:</a:t>
            </a:r>
          </a:p>
          <a:p>
            <a:pPr lvl="1"/>
            <a:r>
              <a:rPr lang="en-GB" dirty="0" smtClean="0"/>
              <a:t>Pimps</a:t>
            </a:r>
          </a:p>
          <a:p>
            <a:pPr lvl="1"/>
            <a:r>
              <a:rPr lang="en-GB" dirty="0" smtClean="0"/>
              <a:t>Husbands/Boyfriends</a:t>
            </a:r>
          </a:p>
          <a:p>
            <a:pPr lvl="1"/>
            <a:r>
              <a:rPr lang="en-GB" dirty="0" smtClean="0"/>
              <a:t>Drug Dealers</a:t>
            </a:r>
          </a:p>
          <a:p>
            <a:pPr lvl="1"/>
            <a:r>
              <a:rPr lang="en-GB" dirty="0" smtClean="0"/>
              <a:t>Organised </a:t>
            </a:r>
            <a:r>
              <a:rPr lang="en-GB" dirty="0"/>
              <a:t>C</a:t>
            </a:r>
            <a:r>
              <a:rPr lang="en-GB" dirty="0" smtClean="0"/>
              <a:t>rime Gangs</a:t>
            </a:r>
          </a:p>
          <a:p>
            <a:pPr lvl="1"/>
            <a:r>
              <a:rPr lang="en-GB" dirty="0" smtClean="0"/>
              <a:t>Family Members</a:t>
            </a:r>
          </a:p>
          <a:p>
            <a:pPr lvl="1"/>
            <a:r>
              <a:rPr lang="en-GB" dirty="0" smtClean="0"/>
              <a:t>Human Traffickers</a:t>
            </a:r>
          </a:p>
          <a:p>
            <a:pPr lvl="1"/>
            <a:r>
              <a:rPr lang="en-GB" dirty="0" smtClean="0"/>
              <a:t>Modern Slavery</a:t>
            </a:r>
          </a:p>
          <a:p>
            <a:r>
              <a:rPr lang="en-GB" dirty="0" smtClean="0"/>
              <a:t>Women experience violence in many forms in order to gain funds. </a:t>
            </a:r>
          </a:p>
          <a:p>
            <a:r>
              <a:rPr lang="en-GB" dirty="0" smtClean="0"/>
              <a:t>Women often suffer from multiple disadvantage which makes them more likely to be exploited.</a:t>
            </a:r>
          </a:p>
          <a:p>
            <a:pPr lvl="1"/>
            <a:endParaRPr lang="en-GB" dirty="0"/>
          </a:p>
          <a:p>
            <a:pPr lvl="1"/>
            <a:endParaRPr lang="en-GB" dirty="0" smtClean="0"/>
          </a:p>
        </p:txBody>
      </p:sp>
    </p:spTree>
    <p:extLst>
      <p:ext uri="{BB962C8B-B14F-4D97-AF65-F5344CB8AC3E}">
        <p14:creationId xmlns:p14="http://schemas.microsoft.com/office/powerpoint/2010/main" val="30019641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971" y="-86287"/>
            <a:ext cx="7886700" cy="1325563"/>
          </a:xfrm>
        </p:spPr>
        <p:txBody>
          <a:bodyPr/>
          <a:lstStyle/>
          <a:p>
            <a:r>
              <a:rPr lang="en-GB" dirty="0" smtClean="0">
                <a:solidFill>
                  <a:schemeClr val="bg1"/>
                </a:solidFill>
              </a:rPr>
              <a:t>Effects of Exploitation</a:t>
            </a:r>
            <a:endParaRPr lang="en-GB" dirty="0">
              <a:solidFill>
                <a:schemeClr val="bg1"/>
              </a:solidFill>
            </a:endParaRPr>
          </a:p>
        </p:txBody>
      </p:sp>
      <p:sp>
        <p:nvSpPr>
          <p:cNvPr id="3" name="Content Placeholder 2"/>
          <p:cNvSpPr>
            <a:spLocks noGrp="1"/>
          </p:cNvSpPr>
          <p:nvPr>
            <p:ph idx="1"/>
          </p:nvPr>
        </p:nvSpPr>
        <p:spPr>
          <a:xfrm>
            <a:off x="671332" y="1388962"/>
            <a:ext cx="7844018" cy="4788001"/>
          </a:xfrm>
        </p:spPr>
        <p:txBody>
          <a:bodyPr/>
          <a:lstStyle/>
          <a:p>
            <a:r>
              <a:rPr lang="en-GB" dirty="0" smtClean="0"/>
              <a:t>Homelessness</a:t>
            </a:r>
          </a:p>
          <a:p>
            <a:r>
              <a:rPr lang="en-GB" dirty="0" smtClean="0"/>
              <a:t>Mental Health</a:t>
            </a:r>
          </a:p>
          <a:p>
            <a:r>
              <a:rPr lang="en-GB" dirty="0" smtClean="0"/>
              <a:t>STI’s</a:t>
            </a:r>
          </a:p>
          <a:p>
            <a:r>
              <a:rPr lang="en-GB" dirty="0" smtClean="0"/>
              <a:t>Poor physical health</a:t>
            </a:r>
          </a:p>
          <a:p>
            <a:r>
              <a:rPr lang="en-GB" dirty="0" smtClean="0"/>
              <a:t>Stigmatisation</a:t>
            </a:r>
          </a:p>
          <a:p>
            <a:r>
              <a:rPr lang="en-GB" dirty="0" smtClean="0"/>
              <a:t>Marginalisation</a:t>
            </a:r>
          </a:p>
          <a:p>
            <a:r>
              <a:rPr lang="en-GB" dirty="0" smtClean="0"/>
              <a:t>Mistrust of authorities</a:t>
            </a:r>
          </a:p>
          <a:p>
            <a:r>
              <a:rPr lang="en-GB" dirty="0" smtClean="0"/>
              <a:t>Forced to commit crimes e.g. shoplifting</a:t>
            </a:r>
          </a:p>
          <a:p>
            <a:r>
              <a:rPr lang="en-GB" dirty="0" smtClean="0"/>
              <a:t>Transient lifestyle</a:t>
            </a:r>
          </a:p>
          <a:p>
            <a:r>
              <a:rPr lang="en-GB" dirty="0" smtClean="0"/>
              <a:t>Pregnancy and forced terminations</a:t>
            </a:r>
            <a:endParaRPr lang="en-GB" dirty="0"/>
          </a:p>
        </p:txBody>
      </p:sp>
    </p:spTree>
    <p:extLst>
      <p:ext uri="{BB962C8B-B14F-4D97-AF65-F5344CB8AC3E}">
        <p14:creationId xmlns:p14="http://schemas.microsoft.com/office/powerpoint/2010/main" val="30019964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0695" y="-167310"/>
            <a:ext cx="7886700" cy="1325563"/>
          </a:xfrm>
        </p:spPr>
        <p:txBody>
          <a:bodyPr/>
          <a:lstStyle/>
          <a:p>
            <a:r>
              <a:rPr lang="en-GB" dirty="0" smtClean="0">
                <a:solidFill>
                  <a:schemeClr val="bg1"/>
                </a:solidFill>
              </a:rPr>
              <a:t>Professional Attitudes</a:t>
            </a:r>
            <a:endParaRPr lang="en-GB" dirty="0">
              <a:solidFill>
                <a:schemeClr val="bg1"/>
              </a:solidFill>
            </a:endParaRPr>
          </a:p>
        </p:txBody>
      </p:sp>
      <p:sp>
        <p:nvSpPr>
          <p:cNvPr id="3" name="Content Placeholder 2"/>
          <p:cNvSpPr>
            <a:spLocks noGrp="1"/>
          </p:cNvSpPr>
          <p:nvPr>
            <p:ph idx="1"/>
          </p:nvPr>
        </p:nvSpPr>
        <p:spPr>
          <a:xfrm>
            <a:off x="138896" y="1250066"/>
            <a:ext cx="8889357" cy="5607934"/>
          </a:xfrm>
        </p:spPr>
        <p:txBody>
          <a:bodyPr/>
          <a:lstStyle/>
          <a:p>
            <a:pPr marL="0" indent="0">
              <a:buNone/>
            </a:pPr>
            <a:r>
              <a:rPr lang="en-GB" dirty="0" smtClean="0"/>
              <a:t>There are a number of professionals working with women that are sexually exploited, including:</a:t>
            </a:r>
            <a:endParaRPr lang="en-GB" dirty="0"/>
          </a:p>
          <a:p>
            <a:pPr lvl="1"/>
            <a:r>
              <a:rPr lang="en-GB" dirty="0" smtClean="0"/>
              <a:t>Drug agencies</a:t>
            </a:r>
          </a:p>
          <a:p>
            <a:pPr lvl="1"/>
            <a:r>
              <a:rPr lang="en-GB" dirty="0" smtClean="0"/>
              <a:t>Police</a:t>
            </a:r>
          </a:p>
          <a:p>
            <a:pPr lvl="1"/>
            <a:r>
              <a:rPr lang="en-GB" dirty="0" smtClean="0"/>
              <a:t>Health</a:t>
            </a:r>
          </a:p>
          <a:p>
            <a:pPr lvl="1"/>
            <a:r>
              <a:rPr lang="en-GB" dirty="0" smtClean="0"/>
              <a:t>Housing</a:t>
            </a:r>
          </a:p>
          <a:p>
            <a:pPr lvl="1"/>
            <a:r>
              <a:rPr lang="en-GB" dirty="0" smtClean="0"/>
              <a:t>Probation</a:t>
            </a:r>
          </a:p>
          <a:p>
            <a:pPr lvl="1"/>
            <a:r>
              <a:rPr lang="en-GB" dirty="0" smtClean="0"/>
              <a:t>Social Services</a:t>
            </a:r>
          </a:p>
          <a:p>
            <a:r>
              <a:rPr lang="en-GB" dirty="0" smtClean="0"/>
              <a:t>Ma and Locke (2020)- Vast majority of nursing students studied supported the human rights of sex workers</a:t>
            </a:r>
          </a:p>
          <a:p>
            <a:r>
              <a:rPr lang="en-GB" dirty="0" err="1" smtClean="0"/>
              <a:t>Krusi</a:t>
            </a:r>
            <a:r>
              <a:rPr lang="en-GB" dirty="0" smtClean="0"/>
              <a:t> et al (2016)- Police in Canada have shifted from arrest to safety</a:t>
            </a:r>
            <a:endParaRPr lang="en-GB" dirty="0"/>
          </a:p>
        </p:txBody>
      </p:sp>
    </p:spTree>
    <p:extLst>
      <p:ext uri="{BB962C8B-B14F-4D97-AF65-F5344CB8AC3E}">
        <p14:creationId xmlns:p14="http://schemas.microsoft.com/office/powerpoint/2010/main" val="20995913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3845" y="-178885"/>
            <a:ext cx="7886700" cy="1325563"/>
          </a:xfrm>
        </p:spPr>
        <p:txBody>
          <a:bodyPr/>
          <a:lstStyle/>
          <a:p>
            <a:r>
              <a:rPr lang="en-GB" dirty="0" smtClean="0">
                <a:solidFill>
                  <a:schemeClr val="bg1"/>
                </a:solidFill>
              </a:rPr>
              <a:t>Key Focus Issues</a:t>
            </a:r>
            <a:endParaRPr lang="en-GB" dirty="0">
              <a:solidFill>
                <a:schemeClr val="bg1"/>
              </a:solidFill>
            </a:endParaRPr>
          </a:p>
        </p:txBody>
      </p:sp>
      <p:sp>
        <p:nvSpPr>
          <p:cNvPr id="3" name="Content Placeholder 2"/>
          <p:cNvSpPr>
            <a:spLocks noGrp="1"/>
          </p:cNvSpPr>
          <p:nvPr>
            <p:ph idx="1"/>
          </p:nvPr>
        </p:nvSpPr>
        <p:spPr>
          <a:xfrm>
            <a:off x="258185" y="1237130"/>
            <a:ext cx="8257166" cy="5468470"/>
          </a:xfrm>
        </p:spPr>
        <p:txBody>
          <a:bodyPr/>
          <a:lstStyle/>
          <a:p>
            <a:pPr marL="0" indent="0">
              <a:buNone/>
            </a:pPr>
            <a:r>
              <a:rPr lang="en-US" dirty="0" smtClean="0"/>
              <a:t>What issues can SWAN help women with? </a:t>
            </a:r>
          </a:p>
          <a:p>
            <a:pPr marL="0" indent="0">
              <a:buNone/>
            </a:pPr>
            <a:endParaRPr lang="en-GB" dirty="0" smtClean="0"/>
          </a:p>
          <a:p>
            <a:pPr lvl="1"/>
            <a:r>
              <a:rPr lang="en-GB" sz="2000" b="1" dirty="0" smtClean="0"/>
              <a:t>Drugs and alcohol </a:t>
            </a:r>
            <a:r>
              <a:rPr lang="en-GB" sz="2000" dirty="0" smtClean="0"/>
              <a:t>– scripting, advice, coping strategies </a:t>
            </a:r>
          </a:p>
          <a:p>
            <a:pPr lvl="1"/>
            <a:r>
              <a:rPr lang="en-GB" sz="2000" b="1" dirty="0" smtClean="0"/>
              <a:t>Mental Health </a:t>
            </a:r>
            <a:r>
              <a:rPr lang="en-GB" sz="2000" dirty="0" smtClean="0"/>
              <a:t>– psychiatry, crisis team, medication reviews</a:t>
            </a:r>
          </a:p>
          <a:p>
            <a:pPr lvl="1"/>
            <a:r>
              <a:rPr lang="en-GB" sz="2000" b="1" dirty="0" smtClean="0"/>
              <a:t>Safety advice </a:t>
            </a:r>
            <a:r>
              <a:rPr lang="en-GB" sz="2000" dirty="0" smtClean="0"/>
              <a:t>– how to work safely</a:t>
            </a:r>
          </a:p>
          <a:p>
            <a:pPr lvl="1"/>
            <a:r>
              <a:rPr lang="en-GB" sz="2000" b="1" dirty="0" smtClean="0"/>
              <a:t>Sexual Health </a:t>
            </a:r>
            <a:r>
              <a:rPr lang="en-GB" sz="2000" dirty="0" smtClean="0"/>
              <a:t>– testing, contraception etc. </a:t>
            </a:r>
          </a:p>
          <a:p>
            <a:pPr lvl="1"/>
            <a:r>
              <a:rPr lang="en-GB" sz="2000" b="1" dirty="0" smtClean="0"/>
              <a:t>Housing</a:t>
            </a:r>
            <a:r>
              <a:rPr lang="en-GB" sz="2000" dirty="0" smtClean="0"/>
              <a:t> – accessing temp. accommodation, supported housing, support with managing tenancies </a:t>
            </a:r>
          </a:p>
          <a:p>
            <a:pPr lvl="1"/>
            <a:r>
              <a:rPr lang="en-GB" sz="2000" b="1" dirty="0" smtClean="0"/>
              <a:t>Poverty</a:t>
            </a:r>
            <a:r>
              <a:rPr lang="en-GB" sz="2000" dirty="0" smtClean="0"/>
              <a:t> – Issuing and delivering food bank parcels, distributing essential items like clothing and hygiene </a:t>
            </a:r>
          </a:p>
          <a:p>
            <a:pPr lvl="1"/>
            <a:r>
              <a:rPr lang="en-US" sz="2000" b="1" dirty="0" smtClean="0"/>
              <a:t>Support with reconnecting with children and family </a:t>
            </a:r>
            <a:r>
              <a:rPr lang="en-US" sz="2000" dirty="0" smtClean="0"/>
              <a:t>– liaising with social and adoption services to ensure that the parent’s needs are advocated </a:t>
            </a:r>
          </a:p>
          <a:p>
            <a:pPr lvl="1"/>
            <a:r>
              <a:rPr lang="en-US" sz="2000" b="1" dirty="0" smtClean="0"/>
              <a:t>Access to physical health services – </a:t>
            </a:r>
            <a:r>
              <a:rPr lang="en-US" sz="2000" dirty="0" smtClean="0"/>
              <a:t>outreach nurses </a:t>
            </a:r>
          </a:p>
          <a:p>
            <a:pPr lvl="1"/>
            <a:r>
              <a:rPr lang="en-US" sz="2000" b="1" dirty="0" smtClean="0"/>
              <a:t>ISVA – </a:t>
            </a:r>
            <a:r>
              <a:rPr lang="en-US" sz="2000" dirty="0" smtClean="0"/>
              <a:t>support for women who have experienced sexual violence </a:t>
            </a:r>
          </a:p>
          <a:p>
            <a:pPr lvl="1"/>
            <a:endParaRPr lang="en-US" dirty="0" smtClean="0"/>
          </a:p>
          <a:p>
            <a:pPr lvl="1"/>
            <a:endParaRPr lang="en-GB" dirty="0"/>
          </a:p>
        </p:txBody>
      </p:sp>
    </p:spTree>
    <p:extLst>
      <p:ext uri="{BB962C8B-B14F-4D97-AF65-F5344CB8AC3E}">
        <p14:creationId xmlns:p14="http://schemas.microsoft.com/office/powerpoint/2010/main" val="24830978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3399" y="-271482"/>
            <a:ext cx="7886700" cy="1325563"/>
          </a:xfrm>
        </p:spPr>
        <p:txBody>
          <a:bodyPr/>
          <a:lstStyle/>
          <a:p>
            <a:r>
              <a:rPr lang="en-GB" dirty="0" smtClean="0">
                <a:solidFill>
                  <a:schemeClr val="bg1"/>
                </a:solidFill>
              </a:rPr>
              <a:t>Prostitution: An Oppressive Trade</a:t>
            </a:r>
            <a:endParaRPr lang="en-GB" dirty="0">
              <a:solidFill>
                <a:schemeClr val="bg1"/>
              </a:solidFill>
            </a:endParaRPr>
          </a:p>
        </p:txBody>
      </p:sp>
      <p:pic>
        <p:nvPicPr>
          <p:cNvPr id="4" name="9oFmeougTB8"/>
          <p:cNvPicPr>
            <a:picLocks noGrp="1" noRot="1" noChangeAspect="1"/>
          </p:cNvPicPr>
          <p:nvPr>
            <p:ph idx="1"/>
            <a:videoFile r:link="rId1"/>
          </p:nvPr>
        </p:nvPicPr>
        <p:blipFill>
          <a:blip r:embed="rId4"/>
          <a:stretch>
            <a:fillRect/>
          </a:stretch>
        </p:blipFill>
        <p:spPr>
          <a:xfrm>
            <a:off x="520860" y="1470538"/>
            <a:ext cx="8351778" cy="4697875"/>
          </a:xfrm>
          <a:prstGeom prst="rect">
            <a:avLst/>
          </a:prstGeom>
        </p:spPr>
      </p:pic>
    </p:spTree>
    <p:extLst>
      <p:ext uri="{BB962C8B-B14F-4D97-AF65-F5344CB8AC3E}">
        <p14:creationId xmlns:p14="http://schemas.microsoft.com/office/powerpoint/2010/main" val="115573840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p:cTn id="7" fill="hold" display="0">
                  <p:stCondLst>
                    <p:cond delay="indefinite"/>
                  </p:stCondLst>
                </p:cTn>
                <p:tgtEl>
                  <p:spTgt spid="4"/>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3888" y="1709739"/>
            <a:ext cx="7886700" cy="3672489"/>
          </a:xfrm>
        </p:spPr>
        <p:txBody>
          <a:bodyPr/>
          <a:lstStyle/>
          <a:p>
            <a:r>
              <a:rPr lang="en-GB" sz="7200" b="1" dirty="0" smtClean="0">
                <a:solidFill>
                  <a:srgbClr val="7030A0"/>
                </a:solidFill>
              </a:rPr>
              <a:t>How do we safeguard sexually exploited women?</a:t>
            </a:r>
            <a:endParaRPr lang="en-GB" sz="7200" b="1" dirty="0">
              <a:solidFill>
                <a:srgbClr val="7030A0"/>
              </a:solidFill>
            </a:endParaRPr>
          </a:p>
        </p:txBody>
      </p:sp>
    </p:spTree>
    <p:extLst>
      <p:ext uri="{BB962C8B-B14F-4D97-AF65-F5344CB8AC3E}">
        <p14:creationId xmlns:p14="http://schemas.microsoft.com/office/powerpoint/2010/main" val="21153380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121" y="-138896"/>
            <a:ext cx="7886700" cy="1325563"/>
          </a:xfrm>
        </p:spPr>
        <p:txBody>
          <a:bodyPr/>
          <a:lstStyle/>
          <a:p>
            <a:r>
              <a:rPr lang="en-GB" dirty="0" smtClean="0">
                <a:solidFill>
                  <a:schemeClr val="bg1"/>
                </a:solidFill>
              </a:rPr>
              <a:t>SWAN Background</a:t>
            </a:r>
            <a:endParaRPr lang="en-GB" dirty="0">
              <a:solidFill>
                <a:schemeClr val="bg1"/>
              </a:solidFill>
            </a:endParaRPr>
          </a:p>
        </p:txBody>
      </p:sp>
      <p:sp>
        <p:nvSpPr>
          <p:cNvPr id="3" name="Content Placeholder 2"/>
          <p:cNvSpPr>
            <a:spLocks noGrp="1"/>
          </p:cNvSpPr>
          <p:nvPr>
            <p:ph idx="1"/>
          </p:nvPr>
        </p:nvSpPr>
        <p:spPr>
          <a:xfrm>
            <a:off x="416689" y="1388962"/>
            <a:ext cx="8437944" cy="5046562"/>
          </a:xfrm>
        </p:spPr>
        <p:txBody>
          <a:bodyPr/>
          <a:lstStyle/>
          <a:p>
            <a:r>
              <a:rPr lang="en-GB" dirty="0" smtClean="0"/>
              <a:t>Project went live August 2018</a:t>
            </a:r>
          </a:p>
          <a:p>
            <a:r>
              <a:rPr lang="en-GB" dirty="0" smtClean="0"/>
              <a:t>Walking outreach service, 2 nights a week.</a:t>
            </a:r>
          </a:p>
          <a:p>
            <a:r>
              <a:rPr lang="en-GB" dirty="0" smtClean="0"/>
              <a:t>Purpose to engage with street sex workers to provide support.</a:t>
            </a:r>
          </a:p>
          <a:p>
            <a:r>
              <a:rPr lang="en-GB" dirty="0" smtClean="0"/>
              <a:t>Long term aim of harm reduction.</a:t>
            </a:r>
          </a:p>
          <a:p>
            <a:r>
              <a:rPr lang="en-GB" dirty="0" smtClean="0"/>
              <a:t>Created in response to media attention surrounding High Street and issues on the street.</a:t>
            </a:r>
          </a:p>
          <a:p>
            <a:r>
              <a:rPr lang="en-GB" dirty="0" smtClean="0"/>
              <a:t>Partnership approach with </a:t>
            </a:r>
            <a:r>
              <a:rPr lang="en-GB" dirty="0" err="1" smtClean="0"/>
              <a:t>Barod</a:t>
            </a:r>
            <a:r>
              <a:rPr lang="en-GB" dirty="0" smtClean="0"/>
              <a:t>, Safer Swansea, Police, </a:t>
            </a:r>
            <a:r>
              <a:rPr lang="en-GB" dirty="0" err="1" smtClean="0"/>
              <a:t>Wallich</a:t>
            </a:r>
            <a:r>
              <a:rPr lang="en-GB" dirty="0" smtClean="0"/>
              <a:t>, local councillors and SWA.</a:t>
            </a:r>
          </a:p>
          <a:p>
            <a:r>
              <a:rPr lang="en-GB" dirty="0" smtClean="0"/>
              <a:t>Funded by Police and Crime Commissioner.</a:t>
            </a:r>
          </a:p>
          <a:p>
            <a:r>
              <a:rPr lang="en-GB" dirty="0" smtClean="0"/>
              <a:t>New van purchased in 2025</a:t>
            </a:r>
          </a:p>
          <a:p>
            <a:endParaRPr lang="en-GB" dirty="0"/>
          </a:p>
        </p:txBody>
      </p:sp>
    </p:spTree>
    <p:extLst>
      <p:ext uri="{BB962C8B-B14F-4D97-AF65-F5344CB8AC3E}">
        <p14:creationId xmlns:p14="http://schemas.microsoft.com/office/powerpoint/2010/main" val="25879976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0"/>
            <a:ext cx="7886700" cy="1325563"/>
          </a:xfrm>
        </p:spPr>
        <p:txBody>
          <a:bodyPr/>
          <a:lstStyle/>
          <a:p>
            <a:r>
              <a:rPr lang="en-GB" dirty="0" smtClean="0">
                <a:solidFill>
                  <a:schemeClr val="bg1"/>
                </a:solidFill>
              </a:rPr>
              <a:t>SWAN Van</a:t>
            </a:r>
            <a:endParaRPr lang="en-GB" dirty="0">
              <a:solidFill>
                <a:schemeClr val="bg1"/>
              </a:solidFill>
            </a:endParaRPr>
          </a:p>
        </p:txBody>
      </p:sp>
      <p:sp>
        <p:nvSpPr>
          <p:cNvPr id="3" name="Content Placeholder 2"/>
          <p:cNvSpPr>
            <a:spLocks noGrp="1"/>
          </p:cNvSpPr>
          <p:nvPr>
            <p:ph sz="half" idx="1"/>
          </p:nvPr>
        </p:nvSpPr>
        <p:spPr>
          <a:xfrm>
            <a:off x="185195" y="1145894"/>
            <a:ext cx="4653023" cy="5451676"/>
          </a:xfrm>
        </p:spPr>
        <p:txBody>
          <a:bodyPr/>
          <a:lstStyle/>
          <a:p>
            <a:r>
              <a:rPr lang="en-GB" dirty="0" smtClean="0"/>
              <a:t>Outreach Van- Went live June 2019</a:t>
            </a:r>
          </a:p>
          <a:p>
            <a:r>
              <a:rPr lang="en-GB" dirty="0" smtClean="0"/>
              <a:t>Goes out 4 nights a week</a:t>
            </a:r>
          </a:p>
          <a:p>
            <a:r>
              <a:rPr lang="en-GB" dirty="0" smtClean="0"/>
              <a:t>High Street-between 8pm and 10pm.</a:t>
            </a:r>
          </a:p>
          <a:p>
            <a:r>
              <a:rPr lang="en-GB" dirty="0" err="1" smtClean="0"/>
              <a:t>Barod</a:t>
            </a:r>
            <a:endParaRPr lang="en-GB" dirty="0" smtClean="0"/>
          </a:p>
          <a:p>
            <a:r>
              <a:rPr lang="en-GB" dirty="0" smtClean="0"/>
              <a:t>Refreshments provided</a:t>
            </a:r>
          </a:p>
          <a:p>
            <a:r>
              <a:rPr lang="en-GB" dirty="0" smtClean="0"/>
              <a:t>Naloxone</a:t>
            </a:r>
          </a:p>
          <a:p>
            <a:r>
              <a:rPr lang="en-GB" dirty="0" smtClean="0"/>
              <a:t>Condoms</a:t>
            </a:r>
          </a:p>
          <a:p>
            <a:r>
              <a:rPr lang="en-GB" dirty="0" smtClean="0"/>
              <a:t>Hygiene products</a:t>
            </a:r>
          </a:p>
          <a:p>
            <a:r>
              <a:rPr lang="en-GB" dirty="0" smtClean="0"/>
              <a:t>Coats/Clothing </a:t>
            </a:r>
            <a:endParaRPr lang="en-GB" dirty="0"/>
          </a:p>
        </p:txBody>
      </p:sp>
      <p:pic>
        <p:nvPicPr>
          <p:cNvPr id="5" name="Content Placeholder 4" descr="Free vector graphic: &lt;strong&gt;Van&lt;/strong&gt;, Camping, Automobile - Free Image on Pixabay ..."/>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571638" y="2080340"/>
            <a:ext cx="3886200" cy="2841783"/>
          </a:xfrm>
        </p:spPr>
      </p:pic>
    </p:spTree>
    <p:extLst>
      <p:ext uri="{BB962C8B-B14F-4D97-AF65-F5344CB8AC3E}">
        <p14:creationId xmlns:p14="http://schemas.microsoft.com/office/powerpoint/2010/main" val="13300373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0"/>
            <a:ext cx="7886700" cy="1325563"/>
          </a:xfrm>
        </p:spPr>
        <p:txBody>
          <a:bodyPr/>
          <a:lstStyle/>
          <a:p>
            <a:r>
              <a:rPr lang="en-US" b="1" dirty="0" smtClean="0">
                <a:solidFill>
                  <a:schemeClr val="bg1"/>
                </a:solidFill>
              </a:rPr>
              <a:t>Statistics – Evening Outreach </a:t>
            </a:r>
            <a:endParaRPr lang="en-GB" b="1" dirty="0">
              <a:solidFill>
                <a:schemeClr val="bg1"/>
              </a:solidFill>
            </a:endParaRPr>
          </a:p>
        </p:txBody>
      </p:sp>
      <p:sp>
        <p:nvSpPr>
          <p:cNvPr id="3" name="Content Placeholder 2"/>
          <p:cNvSpPr>
            <a:spLocks noGrp="1"/>
          </p:cNvSpPr>
          <p:nvPr>
            <p:ph sz="half" idx="1"/>
          </p:nvPr>
        </p:nvSpPr>
        <p:spPr/>
        <p:txBody>
          <a:bodyPr/>
          <a:lstStyle/>
          <a:p>
            <a:r>
              <a:rPr lang="en-US" dirty="0" smtClean="0"/>
              <a:t>1,299 visits to the van during 2024-2025</a:t>
            </a:r>
          </a:p>
          <a:p>
            <a:pPr marL="0" indent="0">
              <a:buNone/>
            </a:pPr>
            <a:endParaRPr lang="en-US" dirty="0" smtClean="0"/>
          </a:p>
          <a:p>
            <a:r>
              <a:rPr lang="en-US" dirty="0" smtClean="0"/>
              <a:t>During 2024-2025, we supported 149 women via Evening Outreach</a:t>
            </a:r>
          </a:p>
          <a:p>
            <a:pPr marL="0" indent="0">
              <a:buNone/>
            </a:pPr>
            <a:endParaRPr lang="en-US" dirty="0" smtClean="0"/>
          </a:p>
          <a:p>
            <a:r>
              <a:rPr lang="en-US" dirty="0" smtClean="0"/>
              <a:t>On average, 10-15 women per night </a:t>
            </a:r>
            <a:endParaRPr lang="en-US" dirty="0"/>
          </a:p>
          <a:p>
            <a:endParaRPr lang="en-US" dirty="0" smtClean="0"/>
          </a:p>
          <a:p>
            <a:endParaRPr lang="en-US" dirty="0"/>
          </a:p>
          <a:p>
            <a:pPr marL="0" indent="0">
              <a:buNone/>
            </a:pPr>
            <a:endParaRPr lang="en-GB" dirty="0"/>
          </a:p>
        </p:txBody>
      </p:sp>
      <p:sp>
        <p:nvSpPr>
          <p:cNvPr id="4" name="Content Placeholder 3"/>
          <p:cNvSpPr>
            <a:spLocks noGrp="1"/>
          </p:cNvSpPr>
          <p:nvPr>
            <p:ph sz="half" idx="2"/>
          </p:nvPr>
        </p:nvSpPr>
        <p:spPr>
          <a:xfrm>
            <a:off x="4629150" y="1165412"/>
            <a:ext cx="3886200" cy="5307106"/>
          </a:xfrm>
        </p:spPr>
        <p:txBody>
          <a:bodyPr/>
          <a:lstStyle/>
          <a:p>
            <a:pPr marL="0" indent="0">
              <a:buNone/>
            </a:pPr>
            <a:r>
              <a:rPr lang="en-US" sz="1800" dirty="0"/>
              <a:t>The van’s purpose is to act as a safe and visible presence on the street while women are out working; ensuring that they know where they can come to access sexual health provisions and necessities such as clothing, food and  hygiene items. The van also aims to provide ad-hoc emotional support to those who need it, as well as ensuring that women have support reporting criminal behavior. </a:t>
            </a:r>
          </a:p>
          <a:p>
            <a:pPr marL="0" indent="0">
              <a:buNone/>
            </a:pPr>
            <a:r>
              <a:rPr lang="en-US" sz="1800" dirty="0"/>
              <a:t>Our aim is to support women in moving from crisis and trauma, to independence in the community and the van provides this for more than 115 women who find themselves trapped on Swansea’s streets. It is often their first step in accessing support and safety. </a:t>
            </a:r>
          </a:p>
          <a:p>
            <a:pPr marL="0" indent="0">
              <a:buNone/>
            </a:pPr>
            <a:endParaRPr lang="en-GB" dirty="0"/>
          </a:p>
        </p:txBody>
      </p:sp>
    </p:spTree>
    <p:extLst>
      <p:ext uri="{BB962C8B-B14F-4D97-AF65-F5344CB8AC3E}">
        <p14:creationId xmlns:p14="http://schemas.microsoft.com/office/powerpoint/2010/main" val="9443744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8569" y="-144161"/>
            <a:ext cx="7886700" cy="1325563"/>
          </a:xfrm>
        </p:spPr>
        <p:txBody>
          <a:bodyPr/>
          <a:lstStyle/>
          <a:p>
            <a:r>
              <a:rPr lang="en-GB" dirty="0" smtClean="0">
                <a:solidFill>
                  <a:schemeClr val="bg1"/>
                </a:solidFill>
              </a:rPr>
              <a:t>Ugly Mugs</a:t>
            </a:r>
            <a:endParaRPr lang="en-GB" dirty="0">
              <a:solidFill>
                <a:schemeClr val="bg1"/>
              </a:solidFill>
            </a:endParaRPr>
          </a:p>
        </p:txBody>
      </p:sp>
      <p:sp>
        <p:nvSpPr>
          <p:cNvPr id="3" name="Content Placeholder 2"/>
          <p:cNvSpPr>
            <a:spLocks noGrp="1"/>
          </p:cNvSpPr>
          <p:nvPr>
            <p:ph sz="half" idx="1"/>
          </p:nvPr>
        </p:nvSpPr>
        <p:spPr>
          <a:xfrm>
            <a:off x="353088" y="1675673"/>
            <a:ext cx="4930815" cy="4995561"/>
          </a:xfrm>
        </p:spPr>
        <p:txBody>
          <a:bodyPr/>
          <a:lstStyle/>
          <a:p>
            <a:r>
              <a:rPr lang="en-GB" dirty="0" smtClean="0"/>
              <a:t>Reporting website</a:t>
            </a:r>
          </a:p>
          <a:p>
            <a:r>
              <a:rPr lang="en-GB" dirty="0" smtClean="0"/>
              <a:t>Staff submit reports</a:t>
            </a:r>
          </a:p>
          <a:p>
            <a:r>
              <a:rPr lang="en-GB" dirty="0" smtClean="0"/>
              <a:t>Sends alerts via notification and email</a:t>
            </a:r>
          </a:p>
          <a:p>
            <a:r>
              <a:rPr lang="en-GB" dirty="0" smtClean="0"/>
              <a:t>Can search for information</a:t>
            </a:r>
          </a:p>
          <a:p>
            <a:r>
              <a:rPr lang="en-GB" dirty="0" smtClean="0"/>
              <a:t>Can remove online content</a:t>
            </a:r>
          </a:p>
          <a:p>
            <a:r>
              <a:rPr lang="en-GB" dirty="0" smtClean="0"/>
              <a:t>Alerts are given to van staff too</a:t>
            </a:r>
          </a:p>
          <a:p>
            <a:r>
              <a:rPr lang="en-GB" dirty="0" smtClean="0"/>
              <a:t>Only for sex workers</a:t>
            </a:r>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679319" y="1575469"/>
            <a:ext cx="2899398" cy="4553417"/>
          </a:xfrm>
        </p:spPr>
      </p:pic>
    </p:spTree>
    <p:extLst>
      <p:ext uri="{BB962C8B-B14F-4D97-AF65-F5344CB8AC3E}">
        <p14:creationId xmlns:p14="http://schemas.microsoft.com/office/powerpoint/2010/main" val="23280712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0696" y="-144161"/>
            <a:ext cx="7886700" cy="1325563"/>
          </a:xfrm>
        </p:spPr>
        <p:txBody>
          <a:bodyPr/>
          <a:lstStyle/>
          <a:p>
            <a:r>
              <a:rPr lang="en-GB" dirty="0" smtClean="0">
                <a:solidFill>
                  <a:schemeClr val="bg1"/>
                </a:solidFill>
              </a:rPr>
              <a:t>Day-Time services</a:t>
            </a:r>
            <a:endParaRPr lang="en-GB" dirty="0">
              <a:solidFill>
                <a:schemeClr val="bg1"/>
              </a:solidFill>
            </a:endParaRPr>
          </a:p>
        </p:txBody>
      </p:sp>
      <p:sp>
        <p:nvSpPr>
          <p:cNvPr id="5" name="Content Placeholder 4"/>
          <p:cNvSpPr>
            <a:spLocks noGrp="1"/>
          </p:cNvSpPr>
          <p:nvPr>
            <p:ph idx="1"/>
          </p:nvPr>
        </p:nvSpPr>
        <p:spPr>
          <a:xfrm>
            <a:off x="215153" y="1354238"/>
            <a:ext cx="8732077" cy="5278056"/>
          </a:xfrm>
        </p:spPr>
        <p:txBody>
          <a:bodyPr/>
          <a:lstStyle/>
          <a:p>
            <a:r>
              <a:rPr lang="en-GB" dirty="0" smtClean="0"/>
              <a:t>Follow up on actions from night before</a:t>
            </a:r>
          </a:p>
          <a:p>
            <a:r>
              <a:rPr lang="en-GB" dirty="0" smtClean="0"/>
              <a:t>SWAN team includes 9 members of staff</a:t>
            </a:r>
          </a:p>
          <a:p>
            <a:r>
              <a:rPr lang="en-US" dirty="0" smtClean="0"/>
              <a:t>Never ‘off the books’ </a:t>
            </a:r>
          </a:p>
          <a:p>
            <a:r>
              <a:rPr lang="en-US" dirty="0" smtClean="0"/>
              <a:t>2 weekly drop ins</a:t>
            </a:r>
            <a:endParaRPr lang="en-GB" dirty="0" smtClean="0"/>
          </a:p>
          <a:p>
            <a:r>
              <a:rPr lang="en-GB" dirty="0" smtClean="0"/>
              <a:t>Trauma informed, specialist, service user led support</a:t>
            </a:r>
          </a:p>
          <a:p>
            <a:r>
              <a:rPr lang="en-GB" dirty="0" smtClean="0"/>
              <a:t>Signposting and referring to partner services to meet their needs</a:t>
            </a:r>
          </a:p>
          <a:p>
            <a:r>
              <a:rPr lang="en-GB" dirty="0" smtClean="0"/>
              <a:t>Unique service, developed with the women in mind</a:t>
            </a:r>
          </a:p>
          <a:p>
            <a:r>
              <a:rPr lang="en-GB" dirty="0" smtClean="0"/>
              <a:t>Focus on outreach rather than women coming to support</a:t>
            </a:r>
          </a:p>
          <a:p>
            <a:r>
              <a:rPr lang="en-GB" dirty="0" smtClean="0"/>
              <a:t>No expectations put on the women</a:t>
            </a:r>
          </a:p>
          <a:p>
            <a:endParaRPr lang="en-GB" dirty="0"/>
          </a:p>
        </p:txBody>
      </p:sp>
    </p:spTree>
    <p:extLst>
      <p:ext uri="{BB962C8B-B14F-4D97-AF65-F5344CB8AC3E}">
        <p14:creationId xmlns:p14="http://schemas.microsoft.com/office/powerpoint/2010/main" val="17742974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0696" y="-167311"/>
            <a:ext cx="7886700" cy="1325563"/>
          </a:xfrm>
        </p:spPr>
        <p:txBody>
          <a:bodyPr/>
          <a:lstStyle/>
          <a:p>
            <a:r>
              <a:rPr lang="en-GB" dirty="0" smtClean="0">
                <a:solidFill>
                  <a:schemeClr val="bg1"/>
                </a:solidFill>
              </a:rPr>
              <a:t>MARAC</a:t>
            </a:r>
            <a:endParaRPr lang="en-GB" dirty="0">
              <a:solidFill>
                <a:schemeClr val="bg1"/>
              </a:solidFill>
            </a:endParaRPr>
          </a:p>
        </p:txBody>
      </p:sp>
      <p:sp>
        <p:nvSpPr>
          <p:cNvPr id="4" name="Content Placeholder 3"/>
          <p:cNvSpPr>
            <a:spLocks noGrp="1"/>
          </p:cNvSpPr>
          <p:nvPr>
            <p:ph sz="half" idx="1"/>
          </p:nvPr>
        </p:nvSpPr>
        <p:spPr>
          <a:xfrm>
            <a:off x="277792" y="1158252"/>
            <a:ext cx="4039565" cy="5045778"/>
          </a:xfrm>
        </p:spPr>
        <p:txBody>
          <a:bodyPr/>
          <a:lstStyle/>
          <a:p>
            <a:r>
              <a:rPr lang="en-GB" dirty="0" smtClean="0"/>
              <a:t>Weekly meeting Online</a:t>
            </a:r>
          </a:p>
          <a:p>
            <a:r>
              <a:rPr lang="en-GB" dirty="0" smtClean="0"/>
              <a:t>Professionals only</a:t>
            </a:r>
          </a:p>
          <a:p>
            <a:r>
              <a:rPr lang="en-GB" dirty="0" smtClean="0"/>
              <a:t>3 Criteria for referral</a:t>
            </a:r>
          </a:p>
          <a:p>
            <a:r>
              <a:rPr lang="en-GB" dirty="0" smtClean="0"/>
              <a:t>Information sharing</a:t>
            </a:r>
          </a:p>
          <a:p>
            <a:r>
              <a:rPr lang="en-GB" dirty="0" smtClean="0"/>
              <a:t>Confidential</a:t>
            </a:r>
          </a:p>
          <a:p>
            <a:r>
              <a:rPr lang="en-GB" dirty="0" smtClean="0"/>
              <a:t>Around 270 operate in the UK</a:t>
            </a:r>
          </a:p>
          <a:p>
            <a:r>
              <a:rPr lang="en-GB" dirty="0" smtClean="0"/>
              <a:t>Started in April 2003</a:t>
            </a:r>
          </a:p>
          <a:p>
            <a:r>
              <a:rPr lang="en-GB" dirty="0" smtClean="0"/>
              <a:t>Became the blueprint for other MARACs </a:t>
            </a:r>
            <a:r>
              <a:rPr lang="en-GB" dirty="0" err="1" smtClean="0"/>
              <a:t>e.g</a:t>
            </a:r>
            <a:r>
              <a:rPr lang="en-GB" dirty="0" smtClean="0"/>
              <a:t> SWOT, Modern Slavery, Street homeless</a:t>
            </a:r>
            <a:endParaRPr lang="en-GB" dirty="0"/>
          </a:p>
        </p:txBody>
      </p:sp>
      <p:pic>
        <p:nvPicPr>
          <p:cNvPr id="3" name="120kSXCUDic"/>
          <p:cNvPicPr>
            <a:picLocks noGrp="1" noRot="1" noChangeAspect="1"/>
          </p:cNvPicPr>
          <p:nvPr>
            <p:ph sz="half" idx="2"/>
            <a:videoFile r:link="rId1"/>
          </p:nvPr>
        </p:nvPicPr>
        <p:blipFill>
          <a:blip r:embed="rId4"/>
          <a:stretch>
            <a:fillRect/>
          </a:stretch>
        </p:blipFill>
        <p:spPr>
          <a:xfrm>
            <a:off x="3935392" y="1632467"/>
            <a:ext cx="4987243" cy="2805325"/>
          </a:xfrm>
          <a:prstGeom prst="rect">
            <a:avLst/>
          </a:prstGeom>
        </p:spPr>
      </p:pic>
    </p:spTree>
    <p:extLst>
      <p:ext uri="{BB962C8B-B14F-4D97-AF65-F5344CB8AC3E}">
        <p14:creationId xmlns:p14="http://schemas.microsoft.com/office/powerpoint/2010/main" val="20546525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121" y="-155736"/>
            <a:ext cx="7886700" cy="1325563"/>
          </a:xfrm>
        </p:spPr>
        <p:txBody>
          <a:bodyPr/>
          <a:lstStyle/>
          <a:p>
            <a:r>
              <a:rPr lang="en-GB" dirty="0" smtClean="0">
                <a:solidFill>
                  <a:schemeClr val="bg1"/>
                </a:solidFill>
              </a:rPr>
              <a:t>SWOT MARAC</a:t>
            </a:r>
            <a:endParaRPr lang="en-GB" dirty="0">
              <a:solidFill>
                <a:schemeClr val="bg1"/>
              </a:solidFill>
            </a:endParaRPr>
          </a:p>
        </p:txBody>
      </p:sp>
      <p:sp>
        <p:nvSpPr>
          <p:cNvPr id="3" name="Content Placeholder 2"/>
          <p:cNvSpPr>
            <a:spLocks noGrp="1"/>
          </p:cNvSpPr>
          <p:nvPr>
            <p:ph idx="1"/>
          </p:nvPr>
        </p:nvSpPr>
        <p:spPr>
          <a:xfrm>
            <a:off x="324091" y="1169827"/>
            <a:ext cx="8449519" cy="5323570"/>
          </a:xfrm>
        </p:spPr>
        <p:txBody>
          <a:bodyPr/>
          <a:lstStyle/>
          <a:p>
            <a:r>
              <a:rPr lang="en-GB" dirty="0" smtClean="0"/>
              <a:t>Sex Work Operational Team.</a:t>
            </a:r>
          </a:p>
          <a:p>
            <a:r>
              <a:rPr lang="en-GB" dirty="0" smtClean="0"/>
              <a:t>Referral of high risk sex workers.</a:t>
            </a:r>
          </a:p>
          <a:p>
            <a:r>
              <a:rPr lang="en-GB" dirty="0" smtClean="0"/>
              <a:t>Multi-agency.</a:t>
            </a:r>
          </a:p>
          <a:p>
            <a:r>
              <a:rPr lang="en-GB" dirty="0" smtClean="0"/>
              <a:t>Once a month.</a:t>
            </a:r>
          </a:p>
          <a:p>
            <a:r>
              <a:rPr lang="en-GB" dirty="0" smtClean="0"/>
              <a:t>Actions provided.</a:t>
            </a:r>
          </a:p>
          <a:p>
            <a:r>
              <a:rPr lang="en-GB" dirty="0" smtClean="0"/>
              <a:t>Women are discussed over a longer term basis.</a:t>
            </a:r>
          </a:p>
          <a:p>
            <a:r>
              <a:rPr lang="en-GB" dirty="0" smtClean="0"/>
              <a:t>Multiple disadvantages and engagement prove difficult to provide a safeguarding plan.</a:t>
            </a:r>
          </a:p>
          <a:p>
            <a:r>
              <a:rPr lang="en-GB" dirty="0" smtClean="0"/>
              <a:t>Often multiple perpetrators. </a:t>
            </a:r>
            <a:endParaRPr lang="en-GB" dirty="0"/>
          </a:p>
        </p:txBody>
      </p:sp>
    </p:spTree>
    <p:extLst>
      <p:ext uri="{BB962C8B-B14F-4D97-AF65-F5344CB8AC3E}">
        <p14:creationId xmlns:p14="http://schemas.microsoft.com/office/powerpoint/2010/main" val="2293440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6953250" cy="1325563"/>
          </a:xfrm>
        </p:spPr>
        <p:txBody>
          <a:bodyPr/>
          <a:lstStyle/>
          <a:p>
            <a:r>
              <a:rPr lang="en-US" dirty="0" smtClean="0">
                <a:solidFill>
                  <a:schemeClr val="bg1"/>
                </a:solidFill>
                <a:effectLst>
                  <a:outerShdw blurRad="38100" dist="38100" dir="2700000" algn="tl">
                    <a:srgbClr val="000000">
                      <a:alpha val="43137"/>
                    </a:srgbClr>
                  </a:outerShdw>
                </a:effectLst>
              </a:rPr>
              <a:t>  ISVA</a:t>
            </a:r>
            <a:endParaRPr lang="en-GB" dirty="0">
              <a:solidFill>
                <a:schemeClr val="bg1"/>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lstStyle/>
          <a:p>
            <a:pPr marL="0" indent="0">
              <a:buNone/>
            </a:pPr>
            <a:r>
              <a:rPr lang="en-US" b="1" dirty="0" smtClean="0"/>
              <a:t>Independent Sexual Violence Advisor</a:t>
            </a:r>
            <a:endParaRPr lang="en-US" b="1" dirty="0"/>
          </a:p>
          <a:p>
            <a:r>
              <a:rPr lang="en-US" dirty="0" smtClean="0"/>
              <a:t>Support to report </a:t>
            </a:r>
          </a:p>
          <a:p>
            <a:r>
              <a:rPr lang="en-US" dirty="0" smtClean="0"/>
              <a:t>Work closely with police, new pathways, CPS, victim support </a:t>
            </a:r>
          </a:p>
          <a:p>
            <a:r>
              <a:rPr lang="en-US" dirty="0" smtClean="0"/>
              <a:t>Informs women about reporting and court process, helps them to make decisions </a:t>
            </a:r>
          </a:p>
          <a:p>
            <a:r>
              <a:rPr lang="en-US" dirty="0" smtClean="0"/>
              <a:t>Not linked to police – helps survivors, especially sexually exploited women, to feel safe and not judged</a:t>
            </a:r>
          </a:p>
          <a:p>
            <a:pPr marL="0" indent="0">
              <a:buNone/>
            </a:pPr>
            <a:endParaRPr lang="en-GB" dirty="0"/>
          </a:p>
        </p:txBody>
      </p:sp>
    </p:spTree>
    <p:extLst>
      <p:ext uri="{BB962C8B-B14F-4D97-AF65-F5344CB8AC3E}">
        <p14:creationId xmlns:p14="http://schemas.microsoft.com/office/powerpoint/2010/main" val="10130011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187325"/>
            <a:ext cx="7886700" cy="1325563"/>
          </a:xfrm>
        </p:spPr>
        <p:txBody>
          <a:bodyPr/>
          <a:lstStyle/>
          <a:p>
            <a:r>
              <a:rPr lang="en-US" dirty="0" smtClean="0">
                <a:solidFill>
                  <a:schemeClr val="bg1"/>
                </a:solidFill>
              </a:rPr>
              <a:t>Contemporary challenges </a:t>
            </a:r>
            <a:endParaRPr lang="en-GB" dirty="0">
              <a:solidFill>
                <a:schemeClr val="bg1"/>
              </a:solidFill>
            </a:endParaRPr>
          </a:p>
        </p:txBody>
      </p:sp>
      <p:sp>
        <p:nvSpPr>
          <p:cNvPr id="3" name="Content Placeholder 2"/>
          <p:cNvSpPr>
            <a:spLocks noGrp="1"/>
          </p:cNvSpPr>
          <p:nvPr>
            <p:ph idx="1"/>
          </p:nvPr>
        </p:nvSpPr>
        <p:spPr>
          <a:xfrm>
            <a:off x="628650" y="1138238"/>
            <a:ext cx="7886700" cy="5038725"/>
          </a:xfrm>
        </p:spPr>
        <p:txBody>
          <a:bodyPr/>
          <a:lstStyle/>
          <a:p>
            <a:pPr marL="0" indent="0">
              <a:buNone/>
            </a:pPr>
            <a:r>
              <a:rPr lang="en-US" b="1" u="sng" dirty="0" smtClean="0"/>
              <a:t>Legal challenges: </a:t>
            </a:r>
          </a:p>
          <a:p>
            <a:r>
              <a:rPr lang="en-US" b="1" u="sng" dirty="0"/>
              <a:t>Where do sex workers stand? – CPS website (2024) </a:t>
            </a:r>
            <a:endParaRPr lang="en-GB" dirty="0"/>
          </a:p>
          <a:p>
            <a:r>
              <a:rPr lang="en-US" dirty="0"/>
              <a:t>The exchange of sexual services for money is legal in the UK (except Northern Ireland) </a:t>
            </a:r>
            <a:endParaRPr lang="en-GB" dirty="0"/>
          </a:p>
          <a:p>
            <a:r>
              <a:rPr lang="en-US" dirty="0"/>
              <a:t>However, under the SOA (2003), it is illegal to solicit (approach clients for business) in a public space (</a:t>
            </a:r>
            <a:r>
              <a:rPr lang="en-US" dirty="0" err="1"/>
              <a:t>inc.</a:t>
            </a:r>
            <a:r>
              <a:rPr lang="en-US" dirty="0"/>
              <a:t> vehicles). </a:t>
            </a:r>
            <a:endParaRPr lang="en-GB" dirty="0"/>
          </a:p>
          <a:p>
            <a:r>
              <a:rPr lang="en-US" dirty="0"/>
              <a:t>It is also illegal to advertise sexual services (</a:t>
            </a:r>
            <a:r>
              <a:rPr lang="en-US" dirty="0" err="1"/>
              <a:t>ie</a:t>
            </a:r>
            <a:r>
              <a:rPr lang="en-US" dirty="0"/>
              <a:t>. Putting up a card or poster in a phone box, toilet or lamppost) </a:t>
            </a:r>
            <a:endParaRPr lang="en-GB" dirty="0"/>
          </a:p>
          <a:p>
            <a:pPr marL="0" indent="0">
              <a:buNone/>
            </a:pPr>
            <a:endParaRPr lang="en-GB" dirty="0"/>
          </a:p>
        </p:txBody>
      </p:sp>
    </p:spTree>
    <p:extLst>
      <p:ext uri="{BB962C8B-B14F-4D97-AF65-F5344CB8AC3E}">
        <p14:creationId xmlns:p14="http://schemas.microsoft.com/office/powerpoint/2010/main" val="39393489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325563"/>
          </a:xfrm>
        </p:spPr>
        <p:txBody>
          <a:bodyPr/>
          <a:lstStyle/>
          <a:p>
            <a:r>
              <a:rPr lang="en-US" dirty="0" smtClean="0">
                <a:solidFill>
                  <a:schemeClr val="bg1"/>
                </a:solidFill>
              </a:rPr>
              <a:t> Prostitute cautions: </a:t>
            </a:r>
            <a:endParaRPr lang="en-GB" dirty="0">
              <a:solidFill>
                <a:schemeClr val="bg1"/>
              </a:solidFill>
            </a:endParaRPr>
          </a:p>
        </p:txBody>
      </p:sp>
      <p:sp>
        <p:nvSpPr>
          <p:cNvPr id="3" name="Content Placeholder 2"/>
          <p:cNvSpPr>
            <a:spLocks noGrp="1"/>
          </p:cNvSpPr>
          <p:nvPr>
            <p:ph idx="1"/>
          </p:nvPr>
        </p:nvSpPr>
        <p:spPr>
          <a:xfrm>
            <a:off x="628650" y="1325563"/>
            <a:ext cx="7886700" cy="4851400"/>
          </a:xfrm>
        </p:spPr>
        <p:txBody>
          <a:bodyPr/>
          <a:lstStyle/>
          <a:p>
            <a:r>
              <a:rPr lang="en-US" sz="1400" dirty="0"/>
              <a:t>‘</a:t>
            </a:r>
            <a:r>
              <a:rPr lang="en-US" sz="1600" dirty="0"/>
              <a:t>Prostitute cautions’ can be given to women who are suspected of soliciting by police. </a:t>
            </a:r>
            <a:r>
              <a:rPr lang="en-US" sz="1600" b="1" dirty="0"/>
              <a:t>No evidence needed to issue a caution. </a:t>
            </a:r>
            <a:endParaRPr lang="en-GB" sz="1600" b="1" dirty="0"/>
          </a:p>
          <a:p>
            <a:r>
              <a:rPr lang="en-US" sz="1600" dirty="0"/>
              <a:t>Cautions are used by police, not as criminal convictions, but as evidence of a person’s ‘bad character’ if they are committed of another crime. </a:t>
            </a:r>
            <a:endParaRPr lang="en-GB" sz="1600" dirty="0"/>
          </a:p>
          <a:p>
            <a:r>
              <a:rPr lang="en-US" sz="1600" dirty="0"/>
              <a:t>To receive a regular caution, for something like graffiti, you must admit to the offence in order for the caution to be valid. With a ‘prostitute caution’, you do not have to admit guilt and the caution can be given regardless of your interaction with police. </a:t>
            </a:r>
            <a:endParaRPr lang="en-GB" sz="1600" dirty="0"/>
          </a:p>
          <a:p>
            <a:r>
              <a:rPr lang="en-US" sz="1600" dirty="0"/>
              <a:t>Unlike a normal police caution, which would be spent after 2.5 years and removed from record after 6 years – a ‘prostitute caution’ is not spent until 100 years – and will show up on your enhanced DBS check forever. </a:t>
            </a:r>
            <a:endParaRPr lang="en-GB" sz="1600" dirty="0"/>
          </a:p>
          <a:p>
            <a:r>
              <a:rPr lang="en-US" sz="1600" dirty="0"/>
              <a:t>Regular police cautions can be appealed, pre or post spent – ‘prostitute cautions’ cannot. </a:t>
            </a:r>
            <a:endParaRPr lang="en-GB" sz="1600" dirty="0"/>
          </a:p>
          <a:p>
            <a:r>
              <a:rPr lang="en-US" sz="1600" dirty="0"/>
              <a:t>Additionally, regular spent police cautions do not need to be disclosed to future employers, but ‘prostitute cautions’ must be disclosed as they are never spent in a woman’s lifetime. </a:t>
            </a:r>
            <a:endParaRPr lang="en-GB" sz="1600" dirty="0"/>
          </a:p>
          <a:p>
            <a:r>
              <a:rPr lang="en-US" sz="1600" dirty="0"/>
              <a:t>This means that women, who are typically sex working as a result of coercion, poverty or other social challenges – are criminalized, stigmatized and held back for the rest of their lives. </a:t>
            </a:r>
            <a:endParaRPr lang="en-US" sz="1600" dirty="0" smtClean="0"/>
          </a:p>
          <a:p>
            <a:pPr marL="0" indent="0">
              <a:buNone/>
            </a:pPr>
            <a:r>
              <a:rPr lang="en-US" sz="1600" dirty="0" smtClean="0"/>
              <a:t>(Mayor of London, London Assembly Website – 2024)</a:t>
            </a:r>
            <a:endParaRPr lang="en-GB" sz="1600" dirty="0"/>
          </a:p>
          <a:p>
            <a:pPr marL="0" indent="0">
              <a:buNone/>
            </a:pPr>
            <a:endParaRPr lang="en-GB" dirty="0"/>
          </a:p>
        </p:txBody>
      </p:sp>
    </p:spTree>
    <p:extLst>
      <p:ext uri="{BB962C8B-B14F-4D97-AF65-F5344CB8AC3E}">
        <p14:creationId xmlns:p14="http://schemas.microsoft.com/office/powerpoint/2010/main" val="13252665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44475"/>
            <a:ext cx="7886700" cy="1325563"/>
          </a:xfrm>
        </p:spPr>
        <p:txBody>
          <a:bodyPr/>
          <a:lstStyle/>
          <a:p>
            <a:r>
              <a:rPr lang="en-US" dirty="0" smtClean="0">
                <a:solidFill>
                  <a:schemeClr val="bg1"/>
                </a:solidFill>
              </a:rPr>
              <a:t> Impact of prostitute cautions:</a:t>
            </a:r>
            <a:endParaRPr lang="en-GB" dirty="0">
              <a:solidFill>
                <a:schemeClr val="bg1"/>
              </a:solidFill>
            </a:endParaRPr>
          </a:p>
        </p:txBody>
      </p:sp>
      <p:sp>
        <p:nvSpPr>
          <p:cNvPr id="3" name="Content Placeholder 2"/>
          <p:cNvSpPr>
            <a:spLocks noGrp="1"/>
          </p:cNvSpPr>
          <p:nvPr>
            <p:ph idx="1"/>
          </p:nvPr>
        </p:nvSpPr>
        <p:spPr>
          <a:xfrm>
            <a:off x="628650" y="1219200"/>
            <a:ext cx="7886700" cy="4957763"/>
          </a:xfrm>
        </p:spPr>
        <p:txBody>
          <a:bodyPr/>
          <a:lstStyle/>
          <a:p>
            <a:r>
              <a:rPr lang="en-US" sz="1800" b="1" u="sng" dirty="0"/>
              <a:t>The Lead (2023)</a:t>
            </a:r>
            <a:endParaRPr lang="en-GB" sz="1800" dirty="0"/>
          </a:p>
          <a:p>
            <a:r>
              <a:rPr lang="en-GB" sz="1800" dirty="0"/>
              <a:t>Back in the 1980s, Amanda* worked as a sex worker in Blackpool, desperately trying to earn money for herself and her autistic son. Police were a constant menace. </a:t>
            </a:r>
          </a:p>
          <a:p>
            <a:r>
              <a:rPr lang="en-GB" sz="1800" dirty="0"/>
              <a:t>“Because I’m a Black woman, I was picked up by the police a lot more than the white women were,” the now 59-year-old tells </a:t>
            </a:r>
            <a:r>
              <a:rPr lang="en-GB" sz="1800" i="1" dirty="0"/>
              <a:t>The Lead</a:t>
            </a:r>
            <a:r>
              <a:rPr lang="en-GB" sz="1800" dirty="0"/>
              <a:t>. “I would be in the car with a man and the police would come up and shine a torch in the car. They knew exactly what was going on because they had followed me. I would get arrested, and the man would get off scot-free.”</a:t>
            </a:r>
          </a:p>
          <a:p>
            <a:r>
              <a:rPr lang="en-GB" sz="1800" dirty="0"/>
              <a:t>Amanda began working in 1985 when her partner left, leaving her to pay the mortgage alone while acting as the sole carer for their young son, who needed extra support. Amanda herself, who grew up in foster care after her mother took her own life, had no support whatsoever. She knew sex work had flexible hours that would pay relatively well.</a:t>
            </a:r>
          </a:p>
          <a:p>
            <a:r>
              <a:rPr lang="en-GB" sz="1800" dirty="0"/>
              <a:t>“I was making £150 a day,” she remembers. “And that was in 1985.”</a:t>
            </a:r>
          </a:p>
          <a:p>
            <a:r>
              <a:rPr lang="en-GB" sz="1800" dirty="0"/>
              <a:t>Soon after she started working, the police began cautioning Amanda, warning her to get off the streets or face arrest. She later learned the term for this type of caution was a ‘prostitute caution’, a non-statutory remand given by police for loitering and soliciting. </a:t>
            </a:r>
          </a:p>
          <a:p>
            <a:pPr marL="0" indent="0">
              <a:buNone/>
            </a:pPr>
            <a:endParaRPr lang="en-GB" dirty="0"/>
          </a:p>
        </p:txBody>
      </p:sp>
    </p:spTree>
    <p:extLst>
      <p:ext uri="{BB962C8B-B14F-4D97-AF65-F5344CB8AC3E}">
        <p14:creationId xmlns:p14="http://schemas.microsoft.com/office/powerpoint/2010/main" val="17224819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9225"/>
            <a:ext cx="7886700" cy="1325563"/>
          </a:xfrm>
        </p:spPr>
        <p:txBody>
          <a:bodyPr/>
          <a:lstStyle/>
          <a:p>
            <a:r>
              <a:rPr lang="en-US" dirty="0" smtClean="0">
                <a:solidFill>
                  <a:schemeClr val="bg1"/>
                </a:solidFill>
              </a:rPr>
              <a:t>Things to think about:</a:t>
            </a:r>
            <a:endParaRPr lang="en-GB" dirty="0">
              <a:solidFill>
                <a:schemeClr val="bg1"/>
              </a:solidFill>
            </a:endParaRPr>
          </a:p>
        </p:txBody>
      </p:sp>
      <p:sp>
        <p:nvSpPr>
          <p:cNvPr id="3" name="Content Placeholder 2"/>
          <p:cNvSpPr>
            <a:spLocks noGrp="1"/>
          </p:cNvSpPr>
          <p:nvPr>
            <p:ph idx="1"/>
          </p:nvPr>
        </p:nvSpPr>
        <p:spPr/>
        <p:txBody>
          <a:bodyPr/>
          <a:lstStyle/>
          <a:p>
            <a:r>
              <a:rPr lang="en-US" sz="2400" dirty="0"/>
              <a:t>Do these cautions help the vulnerable sex workers? </a:t>
            </a:r>
            <a:endParaRPr lang="en-GB" sz="2400" dirty="0"/>
          </a:p>
          <a:p>
            <a:r>
              <a:rPr lang="en-US" sz="2400" dirty="0"/>
              <a:t>Do these cautions drive women to working in non-public spaces like homes, rented properties, dimly lit/ less populated areas – increasing risks/ vulnerability? </a:t>
            </a:r>
            <a:endParaRPr lang="en-GB" sz="2400" dirty="0"/>
          </a:p>
          <a:p>
            <a:r>
              <a:rPr lang="en-US" sz="2400" dirty="0"/>
              <a:t>Do these cautions allow sex workers to move away from the industry, and make more positive lifestyle choices? </a:t>
            </a:r>
            <a:endParaRPr lang="en-GB" sz="2400" dirty="0"/>
          </a:p>
          <a:p>
            <a:r>
              <a:rPr lang="en-GB" sz="2400" dirty="0"/>
              <a:t>Is it fair that ‘prostitute cautions’ differ from regular cautions? </a:t>
            </a:r>
          </a:p>
          <a:p>
            <a:r>
              <a:rPr lang="en-GB" sz="2400" dirty="0"/>
              <a:t>How does intersectionality play a role in policing things like sex work, anti-social behaviour and loitering? </a:t>
            </a:r>
          </a:p>
          <a:p>
            <a:pPr marL="0" indent="0">
              <a:buNone/>
            </a:pPr>
            <a:endParaRPr lang="en-GB" dirty="0"/>
          </a:p>
        </p:txBody>
      </p:sp>
    </p:spTree>
    <p:extLst>
      <p:ext uri="{BB962C8B-B14F-4D97-AF65-F5344CB8AC3E}">
        <p14:creationId xmlns:p14="http://schemas.microsoft.com/office/powerpoint/2010/main" val="31634241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3450" y="-225425"/>
            <a:ext cx="7886700" cy="1325563"/>
          </a:xfrm>
        </p:spPr>
        <p:txBody>
          <a:bodyPr/>
          <a:lstStyle/>
          <a:p>
            <a:r>
              <a:rPr lang="en-US" dirty="0" smtClean="0">
                <a:solidFill>
                  <a:schemeClr val="bg1"/>
                </a:solidFill>
              </a:rPr>
              <a:t>Contemporary challenges: </a:t>
            </a:r>
            <a:endParaRPr lang="en-GB" dirty="0">
              <a:solidFill>
                <a:schemeClr val="bg1"/>
              </a:solidFill>
            </a:endParaRPr>
          </a:p>
        </p:txBody>
      </p:sp>
      <p:sp>
        <p:nvSpPr>
          <p:cNvPr id="3" name="Content Placeholder 2"/>
          <p:cNvSpPr>
            <a:spLocks noGrp="1"/>
          </p:cNvSpPr>
          <p:nvPr>
            <p:ph idx="1"/>
          </p:nvPr>
        </p:nvSpPr>
        <p:spPr>
          <a:xfrm>
            <a:off x="628650" y="1352550"/>
            <a:ext cx="7886700" cy="4824413"/>
          </a:xfrm>
        </p:spPr>
        <p:txBody>
          <a:bodyPr/>
          <a:lstStyle/>
          <a:p>
            <a:pPr marL="0" indent="0">
              <a:buNone/>
            </a:pPr>
            <a:r>
              <a:rPr lang="en-US" sz="2400" b="1" u="sng" dirty="0" smtClean="0"/>
              <a:t>Healthcare challenges: </a:t>
            </a:r>
          </a:p>
          <a:p>
            <a:r>
              <a:rPr lang="en-US" sz="2400" dirty="0" smtClean="0"/>
              <a:t>Sex </a:t>
            </a:r>
            <a:r>
              <a:rPr lang="en-US" sz="2400" dirty="0"/>
              <a:t>workers often face barriers to healthcare, in the way that their health is often stigmatized or services are inaccessible. </a:t>
            </a:r>
            <a:endParaRPr lang="en-GB" sz="2400" dirty="0"/>
          </a:p>
          <a:p>
            <a:r>
              <a:rPr lang="en-US" sz="2400" dirty="0"/>
              <a:t>In a lot of situations, sex workers may lead transient lifestyles which mean that they find it difficult to self-administrate – appointments, transport, keeping track of what other medical professionals have said, messages to pass on etc. </a:t>
            </a:r>
            <a:endParaRPr lang="en-GB" sz="2400" dirty="0"/>
          </a:p>
          <a:p>
            <a:r>
              <a:rPr lang="en-US" sz="2400" dirty="0"/>
              <a:t>It is the opinion of a lot of healthcare providers that SW, particularly street SW are ‘difficult to reach’ – meaning that they are often excluded from traditional healthcare avenues. They often rely on outreach services, but these in themselves often present new and different challenges. </a:t>
            </a:r>
            <a:endParaRPr lang="en-GB" sz="2400" dirty="0"/>
          </a:p>
          <a:p>
            <a:pPr marL="0" indent="0">
              <a:buNone/>
            </a:pPr>
            <a:endParaRPr lang="en-GB" dirty="0"/>
          </a:p>
        </p:txBody>
      </p:sp>
    </p:spTree>
    <p:extLst>
      <p:ext uri="{BB962C8B-B14F-4D97-AF65-F5344CB8AC3E}">
        <p14:creationId xmlns:p14="http://schemas.microsoft.com/office/powerpoint/2010/main" val="17623776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87325"/>
            <a:ext cx="7886700" cy="1325563"/>
          </a:xfrm>
        </p:spPr>
        <p:txBody>
          <a:bodyPr/>
          <a:lstStyle/>
          <a:p>
            <a:r>
              <a:rPr lang="en-US" dirty="0" smtClean="0">
                <a:solidFill>
                  <a:schemeClr val="bg1"/>
                </a:solidFill>
              </a:rPr>
              <a:t>Healthcare outreach:</a:t>
            </a:r>
            <a:endParaRPr lang="en-GB" dirty="0">
              <a:solidFill>
                <a:schemeClr val="bg1"/>
              </a:solidFill>
            </a:endParaRPr>
          </a:p>
        </p:txBody>
      </p:sp>
      <p:sp>
        <p:nvSpPr>
          <p:cNvPr id="3" name="Content Placeholder 2"/>
          <p:cNvSpPr>
            <a:spLocks noGrp="1"/>
          </p:cNvSpPr>
          <p:nvPr>
            <p:ph idx="1"/>
          </p:nvPr>
        </p:nvSpPr>
        <p:spPr>
          <a:xfrm>
            <a:off x="628650" y="1352550"/>
            <a:ext cx="7886700" cy="4824413"/>
          </a:xfrm>
        </p:spPr>
        <p:txBody>
          <a:bodyPr/>
          <a:lstStyle/>
          <a:p>
            <a:r>
              <a:rPr lang="en-US" sz="1800" dirty="0"/>
              <a:t>Healthcare outreach services exist to bring healthcare to people who struggle to access it through traditional means like calling to book a GP appointment, or using online services such as </a:t>
            </a:r>
            <a:r>
              <a:rPr lang="en-US" sz="1800" dirty="0" err="1"/>
              <a:t>AskMyGP</a:t>
            </a:r>
            <a:r>
              <a:rPr lang="en-US" sz="1800" dirty="0"/>
              <a:t>. </a:t>
            </a:r>
            <a:endParaRPr lang="en-GB" sz="1800" dirty="0"/>
          </a:p>
          <a:p>
            <a:r>
              <a:rPr lang="en-US" sz="1800" b="1" dirty="0"/>
              <a:t>Positive impact of outreach services includes; </a:t>
            </a:r>
            <a:endParaRPr lang="en-GB" sz="1800" b="1" dirty="0"/>
          </a:p>
          <a:p>
            <a:pPr lvl="0"/>
            <a:r>
              <a:rPr lang="en-US" sz="1800" dirty="0"/>
              <a:t>Trusted professionals – known and trusted by their patients, which increases the likelihood that clients will engage </a:t>
            </a:r>
            <a:endParaRPr lang="en-GB" sz="1800" dirty="0"/>
          </a:p>
          <a:p>
            <a:pPr lvl="0"/>
            <a:r>
              <a:rPr lang="en-US" sz="1800" dirty="0"/>
              <a:t>Specialist – more knowledgeable on the struggles and challenges faced by their patients, and able to give advice and solutions which are better suited to these people (</a:t>
            </a:r>
            <a:r>
              <a:rPr lang="en-US" sz="1800" dirty="0" err="1"/>
              <a:t>ie</a:t>
            </a:r>
            <a:r>
              <a:rPr lang="en-US" sz="1800" dirty="0"/>
              <a:t>. Harm reduction)</a:t>
            </a:r>
            <a:endParaRPr lang="en-GB" sz="1800" dirty="0"/>
          </a:p>
          <a:p>
            <a:pPr lvl="0"/>
            <a:r>
              <a:rPr lang="en-US" sz="1800" dirty="0"/>
              <a:t>Flexible – outreach healthcare services are more flexible, in the way that they rarely require appointments. If they do require appointments, they are usually able to be booked in advance, or at the last minute – unlike traditional primary care services like the GP. This can help people who don’t have access to phone/ internet to access healthcare. </a:t>
            </a:r>
            <a:endParaRPr lang="en-GB" sz="1800" dirty="0"/>
          </a:p>
          <a:p>
            <a:r>
              <a:rPr lang="en-US" sz="1800" dirty="0"/>
              <a:t>Swansea has 1x outreach healthcare bus, 1x outreach nurse for physical health, 1x outreach nurse for mental health, 1x outreach sexual health nurse. </a:t>
            </a:r>
            <a:endParaRPr lang="en-GB" sz="1800" dirty="0"/>
          </a:p>
          <a:p>
            <a:pPr marL="0" indent="0">
              <a:buNone/>
            </a:pPr>
            <a:endParaRPr lang="en-GB" dirty="0"/>
          </a:p>
        </p:txBody>
      </p:sp>
    </p:spTree>
    <p:extLst>
      <p:ext uri="{BB962C8B-B14F-4D97-AF65-F5344CB8AC3E}">
        <p14:creationId xmlns:p14="http://schemas.microsoft.com/office/powerpoint/2010/main" val="21139307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63525"/>
            <a:ext cx="8153400" cy="1325563"/>
          </a:xfrm>
        </p:spPr>
        <p:txBody>
          <a:bodyPr/>
          <a:lstStyle/>
          <a:p>
            <a:r>
              <a:rPr lang="en-US" dirty="0" smtClean="0">
                <a:solidFill>
                  <a:schemeClr val="bg1"/>
                </a:solidFill>
              </a:rPr>
              <a:t>Challenges/ barriers to healthcare: </a:t>
            </a:r>
            <a:endParaRPr lang="en-GB" dirty="0">
              <a:solidFill>
                <a:schemeClr val="bg1"/>
              </a:solidFill>
            </a:endParaRPr>
          </a:p>
        </p:txBody>
      </p:sp>
      <p:sp>
        <p:nvSpPr>
          <p:cNvPr id="3" name="Content Placeholder 2"/>
          <p:cNvSpPr>
            <a:spLocks noGrp="1"/>
          </p:cNvSpPr>
          <p:nvPr>
            <p:ph idx="1"/>
          </p:nvPr>
        </p:nvSpPr>
        <p:spPr>
          <a:xfrm>
            <a:off x="628650" y="1333500"/>
            <a:ext cx="7886700" cy="4843463"/>
          </a:xfrm>
        </p:spPr>
        <p:txBody>
          <a:bodyPr/>
          <a:lstStyle/>
          <a:p>
            <a:pPr lvl="0"/>
            <a:r>
              <a:rPr lang="en-US" sz="2400" dirty="0"/>
              <a:t>Self admin – booking appointments without proper resources to such as phones/ internet access. Planning for travel – not knowing where she will be staying, who she will be with. Not knowing if she will have the money to get there due to risk of robberies etc. </a:t>
            </a:r>
            <a:endParaRPr lang="en-GB" sz="2400" dirty="0"/>
          </a:p>
          <a:p>
            <a:pPr marL="0" indent="0">
              <a:buNone/>
            </a:pPr>
            <a:endParaRPr lang="en-GB" sz="2400" dirty="0"/>
          </a:p>
          <a:p>
            <a:r>
              <a:rPr lang="en-US" sz="2400" i="1" dirty="0"/>
              <a:t>‘’ X’s house has been broken into. She does not feel safe, so she goes to stay with a friend. She left in a hurry, so did not take her phone. Her friend does not have a phone. She realizes that she is developing a chest infection, but cannot call her GP because she is too scared to return to her property to collect her phone. ‘’ </a:t>
            </a:r>
            <a:endParaRPr lang="en-GB" sz="2400" dirty="0"/>
          </a:p>
          <a:p>
            <a:pPr marL="0" indent="0">
              <a:buNone/>
            </a:pPr>
            <a:endParaRPr lang="en-GB" dirty="0"/>
          </a:p>
        </p:txBody>
      </p:sp>
    </p:spTree>
    <p:extLst>
      <p:ext uri="{BB962C8B-B14F-4D97-AF65-F5344CB8AC3E}">
        <p14:creationId xmlns:p14="http://schemas.microsoft.com/office/powerpoint/2010/main" val="41852324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z="2000" dirty="0"/>
              <a:t>Stigmatization – sex workers are one of the most marginalized groups in society, and often face stigmatization from professionals who do not fully understand the causes and impacts of sex working. The fear of being stigmatized can be off-putting to sex workers who need medical assistance, and can cause greater problems further down the line. Sex workers may also not access healthcare in the same way for fear of being ‘outed’. </a:t>
            </a:r>
            <a:endParaRPr lang="en-GB" sz="2000" dirty="0"/>
          </a:p>
          <a:p>
            <a:r>
              <a:rPr lang="en-US" sz="2000" dirty="0"/>
              <a:t> </a:t>
            </a:r>
            <a:endParaRPr lang="en-GB" sz="2000" dirty="0"/>
          </a:p>
          <a:p>
            <a:r>
              <a:rPr lang="en-US" sz="2000" i="1" dirty="0"/>
              <a:t>‘’ X is a street sex worker – she is living in poverty after her benefits were sanctioned. As a result of the sanction, she needs to earn more money for essentials. Punters offer more money for sex without protection, but through doing this, X has contracted an STI. X is worried that if she attends a sexual health appointment where staff are not aware of the complexities of sex work, she will be judged. She does not attend the appointment, and the STI creates further health complications. ‘’ </a:t>
            </a:r>
            <a:endParaRPr lang="en-GB" sz="2000"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6363156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z="1800" dirty="0"/>
              <a:t>Trauma – invasive procedures, explaining trauma and fear of questions being asked can all be reasons that barriers exist to sex workers when thinking about accessing healthcare. Invasive procedures may bring up unhealed trauma and explaining any trauma to professionals may be re-traumatizing for them. Additionally, questions being asked about a medical issue may lead a woman to have to explain that she has been injured/ assaulted during sex work – which may lead the woman to avoid medical help, as she does not want authorities involved in her sex work/ the issue to be reported. </a:t>
            </a:r>
            <a:endParaRPr lang="en-GB" sz="1800" dirty="0"/>
          </a:p>
          <a:p>
            <a:pPr marL="0" indent="0">
              <a:buNone/>
            </a:pPr>
            <a:endParaRPr lang="en-GB" sz="1800" dirty="0"/>
          </a:p>
          <a:p>
            <a:r>
              <a:rPr lang="en-US" sz="1800" i="1" dirty="0"/>
              <a:t>‘’ X has been physically assaulted when sex working in a </a:t>
            </a:r>
            <a:r>
              <a:rPr lang="en-US" sz="1800" i="1" dirty="0" err="1"/>
              <a:t>parlour</a:t>
            </a:r>
            <a:r>
              <a:rPr lang="en-US" sz="1800" i="1" dirty="0"/>
              <a:t>. She is injured, but doesn’t want to attend the hospital because she doesn’t want to disclose to medical professionals how the injury has happened, as they may escalate this to police or other safeguarding channels. She feels that this will raise suspicions around the </a:t>
            </a:r>
            <a:r>
              <a:rPr lang="en-US" sz="1800" i="1" dirty="0" err="1"/>
              <a:t>parlour</a:t>
            </a:r>
            <a:r>
              <a:rPr lang="en-US" sz="1800" i="1" dirty="0"/>
              <a:t>, and is afraid that the other women who work there will be ‘outed’ or the </a:t>
            </a:r>
            <a:r>
              <a:rPr lang="en-US" sz="1800" i="1" dirty="0" err="1"/>
              <a:t>parlour’s</a:t>
            </a:r>
            <a:r>
              <a:rPr lang="en-US" sz="1800" i="1" dirty="0"/>
              <a:t> management will get into trouble. ‘’ </a:t>
            </a:r>
            <a:endParaRPr lang="en-GB" sz="1800" dirty="0"/>
          </a:p>
          <a:p>
            <a:pPr marL="0" indent="0">
              <a:buNone/>
            </a:pPr>
            <a:endParaRPr lang="en-GB" dirty="0"/>
          </a:p>
        </p:txBody>
      </p:sp>
    </p:spTree>
    <p:extLst>
      <p:ext uri="{BB962C8B-B14F-4D97-AF65-F5344CB8AC3E}">
        <p14:creationId xmlns:p14="http://schemas.microsoft.com/office/powerpoint/2010/main" val="16849047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A4849-5D91-857B-9748-7B442317FBD6}"/>
              </a:ext>
            </a:extLst>
          </p:cNvPr>
          <p:cNvSpPr>
            <a:spLocks noGrp="1"/>
          </p:cNvSpPr>
          <p:nvPr>
            <p:ph type="title"/>
          </p:nvPr>
        </p:nvSpPr>
        <p:spPr>
          <a:xfrm>
            <a:off x="628650" y="18255"/>
            <a:ext cx="7886700" cy="1325563"/>
          </a:xfrm>
        </p:spPr>
        <p:txBody>
          <a:bodyPr/>
          <a:lstStyle/>
          <a:p>
            <a:r>
              <a:rPr lang="en-GB" dirty="0">
                <a:solidFill>
                  <a:schemeClr val="bg1"/>
                </a:solidFill>
              </a:rPr>
              <a:t>Contact Information</a:t>
            </a:r>
          </a:p>
        </p:txBody>
      </p:sp>
      <p:sp>
        <p:nvSpPr>
          <p:cNvPr id="5" name="Content Placeholder 4">
            <a:extLst>
              <a:ext uri="{FF2B5EF4-FFF2-40B4-BE49-F238E27FC236}">
                <a16:creationId xmlns:a16="http://schemas.microsoft.com/office/drawing/2014/main" id="{6A2AC167-7285-5DE7-7ABF-7D2A8754D2E2}"/>
              </a:ext>
            </a:extLst>
          </p:cNvPr>
          <p:cNvSpPr>
            <a:spLocks noGrp="1"/>
          </p:cNvSpPr>
          <p:nvPr>
            <p:ph idx="1"/>
          </p:nvPr>
        </p:nvSpPr>
        <p:spPr/>
        <p:txBody>
          <a:bodyPr/>
          <a:lstStyle/>
          <a:p>
            <a:r>
              <a:rPr lang="en-GB" dirty="0"/>
              <a:t>Call- 01792 644683</a:t>
            </a:r>
          </a:p>
          <a:p>
            <a:endParaRPr lang="en-GB" dirty="0"/>
          </a:p>
          <a:p>
            <a:r>
              <a:rPr lang="en-GB" dirty="0"/>
              <a:t>Website- swanseawomensaid.com</a:t>
            </a:r>
          </a:p>
          <a:p>
            <a:endParaRPr lang="en-GB" dirty="0"/>
          </a:p>
          <a:p>
            <a:r>
              <a:rPr lang="en-GB" dirty="0"/>
              <a:t>Social Media- Swansea Women’s Aid</a:t>
            </a:r>
          </a:p>
          <a:p>
            <a:endParaRPr lang="en-GB" dirty="0"/>
          </a:p>
          <a:p>
            <a:r>
              <a:rPr lang="en-GB" dirty="0"/>
              <a:t>Drop In- OSS </a:t>
            </a:r>
            <a:r>
              <a:rPr lang="en-GB" dirty="0" smtClean="0"/>
              <a:t>&amp; 8-10 </a:t>
            </a:r>
            <a:r>
              <a:rPr lang="en-GB" dirty="0" err="1" smtClean="0"/>
              <a:t>Caer</a:t>
            </a:r>
            <a:r>
              <a:rPr lang="en-GB" dirty="0" smtClean="0"/>
              <a:t> St, </a:t>
            </a:r>
            <a:r>
              <a:rPr lang="en-GB" dirty="0"/>
              <a:t>Swansea SA1 3TU</a:t>
            </a:r>
          </a:p>
          <a:p>
            <a:endParaRPr lang="en-GB" dirty="0"/>
          </a:p>
        </p:txBody>
      </p:sp>
      <p:pic>
        <p:nvPicPr>
          <p:cNvPr id="9" name="Picture 2">
            <a:extLst>
              <a:ext uri="{FF2B5EF4-FFF2-40B4-BE49-F238E27FC236}">
                <a16:creationId xmlns:a16="http://schemas.microsoft.com/office/drawing/2014/main" id="{5E7D0207-52BA-5909-5E4F-42770A6119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5816600"/>
            <a:ext cx="1223962" cy="904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510880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8C24B-A005-3C33-C565-240229CD25FD}"/>
              </a:ext>
            </a:extLst>
          </p:cNvPr>
          <p:cNvSpPr>
            <a:spLocks noGrp="1"/>
          </p:cNvSpPr>
          <p:nvPr>
            <p:ph type="title"/>
          </p:nvPr>
        </p:nvSpPr>
        <p:spPr>
          <a:xfrm>
            <a:off x="628650" y="-57038"/>
            <a:ext cx="7886700" cy="1325563"/>
          </a:xfrm>
        </p:spPr>
        <p:txBody>
          <a:bodyPr/>
          <a:lstStyle/>
          <a:p>
            <a:r>
              <a:rPr lang="en-GB" dirty="0">
                <a:solidFill>
                  <a:schemeClr val="bg1"/>
                </a:solidFill>
              </a:rPr>
              <a:t>Live Fear Free Helpline</a:t>
            </a:r>
          </a:p>
        </p:txBody>
      </p:sp>
      <p:pic>
        <p:nvPicPr>
          <p:cNvPr id="5" name="Content Placeholder 4" descr="Text&#10;&#10;Description automatically generated">
            <a:extLst>
              <a:ext uri="{FF2B5EF4-FFF2-40B4-BE49-F238E27FC236}">
                <a16:creationId xmlns:a16="http://schemas.microsoft.com/office/drawing/2014/main" id="{F89E524C-0AD5-9D38-0A77-1DF42E45104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71600" y="1268525"/>
            <a:ext cx="6126480" cy="5135815"/>
          </a:xfrm>
        </p:spPr>
      </p:pic>
      <p:pic>
        <p:nvPicPr>
          <p:cNvPr id="4" name="Picture 2">
            <a:extLst>
              <a:ext uri="{FF2B5EF4-FFF2-40B4-BE49-F238E27FC236}">
                <a16:creationId xmlns:a16="http://schemas.microsoft.com/office/drawing/2014/main" id="{CAB8936A-1733-C8F2-363C-BB5607C0D6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5816600"/>
            <a:ext cx="1223962" cy="904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499183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4748</TotalTime>
  <Words>4310</Words>
  <Application>Microsoft Office PowerPoint</Application>
  <PresentationFormat>On-screen Show (4:3)</PresentationFormat>
  <Paragraphs>347</Paragraphs>
  <Slides>40</Slides>
  <Notes>18</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Arial</vt:lpstr>
      <vt:lpstr>Calibri</vt:lpstr>
      <vt:lpstr>Calibri Light</vt:lpstr>
      <vt:lpstr>Montserrat</vt:lpstr>
      <vt:lpstr>Office Theme</vt:lpstr>
      <vt:lpstr>PowerPoint Presentation</vt:lpstr>
      <vt:lpstr>PowerPoint Presentation</vt:lpstr>
      <vt:lpstr>Trigger Warning</vt:lpstr>
      <vt:lpstr>Aims and Objectives</vt:lpstr>
      <vt:lpstr>Activity:</vt:lpstr>
      <vt:lpstr>Statistics </vt:lpstr>
      <vt:lpstr>Definition of Sex Work</vt:lpstr>
      <vt:lpstr>Brothels/ Parlours</vt:lpstr>
      <vt:lpstr>Escorts</vt:lpstr>
      <vt:lpstr>Online Work</vt:lpstr>
      <vt:lpstr>Case Study</vt:lpstr>
      <vt:lpstr>Sex Parties/Erotic Massage</vt:lpstr>
      <vt:lpstr>Street Sex Working</vt:lpstr>
      <vt:lpstr>Myths of Street Sex Working</vt:lpstr>
      <vt:lpstr>Realities of Sex Working</vt:lpstr>
      <vt:lpstr>Exploitation of Women</vt:lpstr>
      <vt:lpstr>Effects of Exploitation</vt:lpstr>
      <vt:lpstr>Professional Attitudes</vt:lpstr>
      <vt:lpstr>Key Focus Issues</vt:lpstr>
      <vt:lpstr>Prostitution: An Oppressive Trade</vt:lpstr>
      <vt:lpstr>How do we safeguard sexually exploited women?</vt:lpstr>
      <vt:lpstr>SWAN Background</vt:lpstr>
      <vt:lpstr>SWAN Van</vt:lpstr>
      <vt:lpstr>Statistics – Evening Outreach </vt:lpstr>
      <vt:lpstr>Ugly Mugs</vt:lpstr>
      <vt:lpstr>Day-Time services</vt:lpstr>
      <vt:lpstr>MARAC</vt:lpstr>
      <vt:lpstr>SWOT MARAC</vt:lpstr>
      <vt:lpstr>  ISVA</vt:lpstr>
      <vt:lpstr>Contemporary challenges </vt:lpstr>
      <vt:lpstr> Prostitute cautions: </vt:lpstr>
      <vt:lpstr> Impact of prostitute cautions:</vt:lpstr>
      <vt:lpstr>Things to think about:</vt:lpstr>
      <vt:lpstr>Contemporary challenges: </vt:lpstr>
      <vt:lpstr>Healthcare outreach:</vt:lpstr>
      <vt:lpstr>Challenges/ barriers to healthcare: </vt:lpstr>
      <vt:lpstr>PowerPoint Presentation</vt:lpstr>
      <vt:lpstr>PowerPoint Presentation</vt:lpstr>
      <vt:lpstr>Contact Information</vt:lpstr>
      <vt:lpstr>Live Fear Free Helpline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Sophie Williams</dc:creator>
  <cp:lastModifiedBy>Alex Batcup</cp:lastModifiedBy>
  <cp:revision>468</cp:revision>
  <dcterms:created xsi:type="dcterms:W3CDTF">2019-08-09T10:27:20Z</dcterms:created>
  <dcterms:modified xsi:type="dcterms:W3CDTF">2026-03-20T16:08:21Z</dcterms:modified>
</cp:coreProperties>
</file>