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6.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7.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8.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9.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 id="2147483666" r:id="rId3"/>
    <p:sldMasterId id="2147483678" r:id="rId4"/>
    <p:sldMasterId id="2147483682" r:id="rId5"/>
    <p:sldMasterId id="2147483734" r:id="rId6"/>
    <p:sldMasterId id="2147483748" r:id="rId7"/>
    <p:sldMasterId id="2147483755" r:id="rId8"/>
    <p:sldMasterId id="2147483758" r:id="rId9"/>
    <p:sldMasterId id="2147483765" r:id="rId10"/>
  </p:sldMasterIdLst>
  <p:notesMasterIdLst>
    <p:notesMasterId r:id="rId26"/>
  </p:notesMasterIdLst>
  <p:sldIdLst>
    <p:sldId id="349" r:id="rId11"/>
    <p:sldId id="477" r:id="rId12"/>
    <p:sldId id="476" r:id="rId13"/>
    <p:sldId id="483" r:id="rId14"/>
    <p:sldId id="485" r:id="rId15"/>
    <p:sldId id="484" r:id="rId16"/>
    <p:sldId id="486" r:id="rId17"/>
    <p:sldId id="489" r:id="rId18"/>
    <p:sldId id="487" r:id="rId19"/>
    <p:sldId id="481" r:id="rId20"/>
    <p:sldId id="482" r:id="rId21"/>
    <p:sldId id="488" r:id="rId22"/>
    <p:sldId id="478" r:id="rId23"/>
    <p:sldId id="479" r:id="rId24"/>
    <p:sldId id="46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8067E9-1E87-4D79-840F-B9935E250668}" v="11" dt="2023-12-11T05:05:33.0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14" autoAdjust="0"/>
    <p:restoredTop sz="94660"/>
  </p:normalViewPr>
  <p:slideViewPr>
    <p:cSldViewPr snapToGrid="0">
      <p:cViewPr varScale="1">
        <p:scale>
          <a:sx n="64" d="100"/>
          <a:sy n="64" d="100"/>
        </p:scale>
        <p:origin x="75"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5A131A-58EE-487B-ACF8-83F443899F38}"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073E0F3-6480-463A-BA52-2C6F39E90FE1}">
      <dgm:prSet/>
      <dgm:spPr/>
      <dgm:t>
        <a:bodyPr/>
        <a:lstStyle/>
        <a:p>
          <a:r>
            <a:rPr lang="en-GB" b="0" i="0" baseline="0"/>
            <a:t>CSDR and plastic problems</a:t>
          </a:r>
          <a:endParaRPr lang="en-US"/>
        </a:p>
      </dgm:t>
    </dgm:pt>
    <dgm:pt modelId="{C0424927-9277-41BB-A0CE-7547FFEEA284}" type="parTrans" cxnId="{D4F0DD3C-3A53-4E4C-B630-FA8ABEE217A1}">
      <dgm:prSet/>
      <dgm:spPr/>
      <dgm:t>
        <a:bodyPr/>
        <a:lstStyle/>
        <a:p>
          <a:endParaRPr lang="en-US"/>
        </a:p>
      </dgm:t>
    </dgm:pt>
    <dgm:pt modelId="{D5BF2CF0-0E7E-42E9-88EC-2F584780120C}" type="sibTrans" cxnId="{D4F0DD3C-3A53-4E4C-B630-FA8ABEE217A1}">
      <dgm:prSet/>
      <dgm:spPr/>
      <dgm:t>
        <a:bodyPr/>
        <a:lstStyle/>
        <a:p>
          <a:endParaRPr lang="en-US"/>
        </a:p>
      </dgm:t>
    </dgm:pt>
    <dgm:pt modelId="{1ECAC2C5-BBDF-4614-994B-C13900E37FC8}">
      <dgm:prSet/>
      <dgm:spPr/>
      <dgm:t>
        <a:bodyPr/>
        <a:lstStyle/>
        <a:p>
          <a:r>
            <a:rPr lang="en-GB"/>
            <a:t>Tourism destination management </a:t>
          </a:r>
          <a:endParaRPr lang="en-US"/>
        </a:p>
      </dgm:t>
    </dgm:pt>
    <dgm:pt modelId="{F6C3EFB0-1644-448E-BC7E-94209642AE8B}" type="parTrans" cxnId="{C6F34C6F-5E53-47B2-BC75-793C13DE6919}">
      <dgm:prSet/>
      <dgm:spPr/>
      <dgm:t>
        <a:bodyPr/>
        <a:lstStyle/>
        <a:p>
          <a:endParaRPr lang="en-US"/>
        </a:p>
      </dgm:t>
    </dgm:pt>
    <dgm:pt modelId="{32EBF29E-9373-40C6-8262-95F3BEA27868}" type="sibTrans" cxnId="{C6F34C6F-5E53-47B2-BC75-793C13DE6919}">
      <dgm:prSet/>
      <dgm:spPr/>
      <dgm:t>
        <a:bodyPr/>
        <a:lstStyle/>
        <a:p>
          <a:endParaRPr lang="en-US"/>
        </a:p>
      </dgm:t>
    </dgm:pt>
    <dgm:pt modelId="{09577220-A69E-4CC8-8533-C6E2A20A5455}">
      <dgm:prSet/>
      <dgm:spPr/>
      <dgm:t>
        <a:bodyPr/>
        <a:lstStyle/>
        <a:p>
          <a:r>
            <a:rPr lang="en-GB" b="0" i="0" baseline="0"/>
            <a:t>Events and festivals sustainable practices.</a:t>
          </a:r>
          <a:endParaRPr lang="en-US"/>
        </a:p>
      </dgm:t>
    </dgm:pt>
    <dgm:pt modelId="{C2990FAD-4499-4D59-90D9-B5AD1E5035C0}" type="parTrans" cxnId="{19B40D0F-1E1C-439C-98D3-28D5AFAEE36F}">
      <dgm:prSet/>
      <dgm:spPr/>
      <dgm:t>
        <a:bodyPr/>
        <a:lstStyle/>
        <a:p>
          <a:endParaRPr lang="en-US"/>
        </a:p>
      </dgm:t>
    </dgm:pt>
    <dgm:pt modelId="{9236C4E2-4088-48DB-AC65-3A6AFF1155F6}" type="sibTrans" cxnId="{19B40D0F-1E1C-439C-98D3-28D5AFAEE36F}">
      <dgm:prSet/>
      <dgm:spPr/>
      <dgm:t>
        <a:bodyPr/>
        <a:lstStyle/>
        <a:p>
          <a:endParaRPr lang="en-US"/>
        </a:p>
      </dgm:t>
    </dgm:pt>
    <dgm:pt modelId="{B79E1585-2AA5-4A3B-B750-CAA5EE383E40}" type="pres">
      <dgm:prSet presAssocID="{C65A131A-58EE-487B-ACF8-83F443899F38}" presName="root" presStyleCnt="0">
        <dgm:presLayoutVars>
          <dgm:dir/>
          <dgm:resizeHandles val="exact"/>
        </dgm:presLayoutVars>
      </dgm:prSet>
      <dgm:spPr/>
    </dgm:pt>
    <dgm:pt modelId="{866AA749-DE91-45A0-BD59-4E6E0BDEE0E1}" type="pres">
      <dgm:prSet presAssocID="{6073E0F3-6480-463A-BA52-2C6F39E90FE1}" presName="compNode" presStyleCnt="0"/>
      <dgm:spPr/>
    </dgm:pt>
    <dgm:pt modelId="{F0E67DC8-76D9-456B-9C47-A4CEFDF10CC9}" type="pres">
      <dgm:prSet presAssocID="{6073E0F3-6480-463A-BA52-2C6F39E90FE1}" presName="bgRect" presStyleLbl="bgShp" presStyleIdx="0" presStyleCnt="3"/>
      <dgm:spPr/>
    </dgm:pt>
    <dgm:pt modelId="{20755F7F-54DC-4721-84E8-BDDA8152433C}" type="pres">
      <dgm:prSet presAssocID="{6073E0F3-6480-463A-BA52-2C6F39E90FE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ecycle"/>
        </a:ext>
      </dgm:extLst>
    </dgm:pt>
    <dgm:pt modelId="{27A32D2C-8F50-4153-9530-333EF5987F04}" type="pres">
      <dgm:prSet presAssocID="{6073E0F3-6480-463A-BA52-2C6F39E90FE1}" presName="spaceRect" presStyleCnt="0"/>
      <dgm:spPr/>
    </dgm:pt>
    <dgm:pt modelId="{19C4185B-5C48-446F-9292-3FE344CDE940}" type="pres">
      <dgm:prSet presAssocID="{6073E0F3-6480-463A-BA52-2C6F39E90FE1}" presName="parTx" presStyleLbl="revTx" presStyleIdx="0" presStyleCnt="3">
        <dgm:presLayoutVars>
          <dgm:chMax val="0"/>
          <dgm:chPref val="0"/>
        </dgm:presLayoutVars>
      </dgm:prSet>
      <dgm:spPr/>
    </dgm:pt>
    <dgm:pt modelId="{48779FFB-A924-4271-BD9F-A8495673E502}" type="pres">
      <dgm:prSet presAssocID="{D5BF2CF0-0E7E-42E9-88EC-2F584780120C}" presName="sibTrans" presStyleCnt="0"/>
      <dgm:spPr/>
    </dgm:pt>
    <dgm:pt modelId="{E2C2E939-7D0C-4B15-8FEF-D7218E57E024}" type="pres">
      <dgm:prSet presAssocID="{1ECAC2C5-BBDF-4614-994B-C13900E37FC8}" presName="compNode" presStyleCnt="0"/>
      <dgm:spPr/>
    </dgm:pt>
    <dgm:pt modelId="{8B750B96-21BB-4708-A461-EA2C6BFBF31A}" type="pres">
      <dgm:prSet presAssocID="{1ECAC2C5-BBDF-4614-994B-C13900E37FC8}" presName="bgRect" presStyleLbl="bgShp" presStyleIdx="1" presStyleCnt="3"/>
      <dgm:spPr/>
    </dgm:pt>
    <dgm:pt modelId="{1A6E8E3D-DF9E-411C-B1BE-97557601F16B}" type="pres">
      <dgm:prSet presAssocID="{1ECAC2C5-BBDF-4614-994B-C13900E37FC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eroplane"/>
        </a:ext>
      </dgm:extLst>
    </dgm:pt>
    <dgm:pt modelId="{65C61AC9-C257-48BD-93EC-7F10E8467824}" type="pres">
      <dgm:prSet presAssocID="{1ECAC2C5-BBDF-4614-994B-C13900E37FC8}" presName="spaceRect" presStyleCnt="0"/>
      <dgm:spPr/>
    </dgm:pt>
    <dgm:pt modelId="{25EE171C-CD6F-4DBE-9C75-2606A40732CF}" type="pres">
      <dgm:prSet presAssocID="{1ECAC2C5-BBDF-4614-994B-C13900E37FC8}" presName="parTx" presStyleLbl="revTx" presStyleIdx="1" presStyleCnt="3">
        <dgm:presLayoutVars>
          <dgm:chMax val="0"/>
          <dgm:chPref val="0"/>
        </dgm:presLayoutVars>
      </dgm:prSet>
      <dgm:spPr/>
    </dgm:pt>
    <dgm:pt modelId="{B4ABFBC5-5F76-4FF8-9DD4-629FC0A84412}" type="pres">
      <dgm:prSet presAssocID="{32EBF29E-9373-40C6-8262-95F3BEA27868}" presName="sibTrans" presStyleCnt="0"/>
      <dgm:spPr/>
    </dgm:pt>
    <dgm:pt modelId="{E35F1375-CDE2-4B61-B009-B65A920265F0}" type="pres">
      <dgm:prSet presAssocID="{09577220-A69E-4CC8-8533-C6E2A20A5455}" presName="compNode" presStyleCnt="0"/>
      <dgm:spPr/>
    </dgm:pt>
    <dgm:pt modelId="{D4830590-B8AC-4740-A01E-8CCAB4D58AD5}" type="pres">
      <dgm:prSet presAssocID="{09577220-A69E-4CC8-8533-C6E2A20A5455}" presName="bgRect" presStyleLbl="bgShp" presStyleIdx="2" presStyleCnt="3"/>
      <dgm:spPr/>
    </dgm:pt>
    <dgm:pt modelId="{D6125C27-F035-4C04-9498-6C3DE280D01E}" type="pres">
      <dgm:prSet presAssocID="{09577220-A69E-4CC8-8533-C6E2A20A545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estive Lantern"/>
        </a:ext>
      </dgm:extLst>
    </dgm:pt>
    <dgm:pt modelId="{F82BAC4A-7CB8-4E7B-9BE3-D53369EF7242}" type="pres">
      <dgm:prSet presAssocID="{09577220-A69E-4CC8-8533-C6E2A20A5455}" presName="spaceRect" presStyleCnt="0"/>
      <dgm:spPr/>
    </dgm:pt>
    <dgm:pt modelId="{30782DE4-7C0D-45DB-ADEB-84537A0B902A}" type="pres">
      <dgm:prSet presAssocID="{09577220-A69E-4CC8-8533-C6E2A20A5455}" presName="parTx" presStyleLbl="revTx" presStyleIdx="2" presStyleCnt="3">
        <dgm:presLayoutVars>
          <dgm:chMax val="0"/>
          <dgm:chPref val="0"/>
        </dgm:presLayoutVars>
      </dgm:prSet>
      <dgm:spPr/>
    </dgm:pt>
  </dgm:ptLst>
  <dgm:cxnLst>
    <dgm:cxn modelId="{19B40D0F-1E1C-439C-98D3-28D5AFAEE36F}" srcId="{C65A131A-58EE-487B-ACF8-83F443899F38}" destId="{09577220-A69E-4CC8-8533-C6E2A20A5455}" srcOrd="2" destOrd="0" parTransId="{C2990FAD-4499-4D59-90D9-B5AD1E5035C0}" sibTransId="{9236C4E2-4088-48DB-AC65-3A6AFF1155F6}"/>
    <dgm:cxn modelId="{D4F0DD3C-3A53-4E4C-B630-FA8ABEE217A1}" srcId="{C65A131A-58EE-487B-ACF8-83F443899F38}" destId="{6073E0F3-6480-463A-BA52-2C6F39E90FE1}" srcOrd="0" destOrd="0" parTransId="{C0424927-9277-41BB-A0CE-7547FFEEA284}" sibTransId="{D5BF2CF0-0E7E-42E9-88EC-2F584780120C}"/>
    <dgm:cxn modelId="{C6F34C6F-5E53-47B2-BC75-793C13DE6919}" srcId="{C65A131A-58EE-487B-ACF8-83F443899F38}" destId="{1ECAC2C5-BBDF-4614-994B-C13900E37FC8}" srcOrd="1" destOrd="0" parTransId="{F6C3EFB0-1644-448E-BC7E-94209642AE8B}" sibTransId="{32EBF29E-9373-40C6-8262-95F3BEA27868}"/>
    <dgm:cxn modelId="{92F28E5A-2DA7-41D2-8CC6-0F71C1366DC7}" type="presOf" srcId="{1ECAC2C5-BBDF-4614-994B-C13900E37FC8}" destId="{25EE171C-CD6F-4DBE-9C75-2606A40732CF}" srcOrd="0" destOrd="0" presId="urn:microsoft.com/office/officeart/2018/2/layout/IconVerticalSolidList"/>
    <dgm:cxn modelId="{73D7F37E-1B27-448A-8DE0-8C7A1F77715D}" type="presOf" srcId="{C65A131A-58EE-487B-ACF8-83F443899F38}" destId="{B79E1585-2AA5-4A3B-B750-CAA5EE383E40}" srcOrd="0" destOrd="0" presId="urn:microsoft.com/office/officeart/2018/2/layout/IconVerticalSolidList"/>
    <dgm:cxn modelId="{9523E8A5-CB19-426F-979B-207DD200FB00}" type="presOf" srcId="{09577220-A69E-4CC8-8533-C6E2A20A5455}" destId="{30782DE4-7C0D-45DB-ADEB-84537A0B902A}" srcOrd="0" destOrd="0" presId="urn:microsoft.com/office/officeart/2018/2/layout/IconVerticalSolidList"/>
    <dgm:cxn modelId="{484C48DD-44A5-42C9-9977-5FD838DBF81B}" type="presOf" srcId="{6073E0F3-6480-463A-BA52-2C6F39E90FE1}" destId="{19C4185B-5C48-446F-9292-3FE344CDE940}" srcOrd="0" destOrd="0" presId="urn:microsoft.com/office/officeart/2018/2/layout/IconVerticalSolidList"/>
    <dgm:cxn modelId="{C5C751B4-D2B6-4D21-AC95-569B33D1E71B}" type="presParOf" srcId="{B79E1585-2AA5-4A3B-B750-CAA5EE383E40}" destId="{866AA749-DE91-45A0-BD59-4E6E0BDEE0E1}" srcOrd="0" destOrd="0" presId="urn:microsoft.com/office/officeart/2018/2/layout/IconVerticalSolidList"/>
    <dgm:cxn modelId="{DA359339-98D0-4489-BEE0-84188AA0D514}" type="presParOf" srcId="{866AA749-DE91-45A0-BD59-4E6E0BDEE0E1}" destId="{F0E67DC8-76D9-456B-9C47-A4CEFDF10CC9}" srcOrd="0" destOrd="0" presId="urn:microsoft.com/office/officeart/2018/2/layout/IconVerticalSolidList"/>
    <dgm:cxn modelId="{1A6D2DF9-F4BB-4E9D-9DD0-B480890BC468}" type="presParOf" srcId="{866AA749-DE91-45A0-BD59-4E6E0BDEE0E1}" destId="{20755F7F-54DC-4721-84E8-BDDA8152433C}" srcOrd="1" destOrd="0" presId="urn:microsoft.com/office/officeart/2018/2/layout/IconVerticalSolidList"/>
    <dgm:cxn modelId="{24E052C5-DE2D-4E74-8F50-562DFE09B561}" type="presParOf" srcId="{866AA749-DE91-45A0-BD59-4E6E0BDEE0E1}" destId="{27A32D2C-8F50-4153-9530-333EF5987F04}" srcOrd="2" destOrd="0" presId="urn:microsoft.com/office/officeart/2018/2/layout/IconVerticalSolidList"/>
    <dgm:cxn modelId="{C28AEAC7-D463-4584-BB05-DF51159E2250}" type="presParOf" srcId="{866AA749-DE91-45A0-BD59-4E6E0BDEE0E1}" destId="{19C4185B-5C48-446F-9292-3FE344CDE940}" srcOrd="3" destOrd="0" presId="urn:microsoft.com/office/officeart/2018/2/layout/IconVerticalSolidList"/>
    <dgm:cxn modelId="{ED5BEBF4-777D-4B4F-9DD4-D36867BA1B91}" type="presParOf" srcId="{B79E1585-2AA5-4A3B-B750-CAA5EE383E40}" destId="{48779FFB-A924-4271-BD9F-A8495673E502}" srcOrd="1" destOrd="0" presId="urn:microsoft.com/office/officeart/2018/2/layout/IconVerticalSolidList"/>
    <dgm:cxn modelId="{4C8FA985-6C77-4DEE-90D7-2A7B2019BC5A}" type="presParOf" srcId="{B79E1585-2AA5-4A3B-B750-CAA5EE383E40}" destId="{E2C2E939-7D0C-4B15-8FEF-D7218E57E024}" srcOrd="2" destOrd="0" presId="urn:microsoft.com/office/officeart/2018/2/layout/IconVerticalSolidList"/>
    <dgm:cxn modelId="{EE287621-008F-422C-8A4C-ADED677EB2D5}" type="presParOf" srcId="{E2C2E939-7D0C-4B15-8FEF-D7218E57E024}" destId="{8B750B96-21BB-4708-A461-EA2C6BFBF31A}" srcOrd="0" destOrd="0" presId="urn:microsoft.com/office/officeart/2018/2/layout/IconVerticalSolidList"/>
    <dgm:cxn modelId="{31B0C3E1-FE07-4BF3-8463-3C643120012F}" type="presParOf" srcId="{E2C2E939-7D0C-4B15-8FEF-D7218E57E024}" destId="{1A6E8E3D-DF9E-411C-B1BE-97557601F16B}" srcOrd="1" destOrd="0" presId="urn:microsoft.com/office/officeart/2018/2/layout/IconVerticalSolidList"/>
    <dgm:cxn modelId="{BA74B4FE-1A47-4D4B-B2E5-DD691F118989}" type="presParOf" srcId="{E2C2E939-7D0C-4B15-8FEF-D7218E57E024}" destId="{65C61AC9-C257-48BD-93EC-7F10E8467824}" srcOrd="2" destOrd="0" presId="urn:microsoft.com/office/officeart/2018/2/layout/IconVerticalSolidList"/>
    <dgm:cxn modelId="{4E606B5C-20BC-4F16-8636-F3E4BDDD8203}" type="presParOf" srcId="{E2C2E939-7D0C-4B15-8FEF-D7218E57E024}" destId="{25EE171C-CD6F-4DBE-9C75-2606A40732CF}" srcOrd="3" destOrd="0" presId="urn:microsoft.com/office/officeart/2018/2/layout/IconVerticalSolidList"/>
    <dgm:cxn modelId="{776AB543-3F85-4E54-921B-BD3CA7179B44}" type="presParOf" srcId="{B79E1585-2AA5-4A3B-B750-CAA5EE383E40}" destId="{B4ABFBC5-5F76-4FF8-9DD4-629FC0A84412}" srcOrd="3" destOrd="0" presId="urn:microsoft.com/office/officeart/2018/2/layout/IconVerticalSolidList"/>
    <dgm:cxn modelId="{E327EA2B-2613-440E-B941-EC91DD6EE3A0}" type="presParOf" srcId="{B79E1585-2AA5-4A3B-B750-CAA5EE383E40}" destId="{E35F1375-CDE2-4B61-B009-B65A920265F0}" srcOrd="4" destOrd="0" presId="urn:microsoft.com/office/officeart/2018/2/layout/IconVerticalSolidList"/>
    <dgm:cxn modelId="{5D07C36D-0ADC-4FC8-8EE5-3AC77C1E974D}" type="presParOf" srcId="{E35F1375-CDE2-4B61-B009-B65A920265F0}" destId="{D4830590-B8AC-4740-A01E-8CCAB4D58AD5}" srcOrd="0" destOrd="0" presId="urn:microsoft.com/office/officeart/2018/2/layout/IconVerticalSolidList"/>
    <dgm:cxn modelId="{59596DDD-FFE9-4A42-960C-1FD7DD49396D}" type="presParOf" srcId="{E35F1375-CDE2-4B61-B009-B65A920265F0}" destId="{D6125C27-F035-4C04-9498-6C3DE280D01E}" srcOrd="1" destOrd="0" presId="urn:microsoft.com/office/officeart/2018/2/layout/IconVerticalSolidList"/>
    <dgm:cxn modelId="{A43DE182-BBD5-48D5-914D-5BF22879184B}" type="presParOf" srcId="{E35F1375-CDE2-4B61-B009-B65A920265F0}" destId="{F82BAC4A-7CB8-4E7B-9BE3-D53369EF7242}" srcOrd="2" destOrd="0" presId="urn:microsoft.com/office/officeart/2018/2/layout/IconVerticalSolidList"/>
    <dgm:cxn modelId="{FDE379C0-ECFF-46F5-944E-F0EB15D40F0A}" type="presParOf" srcId="{E35F1375-CDE2-4B61-B009-B65A920265F0}" destId="{30782DE4-7C0D-45DB-ADEB-84537A0B902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E67DC8-76D9-456B-9C47-A4CEFDF10CC9}">
      <dsp:nvSpPr>
        <dsp:cNvPr id="0" name=""/>
        <dsp:cNvSpPr/>
      </dsp:nvSpPr>
      <dsp:spPr>
        <a:xfrm>
          <a:off x="0" y="659"/>
          <a:ext cx="6172199" cy="154358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755F7F-54DC-4721-84E8-BDDA8152433C}">
      <dsp:nvSpPr>
        <dsp:cNvPr id="0" name=""/>
        <dsp:cNvSpPr/>
      </dsp:nvSpPr>
      <dsp:spPr>
        <a:xfrm>
          <a:off x="466933" y="347965"/>
          <a:ext cx="848969" cy="8489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9C4185B-5C48-446F-9292-3FE344CDE940}">
      <dsp:nvSpPr>
        <dsp:cNvPr id="0" name=""/>
        <dsp:cNvSpPr/>
      </dsp:nvSpPr>
      <dsp:spPr>
        <a:xfrm>
          <a:off x="1782835" y="659"/>
          <a:ext cx="4389364" cy="154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362" tIns="163362" rIns="163362" bIns="163362" numCol="1" spcCol="1270" anchor="ctr" anchorCtr="0">
          <a:noAutofit/>
        </a:bodyPr>
        <a:lstStyle/>
        <a:p>
          <a:pPr marL="0" lvl="0" indent="0" algn="l" defTabSz="1111250">
            <a:lnSpc>
              <a:spcPct val="90000"/>
            </a:lnSpc>
            <a:spcBef>
              <a:spcPct val="0"/>
            </a:spcBef>
            <a:spcAft>
              <a:spcPct val="35000"/>
            </a:spcAft>
            <a:buNone/>
          </a:pPr>
          <a:r>
            <a:rPr lang="en-GB" sz="2500" b="0" i="0" kern="1200" baseline="0"/>
            <a:t>CSDR and plastic problems</a:t>
          </a:r>
          <a:endParaRPr lang="en-US" sz="2500" kern="1200"/>
        </a:p>
      </dsp:txBody>
      <dsp:txXfrm>
        <a:off x="1782835" y="659"/>
        <a:ext cx="4389364" cy="1543580"/>
      </dsp:txXfrm>
    </dsp:sp>
    <dsp:sp modelId="{8B750B96-21BB-4708-A461-EA2C6BFBF31A}">
      <dsp:nvSpPr>
        <dsp:cNvPr id="0" name=""/>
        <dsp:cNvSpPr/>
      </dsp:nvSpPr>
      <dsp:spPr>
        <a:xfrm>
          <a:off x="0" y="1930134"/>
          <a:ext cx="6172199" cy="154358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6E8E3D-DF9E-411C-B1BE-97557601F16B}">
      <dsp:nvSpPr>
        <dsp:cNvPr id="0" name=""/>
        <dsp:cNvSpPr/>
      </dsp:nvSpPr>
      <dsp:spPr>
        <a:xfrm>
          <a:off x="466933" y="2277440"/>
          <a:ext cx="848969" cy="8489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EE171C-CD6F-4DBE-9C75-2606A40732CF}">
      <dsp:nvSpPr>
        <dsp:cNvPr id="0" name=""/>
        <dsp:cNvSpPr/>
      </dsp:nvSpPr>
      <dsp:spPr>
        <a:xfrm>
          <a:off x="1782835" y="1930134"/>
          <a:ext cx="4389364" cy="154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362" tIns="163362" rIns="163362" bIns="163362" numCol="1" spcCol="1270" anchor="ctr" anchorCtr="0">
          <a:noAutofit/>
        </a:bodyPr>
        <a:lstStyle/>
        <a:p>
          <a:pPr marL="0" lvl="0" indent="0" algn="l" defTabSz="1111250">
            <a:lnSpc>
              <a:spcPct val="90000"/>
            </a:lnSpc>
            <a:spcBef>
              <a:spcPct val="0"/>
            </a:spcBef>
            <a:spcAft>
              <a:spcPct val="35000"/>
            </a:spcAft>
            <a:buNone/>
          </a:pPr>
          <a:r>
            <a:rPr lang="en-GB" sz="2500" kern="1200"/>
            <a:t>Tourism destination management </a:t>
          </a:r>
          <a:endParaRPr lang="en-US" sz="2500" kern="1200"/>
        </a:p>
      </dsp:txBody>
      <dsp:txXfrm>
        <a:off x="1782835" y="1930134"/>
        <a:ext cx="4389364" cy="1543580"/>
      </dsp:txXfrm>
    </dsp:sp>
    <dsp:sp modelId="{D4830590-B8AC-4740-A01E-8CCAB4D58AD5}">
      <dsp:nvSpPr>
        <dsp:cNvPr id="0" name=""/>
        <dsp:cNvSpPr/>
      </dsp:nvSpPr>
      <dsp:spPr>
        <a:xfrm>
          <a:off x="0" y="3859610"/>
          <a:ext cx="6172199" cy="154358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125C27-F035-4C04-9498-6C3DE280D01E}">
      <dsp:nvSpPr>
        <dsp:cNvPr id="0" name=""/>
        <dsp:cNvSpPr/>
      </dsp:nvSpPr>
      <dsp:spPr>
        <a:xfrm>
          <a:off x="466933" y="4206915"/>
          <a:ext cx="848969" cy="8489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782DE4-7C0D-45DB-ADEB-84537A0B902A}">
      <dsp:nvSpPr>
        <dsp:cNvPr id="0" name=""/>
        <dsp:cNvSpPr/>
      </dsp:nvSpPr>
      <dsp:spPr>
        <a:xfrm>
          <a:off x="1782835" y="3859610"/>
          <a:ext cx="4389364" cy="154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362" tIns="163362" rIns="163362" bIns="163362" numCol="1" spcCol="1270" anchor="ctr" anchorCtr="0">
          <a:noAutofit/>
        </a:bodyPr>
        <a:lstStyle/>
        <a:p>
          <a:pPr marL="0" lvl="0" indent="0" algn="l" defTabSz="1111250">
            <a:lnSpc>
              <a:spcPct val="90000"/>
            </a:lnSpc>
            <a:spcBef>
              <a:spcPct val="0"/>
            </a:spcBef>
            <a:spcAft>
              <a:spcPct val="35000"/>
            </a:spcAft>
            <a:buNone/>
          </a:pPr>
          <a:r>
            <a:rPr lang="en-GB" sz="2500" b="0" i="0" kern="1200" baseline="0"/>
            <a:t>Events and festivals sustainable practices.</a:t>
          </a:r>
          <a:endParaRPr lang="en-US" sz="2500" kern="1200"/>
        </a:p>
      </dsp:txBody>
      <dsp:txXfrm>
        <a:off x="1782835" y="3859610"/>
        <a:ext cx="4389364" cy="154358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ABEB6-B1CF-4349-8B67-923CA9F014A4}" type="datetimeFigureOut">
              <a:rPr lang="en-GB" smtClean="0"/>
              <a:t>13/03/2025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661F1-DB81-44E4-BB5E-8CFA2BC56AE0}" type="slidenum">
              <a:rPr lang="en-GB" smtClean="0"/>
              <a:t>‹#›</a:t>
            </a:fld>
            <a:endParaRPr lang="en-GB"/>
          </a:p>
        </p:txBody>
      </p:sp>
    </p:spTree>
    <p:extLst>
      <p:ext uri="{BB962C8B-B14F-4D97-AF65-F5344CB8AC3E}">
        <p14:creationId xmlns:p14="http://schemas.microsoft.com/office/powerpoint/2010/main" val="4117431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12</a:t>
            </a:fld>
            <a:endParaRPr lang="en-GB"/>
          </a:p>
        </p:txBody>
      </p:sp>
    </p:spTree>
    <p:extLst>
      <p:ext uri="{BB962C8B-B14F-4D97-AF65-F5344CB8AC3E}">
        <p14:creationId xmlns:p14="http://schemas.microsoft.com/office/powerpoint/2010/main" val="113713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Going to watch 2 videos – one is going to support one not</a:t>
            </a:r>
          </a:p>
        </p:txBody>
      </p:sp>
      <p:sp>
        <p:nvSpPr>
          <p:cNvPr id="4" name="Slide Number Placeholder 3"/>
          <p:cNvSpPr>
            <a:spLocks noGrp="1"/>
          </p:cNvSpPr>
          <p:nvPr>
            <p:ph type="sldNum" sz="quarter" idx="5"/>
          </p:nvPr>
        </p:nvSpPr>
        <p:spPr/>
        <p:txBody>
          <a:bodyPr/>
          <a:lstStyle/>
          <a:p>
            <a:fld id="{324661F1-DB81-44E4-BB5E-8CFA2BC56AE0}" type="slidenum">
              <a:rPr lang="en-GB" smtClean="0"/>
              <a:t>13</a:t>
            </a:fld>
            <a:endParaRPr lang="en-GB"/>
          </a:p>
        </p:txBody>
      </p:sp>
    </p:spTree>
    <p:extLst>
      <p:ext uri="{BB962C8B-B14F-4D97-AF65-F5344CB8AC3E}">
        <p14:creationId xmlns:p14="http://schemas.microsoft.com/office/powerpoint/2010/main" val="33882825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15</a:t>
            </a:fld>
            <a:endParaRPr lang="en-GB"/>
          </a:p>
        </p:txBody>
      </p:sp>
    </p:spTree>
    <p:extLst>
      <p:ext uri="{BB962C8B-B14F-4D97-AF65-F5344CB8AC3E}">
        <p14:creationId xmlns:p14="http://schemas.microsoft.com/office/powerpoint/2010/main" val="1745749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0728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10327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012032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3/13/2025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5294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453366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71529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30972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70122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87847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3692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77012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7092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1615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57036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3/13/2025</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74506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57281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559077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168078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707305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01813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402868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38317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653677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330884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978405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567753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3/13/2025</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41014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02724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565027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BC4154B-04FC-4633-BD43-0C1D80178E1C}" type="datetimeFigureOut">
              <a:rPr lang="en-GB" smtClean="0"/>
              <a:t>13/03/2025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1629249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13/03/2025</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667103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13/03/2025</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46386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13/03/2025</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054914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13/03/2025</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175542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13/03/2025</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690133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13/03/2025</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167466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13/03/2025</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75421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13/03/2025</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096924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0E5B6-B253-65D0-6917-0B0D04E7FE8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9E96DF5-D51E-F16F-F44A-87C986C23B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99E4D812-859B-3C16-CE24-A3F49114F686}"/>
              </a:ext>
            </a:extLst>
          </p:cNvPr>
          <p:cNvSpPr>
            <a:spLocks noGrp="1"/>
          </p:cNvSpPr>
          <p:nvPr>
            <p:ph type="dt" sz="half" idx="10"/>
          </p:nvPr>
        </p:nvSpPr>
        <p:spPr/>
        <p:txBody>
          <a:bodyPr/>
          <a:lstStyle/>
          <a:p>
            <a:fld id="{BBC4154B-04FC-4633-BD43-0C1D80178E1C}" type="datetimeFigureOut">
              <a:rPr lang="en-GB" smtClean="0"/>
              <a:t>13/03/2025</a:t>
            </a:fld>
            <a:endParaRPr lang="en-GB"/>
          </a:p>
        </p:txBody>
      </p:sp>
      <p:sp>
        <p:nvSpPr>
          <p:cNvPr id="5" name="Footer Placeholder 4">
            <a:extLst>
              <a:ext uri="{FF2B5EF4-FFF2-40B4-BE49-F238E27FC236}">
                <a16:creationId xmlns:a16="http://schemas.microsoft.com/office/drawing/2014/main" id="{86457A11-2954-1614-9C48-8F6CD7D436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487485-200E-995E-2EEF-5AFC96543F4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48947220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1B4E2-953D-4826-74B1-F4BA60BBBB2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75E2D7B-E994-B856-7FE1-2A0C2602807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1D4FE9-DEBA-9688-F0C2-DEA44BC2624F}"/>
              </a:ext>
            </a:extLst>
          </p:cNvPr>
          <p:cNvSpPr>
            <a:spLocks noGrp="1"/>
          </p:cNvSpPr>
          <p:nvPr>
            <p:ph type="dt" sz="half" idx="10"/>
          </p:nvPr>
        </p:nvSpPr>
        <p:spPr/>
        <p:txBody>
          <a:bodyPr/>
          <a:lstStyle/>
          <a:p>
            <a:fld id="{BBC4154B-04FC-4633-BD43-0C1D80178E1C}" type="datetimeFigureOut">
              <a:rPr lang="en-GB" smtClean="0"/>
              <a:t>13/03/2025</a:t>
            </a:fld>
            <a:endParaRPr lang="en-GB"/>
          </a:p>
        </p:txBody>
      </p:sp>
      <p:sp>
        <p:nvSpPr>
          <p:cNvPr id="5" name="Footer Placeholder 4">
            <a:extLst>
              <a:ext uri="{FF2B5EF4-FFF2-40B4-BE49-F238E27FC236}">
                <a16:creationId xmlns:a16="http://schemas.microsoft.com/office/drawing/2014/main" id="{133599DF-164D-3DEA-88B3-351B1A9FDD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93E260-9EEE-16BA-348E-255C660337CC}"/>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4085915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544527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145875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8860934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536674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3447287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2247921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2640951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5018560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27077010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41595505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67497002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95731049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7026741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989851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3416397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243366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13/03/2025</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9260966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6102758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366871862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4.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image" Target="../media/image5.png"/><Relationship Id="rId2" Type="http://schemas.openxmlformats.org/officeDocument/2006/relationships/slideLayout" Target="../slideLayouts/slideLayout29.xml"/><Relationship Id="rId16" Type="http://schemas.openxmlformats.org/officeDocument/2006/relationships/theme" Target="../theme/theme6.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45.xml"/><Relationship Id="rId7" Type="http://schemas.openxmlformats.org/officeDocument/2006/relationships/theme" Target="../theme/theme7.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50.xml"/><Relationship Id="rId1" Type="http://schemas.openxmlformats.org/officeDocument/2006/relationships/slideLayout" Target="../slideLayouts/slideLayout49.xml"/><Relationship Id="rId4" Type="http://schemas.openxmlformats.org/officeDocument/2006/relationships/image" Target="../media/image8.pn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53.xml"/><Relationship Id="rId7" Type="http://schemas.openxmlformats.org/officeDocument/2006/relationships/slideLayout" Target="../slideLayouts/slideLayout57.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5" Type="http://schemas.openxmlformats.org/officeDocument/2006/relationships/slideLayout" Target="../slideLayouts/slideLayout55.xml"/><Relationship Id="rId4" Type="http://schemas.openxmlformats.org/officeDocument/2006/relationships/slideLayout" Target="../slideLayouts/slideLayout54.xml"/><Relationship Id="rId9" Type="http://schemas.openxmlformats.org/officeDocument/2006/relationships/image" Target="../media/image7.png"/></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59.xml"/><Relationship Id="rId1" Type="http://schemas.openxmlformats.org/officeDocument/2006/relationships/slideLayout" Target="../slideLayouts/slideLayout58.xml"/><Relationship Id="rId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27659559"/>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35070455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26936502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94304751"/>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39577598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D24289-11EB-449A-8829-FC9584E188C2}" type="datetimeFigureOut">
              <a:rPr lang="en-GB" smtClean="0"/>
              <a:t>13/03/2025</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C03712-6E0B-4A17-93BC-807B05D3DACE}" type="slidenum">
              <a:rPr lang="en-GB" smtClean="0"/>
              <a:t>‹#›</a:t>
            </a:fld>
            <a:endParaRPr lang="en-GB"/>
          </a:p>
        </p:txBody>
      </p:sp>
      <p:pic>
        <p:nvPicPr>
          <p:cNvPr id="7" name="Picture 6"/>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0840247"/>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 id="2147483732" r:id="rId14"/>
    <p:sldLayoutId id="214748373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3/13/2025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55701528"/>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04687817"/>
      </p:ext>
    </p:extLst>
  </p:cSld>
  <p:clrMap bg1="lt1" tx1="dk1" bg2="lt2" tx2="dk2" accent1="accent1" accent2="accent2" accent3="accent3" accent4="accent4" accent5="accent5" accent6="accent6" hlink="hlink" folHlink="folHlink"/>
  <p:sldLayoutIdLst>
    <p:sldLayoutId id="2147483756" r:id="rId1"/>
    <p:sldLayoutId id="214748375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3/13/2025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3396991226"/>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875100077"/>
      </p:ext>
    </p:extLst>
  </p:cSld>
  <p:clrMap bg1="lt1" tx1="dk1" bg2="lt2" tx2="dk2" accent1="accent1" accent2="accent2" accent3="accent3" accent4="accent4" accent5="accent5" accent6="accent6" hlink="hlink" folHlink="folHlink"/>
  <p:sldLayoutIdLst>
    <p:sldLayoutId id="2147483766" r:id="rId1"/>
    <p:sldLayoutId id="214748376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57.xml"/><Relationship Id="rId1" Type="http://schemas.openxmlformats.org/officeDocument/2006/relationships/video" Target="https://www.youtube.com/embed/1RDc2opwg0I?feature=oembed"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57.xml"/><Relationship Id="rId1" Type="http://schemas.openxmlformats.org/officeDocument/2006/relationships/video" Target="https://www.youtube.com/embed/Vhwc9V0fML4?feature=oembe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52.xml"/><Relationship Id="rId1" Type="http://schemas.openxmlformats.org/officeDocument/2006/relationships/video" Target="https://www.youtube.com/embed/liZCuas0Vo0?feature=oembed"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52.xml"/><Relationship Id="rId1" Type="http://schemas.openxmlformats.org/officeDocument/2006/relationships/video" Target="https://www.youtube.com/embed/_xseMlAZduo?feature=oembed"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https://destination-360.com/future-proofing-destinations-with-csrd-compliance" TargetMode="External"/><Relationship Id="rId1" Type="http://schemas.openxmlformats.org/officeDocument/2006/relationships/slideLayout" Target="../slideLayouts/slideLayout5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52.xml"/><Relationship Id="rId1" Type="http://schemas.openxmlformats.org/officeDocument/2006/relationships/video" Target="https://www.youtube.com/embed/9zKqSJveRXI?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businesswales.gov.wales/topics-and-guidance/sustainability-and-social-responsibility/resource-efficiency/green-ambition" TargetMode="External"/><Relationship Id="rId7" Type="http://schemas.openxmlformats.org/officeDocument/2006/relationships/image" Target="../media/image20.png"/><Relationship Id="rId2" Type="http://schemas.openxmlformats.org/officeDocument/2006/relationships/hyperlink" Target="https://businesswales.gov.wales/topics-and-guidance/employing-people-and-improving-skills/recruit-and-train/flexible-skills-programme?gad_source=1&amp;gclid=Cj0KCQjwhMq-BhCFARIsAGvo0Kf7H3F9hvphkPOQF2ZeaLf0rcBPoPHlPouN2RKn0csN_QwMpet-8n0aAvhLEALw_wcB" TargetMode="External"/><Relationship Id="rId1" Type="http://schemas.openxmlformats.org/officeDocument/2006/relationships/slideLayout" Target="../slideLayouts/slideLayout52.xml"/><Relationship Id="rId6" Type="http://schemas.openxmlformats.org/officeDocument/2006/relationships/hyperlink" Target="https://aspenchamber.org/membership/your-chamber-info/mission-vision-guidelines/admp" TargetMode="External"/><Relationship Id="rId5" Type="http://schemas.openxmlformats.org/officeDocument/2006/relationships/hyperlink" Target="https://visionsustainableevents.org/groundbreaking-national-pilot-paves-way-for-new-policy-to-drive-sustainability-in-outdoor-events/" TargetMode="External"/><Relationship Id="rId4" Type="http://schemas.openxmlformats.org/officeDocument/2006/relationships/hyperlink" Target="https://backtoblueinitiative.com/plastics-management-index/#section-footer"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52.xml"/></Relationships>
</file>

<file path=ppt/slides/_rels/slide14.xml.rels><?xml version="1.0" encoding="UTF-8" standalone="yes"?>
<Relationships xmlns="http://schemas.openxmlformats.org/package/2006/relationships"><Relationship Id="rId3" Type="http://schemas.openxmlformats.org/officeDocument/2006/relationships/hyperlink" Target="https://www.theguardian.com/environment/2018/nov/13/the-plastic-backlash-whats-behind-our-sudden-rage-and-will-it-make-a-difference" TargetMode="External"/><Relationship Id="rId2" Type="http://schemas.openxmlformats.org/officeDocument/2006/relationships/hyperlink" Target="https://youtu.be/xKYw0qTiywE?si=Rq8OZImYa1eJFZsy" TargetMode="External"/><Relationship Id="rId1" Type="http://schemas.openxmlformats.org/officeDocument/2006/relationships/slideLayout" Target="../slideLayouts/slideLayout52.xml"/><Relationship Id="rId4" Type="http://schemas.openxmlformats.org/officeDocument/2006/relationships/hyperlink" Target="https://www.wired.co.uk/article/coronavirus-plastic-pollution-environment"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66E66B9-5E97-9ABB-EF4B-9D37D0CF9BE5}"/>
              </a:ext>
            </a:extLst>
          </p:cNvPr>
          <p:cNvSpPr txBox="1"/>
          <p:nvPr/>
        </p:nvSpPr>
        <p:spPr>
          <a:xfrm>
            <a:off x="840318" y="457200"/>
            <a:ext cx="3932767" cy="1600200"/>
          </a:xfrm>
          <a:prstGeom prst="rect">
            <a:avLst/>
          </a:prstGeom>
        </p:spPr>
        <p:txBody>
          <a:bodyPr vert="horz" lIns="91440" tIns="45720" rIns="91440" bIns="45720" rtlCol="0" anchor="b">
            <a:normAutofit/>
          </a:bodyPr>
          <a:lstStyle/>
          <a:p>
            <a:pPr marL="0" marR="0" lvl="0" indent="0" fontAlgn="auto">
              <a:lnSpc>
                <a:spcPct val="90000"/>
              </a:lnSpc>
              <a:spcBef>
                <a:spcPct val="0"/>
              </a:spcBef>
              <a:spcAft>
                <a:spcPts val="600"/>
              </a:spcAft>
              <a:buClrTx/>
              <a:buSzTx/>
              <a:tabLst/>
              <a:defRPr/>
            </a:pPr>
            <a:r>
              <a:rPr kumimoji="0" lang="en-US" sz="4000" b="1" i="0" u="none" strike="noStrike" cap="none" spc="0" normalizeH="0" baseline="0" noProof="0" dirty="0">
                <a:ln>
                  <a:noFill/>
                </a:ln>
                <a:effectLst/>
                <a:uLnTx/>
                <a:uFillTx/>
                <a:latin typeface="+mj-lt"/>
                <a:ea typeface="+mj-ea"/>
                <a:cs typeface="+mj-cs"/>
              </a:rPr>
              <a:t>Sustainable Global Tourism</a:t>
            </a:r>
          </a:p>
          <a:p>
            <a:pPr marL="0" marR="0" lvl="0" indent="0" fontAlgn="auto">
              <a:lnSpc>
                <a:spcPct val="90000"/>
              </a:lnSpc>
              <a:spcBef>
                <a:spcPct val="0"/>
              </a:spcBef>
              <a:spcAft>
                <a:spcPts val="600"/>
              </a:spcAft>
              <a:buClrTx/>
              <a:buSzTx/>
              <a:tabLst/>
              <a:defRPr/>
            </a:pPr>
            <a:endParaRPr kumimoji="0" lang="en-US" sz="3200" b="0" i="0" u="none" strike="noStrike" cap="none" spc="0" normalizeH="0" baseline="0" noProof="0" dirty="0">
              <a:ln>
                <a:noFill/>
              </a:ln>
              <a:effectLst/>
              <a:uLnTx/>
              <a:uFillTx/>
              <a:latin typeface="+mj-lt"/>
              <a:ea typeface="+mj-ea"/>
              <a:cs typeface="+mj-cs"/>
            </a:endParaRPr>
          </a:p>
        </p:txBody>
      </p:sp>
      <p:sp>
        <p:nvSpPr>
          <p:cNvPr id="4" name="TextBox 3">
            <a:extLst>
              <a:ext uri="{FF2B5EF4-FFF2-40B4-BE49-F238E27FC236}">
                <a16:creationId xmlns:a16="http://schemas.microsoft.com/office/drawing/2014/main" id="{F87B34D3-CF74-F251-B88E-14F79E250091}"/>
              </a:ext>
            </a:extLst>
          </p:cNvPr>
          <p:cNvSpPr txBox="1"/>
          <p:nvPr/>
        </p:nvSpPr>
        <p:spPr>
          <a:xfrm>
            <a:off x="840318" y="2057400"/>
            <a:ext cx="3932767" cy="3811588"/>
          </a:xfrm>
          <a:prstGeom prst="rect">
            <a:avLst/>
          </a:prstGeom>
        </p:spPr>
        <p:txBody>
          <a:bodyPr vert="horz" lIns="91440" tIns="45720" rIns="91440" bIns="45720" rtlCol="0">
            <a:normAutofit/>
          </a:bodyPr>
          <a:lstStyle/>
          <a:p>
            <a:pPr marR="0" fontAlgn="auto">
              <a:lnSpc>
                <a:spcPct val="90000"/>
              </a:lnSpc>
              <a:spcBef>
                <a:spcPts val="1000"/>
              </a:spcBef>
              <a:spcAft>
                <a:spcPts val="0"/>
              </a:spcAft>
              <a:buClrTx/>
              <a:buSzTx/>
              <a:tabLst/>
              <a:defRPr/>
            </a:pPr>
            <a:r>
              <a:rPr kumimoji="0" lang="en-GB" sz="2000" b="0" i="0" u="none" strike="noStrike" kern="1200" cap="none" spc="0" normalizeH="0" baseline="0" noProof="0" dirty="0">
                <a:ln>
                  <a:noFill/>
                </a:ln>
                <a:effectLst/>
                <a:uLnTx/>
                <a:uFillTx/>
                <a:latin typeface="+mn-lt"/>
                <a:ea typeface="+mn-ea"/>
                <a:cs typeface="+mn-cs"/>
              </a:rPr>
              <a:t>BMTP5023</a:t>
            </a:r>
          </a:p>
        </p:txBody>
      </p:sp>
      <p:graphicFrame>
        <p:nvGraphicFramePr>
          <p:cNvPr id="8" name="TextBox 5">
            <a:extLst>
              <a:ext uri="{FF2B5EF4-FFF2-40B4-BE49-F238E27FC236}">
                <a16:creationId xmlns:a16="http://schemas.microsoft.com/office/drawing/2014/main" id="{48355C2D-849E-40EA-5714-FE227353525E}"/>
              </a:ext>
            </a:extLst>
          </p:cNvPr>
          <p:cNvGraphicFramePr/>
          <p:nvPr>
            <p:extLst>
              <p:ext uri="{D42A27DB-BD31-4B8C-83A1-F6EECF244321}">
                <p14:modId xmlns:p14="http://schemas.microsoft.com/office/powerpoint/2010/main" val="3736705578"/>
              </p:ext>
            </p:extLst>
          </p:nvPr>
        </p:nvGraphicFramePr>
        <p:xfrm>
          <a:off x="5183717" y="457201"/>
          <a:ext cx="6172200" cy="5403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7106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Plastic Problem - A PBS NewsHour Documentary">
            <a:hlinkClick r:id="" action="ppaction://media"/>
            <a:extLst>
              <a:ext uri="{FF2B5EF4-FFF2-40B4-BE49-F238E27FC236}">
                <a16:creationId xmlns:a16="http://schemas.microsoft.com/office/drawing/2014/main" id="{B132499D-0FD6-DF28-2EB2-B88CC6489ABB}"/>
              </a:ext>
            </a:extLst>
          </p:cNvPr>
          <p:cNvPicPr>
            <a:picLocks noRot="1" noChangeAspect="1"/>
          </p:cNvPicPr>
          <p:nvPr>
            <a:videoFile r:link="rId1"/>
          </p:nvPr>
        </p:nvPicPr>
        <p:blipFill>
          <a:blip r:embed="rId3"/>
          <a:stretch>
            <a:fillRect/>
          </a:stretch>
        </p:blipFill>
        <p:spPr>
          <a:xfrm>
            <a:off x="896257" y="115207"/>
            <a:ext cx="10272486" cy="5803955"/>
          </a:xfrm>
          <a:prstGeom prst="rect">
            <a:avLst/>
          </a:prstGeom>
        </p:spPr>
      </p:pic>
    </p:spTree>
    <p:extLst>
      <p:ext uri="{BB962C8B-B14F-4D97-AF65-F5344CB8AC3E}">
        <p14:creationId xmlns:p14="http://schemas.microsoft.com/office/powerpoint/2010/main" val="881963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War on Plastic isn’t working – recycling myths exposed">
            <a:hlinkClick r:id="" action="ppaction://media"/>
            <a:extLst>
              <a:ext uri="{FF2B5EF4-FFF2-40B4-BE49-F238E27FC236}">
                <a16:creationId xmlns:a16="http://schemas.microsoft.com/office/drawing/2014/main" id="{767FB119-95F9-91C2-0C22-B71B1DD63B69}"/>
              </a:ext>
            </a:extLst>
          </p:cNvPr>
          <p:cNvPicPr>
            <a:picLocks noRot="1" noChangeAspect="1"/>
          </p:cNvPicPr>
          <p:nvPr>
            <a:videoFile r:link="rId1"/>
          </p:nvPr>
        </p:nvPicPr>
        <p:blipFill>
          <a:blip r:embed="rId3"/>
          <a:stretch>
            <a:fillRect/>
          </a:stretch>
        </p:blipFill>
        <p:spPr>
          <a:xfrm>
            <a:off x="1228271" y="229507"/>
            <a:ext cx="9837057" cy="5557937"/>
          </a:xfrm>
          <a:prstGeom prst="rect">
            <a:avLst/>
          </a:prstGeom>
        </p:spPr>
      </p:pic>
    </p:spTree>
    <p:extLst>
      <p:ext uri="{BB962C8B-B14F-4D97-AF65-F5344CB8AC3E}">
        <p14:creationId xmlns:p14="http://schemas.microsoft.com/office/powerpoint/2010/main" val="232513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6638A-798E-F453-9166-D3DEDF0FE09E}"/>
              </a:ext>
            </a:extLst>
          </p:cNvPr>
          <p:cNvSpPr>
            <a:spLocks noGrp="1"/>
          </p:cNvSpPr>
          <p:nvPr>
            <p:ph type="title"/>
          </p:nvPr>
        </p:nvSpPr>
        <p:spPr>
          <a:xfrm>
            <a:off x="838200" y="365126"/>
            <a:ext cx="10515600" cy="1325563"/>
          </a:xfrm>
        </p:spPr>
        <p:txBody>
          <a:bodyPr anchor="ctr">
            <a:normAutofit/>
          </a:bodyPr>
          <a:lstStyle/>
          <a:p>
            <a:r>
              <a:rPr lang="en-GB" i="0">
                <a:effectLst/>
              </a:rPr>
              <a:t>Plastics Management Index - Back to Blue</a:t>
            </a:r>
            <a:br>
              <a:rPr lang="en-GB" i="0">
                <a:effectLst/>
              </a:rPr>
            </a:br>
            <a:endParaRPr lang="en-GB" dirty="0"/>
          </a:p>
        </p:txBody>
      </p:sp>
      <p:pic>
        <p:nvPicPr>
          <p:cNvPr id="4" name="Online Media 3" title="Plastics Management Index - Back to Blue">
            <a:hlinkClick r:id="" action="ppaction://media"/>
            <a:extLst>
              <a:ext uri="{FF2B5EF4-FFF2-40B4-BE49-F238E27FC236}">
                <a16:creationId xmlns:a16="http://schemas.microsoft.com/office/drawing/2014/main" id="{1D108387-E065-EB06-EECA-6AA44F4F0A73}"/>
              </a:ext>
            </a:extLst>
          </p:cNvPr>
          <p:cNvPicPr>
            <a:picLocks noGrp="1" noRot="1" noChangeAspect="1"/>
          </p:cNvPicPr>
          <p:nvPr>
            <p:ph idx="1"/>
            <a:videoFile r:link="rId1"/>
          </p:nvPr>
        </p:nvPicPr>
        <p:blipFill>
          <a:blip r:embed="rId3"/>
          <a:stretch>
            <a:fillRect/>
          </a:stretch>
        </p:blipFill>
        <p:spPr>
          <a:xfrm>
            <a:off x="2873967" y="1825626"/>
            <a:ext cx="6444065" cy="3640897"/>
          </a:xfrm>
          <a:prstGeom prst="rect">
            <a:avLst/>
          </a:prstGeom>
          <a:noFill/>
        </p:spPr>
      </p:pic>
    </p:spTree>
    <p:extLst>
      <p:ext uri="{BB962C8B-B14F-4D97-AF65-F5344CB8AC3E}">
        <p14:creationId xmlns:p14="http://schemas.microsoft.com/office/powerpoint/2010/main" val="1615692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BE42A-2BCA-78F2-3444-9B9313A25372}"/>
              </a:ext>
            </a:extLst>
          </p:cNvPr>
          <p:cNvSpPr>
            <a:spLocks noGrp="1"/>
          </p:cNvSpPr>
          <p:nvPr>
            <p:ph type="title"/>
          </p:nvPr>
        </p:nvSpPr>
        <p:spPr>
          <a:xfrm>
            <a:off x="159413" y="0"/>
            <a:ext cx="10515600" cy="1325563"/>
          </a:xfrm>
        </p:spPr>
        <p:txBody>
          <a:bodyPr>
            <a:normAutofit/>
          </a:bodyPr>
          <a:lstStyle/>
          <a:p>
            <a:r>
              <a:rPr lang="en-GB" sz="4000" b="1" dirty="0"/>
              <a:t>The Corporate Sustainability Reporting Directive (CSRD) </a:t>
            </a:r>
          </a:p>
        </p:txBody>
      </p:sp>
      <p:sp>
        <p:nvSpPr>
          <p:cNvPr id="3" name="Content Placeholder 2">
            <a:extLst>
              <a:ext uri="{FF2B5EF4-FFF2-40B4-BE49-F238E27FC236}">
                <a16:creationId xmlns:a16="http://schemas.microsoft.com/office/drawing/2014/main" id="{E545E71B-0044-618F-FF1E-E85FF322E49E}"/>
              </a:ext>
            </a:extLst>
          </p:cNvPr>
          <p:cNvSpPr>
            <a:spLocks noGrp="1"/>
          </p:cNvSpPr>
          <p:nvPr>
            <p:ph idx="1"/>
          </p:nvPr>
        </p:nvSpPr>
        <p:spPr>
          <a:xfrm>
            <a:off x="159413" y="1573183"/>
            <a:ext cx="10515600" cy="4351338"/>
          </a:xfrm>
        </p:spPr>
        <p:txBody>
          <a:bodyPr>
            <a:normAutofit fontScale="92500" lnSpcReduction="10000"/>
          </a:bodyPr>
          <a:lstStyle/>
          <a:p>
            <a:pPr>
              <a:lnSpc>
                <a:spcPct val="100000"/>
              </a:lnSpc>
            </a:pPr>
            <a:r>
              <a:rPr lang="en-GB" dirty="0"/>
              <a:t>Adopted by the European Parliament and the Council on December 14, 2022, and entered into force on January 5, 2023. The CSRD amends existing regulations to enhance corporate sustainability reporting within the European Union.</a:t>
            </a:r>
          </a:p>
          <a:p>
            <a:pPr>
              <a:lnSpc>
                <a:spcPct val="100000"/>
              </a:lnSpc>
            </a:pPr>
            <a:r>
              <a:rPr lang="en-GB" dirty="0"/>
              <a:t>CSRD ensures that businesses provide consistent, reliable, and comparable sustainability data, similar to how financial reporting is regulated. It replaces and expands the Non-Financial Reporting Directive (NFRD), making sustainability reporting a core part of corporate disclosures.</a:t>
            </a:r>
          </a:p>
          <a:p>
            <a:pPr>
              <a:lnSpc>
                <a:spcPct val="100000"/>
              </a:lnSpc>
            </a:pPr>
            <a:r>
              <a:rPr lang="en-GB" dirty="0"/>
              <a:t>It mandates that companies </a:t>
            </a:r>
            <a:r>
              <a:rPr lang="en-GB" b="1" dirty="0"/>
              <a:t>disclose information on environmental, social, and gover</a:t>
            </a:r>
            <a:r>
              <a:rPr lang="en-GB" dirty="0"/>
              <a:t>nance (ESG) factors, aiming to provide stakeholders with a clearer understanding of corporate sustainability practices.</a:t>
            </a:r>
          </a:p>
        </p:txBody>
      </p:sp>
    </p:spTree>
    <p:extLst>
      <p:ext uri="{BB962C8B-B14F-4D97-AF65-F5344CB8AC3E}">
        <p14:creationId xmlns:p14="http://schemas.microsoft.com/office/powerpoint/2010/main" val="236192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60524-CE42-DC99-1F1E-9DFDEFDBC302}"/>
              </a:ext>
            </a:extLst>
          </p:cNvPr>
          <p:cNvSpPr>
            <a:spLocks noGrp="1"/>
          </p:cNvSpPr>
          <p:nvPr>
            <p:ph type="title"/>
          </p:nvPr>
        </p:nvSpPr>
        <p:spPr>
          <a:xfrm>
            <a:off x="209901" y="90244"/>
            <a:ext cx="10515600" cy="1325563"/>
          </a:xfrm>
        </p:spPr>
        <p:txBody>
          <a:bodyPr>
            <a:normAutofit/>
          </a:bodyPr>
          <a:lstStyle/>
          <a:p>
            <a:r>
              <a:rPr lang="en-GB" sz="4000" dirty="0"/>
              <a:t>CSRD - </a:t>
            </a:r>
            <a:r>
              <a:rPr lang="en-GB" sz="4000" b="1" dirty="0">
                <a:solidFill>
                  <a:srgbClr val="666666"/>
                </a:solidFill>
              </a:rPr>
              <a:t>Corporate Sustainability Reporting Directive </a:t>
            </a:r>
            <a:endParaRPr lang="en-GB" sz="4000" b="1" dirty="0"/>
          </a:p>
        </p:txBody>
      </p:sp>
      <p:sp>
        <p:nvSpPr>
          <p:cNvPr id="3" name="Content Placeholder 2">
            <a:extLst>
              <a:ext uri="{FF2B5EF4-FFF2-40B4-BE49-F238E27FC236}">
                <a16:creationId xmlns:a16="http://schemas.microsoft.com/office/drawing/2014/main" id="{C702C1C2-0B8C-2B6C-AA6C-801CBA5A46D5}"/>
              </a:ext>
            </a:extLst>
          </p:cNvPr>
          <p:cNvSpPr>
            <a:spLocks noGrp="1"/>
          </p:cNvSpPr>
          <p:nvPr>
            <p:ph idx="1"/>
          </p:nvPr>
        </p:nvSpPr>
        <p:spPr>
          <a:xfrm>
            <a:off x="131363" y="1163667"/>
            <a:ext cx="10515600" cy="4351338"/>
          </a:xfrm>
        </p:spPr>
        <p:txBody>
          <a:bodyPr>
            <a:normAutofit fontScale="62500" lnSpcReduction="20000"/>
          </a:bodyPr>
          <a:lstStyle/>
          <a:p>
            <a:pPr>
              <a:lnSpc>
                <a:spcPct val="120000"/>
              </a:lnSpc>
            </a:pPr>
            <a:r>
              <a:rPr lang="en-GB" b="0" i="0" dirty="0">
                <a:solidFill>
                  <a:srgbClr val="666666"/>
                </a:solidFill>
                <a:effectLst/>
              </a:rPr>
              <a:t>The Corporate Sustainability Reporting Directive (CSRD) is a reporting framework introduced by the European Union (EU) to improve the transparency, consistency, and reliability of sustainability reporting by companies (also referred to as "undertakings").</a:t>
            </a:r>
          </a:p>
          <a:p>
            <a:pPr>
              <a:lnSpc>
                <a:spcPct val="120000"/>
              </a:lnSpc>
            </a:pPr>
            <a:r>
              <a:rPr lang="en-GB" b="1" dirty="0"/>
              <a:t>Key Aspects of CSRD:</a:t>
            </a:r>
          </a:p>
          <a:p>
            <a:pPr>
              <a:lnSpc>
                <a:spcPct val="120000"/>
              </a:lnSpc>
              <a:buFont typeface="+mj-lt"/>
              <a:buAutoNum type="arabicPeriod"/>
            </a:pPr>
            <a:r>
              <a:rPr lang="en-GB" b="1" dirty="0"/>
              <a:t>Enhancing Transparency</a:t>
            </a:r>
            <a:r>
              <a:rPr lang="en-GB" dirty="0"/>
              <a:t> – Companies must provide </a:t>
            </a:r>
            <a:r>
              <a:rPr lang="en-GB" b="1" dirty="0"/>
              <a:t>clear and detailed</a:t>
            </a:r>
            <a:r>
              <a:rPr lang="en-GB" dirty="0"/>
              <a:t> sustainability information, making it easier for stakeholders (investors, regulators, and the public) to assess their environmental and social impact.</a:t>
            </a:r>
          </a:p>
          <a:p>
            <a:pPr>
              <a:lnSpc>
                <a:spcPct val="120000"/>
              </a:lnSpc>
              <a:buFont typeface="+mj-lt"/>
              <a:buAutoNum type="arabicPeriod"/>
            </a:pPr>
            <a:r>
              <a:rPr lang="en-GB" b="1" dirty="0"/>
              <a:t>Consistency &amp; Standardization</a:t>
            </a:r>
            <a:r>
              <a:rPr lang="en-GB" dirty="0"/>
              <a:t> – The CSRD introduces </a:t>
            </a:r>
            <a:r>
              <a:rPr lang="en-GB" b="1" dirty="0"/>
              <a:t>common reporting standards</a:t>
            </a:r>
            <a:r>
              <a:rPr lang="en-GB" dirty="0"/>
              <a:t>, ensuring that companies disclose information in a </a:t>
            </a:r>
            <a:r>
              <a:rPr lang="en-GB" b="1" dirty="0"/>
              <a:t>comparable format</a:t>
            </a:r>
            <a:r>
              <a:rPr lang="en-GB" dirty="0"/>
              <a:t> across industries and countries.</a:t>
            </a:r>
          </a:p>
          <a:p>
            <a:pPr>
              <a:lnSpc>
                <a:spcPct val="120000"/>
              </a:lnSpc>
              <a:buFont typeface="+mj-lt"/>
              <a:buAutoNum type="arabicPeriod"/>
            </a:pPr>
            <a:r>
              <a:rPr lang="en-GB" b="1" dirty="0"/>
              <a:t>Reliability &amp; Assurance</a:t>
            </a:r>
            <a:r>
              <a:rPr lang="en-GB" dirty="0"/>
              <a:t> – Reported sustainability data must be </a:t>
            </a:r>
            <a:r>
              <a:rPr lang="en-GB" b="1" dirty="0"/>
              <a:t>auditable and verifiable</a:t>
            </a:r>
            <a:r>
              <a:rPr lang="en-GB" dirty="0"/>
              <a:t>, improving trust in the information provided.</a:t>
            </a:r>
          </a:p>
          <a:p>
            <a:pPr>
              <a:lnSpc>
                <a:spcPct val="120000"/>
              </a:lnSpc>
              <a:buFont typeface="+mj-lt"/>
              <a:buAutoNum type="arabicPeriod"/>
            </a:pPr>
            <a:r>
              <a:rPr lang="en-GB" b="1" dirty="0"/>
              <a:t>Decision-Making Support</a:t>
            </a:r>
            <a:r>
              <a:rPr lang="en-GB" dirty="0"/>
              <a:t> – High-quality, standardized sustainability disclosures help investors and policymakers make informed, sustainable decisions.</a:t>
            </a:r>
          </a:p>
          <a:p>
            <a:endParaRPr lang="en-GB" dirty="0"/>
          </a:p>
        </p:txBody>
      </p:sp>
    </p:spTree>
    <p:extLst>
      <p:ext uri="{BB962C8B-B14F-4D97-AF65-F5344CB8AC3E}">
        <p14:creationId xmlns:p14="http://schemas.microsoft.com/office/powerpoint/2010/main" val="3277009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F50BA-8D0F-8C1B-13B2-5C73FBA9878B}"/>
              </a:ext>
            </a:extLst>
          </p:cNvPr>
          <p:cNvSpPr>
            <a:spLocks noGrp="1"/>
          </p:cNvSpPr>
          <p:nvPr>
            <p:ph type="title"/>
          </p:nvPr>
        </p:nvSpPr>
        <p:spPr/>
        <p:txBody>
          <a:bodyPr/>
          <a:lstStyle/>
          <a:p>
            <a:r>
              <a:rPr lang="en-GB" b="1" dirty="0"/>
              <a:t>Impact on Tourism Destinations:</a:t>
            </a:r>
            <a:br>
              <a:rPr lang="en-GB" dirty="0"/>
            </a:br>
            <a:endParaRPr lang="en-GB" dirty="0"/>
          </a:p>
        </p:txBody>
      </p:sp>
      <p:sp>
        <p:nvSpPr>
          <p:cNvPr id="3" name="Content Placeholder 2">
            <a:extLst>
              <a:ext uri="{FF2B5EF4-FFF2-40B4-BE49-F238E27FC236}">
                <a16:creationId xmlns:a16="http://schemas.microsoft.com/office/drawing/2014/main" id="{B38A8211-A8F8-33CE-8A48-AAACCE832E4A}"/>
              </a:ext>
            </a:extLst>
          </p:cNvPr>
          <p:cNvSpPr>
            <a:spLocks noGrp="1"/>
          </p:cNvSpPr>
          <p:nvPr>
            <p:ph idx="1"/>
          </p:nvPr>
        </p:nvSpPr>
        <p:spPr>
          <a:xfrm>
            <a:off x="260388" y="1427328"/>
            <a:ext cx="10515600" cy="4351338"/>
          </a:xfrm>
        </p:spPr>
        <p:txBody>
          <a:bodyPr/>
          <a:lstStyle/>
          <a:p>
            <a:r>
              <a:rPr lang="en-GB" dirty="0"/>
              <a:t>Tourism destinations are increasingly recognizing the importance of aligning with CSRD standards to ensure sustainable practices and meet stakeholder expectations.</a:t>
            </a:r>
          </a:p>
          <a:p>
            <a:r>
              <a:rPr lang="en-GB" dirty="0"/>
              <a:t> By integrating ESG reporting into destination management, these locations can enhance transparency, build trust with </a:t>
            </a:r>
            <a:r>
              <a:rPr lang="en-GB" dirty="0" err="1"/>
              <a:t>travelers</a:t>
            </a:r>
            <a:r>
              <a:rPr lang="en-GB" dirty="0"/>
              <a:t>, and promote long-term resilience.</a:t>
            </a:r>
          </a:p>
          <a:p>
            <a:r>
              <a:rPr lang="en-GB" dirty="0"/>
              <a:t> This approach not only addresses environmental concerns but also emphasises social factors such as community engagement and cultural preservation. </a:t>
            </a:r>
          </a:p>
          <a:p>
            <a:endParaRPr lang="en-GB" dirty="0"/>
          </a:p>
        </p:txBody>
      </p:sp>
    </p:spTree>
    <p:extLst>
      <p:ext uri="{BB962C8B-B14F-4D97-AF65-F5344CB8AC3E}">
        <p14:creationId xmlns:p14="http://schemas.microsoft.com/office/powerpoint/2010/main" val="371985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1953D-8A2F-1694-04AD-FCC10AC109F1}"/>
              </a:ext>
            </a:extLst>
          </p:cNvPr>
          <p:cNvSpPr>
            <a:spLocks noGrp="1"/>
          </p:cNvSpPr>
          <p:nvPr>
            <p:ph type="title"/>
          </p:nvPr>
        </p:nvSpPr>
        <p:spPr/>
        <p:txBody>
          <a:bodyPr>
            <a:normAutofit fontScale="90000"/>
          </a:bodyPr>
          <a:lstStyle/>
          <a:p>
            <a:r>
              <a:rPr lang="en-GB" b="1" i="0" dirty="0">
                <a:solidFill>
                  <a:srgbClr val="0F0F0F"/>
                </a:solidFill>
                <a:effectLst/>
              </a:rPr>
              <a:t>Aspen Skiing Company - Environmental Practices</a:t>
            </a:r>
            <a:br>
              <a:rPr lang="en-GB" b="1" i="0" dirty="0">
                <a:solidFill>
                  <a:srgbClr val="0F0F0F"/>
                </a:solidFill>
                <a:effectLst/>
                <a:latin typeface="Roboto" panose="02000000000000000000" pitchFamily="2" charset="0"/>
              </a:rPr>
            </a:br>
            <a:endParaRPr lang="en-GB" dirty="0"/>
          </a:p>
        </p:txBody>
      </p:sp>
      <p:pic>
        <p:nvPicPr>
          <p:cNvPr id="4" name="Online Media 3" title="Aspen Skiing Company - Environmental Practices">
            <a:hlinkClick r:id="" action="ppaction://media"/>
            <a:extLst>
              <a:ext uri="{FF2B5EF4-FFF2-40B4-BE49-F238E27FC236}">
                <a16:creationId xmlns:a16="http://schemas.microsoft.com/office/drawing/2014/main" id="{CAA64734-A76A-370B-EAB9-687B7830A28B}"/>
              </a:ext>
            </a:extLst>
          </p:cNvPr>
          <p:cNvPicPr>
            <a:picLocks noGrp="1" noRot="1" noChangeAspect="1"/>
          </p:cNvPicPr>
          <p:nvPr>
            <p:ph idx="1"/>
            <a:videoFile r:link="rId1"/>
          </p:nvPr>
        </p:nvPicPr>
        <p:blipFill>
          <a:blip r:embed="rId3"/>
          <a:stretch>
            <a:fillRect/>
          </a:stretch>
        </p:blipFill>
        <p:spPr>
          <a:xfrm>
            <a:off x="2246313" y="1449388"/>
            <a:ext cx="7699375" cy="4349750"/>
          </a:xfrm>
          <a:prstGeom prst="rect">
            <a:avLst/>
          </a:prstGeom>
        </p:spPr>
      </p:pic>
    </p:spTree>
    <p:extLst>
      <p:ext uri="{BB962C8B-B14F-4D97-AF65-F5344CB8AC3E}">
        <p14:creationId xmlns:p14="http://schemas.microsoft.com/office/powerpoint/2010/main" val="972532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C3CB9-601B-5B18-AA43-85EC75DAEEF9}"/>
              </a:ext>
            </a:extLst>
          </p:cNvPr>
          <p:cNvSpPr>
            <a:spLocks noGrp="1"/>
          </p:cNvSpPr>
          <p:nvPr>
            <p:ph type="title"/>
          </p:nvPr>
        </p:nvSpPr>
        <p:spPr/>
        <p:txBody>
          <a:bodyPr/>
          <a:lstStyle/>
          <a:p>
            <a:r>
              <a:rPr lang="en-GB" b="1" dirty="0"/>
              <a:t>Influence on Festivals and Events:</a:t>
            </a:r>
            <a:br>
              <a:rPr lang="en-GB" dirty="0"/>
            </a:br>
            <a:endParaRPr lang="en-GB" dirty="0"/>
          </a:p>
        </p:txBody>
      </p:sp>
      <p:sp>
        <p:nvSpPr>
          <p:cNvPr id="3" name="Content Placeholder 2">
            <a:extLst>
              <a:ext uri="{FF2B5EF4-FFF2-40B4-BE49-F238E27FC236}">
                <a16:creationId xmlns:a16="http://schemas.microsoft.com/office/drawing/2014/main" id="{F0B23ADA-E861-ACC0-7DF1-C8F022F277DA}"/>
              </a:ext>
            </a:extLst>
          </p:cNvPr>
          <p:cNvSpPr>
            <a:spLocks noGrp="1"/>
          </p:cNvSpPr>
          <p:nvPr>
            <p:ph idx="1"/>
          </p:nvPr>
        </p:nvSpPr>
        <p:spPr>
          <a:xfrm>
            <a:off x="400634" y="1303912"/>
            <a:ext cx="10515600" cy="4351338"/>
          </a:xfrm>
        </p:spPr>
        <p:txBody>
          <a:bodyPr/>
          <a:lstStyle/>
          <a:p>
            <a:r>
              <a:rPr lang="en-GB" dirty="0"/>
              <a:t>Festivals and events, especially those organized by large entities or linked to corporate sponsors, are also affected by the CSRD. Event organizers are now more accountable for reporting on various ESG metrics, including waste management, energy consumption, and social impact. </a:t>
            </a:r>
          </a:p>
          <a:p>
            <a:r>
              <a:rPr lang="en-GB" dirty="0"/>
              <a:t>This shift encourages the adoption of sustainable practices, such as reducing carbon footprints and enhancing community involvement, to align with the broader sustainability goals outlined by the CSRD.</a:t>
            </a:r>
          </a:p>
          <a:p>
            <a:r>
              <a:rPr lang="en-GB" dirty="0">
                <a:hlinkClick r:id="rId2"/>
              </a:rPr>
              <a:t>https://destination-360.com/future-proofing-destinations-with-csrd-compliance</a:t>
            </a:r>
            <a:endParaRPr lang="en-GB" dirty="0"/>
          </a:p>
          <a:p>
            <a:endParaRPr lang="en-GB" dirty="0"/>
          </a:p>
        </p:txBody>
      </p:sp>
    </p:spTree>
    <p:extLst>
      <p:ext uri="{BB962C8B-B14F-4D97-AF65-F5344CB8AC3E}">
        <p14:creationId xmlns:p14="http://schemas.microsoft.com/office/powerpoint/2010/main" val="3542661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CED8C-0690-0561-49E0-A2270A762069}"/>
              </a:ext>
            </a:extLst>
          </p:cNvPr>
          <p:cNvSpPr>
            <a:spLocks noGrp="1"/>
          </p:cNvSpPr>
          <p:nvPr>
            <p:ph type="title"/>
          </p:nvPr>
        </p:nvSpPr>
        <p:spPr>
          <a:xfrm>
            <a:off x="838200" y="365126"/>
            <a:ext cx="10515600" cy="1325563"/>
          </a:xfrm>
        </p:spPr>
        <p:txBody>
          <a:bodyPr anchor="ctr">
            <a:normAutofit/>
          </a:bodyPr>
          <a:lstStyle/>
          <a:p>
            <a:r>
              <a:rPr lang="en-GB" sz="3700" i="0">
                <a:effectLst/>
              </a:rPr>
              <a:t>Smart Sustainable Plastic Packaging Event Highlights</a:t>
            </a:r>
            <a:br>
              <a:rPr lang="en-GB" sz="3700" b="1" i="0">
                <a:effectLst/>
              </a:rPr>
            </a:br>
            <a:endParaRPr lang="en-GB" sz="3700"/>
          </a:p>
        </p:txBody>
      </p:sp>
      <p:pic>
        <p:nvPicPr>
          <p:cNvPr id="4" name="Online Media 3" title="Smart Sustainable Plastic Packaging Event Highlights">
            <a:hlinkClick r:id="" action="ppaction://media"/>
            <a:extLst>
              <a:ext uri="{FF2B5EF4-FFF2-40B4-BE49-F238E27FC236}">
                <a16:creationId xmlns:a16="http://schemas.microsoft.com/office/drawing/2014/main" id="{F82DCE29-003E-7666-6F01-6FEB25ACCDBC}"/>
              </a:ext>
            </a:extLst>
          </p:cNvPr>
          <p:cNvPicPr>
            <a:picLocks noGrp="1" noRot="1" noChangeAspect="1"/>
          </p:cNvPicPr>
          <p:nvPr>
            <p:ph idx="1"/>
            <a:videoFile r:link="rId1"/>
          </p:nvPr>
        </p:nvPicPr>
        <p:blipFill>
          <a:blip r:embed="rId3"/>
          <a:stretch>
            <a:fillRect/>
          </a:stretch>
        </p:blipFill>
        <p:spPr>
          <a:xfrm>
            <a:off x="2873967" y="1825626"/>
            <a:ext cx="6444065" cy="3640897"/>
          </a:xfrm>
          <a:prstGeom prst="rect">
            <a:avLst/>
          </a:prstGeom>
          <a:noFill/>
        </p:spPr>
      </p:pic>
    </p:spTree>
    <p:extLst>
      <p:ext uri="{BB962C8B-B14F-4D97-AF65-F5344CB8AC3E}">
        <p14:creationId xmlns:p14="http://schemas.microsoft.com/office/powerpoint/2010/main" val="2512855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1C37C-F596-FBC8-7AB4-4293F6D0FCF9}"/>
              </a:ext>
            </a:extLst>
          </p:cNvPr>
          <p:cNvSpPr>
            <a:spLocks noGrp="1"/>
          </p:cNvSpPr>
          <p:nvPr>
            <p:ph type="title"/>
          </p:nvPr>
        </p:nvSpPr>
        <p:spPr/>
        <p:txBody>
          <a:bodyPr/>
          <a:lstStyle/>
          <a:p>
            <a:r>
              <a:rPr lang="en-GB" dirty="0"/>
              <a:t>What are we doing ?</a:t>
            </a:r>
          </a:p>
        </p:txBody>
      </p:sp>
      <p:sp>
        <p:nvSpPr>
          <p:cNvPr id="3" name="Content Placeholder 2">
            <a:extLst>
              <a:ext uri="{FF2B5EF4-FFF2-40B4-BE49-F238E27FC236}">
                <a16:creationId xmlns:a16="http://schemas.microsoft.com/office/drawing/2014/main" id="{C3E6D97C-88AA-D52F-8CDF-5E7106CD0C28}"/>
              </a:ext>
            </a:extLst>
          </p:cNvPr>
          <p:cNvSpPr>
            <a:spLocks noGrp="1"/>
          </p:cNvSpPr>
          <p:nvPr>
            <p:ph idx="1"/>
          </p:nvPr>
        </p:nvSpPr>
        <p:spPr>
          <a:xfrm>
            <a:off x="258052" y="1559529"/>
            <a:ext cx="11095748" cy="4617434"/>
          </a:xfrm>
        </p:spPr>
        <p:txBody>
          <a:bodyPr/>
          <a:lstStyle/>
          <a:p>
            <a:r>
              <a:rPr lang="en-GB" dirty="0">
                <a:hlinkClick r:id="rId2"/>
              </a:rPr>
              <a:t>Flexible Skills Programme | Business Wales</a:t>
            </a:r>
            <a:endParaRPr lang="en-GB" dirty="0"/>
          </a:p>
          <a:p>
            <a:r>
              <a:rPr lang="en-GB" dirty="0">
                <a:hlinkClick r:id="rId3"/>
              </a:rPr>
              <a:t>Green Ambition | Business Wales</a:t>
            </a:r>
            <a:endParaRPr lang="en-GB" dirty="0"/>
          </a:p>
          <a:p>
            <a:r>
              <a:rPr lang="en-GB" dirty="0">
                <a:hlinkClick r:id="rId4"/>
              </a:rPr>
              <a:t>Global : Plastics Management Index</a:t>
            </a:r>
            <a:endParaRPr lang="en-GB" dirty="0"/>
          </a:p>
          <a:p>
            <a:r>
              <a:rPr lang="en-GB" dirty="0">
                <a:hlinkClick r:id="rId5"/>
              </a:rPr>
              <a:t>Groundbreaking National Pilot Paves Way for New Policy to Drive Sustainability in Outdoor Events - Vision for Sustainable Events</a:t>
            </a:r>
            <a:endParaRPr lang="en-GB" dirty="0"/>
          </a:p>
          <a:p>
            <a:r>
              <a:rPr lang="en-GB" dirty="0">
                <a:hlinkClick r:id="rId6"/>
              </a:rPr>
              <a:t>Aspen Destination Management Plan | Aspen</a:t>
            </a:r>
            <a:endParaRPr lang="en-GB" dirty="0"/>
          </a:p>
          <a:p>
            <a:endParaRPr lang="en-GB" dirty="0"/>
          </a:p>
        </p:txBody>
      </p:sp>
      <p:pic>
        <p:nvPicPr>
          <p:cNvPr id="4" name="Picture 3">
            <a:extLst>
              <a:ext uri="{FF2B5EF4-FFF2-40B4-BE49-F238E27FC236}">
                <a16:creationId xmlns:a16="http://schemas.microsoft.com/office/drawing/2014/main" id="{3B4BD181-4C6A-88F2-B792-8A9CEE88F816}"/>
              </a:ext>
            </a:extLst>
          </p:cNvPr>
          <p:cNvPicPr>
            <a:picLocks noChangeAspect="1"/>
          </p:cNvPicPr>
          <p:nvPr/>
        </p:nvPicPr>
        <p:blipFill>
          <a:blip r:embed="rId7"/>
          <a:stretch>
            <a:fillRect/>
          </a:stretch>
        </p:blipFill>
        <p:spPr>
          <a:xfrm>
            <a:off x="7808864" y="70470"/>
            <a:ext cx="4310207" cy="2109522"/>
          </a:xfrm>
          <a:prstGeom prst="rect">
            <a:avLst/>
          </a:prstGeom>
        </p:spPr>
      </p:pic>
    </p:spTree>
    <p:extLst>
      <p:ext uri="{BB962C8B-B14F-4D97-AF65-F5344CB8AC3E}">
        <p14:creationId xmlns:p14="http://schemas.microsoft.com/office/powerpoint/2010/main" val="1076339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6CF36-E668-CDB3-F10A-E8C9727AD69D}"/>
              </a:ext>
            </a:extLst>
          </p:cNvPr>
          <p:cNvSpPr>
            <a:spLocks noGrp="1"/>
          </p:cNvSpPr>
          <p:nvPr>
            <p:ph type="title"/>
          </p:nvPr>
        </p:nvSpPr>
        <p:spPr/>
        <p:txBody>
          <a:bodyPr/>
          <a:lstStyle/>
          <a:p>
            <a:r>
              <a:rPr lang="en-GB" dirty="0"/>
              <a:t>Assignment 2</a:t>
            </a:r>
            <a:br>
              <a:rPr lang="en-GB" dirty="0"/>
            </a:br>
            <a:endParaRPr lang="en-GB" dirty="0"/>
          </a:p>
        </p:txBody>
      </p:sp>
      <p:sp>
        <p:nvSpPr>
          <p:cNvPr id="3" name="Content Placeholder 2">
            <a:extLst>
              <a:ext uri="{FF2B5EF4-FFF2-40B4-BE49-F238E27FC236}">
                <a16:creationId xmlns:a16="http://schemas.microsoft.com/office/drawing/2014/main" id="{05D10382-7B7C-6B7D-5910-E0DACA82D34C}"/>
              </a:ext>
            </a:extLst>
          </p:cNvPr>
          <p:cNvSpPr>
            <a:spLocks noGrp="1"/>
          </p:cNvSpPr>
          <p:nvPr>
            <p:ph idx="1"/>
          </p:nvPr>
        </p:nvSpPr>
        <p:spPr/>
        <p:txBody>
          <a:bodyPr/>
          <a:lstStyle/>
          <a:p>
            <a:r>
              <a:rPr lang="en-GB" dirty="0"/>
              <a:t>Date : Thursday 27 </a:t>
            </a:r>
            <a:r>
              <a:rPr lang="en-GB" dirty="0" err="1"/>
              <a:t>th</a:t>
            </a:r>
            <a:r>
              <a:rPr lang="en-GB" dirty="0"/>
              <a:t> march </a:t>
            </a:r>
          </a:p>
          <a:p>
            <a:r>
              <a:rPr lang="en-GB" dirty="0"/>
              <a:t>Group presentation</a:t>
            </a:r>
          </a:p>
          <a:p>
            <a:r>
              <a:rPr lang="en-GB" dirty="0"/>
              <a:t>10 minutes each </a:t>
            </a:r>
          </a:p>
          <a:p>
            <a:r>
              <a:rPr lang="en-GB" dirty="0"/>
              <a:t>Scenario 1: a Sustainable Music Festival at a large outdoor venue. </a:t>
            </a:r>
          </a:p>
          <a:p>
            <a:r>
              <a:rPr lang="en-GB" dirty="0"/>
              <a:t>Scenario 2: Devising a comprehensive Destination Management Plan (DMP) for a sustainable ski resort. </a:t>
            </a:r>
          </a:p>
        </p:txBody>
      </p:sp>
    </p:spTree>
    <p:extLst>
      <p:ext uri="{BB962C8B-B14F-4D97-AF65-F5344CB8AC3E}">
        <p14:creationId xmlns:p14="http://schemas.microsoft.com/office/powerpoint/2010/main" val="3939537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0340D6-8435-F39C-A888-B0F6564FDE36}"/>
              </a:ext>
            </a:extLst>
          </p:cNvPr>
          <p:cNvSpPr>
            <a:spLocks noGrp="1"/>
          </p:cNvSpPr>
          <p:nvPr>
            <p:ph type="title"/>
          </p:nvPr>
        </p:nvSpPr>
        <p:spPr/>
        <p:txBody>
          <a:bodyPr/>
          <a:lstStyle/>
          <a:p>
            <a:r>
              <a:rPr lang="en-GB" dirty="0"/>
              <a:t>Today – 2 groups one for and one against</a:t>
            </a:r>
          </a:p>
        </p:txBody>
      </p:sp>
      <p:sp>
        <p:nvSpPr>
          <p:cNvPr id="5" name="Content Placeholder 4">
            <a:extLst>
              <a:ext uri="{FF2B5EF4-FFF2-40B4-BE49-F238E27FC236}">
                <a16:creationId xmlns:a16="http://schemas.microsoft.com/office/drawing/2014/main" id="{010F55FE-67C6-74B4-2550-291044BFCC99}"/>
              </a:ext>
            </a:extLst>
          </p:cNvPr>
          <p:cNvSpPr>
            <a:spLocks noGrp="1"/>
          </p:cNvSpPr>
          <p:nvPr>
            <p:ph idx="1"/>
          </p:nvPr>
        </p:nvSpPr>
        <p:spPr/>
        <p:txBody>
          <a:bodyPr/>
          <a:lstStyle/>
          <a:p>
            <a:endParaRPr lang="en-GB"/>
          </a:p>
        </p:txBody>
      </p:sp>
      <p:pic>
        <p:nvPicPr>
          <p:cNvPr id="1026" name="Picture 2" descr="Morley Victoria Primary School - Debating in School">
            <a:extLst>
              <a:ext uri="{FF2B5EF4-FFF2-40B4-BE49-F238E27FC236}">
                <a16:creationId xmlns:a16="http://schemas.microsoft.com/office/drawing/2014/main" id="{CEA13119-9E73-A950-CDA3-C9968025B4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2311" y="2277682"/>
            <a:ext cx="6318437" cy="358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186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91B6E-B87E-3F24-0F8D-67F0AB4D8C07}"/>
              </a:ext>
            </a:extLst>
          </p:cNvPr>
          <p:cNvSpPr>
            <a:spLocks noGrp="1"/>
          </p:cNvSpPr>
          <p:nvPr>
            <p:ph type="title"/>
          </p:nvPr>
        </p:nvSpPr>
        <p:spPr>
          <a:xfrm>
            <a:off x="310878" y="-50001"/>
            <a:ext cx="10515600" cy="1325563"/>
          </a:xfrm>
        </p:spPr>
        <p:txBody>
          <a:bodyPr/>
          <a:lstStyle/>
          <a:p>
            <a:r>
              <a:rPr lang="en-GB" dirty="0"/>
              <a:t>Additional links</a:t>
            </a:r>
          </a:p>
        </p:txBody>
      </p:sp>
      <p:sp>
        <p:nvSpPr>
          <p:cNvPr id="3" name="Content Placeholder 2">
            <a:extLst>
              <a:ext uri="{FF2B5EF4-FFF2-40B4-BE49-F238E27FC236}">
                <a16:creationId xmlns:a16="http://schemas.microsoft.com/office/drawing/2014/main" id="{FAD0BA90-EFB7-B96A-F39F-DBAA6EA496BC}"/>
              </a:ext>
            </a:extLst>
          </p:cNvPr>
          <p:cNvSpPr>
            <a:spLocks noGrp="1"/>
          </p:cNvSpPr>
          <p:nvPr>
            <p:ph idx="1"/>
          </p:nvPr>
        </p:nvSpPr>
        <p:spPr>
          <a:xfrm>
            <a:off x="142583" y="1376840"/>
            <a:ext cx="10515600" cy="4351338"/>
          </a:xfrm>
        </p:spPr>
        <p:txBody>
          <a:bodyPr>
            <a:normAutofit fontScale="85000" lnSpcReduction="10000"/>
          </a:bodyPr>
          <a:lstStyle/>
          <a:p>
            <a:r>
              <a:rPr lang="en-GB" dirty="0" err="1"/>
              <a:t>Baumüller</a:t>
            </a:r>
            <a:r>
              <a:rPr lang="en-GB" dirty="0"/>
              <a:t>, J. and Sopp, K. (2021) 'Double materiality and the shift from non-financial to European sustainability reporting: review, outlook and implications', </a:t>
            </a:r>
            <a:r>
              <a:rPr lang="en-GB" i="1" dirty="0"/>
              <a:t>Journal of Applied Accounting Research</a:t>
            </a:r>
            <a:r>
              <a:rPr lang="en-GB" dirty="0"/>
              <a:t>.</a:t>
            </a:r>
          </a:p>
          <a:p>
            <a:r>
              <a:rPr lang="en-GB" dirty="0">
                <a:hlinkClick r:id="rId2"/>
              </a:rPr>
              <a:t>https://destination-360.com/future-proofing-destinations-with-csrd-compliance</a:t>
            </a:r>
          </a:p>
          <a:p>
            <a:endParaRPr lang="en-GB" dirty="0">
              <a:hlinkClick r:id="rId2"/>
            </a:endParaRPr>
          </a:p>
          <a:p>
            <a:r>
              <a:rPr lang="en-GB" dirty="0">
                <a:hlinkClick r:id="rId2"/>
              </a:rPr>
              <a:t>https://youtu.be/xKYw0qTiywE?si=Rq8OZImYa1eJFZsy</a:t>
            </a:r>
            <a:endParaRPr lang="en-GB" dirty="0"/>
          </a:p>
          <a:p>
            <a:endParaRPr lang="en-GB" dirty="0"/>
          </a:p>
          <a:p>
            <a:r>
              <a:rPr lang="en-GB" dirty="0">
                <a:hlinkClick r:id="rId3"/>
              </a:rPr>
              <a:t>The plastic backlash: what's behind our sudden rage – and will it make a difference? | Plastics | The Guardian</a:t>
            </a:r>
            <a:endParaRPr lang="en-GB" dirty="0"/>
          </a:p>
          <a:p>
            <a:endParaRPr lang="en-GB" dirty="0"/>
          </a:p>
          <a:p>
            <a:r>
              <a:rPr lang="en-GB" dirty="0">
                <a:hlinkClick r:id="rId4"/>
              </a:rPr>
              <a:t>The coronavirus pandemic has totally derailed the war on plastic | WIRED UK</a:t>
            </a:r>
            <a:endParaRPr lang="en-GB" dirty="0"/>
          </a:p>
        </p:txBody>
      </p:sp>
    </p:spTree>
    <p:extLst>
      <p:ext uri="{BB962C8B-B14F-4D97-AF65-F5344CB8AC3E}">
        <p14:creationId xmlns:p14="http://schemas.microsoft.com/office/powerpoint/2010/main" val="1015071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EXT WEEK AT CREATIVE 360! - Creative 360">
            <a:extLst>
              <a:ext uri="{FF2B5EF4-FFF2-40B4-BE49-F238E27FC236}">
                <a16:creationId xmlns:a16="http://schemas.microsoft.com/office/drawing/2014/main" id="{DA53AA59-65A3-ADC1-C1B0-3CED6E93E3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5757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793423"/>
      </p:ext>
    </p:extLst>
  </p:cSld>
  <p:clrMapOvr>
    <a:masterClrMapping/>
  </p:clrMapOvr>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498064A0-E616-447C-9579-DC13241DC401}" vid="{BC3CF857-6F1D-478F-A928-B9D8215FC413}"/>
    </a:ext>
  </a:extLst>
</a:theme>
</file>

<file path=ppt/theme/theme7.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1_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2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682</Words>
  <Application>Microsoft Office PowerPoint</Application>
  <PresentationFormat>Widescreen</PresentationFormat>
  <Paragraphs>53</Paragraphs>
  <Slides>15</Slides>
  <Notes>3</Notes>
  <HiddenSlides>0</HiddenSlides>
  <MMClips>5</MMClips>
  <ScaleCrop>false</ScaleCrop>
  <HeadingPairs>
    <vt:vector size="6" baseType="variant">
      <vt:variant>
        <vt:lpstr>Fonts Used</vt:lpstr>
      </vt:variant>
      <vt:variant>
        <vt:i4>4</vt:i4>
      </vt:variant>
      <vt:variant>
        <vt:lpstr>Theme</vt:lpstr>
      </vt:variant>
      <vt:variant>
        <vt:i4>10</vt:i4>
      </vt:variant>
      <vt:variant>
        <vt:lpstr>Slide Titles</vt:lpstr>
      </vt:variant>
      <vt:variant>
        <vt:i4>15</vt:i4>
      </vt:variant>
    </vt:vector>
  </HeadingPairs>
  <TitlesOfParts>
    <vt:vector size="29" baseType="lpstr">
      <vt:lpstr>Arial</vt:lpstr>
      <vt:lpstr>Calibri</vt:lpstr>
      <vt:lpstr>Calibri Light</vt:lpstr>
      <vt:lpstr>Roboto</vt:lpstr>
      <vt:lpstr>Title Slide 1</vt:lpstr>
      <vt:lpstr>Sub Title 1</vt:lpstr>
      <vt:lpstr>1_Text Break Info Slide 2</vt:lpstr>
      <vt:lpstr>1_Title Slide 1</vt:lpstr>
      <vt:lpstr>Text 1</vt:lpstr>
      <vt:lpstr>Theme1</vt:lpstr>
      <vt:lpstr>Accessible 2</vt:lpstr>
      <vt:lpstr>1_Sub Title 1</vt:lpstr>
      <vt:lpstr>1_Accessible 2</vt:lpstr>
      <vt:lpstr>2_Sub Title 1</vt:lpstr>
      <vt:lpstr>PowerPoint Presentation</vt:lpstr>
      <vt:lpstr>PowerPoint Presentation</vt:lpstr>
      <vt:lpstr>PowerPoint Presentation</vt:lpstr>
      <vt:lpstr>Plastics Management Index - Back to Blue </vt:lpstr>
      <vt:lpstr>The Corporate Sustainability Reporting Directive (CSRD) </vt:lpstr>
      <vt:lpstr>CSRD - Corporate Sustainability Reporting Directive </vt:lpstr>
      <vt:lpstr>Impact on Tourism Destinations: </vt:lpstr>
      <vt:lpstr>Aspen Skiing Company - Environmental Practices </vt:lpstr>
      <vt:lpstr>Influence on Festivals and Events: </vt:lpstr>
      <vt:lpstr>Smart Sustainable Plastic Packaging Event Highlights </vt:lpstr>
      <vt:lpstr>What are we doing ?</vt:lpstr>
      <vt:lpstr>Assignment 2 </vt:lpstr>
      <vt:lpstr>Today – 2 groups one for and one against</vt:lpstr>
      <vt:lpstr>Additional links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BMIH 00</dc:title>
  <dc:creator>Christopher Wilkin</dc:creator>
  <cp:lastModifiedBy>Deborah Jenkins</cp:lastModifiedBy>
  <cp:revision>4</cp:revision>
  <dcterms:created xsi:type="dcterms:W3CDTF">2023-01-31T21:01:37Z</dcterms:created>
  <dcterms:modified xsi:type="dcterms:W3CDTF">2025-03-13T09:44:37Z</dcterms:modified>
</cp:coreProperties>
</file>