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slides/slide150.xml" ContentType="application/vnd.openxmlformats-officedocument.presentationml.slide+xml"/>
  <Override PartName="/ppt/slides/slide151.xml" ContentType="application/vnd.openxmlformats-officedocument.presentationml.slide+xml"/>
  <Override PartName="/ppt/slides/slide152.xml" ContentType="application/vnd.openxmlformats-officedocument.presentationml.slide+xml"/>
  <Override PartName="/ppt/slides/slide153.xml" ContentType="application/vnd.openxmlformats-officedocument.presentationml.slide+xml"/>
  <Override PartName="/ppt/slides/slide154.xml" ContentType="application/vnd.openxmlformats-officedocument.presentationml.slide+xml"/>
  <Override PartName="/ppt/slides/slide155.xml" ContentType="application/vnd.openxmlformats-officedocument.presentationml.slide+xml"/>
  <Override PartName="/ppt/slides/slide156.xml" ContentType="application/vnd.openxmlformats-officedocument.presentationml.slide+xml"/>
  <Override PartName="/ppt/slides/slide157.xml" ContentType="application/vnd.openxmlformats-officedocument.presentationml.slide+xml"/>
  <Override PartName="/ppt/slides/slide158.xml" ContentType="application/vnd.openxmlformats-officedocument.presentationml.slide+xml"/>
  <Override PartName="/ppt/slides/slide159.xml" ContentType="application/vnd.openxmlformats-officedocument.presentationml.slide+xml"/>
  <Override PartName="/ppt/slides/slide160.xml" ContentType="application/vnd.openxmlformats-officedocument.presentationml.slide+xml"/>
  <Override PartName="/ppt/slides/slide161.xml" ContentType="application/vnd.openxmlformats-officedocument.presentationml.slide+xml"/>
  <Override PartName="/ppt/slides/slide162.xml" ContentType="application/vnd.openxmlformats-officedocument.presentationml.slide+xml"/>
  <Override PartName="/ppt/slides/slide163.xml" ContentType="application/vnd.openxmlformats-officedocument.presentationml.slide+xml"/>
  <Override PartName="/ppt/slides/slide164.xml" ContentType="application/vnd.openxmlformats-officedocument.presentationml.slide+xml"/>
  <Override PartName="/ppt/slides/slide165.xml" ContentType="application/vnd.openxmlformats-officedocument.presentationml.slide+xml"/>
  <Override PartName="/ppt/slides/slide166.xml" ContentType="application/vnd.openxmlformats-officedocument.presentationml.slide+xml"/>
  <Override PartName="/ppt/slides/slide167.xml" ContentType="application/vnd.openxmlformats-officedocument.presentationml.slide+xml"/>
  <Override PartName="/ppt/slides/slide168.xml" ContentType="application/vnd.openxmlformats-officedocument.presentationml.slide+xml"/>
  <Override PartName="/ppt/slides/slide169.xml" ContentType="application/vnd.openxmlformats-officedocument.presentationml.slide+xml"/>
  <Override PartName="/ppt/slides/slide170.xml" ContentType="application/vnd.openxmlformats-officedocument.presentationml.slide+xml"/>
  <Override PartName="/ppt/slides/slide171.xml" ContentType="application/vnd.openxmlformats-officedocument.presentationml.slide+xml"/>
  <Override PartName="/ppt/slides/slide172.xml" ContentType="application/vnd.openxmlformats-officedocument.presentationml.slide+xml"/>
  <Override PartName="/ppt/slides/slide173.xml" ContentType="application/vnd.openxmlformats-officedocument.presentationml.slide+xml"/>
  <Override PartName="/ppt/slides/slide174.xml" ContentType="application/vnd.openxmlformats-officedocument.presentationml.slide+xml"/>
  <Override PartName="/ppt/slides/slide175.xml" ContentType="application/vnd.openxmlformats-officedocument.presentationml.slide+xml"/>
  <Override PartName="/ppt/slides/slide176.xml" ContentType="application/vnd.openxmlformats-officedocument.presentationml.slide+xml"/>
  <Override PartName="/ppt/slides/slide17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3" r:id="rId69"/>
    <p:sldId id="324" r:id="rId70"/>
    <p:sldId id="325" r:id="rId71"/>
    <p:sldId id="326" r:id="rId72"/>
    <p:sldId id="327" r:id="rId73"/>
    <p:sldId id="328" r:id="rId74"/>
    <p:sldId id="329" r:id="rId75"/>
    <p:sldId id="330" r:id="rId76"/>
    <p:sldId id="331" r:id="rId77"/>
    <p:sldId id="332" r:id="rId78"/>
    <p:sldId id="333" r:id="rId79"/>
    <p:sldId id="334" r:id="rId80"/>
    <p:sldId id="335" r:id="rId81"/>
    <p:sldId id="336" r:id="rId82"/>
    <p:sldId id="337" r:id="rId83"/>
    <p:sldId id="338" r:id="rId84"/>
    <p:sldId id="339" r:id="rId85"/>
    <p:sldId id="340" r:id="rId86"/>
    <p:sldId id="341" r:id="rId87"/>
    <p:sldId id="342" r:id="rId88"/>
    <p:sldId id="343" r:id="rId89"/>
    <p:sldId id="344" r:id="rId90"/>
    <p:sldId id="345" r:id="rId91"/>
    <p:sldId id="346" r:id="rId92"/>
    <p:sldId id="347" r:id="rId93"/>
    <p:sldId id="348" r:id="rId94"/>
    <p:sldId id="349" r:id="rId95"/>
    <p:sldId id="350" r:id="rId96"/>
    <p:sldId id="351" r:id="rId97"/>
    <p:sldId id="352" r:id="rId98"/>
    <p:sldId id="353" r:id="rId99"/>
    <p:sldId id="354" r:id="rId100"/>
    <p:sldId id="355" r:id="rId101"/>
    <p:sldId id="356" r:id="rId102"/>
    <p:sldId id="357" r:id="rId103"/>
    <p:sldId id="358" r:id="rId104"/>
    <p:sldId id="359" r:id="rId105"/>
    <p:sldId id="360" r:id="rId106"/>
    <p:sldId id="361" r:id="rId107"/>
    <p:sldId id="362" r:id="rId108"/>
    <p:sldId id="363" r:id="rId109"/>
    <p:sldId id="364" r:id="rId110"/>
    <p:sldId id="365" r:id="rId111"/>
    <p:sldId id="366" r:id="rId112"/>
    <p:sldId id="367" r:id="rId113"/>
    <p:sldId id="368" r:id="rId114"/>
    <p:sldId id="369" r:id="rId115"/>
    <p:sldId id="370" r:id="rId116"/>
    <p:sldId id="371" r:id="rId117"/>
    <p:sldId id="372" r:id="rId118"/>
    <p:sldId id="373" r:id="rId119"/>
    <p:sldId id="374" r:id="rId120"/>
    <p:sldId id="375" r:id="rId121"/>
    <p:sldId id="376" r:id="rId122"/>
    <p:sldId id="377" r:id="rId123"/>
    <p:sldId id="378" r:id="rId124"/>
    <p:sldId id="379" r:id="rId125"/>
    <p:sldId id="380" r:id="rId126"/>
    <p:sldId id="381" r:id="rId127"/>
    <p:sldId id="382" r:id="rId128"/>
    <p:sldId id="383" r:id="rId129"/>
    <p:sldId id="384" r:id="rId130"/>
    <p:sldId id="385" r:id="rId131"/>
    <p:sldId id="386" r:id="rId132"/>
    <p:sldId id="387" r:id="rId133"/>
    <p:sldId id="388" r:id="rId134"/>
    <p:sldId id="389" r:id="rId135"/>
    <p:sldId id="390" r:id="rId136"/>
    <p:sldId id="391" r:id="rId137"/>
    <p:sldId id="392" r:id="rId138"/>
    <p:sldId id="393" r:id="rId139"/>
    <p:sldId id="394" r:id="rId140"/>
    <p:sldId id="395" r:id="rId141"/>
    <p:sldId id="396" r:id="rId142"/>
    <p:sldId id="397" r:id="rId143"/>
    <p:sldId id="398" r:id="rId144"/>
    <p:sldId id="399" r:id="rId145"/>
    <p:sldId id="400" r:id="rId146"/>
    <p:sldId id="401" r:id="rId147"/>
    <p:sldId id="402" r:id="rId148"/>
    <p:sldId id="403" r:id="rId149"/>
    <p:sldId id="404" r:id="rId150"/>
    <p:sldId id="405" r:id="rId151"/>
    <p:sldId id="406" r:id="rId152"/>
    <p:sldId id="407" r:id="rId153"/>
    <p:sldId id="408" r:id="rId154"/>
    <p:sldId id="409" r:id="rId155"/>
    <p:sldId id="410" r:id="rId156"/>
    <p:sldId id="411" r:id="rId157"/>
    <p:sldId id="412" r:id="rId158"/>
    <p:sldId id="413" r:id="rId159"/>
    <p:sldId id="414" r:id="rId160"/>
    <p:sldId id="415" r:id="rId161"/>
    <p:sldId id="416" r:id="rId162"/>
    <p:sldId id="417" r:id="rId163"/>
    <p:sldId id="418" r:id="rId164"/>
    <p:sldId id="419" r:id="rId165"/>
    <p:sldId id="420" r:id="rId166"/>
    <p:sldId id="421" r:id="rId167"/>
    <p:sldId id="422" r:id="rId168"/>
    <p:sldId id="423" r:id="rId169"/>
    <p:sldId id="424" r:id="rId170"/>
    <p:sldId id="425" r:id="rId171"/>
    <p:sldId id="426" r:id="rId172"/>
    <p:sldId id="427" r:id="rId173"/>
    <p:sldId id="428" r:id="rId174"/>
    <p:sldId id="429" r:id="rId175"/>
    <p:sldId id="430" r:id="rId176"/>
    <p:sldId id="431" r:id="rId177"/>
    <p:sldId id="432" r:id="rId178"/>
  </p:sldIdLst>
  <p:sldSz cx="7556500" cy="10693400"/>
  <p:notesSz cx="7556500" cy="10693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2208" y="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117" Type="http://schemas.openxmlformats.org/officeDocument/2006/relationships/slide" Target="slides/slide116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38" Type="http://schemas.openxmlformats.org/officeDocument/2006/relationships/slide" Target="slides/slide137.xml"/><Relationship Id="rId154" Type="http://schemas.openxmlformats.org/officeDocument/2006/relationships/slide" Target="slides/slide153.xml"/><Relationship Id="rId159" Type="http://schemas.openxmlformats.org/officeDocument/2006/relationships/slide" Target="slides/slide158.xml"/><Relationship Id="rId175" Type="http://schemas.openxmlformats.org/officeDocument/2006/relationships/slide" Target="slides/slide174.xml"/><Relationship Id="rId170" Type="http://schemas.openxmlformats.org/officeDocument/2006/relationships/slide" Target="slides/slide169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28" Type="http://schemas.openxmlformats.org/officeDocument/2006/relationships/slide" Target="slides/slide127.xml"/><Relationship Id="rId144" Type="http://schemas.openxmlformats.org/officeDocument/2006/relationships/slide" Target="slides/slide143.xml"/><Relationship Id="rId149" Type="http://schemas.openxmlformats.org/officeDocument/2006/relationships/slide" Target="slides/slide148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160" Type="http://schemas.openxmlformats.org/officeDocument/2006/relationships/slide" Target="slides/slide159.xml"/><Relationship Id="rId165" Type="http://schemas.openxmlformats.org/officeDocument/2006/relationships/slide" Target="slides/slide164.xml"/><Relationship Id="rId181" Type="http://schemas.openxmlformats.org/officeDocument/2006/relationships/theme" Target="theme/theme1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slide" Target="slides/slide117.xml"/><Relationship Id="rId134" Type="http://schemas.openxmlformats.org/officeDocument/2006/relationships/slide" Target="slides/slide133.xml"/><Relationship Id="rId139" Type="http://schemas.openxmlformats.org/officeDocument/2006/relationships/slide" Target="slides/slide13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50" Type="http://schemas.openxmlformats.org/officeDocument/2006/relationships/slide" Target="slides/slide149.xml"/><Relationship Id="rId155" Type="http://schemas.openxmlformats.org/officeDocument/2006/relationships/slide" Target="slides/slide154.xml"/><Relationship Id="rId171" Type="http://schemas.openxmlformats.org/officeDocument/2006/relationships/slide" Target="slides/slide170.xml"/><Relationship Id="rId176" Type="http://schemas.openxmlformats.org/officeDocument/2006/relationships/slide" Target="slides/slide175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124" Type="http://schemas.openxmlformats.org/officeDocument/2006/relationships/slide" Target="slides/slide123.xml"/><Relationship Id="rId129" Type="http://schemas.openxmlformats.org/officeDocument/2006/relationships/slide" Target="slides/slide128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40" Type="http://schemas.openxmlformats.org/officeDocument/2006/relationships/slide" Target="slides/slide139.xml"/><Relationship Id="rId145" Type="http://schemas.openxmlformats.org/officeDocument/2006/relationships/slide" Target="slides/slide144.xml"/><Relationship Id="rId161" Type="http://schemas.openxmlformats.org/officeDocument/2006/relationships/slide" Target="slides/slide160.xml"/><Relationship Id="rId166" Type="http://schemas.openxmlformats.org/officeDocument/2006/relationships/slide" Target="slides/slide165.xml"/><Relationship Id="rId18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slide" Target="slides/slide118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35" Type="http://schemas.openxmlformats.org/officeDocument/2006/relationships/slide" Target="slides/slide134.xml"/><Relationship Id="rId151" Type="http://schemas.openxmlformats.org/officeDocument/2006/relationships/slide" Target="slides/slide150.xml"/><Relationship Id="rId156" Type="http://schemas.openxmlformats.org/officeDocument/2006/relationships/slide" Target="slides/slide155.xml"/><Relationship Id="rId177" Type="http://schemas.openxmlformats.org/officeDocument/2006/relationships/slide" Target="slides/slide176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72" Type="http://schemas.openxmlformats.org/officeDocument/2006/relationships/slide" Target="slides/slide171.xml"/><Relationship Id="rId180" Type="http://schemas.openxmlformats.org/officeDocument/2006/relationships/viewProps" Target="viewProps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openxmlformats.org/officeDocument/2006/relationships/slide" Target="slides/slide119.xml"/><Relationship Id="rId125" Type="http://schemas.openxmlformats.org/officeDocument/2006/relationships/slide" Target="slides/slide124.xml"/><Relationship Id="rId141" Type="http://schemas.openxmlformats.org/officeDocument/2006/relationships/slide" Target="slides/slide140.xml"/><Relationship Id="rId146" Type="http://schemas.openxmlformats.org/officeDocument/2006/relationships/slide" Target="slides/slide145.xml"/><Relationship Id="rId167" Type="http://schemas.openxmlformats.org/officeDocument/2006/relationships/slide" Target="slides/slide166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162" Type="http://schemas.openxmlformats.org/officeDocument/2006/relationships/slide" Target="slides/slide16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131" Type="http://schemas.openxmlformats.org/officeDocument/2006/relationships/slide" Target="slides/slide130.xml"/><Relationship Id="rId136" Type="http://schemas.openxmlformats.org/officeDocument/2006/relationships/slide" Target="slides/slide135.xml"/><Relationship Id="rId157" Type="http://schemas.openxmlformats.org/officeDocument/2006/relationships/slide" Target="slides/slide156.xml"/><Relationship Id="rId178" Type="http://schemas.openxmlformats.org/officeDocument/2006/relationships/slide" Target="slides/slide177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52" Type="http://schemas.openxmlformats.org/officeDocument/2006/relationships/slide" Target="slides/slide151.xml"/><Relationship Id="rId173" Type="http://schemas.openxmlformats.org/officeDocument/2006/relationships/slide" Target="slides/slide172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slide" Target="slides/slide146.xml"/><Relationship Id="rId168" Type="http://schemas.openxmlformats.org/officeDocument/2006/relationships/slide" Target="slides/slide167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163" Type="http://schemas.openxmlformats.org/officeDocument/2006/relationships/slide" Target="slides/slide162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158" Type="http://schemas.openxmlformats.org/officeDocument/2006/relationships/slide" Target="slides/slide157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3" Type="http://schemas.openxmlformats.org/officeDocument/2006/relationships/slide" Target="slides/slide152.xml"/><Relationship Id="rId174" Type="http://schemas.openxmlformats.org/officeDocument/2006/relationships/slide" Target="slides/slide173.xml"/><Relationship Id="rId179" Type="http://schemas.openxmlformats.org/officeDocument/2006/relationships/presProps" Target="presProps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slide" Target="slides/slide142.xml"/><Relationship Id="rId148" Type="http://schemas.openxmlformats.org/officeDocument/2006/relationships/slide" Target="slides/slide147.xml"/><Relationship Id="rId164" Type="http://schemas.openxmlformats.org/officeDocument/2006/relationships/slide" Target="slides/slide163.xml"/><Relationship Id="rId169" Type="http://schemas.openxmlformats.org/officeDocument/2006/relationships/slide" Target="slides/slide16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67213" y="3314954"/>
            <a:ext cx="6428422" cy="22456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34427" y="5988304"/>
            <a:ext cx="5293995" cy="2673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12/3/2018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4820883" y="0"/>
            <a:ext cx="2739390" cy="1952625"/>
          </a:xfrm>
          <a:custGeom>
            <a:avLst/>
            <a:gdLst/>
            <a:ahLst/>
            <a:cxnLst/>
            <a:rect l="l" t="t" r="r" b="b"/>
            <a:pathLst>
              <a:path w="2739390" h="1952625">
                <a:moveTo>
                  <a:pt x="1128217" y="0"/>
                </a:moveTo>
                <a:lnTo>
                  <a:pt x="0" y="0"/>
                </a:lnTo>
                <a:lnTo>
                  <a:pt x="76041" y="27586"/>
                </a:lnTo>
                <a:lnTo>
                  <a:pt x="189251" y="70302"/>
                </a:lnTo>
                <a:lnTo>
                  <a:pt x="299975" y="113976"/>
                </a:lnTo>
                <a:lnTo>
                  <a:pt x="408239" y="158585"/>
                </a:lnTo>
                <a:lnTo>
                  <a:pt x="514068" y="204105"/>
                </a:lnTo>
                <a:lnTo>
                  <a:pt x="617490" y="250513"/>
                </a:lnTo>
                <a:lnTo>
                  <a:pt x="718530" y="297785"/>
                </a:lnTo>
                <a:lnTo>
                  <a:pt x="817215" y="345900"/>
                </a:lnTo>
                <a:lnTo>
                  <a:pt x="865683" y="370265"/>
                </a:lnTo>
                <a:lnTo>
                  <a:pt x="913571" y="394833"/>
                </a:lnTo>
                <a:lnTo>
                  <a:pt x="960884" y="419599"/>
                </a:lnTo>
                <a:lnTo>
                  <a:pt x="1007625" y="444561"/>
                </a:lnTo>
                <a:lnTo>
                  <a:pt x="1053797" y="469716"/>
                </a:lnTo>
                <a:lnTo>
                  <a:pt x="1099403" y="495061"/>
                </a:lnTo>
                <a:lnTo>
                  <a:pt x="1144446" y="520594"/>
                </a:lnTo>
                <a:lnTo>
                  <a:pt x="1188930" y="546311"/>
                </a:lnTo>
                <a:lnTo>
                  <a:pt x="1232859" y="572209"/>
                </a:lnTo>
                <a:lnTo>
                  <a:pt x="1276234" y="598286"/>
                </a:lnTo>
                <a:lnTo>
                  <a:pt x="1319061" y="624538"/>
                </a:lnTo>
                <a:lnTo>
                  <a:pt x="1361341" y="650963"/>
                </a:lnTo>
                <a:lnTo>
                  <a:pt x="1403079" y="677558"/>
                </a:lnTo>
                <a:lnTo>
                  <a:pt x="1444277" y="704320"/>
                </a:lnTo>
                <a:lnTo>
                  <a:pt x="1484939" y="731246"/>
                </a:lnTo>
                <a:lnTo>
                  <a:pt x="1525068" y="758333"/>
                </a:lnTo>
                <a:lnTo>
                  <a:pt x="1564668" y="785578"/>
                </a:lnTo>
                <a:lnTo>
                  <a:pt x="1603741" y="812979"/>
                </a:lnTo>
                <a:lnTo>
                  <a:pt x="1642292" y="840532"/>
                </a:lnTo>
                <a:lnTo>
                  <a:pt x="1680322" y="868235"/>
                </a:lnTo>
                <a:lnTo>
                  <a:pt x="1717836" y="896084"/>
                </a:lnTo>
                <a:lnTo>
                  <a:pt x="1754838" y="924077"/>
                </a:lnTo>
                <a:lnTo>
                  <a:pt x="1791329" y="952211"/>
                </a:lnTo>
                <a:lnTo>
                  <a:pt x="1827314" y="980482"/>
                </a:lnTo>
                <a:lnTo>
                  <a:pt x="1862795" y="1008889"/>
                </a:lnTo>
                <a:lnTo>
                  <a:pt x="1897777" y="1037428"/>
                </a:lnTo>
                <a:lnTo>
                  <a:pt x="1932261" y="1066096"/>
                </a:lnTo>
                <a:lnTo>
                  <a:pt x="1966253" y="1094891"/>
                </a:lnTo>
                <a:lnTo>
                  <a:pt x="1999754" y="1123809"/>
                </a:lnTo>
                <a:lnTo>
                  <a:pt x="2032769" y="1152847"/>
                </a:lnTo>
                <a:lnTo>
                  <a:pt x="2065300" y="1182003"/>
                </a:lnTo>
                <a:lnTo>
                  <a:pt x="2097351" y="1211274"/>
                </a:lnTo>
                <a:lnTo>
                  <a:pt x="2128925" y="1240657"/>
                </a:lnTo>
                <a:lnTo>
                  <a:pt x="2160025" y="1270149"/>
                </a:lnTo>
                <a:lnTo>
                  <a:pt x="2190655" y="1299746"/>
                </a:lnTo>
                <a:lnTo>
                  <a:pt x="2220818" y="1329447"/>
                </a:lnTo>
                <a:lnTo>
                  <a:pt x="2250517" y="1359248"/>
                </a:lnTo>
                <a:lnTo>
                  <a:pt x="2279755" y="1389147"/>
                </a:lnTo>
                <a:lnTo>
                  <a:pt x="2308537" y="1419139"/>
                </a:lnTo>
                <a:lnTo>
                  <a:pt x="2336864" y="1449224"/>
                </a:lnTo>
                <a:lnTo>
                  <a:pt x="2364741" y="1479397"/>
                </a:lnTo>
                <a:lnTo>
                  <a:pt x="2392170" y="1509656"/>
                </a:lnTo>
                <a:lnTo>
                  <a:pt x="2419156" y="1539997"/>
                </a:lnTo>
                <a:lnTo>
                  <a:pt x="2445701" y="1570419"/>
                </a:lnTo>
                <a:lnTo>
                  <a:pt x="2471808" y="1600918"/>
                </a:lnTo>
                <a:lnTo>
                  <a:pt x="2497481" y="1631491"/>
                </a:lnTo>
                <a:lnTo>
                  <a:pt x="2522723" y="1662135"/>
                </a:lnTo>
                <a:lnTo>
                  <a:pt x="2547538" y="1692847"/>
                </a:lnTo>
                <a:lnTo>
                  <a:pt x="2571928" y="1723625"/>
                </a:lnTo>
                <a:lnTo>
                  <a:pt x="2595898" y="1754465"/>
                </a:lnTo>
                <a:lnTo>
                  <a:pt x="2619449" y="1785365"/>
                </a:lnTo>
                <a:lnTo>
                  <a:pt x="2642586" y="1816322"/>
                </a:lnTo>
                <a:lnTo>
                  <a:pt x="2665312" y="1847333"/>
                </a:lnTo>
                <a:lnTo>
                  <a:pt x="2687631" y="1878395"/>
                </a:lnTo>
                <a:lnTo>
                  <a:pt x="2731057" y="1940659"/>
                </a:lnTo>
                <a:lnTo>
                  <a:pt x="2739121" y="1952575"/>
                </a:lnTo>
                <a:lnTo>
                  <a:pt x="2739121" y="1307832"/>
                </a:lnTo>
                <a:lnTo>
                  <a:pt x="2696402" y="1254277"/>
                </a:lnTo>
                <a:lnTo>
                  <a:pt x="2669718" y="1221770"/>
                </a:lnTo>
                <a:lnTo>
                  <a:pt x="2642548" y="1189344"/>
                </a:lnTo>
                <a:lnTo>
                  <a:pt x="2614888" y="1157000"/>
                </a:lnTo>
                <a:lnTo>
                  <a:pt x="2586733" y="1124742"/>
                </a:lnTo>
                <a:lnTo>
                  <a:pt x="2558081" y="1092572"/>
                </a:lnTo>
                <a:lnTo>
                  <a:pt x="2528927" y="1060495"/>
                </a:lnTo>
                <a:lnTo>
                  <a:pt x="2499268" y="1028512"/>
                </a:lnTo>
                <a:lnTo>
                  <a:pt x="2469100" y="996626"/>
                </a:lnTo>
                <a:lnTo>
                  <a:pt x="2438418" y="964842"/>
                </a:lnTo>
                <a:lnTo>
                  <a:pt x="2407220" y="933161"/>
                </a:lnTo>
                <a:lnTo>
                  <a:pt x="2375501" y="901587"/>
                </a:lnTo>
                <a:lnTo>
                  <a:pt x="2343258" y="870122"/>
                </a:lnTo>
                <a:lnTo>
                  <a:pt x="2310487" y="838770"/>
                </a:lnTo>
                <a:lnTo>
                  <a:pt x="2277183" y="807534"/>
                </a:lnTo>
                <a:lnTo>
                  <a:pt x="2243345" y="776417"/>
                </a:lnTo>
                <a:lnTo>
                  <a:pt x="2208966" y="745421"/>
                </a:lnTo>
                <a:lnTo>
                  <a:pt x="2174045" y="714549"/>
                </a:lnTo>
                <a:lnTo>
                  <a:pt x="2138576" y="683806"/>
                </a:lnTo>
                <a:lnTo>
                  <a:pt x="2102556" y="653192"/>
                </a:lnTo>
                <a:lnTo>
                  <a:pt x="2065982" y="622713"/>
                </a:lnTo>
                <a:lnTo>
                  <a:pt x="2028850" y="592370"/>
                </a:lnTo>
                <a:lnTo>
                  <a:pt x="1991155" y="562166"/>
                </a:lnTo>
                <a:lnTo>
                  <a:pt x="1952895" y="532105"/>
                </a:lnTo>
                <a:lnTo>
                  <a:pt x="1914064" y="502190"/>
                </a:lnTo>
                <a:lnTo>
                  <a:pt x="1874660" y="472423"/>
                </a:lnTo>
                <a:lnTo>
                  <a:pt x="1834679" y="442808"/>
                </a:lnTo>
                <a:lnTo>
                  <a:pt x="1794117" y="413347"/>
                </a:lnTo>
                <a:lnTo>
                  <a:pt x="1752969" y="384044"/>
                </a:lnTo>
                <a:lnTo>
                  <a:pt x="1711234" y="354901"/>
                </a:lnTo>
                <a:lnTo>
                  <a:pt x="1668905" y="325921"/>
                </a:lnTo>
                <a:lnTo>
                  <a:pt x="1625981" y="297108"/>
                </a:lnTo>
                <a:lnTo>
                  <a:pt x="1582456" y="268465"/>
                </a:lnTo>
                <a:lnTo>
                  <a:pt x="1538328" y="239994"/>
                </a:lnTo>
                <a:lnTo>
                  <a:pt x="1493592" y="211698"/>
                </a:lnTo>
                <a:lnTo>
                  <a:pt x="1448244" y="183581"/>
                </a:lnTo>
                <a:lnTo>
                  <a:pt x="1402282" y="155645"/>
                </a:lnTo>
                <a:lnTo>
                  <a:pt x="1355700" y="127893"/>
                </a:lnTo>
                <a:lnTo>
                  <a:pt x="1308496" y="100329"/>
                </a:lnTo>
                <a:lnTo>
                  <a:pt x="1260666" y="72956"/>
                </a:lnTo>
                <a:lnTo>
                  <a:pt x="1212205" y="45775"/>
                </a:lnTo>
                <a:lnTo>
                  <a:pt x="1163109" y="18791"/>
                </a:lnTo>
                <a:lnTo>
                  <a:pt x="1128217" y="0"/>
                </a:lnTo>
                <a:close/>
              </a:path>
            </a:pathLst>
          </a:custGeom>
          <a:solidFill>
            <a:srgbClr val="FFE8D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k object 17"/>
          <p:cNvSpPr/>
          <p:nvPr/>
        </p:nvSpPr>
        <p:spPr>
          <a:xfrm>
            <a:off x="5949096" y="0"/>
            <a:ext cx="1610995" cy="1308100"/>
          </a:xfrm>
          <a:custGeom>
            <a:avLst/>
            <a:gdLst/>
            <a:ahLst/>
            <a:cxnLst/>
            <a:rect l="l" t="t" r="r" b="b"/>
            <a:pathLst>
              <a:path w="1610995" h="1308100">
                <a:moveTo>
                  <a:pt x="1610908" y="0"/>
                </a:moveTo>
                <a:lnTo>
                  <a:pt x="0" y="0"/>
                </a:lnTo>
                <a:lnTo>
                  <a:pt x="34901" y="18797"/>
                </a:lnTo>
                <a:lnTo>
                  <a:pt x="83997" y="45780"/>
                </a:lnTo>
                <a:lnTo>
                  <a:pt x="132458" y="72961"/>
                </a:lnTo>
                <a:lnTo>
                  <a:pt x="180288" y="100334"/>
                </a:lnTo>
                <a:lnTo>
                  <a:pt x="227493" y="127898"/>
                </a:lnTo>
                <a:lnTo>
                  <a:pt x="274074" y="155649"/>
                </a:lnTo>
                <a:lnTo>
                  <a:pt x="320037" y="183585"/>
                </a:lnTo>
                <a:lnTo>
                  <a:pt x="365384" y="211702"/>
                </a:lnTo>
                <a:lnTo>
                  <a:pt x="410120" y="239998"/>
                </a:lnTo>
                <a:lnTo>
                  <a:pt x="454248" y="268469"/>
                </a:lnTo>
                <a:lnTo>
                  <a:pt x="497773" y="297112"/>
                </a:lnTo>
                <a:lnTo>
                  <a:pt x="540697" y="325925"/>
                </a:lnTo>
                <a:lnTo>
                  <a:pt x="583026" y="354904"/>
                </a:lnTo>
                <a:lnTo>
                  <a:pt x="624762" y="384047"/>
                </a:lnTo>
                <a:lnTo>
                  <a:pt x="665909" y="413350"/>
                </a:lnTo>
                <a:lnTo>
                  <a:pt x="706471" y="442811"/>
                </a:lnTo>
                <a:lnTo>
                  <a:pt x="746452" y="472426"/>
                </a:lnTo>
                <a:lnTo>
                  <a:pt x="785856" y="502193"/>
                </a:lnTo>
                <a:lnTo>
                  <a:pt x="824687" y="532108"/>
                </a:lnTo>
                <a:lnTo>
                  <a:pt x="862947" y="562169"/>
                </a:lnTo>
                <a:lnTo>
                  <a:pt x="900642" y="592372"/>
                </a:lnTo>
                <a:lnTo>
                  <a:pt x="937774" y="622715"/>
                </a:lnTo>
                <a:lnTo>
                  <a:pt x="974348" y="653195"/>
                </a:lnTo>
                <a:lnTo>
                  <a:pt x="1010368" y="683808"/>
                </a:lnTo>
                <a:lnTo>
                  <a:pt x="1045836" y="714551"/>
                </a:lnTo>
                <a:lnTo>
                  <a:pt x="1080758" y="745423"/>
                </a:lnTo>
                <a:lnTo>
                  <a:pt x="1115136" y="776419"/>
                </a:lnTo>
                <a:lnTo>
                  <a:pt x="1148975" y="807536"/>
                </a:lnTo>
                <a:lnTo>
                  <a:pt x="1182278" y="838772"/>
                </a:lnTo>
                <a:lnTo>
                  <a:pt x="1215049" y="870124"/>
                </a:lnTo>
                <a:lnTo>
                  <a:pt x="1247292" y="901588"/>
                </a:lnTo>
                <a:lnTo>
                  <a:pt x="1279011" y="933163"/>
                </a:lnTo>
                <a:lnTo>
                  <a:pt x="1310209" y="964843"/>
                </a:lnTo>
                <a:lnTo>
                  <a:pt x="1340891" y="996628"/>
                </a:lnTo>
                <a:lnTo>
                  <a:pt x="1371059" y="1028513"/>
                </a:lnTo>
                <a:lnTo>
                  <a:pt x="1400718" y="1060496"/>
                </a:lnTo>
                <a:lnTo>
                  <a:pt x="1429872" y="1092573"/>
                </a:lnTo>
                <a:lnTo>
                  <a:pt x="1458524" y="1124743"/>
                </a:lnTo>
                <a:lnTo>
                  <a:pt x="1486678" y="1157001"/>
                </a:lnTo>
                <a:lnTo>
                  <a:pt x="1514339" y="1189345"/>
                </a:lnTo>
                <a:lnTo>
                  <a:pt x="1541508" y="1221771"/>
                </a:lnTo>
                <a:lnTo>
                  <a:pt x="1568192" y="1254278"/>
                </a:lnTo>
                <a:lnTo>
                  <a:pt x="1594393" y="1286861"/>
                </a:lnTo>
                <a:lnTo>
                  <a:pt x="1610908" y="1307828"/>
                </a:lnTo>
                <a:lnTo>
                  <a:pt x="1610908" y="0"/>
                </a:lnTo>
                <a:close/>
              </a:path>
            </a:pathLst>
          </a:custGeom>
          <a:solidFill>
            <a:srgbClr val="F8B57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k object 18"/>
          <p:cNvSpPr/>
          <p:nvPr/>
        </p:nvSpPr>
        <p:spPr>
          <a:xfrm>
            <a:off x="0" y="8312943"/>
            <a:ext cx="3618865" cy="2379345"/>
          </a:xfrm>
          <a:custGeom>
            <a:avLst/>
            <a:gdLst/>
            <a:ahLst/>
            <a:cxnLst/>
            <a:rect l="l" t="t" r="r" b="b"/>
            <a:pathLst>
              <a:path w="3618865" h="2379345">
                <a:moveTo>
                  <a:pt x="0" y="0"/>
                </a:moveTo>
                <a:lnTo>
                  <a:pt x="0" y="2379059"/>
                </a:lnTo>
                <a:lnTo>
                  <a:pt x="3618686" y="2379059"/>
                </a:lnTo>
                <a:lnTo>
                  <a:pt x="3481855" y="2340038"/>
                </a:lnTo>
                <a:lnTo>
                  <a:pt x="3380137" y="2309366"/>
                </a:lnTo>
                <a:lnTo>
                  <a:pt x="3279811" y="2277706"/>
                </a:lnTo>
                <a:lnTo>
                  <a:pt x="3180867" y="2245071"/>
                </a:lnTo>
                <a:lnTo>
                  <a:pt x="3083296" y="2211476"/>
                </a:lnTo>
                <a:lnTo>
                  <a:pt x="2987087" y="2176937"/>
                </a:lnTo>
                <a:lnTo>
                  <a:pt x="2892232" y="2141467"/>
                </a:lnTo>
                <a:lnTo>
                  <a:pt x="2798720" y="2105081"/>
                </a:lnTo>
                <a:lnTo>
                  <a:pt x="2706543" y="2067794"/>
                </a:lnTo>
                <a:lnTo>
                  <a:pt x="2615691" y="2029621"/>
                </a:lnTo>
                <a:lnTo>
                  <a:pt x="2526154" y="1990576"/>
                </a:lnTo>
                <a:lnTo>
                  <a:pt x="2437924" y="1950675"/>
                </a:lnTo>
                <a:lnTo>
                  <a:pt x="2350990" y="1909932"/>
                </a:lnTo>
                <a:lnTo>
                  <a:pt x="2265342" y="1868361"/>
                </a:lnTo>
                <a:lnTo>
                  <a:pt x="2180973" y="1825977"/>
                </a:lnTo>
                <a:lnTo>
                  <a:pt x="2097871" y="1782795"/>
                </a:lnTo>
                <a:lnTo>
                  <a:pt x="2016028" y="1738831"/>
                </a:lnTo>
                <a:lnTo>
                  <a:pt x="1935434" y="1694097"/>
                </a:lnTo>
                <a:lnTo>
                  <a:pt x="1856079" y="1648610"/>
                </a:lnTo>
                <a:lnTo>
                  <a:pt x="1777955" y="1602383"/>
                </a:lnTo>
                <a:lnTo>
                  <a:pt x="1701051" y="1555432"/>
                </a:lnTo>
                <a:lnTo>
                  <a:pt x="1625358" y="1507772"/>
                </a:lnTo>
                <a:lnTo>
                  <a:pt x="1550867" y="1459416"/>
                </a:lnTo>
                <a:lnTo>
                  <a:pt x="1514069" y="1434982"/>
                </a:lnTo>
                <a:lnTo>
                  <a:pt x="1477568" y="1410380"/>
                </a:lnTo>
                <a:lnTo>
                  <a:pt x="1441362" y="1385612"/>
                </a:lnTo>
                <a:lnTo>
                  <a:pt x="1405451" y="1360679"/>
                </a:lnTo>
                <a:lnTo>
                  <a:pt x="1369834" y="1335583"/>
                </a:lnTo>
                <a:lnTo>
                  <a:pt x="1334508" y="1310326"/>
                </a:lnTo>
                <a:lnTo>
                  <a:pt x="1299473" y="1284910"/>
                </a:lnTo>
                <a:lnTo>
                  <a:pt x="1264728" y="1259337"/>
                </a:lnTo>
                <a:lnTo>
                  <a:pt x="1230272" y="1233609"/>
                </a:lnTo>
                <a:lnTo>
                  <a:pt x="1196103" y="1207727"/>
                </a:lnTo>
                <a:lnTo>
                  <a:pt x="1162220" y="1181694"/>
                </a:lnTo>
                <a:lnTo>
                  <a:pt x="1128622" y="1155510"/>
                </a:lnTo>
                <a:lnTo>
                  <a:pt x="1095308" y="1129179"/>
                </a:lnTo>
                <a:lnTo>
                  <a:pt x="1062276" y="1102701"/>
                </a:lnTo>
                <a:lnTo>
                  <a:pt x="1029526" y="1076079"/>
                </a:lnTo>
                <a:lnTo>
                  <a:pt x="997056" y="1049315"/>
                </a:lnTo>
                <a:lnTo>
                  <a:pt x="964866" y="1022410"/>
                </a:lnTo>
                <a:lnTo>
                  <a:pt x="932953" y="995366"/>
                </a:lnTo>
                <a:lnTo>
                  <a:pt x="901316" y="968185"/>
                </a:lnTo>
                <a:lnTo>
                  <a:pt x="869956" y="940869"/>
                </a:lnTo>
                <a:lnTo>
                  <a:pt x="838869" y="913419"/>
                </a:lnTo>
                <a:lnTo>
                  <a:pt x="808056" y="885839"/>
                </a:lnTo>
                <a:lnTo>
                  <a:pt x="777514" y="858128"/>
                </a:lnTo>
                <a:lnTo>
                  <a:pt x="747244" y="830290"/>
                </a:lnTo>
                <a:lnTo>
                  <a:pt x="717243" y="802326"/>
                </a:lnTo>
                <a:lnTo>
                  <a:pt x="687510" y="774237"/>
                </a:lnTo>
                <a:lnTo>
                  <a:pt x="658044" y="746027"/>
                </a:lnTo>
                <a:lnTo>
                  <a:pt x="628845" y="717696"/>
                </a:lnTo>
                <a:lnTo>
                  <a:pt x="599910" y="689246"/>
                </a:lnTo>
                <a:lnTo>
                  <a:pt x="571239" y="660680"/>
                </a:lnTo>
                <a:lnTo>
                  <a:pt x="542830" y="631998"/>
                </a:lnTo>
                <a:lnTo>
                  <a:pt x="514683" y="603204"/>
                </a:lnTo>
                <a:lnTo>
                  <a:pt x="486796" y="574298"/>
                </a:lnTo>
                <a:lnTo>
                  <a:pt x="459167" y="545283"/>
                </a:lnTo>
                <a:lnTo>
                  <a:pt x="431797" y="516161"/>
                </a:lnTo>
                <a:lnTo>
                  <a:pt x="404682" y="486932"/>
                </a:lnTo>
                <a:lnTo>
                  <a:pt x="377824" y="457600"/>
                </a:lnTo>
                <a:lnTo>
                  <a:pt x="351219" y="428166"/>
                </a:lnTo>
                <a:lnTo>
                  <a:pt x="324867" y="398631"/>
                </a:lnTo>
                <a:lnTo>
                  <a:pt x="298767" y="368998"/>
                </a:lnTo>
                <a:lnTo>
                  <a:pt x="272918" y="339269"/>
                </a:lnTo>
                <a:lnTo>
                  <a:pt x="247318" y="309445"/>
                </a:lnTo>
                <a:lnTo>
                  <a:pt x="221966" y="279528"/>
                </a:lnTo>
                <a:lnTo>
                  <a:pt x="196861" y="249520"/>
                </a:lnTo>
                <a:lnTo>
                  <a:pt x="172002" y="219423"/>
                </a:lnTo>
                <a:lnTo>
                  <a:pt x="147388" y="189238"/>
                </a:lnTo>
                <a:lnTo>
                  <a:pt x="123017" y="158968"/>
                </a:lnTo>
                <a:lnTo>
                  <a:pt x="98889" y="128615"/>
                </a:lnTo>
                <a:lnTo>
                  <a:pt x="75002" y="98179"/>
                </a:lnTo>
                <a:lnTo>
                  <a:pt x="51354" y="67664"/>
                </a:lnTo>
                <a:lnTo>
                  <a:pt x="27945" y="37070"/>
                </a:lnTo>
                <a:lnTo>
                  <a:pt x="4774" y="6400"/>
                </a:lnTo>
                <a:lnTo>
                  <a:pt x="0" y="0"/>
                </a:lnTo>
                <a:close/>
              </a:path>
            </a:pathLst>
          </a:custGeom>
          <a:solidFill>
            <a:srgbClr val="E4765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k object 19"/>
          <p:cNvSpPr/>
          <p:nvPr/>
        </p:nvSpPr>
        <p:spPr>
          <a:xfrm>
            <a:off x="879233" y="773779"/>
            <a:ext cx="2484005" cy="55345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4C4C4C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12/3/2018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4C4C4C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378142" y="2459482"/>
            <a:ext cx="3289839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3894867" y="2459482"/>
            <a:ext cx="3289839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12/3/2018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rgbClr val="4C4C4C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12/3/2018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12/3/2018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143063" y="2681008"/>
            <a:ext cx="5276722" cy="11455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rgbClr val="4C4C4C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8142" y="2459482"/>
            <a:ext cx="6806565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71369" y="9944862"/>
            <a:ext cx="2420112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8142" y="9944862"/>
            <a:ext cx="1739455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12/3/2018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45252" y="9944862"/>
            <a:ext cx="1739455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20.xml"/><Relationship Id="rId13" Type="http://schemas.openxmlformats.org/officeDocument/2006/relationships/slide" Target="slide28.xml"/><Relationship Id="rId18" Type="http://schemas.openxmlformats.org/officeDocument/2006/relationships/slide" Target="slide33.xml"/><Relationship Id="rId26" Type="http://schemas.openxmlformats.org/officeDocument/2006/relationships/slide" Target="slide55.xml"/><Relationship Id="rId3" Type="http://schemas.openxmlformats.org/officeDocument/2006/relationships/slide" Target="slide8.xml"/><Relationship Id="rId21" Type="http://schemas.openxmlformats.org/officeDocument/2006/relationships/slide" Target="slide38.xml"/><Relationship Id="rId7" Type="http://schemas.openxmlformats.org/officeDocument/2006/relationships/slide" Target="slide18.xml"/><Relationship Id="rId12" Type="http://schemas.openxmlformats.org/officeDocument/2006/relationships/slide" Target="slide27.xml"/><Relationship Id="rId17" Type="http://schemas.openxmlformats.org/officeDocument/2006/relationships/slide" Target="slide32.xml"/><Relationship Id="rId25" Type="http://schemas.openxmlformats.org/officeDocument/2006/relationships/slide" Target="slide51.xml"/><Relationship Id="rId2" Type="http://schemas.openxmlformats.org/officeDocument/2006/relationships/slide" Target="slide7.xml"/><Relationship Id="rId16" Type="http://schemas.openxmlformats.org/officeDocument/2006/relationships/slide" Target="slide31.xml"/><Relationship Id="rId20" Type="http://schemas.openxmlformats.org/officeDocument/2006/relationships/slide" Target="slide36.xml"/><Relationship Id="rId1" Type="http://schemas.openxmlformats.org/officeDocument/2006/relationships/slideLayout" Target="../slideLayouts/slideLayout5.xml"/><Relationship Id="rId6" Type="http://schemas.openxmlformats.org/officeDocument/2006/relationships/slide" Target="slide17.xml"/><Relationship Id="rId11" Type="http://schemas.openxmlformats.org/officeDocument/2006/relationships/slide" Target="slide26.xml"/><Relationship Id="rId24" Type="http://schemas.openxmlformats.org/officeDocument/2006/relationships/slide" Target="slide50.xml"/><Relationship Id="rId5" Type="http://schemas.openxmlformats.org/officeDocument/2006/relationships/slide" Target="slide16.xml"/><Relationship Id="rId15" Type="http://schemas.openxmlformats.org/officeDocument/2006/relationships/slide" Target="slide30.xml"/><Relationship Id="rId23" Type="http://schemas.openxmlformats.org/officeDocument/2006/relationships/slide" Target="slide46.xml"/><Relationship Id="rId10" Type="http://schemas.openxmlformats.org/officeDocument/2006/relationships/slide" Target="slide23.xml"/><Relationship Id="rId19" Type="http://schemas.openxmlformats.org/officeDocument/2006/relationships/slide" Target="slide34.xml"/><Relationship Id="rId4" Type="http://schemas.openxmlformats.org/officeDocument/2006/relationships/slide" Target="slide12.xml"/><Relationship Id="rId9" Type="http://schemas.openxmlformats.org/officeDocument/2006/relationships/slide" Target="slide22.xml"/><Relationship Id="rId14" Type="http://schemas.openxmlformats.org/officeDocument/2006/relationships/slide" Target="slide29.xml"/><Relationship Id="rId22" Type="http://schemas.openxmlformats.org/officeDocument/2006/relationships/slide" Target="slide4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65.xml"/><Relationship Id="rId13" Type="http://schemas.openxmlformats.org/officeDocument/2006/relationships/slide" Target="slide77.xml"/><Relationship Id="rId18" Type="http://schemas.openxmlformats.org/officeDocument/2006/relationships/slide" Target="slide87.xml"/><Relationship Id="rId3" Type="http://schemas.openxmlformats.org/officeDocument/2006/relationships/slide" Target="slide57.xml"/><Relationship Id="rId21" Type="http://schemas.openxmlformats.org/officeDocument/2006/relationships/slide" Target="slide92.xml"/><Relationship Id="rId7" Type="http://schemas.openxmlformats.org/officeDocument/2006/relationships/slide" Target="slide64.xml"/><Relationship Id="rId12" Type="http://schemas.openxmlformats.org/officeDocument/2006/relationships/slide" Target="slide75.xml"/><Relationship Id="rId17" Type="http://schemas.openxmlformats.org/officeDocument/2006/relationships/slide" Target="slide85.xml"/><Relationship Id="rId2" Type="http://schemas.openxmlformats.org/officeDocument/2006/relationships/slide" Target="slide55.xml"/><Relationship Id="rId16" Type="http://schemas.openxmlformats.org/officeDocument/2006/relationships/slide" Target="slide82.xml"/><Relationship Id="rId20" Type="http://schemas.openxmlformats.org/officeDocument/2006/relationships/slide" Target="slide89.xml"/><Relationship Id="rId1" Type="http://schemas.openxmlformats.org/officeDocument/2006/relationships/slideLayout" Target="../slideLayouts/slideLayout5.xml"/><Relationship Id="rId6" Type="http://schemas.openxmlformats.org/officeDocument/2006/relationships/slide" Target="slide63.xml"/><Relationship Id="rId11" Type="http://schemas.openxmlformats.org/officeDocument/2006/relationships/slide" Target="slide72.xml"/><Relationship Id="rId5" Type="http://schemas.openxmlformats.org/officeDocument/2006/relationships/slide" Target="slide62.xml"/><Relationship Id="rId15" Type="http://schemas.openxmlformats.org/officeDocument/2006/relationships/slide" Target="slide81.xml"/><Relationship Id="rId23" Type="http://schemas.openxmlformats.org/officeDocument/2006/relationships/slide" Target="slide95.xml"/><Relationship Id="rId10" Type="http://schemas.openxmlformats.org/officeDocument/2006/relationships/slide" Target="slide68.xml"/><Relationship Id="rId19" Type="http://schemas.openxmlformats.org/officeDocument/2006/relationships/slide" Target="slide88.xml"/><Relationship Id="rId4" Type="http://schemas.openxmlformats.org/officeDocument/2006/relationships/slide" Target="slide59.xml"/><Relationship Id="rId9" Type="http://schemas.openxmlformats.org/officeDocument/2006/relationships/slide" Target="slide67.xml"/><Relationship Id="rId14" Type="http://schemas.openxmlformats.org/officeDocument/2006/relationships/slide" Target="slide80.xml"/><Relationship Id="rId22" Type="http://schemas.openxmlformats.org/officeDocument/2006/relationships/slide" Target="slide9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02.xml"/><Relationship Id="rId13" Type="http://schemas.openxmlformats.org/officeDocument/2006/relationships/slide" Target="slide110.xml"/><Relationship Id="rId18" Type="http://schemas.openxmlformats.org/officeDocument/2006/relationships/slide" Target="slide119.xml"/><Relationship Id="rId26" Type="http://schemas.openxmlformats.org/officeDocument/2006/relationships/slide" Target="slide131.xml"/><Relationship Id="rId3" Type="http://schemas.openxmlformats.org/officeDocument/2006/relationships/slide" Target="slide96.xml"/><Relationship Id="rId21" Type="http://schemas.openxmlformats.org/officeDocument/2006/relationships/slide" Target="slide125.xml"/><Relationship Id="rId7" Type="http://schemas.openxmlformats.org/officeDocument/2006/relationships/slide" Target="slide101.xml"/><Relationship Id="rId12" Type="http://schemas.openxmlformats.org/officeDocument/2006/relationships/slide" Target="slide109.xml"/><Relationship Id="rId17" Type="http://schemas.openxmlformats.org/officeDocument/2006/relationships/slide" Target="slide116.xml"/><Relationship Id="rId25" Type="http://schemas.openxmlformats.org/officeDocument/2006/relationships/slide" Target="slide130.xml"/><Relationship Id="rId2" Type="http://schemas.openxmlformats.org/officeDocument/2006/relationships/slide" Target="slide95.xml"/><Relationship Id="rId16" Type="http://schemas.openxmlformats.org/officeDocument/2006/relationships/slide" Target="slide114.xml"/><Relationship Id="rId20" Type="http://schemas.openxmlformats.org/officeDocument/2006/relationships/slide" Target="slide121.xml"/><Relationship Id="rId1" Type="http://schemas.openxmlformats.org/officeDocument/2006/relationships/slideLayout" Target="../slideLayouts/slideLayout5.xml"/><Relationship Id="rId6" Type="http://schemas.openxmlformats.org/officeDocument/2006/relationships/slide" Target="slide100.xml"/><Relationship Id="rId11" Type="http://schemas.openxmlformats.org/officeDocument/2006/relationships/slide" Target="slide107.xml"/><Relationship Id="rId24" Type="http://schemas.openxmlformats.org/officeDocument/2006/relationships/slide" Target="slide129.xml"/><Relationship Id="rId5" Type="http://schemas.openxmlformats.org/officeDocument/2006/relationships/slide" Target="slide98.xml"/><Relationship Id="rId15" Type="http://schemas.openxmlformats.org/officeDocument/2006/relationships/slide" Target="slide113.xml"/><Relationship Id="rId23" Type="http://schemas.openxmlformats.org/officeDocument/2006/relationships/slide" Target="slide127.xml"/><Relationship Id="rId10" Type="http://schemas.openxmlformats.org/officeDocument/2006/relationships/slide" Target="slide105.xml"/><Relationship Id="rId19" Type="http://schemas.openxmlformats.org/officeDocument/2006/relationships/slide" Target="slide120.xml"/><Relationship Id="rId4" Type="http://schemas.openxmlformats.org/officeDocument/2006/relationships/slide" Target="slide97.xml"/><Relationship Id="rId9" Type="http://schemas.openxmlformats.org/officeDocument/2006/relationships/slide" Target="slide104.xml"/><Relationship Id="rId14" Type="http://schemas.openxmlformats.org/officeDocument/2006/relationships/slide" Target="slide112.xml"/><Relationship Id="rId22" Type="http://schemas.openxmlformats.org/officeDocument/2006/relationships/slide" Target="slide126.xml"/><Relationship Id="rId27" Type="http://schemas.openxmlformats.org/officeDocument/2006/relationships/slide" Target="slide13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139.xml"/><Relationship Id="rId13" Type="http://schemas.openxmlformats.org/officeDocument/2006/relationships/slide" Target="slide148.xml"/><Relationship Id="rId18" Type="http://schemas.openxmlformats.org/officeDocument/2006/relationships/slide" Target="slide163.xml"/><Relationship Id="rId3" Type="http://schemas.openxmlformats.org/officeDocument/2006/relationships/slide" Target="slide134.xml"/><Relationship Id="rId7" Type="http://schemas.openxmlformats.org/officeDocument/2006/relationships/slide" Target="slide138.xml"/><Relationship Id="rId12" Type="http://schemas.openxmlformats.org/officeDocument/2006/relationships/slide" Target="slide147.xml"/><Relationship Id="rId17" Type="http://schemas.openxmlformats.org/officeDocument/2006/relationships/slide" Target="slide162.xml"/><Relationship Id="rId2" Type="http://schemas.openxmlformats.org/officeDocument/2006/relationships/slide" Target="slide133.xml"/><Relationship Id="rId16" Type="http://schemas.openxmlformats.org/officeDocument/2006/relationships/slide" Target="slide160.xml"/><Relationship Id="rId1" Type="http://schemas.openxmlformats.org/officeDocument/2006/relationships/slideLayout" Target="../slideLayouts/slideLayout5.xml"/><Relationship Id="rId6" Type="http://schemas.openxmlformats.org/officeDocument/2006/relationships/slide" Target="slide137.xml"/><Relationship Id="rId11" Type="http://schemas.openxmlformats.org/officeDocument/2006/relationships/slide" Target="slide143.xml"/><Relationship Id="rId5" Type="http://schemas.openxmlformats.org/officeDocument/2006/relationships/slide" Target="slide136.xml"/><Relationship Id="rId15" Type="http://schemas.openxmlformats.org/officeDocument/2006/relationships/slide" Target="slide151.xml"/><Relationship Id="rId10" Type="http://schemas.openxmlformats.org/officeDocument/2006/relationships/slide" Target="slide142.xml"/><Relationship Id="rId19" Type="http://schemas.openxmlformats.org/officeDocument/2006/relationships/slide" Target="slide166.xml"/><Relationship Id="rId4" Type="http://schemas.openxmlformats.org/officeDocument/2006/relationships/slide" Target="slide135.xml"/><Relationship Id="rId9" Type="http://schemas.openxmlformats.org/officeDocument/2006/relationships/slide" Target="slide141.xml"/><Relationship Id="rId14" Type="http://schemas.openxmlformats.org/officeDocument/2006/relationships/slide" Target="slide14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70.xml"/><Relationship Id="rId2" Type="http://schemas.openxmlformats.org/officeDocument/2006/relationships/slide" Target="slide168.xml"/><Relationship Id="rId1" Type="http://schemas.openxmlformats.org/officeDocument/2006/relationships/slideLayout" Target="../slideLayouts/slideLayout5.xml"/><Relationship Id="rId6" Type="http://schemas.openxmlformats.org/officeDocument/2006/relationships/slide" Target="slide177.xml"/><Relationship Id="rId5" Type="http://schemas.openxmlformats.org/officeDocument/2006/relationships/slide" Target="slide176.xml"/><Relationship Id="rId4" Type="http://schemas.openxmlformats.org/officeDocument/2006/relationships/slide" Target="slide17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pringer.com/de/book/9781848829510" TargetMode="External"/><Relationship Id="rId2" Type="http://schemas.openxmlformats.org/officeDocument/2006/relationships/hyperlink" Target="http://www.springer.com/us/book/9783319242156" TargetMode="External"/><Relationship Id="rId1" Type="http://schemas.openxmlformats.org/officeDocument/2006/relationships/slideLayout" Target="../slideLayouts/slideLayout5.xml"/><Relationship Id="rId5" Type="http://schemas.openxmlformats.org/officeDocument/2006/relationships/hyperlink" Target="http://global-supply-chain-management.de/The-Authors" TargetMode="External"/><Relationship Id="rId4" Type="http://schemas.openxmlformats.org/officeDocument/2006/relationships/hyperlink" Target="https://blog.hwr-berlin.de/mim2019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global-supply-chain-management.de/" TargetMode="External"/><Relationship Id="rId2" Type="http://schemas.openxmlformats.org/officeDocument/2006/relationships/hyperlink" Target="http://www.springer.com/us/book/9783319242156" TargetMode="Externa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jpg"/><Relationship Id="rId5" Type="http://schemas.openxmlformats.org/officeDocument/2006/relationships/hyperlink" Target="https://www.anylogistix.com/resources/blog/tags/new+version/" TargetMode="External"/><Relationship Id="rId4" Type="http://schemas.openxmlformats.org/officeDocument/2006/relationships/hyperlink" Target="http://www.anylogic.com/books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2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g"/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7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6.pn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g"/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g"/><Relationship Id="rId2" Type="http://schemas.openxmlformats.org/officeDocument/2006/relationships/image" Target="../media/image69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1.jp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5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5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g"/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78.jpg"/><Relationship Id="rId4" Type="http://schemas.openxmlformats.org/officeDocument/2006/relationships/image" Target="../media/image77.jp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9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1.jpg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g"/><Relationship Id="rId2" Type="http://schemas.openxmlformats.org/officeDocument/2006/relationships/image" Target="../media/image82.jpg"/><Relationship Id="rId1" Type="http://schemas.openxmlformats.org/officeDocument/2006/relationships/slideLayout" Target="../slideLayouts/slideLayout5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image" Target="../media/image84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88.jpg"/><Relationship Id="rId5" Type="http://schemas.openxmlformats.org/officeDocument/2006/relationships/image" Target="../media/image87.jpg"/><Relationship Id="rId4" Type="http://schemas.openxmlformats.org/officeDocument/2006/relationships/image" Target="../media/image86.jpg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g"/><Relationship Id="rId1" Type="http://schemas.openxmlformats.org/officeDocument/2006/relationships/slideLayout" Target="../slideLayouts/slideLayout5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jp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2.jpg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jpg"/><Relationship Id="rId1" Type="http://schemas.openxmlformats.org/officeDocument/2006/relationships/slideLayout" Target="../slideLayouts/slideLayout5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jpg"/><Relationship Id="rId1" Type="http://schemas.openxmlformats.org/officeDocument/2006/relationships/slideLayout" Target="../slideLayouts/slideLayout5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image" Target="../media/image95.jpg"/><Relationship Id="rId1" Type="http://schemas.openxmlformats.org/officeDocument/2006/relationships/slideLayout" Target="../slideLayouts/slideLayout5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00.jpg"/><Relationship Id="rId4" Type="http://schemas.openxmlformats.org/officeDocument/2006/relationships/image" Target="../media/image99.png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5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jpg"/><Relationship Id="rId2" Type="http://schemas.openxmlformats.org/officeDocument/2006/relationships/image" Target="../media/image102.jpg"/><Relationship Id="rId1" Type="http://schemas.openxmlformats.org/officeDocument/2006/relationships/slideLayout" Target="../slideLayouts/slideLayout5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6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image" Target="../media/image107.jpg"/><Relationship Id="rId1" Type="http://schemas.openxmlformats.org/officeDocument/2006/relationships/slideLayout" Target="../slideLayouts/slideLayout5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5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2.png"/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5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4.jpg"/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5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5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2" Type="http://schemas.openxmlformats.org/officeDocument/2006/relationships/image" Target="../media/image117.png"/><Relationship Id="rId1" Type="http://schemas.openxmlformats.org/officeDocument/2006/relationships/slideLayout" Target="../slideLayouts/slideLayout5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0.png"/><Relationship Id="rId2" Type="http://schemas.openxmlformats.org/officeDocument/2006/relationships/image" Target="../media/image119.png"/><Relationship Id="rId1" Type="http://schemas.openxmlformats.org/officeDocument/2006/relationships/slideLayout" Target="../slideLayouts/slideLayout5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2.png"/><Relationship Id="rId2" Type="http://schemas.openxmlformats.org/officeDocument/2006/relationships/image" Target="../media/image121.jpg"/><Relationship Id="rId1" Type="http://schemas.openxmlformats.org/officeDocument/2006/relationships/slideLayout" Target="../slideLayouts/slideLayout5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4.png"/><Relationship Id="rId2" Type="http://schemas.openxmlformats.org/officeDocument/2006/relationships/image" Target="../media/image123.png"/><Relationship Id="rId1" Type="http://schemas.openxmlformats.org/officeDocument/2006/relationships/slideLayout" Target="../slideLayouts/slideLayout5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6.png"/><Relationship Id="rId2" Type="http://schemas.openxmlformats.org/officeDocument/2006/relationships/image" Target="../media/image125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9.png"/><Relationship Id="rId5" Type="http://schemas.openxmlformats.org/officeDocument/2006/relationships/image" Target="../media/image128.png"/><Relationship Id="rId4" Type="http://schemas.openxmlformats.org/officeDocument/2006/relationships/image" Target="../media/image127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1.png"/><Relationship Id="rId2" Type="http://schemas.openxmlformats.org/officeDocument/2006/relationships/image" Target="../media/image130.png"/><Relationship Id="rId1" Type="http://schemas.openxmlformats.org/officeDocument/2006/relationships/slideLayout" Target="../slideLayouts/slideLayout5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2.png"/><Relationship Id="rId1" Type="http://schemas.openxmlformats.org/officeDocument/2006/relationships/slideLayout" Target="../slideLayouts/slideLayout5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3.png"/><Relationship Id="rId1" Type="http://schemas.openxmlformats.org/officeDocument/2006/relationships/slideLayout" Target="../slideLayouts/slideLayout5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5.jpg"/><Relationship Id="rId2" Type="http://schemas.openxmlformats.org/officeDocument/2006/relationships/image" Target="../media/image134.jpg"/><Relationship Id="rId1" Type="http://schemas.openxmlformats.org/officeDocument/2006/relationships/slideLayout" Target="../slideLayouts/slideLayout5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6.jpg"/><Relationship Id="rId1" Type="http://schemas.openxmlformats.org/officeDocument/2006/relationships/slideLayout" Target="../slideLayouts/slideLayout5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7.jpg"/><Relationship Id="rId1" Type="http://schemas.openxmlformats.org/officeDocument/2006/relationships/slideLayout" Target="../slideLayouts/slideLayout5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9.jpg"/><Relationship Id="rId2" Type="http://schemas.openxmlformats.org/officeDocument/2006/relationships/image" Target="../media/image138.jpg"/><Relationship Id="rId1" Type="http://schemas.openxmlformats.org/officeDocument/2006/relationships/slideLayout" Target="../slideLayouts/slideLayout5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0.jpg"/><Relationship Id="rId1" Type="http://schemas.openxmlformats.org/officeDocument/2006/relationships/slideLayout" Target="../slideLayouts/slideLayout5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1.png"/><Relationship Id="rId1" Type="http://schemas.openxmlformats.org/officeDocument/2006/relationships/slideLayout" Target="../slideLayouts/slideLayout5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2.png"/><Relationship Id="rId1" Type="http://schemas.openxmlformats.org/officeDocument/2006/relationships/slideLayout" Target="../slideLayouts/slideLayout5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4.png"/><Relationship Id="rId2" Type="http://schemas.openxmlformats.org/officeDocument/2006/relationships/image" Target="../media/image143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46.png"/><Relationship Id="rId4" Type="http://schemas.openxmlformats.org/officeDocument/2006/relationships/image" Target="../media/image145.pn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8.png"/><Relationship Id="rId2" Type="http://schemas.openxmlformats.org/officeDocument/2006/relationships/image" Target="../media/image147.jpg"/><Relationship Id="rId1" Type="http://schemas.openxmlformats.org/officeDocument/2006/relationships/slideLayout" Target="../slideLayouts/slideLayout5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png"/><Relationship Id="rId2" Type="http://schemas.openxmlformats.org/officeDocument/2006/relationships/image" Target="../media/image14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53.png"/><Relationship Id="rId5" Type="http://schemas.openxmlformats.org/officeDocument/2006/relationships/image" Target="../media/image152.jpg"/><Relationship Id="rId4" Type="http://schemas.openxmlformats.org/officeDocument/2006/relationships/image" Target="../media/image151.pn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5.jpg"/><Relationship Id="rId2" Type="http://schemas.openxmlformats.org/officeDocument/2006/relationships/image" Target="../media/image154.jp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57.png"/><Relationship Id="rId4" Type="http://schemas.openxmlformats.org/officeDocument/2006/relationships/image" Target="../media/image156.pn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9.jpg"/><Relationship Id="rId2" Type="http://schemas.openxmlformats.org/officeDocument/2006/relationships/image" Target="../media/image158.jpg"/><Relationship Id="rId1" Type="http://schemas.openxmlformats.org/officeDocument/2006/relationships/slideLayout" Target="../slideLayouts/slideLayout5.xml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1.png"/><Relationship Id="rId2" Type="http://schemas.openxmlformats.org/officeDocument/2006/relationships/image" Target="../media/image160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63.jpg"/><Relationship Id="rId4" Type="http://schemas.openxmlformats.org/officeDocument/2006/relationships/image" Target="../media/image162.jpg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4.png"/><Relationship Id="rId1" Type="http://schemas.openxmlformats.org/officeDocument/2006/relationships/slideLayout" Target="../slideLayouts/slideLayout5.xml"/></Relationships>
</file>

<file path=ppt/slides/_rels/slide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6.jpg"/><Relationship Id="rId2" Type="http://schemas.openxmlformats.org/officeDocument/2006/relationships/image" Target="../media/image165.jpg"/><Relationship Id="rId1" Type="http://schemas.openxmlformats.org/officeDocument/2006/relationships/slideLayout" Target="../slideLayouts/slideLayout5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7.jpg"/><Relationship Id="rId1" Type="http://schemas.openxmlformats.org/officeDocument/2006/relationships/slideLayout" Target="../slideLayouts/slideLayout5.xml"/></Relationships>
</file>

<file path=ppt/slides/_rels/slide1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9.jpg"/><Relationship Id="rId2" Type="http://schemas.openxmlformats.org/officeDocument/2006/relationships/image" Target="../media/image168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72.png"/><Relationship Id="rId5" Type="http://schemas.openxmlformats.org/officeDocument/2006/relationships/image" Target="../media/image171.jpg"/><Relationship Id="rId4" Type="http://schemas.openxmlformats.org/officeDocument/2006/relationships/image" Target="../media/image170.png"/></Relationships>
</file>

<file path=ppt/slides/_rels/slide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4.jpg"/><Relationship Id="rId2" Type="http://schemas.openxmlformats.org/officeDocument/2006/relationships/image" Target="../media/image173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75.png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6.jpg"/><Relationship Id="rId1" Type="http://schemas.openxmlformats.org/officeDocument/2006/relationships/slideLayout" Target="../slideLayouts/slideLayout5.xml"/></Relationships>
</file>

<file path=ppt/slides/_rels/slide1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8.jpg"/><Relationship Id="rId2" Type="http://schemas.openxmlformats.org/officeDocument/2006/relationships/image" Target="../media/image177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79.png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0.jpg"/><Relationship Id="rId1" Type="http://schemas.openxmlformats.org/officeDocument/2006/relationships/slideLayout" Target="../slideLayouts/slideLayout5.xml"/></Relationships>
</file>

<file path=ppt/slides/_rels/slide1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2.png"/><Relationship Id="rId2" Type="http://schemas.openxmlformats.org/officeDocument/2006/relationships/image" Target="../media/image181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3.png"/></Relationships>
</file>

<file path=ppt/slides/_rels/slide1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5.jpg"/><Relationship Id="rId7" Type="http://schemas.openxmlformats.org/officeDocument/2006/relationships/image" Target="../media/image189.png"/><Relationship Id="rId2" Type="http://schemas.openxmlformats.org/officeDocument/2006/relationships/image" Target="../media/image184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88.jpg"/><Relationship Id="rId5" Type="http://schemas.openxmlformats.org/officeDocument/2006/relationships/image" Target="../media/image187.png"/><Relationship Id="rId4" Type="http://schemas.openxmlformats.org/officeDocument/2006/relationships/image" Target="../media/image186.png"/></Relationships>
</file>

<file path=ppt/slides/_rels/slide1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1.jpg"/><Relationship Id="rId2" Type="http://schemas.openxmlformats.org/officeDocument/2006/relationships/image" Target="../media/image190.jpg"/><Relationship Id="rId1" Type="http://schemas.openxmlformats.org/officeDocument/2006/relationships/slideLayout" Target="../slideLayouts/slideLayout5.xml"/></Relationships>
</file>

<file path=ppt/slides/_rels/slide1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3.jpg"/><Relationship Id="rId2" Type="http://schemas.openxmlformats.org/officeDocument/2006/relationships/image" Target="../media/image192.jpg"/><Relationship Id="rId1" Type="http://schemas.openxmlformats.org/officeDocument/2006/relationships/slideLayout" Target="../slideLayouts/slideLayout5.xml"/></Relationships>
</file>

<file path=ppt/slides/_rels/slide1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5.png"/><Relationship Id="rId2" Type="http://schemas.openxmlformats.org/officeDocument/2006/relationships/image" Target="../media/image194.jpg"/><Relationship Id="rId1" Type="http://schemas.openxmlformats.org/officeDocument/2006/relationships/slideLayout" Target="../slideLayouts/slideLayout5.xml"/></Relationships>
</file>

<file path=ppt/slides/_rels/slide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6.jpg"/><Relationship Id="rId1" Type="http://schemas.openxmlformats.org/officeDocument/2006/relationships/slideLayout" Target="../slideLayouts/slideLayout5.xml"/></Relationships>
</file>

<file path=ppt/slides/_rels/slide1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8.jpg"/><Relationship Id="rId2" Type="http://schemas.openxmlformats.org/officeDocument/2006/relationships/image" Target="../media/image197.jpg"/><Relationship Id="rId1" Type="http://schemas.openxmlformats.org/officeDocument/2006/relationships/slideLayout" Target="../slideLayouts/slideLayout5.xml"/></Relationships>
</file>

<file path=ppt/slides/_rels/slide1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0.png"/><Relationship Id="rId2" Type="http://schemas.openxmlformats.org/officeDocument/2006/relationships/image" Target="../media/image199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01.png"/></Relationships>
</file>

<file path=ppt/slides/_rels/slide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2.jpg"/><Relationship Id="rId1" Type="http://schemas.openxmlformats.org/officeDocument/2006/relationships/slideLayout" Target="../slideLayouts/slideLayout5.xml"/></Relationships>
</file>

<file path=ppt/slides/_rels/slide1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4.jpg"/><Relationship Id="rId2" Type="http://schemas.openxmlformats.org/officeDocument/2006/relationships/image" Target="../media/image203.jpg"/><Relationship Id="rId1" Type="http://schemas.openxmlformats.org/officeDocument/2006/relationships/slideLayout" Target="../slideLayouts/slideLayout5.xml"/></Relationships>
</file>

<file path=ppt/slides/_rels/slide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5.jpg"/><Relationship Id="rId1" Type="http://schemas.openxmlformats.org/officeDocument/2006/relationships/slideLayout" Target="../slideLayouts/slideLayout5.xml"/></Relationships>
</file>

<file path=ppt/slides/_rels/slide1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7.jpg"/><Relationship Id="rId2" Type="http://schemas.openxmlformats.org/officeDocument/2006/relationships/image" Target="../media/image206.jpg"/><Relationship Id="rId1" Type="http://schemas.openxmlformats.org/officeDocument/2006/relationships/slideLayout" Target="../slideLayouts/slideLayout5.xml"/></Relationships>
</file>

<file path=ppt/slides/_rels/slide1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9.png"/><Relationship Id="rId2" Type="http://schemas.openxmlformats.org/officeDocument/2006/relationships/image" Target="../media/image208.png"/><Relationship Id="rId1" Type="http://schemas.openxmlformats.org/officeDocument/2006/relationships/slideLayout" Target="../slideLayouts/slideLayout5.xml"/></Relationships>
</file>

<file path=ppt/slides/_rels/slide1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0.png"/><Relationship Id="rId1" Type="http://schemas.openxmlformats.org/officeDocument/2006/relationships/slideLayout" Target="../slideLayouts/slideLayout5.xml"/></Relationships>
</file>

<file path=ppt/slides/_rels/slide1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1.jpg"/><Relationship Id="rId1" Type="http://schemas.openxmlformats.org/officeDocument/2006/relationships/slideLayout" Target="../slideLayouts/slideLayout5.xml"/></Relationships>
</file>

<file path=ppt/slides/_rels/slide1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2.png"/><Relationship Id="rId1" Type="http://schemas.openxmlformats.org/officeDocument/2006/relationships/slideLayout" Target="../slideLayouts/slideLayout5.xml"/></Relationships>
</file>

<file path=ppt/slides/_rels/slide1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4.png"/><Relationship Id="rId2" Type="http://schemas.openxmlformats.org/officeDocument/2006/relationships/image" Target="../media/image213.png"/><Relationship Id="rId1" Type="http://schemas.openxmlformats.org/officeDocument/2006/relationships/slideLayout" Target="../slideLayouts/slideLayout5.xml"/></Relationships>
</file>

<file path=ppt/slides/_rels/slide1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6.png"/><Relationship Id="rId2" Type="http://schemas.openxmlformats.org/officeDocument/2006/relationships/image" Target="../media/image215.jp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18.jpg"/><Relationship Id="rId4" Type="http://schemas.openxmlformats.org/officeDocument/2006/relationships/image" Target="../media/image217.png"/></Relationships>
</file>

<file path=ppt/slides/_rels/slide1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0.png"/><Relationship Id="rId2" Type="http://schemas.openxmlformats.org/officeDocument/2006/relationships/image" Target="../media/image219.jpg"/><Relationship Id="rId1" Type="http://schemas.openxmlformats.org/officeDocument/2006/relationships/slideLayout" Target="../slideLayouts/slideLayout5.xml"/></Relationships>
</file>

<file path=ppt/slides/_rels/slide1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2.png"/><Relationship Id="rId2" Type="http://schemas.openxmlformats.org/officeDocument/2006/relationships/image" Target="../media/image221.png"/><Relationship Id="rId1" Type="http://schemas.openxmlformats.org/officeDocument/2006/relationships/slideLayout" Target="../slideLayouts/slideLayout5.xml"/></Relationships>
</file>

<file path=ppt/slides/_rels/slide1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4.png"/><Relationship Id="rId2" Type="http://schemas.openxmlformats.org/officeDocument/2006/relationships/image" Target="../media/image223.png"/><Relationship Id="rId1" Type="http://schemas.openxmlformats.org/officeDocument/2006/relationships/slideLayout" Target="../slideLayouts/slideLayout5.xml"/></Relationships>
</file>

<file path=ppt/slides/_rels/slide13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nylogic.com/books" TargetMode="External"/><Relationship Id="rId1" Type="http://schemas.openxmlformats.org/officeDocument/2006/relationships/slideLayout" Target="../slideLayouts/slideLayout5.xml"/></Relationships>
</file>

<file path=ppt/slides/_rels/slide1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5.jpg"/><Relationship Id="rId1" Type="http://schemas.openxmlformats.org/officeDocument/2006/relationships/slideLayout" Target="../slideLayouts/slideLayout5.xml"/></Relationships>
</file>

<file path=ppt/slides/_rels/slide1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8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pedia.org/wiki/Electronic_commerce" TargetMode="External"/><Relationship Id="rId1" Type="http://schemas.openxmlformats.org/officeDocument/2006/relationships/slideLayout" Target="../slideLayouts/slideLayout5.xml"/></Relationships>
</file>

<file path=ppt/slides/_rels/slide1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6.jpg"/><Relationship Id="rId1" Type="http://schemas.openxmlformats.org/officeDocument/2006/relationships/slideLayout" Target="../slideLayouts/slideLayout5.xml"/></Relationships>
</file>

<file path=ppt/slides/_rels/slide1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8.png"/><Relationship Id="rId2" Type="http://schemas.openxmlformats.org/officeDocument/2006/relationships/image" Target="../media/image227.png"/><Relationship Id="rId1" Type="http://schemas.openxmlformats.org/officeDocument/2006/relationships/slideLayout" Target="../slideLayouts/slideLayout5.xml"/></Relationships>
</file>

<file path=ppt/slides/_rels/slide1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0.png"/><Relationship Id="rId2" Type="http://schemas.openxmlformats.org/officeDocument/2006/relationships/image" Target="../media/image229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33.png"/><Relationship Id="rId5" Type="http://schemas.openxmlformats.org/officeDocument/2006/relationships/image" Target="../media/image232.jpg"/><Relationship Id="rId4" Type="http://schemas.openxmlformats.org/officeDocument/2006/relationships/image" Target="../media/image231.jpg"/></Relationships>
</file>

<file path=ppt/slides/_rels/slide1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0.jpg"/><Relationship Id="rId3" Type="http://schemas.openxmlformats.org/officeDocument/2006/relationships/image" Target="../media/image235.jpg"/><Relationship Id="rId7" Type="http://schemas.openxmlformats.org/officeDocument/2006/relationships/image" Target="../media/image239.png"/><Relationship Id="rId2" Type="http://schemas.openxmlformats.org/officeDocument/2006/relationships/image" Target="../media/image234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38.jpg"/><Relationship Id="rId5" Type="http://schemas.openxmlformats.org/officeDocument/2006/relationships/image" Target="../media/image237.png"/><Relationship Id="rId4" Type="http://schemas.openxmlformats.org/officeDocument/2006/relationships/image" Target="../media/image236.jpg"/></Relationships>
</file>

<file path=ppt/slides/_rels/slide1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2.jpg"/><Relationship Id="rId2" Type="http://schemas.openxmlformats.org/officeDocument/2006/relationships/image" Target="../media/image241.jpg"/><Relationship Id="rId1" Type="http://schemas.openxmlformats.org/officeDocument/2006/relationships/slideLayout" Target="../slideLayouts/slideLayout5.xml"/></Relationships>
</file>

<file path=ppt/slides/_rels/slide1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4.png"/><Relationship Id="rId2" Type="http://schemas.openxmlformats.org/officeDocument/2006/relationships/image" Target="../media/image243.jpg"/><Relationship Id="rId1" Type="http://schemas.openxmlformats.org/officeDocument/2006/relationships/slideLayout" Target="../slideLayouts/slideLayout5.xml"/></Relationships>
</file>

<file path=ppt/slides/_rels/slide1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6.png"/><Relationship Id="rId2" Type="http://schemas.openxmlformats.org/officeDocument/2006/relationships/image" Target="../media/image245.png"/><Relationship Id="rId1" Type="http://schemas.openxmlformats.org/officeDocument/2006/relationships/slideLayout" Target="../slideLayouts/slideLayout5.xml"/></Relationships>
</file>

<file path=ppt/slides/_rels/slide1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7.jpg"/><Relationship Id="rId1" Type="http://schemas.openxmlformats.org/officeDocument/2006/relationships/slideLayout" Target="../slideLayouts/slideLayout5.xml"/></Relationships>
</file>

<file path=ppt/slides/_rels/slide1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8.png"/><Relationship Id="rId1" Type="http://schemas.openxmlformats.org/officeDocument/2006/relationships/slideLayout" Target="../slideLayouts/slideLayout5.xml"/></Relationships>
</file>

<file path=ppt/slides/_rels/slide1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1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0.jpg"/><Relationship Id="rId2" Type="http://schemas.openxmlformats.org/officeDocument/2006/relationships/image" Target="../media/image249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51.jpg"/></Relationships>
</file>

<file path=ppt/slides/_rels/slide1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3.jpg"/><Relationship Id="rId2" Type="http://schemas.openxmlformats.org/officeDocument/2006/relationships/image" Target="../media/image252.jpg"/><Relationship Id="rId1" Type="http://schemas.openxmlformats.org/officeDocument/2006/relationships/slideLayout" Target="../slideLayouts/slideLayout5.xml"/></Relationships>
</file>

<file path=ppt/slides/_rels/slide1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5.jpg"/><Relationship Id="rId7" Type="http://schemas.openxmlformats.org/officeDocument/2006/relationships/image" Target="../media/image259.jpg"/><Relationship Id="rId2" Type="http://schemas.openxmlformats.org/officeDocument/2006/relationships/image" Target="../media/image254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58.jpg"/><Relationship Id="rId5" Type="http://schemas.openxmlformats.org/officeDocument/2006/relationships/image" Target="../media/image257.jpg"/><Relationship Id="rId4" Type="http://schemas.openxmlformats.org/officeDocument/2006/relationships/image" Target="../media/image256.jpg"/></Relationships>
</file>

<file path=ppt/slides/_rels/slide1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1.jpg"/><Relationship Id="rId2" Type="http://schemas.openxmlformats.org/officeDocument/2006/relationships/image" Target="../media/image260.jpg"/><Relationship Id="rId1" Type="http://schemas.openxmlformats.org/officeDocument/2006/relationships/slideLayout" Target="../slideLayouts/slideLayout5.xml"/></Relationships>
</file>

<file path=ppt/slides/_rels/slide1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3.jpg"/><Relationship Id="rId2" Type="http://schemas.openxmlformats.org/officeDocument/2006/relationships/image" Target="../media/image262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64.png"/></Relationships>
</file>

<file path=ppt/slides/_rels/slide1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5.jpg"/><Relationship Id="rId1" Type="http://schemas.openxmlformats.org/officeDocument/2006/relationships/slideLayout" Target="../slideLayouts/slideLayout5.xml"/></Relationships>
</file>

<file path=ppt/slides/_rels/slide1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6.jpg"/><Relationship Id="rId1" Type="http://schemas.openxmlformats.org/officeDocument/2006/relationships/slideLayout" Target="../slideLayouts/slideLayout5.xml"/></Relationships>
</file>

<file path=ppt/slides/_rels/slide1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7.jpg"/><Relationship Id="rId1" Type="http://schemas.openxmlformats.org/officeDocument/2006/relationships/slideLayout" Target="../slideLayouts/slideLayout5.xml"/></Relationships>
</file>

<file path=ppt/slides/_rels/slide1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8.jpg"/><Relationship Id="rId1" Type="http://schemas.openxmlformats.org/officeDocument/2006/relationships/slideLayout" Target="../slideLayouts/slideLayout5.xml"/></Relationships>
</file>

<file path=ppt/slides/_rels/slide1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0.png"/><Relationship Id="rId2" Type="http://schemas.openxmlformats.org/officeDocument/2006/relationships/image" Target="../media/image269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71.png"/></Relationships>
</file>

<file path=ppt/slides/_rels/slide1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3.png"/><Relationship Id="rId2" Type="http://schemas.openxmlformats.org/officeDocument/2006/relationships/image" Target="../media/image272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74.jpg"/></Relationships>
</file>

<file path=ppt/slides/_rels/slide1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6.jpg"/><Relationship Id="rId2" Type="http://schemas.openxmlformats.org/officeDocument/2006/relationships/image" Target="../media/image275.jpg"/><Relationship Id="rId1" Type="http://schemas.openxmlformats.org/officeDocument/2006/relationships/slideLayout" Target="../slideLayouts/slideLayout5.xml"/></Relationships>
</file>

<file path=ppt/slides/_rels/slide1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8.jpg"/><Relationship Id="rId2" Type="http://schemas.openxmlformats.org/officeDocument/2006/relationships/image" Target="../media/image277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79.jpg"/></Relationships>
</file>

<file path=ppt/slides/_rels/slide1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1.jpg"/><Relationship Id="rId2" Type="http://schemas.openxmlformats.org/officeDocument/2006/relationships/image" Target="../media/image280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82.jpg"/></Relationships>
</file>

<file path=ppt/slides/_rels/slide177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hwr-berlin.de/ivanov" TargetMode="External"/><Relationship Id="rId2" Type="http://schemas.openxmlformats.org/officeDocument/2006/relationships/hyperlink" Target="https://www.anylogistix.com/upload/alx-book.pdf" TargetMode="Externa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9554" marR="5080">
              <a:lnSpc>
                <a:spcPts val="4500"/>
              </a:lnSpc>
              <a:spcBef>
                <a:spcPts val="100"/>
              </a:spcBef>
            </a:pPr>
            <a:r>
              <a:rPr spc="105" dirty="0"/>
              <a:t>Supply </a:t>
            </a:r>
            <a:r>
              <a:rPr spc="60" dirty="0"/>
              <a:t>Chain</a:t>
            </a:r>
            <a:r>
              <a:rPr spc="-560" dirty="0"/>
              <a:t> </a:t>
            </a:r>
            <a:r>
              <a:rPr spc="15" dirty="0"/>
              <a:t>Simulation  </a:t>
            </a:r>
            <a:r>
              <a:rPr spc="90" dirty="0"/>
              <a:t>and </a:t>
            </a:r>
            <a:r>
              <a:rPr spc="-40" dirty="0"/>
              <a:t>Optimization</a:t>
            </a:r>
            <a:r>
              <a:rPr spc="-505" dirty="0"/>
              <a:t> </a:t>
            </a:r>
            <a:r>
              <a:rPr spc="-15" dirty="0"/>
              <a:t>with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411122" y="4986007"/>
          <a:ext cx="5608319" cy="39560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020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020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020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0207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95605">
                <a:tc>
                  <a:txBody>
                    <a:bodyPr/>
                    <a:lstStyle/>
                    <a:p>
                      <a:pPr marL="464184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200" spc="5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design</a:t>
                      </a:r>
                      <a:endParaRPr sz="1200">
                        <a:latin typeface="Trebuchet MS"/>
                        <a:cs typeface="Trebuchet MS"/>
                      </a:endParaRPr>
                    </a:p>
                  </a:txBody>
                  <a:tcPr marL="0" marR="0" marT="97790" marB="0">
                    <a:solidFill>
                      <a:srgbClr val="DE380F"/>
                    </a:solidFill>
                  </a:tcPr>
                </a:tc>
                <a:tc>
                  <a:txBody>
                    <a:bodyPr/>
                    <a:lstStyle/>
                    <a:p>
                      <a:pPr marL="396240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200" spc="1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optimize</a:t>
                      </a:r>
                      <a:endParaRPr sz="1200">
                        <a:latin typeface="Trebuchet MS"/>
                        <a:cs typeface="Trebuchet MS"/>
                      </a:endParaRPr>
                    </a:p>
                  </a:txBody>
                  <a:tcPr marL="0" marR="0" marT="97790" marB="0">
                    <a:solidFill>
                      <a:srgbClr val="F28700"/>
                    </a:solidFill>
                  </a:tcPr>
                </a:tc>
                <a:tc>
                  <a:txBody>
                    <a:bodyPr/>
                    <a:lstStyle/>
                    <a:p>
                      <a:pPr marL="295910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200" spc="20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experiment</a:t>
                      </a:r>
                      <a:endParaRPr sz="1200">
                        <a:latin typeface="Trebuchet MS"/>
                        <a:cs typeface="Trebuchet MS"/>
                      </a:endParaRPr>
                    </a:p>
                  </a:txBody>
                  <a:tcPr marL="0" marR="0" marT="97790" marB="0">
                    <a:solidFill>
                      <a:srgbClr val="C9AD29"/>
                    </a:solidFill>
                  </a:tcPr>
                </a:tc>
                <a:tc>
                  <a:txBody>
                    <a:bodyPr/>
                    <a:lstStyle/>
                    <a:p>
                      <a:pPr marL="392430">
                        <a:lnSpc>
                          <a:spcPct val="100000"/>
                        </a:lnSpc>
                        <a:spcBef>
                          <a:spcPts val="770"/>
                        </a:spcBef>
                      </a:pPr>
                      <a:r>
                        <a:rPr sz="1200" spc="25" dirty="0">
                          <a:solidFill>
                            <a:srgbClr val="FFFFFF"/>
                          </a:solidFill>
                          <a:latin typeface="Trebuchet MS"/>
                          <a:cs typeface="Trebuchet MS"/>
                        </a:rPr>
                        <a:t>innovate</a:t>
                      </a:r>
                      <a:endParaRPr sz="1200">
                        <a:latin typeface="Trebuchet MS"/>
                        <a:cs typeface="Trebuchet MS"/>
                      </a:endParaRPr>
                    </a:p>
                  </a:txBody>
                  <a:tcPr marL="0" marR="0" marT="97790" marB="0">
                    <a:solidFill>
                      <a:srgbClr val="4C4C4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1398257" y="5591543"/>
            <a:ext cx="4589780" cy="13335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5000"/>
              </a:lnSpc>
              <a:spcBef>
                <a:spcPts val="100"/>
              </a:spcBef>
            </a:pPr>
            <a:r>
              <a:rPr sz="1200" spc="30" dirty="0">
                <a:solidFill>
                  <a:srgbClr val="4C4C4C"/>
                </a:solidFill>
                <a:latin typeface="Trebuchet MS"/>
                <a:cs typeface="Trebuchet MS"/>
              </a:rPr>
              <a:t>Decision-oriented</a:t>
            </a:r>
            <a:r>
              <a:rPr sz="1200" spc="-9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1200" spc="40" dirty="0">
                <a:solidFill>
                  <a:srgbClr val="4C4C4C"/>
                </a:solidFill>
                <a:latin typeface="Trebuchet MS"/>
                <a:cs typeface="Trebuchet MS"/>
              </a:rPr>
              <a:t>teaching</a:t>
            </a:r>
            <a:r>
              <a:rPr sz="1200" spc="-6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1200" spc="50" dirty="0">
                <a:solidFill>
                  <a:srgbClr val="4C4C4C"/>
                </a:solidFill>
                <a:latin typeface="Trebuchet MS"/>
                <a:cs typeface="Trebuchet MS"/>
              </a:rPr>
              <a:t>notes</a:t>
            </a:r>
            <a:r>
              <a:rPr sz="1200" spc="-9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1200" spc="15" dirty="0">
                <a:solidFill>
                  <a:srgbClr val="4C4C4C"/>
                </a:solidFill>
                <a:latin typeface="Trebuchet MS"/>
                <a:cs typeface="Trebuchet MS"/>
              </a:rPr>
              <a:t>for</a:t>
            </a:r>
            <a:r>
              <a:rPr sz="1200" spc="-9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1200" spc="45" dirty="0">
                <a:solidFill>
                  <a:srgbClr val="4C4C4C"/>
                </a:solidFill>
                <a:latin typeface="Trebuchet MS"/>
                <a:cs typeface="Trebuchet MS"/>
              </a:rPr>
              <a:t>model-based</a:t>
            </a:r>
            <a:r>
              <a:rPr sz="1200" spc="-6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1200" spc="45" dirty="0">
                <a:solidFill>
                  <a:srgbClr val="4C4C4C"/>
                </a:solidFill>
                <a:latin typeface="Trebuchet MS"/>
                <a:cs typeface="Trebuchet MS"/>
              </a:rPr>
              <a:t>management  </a:t>
            </a:r>
            <a:r>
              <a:rPr sz="1200" spc="30" dirty="0">
                <a:solidFill>
                  <a:srgbClr val="4C4C4C"/>
                </a:solidFill>
                <a:latin typeface="Trebuchet MS"/>
                <a:cs typeface="Trebuchet MS"/>
              </a:rPr>
              <a:t>decision</a:t>
            </a:r>
            <a:r>
              <a:rPr sz="1200" spc="-7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1200" spc="35" dirty="0">
                <a:solidFill>
                  <a:srgbClr val="4C4C4C"/>
                </a:solidFill>
                <a:latin typeface="Trebuchet MS"/>
                <a:cs typeface="Trebuchet MS"/>
              </a:rPr>
              <a:t>making</a:t>
            </a:r>
            <a:endParaRPr sz="12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b="1" spc="30" dirty="0">
                <a:solidFill>
                  <a:srgbClr val="4C4C4C"/>
                </a:solidFill>
                <a:latin typeface="Trebuchet MS"/>
                <a:cs typeface="Trebuchet MS"/>
              </a:rPr>
              <a:t>Prof.</a:t>
            </a:r>
            <a:r>
              <a:rPr sz="1200" b="1" spc="-114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1200" b="1" spc="-15" dirty="0">
                <a:solidFill>
                  <a:srgbClr val="4C4C4C"/>
                </a:solidFill>
                <a:latin typeface="Trebuchet MS"/>
                <a:cs typeface="Trebuchet MS"/>
              </a:rPr>
              <a:t>Dr.</a:t>
            </a:r>
            <a:r>
              <a:rPr sz="1200" b="1" spc="-11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1200" b="1" spc="70" dirty="0">
                <a:solidFill>
                  <a:srgbClr val="4C4C4C"/>
                </a:solidFill>
                <a:latin typeface="Trebuchet MS"/>
                <a:cs typeface="Trebuchet MS"/>
              </a:rPr>
              <a:t>Dmitry</a:t>
            </a:r>
            <a:r>
              <a:rPr sz="1200" b="1" spc="-14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1200" b="1" spc="65" dirty="0">
                <a:solidFill>
                  <a:srgbClr val="4C4C4C"/>
                </a:solidFill>
                <a:latin typeface="Trebuchet MS"/>
                <a:cs typeface="Trebuchet MS"/>
              </a:rPr>
              <a:t>Ivanov</a:t>
            </a:r>
            <a:endParaRPr sz="1200">
              <a:latin typeface="Trebuchet MS"/>
              <a:cs typeface="Trebuchet MS"/>
            </a:endParaRPr>
          </a:p>
          <a:p>
            <a:pPr marL="12700" marR="1778000">
              <a:lnSpc>
                <a:spcPct val="125000"/>
              </a:lnSpc>
            </a:pPr>
            <a:r>
              <a:rPr sz="1200" spc="10" dirty="0">
                <a:solidFill>
                  <a:srgbClr val="4C4C4C"/>
                </a:solidFill>
                <a:latin typeface="Trebuchet MS"/>
                <a:cs typeface="Trebuchet MS"/>
              </a:rPr>
              <a:t>Berlin </a:t>
            </a:r>
            <a:r>
              <a:rPr sz="1200" spc="55" dirty="0">
                <a:solidFill>
                  <a:srgbClr val="4C4C4C"/>
                </a:solidFill>
                <a:latin typeface="Trebuchet MS"/>
                <a:cs typeface="Trebuchet MS"/>
              </a:rPr>
              <a:t>School </a:t>
            </a:r>
            <a:r>
              <a:rPr sz="1200" spc="30" dirty="0">
                <a:solidFill>
                  <a:srgbClr val="4C4C4C"/>
                </a:solidFill>
                <a:latin typeface="Trebuchet MS"/>
                <a:cs typeface="Trebuchet MS"/>
              </a:rPr>
              <a:t>of </a:t>
            </a:r>
            <a:r>
              <a:rPr sz="1200" spc="55" dirty="0">
                <a:solidFill>
                  <a:srgbClr val="4C4C4C"/>
                </a:solidFill>
                <a:latin typeface="Trebuchet MS"/>
                <a:cs typeface="Trebuchet MS"/>
              </a:rPr>
              <a:t>Economics </a:t>
            </a:r>
            <a:r>
              <a:rPr sz="1200" spc="45" dirty="0">
                <a:solidFill>
                  <a:srgbClr val="4C4C4C"/>
                </a:solidFill>
                <a:latin typeface="Trebuchet MS"/>
                <a:cs typeface="Trebuchet MS"/>
              </a:rPr>
              <a:t>and </a:t>
            </a:r>
            <a:r>
              <a:rPr sz="1200" spc="50" dirty="0">
                <a:solidFill>
                  <a:srgbClr val="4C4C4C"/>
                </a:solidFill>
                <a:latin typeface="Trebuchet MS"/>
                <a:cs typeface="Trebuchet MS"/>
              </a:rPr>
              <a:t>Law  </a:t>
            </a:r>
            <a:r>
              <a:rPr sz="1200" spc="45" dirty="0">
                <a:solidFill>
                  <a:srgbClr val="4C4C4C"/>
                </a:solidFill>
                <a:latin typeface="Trebuchet MS"/>
                <a:cs typeface="Trebuchet MS"/>
              </a:rPr>
              <a:t>Professor</a:t>
            </a:r>
            <a:r>
              <a:rPr sz="1200" spc="-12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1200" spc="30" dirty="0">
                <a:solidFill>
                  <a:srgbClr val="4C4C4C"/>
                </a:solidFill>
                <a:latin typeface="Trebuchet MS"/>
                <a:cs typeface="Trebuchet MS"/>
              </a:rPr>
              <a:t>of</a:t>
            </a:r>
            <a:r>
              <a:rPr sz="1200" spc="-12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1200" spc="55" dirty="0">
                <a:solidFill>
                  <a:srgbClr val="4C4C4C"/>
                </a:solidFill>
                <a:latin typeface="Trebuchet MS"/>
                <a:cs typeface="Trebuchet MS"/>
              </a:rPr>
              <a:t>Supply</a:t>
            </a:r>
            <a:r>
              <a:rPr sz="1200" spc="-12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1200" spc="40" dirty="0">
                <a:solidFill>
                  <a:srgbClr val="4C4C4C"/>
                </a:solidFill>
                <a:latin typeface="Trebuchet MS"/>
                <a:cs typeface="Trebuchet MS"/>
              </a:rPr>
              <a:t>Chain</a:t>
            </a:r>
            <a:r>
              <a:rPr sz="1200" spc="-9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1200" spc="50" dirty="0">
                <a:solidFill>
                  <a:srgbClr val="4C4C4C"/>
                </a:solidFill>
                <a:latin typeface="Trebuchet MS"/>
                <a:cs typeface="Trebuchet MS"/>
              </a:rPr>
              <a:t>Management</a:t>
            </a:r>
            <a:endParaRPr sz="12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380426" y="8937421"/>
            <a:ext cx="4750435" cy="629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2900"/>
              </a:lnSpc>
              <a:spcBef>
                <a:spcPts val="100"/>
              </a:spcBef>
            </a:pPr>
            <a:r>
              <a:rPr sz="800" spc="-30" dirty="0">
                <a:solidFill>
                  <a:srgbClr val="4C4C4C"/>
                </a:solidFill>
                <a:latin typeface="Trebuchet MS"/>
                <a:cs typeface="Trebuchet MS"/>
              </a:rPr>
              <a:t>To</a:t>
            </a:r>
            <a:r>
              <a:rPr sz="800" spc="-4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20" dirty="0">
                <a:solidFill>
                  <a:srgbClr val="4C4C4C"/>
                </a:solidFill>
                <a:latin typeface="Trebuchet MS"/>
                <a:cs typeface="Trebuchet MS"/>
              </a:rPr>
              <a:t>be</a:t>
            </a:r>
            <a:r>
              <a:rPr sz="800" spc="-4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10" dirty="0">
                <a:solidFill>
                  <a:srgbClr val="4C4C4C"/>
                </a:solidFill>
                <a:latin typeface="Trebuchet MS"/>
                <a:cs typeface="Trebuchet MS"/>
              </a:rPr>
              <a:t>cited</a:t>
            </a:r>
            <a:r>
              <a:rPr sz="800" spc="-4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dirty="0">
                <a:solidFill>
                  <a:srgbClr val="4C4C4C"/>
                </a:solidFill>
                <a:latin typeface="Trebuchet MS"/>
                <a:cs typeface="Trebuchet MS"/>
              </a:rPr>
              <a:t>as:</a:t>
            </a:r>
            <a:r>
              <a:rPr sz="800" spc="-4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30" dirty="0">
                <a:solidFill>
                  <a:srgbClr val="4C4C4C"/>
                </a:solidFill>
                <a:latin typeface="Trebuchet MS"/>
                <a:cs typeface="Trebuchet MS"/>
              </a:rPr>
              <a:t>Ivanov</a:t>
            </a:r>
            <a:r>
              <a:rPr sz="800" spc="-6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-20" dirty="0">
                <a:solidFill>
                  <a:srgbClr val="4C4C4C"/>
                </a:solidFill>
                <a:latin typeface="Trebuchet MS"/>
                <a:cs typeface="Trebuchet MS"/>
              </a:rPr>
              <a:t>D.</a:t>
            </a:r>
            <a:r>
              <a:rPr sz="800" spc="-6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dirty="0">
                <a:solidFill>
                  <a:srgbClr val="4C4C4C"/>
                </a:solidFill>
                <a:latin typeface="Trebuchet MS"/>
                <a:cs typeface="Trebuchet MS"/>
              </a:rPr>
              <a:t>(2018).</a:t>
            </a:r>
            <a:r>
              <a:rPr sz="800" spc="-4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35" dirty="0">
                <a:solidFill>
                  <a:srgbClr val="4C4C4C"/>
                </a:solidFill>
                <a:latin typeface="Trebuchet MS"/>
                <a:cs typeface="Trebuchet MS"/>
              </a:rPr>
              <a:t>Supply</a:t>
            </a:r>
            <a:r>
              <a:rPr sz="800" spc="-6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25" dirty="0">
                <a:solidFill>
                  <a:srgbClr val="4C4C4C"/>
                </a:solidFill>
                <a:latin typeface="Trebuchet MS"/>
                <a:cs typeface="Trebuchet MS"/>
              </a:rPr>
              <a:t>chain</a:t>
            </a:r>
            <a:r>
              <a:rPr sz="800" spc="-4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15" dirty="0">
                <a:solidFill>
                  <a:srgbClr val="4C4C4C"/>
                </a:solidFill>
                <a:latin typeface="Trebuchet MS"/>
                <a:cs typeface="Trebuchet MS"/>
              </a:rPr>
              <a:t>simulation</a:t>
            </a:r>
            <a:r>
              <a:rPr sz="800" spc="-4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30" dirty="0">
                <a:solidFill>
                  <a:srgbClr val="4C4C4C"/>
                </a:solidFill>
                <a:latin typeface="Trebuchet MS"/>
                <a:cs typeface="Trebuchet MS"/>
              </a:rPr>
              <a:t>and</a:t>
            </a:r>
            <a:r>
              <a:rPr sz="800" spc="-4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10" dirty="0">
                <a:solidFill>
                  <a:srgbClr val="4C4C4C"/>
                </a:solidFill>
                <a:latin typeface="Trebuchet MS"/>
                <a:cs typeface="Trebuchet MS"/>
              </a:rPr>
              <a:t>optimization</a:t>
            </a:r>
            <a:r>
              <a:rPr sz="800" spc="-6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15" dirty="0">
                <a:solidFill>
                  <a:srgbClr val="4C4C4C"/>
                </a:solidFill>
                <a:latin typeface="Trebuchet MS"/>
                <a:cs typeface="Trebuchet MS"/>
              </a:rPr>
              <a:t>with</a:t>
            </a:r>
            <a:r>
              <a:rPr sz="800" spc="-4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15" dirty="0">
                <a:solidFill>
                  <a:srgbClr val="4C4C4C"/>
                </a:solidFill>
                <a:latin typeface="Trebuchet MS"/>
                <a:cs typeface="Trebuchet MS"/>
              </a:rPr>
              <a:t>anyLogistix:</a:t>
            </a:r>
            <a:r>
              <a:rPr sz="800" spc="-6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15" dirty="0">
                <a:solidFill>
                  <a:srgbClr val="4C4C4C"/>
                </a:solidFill>
                <a:latin typeface="Trebuchet MS"/>
                <a:cs typeface="Trebuchet MS"/>
              </a:rPr>
              <a:t>Teaching  </a:t>
            </a:r>
            <a:r>
              <a:rPr sz="800" spc="10" dirty="0">
                <a:solidFill>
                  <a:srgbClr val="4C4C4C"/>
                </a:solidFill>
                <a:latin typeface="Trebuchet MS"/>
                <a:cs typeface="Trebuchet MS"/>
              </a:rPr>
              <a:t>notes.</a:t>
            </a:r>
            <a:r>
              <a:rPr sz="800" spc="-4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5" dirty="0">
                <a:solidFill>
                  <a:srgbClr val="4C4C4C"/>
                </a:solidFill>
                <a:latin typeface="Trebuchet MS"/>
                <a:cs typeface="Trebuchet MS"/>
              </a:rPr>
              <a:t>Berlin</a:t>
            </a:r>
            <a:r>
              <a:rPr sz="800" spc="-5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35" dirty="0">
                <a:solidFill>
                  <a:srgbClr val="4C4C4C"/>
                </a:solidFill>
                <a:latin typeface="Trebuchet MS"/>
                <a:cs typeface="Trebuchet MS"/>
              </a:rPr>
              <a:t>School</a:t>
            </a:r>
            <a:r>
              <a:rPr sz="800" spc="-5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20" dirty="0">
                <a:solidFill>
                  <a:srgbClr val="4C4C4C"/>
                </a:solidFill>
                <a:latin typeface="Trebuchet MS"/>
                <a:cs typeface="Trebuchet MS"/>
              </a:rPr>
              <a:t>of</a:t>
            </a:r>
            <a:r>
              <a:rPr sz="800" spc="-6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35" dirty="0">
                <a:solidFill>
                  <a:srgbClr val="4C4C4C"/>
                </a:solidFill>
                <a:latin typeface="Trebuchet MS"/>
                <a:cs typeface="Trebuchet MS"/>
              </a:rPr>
              <a:t>Economics</a:t>
            </a:r>
            <a:r>
              <a:rPr sz="800" spc="-6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30" dirty="0">
                <a:solidFill>
                  <a:srgbClr val="4C4C4C"/>
                </a:solidFill>
                <a:latin typeface="Trebuchet MS"/>
                <a:cs typeface="Trebuchet MS"/>
              </a:rPr>
              <a:t>and</a:t>
            </a:r>
            <a:r>
              <a:rPr sz="800" spc="-65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dirty="0">
                <a:solidFill>
                  <a:srgbClr val="4C4C4C"/>
                </a:solidFill>
                <a:latin typeface="Trebuchet MS"/>
                <a:cs typeface="Trebuchet MS"/>
              </a:rPr>
              <a:t>Law.</a:t>
            </a:r>
            <a:endParaRPr sz="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800" spc="85" dirty="0">
                <a:solidFill>
                  <a:srgbClr val="4C4C4C"/>
                </a:solidFill>
                <a:latin typeface="Trebuchet MS"/>
                <a:cs typeface="Trebuchet MS"/>
              </a:rPr>
              <a:t>©</a:t>
            </a:r>
            <a:r>
              <a:rPr sz="800" spc="-5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dirty="0">
                <a:solidFill>
                  <a:srgbClr val="4C4C4C"/>
                </a:solidFill>
                <a:latin typeface="Trebuchet MS"/>
                <a:cs typeface="Trebuchet MS"/>
              </a:rPr>
              <a:t>Prof.</a:t>
            </a:r>
            <a:r>
              <a:rPr sz="800" spc="-5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-15" dirty="0">
                <a:solidFill>
                  <a:srgbClr val="4C4C4C"/>
                </a:solidFill>
                <a:latin typeface="Trebuchet MS"/>
                <a:cs typeface="Trebuchet MS"/>
              </a:rPr>
              <a:t>Dr.</a:t>
            </a:r>
            <a:r>
              <a:rPr sz="800" spc="-5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15" dirty="0">
                <a:solidFill>
                  <a:srgbClr val="4C4C4C"/>
                </a:solidFill>
                <a:latin typeface="Trebuchet MS"/>
                <a:cs typeface="Trebuchet MS"/>
              </a:rPr>
              <a:t>Dmitry</a:t>
            </a:r>
            <a:r>
              <a:rPr sz="800" spc="-7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15" dirty="0">
                <a:solidFill>
                  <a:srgbClr val="4C4C4C"/>
                </a:solidFill>
                <a:latin typeface="Trebuchet MS"/>
                <a:cs typeface="Trebuchet MS"/>
              </a:rPr>
              <a:t>Ivanov,</a:t>
            </a:r>
            <a:r>
              <a:rPr sz="800" spc="-7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10" dirty="0">
                <a:solidFill>
                  <a:srgbClr val="4C4C4C"/>
                </a:solidFill>
                <a:latin typeface="Trebuchet MS"/>
                <a:cs typeface="Trebuchet MS"/>
              </a:rPr>
              <a:t>2018.</a:t>
            </a:r>
            <a:r>
              <a:rPr sz="800" spc="-7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-5" dirty="0">
                <a:solidFill>
                  <a:srgbClr val="4C4C4C"/>
                </a:solidFill>
                <a:latin typeface="Trebuchet MS"/>
                <a:cs typeface="Trebuchet MS"/>
              </a:rPr>
              <a:t>All</a:t>
            </a:r>
            <a:r>
              <a:rPr sz="800" spc="-5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25" dirty="0">
                <a:solidFill>
                  <a:srgbClr val="4C4C4C"/>
                </a:solidFill>
                <a:latin typeface="Trebuchet MS"/>
                <a:cs typeface="Trebuchet MS"/>
              </a:rPr>
              <a:t>rights</a:t>
            </a:r>
            <a:r>
              <a:rPr sz="800" spc="-50" dirty="0">
                <a:solidFill>
                  <a:srgbClr val="4C4C4C"/>
                </a:solidFill>
                <a:latin typeface="Trebuchet MS"/>
                <a:cs typeface="Trebuchet MS"/>
              </a:rPr>
              <a:t> </a:t>
            </a:r>
            <a:r>
              <a:rPr sz="800" spc="5" dirty="0">
                <a:solidFill>
                  <a:srgbClr val="4C4C4C"/>
                </a:solidFill>
                <a:latin typeface="Trebuchet MS"/>
                <a:cs typeface="Trebuchet MS"/>
              </a:rPr>
              <a:t>reserved.</a:t>
            </a:r>
            <a:endParaRPr sz="800">
              <a:latin typeface="Trebuchet MS"/>
              <a:cs typeface="Trebuchet MS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411122" y="4150791"/>
            <a:ext cx="229870" cy="348615"/>
          </a:xfrm>
          <a:custGeom>
            <a:avLst/>
            <a:gdLst/>
            <a:ahLst/>
            <a:cxnLst/>
            <a:rect l="l" t="t" r="r" b="b"/>
            <a:pathLst>
              <a:path w="229869" h="348614">
                <a:moveTo>
                  <a:pt x="106616" y="0"/>
                </a:moveTo>
                <a:lnTo>
                  <a:pt x="70642" y="33906"/>
                </a:lnTo>
                <a:lnTo>
                  <a:pt x="41090" y="73848"/>
                </a:lnTo>
                <a:lnTo>
                  <a:pt x="18864" y="118917"/>
                </a:lnTo>
                <a:lnTo>
                  <a:pt x="4866" y="168204"/>
                </a:lnTo>
                <a:lnTo>
                  <a:pt x="0" y="220802"/>
                </a:lnTo>
                <a:lnTo>
                  <a:pt x="376" y="235462"/>
                </a:lnTo>
                <a:lnTo>
                  <a:pt x="5829" y="278180"/>
                </a:lnTo>
                <a:lnTo>
                  <a:pt x="42637" y="315734"/>
                </a:lnTo>
                <a:lnTo>
                  <a:pt x="114096" y="348259"/>
                </a:lnTo>
                <a:lnTo>
                  <a:pt x="125482" y="307460"/>
                </a:lnTo>
                <a:lnTo>
                  <a:pt x="139749" y="263608"/>
                </a:lnTo>
                <a:lnTo>
                  <a:pt x="157106" y="218373"/>
                </a:lnTo>
                <a:lnTo>
                  <a:pt x="177763" y="173423"/>
                </a:lnTo>
                <a:lnTo>
                  <a:pt x="201927" y="130429"/>
                </a:lnTo>
                <a:lnTo>
                  <a:pt x="229806" y="91059"/>
                </a:lnTo>
                <a:lnTo>
                  <a:pt x="202701" y="68967"/>
                </a:lnTo>
                <a:lnTo>
                  <a:pt x="173188" y="46420"/>
                </a:lnTo>
                <a:lnTo>
                  <a:pt x="141186" y="23427"/>
                </a:lnTo>
                <a:lnTo>
                  <a:pt x="106616" y="0"/>
                </a:lnTo>
                <a:close/>
              </a:path>
            </a:pathLst>
          </a:custGeom>
          <a:solidFill>
            <a:srgbClr val="F287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19148" y="4438624"/>
            <a:ext cx="97561" cy="14470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588909" y="4168163"/>
            <a:ext cx="366153" cy="33605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582889" y="4092791"/>
            <a:ext cx="285115" cy="105410"/>
          </a:xfrm>
          <a:custGeom>
            <a:avLst/>
            <a:gdLst/>
            <a:ahLst/>
            <a:cxnLst/>
            <a:rect l="l" t="t" r="r" b="b"/>
            <a:pathLst>
              <a:path w="285114" h="105410">
                <a:moveTo>
                  <a:pt x="101815" y="0"/>
                </a:moveTo>
                <a:lnTo>
                  <a:pt x="75145" y="1318"/>
                </a:lnTo>
                <a:lnTo>
                  <a:pt x="49212" y="5184"/>
                </a:lnTo>
                <a:lnTo>
                  <a:pt x="24127" y="11465"/>
                </a:lnTo>
                <a:lnTo>
                  <a:pt x="0" y="20027"/>
                </a:lnTo>
                <a:lnTo>
                  <a:pt x="16398" y="32241"/>
                </a:lnTo>
                <a:lnTo>
                  <a:pt x="40070" y="50868"/>
                </a:lnTo>
                <a:lnTo>
                  <a:pt x="69164" y="75265"/>
                </a:lnTo>
                <a:lnTo>
                  <a:pt x="101828" y="104787"/>
                </a:lnTo>
                <a:lnTo>
                  <a:pt x="140318" y="79954"/>
                </a:lnTo>
                <a:lnTo>
                  <a:pt x="183472" y="64916"/>
                </a:lnTo>
                <a:lnTo>
                  <a:pt x="231514" y="61478"/>
                </a:lnTo>
                <a:lnTo>
                  <a:pt x="271622" y="61478"/>
                </a:lnTo>
                <a:lnTo>
                  <a:pt x="245546" y="41549"/>
                </a:lnTo>
                <a:lnTo>
                  <a:pt x="201439" y="19070"/>
                </a:lnTo>
                <a:lnTo>
                  <a:pt x="153234" y="4918"/>
                </a:lnTo>
                <a:lnTo>
                  <a:pt x="101815" y="0"/>
                </a:lnTo>
                <a:close/>
              </a:path>
              <a:path w="285114" h="105410">
                <a:moveTo>
                  <a:pt x="271622" y="61478"/>
                </a:moveTo>
                <a:lnTo>
                  <a:pt x="231514" y="61478"/>
                </a:lnTo>
                <a:lnTo>
                  <a:pt x="284670" y="71450"/>
                </a:lnTo>
                <a:lnTo>
                  <a:pt x="271622" y="61478"/>
                </a:lnTo>
                <a:close/>
              </a:path>
            </a:pathLst>
          </a:custGeom>
          <a:solidFill>
            <a:srgbClr val="DE380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812429" y="4412958"/>
            <a:ext cx="142836" cy="20520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568678" y="4492168"/>
            <a:ext cx="254635" cy="158750"/>
          </a:xfrm>
          <a:custGeom>
            <a:avLst/>
            <a:gdLst/>
            <a:ahLst/>
            <a:cxnLst/>
            <a:rect l="l" t="t" r="r" b="b"/>
            <a:pathLst>
              <a:path w="254635" h="158750">
                <a:moveTo>
                  <a:pt x="249783" y="0"/>
                </a:moveTo>
                <a:lnTo>
                  <a:pt x="204369" y="20100"/>
                </a:lnTo>
                <a:lnTo>
                  <a:pt x="156670" y="37381"/>
                </a:lnTo>
                <a:lnTo>
                  <a:pt x="107828" y="50357"/>
                </a:lnTo>
                <a:lnTo>
                  <a:pt x="58983" y="57543"/>
                </a:lnTo>
                <a:lnTo>
                  <a:pt x="11262" y="57543"/>
                </a:lnTo>
                <a:lnTo>
                  <a:pt x="8227" y="75260"/>
                </a:lnTo>
                <a:lnTo>
                  <a:pt x="5329" y="93606"/>
                </a:lnTo>
                <a:lnTo>
                  <a:pt x="2585" y="112499"/>
                </a:lnTo>
                <a:lnTo>
                  <a:pt x="0" y="131940"/>
                </a:lnTo>
                <a:lnTo>
                  <a:pt x="27158" y="143159"/>
                </a:lnTo>
                <a:lnTo>
                  <a:pt x="55670" y="151410"/>
                </a:lnTo>
                <a:lnTo>
                  <a:pt x="85353" y="156502"/>
                </a:lnTo>
                <a:lnTo>
                  <a:pt x="116027" y="158242"/>
                </a:lnTo>
                <a:lnTo>
                  <a:pt x="146637" y="156502"/>
                </a:lnTo>
                <a:lnTo>
                  <a:pt x="204495" y="143282"/>
                </a:lnTo>
                <a:lnTo>
                  <a:pt x="242225" y="108992"/>
                </a:lnTo>
                <a:lnTo>
                  <a:pt x="252683" y="57543"/>
                </a:lnTo>
                <a:lnTo>
                  <a:pt x="58983" y="57543"/>
                </a:lnTo>
                <a:lnTo>
                  <a:pt x="252692" y="57454"/>
                </a:lnTo>
                <a:lnTo>
                  <a:pt x="254092" y="42607"/>
                </a:lnTo>
                <a:lnTo>
                  <a:pt x="249783" y="0"/>
                </a:lnTo>
                <a:close/>
              </a:path>
            </a:pathLst>
          </a:custGeom>
          <a:solidFill>
            <a:srgbClr val="C9AD2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2071433" y="4269778"/>
            <a:ext cx="155854" cy="19325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2264638" y="4271810"/>
            <a:ext cx="151803" cy="189179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431529" y="4275950"/>
            <a:ext cx="186690" cy="280035"/>
          </a:xfrm>
          <a:custGeom>
            <a:avLst/>
            <a:gdLst/>
            <a:ahLst/>
            <a:cxnLst/>
            <a:rect l="l" t="t" r="r" b="b"/>
            <a:pathLst>
              <a:path w="186689" h="280035">
                <a:moveTo>
                  <a:pt x="49923" y="0"/>
                </a:moveTo>
                <a:lnTo>
                  <a:pt x="16636" y="0"/>
                </a:lnTo>
                <a:lnTo>
                  <a:pt x="27211" y="50567"/>
                </a:lnTo>
                <a:lnTo>
                  <a:pt x="41798" y="98817"/>
                </a:lnTo>
                <a:lnTo>
                  <a:pt x="59695" y="144559"/>
                </a:lnTo>
                <a:lnTo>
                  <a:pt x="80200" y="187604"/>
                </a:lnTo>
                <a:lnTo>
                  <a:pt x="66254" y="210792"/>
                </a:lnTo>
                <a:lnTo>
                  <a:pt x="48806" y="231233"/>
                </a:lnTo>
                <a:lnTo>
                  <a:pt x="27004" y="245795"/>
                </a:lnTo>
                <a:lnTo>
                  <a:pt x="0" y="251345"/>
                </a:lnTo>
                <a:lnTo>
                  <a:pt x="0" y="279615"/>
                </a:lnTo>
                <a:lnTo>
                  <a:pt x="38681" y="273543"/>
                </a:lnTo>
                <a:lnTo>
                  <a:pt x="92770" y="228438"/>
                </a:lnTo>
                <a:lnTo>
                  <a:pt x="114985" y="191719"/>
                </a:lnTo>
                <a:lnTo>
                  <a:pt x="135610" y="150596"/>
                </a:lnTo>
                <a:lnTo>
                  <a:pt x="99872" y="150596"/>
                </a:lnTo>
                <a:lnTo>
                  <a:pt x="83274" y="114633"/>
                </a:lnTo>
                <a:lnTo>
                  <a:pt x="69983" y="76455"/>
                </a:lnTo>
                <a:lnTo>
                  <a:pt x="59149" y="37698"/>
                </a:lnTo>
                <a:lnTo>
                  <a:pt x="49923" y="0"/>
                </a:lnTo>
                <a:close/>
              </a:path>
              <a:path w="186689" h="280035">
                <a:moveTo>
                  <a:pt x="186626" y="0"/>
                </a:moveTo>
                <a:lnTo>
                  <a:pt x="153822" y="0"/>
                </a:lnTo>
                <a:lnTo>
                  <a:pt x="140851" y="43556"/>
                </a:lnTo>
                <a:lnTo>
                  <a:pt x="128357" y="82046"/>
                </a:lnTo>
                <a:lnTo>
                  <a:pt x="115108" y="117162"/>
                </a:lnTo>
                <a:lnTo>
                  <a:pt x="99872" y="150596"/>
                </a:lnTo>
                <a:lnTo>
                  <a:pt x="135610" y="150596"/>
                </a:lnTo>
                <a:lnTo>
                  <a:pt x="136607" y="148607"/>
                </a:lnTo>
                <a:lnTo>
                  <a:pt x="155535" y="103184"/>
                </a:lnTo>
                <a:lnTo>
                  <a:pt x="172098" y="54098"/>
                </a:lnTo>
                <a:lnTo>
                  <a:pt x="186626" y="0"/>
                </a:lnTo>
                <a:close/>
              </a:path>
            </a:pathLst>
          </a:custGeom>
          <a:solidFill>
            <a:srgbClr val="DE380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653880" y="4448009"/>
            <a:ext cx="149860" cy="0"/>
          </a:xfrm>
          <a:custGeom>
            <a:avLst/>
            <a:gdLst/>
            <a:ahLst/>
            <a:cxnLst/>
            <a:rect l="l" t="t" r="r" b="b"/>
            <a:pathLst>
              <a:path w="149860">
                <a:moveTo>
                  <a:pt x="0" y="0"/>
                </a:moveTo>
                <a:lnTo>
                  <a:pt x="149796" y="0"/>
                </a:lnTo>
              </a:path>
            </a:pathLst>
          </a:custGeom>
          <a:ln w="25400">
            <a:solidFill>
              <a:srgbClr val="4C4C4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2670276" y="4200359"/>
            <a:ext cx="0" cy="234950"/>
          </a:xfrm>
          <a:custGeom>
            <a:avLst/>
            <a:gdLst/>
            <a:ahLst/>
            <a:cxnLst/>
            <a:rect l="l" t="t" r="r" b="b"/>
            <a:pathLst>
              <a:path h="234950">
                <a:moveTo>
                  <a:pt x="0" y="0"/>
                </a:moveTo>
                <a:lnTo>
                  <a:pt x="0" y="234950"/>
                </a:lnTo>
              </a:path>
            </a:pathLst>
          </a:custGeom>
          <a:ln w="32791">
            <a:solidFill>
              <a:srgbClr val="4C4C4C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2823692" y="4270286"/>
            <a:ext cx="158864" cy="195821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3014560" y="4270807"/>
            <a:ext cx="172085" cy="283210"/>
          </a:xfrm>
          <a:custGeom>
            <a:avLst/>
            <a:gdLst/>
            <a:ahLst/>
            <a:cxnLst/>
            <a:rect l="l" t="t" r="r" b="b"/>
            <a:pathLst>
              <a:path w="172085" h="283210">
                <a:moveTo>
                  <a:pt x="11099" y="244144"/>
                </a:moveTo>
                <a:lnTo>
                  <a:pt x="8668" y="250697"/>
                </a:lnTo>
                <a:lnTo>
                  <a:pt x="3434" y="263804"/>
                </a:lnTo>
                <a:lnTo>
                  <a:pt x="1003" y="270357"/>
                </a:lnTo>
                <a:lnTo>
                  <a:pt x="10513" y="275617"/>
                </a:lnTo>
                <a:lnTo>
                  <a:pt x="21056" y="279674"/>
                </a:lnTo>
                <a:lnTo>
                  <a:pt x="34057" y="282285"/>
                </a:lnTo>
                <a:lnTo>
                  <a:pt x="50939" y="283209"/>
                </a:lnTo>
                <a:lnTo>
                  <a:pt x="102895" y="283209"/>
                </a:lnTo>
                <a:lnTo>
                  <a:pt x="130020" y="279105"/>
                </a:lnTo>
                <a:lnTo>
                  <a:pt x="150863" y="267338"/>
                </a:lnTo>
                <a:lnTo>
                  <a:pt x="159764" y="254952"/>
                </a:lnTo>
                <a:lnTo>
                  <a:pt x="49441" y="254952"/>
                </a:lnTo>
                <a:lnTo>
                  <a:pt x="37554" y="254133"/>
                </a:lnTo>
                <a:lnTo>
                  <a:pt x="27427" y="251867"/>
                </a:lnTo>
                <a:lnTo>
                  <a:pt x="18721" y="248442"/>
                </a:lnTo>
                <a:lnTo>
                  <a:pt x="11099" y="244144"/>
                </a:lnTo>
                <a:close/>
              </a:path>
              <a:path w="172085" h="283210">
                <a:moveTo>
                  <a:pt x="75653" y="0"/>
                </a:moveTo>
                <a:lnTo>
                  <a:pt x="43194" y="4553"/>
                </a:lnTo>
                <a:lnTo>
                  <a:pt x="19481" y="17924"/>
                </a:lnTo>
                <a:lnTo>
                  <a:pt x="4941" y="39674"/>
                </a:lnTo>
                <a:lnTo>
                  <a:pt x="0" y="69367"/>
                </a:lnTo>
                <a:lnTo>
                  <a:pt x="1087" y="82544"/>
                </a:lnTo>
                <a:lnTo>
                  <a:pt x="19672" y="116154"/>
                </a:lnTo>
                <a:lnTo>
                  <a:pt x="24218" y="119760"/>
                </a:lnTo>
                <a:lnTo>
                  <a:pt x="18768" y="124499"/>
                </a:lnTo>
                <a:lnTo>
                  <a:pt x="13177" y="131067"/>
                </a:lnTo>
                <a:lnTo>
                  <a:pt x="8818" y="139563"/>
                </a:lnTo>
                <a:lnTo>
                  <a:pt x="7061" y="150088"/>
                </a:lnTo>
                <a:lnTo>
                  <a:pt x="9734" y="164593"/>
                </a:lnTo>
                <a:lnTo>
                  <a:pt x="17846" y="177460"/>
                </a:lnTo>
                <a:lnTo>
                  <a:pt x="31535" y="186664"/>
                </a:lnTo>
                <a:lnTo>
                  <a:pt x="50939" y="190182"/>
                </a:lnTo>
                <a:lnTo>
                  <a:pt x="94310" y="190182"/>
                </a:lnTo>
                <a:lnTo>
                  <a:pt x="111464" y="192165"/>
                </a:lnTo>
                <a:lnTo>
                  <a:pt x="125591" y="198340"/>
                </a:lnTo>
                <a:lnTo>
                  <a:pt x="135177" y="209047"/>
                </a:lnTo>
                <a:lnTo>
                  <a:pt x="138709" y="224624"/>
                </a:lnTo>
                <a:lnTo>
                  <a:pt x="135814" y="236950"/>
                </a:lnTo>
                <a:lnTo>
                  <a:pt x="128046" y="246532"/>
                </a:lnTo>
                <a:lnTo>
                  <a:pt x="116779" y="252742"/>
                </a:lnTo>
                <a:lnTo>
                  <a:pt x="103390" y="254952"/>
                </a:lnTo>
                <a:lnTo>
                  <a:pt x="159764" y="254952"/>
                </a:lnTo>
                <a:lnTo>
                  <a:pt x="164238" y="248727"/>
                </a:lnTo>
                <a:lnTo>
                  <a:pt x="168960" y="224091"/>
                </a:lnTo>
                <a:lnTo>
                  <a:pt x="162720" y="195948"/>
                </a:lnTo>
                <a:lnTo>
                  <a:pt x="145889" y="176617"/>
                </a:lnTo>
                <a:lnTo>
                  <a:pt x="121303" y="165475"/>
                </a:lnTo>
                <a:lnTo>
                  <a:pt x="91795" y="161899"/>
                </a:lnTo>
                <a:lnTo>
                  <a:pt x="71628" y="161899"/>
                </a:lnTo>
                <a:lnTo>
                  <a:pt x="58664" y="161482"/>
                </a:lnTo>
                <a:lnTo>
                  <a:pt x="47355" y="159716"/>
                </a:lnTo>
                <a:lnTo>
                  <a:pt x="39356" y="155829"/>
                </a:lnTo>
                <a:lnTo>
                  <a:pt x="36322" y="149047"/>
                </a:lnTo>
                <a:lnTo>
                  <a:pt x="36322" y="141350"/>
                </a:lnTo>
                <a:lnTo>
                  <a:pt x="43395" y="133629"/>
                </a:lnTo>
                <a:lnTo>
                  <a:pt x="46418" y="130035"/>
                </a:lnTo>
                <a:lnTo>
                  <a:pt x="113942" y="130035"/>
                </a:lnTo>
                <a:lnTo>
                  <a:pt x="138376" y="117374"/>
                </a:lnTo>
                <a:lnTo>
                  <a:pt x="145437" y="107429"/>
                </a:lnTo>
                <a:lnTo>
                  <a:pt x="78181" y="107429"/>
                </a:lnTo>
                <a:lnTo>
                  <a:pt x="60104" y="105121"/>
                </a:lnTo>
                <a:lnTo>
                  <a:pt x="45905" y="98232"/>
                </a:lnTo>
                <a:lnTo>
                  <a:pt x="36624" y="86817"/>
                </a:lnTo>
                <a:lnTo>
                  <a:pt x="33299" y="70929"/>
                </a:lnTo>
                <a:lnTo>
                  <a:pt x="34467" y="56429"/>
                </a:lnTo>
                <a:lnTo>
                  <a:pt x="39985" y="42076"/>
                </a:lnTo>
                <a:lnTo>
                  <a:pt x="52876" y="31097"/>
                </a:lnTo>
                <a:lnTo>
                  <a:pt x="76161" y="26720"/>
                </a:lnTo>
                <a:lnTo>
                  <a:pt x="171475" y="26720"/>
                </a:lnTo>
                <a:lnTo>
                  <a:pt x="171475" y="10782"/>
                </a:lnTo>
                <a:lnTo>
                  <a:pt x="128612" y="10782"/>
                </a:lnTo>
                <a:lnTo>
                  <a:pt x="117928" y="6499"/>
                </a:lnTo>
                <a:lnTo>
                  <a:pt x="104786" y="3081"/>
                </a:lnTo>
                <a:lnTo>
                  <a:pt x="90317" y="818"/>
                </a:lnTo>
                <a:lnTo>
                  <a:pt x="75653" y="0"/>
                </a:lnTo>
                <a:close/>
              </a:path>
              <a:path w="172085" h="283210">
                <a:moveTo>
                  <a:pt x="113942" y="130035"/>
                </a:moveTo>
                <a:lnTo>
                  <a:pt x="46418" y="130035"/>
                </a:lnTo>
                <a:lnTo>
                  <a:pt x="54503" y="132273"/>
                </a:lnTo>
                <a:lnTo>
                  <a:pt x="62733" y="133694"/>
                </a:lnTo>
                <a:lnTo>
                  <a:pt x="70869" y="134441"/>
                </a:lnTo>
                <a:lnTo>
                  <a:pt x="78676" y="134658"/>
                </a:lnTo>
                <a:lnTo>
                  <a:pt x="113468" y="130280"/>
                </a:lnTo>
                <a:lnTo>
                  <a:pt x="113942" y="130035"/>
                </a:lnTo>
                <a:close/>
              </a:path>
              <a:path w="172085" h="283210">
                <a:moveTo>
                  <a:pt x="171475" y="26720"/>
                </a:moveTo>
                <a:lnTo>
                  <a:pt x="76161" y="26720"/>
                </a:lnTo>
                <a:lnTo>
                  <a:pt x="95937" y="28302"/>
                </a:lnTo>
                <a:lnTo>
                  <a:pt x="111410" y="34364"/>
                </a:lnTo>
                <a:lnTo>
                  <a:pt x="121492" y="46882"/>
                </a:lnTo>
                <a:lnTo>
                  <a:pt x="125095" y="67830"/>
                </a:lnTo>
                <a:lnTo>
                  <a:pt x="121454" y="88334"/>
                </a:lnTo>
                <a:lnTo>
                  <a:pt x="111477" y="100355"/>
                </a:lnTo>
                <a:lnTo>
                  <a:pt x="96580" y="106014"/>
                </a:lnTo>
                <a:lnTo>
                  <a:pt x="78181" y="107429"/>
                </a:lnTo>
                <a:lnTo>
                  <a:pt x="145437" y="107429"/>
                </a:lnTo>
                <a:lnTo>
                  <a:pt x="153353" y="96280"/>
                </a:lnTo>
                <a:lnTo>
                  <a:pt x="158356" y="67335"/>
                </a:lnTo>
                <a:lnTo>
                  <a:pt x="157996" y="59126"/>
                </a:lnTo>
                <a:lnTo>
                  <a:pt x="156598" y="50298"/>
                </a:lnTo>
                <a:lnTo>
                  <a:pt x="153689" y="41375"/>
                </a:lnTo>
                <a:lnTo>
                  <a:pt x="149093" y="33400"/>
                </a:lnTo>
                <a:lnTo>
                  <a:pt x="148297" y="33400"/>
                </a:lnTo>
                <a:lnTo>
                  <a:pt x="148793" y="32880"/>
                </a:lnTo>
                <a:lnTo>
                  <a:pt x="149232" y="32880"/>
                </a:lnTo>
                <a:lnTo>
                  <a:pt x="153835" y="30314"/>
                </a:lnTo>
                <a:lnTo>
                  <a:pt x="171475" y="30314"/>
                </a:lnTo>
                <a:lnTo>
                  <a:pt x="171475" y="26720"/>
                </a:lnTo>
                <a:close/>
              </a:path>
              <a:path w="172085" h="283210">
                <a:moveTo>
                  <a:pt x="148793" y="32880"/>
                </a:moveTo>
                <a:lnTo>
                  <a:pt x="148297" y="33400"/>
                </a:lnTo>
                <a:lnTo>
                  <a:pt x="148899" y="33065"/>
                </a:lnTo>
                <a:lnTo>
                  <a:pt x="148793" y="32880"/>
                </a:lnTo>
                <a:close/>
              </a:path>
              <a:path w="172085" h="283210">
                <a:moveTo>
                  <a:pt x="148899" y="33065"/>
                </a:moveTo>
                <a:lnTo>
                  <a:pt x="148297" y="33400"/>
                </a:lnTo>
                <a:lnTo>
                  <a:pt x="149093" y="33400"/>
                </a:lnTo>
                <a:lnTo>
                  <a:pt x="148899" y="33065"/>
                </a:lnTo>
                <a:close/>
              </a:path>
              <a:path w="172085" h="283210">
                <a:moveTo>
                  <a:pt x="149232" y="32880"/>
                </a:moveTo>
                <a:lnTo>
                  <a:pt x="148793" y="32880"/>
                </a:lnTo>
                <a:lnTo>
                  <a:pt x="148899" y="33065"/>
                </a:lnTo>
                <a:lnTo>
                  <a:pt x="149232" y="32880"/>
                </a:lnTo>
                <a:close/>
              </a:path>
              <a:path w="172085" h="283210">
                <a:moveTo>
                  <a:pt x="171475" y="4622"/>
                </a:moveTo>
                <a:lnTo>
                  <a:pt x="155989" y="5008"/>
                </a:lnTo>
                <a:lnTo>
                  <a:pt x="143619" y="6164"/>
                </a:lnTo>
                <a:lnTo>
                  <a:pt x="134461" y="8089"/>
                </a:lnTo>
                <a:lnTo>
                  <a:pt x="128612" y="10782"/>
                </a:lnTo>
                <a:lnTo>
                  <a:pt x="171475" y="10782"/>
                </a:lnTo>
                <a:lnTo>
                  <a:pt x="171475" y="4622"/>
                </a:lnTo>
                <a:close/>
              </a:path>
            </a:pathLst>
          </a:custGeom>
          <a:solidFill>
            <a:srgbClr val="4C4C4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3221837" y="4211193"/>
            <a:ext cx="40640" cy="250190"/>
          </a:xfrm>
          <a:custGeom>
            <a:avLst/>
            <a:gdLst/>
            <a:ahLst/>
            <a:cxnLst/>
            <a:rect l="l" t="t" r="r" b="b"/>
            <a:pathLst>
              <a:path w="40639" h="250189">
                <a:moveTo>
                  <a:pt x="25730" y="0"/>
                </a:moveTo>
                <a:lnTo>
                  <a:pt x="11112" y="0"/>
                </a:lnTo>
                <a:lnTo>
                  <a:pt x="0" y="7696"/>
                </a:lnTo>
                <a:lnTo>
                  <a:pt x="0" y="19519"/>
                </a:lnTo>
                <a:lnTo>
                  <a:pt x="507" y="26200"/>
                </a:lnTo>
                <a:lnTo>
                  <a:pt x="4038" y="35445"/>
                </a:lnTo>
                <a:lnTo>
                  <a:pt x="11112" y="39573"/>
                </a:lnTo>
                <a:lnTo>
                  <a:pt x="33312" y="39573"/>
                </a:lnTo>
                <a:lnTo>
                  <a:pt x="40347" y="28778"/>
                </a:lnTo>
                <a:lnTo>
                  <a:pt x="40347" y="16421"/>
                </a:lnTo>
                <a:lnTo>
                  <a:pt x="39852" y="9245"/>
                </a:lnTo>
                <a:lnTo>
                  <a:pt x="33312" y="1523"/>
                </a:lnTo>
                <a:lnTo>
                  <a:pt x="25730" y="0"/>
                </a:lnTo>
                <a:close/>
              </a:path>
              <a:path w="40639" h="250189">
                <a:moveTo>
                  <a:pt x="35306" y="66293"/>
                </a:moveTo>
                <a:lnTo>
                  <a:pt x="3530" y="66293"/>
                </a:lnTo>
                <a:lnTo>
                  <a:pt x="3530" y="249796"/>
                </a:lnTo>
                <a:lnTo>
                  <a:pt x="35306" y="249796"/>
                </a:lnTo>
                <a:lnTo>
                  <a:pt x="35306" y="66293"/>
                </a:lnTo>
                <a:close/>
              </a:path>
            </a:pathLst>
          </a:custGeom>
          <a:solidFill>
            <a:srgbClr val="4C4C4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3299104" y="4269778"/>
            <a:ext cx="129616" cy="195846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3450958" y="4187025"/>
            <a:ext cx="98425" cy="286385"/>
          </a:xfrm>
          <a:custGeom>
            <a:avLst/>
            <a:gdLst/>
            <a:ahLst/>
            <a:cxnLst/>
            <a:rect l="l" t="t" r="r" b="b"/>
            <a:pathLst>
              <a:path w="98425" h="286385">
                <a:moveTo>
                  <a:pt x="64046" y="115138"/>
                </a:moveTo>
                <a:lnTo>
                  <a:pt x="30759" y="115138"/>
                </a:lnTo>
                <a:lnTo>
                  <a:pt x="30759" y="219976"/>
                </a:lnTo>
                <a:lnTo>
                  <a:pt x="33804" y="242203"/>
                </a:lnTo>
                <a:lnTo>
                  <a:pt x="42621" y="260086"/>
                </a:lnTo>
                <a:lnTo>
                  <a:pt x="56734" y="274497"/>
                </a:lnTo>
                <a:lnTo>
                  <a:pt x="75666" y="286308"/>
                </a:lnTo>
                <a:lnTo>
                  <a:pt x="80032" y="279761"/>
                </a:lnTo>
                <a:lnTo>
                  <a:pt x="84540" y="272878"/>
                </a:lnTo>
                <a:lnTo>
                  <a:pt x="88768" y="266281"/>
                </a:lnTo>
                <a:lnTo>
                  <a:pt x="92290" y="260591"/>
                </a:lnTo>
                <a:lnTo>
                  <a:pt x="81496" y="252473"/>
                </a:lnTo>
                <a:lnTo>
                  <a:pt x="72496" y="244209"/>
                </a:lnTo>
                <a:lnTo>
                  <a:pt x="66332" y="234500"/>
                </a:lnTo>
                <a:lnTo>
                  <a:pt x="64046" y="222046"/>
                </a:lnTo>
                <a:lnTo>
                  <a:pt x="64046" y="115138"/>
                </a:lnTo>
                <a:close/>
              </a:path>
              <a:path w="98425" h="286385">
                <a:moveTo>
                  <a:pt x="97828" y="88925"/>
                </a:moveTo>
                <a:lnTo>
                  <a:pt x="0" y="88925"/>
                </a:lnTo>
                <a:lnTo>
                  <a:pt x="0" y="115138"/>
                </a:lnTo>
                <a:lnTo>
                  <a:pt x="97828" y="115138"/>
                </a:lnTo>
                <a:lnTo>
                  <a:pt x="97828" y="88925"/>
                </a:lnTo>
                <a:close/>
              </a:path>
              <a:path w="98425" h="286385">
                <a:moveTo>
                  <a:pt x="63538" y="0"/>
                </a:moveTo>
                <a:lnTo>
                  <a:pt x="30759" y="0"/>
                </a:lnTo>
                <a:lnTo>
                  <a:pt x="30759" y="88925"/>
                </a:lnTo>
                <a:lnTo>
                  <a:pt x="63538" y="88925"/>
                </a:lnTo>
                <a:lnTo>
                  <a:pt x="63538" y="0"/>
                </a:lnTo>
                <a:close/>
              </a:path>
            </a:pathLst>
          </a:custGeom>
          <a:solidFill>
            <a:srgbClr val="4C4C4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3583508" y="4211193"/>
            <a:ext cx="40640" cy="250190"/>
          </a:xfrm>
          <a:custGeom>
            <a:avLst/>
            <a:gdLst/>
            <a:ahLst/>
            <a:cxnLst/>
            <a:rect l="l" t="t" r="r" b="b"/>
            <a:pathLst>
              <a:path w="40639" h="250189">
                <a:moveTo>
                  <a:pt x="25755" y="0"/>
                </a:moveTo>
                <a:lnTo>
                  <a:pt x="11112" y="0"/>
                </a:lnTo>
                <a:lnTo>
                  <a:pt x="0" y="7696"/>
                </a:lnTo>
                <a:lnTo>
                  <a:pt x="0" y="19519"/>
                </a:lnTo>
                <a:lnTo>
                  <a:pt x="507" y="26200"/>
                </a:lnTo>
                <a:lnTo>
                  <a:pt x="4051" y="35445"/>
                </a:lnTo>
                <a:lnTo>
                  <a:pt x="11112" y="39573"/>
                </a:lnTo>
                <a:lnTo>
                  <a:pt x="33312" y="39573"/>
                </a:lnTo>
                <a:lnTo>
                  <a:pt x="40373" y="28778"/>
                </a:lnTo>
                <a:lnTo>
                  <a:pt x="40373" y="16421"/>
                </a:lnTo>
                <a:lnTo>
                  <a:pt x="39865" y="9245"/>
                </a:lnTo>
                <a:lnTo>
                  <a:pt x="33312" y="1523"/>
                </a:lnTo>
                <a:lnTo>
                  <a:pt x="25755" y="0"/>
                </a:lnTo>
                <a:close/>
              </a:path>
              <a:path w="40639" h="250189">
                <a:moveTo>
                  <a:pt x="35318" y="66293"/>
                </a:moveTo>
                <a:lnTo>
                  <a:pt x="3556" y="66293"/>
                </a:lnTo>
                <a:lnTo>
                  <a:pt x="3556" y="249796"/>
                </a:lnTo>
                <a:lnTo>
                  <a:pt x="35318" y="249796"/>
                </a:lnTo>
                <a:lnTo>
                  <a:pt x="35318" y="66293"/>
                </a:lnTo>
                <a:close/>
              </a:path>
            </a:pathLst>
          </a:custGeom>
          <a:solidFill>
            <a:srgbClr val="4C4C4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3652697" y="4275937"/>
            <a:ext cx="151307" cy="185051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 txBox="1"/>
          <p:nvPr/>
        </p:nvSpPr>
        <p:spPr>
          <a:xfrm>
            <a:off x="3795420" y="2269083"/>
            <a:ext cx="8216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60" dirty="0">
                <a:solidFill>
                  <a:srgbClr val="4B4B4B"/>
                </a:solidFill>
                <a:latin typeface="Trebuchet MS"/>
                <a:cs typeface="Trebuchet MS"/>
              </a:rPr>
              <a:t>2</a:t>
            </a:r>
            <a:r>
              <a:rPr sz="1800" spc="89" baseline="16203" dirty="0">
                <a:solidFill>
                  <a:srgbClr val="4B4B4B"/>
                </a:solidFill>
                <a:latin typeface="Trebuchet MS"/>
                <a:cs typeface="Trebuchet MS"/>
              </a:rPr>
              <a:t>nd</a:t>
            </a:r>
            <a:r>
              <a:rPr sz="1800" spc="-195" baseline="16203" dirty="0">
                <a:solidFill>
                  <a:srgbClr val="4B4B4B"/>
                </a:solidFill>
                <a:latin typeface="Trebuchet MS"/>
                <a:cs typeface="Trebuchet MS"/>
              </a:rPr>
              <a:t> </a:t>
            </a:r>
            <a:r>
              <a:rPr sz="1200" spc="5" dirty="0">
                <a:solidFill>
                  <a:srgbClr val="4B4B4B"/>
                </a:solidFill>
                <a:latin typeface="Trebuchet MS"/>
                <a:cs typeface="Trebuchet MS"/>
              </a:rPr>
              <a:t>edition</a:t>
            </a:r>
            <a:endParaRPr sz="12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16001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Ivanov D. </a:t>
            </a:r>
            <a:r>
              <a:rPr sz="1200" dirty="0">
                <a:latin typeface="Arial"/>
                <a:cs typeface="Arial"/>
              </a:rPr>
              <a:t>(2018) </a:t>
            </a:r>
            <a:r>
              <a:rPr sz="1200" spc="-5" dirty="0">
                <a:latin typeface="Arial"/>
                <a:cs typeface="Arial"/>
              </a:rPr>
              <a:t>Supply Chain Simulation and Optimization </a:t>
            </a:r>
            <a:r>
              <a:rPr sz="1200" spc="-10" dirty="0">
                <a:latin typeface="Arial"/>
                <a:cs typeface="Arial"/>
              </a:rPr>
              <a:t>with</a:t>
            </a:r>
            <a:r>
              <a:rPr sz="1200" spc="7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anyLogistix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741414" y="439927"/>
            <a:ext cx="10350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dirty="0">
                <a:latin typeface="Arial"/>
                <a:cs typeface="Arial"/>
              </a:rPr>
              <a:t>1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1123807"/>
            <a:ext cx="5961380" cy="8846185"/>
          </a:xfrm>
          <a:prstGeom prst="rect">
            <a:avLst/>
          </a:prstGeom>
        </p:spPr>
        <p:txBody>
          <a:bodyPr vert="horz" wrap="square" lIns="0" tIns="140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10"/>
              </a:spcBef>
            </a:pPr>
            <a:r>
              <a:rPr sz="1600" spc="-5" dirty="0">
                <a:solidFill>
                  <a:srgbClr val="2D74B5"/>
                </a:solidFill>
                <a:latin typeface="Arial"/>
                <a:cs typeface="Arial"/>
              </a:rPr>
              <a:t>Table of</a:t>
            </a:r>
            <a:r>
              <a:rPr sz="1600" spc="-10" dirty="0">
                <a:solidFill>
                  <a:srgbClr val="2D74B5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2D74B5"/>
                </a:solidFill>
                <a:latin typeface="Arial"/>
                <a:cs typeface="Arial"/>
              </a:rPr>
              <a:t>Contents</a:t>
            </a:r>
            <a:endParaRPr sz="1600">
              <a:latin typeface="Arial"/>
              <a:cs typeface="Arial"/>
            </a:endParaRPr>
          </a:p>
          <a:p>
            <a:pPr marL="178435" algn="ctr">
              <a:lnSpc>
                <a:spcPct val="100000"/>
              </a:lnSpc>
              <a:spcBef>
                <a:spcPts val="700"/>
              </a:spcBef>
            </a:pPr>
            <a:r>
              <a:rPr sz="1100" spc="-5" dirty="0">
                <a:latin typeface="Arial"/>
                <a:cs typeface="Arial"/>
                <a:hlinkClick r:id="rId2" action="ppaction://hlinksldjump"/>
              </a:rPr>
              <a:t>About the </a:t>
            </a:r>
            <a:r>
              <a:rPr sz="1100" spc="5" dirty="0">
                <a:latin typeface="Arial"/>
                <a:cs typeface="Arial"/>
                <a:hlinkClick r:id="rId2" action="ppaction://hlinksldjump"/>
              </a:rPr>
              <a:t>Author....................................................................................................................</a:t>
            </a:r>
            <a:r>
              <a:rPr sz="1100" spc="-65" dirty="0">
                <a:latin typeface="Arial"/>
                <a:cs typeface="Arial"/>
                <a:hlinkClick r:id="rId2" action="ppaction://hlinksldjump"/>
              </a:rPr>
              <a:t> </a:t>
            </a:r>
            <a:r>
              <a:rPr sz="1100" dirty="0">
                <a:latin typeface="Arial"/>
                <a:cs typeface="Arial"/>
                <a:hlinkClick r:id="rId2" action="ppaction://hlinksldjump"/>
              </a:rPr>
              <a:t>6</a:t>
            </a:r>
            <a:endParaRPr sz="1100">
              <a:latin typeface="Arial"/>
              <a:cs typeface="Arial"/>
            </a:endParaRPr>
          </a:p>
          <a:p>
            <a:pPr marL="178435" algn="ctr">
              <a:lnSpc>
                <a:spcPct val="100000"/>
              </a:lnSpc>
              <a:spcBef>
                <a:spcPts val="540"/>
              </a:spcBef>
            </a:pPr>
            <a:r>
              <a:rPr sz="1100" spc="-5" dirty="0">
                <a:latin typeface="Arial"/>
                <a:cs typeface="Arial"/>
                <a:hlinkClick r:id="rId3" action="ppaction://hlinksldjump"/>
              </a:rPr>
              <a:t>Foreword </a:t>
            </a:r>
            <a:r>
              <a:rPr sz="1100" spc="5" dirty="0">
                <a:latin typeface="Arial"/>
                <a:cs typeface="Arial"/>
                <a:hlinkClick r:id="rId3" action="ppaction://hlinksldjump"/>
              </a:rPr>
              <a:t>...............................................................................................................................</a:t>
            </a:r>
            <a:r>
              <a:rPr sz="1100" spc="-130" dirty="0">
                <a:latin typeface="Arial"/>
                <a:cs typeface="Arial"/>
                <a:hlinkClick r:id="rId3" action="ppaction://hlinksldjump"/>
              </a:rPr>
              <a:t> </a:t>
            </a:r>
            <a:r>
              <a:rPr sz="1100" dirty="0">
                <a:latin typeface="Arial"/>
                <a:cs typeface="Arial"/>
                <a:hlinkClick r:id="rId3" action="ppaction://hlinksldjump"/>
              </a:rPr>
              <a:t>7</a:t>
            </a:r>
            <a:endParaRPr sz="11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560"/>
              </a:spcBef>
            </a:pPr>
            <a:r>
              <a:rPr sz="900" spc="-5" dirty="0">
                <a:latin typeface="Arial"/>
                <a:cs typeface="Arial"/>
                <a:hlinkClick r:id="rId4" action="ppaction://hlinksldjump"/>
              </a:rPr>
              <a:t>Understanding   Projects.......................................................................................................................................</a:t>
            </a:r>
            <a:r>
              <a:rPr sz="900" spc="50" dirty="0">
                <a:latin typeface="Arial"/>
                <a:cs typeface="Arial"/>
                <a:hlinkClick r:id="rId4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4" action="ppaction://hlinksldjump"/>
              </a:rPr>
              <a:t>11</a:t>
            </a:r>
            <a:endParaRPr sz="900">
              <a:latin typeface="Arial"/>
              <a:cs typeface="Arial"/>
            </a:endParaRPr>
          </a:p>
          <a:p>
            <a:pPr marL="291465" marR="5080">
              <a:lnSpc>
                <a:spcPct val="158900"/>
              </a:lnSpc>
            </a:pPr>
            <a:r>
              <a:rPr sz="900" spc="-5" dirty="0">
                <a:latin typeface="Arial"/>
                <a:cs typeface="Arial"/>
                <a:hlinkClick r:id="rId4" action="ppaction://hlinksldjump"/>
              </a:rPr>
              <a:t>Understanding Scenarios.................................................................................................................................... </a:t>
            </a:r>
            <a:r>
              <a:rPr sz="900" dirty="0">
                <a:latin typeface="Arial"/>
                <a:cs typeface="Arial"/>
                <a:hlinkClick r:id="rId4" action="ppaction://hlinksldjump"/>
              </a:rPr>
              <a:t>11 </a:t>
            </a:r>
            <a:r>
              <a:rPr sz="900" dirty="0">
                <a:latin typeface="Arial"/>
                <a:cs typeface="Arial"/>
              </a:rPr>
              <a:t> </a:t>
            </a:r>
            <a:r>
              <a:rPr sz="900" dirty="0">
                <a:latin typeface="Arial"/>
                <a:cs typeface="Arial"/>
                <a:hlinkClick r:id="rId5" action="ppaction://hlinksldjump"/>
              </a:rPr>
              <a:t>Option </a:t>
            </a:r>
            <a:r>
              <a:rPr sz="900" spc="-5" dirty="0">
                <a:latin typeface="Arial"/>
                <a:cs typeface="Arial"/>
                <a:hlinkClick r:id="rId5" action="ppaction://hlinksldjump"/>
              </a:rPr>
              <a:t>1: Setting </a:t>
            </a:r>
            <a:r>
              <a:rPr sz="900" spc="-10" dirty="0">
                <a:latin typeface="Arial"/>
                <a:cs typeface="Arial"/>
                <a:hlinkClick r:id="rId5" action="ppaction://hlinksldjump"/>
              </a:rPr>
              <a:t>Up </a:t>
            </a:r>
            <a:r>
              <a:rPr sz="900" dirty="0">
                <a:latin typeface="Arial"/>
                <a:cs typeface="Arial"/>
                <a:hlinkClick r:id="rId5" action="ppaction://hlinksldjump"/>
              </a:rPr>
              <a:t>a </a:t>
            </a:r>
            <a:r>
              <a:rPr sz="900" spc="-5" dirty="0">
                <a:latin typeface="Arial"/>
                <a:cs typeface="Arial"/>
                <a:hlinkClick r:id="rId5" action="ppaction://hlinksldjump"/>
              </a:rPr>
              <a:t>Green </a:t>
            </a:r>
            <a:r>
              <a:rPr sz="900" dirty="0">
                <a:latin typeface="Arial"/>
                <a:cs typeface="Arial"/>
                <a:hlinkClick r:id="rId5" action="ppaction://hlinksldjump"/>
              </a:rPr>
              <a:t>Field </a:t>
            </a:r>
            <a:r>
              <a:rPr sz="900" spc="-5" dirty="0">
                <a:latin typeface="Arial"/>
                <a:cs typeface="Arial"/>
                <a:hlinkClick r:id="rId5" action="ppaction://hlinksldjump"/>
              </a:rPr>
              <a:t>Analysis </a:t>
            </a:r>
            <a:r>
              <a:rPr sz="900" spc="85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5" action="ppaction://hlinksldjump"/>
              </a:rPr>
              <a:t>Experiment.................................................................................... </a:t>
            </a:r>
            <a:r>
              <a:rPr sz="900" dirty="0">
                <a:latin typeface="Arial"/>
                <a:cs typeface="Arial"/>
                <a:hlinkClick r:id="rId5" action="ppaction://hlinksldjump"/>
              </a:rPr>
              <a:t>15</a:t>
            </a:r>
            <a:endParaRPr sz="9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640"/>
              </a:spcBef>
            </a:pPr>
            <a:r>
              <a:rPr sz="900" dirty="0">
                <a:latin typeface="Arial"/>
                <a:cs typeface="Arial"/>
                <a:hlinkClick r:id="rId6" action="ppaction://hlinksldjump"/>
              </a:rPr>
              <a:t>Option </a:t>
            </a:r>
            <a:r>
              <a:rPr sz="900" spc="-5" dirty="0">
                <a:latin typeface="Arial"/>
                <a:cs typeface="Arial"/>
                <a:hlinkClick r:id="rId6" action="ppaction://hlinksldjump"/>
              </a:rPr>
              <a:t>2: Setting </a:t>
            </a:r>
            <a:r>
              <a:rPr sz="900" spc="-10" dirty="0">
                <a:latin typeface="Arial"/>
                <a:cs typeface="Arial"/>
                <a:hlinkClick r:id="rId6" action="ppaction://hlinksldjump"/>
              </a:rPr>
              <a:t>Up </a:t>
            </a:r>
            <a:r>
              <a:rPr sz="900" dirty="0">
                <a:latin typeface="Arial"/>
                <a:cs typeface="Arial"/>
                <a:hlinkClick r:id="rId6" action="ppaction://hlinksldjump"/>
              </a:rPr>
              <a:t>a </a:t>
            </a:r>
            <a:r>
              <a:rPr sz="900" spc="-5" dirty="0">
                <a:latin typeface="Arial"/>
                <a:cs typeface="Arial"/>
                <a:hlinkClick r:id="rId6" action="ppaction://hlinksldjump"/>
              </a:rPr>
              <a:t>Network Optimization </a:t>
            </a:r>
            <a:r>
              <a:rPr sz="900" spc="114" dirty="0">
                <a:latin typeface="Arial"/>
                <a:cs typeface="Arial"/>
                <a:hlinkClick r:id="rId6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6" action="ppaction://hlinksldjump"/>
              </a:rPr>
              <a:t>Experiment................................................................................... </a:t>
            </a:r>
            <a:r>
              <a:rPr sz="900" dirty="0">
                <a:latin typeface="Arial"/>
                <a:cs typeface="Arial"/>
                <a:hlinkClick r:id="rId6" action="ppaction://hlinksldjump"/>
              </a:rPr>
              <a:t>16</a:t>
            </a:r>
            <a:endParaRPr sz="9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635"/>
              </a:spcBef>
            </a:pPr>
            <a:r>
              <a:rPr sz="900" dirty="0">
                <a:latin typeface="Arial"/>
                <a:cs typeface="Arial"/>
                <a:hlinkClick r:id="rId7" action="ppaction://hlinksldjump"/>
              </a:rPr>
              <a:t>Option</a:t>
            </a:r>
            <a:r>
              <a:rPr sz="900" spc="-5" dirty="0">
                <a:latin typeface="Arial"/>
                <a:cs typeface="Arial"/>
                <a:hlinkClick r:id="rId7" action="ppaction://hlinksldjump"/>
              </a:rPr>
              <a:t> 3:</a:t>
            </a:r>
            <a:r>
              <a:rPr sz="900" dirty="0">
                <a:latin typeface="Arial"/>
                <a:cs typeface="Arial"/>
                <a:hlinkClick r:id="rId7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7" action="ppaction://hlinksldjump"/>
              </a:rPr>
              <a:t>Setting </a:t>
            </a:r>
            <a:r>
              <a:rPr sz="900" spc="-10" dirty="0">
                <a:latin typeface="Arial"/>
                <a:cs typeface="Arial"/>
                <a:hlinkClick r:id="rId7" action="ppaction://hlinksldjump"/>
              </a:rPr>
              <a:t>Up</a:t>
            </a:r>
            <a:r>
              <a:rPr sz="900" dirty="0">
                <a:latin typeface="Arial"/>
                <a:cs typeface="Arial"/>
                <a:hlinkClick r:id="rId7" action="ppaction://hlinksldjump"/>
              </a:rPr>
              <a:t> a</a:t>
            </a:r>
            <a:r>
              <a:rPr sz="900" spc="-5" dirty="0">
                <a:latin typeface="Arial"/>
                <a:cs typeface="Arial"/>
                <a:hlinkClick r:id="rId7" action="ppaction://hlinksldjump"/>
              </a:rPr>
              <a:t> Simulation</a:t>
            </a:r>
            <a:r>
              <a:rPr sz="900" dirty="0">
                <a:latin typeface="Arial"/>
                <a:cs typeface="Arial"/>
                <a:hlinkClick r:id="rId7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7" action="ppaction://hlinksldjump"/>
              </a:rPr>
              <a:t>Experiment</a:t>
            </a:r>
            <a:r>
              <a:rPr sz="900" spc="-170" dirty="0">
                <a:latin typeface="Arial"/>
                <a:cs typeface="Arial"/>
                <a:hlinkClick r:id="rId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7" action="ppaction://hlinksldjump"/>
              </a:rPr>
              <a:t>....................................................................................................</a:t>
            </a:r>
            <a:r>
              <a:rPr sz="900" spc="-105" dirty="0">
                <a:latin typeface="Arial"/>
                <a:cs typeface="Arial"/>
                <a:hlinkClick r:id="rId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7" action="ppaction://hlinksldjump"/>
              </a:rPr>
              <a:t>17</a:t>
            </a:r>
            <a:endParaRPr sz="900">
              <a:latin typeface="Arial"/>
              <a:cs typeface="Arial"/>
            </a:endParaRPr>
          </a:p>
          <a:p>
            <a:pPr marL="177800" algn="ctr">
              <a:lnSpc>
                <a:spcPct val="100000"/>
              </a:lnSpc>
              <a:spcBef>
                <a:spcPts val="625"/>
              </a:spcBef>
            </a:pPr>
            <a:r>
              <a:rPr sz="1100" spc="-5" dirty="0">
                <a:latin typeface="Arial"/>
                <a:cs typeface="Arial"/>
                <a:hlinkClick r:id="rId8" action="ppaction://hlinksldjump"/>
              </a:rPr>
              <a:t>Chapter </a:t>
            </a:r>
            <a:r>
              <a:rPr sz="1100" spc="-10" dirty="0">
                <a:latin typeface="Arial"/>
                <a:cs typeface="Arial"/>
                <a:hlinkClick r:id="rId8" action="ppaction://hlinksldjump"/>
              </a:rPr>
              <a:t>1: </a:t>
            </a:r>
            <a:r>
              <a:rPr sz="1100" spc="-5" dirty="0">
                <a:latin typeface="Arial"/>
                <a:cs typeface="Arial"/>
                <a:hlinkClick r:id="rId8" action="ppaction://hlinksldjump"/>
              </a:rPr>
              <a:t>Two-stage Supply Chain </a:t>
            </a:r>
            <a:r>
              <a:rPr sz="1100" spc="5" dirty="0">
                <a:latin typeface="Arial"/>
                <a:cs typeface="Arial"/>
                <a:hlinkClick r:id="rId8" action="ppaction://hlinksldjump"/>
              </a:rPr>
              <a:t>....................................................................................</a:t>
            </a:r>
            <a:r>
              <a:rPr sz="1100" spc="-75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1100" spc="-5" dirty="0">
                <a:latin typeface="Arial"/>
                <a:cs typeface="Arial"/>
                <a:hlinkClick r:id="rId8" action="ppaction://hlinksldjump"/>
              </a:rPr>
              <a:t>19</a:t>
            </a:r>
            <a:endParaRPr sz="11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550"/>
              </a:spcBef>
            </a:pPr>
            <a:r>
              <a:rPr sz="900" spc="-5" dirty="0">
                <a:latin typeface="Arial"/>
                <a:cs typeface="Arial"/>
                <a:hlinkClick r:id="rId8" action="ppaction://hlinksldjump"/>
              </a:rPr>
              <a:t>Our</a:t>
            </a:r>
            <a:r>
              <a:rPr sz="900" spc="-10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8" action="ppaction://hlinksldjump"/>
              </a:rPr>
              <a:t>Learning</a:t>
            </a:r>
            <a:r>
              <a:rPr sz="900" spc="-10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8" action="ppaction://hlinksldjump"/>
              </a:rPr>
              <a:t>Objectives</a:t>
            </a:r>
            <a:r>
              <a:rPr sz="900" spc="-100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8" action="ppaction://hlinksldjump"/>
              </a:rPr>
              <a:t>.....................................................................................................................................</a:t>
            </a:r>
            <a:r>
              <a:rPr sz="900" spc="-110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8" action="ppaction://hlinksldjump"/>
              </a:rPr>
              <a:t>19</a:t>
            </a:r>
            <a:endParaRPr sz="900">
              <a:latin typeface="Arial"/>
              <a:cs typeface="Arial"/>
            </a:endParaRPr>
          </a:p>
          <a:p>
            <a:pPr marL="152400">
              <a:lnSpc>
                <a:spcPct val="100000"/>
              </a:lnSpc>
              <a:spcBef>
                <a:spcPts val="645"/>
              </a:spcBef>
            </a:pPr>
            <a:r>
              <a:rPr sz="1000" spc="-5" dirty="0">
                <a:latin typeface="Arial"/>
                <a:cs typeface="Arial"/>
                <a:hlinkClick r:id="rId8" action="ppaction://hlinksldjump"/>
              </a:rPr>
              <a:t>Performing a Green Field Analysis (GFA) for a New Facility </a:t>
            </a:r>
            <a:r>
              <a:rPr sz="1000" spc="-10" dirty="0">
                <a:latin typeface="Arial"/>
                <a:cs typeface="Arial"/>
                <a:hlinkClick r:id="rId8" action="ppaction://hlinksldjump"/>
              </a:rPr>
              <a:t>.................................................................</a:t>
            </a:r>
            <a:r>
              <a:rPr sz="1000" spc="120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8" action="ppaction://hlinksldjump"/>
              </a:rPr>
              <a:t>19</a:t>
            </a:r>
            <a:endParaRPr sz="1000">
              <a:latin typeface="Arial"/>
              <a:cs typeface="Arial"/>
            </a:endParaRPr>
          </a:p>
          <a:p>
            <a:pPr marL="152400" marR="5080" indent="138430" algn="r">
              <a:lnSpc>
                <a:spcPct val="158700"/>
              </a:lnSpc>
              <a:spcBef>
                <a:spcPts val="10"/>
              </a:spcBef>
            </a:pPr>
            <a:r>
              <a:rPr sz="900" spc="-5" dirty="0">
                <a:latin typeface="Arial"/>
                <a:cs typeface="Arial"/>
                <a:hlinkClick r:id="rId8" action="ppaction://hlinksldjump"/>
              </a:rPr>
              <a:t>Our </a:t>
            </a:r>
            <a:r>
              <a:rPr sz="900" dirty="0">
                <a:latin typeface="Arial"/>
                <a:cs typeface="Arial"/>
                <a:hlinkClick r:id="rId8" action="ppaction://hlinksldjump"/>
              </a:rPr>
              <a:t>Green </a:t>
            </a:r>
            <a:r>
              <a:rPr sz="900" spc="-5" dirty="0">
                <a:latin typeface="Arial"/>
                <a:cs typeface="Arial"/>
                <a:hlinkClick r:id="rId8" action="ppaction://hlinksldjump"/>
              </a:rPr>
              <a:t>Field Analysis </a:t>
            </a:r>
            <a:r>
              <a:rPr sz="900" spc="-10" dirty="0">
                <a:latin typeface="Arial"/>
                <a:cs typeface="Arial"/>
                <a:hlinkClick r:id="rId8" action="ppaction://hlinksldjump"/>
              </a:rPr>
              <a:t>Case </a:t>
            </a:r>
            <a:r>
              <a:rPr sz="900" spc="-5" dirty="0">
                <a:latin typeface="Arial"/>
                <a:cs typeface="Arial"/>
                <a:hlinkClick r:id="rId8" action="ppaction://hlinksldjump"/>
              </a:rPr>
              <a:t>Study: Facility Location Planning</a:t>
            </a:r>
            <a:r>
              <a:rPr sz="900" spc="-90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8" action="ppaction://hlinksldjump"/>
              </a:rPr>
              <a:t>......................................................................</a:t>
            </a:r>
            <a:r>
              <a:rPr sz="900" spc="-100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8" action="ppaction://hlinksldjump"/>
              </a:rPr>
              <a:t>19 </a:t>
            </a:r>
            <a:r>
              <a:rPr sz="900" dirty="0">
                <a:latin typeface="Arial"/>
                <a:cs typeface="Arial"/>
              </a:rPr>
              <a:t> </a:t>
            </a:r>
            <a:r>
              <a:rPr sz="900" spc="-5" dirty="0">
                <a:latin typeface="Arial"/>
                <a:cs typeface="Arial"/>
                <a:hlinkClick r:id="rId8" action="ppaction://hlinksldjump"/>
              </a:rPr>
              <a:t>Creating </a:t>
            </a:r>
            <a:r>
              <a:rPr sz="900" dirty="0">
                <a:latin typeface="Arial"/>
                <a:cs typeface="Arial"/>
                <a:hlinkClick r:id="rId8" action="ppaction://hlinksldjump"/>
              </a:rPr>
              <a:t>a </a:t>
            </a:r>
            <a:r>
              <a:rPr sz="900" spc="-5" dirty="0">
                <a:latin typeface="Arial"/>
                <a:cs typeface="Arial"/>
                <a:hlinkClick r:id="rId8" action="ppaction://hlinksldjump"/>
              </a:rPr>
              <a:t>Scenario</a:t>
            </a:r>
            <a:r>
              <a:rPr sz="900" spc="-155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8" action="ppaction://hlinksldjump"/>
              </a:rPr>
              <a:t>............................................................................................................................................</a:t>
            </a:r>
            <a:r>
              <a:rPr sz="900" spc="-110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8" action="ppaction://hlinksldjump"/>
              </a:rPr>
              <a:t>19 </a:t>
            </a:r>
            <a:r>
              <a:rPr sz="900" dirty="0">
                <a:latin typeface="Arial"/>
                <a:cs typeface="Arial"/>
              </a:rPr>
              <a:t> </a:t>
            </a:r>
            <a:r>
              <a:rPr sz="1000" spc="-5" dirty="0">
                <a:latin typeface="Arial"/>
                <a:cs typeface="Arial"/>
                <a:hlinkClick r:id="rId9" action="ppaction://hlinksldjump"/>
              </a:rPr>
              <a:t>Defining Supply Chain Structure </a:t>
            </a:r>
            <a:r>
              <a:rPr sz="1000" spc="-10" dirty="0">
                <a:latin typeface="Arial"/>
                <a:cs typeface="Arial"/>
                <a:hlinkClick r:id="rId9" action="ppaction://hlinksldjump"/>
              </a:rPr>
              <a:t>and </a:t>
            </a:r>
            <a:r>
              <a:rPr sz="1000" spc="-5" dirty="0">
                <a:latin typeface="Arial"/>
                <a:cs typeface="Arial"/>
                <a:hlinkClick r:id="rId9" action="ppaction://hlinksldjump"/>
              </a:rPr>
              <a:t>Parameters</a:t>
            </a:r>
            <a:r>
              <a:rPr sz="1000" spc="55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9" action="ppaction://hlinksldjump"/>
              </a:rPr>
              <a:t>................................................................................. 21</a:t>
            </a:r>
            <a:endParaRPr sz="10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640"/>
              </a:spcBef>
            </a:pPr>
            <a:r>
              <a:rPr sz="900" dirty="0">
                <a:latin typeface="Arial"/>
                <a:cs typeface="Arial"/>
                <a:hlinkClick r:id="rId9" action="ppaction://hlinksldjump"/>
              </a:rPr>
              <a:t>Adding</a:t>
            </a:r>
            <a:r>
              <a:rPr sz="900" spc="-20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9" action="ppaction://hlinksldjump"/>
              </a:rPr>
              <a:t>Customers</a:t>
            </a:r>
            <a:r>
              <a:rPr sz="900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9" action="ppaction://hlinksldjump"/>
              </a:rPr>
              <a:t>and their</a:t>
            </a:r>
            <a:r>
              <a:rPr sz="900" spc="-15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9" action="ppaction://hlinksldjump"/>
              </a:rPr>
              <a:t>Locations</a:t>
            </a:r>
            <a:r>
              <a:rPr sz="900" spc="-90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9" action="ppaction://hlinksldjump"/>
              </a:rPr>
              <a:t>...............................................................................................................</a:t>
            </a:r>
            <a:r>
              <a:rPr sz="900" spc="-105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9" action="ppaction://hlinksldjump"/>
              </a:rPr>
              <a:t>21</a:t>
            </a:r>
            <a:endParaRPr sz="9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645"/>
              </a:spcBef>
            </a:pPr>
            <a:r>
              <a:rPr sz="900" spc="-5" dirty="0">
                <a:latin typeface="Arial"/>
                <a:cs typeface="Arial"/>
                <a:hlinkClick r:id="rId10" action="ppaction://hlinksldjump"/>
              </a:rPr>
              <a:t>Defining Products and Customer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Demand..........................................................................................................</a:t>
            </a:r>
            <a:r>
              <a:rPr sz="900" spc="-110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22</a:t>
            </a:r>
            <a:endParaRPr sz="900">
              <a:latin typeface="Arial"/>
              <a:cs typeface="Arial"/>
            </a:endParaRPr>
          </a:p>
          <a:p>
            <a:pPr marL="291465" marR="5080">
              <a:lnSpc>
                <a:spcPct val="158900"/>
              </a:lnSpc>
            </a:pPr>
            <a:r>
              <a:rPr sz="900" spc="-5" dirty="0">
                <a:latin typeface="Arial"/>
                <a:cs typeface="Arial"/>
                <a:hlinkClick r:id="rId11" action="ppaction://hlinksldjump"/>
              </a:rPr>
              <a:t>Importing Data from Microsoft Excel workbooks </a:t>
            </a:r>
            <a:r>
              <a:rPr sz="900" dirty="0">
                <a:latin typeface="Arial"/>
                <a:cs typeface="Arial"/>
                <a:hlinkClick r:id="rId11" action="ppaction://hlinksldjump"/>
              </a:rPr>
              <a:t>................................................................................................. 25 </a:t>
            </a:r>
            <a:r>
              <a:rPr sz="900" dirty="0">
                <a:latin typeface="Arial"/>
                <a:cs typeface="Arial"/>
              </a:rPr>
              <a:t> </a:t>
            </a:r>
            <a:r>
              <a:rPr sz="900" spc="-5" dirty="0">
                <a:latin typeface="Arial"/>
                <a:cs typeface="Arial"/>
                <a:hlinkClick r:id="rId11" action="ppaction://hlinksldjump"/>
              </a:rPr>
              <a:t>Creating Groups </a:t>
            </a:r>
            <a:r>
              <a:rPr sz="900" dirty="0">
                <a:latin typeface="Arial"/>
                <a:cs typeface="Arial"/>
                <a:hlinkClick r:id="rId11" action="ppaction://hlinksldjump"/>
              </a:rPr>
              <a:t>.................................................................................................................................................</a:t>
            </a:r>
            <a:r>
              <a:rPr sz="900" spc="-160" dirty="0">
                <a:latin typeface="Arial"/>
                <a:cs typeface="Arial"/>
                <a:hlinkClick r:id="rId11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1" action="ppaction://hlinksldjump"/>
              </a:rPr>
              <a:t>25</a:t>
            </a:r>
            <a:endParaRPr sz="900">
              <a:latin typeface="Arial"/>
              <a:cs typeface="Arial"/>
            </a:endParaRPr>
          </a:p>
          <a:p>
            <a:pPr marL="152400">
              <a:lnSpc>
                <a:spcPct val="100000"/>
              </a:lnSpc>
              <a:spcBef>
                <a:spcPts val="630"/>
              </a:spcBef>
            </a:pPr>
            <a:r>
              <a:rPr sz="1000" spc="-5" dirty="0">
                <a:latin typeface="Arial"/>
                <a:cs typeface="Arial"/>
                <a:hlinkClick r:id="rId12" action="ppaction://hlinksldjump"/>
              </a:rPr>
              <a:t>About Green Field Analysis </a:t>
            </a:r>
            <a:r>
              <a:rPr sz="1000" spc="-10" dirty="0">
                <a:latin typeface="Arial"/>
                <a:cs typeface="Arial"/>
                <a:hlinkClick r:id="rId12" action="ppaction://hlinksldjump"/>
              </a:rPr>
              <a:t>....................................................................................................................</a:t>
            </a:r>
            <a:r>
              <a:rPr sz="1000" spc="95" dirty="0">
                <a:latin typeface="Arial"/>
                <a:cs typeface="Arial"/>
                <a:hlinkClick r:id="rId12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12" action="ppaction://hlinksldjump"/>
              </a:rPr>
              <a:t>26</a:t>
            </a:r>
            <a:endParaRPr sz="10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13" action="ppaction://hlinksldjump"/>
              </a:rPr>
              <a:t>Creating</a:t>
            </a:r>
            <a:r>
              <a:rPr sz="900" spc="-15" dirty="0">
                <a:latin typeface="Arial"/>
                <a:cs typeface="Arial"/>
                <a:hlinkClick r:id="rId1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3" action="ppaction://hlinksldjump"/>
              </a:rPr>
              <a:t>a</a:t>
            </a:r>
            <a:r>
              <a:rPr sz="900" spc="-5" dirty="0">
                <a:latin typeface="Arial"/>
                <a:cs typeface="Arial"/>
                <a:hlinkClick r:id="rId13" action="ppaction://hlinksldjump"/>
              </a:rPr>
              <a:t> New</a:t>
            </a:r>
            <a:r>
              <a:rPr sz="900" spc="-20" dirty="0">
                <a:latin typeface="Arial"/>
                <a:cs typeface="Arial"/>
                <a:hlinkClick r:id="rId13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3" action="ppaction://hlinksldjump"/>
              </a:rPr>
              <a:t>Experiment</a:t>
            </a:r>
            <a:r>
              <a:rPr sz="900" spc="-135" dirty="0">
                <a:latin typeface="Arial"/>
                <a:cs typeface="Arial"/>
                <a:hlinkClick r:id="rId1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3" action="ppaction://hlinksldjump"/>
              </a:rPr>
              <a:t>................................................................................................................................</a:t>
            </a:r>
            <a:r>
              <a:rPr sz="900" spc="-105" dirty="0">
                <a:latin typeface="Arial"/>
                <a:cs typeface="Arial"/>
                <a:hlinkClick r:id="rId1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3" action="ppaction://hlinksldjump"/>
              </a:rPr>
              <a:t>27</a:t>
            </a:r>
            <a:endParaRPr sz="9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13" action="ppaction://hlinksldjump"/>
              </a:rPr>
              <a:t>Determining the Optimal Location for </a:t>
            </a:r>
            <a:r>
              <a:rPr sz="900" dirty="0">
                <a:latin typeface="Arial"/>
                <a:cs typeface="Arial"/>
                <a:hlinkClick r:id="rId13" action="ppaction://hlinksldjump"/>
              </a:rPr>
              <a:t>a </a:t>
            </a:r>
            <a:r>
              <a:rPr sz="900" spc="-5" dirty="0">
                <a:latin typeface="Arial"/>
                <a:cs typeface="Arial"/>
                <a:hlinkClick r:id="rId13" action="ppaction://hlinksldjump"/>
              </a:rPr>
              <a:t>Single </a:t>
            </a:r>
            <a:r>
              <a:rPr sz="900" dirty="0">
                <a:latin typeface="Arial"/>
                <a:cs typeface="Arial"/>
                <a:hlinkClick r:id="rId13" action="ppaction://hlinksldjump"/>
              </a:rPr>
              <a:t>Warehouse ................................................................................</a:t>
            </a:r>
            <a:r>
              <a:rPr sz="900" spc="-125" dirty="0">
                <a:latin typeface="Arial"/>
                <a:cs typeface="Arial"/>
                <a:hlinkClick r:id="rId1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3" action="ppaction://hlinksldjump"/>
              </a:rPr>
              <a:t>27</a:t>
            </a:r>
            <a:endParaRPr sz="900">
              <a:latin typeface="Arial"/>
              <a:cs typeface="Arial"/>
            </a:endParaRPr>
          </a:p>
          <a:p>
            <a:pPr marL="291465" marR="5080">
              <a:lnSpc>
                <a:spcPct val="158900"/>
              </a:lnSpc>
            </a:pPr>
            <a:r>
              <a:rPr sz="900" spc="-5" dirty="0">
                <a:latin typeface="Arial"/>
                <a:cs typeface="Arial"/>
                <a:hlinkClick r:id="rId14" action="ppaction://hlinksldjump"/>
              </a:rPr>
              <a:t>Determining the Minimal Number </a:t>
            </a:r>
            <a:r>
              <a:rPr sz="900" dirty="0">
                <a:latin typeface="Arial"/>
                <a:cs typeface="Arial"/>
                <a:hlinkClick r:id="rId14" action="ppaction://hlinksldjump"/>
              </a:rPr>
              <a:t>of Warehouses and </a:t>
            </a:r>
            <a:r>
              <a:rPr sz="900" spc="-5" dirty="0">
                <a:latin typeface="Arial"/>
                <a:cs typeface="Arial"/>
                <a:hlinkClick r:id="rId14" action="ppaction://hlinksldjump"/>
              </a:rPr>
              <a:t>their Locations </a:t>
            </a:r>
            <a:r>
              <a:rPr sz="900" dirty="0">
                <a:latin typeface="Arial"/>
                <a:cs typeface="Arial"/>
                <a:hlinkClick r:id="rId14" action="ppaction://hlinksldjump"/>
              </a:rPr>
              <a:t>............................................................... 28 </a:t>
            </a:r>
            <a:r>
              <a:rPr sz="900" dirty="0">
                <a:latin typeface="Arial"/>
                <a:cs typeface="Arial"/>
              </a:rPr>
              <a:t> </a:t>
            </a:r>
            <a:r>
              <a:rPr sz="900" spc="-5" dirty="0">
                <a:latin typeface="Arial"/>
                <a:cs typeface="Arial"/>
                <a:hlinkClick r:id="rId15" action="ppaction://hlinksldjump"/>
              </a:rPr>
              <a:t>Discussion Questions </a:t>
            </a:r>
            <a:r>
              <a:rPr sz="900" dirty="0">
                <a:latin typeface="Arial"/>
                <a:cs typeface="Arial"/>
                <a:hlinkClick r:id="rId15" action="ppaction://hlinksldjump"/>
              </a:rPr>
              <a:t>.........................................................................................................................................</a:t>
            </a:r>
            <a:r>
              <a:rPr sz="900" spc="-180" dirty="0">
                <a:latin typeface="Arial"/>
                <a:cs typeface="Arial"/>
                <a:hlinkClick r:id="rId1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5" action="ppaction://hlinksldjump"/>
              </a:rPr>
              <a:t>29</a:t>
            </a:r>
            <a:endParaRPr sz="9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15" action="ppaction://hlinksldjump"/>
              </a:rPr>
              <a:t>New Simulation </a:t>
            </a:r>
            <a:r>
              <a:rPr sz="900" dirty="0">
                <a:latin typeface="Arial"/>
                <a:cs typeface="Arial"/>
                <a:hlinkClick r:id="rId15" action="ppaction://hlinksldjump"/>
              </a:rPr>
              <a:t>Experiment................................................................................................................................</a:t>
            </a:r>
            <a:r>
              <a:rPr sz="900" spc="-114" dirty="0">
                <a:latin typeface="Arial"/>
                <a:cs typeface="Arial"/>
                <a:hlinkClick r:id="rId1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5" action="ppaction://hlinksldjump"/>
              </a:rPr>
              <a:t>29</a:t>
            </a:r>
            <a:endParaRPr sz="9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650"/>
              </a:spcBef>
            </a:pPr>
            <a:r>
              <a:rPr sz="900" dirty="0">
                <a:latin typeface="Arial"/>
                <a:cs typeface="Arial"/>
                <a:hlinkClick r:id="rId16" action="ppaction://hlinksldjump"/>
              </a:rPr>
              <a:t>KPI </a:t>
            </a:r>
            <a:r>
              <a:rPr sz="900" spc="-5" dirty="0">
                <a:latin typeface="Arial"/>
                <a:cs typeface="Arial"/>
                <a:hlinkClick r:id="rId16" action="ppaction://hlinksldjump"/>
              </a:rPr>
              <a:t>Dashboard </a:t>
            </a:r>
            <a:r>
              <a:rPr sz="900" dirty="0">
                <a:latin typeface="Arial"/>
                <a:cs typeface="Arial"/>
                <a:hlinkClick r:id="rId16" action="ppaction://hlinksldjump"/>
              </a:rPr>
              <a:t>...................................................................................................................................................</a:t>
            </a:r>
            <a:r>
              <a:rPr sz="900" spc="-190" dirty="0">
                <a:latin typeface="Arial"/>
                <a:cs typeface="Arial"/>
                <a:hlinkClick r:id="rId16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6" action="ppaction://hlinksldjump"/>
              </a:rPr>
              <a:t>30</a:t>
            </a:r>
            <a:endParaRPr sz="9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635"/>
              </a:spcBef>
            </a:pPr>
            <a:r>
              <a:rPr sz="900" dirty="0">
                <a:latin typeface="Arial"/>
                <a:cs typeface="Arial"/>
                <a:hlinkClick r:id="rId17" action="ppaction://hlinksldjump"/>
              </a:rPr>
              <a:t>KPI</a:t>
            </a:r>
            <a:r>
              <a:rPr sz="900" spc="-35" dirty="0">
                <a:latin typeface="Arial"/>
                <a:cs typeface="Arial"/>
                <a:hlinkClick r:id="rId17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7" action="ppaction://hlinksldjump"/>
              </a:rPr>
              <a:t>System</a:t>
            </a:r>
            <a:r>
              <a:rPr sz="900" spc="-155" dirty="0">
                <a:latin typeface="Arial"/>
                <a:cs typeface="Arial"/>
                <a:hlinkClick r:id="rId1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7" action="ppaction://hlinksldjump"/>
              </a:rPr>
              <a:t>.........................................................................................................................................................</a:t>
            </a:r>
            <a:r>
              <a:rPr sz="900" spc="-120" dirty="0">
                <a:latin typeface="Arial"/>
                <a:cs typeface="Arial"/>
                <a:hlinkClick r:id="rId1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7" action="ppaction://hlinksldjump"/>
              </a:rPr>
              <a:t>31</a:t>
            </a:r>
            <a:endParaRPr sz="900">
              <a:latin typeface="Arial"/>
              <a:cs typeface="Arial"/>
            </a:endParaRPr>
          </a:p>
          <a:p>
            <a:pPr marL="291465" marR="5080">
              <a:lnSpc>
                <a:spcPct val="158900"/>
              </a:lnSpc>
            </a:pPr>
            <a:r>
              <a:rPr sz="900" spc="-5" dirty="0">
                <a:latin typeface="Arial"/>
                <a:cs typeface="Arial"/>
                <a:hlinkClick r:id="rId18" action="ppaction://hlinksldjump"/>
              </a:rPr>
              <a:t>Revenue, Costs, Service Level, Lead Time </a:t>
            </a:r>
            <a:r>
              <a:rPr sz="900" dirty="0">
                <a:latin typeface="Arial"/>
                <a:cs typeface="Arial"/>
                <a:hlinkClick r:id="rId18" action="ppaction://hlinksldjump"/>
              </a:rPr>
              <a:t>and On-time </a:t>
            </a:r>
            <a:r>
              <a:rPr sz="900" spc="-5" dirty="0">
                <a:latin typeface="Arial"/>
                <a:cs typeface="Arial"/>
                <a:hlinkClick r:id="rId18" action="ppaction://hlinksldjump"/>
              </a:rPr>
              <a:t>Delivery </a:t>
            </a:r>
            <a:r>
              <a:rPr sz="900" dirty="0">
                <a:latin typeface="Arial"/>
                <a:cs typeface="Arial"/>
                <a:hlinkClick r:id="rId18" action="ppaction://hlinksldjump"/>
              </a:rPr>
              <a:t>..................................................................... 32 </a:t>
            </a:r>
            <a:r>
              <a:rPr sz="900" dirty="0">
                <a:latin typeface="Arial"/>
                <a:cs typeface="Arial"/>
              </a:rPr>
              <a:t> </a:t>
            </a:r>
            <a:r>
              <a:rPr sz="900" spc="-5" dirty="0">
                <a:latin typeface="Arial"/>
                <a:cs typeface="Arial"/>
                <a:hlinkClick r:id="rId19" action="ppaction://hlinksldjump"/>
              </a:rPr>
              <a:t>Transportation Distance and </a:t>
            </a:r>
            <a:r>
              <a:rPr sz="900" dirty="0">
                <a:latin typeface="Arial"/>
                <a:cs typeface="Arial"/>
                <a:hlinkClick r:id="rId19" action="ppaction://hlinksldjump"/>
              </a:rPr>
              <a:t>Costs.....................................................................................................................</a:t>
            </a:r>
            <a:r>
              <a:rPr sz="900" spc="-80" dirty="0">
                <a:latin typeface="Arial"/>
                <a:cs typeface="Arial"/>
                <a:hlinkClick r:id="rId19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9" action="ppaction://hlinksldjump"/>
              </a:rPr>
              <a:t>33</a:t>
            </a:r>
            <a:endParaRPr sz="9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20" action="ppaction://hlinksldjump"/>
              </a:rPr>
              <a:t>Sourcing Policy Definition </a:t>
            </a:r>
            <a:r>
              <a:rPr sz="900" dirty="0">
                <a:latin typeface="Arial"/>
                <a:cs typeface="Arial"/>
                <a:hlinkClick r:id="rId20" action="ppaction://hlinksldjump"/>
              </a:rPr>
              <a:t>...................................................................................................................................</a:t>
            </a:r>
            <a:r>
              <a:rPr sz="900" spc="-190" dirty="0">
                <a:latin typeface="Arial"/>
                <a:cs typeface="Arial"/>
                <a:hlinkClick r:id="rId20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0" action="ppaction://hlinksldjump"/>
              </a:rPr>
              <a:t>35</a:t>
            </a:r>
            <a:endParaRPr sz="900">
              <a:latin typeface="Arial"/>
              <a:cs typeface="Arial"/>
            </a:endParaRPr>
          </a:p>
          <a:p>
            <a:pPr marL="152400">
              <a:lnSpc>
                <a:spcPct val="100000"/>
              </a:lnSpc>
              <a:spcBef>
                <a:spcPts val="635"/>
              </a:spcBef>
            </a:pPr>
            <a:r>
              <a:rPr sz="1000" spc="-5" dirty="0">
                <a:latin typeface="Arial"/>
                <a:cs typeface="Arial"/>
                <a:hlinkClick r:id="rId21" action="ppaction://hlinksldjump"/>
              </a:rPr>
              <a:t>Experiments </a:t>
            </a:r>
            <a:r>
              <a:rPr sz="1000" spc="-10" dirty="0">
                <a:latin typeface="Arial"/>
                <a:cs typeface="Arial"/>
                <a:hlinkClick r:id="rId21" action="ppaction://hlinksldjump"/>
              </a:rPr>
              <a:t>and </a:t>
            </a:r>
            <a:r>
              <a:rPr sz="1000" spc="-5" dirty="0">
                <a:latin typeface="Arial"/>
                <a:cs typeface="Arial"/>
                <a:hlinkClick r:id="rId21" action="ppaction://hlinksldjump"/>
              </a:rPr>
              <a:t>Analyses </a:t>
            </a:r>
            <a:r>
              <a:rPr sz="1000" spc="-10" dirty="0">
                <a:latin typeface="Arial"/>
                <a:cs typeface="Arial"/>
                <a:hlinkClick r:id="rId21" action="ppaction://hlinksldjump"/>
              </a:rPr>
              <a:t>.....................................................................................................................</a:t>
            </a:r>
            <a:r>
              <a:rPr sz="1000" spc="-170" dirty="0">
                <a:latin typeface="Arial"/>
                <a:cs typeface="Arial"/>
                <a:hlinkClick r:id="rId21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21" action="ppaction://hlinksldjump"/>
              </a:rPr>
              <a:t>37</a:t>
            </a:r>
            <a:endParaRPr sz="10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21" action="ppaction://hlinksldjump"/>
              </a:rPr>
              <a:t>Simulation Experiments for Multiple Warehouses with Real </a:t>
            </a:r>
            <a:r>
              <a:rPr sz="900" dirty="0">
                <a:latin typeface="Arial"/>
                <a:cs typeface="Arial"/>
                <a:hlinkClick r:id="rId21" action="ppaction://hlinksldjump"/>
              </a:rPr>
              <a:t>Routes...................................................................</a:t>
            </a:r>
            <a:r>
              <a:rPr sz="900" spc="5" dirty="0">
                <a:latin typeface="Arial"/>
                <a:cs typeface="Arial"/>
                <a:hlinkClick r:id="rId21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1" action="ppaction://hlinksldjump"/>
              </a:rPr>
              <a:t>37</a:t>
            </a:r>
            <a:endParaRPr sz="9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22" action="ppaction://hlinksldjump"/>
              </a:rPr>
              <a:t>Simulation Experiments for Single </a:t>
            </a:r>
            <a:r>
              <a:rPr sz="900" dirty="0">
                <a:latin typeface="Arial"/>
                <a:cs typeface="Arial"/>
                <a:hlinkClick r:id="rId22" action="ppaction://hlinksldjump"/>
              </a:rPr>
              <a:t>Warehouses </a:t>
            </a:r>
            <a:r>
              <a:rPr sz="900" spc="-5" dirty="0">
                <a:latin typeface="Arial"/>
                <a:cs typeface="Arial"/>
                <a:hlinkClick r:id="rId22" action="ppaction://hlinksldjump"/>
              </a:rPr>
              <a:t>with Real Routes </a:t>
            </a:r>
            <a:r>
              <a:rPr sz="900" dirty="0">
                <a:latin typeface="Arial"/>
                <a:cs typeface="Arial"/>
                <a:hlinkClick r:id="rId22" action="ppaction://hlinksldjump"/>
              </a:rPr>
              <a:t>.....................................................................</a:t>
            </a:r>
            <a:r>
              <a:rPr sz="900" spc="-175" dirty="0">
                <a:latin typeface="Arial"/>
                <a:cs typeface="Arial"/>
                <a:hlinkClick r:id="rId22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2" action="ppaction://hlinksldjump"/>
              </a:rPr>
              <a:t>42</a:t>
            </a:r>
            <a:endParaRPr sz="900">
              <a:latin typeface="Arial"/>
              <a:cs typeface="Arial"/>
            </a:endParaRPr>
          </a:p>
          <a:p>
            <a:pPr marL="177800" algn="ctr">
              <a:lnSpc>
                <a:spcPct val="100000"/>
              </a:lnSpc>
              <a:spcBef>
                <a:spcPts val="630"/>
              </a:spcBef>
            </a:pPr>
            <a:r>
              <a:rPr sz="1100" spc="-5" dirty="0">
                <a:latin typeface="Arial"/>
                <a:cs typeface="Arial"/>
                <a:hlinkClick r:id="rId23" action="ppaction://hlinksldjump"/>
              </a:rPr>
              <a:t>Supply Chain Redesign </a:t>
            </a:r>
            <a:r>
              <a:rPr sz="1100" spc="5" dirty="0">
                <a:latin typeface="Arial"/>
                <a:cs typeface="Arial"/>
                <a:hlinkClick r:id="rId23" action="ppaction://hlinksldjump"/>
              </a:rPr>
              <a:t>.......................................................................................................</a:t>
            </a:r>
            <a:r>
              <a:rPr sz="1100" spc="-100" dirty="0">
                <a:latin typeface="Arial"/>
                <a:cs typeface="Arial"/>
                <a:hlinkClick r:id="rId23" action="ppaction://hlinksldjump"/>
              </a:rPr>
              <a:t> </a:t>
            </a:r>
            <a:r>
              <a:rPr sz="1100" spc="-5" dirty="0">
                <a:latin typeface="Arial"/>
                <a:cs typeface="Arial"/>
                <a:hlinkClick r:id="rId23" action="ppaction://hlinksldjump"/>
              </a:rPr>
              <a:t>45</a:t>
            </a:r>
            <a:endParaRPr sz="1100">
              <a:latin typeface="Arial"/>
              <a:cs typeface="Arial"/>
            </a:endParaRPr>
          </a:p>
          <a:p>
            <a:pPr marL="291465" marR="5080">
              <a:lnSpc>
                <a:spcPts val="1720"/>
              </a:lnSpc>
              <a:spcBef>
                <a:spcPts val="85"/>
              </a:spcBef>
            </a:pPr>
            <a:r>
              <a:rPr sz="900" spc="-5" dirty="0">
                <a:latin typeface="Arial"/>
                <a:cs typeface="Arial"/>
                <a:hlinkClick r:id="rId23" action="ppaction://hlinksldjump"/>
              </a:rPr>
              <a:t>Our </a:t>
            </a:r>
            <a:r>
              <a:rPr sz="900" dirty="0">
                <a:latin typeface="Arial"/>
                <a:cs typeface="Arial"/>
                <a:hlinkClick r:id="rId23" action="ppaction://hlinksldjump"/>
              </a:rPr>
              <a:t>Case </a:t>
            </a:r>
            <a:r>
              <a:rPr sz="900" spc="-5" dirty="0">
                <a:latin typeface="Arial"/>
                <a:cs typeface="Arial"/>
                <a:hlinkClick r:id="rId23" action="ppaction://hlinksldjump"/>
              </a:rPr>
              <a:t>Study: Multi-Product </a:t>
            </a:r>
            <a:r>
              <a:rPr sz="900" dirty="0">
                <a:latin typeface="Arial"/>
                <a:cs typeface="Arial"/>
                <a:hlinkClick r:id="rId23" action="ppaction://hlinksldjump"/>
              </a:rPr>
              <a:t>Supply </a:t>
            </a:r>
            <a:r>
              <a:rPr sz="900" spc="-5" dirty="0">
                <a:latin typeface="Arial"/>
                <a:cs typeface="Arial"/>
                <a:hlinkClick r:id="rId23" action="ppaction://hlinksldjump"/>
              </a:rPr>
              <a:t>Chain Redesign </a:t>
            </a:r>
            <a:r>
              <a:rPr sz="900" dirty="0">
                <a:latin typeface="Arial"/>
                <a:cs typeface="Arial"/>
                <a:hlinkClick r:id="rId23" action="ppaction://hlinksldjump"/>
              </a:rPr>
              <a:t>..................................................................................... 45 </a:t>
            </a:r>
            <a:r>
              <a:rPr sz="900" dirty="0">
                <a:latin typeface="Arial"/>
                <a:cs typeface="Arial"/>
              </a:rPr>
              <a:t> </a:t>
            </a:r>
            <a:r>
              <a:rPr sz="900" spc="-5" dirty="0">
                <a:latin typeface="Arial"/>
                <a:cs typeface="Arial"/>
                <a:hlinkClick r:id="rId24" action="ppaction://hlinksldjump"/>
              </a:rPr>
              <a:t>Scenario </a:t>
            </a:r>
            <a:r>
              <a:rPr sz="900" dirty="0">
                <a:latin typeface="Arial"/>
                <a:cs typeface="Arial"/>
                <a:hlinkClick r:id="rId24" action="ppaction://hlinksldjump"/>
              </a:rPr>
              <a:t>Settings................................................................................................................................................</a:t>
            </a:r>
            <a:r>
              <a:rPr sz="900" spc="-150" dirty="0">
                <a:latin typeface="Arial"/>
                <a:cs typeface="Arial"/>
                <a:hlinkClick r:id="rId24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4" action="ppaction://hlinksldjump"/>
              </a:rPr>
              <a:t>49</a:t>
            </a:r>
            <a:endParaRPr sz="9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465"/>
              </a:spcBef>
            </a:pPr>
            <a:r>
              <a:rPr sz="900" spc="-5" dirty="0">
                <a:latin typeface="Arial"/>
                <a:cs typeface="Arial"/>
                <a:hlinkClick r:id="rId24" action="ppaction://hlinksldjump"/>
              </a:rPr>
              <a:t>Simulation</a:t>
            </a:r>
            <a:r>
              <a:rPr sz="900" spc="-15" dirty="0">
                <a:latin typeface="Arial"/>
                <a:cs typeface="Arial"/>
                <a:hlinkClick r:id="rId24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24" action="ppaction://hlinksldjump"/>
              </a:rPr>
              <a:t>Experiments</a:t>
            </a:r>
            <a:r>
              <a:rPr sz="900" spc="-95" dirty="0">
                <a:latin typeface="Arial"/>
                <a:cs typeface="Arial"/>
                <a:hlinkClick r:id="rId24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4" action="ppaction://hlinksldjump"/>
              </a:rPr>
              <a:t>......................................................................................................................................</a:t>
            </a:r>
            <a:r>
              <a:rPr sz="900" spc="-110" dirty="0">
                <a:latin typeface="Arial"/>
                <a:cs typeface="Arial"/>
                <a:hlinkClick r:id="rId24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4" action="ppaction://hlinksldjump"/>
              </a:rPr>
              <a:t>49</a:t>
            </a:r>
            <a:endParaRPr sz="9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25" action="ppaction://hlinksldjump"/>
              </a:rPr>
              <a:t>AS-IS </a:t>
            </a:r>
            <a:r>
              <a:rPr sz="900" dirty="0">
                <a:latin typeface="Arial"/>
                <a:cs typeface="Arial"/>
                <a:hlinkClick r:id="rId25" action="ppaction://hlinksldjump"/>
              </a:rPr>
              <a:t>Supply </a:t>
            </a:r>
            <a:r>
              <a:rPr sz="900" spc="-5" dirty="0">
                <a:latin typeface="Arial"/>
                <a:cs typeface="Arial"/>
                <a:hlinkClick r:id="rId25" action="ppaction://hlinksldjump"/>
              </a:rPr>
              <a:t>Chain Simulation </a:t>
            </a:r>
            <a:r>
              <a:rPr sz="900" dirty="0">
                <a:latin typeface="Arial"/>
                <a:cs typeface="Arial"/>
                <a:hlinkClick r:id="rId25" action="ppaction://hlinksldjump"/>
              </a:rPr>
              <a:t>..........................................................................................................................</a:t>
            </a:r>
            <a:r>
              <a:rPr sz="900" spc="-175" dirty="0">
                <a:latin typeface="Arial"/>
                <a:cs typeface="Arial"/>
                <a:hlinkClick r:id="rId2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5" action="ppaction://hlinksldjump"/>
              </a:rPr>
              <a:t>50</a:t>
            </a:r>
            <a:endParaRPr sz="900">
              <a:latin typeface="Arial"/>
              <a:cs typeface="Arial"/>
            </a:endParaRPr>
          </a:p>
          <a:p>
            <a:pPr marL="291465">
              <a:lnSpc>
                <a:spcPct val="100000"/>
              </a:lnSpc>
              <a:spcBef>
                <a:spcPts val="635"/>
              </a:spcBef>
            </a:pPr>
            <a:r>
              <a:rPr sz="900" dirty="0">
                <a:latin typeface="Arial"/>
                <a:cs typeface="Arial"/>
                <a:hlinkClick r:id="rId25" action="ppaction://hlinksldjump"/>
              </a:rPr>
              <a:t>Supply</a:t>
            </a:r>
            <a:r>
              <a:rPr sz="900" spc="-30" dirty="0">
                <a:latin typeface="Arial"/>
                <a:cs typeface="Arial"/>
                <a:hlinkClick r:id="rId25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25" action="ppaction://hlinksldjump"/>
              </a:rPr>
              <a:t>Chain</a:t>
            </a:r>
            <a:r>
              <a:rPr sz="900" spc="-20" dirty="0">
                <a:latin typeface="Arial"/>
                <a:cs typeface="Arial"/>
                <a:hlinkClick r:id="rId25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25" action="ppaction://hlinksldjump"/>
              </a:rPr>
              <a:t>Redesign</a:t>
            </a:r>
            <a:r>
              <a:rPr sz="900" spc="-65" dirty="0">
                <a:latin typeface="Arial"/>
                <a:cs typeface="Arial"/>
                <a:hlinkClick r:id="rId2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5" action="ppaction://hlinksldjump"/>
              </a:rPr>
              <a:t>......................................................................................................................................</a:t>
            </a:r>
            <a:r>
              <a:rPr sz="900" spc="-114" dirty="0">
                <a:latin typeface="Arial"/>
                <a:cs typeface="Arial"/>
                <a:hlinkClick r:id="rId2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5" action="ppaction://hlinksldjump"/>
              </a:rPr>
              <a:t>50</a:t>
            </a:r>
            <a:endParaRPr sz="900">
              <a:latin typeface="Arial"/>
              <a:cs typeface="Arial"/>
            </a:endParaRPr>
          </a:p>
          <a:p>
            <a:pPr marL="152400">
              <a:lnSpc>
                <a:spcPct val="100000"/>
              </a:lnSpc>
              <a:spcBef>
                <a:spcPts val="630"/>
              </a:spcBef>
            </a:pPr>
            <a:r>
              <a:rPr sz="1000" spc="-10" dirty="0">
                <a:latin typeface="Arial"/>
                <a:cs typeface="Arial"/>
                <a:hlinkClick r:id="rId26" action="ppaction://hlinksldjump"/>
              </a:rPr>
              <a:t>Network </a:t>
            </a:r>
            <a:r>
              <a:rPr sz="1000" spc="-5" dirty="0">
                <a:latin typeface="Arial"/>
                <a:cs typeface="Arial"/>
                <a:hlinkClick r:id="rId26" action="ppaction://hlinksldjump"/>
              </a:rPr>
              <a:t>Optimization Approach and Optimization-based Simulation....................................................</a:t>
            </a:r>
            <a:r>
              <a:rPr sz="1000" spc="20" dirty="0">
                <a:latin typeface="Arial"/>
                <a:cs typeface="Arial"/>
                <a:hlinkClick r:id="rId26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26" action="ppaction://hlinksldjump"/>
              </a:rPr>
              <a:t>54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0350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dirty="0">
                <a:latin typeface="Arial"/>
                <a:cs typeface="Arial"/>
              </a:rPr>
              <a:t>2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28496" y="880364"/>
            <a:ext cx="5821045" cy="901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8430" algn="ctr">
              <a:lnSpc>
                <a:spcPct val="100000"/>
              </a:lnSpc>
              <a:spcBef>
                <a:spcPts val="100"/>
              </a:spcBef>
            </a:pPr>
            <a:r>
              <a:rPr sz="900" spc="-5" dirty="0">
                <a:latin typeface="Arial"/>
                <a:cs typeface="Arial"/>
                <a:hlinkClick r:id="rId2" action="ppaction://hlinksldjump"/>
              </a:rPr>
              <a:t>Case</a:t>
            </a:r>
            <a:r>
              <a:rPr sz="900" spc="-30" dirty="0">
                <a:latin typeface="Arial"/>
                <a:cs typeface="Arial"/>
                <a:hlinkClick r:id="rId2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2" action="ppaction://hlinksldjump"/>
              </a:rPr>
              <a:t>Study</a:t>
            </a:r>
            <a:r>
              <a:rPr sz="900" spc="-110" dirty="0">
                <a:latin typeface="Arial"/>
                <a:cs typeface="Arial"/>
                <a:hlinkClick r:id="rId2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" action="ppaction://hlinksldjump"/>
              </a:rPr>
              <a:t>.........................................................................................................................................................</a:t>
            </a:r>
            <a:r>
              <a:rPr sz="900" spc="-120" dirty="0">
                <a:latin typeface="Arial"/>
                <a:cs typeface="Arial"/>
                <a:hlinkClick r:id="rId2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" action="ppaction://hlinksldjump"/>
              </a:rPr>
              <a:t>54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3" action="ppaction://hlinksldjump"/>
              </a:rPr>
              <a:t>Simulation</a:t>
            </a:r>
            <a:r>
              <a:rPr sz="900" spc="-15" dirty="0">
                <a:latin typeface="Arial"/>
                <a:cs typeface="Arial"/>
                <a:hlinkClick r:id="rId3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3" action="ppaction://hlinksldjump"/>
              </a:rPr>
              <a:t>Experiment</a:t>
            </a:r>
            <a:r>
              <a:rPr sz="900" spc="-155" dirty="0">
                <a:latin typeface="Arial"/>
                <a:cs typeface="Arial"/>
                <a:hlinkClick r:id="rId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3" action="ppaction://hlinksldjump"/>
              </a:rPr>
              <a:t>........................................................................................................................................</a:t>
            </a:r>
            <a:r>
              <a:rPr sz="900" spc="-110" dirty="0">
                <a:latin typeface="Arial"/>
                <a:cs typeface="Arial"/>
                <a:hlinkClick r:id="rId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3" action="ppaction://hlinksldjump"/>
              </a:rPr>
              <a:t>56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3" action="ppaction://hlinksldjump"/>
              </a:rPr>
              <a:t>Optimization </a:t>
            </a:r>
            <a:r>
              <a:rPr sz="900" dirty="0">
                <a:latin typeface="Arial"/>
                <a:cs typeface="Arial"/>
                <a:hlinkClick r:id="rId3" action="ppaction://hlinksldjump"/>
              </a:rPr>
              <a:t>Experiment.....................................................................................................................................</a:t>
            </a:r>
            <a:r>
              <a:rPr sz="900" spc="-120" dirty="0">
                <a:latin typeface="Arial"/>
                <a:cs typeface="Arial"/>
                <a:hlinkClick r:id="rId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3" action="ppaction://hlinksldjump"/>
              </a:rPr>
              <a:t>56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4" action="ppaction://hlinksldjump"/>
              </a:rPr>
              <a:t>Optimization-based Simulation Experiment </a:t>
            </a:r>
            <a:r>
              <a:rPr sz="900" dirty="0">
                <a:latin typeface="Arial"/>
                <a:cs typeface="Arial"/>
                <a:hlinkClick r:id="rId4" action="ppaction://hlinksldjump"/>
              </a:rPr>
              <a:t>........................................................................................................</a:t>
            </a:r>
            <a:r>
              <a:rPr sz="900" spc="-150" dirty="0">
                <a:latin typeface="Arial"/>
                <a:cs typeface="Arial"/>
                <a:hlinkClick r:id="rId4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4" action="ppaction://hlinksldjump"/>
              </a:rPr>
              <a:t>58</a:t>
            </a:r>
            <a:endParaRPr sz="900">
              <a:latin typeface="Arial"/>
              <a:cs typeface="Arial"/>
            </a:endParaRPr>
          </a:p>
          <a:p>
            <a:pPr marL="38100" algn="ctr">
              <a:lnSpc>
                <a:spcPct val="100000"/>
              </a:lnSpc>
              <a:spcBef>
                <a:spcPts val="625"/>
              </a:spcBef>
            </a:pPr>
            <a:r>
              <a:rPr sz="1100" spc="-5" dirty="0">
                <a:latin typeface="Arial"/>
                <a:cs typeface="Arial"/>
                <a:hlinkClick r:id="rId5" action="ppaction://hlinksldjump"/>
              </a:rPr>
              <a:t>Chapter </a:t>
            </a:r>
            <a:r>
              <a:rPr sz="1100" spc="-10" dirty="0">
                <a:latin typeface="Arial"/>
                <a:cs typeface="Arial"/>
                <a:hlinkClick r:id="rId5" action="ppaction://hlinksldjump"/>
              </a:rPr>
              <a:t>2. </a:t>
            </a:r>
            <a:r>
              <a:rPr sz="1100" spc="-5" dirty="0">
                <a:latin typeface="Arial"/>
                <a:cs typeface="Arial"/>
                <a:hlinkClick r:id="rId5" action="ppaction://hlinksldjump"/>
              </a:rPr>
              <a:t>Three-stage Supply chain: Inventory Control and Transportation Policies </a:t>
            </a:r>
            <a:r>
              <a:rPr sz="1100" spc="5" dirty="0">
                <a:latin typeface="Arial"/>
                <a:cs typeface="Arial"/>
                <a:hlinkClick r:id="rId5" action="ppaction://hlinksldjump"/>
              </a:rPr>
              <a:t>..........</a:t>
            </a:r>
            <a:r>
              <a:rPr sz="1100" spc="-130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1100" spc="-5" dirty="0">
                <a:latin typeface="Arial"/>
                <a:cs typeface="Arial"/>
                <a:hlinkClick r:id="rId5" action="ppaction://hlinksldjump"/>
              </a:rPr>
              <a:t>61</a:t>
            </a:r>
            <a:endParaRPr sz="11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560"/>
              </a:spcBef>
            </a:pPr>
            <a:r>
              <a:rPr sz="900" spc="-5" dirty="0">
                <a:latin typeface="Arial"/>
                <a:cs typeface="Arial"/>
                <a:hlinkClick r:id="rId5" action="ppaction://hlinksldjump"/>
              </a:rPr>
              <a:t>Our</a:t>
            </a:r>
            <a:r>
              <a:rPr sz="900" spc="-10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5" action="ppaction://hlinksldjump"/>
              </a:rPr>
              <a:t>Learning</a:t>
            </a:r>
            <a:r>
              <a:rPr sz="900" spc="-10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5" action="ppaction://hlinksldjump"/>
              </a:rPr>
              <a:t>Objectives</a:t>
            </a:r>
            <a:r>
              <a:rPr sz="900" spc="-100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5" action="ppaction://hlinksldjump"/>
              </a:rPr>
              <a:t>.....................................................................................................................................</a:t>
            </a:r>
            <a:r>
              <a:rPr sz="900" spc="-110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5" action="ppaction://hlinksldjump"/>
              </a:rPr>
              <a:t>61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35"/>
              </a:spcBef>
            </a:pPr>
            <a:r>
              <a:rPr sz="1000" spc="-5" dirty="0">
                <a:latin typeface="Arial"/>
                <a:cs typeface="Arial"/>
                <a:hlinkClick r:id="rId5" action="ppaction://hlinksldjump"/>
              </a:rPr>
              <a:t>Inventory Control </a:t>
            </a:r>
            <a:r>
              <a:rPr sz="1000" spc="-10" dirty="0">
                <a:latin typeface="Arial"/>
                <a:cs typeface="Arial"/>
                <a:hlinkClick r:id="rId5" action="ppaction://hlinksldjump"/>
              </a:rPr>
              <a:t>Policies.......................................................................................................................</a:t>
            </a:r>
            <a:r>
              <a:rPr sz="1000" spc="254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5" action="ppaction://hlinksldjump"/>
              </a:rPr>
              <a:t>61</a:t>
            </a:r>
            <a:endParaRPr sz="10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40"/>
              </a:spcBef>
            </a:pPr>
            <a:r>
              <a:rPr sz="900" dirty="0">
                <a:latin typeface="Arial"/>
                <a:cs typeface="Arial"/>
                <a:hlinkClick r:id="rId5" action="ppaction://hlinksldjump"/>
              </a:rPr>
              <a:t>Case </a:t>
            </a:r>
            <a:r>
              <a:rPr sz="900" spc="-5" dirty="0">
                <a:latin typeface="Arial"/>
                <a:cs typeface="Arial"/>
                <a:hlinkClick r:id="rId5" action="ppaction://hlinksldjump"/>
              </a:rPr>
              <a:t>Study: Distribution Centers with Storage </a:t>
            </a:r>
            <a:r>
              <a:rPr sz="900" dirty="0">
                <a:latin typeface="Arial"/>
                <a:cs typeface="Arial"/>
                <a:hlinkClick r:id="rId5" action="ppaction://hlinksldjump"/>
              </a:rPr>
              <a:t>...................................................................................................</a:t>
            </a:r>
            <a:r>
              <a:rPr sz="900" spc="-204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5" action="ppaction://hlinksldjump"/>
              </a:rPr>
              <a:t>61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6" action="ppaction://hlinksldjump"/>
              </a:rPr>
              <a:t>Starting</a:t>
            </a:r>
            <a:r>
              <a:rPr sz="900" spc="-15" dirty="0">
                <a:latin typeface="Arial"/>
                <a:cs typeface="Arial"/>
                <a:hlinkClick r:id="rId6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6" action="ppaction://hlinksldjump"/>
              </a:rPr>
              <a:t>the</a:t>
            </a:r>
            <a:r>
              <a:rPr sz="900" spc="-25" dirty="0">
                <a:latin typeface="Arial"/>
                <a:cs typeface="Arial"/>
                <a:hlinkClick r:id="rId6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6" action="ppaction://hlinksldjump"/>
              </a:rPr>
              <a:t>Case</a:t>
            </a:r>
            <a:r>
              <a:rPr sz="900" spc="-25" dirty="0">
                <a:latin typeface="Arial"/>
                <a:cs typeface="Arial"/>
                <a:hlinkClick r:id="rId6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6" action="ppaction://hlinksldjump"/>
              </a:rPr>
              <a:t>Study</a:t>
            </a:r>
            <a:r>
              <a:rPr sz="900" spc="-160" dirty="0">
                <a:latin typeface="Arial"/>
                <a:cs typeface="Arial"/>
                <a:hlinkClick r:id="rId6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6" action="ppaction://hlinksldjump"/>
              </a:rPr>
              <a:t>......................................................................................................................................</a:t>
            </a:r>
            <a:r>
              <a:rPr sz="900" spc="-110" dirty="0">
                <a:latin typeface="Arial"/>
                <a:cs typeface="Arial"/>
                <a:hlinkClick r:id="rId6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6" action="ppaction://hlinksldjump"/>
              </a:rPr>
              <a:t>62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7" action="ppaction://hlinksldjump"/>
              </a:rPr>
              <a:t>Demand and Expected Lead Time </a:t>
            </a:r>
            <a:r>
              <a:rPr sz="900" dirty="0">
                <a:latin typeface="Arial"/>
                <a:cs typeface="Arial"/>
                <a:hlinkClick r:id="rId7" action="ppaction://hlinksldjump"/>
              </a:rPr>
              <a:t>.....................................................................................................................</a:t>
            </a:r>
            <a:r>
              <a:rPr sz="900" spc="-120" dirty="0">
                <a:latin typeface="Arial"/>
                <a:cs typeface="Arial"/>
                <a:hlinkClick r:id="rId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7" action="ppaction://hlinksldjump"/>
              </a:rPr>
              <a:t>63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7" action="ppaction://hlinksldjump"/>
              </a:rPr>
              <a:t>Transportation</a:t>
            </a:r>
            <a:r>
              <a:rPr sz="900" spc="-15" dirty="0">
                <a:latin typeface="Arial"/>
                <a:cs typeface="Arial"/>
                <a:hlinkClick r:id="rId7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7" action="ppaction://hlinksldjump"/>
              </a:rPr>
              <a:t>Policy</a:t>
            </a:r>
            <a:r>
              <a:rPr sz="900" dirty="0">
                <a:latin typeface="Arial"/>
                <a:cs typeface="Arial"/>
                <a:hlinkClick r:id="rId7" action="ppaction://hlinksldjump"/>
              </a:rPr>
              <a:t> and</a:t>
            </a:r>
            <a:r>
              <a:rPr sz="900" spc="-15" dirty="0">
                <a:latin typeface="Arial"/>
                <a:cs typeface="Arial"/>
                <a:hlinkClick r:id="rId7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7" action="ppaction://hlinksldjump"/>
              </a:rPr>
              <a:t>Costs</a:t>
            </a:r>
            <a:r>
              <a:rPr sz="900" spc="-120" dirty="0">
                <a:latin typeface="Arial"/>
                <a:cs typeface="Arial"/>
                <a:hlinkClick r:id="rId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7" action="ppaction://hlinksldjump"/>
              </a:rPr>
              <a:t>.........................................................................................................................</a:t>
            </a:r>
            <a:r>
              <a:rPr sz="900" spc="-105" dirty="0">
                <a:latin typeface="Arial"/>
                <a:cs typeface="Arial"/>
                <a:hlinkClick r:id="rId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7" action="ppaction://hlinksldjump"/>
              </a:rPr>
              <a:t>63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7" action="ppaction://hlinksldjump"/>
              </a:rPr>
              <a:t>Entering </a:t>
            </a:r>
            <a:r>
              <a:rPr sz="900" dirty="0">
                <a:latin typeface="Arial"/>
                <a:cs typeface="Arial"/>
                <a:hlinkClick r:id="rId7" action="ppaction://hlinksldjump"/>
              </a:rPr>
              <a:t>a </a:t>
            </a:r>
            <a:r>
              <a:rPr sz="900" spc="-10" dirty="0">
                <a:latin typeface="Arial"/>
                <a:cs typeface="Arial"/>
                <a:hlinkClick r:id="rId7" action="ppaction://hlinksldjump"/>
              </a:rPr>
              <a:t>Fixed </a:t>
            </a:r>
            <a:r>
              <a:rPr sz="900" dirty="0">
                <a:latin typeface="Arial"/>
                <a:cs typeface="Arial"/>
                <a:hlinkClick r:id="rId7" action="ppaction://hlinksldjump"/>
              </a:rPr>
              <a:t>Value........................................................................................................................................</a:t>
            </a:r>
            <a:r>
              <a:rPr sz="900" spc="-135" dirty="0">
                <a:latin typeface="Arial"/>
                <a:cs typeface="Arial"/>
                <a:hlinkClick r:id="rId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7" action="ppaction://hlinksldjump"/>
              </a:rPr>
              <a:t>63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8" action="ppaction://hlinksldjump"/>
              </a:rPr>
              <a:t>Reviewing</a:t>
            </a:r>
            <a:r>
              <a:rPr sz="900" spc="-10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8" action="ppaction://hlinksldjump"/>
              </a:rPr>
              <a:t>the</a:t>
            </a:r>
            <a:r>
              <a:rPr sz="900" spc="-5" dirty="0">
                <a:latin typeface="Arial"/>
                <a:cs typeface="Arial"/>
                <a:hlinkClick r:id="rId8" action="ppaction://hlinksldjump"/>
              </a:rPr>
              <a:t> Path</a:t>
            </a:r>
            <a:r>
              <a:rPr sz="900" spc="-10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8" action="ppaction://hlinksldjump"/>
              </a:rPr>
              <a:t>Table’s</a:t>
            </a:r>
            <a:r>
              <a:rPr sz="900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8" action="ppaction://hlinksldjump"/>
              </a:rPr>
              <a:t>Parameters</a:t>
            </a:r>
            <a:r>
              <a:rPr sz="900" spc="-140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8" action="ppaction://hlinksldjump"/>
              </a:rPr>
              <a:t>.............................................................................................................</a:t>
            </a:r>
            <a:r>
              <a:rPr sz="900" spc="-105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8" action="ppaction://hlinksldjump"/>
              </a:rPr>
              <a:t>64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9" action="ppaction://hlinksldjump"/>
              </a:rPr>
              <a:t>Grouping</a:t>
            </a:r>
            <a:r>
              <a:rPr sz="900" spc="-10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9" action="ppaction://hlinksldjump"/>
              </a:rPr>
              <a:t>Supply</a:t>
            </a:r>
            <a:r>
              <a:rPr sz="900" spc="-10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9" action="ppaction://hlinksldjump"/>
              </a:rPr>
              <a:t>Chain</a:t>
            </a:r>
            <a:r>
              <a:rPr sz="900" spc="-10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9" action="ppaction://hlinksldjump"/>
              </a:rPr>
              <a:t>Elements</a:t>
            </a:r>
            <a:r>
              <a:rPr sz="900" spc="-160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9" action="ppaction://hlinksldjump"/>
              </a:rPr>
              <a:t>.......................................................................................................................</a:t>
            </a:r>
            <a:r>
              <a:rPr sz="900" spc="-100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9" action="ppaction://hlinksldjump"/>
              </a:rPr>
              <a:t>66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9" action="ppaction://hlinksldjump"/>
              </a:rPr>
              <a:t>Inventory</a:t>
            </a:r>
            <a:r>
              <a:rPr sz="900" spc="-15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9" action="ppaction://hlinksldjump"/>
              </a:rPr>
              <a:t>Control Policy</a:t>
            </a:r>
            <a:r>
              <a:rPr sz="900" spc="-155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9" action="ppaction://hlinksldjump"/>
              </a:rPr>
              <a:t>......................................................................................................................................</a:t>
            </a:r>
            <a:r>
              <a:rPr sz="900" spc="-105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9" action="ppaction://hlinksldjump"/>
              </a:rPr>
              <a:t>66</a:t>
            </a:r>
            <a:endParaRPr sz="900">
              <a:latin typeface="Arial"/>
              <a:cs typeface="Arial"/>
            </a:endParaRPr>
          </a:p>
          <a:p>
            <a:pPr marL="151130" marR="5080" algn="ctr">
              <a:lnSpc>
                <a:spcPct val="158900"/>
              </a:lnSpc>
              <a:spcBef>
                <a:spcPts val="10"/>
              </a:spcBef>
            </a:pPr>
            <a:r>
              <a:rPr sz="900" spc="-5" dirty="0">
                <a:latin typeface="Arial"/>
                <a:cs typeface="Arial"/>
                <a:hlinkClick r:id="rId10" action="ppaction://hlinksldjump"/>
              </a:rPr>
              <a:t>Sourcing</a:t>
            </a:r>
            <a:r>
              <a:rPr sz="900" spc="-15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0" action="ppaction://hlinksldjump"/>
              </a:rPr>
              <a:t>Policy</a:t>
            </a:r>
            <a:r>
              <a:rPr sz="900" spc="-130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...................................................................................................................................................</a:t>
            </a:r>
            <a:r>
              <a:rPr sz="900" spc="-114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67 </a:t>
            </a:r>
            <a:r>
              <a:rPr sz="900" dirty="0">
                <a:latin typeface="Arial"/>
                <a:cs typeface="Arial"/>
              </a:rPr>
              <a:t> </a:t>
            </a:r>
            <a:r>
              <a:rPr sz="900" spc="-5" dirty="0">
                <a:latin typeface="Arial"/>
                <a:cs typeface="Arial"/>
                <a:hlinkClick r:id="rId10" action="ppaction://hlinksldjump"/>
              </a:rPr>
              <a:t>Defining Operational Costs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at </a:t>
            </a:r>
            <a:r>
              <a:rPr sz="900" spc="-5" dirty="0">
                <a:latin typeface="Arial"/>
                <a:cs typeface="Arial"/>
                <a:hlinkClick r:id="rId10" action="ppaction://hlinksldjump"/>
              </a:rPr>
              <a:t>Distribution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Centers.............................................................................................</a:t>
            </a:r>
            <a:r>
              <a:rPr sz="900" spc="-70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67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30"/>
              </a:spcBef>
            </a:pPr>
            <a:r>
              <a:rPr sz="1000" spc="-5" dirty="0">
                <a:latin typeface="Arial"/>
                <a:cs typeface="Arial"/>
                <a:hlinkClick r:id="rId10" action="ppaction://hlinksldjump"/>
              </a:rPr>
              <a:t>Creating a KPI </a:t>
            </a:r>
            <a:r>
              <a:rPr sz="1000" spc="-10" dirty="0">
                <a:latin typeface="Arial"/>
                <a:cs typeface="Arial"/>
                <a:hlinkClick r:id="rId10" action="ppaction://hlinksldjump"/>
              </a:rPr>
              <a:t>Dashboard......................................................................................................................</a:t>
            </a:r>
            <a:r>
              <a:rPr sz="1000" spc="-5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10" action="ppaction://hlinksldjump"/>
              </a:rPr>
              <a:t>67</a:t>
            </a:r>
            <a:endParaRPr sz="10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10" action="ppaction://hlinksldjump"/>
              </a:rPr>
              <a:t>Tab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1: </a:t>
            </a:r>
            <a:r>
              <a:rPr sz="900" spc="-5" dirty="0">
                <a:latin typeface="Arial"/>
                <a:cs typeface="Arial"/>
                <a:hlinkClick r:id="rId10" action="ppaction://hlinksldjump"/>
              </a:rPr>
              <a:t>Financial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and </a:t>
            </a:r>
            <a:r>
              <a:rPr sz="900" spc="-5" dirty="0">
                <a:latin typeface="Arial"/>
                <a:cs typeface="Arial"/>
                <a:hlinkClick r:id="rId10" action="ppaction://hlinksldjump"/>
              </a:rPr>
              <a:t>Customer Performance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KPI...............................................................................................</a:t>
            </a:r>
            <a:r>
              <a:rPr sz="900" spc="-75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67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11" action="ppaction://hlinksldjump"/>
              </a:rPr>
              <a:t>Tab </a:t>
            </a:r>
            <a:r>
              <a:rPr sz="900" dirty="0">
                <a:latin typeface="Arial"/>
                <a:cs typeface="Arial"/>
                <a:hlinkClick r:id="rId11" action="ppaction://hlinksldjump"/>
              </a:rPr>
              <a:t>2:</a:t>
            </a:r>
            <a:r>
              <a:rPr sz="900" spc="-5" dirty="0">
                <a:latin typeface="Arial"/>
                <a:cs typeface="Arial"/>
                <a:hlinkClick r:id="rId11" action="ppaction://hlinksldjump"/>
              </a:rPr>
              <a:t> Operational</a:t>
            </a:r>
            <a:r>
              <a:rPr sz="900" dirty="0">
                <a:latin typeface="Arial"/>
                <a:cs typeface="Arial"/>
                <a:hlinkClick r:id="rId11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1" action="ppaction://hlinksldjump"/>
              </a:rPr>
              <a:t>Performance </a:t>
            </a:r>
            <a:r>
              <a:rPr sz="900" dirty="0">
                <a:latin typeface="Arial"/>
                <a:cs typeface="Arial"/>
                <a:hlinkClick r:id="rId11" action="ppaction://hlinksldjump"/>
              </a:rPr>
              <a:t>KPI</a:t>
            </a:r>
            <a:r>
              <a:rPr sz="900" spc="-155" dirty="0">
                <a:latin typeface="Arial"/>
                <a:cs typeface="Arial"/>
                <a:hlinkClick r:id="rId11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1" action="ppaction://hlinksldjump"/>
              </a:rPr>
              <a:t>..................................................................................................................</a:t>
            </a:r>
            <a:r>
              <a:rPr sz="900" spc="-105" dirty="0">
                <a:latin typeface="Arial"/>
                <a:cs typeface="Arial"/>
                <a:hlinkClick r:id="rId11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1" action="ppaction://hlinksldjump"/>
              </a:rPr>
              <a:t>71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12" action="ppaction://hlinksldjump"/>
              </a:rPr>
              <a:t>Inventory </a:t>
            </a:r>
            <a:r>
              <a:rPr sz="900" dirty="0">
                <a:latin typeface="Arial"/>
                <a:cs typeface="Arial"/>
                <a:hlinkClick r:id="rId12" action="ppaction://hlinksldjump"/>
              </a:rPr>
              <a:t>and </a:t>
            </a:r>
            <a:r>
              <a:rPr sz="900" spc="-5" dirty="0">
                <a:latin typeface="Arial"/>
                <a:cs typeface="Arial"/>
                <a:hlinkClick r:id="rId12" action="ppaction://hlinksldjump"/>
              </a:rPr>
              <a:t>Capacity Dynamics </a:t>
            </a:r>
            <a:r>
              <a:rPr sz="900" dirty="0">
                <a:latin typeface="Arial"/>
                <a:cs typeface="Arial"/>
                <a:hlinkClick r:id="rId12" action="ppaction://hlinksldjump"/>
              </a:rPr>
              <a:t>......................................................................................................................</a:t>
            </a:r>
            <a:r>
              <a:rPr sz="900" spc="-140" dirty="0">
                <a:latin typeface="Arial"/>
                <a:cs typeface="Arial"/>
                <a:hlinkClick r:id="rId12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2" action="ppaction://hlinksldjump"/>
              </a:rPr>
              <a:t>74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30"/>
              </a:spcBef>
            </a:pPr>
            <a:r>
              <a:rPr sz="1000" spc="-5" dirty="0">
                <a:latin typeface="Arial"/>
                <a:cs typeface="Arial"/>
                <a:hlinkClick r:id="rId13" action="ppaction://hlinksldjump"/>
              </a:rPr>
              <a:t>Experiment and Result </a:t>
            </a:r>
            <a:r>
              <a:rPr sz="1000" spc="-10" dirty="0">
                <a:latin typeface="Arial"/>
                <a:cs typeface="Arial"/>
                <a:hlinkClick r:id="rId13" action="ppaction://hlinksldjump"/>
              </a:rPr>
              <a:t>Analysis.............................................................................................................</a:t>
            </a:r>
            <a:r>
              <a:rPr sz="1000" spc="15" dirty="0">
                <a:latin typeface="Arial"/>
                <a:cs typeface="Arial"/>
                <a:hlinkClick r:id="rId13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13" action="ppaction://hlinksldjump"/>
              </a:rPr>
              <a:t>76</a:t>
            </a:r>
            <a:endParaRPr sz="10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55"/>
              </a:spcBef>
            </a:pPr>
            <a:r>
              <a:rPr sz="900" spc="-5" dirty="0">
                <a:latin typeface="Arial"/>
                <a:cs typeface="Arial"/>
                <a:hlinkClick r:id="rId13" action="ppaction://hlinksldjump"/>
              </a:rPr>
              <a:t>Experimental</a:t>
            </a:r>
            <a:r>
              <a:rPr sz="900" spc="-20" dirty="0">
                <a:latin typeface="Arial"/>
                <a:cs typeface="Arial"/>
                <a:hlinkClick r:id="rId13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3" action="ppaction://hlinksldjump"/>
              </a:rPr>
              <a:t>Results</a:t>
            </a:r>
            <a:r>
              <a:rPr sz="900" spc="-160" dirty="0">
                <a:latin typeface="Arial"/>
                <a:cs typeface="Arial"/>
                <a:hlinkClick r:id="rId1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3" action="ppaction://hlinksldjump"/>
              </a:rPr>
              <a:t>..........................................................................................................................................</a:t>
            </a:r>
            <a:r>
              <a:rPr sz="900" spc="-110" dirty="0">
                <a:latin typeface="Arial"/>
                <a:cs typeface="Arial"/>
                <a:hlinkClick r:id="rId1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3" action="ppaction://hlinksldjump"/>
              </a:rPr>
              <a:t>76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14" action="ppaction://hlinksldjump"/>
              </a:rPr>
              <a:t>Result</a:t>
            </a:r>
            <a:r>
              <a:rPr sz="900" spc="-30" dirty="0">
                <a:latin typeface="Arial"/>
                <a:cs typeface="Arial"/>
                <a:hlinkClick r:id="rId14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4" action="ppaction://hlinksldjump"/>
              </a:rPr>
              <a:t>Analysis</a:t>
            </a:r>
            <a:r>
              <a:rPr sz="900" spc="-90" dirty="0">
                <a:latin typeface="Arial"/>
                <a:cs typeface="Arial"/>
                <a:hlinkClick r:id="rId14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4" action="ppaction://hlinksldjump"/>
              </a:rPr>
              <a:t>...................................................................................................................................................</a:t>
            </a:r>
            <a:r>
              <a:rPr sz="900" spc="-114" dirty="0">
                <a:latin typeface="Arial"/>
                <a:cs typeface="Arial"/>
                <a:hlinkClick r:id="rId14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4" action="ppaction://hlinksldjump"/>
              </a:rPr>
              <a:t>79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35"/>
              </a:spcBef>
            </a:pPr>
            <a:r>
              <a:rPr sz="900" dirty="0">
                <a:latin typeface="Arial"/>
                <a:cs typeface="Arial"/>
                <a:hlinkClick r:id="rId15" action="ppaction://hlinksldjump"/>
              </a:rPr>
              <a:t>Impact </a:t>
            </a:r>
            <a:r>
              <a:rPr sz="900" spc="-5" dirty="0">
                <a:latin typeface="Arial"/>
                <a:cs typeface="Arial"/>
                <a:hlinkClick r:id="rId15" action="ppaction://hlinksldjump"/>
              </a:rPr>
              <a:t>of Inventory Control Policy </a:t>
            </a:r>
            <a:r>
              <a:rPr sz="900" dirty="0">
                <a:latin typeface="Arial"/>
                <a:cs typeface="Arial"/>
                <a:hlinkClick r:id="rId15" action="ppaction://hlinksldjump"/>
              </a:rPr>
              <a:t>......................................................................................................................</a:t>
            </a:r>
            <a:r>
              <a:rPr sz="900" spc="-185" dirty="0">
                <a:latin typeface="Arial"/>
                <a:cs typeface="Arial"/>
                <a:hlinkClick r:id="rId1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5" action="ppaction://hlinksldjump"/>
              </a:rPr>
              <a:t>80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40"/>
              </a:spcBef>
            </a:pPr>
            <a:r>
              <a:rPr sz="900" dirty="0">
                <a:latin typeface="Arial"/>
                <a:cs typeface="Arial"/>
                <a:hlinkClick r:id="rId16" action="ppaction://hlinksldjump"/>
              </a:rPr>
              <a:t>Experiment..........................................................................................................................................................</a:t>
            </a:r>
            <a:r>
              <a:rPr sz="900" spc="-200" dirty="0">
                <a:latin typeface="Arial"/>
                <a:cs typeface="Arial"/>
                <a:hlinkClick r:id="rId16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6" action="ppaction://hlinksldjump"/>
              </a:rPr>
              <a:t>81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17" action="ppaction://hlinksldjump"/>
              </a:rPr>
              <a:t>Results Analysis </a:t>
            </a:r>
            <a:r>
              <a:rPr sz="900" dirty="0">
                <a:latin typeface="Arial"/>
                <a:cs typeface="Arial"/>
                <a:hlinkClick r:id="rId17" action="ppaction://hlinksldjump"/>
              </a:rPr>
              <a:t>.................................................................................................................................................</a:t>
            </a:r>
            <a:r>
              <a:rPr sz="900" spc="-160" dirty="0">
                <a:latin typeface="Arial"/>
                <a:cs typeface="Arial"/>
                <a:hlinkClick r:id="rId1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7" action="ppaction://hlinksldjump"/>
              </a:rPr>
              <a:t>84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17" action="ppaction://hlinksldjump"/>
              </a:rPr>
              <a:t>Using AnyLogic</a:t>
            </a:r>
            <a:r>
              <a:rPr sz="900" spc="5" dirty="0">
                <a:latin typeface="Arial"/>
                <a:cs typeface="Arial"/>
                <a:hlinkClick r:id="rId1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7" action="ppaction://hlinksldjump"/>
              </a:rPr>
              <a:t>to</a:t>
            </a:r>
            <a:r>
              <a:rPr sz="900" spc="-15" dirty="0">
                <a:latin typeface="Arial"/>
                <a:cs typeface="Arial"/>
                <a:hlinkClick r:id="rId17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7" action="ppaction://hlinksldjump"/>
              </a:rPr>
              <a:t>Extend</a:t>
            </a:r>
            <a:r>
              <a:rPr sz="900" dirty="0">
                <a:latin typeface="Arial"/>
                <a:cs typeface="Arial"/>
                <a:hlinkClick r:id="rId17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7" action="ppaction://hlinksldjump"/>
              </a:rPr>
              <a:t>anyLogistix</a:t>
            </a:r>
            <a:r>
              <a:rPr sz="900" spc="-160" dirty="0">
                <a:latin typeface="Arial"/>
                <a:cs typeface="Arial"/>
                <a:hlinkClick r:id="rId1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7" action="ppaction://hlinksldjump"/>
              </a:rPr>
              <a:t>................................................................................................................</a:t>
            </a:r>
            <a:r>
              <a:rPr sz="900" spc="-105" dirty="0">
                <a:latin typeface="Arial"/>
                <a:cs typeface="Arial"/>
                <a:hlinkClick r:id="rId1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7" action="ppaction://hlinksldjump"/>
              </a:rPr>
              <a:t>84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30"/>
              </a:spcBef>
            </a:pPr>
            <a:r>
              <a:rPr sz="1000" dirty="0">
                <a:latin typeface="Arial"/>
                <a:cs typeface="Arial"/>
                <a:hlinkClick r:id="rId18" action="ppaction://hlinksldjump"/>
              </a:rPr>
              <a:t>Impact </a:t>
            </a:r>
            <a:r>
              <a:rPr sz="1000" spc="-5" dirty="0">
                <a:latin typeface="Arial"/>
                <a:cs typeface="Arial"/>
                <a:hlinkClick r:id="rId18" action="ppaction://hlinksldjump"/>
              </a:rPr>
              <a:t>of Transportation Policy </a:t>
            </a:r>
            <a:r>
              <a:rPr sz="1000" spc="-10" dirty="0">
                <a:latin typeface="Arial"/>
                <a:cs typeface="Arial"/>
                <a:hlinkClick r:id="rId18" action="ppaction://hlinksldjump"/>
              </a:rPr>
              <a:t>..............................................................................................................</a:t>
            </a:r>
            <a:r>
              <a:rPr sz="1000" spc="55" dirty="0">
                <a:latin typeface="Arial"/>
                <a:cs typeface="Arial"/>
                <a:hlinkClick r:id="rId18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18" action="ppaction://hlinksldjump"/>
              </a:rPr>
              <a:t>86</a:t>
            </a:r>
            <a:endParaRPr sz="10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55"/>
              </a:spcBef>
            </a:pPr>
            <a:r>
              <a:rPr sz="900" dirty="0">
                <a:latin typeface="Arial"/>
                <a:cs typeface="Arial"/>
                <a:hlinkClick r:id="rId19" action="ppaction://hlinksldjump"/>
              </a:rPr>
              <a:t>Experiment..........................................................................................................................................................</a:t>
            </a:r>
            <a:r>
              <a:rPr sz="900" spc="-200" dirty="0">
                <a:latin typeface="Arial"/>
                <a:cs typeface="Arial"/>
                <a:hlinkClick r:id="rId19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9" action="ppaction://hlinksldjump"/>
              </a:rPr>
              <a:t>87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20" action="ppaction://hlinksldjump"/>
              </a:rPr>
              <a:t>Results Analysis </a:t>
            </a:r>
            <a:r>
              <a:rPr sz="900" dirty="0">
                <a:latin typeface="Arial"/>
                <a:cs typeface="Arial"/>
                <a:hlinkClick r:id="rId20" action="ppaction://hlinksldjump"/>
              </a:rPr>
              <a:t>.................................................................................................................................................</a:t>
            </a:r>
            <a:r>
              <a:rPr sz="900" spc="-160" dirty="0">
                <a:latin typeface="Arial"/>
                <a:cs typeface="Arial"/>
                <a:hlinkClick r:id="rId20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0" action="ppaction://hlinksldjump"/>
              </a:rPr>
              <a:t>88</a:t>
            </a:r>
            <a:endParaRPr sz="900">
              <a:latin typeface="Arial"/>
              <a:cs typeface="Arial"/>
            </a:endParaRPr>
          </a:p>
          <a:p>
            <a:pPr marL="38100" algn="ctr">
              <a:lnSpc>
                <a:spcPct val="100000"/>
              </a:lnSpc>
              <a:spcBef>
                <a:spcPts val="630"/>
              </a:spcBef>
            </a:pPr>
            <a:r>
              <a:rPr sz="1100" spc="-5" dirty="0">
                <a:latin typeface="Arial"/>
                <a:cs typeface="Arial"/>
                <a:hlinkClick r:id="rId21" action="ppaction://hlinksldjump"/>
              </a:rPr>
              <a:t>Chapter </a:t>
            </a:r>
            <a:r>
              <a:rPr sz="1100" spc="-10" dirty="0">
                <a:latin typeface="Arial"/>
                <a:cs typeface="Arial"/>
                <a:hlinkClick r:id="rId21" action="ppaction://hlinksldjump"/>
              </a:rPr>
              <a:t>3. </a:t>
            </a:r>
            <a:r>
              <a:rPr sz="1100" spc="-5" dirty="0">
                <a:latin typeface="Arial"/>
                <a:cs typeface="Arial"/>
                <a:hlinkClick r:id="rId21" action="ppaction://hlinksldjump"/>
              </a:rPr>
              <a:t>Four-stage </a:t>
            </a:r>
            <a:r>
              <a:rPr sz="1100" spc="-10" dirty="0">
                <a:latin typeface="Arial"/>
                <a:cs typeface="Arial"/>
                <a:hlinkClick r:id="rId21" action="ppaction://hlinksldjump"/>
              </a:rPr>
              <a:t>Supply </a:t>
            </a:r>
            <a:r>
              <a:rPr sz="1100" spc="-5" dirty="0">
                <a:latin typeface="Arial"/>
                <a:cs typeface="Arial"/>
                <a:hlinkClick r:id="rId21" action="ppaction://hlinksldjump"/>
              </a:rPr>
              <a:t>Chain: Production Factories and Sourcing </a:t>
            </a:r>
            <a:r>
              <a:rPr sz="1100" spc="5" dirty="0">
                <a:latin typeface="Arial"/>
                <a:cs typeface="Arial"/>
                <a:hlinkClick r:id="rId21" action="ppaction://hlinksldjump"/>
              </a:rPr>
              <a:t>Policies...............</a:t>
            </a:r>
            <a:r>
              <a:rPr sz="1100" spc="-10" dirty="0">
                <a:latin typeface="Arial"/>
                <a:cs typeface="Arial"/>
                <a:hlinkClick r:id="rId21" action="ppaction://hlinksldjump"/>
              </a:rPr>
              <a:t> </a:t>
            </a:r>
            <a:r>
              <a:rPr sz="1100" spc="-5" dirty="0">
                <a:latin typeface="Arial"/>
                <a:cs typeface="Arial"/>
                <a:hlinkClick r:id="rId21" action="ppaction://hlinksldjump"/>
              </a:rPr>
              <a:t>91</a:t>
            </a:r>
            <a:endParaRPr sz="11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545"/>
              </a:spcBef>
            </a:pPr>
            <a:r>
              <a:rPr sz="900" spc="-5" dirty="0">
                <a:latin typeface="Arial"/>
                <a:cs typeface="Arial"/>
                <a:hlinkClick r:id="rId21" action="ppaction://hlinksldjump"/>
              </a:rPr>
              <a:t>Our</a:t>
            </a:r>
            <a:r>
              <a:rPr sz="900" spc="-10" dirty="0">
                <a:latin typeface="Arial"/>
                <a:cs typeface="Arial"/>
                <a:hlinkClick r:id="rId21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21" action="ppaction://hlinksldjump"/>
              </a:rPr>
              <a:t>Learning</a:t>
            </a:r>
            <a:r>
              <a:rPr sz="900" spc="-10" dirty="0">
                <a:latin typeface="Arial"/>
                <a:cs typeface="Arial"/>
                <a:hlinkClick r:id="rId21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21" action="ppaction://hlinksldjump"/>
              </a:rPr>
              <a:t>Objectives</a:t>
            </a:r>
            <a:r>
              <a:rPr sz="900" spc="-100" dirty="0">
                <a:latin typeface="Arial"/>
                <a:cs typeface="Arial"/>
                <a:hlinkClick r:id="rId21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1" action="ppaction://hlinksldjump"/>
              </a:rPr>
              <a:t>.....................................................................................................................................</a:t>
            </a:r>
            <a:r>
              <a:rPr sz="900" spc="-110" dirty="0">
                <a:latin typeface="Arial"/>
                <a:cs typeface="Arial"/>
                <a:hlinkClick r:id="rId21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1" action="ppaction://hlinksldjump"/>
              </a:rPr>
              <a:t>91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35"/>
              </a:spcBef>
            </a:pPr>
            <a:r>
              <a:rPr sz="1000" spc="-5" dirty="0">
                <a:latin typeface="Arial"/>
                <a:cs typeface="Arial"/>
                <a:hlinkClick r:id="rId21" action="ppaction://hlinksldjump"/>
              </a:rPr>
              <a:t>Production </a:t>
            </a:r>
            <a:r>
              <a:rPr sz="1000" spc="-10" dirty="0">
                <a:latin typeface="Arial"/>
                <a:cs typeface="Arial"/>
                <a:hlinkClick r:id="rId21" action="ppaction://hlinksldjump"/>
              </a:rPr>
              <a:t>Factories...............................................................................................................................</a:t>
            </a:r>
            <a:r>
              <a:rPr sz="1000" spc="-65" dirty="0">
                <a:latin typeface="Arial"/>
                <a:cs typeface="Arial"/>
                <a:hlinkClick r:id="rId21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21" action="ppaction://hlinksldjump"/>
              </a:rPr>
              <a:t>91</a:t>
            </a:r>
            <a:endParaRPr sz="10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55"/>
              </a:spcBef>
            </a:pPr>
            <a:r>
              <a:rPr sz="900" spc="-5" dirty="0">
                <a:latin typeface="Arial"/>
                <a:cs typeface="Arial"/>
                <a:hlinkClick r:id="rId21" action="ppaction://hlinksldjump"/>
              </a:rPr>
              <a:t>Case Study: Smartphone Supply </a:t>
            </a:r>
            <a:r>
              <a:rPr sz="900" dirty="0">
                <a:latin typeface="Arial"/>
                <a:cs typeface="Arial"/>
                <a:hlinkClick r:id="rId21" action="ppaction://hlinksldjump"/>
              </a:rPr>
              <a:t>Chain..............................................................................................................</a:t>
            </a:r>
            <a:r>
              <a:rPr sz="900" spc="-125" dirty="0">
                <a:latin typeface="Arial"/>
                <a:cs typeface="Arial"/>
                <a:hlinkClick r:id="rId21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1" action="ppaction://hlinksldjump"/>
              </a:rPr>
              <a:t>91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21" action="ppaction://hlinksldjump"/>
              </a:rPr>
              <a:t>Assessment</a:t>
            </a:r>
            <a:r>
              <a:rPr sz="900" spc="-15" dirty="0">
                <a:latin typeface="Arial"/>
                <a:cs typeface="Arial"/>
                <a:hlinkClick r:id="rId21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21" action="ppaction://hlinksldjump"/>
              </a:rPr>
              <a:t>Questions:</a:t>
            </a:r>
            <a:r>
              <a:rPr sz="900" spc="-100" dirty="0">
                <a:latin typeface="Arial"/>
                <a:cs typeface="Arial"/>
                <a:hlinkClick r:id="rId21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1" action="ppaction://hlinksldjump"/>
              </a:rPr>
              <a:t>......................................................................................................................................</a:t>
            </a:r>
            <a:r>
              <a:rPr sz="900" spc="-105" dirty="0">
                <a:latin typeface="Arial"/>
                <a:cs typeface="Arial"/>
                <a:hlinkClick r:id="rId21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1" action="ppaction://hlinksldjump"/>
              </a:rPr>
              <a:t>91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30"/>
              </a:spcBef>
            </a:pPr>
            <a:r>
              <a:rPr sz="1000" spc="-5" dirty="0">
                <a:latin typeface="Arial"/>
                <a:cs typeface="Arial"/>
                <a:hlinkClick r:id="rId22" action="ppaction://hlinksldjump"/>
              </a:rPr>
              <a:t>Supply Chain Design </a:t>
            </a:r>
            <a:r>
              <a:rPr sz="1000" spc="-10" dirty="0">
                <a:latin typeface="Arial"/>
                <a:cs typeface="Arial"/>
                <a:hlinkClick r:id="rId22" action="ppaction://hlinksldjump"/>
              </a:rPr>
              <a:t>..............................................................................................................................</a:t>
            </a:r>
            <a:r>
              <a:rPr sz="1000" spc="90" dirty="0">
                <a:latin typeface="Arial"/>
                <a:cs typeface="Arial"/>
                <a:hlinkClick r:id="rId22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22" action="ppaction://hlinksldjump"/>
              </a:rPr>
              <a:t>92</a:t>
            </a:r>
            <a:endParaRPr sz="10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22" action="ppaction://hlinksldjump"/>
              </a:rPr>
              <a:t>Multi-stage</a:t>
            </a:r>
            <a:r>
              <a:rPr sz="900" spc="-10" dirty="0">
                <a:latin typeface="Arial"/>
                <a:cs typeface="Arial"/>
                <a:hlinkClick r:id="rId22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22" action="ppaction://hlinksldjump"/>
              </a:rPr>
              <a:t>Supply</a:t>
            </a:r>
            <a:r>
              <a:rPr sz="900" spc="-15" dirty="0">
                <a:latin typeface="Arial"/>
                <a:cs typeface="Arial"/>
                <a:hlinkClick r:id="rId22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22" action="ppaction://hlinksldjump"/>
              </a:rPr>
              <a:t>Chain Design</a:t>
            </a:r>
            <a:r>
              <a:rPr sz="900" spc="-165" dirty="0">
                <a:latin typeface="Arial"/>
                <a:cs typeface="Arial"/>
                <a:hlinkClick r:id="rId22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2" action="ppaction://hlinksldjump"/>
              </a:rPr>
              <a:t>........................................................................................................................</a:t>
            </a:r>
            <a:r>
              <a:rPr sz="900" spc="-105" dirty="0">
                <a:latin typeface="Arial"/>
                <a:cs typeface="Arial"/>
                <a:hlinkClick r:id="rId22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2" action="ppaction://hlinksldjump"/>
              </a:rPr>
              <a:t>92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22" action="ppaction://hlinksldjump"/>
              </a:rPr>
              <a:t>Transportation, Sourcing and Inventory Policy </a:t>
            </a:r>
            <a:r>
              <a:rPr sz="900" dirty="0">
                <a:latin typeface="Arial"/>
                <a:cs typeface="Arial"/>
                <a:hlinkClick r:id="rId22" action="ppaction://hlinksldjump"/>
              </a:rPr>
              <a:t>...................................................................................................</a:t>
            </a:r>
            <a:r>
              <a:rPr sz="900" spc="-85" dirty="0">
                <a:latin typeface="Arial"/>
                <a:cs typeface="Arial"/>
                <a:hlinkClick r:id="rId22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2" action="ppaction://hlinksldjump"/>
              </a:rPr>
              <a:t>92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23" action="ppaction://hlinksldjump"/>
              </a:rPr>
              <a:t>Production Policy and Bill </a:t>
            </a:r>
            <a:r>
              <a:rPr sz="900" dirty="0">
                <a:latin typeface="Arial"/>
                <a:cs typeface="Arial"/>
                <a:hlinkClick r:id="rId23" action="ppaction://hlinksldjump"/>
              </a:rPr>
              <a:t>of </a:t>
            </a:r>
            <a:r>
              <a:rPr sz="900" spc="-5" dirty="0">
                <a:latin typeface="Arial"/>
                <a:cs typeface="Arial"/>
                <a:hlinkClick r:id="rId23" action="ppaction://hlinksldjump"/>
              </a:rPr>
              <a:t>Materials (BOM) </a:t>
            </a:r>
            <a:r>
              <a:rPr sz="900" dirty="0">
                <a:latin typeface="Arial"/>
                <a:cs typeface="Arial"/>
                <a:hlinkClick r:id="rId23" action="ppaction://hlinksldjump"/>
              </a:rPr>
              <a:t>....................................................................................................</a:t>
            </a:r>
            <a:r>
              <a:rPr sz="900" spc="-85" dirty="0">
                <a:latin typeface="Arial"/>
                <a:cs typeface="Arial"/>
                <a:hlinkClick r:id="rId2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3" action="ppaction://hlinksldjump"/>
              </a:rPr>
              <a:t>94</a:t>
            </a:r>
            <a:endParaRPr sz="900">
              <a:latin typeface="Arial"/>
              <a:cs typeface="Arial"/>
            </a:endParaRPr>
          </a:p>
          <a:p>
            <a:pPr marL="138430" algn="ctr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23" action="ppaction://hlinksldjump"/>
              </a:rPr>
              <a:t>Production </a:t>
            </a:r>
            <a:r>
              <a:rPr sz="900" dirty="0">
                <a:latin typeface="Arial"/>
                <a:cs typeface="Arial"/>
                <a:hlinkClick r:id="rId23" action="ppaction://hlinksldjump"/>
              </a:rPr>
              <a:t>and </a:t>
            </a:r>
            <a:r>
              <a:rPr sz="900" spc="-5" dirty="0">
                <a:latin typeface="Arial"/>
                <a:cs typeface="Arial"/>
                <a:hlinkClick r:id="rId23" action="ppaction://hlinksldjump"/>
              </a:rPr>
              <a:t>Sales </a:t>
            </a:r>
            <a:r>
              <a:rPr sz="900" dirty="0">
                <a:latin typeface="Arial"/>
                <a:cs typeface="Arial"/>
                <a:hlinkClick r:id="rId23" action="ppaction://hlinksldjump"/>
              </a:rPr>
              <a:t>Batches............................................................................................................................</a:t>
            </a:r>
            <a:r>
              <a:rPr sz="900" spc="-90" dirty="0">
                <a:latin typeface="Arial"/>
                <a:cs typeface="Arial"/>
                <a:hlinkClick r:id="rId2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3" action="ppaction://hlinksldjump"/>
              </a:rPr>
              <a:t>94</a:t>
            </a:r>
            <a:endParaRPr sz="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0350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dirty="0">
                <a:latin typeface="Arial"/>
                <a:cs typeface="Arial"/>
              </a:rPr>
              <a:t>3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28496" y="880363"/>
            <a:ext cx="5821045" cy="88785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 dirty="0">
                <a:latin typeface="Arial"/>
                <a:cs typeface="Arial"/>
                <a:hlinkClick r:id="rId2" action="ppaction://hlinksldjump"/>
              </a:rPr>
              <a:t>AS-IS Simulation </a:t>
            </a:r>
            <a:r>
              <a:rPr sz="1000" spc="-10" dirty="0">
                <a:latin typeface="Arial"/>
                <a:cs typeface="Arial"/>
                <a:hlinkClick r:id="rId2" action="ppaction://hlinksldjump"/>
              </a:rPr>
              <a:t>....................................................................................................................................</a:t>
            </a:r>
            <a:r>
              <a:rPr sz="1000" spc="-70" dirty="0">
                <a:latin typeface="Arial"/>
                <a:cs typeface="Arial"/>
                <a:hlinkClick r:id="rId2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2" action="ppaction://hlinksldjump"/>
              </a:rPr>
              <a:t>94</a:t>
            </a:r>
            <a:endParaRPr sz="10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2" action="ppaction://hlinksldjump"/>
              </a:rPr>
              <a:t>Experiment Preparation and KPI Dashboard </a:t>
            </a:r>
            <a:r>
              <a:rPr sz="900" dirty="0">
                <a:latin typeface="Arial"/>
                <a:cs typeface="Arial"/>
                <a:hlinkClick r:id="rId2" action="ppaction://hlinksldjump"/>
              </a:rPr>
              <a:t>......................................................................................................</a:t>
            </a:r>
            <a:r>
              <a:rPr sz="900" spc="-204" dirty="0">
                <a:latin typeface="Arial"/>
                <a:cs typeface="Arial"/>
                <a:hlinkClick r:id="rId2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" action="ppaction://hlinksldjump"/>
              </a:rPr>
              <a:t>94</a:t>
            </a:r>
            <a:endParaRPr sz="9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3" action="ppaction://hlinksldjump"/>
              </a:rPr>
              <a:t>Experimental Result </a:t>
            </a:r>
            <a:r>
              <a:rPr sz="900" dirty="0">
                <a:latin typeface="Arial"/>
                <a:cs typeface="Arial"/>
                <a:hlinkClick r:id="rId3" action="ppaction://hlinksldjump"/>
              </a:rPr>
              <a:t>for </a:t>
            </a:r>
            <a:r>
              <a:rPr sz="900" spc="-5" dirty="0">
                <a:latin typeface="Arial"/>
                <a:cs typeface="Arial"/>
                <a:hlinkClick r:id="rId3" action="ppaction://hlinksldjump"/>
              </a:rPr>
              <a:t>Pessimistic </a:t>
            </a:r>
            <a:r>
              <a:rPr sz="900" dirty="0">
                <a:latin typeface="Arial"/>
                <a:cs typeface="Arial"/>
                <a:hlinkClick r:id="rId3" action="ppaction://hlinksldjump"/>
              </a:rPr>
              <a:t>Scenario.....................................................................................................</a:t>
            </a:r>
            <a:r>
              <a:rPr sz="900" spc="-100" dirty="0">
                <a:latin typeface="Arial"/>
                <a:cs typeface="Arial"/>
                <a:hlinkClick r:id="rId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3" action="ppaction://hlinksldjump"/>
              </a:rPr>
              <a:t>95</a:t>
            </a:r>
            <a:endParaRPr sz="9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4" action="ppaction://hlinksldjump"/>
              </a:rPr>
              <a:t>Experimental</a:t>
            </a:r>
            <a:r>
              <a:rPr sz="900" spc="5" dirty="0">
                <a:latin typeface="Arial"/>
                <a:cs typeface="Arial"/>
                <a:hlinkClick r:id="rId4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4" action="ppaction://hlinksldjump"/>
              </a:rPr>
              <a:t>Result</a:t>
            </a:r>
            <a:r>
              <a:rPr sz="900" spc="5" dirty="0">
                <a:latin typeface="Arial"/>
                <a:cs typeface="Arial"/>
                <a:hlinkClick r:id="rId4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4" action="ppaction://hlinksldjump"/>
              </a:rPr>
              <a:t>for</a:t>
            </a:r>
            <a:r>
              <a:rPr sz="900" spc="-10" dirty="0">
                <a:latin typeface="Arial"/>
                <a:cs typeface="Arial"/>
                <a:hlinkClick r:id="rId4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4" action="ppaction://hlinksldjump"/>
              </a:rPr>
              <a:t>Optimistic Scenario</a:t>
            </a:r>
            <a:r>
              <a:rPr sz="900" spc="-165" dirty="0">
                <a:latin typeface="Arial"/>
                <a:cs typeface="Arial"/>
                <a:hlinkClick r:id="rId4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4" action="ppaction://hlinksldjump"/>
              </a:rPr>
              <a:t>.......................................................................................................</a:t>
            </a:r>
            <a:r>
              <a:rPr sz="900" spc="-100" dirty="0">
                <a:latin typeface="Arial"/>
                <a:cs typeface="Arial"/>
                <a:hlinkClick r:id="rId4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4" action="ppaction://hlinksldjump"/>
              </a:rPr>
              <a:t>96</a:t>
            </a:r>
            <a:endParaRPr sz="9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5" action="ppaction://hlinksldjump"/>
              </a:rPr>
              <a:t>Result</a:t>
            </a:r>
            <a:r>
              <a:rPr sz="900" spc="-30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5" action="ppaction://hlinksldjump"/>
              </a:rPr>
              <a:t>Analysis</a:t>
            </a:r>
            <a:r>
              <a:rPr sz="900" spc="-90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5" action="ppaction://hlinksldjump"/>
              </a:rPr>
              <a:t>...................................................................................................................................................</a:t>
            </a:r>
            <a:r>
              <a:rPr sz="900" spc="-114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5" action="ppaction://hlinksldjump"/>
              </a:rPr>
              <a:t>97</a:t>
            </a:r>
            <a:endParaRPr sz="900">
              <a:latin typeface="Arial"/>
              <a:cs typeface="Arial"/>
            </a:endParaRPr>
          </a:p>
          <a:p>
            <a:pPr marL="38100" algn="ctr">
              <a:lnSpc>
                <a:spcPct val="100000"/>
              </a:lnSpc>
              <a:spcBef>
                <a:spcPts val="640"/>
              </a:spcBef>
            </a:pPr>
            <a:r>
              <a:rPr sz="1100" spc="-5" dirty="0">
                <a:latin typeface="Arial"/>
                <a:cs typeface="Arial"/>
                <a:hlinkClick r:id="rId6" action="ppaction://hlinksldjump"/>
              </a:rPr>
              <a:t>Sourcing Policies </a:t>
            </a:r>
            <a:r>
              <a:rPr sz="1100" spc="5" dirty="0">
                <a:latin typeface="Arial"/>
                <a:cs typeface="Arial"/>
                <a:hlinkClick r:id="rId6" action="ppaction://hlinksldjump"/>
              </a:rPr>
              <a:t>.................................................................................................................</a:t>
            </a:r>
            <a:r>
              <a:rPr sz="1100" spc="-175" dirty="0">
                <a:latin typeface="Arial"/>
                <a:cs typeface="Arial"/>
                <a:hlinkClick r:id="rId6" action="ppaction://hlinksldjump"/>
              </a:rPr>
              <a:t> </a:t>
            </a:r>
            <a:r>
              <a:rPr sz="1100" spc="-5" dirty="0">
                <a:latin typeface="Arial"/>
                <a:cs typeface="Arial"/>
                <a:hlinkClick r:id="rId6" action="ppaction://hlinksldjump"/>
              </a:rPr>
              <a:t>99</a:t>
            </a:r>
            <a:endParaRPr sz="11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5"/>
              </a:spcBef>
            </a:pPr>
            <a:r>
              <a:rPr sz="1000" spc="-5" dirty="0">
                <a:latin typeface="Arial"/>
                <a:cs typeface="Arial"/>
                <a:hlinkClick r:id="rId6" action="ppaction://hlinksldjump"/>
              </a:rPr>
              <a:t>Our Case Study: Extended Supply Chain for Smartphones </a:t>
            </a:r>
            <a:r>
              <a:rPr sz="1000" spc="-10" dirty="0">
                <a:latin typeface="Arial"/>
                <a:cs typeface="Arial"/>
                <a:hlinkClick r:id="rId6" action="ppaction://hlinksldjump"/>
              </a:rPr>
              <a:t>..................................................................</a:t>
            </a:r>
            <a:r>
              <a:rPr sz="1000" spc="245" dirty="0">
                <a:latin typeface="Arial"/>
                <a:cs typeface="Arial"/>
                <a:hlinkClick r:id="rId6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6" action="ppaction://hlinksldjump"/>
              </a:rPr>
              <a:t>99</a:t>
            </a:r>
            <a:endParaRPr sz="1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35"/>
              </a:spcBef>
            </a:pPr>
            <a:r>
              <a:rPr sz="1000" spc="-5" dirty="0">
                <a:latin typeface="Arial"/>
                <a:cs typeface="Arial"/>
                <a:hlinkClick r:id="rId6" action="ppaction://hlinksldjump"/>
              </a:rPr>
              <a:t>Improvement Action: Single Distribution Center - Increased Capacity </a:t>
            </a:r>
            <a:r>
              <a:rPr sz="1000" spc="-10" dirty="0">
                <a:latin typeface="Arial"/>
                <a:cs typeface="Arial"/>
                <a:hlinkClick r:id="rId6" action="ppaction://hlinksldjump"/>
              </a:rPr>
              <a:t>..................................................</a:t>
            </a:r>
            <a:r>
              <a:rPr sz="1000" spc="175" dirty="0">
                <a:latin typeface="Arial"/>
                <a:cs typeface="Arial"/>
                <a:hlinkClick r:id="rId6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6" action="ppaction://hlinksldjump"/>
              </a:rPr>
              <a:t>99</a:t>
            </a:r>
            <a:endParaRPr sz="10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50"/>
              </a:spcBef>
            </a:pPr>
            <a:r>
              <a:rPr sz="900" spc="-5" dirty="0">
                <a:latin typeface="Arial"/>
                <a:cs typeface="Arial"/>
                <a:hlinkClick r:id="rId6" action="ppaction://hlinksldjump"/>
              </a:rPr>
              <a:t>Experimental </a:t>
            </a:r>
            <a:r>
              <a:rPr sz="900" dirty="0">
                <a:latin typeface="Arial"/>
                <a:cs typeface="Arial"/>
                <a:hlinkClick r:id="rId6" action="ppaction://hlinksldjump"/>
              </a:rPr>
              <a:t>Result............................................................................................................................................</a:t>
            </a:r>
            <a:r>
              <a:rPr sz="900" spc="-120" dirty="0">
                <a:latin typeface="Arial"/>
                <a:cs typeface="Arial"/>
                <a:hlinkClick r:id="rId6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6" action="ppaction://hlinksldjump"/>
              </a:rPr>
              <a:t>99</a:t>
            </a:r>
            <a:endParaRPr sz="9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7" action="ppaction://hlinksldjump"/>
              </a:rPr>
              <a:t>Result</a:t>
            </a:r>
            <a:r>
              <a:rPr sz="900" spc="-30" dirty="0">
                <a:latin typeface="Arial"/>
                <a:cs typeface="Arial"/>
                <a:hlinkClick r:id="rId7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7" action="ppaction://hlinksldjump"/>
              </a:rPr>
              <a:t>Analysis</a:t>
            </a:r>
            <a:r>
              <a:rPr sz="900" spc="-90" dirty="0">
                <a:latin typeface="Arial"/>
                <a:cs typeface="Arial"/>
                <a:hlinkClick r:id="rId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7" action="ppaction://hlinksldjump"/>
              </a:rPr>
              <a:t>.................................................................................................................................................</a:t>
            </a:r>
            <a:r>
              <a:rPr sz="900" spc="-114" dirty="0">
                <a:latin typeface="Arial"/>
                <a:cs typeface="Arial"/>
                <a:hlinkClick r:id="rId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7" action="ppaction://hlinksldjump"/>
              </a:rPr>
              <a:t>100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30"/>
              </a:spcBef>
            </a:pPr>
            <a:r>
              <a:rPr sz="1000" spc="-5" dirty="0">
                <a:latin typeface="Arial"/>
                <a:cs typeface="Arial"/>
                <a:hlinkClick r:id="rId8" action="ppaction://hlinksldjump"/>
              </a:rPr>
              <a:t>Improvement Action: New Distribution Center - </a:t>
            </a:r>
            <a:r>
              <a:rPr sz="1000" dirty="0">
                <a:latin typeface="Arial"/>
                <a:cs typeface="Arial"/>
                <a:hlinkClick r:id="rId8" action="ppaction://hlinksldjump"/>
              </a:rPr>
              <a:t>Dual </a:t>
            </a:r>
            <a:r>
              <a:rPr sz="1000" spc="-5" dirty="0">
                <a:latin typeface="Arial"/>
                <a:cs typeface="Arial"/>
                <a:hlinkClick r:id="rId8" action="ppaction://hlinksldjump"/>
              </a:rPr>
              <a:t>Sourcing </a:t>
            </a:r>
            <a:r>
              <a:rPr sz="1000" spc="-10" dirty="0">
                <a:latin typeface="Arial"/>
                <a:cs typeface="Arial"/>
                <a:hlinkClick r:id="rId8" action="ppaction://hlinksldjump"/>
              </a:rPr>
              <a:t>...........................................................</a:t>
            </a:r>
            <a:r>
              <a:rPr sz="1000" spc="215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8" action="ppaction://hlinksldjump"/>
              </a:rPr>
              <a:t>101</a:t>
            </a:r>
            <a:endParaRPr sz="10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8" action="ppaction://hlinksldjump"/>
              </a:rPr>
              <a:t>Changing the Scenario’s Sourcing Policy </a:t>
            </a:r>
            <a:r>
              <a:rPr sz="900" dirty="0">
                <a:latin typeface="Arial"/>
                <a:cs typeface="Arial"/>
                <a:hlinkClick r:id="rId8" action="ppaction://hlinksldjump"/>
              </a:rPr>
              <a:t>.........................................................................................................</a:t>
            </a:r>
            <a:r>
              <a:rPr sz="900" spc="-175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8" action="ppaction://hlinksldjump"/>
              </a:rPr>
              <a:t>101</a:t>
            </a:r>
            <a:endParaRPr sz="9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9" action="ppaction://hlinksldjump"/>
              </a:rPr>
              <a:t>Experimental </a:t>
            </a:r>
            <a:r>
              <a:rPr sz="900" dirty="0">
                <a:latin typeface="Arial"/>
                <a:cs typeface="Arial"/>
                <a:hlinkClick r:id="rId9" action="ppaction://hlinksldjump"/>
              </a:rPr>
              <a:t>Result..........................................................................................................................................</a:t>
            </a:r>
            <a:r>
              <a:rPr sz="900" spc="-120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9" action="ppaction://hlinksldjump"/>
              </a:rPr>
              <a:t>103</a:t>
            </a:r>
            <a:endParaRPr sz="9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10" action="ppaction://hlinksldjump"/>
              </a:rPr>
              <a:t>Result</a:t>
            </a:r>
            <a:r>
              <a:rPr sz="900" spc="-30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0" action="ppaction://hlinksldjump"/>
              </a:rPr>
              <a:t>Analysis</a:t>
            </a:r>
            <a:r>
              <a:rPr sz="900" spc="-90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.................................................................................................................................................</a:t>
            </a:r>
            <a:r>
              <a:rPr sz="900" spc="-114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104</a:t>
            </a:r>
            <a:endParaRPr sz="9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45"/>
              </a:spcBef>
            </a:pPr>
            <a:r>
              <a:rPr sz="900" spc="-5" dirty="0">
                <a:latin typeface="Arial"/>
                <a:cs typeface="Arial"/>
                <a:hlinkClick r:id="rId11" action="ppaction://hlinksldjump"/>
              </a:rPr>
              <a:t>Comparison </a:t>
            </a:r>
            <a:r>
              <a:rPr sz="900" dirty="0">
                <a:latin typeface="Arial"/>
                <a:cs typeface="Arial"/>
                <a:hlinkClick r:id="rId11" action="ppaction://hlinksldjump"/>
              </a:rPr>
              <a:t>to </a:t>
            </a:r>
            <a:r>
              <a:rPr sz="900" spc="-5" dirty="0">
                <a:latin typeface="Arial"/>
                <a:cs typeface="Arial"/>
                <a:hlinkClick r:id="rId11" action="ppaction://hlinksldjump"/>
              </a:rPr>
              <a:t>New Distribution Center </a:t>
            </a:r>
            <a:r>
              <a:rPr sz="900" dirty="0">
                <a:latin typeface="Arial"/>
                <a:cs typeface="Arial"/>
                <a:hlinkClick r:id="rId11" action="ppaction://hlinksldjump"/>
              </a:rPr>
              <a:t>– </a:t>
            </a:r>
            <a:r>
              <a:rPr sz="900" spc="-5" dirty="0">
                <a:latin typeface="Arial"/>
                <a:cs typeface="Arial"/>
                <a:hlinkClick r:id="rId11" action="ppaction://hlinksldjump"/>
              </a:rPr>
              <a:t>Single </a:t>
            </a:r>
            <a:r>
              <a:rPr sz="900" dirty="0">
                <a:latin typeface="Arial"/>
                <a:cs typeface="Arial"/>
                <a:hlinkClick r:id="rId11" action="ppaction://hlinksldjump"/>
              </a:rPr>
              <a:t>Sourcing...............................................................................</a:t>
            </a:r>
            <a:r>
              <a:rPr sz="900" spc="-40" dirty="0">
                <a:latin typeface="Arial"/>
                <a:cs typeface="Arial"/>
                <a:hlinkClick r:id="rId11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1" action="ppaction://hlinksldjump"/>
              </a:rPr>
              <a:t>106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35"/>
              </a:spcBef>
            </a:pPr>
            <a:r>
              <a:rPr sz="1000" spc="-5" dirty="0">
                <a:latin typeface="Arial"/>
                <a:cs typeface="Arial"/>
                <a:hlinkClick r:id="rId12" action="ppaction://hlinksldjump"/>
              </a:rPr>
              <a:t>Comparing Sourcing Strategies </a:t>
            </a:r>
            <a:r>
              <a:rPr sz="1000" spc="-10" dirty="0">
                <a:latin typeface="Arial"/>
                <a:cs typeface="Arial"/>
                <a:hlinkClick r:id="rId12" action="ppaction://hlinksldjump"/>
              </a:rPr>
              <a:t>...........................................................................................................</a:t>
            </a:r>
            <a:r>
              <a:rPr sz="1000" spc="-60" dirty="0">
                <a:latin typeface="Arial"/>
                <a:cs typeface="Arial"/>
                <a:hlinkClick r:id="rId12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12" action="ppaction://hlinksldjump"/>
              </a:rPr>
              <a:t>108</a:t>
            </a:r>
            <a:endParaRPr sz="10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40"/>
              </a:spcBef>
            </a:pPr>
            <a:r>
              <a:rPr sz="900" dirty="0">
                <a:latin typeface="Arial"/>
                <a:cs typeface="Arial"/>
                <a:hlinkClick r:id="rId13" action="ppaction://hlinksldjump"/>
              </a:rPr>
              <a:t>Single </a:t>
            </a:r>
            <a:r>
              <a:rPr sz="900" spc="-5" dirty="0">
                <a:latin typeface="Arial"/>
                <a:cs typeface="Arial"/>
                <a:hlinkClick r:id="rId13" action="ppaction://hlinksldjump"/>
              </a:rPr>
              <a:t>Sourcing </a:t>
            </a:r>
            <a:r>
              <a:rPr sz="900" dirty="0">
                <a:latin typeface="Arial"/>
                <a:cs typeface="Arial"/>
                <a:hlinkClick r:id="rId13" action="ppaction://hlinksldjump"/>
              </a:rPr>
              <a:t>Advantages.............................................................................................................................</a:t>
            </a:r>
            <a:r>
              <a:rPr sz="900" spc="-135" dirty="0">
                <a:latin typeface="Arial"/>
                <a:cs typeface="Arial"/>
                <a:hlinkClick r:id="rId1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3" action="ppaction://hlinksldjump"/>
              </a:rPr>
              <a:t>109</a:t>
            </a:r>
            <a:endParaRPr sz="900">
              <a:latin typeface="Arial"/>
              <a:cs typeface="Arial"/>
            </a:endParaRPr>
          </a:p>
          <a:p>
            <a:pPr marL="52069" marR="5080" indent="99060" algn="r">
              <a:lnSpc>
                <a:spcPct val="150300"/>
              </a:lnSpc>
              <a:spcBef>
                <a:spcPts val="90"/>
              </a:spcBef>
            </a:pPr>
            <a:r>
              <a:rPr sz="900" dirty="0">
                <a:latin typeface="Arial"/>
                <a:cs typeface="Arial"/>
                <a:hlinkClick r:id="rId13" action="ppaction://hlinksldjump"/>
              </a:rPr>
              <a:t>Single </a:t>
            </a:r>
            <a:r>
              <a:rPr sz="900" spc="-5" dirty="0">
                <a:latin typeface="Arial"/>
                <a:cs typeface="Arial"/>
                <a:hlinkClick r:id="rId13" action="ppaction://hlinksldjump"/>
              </a:rPr>
              <a:t>Sourcing Disadvantages</a:t>
            </a:r>
            <a:r>
              <a:rPr sz="900" spc="-165" dirty="0">
                <a:latin typeface="Arial"/>
                <a:cs typeface="Arial"/>
                <a:hlinkClick r:id="rId1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3" action="ppaction://hlinksldjump"/>
              </a:rPr>
              <a:t>........................................................................................................................</a:t>
            </a:r>
            <a:r>
              <a:rPr sz="900" spc="-114" dirty="0">
                <a:latin typeface="Arial"/>
                <a:cs typeface="Arial"/>
                <a:hlinkClick r:id="rId1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3" action="ppaction://hlinksldjump"/>
              </a:rPr>
              <a:t>109 </a:t>
            </a:r>
            <a:r>
              <a:rPr sz="90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  <a:hlinkClick r:id="rId14" action="ppaction://hlinksldjump"/>
              </a:rPr>
              <a:t>Chapter </a:t>
            </a:r>
            <a:r>
              <a:rPr sz="1100" spc="-10" dirty="0">
                <a:latin typeface="Arial"/>
                <a:cs typeface="Arial"/>
                <a:hlinkClick r:id="rId14" action="ppaction://hlinksldjump"/>
              </a:rPr>
              <a:t>4. Risk </a:t>
            </a:r>
            <a:r>
              <a:rPr sz="1100" spc="-5" dirty="0">
                <a:latin typeface="Arial"/>
                <a:cs typeface="Arial"/>
                <a:hlinkClick r:id="rId14" action="ppaction://hlinksldjump"/>
              </a:rPr>
              <a:t>Management in Supply Chains</a:t>
            </a:r>
            <a:r>
              <a:rPr sz="1100" spc="-55" dirty="0">
                <a:latin typeface="Arial"/>
                <a:cs typeface="Arial"/>
                <a:hlinkClick r:id="rId14" action="ppaction://hlinksldjump"/>
              </a:rPr>
              <a:t> </a:t>
            </a:r>
            <a:r>
              <a:rPr sz="1100" spc="5" dirty="0">
                <a:latin typeface="Arial"/>
                <a:cs typeface="Arial"/>
                <a:hlinkClick r:id="rId14" action="ppaction://hlinksldjump"/>
              </a:rPr>
              <a:t>.................................................................</a:t>
            </a:r>
            <a:r>
              <a:rPr sz="1100" spc="-120" dirty="0">
                <a:latin typeface="Arial"/>
                <a:cs typeface="Arial"/>
                <a:hlinkClick r:id="rId14" action="ppaction://hlinksldjump"/>
              </a:rPr>
              <a:t> </a:t>
            </a:r>
            <a:r>
              <a:rPr sz="1100" spc="-5" dirty="0">
                <a:latin typeface="Arial"/>
                <a:cs typeface="Arial"/>
                <a:hlinkClick r:id="rId14" action="ppaction://hlinksldjump"/>
              </a:rPr>
              <a:t>111 </a:t>
            </a:r>
            <a:r>
              <a:rPr sz="1100" spc="-5" dirty="0">
                <a:latin typeface="Arial"/>
                <a:cs typeface="Arial"/>
              </a:rPr>
              <a:t> </a:t>
            </a:r>
            <a:r>
              <a:rPr sz="900" spc="-5" dirty="0">
                <a:latin typeface="Arial"/>
                <a:cs typeface="Arial"/>
                <a:hlinkClick r:id="rId14" action="ppaction://hlinksldjump"/>
              </a:rPr>
              <a:t>Our</a:t>
            </a:r>
            <a:r>
              <a:rPr sz="900" spc="-10" dirty="0">
                <a:latin typeface="Arial"/>
                <a:cs typeface="Arial"/>
                <a:hlinkClick r:id="rId14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4" action="ppaction://hlinksldjump"/>
              </a:rPr>
              <a:t>Learning</a:t>
            </a:r>
            <a:r>
              <a:rPr sz="900" spc="-10" dirty="0">
                <a:latin typeface="Arial"/>
                <a:cs typeface="Arial"/>
                <a:hlinkClick r:id="rId14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4" action="ppaction://hlinksldjump"/>
              </a:rPr>
              <a:t>Objectives</a:t>
            </a:r>
            <a:r>
              <a:rPr sz="900" spc="-100" dirty="0">
                <a:latin typeface="Arial"/>
                <a:cs typeface="Arial"/>
                <a:hlinkClick r:id="rId14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4" action="ppaction://hlinksldjump"/>
              </a:rPr>
              <a:t>...................................................................................................................................</a:t>
            </a:r>
            <a:r>
              <a:rPr sz="900" spc="-110" dirty="0">
                <a:latin typeface="Arial"/>
                <a:cs typeface="Arial"/>
                <a:hlinkClick r:id="rId14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4" action="ppaction://hlinksldjump"/>
              </a:rPr>
              <a:t>111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35"/>
              </a:spcBef>
            </a:pPr>
            <a:r>
              <a:rPr sz="1000" spc="-5" dirty="0">
                <a:latin typeface="Arial"/>
                <a:cs typeface="Arial"/>
                <a:hlinkClick r:id="rId14" action="ppaction://hlinksldjump"/>
              </a:rPr>
              <a:t>Bullwhip </a:t>
            </a:r>
            <a:r>
              <a:rPr sz="1000" dirty="0">
                <a:latin typeface="Arial"/>
                <a:cs typeface="Arial"/>
                <a:hlinkClick r:id="rId14" action="ppaction://hlinksldjump"/>
              </a:rPr>
              <a:t>Effect </a:t>
            </a:r>
            <a:r>
              <a:rPr sz="1000" spc="-10" dirty="0">
                <a:latin typeface="Arial"/>
                <a:cs typeface="Arial"/>
                <a:hlinkClick r:id="rId14" action="ppaction://hlinksldjump"/>
              </a:rPr>
              <a:t>in </a:t>
            </a:r>
            <a:r>
              <a:rPr sz="1000" spc="-5" dirty="0">
                <a:latin typeface="Arial"/>
                <a:cs typeface="Arial"/>
                <a:hlinkClick r:id="rId14" action="ppaction://hlinksldjump"/>
              </a:rPr>
              <a:t>the Supply chain </a:t>
            </a:r>
            <a:r>
              <a:rPr sz="1000" spc="-10" dirty="0">
                <a:latin typeface="Arial"/>
                <a:cs typeface="Arial"/>
                <a:hlinkClick r:id="rId14" action="ppaction://hlinksldjump"/>
              </a:rPr>
              <a:t>......................................................................................................</a:t>
            </a:r>
            <a:r>
              <a:rPr sz="1000" spc="245" dirty="0">
                <a:latin typeface="Arial"/>
                <a:cs typeface="Arial"/>
                <a:hlinkClick r:id="rId14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14" action="ppaction://hlinksldjump"/>
              </a:rPr>
              <a:t>111</a:t>
            </a:r>
            <a:endParaRPr sz="10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14" action="ppaction://hlinksldjump"/>
              </a:rPr>
              <a:t>Case</a:t>
            </a:r>
            <a:r>
              <a:rPr sz="900" spc="-30" dirty="0">
                <a:latin typeface="Arial"/>
                <a:cs typeface="Arial"/>
                <a:hlinkClick r:id="rId14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4" action="ppaction://hlinksldjump"/>
              </a:rPr>
              <a:t>Study</a:t>
            </a:r>
            <a:r>
              <a:rPr sz="900" spc="-110" dirty="0">
                <a:latin typeface="Arial"/>
                <a:cs typeface="Arial"/>
                <a:hlinkClick r:id="rId14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4" action="ppaction://hlinksldjump"/>
              </a:rPr>
              <a:t>.......................................................................................................................................................</a:t>
            </a:r>
            <a:r>
              <a:rPr sz="900" spc="-120" dirty="0">
                <a:latin typeface="Arial"/>
                <a:cs typeface="Arial"/>
                <a:hlinkClick r:id="rId14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4" action="ppaction://hlinksldjump"/>
              </a:rPr>
              <a:t>111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30"/>
              </a:spcBef>
            </a:pPr>
            <a:r>
              <a:rPr sz="1000" spc="-5" dirty="0">
                <a:latin typeface="Arial"/>
                <a:cs typeface="Arial"/>
                <a:hlinkClick r:id="rId15" action="ppaction://hlinksldjump"/>
              </a:rPr>
              <a:t>Experiment and Bullwhip </a:t>
            </a:r>
            <a:r>
              <a:rPr sz="1000" dirty="0">
                <a:latin typeface="Arial"/>
                <a:cs typeface="Arial"/>
                <a:hlinkClick r:id="rId15" action="ppaction://hlinksldjump"/>
              </a:rPr>
              <a:t>Effect </a:t>
            </a:r>
            <a:r>
              <a:rPr sz="1000" spc="-10" dirty="0">
                <a:latin typeface="Arial"/>
                <a:cs typeface="Arial"/>
                <a:hlinkClick r:id="rId15" action="ppaction://hlinksldjump"/>
              </a:rPr>
              <a:t>Analysis ............................................................................................. </a:t>
            </a:r>
            <a:r>
              <a:rPr sz="1000" spc="10" dirty="0">
                <a:latin typeface="Arial"/>
                <a:cs typeface="Arial"/>
                <a:hlinkClick r:id="rId15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15" action="ppaction://hlinksldjump"/>
              </a:rPr>
              <a:t>112</a:t>
            </a:r>
            <a:endParaRPr sz="10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55"/>
              </a:spcBef>
            </a:pPr>
            <a:r>
              <a:rPr sz="900" dirty="0">
                <a:latin typeface="Arial"/>
                <a:cs typeface="Arial"/>
                <a:hlinkClick r:id="rId15" action="ppaction://hlinksldjump"/>
              </a:rPr>
              <a:t>Supply</a:t>
            </a:r>
            <a:r>
              <a:rPr sz="900" spc="-25" dirty="0">
                <a:latin typeface="Arial"/>
                <a:cs typeface="Arial"/>
                <a:hlinkClick r:id="rId15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5" action="ppaction://hlinksldjump"/>
              </a:rPr>
              <a:t>Chain</a:t>
            </a:r>
            <a:r>
              <a:rPr sz="900" spc="-10" dirty="0">
                <a:latin typeface="Arial"/>
                <a:cs typeface="Arial"/>
                <a:hlinkClick r:id="rId15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5" action="ppaction://hlinksldjump"/>
              </a:rPr>
              <a:t>Design</a:t>
            </a:r>
            <a:r>
              <a:rPr sz="900" spc="-10" dirty="0">
                <a:latin typeface="Arial"/>
                <a:cs typeface="Arial"/>
                <a:hlinkClick r:id="rId15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5" action="ppaction://hlinksldjump"/>
              </a:rPr>
              <a:t>and</a:t>
            </a:r>
            <a:r>
              <a:rPr sz="900" spc="-10" dirty="0">
                <a:latin typeface="Arial"/>
                <a:cs typeface="Arial"/>
                <a:hlinkClick r:id="rId15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5" action="ppaction://hlinksldjump"/>
              </a:rPr>
              <a:t>Policies</a:t>
            </a:r>
            <a:r>
              <a:rPr sz="900" spc="-105" dirty="0">
                <a:latin typeface="Arial"/>
                <a:cs typeface="Arial"/>
                <a:hlinkClick r:id="rId1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5" action="ppaction://hlinksldjump"/>
              </a:rPr>
              <a:t>....................................................................................................................</a:t>
            </a:r>
            <a:r>
              <a:rPr sz="900" spc="-110" dirty="0">
                <a:latin typeface="Arial"/>
                <a:cs typeface="Arial"/>
                <a:hlinkClick r:id="rId1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5" action="ppaction://hlinksldjump"/>
              </a:rPr>
              <a:t>112</a:t>
            </a:r>
            <a:endParaRPr sz="9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35"/>
              </a:spcBef>
            </a:pPr>
            <a:r>
              <a:rPr sz="900" dirty="0">
                <a:latin typeface="Arial"/>
                <a:cs typeface="Arial"/>
                <a:hlinkClick r:id="rId16" action="ppaction://hlinksldjump"/>
              </a:rPr>
              <a:t>KPI </a:t>
            </a:r>
            <a:r>
              <a:rPr sz="900" spc="-5" dirty="0">
                <a:latin typeface="Arial"/>
                <a:cs typeface="Arial"/>
                <a:hlinkClick r:id="rId16" action="ppaction://hlinksldjump"/>
              </a:rPr>
              <a:t>Dashboard </a:t>
            </a:r>
            <a:r>
              <a:rPr sz="900" dirty="0">
                <a:latin typeface="Arial"/>
                <a:cs typeface="Arial"/>
                <a:hlinkClick r:id="rId16" action="ppaction://hlinksldjump"/>
              </a:rPr>
              <a:t>.................................................................................................................................................</a:t>
            </a:r>
            <a:r>
              <a:rPr sz="900" spc="-190" dirty="0">
                <a:latin typeface="Arial"/>
                <a:cs typeface="Arial"/>
                <a:hlinkClick r:id="rId16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6" action="ppaction://hlinksldjump"/>
              </a:rPr>
              <a:t>113</a:t>
            </a:r>
            <a:endParaRPr sz="9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17" action="ppaction://hlinksldjump"/>
              </a:rPr>
              <a:t>Experiments </a:t>
            </a:r>
            <a:r>
              <a:rPr sz="900" dirty="0">
                <a:latin typeface="Arial"/>
                <a:cs typeface="Arial"/>
                <a:hlinkClick r:id="rId17" action="ppaction://hlinksldjump"/>
              </a:rPr>
              <a:t>and </a:t>
            </a:r>
            <a:r>
              <a:rPr sz="900" spc="-5" dirty="0">
                <a:latin typeface="Arial"/>
                <a:cs typeface="Arial"/>
                <a:hlinkClick r:id="rId17" action="ppaction://hlinksldjump"/>
              </a:rPr>
              <a:t>Result Analysis </a:t>
            </a:r>
            <a:r>
              <a:rPr sz="900" dirty="0">
                <a:latin typeface="Arial"/>
                <a:cs typeface="Arial"/>
                <a:hlinkClick r:id="rId17" action="ppaction://hlinksldjump"/>
              </a:rPr>
              <a:t>.....................................................................................................................</a:t>
            </a:r>
            <a:r>
              <a:rPr sz="900" spc="-130" dirty="0">
                <a:latin typeface="Arial"/>
                <a:cs typeface="Arial"/>
                <a:hlinkClick r:id="rId1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7" action="ppaction://hlinksldjump"/>
              </a:rPr>
              <a:t>115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35"/>
              </a:spcBef>
            </a:pPr>
            <a:r>
              <a:rPr sz="1000" spc="-10" dirty="0">
                <a:latin typeface="Arial"/>
                <a:cs typeface="Arial"/>
                <a:hlinkClick r:id="rId18" action="ppaction://hlinksldjump"/>
              </a:rPr>
              <a:t>Batching </a:t>
            </a:r>
            <a:r>
              <a:rPr sz="1000" spc="-5" dirty="0">
                <a:latin typeface="Arial"/>
                <a:cs typeface="Arial"/>
                <a:hlinkClick r:id="rId18" action="ppaction://hlinksldjump"/>
              </a:rPr>
              <a:t>and Ordering Rules </a:t>
            </a:r>
            <a:r>
              <a:rPr sz="1000" spc="-10" dirty="0">
                <a:latin typeface="Arial"/>
                <a:cs typeface="Arial"/>
                <a:hlinkClick r:id="rId18" action="ppaction://hlinksldjump"/>
              </a:rPr>
              <a:t>...............................................................................................................</a:t>
            </a:r>
            <a:r>
              <a:rPr sz="1000" spc="220" dirty="0">
                <a:latin typeface="Arial"/>
                <a:cs typeface="Arial"/>
                <a:hlinkClick r:id="rId18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18" action="ppaction://hlinksldjump"/>
              </a:rPr>
              <a:t>118</a:t>
            </a:r>
            <a:endParaRPr sz="10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18" action="ppaction://hlinksldjump"/>
              </a:rPr>
              <a:t>Transportation </a:t>
            </a:r>
            <a:r>
              <a:rPr sz="900" dirty="0">
                <a:latin typeface="Arial"/>
                <a:cs typeface="Arial"/>
                <a:hlinkClick r:id="rId18" action="ppaction://hlinksldjump"/>
              </a:rPr>
              <a:t>Batches.....................................................................................................................................</a:t>
            </a:r>
            <a:r>
              <a:rPr sz="900" spc="-100" dirty="0">
                <a:latin typeface="Arial"/>
                <a:cs typeface="Arial"/>
                <a:hlinkClick r:id="rId18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8" action="ppaction://hlinksldjump"/>
              </a:rPr>
              <a:t>118</a:t>
            </a:r>
            <a:endParaRPr sz="9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35"/>
              </a:spcBef>
            </a:pPr>
            <a:r>
              <a:rPr sz="900" dirty="0">
                <a:latin typeface="Arial"/>
                <a:cs typeface="Arial"/>
                <a:hlinkClick r:id="rId19" action="ppaction://hlinksldjump"/>
              </a:rPr>
              <a:t>Sales and </a:t>
            </a:r>
            <a:r>
              <a:rPr sz="900" spc="-5" dirty="0">
                <a:latin typeface="Arial"/>
                <a:cs typeface="Arial"/>
                <a:hlinkClick r:id="rId19" action="ppaction://hlinksldjump"/>
              </a:rPr>
              <a:t>Production </a:t>
            </a:r>
            <a:r>
              <a:rPr sz="900" dirty="0">
                <a:latin typeface="Arial"/>
                <a:cs typeface="Arial"/>
                <a:hlinkClick r:id="rId19" action="ppaction://hlinksldjump"/>
              </a:rPr>
              <a:t>Batches..........................................................................................................................</a:t>
            </a:r>
            <a:r>
              <a:rPr sz="900" spc="-125" dirty="0">
                <a:latin typeface="Arial"/>
                <a:cs typeface="Arial"/>
                <a:hlinkClick r:id="rId19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9" action="ppaction://hlinksldjump"/>
              </a:rPr>
              <a:t>119</a:t>
            </a:r>
            <a:endParaRPr sz="9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19" action="ppaction://hlinksldjump"/>
              </a:rPr>
              <a:t>Ordering </a:t>
            </a:r>
            <a:r>
              <a:rPr sz="900" dirty="0">
                <a:latin typeface="Arial"/>
                <a:cs typeface="Arial"/>
                <a:hlinkClick r:id="rId19" action="ppaction://hlinksldjump"/>
              </a:rPr>
              <a:t>Rules..................................................................................................................................................</a:t>
            </a:r>
            <a:r>
              <a:rPr sz="900" spc="-150" dirty="0">
                <a:latin typeface="Arial"/>
                <a:cs typeface="Arial"/>
                <a:hlinkClick r:id="rId19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9" action="ppaction://hlinksldjump"/>
              </a:rPr>
              <a:t>119</a:t>
            </a:r>
            <a:endParaRPr sz="9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35"/>
              </a:spcBef>
            </a:pPr>
            <a:r>
              <a:rPr sz="900" dirty="0">
                <a:latin typeface="Arial"/>
                <a:cs typeface="Arial"/>
                <a:hlinkClick r:id="rId20" action="ppaction://hlinksldjump"/>
              </a:rPr>
              <a:t>Impact </a:t>
            </a:r>
            <a:r>
              <a:rPr sz="900" spc="-5" dirty="0">
                <a:latin typeface="Arial"/>
                <a:cs typeface="Arial"/>
                <a:hlinkClick r:id="rId20" action="ppaction://hlinksldjump"/>
              </a:rPr>
              <a:t>of Batching and Ordering Rules on Bullwhip </a:t>
            </a:r>
            <a:r>
              <a:rPr sz="900" dirty="0">
                <a:latin typeface="Arial"/>
                <a:cs typeface="Arial"/>
                <a:hlinkClick r:id="rId20" action="ppaction://hlinksldjump"/>
              </a:rPr>
              <a:t>Effect...............................................................................</a:t>
            </a:r>
            <a:r>
              <a:rPr sz="900" spc="-30" dirty="0">
                <a:latin typeface="Arial"/>
                <a:cs typeface="Arial"/>
                <a:hlinkClick r:id="rId20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0" action="ppaction://hlinksldjump"/>
              </a:rPr>
              <a:t>120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35"/>
              </a:spcBef>
            </a:pPr>
            <a:r>
              <a:rPr sz="1000" spc="-5" dirty="0">
                <a:latin typeface="Arial"/>
                <a:cs typeface="Arial"/>
                <a:hlinkClick r:id="rId21" action="ppaction://hlinksldjump"/>
              </a:rPr>
              <a:t>Comparison  Experiment </a:t>
            </a:r>
            <a:r>
              <a:rPr sz="1000" spc="-10" dirty="0">
                <a:latin typeface="Arial"/>
                <a:cs typeface="Arial"/>
                <a:hlinkClick r:id="rId21" action="ppaction://hlinksldjump"/>
              </a:rPr>
              <a:t>.......................................................................................................................</a:t>
            </a:r>
            <a:r>
              <a:rPr sz="1000" spc="-20" dirty="0">
                <a:latin typeface="Arial"/>
                <a:cs typeface="Arial"/>
                <a:hlinkClick r:id="rId21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21" action="ppaction://hlinksldjump"/>
              </a:rPr>
              <a:t>124</a:t>
            </a:r>
            <a:endParaRPr sz="1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45"/>
              </a:spcBef>
            </a:pPr>
            <a:r>
              <a:rPr sz="1000" spc="-10" dirty="0">
                <a:latin typeface="Arial"/>
                <a:cs typeface="Arial"/>
                <a:hlinkClick r:id="rId22" action="ppaction://hlinksldjump"/>
              </a:rPr>
              <a:t>Ripple  </a:t>
            </a:r>
            <a:r>
              <a:rPr sz="1000" dirty="0">
                <a:latin typeface="Arial"/>
                <a:cs typeface="Arial"/>
                <a:hlinkClick r:id="rId22" action="ppaction://hlinksldjump"/>
              </a:rPr>
              <a:t>Effect </a:t>
            </a:r>
            <a:r>
              <a:rPr sz="1000" spc="-10" dirty="0">
                <a:latin typeface="Arial"/>
                <a:cs typeface="Arial"/>
                <a:hlinkClick r:id="rId22" action="ppaction://hlinksldjump"/>
              </a:rPr>
              <a:t>in </a:t>
            </a:r>
            <a:r>
              <a:rPr sz="1000" spc="-5" dirty="0">
                <a:latin typeface="Arial"/>
                <a:cs typeface="Arial"/>
                <a:hlinkClick r:id="rId22" action="ppaction://hlinksldjump"/>
              </a:rPr>
              <a:t>the Supply </a:t>
            </a:r>
            <a:r>
              <a:rPr sz="1000" spc="-10" dirty="0">
                <a:latin typeface="Arial"/>
                <a:cs typeface="Arial"/>
                <a:hlinkClick r:id="rId22" action="ppaction://hlinksldjump"/>
              </a:rPr>
              <a:t>Chain .........................................................................................................</a:t>
            </a:r>
            <a:r>
              <a:rPr sz="1000" spc="-25" dirty="0">
                <a:latin typeface="Arial"/>
                <a:cs typeface="Arial"/>
                <a:hlinkClick r:id="rId22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22" action="ppaction://hlinksldjump"/>
              </a:rPr>
              <a:t>125</a:t>
            </a:r>
            <a:endParaRPr sz="1000">
              <a:latin typeface="Arial"/>
              <a:cs typeface="Arial"/>
            </a:endParaRPr>
          </a:p>
          <a:p>
            <a:pPr marL="151130" marR="5080" algn="just">
              <a:lnSpc>
                <a:spcPct val="158900"/>
              </a:lnSpc>
              <a:spcBef>
                <a:spcPts val="10"/>
              </a:spcBef>
            </a:pPr>
            <a:r>
              <a:rPr sz="900" spc="-5" dirty="0">
                <a:latin typeface="Arial"/>
                <a:cs typeface="Arial"/>
                <a:hlinkClick r:id="rId23" action="ppaction://hlinksldjump"/>
              </a:rPr>
              <a:t>Case Study: </a:t>
            </a:r>
            <a:r>
              <a:rPr sz="900" dirty="0">
                <a:latin typeface="Arial"/>
                <a:cs typeface="Arial"/>
                <a:hlinkClick r:id="rId23" action="ppaction://hlinksldjump"/>
              </a:rPr>
              <a:t>A </a:t>
            </a:r>
            <a:r>
              <a:rPr sz="900" spc="-5" dirty="0">
                <a:latin typeface="Arial"/>
                <a:cs typeface="Arial"/>
                <a:hlinkClick r:id="rId23" action="ppaction://hlinksldjump"/>
              </a:rPr>
              <a:t>Distribution Center Stops </a:t>
            </a:r>
            <a:r>
              <a:rPr sz="900" dirty="0">
                <a:latin typeface="Arial"/>
                <a:cs typeface="Arial"/>
                <a:hlinkClick r:id="rId23" action="ppaction://hlinksldjump"/>
              </a:rPr>
              <a:t>Working for a </a:t>
            </a:r>
            <a:r>
              <a:rPr sz="900" spc="-10" dirty="0">
                <a:latin typeface="Arial"/>
                <a:cs typeface="Arial"/>
                <a:hlinkClick r:id="rId23" action="ppaction://hlinksldjump"/>
              </a:rPr>
              <a:t>Month </a:t>
            </a:r>
            <a:r>
              <a:rPr sz="900" dirty="0">
                <a:latin typeface="Arial"/>
                <a:cs typeface="Arial"/>
                <a:hlinkClick r:id="rId23" action="ppaction://hlinksldjump"/>
              </a:rPr>
              <a:t>......................................................................... 126 </a:t>
            </a:r>
            <a:r>
              <a:rPr sz="900" dirty="0">
                <a:latin typeface="Arial"/>
                <a:cs typeface="Arial"/>
              </a:rPr>
              <a:t> </a:t>
            </a:r>
            <a:r>
              <a:rPr sz="900" dirty="0">
                <a:latin typeface="Arial"/>
                <a:cs typeface="Arial"/>
                <a:hlinkClick r:id="rId23" action="ppaction://hlinksldjump"/>
              </a:rPr>
              <a:t>Events............................................................................................................................................................... 126 </a:t>
            </a:r>
            <a:r>
              <a:rPr sz="900" dirty="0">
                <a:latin typeface="Arial"/>
                <a:cs typeface="Arial"/>
              </a:rPr>
              <a:t> </a:t>
            </a:r>
            <a:r>
              <a:rPr sz="900" spc="-5" dirty="0">
                <a:latin typeface="Arial"/>
                <a:cs typeface="Arial"/>
                <a:hlinkClick r:id="rId24" action="ppaction://hlinksldjump"/>
              </a:rPr>
              <a:t>Simulation Experiment </a:t>
            </a:r>
            <a:r>
              <a:rPr sz="900" dirty="0">
                <a:latin typeface="Arial"/>
                <a:cs typeface="Arial"/>
                <a:hlinkClick r:id="rId24" action="ppaction://hlinksldjump"/>
              </a:rPr>
              <a:t>for </a:t>
            </a:r>
            <a:r>
              <a:rPr sz="900" spc="-5" dirty="0">
                <a:latin typeface="Arial"/>
                <a:cs typeface="Arial"/>
                <a:hlinkClick r:id="rId24" action="ppaction://hlinksldjump"/>
              </a:rPr>
              <a:t>Ripple </a:t>
            </a:r>
            <a:r>
              <a:rPr sz="900" dirty="0">
                <a:latin typeface="Arial"/>
                <a:cs typeface="Arial"/>
                <a:hlinkClick r:id="rId24" action="ppaction://hlinksldjump"/>
              </a:rPr>
              <a:t>Effect............................................................................................................</a:t>
            </a:r>
            <a:r>
              <a:rPr sz="900" spc="-114" dirty="0">
                <a:latin typeface="Arial"/>
                <a:cs typeface="Arial"/>
                <a:hlinkClick r:id="rId24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4" action="ppaction://hlinksldjump"/>
              </a:rPr>
              <a:t>128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30"/>
              </a:spcBef>
            </a:pPr>
            <a:r>
              <a:rPr sz="1000" spc="-5" dirty="0">
                <a:latin typeface="Arial"/>
                <a:cs typeface="Arial"/>
                <a:hlinkClick r:id="rId25" action="ppaction://hlinksldjump"/>
              </a:rPr>
              <a:t>Analysis of Proactive and Reactive </a:t>
            </a:r>
            <a:r>
              <a:rPr sz="1000" spc="145" dirty="0">
                <a:latin typeface="Arial"/>
                <a:cs typeface="Arial"/>
                <a:hlinkClick r:id="rId25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25" action="ppaction://hlinksldjump"/>
              </a:rPr>
              <a:t>Policies......................................................................................... 129</a:t>
            </a:r>
            <a:endParaRPr sz="10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55"/>
              </a:spcBef>
            </a:pPr>
            <a:r>
              <a:rPr sz="900" dirty="0">
                <a:latin typeface="Arial"/>
                <a:cs typeface="Arial"/>
                <a:hlinkClick r:id="rId25" action="ppaction://hlinksldjump"/>
              </a:rPr>
              <a:t>Impact </a:t>
            </a:r>
            <a:r>
              <a:rPr sz="900" spc="-5" dirty="0">
                <a:latin typeface="Arial"/>
                <a:cs typeface="Arial"/>
                <a:hlinkClick r:id="rId25" action="ppaction://hlinksldjump"/>
              </a:rPr>
              <a:t>of Inventory </a:t>
            </a:r>
            <a:r>
              <a:rPr sz="900" dirty="0">
                <a:latin typeface="Arial"/>
                <a:cs typeface="Arial"/>
                <a:hlinkClick r:id="rId25" action="ppaction://hlinksldjump"/>
              </a:rPr>
              <a:t>Increase.............................................................................................................................</a:t>
            </a:r>
            <a:r>
              <a:rPr sz="900" spc="-175" dirty="0">
                <a:latin typeface="Arial"/>
                <a:cs typeface="Arial"/>
                <a:hlinkClick r:id="rId2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5" action="ppaction://hlinksldjump"/>
              </a:rPr>
              <a:t>129</a:t>
            </a:r>
            <a:endParaRPr sz="9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35"/>
              </a:spcBef>
            </a:pPr>
            <a:r>
              <a:rPr sz="900" dirty="0">
                <a:latin typeface="Arial"/>
                <a:cs typeface="Arial"/>
                <a:hlinkClick r:id="rId26" action="ppaction://hlinksldjump"/>
              </a:rPr>
              <a:t>Impact </a:t>
            </a:r>
            <a:r>
              <a:rPr sz="900" spc="-5" dirty="0">
                <a:latin typeface="Arial"/>
                <a:cs typeface="Arial"/>
                <a:hlinkClick r:id="rId26" action="ppaction://hlinksldjump"/>
              </a:rPr>
              <a:t>of </a:t>
            </a:r>
            <a:r>
              <a:rPr sz="900" dirty="0">
                <a:latin typeface="Arial"/>
                <a:cs typeface="Arial"/>
                <a:hlinkClick r:id="rId26" action="ppaction://hlinksldjump"/>
              </a:rPr>
              <a:t>a </a:t>
            </a:r>
            <a:r>
              <a:rPr sz="900" spc="-5" dirty="0">
                <a:latin typeface="Arial"/>
                <a:cs typeface="Arial"/>
                <a:hlinkClick r:id="rId26" action="ppaction://hlinksldjump"/>
              </a:rPr>
              <a:t>Backup Distribution </a:t>
            </a:r>
            <a:r>
              <a:rPr sz="900" dirty="0">
                <a:latin typeface="Arial"/>
                <a:cs typeface="Arial"/>
                <a:hlinkClick r:id="rId26" action="ppaction://hlinksldjump"/>
              </a:rPr>
              <a:t>Center.............................................................................................................</a:t>
            </a:r>
            <a:r>
              <a:rPr sz="900" spc="-155" dirty="0">
                <a:latin typeface="Arial"/>
                <a:cs typeface="Arial"/>
                <a:hlinkClick r:id="rId26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6" action="ppaction://hlinksldjump"/>
              </a:rPr>
              <a:t>130</a:t>
            </a:r>
            <a:endParaRPr sz="900">
              <a:latin typeface="Arial"/>
              <a:cs typeface="Arial"/>
            </a:endParaRPr>
          </a:p>
          <a:p>
            <a:pPr marL="151130" algn="just">
              <a:lnSpc>
                <a:spcPct val="100000"/>
              </a:lnSpc>
              <a:spcBef>
                <a:spcPts val="635"/>
              </a:spcBef>
            </a:pPr>
            <a:r>
              <a:rPr sz="900" dirty="0">
                <a:latin typeface="Arial"/>
                <a:cs typeface="Arial"/>
                <a:hlinkClick r:id="rId27" action="ppaction://hlinksldjump"/>
              </a:rPr>
              <a:t>Impact </a:t>
            </a:r>
            <a:r>
              <a:rPr sz="900" spc="-5" dirty="0">
                <a:latin typeface="Arial"/>
                <a:cs typeface="Arial"/>
                <a:hlinkClick r:id="rId27" action="ppaction://hlinksldjump"/>
              </a:rPr>
              <a:t>of Recovery </a:t>
            </a:r>
            <a:r>
              <a:rPr sz="900" dirty="0">
                <a:latin typeface="Arial"/>
                <a:cs typeface="Arial"/>
                <a:hlinkClick r:id="rId27" action="ppaction://hlinksldjump"/>
              </a:rPr>
              <a:t>Strategies..........................................................................................................................</a:t>
            </a:r>
            <a:r>
              <a:rPr sz="900" spc="-125" dirty="0">
                <a:latin typeface="Arial"/>
                <a:cs typeface="Arial"/>
                <a:hlinkClick r:id="rId2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7" action="ppaction://hlinksldjump"/>
              </a:rPr>
              <a:t>131</a:t>
            </a:r>
            <a:endParaRPr sz="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0350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dirty="0">
                <a:latin typeface="Arial"/>
                <a:cs typeface="Arial"/>
              </a:rPr>
              <a:t>4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28496" y="880363"/>
            <a:ext cx="5821045" cy="87966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 dirty="0">
                <a:latin typeface="Arial"/>
                <a:cs typeface="Arial"/>
                <a:hlinkClick r:id="rId2" action="ppaction://hlinksldjump"/>
              </a:rPr>
              <a:t>Variation Experiment </a:t>
            </a:r>
            <a:r>
              <a:rPr sz="1000" spc="-10" dirty="0">
                <a:latin typeface="Arial"/>
                <a:cs typeface="Arial"/>
                <a:hlinkClick r:id="rId2" action="ppaction://hlinksldjump"/>
              </a:rPr>
              <a:t>............................................................................................................................</a:t>
            </a:r>
            <a:r>
              <a:rPr sz="1000" spc="-155" dirty="0">
                <a:latin typeface="Arial"/>
                <a:cs typeface="Arial"/>
                <a:hlinkClick r:id="rId2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2" action="ppaction://hlinksldjump"/>
              </a:rPr>
              <a:t>132</a:t>
            </a:r>
            <a:endParaRPr sz="100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2" action="ppaction://hlinksldjump"/>
              </a:rPr>
              <a:t>Create New Variation </a:t>
            </a:r>
            <a:r>
              <a:rPr sz="900" dirty="0">
                <a:latin typeface="Arial"/>
                <a:cs typeface="Arial"/>
                <a:hlinkClick r:id="rId2" action="ppaction://hlinksldjump"/>
              </a:rPr>
              <a:t>Experiment.....................................................................................................................</a:t>
            </a:r>
            <a:r>
              <a:rPr sz="900" spc="-135" dirty="0">
                <a:latin typeface="Arial"/>
                <a:cs typeface="Arial"/>
                <a:hlinkClick r:id="rId2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2" action="ppaction://hlinksldjump"/>
              </a:rPr>
              <a:t>132</a:t>
            </a:r>
            <a:endParaRPr sz="90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3" action="ppaction://hlinksldjump"/>
              </a:rPr>
              <a:t>Performing </a:t>
            </a:r>
            <a:r>
              <a:rPr sz="900" dirty="0">
                <a:latin typeface="Arial"/>
                <a:cs typeface="Arial"/>
                <a:hlinkClick r:id="rId3" action="ppaction://hlinksldjump"/>
              </a:rPr>
              <a:t>a </a:t>
            </a:r>
            <a:r>
              <a:rPr sz="900" spc="-5" dirty="0">
                <a:latin typeface="Arial"/>
                <a:cs typeface="Arial"/>
                <a:hlinkClick r:id="rId3" action="ppaction://hlinksldjump"/>
              </a:rPr>
              <a:t>Variation Experiment </a:t>
            </a:r>
            <a:r>
              <a:rPr sz="900" dirty="0">
                <a:latin typeface="Arial"/>
                <a:cs typeface="Arial"/>
                <a:hlinkClick r:id="rId3" action="ppaction://hlinksldjump"/>
              </a:rPr>
              <a:t>...................................................................................................................</a:t>
            </a:r>
            <a:r>
              <a:rPr sz="900" spc="-204" dirty="0">
                <a:latin typeface="Arial"/>
                <a:cs typeface="Arial"/>
                <a:hlinkClick r:id="rId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3" action="ppaction://hlinksldjump"/>
              </a:rPr>
              <a:t>133</a:t>
            </a:r>
            <a:endParaRPr sz="900">
              <a:latin typeface="Arial"/>
              <a:cs typeface="Arial"/>
            </a:endParaRPr>
          </a:p>
          <a:p>
            <a:pPr marL="12700" marR="6350" indent="39370" algn="just">
              <a:lnSpc>
                <a:spcPct val="141500"/>
              </a:lnSpc>
              <a:spcBef>
                <a:spcPts val="80"/>
              </a:spcBef>
            </a:pPr>
            <a:r>
              <a:rPr sz="1100" spc="-5" dirty="0">
                <a:latin typeface="Arial"/>
                <a:cs typeface="Arial"/>
                <a:hlinkClick r:id="rId4" action="ppaction://hlinksldjump"/>
              </a:rPr>
              <a:t>Literature </a:t>
            </a:r>
            <a:r>
              <a:rPr sz="1100" spc="5" dirty="0">
                <a:latin typeface="Arial"/>
                <a:cs typeface="Arial"/>
                <a:hlinkClick r:id="rId4" action="ppaction://hlinksldjump"/>
              </a:rPr>
              <a:t>...........................................................................................................................</a:t>
            </a:r>
            <a:r>
              <a:rPr sz="1100" spc="-125" dirty="0">
                <a:latin typeface="Arial"/>
                <a:cs typeface="Arial"/>
                <a:hlinkClick r:id="rId4" action="ppaction://hlinksldjump"/>
              </a:rPr>
              <a:t> </a:t>
            </a:r>
            <a:r>
              <a:rPr sz="1100" spc="-5" dirty="0">
                <a:latin typeface="Arial"/>
                <a:cs typeface="Arial"/>
                <a:hlinkClick r:id="rId4" action="ppaction://hlinksldjump"/>
              </a:rPr>
              <a:t>134 </a:t>
            </a:r>
            <a:r>
              <a:rPr sz="1100" spc="-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  <a:hlinkClick r:id="rId5" action="ppaction://hlinksldjump"/>
              </a:rPr>
              <a:t>Summary and Discussion Questions </a:t>
            </a:r>
            <a:r>
              <a:rPr sz="1100" spc="5" dirty="0">
                <a:latin typeface="Arial"/>
                <a:cs typeface="Arial"/>
                <a:hlinkClick r:id="rId5" action="ppaction://hlinksldjump"/>
              </a:rPr>
              <a:t>................................................................................. </a:t>
            </a:r>
            <a:r>
              <a:rPr sz="1100" spc="-5" dirty="0">
                <a:latin typeface="Arial"/>
                <a:cs typeface="Arial"/>
                <a:hlinkClick r:id="rId5" action="ppaction://hlinksldjump"/>
              </a:rPr>
              <a:t>135 </a:t>
            </a:r>
            <a:r>
              <a:rPr sz="1100" spc="-5" dirty="0">
                <a:latin typeface="Arial"/>
                <a:cs typeface="Arial"/>
              </a:rPr>
              <a:t> </a:t>
            </a:r>
            <a:r>
              <a:rPr sz="1000" spc="-5" dirty="0">
                <a:latin typeface="Arial"/>
                <a:cs typeface="Arial"/>
                <a:hlinkClick r:id="rId5" action="ppaction://hlinksldjump"/>
              </a:rPr>
              <a:t>Chapter 1 </a:t>
            </a:r>
            <a:r>
              <a:rPr sz="1000" spc="-10" dirty="0">
                <a:latin typeface="Arial"/>
                <a:cs typeface="Arial"/>
                <a:hlinkClick r:id="rId5" action="ppaction://hlinksldjump"/>
              </a:rPr>
              <a:t>..............................................................................................................................................</a:t>
            </a:r>
            <a:r>
              <a:rPr sz="1000" spc="50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5" action="ppaction://hlinksldjump"/>
              </a:rPr>
              <a:t>135</a:t>
            </a:r>
            <a:endParaRPr sz="100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650"/>
              </a:spcBef>
            </a:pPr>
            <a:r>
              <a:rPr sz="900" spc="-5" dirty="0">
                <a:latin typeface="Arial"/>
                <a:cs typeface="Arial"/>
                <a:hlinkClick r:id="rId5" action="ppaction://hlinksldjump"/>
              </a:rPr>
              <a:t>Discussion</a:t>
            </a:r>
            <a:r>
              <a:rPr sz="900" spc="-20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5" action="ppaction://hlinksldjump"/>
              </a:rPr>
              <a:t>questions:</a:t>
            </a:r>
            <a:r>
              <a:rPr sz="900" spc="-105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5" action="ppaction://hlinksldjump"/>
              </a:rPr>
              <a:t>.......................................................................................................................................</a:t>
            </a:r>
            <a:r>
              <a:rPr sz="900" spc="-110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5" action="ppaction://hlinksldjump"/>
              </a:rPr>
              <a:t>135</a:t>
            </a:r>
            <a:endParaRPr sz="9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630"/>
              </a:spcBef>
            </a:pPr>
            <a:r>
              <a:rPr sz="1000" spc="-5" dirty="0">
                <a:latin typeface="Arial"/>
                <a:cs typeface="Arial"/>
                <a:hlinkClick r:id="rId6" action="ppaction://hlinksldjump"/>
              </a:rPr>
              <a:t>Chapter 2 </a:t>
            </a:r>
            <a:r>
              <a:rPr sz="1000" spc="-10" dirty="0">
                <a:latin typeface="Arial"/>
                <a:cs typeface="Arial"/>
                <a:hlinkClick r:id="rId6" action="ppaction://hlinksldjump"/>
              </a:rPr>
              <a:t>..............................................................................................................................................</a:t>
            </a:r>
            <a:r>
              <a:rPr sz="1000" spc="35" dirty="0">
                <a:latin typeface="Arial"/>
                <a:cs typeface="Arial"/>
                <a:hlinkClick r:id="rId6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6" action="ppaction://hlinksldjump"/>
              </a:rPr>
              <a:t>136</a:t>
            </a:r>
            <a:endParaRPr sz="100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6" action="ppaction://hlinksldjump"/>
              </a:rPr>
              <a:t>Discussion Questions: </a:t>
            </a:r>
            <a:r>
              <a:rPr sz="900" dirty="0">
                <a:latin typeface="Arial"/>
                <a:cs typeface="Arial"/>
                <a:hlinkClick r:id="rId6" action="ppaction://hlinksldjump"/>
              </a:rPr>
              <a:t>......................................................................................................................................</a:t>
            </a:r>
            <a:r>
              <a:rPr sz="900" spc="-165" dirty="0">
                <a:latin typeface="Arial"/>
                <a:cs typeface="Arial"/>
                <a:hlinkClick r:id="rId6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6" action="ppaction://hlinksldjump"/>
              </a:rPr>
              <a:t>136</a:t>
            </a:r>
            <a:endParaRPr sz="9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635"/>
              </a:spcBef>
            </a:pPr>
            <a:r>
              <a:rPr sz="1000" spc="-5" dirty="0">
                <a:latin typeface="Arial"/>
                <a:cs typeface="Arial"/>
                <a:hlinkClick r:id="rId6" action="ppaction://hlinksldjump"/>
              </a:rPr>
              <a:t>Chapter 3 </a:t>
            </a:r>
            <a:r>
              <a:rPr sz="1000" spc="-10" dirty="0">
                <a:latin typeface="Arial"/>
                <a:cs typeface="Arial"/>
                <a:hlinkClick r:id="rId6" action="ppaction://hlinksldjump"/>
              </a:rPr>
              <a:t>..............................................................................................................................................</a:t>
            </a:r>
            <a:r>
              <a:rPr sz="1000" spc="35" dirty="0">
                <a:latin typeface="Arial"/>
                <a:cs typeface="Arial"/>
                <a:hlinkClick r:id="rId6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6" action="ppaction://hlinksldjump"/>
              </a:rPr>
              <a:t>136</a:t>
            </a:r>
            <a:endParaRPr sz="100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650"/>
              </a:spcBef>
            </a:pPr>
            <a:r>
              <a:rPr sz="900" spc="-5" dirty="0">
                <a:latin typeface="Arial"/>
                <a:cs typeface="Arial"/>
                <a:hlinkClick r:id="rId6" action="ppaction://hlinksldjump"/>
              </a:rPr>
              <a:t>Discussion Questions: </a:t>
            </a:r>
            <a:r>
              <a:rPr sz="900" dirty="0">
                <a:latin typeface="Arial"/>
                <a:cs typeface="Arial"/>
                <a:hlinkClick r:id="rId6" action="ppaction://hlinksldjump"/>
              </a:rPr>
              <a:t>......................................................................................................................................</a:t>
            </a:r>
            <a:r>
              <a:rPr sz="900" spc="-175" dirty="0">
                <a:latin typeface="Arial"/>
                <a:cs typeface="Arial"/>
                <a:hlinkClick r:id="rId6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6" action="ppaction://hlinksldjump"/>
              </a:rPr>
              <a:t>136</a:t>
            </a:r>
            <a:endParaRPr sz="9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635"/>
              </a:spcBef>
            </a:pPr>
            <a:r>
              <a:rPr sz="1000" spc="-5" dirty="0">
                <a:latin typeface="Arial"/>
                <a:cs typeface="Arial"/>
                <a:hlinkClick r:id="rId7" action="ppaction://hlinksldjump"/>
              </a:rPr>
              <a:t>Chapter 4 </a:t>
            </a:r>
            <a:r>
              <a:rPr sz="1000" spc="-10" dirty="0">
                <a:latin typeface="Arial"/>
                <a:cs typeface="Arial"/>
                <a:hlinkClick r:id="rId7" action="ppaction://hlinksldjump"/>
              </a:rPr>
              <a:t>..............................................................................................................................................</a:t>
            </a:r>
            <a:r>
              <a:rPr sz="1000" spc="35" dirty="0">
                <a:latin typeface="Arial"/>
                <a:cs typeface="Arial"/>
                <a:hlinkClick r:id="rId7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7" action="ppaction://hlinksldjump"/>
              </a:rPr>
              <a:t>137</a:t>
            </a:r>
            <a:endParaRPr sz="1000">
              <a:latin typeface="Arial"/>
              <a:cs typeface="Arial"/>
            </a:endParaRPr>
          </a:p>
          <a:p>
            <a:pPr marL="38100" algn="ctr">
              <a:lnSpc>
                <a:spcPct val="100000"/>
              </a:lnSpc>
              <a:spcBef>
                <a:spcPts val="635"/>
              </a:spcBef>
            </a:pPr>
            <a:r>
              <a:rPr sz="1100" spc="-5" dirty="0">
                <a:latin typeface="Arial"/>
                <a:cs typeface="Arial"/>
                <a:hlinkClick r:id="rId8" action="ppaction://hlinksldjump"/>
              </a:rPr>
              <a:t>Avoiding Typical Conceptual Mistakes </a:t>
            </a:r>
            <a:r>
              <a:rPr sz="1100" spc="5" dirty="0">
                <a:latin typeface="Arial"/>
                <a:cs typeface="Arial"/>
                <a:hlinkClick r:id="rId8" action="ppaction://hlinksldjump"/>
              </a:rPr>
              <a:t>...............................................................................</a:t>
            </a:r>
            <a:r>
              <a:rPr sz="1100" spc="-240" dirty="0">
                <a:latin typeface="Arial"/>
                <a:cs typeface="Arial"/>
                <a:hlinkClick r:id="rId8" action="ppaction://hlinksldjump"/>
              </a:rPr>
              <a:t> </a:t>
            </a:r>
            <a:r>
              <a:rPr sz="1100" spc="-5" dirty="0">
                <a:latin typeface="Arial"/>
                <a:cs typeface="Arial"/>
                <a:hlinkClick r:id="rId8" action="ppaction://hlinksldjump"/>
              </a:rPr>
              <a:t>138</a:t>
            </a:r>
            <a:endParaRPr sz="1100">
              <a:latin typeface="Arial"/>
              <a:cs typeface="Arial"/>
            </a:endParaRPr>
          </a:p>
          <a:p>
            <a:pPr marL="38100" algn="ctr">
              <a:lnSpc>
                <a:spcPct val="100000"/>
              </a:lnSpc>
              <a:spcBef>
                <a:spcPts val="540"/>
              </a:spcBef>
            </a:pPr>
            <a:r>
              <a:rPr sz="1100" spc="-5" dirty="0">
                <a:latin typeface="Arial"/>
                <a:cs typeface="Arial"/>
                <a:hlinkClick r:id="rId9" action="ppaction://hlinksldjump"/>
              </a:rPr>
              <a:t>Appendix 1: Examples </a:t>
            </a:r>
            <a:r>
              <a:rPr sz="1100" spc="-10" dirty="0">
                <a:latin typeface="Arial"/>
                <a:cs typeface="Arial"/>
                <a:hlinkClick r:id="rId9" action="ppaction://hlinksldjump"/>
              </a:rPr>
              <a:t>of </a:t>
            </a:r>
            <a:r>
              <a:rPr sz="1100" spc="-5" dirty="0">
                <a:latin typeface="Arial"/>
                <a:cs typeface="Arial"/>
                <a:hlinkClick r:id="rId9" action="ppaction://hlinksldjump"/>
              </a:rPr>
              <a:t>Case Study Problem Statements </a:t>
            </a:r>
            <a:r>
              <a:rPr sz="1100" spc="5" dirty="0">
                <a:latin typeface="Arial"/>
                <a:cs typeface="Arial"/>
                <a:hlinkClick r:id="rId9" action="ppaction://hlinksldjump"/>
              </a:rPr>
              <a:t>...............................................</a:t>
            </a:r>
            <a:r>
              <a:rPr sz="1100" spc="-155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1100" spc="-5" dirty="0">
                <a:latin typeface="Arial"/>
                <a:cs typeface="Arial"/>
                <a:hlinkClick r:id="rId9" action="ppaction://hlinksldjump"/>
              </a:rPr>
              <a:t>140</a:t>
            </a:r>
            <a:endParaRPr sz="1100">
              <a:latin typeface="Arial"/>
              <a:cs typeface="Arial"/>
            </a:endParaRPr>
          </a:p>
          <a:p>
            <a:pPr marL="12700" marR="7620" algn="just">
              <a:lnSpc>
                <a:spcPts val="1839"/>
              </a:lnSpc>
              <a:spcBef>
                <a:spcPts val="80"/>
              </a:spcBef>
            </a:pPr>
            <a:r>
              <a:rPr sz="1000" spc="-5" dirty="0">
                <a:latin typeface="Arial"/>
                <a:cs typeface="Arial"/>
                <a:hlinkClick r:id="rId9" action="ppaction://hlinksldjump"/>
              </a:rPr>
              <a:t>Example 1: Consolidation Effects </a:t>
            </a:r>
            <a:r>
              <a:rPr sz="1000" spc="-10" dirty="0">
                <a:latin typeface="Arial"/>
                <a:cs typeface="Arial"/>
                <a:hlinkClick r:id="rId9" action="ppaction://hlinksldjump"/>
              </a:rPr>
              <a:t>in the </a:t>
            </a:r>
            <a:r>
              <a:rPr sz="1000" spc="-5" dirty="0">
                <a:latin typeface="Arial"/>
                <a:cs typeface="Arial"/>
                <a:hlinkClick r:id="rId9" action="ppaction://hlinksldjump"/>
              </a:rPr>
              <a:t>Retail Supply </a:t>
            </a:r>
            <a:r>
              <a:rPr sz="1000" spc="-10" dirty="0">
                <a:latin typeface="Arial"/>
                <a:cs typeface="Arial"/>
                <a:hlinkClick r:id="rId9" action="ppaction://hlinksldjump"/>
              </a:rPr>
              <a:t>Chain .............................................................. 140 </a:t>
            </a:r>
            <a:r>
              <a:rPr sz="1000" spc="-10" dirty="0">
                <a:latin typeface="Arial"/>
                <a:cs typeface="Arial"/>
              </a:rPr>
              <a:t> </a:t>
            </a:r>
            <a:r>
              <a:rPr sz="1000" spc="-5" dirty="0">
                <a:latin typeface="Arial"/>
                <a:cs typeface="Arial"/>
                <a:hlinkClick r:id="rId9" action="ppaction://hlinksldjump"/>
              </a:rPr>
              <a:t>Management Problem </a:t>
            </a:r>
            <a:r>
              <a:rPr sz="1000" spc="-10" dirty="0">
                <a:latin typeface="Arial"/>
                <a:cs typeface="Arial"/>
                <a:hlinkClick r:id="rId9" action="ppaction://hlinksldjump"/>
              </a:rPr>
              <a:t>Statement.........................................................................................................</a:t>
            </a:r>
            <a:r>
              <a:rPr sz="1000" spc="-5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9" action="ppaction://hlinksldjump"/>
              </a:rPr>
              <a:t>140</a:t>
            </a:r>
            <a:endParaRPr sz="100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480"/>
              </a:spcBef>
            </a:pPr>
            <a:r>
              <a:rPr sz="900" dirty="0">
                <a:latin typeface="Arial"/>
                <a:cs typeface="Arial"/>
                <a:hlinkClick r:id="rId9" action="ppaction://hlinksldjump"/>
              </a:rPr>
              <a:t>Object</a:t>
            </a:r>
            <a:r>
              <a:rPr sz="900" spc="-30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9" action="ppaction://hlinksldjump"/>
              </a:rPr>
              <a:t>of</a:t>
            </a:r>
            <a:r>
              <a:rPr sz="900" spc="-15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9" action="ppaction://hlinksldjump"/>
              </a:rPr>
              <a:t>Investigation</a:t>
            </a:r>
            <a:r>
              <a:rPr sz="900" spc="-65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9" action="ppaction://hlinksldjump"/>
              </a:rPr>
              <a:t>......................................................................................................................................</a:t>
            </a:r>
            <a:r>
              <a:rPr sz="900" spc="-110" dirty="0">
                <a:latin typeface="Arial"/>
                <a:cs typeface="Arial"/>
                <a:hlinkClick r:id="rId9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9" action="ppaction://hlinksldjump"/>
              </a:rPr>
              <a:t>140</a:t>
            </a:r>
            <a:endParaRPr sz="900">
              <a:latin typeface="Arial"/>
              <a:cs typeface="Arial"/>
            </a:endParaRPr>
          </a:p>
          <a:p>
            <a:pPr marL="151130" marR="5080" algn="just">
              <a:lnSpc>
                <a:spcPct val="158900"/>
              </a:lnSpc>
            </a:pPr>
            <a:r>
              <a:rPr sz="900" spc="-5" dirty="0">
                <a:latin typeface="Arial"/>
                <a:cs typeface="Arial"/>
                <a:hlinkClick r:id="rId9" action="ppaction://hlinksldjump"/>
              </a:rPr>
              <a:t>Investigation </a:t>
            </a:r>
            <a:r>
              <a:rPr sz="900" dirty="0">
                <a:latin typeface="Arial"/>
                <a:cs typeface="Arial"/>
                <a:hlinkClick r:id="rId9" action="ppaction://hlinksldjump"/>
              </a:rPr>
              <a:t>Process........................................................................................................................................ 140 </a:t>
            </a:r>
            <a:r>
              <a:rPr sz="900" dirty="0">
                <a:latin typeface="Arial"/>
                <a:cs typeface="Arial"/>
              </a:rPr>
              <a:t> </a:t>
            </a:r>
            <a:r>
              <a:rPr sz="900" spc="-5" dirty="0">
                <a:latin typeface="Arial"/>
                <a:cs typeface="Arial"/>
                <a:hlinkClick r:id="rId9" action="ppaction://hlinksldjump"/>
              </a:rPr>
              <a:t>The Problem and its Relationship to </a:t>
            </a:r>
            <a:r>
              <a:rPr sz="900" dirty="0">
                <a:latin typeface="Arial"/>
                <a:cs typeface="Arial"/>
                <a:hlinkClick r:id="rId9" action="ppaction://hlinksldjump"/>
              </a:rPr>
              <a:t>the </a:t>
            </a:r>
            <a:r>
              <a:rPr sz="900" spc="-5" dirty="0">
                <a:latin typeface="Arial"/>
                <a:cs typeface="Arial"/>
                <a:hlinkClick r:id="rId9" action="ppaction://hlinksldjump"/>
              </a:rPr>
              <a:t>Literature </a:t>
            </a:r>
            <a:r>
              <a:rPr sz="900" dirty="0">
                <a:latin typeface="Arial"/>
                <a:cs typeface="Arial"/>
                <a:hlinkClick r:id="rId9" action="ppaction://hlinksldjump"/>
              </a:rPr>
              <a:t>........................................................................................... 140 </a:t>
            </a:r>
            <a:r>
              <a:rPr sz="900" dirty="0">
                <a:latin typeface="Arial"/>
                <a:cs typeface="Arial"/>
              </a:rPr>
              <a:t> </a:t>
            </a:r>
            <a:r>
              <a:rPr sz="900" spc="-5" dirty="0">
                <a:latin typeface="Arial"/>
                <a:cs typeface="Arial"/>
                <a:hlinkClick r:id="rId10" action="ppaction://hlinksldjump"/>
              </a:rPr>
              <a:t>The</a:t>
            </a:r>
            <a:r>
              <a:rPr sz="900" spc="-15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Goal</a:t>
            </a:r>
            <a:r>
              <a:rPr sz="900" spc="-15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of</a:t>
            </a:r>
            <a:r>
              <a:rPr sz="900" spc="-15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0" action="ppaction://hlinksldjump"/>
              </a:rPr>
              <a:t>Investigation</a:t>
            </a:r>
            <a:r>
              <a:rPr sz="900" spc="-150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..................................................................................................................................</a:t>
            </a:r>
            <a:r>
              <a:rPr sz="900" spc="-110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141</a:t>
            </a:r>
            <a:endParaRPr sz="90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10" action="ppaction://hlinksldjump"/>
              </a:rPr>
              <a:t>Our Main Decision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............................................................................................................................................</a:t>
            </a:r>
            <a:r>
              <a:rPr sz="900" spc="-195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141</a:t>
            </a:r>
            <a:endParaRPr sz="900">
              <a:latin typeface="Arial"/>
              <a:cs typeface="Arial"/>
            </a:endParaRPr>
          </a:p>
          <a:p>
            <a:pPr marL="151130" marR="5080">
              <a:lnSpc>
                <a:spcPts val="1720"/>
              </a:lnSpc>
              <a:spcBef>
                <a:spcPts val="160"/>
              </a:spcBef>
            </a:pPr>
            <a:r>
              <a:rPr sz="900" spc="-5" dirty="0">
                <a:latin typeface="Arial"/>
                <a:cs typeface="Arial"/>
                <a:hlinkClick r:id="rId10" action="ppaction://hlinksldjump"/>
              </a:rPr>
              <a:t>Research Question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........................................................................................................................................... 141 </a:t>
            </a:r>
            <a:r>
              <a:rPr sz="900" dirty="0">
                <a:latin typeface="Arial"/>
                <a:cs typeface="Arial"/>
              </a:rPr>
              <a:t> </a:t>
            </a:r>
            <a:r>
              <a:rPr sz="900" spc="-5" dirty="0">
                <a:latin typeface="Arial"/>
                <a:cs typeface="Arial"/>
                <a:hlinkClick r:id="rId10" action="ppaction://hlinksldjump"/>
              </a:rPr>
              <a:t>Questions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to </a:t>
            </a:r>
            <a:r>
              <a:rPr sz="900" spc="-5" dirty="0">
                <a:latin typeface="Arial"/>
                <a:cs typeface="Arial"/>
                <a:hlinkClick r:id="rId10" action="ppaction://hlinksldjump"/>
              </a:rPr>
              <a:t>be Answered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to </a:t>
            </a:r>
            <a:r>
              <a:rPr sz="900" spc="-5" dirty="0">
                <a:latin typeface="Arial"/>
                <a:cs typeface="Arial"/>
                <a:hlinkClick r:id="rId10" action="ppaction://hlinksldjump"/>
              </a:rPr>
              <a:t>Make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the </a:t>
            </a:r>
            <a:r>
              <a:rPr sz="900" spc="-5" dirty="0">
                <a:latin typeface="Arial"/>
                <a:cs typeface="Arial"/>
                <a:hlinkClick r:id="rId10" action="ppaction://hlinksldjump"/>
              </a:rPr>
              <a:t>Decision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.............................................................................................</a:t>
            </a:r>
            <a:r>
              <a:rPr sz="900" spc="-125" dirty="0">
                <a:latin typeface="Arial"/>
                <a:cs typeface="Arial"/>
                <a:hlinkClick r:id="rId10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0" action="ppaction://hlinksldjump"/>
              </a:rPr>
              <a:t>141</a:t>
            </a:r>
            <a:endParaRPr sz="90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470"/>
              </a:spcBef>
            </a:pPr>
            <a:r>
              <a:rPr sz="900" spc="-5" dirty="0">
                <a:latin typeface="Arial"/>
                <a:cs typeface="Arial"/>
                <a:hlinkClick r:id="rId11" action="ppaction://hlinksldjump"/>
              </a:rPr>
              <a:t>Data Needed to Solve Management </a:t>
            </a:r>
            <a:r>
              <a:rPr sz="900" dirty="0">
                <a:latin typeface="Arial"/>
                <a:cs typeface="Arial"/>
                <a:hlinkClick r:id="rId11" action="ppaction://hlinksldjump"/>
              </a:rPr>
              <a:t>Problem...................................................................................................</a:t>
            </a:r>
            <a:r>
              <a:rPr sz="900" spc="-105" dirty="0">
                <a:latin typeface="Arial"/>
                <a:cs typeface="Arial"/>
                <a:hlinkClick r:id="rId11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1" action="ppaction://hlinksldjump"/>
              </a:rPr>
              <a:t>142</a:t>
            </a:r>
            <a:endParaRPr sz="9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630"/>
              </a:spcBef>
            </a:pPr>
            <a:r>
              <a:rPr sz="1000" spc="-5" dirty="0">
                <a:latin typeface="Arial"/>
                <a:cs typeface="Arial"/>
                <a:hlinkClick r:id="rId12" action="ppaction://hlinksldjump"/>
              </a:rPr>
              <a:t>Description of </a:t>
            </a:r>
            <a:r>
              <a:rPr sz="1000" spc="-10" dirty="0">
                <a:latin typeface="Arial"/>
                <a:cs typeface="Arial"/>
                <a:hlinkClick r:id="rId12" action="ppaction://hlinksldjump"/>
              </a:rPr>
              <a:t>Experiments...................................................................................................................</a:t>
            </a:r>
            <a:r>
              <a:rPr sz="1000" spc="-45" dirty="0">
                <a:latin typeface="Arial"/>
                <a:cs typeface="Arial"/>
                <a:hlinkClick r:id="rId12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12" action="ppaction://hlinksldjump"/>
              </a:rPr>
              <a:t>146</a:t>
            </a:r>
            <a:endParaRPr sz="100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650"/>
              </a:spcBef>
            </a:pPr>
            <a:r>
              <a:rPr sz="900" spc="-5" dirty="0">
                <a:latin typeface="Arial"/>
                <a:cs typeface="Arial"/>
                <a:hlinkClick r:id="rId12" action="ppaction://hlinksldjump"/>
              </a:rPr>
              <a:t>Direct</a:t>
            </a:r>
            <a:r>
              <a:rPr sz="900" spc="-20" dirty="0">
                <a:latin typeface="Arial"/>
                <a:cs typeface="Arial"/>
                <a:hlinkClick r:id="rId12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2" action="ppaction://hlinksldjump"/>
              </a:rPr>
              <a:t>shipment</a:t>
            </a:r>
            <a:r>
              <a:rPr sz="900" spc="-10" dirty="0">
                <a:latin typeface="Arial"/>
                <a:cs typeface="Arial"/>
                <a:hlinkClick r:id="rId12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12" action="ppaction://hlinksldjump"/>
              </a:rPr>
              <a:t>analysis</a:t>
            </a:r>
            <a:r>
              <a:rPr sz="900" spc="-145" dirty="0">
                <a:latin typeface="Arial"/>
                <a:cs typeface="Arial"/>
                <a:hlinkClick r:id="rId12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2" action="ppaction://hlinksldjump"/>
              </a:rPr>
              <a:t>...................................................................................................................................</a:t>
            </a:r>
            <a:r>
              <a:rPr sz="900" spc="-110" dirty="0">
                <a:latin typeface="Arial"/>
                <a:cs typeface="Arial"/>
                <a:hlinkClick r:id="rId12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2" action="ppaction://hlinksldjump"/>
              </a:rPr>
              <a:t>146</a:t>
            </a:r>
            <a:endParaRPr sz="90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12" action="ppaction://hlinksldjump"/>
              </a:rPr>
              <a:t>Central Distribution Center Shipment Analysis </a:t>
            </a:r>
            <a:r>
              <a:rPr sz="900" dirty="0">
                <a:latin typeface="Arial"/>
                <a:cs typeface="Arial"/>
                <a:hlinkClick r:id="rId12" action="ppaction://hlinksldjump"/>
              </a:rPr>
              <a:t>.................................................................................................</a:t>
            </a:r>
            <a:r>
              <a:rPr sz="900" spc="-140" dirty="0">
                <a:latin typeface="Arial"/>
                <a:cs typeface="Arial"/>
                <a:hlinkClick r:id="rId12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2" action="ppaction://hlinksldjump"/>
              </a:rPr>
              <a:t>146</a:t>
            </a:r>
            <a:endParaRPr sz="90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12" action="ppaction://hlinksldjump"/>
              </a:rPr>
              <a:t>Comparing </a:t>
            </a:r>
            <a:r>
              <a:rPr sz="900" spc="-10" dirty="0">
                <a:latin typeface="Arial"/>
                <a:cs typeface="Arial"/>
                <a:hlinkClick r:id="rId12" action="ppaction://hlinksldjump"/>
              </a:rPr>
              <a:t>Two </a:t>
            </a:r>
            <a:r>
              <a:rPr sz="900" dirty="0">
                <a:latin typeface="Arial"/>
                <a:cs typeface="Arial"/>
                <a:hlinkClick r:id="rId12" action="ppaction://hlinksldjump"/>
              </a:rPr>
              <a:t>Scenarios................................................................................................................................</a:t>
            </a:r>
            <a:r>
              <a:rPr sz="900" spc="-145" dirty="0">
                <a:latin typeface="Arial"/>
                <a:cs typeface="Arial"/>
                <a:hlinkClick r:id="rId12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2" action="ppaction://hlinksldjump"/>
              </a:rPr>
              <a:t>146</a:t>
            </a:r>
            <a:endParaRPr sz="9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630"/>
              </a:spcBef>
            </a:pPr>
            <a:r>
              <a:rPr sz="1000" spc="-5" dirty="0">
                <a:latin typeface="Arial"/>
                <a:cs typeface="Arial"/>
                <a:hlinkClick r:id="rId13" action="ppaction://hlinksldjump"/>
              </a:rPr>
              <a:t>Example  </a:t>
            </a:r>
            <a:r>
              <a:rPr sz="1000" spc="-10" dirty="0">
                <a:latin typeface="Arial"/>
                <a:cs typeface="Arial"/>
                <a:hlinkClick r:id="rId13" action="ppaction://hlinksldjump"/>
              </a:rPr>
              <a:t>2.............................................................................................................................................</a:t>
            </a:r>
            <a:r>
              <a:rPr sz="1000" spc="250" dirty="0">
                <a:latin typeface="Arial"/>
                <a:cs typeface="Arial"/>
                <a:hlinkClick r:id="rId13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13" action="ppaction://hlinksldjump"/>
              </a:rPr>
              <a:t>147</a:t>
            </a:r>
            <a:endParaRPr sz="10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635"/>
              </a:spcBef>
            </a:pPr>
            <a:r>
              <a:rPr sz="1000" spc="-5" dirty="0">
                <a:latin typeface="Arial"/>
                <a:cs typeface="Arial"/>
                <a:hlinkClick r:id="rId13" action="ppaction://hlinksldjump"/>
              </a:rPr>
              <a:t>Example  </a:t>
            </a:r>
            <a:r>
              <a:rPr sz="1000" spc="-10" dirty="0">
                <a:latin typeface="Arial"/>
                <a:cs typeface="Arial"/>
                <a:hlinkClick r:id="rId13" action="ppaction://hlinksldjump"/>
              </a:rPr>
              <a:t>3.............................................................................................................................................</a:t>
            </a:r>
            <a:r>
              <a:rPr sz="1000" spc="250" dirty="0">
                <a:latin typeface="Arial"/>
                <a:cs typeface="Arial"/>
                <a:hlinkClick r:id="rId13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13" action="ppaction://hlinksldjump"/>
              </a:rPr>
              <a:t>147</a:t>
            </a:r>
            <a:endParaRPr sz="10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650"/>
              </a:spcBef>
            </a:pPr>
            <a:r>
              <a:rPr sz="1000" spc="-5" dirty="0">
                <a:latin typeface="Arial"/>
                <a:cs typeface="Arial"/>
                <a:hlinkClick r:id="rId14" action="ppaction://hlinksldjump"/>
              </a:rPr>
              <a:t>Example  </a:t>
            </a:r>
            <a:r>
              <a:rPr sz="1000" spc="-10" dirty="0">
                <a:latin typeface="Arial"/>
                <a:cs typeface="Arial"/>
                <a:hlinkClick r:id="rId14" action="ppaction://hlinksldjump"/>
              </a:rPr>
              <a:t>4.............................................................................................................................................</a:t>
            </a:r>
            <a:r>
              <a:rPr sz="1000" spc="250" dirty="0">
                <a:latin typeface="Arial"/>
                <a:cs typeface="Arial"/>
                <a:hlinkClick r:id="rId14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14" action="ppaction://hlinksldjump"/>
              </a:rPr>
              <a:t>148</a:t>
            </a:r>
            <a:endParaRPr sz="10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635"/>
              </a:spcBef>
            </a:pPr>
            <a:r>
              <a:rPr sz="1000" spc="-5" dirty="0">
                <a:latin typeface="Arial"/>
                <a:cs typeface="Arial"/>
                <a:hlinkClick r:id="rId14" action="ppaction://hlinksldjump"/>
              </a:rPr>
              <a:t>Example  </a:t>
            </a:r>
            <a:r>
              <a:rPr sz="1000" spc="-10" dirty="0">
                <a:latin typeface="Arial"/>
                <a:cs typeface="Arial"/>
                <a:hlinkClick r:id="rId14" action="ppaction://hlinksldjump"/>
              </a:rPr>
              <a:t>5.............................................................................................................................................</a:t>
            </a:r>
            <a:r>
              <a:rPr sz="1000" spc="250" dirty="0">
                <a:latin typeface="Arial"/>
                <a:cs typeface="Arial"/>
                <a:hlinkClick r:id="rId14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14" action="ppaction://hlinksldjump"/>
              </a:rPr>
              <a:t>148</a:t>
            </a:r>
            <a:endParaRPr sz="1000">
              <a:latin typeface="Arial"/>
              <a:cs typeface="Arial"/>
            </a:endParaRPr>
          </a:p>
          <a:p>
            <a:pPr marL="12700" marR="6350" indent="39370" algn="just">
              <a:lnSpc>
                <a:spcPct val="1412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  <a:hlinkClick r:id="rId15" action="ppaction://hlinksldjump"/>
              </a:rPr>
              <a:t>Appendix 2: Methods in Facility </a:t>
            </a:r>
            <a:r>
              <a:rPr sz="1100" dirty="0">
                <a:latin typeface="Arial"/>
                <a:cs typeface="Arial"/>
                <a:hlinkClick r:id="rId15" action="ppaction://hlinksldjump"/>
              </a:rPr>
              <a:t>Location </a:t>
            </a:r>
            <a:r>
              <a:rPr sz="1100" spc="-5" dirty="0">
                <a:latin typeface="Arial"/>
                <a:cs typeface="Arial"/>
                <a:hlinkClick r:id="rId15" action="ppaction://hlinksldjump"/>
              </a:rPr>
              <a:t>Modelling </a:t>
            </a:r>
            <a:r>
              <a:rPr sz="1100" spc="5" dirty="0">
                <a:latin typeface="Arial"/>
                <a:cs typeface="Arial"/>
                <a:hlinkClick r:id="rId15" action="ppaction://hlinksldjump"/>
              </a:rPr>
              <a:t>...........................................................</a:t>
            </a:r>
            <a:r>
              <a:rPr sz="1100" spc="-204" dirty="0">
                <a:latin typeface="Arial"/>
                <a:cs typeface="Arial"/>
                <a:hlinkClick r:id="rId15" action="ppaction://hlinksldjump"/>
              </a:rPr>
              <a:t> </a:t>
            </a:r>
            <a:r>
              <a:rPr sz="1100" spc="-5" dirty="0">
                <a:latin typeface="Arial"/>
                <a:cs typeface="Arial"/>
                <a:hlinkClick r:id="rId15" action="ppaction://hlinksldjump"/>
              </a:rPr>
              <a:t>150 </a:t>
            </a:r>
            <a:r>
              <a:rPr sz="1100" spc="-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  <a:hlinkClick r:id="rId16" action="ppaction://hlinksldjump"/>
              </a:rPr>
              <a:t>Appendix 3. Advanced skills in CPLEX-based </a:t>
            </a:r>
            <a:r>
              <a:rPr sz="1100" spc="-10" dirty="0">
                <a:latin typeface="Arial"/>
                <a:cs typeface="Arial"/>
                <a:hlinkClick r:id="rId16" action="ppaction://hlinksldjump"/>
              </a:rPr>
              <a:t>network </a:t>
            </a:r>
            <a:r>
              <a:rPr sz="1100" spc="-5" dirty="0">
                <a:latin typeface="Arial"/>
                <a:cs typeface="Arial"/>
                <a:hlinkClick r:id="rId16" action="ppaction://hlinksldjump"/>
              </a:rPr>
              <a:t>optimization in </a:t>
            </a:r>
            <a:r>
              <a:rPr sz="1100" spc="5" dirty="0">
                <a:latin typeface="Arial"/>
                <a:cs typeface="Arial"/>
                <a:hlinkClick r:id="rId16" action="ppaction://hlinksldjump"/>
              </a:rPr>
              <a:t>anyLogistix............ </a:t>
            </a:r>
            <a:r>
              <a:rPr sz="1100" spc="-5" dirty="0">
                <a:latin typeface="Arial"/>
                <a:cs typeface="Arial"/>
                <a:hlinkClick r:id="rId16" action="ppaction://hlinksldjump"/>
              </a:rPr>
              <a:t>159 </a:t>
            </a:r>
            <a:r>
              <a:rPr sz="1100" spc="-5" dirty="0">
                <a:latin typeface="Arial"/>
                <a:cs typeface="Arial"/>
              </a:rPr>
              <a:t> </a:t>
            </a:r>
            <a:r>
              <a:rPr sz="1000" spc="-5" dirty="0">
                <a:latin typeface="Arial"/>
                <a:cs typeface="Arial"/>
                <a:hlinkClick r:id="rId16" action="ppaction://hlinksldjump"/>
              </a:rPr>
              <a:t>Optimization-based decision-making </a:t>
            </a:r>
            <a:r>
              <a:rPr sz="1000" spc="-10" dirty="0">
                <a:latin typeface="Arial"/>
                <a:cs typeface="Arial"/>
                <a:hlinkClick r:id="rId16" action="ppaction://hlinksldjump"/>
              </a:rPr>
              <a:t>...................................................................................................</a:t>
            </a:r>
            <a:r>
              <a:rPr sz="1000" spc="150" dirty="0">
                <a:latin typeface="Arial"/>
                <a:cs typeface="Arial"/>
                <a:hlinkClick r:id="rId16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16" action="ppaction://hlinksldjump"/>
              </a:rPr>
              <a:t>159</a:t>
            </a:r>
            <a:endParaRPr sz="10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650"/>
              </a:spcBef>
            </a:pPr>
            <a:r>
              <a:rPr sz="1000" spc="-5" dirty="0">
                <a:latin typeface="Arial"/>
                <a:cs typeface="Arial"/>
                <a:hlinkClick r:id="rId17" action="ppaction://hlinksldjump"/>
              </a:rPr>
              <a:t>Three-stage, one-period supply network  design </a:t>
            </a:r>
            <a:r>
              <a:rPr sz="1000" spc="-10" dirty="0">
                <a:latin typeface="Arial"/>
                <a:cs typeface="Arial"/>
                <a:hlinkClick r:id="rId17" action="ppaction://hlinksldjump"/>
              </a:rPr>
              <a:t>..................................................................................</a:t>
            </a:r>
            <a:r>
              <a:rPr sz="1000" spc="-75" dirty="0">
                <a:latin typeface="Arial"/>
                <a:cs typeface="Arial"/>
                <a:hlinkClick r:id="rId17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17" action="ppaction://hlinksldjump"/>
              </a:rPr>
              <a:t>161</a:t>
            </a:r>
            <a:endParaRPr sz="100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17" action="ppaction://hlinksldjump"/>
              </a:rPr>
              <a:t>Problem </a:t>
            </a:r>
            <a:r>
              <a:rPr sz="900" dirty="0">
                <a:latin typeface="Arial"/>
                <a:cs typeface="Arial"/>
                <a:hlinkClick r:id="rId17" action="ppaction://hlinksldjump"/>
              </a:rPr>
              <a:t>statement............................................................................................................................................</a:t>
            </a:r>
            <a:r>
              <a:rPr sz="900" spc="-140" dirty="0">
                <a:latin typeface="Arial"/>
                <a:cs typeface="Arial"/>
                <a:hlinkClick r:id="rId17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7" action="ppaction://hlinksldjump"/>
              </a:rPr>
              <a:t>161</a:t>
            </a:r>
            <a:endParaRPr sz="90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635"/>
              </a:spcBef>
            </a:pPr>
            <a:r>
              <a:rPr sz="900" dirty="0">
                <a:latin typeface="Arial"/>
                <a:cs typeface="Arial"/>
                <a:hlinkClick r:id="rId18" action="ppaction://hlinksldjump"/>
              </a:rPr>
              <a:t>Input data..........................................................................................................................................................</a:t>
            </a:r>
            <a:r>
              <a:rPr sz="900" spc="-155" dirty="0">
                <a:latin typeface="Arial"/>
                <a:cs typeface="Arial"/>
                <a:hlinkClick r:id="rId18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18" action="ppaction://hlinksldjump"/>
              </a:rPr>
              <a:t>162</a:t>
            </a:r>
            <a:endParaRPr sz="9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630"/>
              </a:spcBef>
            </a:pPr>
            <a:r>
              <a:rPr sz="1000" spc="-10" dirty="0">
                <a:latin typeface="Arial"/>
                <a:cs typeface="Arial"/>
                <a:hlinkClick r:id="rId19" action="ppaction://hlinksldjump"/>
              </a:rPr>
              <a:t>Network </a:t>
            </a:r>
            <a:r>
              <a:rPr sz="1000" spc="-5" dirty="0">
                <a:latin typeface="Arial"/>
                <a:cs typeface="Arial"/>
                <a:hlinkClick r:id="rId19" action="ppaction://hlinksldjump"/>
              </a:rPr>
              <a:t>optimization experiments </a:t>
            </a:r>
            <a:r>
              <a:rPr sz="1000" spc="-10" dirty="0">
                <a:latin typeface="Arial"/>
                <a:cs typeface="Arial"/>
                <a:hlinkClick r:id="rId19" action="ppaction://hlinksldjump"/>
              </a:rPr>
              <a:t>.......................................................................................................</a:t>
            </a:r>
            <a:r>
              <a:rPr sz="1000" spc="-30" dirty="0">
                <a:latin typeface="Arial"/>
                <a:cs typeface="Arial"/>
                <a:hlinkClick r:id="rId19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19" action="ppaction://hlinksldjump"/>
              </a:rPr>
              <a:t>165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0350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dirty="0">
                <a:latin typeface="Arial"/>
                <a:cs typeface="Arial"/>
              </a:rPr>
              <a:t>5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28496" y="880363"/>
            <a:ext cx="5821045" cy="21101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000" spc="-5" dirty="0">
                <a:latin typeface="Arial"/>
                <a:cs typeface="Arial"/>
                <a:hlinkClick r:id="rId2" action="ppaction://hlinksldjump"/>
              </a:rPr>
              <a:t>How to analyze the optimization results and </a:t>
            </a:r>
            <a:r>
              <a:rPr sz="1000" dirty="0">
                <a:latin typeface="Arial"/>
                <a:cs typeface="Arial"/>
                <a:hlinkClick r:id="rId2" action="ppaction://hlinksldjump"/>
              </a:rPr>
              <a:t>make </a:t>
            </a:r>
            <a:r>
              <a:rPr sz="1000" spc="-5" dirty="0">
                <a:latin typeface="Arial"/>
                <a:cs typeface="Arial"/>
                <a:hlinkClick r:id="rId2" action="ppaction://hlinksldjump"/>
              </a:rPr>
              <a:t>a management decision.......................................</a:t>
            </a:r>
            <a:r>
              <a:rPr sz="1000" spc="15" dirty="0">
                <a:latin typeface="Arial"/>
                <a:cs typeface="Arial"/>
                <a:hlinkClick r:id="rId2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2" action="ppaction://hlinksldjump"/>
              </a:rPr>
              <a:t>167</a:t>
            </a:r>
            <a:endParaRPr sz="1000">
              <a:latin typeface="Arial"/>
              <a:cs typeface="Arial"/>
            </a:endParaRPr>
          </a:p>
          <a:p>
            <a:pPr marL="151130" marR="5080">
              <a:lnSpc>
                <a:spcPct val="158900"/>
              </a:lnSpc>
              <a:spcBef>
                <a:spcPts val="5"/>
              </a:spcBef>
            </a:pPr>
            <a:r>
              <a:rPr sz="900" dirty="0">
                <a:latin typeface="Arial"/>
                <a:cs typeface="Arial"/>
                <a:hlinkClick r:id="rId2" action="ppaction://hlinksldjump"/>
              </a:rPr>
              <a:t>Is </a:t>
            </a:r>
            <a:r>
              <a:rPr sz="900" spc="-5" dirty="0">
                <a:latin typeface="Arial"/>
                <a:cs typeface="Arial"/>
                <a:hlinkClick r:id="rId2" action="ppaction://hlinksldjump"/>
              </a:rPr>
              <a:t>the mathematically optimal </a:t>
            </a:r>
            <a:r>
              <a:rPr sz="900" dirty="0">
                <a:latin typeface="Arial"/>
                <a:cs typeface="Arial"/>
                <a:hlinkClick r:id="rId2" action="ppaction://hlinksldjump"/>
              </a:rPr>
              <a:t>solution </a:t>
            </a:r>
            <a:r>
              <a:rPr sz="900" spc="-5" dirty="0">
                <a:latin typeface="Arial"/>
                <a:cs typeface="Arial"/>
                <a:hlinkClick r:id="rId2" action="ppaction://hlinksldjump"/>
              </a:rPr>
              <a:t>automatically the right decision? </a:t>
            </a:r>
            <a:r>
              <a:rPr sz="900" dirty="0">
                <a:latin typeface="Arial"/>
                <a:cs typeface="Arial"/>
                <a:hlinkClick r:id="rId2" action="ppaction://hlinksldjump"/>
              </a:rPr>
              <a:t>.......................................................... 167 </a:t>
            </a:r>
            <a:r>
              <a:rPr sz="900" dirty="0">
                <a:latin typeface="Arial"/>
                <a:cs typeface="Arial"/>
              </a:rPr>
              <a:t> </a:t>
            </a:r>
            <a:r>
              <a:rPr sz="900" spc="-5" dirty="0">
                <a:latin typeface="Arial"/>
                <a:cs typeface="Arial"/>
                <a:hlinkClick r:id="rId3" action="ppaction://hlinksldjump"/>
              </a:rPr>
              <a:t>Variation</a:t>
            </a:r>
            <a:r>
              <a:rPr sz="900" spc="-20" dirty="0">
                <a:latin typeface="Arial"/>
                <a:cs typeface="Arial"/>
                <a:hlinkClick r:id="rId3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3" action="ppaction://hlinksldjump"/>
              </a:rPr>
              <a:t>experiment</a:t>
            </a:r>
            <a:r>
              <a:rPr sz="900" spc="-165" dirty="0">
                <a:latin typeface="Arial"/>
                <a:cs typeface="Arial"/>
                <a:hlinkClick r:id="rId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3" action="ppaction://hlinksldjump"/>
              </a:rPr>
              <a:t>.........................................................................................................................................</a:t>
            </a:r>
            <a:r>
              <a:rPr sz="900" spc="-114" dirty="0">
                <a:latin typeface="Arial"/>
                <a:cs typeface="Arial"/>
                <a:hlinkClick r:id="rId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3" action="ppaction://hlinksldjump"/>
              </a:rPr>
              <a:t>169</a:t>
            </a:r>
            <a:endParaRPr sz="900">
              <a:latin typeface="Arial"/>
              <a:cs typeface="Arial"/>
            </a:endParaRPr>
          </a:p>
          <a:p>
            <a:pPr marL="12700" marR="7620">
              <a:lnSpc>
                <a:spcPct val="104000"/>
              </a:lnSpc>
              <a:spcBef>
                <a:spcPts val="585"/>
              </a:spcBef>
            </a:pPr>
            <a:r>
              <a:rPr sz="1000" spc="-5" dirty="0">
                <a:latin typeface="Arial"/>
                <a:cs typeface="Arial"/>
                <a:hlinkClick r:id="rId3" action="ppaction://hlinksldjump"/>
              </a:rPr>
              <a:t>Four-stage, multi-period supply chain planning with </a:t>
            </a:r>
            <a:r>
              <a:rPr sz="1000" dirty="0">
                <a:latin typeface="Arial"/>
                <a:cs typeface="Arial"/>
                <a:hlinkClick r:id="rId3" action="ppaction://hlinksldjump"/>
              </a:rPr>
              <a:t>capacity </a:t>
            </a:r>
            <a:r>
              <a:rPr sz="1000" spc="-5" dirty="0">
                <a:latin typeface="Arial"/>
                <a:cs typeface="Arial"/>
                <a:hlinkClick r:id="rId3" action="ppaction://hlinksldjump"/>
              </a:rPr>
              <a:t>disruptions, inventory, and transportation </a:t>
            </a:r>
            <a:r>
              <a:rPr sz="1000" spc="-5" dirty="0">
                <a:latin typeface="Arial"/>
                <a:cs typeface="Arial"/>
              </a:rPr>
              <a:t> </a:t>
            </a:r>
            <a:r>
              <a:rPr sz="1000" spc="-5" dirty="0">
                <a:latin typeface="Arial"/>
                <a:cs typeface="Arial"/>
                <a:hlinkClick r:id="rId3" action="ppaction://hlinksldjump"/>
              </a:rPr>
              <a:t>constraints </a:t>
            </a:r>
            <a:r>
              <a:rPr sz="1000" spc="-10" dirty="0">
                <a:latin typeface="Arial"/>
                <a:cs typeface="Arial"/>
                <a:hlinkClick r:id="rId3" action="ppaction://hlinksldjump"/>
              </a:rPr>
              <a:t>............................................................................................................................................</a:t>
            </a:r>
            <a:r>
              <a:rPr sz="1000" spc="135" dirty="0">
                <a:latin typeface="Arial"/>
                <a:cs typeface="Arial"/>
                <a:hlinkClick r:id="rId3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3" action="ppaction://hlinksldjump"/>
              </a:rPr>
              <a:t>169</a:t>
            </a:r>
            <a:endParaRPr sz="100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640"/>
              </a:spcBef>
            </a:pPr>
            <a:r>
              <a:rPr sz="900" spc="-5" dirty="0">
                <a:latin typeface="Arial"/>
                <a:cs typeface="Arial"/>
                <a:hlinkClick r:id="rId3" action="ppaction://hlinksldjump"/>
              </a:rPr>
              <a:t>Problem </a:t>
            </a:r>
            <a:r>
              <a:rPr sz="900" dirty="0">
                <a:latin typeface="Arial"/>
                <a:cs typeface="Arial"/>
                <a:hlinkClick r:id="rId3" action="ppaction://hlinksldjump"/>
              </a:rPr>
              <a:t>statement............................................................................................................................................</a:t>
            </a:r>
            <a:r>
              <a:rPr sz="900" spc="-140" dirty="0">
                <a:latin typeface="Arial"/>
                <a:cs typeface="Arial"/>
                <a:hlinkClick r:id="rId3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3" action="ppaction://hlinksldjump"/>
              </a:rPr>
              <a:t>169</a:t>
            </a:r>
            <a:endParaRPr sz="900">
              <a:latin typeface="Arial"/>
              <a:cs typeface="Arial"/>
            </a:endParaRPr>
          </a:p>
          <a:p>
            <a:pPr marL="151130" marR="5080">
              <a:lnSpc>
                <a:spcPct val="158900"/>
              </a:lnSpc>
            </a:pPr>
            <a:r>
              <a:rPr sz="900" dirty="0">
                <a:latin typeface="Arial"/>
                <a:cs typeface="Arial"/>
                <a:hlinkClick r:id="rId4" action="ppaction://hlinksldjump"/>
              </a:rPr>
              <a:t>Setting the </a:t>
            </a:r>
            <a:r>
              <a:rPr sz="900" spc="-5" dirty="0">
                <a:latin typeface="Arial"/>
                <a:cs typeface="Arial"/>
                <a:hlinkClick r:id="rId4" action="ppaction://hlinksldjump"/>
              </a:rPr>
              <a:t>management problem in anyLogistix Network Optimizer </a:t>
            </a:r>
            <a:r>
              <a:rPr sz="900" dirty="0">
                <a:latin typeface="Arial"/>
                <a:cs typeface="Arial"/>
                <a:hlinkClick r:id="rId4" action="ppaction://hlinksldjump"/>
              </a:rPr>
              <a:t>................................................................ 170 </a:t>
            </a:r>
            <a:r>
              <a:rPr sz="900" dirty="0">
                <a:latin typeface="Arial"/>
                <a:cs typeface="Arial"/>
              </a:rPr>
              <a:t> </a:t>
            </a:r>
            <a:r>
              <a:rPr sz="900" spc="-5" dirty="0">
                <a:latin typeface="Arial"/>
                <a:cs typeface="Arial"/>
                <a:hlinkClick r:id="rId5" action="ppaction://hlinksldjump"/>
              </a:rPr>
              <a:t>Network</a:t>
            </a:r>
            <a:r>
              <a:rPr sz="900" spc="-10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5" action="ppaction://hlinksldjump"/>
              </a:rPr>
              <a:t>optimization</a:t>
            </a:r>
            <a:r>
              <a:rPr sz="900" spc="-10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5" action="ppaction://hlinksldjump"/>
              </a:rPr>
              <a:t>results</a:t>
            </a:r>
            <a:r>
              <a:rPr sz="900" spc="-130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5" action="ppaction://hlinksldjump"/>
              </a:rPr>
              <a:t>.............................................................................................................................</a:t>
            </a:r>
            <a:r>
              <a:rPr sz="900" spc="-110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5" action="ppaction://hlinksldjump"/>
              </a:rPr>
              <a:t>175</a:t>
            </a:r>
            <a:endParaRPr sz="900">
              <a:latin typeface="Arial"/>
              <a:cs typeface="Arial"/>
            </a:endParaRPr>
          </a:p>
          <a:p>
            <a:pPr marL="151130">
              <a:lnSpc>
                <a:spcPct val="100000"/>
              </a:lnSpc>
              <a:spcBef>
                <a:spcPts val="635"/>
              </a:spcBef>
            </a:pPr>
            <a:r>
              <a:rPr sz="900" spc="-5" dirty="0">
                <a:latin typeface="Arial"/>
                <a:cs typeface="Arial"/>
                <a:hlinkClick r:id="rId5" action="ppaction://hlinksldjump"/>
              </a:rPr>
              <a:t>Additional</a:t>
            </a:r>
            <a:r>
              <a:rPr sz="900" spc="-20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spc="-5" dirty="0">
                <a:latin typeface="Arial"/>
                <a:cs typeface="Arial"/>
                <a:hlinkClick r:id="rId5" action="ppaction://hlinksldjump"/>
              </a:rPr>
              <a:t>features</a:t>
            </a:r>
            <a:r>
              <a:rPr sz="900" spc="-120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5" action="ppaction://hlinksldjump"/>
              </a:rPr>
              <a:t>............................................................................................................................................</a:t>
            </a:r>
            <a:r>
              <a:rPr sz="900" spc="-114" dirty="0">
                <a:latin typeface="Arial"/>
                <a:cs typeface="Arial"/>
                <a:hlinkClick r:id="rId5" action="ppaction://hlinksldjump"/>
              </a:rPr>
              <a:t> </a:t>
            </a:r>
            <a:r>
              <a:rPr sz="900" dirty="0">
                <a:latin typeface="Arial"/>
                <a:cs typeface="Arial"/>
                <a:hlinkClick r:id="rId5" action="ppaction://hlinksldjump"/>
              </a:rPr>
              <a:t>175</a:t>
            </a:r>
            <a:endParaRPr sz="9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30"/>
              </a:spcBef>
            </a:pPr>
            <a:r>
              <a:rPr sz="1000" spc="-5" dirty="0">
                <a:latin typeface="Arial"/>
                <a:cs typeface="Arial"/>
                <a:hlinkClick r:id="rId6" action="ppaction://hlinksldjump"/>
              </a:rPr>
              <a:t>References </a:t>
            </a:r>
            <a:r>
              <a:rPr sz="1000" spc="-10" dirty="0">
                <a:latin typeface="Arial"/>
                <a:cs typeface="Arial"/>
                <a:hlinkClick r:id="rId6" action="ppaction://hlinksldjump"/>
              </a:rPr>
              <a:t>...........................................................................................................................................</a:t>
            </a:r>
            <a:r>
              <a:rPr sz="1000" spc="90" dirty="0">
                <a:latin typeface="Arial"/>
                <a:cs typeface="Arial"/>
                <a:hlinkClick r:id="rId6" action="ppaction://hlinksldjump"/>
              </a:rPr>
              <a:t> </a:t>
            </a:r>
            <a:r>
              <a:rPr sz="1000" spc="-10" dirty="0">
                <a:latin typeface="Arial"/>
                <a:cs typeface="Arial"/>
                <a:hlinkClick r:id="rId6" action="ppaction://hlinksldjump"/>
              </a:rPr>
              <a:t>176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900988" y="7289418"/>
            <a:ext cx="5721985" cy="0"/>
          </a:xfrm>
          <a:custGeom>
            <a:avLst/>
            <a:gdLst/>
            <a:ahLst/>
            <a:cxnLst/>
            <a:rect l="l" t="t" r="r" b="b"/>
            <a:pathLst>
              <a:path w="5721984">
                <a:moveTo>
                  <a:pt x="0" y="0"/>
                </a:moveTo>
                <a:lnTo>
                  <a:pt x="5721985" y="0"/>
                </a:lnTo>
              </a:path>
            </a:pathLst>
          </a:custGeom>
          <a:ln w="10667">
            <a:solidFill>
              <a:srgbClr val="0000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888288" y="427735"/>
            <a:ext cx="5967095" cy="87655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</a:t>
            </a:r>
            <a:r>
              <a:rPr sz="1100" dirty="0">
                <a:latin typeface="Arial"/>
                <a:cs typeface="Arial"/>
              </a:rPr>
              <a:t>6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25"/>
              </a:spcBef>
            </a:pPr>
            <a:r>
              <a:rPr sz="1600" b="1" spc="-5" dirty="0">
                <a:latin typeface="Arial"/>
                <a:cs typeface="Arial"/>
              </a:rPr>
              <a:t>About </a:t>
            </a:r>
            <a:r>
              <a:rPr sz="1600" b="1" spc="-10" dirty="0">
                <a:latin typeface="Arial"/>
                <a:cs typeface="Arial"/>
              </a:rPr>
              <a:t>the</a:t>
            </a:r>
            <a:r>
              <a:rPr sz="1600" b="1" spc="2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Author</a:t>
            </a:r>
            <a:endParaRPr sz="1600">
              <a:latin typeface="Arial"/>
              <a:cs typeface="Arial"/>
            </a:endParaRPr>
          </a:p>
          <a:p>
            <a:pPr marL="12700" marR="141605">
              <a:lnSpc>
                <a:spcPts val="138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Dr. Dmitry </a:t>
            </a:r>
            <a:r>
              <a:rPr sz="1200" dirty="0">
                <a:latin typeface="Arial"/>
                <a:cs typeface="Arial"/>
              </a:rPr>
              <a:t>Ivanov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professor </a:t>
            </a:r>
            <a:r>
              <a:rPr sz="1200" spc="-5" dirty="0">
                <a:latin typeface="Arial"/>
                <a:cs typeface="Arial"/>
              </a:rPr>
              <a:t>of Supply Chain Management at Berlin School of Eco-  nomics and Law </a:t>
            </a:r>
            <a:r>
              <a:rPr sz="1200" dirty="0">
                <a:latin typeface="Arial"/>
                <a:cs typeface="Arial"/>
              </a:rPr>
              <a:t>(BSEL). For </a:t>
            </a:r>
            <a:r>
              <a:rPr sz="1200" spc="-5" dirty="0">
                <a:latin typeface="Arial"/>
                <a:cs typeface="Arial"/>
              </a:rPr>
              <a:t>over </a:t>
            </a:r>
            <a:r>
              <a:rPr sz="1200" dirty="0">
                <a:latin typeface="Arial"/>
                <a:cs typeface="Arial"/>
              </a:rPr>
              <a:t>15 </a:t>
            </a:r>
            <a:r>
              <a:rPr sz="1200" spc="-5" dirty="0">
                <a:latin typeface="Arial"/>
                <a:cs typeface="Arial"/>
              </a:rPr>
              <a:t>years, </a:t>
            </a:r>
            <a:r>
              <a:rPr sz="1200" dirty="0">
                <a:latin typeface="Arial"/>
                <a:cs typeface="Arial"/>
              </a:rPr>
              <a:t>he </a:t>
            </a:r>
            <a:r>
              <a:rPr sz="1200" spc="-5" dirty="0">
                <a:latin typeface="Arial"/>
                <a:cs typeface="Arial"/>
              </a:rPr>
              <a:t>has taught courses in operations </a:t>
            </a:r>
            <a:r>
              <a:rPr sz="1200" dirty="0">
                <a:latin typeface="Arial"/>
                <a:cs typeface="Arial"/>
              </a:rPr>
              <a:t>man-  </a:t>
            </a:r>
            <a:r>
              <a:rPr sz="1200" spc="-5" dirty="0">
                <a:latin typeface="Arial"/>
                <a:cs typeface="Arial"/>
              </a:rPr>
              <a:t>agement, production and supply management,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management, </a:t>
            </a:r>
            <a:r>
              <a:rPr sz="1200" spc="-10" dirty="0">
                <a:latin typeface="Arial"/>
                <a:cs typeface="Arial"/>
              </a:rPr>
              <a:t>logistics,  </a:t>
            </a:r>
            <a:r>
              <a:rPr sz="1200" spc="-5" dirty="0">
                <a:latin typeface="Arial"/>
                <a:cs typeface="Arial"/>
              </a:rPr>
              <a:t>management information </a:t>
            </a:r>
            <a:r>
              <a:rPr sz="1200" dirty="0">
                <a:latin typeface="Arial"/>
                <a:cs typeface="Arial"/>
              </a:rPr>
              <a:t>systems, </a:t>
            </a:r>
            <a:r>
              <a:rPr sz="1200" spc="-5" dirty="0">
                <a:latin typeface="Arial"/>
                <a:cs typeface="Arial"/>
              </a:rPr>
              <a:t>and strategic management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undergraduate, </a:t>
            </a:r>
            <a:r>
              <a:rPr sz="1200" dirty="0">
                <a:latin typeface="Arial"/>
                <a:cs typeface="Arial"/>
              </a:rPr>
              <a:t>mas-  ter's, PhD and </a:t>
            </a:r>
            <a:r>
              <a:rPr sz="1200" spc="-5" dirty="0">
                <a:latin typeface="Arial"/>
                <a:cs typeface="Arial"/>
              </a:rPr>
              <a:t>executive </a:t>
            </a:r>
            <a:r>
              <a:rPr sz="1200" dirty="0">
                <a:latin typeface="Arial"/>
                <a:cs typeface="Arial"/>
              </a:rPr>
              <a:t>MBA </a:t>
            </a:r>
            <a:r>
              <a:rPr sz="1200" spc="-5" dirty="0">
                <a:latin typeface="Arial"/>
                <a:cs typeface="Arial"/>
              </a:rPr>
              <a:t>levels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universities in Germany, Russia, UK, US and  China.</a:t>
            </a:r>
            <a:endParaRPr sz="1200">
              <a:latin typeface="Arial"/>
              <a:cs typeface="Arial"/>
            </a:endParaRPr>
          </a:p>
          <a:p>
            <a:pPr marL="12700" marR="6350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Before he </a:t>
            </a:r>
            <a:r>
              <a:rPr sz="1200" spc="-5" dirty="0">
                <a:latin typeface="Arial"/>
                <a:cs typeface="Arial"/>
              </a:rPr>
              <a:t>became an academic, Dr. Ivanov was engaged in </a:t>
            </a:r>
            <a:r>
              <a:rPr sz="1200" i="1" spc="-5" dirty="0">
                <a:latin typeface="Arial"/>
                <a:cs typeface="Arial"/>
              </a:rPr>
              <a:t>industry </a:t>
            </a:r>
            <a:r>
              <a:rPr sz="1200" i="1" dirty="0">
                <a:latin typeface="Arial"/>
                <a:cs typeface="Arial"/>
              </a:rPr>
              <a:t>and </a:t>
            </a:r>
            <a:r>
              <a:rPr sz="1200" i="1" spc="-5" dirty="0">
                <a:latin typeface="Arial"/>
                <a:cs typeface="Arial"/>
              </a:rPr>
              <a:t>consulting, </a:t>
            </a:r>
            <a:r>
              <a:rPr sz="1200" dirty="0">
                <a:latin typeface="Arial"/>
                <a:cs typeface="Arial"/>
              </a:rPr>
              <a:t>es-  pecially on </a:t>
            </a:r>
            <a:r>
              <a:rPr sz="1200" spc="-5" dirty="0">
                <a:latin typeface="Arial"/>
                <a:cs typeface="Arial"/>
              </a:rPr>
              <a:t>process optimization in manufacturing, logistics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ERP </a:t>
            </a:r>
            <a:r>
              <a:rPr sz="1200" dirty="0">
                <a:latin typeface="Arial"/>
                <a:cs typeface="Arial"/>
              </a:rPr>
              <a:t>systems. </a:t>
            </a:r>
            <a:r>
              <a:rPr sz="1200" spc="-5" dirty="0">
                <a:latin typeface="Arial"/>
                <a:cs typeface="Arial"/>
              </a:rPr>
              <a:t>His </a:t>
            </a:r>
            <a:r>
              <a:rPr sz="1200" dirty="0">
                <a:latin typeface="Arial"/>
                <a:cs typeface="Arial"/>
              </a:rPr>
              <a:t>prac-  tical </a:t>
            </a:r>
            <a:r>
              <a:rPr sz="1200" spc="-5" dirty="0">
                <a:latin typeface="Arial"/>
                <a:cs typeface="Arial"/>
              </a:rPr>
              <a:t>expertise includes many </a:t>
            </a:r>
            <a:r>
              <a:rPr sz="1200" dirty="0">
                <a:latin typeface="Arial"/>
                <a:cs typeface="Arial"/>
              </a:rPr>
              <a:t>projects </a:t>
            </a:r>
            <a:r>
              <a:rPr sz="1200" spc="-5" dirty="0">
                <a:latin typeface="Arial"/>
                <a:cs typeface="Arial"/>
              </a:rPr>
              <a:t>on application of operations research and </a:t>
            </a:r>
            <a:r>
              <a:rPr sz="1200" dirty="0">
                <a:latin typeface="Arial"/>
                <a:cs typeface="Arial"/>
              </a:rPr>
              <a:t>process  </a:t>
            </a:r>
            <a:r>
              <a:rPr sz="1200" spc="-5" dirty="0">
                <a:latin typeface="Arial"/>
                <a:cs typeface="Arial"/>
              </a:rPr>
              <a:t>optimization methods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operations design, </a:t>
            </a:r>
            <a:r>
              <a:rPr sz="1200" spc="-10" dirty="0">
                <a:latin typeface="Arial"/>
                <a:cs typeface="Arial"/>
              </a:rPr>
              <a:t>logistics, </a:t>
            </a:r>
            <a:r>
              <a:rPr sz="1200" spc="-5" dirty="0">
                <a:latin typeface="Arial"/>
                <a:cs typeface="Arial"/>
              </a:rPr>
              <a:t>scheduling and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opti-  mization.</a:t>
            </a:r>
            <a:endParaRPr sz="1200">
              <a:latin typeface="Arial"/>
              <a:cs typeface="Arial"/>
            </a:endParaRPr>
          </a:p>
          <a:p>
            <a:pPr marL="12700" marR="128270">
              <a:lnSpc>
                <a:spcPct val="95900"/>
              </a:lnSpc>
              <a:spcBef>
                <a:spcPts val="565"/>
              </a:spcBef>
            </a:pPr>
            <a:r>
              <a:rPr sz="1200" spc="-5" dirty="0">
                <a:latin typeface="Arial"/>
                <a:cs typeface="Arial"/>
              </a:rPr>
              <a:t>His research explores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structure dynamics and control,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emphasis 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global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disruption management consideration, distribution  planning,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dynamic rescheduling. He is (co)-author of structure dynamics </a:t>
            </a:r>
            <a:r>
              <a:rPr sz="1200" dirty="0">
                <a:latin typeface="Arial"/>
                <a:cs typeface="Arial"/>
              </a:rPr>
              <a:t>control  </a:t>
            </a:r>
            <a:r>
              <a:rPr sz="1200" spc="-5" dirty="0">
                <a:latin typeface="Arial"/>
                <a:cs typeface="Arial"/>
              </a:rPr>
              <a:t>method </a:t>
            </a:r>
            <a:r>
              <a:rPr sz="1200" spc="5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supply chain management. He applies mathematical programming, simula-  </a:t>
            </a:r>
            <a:r>
              <a:rPr sz="1200" dirty="0">
                <a:latin typeface="Arial"/>
                <a:cs typeface="Arial"/>
              </a:rPr>
              <a:t>tion </a:t>
            </a:r>
            <a:r>
              <a:rPr sz="1200" spc="-5" dirty="0">
                <a:latin typeface="Arial"/>
                <a:cs typeface="Arial"/>
              </a:rPr>
              <a:t>and control theoretic methods. Based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the triangle “process-model-technology”,  </a:t>
            </a:r>
            <a:r>
              <a:rPr sz="1200" dirty="0">
                <a:latin typeface="Arial"/>
                <a:cs typeface="Arial"/>
              </a:rPr>
              <a:t>he </a:t>
            </a:r>
            <a:r>
              <a:rPr sz="1200" spc="-5" dirty="0">
                <a:latin typeface="Arial"/>
                <a:cs typeface="Arial"/>
              </a:rPr>
              <a:t>investigates the dynamics of complex </a:t>
            </a:r>
            <a:r>
              <a:rPr sz="1200" dirty="0">
                <a:latin typeface="Arial"/>
                <a:cs typeface="Arial"/>
              </a:rPr>
              <a:t>networks </a:t>
            </a:r>
            <a:r>
              <a:rPr sz="1200" spc="-5" dirty="0">
                <a:latin typeface="Arial"/>
                <a:cs typeface="Arial"/>
              </a:rPr>
              <a:t>in production, logistics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supply  chains. Most of his courses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research take place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the intersection of supply chain  management, operations research, industrial engineering and information</a:t>
            </a:r>
            <a:r>
              <a:rPr sz="1200" spc="1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technology.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He is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author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coauthor of </a:t>
            </a:r>
            <a:r>
              <a:rPr sz="1200" dirty="0">
                <a:latin typeface="Arial"/>
                <a:cs typeface="Arial"/>
              </a:rPr>
              <a:t>more </a:t>
            </a:r>
            <a:r>
              <a:rPr sz="1200" spc="-5" dirty="0">
                <a:latin typeface="Arial"/>
                <a:cs typeface="Arial"/>
              </a:rPr>
              <a:t>than </a:t>
            </a:r>
            <a:r>
              <a:rPr sz="1200" dirty="0">
                <a:latin typeface="Arial"/>
                <a:cs typeface="Arial"/>
              </a:rPr>
              <a:t>260 </a:t>
            </a:r>
            <a:r>
              <a:rPr sz="1200" i="1" spc="-5" dirty="0">
                <a:latin typeface="Arial"/>
                <a:cs typeface="Arial"/>
              </a:rPr>
              <a:t>publications</a:t>
            </a:r>
            <a:r>
              <a:rPr sz="1200" spc="-5" dirty="0">
                <a:latin typeface="Arial"/>
                <a:cs typeface="Arial"/>
              </a:rPr>
              <a:t>, including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textbook, “</a:t>
            </a:r>
            <a:r>
              <a:rPr sz="12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Global </a:t>
            </a:r>
            <a:r>
              <a:rPr sz="1200" spc="-5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12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Supply Chain </a:t>
            </a:r>
            <a:r>
              <a:rPr sz="12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and </a:t>
            </a:r>
            <a:r>
              <a:rPr sz="12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Operations </a:t>
            </a:r>
            <a:r>
              <a:rPr sz="12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Management</a:t>
            </a:r>
            <a:r>
              <a:rPr sz="1200" dirty="0">
                <a:latin typeface="Arial"/>
                <a:cs typeface="Arial"/>
              </a:rPr>
              <a:t>” and a monograph, </a:t>
            </a:r>
            <a:r>
              <a:rPr sz="1200" spc="-5" dirty="0">
                <a:latin typeface="Arial"/>
                <a:cs typeface="Arial"/>
              </a:rPr>
              <a:t>“</a:t>
            </a:r>
            <a:r>
              <a:rPr sz="12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Adaptive Supply Chain </a:t>
            </a:r>
            <a:r>
              <a:rPr sz="1200" spc="-5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12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Management</a:t>
            </a:r>
            <a:r>
              <a:rPr sz="1200" spc="-5" dirty="0">
                <a:latin typeface="Arial"/>
                <a:cs typeface="Arial"/>
              </a:rPr>
              <a:t>”. Professor Ivanov’s </a:t>
            </a:r>
            <a:r>
              <a:rPr sz="1200" dirty="0">
                <a:latin typeface="Arial"/>
                <a:cs typeface="Arial"/>
              </a:rPr>
              <a:t>research </a:t>
            </a:r>
            <a:r>
              <a:rPr sz="1200" spc="-5" dirty="0">
                <a:latin typeface="Arial"/>
                <a:cs typeface="Arial"/>
              </a:rPr>
              <a:t>has been published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variety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academic  journals, including the International Journal of Production Research, European Journal  of Operational Research, Journal of Scheduling, Transportation Research, International  </a:t>
            </a:r>
            <a:r>
              <a:rPr sz="1200" dirty="0">
                <a:latin typeface="Arial"/>
                <a:cs typeface="Arial"/>
              </a:rPr>
              <a:t>Journal </a:t>
            </a:r>
            <a:r>
              <a:rPr sz="1200" spc="-5" dirty="0">
                <a:latin typeface="Arial"/>
                <a:cs typeface="Arial"/>
              </a:rPr>
              <a:t>of Production Economics, Computers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Industrial Engineering, International  </a:t>
            </a:r>
            <a:r>
              <a:rPr sz="1200" dirty="0">
                <a:latin typeface="Arial"/>
                <a:cs typeface="Arial"/>
              </a:rPr>
              <a:t>Journal </a:t>
            </a:r>
            <a:r>
              <a:rPr sz="1200" spc="-5" dirty="0">
                <a:latin typeface="Arial"/>
                <a:cs typeface="Arial"/>
              </a:rPr>
              <a:t>of Systems Science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Annual Reviews in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Control.</a:t>
            </a:r>
            <a:endParaRPr sz="1200">
              <a:latin typeface="Arial"/>
              <a:cs typeface="Arial"/>
            </a:endParaRPr>
          </a:p>
          <a:p>
            <a:pPr marL="12700" marR="4699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He </a:t>
            </a:r>
            <a:r>
              <a:rPr sz="1200" dirty="0">
                <a:latin typeface="Arial"/>
                <a:cs typeface="Arial"/>
              </a:rPr>
              <a:t>has </a:t>
            </a:r>
            <a:r>
              <a:rPr sz="1200" spc="-5" dirty="0">
                <a:latin typeface="Arial"/>
                <a:cs typeface="Arial"/>
              </a:rPr>
              <a:t>been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guest editor different journals, including International </a:t>
            </a:r>
            <a:r>
              <a:rPr sz="1200" dirty="0">
                <a:latin typeface="Arial"/>
                <a:cs typeface="Arial"/>
              </a:rPr>
              <a:t>Journal </a:t>
            </a:r>
            <a:r>
              <a:rPr sz="1200" spc="-5" dirty="0">
                <a:latin typeface="Arial"/>
                <a:cs typeface="Arial"/>
              </a:rPr>
              <a:t>of Produc-  </a:t>
            </a:r>
            <a:r>
              <a:rPr sz="1200" dirty="0">
                <a:latin typeface="Arial"/>
                <a:cs typeface="Arial"/>
              </a:rPr>
              <a:t>tion </a:t>
            </a:r>
            <a:r>
              <a:rPr sz="1200" spc="-5" dirty="0">
                <a:latin typeface="Arial"/>
                <a:cs typeface="Arial"/>
              </a:rPr>
              <a:t>Research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International Journal of Integrated Supply Management. </a:t>
            </a:r>
            <a:r>
              <a:rPr sz="1200" spc="-10" dirty="0">
                <a:latin typeface="Arial"/>
                <a:cs typeface="Arial"/>
              </a:rPr>
              <a:t>He </a:t>
            </a:r>
            <a:r>
              <a:rPr sz="1200" spc="-5" dirty="0">
                <a:latin typeface="Arial"/>
                <a:cs typeface="Arial"/>
              </a:rPr>
              <a:t>is an </a:t>
            </a:r>
            <a:r>
              <a:rPr sz="1200" dirty="0">
                <a:latin typeface="Arial"/>
                <a:cs typeface="Arial"/>
              </a:rPr>
              <a:t>as-  sociate </a:t>
            </a:r>
            <a:r>
              <a:rPr sz="1200" spc="-5" dirty="0">
                <a:latin typeface="Arial"/>
                <a:cs typeface="Arial"/>
              </a:rPr>
              <a:t>editor of International Journal of Systems </a:t>
            </a:r>
            <a:r>
              <a:rPr sz="1200" dirty="0">
                <a:latin typeface="Arial"/>
                <a:cs typeface="Arial"/>
              </a:rPr>
              <a:t>Science </a:t>
            </a:r>
            <a:r>
              <a:rPr sz="1200" spc="-5" dirty="0">
                <a:latin typeface="Arial"/>
                <a:cs typeface="Arial"/>
              </a:rPr>
              <a:t>and Editorial </a:t>
            </a:r>
            <a:r>
              <a:rPr sz="1200" dirty="0">
                <a:latin typeface="Arial"/>
                <a:cs typeface="Arial"/>
              </a:rPr>
              <a:t>Board </a:t>
            </a:r>
            <a:r>
              <a:rPr sz="1200" spc="-5" dirty="0">
                <a:latin typeface="Arial"/>
                <a:cs typeface="Arial"/>
              </a:rPr>
              <a:t>member  of several international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national journals </a:t>
            </a:r>
            <a:r>
              <a:rPr sz="1200" dirty="0">
                <a:latin typeface="Arial"/>
                <a:cs typeface="Arial"/>
              </a:rPr>
              <a:t>such as </a:t>
            </a:r>
            <a:r>
              <a:rPr sz="1200" spc="-5" dirty="0">
                <a:latin typeface="Arial"/>
                <a:cs typeface="Arial"/>
              </a:rPr>
              <a:t>International Journal of Systems  </a:t>
            </a:r>
            <a:r>
              <a:rPr sz="1200" dirty="0">
                <a:latin typeface="Arial"/>
                <a:cs typeface="Arial"/>
              </a:rPr>
              <a:t>Science: </a:t>
            </a:r>
            <a:r>
              <a:rPr sz="1200" spc="-5" dirty="0">
                <a:latin typeface="Arial"/>
                <a:cs typeface="Arial"/>
              </a:rPr>
              <a:t>Operations and Logistics. He is Chair </a:t>
            </a:r>
            <a:r>
              <a:rPr sz="1200" dirty="0">
                <a:latin typeface="Arial"/>
                <a:cs typeface="Arial"/>
              </a:rPr>
              <a:t>of IFAC Technical </a:t>
            </a:r>
            <a:r>
              <a:rPr sz="1200" spc="-5" dirty="0">
                <a:latin typeface="Arial"/>
                <a:cs typeface="Arial"/>
              </a:rPr>
              <a:t>Committee 5.2 “Man-  ufacturing Modelling for Management and Control”. He is General Conference Chair of  </a:t>
            </a:r>
            <a:r>
              <a:rPr sz="1200" dirty="0">
                <a:solidFill>
                  <a:srgbClr val="0000FF"/>
                </a:solidFill>
                <a:latin typeface="Arial"/>
                <a:cs typeface="Arial"/>
                <a:hlinkClick r:id="rId4"/>
              </a:rPr>
              <a:t>9</a:t>
            </a:r>
            <a:r>
              <a:rPr sz="1200" baseline="27777" dirty="0">
                <a:solidFill>
                  <a:srgbClr val="0000FF"/>
                </a:solidFill>
                <a:latin typeface="Arial"/>
                <a:cs typeface="Arial"/>
                <a:hlinkClick r:id="rId4"/>
              </a:rPr>
              <a:t>th </a:t>
            </a:r>
            <a:r>
              <a:rPr sz="1200" dirty="0">
                <a:solidFill>
                  <a:srgbClr val="0000FF"/>
                </a:solidFill>
                <a:latin typeface="Arial"/>
                <a:cs typeface="Arial"/>
                <a:hlinkClick r:id="rId4"/>
              </a:rPr>
              <a:t>IFAC </a:t>
            </a:r>
            <a:r>
              <a:rPr sz="1200" spc="-5" dirty="0">
                <a:solidFill>
                  <a:srgbClr val="0000FF"/>
                </a:solidFill>
                <a:latin typeface="Arial"/>
                <a:cs typeface="Arial"/>
                <a:hlinkClick r:id="rId4"/>
              </a:rPr>
              <a:t>Conference </a:t>
            </a:r>
            <a:r>
              <a:rPr sz="1200" dirty="0">
                <a:solidFill>
                  <a:srgbClr val="0000FF"/>
                </a:solidFill>
                <a:latin typeface="Arial"/>
                <a:cs typeface="Arial"/>
                <a:hlinkClick r:id="rId4"/>
              </a:rPr>
              <a:t>MIM </a:t>
            </a:r>
            <a:r>
              <a:rPr sz="1200" spc="-5" dirty="0">
                <a:solidFill>
                  <a:srgbClr val="0000FF"/>
                </a:solidFill>
                <a:latin typeface="Arial"/>
                <a:cs typeface="Arial"/>
                <a:hlinkClick r:id="rId4"/>
              </a:rPr>
              <a:t>2019 “Manufacturing Modelling, Management </a:t>
            </a:r>
            <a:r>
              <a:rPr sz="1200" dirty="0">
                <a:solidFill>
                  <a:srgbClr val="0000FF"/>
                </a:solidFill>
                <a:latin typeface="Arial"/>
                <a:cs typeface="Arial"/>
                <a:hlinkClick r:id="rId4"/>
              </a:rPr>
              <a:t>and</a:t>
            </a:r>
            <a:r>
              <a:rPr sz="1200" spc="-95" dirty="0">
                <a:solidFill>
                  <a:srgbClr val="0000FF"/>
                </a:solidFill>
                <a:latin typeface="Arial"/>
                <a:cs typeface="Arial"/>
                <a:hlinkClick r:id="rId4"/>
              </a:rPr>
              <a:t> </a:t>
            </a:r>
            <a:r>
              <a:rPr sz="1200" dirty="0">
                <a:solidFill>
                  <a:srgbClr val="0000FF"/>
                </a:solidFill>
                <a:latin typeface="Arial"/>
                <a:cs typeface="Arial"/>
                <a:hlinkClick r:id="rId4"/>
              </a:rPr>
              <a:t>Control”</a:t>
            </a:r>
            <a:r>
              <a:rPr sz="1200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  <a:p>
            <a:pPr marL="12700" marR="6223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He regularly </a:t>
            </a:r>
            <a:r>
              <a:rPr sz="1200" dirty="0">
                <a:latin typeface="Arial"/>
                <a:cs typeface="Arial"/>
              </a:rPr>
              <a:t>presented his research </a:t>
            </a:r>
            <a:r>
              <a:rPr sz="1200" spc="-5" dirty="0">
                <a:latin typeface="Arial"/>
                <a:cs typeface="Arial"/>
              </a:rPr>
              <a:t>results and has been co-chair and </a:t>
            </a:r>
            <a:r>
              <a:rPr sz="1200" dirty="0">
                <a:latin typeface="Arial"/>
                <a:cs typeface="Arial"/>
              </a:rPr>
              <a:t>IPC </a:t>
            </a:r>
            <a:r>
              <a:rPr sz="1200" spc="-5" dirty="0">
                <a:latin typeface="Arial"/>
                <a:cs typeface="Arial"/>
              </a:rPr>
              <a:t>member of  </a:t>
            </a:r>
            <a:r>
              <a:rPr sz="1200" dirty="0">
                <a:latin typeface="Arial"/>
                <a:cs typeface="Arial"/>
              </a:rPr>
              <a:t>many </a:t>
            </a:r>
            <a:r>
              <a:rPr sz="1200" spc="-5" dirty="0">
                <a:latin typeface="Arial"/>
                <a:cs typeface="Arial"/>
              </a:rPr>
              <a:t>international conferences where </a:t>
            </a:r>
            <a:r>
              <a:rPr sz="1200" dirty="0">
                <a:latin typeface="Arial"/>
                <a:cs typeface="Arial"/>
              </a:rPr>
              <a:t>he has </a:t>
            </a:r>
            <a:r>
              <a:rPr sz="1200" spc="-5" dirty="0">
                <a:latin typeface="Arial"/>
                <a:cs typeface="Arial"/>
              </a:rPr>
              <a:t>organized </a:t>
            </a:r>
            <a:r>
              <a:rPr sz="1200" dirty="0">
                <a:latin typeface="Arial"/>
                <a:cs typeface="Arial"/>
              </a:rPr>
              <a:t>numerous </a:t>
            </a:r>
            <a:r>
              <a:rPr sz="1200" spc="-5" dirty="0">
                <a:latin typeface="Arial"/>
                <a:cs typeface="Arial"/>
              </a:rPr>
              <a:t>tracks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sessions  (including </a:t>
            </a:r>
            <a:r>
              <a:rPr sz="1200" dirty="0">
                <a:latin typeface="Arial"/>
                <a:cs typeface="Arial"/>
              </a:rPr>
              <a:t>IFAC </a:t>
            </a:r>
            <a:r>
              <a:rPr sz="1200" spc="-5" dirty="0">
                <a:latin typeface="Arial"/>
                <a:cs typeface="Arial"/>
              </a:rPr>
              <a:t>MIM, INCOM, EURO, INFORMS, </a:t>
            </a:r>
            <a:r>
              <a:rPr sz="1200" dirty="0">
                <a:latin typeface="Arial"/>
                <a:cs typeface="Arial"/>
              </a:rPr>
              <a:t>POMS, OR, </a:t>
            </a:r>
            <a:r>
              <a:rPr sz="1200" spc="-5" dirty="0">
                <a:latin typeface="Arial"/>
                <a:cs typeface="Arial"/>
              </a:rPr>
              <a:t>MCPL, LDIC,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IFAC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ts val="1345"/>
              </a:lnSpc>
            </a:pPr>
            <a:r>
              <a:rPr sz="1200" dirty="0">
                <a:latin typeface="Arial"/>
                <a:cs typeface="Arial"/>
              </a:rPr>
              <a:t>World </a:t>
            </a:r>
            <a:r>
              <a:rPr sz="1200" spc="-5" dirty="0">
                <a:latin typeface="Arial"/>
                <a:cs typeface="Arial"/>
              </a:rPr>
              <a:t>Congress, PRO-VE and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ICINCO).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b="1" spc="-5" dirty="0">
                <a:latin typeface="Arial"/>
                <a:cs typeface="Arial"/>
              </a:rPr>
              <a:t>Contact: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ts val="1410"/>
              </a:lnSpc>
              <a:spcBef>
                <a:spcPts val="545"/>
              </a:spcBef>
            </a:pPr>
            <a:r>
              <a:rPr sz="1200" spc="-5" dirty="0">
                <a:latin typeface="Arial"/>
                <a:cs typeface="Arial"/>
              </a:rPr>
              <a:t>Dr. Dmitry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Ivanov</a:t>
            </a:r>
            <a:endParaRPr sz="1200">
              <a:latin typeface="Arial"/>
              <a:cs typeface="Arial"/>
            </a:endParaRPr>
          </a:p>
          <a:p>
            <a:pPr marL="12700" marR="3243580">
              <a:lnSpc>
                <a:spcPts val="1380"/>
              </a:lnSpc>
              <a:spcBef>
                <a:spcPts val="65"/>
              </a:spcBef>
            </a:pPr>
            <a:r>
              <a:rPr sz="1200" spc="-5" dirty="0">
                <a:latin typeface="Arial"/>
                <a:cs typeface="Arial"/>
              </a:rPr>
              <a:t>Professor of Supply Chain Management  Berlin School of Economics and Law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5"/>
              </a:rPr>
              <a:t>dmitry.ivanov(at)hwr-berlin.de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763895" cy="53054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</a:t>
            </a:r>
            <a:r>
              <a:rPr sz="1100" dirty="0">
                <a:latin typeface="Arial"/>
                <a:cs typeface="Arial"/>
              </a:rPr>
              <a:t>7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25"/>
              </a:spcBef>
            </a:pPr>
            <a:r>
              <a:rPr sz="1600" b="1" spc="-5" dirty="0">
                <a:latin typeface="Arial"/>
                <a:cs typeface="Arial"/>
              </a:rPr>
              <a:t>Foreword</a:t>
            </a:r>
            <a:endParaRPr sz="1600">
              <a:latin typeface="Arial"/>
              <a:cs typeface="Arial"/>
            </a:endParaRPr>
          </a:p>
          <a:p>
            <a:pPr marL="12700" marR="76835">
              <a:lnSpc>
                <a:spcPts val="138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anyLogistix is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easy-to-understand tool students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professionals </a:t>
            </a:r>
            <a:r>
              <a:rPr sz="1200" dirty="0">
                <a:latin typeface="Arial"/>
                <a:cs typeface="Arial"/>
              </a:rPr>
              <a:t>can use </a:t>
            </a:r>
            <a:r>
              <a:rPr sz="1200" spc="-5" dirty="0">
                <a:latin typeface="Arial"/>
                <a:cs typeface="Arial"/>
              </a:rPr>
              <a:t>to ad-  </a:t>
            </a:r>
            <a:r>
              <a:rPr sz="1200" dirty="0">
                <a:latin typeface="Arial"/>
                <a:cs typeface="Arial"/>
              </a:rPr>
              <a:t>dress a </a:t>
            </a:r>
            <a:r>
              <a:rPr sz="1200" spc="-10" dirty="0">
                <a:latin typeface="Arial"/>
                <a:cs typeface="Arial"/>
              </a:rPr>
              <a:t>wide </a:t>
            </a:r>
            <a:r>
              <a:rPr sz="1200" spc="-5" dirty="0">
                <a:latin typeface="Arial"/>
                <a:cs typeface="Arial"/>
              </a:rPr>
              <a:t>range of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management (SCM) problems. This guide ex-  plains how </a:t>
            </a:r>
            <a:r>
              <a:rPr sz="1200" dirty="0">
                <a:latin typeface="Arial"/>
                <a:cs typeface="Arial"/>
              </a:rPr>
              <a:t>to use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to create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models, conduct experiments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results. </a:t>
            </a:r>
            <a:r>
              <a:rPr sz="1200" dirty="0">
                <a:latin typeface="Arial"/>
                <a:cs typeface="Arial"/>
              </a:rPr>
              <a:t>By reducing </a:t>
            </a:r>
            <a:r>
              <a:rPr sz="1200" spc="-5" dirty="0">
                <a:latin typeface="Arial"/>
                <a:cs typeface="Arial"/>
              </a:rPr>
              <a:t>technical complexity </a:t>
            </a:r>
            <a:r>
              <a:rPr sz="1200" dirty="0">
                <a:latin typeface="Arial"/>
                <a:cs typeface="Arial"/>
              </a:rPr>
              <a:t>to a </a:t>
            </a:r>
            <a:r>
              <a:rPr sz="1200" spc="-5" dirty="0">
                <a:latin typeface="Arial"/>
                <a:cs typeface="Arial"/>
              </a:rPr>
              <a:t>minimum, anyLogistix  allows </a:t>
            </a:r>
            <a:r>
              <a:rPr sz="1200" dirty="0">
                <a:latin typeface="Arial"/>
                <a:cs typeface="Arial"/>
              </a:rPr>
              <a:t>students to </a:t>
            </a:r>
            <a:r>
              <a:rPr sz="1200" spc="-5" dirty="0">
                <a:latin typeface="Arial"/>
                <a:cs typeface="Arial"/>
              </a:rPr>
              <a:t>focus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management decision analysis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use </a:t>
            </a:r>
            <a:r>
              <a:rPr sz="1200" dirty="0">
                <a:latin typeface="Arial"/>
                <a:cs typeface="Arial"/>
              </a:rPr>
              <a:t>KPIs for </a:t>
            </a:r>
            <a:r>
              <a:rPr sz="1200" spc="-5" dirty="0">
                <a:latin typeface="Arial"/>
                <a:cs typeface="Arial"/>
              </a:rPr>
              <a:t>opera-  tional, customer </a:t>
            </a:r>
            <a:r>
              <a:rPr sz="1200" dirty="0">
                <a:latin typeface="Arial"/>
                <a:cs typeface="Arial"/>
              </a:rPr>
              <a:t>and financial </a:t>
            </a:r>
            <a:r>
              <a:rPr sz="1200" spc="-5" dirty="0">
                <a:latin typeface="Arial"/>
                <a:cs typeface="Arial"/>
              </a:rPr>
              <a:t>performance measurement and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decision-making.</a:t>
            </a:r>
            <a:endParaRPr sz="1200">
              <a:latin typeface="Arial"/>
              <a:cs typeface="Arial"/>
            </a:endParaRPr>
          </a:p>
          <a:p>
            <a:pPr marL="12700" marR="40005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guide groups the content into three </a:t>
            </a:r>
            <a:r>
              <a:rPr sz="1200" dirty="0">
                <a:latin typeface="Arial"/>
                <a:cs typeface="Arial"/>
              </a:rPr>
              <a:t>parts that </a:t>
            </a:r>
            <a:r>
              <a:rPr sz="1200" spc="-5" dirty="0">
                <a:latin typeface="Arial"/>
                <a:cs typeface="Arial"/>
              </a:rPr>
              <a:t>correspond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three basic process  </a:t>
            </a:r>
            <a:r>
              <a:rPr sz="1200" dirty="0">
                <a:latin typeface="Arial"/>
                <a:cs typeface="Arial"/>
              </a:rPr>
              <a:t>structures — </a:t>
            </a:r>
            <a:r>
              <a:rPr sz="1200" spc="-5" dirty="0">
                <a:latin typeface="Arial"/>
                <a:cs typeface="Arial"/>
              </a:rPr>
              <a:t>two-stage, three-stage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four-stage </a:t>
            </a:r>
            <a:r>
              <a:rPr sz="1200" dirty="0">
                <a:latin typeface="Arial"/>
                <a:cs typeface="Arial"/>
              </a:rPr>
              <a:t>supply </a:t>
            </a:r>
            <a:r>
              <a:rPr sz="1200" spc="-5" dirty="0">
                <a:latin typeface="Arial"/>
                <a:cs typeface="Arial"/>
              </a:rPr>
              <a:t>chains </a:t>
            </a:r>
            <a:r>
              <a:rPr sz="1200" dirty="0">
                <a:latin typeface="Arial"/>
                <a:cs typeface="Arial"/>
              </a:rPr>
              <a:t>— as </a:t>
            </a:r>
            <a:r>
              <a:rPr sz="1200" spc="-5" dirty="0">
                <a:latin typeface="Arial"/>
                <a:cs typeface="Arial"/>
              </a:rPr>
              <a:t>well supply  chain-based risk management. </a:t>
            </a:r>
            <a:r>
              <a:rPr sz="1200" dirty="0">
                <a:latin typeface="Arial"/>
                <a:cs typeface="Arial"/>
              </a:rPr>
              <a:t>It </a:t>
            </a:r>
            <a:r>
              <a:rPr sz="1200" spc="-5" dirty="0">
                <a:latin typeface="Arial"/>
                <a:cs typeface="Arial"/>
              </a:rPr>
              <a:t>presents simulation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optimization examples </a:t>
            </a:r>
            <a:r>
              <a:rPr sz="1200" dirty="0">
                <a:latin typeface="Arial"/>
                <a:cs typeface="Arial"/>
              </a:rPr>
              <a:t>by  </a:t>
            </a:r>
            <a:r>
              <a:rPr sz="1200" spc="-5" dirty="0">
                <a:latin typeface="Arial"/>
                <a:cs typeface="Arial"/>
              </a:rPr>
              <a:t>describing </a:t>
            </a:r>
            <a:r>
              <a:rPr sz="1200" dirty="0">
                <a:latin typeface="Arial"/>
                <a:cs typeface="Arial"/>
              </a:rPr>
              <a:t>how to </a:t>
            </a:r>
            <a:r>
              <a:rPr sz="1200" spc="-5" dirty="0">
                <a:latin typeface="Arial"/>
                <a:cs typeface="Arial"/>
              </a:rPr>
              <a:t>develop and build models and evaluate </a:t>
            </a:r>
            <a:r>
              <a:rPr sz="1200" spc="5" dirty="0">
                <a:latin typeface="Arial"/>
                <a:cs typeface="Arial"/>
              </a:rPr>
              <a:t>KPI. </a:t>
            </a:r>
            <a:r>
              <a:rPr sz="1200" dirty="0">
                <a:latin typeface="Arial"/>
                <a:cs typeface="Arial"/>
              </a:rPr>
              <a:t>It </a:t>
            </a:r>
            <a:r>
              <a:rPr sz="1200" spc="-5" dirty="0">
                <a:latin typeface="Arial"/>
                <a:cs typeface="Arial"/>
              </a:rPr>
              <a:t>also discusses </a:t>
            </a:r>
            <a:r>
              <a:rPr sz="1200" dirty="0">
                <a:latin typeface="Arial"/>
                <a:cs typeface="Arial"/>
              </a:rPr>
              <a:t>how  to </a:t>
            </a:r>
            <a:r>
              <a:rPr sz="1200" spc="-5" dirty="0">
                <a:latin typeface="Arial"/>
                <a:cs typeface="Arial"/>
              </a:rPr>
              <a:t>use these models and their simulation and optimization results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improve </a:t>
            </a:r>
            <a:r>
              <a:rPr sz="1200" dirty="0">
                <a:latin typeface="Arial"/>
                <a:cs typeface="Arial"/>
              </a:rPr>
              <a:t>man-  </a:t>
            </a:r>
            <a:r>
              <a:rPr sz="1200" spc="-5" dirty="0">
                <a:latin typeface="Arial"/>
                <a:cs typeface="Arial"/>
              </a:rPr>
              <a:t>agement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decision-making.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5"/>
              </a:spcBef>
            </a:pPr>
            <a:r>
              <a:rPr sz="1200" spc="-5" dirty="0">
                <a:latin typeface="Arial"/>
                <a:cs typeface="Arial"/>
              </a:rPr>
              <a:t>Because this guide is focused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management issues, it uses simple terms </a:t>
            </a:r>
            <a:r>
              <a:rPr sz="1200" dirty="0">
                <a:latin typeface="Arial"/>
                <a:cs typeface="Arial"/>
              </a:rPr>
              <a:t>to de-  </a:t>
            </a:r>
            <a:r>
              <a:rPr sz="1200" spc="-5" dirty="0">
                <a:latin typeface="Arial"/>
                <a:cs typeface="Arial"/>
              </a:rPr>
              <a:t>scribe </a:t>
            </a:r>
            <a:r>
              <a:rPr sz="1200" dirty="0">
                <a:latin typeface="Arial"/>
                <a:cs typeface="Arial"/>
              </a:rPr>
              <a:t>model </a:t>
            </a:r>
            <a:r>
              <a:rPr sz="1200" spc="-5" dirty="0">
                <a:latin typeface="Arial"/>
                <a:cs typeface="Arial"/>
              </a:rPr>
              <a:t>developments. If you want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import sample models </a:t>
            </a:r>
            <a:r>
              <a:rPr sz="1200" dirty="0">
                <a:latin typeface="Arial"/>
                <a:cs typeface="Arial"/>
              </a:rPr>
              <a:t>and use </a:t>
            </a:r>
            <a:r>
              <a:rPr sz="1200" spc="5" dirty="0">
                <a:latin typeface="Arial"/>
                <a:cs typeface="Arial"/>
              </a:rPr>
              <a:t>them </a:t>
            </a:r>
            <a:r>
              <a:rPr sz="1200" spc="-5" dirty="0">
                <a:latin typeface="Arial"/>
                <a:cs typeface="Arial"/>
              </a:rPr>
              <a:t>to  perform experiments, you can point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10" dirty="0">
                <a:latin typeface="Arial"/>
                <a:cs typeface="Arial"/>
              </a:rPr>
              <a:t>anyLogistix’s </a:t>
            </a:r>
            <a:r>
              <a:rPr sz="1200" b="1" dirty="0">
                <a:latin typeface="Arial"/>
                <a:cs typeface="Arial"/>
              </a:rPr>
              <a:t>File </a:t>
            </a:r>
            <a:r>
              <a:rPr sz="1200" spc="-5" dirty="0">
                <a:latin typeface="Arial"/>
                <a:cs typeface="Arial"/>
              </a:rPr>
              <a:t>menu and then </a:t>
            </a:r>
            <a:r>
              <a:rPr sz="1200" dirty="0">
                <a:latin typeface="Arial"/>
                <a:cs typeface="Arial"/>
              </a:rPr>
              <a:t>click</a:t>
            </a:r>
            <a:r>
              <a:rPr sz="1200" spc="18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Import</a:t>
            </a:r>
            <a:r>
              <a:rPr sz="1200" spc="-5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  <a:p>
            <a:pPr marL="12700" marR="7747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Please excuse any errors in the text and formatting. </a:t>
            </a:r>
            <a:r>
              <a:rPr sz="1200" spc="5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guide is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work in progress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welcome </a:t>
            </a:r>
            <a:r>
              <a:rPr sz="1200" dirty="0">
                <a:latin typeface="Arial"/>
                <a:cs typeface="Arial"/>
              </a:rPr>
              <a:t>any </a:t>
            </a:r>
            <a:r>
              <a:rPr sz="1200" spc="-5" dirty="0">
                <a:latin typeface="Arial"/>
                <a:cs typeface="Arial"/>
              </a:rPr>
              <a:t>comments and suggestions that </a:t>
            </a:r>
            <a:r>
              <a:rPr sz="1200" dirty="0">
                <a:latin typeface="Arial"/>
                <a:cs typeface="Arial"/>
              </a:rPr>
              <a:t>may </a:t>
            </a:r>
            <a:r>
              <a:rPr sz="1200" spc="-5" dirty="0">
                <a:latin typeface="Arial"/>
                <a:cs typeface="Arial"/>
              </a:rPr>
              <a:t>help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improve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it.</a:t>
            </a:r>
            <a:endParaRPr sz="1200">
              <a:latin typeface="Arial"/>
              <a:cs typeface="Arial"/>
            </a:endParaRPr>
          </a:p>
          <a:p>
            <a:pPr marL="12700" marR="42545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guide’s </a:t>
            </a:r>
            <a:r>
              <a:rPr sz="1200" dirty="0">
                <a:latin typeface="Arial"/>
                <a:cs typeface="Arial"/>
              </a:rPr>
              <a:t>author </a:t>
            </a:r>
            <a:r>
              <a:rPr sz="1200" spc="-5" dirty="0">
                <a:latin typeface="Arial"/>
                <a:cs typeface="Arial"/>
              </a:rPr>
              <a:t>has also co-authored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textbook “Global Supply Chain </a:t>
            </a:r>
            <a:r>
              <a:rPr sz="1200" dirty="0">
                <a:latin typeface="Arial"/>
                <a:cs typeface="Arial"/>
              </a:rPr>
              <a:t>and Op-  erations </a:t>
            </a:r>
            <a:r>
              <a:rPr sz="1200" spc="-5" dirty="0">
                <a:latin typeface="Arial"/>
                <a:cs typeface="Arial"/>
              </a:rPr>
              <a:t>Management”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Springer  (</a:t>
            </a:r>
            <a:r>
              <a:rPr sz="12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http://www.springer.com/us/book/9783319242156</a:t>
            </a:r>
            <a:r>
              <a:rPr sz="1200" spc="-5" dirty="0">
                <a:latin typeface="Arial"/>
                <a:cs typeface="Arial"/>
              </a:rPr>
              <a:t>) and its companion web </a:t>
            </a:r>
            <a:r>
              <a:rPr sz="1200" dirty="0">
                <a:latin typeface="Arial"/>
                <a:cs typeface="Arial"/>
              </a:rPr>
              <a:t>site  </a:t>
            </a:r>
            <a:r>
              <a:rPr sz="1200" i="1" spc="-5" dirty="0">
                <a:latin typeface="Arial"/>
                <a:cs typeface="Arial"/>
                <a:hlinkClick r:id="rId3"/>
              </a:rPr>
              <a:t>http://global-supply-chain-management.de </a:t>
            </a:r>
            <a:r>
              <a:rPr sz="1200" spc="-5" dirty="0">
                <a:latin typeface="Arial"/>
                <a:cs typeface="Arial"/>
              </a:rPr>
              <a:t>where additional AnyLogic </a:t>
            </a:r>
            <a:r>
              <a:rPr sz="1200" dirty="0">
                <a:latin typeface="Arial"/>
                <a:cs typeface="Arial"/>
              </a:rPr>
              <a:t>and 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models </a:t>
            </a:r>
            <a:r>
              <a:rPr sz="1200" spc="-5" dirty="0">
                <a:latin typeface="Arial"/>
                <a:cs typeface="Arial"/>
              </a:rPr>
              <a:t>can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found. </a:t>
            </a:r>
            <a:r>
              <a:rPr sz="1200" spc="1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addition, </a:t>
            </a:r>
            <a:r>
              <a:rPr sz="1200" dirty="0">
                <a:latin typeface="Arial"/>
                <a:cs typeface="Arial"/>
              </a:rPr>
              <a:t>he has </a:t>
            </a:r>
            <a:r>
              <a:rPr sz="1200" spc="-5" dirty="0">
                <a:latin typeface="Arial"/>
                <a:cs typeface="Arial"/>
              </a:rPr>
              <a:t>also authored the </a:t>
            </a:r>
            <a:r>
              <a:rPr sz="1200" dirty="0">
                <a:latin typeface="Arial"/>
                <a:cs typeface="Arial"/>
              </a:rPr>
              <a:t>e-book </a:t>
            </a:r>
            <a:r>
              <a:rPr sz="1200" spc="-5" dirty="0">
                <a:latin typeface="Arial"/>
                <a:cs typeface="Arial"/>
              </a:rPr>
              <a:t>“Op-  </a:t>
            </a:r>
            <a:r>
              <a:rPr sz="1200" dirty="0">
                <a:latin typeface="Arial"/>
                <a:cs typeface="Arial"/>
              </a:rPr>
              <a:t>erations </a:t>
            </a:r>
            <a:r>
              <a:rPr sz="1200" spc="-5" dirty="0">
                <a:latin typeface="Arial"/>
                <a:cs typeface="Arial"/>
              </a:rPr>
              <a:t>and Supply Chain Simulation </a:t>
            </a:r>
            <a:r>
              <a:rPr sz="1200" spc="-10" dirty="0">
                <a:latin typeface="Arial"/>
                <a:cs typeface="Arial"/>
              </a:rPr>
              <a:t>with AnyLogic”  </a:t>
            </a:r>
            <a:r>
              <a:rPr sz="1200" spc="-5" dirty="0">
                <a:latin typeface="Arial"/>
                <a:cs typeface="Arial"/>
              </a:rPr>
              <a:t>(</a:t>
            </a:r>
            <a:r>
              <a:rPr sz="12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4"/>
              </a:rPr>
              <a:t>http://www.anylogic.com/books</a:t>
            </a:r>
            <a:r>
              <a:rPr sz="1200" spc="-5" dirty="0">
                <a:latin typeface="Arial"/>
                <a:cs typeface="Arial"/>
              </a:rPr>
              <a:t>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2700" y="6049644"/>
            <a:ext cx="5976620" cy="530860"/>
          </a:xfrm>
          <a:prstGeom prst="rect">
            <a:avLst/>
          </a:prstGeom>
          <a:solidFill>
            <a:srgbClr val="D9D9D9"/>
          </a:solidFill>
        </p:spPr>
        <p:txBody>
          <a:bodyPr vert="horz" wrap="square" lIns="0" tIns="0" rIns="0" bIns="0" rtlCol="0">
            <a:spAutoFit/>
          </a:bodyPr>
          <a:lstStyle/>
          <a:p>
            <a:pPr marL="17780">
              <a:lnSpc>
                <a:spcPts val="1250"/>
              </a:lnSpc>
            </a:pPr>
            <a:r>
              <a:rPr sz="1100" spc="-5" dirty="0">
                <a:latin typeface="Arial"/>
                <a:cs typeface="Arial"/>
              </a:rPr>
              <a:t>Note: this handbook </a:t>
            </a:r>
            <a:r>
              <a:rPr sz="1100" spc="-10" dirty="0">
                <a:latin typeface="Arial"/>
                <a:cs typeface="Arial"/>
              </a:rPr>
              <a:t>was </a:t>
            </a:r>
            <a:r>
              <a:rPr sz="1100" spc="-5" dirty="0">
                <a:latin typeface="Arial"/>
                <a:cs typeface="Arial"/>
              </a:rPr>
              <a:t>developed in </a:t>
            </a:r>
            <a:r>
              <a:rPr sz="1100" dirty="0">
                <a:latin typeface="Arial"/>
                <a:cs typeface="Arial"/>
              </a:rPr>
              <a:t>ALX </a:t>
            </a:r>
            <a:r>
              <a:rPr sz="1100" spc="-5" dirty="0">
                <a:latin typeface="Arial"/>
                <a:cs typeface="Arial"/>
              </a:rPr>
              <a:t>2.6. In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current version 2.7, </a:t>
            </a:r>
            <a:r>
              <a:rPr sz="1100" dirty="0">
                <a:latin typeface="Arial"/>
                <a:cs typeface="Arial"/>
              </a:rPr>
              <a:t>some </a:t>
            </a:r>
            <a:r>
              <a:rPr sz="1100" spc="-10" dirty="0">
                <a:latin typeface="Arial"/>
                <a:cs typeface="Arial"/>
              </a:rPr>
              <a:t>of</a:t>
            </a:r>
            <a:r>
              <a:rPr sz="1100" spc="7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interfaces</a:t>
            </a:r>
            <a:endParaRPr sz="1100">
              <a:latin typeface="Arial"/>
              <a:cs typeface="Arial"/>
            </a:endParaRPr>
          </a:p>
          <a:p>
            <a:pPr marL="17780" marR="360045">
              <a:lnSpc>
                <a:spcPct val="105500"/>
              </a:lnSpc>
            </a:pPr>
            <a:r>
              <a:rPr sz="1100" spc="-5" dirty="0">
                <a:latin typeface="Arial"/>
                <a:cs typeface="Arial"/>
              </a:rPr>
              <a:t>are different and additional features have been added </a:t>
            </a:r>
            <a:r>
              <a:rPr sz="1100" dirty="0">
                <a:latin typeface="Arial"/>
                <a:cs typeface="Arial"/>
              </a:rPr>
              <a:t>(see </a:t>
            </a:r>
            <a:r>
              <a:rPr sz="11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5"/>
              </a:rPr>
              <a:t>https://www.anylogistix.com/re- </a:t>
            </a:r>
            <a:r>
              <a:rPr sz="1100" spc="-5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11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5"/>
              </a:rPr>
              <a:t>sources/blog/tags/new+version/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339850" y="6656196"/>
            <a:ext cx="5519420" cy="177165"/>
          </a:xfrm>
          <a:custGeom>
            <a:avLst/>
            <a:gdLst/>
            <a:ahLst/>
            <a:cxnLst/>
            <a:rect l="l" t="t" r="r" b="b"/>
            <a:pathLst>
              <a:path w="5519420" h="177165">
                <a:moveTo>
                  <a:pt x="0" y="176783"/>
                </a:moveTo>
                <a:lnTo>
                  <a:pt x="5519292" y="176783"/>
                </a:lnTo>
                <a:lnTo>
                  <a:pt x="5519292" y="0"/>
                </a:lnTo>
                <a:lnTo>
                  <a:pt x="0" y="0"/>
                </a:lnTo>
                <a:lnTo>
                  <a:pt x="0" y="176783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111300" y="6832980"/>
            <a:ext cx="5748020" cy="186055"/>
          </a:xfrm>
          <a:custGeom>
            <a:avLst/>
            <a:gdLst/>
            <a:ahLst/>
            <a:cxnLst/>
            <a:rect l="l" t="t" r="r" b="b"/>
            <a:pathLst>
              <a:path w="5748020" h="186054">
                <a:moveTo>
                  <a:pt x="0" y="185927"/>
                </a:moveTo>
                <a:lnTo>
                  <a:pt x="5747892" y="185927"/>
                </a:lnTo>
                <a:lnTo>
                  <a:pt x="5747892" y="0"/>
                </a:lnTo>
                <a:lnTo>
                  <a:pt x="0" y="0"/>
                </a:lnTo>
                <a:lnTo>
                  <a:pt x="0" y="185927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111300" y="7018908"/>
            <a:ext cx="5748020" cy="186055"/>
          </a:xfrm>
          <a:custGeom>
            <a:avLst/>
            <a:gdLst/>
            <a:ahLst/>
            <a:cxnLst/>
            <a:rect l="l" t="t" r="r" b="b"/>
            <a:pathLst>
              <a:path w="5748020" h="186054">
                <a:moveTo>
                  <a:pt x="0" y="185927"/>
                </a:moveTo>
                <a:lnTo>
                  <a:pt x="5747892" y="185927"/>
                </a:lnTo>
                <a:lnTo>
                  <a:pt x="5747892" y="0"/>
                </a:lnTo>
                <a:lnTo>
                  <a:pt x="0" y="0"/>
                </a:lnTo>
                <a:lnTo>
                  <a:pt x="0" y="185927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111300" y="7204836"/>
            <a:ext cx="5748020" cy="186055"/>
          </a:xfrm>
          <a:custGeom>
            <a:avLst/>
            <a:gdLst/>
            <a:ahLst/>
            <a:cxnLst/>
            <a:rect l="l" t="t" r="r" b="b"/>
            <a:pathLst>
              <a:path w="5748020" h="186054">
                <a:moveTo>
                  <a:pt x="0" y="185927"/>
                </a:moveTo>
                <a:lnTo>
                  <a:pt x="5747892" y="185927"/>
                </a:lnTo>
                <a:lnTo>
                  <a:pt x="5747892" y="0"/>
                </a:lnTo>
                <a:lnTo>
                  <a:pt x="0" y="0"/>
                </a:lnTo>
                <a:lnTo>
                  <a:pt x="0" y="185927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111300" y="7390765"/>
            <a:ext cx="5748020" cy="177165"/>
          </a:xfrm>
          <a:custGeom>
            <a:avLst/>
            <a:gdLst/>
            <a:ahLst/>
            <a:cxnLst/>
            <a:rect l="l" t="t" r="r" b="b"/>
            <a:pathLst>
              <a:path w="5748020" h="177165">
                <a:moveTo>
                  <a:pt x="0" y="176784"/>
                </a:moveTo>
                <a:lnTo>
                  <a:pt x="5747892" y="176784"/>
                </a:lnTo>
                <a:lnTo>
                  <a:pt x="5747892" y="0"/>
                </a:lnTo>
                <a:lnTo>
                  <a:pt x="0" y="0"/>
                </a:lnTo>
                <a:lnTo>
                  <a:pt x="0" y="176784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111300" y="7567548"/>
            <a:ext cx="5748020" cy="177165"/>
          </a:xfrm>
          <a:custGeom>
            <a:avLst/>
            <a:gdLst/>
            <a:ahLst/>
            <a:cxnLst/>
            <a:rect l="l" t="t" r="r" b="b"/>
            <a:pathLst>
              <a:path w="5748020" h="177165">
                <a:moveTo>
                  <a:pt x="0" y="176783"/>
                </a:moveTo>
                <a:lnTo>
                  <a:pt x="5747892" y="176783"/>
                </a:lnTo>
                <a:lnTo>
                  <a:pt x="5747892" y="0"/>
                </a:lnTo>
                <a:lnTo>
                  <a:pt x="0" y="0"/>
                </a:lnTo>
                <a:lnTo>
                  <a:pt x="0" y="176783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111300" y="7744332"/>
            <a:ext cx="5748020" cy="186055"/>
          </a:xfrm>
          <a:custGeom>
            <a:avLst/>
            <a:gdLst/>
            <a:ahLst/>
            <a:cxnLst/>
            <a:rect l="l" t="t" r="r" b="b"/>
            <a:pathLst>
              <a:path w="5748020" h="186054">
                <a:moveTo>
                  <a:pt x="0" y="185927"/>
                </a:moveTo>
                <a:lnTo>
                  <a:pt x="5747892" y="185927"/>
                </a:lnTo>
                <a:lnTo>
                  <a:pt x="5747892" y="0"/>
                </a:lnTo>
                <a:lnTo>
                  <a:pt x="0" y="0"/>
                </a:lnTo>
                <a:lnTo>
                  <a:pt x="0" y="185927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111300" y="7930260"/>
            <a:ext cx="5748020" cy="177165"/>
          </a:xfrm>
          <a:custGeom>
            <a:avLst/>
            <a:gdLst/>
            <a:ahLst/>
            <a:cxnLst/>
            <a:rect l="l" t="t" r="r" b="b"/>
            <a:pathLst>
              <a:path w="5748020" h="177165">
                <a:moveTo>
                  <a:pt x="0" y="176784"/>
                </a:moveTo>
                <a:lnTo>
                  <a:pt x="5747892" y="176784"/>
                </a:lnTo>
                <a:lnTo>
                  <a:pt x="5747892" y="0"/>
                </a:lnTo>
                <a:lnTo>
                  <a:pt x="0" y="0"/>
                </a:lnTo>
                <a:lnTo>
                  <a:pt x="0" y="176784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111300" y="6616674"/>
            <a:ext cx="5748020" cy="1485900"/>
          </a:xfrm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246379">
              <a:lnSpc>
                <a:spcPct val="100000"/>
              </a:lnSpc>
              <a:spcBef>
                <a:spcPts val="240"/>
              </a:spcBef>
            </a:pPr>
            <a:r>
              <a:rPr sz="1100" b="1" i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Technically, </a:t>
            </a:r>
            <a:r>
              <a:rPr sz="1100" b="1" i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four </a:t>
            </a:r>
            <a:r>
              <a:rPr sz="1100" b="1" i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most </a:t>
            </a:r>
            <a:r>
              <a:rPr sz="1100" b="1" i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important </a:t>
            </a:r>
            <a:r>
              <a:rPr sz="1100" b="1" i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changes </a:t>
            </a:r>
            <a:r>
              <a:rPr sz="1100" b="1" i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need </a:t>
            </a:r>
            <a:r>
              <a:rPr sz="1100" b="1" i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to be </a:t>
            </a:r>
            <a:r>
              <a:rPr sz="1100" b="1" i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considered </a:t>
            </a:r>
            <a:r>
              <a:rPr sz="1100" b="1" i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in </a:t>
            </a:r>
            <a:r>
              <a:rPr sz="1100" b="1" i="1" u="heavy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ALX</a:t>
            </a:r>
            <a:r>
              <a:rPr sz="1100" b="1" i="1" u="heavy" spc="-2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1100" b="1" i="1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2.7:</a:t>
            </a:r>
            <a:endParaRPr sz="1100">
              <a:latin typeface="Arial"/>
              <a:cs typeface="Arial"/>
            </a:endParaRPr>
          </a:p>
          <a:p>
            <a:pPr marL="246379" indent="-228600">
              <a:lnSpc>
                <a:spcPct val="100000"/>
              </a:lnSpc>
              <a:spcBef>
                <a:spcPts val="145"/>
              </a:spcBef>
              <a:buClr>
                <a:srgbClr val="0000FF"/>
              </a:buClr>
              <a:buFont typeface="Symbol"/>
              <a:buChar char=""/>
              <a:tabLst>
                <a:tab pos="246379" algn="l"/>
                <a:tab pos="247015" algn="l"/>
              </a:tabLst>
            </a:pPr>
            <a:r>
              <a:rPr sz="1100" i="1" spc="-5" dirty="0">
                <a:latin typeface="Arial"/>
                <a:cs typeface="Arial"/>
              </a:rPr>
              <a:t>“</a:t>
            </a:r>
            <a:r>
              <a:rPr sz="1100" spc="-5" dirty="0">
                <a:latin typeface="Arial"/>
                <a:cs typeface="Arial"/>
              </a:rPr>
              <a:t>Period” in Table “Inventory” cannot be </a:t>
            </a:r>
            <a:r>
              <a:rPr sz="1100" dirty="0">
                <a:latin typeface="Arial"/>
                <a:cs typeface="Arial"/>
              </a:rPr>
              <a:t>0 </a:t>
            </a:r>
            <a:r>
              <a:rPr sz="1100" spc="-5" dirty="0">
                <a:latin typeface="Arial"/>
                <a:cs typeface="Arial"/>
              </a:rPr>
              <a:t>anymore,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minimum </a:t>
            </a:r>
            <a:r>
              <a:rPr sz="1100" spc="-10" dirty="0">
                <a:latin typeface="Arial"/>
                <a:cs typeface="Arial"/>
              </a:rPr>
              <a:t>value </a:t>
            </a:r>
            <a:r>
              <a:rPr sz="1100" spc="-5" dirty="0">
                <a:latin typeface="Arial"/>
                <a:cs typeface="Arial"/>
              </a:rPr>
              <a:t>is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1.</a:t>
            </a:r>
            <a:endParaRPr sz="1100">
              <a:latin typeface="Arial"/>
              <a:cs typeface="Arial"/>
            </a:endParaRPr>
          </a:p>
          <a:p>
            <a:pPr marL="246379" indent="-228600">
              <a:lnSpc>
                <a:spcPct val="100000"/>
              </a:lnSpc>
              <a:spcBef>
                <a:spcPts val="145"/>
              </a:spcBef>
              <a:buClr>
                <a:srgbClr val="0000FF"/>
              </a:buClr>
              <a:buFont typeface="Symbol"/>
              <a:buChar char=""/>
              <a:tabLst>
                <a:tab pos="246379" algn="l"/>
                <a:tab pos="247015" algn="l"/>
              </a:tabLst>
            </a:pPr>
            <a:r>
              <a:rPr sz="1100" spc="-5" dirty="0">
                <a:latin typeface="Arial"/>
                <a:cs typeface="Arial"/>
              </a:rPr>
              <a:t>“Aggregation period” in Table “Paths” cannot be </a:t>
            </a:r>
            <a:r>
              <a:rPr sz="1100" dirty="0">
                <a:latin typeface="Arial"/>
                <a:cs typeface="Arial"/>
              </a:rPr>
              <a:t>0 </a:t>
            </a:r>
            <a:r>
              <a:rPr sz="1100" spc="-5" dirty="0">
                <a:latin typeface="Arial"/>
                <a:cs typeface="Arial"/>
              </a:rPr>
              <a:t>anymore,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minimum </a:t>
            </a:r>
            <a:r>
              <a:rPr sz="1100" spc="-10" dirty="0">
                <a:latin typeface="Arial"/>
                <a:cs typeface="Arial"/>
              </a:rPr>
              <a:t>value </a:t>
            </a:r>
            <a:r>
              <a:rPr sz="1100" spc="-5" dirty="0">
                <a:latin typeface="Arial"/>
                <a:cs typeface="Arial"/>
              </a:rPr>
              <a:t>is</a:t>
            </a:r>
            <a:r>
              <a:rPr sz="1100" spc="4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1.</a:t>
            </a:r>
            <a:endParaRPr sz="1100">
              <a:latin typeface="Arial"/>
              <a:cs typeface="Arial"/>
            </a:endParaRPr>
          </a:p>
          <a:p>
            <a:pPr marL="246379" marR="104775" indent="-228600">
              <a:lnSpc>
                <a:spcPct val="105500"/>
              </a:lnSpc>
              <a:spcBef>
                <a:spcPts val="70"/>
              </a:spcBef>
              <a:buClr>
                <a:srgbClr val="0000FF"/>
              </a:buClr>
              <a:buFont typeface="Symbol"/>
              <a:buChar char=""/>
              <a:tabLst>
                <a:tab pos="246379" algn="l"/>
                <a:tab pos="247015" algn="l"/>
              </a:tabLst>
            </a:pPr>
            <a:r>
              <a:rPr sz="1100" dirty="0">
                <a:latin typeface="Arial"/>
                <a:cs typeface="Arial"/>
              </a:rPr>
              <a:t>A </a:t>
            </a:r>
            <a:r>
              <a:rPr sz="1100" spc="-5" dirty="0">
                <a:latin typeface="Arial"/>
                <a:cs typeface="Arial"/>
              </a:rPr>
              <a:t>duplication </a:t>
            </a:r>
            <a:r>
              <a:rPr sz="1100" spc="-10" dirty="0">
                <a:latin typeface="Arial"/>
                <a:cs typeface="Arial"/>
              </a:rPr>
              <a:t>of </a:t>
            </a:r>
            <a:r>
              <a:rPr sz="1100" spc="-5" dirty="0">
                <a:latin typeface="Arial"/>
                <a:cs typeface="Arial"/>
              </a:rPr>
              <a:t>site, product and period names </a:t>
            </a:r>
            <a:r>
              <a:rPr sz="1100" spc="-10" dirty="0">
                <a:latin typeface="Arial"/>
                <a:cs typeface="Arial"/>
              </a:rPr>
              <a:t>is </a:t>
            </a:r>
            <a:r>
              <a:rPr sz="1100" spc="-5" dirty="0">
                <a:latin typeface="Arial"/>
                <a:cs typeface="Arial"/>
              </a:rPr>
              <a:t>not </a:t>
            </a:r>
            <a:r>
              <a:rPr sz="1100" spc="-10" dirty="0">
                <a:latin typeface="Arial"/>
                <a:cs typeface="Arial"/>
              </a:rPr>
              <a:t>allowed </a:t>
            </a:r>
            <a:r>
              <a:rPr sz="1100" spc="-5" dirty="0">
                <a:latin typeface="Arial"/>
                <a:cs typeface="Arial"/>
              </a:rPr>
              <a:t>anymore within </a:t>
            </a:r>
            <a:r>
              <a:rPr sz="1100" dirty="0">
                <a:latin typeface="Arial"/>
                <a:cs typeface="Arial"/>
              </a:rPr>
              <a:t>the same  </a:t>
            </a:r>
            <a:r>
              <a:rPr sz="1100" spc="-5" dirty="0">
                <a:latin typeface="Arial"/>
                <a:cs typeface="Arial"/>
              </a:rPr>
              <a:t>table, e.g., in Table “Period groups”,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columns “Name” and “Period” cannot contain 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same name.</a:t>
            </a:r>
            <a:endParaRPr sz="1100">
              <a:latin typeface="Arial"/>
              <a:cs typeface="Arial"/>
            </a:endParaRPr>
          </a:p>
          <a:p>
            <a:pPr marL="246379" marR="350520" indent="-228600">
              <a:lnSpc>
                <a:spcPct val="105500"/>
              </a:lnSpc>
              <a:spcBef>
                <a:spcPts val="70"/>
              </a:spcBef>
              <a:buClr>
                <a:srgbClr val="0000FF"/>
              </a:buClr>
              <a:buFont typeface="Symbol"/>
              <a:buChar char=""/>
              <a:tabLst>
                <a:tab pos="246379" algn="l"/>
                <a:tab pos="247015" algn="l"/>
              </a:tabLst>
            </a:pPr>
            <a:r>
              <a:rPr sz="1100" spc="-5" dirty="0">
                <a:latin typeface="Arial"/>
                <a:cs typeface="Arial"/>
              </a:rPr>
              <a:t>If you export </a:t>
            </a:r>
            <a:r>
              <a:rPr sz="1100" dirty="0">
                <a:latin typeface="Arial"/>
                <a:cs typeface="Arial"/>
              </a:rPr>
              <a:t>a </a:t>
            </a:r>
            <a:r>
              <a:rPr sz="1100" spc="-5" dirty="0">
                <a:latin typeface="Arial"/>
                <a:cs typeface="Arial"/>
              </a:rPr>
              <a:t>scenario, you need </a:t>
            </a:r>
            <a:r>
              <a:rPr sz="1100" dirty="0">
                <a:latin typeface="Arial"/>
                <a:cs typeface="Arial"/>
              </a:rPr>
              <a:t>to </a:t>
            </a:r>
            <a:r>
              <a:rPr sz="1100" spc="-5" dirty="0">
                <a:latin typeface="Arial"/>
                <a:cs typeface="Arial"/>
              </a:rPr>
              <a:t>double click on right-hand side </a:t>
            </a:r>
            <a:r>
              <a:rPr sz="1100" spc="-10" dirty="0">
                <a:latin typeface="Arial"/>
                <a:cs typeface="Arial"/>
              </a:rPr>
              <a:t>of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scenario  </a:t>
            </a:r>
            <a:r>
              <a:rPr sz="1100" dirty="0">
                <a:latin typeface="Arial"/>
                <a:cs typeface="Arial"/>
              </a:rPr>
              <a:t>name to </a:t>
            </a:r>
            <a:r>
              <a:rPr sz="1100" spc="-5" dirty="0">
                <a:latin typeface="Arial"/>
                <a:cs typeface="Arial"/>
              </a:rPr>
              <a:t>select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folder </a:t>
            </a:r>
            <a:r>
              <a:rPr sz="1100" dirty="0">
                <a:latin typeface="Arial"/>
                <a:cs typeface="Arial"/>
              </a:rPr>
              <a:t>to </a:t>
            </a:r>
            <a:r>
              <a:rPr sz="1100" spc="-5" dirty="0">
                <a:latin typeface="Arial"/>
                <a:cs typeface="Arial"/>
              </a:rPr>
              <a:t>save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scenario, </a:t>
            </a:r>
            <a:r>
              <a:rPr sz="1100" spc="-10" dirty="0">
                <a:latin typeface="Arial"/>
                <a:cs typeface="Arial"/>
              </a:rPr>
              <a:t>and </a:t>
            </a:r>
            <a:r>
              <a:rPr sz="1100" dirty="0">
                <a:latin typeface="Arial"/>
                <a:cs typeface="Arial"/>
              </a:rPr>
              <a:t>then </a:t>
            </a:r>
            <a:r>
              <a:rPr sz="1100" spc="-5" dirty="0">
                <a:latin typeface="Arial"/>
                <a:cs typeface="Arial"/>
              </a:rPr>
              <a:t>press</a:t>
            </a:r>
            <a:r>
              <a:rPr sz="1100" spc="-2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“OK”.</a:t>
            </a:r>
            <a:endParaRPr sz="11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88288" y="9190481"/>
            <a:ext cx="5748020" cy="38354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The author deeply thanks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AnyLogic Company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their valuable feedback </a:t>
            </a:r>
            <a:r>
              <a:rPr sz="1200" dirty="0">
                <a:latin typeface="Arial"/>
                <a:cs typeface="Arial"/>
              </a:rPr>
              <a:t>and im-  </a:t>
            </a:r>
            <a:r>
              <a:rPr sz="1200" spc="-5" dirty="0">
                <a:latin typeface="Arial"/>
                <a:cs typeface="Arial"/>
              </a:rPr>
              <a:t>provement suggestions.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4337050" y="8182482"/>
            <a:ext cx="2316479" cy="944879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6253098" y="7923783"/>
            <a:ext cx="215265" cy="504190"/>
          </a:xfrm>
          <a:custGeom>
            <a:avLst/>
            <a:gdLst/>
            <a:ahLst/>
            <a:cxnLst/>
            <a:rect l="l" t="t" r="r" b="b"/>
            <a:pathLst>
              <a:path w="215264" h="504190">
                <a:moveTo>
                  <a:pt x="176936" y="434799"/>
                </a:moveTo>
                <a:lnTo>
                  <a:pt x="144525" y="448056"/>
                </a:lnTo>
                <a:lnTo>
                  <a:pt x="208660" y="504190"/>
                </a:lnTo>
                <a:lnTo>
                  <a:pt x="212970" y="446531"/>
                </a:lnTo>
                <a:lnTo>
                  <a:pt x="181736" y="446531"/>
                </a:lnTo>
                <a:lnTo>
                  <a:pt x="176936" y="434799"/>
                </a:lnTo>
                <a:close/>
              </a:path>
              <a:path w="215264" h="504190">
                <a:moveTo>
                  <a:pt x="182786" y="432407"/>
                </a:moveTo>
                <a:lnTo>
                  <a:pt x="176936" y="434799"/>
                </a:lnTo>
                <a:lnTo>
                  <a:pt x="181736" y="446531"/>
                </a:lnTo>
                <a:lnTo>
                  <a:pt x="187578" y="444119"/>
                </a:lnTo>
                <a:lnTo>
                  <a:pt x="182786" y="432407"/>
                </a:lnTo>
                <a:close/>
              </a:path>
              <a:path w="215264" h="504190">
                <a:moveTo>
                  <a:pt x="215010" y="419227"/>
                </a:moveTo>
                <a:lnTo>
                  <a:pt x="182786" y="432407"/>
                </a:lnTo>
                <a:lnTo>
                  <a:pt x="187578" y="444119"/>
                </a:lnTo>
                <a:lnTo>
                  <a:pt x="181736" y="446531"/>
                </a:lnTo>
                <a:lnTo>
                  <a:pt x="212970" y="446531"/>
                </a:lnTo>
                <a:lnTo>
                  <a:pt x="215010" y="419227"/>
                </a:lnTo>
                <a:close/>
              </a:path>
              <a:path w="215264" h="504190">
                <a:moveTo>
                  <a:pt x="5841" y="0"/>
                </a:moveTo>
                <a:lnTo>
                  <a:pt x="0" y="2412"/>
                </a:lnTo>
                <a:lnTo>
                  <a:pt x="176936" y="434799"/>
                </a:lnTo>
                <a:lnTo>
                  <a:pt x="182786" y="432407"/>
                </a:lnTo>
                <a:lnTo>
                  <a:pt x="5841" y="0"/>
                </a:lnTo>
                <a:close/>
              </a:path>
            </a:pathLst>
          </a:custGeom>
          <a:solidFill>
            <a:srgbClr val="5B9BD4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942965" cy="9404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</a:t>
            </a:r>
            <a:r>
              <a:rPr sz="1100" dirty="0">
                <a:latin typeface="Arial"/>
                <a:cs typeface="Arial"/>
              </a:rPr>
              <a:t>8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50"/>
              </a:spcBef>
            </a:pPr>
            <a:r>
              <a:rPr sz="1200" b="1" i="1" dirty="0">
                <a:latin typeface="Arial"/>
                <a:cs typeface="Arial"/>
              </a:rPr>
              <a:t>An </a:t>
            </a:r>
            <a:r>
              <a:rPr sz="1200" b="1" i="1" spc="-5" dirty="0">
                <a:latin typeface="Arial"/>
                <a:cs typeface="Arial"/>
              </a:rPr>
              <a:t>Overview </a:t>
            </a:r>
            <a:r>
              <a:rPr sz="1200" b="1" i="1" dirty="0">
                <a:latin typeface="Arial"/>
                <a:cs typeface="Arial"/>
              </a:rPr>
              <a:t>of </a:t>
            </a:r>
            <a:r>
              <a:rPr sz="1200" b="1" i="1" spc="-5" dirty="0">
                <a:latin typeface="Arial"/>
                <a:cs typeface="Arial"/>
              </a:rPr>
              <a:t>Supply </a:t>
            </a:r>
            <a:r>
              <a:rPr sz="1200" b="1" i="1" dirty="0">
                <a:latin typeface="Arial"/>
                <a:cs typeface="Arial"/>
              </a:rPr>
              <a:t>Chain</a:t>
            </a:r>
            <a:r>
              <a:rPr sz="1200" b="1" i="1" spc="5" dirty="0">
                <a:latin typeface="Arial"/>
                <a:cs typeface="Arial"/>
              </a:rPr>
              <a:t> </a:t>
            </a:r>
            <a:r>
              <a:rPr sz="1200" b="1" i="1" spc="-5" dirty="0">
                <a:latin typeface="Arial"/>
                <a:cs typeface="Arial"/>
              </a:rPr>
              <a:t>Management</a:t>
            </a:r>
            <a:endParaRPr sz="1200">
              <a:latin typeface="Arial"/>
              <a:cs typeface="Arial"/>
            </a:endParaRPr>
          </a:p>
          <a:p>
            <a:pPr marL="12700" marR="281940">
              <a:lnSpc>
                <a:spcPts val="1380"/>
              </a:lnSpc>
              <a:spcBef>
                <a:spcPts val="770"/>
              </a:spcBef>
            </a:pPr>
            <a:r>
              <a:rPr sz="1200" dirty="0">
                <a:latin typeface="Arial"/>
                <a:cs typeface="Arial"/>
              </a:rPr>
              <a:t>A </a:t>
            </a:r>
            <a:r>
              <a:rPr sz="1200" i="1" spc="-5" dirty="0">
                <a:latin typeface="Arial"/>
                <a:cs typeface="Arial"/>
              </a:rPr>
              <a:t>supply chain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network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organizations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processes where </a:t>
            </a:r>
            <a:r>
              <a:rPr sz="1200" dirty="0">
                <a:latin typeface="Arial"/>
                <a:cs typeface="Arial"/>
              </a:rPr>
              <a:t>enterprises </a:t>
            </a:r>
            <a:r>
              <a:rPr sz="1200" spc="-5" dirty="0">
                <a:latin typeface="Arial"/>
                <a:cs typeface="Arial"/>
              </a:rPr>
              <a:t>(sup-  pliers, manufacturers, distributors and retailers) cooperate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coordinate along </a:t>
            </a:r>
            <a:r>
              <a:rPr sz="1200" dirty="0">
                <a:latin typeface="Arial"/>
                <a:cs typeface="Arial"/>
              </a:rPr>
              <a:t>the  </a:t>
            </a:r>
            <a:r>
              <a:rPr sz="1200" spc="-5" dirty="0">
                <a:latin typeface="Arial"/>
                <a:cs typeface="Arial"/>
              </a:rPr>
              <a:t>value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to acquire </a:t>
            </a:r>
            <a:r>
              <a:rPr sz="1200" dirty="0">
                <a:latin typeface="Arial"/>
                <a:cs typeface="Arial"/>
              </a:rPr>
              <a:t>raw </a:t>
            </a:r>
            <a:r>
              <a:rPr sz="1200" spc="-5" dirty="0">
                <a:latin typeface="Arial"/>
                <a:cs typeface="Arial"/>
              </a:rPr>
              <a:t>materials,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convert these </a:t>
            </a:r>
            <a:r>
              <a:rPr sz="1200" dirty="0">
                <a:latin typeface="Arial"/>
                <a:cs typeface="Arial"/>
              </a:rPr>
              <a:t>raw materials </a:t>
            </a:r>
            <a:r>
              <a:rPr sz="1200" spc="-5" dirty="0">
                <a:latin typeface="Arial"/>
                <a:cs typeface="Arial"/>
              </a:rPr>
              <a:t>into products,  </a:t>
            </a:r>
            <a:r>
              <a:rPr sz="1200" dirty="0">
                <a:latin typeface="Arial"/>
                <a:cs typeface="Arial"/>
              </a:rPr>
              <a:t>and to </a:t>
            </a:r>
            <a:r>
              <a:rPr sz="1200" spc="-5" dirty="0">
                <a:latin typeface="Arial"/>
                <a:cs typeface="Arial"/>
              </a:rPr>
              <a:t>deliver </a:t>
            </a:r>
            <a:r>
              <a:rPr sz="1200" dirty="0">
                <a:latin typeface="Arial"/>
                <a:cs typeface="Arial"/>
              </a:rPr>
              <a:t>these products to </a:t>
            </a:r>
            <a:r>
              <a:rPr sz="1200" spc="-5" dirty="0">
                <a:latin typeface="Arial"/>
                <a:cs typeface="Arial"/>
              </a:rPr>
              <a:t>customers (Ivanov </a:t>
            </a:r>
            <a:r>
              <a:rPr sz="1200" dirty="0">
                <a:latin typeface="Arial"/>
                <a:cs typeface="Arial"/>
              </a:rPr>
              <a:t>et </a:t>
            </a:r>
            <a:r>
              <a:rPr sz="1200" spc="-5" dirty="0">
                <a:latin typeface="Arial"/>
                <a:cs typeface="Arial"/>
              </a:rPr>
              <a:t>al.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2017).</a:t>
            </a:r>
            <a:endParaRPr sz="1200">
              <a:latin typeface="Arial"/>
              <a:cs typeface="Arial"/>
            </a:endParaRPr>
          </a:p>
          <a:p>
            <a:pPr marL="12700" marR="210185">
              <a:lnSpc>
                <a:spcPts val="1380"/>
              </a:lnSpc>
              <a:spcBef>
                <a:spcPts val="600"/>
              </a:spcBef>
            </a:pPr>
            <a:r>
              <a:rPr sz="1200" i="1" spc="-5" dirty="0">
                <a:latin typeface="Arial"/>
                <a:cs typeface="Arial"/>
              </a:rPr>
              <a:t>Supply chain management (SCM)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cross-department </a:t>
            </a:r>
            <a:r>
              <a:rPr sz="1200" dirty="0">
                <a:latin typeface="Arial"/>
                <a:cs typeface="Arial"/>
              </a:rPr>
              <a:t>and cross-enterprise inte-  </a:t>
            </a:r>
            <a:r>
              <a:rPr sz="1200" spc="-5" dirty="0">
                <a:latin typeface="Arial"/>
                <a:cs typeface="Arial"/>
              </a:rPr>
              <a:t>gration and coordination of material, information and financial flows </a:t>
            </a:r>
            <a:r>
              <a:rPr sz="1200" dirty="0">
                <a:latin typeface="Arial"/>
                <a:cs typeface="Arial"/>
              </a:rPr>
              <a:t>to use </a:t>
            </a:r>
            <a:r>
              <a:rPr sz="1200" spc="-5" dirty="0">
                <a:latin typeface="Arial"/>
                <a:cs typeface="Arial"/>
              </a:rPr>
              <a:t>the supply  chain resources in the </a:t>
            </a:r>
            <a:r>
              <a:rPr sz="1200" dirty="0">
                <a:latin typeface="Arial"/>
                <a:cs typeface="Arial"/>
              </a:rPr>
              <a:t>most </a:t>
            </a:r>
            <a:r>
              <a:rPr sz="1200" spc="-5" dirty="0">
                <a:latin typeface="Arial"/>
                <a:cs typeface="Arial"/>
              </a:rPr>
              <a:t>rational way </a:t>
            </a:r>
            <a:r>
              <a:rPr sz="1200" dirty="0">
                <a:latin typeface="Arial"/>
                <a:cs typeface="Arial"/>
              </a:rPr>
              <a:t>along the </a:t>
            </a:r>
            <a:r>
              <a:rPr sz="1200" spc="-5" dirty="0">
                <a:latin typeface="Arial"/>
                <a:cs typeface="Arial"/>
              </a:rPr>
              <a:t>value chain, from </a:t>
            </a:r>
            <a:r>
              <a:rPr sz="1200" dirty="0">
                <a:latin typeface="Arial"/>
                <a:cs typeface="Arial"/>
              </a:rPr>
              <a:t>raw material  </a:t>
            </a:r>
            <a:r>
              <a:rPr sz="1200" spc="-5" dirty="0">
                <a:latin typeface="Arial"/>
                <a:cs typeface="Arial"/>
              </a:rPr>
              <a:t>suppliers </a:t>
            </a:r>
            <a:r>
              <a:rPr sz="1200" spc="-1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customers (Ivanov </a:t>
            </a:r>
            <a:r>
              <a:rPr sz="1200" dirty="0">
                <a:latin typeface="Arial"/>
                <a:cs typeface="Arial"/>
              </a:rPr>
              <a:t>et </a:t>
            </a:r>
            <a:r>
              <a:rPr sz="1200" spc="-5" dirty="0">
                <a:latin typeface="Arial"/>
                <a:cs typeface="Arial"/>
              </a:rPr>
              <a:t>al.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2017).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ct val="95900"/>
              </a:lnSpc>
              <a:spcBef>
                <a:spcPts val="565"/>
              </a:spcBef>
            </a:pP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management integrates production and logistics processes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several lev-  els. </a:t>
            </a:r>
            <a:r>
              <a:rPr sz="1200" i="1" spc="-5" dirty="0">
                <a:latin typeface="Arial"/>
                <a:cs typeface="Arial"/>
              </a:rPr>
              <a:t>Strategic </a:t>
            </a:r>
            <a:r>
              <a:rPr sz="1200" spc="-5" dirty="0">
                <a:latin typeface="Arial"/>
                <a:cs typeface="Arial"/>
              </a:rPr>
              <a:t>issues include decisions such as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size and location of manufacturing  plants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distribution centers,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structure of service networks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designing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 chain. </a:t>
            </a:r>
            <a:r>
              <a:rPr sz="1200" i="1" spc="-5" dirty="0">
                <a:latin typeface="Arial"/>
                <a:cs typeface="Arial"/>
              </a:rPr>
              <a:t>Tactical </a:t>
            </a:r>
            <a:r>
              <a:rPr sz="1200" spc="-5" dirty="0">
                <a:latin typeface="Arial"/>
                <a:cs typeface="Arial"/>
              </a:rPr>
              <a:t>issues include production, transportation and inventory </a:t>
            </a:r>
            <a:r>
              <a:rPr sz="1200" dirty="0">
                <a:latin typeface="Arial"/>
                <a:cs typeface="Arial"/>
              </a:rPr>
              <a:t>planning. </a:t>
            </a:r>
            <a:r>
              <a:rPr sz="1200" spc="-5" dirty="0">
                <a:latin typeface="Arial"/>
                <a:cs typeface="Arial"/>
              </a:rPr>
              <a:t>Finally,  </a:t>
            </a:r>
            <a:r>
              <a:rPr sz="1200" i="1" spc="-5" dirty="0">
                <a:latin typeface="Arial"/>
                <a:cs typeface="Arial"/>
              </a:rPr>
              <a:t>operative </a:t>
            </a:r>
            <a:r>
              <a:rPr sz="1200" spc="-5" dirty="0">
                <a:latin typeface="Arial"/>
                <a:cs typeface="Arial"/>
              </a:rPr>
              <a:t>issues address production scheduling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control, inventory </a:t>
            </a:r>
            <a:r>
              <a:rPr sz="1200" dirty="0">
                <a:latin typeface="Arial"/>
                <a:cs typeface="Arial"/>
              </a:rPr>
              <a:t>control and </a:t>
            </a:r>
            <a:r>
              <a:rPr sz="1200" spc="-5" dirty="0">
                <a:latin typeface="Arial"/>
                <a:cs typeface="Arial"/>
              </a:rPr>
              <a:t>vehi-  </a:t>
            </a:r>
            <a:r>
              <a:rPr sz="1200" dirty="0">
                <a:latin typeface="Arial"/>
                <a:cs typeface="Arial"/>
              </a:rPr>
              <a:t>cle</a:t>
            </a:r>
            <a:r>
              <a:rPr sz="1200" spc="-5" dirty="0">
                <a:latin typeface="Arial"/>
                <a:cs typeface="Arial"/>
              </a:rPr>
              <a:t> routing.</a:t>
            </a:r>
            <a:endParaRPr sz="1200">
              <a:latin typeface="Arial"/>
              <a:cs typeface="Arial"/>
            </a:endParaRPr>
          </a:p>
          <a:p>
            <a:pPr marL="12700" marR="19685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Decision making in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management implies the use of qualitative and  quantitative methods. Quantitative methods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typically </a:t>
            </a:r>
            <a:r>
              <a:rPr sz="1200" spc="5" dirty="0">
                <a:latin typeface="Arial"/>
                <a:cs typeface="Arial"/>
              </a:rPr>
              <a:t>based </a:t>
            </a:r>
            <a:r>
              <a:rPr sz="1200" spc="-5" dirty="0">
                <a:latin typeface="Arial"/>
                <a:cs typeface="Arial"/>
              </a:rPr>
              <a:t>on optimization </a:t>
            </a:r>
            <a:r>
              <a:rPr sz="1200" dirty="0">
                <a:latin typeface="Arial"/>
                <a:cs typeface="Arial"/>
              </a:rPr>
              <a:t>or  </a:t>
            </a:r>
            <a:r>
              <a:rPr sz="1200" spc="-5" dirty="0">
                <a:latin typeface="Arial"/>
                <a:cs typeface="Arial"/>
              </a:rPr>
              <a:t>simulation. </a:t>
            </a:r>
            <a:r>
              <a:rPr sz="1200" spc="5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understand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application of quantitative methods to SCM in practice,  SCM </a:t>
            </a:r>
            <a:r>
              <a:rPr sz="1200" dirty="0">
                <a:latin typeface="Arial"/>
                <a:cs typeface="Arial"/>
              </a:rPr>
              <a:t>courses are </a:t>
            </a:r>
            <a:r>
              <a:rPr sz="1200" spc="-5" dirty="0">
                <a:latin typeface="Arial"/>
                <a:cs typeface="Arial"/>
              </a:rPr>
              <a:t>often enhanced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decision-support software </a:t>
            </a:r>
            <a:r>
              <a:rPr sz="1200" dirty="0">
                <a:latin typeface="Arial"/>
                <a:cs typeface="Arial"/>
              </a:rPr>
              <a:t>such as </a:t>
            </a:r>
            <a:r>
              <a:rPr sz="1200" spc="-5" dirty="0">
                <a:latin typeface="Arial"/>
                <a:cs typeface="Arial"/>
              </a:rPr>
              <a:t>anyLogistix.  Universities </a:t>
            </a:r>
            <a:r>
              <a:rPr sz="1200" dirty="0">
                <a:latin typeface="Arial"/>
                <a:cs typeface="Arial"/>
              </a:rPr>
              <a:t>can use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support </a:t>
            </a:r>
            <a:r>
              <a:rPr sz="1200" spc="-10" dirty="0">
                <a:latin typeface="Arial"/>
                <a:cs typeface="Arial"/>
              </a:rPr>
              <a:t>SCM, </a:t>
            </a:r>
            <a:r>
              <a:rPr sz="1200" dirty="0">
                <a:latin typeface="Arial"/>
                <a:cs typeface="Arial"/>
              </a:rPr>
              <a:t>operations </a:t>
            </a:r>
            <a:r>
              <a:rPr sz="1200" spc="-5" dirty="0">
                <a:latin typeface="Arial"/>
                <a:cs typeface="Arial"/>
              </a:rPr>
              <a:t>and logistics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courses.</a:t>
            </a:r>
            <a:endParaRPr sz="1200">
              <a:latin typeface="Arial"/>
              <a:cs typeface="Arial"/>
            </a:endParaRPr>
          </a:p>
          <a:p>
            <a:pPr marL="12700" marR="208915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anyLogistix also makes it </a:t>
            </a:r>
            <a:r>
              <a:rPr sz="1200" dirty="0">
                <a:latin typeface="Arial"/>
                <a:cs typeface="Arial"/>
              </a:rPr>
              <a:t>possible to </a:t>
            </a:r>
            <a:r>
              <a:rPr sz="1200" spc="-5" dirty="0">
                <a:latin typeface="Arial"/>
                <a:cs typeface="Arial"/>
              </a:rPr>
              <a:t>develop </a:t>
            </a:r>
            <a:r>
              <a:rPr sz="1200" dirty="0">
                <a:latin typeface="Arial"/>
                <a:cs typeface="Arial"/>
              </a:rPr>
              <a:t>real-life </a:t>
            </a:r>
            <a:r>
              <a:rPr sz="1200" spc="-5" dirty="0">
                <a:latin typeface="Arial"/>
                <a:cs typeface="Arial"/>
              </a:rPr>
              <a:t>examples </a:t>
            </a:r>
            <a:r>
              <a:rPr sz="1200" dirty="0">
                <a:latin typeface="Arial"/>
                <a:cs typeface="Arial"/>
              </a:rPr>
              <a:t>for many </a:t>
            </a:r>
            <a:r>
              <a:rPr sz="1200" spc="-5" dirty="0">
                <a:latin typeface="Arial"/>
                <a:cs typeface="Arial"/>
              </a:rPr>
              <a:t>of </a:t>
            </a:r>
            <a:r>
              <a:rPr sz="1200" dirty="0">
                <a:latin typeface="Arial"/>
                <a:cs typeface="Arial"/>
              </a:rPr>
              <a:t>the most  </a:t>
            </a:r>
            <a:r>
              <a:rPr sz="1200" spc="-5" dirty="0">
                <a:latin typeface="Arial"/>
                <a:cs typeface="Arial"/>
              </a:rPr>
              <a:t>important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management domains,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including: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10"/>
              </a:lnSpc>
              <a:spcBef>
                <a:spcPts val="5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Facility </a:t>
            </a:r>
            <a:r>
              <a:rPr sz="1200" dirty="0">
                <a:latin typeface="Arial"/>
                <a:cs typeface="Arial"/>
              </a:rPr>
              <a:t>Location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Planning</a:t>
            </a:r>
            <a:endParaRPr sz="1200">
              <a:latin typeface="Arial"/>
              <a:cs typeface="Arial"/>
            </a:endParaRPr>
          </a:p>
          <a:p>
            <a:pPr marL="731520" lvl="1" indent="-269875">
              <a:lnSpc>
                <a:spcPts val="1380"/>
              </a:lnSpc>
              <a:buFont typeface="Wingdings"/>
              <a:buChar char=""/>
              <a:tabLst>
                <a:tab pos="731520" algn="l"/>
                <a:tab pos="732155" algn="l"/>
              </a:tabLst>
            </a:pPr>
            <a:r>
              <a:rPr sz="1200" spc="-5" dirty="0">
                <a:latin typeface="Arial"/>
                <a:cs typeface="Arial"/>
              </a:rPr>
              <a:t>Center-of-Gravity </a:t>
            </a:r>
            <a:r>
              <a:rPr sz="1200" dirty="0">
                <a:latin typeface="Arial"/>
                <a:cs typeface="Arial"/>
              </a:rPr>
              <a:t>Method for </a:t>
            </a:r>
            <a:r>
              <a:rPr sz="1200" spc="-5" dirty="0">
                <a:latin typeface="Arial"/>
                <a:cs typeface="Arial"/>
              </a:rPr>
              <a:t>Single and Multiple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Locations</a:t>
            </a:r>
            <a:endParaRPr sz="1200">
              <a:latin typeface="Arial"/>
              <a:cs typeface="Arial"/>
            </a:endParaRPr>
          </a:p>
          <a:p>
            <a:pPr marL="731520" lvl="1" indent="-269875">
              <a:lnSpc>
                <a:spcPts val="1410"/>
              </a:lnSpc>
              <a:buFont typeface="Wingdings"/>
              <a:buChar char=""/>
              <a:tabLst>
                <a:tab pos="731520" algn="l"/>
                <a:tab pos="732155" algn="l"/>
              </a:tabLst>
            </a:pPr>
            <a:r>
              <a:rPr sz="1200" spc="-5" dirty="0">
                <a:latin typeface="Arial"/>
                <a:cs typeface="Arial"/>
              </a:rPr>
              <a:t>Network Optimization </a:t>
            </a:r>
            <a:r>
              <a:rPr sz="1200" dirty="0">
                <a:latin typeface="Arial"/>
                <a:cs typeface="Arial"/>
              </a:rPr>
              <a:t>using </a:t>
            </a:r>
            <a:r>
              <a:rPr sz="1200" spc="-5" dirty="0">
                <a:latin typeface="Arial"/>
                <a:cs typeface="Arial"/>
              </a:rPr>
              <a:t>Mixed-Linear Programming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Capacity Planning of Distribution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Centers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Inventory Control Policies and Ordering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Rules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Sourcing Policies (Single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Multiple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Sourcing)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Transportation Policies </a:t>
            </a:r>
            <a:r>
              <a:rPr sz="1200" dirty="0">
                <a:latin typeface="Arial"/>
                <a:cs typeface="Arial"/>
              </a:rPr>
              <a:t>(Full </a:t>
            </a:r>
            <a:r>
              <a:rPr sz="1200" spc="-5" dirty="0">
                <a:latin typeface="Arial"/>
                <a:cs typeface="Arial"/>
              </a:rPr>
              <a:t>Truckload/FTL and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Less-Than-Load/LTL)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Batching in Transportation, Production, and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Sales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Bullwhip </a:t>
            </a:r>
            <a:r>
              <a:rPr sz="1200" dirty="0">
                <a:latin typeface="Arial"/>
                <a:cs typeface="Arial"/>
              </a:rPr>
              <a:t>Effect and </a:t>
            </a:r>
            <a:r>
              <a:rPr sz="1200" spc="-5" dirty="0">
                <a:latin typeface="Arial"/>
                <a:cs typeface="Arial"/>
              </a:rPr>
              <a:t>Ripple Effect Analysis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chain</a:t>
            </a:r>
            <a:endParaRPr sz="1200">
              <a:latin typeface="Arial"/>
              <a:cs typeface="Arial"/>
            </a:endParaRPr>
          </a:p>
          <a:p>
            <a:pPr marL="12700" marR="208279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use KPI (key </a:t>
            </a:r>
            <a:r>
              <a:rPr sz="1200" spc="-5" dirty="0">
                <a:latin typeface="Arial"/>
                <a:cs typeface="Arial"/>
              </a:rPr>
              <a:t>performance indicators) </a:t>
            </a:r>
            <a:r>
              <a:rPr sz="1200" dirty="0">
                <a:latin typeface="Arial"/>
                <a:cs typeface="Arial"/>
              </a:rPr>
              <a:t>to assess </a:t>
            </a:r>
            <a:r>
              <a:rPr sz="1200" spc="-5" dirty="0">
                <a:latin typeface="Arial"/>
                <a:cs typeface="Arial"/>
              </a:rPr>
              <a:t>the quality of your decisions  in these areas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well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their impact on financial, operational and </a:t>
            </a:r>
            <a:r>
              <a:rPr sz="1200" dirty="0">
                <a:latin typeface="Arial"/>
                <a:cs typeface="Arial"/>
              </a:rPr>
              <a:t>customer </a:t>
            </a:r>
            <a:r>
              <a:rPr sz="1200" spc="-5" dirty="0">
                <a:latin typeface="Arial"/>
                <a:cs typeface="Arial"/>
              </a:rPr>
              <a:t>perfor-  mance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chain. </a:t>
            </a:r>
            <a:r>
              <a:rPr sz="1200" spc="-5" dirty="0">
                <a:latin typeface="Arial"/>
                <a:cs typeface="Arial"/>
              </a:rPr>
              <a:t>The anyLogistix </a:t>
            </a:r>
            <a:r>
              <a:rPr sz="1200" dirty="0">
                <a:latin typeface="Arial"/>
                <a:cs typeface="Arial"/>
              </a:rPr>
              <a:t>software </a:t>
            </a:r>
            <a:r>
              <a:rPr sz="1200" spc="-5" dirty="0">
                <a:latin typeface="Arial"/>
                <a:cs typeface="Arial"/>
              </a:rPr>
              <a:t>can assess the impacts and in-  terfaces of decisions and </a:t>
            </a:r>
            <a:r>
              <a:rPr sz="1200" dirty="0">
                <a:latin typeface="Arial"/>
                <a:cs typeface="Arial"/>
              </a:rPr>
              <a:t>KPIs </a:t>
            </a:r>
            <a:r>
              <a:rPr sz="1200" spc="-5" dirty="0">
                <a:latin typeface="Arial"/>
                <a:cs typeface="Arial"/>
              </a:rPr>
              <a:t>in all these domains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help you better answer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fol-  lowing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questions:</a:t>
            </a:r>
            <a:endParaRPr sz="1200">
              <a:latin typeface="Arial"/>
              <a:cs typeface="Arial"/>
            </a:endParaRPr>
          </a:p>
          <a:p>
            <a:pPr marL="469265" marR="202565" indent="-227965">
              <a:lnSpc>
                <a:spcPts val="1380"/>
              </a:lnSpc>
              <a:spcBef>
                <a:spcPts val="68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Where are the best </a:t>
            </a:r>
            <a:r>
              <a:rPr sz="1200" spc="-5" dirty="0">
                <a:latin typeface="Arial"/>
                <a:cs typeface="Arial"/>
              </a:rPr>
              <a:t>locations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our warehouses, distribution centers </a:t>
            </a:r>
            <a:r>
              <a:rPr sz="1200" dirty="0">
                <a:latin typeface="Arial"/>
                <a:cs typeface="Arial"/>
              </a:rPr>
              <a:t>and pro-  </a:t>
            </a:r>
            <a:r>
              <a:rPr sz="1200" spc="-5" dirty="0">
                <a:latin typeface="Arial"/>
                <a:cs typeface="Arial"/>
              </a:rPr>
              <a:t>duction </a:t>
            </a:r>
            <a:r>
              <a:rPr sz="1200" dirty="0">
                <a:latin typeface="Arial"/>
                <a:cs typeface="Arial"/>
              </a:rPr>
              <a:t>sites?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30"/>
              </a:lnSpc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are the </a:t>
            </a:r>
            <a:r>
              <a:rPr sz="1200" spc="-5" dirty="0">
                <a:latin typeface="Arial"/>
                <a:cs typeface="Arial"/>
              </a:rPr>
              <a:t>best policies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replenishment, sourcing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transportation?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How </a:t>
            </a:r>
            <a:r>
              <a:rPr sz="1200" dirty="0">
                <a:latin typeface="Arial"/>
                <a:cs typeface="Arial"/>
              </a:rPr>
              <a:t>robust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supply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chain?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happen </a:t>
            </a:r>
            <a:r>
              <a:rPr sz="1200" spc="-10" dirty="0">
                <a:latin typeface="Arial"/>
                <a:cs typeface="Arial"/>
              </a:rPr>
              <a:t>if we </a:t>
            </a:r>
            <a:r>
              <a:rPr sz="1200" spc="-5" dirty="0">
                <a:latin typeface="Arial"/>
                <a:cs typeface="Arial"/>
              </a:rPr>
              <a:t>change our inventory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happen </a:t>
            </a:r>
            <a:r>
              <a:rPr sz="1200" spc="-10" dirty="0">
                <a:latin typeface="Arial"/>
                <a:cs typeface="Arial"/>
              </a:rPr>
              <a:t>if we </a:t>
            </a:r>
            <a:r>
              <a:rPr sz="1200" spc="-5" dirty="0">
                <a:latin typeface="Arial"/>
                <a:cs typeface="Arial"/>
              </a:rPr>
              <a:t>increase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center’s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capacity?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happen </a:t>
            </a:r>
            <a:r>
              <a:rPr sz="1200" spc="-1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demand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changes?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happen </a:t>
            </a:r>
            <a:r>
              <a:rPr sz="1200" spc="-10" dirty="0">
                <a:latin typeface="Arial"/>
                <a:cs typeface="Arial"/>
              </a:rPr>
              <a:t>if we </a:t>
            </a:r>
            <a:r>
              <a:rPr sz="1200" dirty="0">
                <a:latin typeface="Arial"/>
                <a:cs typeface="Arial"/>
              </a:rPr>
              <a:t>add a </a:t>
            </a:r>
            <a:r>
              <a:rPr sz="1200" spc="-5" dirty="0">
                <a:latin typeface="Arial"/>
                <a:cs typeface="Arial"/>
              </a:rPr>
              <a:t>new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product?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does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out-of-stock event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cost?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model 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in two </a:t>
            </a:r>
            <a:r>
              <a:rPr sz="1200" spc="-10" dirty="0">
                <a:latin typeface="Arial"/>
                <a:cs typeface="Arial"/>
              </a:rPr>
              <a:t>ways </a:t>
            </a:r>
            <a:r>
              <a:rPr sz="1200" spc="-5" dirty="0">
                <a:latin typeface="Arial"/>
                <a:cs typeface="Arial"/>
              </a:rPr>
              <a:t>(Figure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I-1):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0350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dirty="0">
                <a:latin typeface="Arial"/>
                <a:cs typeface="Arial"/>
              </a:rPr>
              <a:t>9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116888" y="889507"/>
            <a:ext cx="5529580" cy="74358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240665" marR="237490" indent="-227965">
              <a:lnSpc>
                <a:spcPts val="1380"/>
              </a:lnSpc>
              <a:spcBef>
                <a:spcPts val="195"/>
              </a:spcBef>
              <a:buFont typeface="Symbol"/>
              <a:buChar char=""/>
              <a:tabLst>
                <a:tab pos="240665" algn="l"/>
                <a:tab pos="241300" algn="l"/>
              </a:tabLst>
            </a:pPr>
            <a:r>
              <a:rPr sz="1200" spc="-5" dirty="0">
                <a:latin typeface="Arial"/>
                <a:cs typeface="Arial"/>
              </a:rPr>
              <a:t>Analytical modeling that uses optimization models to investigate the supply  chain</a:t>
            </a:r>
            <a:endParaRPr sz="1200">
              <a:latin typeface="Arial"/>
              <a:cs typeface="Arial"/>
            </a:endParaRPr>
          </a:p>
          <a:p>
            <a:pPr marL="240665" marR="5080" indent="-227965">
              <a:lnSpc>
                <a:spcPts val="1380"/>
              </a:lnSpc>
              <a:spcBef>
                <a:spcPts val="75"/>
              </a:spcBef>
              <a:buFont typeface="Symbol"/>
              <a:buChar char=""/>
              <a:tabLst>
                <a:tab pos="240665" algn="l"/>
                <a:tab pos="241300" algn="l"/>
              </a:tabLst>
            </a:pPr>
            <a:r>
              <a:rPr sz="1200" spc="-5" dirty="0">
                <a:latin typeface="Arial"/>
                <a:cs typeface="Arial"/>
              </a:rPr>
              <a:t>Simulation modeling that uses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set of objects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rules that describe their dy-  </a:t>
            </a:r>
            <a:r>
              <a:rPr sz="1200" dirty="0">
                <a:latin typeface="Arial"/>
                <a:cs typeface="Arial"/>
              </a:rPr>
              <a:t>namic </a:t>
            </a:r>
            <a:r>
              <a:rPr sz="1200" spc="-5" dirty="0">
                <a:latin typeface="Arial"/>
                <a:cs typeface="Arial"/>
              </a:rPr>
              <a:t>behavior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their interaction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represent the supply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chain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3599815"/>
            <a:ext cx="5937885" cy="22155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I-1: </a:t>
            </a:r>
            <a:r>
              <a:rPr sz="1200" spc="-5" dirty="0">
                <a:latin typeface="Arial"/>
                <a:cs typeface="Arial"/>
              </a:rPr>
              <a:t>Analytical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Simulation methods in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anyLogistix.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132715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Both </a:t>
            </a:r>
            <a:r>
              <a:rPr sz="1200" spc="-5" dirty="0">
                <a:latin typeface="Arial"/>
                <a:cs typeface="Arial"/>
              </a:rPr>
              <a:t>methods have certain application areas, advantages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disadvantages.  anyLogistix </a:t>
            </a:r>
            <a:r>
              <a:rPr sz="1200" dirty="0">
                <a:latin typeface="Arial"/>
                <a:cs typeface="Arial"/>
              </a:rPr>
              <a:t>uses both and </a:t>
            </a:r>
            <a:r>
              <a:rPr sz="1200" spc="-5" dirty="0">
                <a:latin typeface="Arial"/>
                <a:cs typeface="Arial"/>
              </a:rPr>
              <a:t>helps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understand differences and application issues. For  example, you can optimize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chain’s facility </a:t>
            </a:r>
            <a:r>
              <a:rPr sz="1200" dirty="0">
                <a:latin typeface="Arial"/>
                <a:cs typeface="Arial"/>
              </a:rPr>
              <a:t>locations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then simulate </a:t>
            </a:r>
            <a:r>
              <a:rPr sz="1200" spc="-5" dirty="0">
                <a:latin typeface="Arial"/>
                <a:cs typeface="Arial"/>
              </a:rPr>
              <a:t>their  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policies, transportation and sourcing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rules.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You’ll </a:t>
            </a:r>
            <a:r>
              <a:rPr sz="1200" dirty="0">
                <a:latin typeface="Arial"/>
                <a:cs typeface="Arial"/>
              </a:rPr>
              <a:t>start at </a:t>
            </a:r>
            <a:r>
              <a:rPr sz="1200" spc="-5" dirty="0">
                <a:latin typeface="Arial"/>
                <a:cs typeface="Arial"/>
              </a:rPr>
              <a:t>the strategic level </a:t>
            </a:r>
            <a:r>
              <a:rPr sz="1200" spc="5" dirty="0">
                <a:latin typeface="Arial"/>
                <a:cs typeface="Arial"/>
              </a:rPr>
              <a:t>by </a:t>
            </a:r>
            <a:r>
              <a:rPr sz="1200" dirty="0">
                <a:latin typeface="Arial"/>
                <a:cs typeface="Arial"/>
              </a:rPr>
              <a:t>using a </a:t>
            </a:r>
            <a:r>
              <a:rPr sz="1200" spc="-5" dirty="0">
                <a:latin typeface="Arial"/>
                <a:cs typeface="Arial"/>
              </a:rPr>
              <a:t>green field analysis </a:t>
            </a:r>
            <a:r>
              <a:rPr sz="1200" dirty="0">
                <a:latin typeface="Arial"/>
                <a:cs typeface="Arial"/>
              </a:rPr>
              <a:t>(GFA), </a:t>
            </a:r>
            <a:r>
              <a:rPr sz="1200" spc="-5" dirty="0">
                <a:latin typeface="Arial"/>
                <a:cs typeface="Arial"/>
              </a:rPr>
              <a:t>sometimes called 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center-of-gravity analysis,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define your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design. During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second  stage, you’ll </a:t>
            </a:r>
            <a:r>
              <a:rPr sz="1200" dirty="0">
                <a:latin typeface="Arial"/>
                <a:cs typeface="Arial"/>
              </a:rPr>
              <a:t>use other </a:t>
            </a:r>
            <a:r>
              <a:rPr sz="1200" spc="-5" dirty="0">
                <a:latin typeface="Arial"/>
                <a:cs typeface="Arial"/>
              </a:rPr>
              <a:t>parameters </a:t>
            </a:r>
            <a:r>
              <a:rPr sz="1200" dirty="0">
                <a:latin typeface="Arial"/>
                <a:cs typeface="Arial"/>
              </a:rPr>
              <a:t>— such as </a:t>
            </a:r>
            <a:r>
              <a:rPr sz="1200" spc="-5" dirty="0">
                <a:latin typeface="Arial"/>
                <a:cs typeface="Arial"/>
              </a:rPr>
              <a:t>transportation costs, real routes and </a:t>
            </a:r>
            <a:r>
              <a:rPr sz="1200" dirty="0">
                <a:latin typeface="Arial"/>
                <a:cs typeface="Arial"/>
              </a:rPr>
              <a:t>fea-  sible </a:t>
            </a:r>
            <a:r>
              <a:rPr sz="1200" spc="-5" dirty="0">
                <a:latin typeface="Arial"/>
                <a:cs typeface="Arial"/>
              </a:rPr>
              <a:t>facility locations </a:t>
            </a:r>
            <a:r>
              <a:rPr sz="1200" dirty="0">
                <a:latin typeface="Arial"/>
                <a:cs typeface="Arial"/>
              </a:rPr>
              <a:t>— and </a:t>
            </a:r>
            <a:r>
              <a:rPr sz="1200" spc="-5" dirty="0">
                <a:latin typeface="Arial"/>
                <a:cs typeface="Arial"/>
              </a:rPr>
              <a:t>perform network optimizations.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your problem state-  ments become </a:t>
            </a:r>
            <a:r>
              <a:rPr sz="1200" dirty="0">
                <a:latin typeface="Arial"/>
                <a:cs typeface="Arial"/>
              </a:rPr>
              <a:t>more </a:t>
            </a:r>
            <a:r>
              <a:rPr sz="1200" spc="-5" dirty="0">
                <a:latin typeface="Arial"/>
                <a:cs typeface="Arial"/>
              </a:rPr>
              <a:t>detailed, your simulations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include combinations of inventory  control, sourcing, transportation and production policies (Figure</a:t>
            </a:r>
            <a:r>
              <a:rPr sz="1200" spc="5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I-2).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9158478"/>
            <a:ext cx="5854700" cy="737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I-2: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pyramid of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analysis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problems.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addition </a:t>
            </a:r>
            <a:r>
              <a:rPr sz="1200" dirty="0">
                <a:latin typeface="Arial"/>
                <a:cs typeface="Arial"/>
              </a:rPr>
              <a:t>to the </a:t>
            </a:r>
            <a:r>
              <a:rPr sz="1200" spc="-5" dirty="0">
                <a:latin typeface="Arial"/>
                <a:cs typeface="Arial"/>
              </a:rPr>
              <a:t>standard functionality you’ll </a:t>
            </a:r>
            <a:r>
              <a:rPr sz="1200" dirty="0">
                <a:latin typeface="Arial"/>
                <a:cs typeface="Arial"/>
              </a:rPr>
              <a:t>find </a:t>
            </a:r>
            <a:r>
              <a:rPr sz="1200" spc="-5" dirty="0">
                <a:latin typeface="Arial"/>
                <a:cs typeface="Arial"/>
              </a:rPr>
              <a:t>in anyLogistix, 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use </a:t>
            </a:r>
            <a:r>
              <a:rPr sz="1200" spc="-10" dirty="0">
                <a:latin typeface="Arial"/>
                <a:cs typeface="Arial"/>
              </a:rPr>
              <a:t>AnyLogic 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extend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policy </a:t>
            </a:r>
            <a:r>
              <a:rPr sz="1200" dirty="0">
                <a:latin typeface="Arial"/>
                <a:cs typeface="Arial"/>
              </a:rPr>
              <a:t>or structural </a:t>
            </a:r>
            <a:r>
              <a:rPr sz="1200" spc="-5" dirty="0">
                <a:latin typeface="Arial"/>
                <a:cs typeface="Arial"/>
              </a:rPr>
              <a:t>object (Figure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I-3).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00430" y="1774316"/>
            <a:ext cx="5939790" cy="176427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10154" y="5993958"/>
            <a:ext cx="5392376" cy="309480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200270"/>
            <a:ext cx="5948045" cy="19418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I-3: </a:t>
            </a:r>
            <a:r>
              <a:rPr sz="1200" spc="-5" dirty="0">
                <a:latin typeface="Arial"/>
                <a:cs typeface="Arial"/>
              </a:rPr>
              <a:t>An AnyLogic extension helps </a:t>
            </a:r>
            <a:r>
              <a:rPr sz="1200" spc="-10" dirty="0">
                <a:latin typeface="Arial"/>
                <a:cs typeface="Arial"/>
              </a:rPr>
              <a:t>improve </a:t>
            </a:r>
            <a:r>
              <a:rPr sz="1200" spc="-5" dirty="0">
                <a:latin typeface="Arial"/>
                <a:cs typeface="Arial"/>
              </a:rPr>
              <a:t>anyLogistix’s supply </a:t>
            </a:r>
            <a:r>
              <a:rPr sz="1200" dirty="0">
                <a:latin typeface="Arial"/>
                <a:cs typeface="Arial"/>
              </a:rPr>
              <a:t>chain</a:t>
            </a:r>
            <a:r>
              <a:rPr sz="1200" spc="6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modeling.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327025" algn="just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use </a:t>
            </a:r>
            <a:r>
              <a:rPr sz="1200" spc="-5" dirty="0">
                <a:latin typeface="Arial"/>
                <a:cs typeface="Arial"/>
              </a:rPr>
              <a:t>AnyLogic’s agent-based, discrete-event and system dynamics simula-  </a:t>
            </a:r>
            <a:r>
              <a:rPr sz="1200" dirty="0">
                <a:latin typeface="Arial"/>
                <a:cs typeface="Arial"/>
              </a:rPr>
              <a:t>tion </a:t>
            </a:r>
            <a:r>
              <a:rPr sz="1200" spc="-5" dirty="0">
                <a:latin typeface="Arial"/>
                <a:cs typeface="Arial"/>
              </a:rPr>
              <a:t>models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customize inventory </a:t>
            </a:r>
            <a:r>
              <a:rPr sz="1200" dirty="0">
                <a:latin typeface="Arial"/>
                <a:cs typeface="Arial"/>
              </a:rPr>
              <a:t>control, </a:t>
            </a:r>
            <a:r>
              <a:rPr sz="1200" spc="-5" dirty="0">
                <a:latin typeface="Arial"/>
                <a:cs typeface="Arial"/>
              </a:rPr>
              <a:t>sourcing, transportation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production  policies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well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distribution centers, customers and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suppliers.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As an </a:t>
            </a:r>
            <a:r>
              <a:rPr sz="1200" spc="-5" dirty="0">
                <a:latin typeface="Arial"/>
                <a:cs typeface="Arial"/>
              </a:rPr>
              <a:t>example, you might </a:t>
            </a:r>
            <a:r>
              <a:rPr sz="1200" dirty="0">
                <a:latin typeface="Arial"/>
                <a:cs typeface="Arial"/>
              </a:rPr>
              <a:t>decide to </a:t>
            </a:r>
            <a:r>
              <a:rPr sz="1200" u="sng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not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define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distribution center’s </a:t>
            </a:r>
            <a:r>
              <a:rPr sz="1200" dirty="0">
                <a:latin typeface="Arial"/>
                <a:cs typeface="Arial"/>
              </a:rPr>
              <a:t>processing </a:t>
            </a:r>
            <a:r>
              <a:rPr sz="1200" spc="-5" dirty="0">
                <a:latin typeface="Arial"/>
                <a:cs typeface="Arial"/>
              </a:rPr>
              <a:t>time </a:t>
            </a:r>
            <a:r>
              <a:rPr sz="1200" dirty="0">
                <a:latin typeface="Arial"/>
                <a:cs typeface="Arial"/>
              </a:rPr>
              <a:t>as  a </a:t>
            </a:r>
            <a:r>
              <a:rPr sz="1200" spc="-5" dirty="0">
                <a:latin typeface="Arial"/>
                <a:cs typeface="Arial"/>
              </a:rPr>
              <a:t>fixed time. Instead, you could embed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simulated distribution center you built in  AnyLogic </a:t>
            </a:r>
            <a:r>
              <a:rPr sz="1200" dirty="0">
                <a:latin typeface="Arial"/>
                <a:cs typeface="Arial"/>
              </a:rPr>
              <a:t>that uses </a:t>
            </a:r>
            <a:r>
              <a:rPr sz="1200" spc="-5" dirty="0">
                <a:latin typeface="Arial"/>
                <a:cs typeface="Arial"/>
              </a:rPr>
              <a:t>details </a:t>
            </a:r>
            <a:r>
              <a:rPr sz="1200" dirty="0">
                <a:latin typeface="Arial"/>
                <a:cs typeface="Arial"/>
              </a:rPr>
              <a:t>such as </a:t>
            </a:r>
            <a:r>
              <a:rPr sz="1200" spc="-5" dirty="0">
                <a:latin typeface="Arial"/>
                <a:cs typeface="Arial"/>
              </a:rPr>
              <a:t>forklift capacities, </a:t>
            </a:r>
            <a:r>
              <a:rPr sz="1200" dirty="0">
                <a:latin typeface="Arial"/>
                <a:cs typeface="Arial"/>
              </a:rPr>
              <a:t>real </a:t>
            </a:r>
            <a:r>
              <a:rPr sz="1200" spc="-5" dirty="0">
                <a:latin typeface="Arial"/>
                <a:cs typeface="Arial"/>
              </a:rPr>
              <a:t>layouts </a:t>
            </a:r>
            <a:r>
              <a:rPr sz="1200" spc="-1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loading </a:t>
            </a:r>
            <a:r>
              <a:rPr sz="1200" dirty="0">
                <a:latin typeface="Arial"/>
                <a:cs typeface="Arial"/>
              </a:rPr>
              <a:t>and un-  </a:t>
            </a:r>
            <a:r>
              <a:rPr sz="1200" spc="-5" dirty="0">
                <a:latin typeface="Arial"/>
                <a:cs typeface="Arial"/>
              </a:rPr>
              <a:t>loading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times.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also integrate anyLogistix </a:t>
            </a:r>
            <a:r>
              <a:rPr sz="120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ERP or </a:t>
            </a:r>
            <a:r>
              <a:rPr sz="1200" dirty="0">
                <a:latin typeface="Arial"/>
                <a:cs typeface="Arial"/>
              </a:rPr>
              <a:t>SCM systems </a:t>
            </a:r>
            <a:r>
              <a:rPr sz="1200" spc="-5" dirty="0">
                <a:latin typeface="Arial"/>
                <a:cs typeface="Arial"/>
              </a:rPr>
              <a:t>(Figure</a:t>
            </a:r>
            <a:r>
              <a:rPr sz="1200" dirty="0">
                <a:latin typeface="Arial"/>
                <a:cs typeface="Arial"/>
              </a:rPr>
              <a:t> I-4).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8582405"/>
            <a:ext cx="5844540" cy="9886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I-4: </a:t>
            </a:r>
            <a:r>
              <a:rPr sz="1200" spc="-5" dirty="0">
                <a:latin typeface="Arial"/>
                <a:cs typeface="Arial"/>
              </a:rPr>
              <a:t>anyLogistix’s </a:t>
            </a:r>
            <a:r>
              <a:rPr sz="1200" dirty="0">
                <a:latin typeface="Arial"/>
                <a:cs typeface="Arial"/>
              </a:rPr>
              <a:t>integration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ERP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SCM </a:t>
            </a:r>
            <a:r>
              <a:rPr sz="1200" dirty="0">
                <a:latin typeface="Arial"/>
                <a:cs typeface="Arial"/>
              </a:rPr>
              <a:t>systems.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think you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find </a:t>
            </a:r>
            <a:r>
              <a:rPr sz="1200" spc="-5" dirty="0">
                <a:latin typeface="Arial"/>
                <a:cs typeface="Arial"/>
              </a:rPr>
              <a:t>working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to be </a:t>
            </a:r>
            <a:r>
              <a:rPr sz="1200" spc="-5" dirty="0">
                <a:latin typeface="Arial"/>
                <a:cs typeface="Arial"/>
              </a:rPr>
              <a:t>intuitive,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you’ll </a:t>
            </a:r>
            <a:r>
              <a:rPr sz="1200" dirty="0">
                <a:latin typeface="Arial"/>
                <a:cs typeface="Arial"/>
              </a:rPr>
              <a:t>find </a:t>
            </a:r>
            <a:r>
              <a:rPr sz="1200" spc="-5" dirty="0">
                <a:latin typeface="Arial"/>
                <a:cs typeface="Arial"/>
              </a:rPr>
              <a:t>helpful de-  scriptions of the program’s </a:t>
            </a:r>
            <a:r>
              <a:rPr sz="1200" dirty="0">
                <a:latin typeface="Arial"/>
                <a:cs typeface="Arial"/>
              </a:rPr>
              <a:t>features </a:t>
            </a:r>
            <a:r>
              <a:rPr sz="1200" spc="-5" dirty="0">
                <a:latin typeface="Arial"/>
                <a:cs typeface="Arial"/>
              </a:rPr>
              <a:t>throughout </a:t>
            </a:r>
            <a:r>
              <a:rPr sz="1200" dirty="0">
                <a:latin typeface="Arial"/>
                <a:cs typeface="Arial"/>
              </a:rPr>
              <a:t>this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book.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spc="-5" dirty="0">
                <a:latin typeface="Arial"/>
                <a:cs typeface="Arial"/>
              </a:rPr>
              <a:t>Enjoy your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simulation and optimization </a:t>
            </a:r>
            <a:r>
              <a:rPr sz="1200" spc="-10" dirty="0">
                <a:latin typeface="Arial"/>
                <a:cs typeface="Arial"/>
              </a:rPr>
              <a:t>with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anyLogistix!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883160" cy="324446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6281927"/>
            <a:ext cx="5758942" cy="224536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11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887085" cy="11550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 dirty="0">
                <a:latin typeface="Arial"/>
                <a:cs typeface="Arial"/>
              </a:rPr>
              <a:t>Introducing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anyLogistix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b="1" spc="-5" dirty="0">
                <a:latin typeface="Arial"/>
                <a:cs typeface="Arial"/>
              </a:rPr>
              <a:t>Understanding</a:t>
            </a:r>
            <a:r>
              <a:rPr sz="1200" b="1" spc="-3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Projects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The anyLogistix software </a:t>
            </a:r>
            <a:r>
              <a:rPr sz="1200" dirty="0">
                <a:latin typeface="Arial"/>
                <a:cs typeface="Arial"/>
              </a:rPr>
              <a:t>uses projects to </a:t>
            </a:r>
            <a:r>
              <a:rPr sz="1200" spc="-5" dirty="0">
                <a:latin typeface="Arial"/>
                <a:cs typeface="Arial"/>
              </a:rPr>
              <a:t>organize </a:t>
            </a:r>
            <a:r>
              <a:rPr sz="1200" dirty="0">
                <a:latin typeface="Arial"/>
                <a:cs typeface="Arial"/>
              </a:rPr>
              <a:t>data </a:t>
            </a:r>
            <a:r>
              <a:rPr sz="1200" spc="-5" dirty="0">
                <a:latin typeface="Arial"/>
                <a:cs typeface="Arial"/>
              </a:rPr>
              <a:t>and experiments. Each </a:t>
            </a:r>
            <a:r>
              <a:rPr sz="1200" dirty="0">
                <a:latin typeface="Arial"/>
                <a:cs typeface="Arial"/>
              </a:rPr>
              <a:t>project  can </a:t>
            </a:r>
            <a:r>
              <a:rPr sz="1200" spc="-5" dirty="0">
                <a:latin typeface="Arial"/>
                <a:cs typeface="Arial"/>
              </a:rPr>
              <a:t>include </a:t>
            </a:r>
            <a:r>
              <a:rPr sz="1200" dirty="0">
                <a:latin typeface="Arial"/>
                <a:cs typeface="Arial"/>
              </a:rPr>
              <a:t>any </a:t>
            </a:r>
            <a:r>
              <a:rPr sz="1200" spc="-5" dirty="0">
                <a:latin typeface="Arial"/>
                <a:cs typeface="Arial"/>
              </a:rPr>
              <a:t>number of scenarios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experiments. </a:t>
            </a:r>
            <a:r>
              <a:rPr sz="1200" spc="5" dirty="0">
                <a:latin typeface="Arial"/>
                <a:cs typeface="Arial"/>
              </a:rPr>
              <a:t>When </a:t>
            </a:r>
            <a:r>
              <a:rPr sz="1200" spc="-5" dirty="0">
                <a:latin typeface="Arial"/>
                <a:cs typeface="Arial"/>
              </a:rPr>
              <a:t>you create </a:t>
            </a:r>
            <a:r>
              <a:rPr sz="1200" dirty="0">
                <a:latin typeface="Arial"/>
                <a:cs typeface="Arial"/>
              </a:rPr>
              <a:t>a project, 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creates a </a:t>
            </a:r>
            <a:r>
              <a:rPr sz="1200" spc="-5" dirty="0">
                <a:latin typeface="Arial"/>
                <a:cs typeface="Arial"/>
              </a:rPr>
              <a:t>dedicated database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store your </a:t>
            </a:r>
            <a:r>
              <a:rPr sz="1200" dirty="0">
                <a:latin typeface="Arial"/>
                <a:cs typeface="Arial"/>
              </a:rPr>
              <a:t>project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information.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2181097"/>
            <a:ext cx="5934075" cy="32956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66675" rIns="0" bIns="0" rtlCol="0">
            <a:spAutoFit/>
          </a:bodyPr>
          <a:lstStyle/>
          <a:p>
            <a:pPr marL="116839">
              <a:lnSpc>
                <a:spcPct val="100000"/>
              </a:lnSpc>
              <a:spcBef>
                <a:spcPts val="52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spc="-5" dirty="0">
                <a:latin typeface="Arial"/>
                <a:cs typeface="Arial"/>
              </a:rPr>
              <a:t>You can only work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one anyLogistix </a:t>
            </a:r>
            <a:r>
              <a:rPr sz="1200" dirty="0">
                <a:latin typeface="Arial"/>
                <a:cs typeface="Arial"/>
              </a:rPr>
              <a:t>project </a:t>
            </a:r>
            <a:r>
              <a:rPr sz="1200" spc="-5" dirty="0">
                <a:latin typeface="Arial"/>
                <a:cs typeface="Arial"/>
              </a:rPr>
              <a:t>at </a:t>
            </a:r>
            <a:r>
              <a:rPr sz="1200" dirty="0">
                <a:latin typeface="Arial"/>
                <a:cs typeface="Arial"/>
              </a:rPr>
              <a:t>a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5" dirty="0">
                <a:latin typeface="Arial"/>
                <a:cs typeface="Arial"/>
              </a:rPr>
              <a:t>time.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2178049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2513329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2578353"/>
            <a:ext cx="5655310" cy="256032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200" b="1" spc="-5" dirty="0">
                <a:latin typeface="Arial"/>
                <a:cs typeface="Arial"/>
              </a:rPr>
              <a:t>Understanding Scenarios</a:t>
            </a:r>
            <a:endParaRPr sz="1200">
              <a:latin typeface="Arial"/>
              <a:cs typeface="Arial"/>
            </a:endParaRPr>
          </a:p>
          <a:p>
            <a:pPr marL="12700" marR="17018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Your simulation and optimization </a:t>
            </a:r>
            <a:r>
              <a:rPr sz="1200" dirty="0">
                <a:latin typeface="Arial"/>
                <a:cs typeface="Arial"/>
              </a:rPr>
              <a:t>starts </a:t>
            </a:r>
            <a:r>
              <a:rPr sz="1200" spc="-5" dirty="0">
                <a:latin typeface="Arial"/>
                <a:cs typeface="Arial"/>
              </a:rPr>
              <a:t>when you </a:t>
            </a:r>
            <a:r>
              <a:rPr sz="1200" dirty="0">
                <a:latin typeface="Arial"/>
                <a:cs typeface="Arial"/>
              </a:rPr>
              <a:t>create a </a:t>
            </a:r>
            <a:r>
              <a:rPr sz="1200" spc="-5" dirty="0">
                <a:latin typeface="Arial"/>
                <a:cs typeface="Arial"/>
              </a:rPr>
              <a:t>scenario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import one  from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Microsoft Excel workbook.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scenario </a:t>
            </a:r>
            <a:r>
              <a:rPr sz="1200" spc="-10" dirty="0">
                <a:latin typeface="Arial"/>
                <a:cs typeface="Arial"/>
              </a:rPr>
              <a:t>is </a:t>
            </a:r>
            <a:r>
              <a:rPr sz="1200" spc="-5" dirty="0">
                <a:latin typeface="Arial"/>
                <a:cs typeface="Arial"/>
              </a:rPr>
              <a:t>made </a:t>
            </a:r>
            <a:r>
              <a:rPr sz="1200" dirty="0">
                <a:latin typeface="Arial"/>
                <a:cs typeface="Arial"/>
              </a:rPr>
              <a:t>up </a:t>
            </a:r>
            <a:r>
              <a:rPr sz="1200" spc="-5" dirty="0">
                <a:latin typeface="Arial"/>
                <a:cs typeface="Arial"/>
              </a:rPr>
              <a:t>of the supply chain’s</a:t>
            </a:r>
            <a:r>
              <a:rPr sz="1200" spc="10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7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Design </a:t>
            </a:r>
            <a:r>
              <a:rPr sz="1200" dirty="0">
                <a:latin typeface="Arial"/>
                <a:cs typeface="Arial"/>
              </a:rPr>
              <a:t>structure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Sourcing, transportation, 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and production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policies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Parameters </a:t>
            </a:r>
            <a:r>
              <a:rPr sz="1200" spc="-5" dirty="0">
                <a:latin typeface="Arial"/>
                <a:cs typeface="Arial"/>
              </a:rPr>
              <a:t>of the structural elements and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policies</a:t>
            </a:r>
            <a:endParaRPr sz="1200">
              <a:latin typeface="Arial"/>
              <a:cs typeface="Arial"/>
            </a:endParaRPr>
          </a:p>
          <a:p>
            <a:pPr marL="12700" marR="13716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After </a:t>
            </a:r>
            <a:r>
              <a:rPr sz="1200" spc="-5" dirty="0">
                <a:latin typeface="Arial"/>
                <a:cs typeface="Arial"/>
              </a:rPr>
              <a:t>you’ve created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imported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scenario, you can perform the following experi-  ments (Figure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I-5):</a:t>
            </a:r>
            <a:endParaRPr sz="1200">
              <a:latin typeface="Arial"/>
              <a:cs typeface="Arial"/>
            </a:endParaRPr>
          </a:p>
          <a:p>
            <a:pPr marL="469265" marR="5080" indent="-227965">
              <a:lnSpc>
                <a:spcPts val="1380"/>
              </a:lnSpc>
              <a:spcBef>
                <a:spcPts val="67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Supply Chain Optimization: Green Field Analysis </a:t>
            </a:r>
            <a:r>
              <a:rPr sz="1200" dirty="0">
                <a:latin typeface="Arial"/>
                <a:cs typeface="Arial"/>
              </a:rPr>
              <a:t>(GFA) and </a:t>
            </a:r>
            <a:r>
              <a:rPr sz="1200" spc="-5" dirty="0">
                <a:latin typeface="Arial"/>
                <a:cs typeface="Arial"/>
              </a:rPr>
              <a:t>Network </a:t>
            </a:r>
            <a:r>
              <a:rPr sz="1200" dirty="0">
                <a:latin typeface="Arial"/>
                <a:cs typeface="Arial"/>
              </a:rPr>
              <a:t>Optimi-  </a:t>
            </a:r>
            <a:r>
              <a:rPr sz="1200" spc="-5" dirty="0">
                <a:latin typeface="Arial"/>
                <a:cs typeface="Arial"/>
              </a:rPr>
              <a:t>zation</a:t>
            </a:r>
            <a:endParaRPr sz="1200">
              <a:latin typeface="Arial"/>
              <a:cs typeface="Arial"/>
            </a:endParaRPr>
          </a:p>
          <a:p>
            <a:pPr marL="469265" marR="62230" indent="-227965">
              <a:lnSpc>
                <a:spcPts val="1380"/>
              </a:lnSpc>
              <a:spcBef>
                <a:spcPts val="8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Supply Chain Analysis: Optimization-based simulation, simulation, variation, 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-5" dirty="0">
                <a:latin typeface="Arial"/>
                <a:cs typeface="Arial"/>
              </a:rPr>
              <a:t> comparison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88288" y="8545829"/>
            <a:ext cx="5772785" cy="126301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I-5: </a:t>
            </a:r>
            <a:r>
              <a:rPr sz="1200" spc="-5" dirty="0">
                <a:latin typeface="Arial"/>
                <a:cs typeface="Arial"/>
              </a:rPr>
              <a:t>An overview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the anyLogistix </a:t>
            </a:r>
            <a:r>
              <a:rPr sz="1200" dirty="0">
                <a:latin typeface="Arial"/>
                <a:cs typeface="Arial"/>
              </a:rPr>
              <a:t>process </a:t>
            </a:r>
            <a:r>
              <a:rPr sz="1200" spc="-5" dirty="0">
                <a:latin typeface="Arial"/>
                <a:cs typeface="Arial"/>
              </a:rPr>
              <a:t>that starts when you </a:t>
            </a:r>
            <a:r>
              <a:rPr sz="1200" dirty="0">
                <a:latin typeface="Arial"/>
                <a:cs typeface="Arial"/>
              </a:rPr>
              <a:t>create a sce-  </a:t>
            </a:r>
            <a:r>
              <a:rPr sz="1200" spc="-5" dirty="0">
                <a:latin typeface="Arial"/>
                <a:cs typeface="Arial"/>
              </a:rPr>
              <a:t>nario and </a:t>
            </a:r>
            <a:r>
              <a:rPr sz="1200" dirty="0">
                <a:latin typeface="Arial"/>
                <a:cs typeface="Arial"/>
              </a:rPr>
              <a:t>ends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your </a:t>
            </a:r>
            <a:r>
              <a:rPr sz="1200" spc="-5" dirty="0">
                <a:latin typeface="Arial"/>
                <a:cs typeface="Arial"/>
              </a:rPr>
              <a:t>experiment’s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9055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The following illustrations introduce you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anyLogistix’s </a:t>
            </a:r>
            <a:r>
              <a:rPr sz="1200" dirty="0">
                <a:latin typeface="Arial"/>
                <a:cs typeface="Arial"/>
              </a:rPr>
              <a:t>user </a:t>
            </a:r>
            <a:r>
              <a:rPr sz="1200" spc="-5" dirty="0">
                <a:latin typeface="Arial"/>
                <a:cs typeface="Arial"/>
              </a:rPr>
              <a:t>interface and show you  </a:t>
            </a:r>
            <a:r>
              <a:rPr sz="1200" dirty="0">
                <a:latin typeface="Arial"/>
                <a:cs typeface="Arial"/>
              </a:rPr>
              <a:t>how to </a:t>
            </a:r>
            <a:r>
              <a:rPr sz="1200" spc="-5" dirty="0">
                <a:latin typeface="Arial"/>
                <a:cs typeface="Arial"/>
              </a:rPr>
              <a:t>create new </a:t>
            </a:r>
            <a:r>
              <a:rPr sz="1200" dirty="0">
                <a:latin typeface="Arial"/>
                <a:cs typeface="Arial"/>
              </a:rPr>
              <a:t>project. </a:t>
            </a:r>
            <a:r>
              <a:rPr sz="1200" spc="-5" dirty="0">
                <a:latin typeface="Arial"/>
                <a:cs typeface="Arial"/>
              </a:rPr>
              <a:t>If you’re </a:t>
            </a:r>
            <a:r>
              <a:rPr sz="1200" dirty="0">
                <a:latin typeface="Arial"/>
                <a:cs typeface="Arial"/>
              </a:rPr>
              <a:t>using </a:t>
            </a:r>
            <a:r>
              <a:rPr sz="1200" spc="-5" dirty="0">
                <a:latin typeface="Arial"/>
                <a:cs typeface="Arial"/>
              </a:rPr>
              <a:t>the program </a:t>
            </a:r>
            <a:r>
              <a:rPr sz="1200" dirty="0">
                <a:latin typeface="Arial"/>
                <a:cs typeface="Arial"/>
              </a:rPr>
              <a:t>for the </a:t>
            </a:r>
            <a:r>
              <a:rPr sz="1200" spc="-5" dirty="0">
                <a:latin typeface="Arial"/>
                <a:cs typeface="Arial"/>
              </a:rPr>
              <a:t>first time,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Projects  </a:t>
            </a:r>
            <a:r>
              <a:rPr sz="1200" spc="-5" dirty="0">
                <a:latin typeface="Arial"/>
                <a:cs typeface="Arial"/>
              </a:rPr>
              <a:t>dialog </a:t>
            </a:r>
            <a:r>
              <a:rPr sz="1200" dirty="0">
                <a:latin typeface="Arial"/>
                <a:cs typeface="Arial"/>
              </a:rPr>
              <a:t>box </a:t>
            </a:r>
            <a:r>
              <a:rPr sz="1200" spc="-5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open </a:t>
            </a:r>
            <a:r>
              <a:rPr sz="1200" spc="-5" dirty="0">
                <a:latin typeface="Arial"/>
                <a:cs typeface="Arial"/>
              </a:rPr>
              <a:t>automatically.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open it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any </a:t>
            </a:r>
            <a:r>
              <a:rPr sz="1200" dirty="0">
                <a:latin typeface="Arial"/>
                <a:cs typeface="Arial"/>
              </a:rPr>
              <a:t>other </a:t>
            </a:r>
            <a:r>
              <a:rPr sz="1200" spc="-5" dirty="0">
                <a:latin typeface="Arial"/>
                <a:cs typeface="Arial"/>
              </a:rPr>
              <a:t>time, point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File  </a:t>
            </a:r>
            <a:r>
              <a:rPr sz="1200" spc="-5" dirty="0">
                <a:latin typeface="Arial"/>
                <a:cs typeface="Arial"/>
              </a:rPr>
              <a:t>menu and </a:t>
            </a:r>
            <a:r>
              <a:rPr sz="1200" dirty="0">
                <a:latin typeface="Arial"/>
                <a:cs typeface="Arial"/>
              </a:rPr>
              <a:t>click </a:t>
            </a:r>
            <a:r>
              <a:rPr sz="1200" b="1" spc="-5" dirty="0">
                <a:latin typeface="Arial"/>
                <a:cs typeface="Arial"/>
              </a:rPr>
              <a:t>Select Project</a:t>
            </a:r>
            <a:r>
              <a:rPr sz="1200" spc="-5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900430" y="5279389"/>
            <a:ext cx="5759450" cy="321094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12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087494"/>
            <a:ext cx="322008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I-6: </a:t>
            </a:r>
            <a:r>
              <a:rPr sz="1200" spc="-5" dirty="0">
                <a:latin typeface="Arial"/>
                <a:cs typeface="Arial"/>
              </a:rPr>
              <a:t>Using anyLogistix’s </a:t>
            </a:r>
            <a:r>
              <a:rPr sz="1200" b="1" spc="-5" dirty="0">
                <a:latin typeface="Arial"/>
                <a:cs typeface="Arial"/>
              </a:rPr>
              <a:t>Projects</a:t>
            </a:r>
            <a:r>
              <a:rPr sz="1200" b="1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Menu.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8542781"/>
            <a:ext cx="5939155" cy="9112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I-7: </a:t>
            </a:r>
            <a:r>
              <a:rPr sz="1200" spc="-5" dirty="0">
                <a:latin typeface="Arial"/>
                <a:cs typeface="Arial"/>
              </a:rPr>
              <a:t>Creating </a:t>
            </a:r>
            <a:r>
              <a:rPr sz="1200" dirty="0">
                <a:latin typeface="Arial"/>
                <a:cs typeface="Arial"/>
              </a:rPr>
              <a:t>a project </a:t>
            </a:r>
            <a:r>
              <a:rPr sz="1200" spc="-5" dirty="0">
                <a:latin typeface="Arial"/>
                <a:cs typeface="Arial"/>
              </a:rPr>
              <a:t>in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anyLogistix.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Figure I-8 shows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basic </a:t>
            </a:r>
            <a:r>
              <a:rPr sz="1200" dirty="0">
                <a:latin typeface="Arial"/>
                <a:cs typeface="Arial"/>
              </a:rPr>
              <a:t>steps </a:t>
            </a:r>
            <a:r>
              <a:rPr sz="1200" spc="-5" dirty="0">
                <a:latin typeface="Arial"/>
                <a:cs typeface="Arial"/>
              </a:rPr>
              <a:t>you’ll </a:t>
            </a:r>
            <a:r>
              <a:rPr sz="1200" dirty="0">
                <a:latin typeface="Arial"/>
                <a:cs typeface="Arial"/>
              </a:rPr>
              <a:t>use to </a:t>
            </a:r>
            <a:r>
              <a:rPr sz="1200" spc="-5" dirty="0">
                <a:latin typeface="Arial"/>
                <a:cs typeface="Arial"/>
              </a:rPr>
              <a:t>log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to anyLogistix’s </a:t>
            </a:r>
            <a:r>
              <a:rPr sz="1200" dirty="0">
                <a:latin typeface="Arial"/>
                <a:cs typeface="Arial"/>
              </a:rPr>
              <a:t>project </a:t>
            </a:r>
            <a:r>
              <a:rPr sz="1200" spc="-5" dirty="0">
                <a:latin typeface="Arial"/>
                <a:cs typeface="Arial"/>
              </a:rPr>
              <a:t>database. If  you haven’t created </a:t>
            </a:r>
            <a:r>
              <a:rPr sz="1200" dirty="0">
                <a:latin typeface="Arial"/>
                <a:cs typeface="Arial"/>
              </a:rPr>
              <a:t>a user </a:t>
            </a:r>
            <a:r>
              <a:rPr sz="1200" spc="-5" dirty="0">
                <a:latin typeface="Arial"/>
                <a:cs typeface="Arial"/>
              </a:rPr>
              <a:t>account, the program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prompt </a:t>
            </a:r>
            <a:r>
              <a:rPr sz="1200" spc="-5" dirty="0">
                <a:latin typeface="Arial"/>
                <a:cs typeface="Arial"/>
              </a:rPr>
              <a:t>you to </a:t>
            </a:r>
            <a:r>
              <a:rPr sz="1200" dirty="0">
                <a:latin typeface="Arial"/>
                <a:cs typeface="Arial"/>
              </a:rPr>
              <a:t>set </a:t>
            </a:r>
            <a:r>
              <a:rPr sz="1200" spc="-5" dirty="0">
                <a:latin typeface="Arial"/>
                <a:cs typeface="Arial"/>
              </a:rPr>
              <a:t>up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username 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password.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758815" cy="313143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4461509"/>
            <a:ext cx="5759450" cy="394881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13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3575430"/>
            <a:ext cx="5697855" cy="737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I-8: </a:t>
            </a:r>
            <a:r>
              <a:rPr sz="1200" spc="-10" dirty="0">
                <a:latin typeface="Arial"/>
                <a:cs typeface="Arial"/>
              </a:rPr>
              <a:t>Logging </a:t>
            </a:r>
            <a:r>
              <a:rPr sz="1200" dirty="0">
                <a:latin typeface="Arial"/>
                <a:cs typeface="Arial"/>
              </a:rPr>
              <a:t>on to </a:t>
            </a:r>
            <a:r>
              <a:rPr sz="1200" spc="-5" dirty="0">
                <a:latin typeface="Arial"/>
                <a:cs typeface="Arial"/>
              </a:rPr>
              <a:t>anyLogistix’s </a:t>
            </a:r>
            <a:r>
              <a:rPr sz="1200" dirty="0">
                <a:latin typeface="Arial"/>
                <a:cs typeface="Arial"/>
              </a:rPr>
              <a:t>project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database.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you’ve </a:t>
            </a:r>
            <a:r>
              <a:rPr sz="1200" dirty="0">
                <a:latin typeface="Arial"/>
                <a:cs typeface="Arial"/>
              </a:rPr>
              <a:t>seen, </a:t>
            </a:r>
            <a:r>
              <a:rPr sz="1200" spc="-5" dirty="0">
                <a:latin typeface="Arial"/>
                <a:cs typeface="Arial"/>
              </a:rPr>
              <a:t>your anyLogistix </a:t>
            </a:r>
            <a:r>
              <a:rPr sz="1200" dirty="0">
                <a:latin typeface="Arial"/>
                <a:cs typeface="Arial"/>
              </a:rPr>
              <a:t>project </a:t>
            </a:r>
            <a:r>
              <a:rPr sz="1200" spc="-5" dirty="0">
                <a:latin typeface="Arial"/>
                <a:cs typeface="Arial"/>
              </a:rPr>
              <a:t>contains scenarios that describe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 chain. Figure I-9 shows </a:t>
            </a:r>
            <a:r>
              <a:rPr sz="1200" dirty="0">
                <a:latin typeface="Arial"/>
                <a:cs typeface="Arial"/>
              </a:rPr>
              <a:t>the basic </a:t>
            </a:r>
            <a:r>
              <a:rPr sz="1200" spc="-5" dirty="0">
                <a:latin typeface="Arial"/>
                <a:cs typeface="Arial"/>
              </a:rPr>
              <a:t>steps you’ll need to perform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create </a:t>
            </a:r>
            <a:r>
              <a:rPr sz="1200" dirty="0">
                <a:latin typeface="Arial"/>
                <a:cs typeface="Arial"/>
              </a:rPr>
              <a:t>a</a:t>
            </a:r>
            <a:r>
              <a:rPr sz="1200" spc="10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scenario.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7928229"/>
            <a:ext cx="5927090" cy="18637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I-9: </a:t>
            </a:r>
            <a:r>
              <a:rPr sz="1200" spc="-5" dirty="0">
                <a:latin typeface="Arial"/>
                <a:cs typeface="Arial"/>
              </a:rPr>
              <a:t>Creating </a:t>
            </a:r>
            <a:r>
              <a:rPr sz="1200" dirty="0">
                <a:latin typeface="Arial"/>
                <a:cs typeface="Arial"/>
              </a:rPr>
              <a:t>a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scenario.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276225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After </a:t>
            </a:r>
            <a:r>
              <a:rPr sz="1200" spc="-5" dirty="0">
                <a:latin typeface="Arial"/>
                <a:cs typeface="Arial"/>
              </a:rPr>
              <a:t>you select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scenario </a:t>
            </a:r>
            <a:r>
              <a:rPr sz="1200" dirty="0">
                <a:latin typeface="Arial"/>
                <a:cs typeface="Arial"/>
              </a:rPr>
              <a:t>from </a:t>
            </a:r>
            <a:r>
              <a:rPr sz="1200" spc="-5" dirty="0">
                <a:latin typeface="Arial"/>
                <a:cs typeface="Arial"/>
              </a:rPr>
              <a:t>the list that displays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the left </a:t>
            </a:r>
            <a:r>
              <a:rPr sz="1200" dirty="0">
                <a:latin typeface="Arial"/>
                <a:cs typeface="Arial"/>
              </a:rPr>
              <a:t>part </a:t>
            </a:r>
            <a:r>
              <a:rPr sz="1200" spc="-5" dirty="0">
                <a:latin typeface="Arial"/>
                <a:cs typeface="Arial"/>
              </a:rPr>
              <a:t>of your screen  (Figure </a:t>
            </a:r>
            <a:r>
              <a:rPr sz="1200" dirty="0">
                <a:latin typeface="Arial"/>
                <a:cs typeface="Arial"/>
              </a:rPr>
              <a:t>I-10), </a:t>
            </a:r>
            <a:r>
              <a:rPr sz="1200" spc="-5" dirty="0">
                <a:latin typeface="Arial"/>
                <a:cs typeface="Arial"/>
              </a:rPr>
              <a:t>you’ll </a:t>
            </a:r>
            <a:r>
              <a:rPr sz="1200" dirty="0">
                <a:latin typeface="Arial"/>
                <a:cs typeface="Arial"/>
              </a:rPr>
              <a:t>see a </a:t>
            </a:r>
            <a:r>
              <a:rPr sz="1200" spc="-5" dirty="0">
                <a:latin typeface="Arial"/>
                <a:cs typeface="Arial"/>
              </a:rPr>
              <a:t>list of options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that scenario.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example, you </a:t>
            </a:r>
            <a:r>
              <a:rPr sz="1200" dirty="0">
                <a:latin typeface="Arial"/>
                <a:cs typeface="Arial"/>
              </a:rPr>
              <a:t>may see  </a:t>
            </a:r>
            <a:r>
              <a:rPr sz="1200" spc="-5" dirty="0">
                <a:latin typeface="Arial"/>
                <a:cs typeface="Arial"/>
              </a:rPr>
              <a:t>options </a:t>
            </a:r>
            <a:r>
              <a:rPr sz="1200" dirty="0">
                <a:latin typeface="Arial"/>
                <a:cs typeface="Arial"/>
              </a:rPr>
              <a:t>such as </a:t>
            </a:r>
            <a:r>
              <a:rPr sz="1200" b="1" spc="-5" dirty="0">
                <a:latin typeface="Arial"/>
                <a:cs typeface="Arial"/>
              </a:rPr>
              <a:t>Scenario Data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Experiment</a:t>
            </a:r>
            <a:r>
              <a:rPr sz="1200" b="1" spc="5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Settings</a:t>
            </a:r>
            <a:r>
              <a:rPr sz="1200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click </a:t>
            </a:r>
            <a:r>
              <a:rPr sz="1200" b="1" spc="-5" dirty="0">
                <a:latin typeface="Arial"/>
                <a:cs typeface="Arial"/>
              </a:rPr>
              <a:t>Data </a:t>
            </a:r>
            <a:r>
              <a:rPr sz="1200" dirty="0">
                <a:latin typeface="Arial"/>
                <a:cs typeface="Arial"/>
              </a:rPr>
              <a:t>for the </a:t>
            </a:r>
            <a:r>
              <a:rPr sz="1200" spc="-5" dirty="0">
                <a:latin typeface="Arial"/>
                <a:cs typeface="Arial"/>
              </a:rPr>
              <a:t>selected scenario, </a:t>
            </a:r>
            <a:r>
              <a:rPr sz="1200" dirty="0">
                <a:latin typeface="Arial"/>
                <a:cs typeface="Arial"/>
              </a:rPr>
              <a:t>a map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your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objects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spc="-5" dirty="0">
                <a:latin typeface="Arial"/>
                <a:cs typeface="Arial"/>
              </a:rPr>
              <a:t>dis-  play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right part of your screen. You can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the toolbar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top of the </a:t>
            </a:r>
            <a:r>
              <a:rPr sz="1200" dirty="0">
                <a:latin typeface="Arial"/>
                <a:cs typeface="Arial"/>
              </a:rPr>
              <a:t>map to </a:t>
            </a:r>
            <a:r>
              <a:rPr sz="1200" spc="-5" dirty="0">
                <a:latin typeface="Arial"/>
                <a:cs typeface="Arial"/>
              </a:rPr>
              <a:t>add  objects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your supply chain, show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hide sourcing </a:t>
            </a:r>
            <a:r>
              <a:rPr sz="1200" dirty="0">
                <a:latin typeface="Arial"/>
                <a:cs typeface="Arial"/>
              </a:rPr>
              <a:t>paths </a:t>
            </a:r>
            <a:r>
              <a:rPr sz="1200" spc="-5" dirty="0">
                <a:latin typeface="Arial"/>
                <a:cs typeface="Arial"/>
              </a:rPr>
              <a:t>and show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hide object  names.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the bottom of the screen, you’ll see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list of tables you’ll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to </a:t>
            </a:r>
            <a:r>
              <a:rPr sz="1200" dirty="0">
                <a:latin typeface="Arial"/>
                <a:cs typeface="Arial"/>
              </a:rPr>
              <a:t>set up </a:t>
            </a:r>
            <a:r>
              <a:rPr sz="1200" spc="-5" dirty="0">
                <a:latin typeface="Arial"/>
                <a:cs typeface="Arial"/>
              </a:rPr>
              <a:t>the  supply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chain.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759450" cy="262026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4453127"/>
            <a:ext cx="5789141" cy="341934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14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576698"/>
            <a:ext cx="4276090" cy="561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I-10: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sample of anyLogistix’s graphical </a:t>
            </a:r>
            <a:r>
              <a:rPr sz="1200" dirty="0">
                <a:latin typeface="Arial"/>
                <a:cs typeface="Arial"/>
              </a:rPr>
              <a:t>user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interface.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I-11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how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change scenario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data.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9085326"/>
            <a:ext cx="4457700" cy="561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I-11: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detailed look at anyLogistix’s </a:t>
            </a:r>
            <a:r>
              <a:rPr sz="1200" dirty="0">
                <a:latin typeface="Arial"/>
                <a:cs typeface="Arial"/>
              </a:rPr>
              <a:t>scenario </a:t>
            </a:r>
            <a:r>
              <a:rPr sz="1200" spc="-5" dirty="0">
                <a:latin typeface="Arial"/>
                <a:cs typeface="Arial"/>
              </a:rPr>
              <a:t>data</a:t>
            </a:r>
            <a:r>
              <a:rPr sz="1200" spc="-10" dirty="0">
                <a:latin typeface="Arial"/>
                <a:cs typeface="Arial"/>
              </a:rPr>
              <a:t> view.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spc="-5" dirty="0">
                <a:latin typeface="Arial"/>
                <a:cs typeface="Arial"/>
              </a:rPr>
              <a:t>Figure I-12 helps you understand anyLogistix’s navigation</a:t>
            </a:r>
            <a:r>
              <a:rPr sz="1200" spc="5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menus.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822843" cy="361451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5279389"/>
            <a:ext cx="5759450" cy="375081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15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7957184"/>
            <a:ext cx="5588000" cy="14160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I-12: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overview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anyLogistix’s</a:t>
            </a:r>
            <a:r>
              <a:rPr sz="1200" dirty="0">
                <a:latin typeface="Arial"/>
                <a:cs typeface="Arial"/>
              </a:rPr>
              <a:t> menus.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b="1" dirty="0">
                <a:latin typeface="Arial"/>
                <a:cs typeface="Arial"/>
              </a:rPr>
              <a:t>Option 1: </a:t>
            </a:r>
            <a:r>
              <a:rPr sz="1200" b="1" spc="-5" dirty="0">
                <a:latin typeface="Arial"/>
                <a:cs typeface="Arial"/>
              </a:rPr>
              <a:t>Setting Up </a:t>
            </a:r>
            <a:r>
              <a:rPr sz="1200" b="1" dirty="0">
                <a:latin typeface="Arial"/>
                <a:cs typeface="Arial"/>
              </a:rPr>
              <a:t>a </a:t>
            </a:r>
            <a:r>
              <a:rPr sz="1200" b="1" spc="-5" dirty="0">
                <a:latin typeface="Arial"/>
                <a:cs typeface="Arial"/>
              </a:rPr>
              <a:t>Green </a:t>
            </a:r>
            <a:r>
              <a:rPr sz="1200" b="1" dirty="0">
                <a:latin typeface="Arial"/>
                <a:cs typeface="Arial"/>
              </a:rPr>
              <a:t>Field </a:t>
            </a:r>
            <a:r>
              <a:rPr sz="1200" b="1" spc="-10" dirty="0">
                <a:latin typeface="Arial"/>
                <a:cs typeface="Arial"/>
              </a:rPr>
              <a:t>Analysis</a:t>
            </a:r>
            <a:r>
              <a:rPr sz="1200" b="1" spc="1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Experiment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0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The image below (Figure I-13) shows you </a:t>
            </a:r>
            <a:r>
              <a:rPr sz="1200" dirty="0">
                <a:latin typeface="Arial"/>
                <a:cs typeface="Arial"/>
              </a:rPr>
              <a:t>how to prepare a </a:t>
            </a:r>
            <a:r>
              <a:rPr sz="1200" spc="-5" dirty="0">
                <a:latin typeface="Arial"/>
                <a:cs typeface="Arial"/>
              </a:rPr>
              <a:t>green field analysis  </a:t>
            </a:r>
            <a:r>
              <a:rPr sz="1200" dirty="0">
                <a:latin typeface="Arial"/>
                <a:cs typeface="Arial"/>
              </a:rPr>
              <a:t>(GFA) </a:t>
            </a:r>
            <a:r>
              <a:rPr sz="1200" spc="-5" dirty="0">
                <a:latin typeface="Arial"/>
                <a:cs typeface="Arial"/>
              </a:rPr>
              <a:t>experiment.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anyLogistix’s </a:t>
            </a:r>
            <a:r>
              <a:rPr sz="1200" dirty="0">
                <a:latin typeface="Arial"/>
                <a:cs typeface="Arial"/>
              </a:rPr>
              <a:t>left </a:t>
            </a:r>
            <a:r>
              <a:rPr sz="1200" spc="-5" dirty="0">
                <a:latin typeface="Arial"/>
                <a:cs typeface="Arial"/>
              </a:rPr>
              <a:t>pane, click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dirty="0">
                <a:latin typeface="Arial"/>
                <a:cs typeface="Arial"/>
              </a:rPr>
              <a:t>GFA </a:t>
            </a:r>
            <a:r>
              <a:rPr sz="1200" spc="-5" dirty="0">
                <a:latin typeface="Arial"/>
                <a:cs typeface="Arial"/>
              </a:rPr>
              <a:t>heading, click </a:t>
            </a:r>
            <a:r>
              <a:rPr sz="1200" b="1" dirty="0">
                <a:latin typeface="Arial"/>
                <a:cs typeface="Arial"/>
              </a:rPr>
              <a:t>Simple  </a:t>
            </a:r>
            <a:r>
              <a:rPr sz="1200" b="1" spc="-5" dirty="0">
                <a:latin typeface="Arial"/>
                <a:cs typeface="Arial"/>
              </a:rPr>
              <a:t>GFA</a:t>
            </a:r>
            <a:r>
              <a:rPr sz="1200" spc="-5" dirty="0">
                <a:latin typeface="Arial"/>
                <a:cs typeface="Arial"/>
              </a:rPr>
              <a:t>,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then </a:t>
            </a:r>
            <a:r>
              <a:rPr sz="1200" dirty="0">
                <a:latin typeface="Arial"/>
                <a:cs typeface="Arial"/>
              </a:rPr>
              <a:t>click </a:t>
            </a:r>
            <a:r>
              <a:rPr sz="1200" b="1" spc="-5" dirty="0">
                <a:latin typeface="Arial"/>
                <a:cs typeface="Arial"/>
              </a:rPr>
              <a:t>GFA </a:t>
            </a:r>
            <a:r>
              <a:rPr sz="1200" b="1" dirty="0">
                <a:latin typeface="Arial"/>
                <a:cs typeface="Arial"/>
              </a:rPr>
              <a:t>experiment</a:t>
            </a:r>
            <a:r>
              <a:rPr sz="1200" dirty="0">
                <a:latin typeface="Arial"/>
                <a:cs typeface="Arial"/>
              </a:rPr>
              <a:t>. </a:t>
            </a:r>
            <a:r>
              <a:rPr sz="1200" spc="-5" dirty="0">
                <a:latin typeface="Arial"/>
                <a:cs typeface="Arial"/>
              </a:rPr>
              <a:t>Afterward, you’ll </a:t>
            </a:r>
            <a:r>
              <a:rPr sz="1200" dirty="0">
                <a:latin typeface="Arial"/>
                <a:cs typeface="Arial"/>
              </a:rPr>
              <a:t>need to </a:t>
            </a:r>
            <a:r>
              <a:rPr sz="1200" spc="-5" dirty="0">
                <a:latin typeface="Arial"/>
                <a:cs typeface="Arial"/>
              </a:rPr>
              <a:t>select your experi-  ment’s settings.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76625" y="1152143"/>
            <a:ext cx="5780669" cy="356082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74315" y="4790439"/>
            <a:ext cx="5767660" cy="310662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16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689474"/>
            <a:ext cx="5644515" cy="12401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I-13: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green field analysis </a:t>
            </a:r>
            <a:r>
              <a:rPr sz="1200" dirty="0">
                <a:latin typeface="Arial"/>
                <a:cs typeface="Arial"/>
              </a:rPr>
              <a:t>(GFA) </a:t>
            </a:r>
            <a:r>
              <a:rPr sz="1200" spc="-5" dirty="0">
                <a:latin typeface="Arial"/>
                <a:cs typeface="Arial"/>
              </a:rPr>
              <a:t>experiment’s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settings.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dirty="0">
                <a:latin typeface="Arial"/>
                <a:cs typeface="Arial"/>
              </a:rPr>
              <a:t>Option 2: </a:t>
            </a:r>
            <a:r>
              <a:rPr sz="1200" b="1" spc="-5" dirty="0">
                <a:latin typeface="Arial"/>
                <a:cs typeface="Arial"/>
              </a:rPr>
              <a:t>Setting Up </a:t>
            </a:r>
            <a:r>
              <a:rPr sz="1200" b="1" dirty="0">
                <a:latin typeface="Arial"/>
                <a:cs typeface="Arial"/>
              </a:rPr>
              <a:t>a </a:t>
            </a:r>
            <a:r>
              <a:rPr sz="1200" b="1" spc="-5" dirty="0">
                <a:latin typeface="Arial"/>
                <a:cs typeface="Arial"/>
              </a:rPr>
              <a:t>Network Optimization Experiment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0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The following image (Figure I-14) shows you </a:t>
            </a:r>
            <a:r>
              <a:rPr sz="1200" dirty="0">
                <a:latin typeface="Arial"/>
                <a:cs typeface="Arial"/>
              </a:rPr>
              <a:t>how to set up a </a:t>
            </a:r>
            <a:r>
              <a:rPr sz="1200" spc="-5" dirty="0">
                <a:latin typeface="Arial"/>
                <a:cs typeface="Arial"/>
              </a:rPr>
              <a:t>network optimization  experiment.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anyLogistix’s </a:t>
            </a:r>
            <a:r>
              <a:rPr sz="1200" dirty="0">
                <a:latin typeface="Arial"/>
                <a:cs typeface="Arial"/>
              </a:rPr>
              <a:t>left </a:t>
            </a:r>
            <a:r>
              <a:rPr sz="1200" spc="-5" dirty="0">
                <a:latin typeface="Arial"/>
                <a:cs typeface="Arial"/>
              </a:rPr>
              <a:t>pane, click the </a:t>
            </a:r>
            <a:r>
              <a:rPr sz="1200" b="1" spc="-5" dirty="0">
                <a:latin typeface="Arial"/>
                <a:cs typeface="Arial"/>
              </a:rPr>
              <a:t>NO </a:t>
            </a:r>
            <a:r>
              <a:rPr sz="1200" spc="-5" dirty="0">
                <a:latin typeface="Arial"/>
                <a:cs typeface="Arial"/>
              </a:rPr>
              <a:t>heading, click </a:t>
            </a:r>
            <a:r>
              <a:rPr sz="1200" b="1" spc="-10" dirty="0">
                <a:latin typeface="Arial"/>
                <a:cs typeface="Arial"/>
              </a:rPr>
              <a:t>Simple </a:t>
            </a:r>
            <a:r>
              <a:rPr sz="1200" b="1" spc="-5" dirty="0">
                <a:latin typeface="Arial"/>
                <a:cs typeface="Arial"/>
              </a:rPr>
              <a:t>NO </a:t>
            </a:r>
            <a:r>
              <a:rPr sz="1200" spc="-5" dirty="0">
                <a:latin typeface="Arial"/>
                <a:cs typeface="Arial"/>
              </a:rPr>
              <a:t>to </a:t>
            </a:r>
            <a:r>
              <a:rPr sz="1200" dirty="0">
                <a:latin typeface="Arial"/>
                <a:cs typeface="Arial"/>
              </a:rPr>
              <a:t>se-  </a:t>
            </a:r>
            <a:r>
              <a:rPr sz="1200" spc="-5" dirty="0">
                <a:latin typeface="Arial"/>
                <a:cs typeface="Arial"/>
              </a:rPr>
              <a:t>lect the network optimization scenario, and then </a:t>
            </a:r>
            <a:r>
              <a:rPr sz="1200" dirty="0">
                <a:latin typeface="Arial"/>
                <a:cs typeface="Arial"/>
              </a:rPr>
              <a:t>click </a:t>
            </a:r>
            <a:r>
              <a:rPr sz="1200" b="1" spc="-5" dirty="0">
                <a:latin typeface="Arial"/>
                <a:cs typeface="Arial"/>
              </a:rPr>
              <a:t>NO</a:t>
            </a:r>
            <a:r>
              <a:rPr sz="1200" b="1" spc="5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experiment</a:t>
            </a:r>
            <a:r>
              <a:rPr sz="1200" spc="-5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9496755"/>
            <a:ext cx="371221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I-14: </a:t>
            </a:r>
            <a:r>
              <a:rPr sz="1200" spc="-5" dirty="0">
                <a:latin typeface="Arial"/>
                <a:cs typeface="Arial"/>
              </a:rPr>
              <a:t>Network optimization experiment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settings.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136473" y="900683"/>
            <a:ext cx="5497525" cy="373418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408710" y="6070091"/>
            <a:ext cx="4921450" cy="336593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17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769610" cy="8870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Option 3: </a:t>
            </a:r>
            <a:r>
              <a:rPr sz="1200" b="1" spc="-5" dirty="0">
                <a:latin typeface="Arial"/>
                <a:cs typeface="Arial"/>
              </a:rPr>
              <a:t>Setting Up </a:t>
            </a:r>
            <a:r>
              <a:rPr sz="1200" b="1" dirty="0">
                <a:latin typeface="Arial"/>
                <a:cs typeface="Arial"/>
              </a:rPr>
              <a:t>a </a:t>
            </a:r>
            <a:r>
              <a:rPr sz="1200" b="1" spc="-5" dirty="0">
                <a:latin typeface="Arial"/>
                <a:cs typeface="Arial"/>
              </a:rPr>
              <a:t>Simulation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Experiment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0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The image below (Figure I-15) shows you </a:t>
            </a:r>
            <a:r>
              <a:rPr sz="1200" dirty="0">
                <a:latin typeface="Arial"/>
                <a:cs typeface="Arial"/>
              </a:rPr>
              <a:t>how to set up a </a:t>
            </a:r>
            <a:r>
              <a:rPr sz="1200" spc="-5" dirty="0">
                <a:latin typeface="Arial"/>
                <a:cs typeface="Arial"/>
              </a:rPr>
              <a:t>simulation experiment. </a:t>
            </a:r>
            <a:r>
              <a:rPr sz="1200" dirty="0">
                <a:latin typeface="Arial"/>
                <a:cs typeface="Arial"/>
              </a:rPr>
              <a:t>In  </a:t>
            </a:r>
            <a:r>
              <a:rPr sz="1200" spc="-5" dirty="0">
                <a:latin typeface="Arial"/>
                <a:cs typeface="Arial"/>
              </a:rPr>
              <a:t>anyLogistix’s </a:t>
            </a:r>
            <a:r>
              <a:rPr sz="1200" dirty="0">
                <a:latin typeface="Arial"/>
                <a:cs typeface="Arial"/>
              </a:rPr>
              <a:t>left </a:t>
            </a:r>
            <a:r>
              <a:rPr sz="1200" spc="-5" dirty="0">
                <a:latin typeface="Arial"/>
                <a:cs typeface="Arial"/>
              </a:rPr>
              <a:t>pane, </a:t>
            </a:r>
            <a:r>
              <a:rPr sz="1200" dirty="0">
                <a:latin typeface="Arial"/>
                <a:cs typeface="Arial"/>
              </a:rPr>
              <a:t>click the </a:t>
            </a:r>
            <a:r>
              <a:rPr sz="1200" b="1" spc="-5" dirty="0">
                <a:latin typeface="Arial"/>
                <a:cs typeface="Arial"/>
              </a:rPr>
              <a:t>SIM </a:t>
            </a:r>
            <a:r>
              <a:rPr sz="1200" spc="-5" dirty="0">
                <a:latin typeface="Arial"/>
                <a:cs typeface="Arial"/>
              </a:rPr>
              <a:t>heading, </a:t>
            </a:r>
            <a:r>
              <a:rPr sz="1200" dirty="0">
                <a:latin typeface="Arial"/>
                <a:cs typeface="Arial"/>
              </a:rPr>
              <a:t>click </a:t>
            </a:r>
            <a:r>
              <a:rPr sz="1200" b="1" dirty="0">
                <a:latin typeface="Arial"/>
                <a:cs typeface="Arial"/>
              </a:rPr>
              <a:t>Simulation </a:t>
            </a:r>
            <a:r>
              <a:rPr sz="1200" b="1" spc="-5" dirty="0">
                <a:latin typeface="Arial"/>
                <a:cs typeface="Arial"/>
              </a:rPr>
              <a:t>Experiment </a:t>
            </a:r>
            <a:r>
              <a:rPr sz="1200" spc="-5" dirty="0">
                <a:latin typeface="Arial"/>
                <a:cs typeface="Arial"/>
              </a:rPr>
              <a:t>and then  </a:t>
            </a:r>
            <a:r>
              <a:rPr sz="1200" dirty="0">
                <a:latin typeface="Arial"/>
                <a:cs typeface="Arial"/>
              </a:rPr>
              <a:t>decide </a:t>
            </a:r>
            <a:r>
              <a:rPr sz="1200" spc="-5" dirty="0">
                <a:latin typeface="Arial"/>
                <a:cs typeface="Arial"/>
              </a:rPr>
              <a:t>which </a:t>
            </a:r>
            <a:r>
              <a:rPr sz="1200" dirty="0">
                <a:latin typeface="Arial"/>
                <a:cs typeface="Arial"/>
              </a:rPr>
              <a:t>statistics </a:t>
            </a:r>
            <a:r>
              <a:rPr sz="1200" spc="-5" dirty="0">
                <a:latin typeface="Arial"/>
                <a:cs typeface="Arial"/>
              </a:rPr>
              <a:t>you want AnyLogistix </a:t>
            </a:r>
            <a:r>
              <a:rPr sz="1200" spc="5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collect during the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4979034"/>
            <a:ext cx="5717540" cy="9124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I-15: </a:t>
            </a:r>
            <a:r>
              <a:rPr sz="1200" spc="-5" dirty="0">
                <a:latin typeface="Arial"/>
                <a:cs typeface="Arial"/>
              </a:rPr>
              <a:t>Simulation experiment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settings.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 algn="just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Figures I-16 and I-17 show you </a:t>
            </a:r>
            <a:r>
              <a:rPr sz="1200" dirty="0">
                <a:latin typeface="Arial"/>
                <a:cs typeface="Arial"/>
              </a:rPr>
              <a:t>how to </a:t>
            </a:r>
            <a:r>
              <a:rPr sz="1200" spc="-5" dirty="0">
                <a:latin typeface="Arial"/>
                <a:cs typeface="Arial"/>
              </a:rPr>
              <a:t>work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anyLogistix’s </a:t>
            </a:r>
            <a:r>
              <a:rPr sz="1200" dirty="0">
                <a:latin typeface="Arial"/>
                <a:cs typeface="Arial"/>
              </a:rPr>
              <a:t>dashboard. </a:t>
            </a:r>
            <a:r>
              <a:rPr sz="1200" spc="-5" dirty="0">
                <a:latin typeface="Arial"/>
                <a:cs typeface="Arial"/>
              </a:rPr>
              <a:t>You’ll </a:t>
            </a:r>
            <a:r>
              <a:rPr sz="1200" dirty="0">
                <a:latin typeface="Arial"/>
                <a:cs typeface="Arial"/>
              </a:rPr>
              <a:t>use  this </a:t>
            </a:r>
            <a:r>
              <a:rPr sz="1200" spc="-5" dirty="0">
                <a:latin typeface="Arial"/>
                <a:cs typeface="Arial"/>
              </a:rPr>
              <a:t>dashboard—which </a:t>
            </a:r>
            <a:r>
              <a:rPr sz="1200" dirty="0">
                <a:latin typeface="Arial"/>
                <a:cs typeface="Arial"/>
              </a:rPr>
              <a:t>may </a:t>
            </a:r>
            <a:r>
              <a:rPr sz="1200" spc="-5" dirty="0">
                <a:latin typeface="Arial"/>
                <a:cs typeface="Arial"/>
              </a:rPr>
              <a:t>include one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many </a:t>
            </a:r>
            <a:r>
              <a:rPr sz="1200" dirty="0">
                <a:latin typeface="Arial"/>
                <a:cs typeface="Arial"/>
              </a:rPr>
              <a:t>pages—to </a:t>
            </a:r>
            <a:r>
              <a:rPr sz="1200" spc="-5" dirty="0">
                <a:latin typeface="Arial"/>
                <a:cs typeface="Arial"/>
              </a:rPr>
              <a:t>display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statistics the  program collects during your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9534855"/>
            <a:ext cx="433768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I-16: </a:t>
            </a:r>
            <a:r>
              <a:rPr sz="1200" spc="-5" dirty="0">
                <a:latin typeface="Arial"/>
                <a:cs typeface="Arial"/>
              </a:rPr>
              <a:t>Simulation experiment settings: dashboard </a:t>
            </a:r>
            <a:r>
              <a:rPr sz="1200" dirty="0">
                <a:latin typeface="Arial"/>
                <a:cs typeface="Arial"/>
              </a:rPr>
              <a:t>(1 </a:t>
            </a:r>
            <a:r>
              <a:rPr sz="1200" spc="-5" dirty="0">
                <a:latin typeface="Arial"/>
                <a:cs typeface="Arial"/>
              </a:rPr>
              <a:t>of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2).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00430" y="1906523"/>
            <a:ext cx="5815352" cy="30179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6031991"/>
            <a:ext cx="5938901" cy="344208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18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384674"/>
            <a:ext cx="5772150" cy="10864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I-17: </a:t>
            </a:r>
            <a:r>
              <a:rPr sz="1200" spc="-5" dirty="0">
                <a:latin typeface="Arial"/>
                <a:cs typeface="Arial"/>
              </a:rPr>
              <a:t>Simulation experiment settings: dashboard (image </a:t>
            </a:r>
            <a:r>
              <a:rPr sz="1200" dirty="0">
                <a:latin typeface="Arial"/>
                <a:cs typeface="Arial"/>
              </a:rPr>
              <a:t>2 </a:t>
            </a:r>
            <a:r>
              <a:rPr sz="1200" spc="-5" dirty="0">
                <a:latin typeface="Arial"/>
                <a:cs typeface="Arial"/>
              </a:rPr>
              <a:t>of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2).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Figure I-18 shows you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steps you need to complete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set up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variation experi-  ment. You’ll </a:t>
            </a:r>
            <a:r>
              <a:rPr sz="1200" dirty="0">
                <a:latin typeface="Arial"/>
                <a:cs typeface="Arial"/>
              </a:rPr>
              <a:t>start by </a:t>
            </a:r>
            <a:r>
              <a:rPr sz="1200" spc="-5" dirty="0">
                <a:latin typeface="Arial"/>
                <a:cs typeface="Arial"/>
              </a:rPr>
              <a:t>navigating </a:t>
            </a:r>
            <a:r>
              <a:rPr sz="1200" dirty="0">
                <a:latin typeface="Arial"/>
                <a:cs typeface="Arial"/>
              </a:rPr>
              <a:t>to the </a:t>
            </a:r>
            <a:r>
              <a:rPr sz="1200" spc="-5" dirty="0">
                <a:latin typeface="Arial"/>
                <a:cs typeface="Arial"/>
              </a:rPr>
              <a:t>right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experiments </a:t>
            </a:r>
            <a:r>
              <a:rPr sz="1200" dirty="0">
                <a:latin typeface="Arial"/>
                <a:cs typeface="Arial"/>
              </a:rPr>
              <a:t>tree </a:t>
            </a:r>
            <a:r>
              <a:rPr sz="1200" spc="-5" dirty="0">
                <a:latin typeface="Arial"/>
                <a:cs typeface="Arial"/>
              </a:rPr>
              <a:t>and clicking </a:t>
            </a:r>
            <a:r>
              <a:rPr sz="1200" b="1" spc="-5" dirty="0">
                <a:latin typeface="Arial"/>
                <a:cs typeface="Arial"/>
              </a:rPr>
              <a:t>Varia-  </a:t>
            </a:r>
            <a:r>
              <a:rPr sz="1200" b="1" dirty="0">
                <a:latin typeface="Arial"/>
                <a:cs typeface="Arial"/>
              </a:rPr>
              <a:t>tion </a:t>
            </a:r>
            <a:r>
              <a:rPr sz="1200" b="1" spc="-5" dirty="0">
                <a:latin typeface="Arial"/>
                <a:cs typeface="Arial"/>
              </a:rPr>
              <a:t>experiment</a:t>
            </a:r>
            <a:r>
              <a:rPr sz="1200" spc="-5" dirty="0">
                <a:latin typeface="Arial"/>
                <a:cs typeface="Arial"/>
              </a:rPr>
              <a:t>. Afterward, you </a:t>
            </a:r>
            <a:r>
              <a:rPr sz="1200" dirty="0">
                <a:latin typeface="Arial"/>
                <a:cs typeface="Arial"/>
              </a:rPr>
              <a:t>must </a:t>
            </a:r>
            <a:r>
              <a:rPr sz="1200" spc="-5" dirty="0">
                <a:latin typeface="Arial"/>
                <a:cs typeface="Arial"/>
              </a:rPr>
              <a:t>select the scenario you want, define the varia-  </a:t>
            </a:r>
            <a:r>
              <a:rPr sz="1200" dirty="0">
                <a:latin typeface="Arial"/>
                <a:cs typeface="Arial"/>
              </a:rPr>
              <a:t>tions </a:t>
            </a:r>
            <a:r>
              <a:rPr sz="1200" spc="-5" dirty="0">
                <a:latin typeface="Arial"/>
                <a:cs typeface="Arial"/>
              </a:rPr>
              <a:t>and then select the statistics you want anyLogistix </a:t>
            </a:r>
            <a:r>
              <a:rPr sz="1200" dirty="0">
                <a:latin typeface="Arial"/>
                <a:cs typeface="Arial"/>
              </a:rPr>
              <a:t>to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collect.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9115805"/>
            <a:ext cx="5720080" cy="737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I-18: </a:t>
            </a:r>
            <a:r>
              <a:rPr sz="1200" spc="-5" dirty="0">
                <a:latin typeface="Arial"/>
                <a:cs typeface="Arial"/>
              </a:rPr>
              <a:t>Variation experiment settings.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you want more information about </a:t>
            </a:r>
            <a:r>
              <a:rPr sz="1200" spc="-10" dirty="0">
                <a:latin typeface="Arial"/>
                <a:cs typeface="Arial"/>
              </a:rPr>
              <a:t>anyLogistix’s </a:t>
            </a:r>
            <a:r>
              <a:rPr sz="1200" dirty="0">
                <a:latin typeface="Arial"/>
                <a:cs typeface="Arial"/>
              </a:rPr>
              <a:t>user interface,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open the  program’s Help feature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pointing </a:t>
            </a:r>
            <a:r>
              <a:rPr sz="1200" dirty="0">
                <a:latin typeface="Arial"/>
                <a:cs typeface="Arial"/>
              </a:rPr>
              <a:t>to the </a:t>
            </a:r>
            <a:r>
              <a:rPr sz="1200" b="1" spc="-5" dirty="0">
                <a:latin typeface="Arial"/>
                <a:cs typeface="Arial"/>
              </a:rPr>
              <a:t>Help </a:t>
            </a:r>
            <a:r>
              <a:rPr sz="1200" spc="-5" dirty="0">
                <a:latin typeface="Arial"/>
                <a:cs typeface="Arial"/>
              </a:rPr>
              <a:t>menu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clicking </a:t>
            </a:r>
            <a:r>
              <a:rPr sz="1200" b="1" spc="-5" dirty="0">
                <a:latin typeface="Arial"/>
                <a:cs typeface="Arial"/>
              </a:rPr>
              <a:t>anyLogistix</a:t>
            </a:r>
            <a:r>
              <a:rPr sz="1200" b="1" spc="55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Help</a:t>
            </a:r>
            <a:r>
              <a:rPr sz="1200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938393" cy="342366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105584" y="5612002"/>
            <a:ext cx="5300932" cy="344550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19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5791"/>
            <a:ext cx="5965190" cy="88099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5" dirty="0">
                <a:latin typeface="Arial"/>
                <a:cs typeface="Arial"/>
              </a:rPr>
              <a:t>Chapter 1: Two-stage </a:t>
            </a:r>
            <a:r>
              <a:rPr sz="1600" b="1" dirty="0">
                <a:latin typeface="Arial"/>
                <a:cs typeface="Arial"/>
              </a:rPr>
              <a:t>Supply</a:t>
            </a:r>
            <a:r>
              <a:rPr sz="1600" b="1" spc="-2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Chain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5"/>
              </a:spcBef>
            </a:pPr>
            <a:r>
              <a:rPr sz="1200" b="1" dirty="0">
                <a:latin typeface="Arial"/>
                <a:cs typeface="Arial"/>
              </a:rPr>
              <a:t>Our </a:t>
            </a:r>
            <a:r>
              <a:rPr sz="1200" b="1" spc="-5" dirty="0">
                <a:latin typeface="Arial"/>
                <a:cs typeface="Arial"/>
              </a:rPr>
              <a:t>Learning</a:t>
            </a:r>
            <a:r>
              <a:rPr sz="1200" b="1" spc="-1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Objectives</a:t>
            </a:r>
            <a:endParaRPr sz="1200">
              <a:latin typeface="Arial"/>
              <a:cs typeface="Arial"/>
            </a:endParaRPr>
          </a:p>
          <a:p>
            <a:pPr marL="469265" marR="78740" indent="-227965">
              <a:lnSpc>
                <a:spcPts val="1380"/>
              </a:lnSpc>
              <a:spcBef>
                <a:spcPts val="635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Develop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analytical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management skills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use the center-of-gravity  method and network optimization (uncapacitated facility location planning) </a:t>
            </a:r>
            <a:r>
              <a:rPr sz="1200" dirty="0">
                <a:latin typeface="Arial"/>
                <a:cs typeface="Arial"/>
              </a:rPr>
              <a:t>to se-  </a:t>
            </a:r>
            <a:r>
              <a:rPr sz="1200" spc="-5" dirty="0">
                <a:latin typeface="Arial"/>
                <a:cs typeface="Arial"/>
              </a:rPr>
              <a:t>lect the optimal locations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your company’s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facilities</a:t>
            </a:r>
            <a:endParaRPr sz="1200">
              <a:latin typeface="Arial"/>
              <a:cs typeface="Arial"/>
            </a:endParaRPr>
          </a:p>
          <a:p>
            <a:pPr marL="469265" marR="46990" indent="-227965">
              <a:lnSpc>
                <a:spcPts val="1380"/>
              </a:lnSpc>
              <a:spcBef>
                <a:spcPts val="600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Develop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technical skills you </a:t>
            </a:r>
            <a:r>
              <a:rPr sz="1200" dirty="0">
                <a:latin typeface="Arial"/>
                <a:cs typeface="Arial"/>
              </a:rPr>
              <a:t>need </a:t>
            </a:r>
            <a:r>
              <a:rPr sz="1200" spc="-5" dirty="0">
                <a:latin typeface="Arial"/>
                <a:cs typeface="Arial"/>
              </a:rPr>
              <a:t>to use anyLogistix </a:t>
            </a:r>
            <a:r>
              <a:rPr sz="1200" dirty="0">
                <a:latin typeface="Arial"/>
                <a:cs typeface="Arial"/>
              </a:rPr>
              <a:t>to create </a:t>
            </a:r>
            <a:r>
              <a:rPr sz="1200" spc="-5" dirty="0">
                <a:latin typeface="Arial"/>
                <a:cs typeface="Arial"/>
              </a:rPr>
              <a:t>two-stage </a:t>
            </a:r>
            <a:r>
              <a:rPr sz="1200" dirty="0">
                <a:latin typeface="Arial"/>
                <a:cs typeface="Arial"/>
              </a:rPr>
              <a:t>sup-  </a:t>
            </a:r>
            <a:r>
              <a:rPr sz="1200" spc="-5" dirty="0">
                <a:latin typeface="Arial"/>
                <a:cs typeface="Arial"/>
              </a:rPr>
              <a:t>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models, perform experiments and </a:t>
            </a:r>
            <a:r>
              <a:rPr sz="1200" dirty="0">
                <a:latin typeface="Arial"/>
                <a:cs typeface="Arial"/>
              </a:rPr>
              <a:t>measure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 marL="469265" marR="165735" indent="-227965">
              <a:lnSpc>
                <a:spcPts val="1380"/>
              </a:lnSpc>
              <a:spcBef>
                <a:spcPts val="600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Understand the major trade-offs in facility location planning that affect </a:t>
            </a:r>
            <a:r>
              <a:rPr sz="1200" dirty="0">
                <a:latin typeface="Arial"/>
                <a:cs typeface="Arial"/>
              </a:rPr>
              <a:t>the num-  ber </a:t>
            </a:r>
            <a:r>
              <a:rPr sz="1200" spc="-5" dirty="0">
                <a:latin typeface="Arial"/>
                <a:cs typeface="Arial"/>
              </a:rPr>
              <a:t>of sites, lead </a:t>
            </a:r>
            <a:r>
              <a:rPr sz="1200" dirty="0">
                <a:latin typeface="Arial"/>
                <a:cs typeface="Arial"/>
              </a:rPr>
              <a:t>time and </a:t>
            </a:r>
            <a:r>
              <a:rPr sz="1200" spc="-5" dirty="0">
                <a:latin typeface="Arial"/>
                <a:cs typeface="Arial"/>
              </a:rPr>
              <a:t>demand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uncertainty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05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Understand the </a:t>
            </a:r>
            <a:r>
              <a:rPr sz="1200" dirty="0">
                <a:latin typeface="Arial"/>
                <a:cs typeface="Arial"/>
              </a:rPr>
              <a:t>areas </a:t>
            </a:r>
            <a:r>
              <a:rPr sz="1200" spc="-5" dirty="0">
                <a:latin typeface="Arial"/>
                <a:cs typeface="Arial"/>
              </a:rPr>
              <a:t>of simulation and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optimization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400" b="1" spc="-5" dirty="0">
                <a:latin typeface="Arial"/>
                <a:cs typeface="Arial"/>
              </a:rPr>
              <a:t>Performing </a:t>
            </a:r>
            <a:r>
              <a:rPr sz="1400" b="1" dirty="0">
                <a:latin typeface="Arial"/>
                <a:cs typeface="Arial"/>
              </a:rPr>
              <a:t>a </a:t>
            </a:r>
            <a:r>
              <a:rPr sz="1400" b="1" spc="-5" dirty="0">
                <a:latin typeface="Arial"/>
                <a:cs typeface="Arial"/>
              </a:rPr>
              <a:t>Green Field </a:t>
            </a:r>
            <a:r>
              <a:rPr sz="1400" b="1" spc="-10" dirty="0">
                <a:latin typeface="Arial"/>
                <a:cs typeface="Arial"/>
              </a:rPr>
              <a:t>Analysis </a:t>
            </a:r>
            <a:r>
              <a:rPr sz="1400" b="1" spc="-5" dirty="0">
                <a:latin typeface="Arial"/>
                <a:cs typeface="Arial"/>
              </a:rPr>
              <a:t>(GFA) for </a:t>
            </a:r>
            <a:r>
              <a:rPr sz="1400" b="1" dirty="0">
                <a:latin typeface="Arial"/>
                <a:cs typeface="Arial"/>
              </a:rPr>
              <a:t>a </a:t>
            </a:r>
            <a:r>
              <a:rPr sz="1400" b="1" spc="-15" dirty="0">
                <a:latin typeface="Arial"/>
                <a:cs typeface="Arial"/>
              </a:rPr>
              <a:t>New</a:t>
            </a:r>
            <a:r>
              <a:rPr sz="1400" b="1" spc="90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Facility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50"/>
              </a:spcBef>
            </a:pPr>
            <a:r>
              <a:rPr sz="1200" b="1" dirty="0">
                <a:latin typeface="Arial"/>
                <a:cs typeface="Arial"/>
              </a:rPr>
              <a:t>Our Green Field </a:t>
            </a:r>
            <a:r>
              <a:rPr sz="1200" b="1" spc="-10" dirty="0">
                <a:latin typeface="Arial"/>
                <a:cs typeface="Arial"/>
              </a:rPr>
              <a:t>Analysis </a:t>
            </a:r>
            <a:r>
              <a:rPr sz="1200" b="1" spc="-5" dirty="0">
                <a:latin typeface="Arial"/>
                <a:cs typeface="Arial"/>
              </a:rPr>
              <a:t>Case Study: </a:t>
            </a:r>
            <a:r>
              <a:rPr sz="1200" b="1" dirty="0">
                <a:latin typeface="Arial"/>
                <a:cs typeface="Arial"/>
              </a:rPr>
              <a:t>Facility Location Planning</a:t>
            </a:r>
            <a:endParaRPr sz="1200">
              <a:latin typeface="Arial"/>
              <a:cs typeface="Arial"/>
            </a:endParaRPr>
          </a:p>
          <a:p>
            <a:pPr marL="12700" marR="214629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Suresh, a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manager </a:t>
            </a:r>
            <a:r>
              <a:rPr sz="1200" dirty="0">
                <a:latin typeface="Arial"/>
                <a:cs typeface="Arial"/>
              </a:rPr>
              <a:t>at a </a:t>
            </a:r>
            <a:r>
              <a:rPr sz="1200" spc="-5" dirty="0">
                <a:latin typeface="Arial"/>
                <a:cs typeface="Arial"/>
              </a:rPr>
              <a:t>German-based retail network, needs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decide  where his company should build their </a:t>
            </a:r>
            <a:r>
              <a:rPr sz="1200" dirty="0">
                <a:latin typeface="Arial"/>
                <a:cs typeface="Arial"/>
              </a:rPr>
              <a:t>new </a:t>
            </a:r>
            <a:r>
              <a:rPr sz="1200" spc="-5" dirty="0">
                <a:latin typeface="Arial"/>
                <a:cs typeface="Arial"/>
              </a:rPr>
              <a:t>distribution centers and how </a:t>
            </a:r>
            <a:r>
              <a:rPr sz="1200" dirty="0">
                <a:latin typeface="Arial"/>
                <a:cs typeface="Arial"/>
              </a:rPr>
              <a:t>many centers  they </a:t>
            </a:r>
            <a:r>
              <a:rPr sz="1200" spc="-5" dirty="0">
                <a:latin typeface="Arial"/>
                <a:cs typeface="Arial"/>
              </a:rPr>
              <a:t>need to open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minimize </a:t>
            </a:r>
            <a:r>
              <a:rPr sz="1200" dirty="0">
                <a:latin typeface="Arial"/>
                <a:cs typeface="Arial"/>
              </a:rPr>
              <a:t>supply </a:t>
            </a:r>
            <a:r>
              <a:rPr sz="1200" spc="-5" dirty="0">
                <a:latin typeface="Arial"/>
                <a:cs typeface="Arial"/>
              </a:rPr>
              <a:t>chain costs. The data </a:t>
            </a:r>
            <a:r>
              <a:rPr sz="1200" dirty="0">
                <a:latin typeface="Arial"/>
                <a:cs typeface="Arial"/>
              </a:rPr>
              <a:t>he </a:t>
            </a:r>
            <a:r>
              <a:rPr sz="1200" spc="-5" dirty="0">
                <a:latin typeface="Arial"/>
                <a:cs typeface="Arial"/>
              </a:rPr>
              <a:t>needs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his analysis 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the company’s: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Customers and their geographical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locations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Products </a:t>
            </a:r>
            <a:r>
              <a:rPr sz="1200" spc="-5" dirty="0">
                <a:latin typeface="Arial"/>
                <a:cs typeface="Arial"/>
              </a:rPr>
              <a:t>and measurement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units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Customer demand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Per-kilometer transportation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costs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Distances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network</a:t>
            </a:r>
            <a:endParaRPr sz="1200">
              <a:latin typeface="Arial"/>
              <a:cs typeface="Arial"/>
            </a:endParaRPr>
          </a:p>
          <a:p>
            <a:pPr marL="12700" marR="24130">
              <a:lnSpc>
                <a:spcPct val="9590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He began gathering the data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asking sales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marketing managers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estimate the  annual demand from customers in different regions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then grouping </a:t>
            </a:r>
            <a:r>
              <a:rPr sz="1200" dirty="0">
                <a:latin typeface="Arial"/>
                <a:cs typeface="Arial"/>
              </a:rPr>
              <a:t>those </a:t>
            </a:r>
            <a:r>
              <a:rPr sz="1200" spc="-5" dirty="0">
                <a:latin typeface="Arial"/>
                <a:cs typeface="Arial"/>
              </a:rPr>
              <a:t>regions  into ten major markets. Afterward, Suresh asked the transportation manager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estimate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company’s shipment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costs.</a:t>
            </a:r>
            <a:endParaRPr sz="1200">
              <a:latin typeface="Arial"/>
              <a:cs typeface="Arial"/>
            </a:endParaRPr>
          </a:p>
          <a:p>
            <a:pPr marL="12700" marR="18161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In this </a:t>
            </a:r>
            <a:r>
              <a:rPr sz="1200" spc="-5" dirty="0">
                <a:latin typeface="Arial"/>
                <a:cs typeface="Arial"/>
              </a:rPr>
              <a:t>case study, we’ll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help Suresh improve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  </a:t>
            </a:r>
            <a:r>
              <a:rPr sz="1200" spc="-5" dirty="0">
                <a:latin typeface="Arial"/>
                <a:cs typeface="Arial"/>
              </a:rPr>
              <a:t>network.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following </a:t>
            </a:r>
            <a:r>
              <a:rPr sz="1200" dirty="0">
                <a:latin typeface="Arial"/>
                <a:cs typeface="Arial"/>
              </a:rPr>
              <a:t>steps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show </a:t>
            </a:r>
            <a:r>
              <a:rPr sz="1200" spc="-5" dirty="0">
                <a:latin typeface="Arial"/>
                <a:cs typeface="Arial"/>
              </a:rPr>
              <a:t>you how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to: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10"/>
              </a:lnSpc>
              <a:spcBef>
                <a:spcPts val="505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Create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scenario and define the supply chain’s </a:t>
            </a:r>
            <a:r>
              <a:rPr sz="1200" dirty="0">
                <a:latin typeface="Arial"/>
                <a:cs typeface="Arial"/>
              </a:rPr>
              <a:t>structure and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parameters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380"/>
              </a:lnSpc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Define the supply chain’s </a:t>
            </a:r>
            <a:r>
              <a:rPr sz="1200" dirty="0">
                <a:latin typeface="Arial"/>
                <a:cs typeface="Arial"/>
              </a:rPr>
              <a:t>customer </a:t>
            </a:r>
            <a:r>
              <a:rPr sz="1200" spc="-5" dirty="0">
                <a:latin typeface="Arial"/>
                <a:cs typeface="Arial"/>
              </a:rPr>
              <a:t>demand, </a:t>
            </a:r>
            <a:r>
              <a:rPr sz="1200" dirty="0">
                <a:latin typeface="Arial"/>
                <a:cs typeface="Arial"/>
              </a:rPr>
              <a:t>transportation </a:t>
            </a:r>
            <a:r>
              <a:rPr sz="1200" spc="-5" dirty="0">
                <a:latin typeface="Arial"/>
                <a:cs typeface="Arial"/>
              </a:rPr>
              <a:t>and sourcing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policies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380"/>
              </a:lnSpc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Parametrize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sites and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policies</a:t>
            </a:r>
            <a:endParaRPr sz="1200">
              <a:latin typeface="Arial"/>
              <a:cs typeface="Arial"/>
            </a:endParaRPr>
          </a:p>
          <a:p>
            <a:pPr marL="469265" marR="104775" indent="-227965">
              <a:lnSpc>
                <a:spcPts val="1380"/>
              </a:lnSpc>
              <a:spcBef>
                <a:spcPts val="65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Perform the Green Field Analysis experiment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determine </a:t>
            </a:r>
            <a:r>
              <a:rPr sz="1200" dirty="0">
                <a:latin typeface="Arial"/>
                <a:cs typeface="Arial"/>
              </a:rPr>
              <a:t>the best </a:t>
            </a:r>
            <a:r>
              <a:rPr sz="1200" spc="-5" dirty="0">
                <a:latin typeface="Arial"/>
                <a:cs typeface="Arial"/>
              </a:rPr>
              <a:t>locations </a:t>
            </a:r>
            <a:r>
              <a:rPr sz="1200" dirty="0">
                <a:latin typeface="Arial"/>
                <a:cs typeface="Arial"/>
              </a:rPr>
              <a:t>for  one or </a:t>
            </a:r>
            <a:r>
              <a:rPr sz="1200" spc="-5" dirty="0">
                <a:latin typeface="Arial"/>
                <a:cs typeface="Arial"/>
              </a:rPr>
              <a:t>many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warehouses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315"/>
              </a:lnSpc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Create </a:t>
            </a:r>
            <a:r>
              <a:rPr sz="1200" dirty="0">
                <a:latin typeface="Arial"/>
                <a:cs typeface="Arial"/>
              </a:rPr>
              <a:t>a KPI </a:t>
            </a:r>
            <a:r>
              <a:rPr sz="1200" spc="-5" dirty="0">
                <a:latin typeface="Arial"/>
                <a:cs typeface="Arial"/>
              </a:rPr>
              <a:t>dashboard and collect statistics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 marL="469265" marR="277495" indent="-227965">
              <a:lnSpc>
                <a:spcPts val="1380"/>
              </a:lnSpc>
              <a:spcBef>
                <a:spcPts val="70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Simulate the supply chain design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new greenfield locations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deter-  mine </a:t>
            </a:r>
            <a:r>
              <a:rPr sz="1200" dirty="0">
                <a:latin typeface="Arial"/>
                <a:cs typeface="Arial"/>
              </a:rPr>
              <a:t>their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impact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Creating </a:t>
            </a:r>
            <a:r>
              <a:rPr sz="1200" b="1" dirty="0">
                <a:latin typeface="Arial"/>
                <a:cs typeface="Arial"/>
              </a:rPr>
              <a:t>a </a:t>
            </a:r>
            <a:r>
              <a:rPr sz="1200" b="1" spc="-5" dirty="0">
                <a:latin typeface="Arial"/>
                <a:cs typeface="Arial"/>
              </a:rPr>
              <a:t>Scenario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The first step in building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decision-support </a:t>
            </a:r>
            <a:r>
              <a:rPr sz="1200" dirty="0">
                <a:latin typeface="Arial"/>
                <a:cs typeface="Arial"/>
              </a:rPr>
              <a:t>model for </a:t>
            </a:r>
            <a:r>
              <a:rPr sz="1200" spc="-5" dirty="0">
                <a:latin typeface="Arial"/>
                <a:cs typeface="Arial"/>
              </a:rPr>
              <a:t>facility location planning is </a:t>
            </a:r>
            <a:r>
              <a:rPr sz="1200" dirty="0">
                <a:latin typeface="Arial"/>
                <a:cs typeface="Arial"/>
              </a:rPr>
              <a:t>to cre-  ate a </a:t>
            </a:r>
            <a:r>
              <a:rPr sz="1200" spc="-5" dirty="0">
                <a:latin typeface="Arial"/>
                <a:cs typeface="Arial"/>
              </a:rPr>
              <a:t>new </a:t>
            </a:r>
            <a:r>
              <a:rPr sz="1200" dirty="0">
                <a:latin typeface="Arial"/>
                <a:cs typeface="Arial"/>
              </a:rPr>
              <a:t>scenario. </a:t>
            </a: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1, </a:t>
            </a:r>
            <a:r>
              <a:rPr sz="1200" spc="-10" dirty="0">
                <a:latin typeface="Arial"/>
                <a:cs typeface="Arial"/>
              </a:rPr>
              <a:t>below,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you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basic </a:t>
            </a:r>
            <a:r>
              <a:rPr sz="1200" spc="-5" dirty="0">
                <a:latin typeface="Arial"/>
                <a:cs typeface="Arial"/>
              </a:rPr>
              <a:t>steps you 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complete to  </a:t>
            </a:r>
            <a:r>
              <a:rPr sz="1200" dirty="0">
                <a:latin typeface="Arial"/>
                <a:cs typeface="Arial"/>
              </a:rPr>
              <a:t>create a </a:t>
            </a:r>
            <a:r>
              <a:rPr sz="1200" spc="-5" dirty="0">
                <a:latin typeface="Arial"/>
                <a:cs typeface="Arial"/>
              </a:rPr>
              <a:t>scenario and </a:t>
            </a:r>
            <a:r>
              <a:rPr sz="1200" dirty="0">
                <a:latin typeface="Arial"/>
                <a:cs typeface="Arial"/>
              </a:rPr>
              <a:t>make </a:t>
            </a:r>
            <a:r>
              <a:rPr sz="1200" spc="-5" dirty="0">
                <a:latin typeface="Arial"/>
                <a:cs typeface="Arial"/>
              </a:rPr>
              <a:t>it available in anyLogistix’s </a:t>
            </a:r>
            <a:r>
              <a:rPr sz="1200" dirty="0">
                <a:latin typeface="Arial"/>
                <a:cs typeface="Arial"/>
              </a:rPr>
              <a:t>central </a:t>
            </a:r>
            <a:r>
              <a:rPr sz="1200" spc="-5" dirty="0">
                <a:latin typeface="Arial"/>
                <a:cs typeface="Arial"/>
              </a:rPr>
              <a:t>panel. Each scenario  </a:t>
            </a:r>
            <a:r>
              <a:rPr sz="1200" dirty="0">
                <a:latin typeface="Arial"/>
                <a:cs typeface="Arial"/>
              </a:rPr>
              <a:t>has a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structure </a:t>
            </a:r>
            <a:r>
              <a:rPr sz="1200" spc="-5" dirty="0">
                <a:latin typeface="Arial"/>
                <a:cs typeface="Arial"/>
              </a:rPr>
              <a:t>and parameters 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use during your simulation </a:t>
            </a:r>
            <a:r>
              <a:rPr sz="1200" dirty="0">
                <a:latin typeface="Arial"/>
                <a:cs typeface="Arial"/>
              </a:rPr>
              <a:t>and  </a:t>
            </a:r>
            <a:r>
              <a:rPr sz="1200" spc="-5" dirty="0">
                <a:latin typeface="Arial"/>
                <a:cs typeface="Arial"/>
              </a:rPr>
              <a:t>optimization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experiments.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20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415154"/>
            <a:ext cx="5955030" cy="9112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1: </a:t>
            </a:r>
            <a:r>
              <a:rPr sz="1200" spc="-5" dirty="0">
                <a:latin typeface="Arial"/>
                <a:cs typeface="Arial"/>
              </a:rPr>
              <a:t>Creating </a:t>
            </a:r>
            <a:r>
              <a:rPr sz="1200" dirty="0">
                <a:latin typeface="Arial"/>
                <a:cs typeface="Arial"/>
              </a:rPr>
              <a:t>a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scenario.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modify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scenario’s properties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right-clicking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scenario’s name to open the  context menu, and then clicking </a:t>
            </a:r>
            <a:r>
              <a:rPr sz="1200" b="1" spc="-5" dirty="0">
                <a:latin typeface="Arial"/>
                <a:cs typeface="Arial"/>
              </a:rPr>
              <a:t>Properties</a:t>
            </a:r>
            <a:r>
              <a:rPr sz="1200" spc="-5" dirty="0">
                <a:latin typeface="Arial"/>
                <a:cs typeface="Arial"/>
              </a:rPr>
              <a:t>. 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also import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scenario from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Mi-  </a:t>
            </a:r>
            <a:r>
              <a:rPr sz="1200" dirty="0">
                <a:latin typeface="Arial"/>
                <a:cs typeface="Arial"/>
              </a:rPr>
              <a:t>crosoft </a:t>
            </a:r>
            <a:r>
              <a:rPr sz="1200" spc="-5" dirty="0">
                <a:latin typeface="Arial"/>
                <a:cs typeface="Arial"/>
              </a:rPr>
              <a:t>Excel workbook </a:t>
            </a:r>
            <a:r>
              <a:rPr sz="1200" dirty="0">
                <a:latin typeface="Arial"/>
                <a:cs typeface="Arial"/>
              </a:rPr>
              <a:t>and use </a:t>
            </a:r>
            <a:r>
              <a:rPr sz="1200" spc="-5" dirty="0">
                <a:latin typeface="Arial"/>
                <a:cs typeface="Arial"/>
              </a:rPr>
              <a:t>it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perform </a:t>
            </a:r>
            <a:r>
              <a:rPr sz="1200" dirty="0">
                <a:latin typeface="Arial"/>
                <a:cs typeface="Arial"/>
              </a:rPr>
              <a:t>an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8210168"/>
            <a:ext cx="5958840" cy="8870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2: </a:t>
            </a:r>
            <a:r>
              <a:rPr sz="1200" spc="-5" dirty="0">
                <a:latin typeface="Arial"/>
                <a:cs typeface="Arial"/>
              </a:rPr>
              <a:t>Using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Start window </a:t>
            </a:r>
            <a:r>
              <a:rPr sz="1200" dirty="0">
                <a:latin typeface="Arial"/>
                <a:cs typeface="Arial"/>
              </a:rPr>
              <a:t>to prepare a new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scenario.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0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We’ve </a:t>
            </a:r>
            <a:r>
              <a:rPr sz="1200" spc="-5" dirty="0">
                <a:latin typeface="Arial"/>
                <a:cs typeface="Arial"/>
              </a:rPr>
              <a:t>named our </a:t>
            </a:r>
            <a:r>
              <a:rPr sz="1200" dirty="0">
                <a:latin typeface="Arial"/>
                <a:cs typeface="Arial"/>
              </a:rPr>
              <a:t>new </a:t>
            </a:r>
            <a:r>
              <a:rPr sz="1200" spc="-5" dirty="0">
                <a:latin typeface="Arial"/>
                <a:cs typeface="Arial"/>
              </a:rPr>
              <a:t>scenario </a:t>
            </a:r>
            <a:r>
              <a:rPr sz="1200" b="1" spc="-5" dirty="0">
                <a:latin typeface="Arial"/>
                <a:cs typeface="Arial"/>
              </a:rPr>
              <a:t>Green Field Analysis </a:t>
            </a:r>
            <a:r>
              <a:rPr sz="1200" spc="-5" dirty="0">
                <a:latin typeface="Arial"/>
                <a:cs typeface="Arial"/>
              </a:rPr>
              <a:t>(GFA),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it </a:t>
            </a:r>
            <a:r>
              <a:rPr sz="1200" dirty="0">
                <a:latin typeface="Arial"/>
                <a:cs typeface="Arial"/>
              </a:rPr>
              <a:t>now </a:t>
            </a:r>
            <a:r>
              <a:rPr sz="1200" spc="-5" dirty="0">
                <a:latin typeface="Arial"/>
                <a:cs typeface="Arial"/>
              </a:rPr>
              <a:t>displays in </a:t>
            </a:r>
            <a:r>
              <a:rPr sz="1200" dirty="0">
                <a:latin typeface="Arial"/>
                <a:cs typeface="Arial"/>
              </a:rPr>
              <a:t>the  </a:t>
            </a:r>
            <a:r>
              <a:rPr sz="1200" spc="-5" dirty="0">
                <a:latin typeface="Arial"/>
                <a:cs typeface="Arial"/>
              </a:rPr>
              <a:t>program’s list of scenarios.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10" dirty="0">
                <a:latin typeface="Arial"/>
                <a:cs typeface="Arial"/>
              </a:rPr>
              <a:t>next </a:t>
            </a:r>
            <a:r>
              <a:rPr sz="1200" dirty="0">
                <a:latin typeface="Arial"/>
                <a:cs typeface="Arial"/>
              </a:rPr>
              <a:t>step </a:t>
            </a:r>
            <a:r>
              <a:rPr sz="1200" spc="-5" dirty="0">
                <a:latin typeface="Arial"/>
                <a:cs typeface="Arial"/>
              </a:rPr>
              <a:t>is to define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chain’s </a:t>
            </a:r>
            <a:r>
              <a:rPr sz="1200" dirty="0">
                <a:latin typeface="Arial"/>
                <a:cs typeface="Arial"/>
              </a:rPr>
              <a:t>structure </a:t>
            </a:r>
            <a:r>
              <a:rPr sz="1200" spc="-5" dirty="0">
                <a:latin typeface="Arial"/>
                <a:cs typeface="Arial"/>
              </a:rPr>
              <a:t>and  parameters.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759450" cy="345897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5467349"/>
            <a:ext cx="5759577" cy="276415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21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5791"/>
            <a:ext cx="5924550" cy="13455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 dirty="0">
                <a:latin typeface="Arial"/>
                <a:cs typeface="Arial"/>
              </a:rPr>
              <a:t>Defining Supply </a:t>
            </a:r>
            <a:r>
              <a:rPr sz="1400" b="1" dirty="0">
                <a:latin typeface="Arial"/>
                <a:cs typeface="Arial"/>
              </a:rPr>
              <a:t>Chain </a:t>
            </a:r>
            <a:r>
              <a:rPr sz="1400" b="1" spc="-5" dirty="0">
                <a:latin typeface="Arial"/>
                <a:cs typeface="Arial"/>
              </a:rPr>
              <a:t>Structure </a:t>
            </a:r>
            <a:r>
              <a:rPr sz="1400" b="1" spc="-10" dirty="0">
                <a:latin typeface="Arial"/>
                <a:cs typeface="Arial"/>
              </a:rPr>
              <a:t>and</a:t>
            </a:r>
            <a:r>
              <a:rPr sz="1400" b="1" spc="-2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Parameters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50"/>
              </a:spcBef>
            </a:pPr>
            <a:r>
              <a:rPr sz="1200" b="1" spc="-5" dirty="0">
                <a:latin typeface="Arial"/>
                <a:cs typeface="Arial"/>
              </a:rPr>
              <a:t>Adding Customers </a:t>
            </a:r>
            <a:r>
              <a:rPr sz="1200" b="1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their</a:t>
            </a:r>
            <a:r>
              <a:rPr sz="1200" b="1" spc="1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Locations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0"/>
              </a:spcBef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first step in defining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chain’s structure is to define our </a:t>
            </a:r>
            <a:r>
              <a:rPr sz="1200" dirty="0">
                <a:latin typeface="Arial"/>
                <a:cs typeface="Arial"/>
              </a:rPr>
              <a:t>customer </a:t>
            </a:r>
            <a:r>
              <a:rPr sz="1200" spc="-5" dirty="0">
                <a:latin typeface="Arial"/>
                <a:cs typeface="Arial"/>
              </a:rPr>
              <a:t>locations. 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define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location, right-click </a:t>
            </a:r>
            <a:r>
              <a:rPr sz="1200" dirty="0">
                <a:latin typeface="Arial"/>
                <a:cs typeface="Arial"/>
              </a:rPr>
              <a:t>on the map, </a:t>
            </a:r>
            <a:r>
              <a:rPr sz="1200" spc="-5" dirty="0">
                <a:latin typeface="Arial"/>
                <a:cs typeface="Arial"/>
              </a:rPr>
              <a:t>click </a:t>
            </a:r>
            <a:r>
              <a:rPr sz="1200" b="1" spc="-5" dirty="0">
                <a:latin typeface="Arial"/>
                <a:cs typeface="Arial"/>
              </a:rPr>
              <a:t>Create Customer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enter the </a:t>
            </a:r>
            <a:r>
              <a:rPr sz="1200" dirty="0">
                <a:latin typeface="Arial"/>
                <a:cs typeface="Arial"/>
              </a:rPr>
              <a:t>re-  </a:t>
            </a:r>
            <a:r>
              <a:rPr sz="1200" spc="-5" dirty="0">
                <a:latin typeface="Arial"/>
                <a:cs typeface="Arial"/>
              </a:rPr>
              <a:t>quired information (Figure 3). Afterward, anyLogistix </a:t>
            </a:r>
            <a:r>
              <a:rPr sz="1200" dirty="0">
                <a:latin typeface="Arial"/>
                <a:cs typeface="Arial"/>
              </a:rPr>
              <a:t>adds the </a:t>
            </a:r>
            <a:r>
              <a:rPr sz="1200" spc="-5" dirty="0">
                <a:latin typeface="Arial"/>
                <a:cs typeface="Arial"/>
              </a:rPr>
              <a:t>customer location and its  latitude and longitude to the list of customers (Figure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4).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5228970"/>
            <a:ext cx="243268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3: </a:t>
            </a:r>
            <a:r>
              <a:rPr sz="1200" spc="-5" dirty="0">
                <a:latin typeface="Arial"/>
                <a:cs typeface="Arial"/>
              </a:rPr>
              <a:t>Defining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new</a:t>
            </a:r>
            <a:r>
              <a:rPr sz="1200" spc="-5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customer.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9120378"/>
            <a:ext cx="34671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4: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view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anyLogistix’s list </a:t>
            </a:r>
            <a:r>
              <a:rPr sz="1200" dirty="0">
                <a:latin typeface="Arial"/>
                <a:cs typeface="Arial"/>
              </a:rPr>
              <a:t>of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Customers.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00430" y="2362199"/>
            <a:ext cx="5759450" cy="28115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5603747"/>
            <a:ext cx="5759704" cy="346138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922010" cy="12617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22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50"/>
              </a:spcBef>
            </a:pPr>
            <a:r>
              <a:rPr sz="1200" b="1" spc="-5" dirty="0">
                <a:latin typeface="Arial"/>
                <a:cs typeface="Arial"/>
              </a:rPr>
              <a:t>Defining Products and Customer</a:t>
            </a:r>
            <a:r>
              <a:rPr sz="1200" b="1" spc="2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Demand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ts val="1380"/>
              </a:lnSpc>
              <a:spcBef>
                <a:spcPts val="640"/>
              </a:spcBef>
            </a:pPr>
            <a:r>
              <a:rPr sz="1200" dirty="0">
                <a:latin typeface="Arial"/>
                <a:cs typeface="Arial"/>
              </a:rPr>
              <a:t>Before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define customer demand,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use the </a:t>
            </a:r>
            <a:r>
              <a:rPr sz="1200" b="1" spc="-5" dirty="0">
                <a:latin typeface="Arial"/>
                <a:cs typeface="Arial"/>
              </a:rPr>
              <a:t>Products </a:t>
            </a:r>
            <a:r>
              <a:rPr sz="1200" spc="-5" dirty="0">
                <a:latin typeface="Arial"/>
                <a:cs typeface="Arial"/>
              </a:rPr>
              <a:t>table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add and </a:t>
            </a:r>
            <a:r>
              <a:rPr sz="1200" dirty="0">
                <a:latin typeface="Arial"/>
                <a:cs typeface="Arial"/>
              </a:rPr>
              <a:t>de-  </a:t>
            </a:r>
            <a:r>
              <a:rPr sz="1200" spc="-5" dirty="0">
                <a:latin typeface="Arial"/>
                <a:cs typeface="Arial"/>
              </a:rPr>
              <a:t>fine the products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will ship </a:t>
            </a:r>
            <a:r>
              <a:rPr sz="1200" dirty="0">
                <a:latin typeface="Arial"/>
                <a:cs typeface="Arial"/>
              </a:rPr>
              <a:t>to our </a:t>
            </a:r>
            <a:r>
              <a:rPr sz="1200" spc="-5" dirty="0">
                <a:latin typeface="Arial"/>
                <a:cs typeface="Arial"/>
              </a:rPr>
              <a:t>customers. </a:t>
            </a:r>
            <a:r>
              <a:rPr sz="1200" dirty="0">
                <a:latin typeface="Arial"/>
                <a:cs typeface="Arial"/>
              </a:rPr>
              <a:t>In our </a:t>
            </a:r>
            <a:r>
              <a:rPr sz="1200" spc="-5" dirty="0">
                <a:latin typeface="Arial"/>
                <a:cs typeface="Arial"/>
              </a:rPr>
              <a:t>example, we’ll define </a:t>
            </a:r>
            <a:r>
              <a:rPr sz="1200" dirty="0">
                <a:latin typeface="Arial"/>
                <a:cs typeface="Arial"/>
              </a:rPr>
              <a:t>a new prod-  uct </a:t>
            </a:r>
            <a:r>
              <a:rPr sz="1200" spc="-5" dirty="0">
                <a:latin typeface="Arial"/>
                <a:cs typeface="Arial"/>
              </a:rPr>
              <a:t>(</a:t>
            </a:r>
            <a:r>
              <a:rPr sz="1200" b="1" spc="-5" dirty="0">
                <a:latin typeface="Arial"/>
                <a:cs typeface="Arial"/>
              </a:rPr>
              <a:t>Water</a:t>
            </a:r>
            <a:r>
              <a:rPr sz="1200" spc="-5" dirty="0">
                <a:latin typeface="Arial"/>
                <a:cs typeface="Arial"/>
              </a:rPr>
              <a:t>)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opening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Products </a:t>
            </a:r>
            <a:r>
              <a:rPr sz="1200" spc="-5" dirty="0">
                <a:latin typeface="Arial"/>
                <a:cs typeface="Arial"/>
              </a:rPr>
              <a:t>table and clicking </a:t>
            </a:r>
            <a:r>
              <a:rPr sz="1200" b="1" spc="-10" dirty="0">
                <a:latin typeface="Arial"/>
                <a:cs typeface="Arial"/>
              </a:rPr>
              <a:t>Add </a:t>
            </a:r>
            <a:r>
              <a:rPr sz="1200" spc="-5" dirty="0">
                <a:latin typeface="Arial"/>
                <a:cs typeface="Arial"/>
              </a:rPr>
              <a:t>(Figure</a:t>
            </a:r>
            <a:r>
              <a:rPr sz="1200" spc="6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5).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8288" y="4628514"/>
            <a:ext cx="5955665" cy="10864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5: </a:t>
            </a:r>
            <a:r>
              <a:rPr sz="1200" spc="-5" dirty="0">
                <a:latin typeface="Arial"/>
                <a:cs typeface="Arial"/>
              </a:rPr>
              <a:t>Adding and defining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product.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To set the </a:t>
            </a:r>
            <a:r>
              <a:rPr sz="1200" spc="-5" dirty="0">
                <a:latin typeface="Arial"/>
                <a:cs typeface="Arial"/>
              </a:rPr>
              <a:t>product’s demand parameters, click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Demand </a:t>
            </a:r>
            <a:r>
              <a:rPr sz="1200" spc="-5" dirty="0">
                <a:latin typeface="Arial"/>
                <a:cs typeface="Arial"/>
              </a:rPr>
              <a:t>heading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the screen’s left  pane. The </a:t>
            </a:r>
            <a:r>
              <a:rPr sz="1200" b="1" spc="-5" dirty="0">
                <a:latin typeface="Arial"/>
                <a:cs typeface="Arial"/>
              </a:rPr>
              <a:t>Demand </a:t>
            </a:r>
            <a:r>
              <a:rPr sz="1200" spc="-5" dirty="0">
                <a:latin typeface="Arial"/>
                <a:cs typeface="Arial"/>
              </a:rPr>
              <a:t>table that opens lists our </a:t>
            </a:r>
            <a:r>
              <a:rPr sz="1200" dirty="0">
                <a:latin typeface="Arial"/>
                <a:cs typeface="Arial"/>
              </a:rPr>
              <a:t>customers and </a:t>
            </a:r>
            <a:r>
              <a:rPr sz="1200" spc="-5" dirty="0">
                <a:latin typeface="Arial"/>
                <a:cs typeface="Arial"/>
              </a:rPr>
              <a:t>allows </a:t>
            </a:r>
            <a:r>
              <a:rPr sz="1200" dirty="0">
                <a:latin typeface="Arial"/>
                <a:cs typeface="Arial"/>
              </a:rPr>
              <a:t>us to </a:t>
            </a:r>
            <a:r>
              <a:rPr sz="1200" spc="-5" dirty="0">
                <a:latin typeface="Arial"/>
                <a:cs typeface="Arial"/>
              </a:rPr>
              <a:t>select each  customer’s demand type and demand parameters. In time, anyLogistix will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these  values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compute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service levels.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9283394"/>
            <a:ext cx="286512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6: </a:t>
            </a:r>
            <a:r>
              <a:rPr sz="1200" spc="-5" dirty="0">
                <a:latin typeface="Arial"/>
                <a:cs typeface="Arial"/>
              </a:rPr>
              <a:t>Selecting product demand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data.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430" y="1830323"/>
            <a:ext cx="5759450" cy="274269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00430" y="5779642"/>
            <a:ext cx="5739307" cy="344944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23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966460" cy="219011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 marR="5715">
              <a:lnSpc>
                <a:spcPct val="95900"/>
              </a:lnSpc>
              <a:spcBef>
                <a:spcPts val="160"/>
              </a:spcBef>
            </a:pP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now, we’ll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two parameters—</a:t>
            </a:r>
            <a:r>
              <a:rPr sz="1200" b="1" spc="-5" dirty="0">
                <a:latin typeface="Arial"/>
                <a:cs typeface="Arial"/>
              </a:rPr>
              <a:t>Time </a:t>
            </a:r>
            <a:r>
              <a:rPr sz="1200" b="1" spc="-10" dirty="0">
                <a:latin typeface="Arial"/>
                <a:cs typeface="Arial"/>
              </a:rPr>
              <a:t>Period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Quantity</a:t>
            </a:r>
            <a:r>
              <a:rPr sz="1200" spc="-5" dirty="0">
                <a:latin typeface="Arial"/>
                <a:cs typeface="Arial"/>
              </a:rPr>
              <a:t>—to define customer  periodic demand.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setting the </a:t>
            </a:r>
            <a:r>
              <a:rPr sz="1200" b="1" spc="-5" dirty="0">
                <a:latin typeface="Arial"/>
                <a:cs typeface="Arial"/>
              </a:rPr>
              <a:t>Period </a:t>
            </a:r>
            <a:r>
              <a:rPr sz="1200" spc="-5" dirty="0">
                <a:latin typeface="Arial"/>
                <a:cs typeface="Arial"/>
              </a:rPr>
              <a:t>value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10 days </a:t>
            </a:r>
            <a:r>
              <a:rPr sz="1200" dirty="0">
                <a:latin typeface="Arial"/>
                <a:cs typeface="Arial"/>
              </a:rPr>
              <a:t>and the </a:t>
            </a:r>
            <a:r>
              <a:rPr sz="1200" b="1" spc="-5" dirty="0">
                <a:latin typeface="Arial"/>
                <a:cs typeface="Arial"/>
              </a:rPr>
              <a:t>Quantity </a:t>
            </a:r>
            <a:r>
              <a:rPr sz="1200" spc="-5" dirty="0">
                <a:latin typeface="Arial"/>
                <a:cs typeface="Arial"/>
              </a:rPr>
              <a:t>value </a:t>
            </a:r>
            <a:r>
              <a:rPr sz="1200" dirty="0">
                <a:latin typeface="Arial"/>
                <a:cs typeface="Arial"/>
              </a:rPr>
              <a:t>to 5,  </a:t>
            </a:r>
            <a:r>
              <a:rPr sz="1200" spc="-5" dirty="0">
                <a:latin typeface="Arial"/>
                <a:cs typeface="Arial"/>
              </a:rPr>
              <a:t>we’ve </a:t>
            </a:r>
            <a:r>
              <a:rPr sz="1200" dirty="0">
                <a:latin typeface="Arial"/>
                <a:cs typeface="Arial"/>
              </a:rPr>
              <a:t>ensured our </a:t>
            </a:r>
            <a:r>
              <a:rPr sz="1200" spc="-5" dirty="0">
                <a:latin typeface="Arial"/>
                <a:cs typeface="Arial"/>
              </a:rPr>
              <a:t>simulated customers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send a </a:t>
            </a:r>
            <a:r>
              <a:rPr sz="1200" spc="-5" dirty="0">
                <a:latin typeface="Arial"/>
                <a:cs typeface="Arial"/>
              </a:rPr>
              <a:t>new </a:t>
            </a:r>
            <a:r>
              <a:rPr sz="1200" dirty="0">
                <a:latin typeface="Arial"/>
                <a:cs typeface="Arial"/>
              </a:rPr>
              <a:t>five-unit </a:t>
            </a:r>
            <a:r>
              <a:rPr sz="1200" spc="-5" dirty="0">
                <a:latin typeface="Arial"/>
                <a:cs typeface="Arial"/>
              </a:rPr>
              <a:t>order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distribution 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every </a:t>
            </a:r>
            <a:r>
              <a:rPr sz="1200" dirty="0">
                <a:latin typeface="Arial"/>
                <a:cs typeface="Arial"/>
              </a:rPr>
              <a:t>ten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days.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ts val="141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set customer demand </a:t>
            </a:r>
            <a:r>
              <a:rPr sz="1200" dirty="0">
                <a:latin typeface="Arial"/>
                <a:cs typeface="Arial"/>
              </a:rPr>
              <a:t>to be </a:t>
            </a:r>
            <a:r>
              <a:rPr sz="1200" i="1" spc="-5" dirty="0">
                <a:latin typeface="Arial"/>
                <a:cs typeface="Arial"/>
              </a:rPr>
              <a:t>deterministic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i="1" spc="-5" dirty="0">
                <a:latin typeface="Arial"/>
                <a:cs typeface="Arial"/>
              </a:rPr>
              <a:t>stochastic </a:t>
            </a:r>
            <a:r>
              <a:rPr sz="1200" dirty="0">
                <a:latin typeface="Arial"/>
                <a:cs typeface="Arial"/>
              </a:rPr>
              <a:t>by using the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Demand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ts val="1410"/>
              </a:lnSpc>
            </a:pPr>
            <a:r>
              <a:rPr sz="1200" spc="-5" dirty="0">
                <a:latin typeface="Arial"/>
                <a:cs typeface="Arial"/>
              </a:rPr>
              <a:t>table’s </a:t>
            </a:r>
            <a:r>
              <a:rPr sz="1200" b="1" spc="-5" dirty="0">
                <a:latin typeface="Arial"/>
                <a:cs typeface="Arial"/>
              </a:rPr>
              <a:t>Demand </a:t>
            </a:r>
            <a:r>
              <a:rPr sz="1200" b="1" spc="-10" dirty="0">
                <a:latin typeface="Arial"/>
                <a:cs typeface="Arial"/>
              </a:rPr>
              <a:t>Type </a:t>
            </a:r>
            <a:r>
              <a:rPr sz="1200" spc="-5" dirty="0">
                <a:latin typeface="Arial"/>
                <a:cs typeface="Arial"/>
              </a:rPr>
              <a:t>column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select </a:t>
            </a:r>
            <a:r>
              <a:rPr sz="1200" b="1" spc="-5" dirty="0">
                <a:latin typeface="Arial"/>
                <a:cs typeface="Arial"/>
              </a:rPr>
              <a:t>Periodic </a:t>
            </a:r>
            <a:r>
              <a:rPr sz="1200" b="1" dirty="0">
                <a:latin typeface="Arial"/>
                <a:cs typeface="Arial"/>
              </a:rPr>
              <a:t>demand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b="1" spc="-5" dirty="0">
                <a:latin typeface="Arial"/>
                <a:cs typeface="Arial"/>
              </a:rPr>
              <a:t>Historic</a:t>
            </a:r>
            <a:r>
              <a:rPr sz="1200" b="1" spc="40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demand</a:t>
            </a:r>
            <a:r>
              <a:rPr sz="1200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0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use </a:t>
            </a:r>
            <a:r>
              <a:rPr sz="1200" spc="-5" dirty="0">
                <a:latin typeface="Arial"/>
                <a:cs typeface="Arial"/>
              </a:rPr>
              <a:t>periodic demand </a:t>
            </a:r>
            <a:r>
              <a:rPr sz="1200" spc="-1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know the </a:t>
            </a:r>
            <a:r>
              <a:rPr sz="1200" spc="-5" dirty="0">
                <a:latin typeface="Arial"/>
                <a:cs typeface="Arial"/>
              </a:rPr>
              <a:t>sales quantity </a:t>
            </a:r>
            <a:r>
              <a:rPr sz="1200" dirty="0">
                <a:latin typeface="Arial"/>
                <a:cs typeface="Arial"/>
              </a:rPr>
              <a:t>that </a:t>
            </a:r>
            <a:r>
              <a:rPr sz="1200" spc="-5" dirty="0">
                <a:latin typeface="Arial"/>
                <a:cs typeface="Arial"/>
              </a:rPr>
              <a:t>takes place during </a:t>
            </a:r>
            <a:r>
              <a:rPr sz="1200" dirty="0">
                <a:latin typeface="Arial"/>
                <a:cs typeface="Arial"/>
              </a:rPr>
              <a:t>a  </a:t>
            </a:r>
            <a:r>
              <a:rPr sz="1200" spc="-5" dirty="0">
                <a:latin typeface="Arial"/>
                <a:cs typeface="Arial"/>
              </a:rPr>
              <a:t>given period. </a:t>
            </a:r>
            <a:r>
              <a:rPr sz="1200" dirty="0">
                <a:latin typeface="Arial"/>
                <a:cs typeface="Arial"/>
              </a:rPr>
              <a:t>In this </a:t>
            </a:r>
            <a:r>
              <a:rPr sz="1200" spc="-5" dirty="0">
                <a:latin typeface="Arial"/>
                <a:cs typeface="Arial"/>
              </a:rPr>
              <a:t>example,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know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expect to </a:t>
            </a:r>
            <a:r>
              <a:rPr sz="1200" dirty="0">
                <a:latin typeface="Arial"/>
                <a:cs typeface="Arial"/>
              </a:rPr>
              <a:t>sell </a:t>
            </a:r>
            <a:r>
              <a:rPr sz="1200" spc="-5" dirty="0">
                <a:latin typeface="Arial"/>
                <a:cs typeface="Arial"/>
              </a:rPr>
              <a:t>five water pallets within </a:t>
            </a:r>
            <a:r>
              <a:rPr sz="1200" dirty="0">
                <a:latin typeface="Arial"/>
                <a:cs typeface="Arial"/>
              </a:rPr>
              <a:t>ten  </a:t>
            </a:r>
            <a:r>
              <a:rPr sz="1200" spc="-5" dirty="0">
                <a:latin typeface="Arial"/>
                <a:cs typeface="Arial"/>
              </a:rPr>
              <a:t>days. </a:t>
            </a:r>
            <a:r>
              <a:rPr sz="1200" dirty="0">
                <a:latin typeface="Arial"/>
                <a:cs typeface="Arial"/>
              </a:rPr>
              <a:t>By contrast, </a:t>
            </a:r>
            <a:r>
              <a:rPr sz="1200" spc="-5" dirty="0">
                <a:latin typeface="Arial"/>
                <a:cs typeface="Arial"/>
              </a:rPr>
              <a:t>historical demand assumes you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data about sales over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longer  period such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the previous year. </a:t>
            </a:r>
            <a:r>
              <a:rPr sz="1200" spc="5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define our historical data, we’ll select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Historic  demand </a:t>
            </a:r>
            <a:r>
              <a:rPr sz="1200" spc="-5" dirty="0">
                <a:latin typeface="Arial"/>
                <a:cs typeface="Arial"/>
              </a:rPr>
              <a:t>option and click </a:t>
            </a:r>
            <a:r>
              <a:rPr sz="1200" b="1" spc="-10" dirty="0">
                <a:latin typeface="Arial"/>
                <a:cs typeface="Arial"/>
              </a:rPr>
              <a:t>Add </a:t>
            </a:r>
            <a:r>
              <a:rPr sz="1200" spc="-5" dirty="0">
                <a:latin typeface="Arial"/>
                <a:cs typeface="Arial"/>
              </a:rPr>
              <a:t>(Figure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7).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5224398"/>
            <a:ext cx="5966460" cy="9112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7: </a:t>
            </a:r>
            <a:r>
              <a:rPr sz="1200" spc="-5" dirty="0">
                <a:latin typeface="Arial"/>
                <a:cs typeface="Arial"/>
              </a:rPr>
              <a:t>Setting up historical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demand.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ct val="95900"/>
              </a:lnSpc>
            </a:pPr>
            <a:r>
              <a:rPr sz="1200" spc="5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define periodic demand data,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select the </a:t>
            </a:r>
            <a:r>
              <a:rPr sz="1200" b="1" spc="-5" dirty="0">
                <a:latin typeface="Arial"/>
                <a:cs typeface="Arial"/>
              </a:rPr>
              <a:t>Periodic demand </a:t>
            </a:r>
            <a:r>
              <a:rPr sz="1200" spc="-5" dirty="0">
                <a:latin typeface="Arial"/>
                <a:cs typeface="Arial"/>
              </a:rPr>
              <a:t>option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then define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customer’s demand </a:t>
            </a:r>
            <a:r>
              <a:rPr sz="1200" dirty="0">
                <a:latin typeface="Arial"/>
                <a:cs typeface="Arial"/>
              </a:rPr>
              <a:t>for a </a:t>
            </a:r>
            <a:r>
              <a:rPr sz="1200" spc="-5" dirty="0">
                <a:latin typeface="Arial"/>
                <a:cs typeface="Arial"/>
              </a:rPr>
              <a:t>given period. For example, Figure </a:t>
            </a:r>
            <a:r>
              <a:rPr sz="1200" dirty="0">
                <a:latin typeface="Arial"/>
                <a:cs typeface="Arial"/>
              </a:rPr>
              <a:t>8 </a:t>
            </a:r>
            <a:r>
              <a:rPr sz="1200" spc="-5" dirty="0">
                <a:latin typeface="Arial"/>
                <a:cs typeface="Arial"/>
              </a:rPr>
              <a:t>shows you </a:t>
            </a:r>
            <a:r>
              <a:rPr sz="1200" dirty="0">
                <a:latin typeface="Arial"/>
                <a:cs typeface="Arial"/>
              </a:rPr>
              <a:t>how to set  </a:t>
            </a:r>
            <a:r>
              <a:rPr sz="1200" b="1" spc="-5" dirty="0">
                <a:latin typeface="Arial"/>
                <a:cs typeface="Arial"/>
              </a:rPr>
              <a:t>Customer </a:t>
            </a:r>
            <a:r>
              <a:rPr sz="1200" b="1" dirty="0">
                <a:latin typeface="Arial"/>
                <a:cs typeface="Arial"/>
              </a:rPr>
              <a:t>#1</a:t>
            </a:r>
            <a:r>
              <a:rPr sz="1200" dirty="0">
                <a:latin typeface="Arial"/>
                <a:cs typeface="Arial"/>
              </a:rPr>
              <a:t>’s </a:t>
            </a:r>
            <a:r>
              <a:rPr sz="1200" spc="-5" dirty="0">
                <a:latin typeface="Arial"/>
                <a:cs typeface="Arial"/>
              </a:rPr>
              <a:t>demand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five water pallets over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ten-day</a:t>
            </a:r>
            <a:r>
              <a:rPr sz="1200" dirty="0">
                <a:latin typeface="Arial"/>
                <a:cs typeface="Arial"/>
              </a:rPr>
              <a:t> period.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9589719"/>
            <a:ext cx="245808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8: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Periodic demand</a:t>
            </a:r>
            <a:r>
              <a:rPr sz="1200" spc="-6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setup.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00430" y="3133343"/>
            <a:ext cx="2260600" cy="203504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988" y="6276111"/>
            <a:ext cx="5406199" cy="325925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24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904865" cy="98615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 marR="5080">
              <a:lnSpc>
                <a:spcPct val="95900"/>
              </a:lnSpc>
              <a:spcBef>
                <a:spcPts val="160"/>
              </a:spcBef>
            </a:pPr>
            <a:r>
              <a:rPr sz="1200" dirty="0">
                <a:latin typeface="Arial"/>
                <a:cs typeface="Arial"/>
              </a:rPr>
              <a:t>To make our </a:t>
            </a:r>
            <a:r>
              <a:rPr sz="1200" spc="-5" dirty="0">
                <a:latin typeface="Arial"/>
                <a:cs typeface="Arial"/>
              </a:rPr>
              <a:t>analysis </a:t>
            </a:r>
            <a:r>
              <a:rPr sz="1200" dirty="0">
                <a:latin typeface="Arial"/>
                <a:cs typeface="Arial"/>
              </a:rPr>
              <a:t>more </a:t>
            </a:r>
            <a:r>
              <a:rPr sz="1200" spc="-5" dirty="0">
                <a:latin typeface="Arial"/>
                <a:cs typeface="Arial"/>
              </a:rPr>
              <a:t>valuable, we’ll change the default customer </a:t>
            </a:r>
            <a:r>
              <a:rPr sz="1200" dirty="0">
                <a:latin typeface="Arial"/>
                <a:cs typeface="Arial"/>
              </a:rPr>
              <a:t>names—for </a:t>
            </a:r>
            <a:r>
              <a:rPr sz="1200" spc="-5" dirty="0">
                <a:latin typeface="Arial"/>
                <a:cs typeface="Arial"/>
              </a:rPr>
              <a:t>ex-  ample, </a:t>
            </a:r>
            <a:r>
              <a:rPr sz="1200" b="1" spc="-5" dirty="0">
                <a:latin typeface="Arial"/>
                <a:cs typeface="Arial"/>
              </a:rPr>
              <a:t>Customer </a:t>
            </a:r>
            <a:r>
              <a:rPr sz="1200" b="1" dirty="0">
                <a:latin typeface="Arial"/>
                <a:cs typeface="Arial"/>
              </a:rPr>
              <a:t>1 </a:t>
            </a:r>
            <a:r>
              <a:rPr sz="1200" spc="-10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Customer 2</a:t>
            </a:r>
            <a:r>
              <a:rPr sz="1200" spc="-5" dirty="0">
                <a:latin typeface="Arial"/>
                <a:cs typeface="Arial"/>
              </a:rPr>
              <a:t>—to the names of the </a:t>
            </a:r>
            <a:r>
              <a:rPr sz="1200" dirty="0">
                <a:latin typeface="Arial"/>
                <a:cs typeface="Arial"/>
              </a:rPr>
              <a:t>markets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serve </a:t>
            </a:r>
            <a:r>
              <a:rPr sz="1200" dirty="0">
                <a:latin typeface="Arial"/>
                <a:cs typeface="Arial"/>
              </a:rPr>
              <a:t>such as  </a:t>
            </a:r>
            <a:r>
              <a:rPr sz="1200" spc="-5" dirty="0">
                <a:latin typeface="Arial"/>
                <a:cs typeface="Arial"/>
              </a:rPr>
              <a:t>Hamburg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Berlin. </a:t>
            </a:r>
            <a:r>
              <a:rPr sz="1200" dirty="0">
                <a:latin typeface="Arial"/>
                <a:cs typeface="Arial"/>
              </a:rPr>
              <a:t>To do </a:t>
            </a:r>
            <a:r>
              <a:rPr sz="1200" spc="-5" dirty="0">
                <a:latin typeface="Arial"/>
                <a:cs typeface="Arial"/>
              </a:rPr>
              <a:t>this, open the </a:t>
            </a:r>
            <a:r>
              <a:rPr sz="1200" b="1" spc="-5" dirty="0">
                <a:latin typeface="Arial"/>
                <a:cs typeface="Arial"/>
              </a:rPr>
              <a:t>Customer </a:t>
            </a:r>
            <a:r>
              <a:rPr sz="1200" spc="-5" dirty="0">
                <a:latin typeface="Arial"/>
                <a:cs typeface="Arial"/>
              </a:rPr>
              <a:t>table and </a:t>
            </a:r>
            <a:r>
              <a:rPr sz="1200" spc="-10" dirty="0">
                <a:latin typeface="Arial"/>
                <a:cs typeface="Arial"/>
              </a:rPr>
              <a:t>change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Name </a:t>
            </a:r>
            <a:r>
              <a:rPr sz="1200" spc="-10" dirty="0">
                <a:latin typeface="Arial"/>
                <a:cs typeface="Arial"/>
              </a:rPr>
              <a:t>val-  </a:t>
            </a:r>
            <a:r>
              <a:rPr sz="1200" dirty="0">
                <a:latin typeface="Arial"/>
                <a:cs typeface="Arial"/>
              </a:rPr>
              <a:t>ues as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needed.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9 </a:t>
            </a:r>
            <a:r>
              <a:rPr sz="1200" spc="-5" dirty="0">
                <a:latin typeface="Arial"/>
                <a:cs typeface="Arial"/>
              </a:rPr>
              <a:t>below shows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results of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renaming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process.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5521578"/>
            <a:ext cx="4686300" cy="5626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9: </a:t>
            </a:r>
            <a:r>
              <a:rPr sz="1200" spc="-5" dirty="0">
                <a:latin typeface="Arial"/>
                <a:cs typeface="Arial"/>
              </a:rPr>
              <a:t>Renaming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customers.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spc="-10" dirty="0">
                <a:latin typeface="Arial"/>
                <a:cs typeface="Arial"/>
              </a:rPr>
              <a:t>Now, </a:t>
            </a:r>
            <a:r>
              <a:rPr sz="1200" spc="-5" dirty="0">
                <a:latin typeface="Arial"/>
                <a:cs typeface="Arial"/>
              </a:rPr>
              <a:t>we’ll define the periodic demand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10" dirty="0">
                <a:latin typeface="Arial"/>
                <a:cs typeface="Arial"/>
              </a:rPr>
              <a:t>each </a:t>
            </a:r>
            <a:r>
              <a:rPr sz="1200" spc="-5" dirty="0">
                <a:latin typeface="Arial"/>
                <a:cs typeface="Arial"/>
              </a:rPr>
              <a:t>customer </a:t>
            </a:r>
            <a:r>
              <a:rPr sz="1200" dirty="0">
                <a:latin typeface="Arial"/>
                <a:cs typeface="Arial"/>
              </a:rPr>
              <a:t>(Figure</a:t>
            </a:r>
            <a:r>
              <a:rPr sz="1200" spc="9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10).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9670491"/>
            <a:ext cx="340741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10: </a:t>
            </a:r>
            <a:r>
              <a:rPr sz="1200" spc="-5" dirty="0">
                <a:latin typeface="Arial"/>
                <a:cs typeface="Arial"/>
              </a:rPr>
              <a:t>Setting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experiment’s </a:t>
            </a:r>
            <a:r>
              <a:rPr sz="1200" dirty="0">
                <a:latin typeface="Arial"/>
                <a:cs typeface="Arial"/>
              </a:rPr>
              <a:t>demand</a:t>
            </a:r>
            <a:r>
              <a:rPr sz="1200" spc="-5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data.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00430" y="2005583"/>
            <a:ext cx="5759703" cy="346163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6224168"/>
            <a:ext cx="5639308" cy="338962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25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00988" y="906779"/>
            <a:ext cx="5769610" cy="67881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4295" rIns="0" bIns="0" rtlCol="0">
            <a:spAutoFit/>
          </a:bodyPr>
          <a:lstStyle/>
          <a:p>
            <a:pPr marL="112395" marR="200025">
              <a:lnSpc>
                <a:spcPct val="95900"/>
              </a:lnSpc>
              <a:spcBef>
                <a:spcPts val="58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spc="-5" dirty="0">
                <a:latin typeface="Arial"/>
                <a:cs typeface="Arial"/>
              </a:rPr>
              <a:t>If you want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flexible approach </a:t>
            </a:r>
            <a:r>
              <a:rPr sz="1200" dirty="0">
                <a:latin typeface="Arial"/>
                <a:cs typeface="Arial"/>
              </a:rPr>
              <a:t>to demand data, </a:t>
            </a:r>
            <a:r>
              <a:rPr sz="1200" spc="-5" dirty="0">
                <a:latin typeface="Arial"/>
                <a:cs typeface="Arial"/>
              </a:rPr>
              <a:t>you can define </a:t>
            </a:r>
            <a:r>
              <a:rPr sz="1200" b="1" spc="-5" dirty="0">
                <a:latin typeface="Arial"/>
                <a:cs typeface="Arial"/>
              </a:rPr>
              <a:t>Time Peri-  ods </a:t>
            </a:r>
            <a:r>
              <a:rPr sz="1200" dirty="0">
                <a:latin typeface="Arial"/>
                <a:cs typeface="Arial"/>
              </a:rPr>
              <a:t>(for </a:t>
            </a:r>
            <a:r>
              <a:rPr sz="1200" spc="-5" dirty="0">
                <a:latin typeface="Arial"/>
                <a:cs typeface="Arial"/>
              </a:rPr>
              <a:t>example, spring, </a:t>
            </a:r>
            <a:r>
              <a:rPr sz="1200" dirty="0">
                <a:latin typeface="Arial"/>
                <a:cs typeface="Arial"/>
              </a:rPr>
              <a:t>summer, </a:t>
            </a:r>
            <a:r>
              <a:rPr sz="1200" spc="-5" dirty="0">
                <a:latin typeface="Arial"/>
                <a:cs typeface="Arial"/>
              </a:rPr>
              <a:t>winter </a:t>
            </a:r>
            <a:r>
              <a:rPr sz="1200" spc="-10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fall) </a:t>
            </a:r>
            <a:r>
              <a:rPr sz="1200" spc="-5" dirty="0">
                <a:latin typeface="Arial"/>
                <a:cs typeface="Arial"/>
              </a:rPr>
              <a:t>and use the </a:t>
            </a:r>
            <a:r>
              <a:rPr sz="1200" b="1" spc="-5" dirty="0">
                <a:latin typeface="Arial"/>
                <a:cs typeface="Arial"/>
              </a:rPr>
              <a:t>Demand </a:t>
            </a:r>
            <a:r>
              <a:rPr sz="1200" b="1" dirty="0">
                <a:latin typeface="Arial"/>
                <a:cs typeface="Arial"/>
              </a:rPr>
              <a:t>Fore-  cast </a:t>
            </a:r>
            <a:r>
              <a:rPr sz="1200" spc="-5" dirty="0">
                <a:latin typeface="Arial"/>
                <a:cs typeface="Arial"/>
              </a:rPr>
              <a:t>table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define demand coefficients (Figure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11).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988" y="903731"/>
            <a:ext cx="5769610" cy="0"/>
          </a:xfrm>
          <a:custGeom>
            <a:avLst/>
            <a:gdLst/>
            <a:ahLst/>
            <a:cxnLst/>
            <a:rect l="l" t="t" r="r" b="b"/>
            <a:pathLst>
              <a:path w="5769609">
                <a:moveTo>
                  <a:pt x="0" y="0"/>
                </a:moveTo>
                <a:lnTo>
                  <a:pt x="5769228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91844" y="1588261"/>
            <a:ext cx="5778500" cy="0"/>
          </a:xfrm>
          <a:custGeom>
            <a:avLst/>
            <a:gdLst/>
            <a:ahLst/>
            <a:cxnLst/>
            <a:rect l="l" t="t" r="r" b="b"/>
            <a:pathLst>
              <a:path w="5778500">
                <a:moveTo>
                  <a:pt x="0" y="0"/>
                </a:moveTo>
                <a:lnTo>
                  <a:pt x="5778373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82700" y="1667509"/>
            <a:ext cx="5976620" cy="175260"/>
          </a:xfrm>
          <a:custGeom>
            <a:avLst/>
            <a:gdLst/>
            <a:ahLst/>
            <a:cxnLst/>
            <a:rect l="l" t="t" r="r" b="b"/>
            <a:pathLst>
              <a:path w="5976620" h="175260">
                <a:moveTo>
                  <a:pt x="0" y="175259"/>
                </a:moveTo>
                <a:lnTo>
                  <a:pt x="5976492" y="175259"/>
                </a:lnTo>
                <a:lnTo>
                  <a:pt x="5976492" y="0"/>
                </a:lnTo>
                <a:lnTo>
                  <a:pt x="0" y="0"/>
                </a:lnTo>
                <a:lnTo>
                  <a:pt x="0" y="175259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82700" y="1842769"/>
            <a:ext cx="5976620" cy="251460"/>
          </a:xfrm>
          <a:custGeom>
            <a:avLst/>
            <a:gdLst/>
            <a:ahLst/>
            <a:cxnLst/>
            <a:rect l="l" t="t" r="r" b="b"/>
            <a:pathLst>
              <a:path w="5976620" h="251460">
                <a:moveTo>
                  <a:pt x="0" y="251459"/>
                </a:moveTo>
                <a:lnTo>
                  <a:pt x="5976492" y="251459"/>
                </a:lnTo>
                <a:lnTo>
                  <a:pt x="5976492" y="0"/>
                </a:lnTo>
                <a:lnTo>
                  <a:pt x="0" y="0"/>
                </a:lnTo>
                <a:lnTo>
                  <a:pt x="0" y="251459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882700" y="1645665"/>
            <a:ext cx="5976620" cy="38354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7780" marR="398145">
              <a:lnSpc>
                <a:spcPts val="1380"/>
              </a:lnSpc>
              <a:spcBef>
                <a:spcPts val="195"/>
              </a:spcBef>
            </a:pPr>
            <a:r>
              <a:rPr sz="1200" dirty="0">
                <a:latin typeface="Wingdings"/>
                <a:cs typeface="Wingdings"/>
              </a:rPr>
              <a:t></a:t>
            </a:r>
            <a:r>
              <a:rPr sz="120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define stochastic demand,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select different types of distributions  clicking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arrow in the respective parameter </a:t>
            </a:r>
            <a:r>
              <a:rPr sz="1200" dirty="0">
                <a:latin typeface="Arial"/>
                <a:cs typeface="Arial"/>
              </a:rPr>
              <a:t>(that </a:t>
            </a:r>
            <a:r>
              <a:rPr sz="1200" spc="-5" dirty="0">
                <a:latin typeface="Arial"/>
                <a:cs typeface="Arial"/>
              </a:rPr>
              <a:t>is, period </a:t>
            </a:r>
            <a:r>
              <a:rPr sz="1200" dirty="0">
                <a:latin typeface="Arial"/>
                <a:cs typeface="Arial"/>
              </a:rPr>
              <a:t>or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quantity):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882700" y="2094356"/>
            <a:ext cx="5976620" cy="2633980"/>
          </a:xfrm>
          <a:custGeom>
            <a:avLst/>
            <a:gdLst/>
            <a:ahLst/>
            <a:cxnLst/>
            <a:rect l="l" t="t" r="r" b="b"/>
            <a:pathLst>
              <a:path w="5976620" h="2633979">
                <a:moveTo>
                  <a:pt x="0" y="2633726"/>
                </a:moveTo>
                <a:lnTo>
                  <a:pt x="5976492" y="2633726"/>
                </a:lnTo>
                <a:lnTo>
                  <a:pt x="5976492" y="0"/>
                </a:lnTo>
                <a:lnTo>
                  <a:pt x="0" y="0"/>
                </a:lnTo>
                <a:lnTo>
                  <a:pt x="0" y="2633726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888288" y="6774560"/>
            <a:ext cx="5956300" cy="28714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11: </a:t>
            </a:r>
            <a:r>
              <a:rPr sz="1200" spc="-5" dirty="0">
                <a:latin typeface="Arial"/>
                <a:cs typeface="Arial"/>
              </a:rPr>
              <a:t>Defining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Periods.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dirty="0">
                <a:latin typeface="Arial"/>
                <a:cs typeface="Arial"/>
              </a:rPr>
              <a:t>Importing </a:t>
            </a:r>
            <a:r>
              <a:rPr sz="1200" b="1" spc="-5" dirty="0">
                <a:latin typeface="Arial"/>
                <a:cs typeface="Arial"/>
              </a:rPr>
              <a:t>Data </a:t>
            </a:r>
            <a:r>
              <a:rPr sz="1200" b="1" dirty="0">
                <a:latin typeface="Arial"/>
                <a:cs typeface="Arial"/>
              </a:rPr>
              <a:t>from </a:t>
            </a:r>
            <a:r>
              <a:rPr sz="1200" b="1" spc="-5" dirty="0">
                <a:latin typeface="Arial"/>
                <a:cs typeface="Arial"/>
              </a:rPr>
              <a:t>Microsoft Excel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workbooks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you have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long list of customers and products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you want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avoid manually entering  demand </a:t>
            </a:r>
            <a:r>
              <a:rPr sz="1200" dirty="0">
                <a:latin typeface="Arial"/>
                <a:cs typeface="Arial"/>
              </a:rPr>
              <a:t>data,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import this data from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Microsoft Excel workbook. </a:t>
            </a:r>
            <a:r>
              <a:rPr sz="1200" dirty="0">
                <a:latin typeface="Arial"/>
                <a:cs typeface="Arial"/>
              </a:rPr>
              <a:t>To do so, </a:t>
            </a:r>
            <a:r>
              <a:rPr sz="1200" spc="-5" dirty="0">
                <a:latin typeface="Arial"/>
                <a:cs typeface="Arial"/>
              </a:rPr>
              <a:t>point 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File </a:t>
            </a:r>
            <a:r>
              <a:rPr sz="1200" spc="-5" dirty="0">
                <a:latin typeface="Arial"/>
                <a:cs typeface="Arial"/>
              </a:rPr>
              <a:t>menu and then </a:t>
            </a:r>
            <a:r>
              <a:rPr sz="1200" dirty="0">
                <a:latin typeface="Arial"/>
                <a:cs typeface="Arial"/>
              </a:rPr>
              <a:t>click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Import</a:t>
            </a:r>
            <a:r>
              <a:rPr sz="1200" spc="-5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  <a:p>
            <a:pPr marL="12700" marR="80010">
              <a:lnSpc>
                <a:spcPct val="95900"/>
              </a:lnSpc>
              <a:spcBef>
                <a:spcPts val="565"/>
              </a:spcBef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import sample </a:t>
            </a:r>
            <a:r>
              <a:rPr sz="1200" dirty="0">
                <a:latin typeface="Arial"/>
                <a:cs typeface="Arial"/>
              </a:rPr>
              <a:t>ALX </a:t>
            </a:r>
            <a:r>
              <a:rPr sz="1200" spc="-5" dirty="0">
                <a:latin typeface="Arial"/>
                <a:cs typeface="Arial"/>
              </a:rPr>
              <a:t>scenarios and your own scenarios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experiments. You 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also accelerate the scenario creation process </a:t>
            </a:r>
            <a:r>
              <a:rPr sz="1200" dirty="0">
                <a:latin typeface="Arial"/>
                <a:cs typeface="Arial"/>
              </a:rPr>
              <a:t>by using a </a:t>
            </a:r>
            <a:r>
              <a:rPr sz="1200" spc="-5" dirty="0">
                <a:latin typeface="Arial"/>
                <a:cs typeface="Arial"/>
              </a:rPr>
              <a:t>Microsoft Excel workbook 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create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scenario. After your scenario is complete, you can import it into</a:t>
            </a:r>
            <a:r>
              <a:rPr sz="1200" spc="1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anyLogistix.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spc="-5" dirty="0">
                <a:latin typeface="Arial"/>
                <a:cs typeface="Arial"/>
              </a:rPr>
              <a:t>Creating Groups</a:t>
            </a:r>
            <a:endParaRPr sz="1200">
              <a:latin typeface="Arial"/>
              <a:cs typeface="Arial"/>
            </a:endParaRPr>
          </a:p>
          <a:p>
            <a:pPr marL="12700" marR="10541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The problem in this example is simple, </a:t>
            </a:r>
            <a:r>
              <a:rPr sz="1200" dirty="0">
                <a:latin typeface="Arial"/>
                <a:cs typeface="Arial"/>
              </a:rPr>
              <a:t>but </a:t>
            </a:r>
            <a:r>
              <a:rPr sz="1200" spc="-5" dirty="0">
                <a:latin typeface="Arial"/>
                <a:cs typeface="Arial"/>
              </a:rPr>
              <a:t>other problems </a:t>
            </a:r>
            <a:r>
              <a:rPr sz="1200" dirty="0">
                <a:latin typeface="Arial"/>
                <a:cs typeface="Arial"/>
              </a:rPr>
              <a:t>can be </a:t>
            </a:r>
            <a:r>
              <a:rPr sz="1200" spc="-5" dirty="0">
                <a:latin typeface="Arial"/>
                <a:cs typeface="Arial"/>
              </a:rPr>
              <a:t>complex. </a:t>
            </a:r>
            <a:r>
              <a:rPr sz="1200" spc="5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simplify  your simulation modelling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experiments, you might want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group similar objects,  </a:t>
            </a:r>
            <a:r>
              <a:rPr sz="1200" dirty="0">
                <a:latin typeface="Arial"/>
                <a:cs typeface="Arial"/>
              </a:rPr>
              <a:t>such as </a:t>
            </a:r>
            <a:r>
              <a:rPr sz="1200" spc="-5" dirty="0">
                <a:latin typeface="Arial"/>
                <a:cs typeface="Arial"/>
              </a:rPr>
              <a:t>distribution centers, customers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suppliers. You’ll </a:t>
            </a:r>
            <a:r>
              <a:rPr sz="1200" dirty="0">
                <a:latin typeface="Arial"/>
                <a:cs typeface="Arial"/>
              </a:rPr>
              <a:t>do this </a:t>
            </a:r>
            <a:r>
              <a:rPr sz="1200" spc="-5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dirty="0">
                <a:latin typeface="Arial"/>
                <a:cs typeface="Arial"/>
              </a:rPr>
              <a:t>Groups </a:t>
            </a:r>
            <a:r>
              <a:rPr sz="1200" spc="-5" dirty="0">
                <a:latin typeface="Arial"/>
                <a:cs typeface="Arial"/>
              </a:rPr>
              <a:t>table  (Figure 12).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900988" y="2094102"/>
            <a:ext cx="5761291" cy="263397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900430" y="4803647"/>
            <a:ext cx="5759069" cy="191579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688840" y="3143122"/>
            <a:ext cx="217170" cy="24765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1507744" y="1927859"/>
            <a:ext cx="3190875" cy="1207135"/>
          </a:xfrm>
          <a:custGeom>
            <a:avLst/>
            <a:gdLst/>
            <a:ahLst/>
            <a:cxnLst/>
            <a:rect l="l" t="t" r="r" b="b"/>
            <a:pathLst>
              <a:path w="3190875" h="1207135">
                <a:moveTo>
                  <a:pt x="3117553" y="1175979"/>
                </a:moveTo>
                <a:lnTo>
                  <a:pt x="3105912" y="1207135"/>
                </a:lnTo>
                <a:lnTo>
                  <a:pt x="3190621" y="1198245"/>
                </a:lnTo>
                <a:lnTo>
                  <a:pt x="3174105" y="1180465"/>
                </a:lnTo>
                <a:lnTo>
                  <a:pt x="3129534" y="1180465"/>
                </a:lnTo>
                <a:lnTo>
                  <a:pt x="3117553" y="1175979"/>
                </a:lnTo>
                <a:close/>
              </a:path>
              <a:path w="3190875" h="1207135">
                <a:moveTo>
                  <a:pt x="3120914" y="1166985"/>
                </a:moveTo>
                <a:lnTo>
                  <a:pt x="3117553" y="1175979"/>
                </a:lnTo>
                <a:lnTo>
                  <a:pt x="3129534" y="1180465"/>
                </a:lnTo>
                <a:lnTo>
                  <a:pt x="3132835" y="1171448"/>
                </a:lnTo>
                <a:lnTo>
                  <a:pt x="3120914" y="1166985"/>
                </a:lnTo>
                <a:close/>
              </a:path>
              <a:path w="3190875" h="1207135">
                <a:moveTo>
                  <a:pt x="3132582" y="1135761"/>
                </a:moveTo>
                <a:lnTo>
                  <a:pt x="3120914" y="1166985"/>
                </a:lnTo>
                <a:lnTo>
                  <a:pt x="3132835" y="1171448"/>
                </a:lnTo>
                <a:lnTo>
                  <a:pt x="3129534" y="1180465"/>
                </a:lnTo>
                <a:lnTo>
                  <a:pt x="3174105" y="1180465"/>
                </a:lnTo>
                <a:lnTo>
                  <a:pt x="3132582" y="1135761"/>
                </a:lnTo>
                <a:close/>
              </a:path>
              <a:path w="3190875" h="1207135">
                <a:moveTo>
                  <a:pt x="3301" y="0"/>
                </a:moveTo>
                <a:lnTo>
                  <a:pt x="0" y="8890"/>
                </a:lnTo>
                <a:lnTo>
                  <a:pt x="3117553" y="1175979"/>
                </a:lnTo>
                <a:lnTo>
                  <a:pt x="3120914" y="1166985"/>
                </a:lnTo>
                <a:lnTo>
                  <a:pt x="3301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26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00988" y="6098412"/>
            <a:ext cx="719455" cy="175260"/>
          </a:xfrm>
          <a:custGeom>
            <a:avLst/>
            <a:gdLst/>
            <a:ahLst/>
            <a:cxnLst/>
            <a:rect l="l" t="t" r="r" b="b"/>
            <a:pathLst>
              <a:path w="719455" h="175260">
                <a:moveTo>
                  <a:pt x="0" y="175260"/>
                </a:moveTo>
                <a:lnTo>
                  <a:pt x="719328" y="175260"/>
                </a:lnTo>
                <a:lnTo>
                  <a:pt x="719328" y="0"/>
                </a:lnTo>
                <a:lnTo>
                  <a:pt x="0" y="0"/>
                </a:lnTo>
                <a:lnTo>
                  <a:pt x="0" y="17526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/>
          <p:nvPr/>
        </p:nvSpPr>
        <p:spPr>
          <a:xfrm>
            <a:off x="888288" y="4421250"/>
            <a:ext cx="5942330" cy="50615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12: </a:t>
            </a:r>
            <a:r>
              <a:rPr sz="1200" spc="-5" dirty="0">
                <a:latin typeface="Arial"/>
                <a:cs typeface="Arial"/>
              </a:rPr>
              <a:t>Creating </a:t>
            </a:r>
            <a:r>
              <a:rPr sz="1200" dirty="0">
                <a:latin typeface="Arial"/>
                <a:cs typeface="Arial"/>
              </a:rPr>
              <a:t>a group.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create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group, click </a:t>
            </a:r>
            <a:r>
              <a:rPr sz="1200" b="1" spc="-10" dirty="0">
                <a:latin typeface="Arial"/>
                <a:cs typeface="Arial"/>
              </a:rPr>
              <a:t>Add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then </a:t>
            </a:r>
            <a:r>
              <a:rPr sz="1200" dirty="0">
                <a:latin typeface="Arial"/>
                <a:cs typeface="Arial"/>
              </a:rPr>
              <a:t>enter </a:t>
            </a:r>
            <a:r>
              <a:rPr sz="1200" spc="-5" dirty="0">
                <a:latin typeface="Arial"/>
                <a:cs typeface="Arial"/>
              </a:rPr>
              <a:t>the new group’s name (for example, </a:t>
            </a:r>
            <a:r>
              <a:rPr sz="1200" b="1" spc="-5" dirty="0">
                <a:latin typeface="Arial"/>
                <a:cs typeface="Arial"/>
              </a:rPr>
              <a:t>Cus-  tomers</a:t>
            </a:r>
            <a:r>
              <a:rPr sz="1200" spc="-5" dirty="0">
                <a:latin typeface="Arial"/>
                <a:cs typeface="Arial"/>
              </a:rPr>
              <a:t>). Second,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open the list of all </a:t>
            </a:r>
            <a:r>
              <a:rPr sz="1200" dirty="0">
                <a:latin typeface="Arial"/>
                <a:cs typeface="Arial"/>
              </a:rPr>
              <a:t>customers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the new </a:t>
            </a:r>
            <a:r>
              <a:rPr sz="1200" b="1" spc="-5" dirty="0">
                <a:latin typeface="Arial"/>
                <a:cs typeface="Arial"/>
              </a:rPr>
              <a:t>Customers </a:t>
            </a:r>
            <a:r>
              <a:rPr sz="1200" spc="-5" dirty="0">
                <a:latin typeface="Arial"/>
                <a:cs typeface="Arial"/>
              </a:rPr>
              <a:t>table and </a:t>
            </a:r>
            <a:r>
              <a:rPr sz="1200" dirty="0">
                <a:latin typeface="Arial"/>
                <a:cs typeface="Arial"/>
              </a:rPr>
              <a:t>ac-  </a:t>
            </a:r>
            <a:r>
              <a:rPr sz="1200" spc="-5" dirty="0">
                <a:latin typeface="Arial"/>
                <a:cs typeface="Arial"/>
              </a:rPr>
              <a:t>tivate those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group.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centers and </a:t>
            </a:r>
            <a:r>
              <a:rPr sz="1200" spc="-5" dirty="0">
                <a:latin typeface="Arial"/>
                <a:cs typeface="Arial"/>
              </a:rPr>
              <a:t>factories,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activate </a:t>
            </a:r>
            <a:r>
              <a:rPr sz="1200" dirty="0">
                <a:latin typeface="Arial"/>
                <a:cs typeface="Arial"/>
              </a:rPr>
              <a:t>ob-  </a:t>
            </a:r>
            <a:r>
              <a:rPr sz="1200" spc="-5" dirty="0">
                <a:latin typeface="Arial"/>
                <a:cs typeface="Arial"/>
              </a:rPr>
              <a:t>jects in the </a:t>
            </a:r>
            <a:r>
              <a:rPr sz="1200" b="1" spc="-5" dirty="0">
                <a:latin typeface="Arial"/>
                <a:cs typeface="Arial"/>
              </a:rPr>
              <a:t>Sites </a:t>
            </a:r>
            <a:r>
              <a:rPr sz="1200" spc="-5" dirty="0">
                <a:latin typeface="Arial"/>
                <a:cs typeface="Arial"/>
              </a:rPr>
              <a:t>column. Supplier groups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created in the </a:t>
            </a:r>
            <a:r>
              <a:rPr sz="1200" b="1" spc="-5" dirty="0">
                <a:latin typeface="Arial"/>
                <a:cs typeface="Arial"/>
              </a:rPr>
              <a:t>Suppliers</a:t>
            </a:r>
            <a:r>
              <a:rPr sz="1200" b="1" spc="1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column.</a:t>
            </a:r>
            <a:endParaRPr sz="1200">
              <a:latin typeface="Arial"/>
              <a:cs typeface="Arial"/>
            </a:endParaRPr>
          </a:p>
          <a:p>
            <a:pPr marL="12700" marR="32384">
              <a:lnSpc>
                <a:spcPct val="95900"/>
              </a:lnSpc>
              <a:spcBef>
                <a:spcPts val="565"/>
              </a:spcBef>
            </a:pPr>
            <a:r>
              <a:rPr sz="1200" dirty="0">
                <a:latin typeface="Arial"/>
                <a:cs typeface="Arial"/>
              </a:rPr>
              <a:t>After </a:t>
            </a:r>
            <a:r>
              <a:rPr sz="1200" spc="-5" dirty="0">
                <a:latin typeface="Arial"/>
                <a:cs typeface="Arial"/>
              </a:rPr>
              <a:t>you create your groups, you can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them in sourcing, transportation, inventory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production policy definitions instead of individual objects. </a:t>
            </a:r>
            <a:r>
              <a:rPr sz="1200" dirty="0">
                <a:latin typeface="Arial"/>
                <a:cs typeface="Arial"/>
              </a:rPr>
              <a:t>In the </a:t>
            </a:r>
            <a:r>
              <a:rPr sz="1200" b="1" spc="-5" dirty="0">
                <a:latin typeface="Arial"/>
                <a:cs typeface="Arial"/>
              </a:rPr>
              <a:t>Product </a:t>
            </a:r>
            <a:r>
              <a:rPr sz="1200" b="1" dirty="0">
                <a:latin typeface="Arial"/>
                <a:cs typeface="Arial"/>
              </a:rPr>
              <a:t>groups  </a:t>
            </a:r>
            <a:r>
              <a:rPr sz="1200" spc="-5" dirty="0">
                <a:latin typeface="Arial"/>
                <a:cs typeface="Arial"/>
              </a:rPr>
              <a:t>table, 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group individual products in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similar way.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helps to </a:t>
            </a:r>
            <a:r>
              <a:rPr sz="1200" i="1" spc="-5" dirty="0">
                <a:latin typeface="Arial"/>
                <a:cs typeface="Arial"/>
              </a:rPr>
              <a:t>reduce modeling  complexity</a:t>
            </a:r>
            <a:r>
              <a:rPr sz="1200" spc="-5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dirty="0">
                <a:latin typeface="Arial"/>
                <a:cs typeface="Arial"/>
              </a:rPr>
              <a:t>With our </a:t>
            </a:r>
            <a:r>
              <a:rPr sz="1200" spc="-5" dirty="0">
                <a:latin typeface="Arial"/>
                <a:cs typeface="Arial"/>
              </a:rPr>
              <a:t>data set </a:t>
            </a:r>
            <a:r>
              <a:rPr sz="1200" dirty="0">
                <a:latin typeface="Arial"/>
                <a:cs typeface="Arial"/>
              </a:rPr>
              <a:t>up,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ready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perform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first experiment.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10" dirty="0">
                <a:latin typeface="Arial"/>
                <a:cs typeface="Arial"/>
              </a:rPr>
              <a:t>About </a:t>
            </a:r>
            <a:r>
              <a:rPr sz="1400" b="1" dirty="0">
                <a:latin typeface="Arial"/>
                <a:cs typeface="Arial"/>
              </a:rPr>
              <a:t>Green </a:t>
            </a:r>
            <a:r>
              <a:rPr sz="1400" b="1" spc="-5" dirty="0">
                <a:latin typeface="Arial"/>
                <a:cs typeface="Arial"/>
              </a:rPr>
              <a:t>Field</a:t>
            </a:r>
            <a:r>
              <a:rPr sz="1400" b="1" spc="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Analysis</a:t>
            </a:r>
            <a:endParaRPr sz="1400">
              <a:latin typeface="Arial"/>
              <a:cs typeface="Arial"/>
            </a:endParaRPr>
          </a:p>
          <a:p>
            <a:pPr marL="12700" marR="31115" algn="just">
              <a:lnSpc>
                <a:spcPts val="1380"/>
              </a:lnSpc>
              <a:spcBef>
                <a:spcPts val="645"/>
              </a:spcBef>
            </a:pPr>
            <a:r>
              <a:rPr sz="1200" spc="-5" dirty="0">
                <a:latin typeface="Arial"/>
                <a:cs typeface="Arial"/>
              </a:rPr>
              <a:t>The objective of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first experiment is to </a:t>
            </a:r>
            <a:r>
              <a:rPr sz="1200" dirty="0">
                <a:latin typeface="Arial"/>
                <a:cs typeface="Arial"/>
              </a:rPr>
              <a:t>determine </a:t>
            </a:r>
            <a:r>
              <a:rPr sz="1200" spc="-5" dirty="0">
                <a:latin typeface="Arial"/>
                <a:cs typeface="Arial"/>
              </a:rPr>
              <a:t>the best location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our distribution  </a:t>
            </a:r>
            <a:r>
              <a:rPr sz="1200" dirty="0">
                <a:latin typeface="Arial"/>
                <a:cs typeface="Arial"/>
              </a:rPr>
              <a:t>center. </a:t>
            </a:r>
            <a:r>
              <a:rPr sz="1200" spc="2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want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find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location that allows </a:t>
            </a:r>
            <a:r>
              <a:rPr sz="1200" dirty="0">
                <a:latin typeface="Arial"/>
                <a:cs typeface="Arial"/>
              </a:rPr>
              <a:t>us to </a:t>
            </a:r>
            <a:r>
              <a:rPr sz="1200" spc="-5" dirty="0">
                <a:latin typeface="Arial"/>
                <a:cs typeface="Arial"/>
              </a:rPr>
              <a:t>fulfill our </a:t>
            </a:r>
            <a:r>
              <a:rPr sz="1200" dirty="0">
                <a:latin typeface="Arial"/>
                <a:cs typeface="Arial"/>
              </a:rPr>
              <a:t>customer </a:t>
            </a:r>
            <a:r>
              <a:rPr sz="1200" spc="-5" dirty="0">
                <a:latin typeface="Arial"/>
                <a:cs typeface="Arial"/>
              </a:rPr>
              <a:t>demands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the  lowest </a:t>
            </a:r>
            <a:r>
              <a:rPr sz="1200" dirty="0">
                <a:latin typeface="Arial"/>
                <a:cs typeface="Arial"/>
              </a:rPr>
              <a:t>total </a:t>
            </a:r>
            <a:r>
              <a:rPr sz="1200" spc="-5" dirty="0">
                <a:latin typeface="Arial"/>
                <a:cs typeface="Arial"/>
              </a:rPr>
              <a:t>transportation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cost.</a:t>
            </a:r>
            <a:endParaRPr sz="1200">
              <a:latin typeface="Arial"/>
              <a:cs typeface="Arial"/>
            </a:endParaRPr>
          </a:p>
          <a:p>
            <a:pPr marL="12700" marR="66040">
              <a:lnSpc>
                <a:spcPct val="95900"/>
              </a:lnSpc>
              <a:spcBef>
                <a:spcPts val="565"/>
              </a:spcBef>
            </a:pP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green field analysis </a:t>
            </a:r>
            <a:r>
              <a:rPr sz="1200" dirty="0">
                <a:latin typeface="Arial"/>
                <a:cs typeface="Arial"/>
              </a:rPr>
              <a:t>(GFA), </a:t>
            </a:r>
            <a:r>
              <a:rPr sz="1200" spc="-5" dirty="0">
                <a:latin typeface="Arial"/>
                <a:cs typeface="Arial"/>
              </a:rPr>
              <a:t>also </a:t>
            </a:r>
            <a:r>
              <a:rPr sz="1200" spc="-10" dirty="0">
                <a:latin typeface="Arial"/>
                <a:cs typeface="Arial"/>
              </a:rPr>
              <a:t>known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center-of-gravity analysis, is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common  method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determining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optimal locations </a:t>
            </a:r>
            <a:r>
              <a:rPr sz="1200" dirty="0">
                <a:latin typeface="Arial"/>
                <a:cs typeface="Arial"/>
              </a:rPr>
              <a:t>for new </a:t>
            </a:r>
            <a:r>
              <a:rPr sz="1200" spc="-5" dirty="0">
                <a:latin typeface="Arial"/>
                <a:cs typeface="Arial"/>
              </a:rPr>
              <a:t>facilities (Ivanov </a:t>
            </a:r>
            <a:r>
              <a:rPr sz="1200" dirty="0">
                <a:latin typeface="Arial"/>
                <a:cs typeface="Arial"/>
              </a:rPr>
              <a:t>et </a:t>
            </a:r>
            <a:r>
              <a:rPr sz="1200" spc="-5" dirty="0">
                <a:latin typeface="Arial"/>
                <a:cs typeface="Arial"/>
              </a:rPr>
              <a:t>al. 2017). </a:t>
            </a:r>
            <a:r>
              <a:rPr sz="1200" dirty="0">
                <a:latin typeface="Arial"/>
                <a:cs typeface="Arial"/>
              </a:rPr>
              <a:t>The  </a:t>
            </a:r>
            <a:r>
              <a:rPr sz="1200" spc="-5" dirty="0">
                <a:latin typeface="Arial"/>
                <a:cs typeface="Arial"/>
              </a:rPr>
              <a:t>issues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</a:t>
            </a:r>
            <a:r>
              <a:rPr sz="1200" dirty="0">
                <a:latin typeface="Arial"/>
                <a:cs typeface="Arial"/>
              </a:rPr>
              <a:t>to consider </a:t>
            </a:r>
            <a:r>
              <a:rPr sz="1200" spc="-5" dirty="0">
                <a:latin typeface="Arial"/>
                <a:cs typeface="Arial"/>
              </a:rPr>
              <a:t>during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green field analysis </a:t>
            </a:r>
            <a:r>
              <a:rPr sz="1200" dirty="0">
                <a:latin typeface="Arial"/>
                <a:cs typeface="Arial"/>
              </a:rPr>
              <a:t>are our </a:t>
            </a:r>
            <a:r>
              <a:rPr sz="1200" spc="-5" dirty="0">
                <a:latin typeface="Arial"/>
                <a:cs typeface="Arial"/>
              </a:rPr>
              <a:t>customers’ locations,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distances from our warehouse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warehouses </a:t>
            </a:r>
            <a:r>
              <a:rPr sz="1200" dirty="0">
                <a:latin typeface="Arial"/>
                <a:cs typeface="Arial"/>
              </a:rPr>
              <a:t>to our </a:t>
            </a:r>
            <a:r>
              <a:rPr sz="1200" spc="-5" dirty="0">
                <a:latin typeface="Arial"/>
                <a:cs typeface="Arial"/>
              </a:rPr>
              <a:t>customers and our customers’  demands </a:t>
            </a:r>
            <a:r>
              <a:rPr sz="1200" dirty="0">
                <a:latin typeface="Arial"/>
                <a:cs typeface="Arial"/>
              </a:rPr>
              <a:t>for our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products.</a:t>
            </a:r>
            <a:endParaRPr sz="1200">
              <a:latin typeface="Arial"/>
              <a:cs typeface="Arial"/>
            </a:endParaRPr>
          </a:p>
          <a:p>
            <a:pPr marL="12700" marR="99060">
              <a:lnSpc>
                <a:spcPct val="96700"/>
              </a:lnSpc>
              <a:spcBef>
                <a:spcPts val="585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anyLogistix,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ordered </a:t>
            </a:r>
            <a:r>
              <a:rPr sz="1200" dirty="0">
                <a:latin typeface="Arial"/>
                <a:cs typeface="Arial"/>
              </a:rPr>
              <a:t>pair </a:t>
            </a:r>
            <a:r>
              <a:rPr sz="1200" spc="-5" dirty="0">
                <a:latin typeface="Arial"/>
                <a:cs typeface="Arial"/>
              </a:rPr>
              <a:t>of </a:t>
            </a:r>
            <a:r>
              <a:rPr sz="1200" dirty="0">
                <a:latin typeface="Arial"/>
                <a:cs typeface="Arial"/>
              </a:rPr>
              <a:t>(x;y)-coordinates </a:t>
            </a:r>
            <a:r>
              <a:rPr sz="1200" spc="-5" dirty="0">
                <a:latin typeface="Arial"/>
                <a:cs typeface="Arial"/>
              </a:rPr>
              <a:t>represents </a:t>
            </a:r>
            <a:r>
              <a:rPr sz="1200" dirty="0">
                <a:latin typeface="Arial"/>
                <a:cs typeface="Arial"/>
              </a:rPr>
              <a:t>each customer </a:t>
            </a:r>
            <a:r>
              <a:rPr sz="1200" spc="-5" dirty="0">
                <a:latin typeface="Arial"/>
                <a:cs typeface="Arial"/>
              </a:rPr>
              <a:t>location.  You </a:t>
            </a:r>
            <a:r>
              <a:rPr sz="1200" dirty="0">
                <a:latin typeface="Arial"/>
                <a:cs typeface="Arial"/>
              </a:rPr>
              <a:t>can’t </a:t>
            </a:r>
            <a:r>
              <a:rPr sz="1200" spc="-5" dirty="0">
                <a:latin typeface="Arial"/>
                <a:cs typeface="Arial"/>
              </a:rPr>
              <a:t>change these </a:t>
            </a:r>
            <a:r>
              <a:rPr sz="1200" dirty="0">
                <a:latin typeface="Arial"/>
                <a:cs typeface="Arial"/>
              </a:rPr>
              <a:t>data; they are </a:t>
            </a:r>
            <a:r>
              <a:rPr sz="1200" spc="-5" dirty="0">
                <a:latin typeface="Arial"/>
                <a:cs typeface="Arial"/>
              </a:rPr>
              <a:t>input data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problem </a:t>
            </a:r>
            <a:r>
              <a:rPr sz="1200" i="1" spc="-5" dirty="0">
                <a:latin typeface="Arial"/>
                <a:cs typeface="Arial"/>
              </a:rPr>
              <a:t>parameters</a:t>
            </a:r>
            <a:r>
              <a:rPr sz="1200" spc="-5" dirty="0">
                <a:latin typeface="Arial"/>
                <a:cs typeface="Arial"/>
              </a:rPr>
              <a:t>.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contrast,  </a:t>
            </a:r>
            <a:r>
              <a:rPr sz="1800" spc="-7" baseline="2314" dirty="0">
                <a:latin typeface="Arial"/>
                <a:cs typeface="Arial"/>
              </a:rPr>
              <a:t>your </a:t>
            </a:r>
            <a:r>
              <a:rPr sz="1800" baseline="2314" dirty="0">
                <a:latin typeface="Arial"/>
                <a:cs typeface="Arial"/>
              </a:rPr>
              <a:t>new </a:t>
            </a:r>
            <a:r>
              <a:rPr sz="1800" spc="-7" baseline="2314" dirty="0">
                <a:latin typeface="Arial"/>
                <a:cs typeface="Arial"/>
              </a:rPr>
              <a:t>warehouse’s (x;y)-coordinates (p</a:t>
            </a:r>
            <a:r>
              <a:rPr sz="800" spc="-5" dirty="0">
                <a:latin typeface="Arial"/>
                <a:cs typeface="Arial"/>
              </a:rPr>
              <a:t>x</a:t>
            </a:r>
            <a:r>
              <a:rPr sz="1800" spc="-7" baseline="2314" dirty="0">
                <a:latin typeface="Arial"/>
                <a:cs typeface="Arial"/>
              </a:rPr>
              <a:t>;p</a:t>
            </a:r>
            <a:r>
              <a:rPr sz="800" spc="-5" dirty="0">
                <a:latin typeface="Arial"/>
                <a:cs typeface="Arial"/>
              </a:rPr>
              <a:t>y</a:t>
            </a:r>
            <a:r>
              <a:rPr sz="1800" spc="-7" baseline="2314" dirty="0">
                <a:latin typeface="Arial"/>
                <a:cs typeface="Arial"/>
              </a:rPr>
              <a:t>) </a:t>
            </a:r>
            <a:r>
              <a:rPr sz="1800" baseline="2314" dirty="0">
                <a:latin typeface="Arial"/>
                <a:cs typeface="Arial"/>
              </a:rPr>
              <a:t>are </a:t>
            </a:r>
            <a:r>
              <a:rPr sz="1800" spc="-7" baseline="2314" dirty="0">
                <a:latin typeface="Arial"/>
                <a:cs typeface="Arial"/>
              </a:rPr>
              <a:t>variable. anyLogistix will </a:t>
            </a:r>
            <a:r>
              <a:rPr sz="1800" baseline="2314" dirty="0">
                <a:latin typeface="Arial"/>
                <a:cs typeface="Arial"/>
              </a:rPr>
              <a:t>determine  </a:t>
            </a:r>
            <a:r>
              <a:rPr sz="1200" spc="-5" dirty="0">
                <a:latin typeface="Arial"/>
                <a:cs typeface="Arial"/>
              </a:rPr>
              <a:t>them after it calculates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data you provide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way </a:t>
            </a:r>
            <a:r>
              <a:rPr sz="1200" dirty="0">
                <a:latin typeface="Arial"/>
                <a:cs typeface="Arial"/>
              </a:rPr>
              <a:t>that </a:t>
            </a:r>
            <a:r>
              <a:rPr sz="1200" spc="-5" dirty="0">
                <a:latin typeface="Arial"/>
                <a:cs typeface="Arial"/>
              </a:rPr>
              <a:t>matches the parameters you  </a:t>
            </a:r>
            <a:r>
              <a:rPr sz="1800" baseline="2314" dirty="0">
                <a:latin typeface="Arial"/>
                <a:cs typeface="Arial"/>
              </a:rPr>
              <a:t>set. As a </a:t>
            </a:r>
            <a:r>
              <a:rPr sz="1800" spc="-7" baseline="2314" dirty="0">
                <a:latin typeface="Arial"/>
                <a:cs typeface="Arial"/>
              </a:rPr>
              <a:t>result, </a:t>
            </a:r>
            <a:r>
              <a:rPr sz="1800" spc="-15" baseline="2314" dirty="0">
                <a:latin typeface="Arial"/>
                <a:cs typeface="Arial"/>
              </a:rPr>
              <a:t>we </a:t>
            </a:r>
            <a:r>
              <a:rPr sz="1800" spc="-7" baseline="2314" dirty="0">
                <a:latin typeface="Arial"/>
                <a:cs typeface="Arial"/>
              </a:rPr>
              <a:t>say </a:t>
            </a:r>
            <a:r>
              <a:rPr sz="1800" spc="7" baseline="2314" dirty="0">
                <a:latin typeface="Arial"/>
                <a:cs typeface="Arial"/>
              </a:rPr>
              <a:t>p</a:t>
            </a:r>
            <a:r>
              <a:rPr sz="800" spc="5" dirty="0">
                <a:latin typeface="Arial"/>
                <a:cs typeface="Arial"/>
              </a:rPr>
              <a:t>x </a:t>
            </a:r>
            <a:r>
              <a:rPr sz="1800" baseline="2314" dirty="0">
                <a:latin typeface="Arial"/>
                <a:cs typeface="Arial"/>
              </a:rPr>
              <a:t>and p</a:t>
            </a:r>
            <a:r>
              <a:rPr sz="800" dirty="0">
                <a:latin typeface="Arial"/>
                <a:cs typeface="Arial"/>
              </a:rPr>
              <a:t>y </a:t>
            </a:r>
            <a:r>
              <a:rPr sz="1800" spc="-15" baseline="2314" dirty="0">
                <a:latin typeface="Arial"/>
                <a:cs typeface="Arial"/>
              </a:rPr>
              <a:t>are </a:t>
            </a:r>
            <a:r>
              <a:rPr sz="1800" spc="-7" baseline="2314" dirty="0">
                <a:latin typeface="Arial"/>
                <a:cs typeface="Arial"/>
              </a:rPr>
              <a:t>this scenario’s </a:t>
            </a:r>
            <a:r>
              <a:rPr sz="1800" i="1" spc="-7" baseline="2314" dirty="0">
                <a:latin typeface="Arial"/>
                <a:cs typeface="Arial"/>
              </a:rPr>
              <a:t>decision</a:t>
            </a:r>
            <a:r>
              <a:rPr sz="1800" i="1" spc="-315" baseline="2314" dirty="0">
                <a:latin typeface="Arial"/>
                <a:cs typeface="Arial"/>
              </a:rPr>
              <a:t> </a:t>
            </a:r>
            <a:r>
              <a:rPr sz="1800" i="1" spc="-7" baseline="2314" dirty="0">
                <a:latin typeface="Arial"/>
                <a:cs typeface="Arial"/>
              </a:rPr>
              <a:t>variables</a:t>
            </a:r>
            <a:r>
              <a:rPr sz="1800" spc="-7" baseline="2314" dirty="0">
                <a:latin typeface="Arial"/>
                <a:cs typeface="Arial"/>
              </a:rPr>
              <a:t>.</a:t>
            </a:r>
            <a:endParaRPr sz="1800" baseline="2314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759704" cy="346494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27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957570" cy="2441575"/>
          </a:xfrm>
          <a:prstGeom prst="rect">
            <a:avLst/>
          </a:prstGeom>
        </p:spPr>
        <p:txBody>
          <a:bodyPr vert="horz" wrap="square" lIns="0" tIns="18415" rIns="0" bIns="0" rtlCol="0">
            <a:spAutoFit/>
          </a:bodyPr>
          <a:lstStyle/>
          <a:p>
            <a:pPr marL="12700" marR="5080">
              <a:lnSpc>
                <a:spcPct val="96700"/>
              </a:lnSpc>
              <a:spcBef>
                <a:spcPts val="14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also assume our transportation </a:t>
            </a:r>
            <a:r>
              <a:rPr sz="1200" dirty="0">
                <a:latin typeface="Arial"/>
                <a:cs typeface="Arial"/>
              </a:rPr>
              <a:t>cost </a:t>
            </a:r>
            <a:r>
              <a:rPr sz="1200" spc="-5" dirty="0">
                <a:latin typeface="Arial"/>
                <a:cs typeface="Arial"/>
              </a:rPr>
              <a:t>is linearly proportional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distance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  transportation volume </a:t>
            </a:r>
            <a:r>
              <a:rPr sz="1200" dirty="0">
                <a:latin typeface="Arial"/>
                <a:cs typeface="Arial"/>
              </a:rPr>
              <a:t>(that </a:t>
            </a:r>
            <a:r>
              <a:rPr sz="1200" spc="-5" dirty="0">
                <a:latin typeface="Arial"/>
                <a:cs typeface="Arial"/>
              </a:rPr>
              <a:t>is, the demand). </a:t>
            </a: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can see the total transportation </a:t>
            </a:r>
            <a:r>
              <a:rPr sz="1200" dirty="0">
                <a:latin typeface="Arial"/>
                <a:cs typeface="Arial"/>
              </a:rPr>
              <a:t>costs  </a:t>
            </a:r>
            <a:r>
              <a:rPr sz="1800" spc="-7" baseline="2314" dirty="0">
                <a:latin typeface="Arial"/>
                <a:cs typeface="Arial"/>
              </a:rPr>
              <a:t>will depend on the coordinates </a:t>
            </a:r>
            <a:r>
              <a:rPr sz="1800" spc="-15" baseline="2314" dirty="0">
                <a:latin typeface="Arial"/>
                <a:cs typeface="Arial"/>
              </a:rPr>
              <a:t>(p</a:t>
            </a:r>
            <a:r>
              <a:rPr sz="800" spc="-10" dirty="0">
                <a:latin typeface="Arial"/>
                <a:cs typeface="Arial"/>
              </a:rPr>
              <a:t>x</a:t>
            </a:r>
            <a:r>
              <a:rPr sz="1800" spc="-15" baseline="2314" dirty="0">
                <a:latin typeface="Arial"/>
                <a:cs typeface="Arial"/>
              </a:rPr>
              <a:t>;p</a:t>
            </a:r>
            <a:r>
              <a:rPr sz="800" spc="-10" dirty="0">
                <a:latin typeface="Arial"/>
                <a:cs typeface="Arial"/>
              </a:rPr>
              <a:t>y</a:t>
            </a:r>
            <a:r>
              <a:rPr sz="1800" spc="-15" baseline="2314" dirty="0">
                <a:latin typeface="Arial"/>
                <a:cs typeface="Arial"/>
              </a:rPr>
              <a:t>) </a:t>
            </a:r>
            <a:r>
              <a:rPr sz="1800" baseline="2314" dirty="0">
                <a:latin typeface="Arial"/>
                <a:cs typeface="Arial"/>
              </a:rPr>
              <a:t>of our </a:t>
            </a:r>
            <a:r>
              <a:rPr sz="1800" spc="-7" baseline="2314" dirty="0">
                <a:latin typeface="Arial"/>
                <a:cs typeface="Arial"/>
              </a:rPr>
              <a:t>prospective warehouses </a:t>
            </a:r>
            <a:r>
              <a:rPr sz="1800" baseline="2314" dirty="0">
                <a:latin typeface="Arial"/>
                <a:cs typeface="Arial"/>
              </a:rPr>
              <a:t>and </a:t>
            </a:r>
            <a:r>
              <a:rPr sz="1800" spc="-7" baseline="2314" dirty="0">
                <a:latin typeface="Arial"/>
                <a:cs typeface="Arial"/>
              </a:rPr>
              <a:t>distances. </a:t>
            </a:r>
            <a:r>
              <a:rPr sz="1800" spc="30" baseline="2314" dirty="0">
                <a:latin typeface="Arial"/>
                <a:cs typeface="Arial"/>
              </a:rPr>
              <a:t>We  </a:t>
            </a:r>
            <a:r>
              <a:rPr sz="1800" spc="-7" baseline="2314" dirty="0">
                <a:latin typeface="Arial"/>
                <a:cs typeface="Arial"/>
              </a:rPr>
              <a:t>assume the transportation </a:t>
            </a:r>
            <a:r>
              <a:rPr sz="1800" baseline="2314" dirty="0">
                <a:latin typeface="Arial"/>
                <a:cs typeface="Arial"/>
              </a:rPr>
              <a:t>costs </a:t>
            </a:r>
            <a:r>
              <a:rPr sz="1800" spc="-7" baseline="2314" dirty="0">
                <a:latin typeface="Arial"/>
                <a:cs typeface="Arial"/>
              </a:rPr>
              <a:t>from the prospective warehouse </a:t>
            </a:r>
            <a:r>
              <a:rPr sz="1800" baseline="2314" dirty="0">
                <a:latin typeface="Arial"/>
                <a:cs typeface="Arial"/>
              </a:rPr>
              <a:t>(p</a:t>
            </a:r>
            <a:r>
              <a:rPr sz="800" dirty="0">
                <a:latin typeface="Arial"/>
                <a:cs typeface="Arial"/>
              </a:rPr>
              <a:t>x</a:t>
            </a:r>
            <a:r>
              <a:rPr sz="1800" baseline="2314" dirty="0">
                <a:latin typeface="Arial"/>
                <a:cs typeface="Arial"/>
              </a:rPr>
              <a:t>;p</a:t>
            </a:r>
            <a:r>
              <a:rPr sz="800" dirty="0">
                <a:latin typeface="Arial"/>
                <a:cs typeface="Arial"/>
              </a:rPr>
              <a:t>y</a:t>
            </a:r>
            <a:r>
              <a:rPr sz="1800" baseline="2314" dirty="0">
                <a:latin typeface="Arial"/>
                <a:cs typeface="Arial"/>
              </a:rPr>
              <a:t>) to a </a:t>
            </a:r>
            <a:r>
              <a:rPr sz="1800" spc="-7" baseline="2314" dirty="0">
                <a:latin typeface="Arial"/>
                <a:cs typeface="Arial"/>
              </a:rPr>
              <a:t>customer  location (x</a:t>
            </a:r>
            <a:r>
              <a:rPr sz="800" spc="-5" dirty="0">
                <a:latin typeface="Arial"/>
                <a:cs typeface="Arial"/>
              </a:rPr>
              <a:t>i</a:t>
            </a:r>
            <a:r>
              <a:rPr sz="1800" spc="-7" baseline="2314" dirty="0">
                <a:latin typeface="Arial"/>
                <a:cs typeface="Arial"/>
              </a:rPr>
              <a:t>;y</a:t>
            </a:r>
            <a:r>
              <a:rPr sz="800" spc="-5" dirty="0">
                <a:latin typeface="Arial"/>
                <a:cs typeface="Arial"/>
              </a:rPr>
              <a:t>i</a:t>
            </a:r>
            <a:r>
              <a:rPr sz="1800" spc="-7" baseline="2314" dirty="0">
                <a:latin typeface="Arial"/>
                <a:cs typeface="Arial"/>
              </a:rPr>
              <a:t>) is </a:t>
            </a:r>
            <a:r>
              <a:rPr sz="1800" baseline="2314" dirty="0">
                <a:latin typeface="Arial"/>
                <a:cs typeface="Arial"/>
              </a:rPr>
              <a:t>more or </a:t>
            </a:r>
            <a:r>
              <a:rPr sz="1800" spc="-7" baseline="2314" dirty="0">
                <a:latin typeface="Arial"/>
                <a:cs typeface="Arial"/>
              </a:rPr>
              <a:t>less equal to the </a:t>
            </a:r>
            <a:r>
              <a:rPr sz="1800" baseline="2314" dirty="0">
                <a:latin typeface="Arial"/>
                <a:cs typeface="Arial"/>
              </a:rPr>
              <a:t>distance </a:t>
            </a:r>
            <a:r>
              <a:rPr sz="1800" spc="-7" baseline="2314" dirty="0">
                <a:latin typeface="Arial"/>
                <a:cs typeface="Arial"/>
              </a:rPr>
              <a:t>and</a:t>
            </a:r>
            <a:r>
              <a:rPr sz="1800" spc="7" baseline="2314" dirty="0">
                <a:latin typeface="Arial"/>
                <a:cs typeface="Arial"/>
              </a:rPr>
              <a:t> </a:t>
            </a:r>
            <a:r>
              <a:rPr sz="1800" spc="-7" baseline="2314" dirty="0">
                <a:latin typeface="Arial"/>
                <a:cs typeface="Arial"/>
              </a:rPr>
              <a:t>demand.</a:t>
            </a:r>
            <a:endParaRPr sz="1800" baseline="2314">
              <a:latin typeface="Arial"/>
              <a:cs typeface="Arial"/>
            </a:endParaRPr>
          </a:p>
          <a:p>
            <a:pPr marL="12700" marR="48260">
              <a:lnSpc>
                <a:spcPct val="94700"/>
              </a:lnSpc>
              <a:spcBef>
                <a:spcPts val="615"/>
              </a:spcBef>
            </a:pPr>
            <a:r>
              <a:rPr sz="1800" baseline="2314" dirty="0">
                <a:latin typeface="Arial"/>
                <a:cs typeface="Arial"/>
              </a:rPr>
              <a:t>With </a:t>
            </a:r>
            <a:r>
              <a:rPr sz="1800" spc="-7" baseline="2314" dirty="0">
                <a:latin typeface="Arial"/>
                <a:cs typeface="Arial"/>
              </a:rPr>
              <a:t>that in </a:t>
            </a:r>
            <a:r>
              <a:rPr sz="1800" baseline="2314" dirty="0">
                <a:latin typeface="Arial"/>
                <a:cs typeface="Arial"/>
              </a:rPr>
              <a:t>mind, </a:t>
            </a:r>
            <a:r>
              <a:rPr sz="1800" spc="-15" baseline="2314" dirty="0">
                <a:latin typeface="Arial"/>
                <a:cs typeface="Arial"/>
              </a:rPr>
              <a:t>we </a:t>
            </a:r>
            <a:r>
              <a:rPr sz="1800" baseline="2314" dirty="0">
                <a:latin typeface="Arial"/>
                <a:cs typeface="Arial"/>
              </a:rPr>
              <a:t>need to </a:t>
            </a:r>
            <a:r>
              <a:rPr sz="1800" spc="-7" baseline="2314" dirty="0">
                <a:latin typeface="Arial"/>
                <a:cs typeface="Arial"/>
              </a:rPr>
              <a:t>determine the distances d((p</a:t>
            </a:r>
            <a:r>
              <a:rPr sz="800" spc="-5" dirty="0">
                <a:latin typeface="Arial"/>
                <a:cs typeface="Arial"/>
              </a:rPr>
              <a:t>x</a:t>
            </a:r>
            <a:r>
              <a:rPr sz="1800" spc="-7" baseline="2314" dirty="0">
                <a:latin typeface="Arial"/>
                <a:cs typeface="Arial"/>
              </a:rPr>
              <a:t>;p</a:t>
            </a:r>
            <a:r>
              <a:rPr sz="800" spc="-5" dirty="0">
                <a:latin typeface="Arial"/>
                <a:cs typeface="Arial"/>
              </a:rPr>
              <a:t>y</a:t>
            </a:r>
            <a:r>
              <a:rPr sz="1800" spc="-7" baseline="2314" dirty="0">
                <a:latin typeface="Arial"/>
                <a:cs typeface="Arial"/>
              </a:rPr>
              <a:t>); (x</a:t>
            </a:r>
            <a:r>
              <a:rPr sz="800" spc="-5" dirty="0">
                <a:latin typeface="Arial"/>
                <a:cs typeface="Arial"/>
              </a:rPr>
              <a:t>i</a:t>
            </a:r>
            <a:r>
              <a:rPr sz="1800" spc="-7" baseline="2314" dirty="0">
                <a:latin typeface="Arial"/>
                <a:cs typeface="Arial"/>
              </a:rPr>
              <a:t>;y</a:t>
            </a:r>
            <a:r>
              <a:rPr sz="800" spc="-5" dirty="0">
                <a:latin typeface="Arial"/>
                <a:cs typeface="Arial"/>
              </a:rPr>
              <a:t>i</a:t>
            </a:r>
            <a:r>
              <a:rPr sz="1800" spc="-7" baseline="2314" dirty="0">
                <a:latin typeface="Arial"/>
                <a:cs typeface="Arial"/>
              </a:rPr>
              <a:t>)) between the </a:t>
            </a:r>
            <a:r>
              <a:rPr sz="1800" i="1" spc="-7" baseline="2314" dirty="0">
                <a:latin typeface="Arial"/>
                <a:cs typeface="Arial"/>
              </a:rPr>
              <a:t>i</a:t>
            </a:r>
            <a:r>
              <a:rPr sz="1800" spc="-7" baseline="2314" dirty="0">
                <a:latin typeface="Arial"/>
                <a:cs typeface="Arial"/>
              </a:rPr>
              <a:t>-  </a:t>
            </a:r>
            <a:r>
              <a:rPr sz="1200" dirty="0">
                <a:latin typeface="Arial"/>
                <a:cs typeface="Arial"/>
              </a:rPr>
              <a:t>customer </a:t>
            </a:r>
            <a:r>
              <a:rPr sz="1200" spc="-5" dirty="0">
                <a:latin typeface="Arial"/>
                <a:cs typeface="Arial"/>
              </a:rPr>
              <a:t>location and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warehouse to calculate transportation costs. </a:t>
            </a:r>
            <a:r>
              <a:rPr sz="1200" spc="5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minimize the  </a:t>
            </a:r>
            <a:r>
              <a:rPr sz="1800" spc="-7" baseline="2314" dirty="0">
                <a:latin typeface="Arial"/>
                <a:cs typeface="Arial"/>
              </a:rPr>
              <a:t>payments </a:t>
            </a:r>
            <a:r>
              <a:rPr sz="1800" baseline="2314" dirty="0">
                <a:latin typeface="Arial"/>
                <a:cs typeface="Arial"/>
              </a:rPr>
              <a:t>to the </a:t>
            </a:r>
            <a:r>
              <a:rPr sz="1800" spc="-7" baseline="2314" dirty="0">
                <a:latin typeface="Arial"/>
                <a:cs typeface="Arial"/>
              </a:rPr>
              <a:t>forwarding </a:t>
            </a:r>
            <a:r>
              <a:rPr sz="1800" baseline="2314" dirty="0">
                <a:latin typeface="Arial"/>
                <a:cs typeface="Arial"/>
              </a:rPr>
              <a:t>company, </a:t>
            </a:r>
            <a:r>
              <a:rPr sz="1800" spc="-7" baseline="2314" dirty="0">
                <a:latin typeface="Arial"/>
                <a:cs typeface="Arial"/>
              </a:rPr>
              <a:t>you must vary </a:t>
            </a:r>
            <a:r>
              <a:rPr sz="1800" spc="7" baseline="2314" dirty="0">
                <a:latin typeface="Arial"/>
                <a:cs typeface="Arial"/>
              </a:rPr>
              <a:t>p</a:t>
            </a:r>
            <a:r>
              <a:rPr sz="800" spc="5" dirty="0">
                <a:latin typeface="Arial"/>
                <a:cs typeface="Arial"/>
              </a:rPr>
              <a:t>x </a:t>
            </a:r>
            <a:r>
              <a:rPr sz="1800" baseline="2314" dirty="0">
                <a:latin typeface="Arial"/>
                <a:cs typeface="Arial"/>
              </a:rPr>
              <a:t>as </a:t>
            </a:r>
            <a:r>
              <a:rPr sz="1800" spc="-7" baseline="2314" dirty="0">
                <a:latin typeface="Arial"/>
                <a:cs typeface="Arial"/>
              </a:rPr>
              <a:t>well </a:t>
            </a:r>
            <a:r>
              <a:rPr sz="1800" baseline="2314" dirty="0">
                <a:latin typeface="Arial"/>
                <a:cs typeface="Arial"/>
              </a:rPr>
              <a:t>as </a:t>
            </a:r>
            <a:r>
              <a:rPr sz="1800" spc="7" baseline="2314" dirty="0">
                <a:latin typeface="Arial"/>
                <a:cs typeface="Arial"/>
              </a:rPr>
              <a:t>p</a:t>
            </a:r>
            <a:r>
              <a:rPr sz="800" spc="5" dirty="0">
                <a:latin typeface="Arial"/>
                <a:cs typeface="Arial"/>
              </a:rPr>
              <a:t>y </a:t>
            </a:r>
            <a:r>
              <a:rPr sz="1800" baseline="2314" dirty="0">
                <a:latin typeface="Arial"/>
                <a:cs typeface="Arial"/>
              </a:rPr>
              <a:t>as </a:t>
            </a:r>
            <a:r>
              <a:rPr sz="1800" spc="-7" baseline="2314" dirty="0">
                <a:latin typeface="Arial"/>
                <a:cs typeface="Arial"/>
              </a:rPr>
              <a:t>long </a:t>
            </a:r>
            <a:r>
              <a:rPr sz="1800" baseline="2314" dirty="0">
                <a:latin typeface="Arial"/>
                <a:cs typeface="Arial"/>
              </a:rPr>
              <a:t>as </a:t>
            </a:r>
            <a:r>
              <a:rPr sz="1800" spc="-7" baseline="2314" dirty="0">
                <a:latin typeface="Arial"/>
                <a:cs typeface="Arial"/>
              </a:rPr>
              <a:t>Z(p</a:t>
            </a:r>
            <a:r>
              <a:rPr sz="800" spc="-5" dirty="0">
                <a:latin typeface="Arial"/>
                <a:cs typeface="Arial"/>
              </a:rPr>
              <a:t>x</a:t>
            </a:r>
            <a:r>
              <a:rPr sz="1800" spc="-7" baseline="2314" dirty="0">
                <a:latin typeface="Arial"/>
                <a:cs typeface="Arial"/>
              </a:rPr>
              <a:t>;p</a:t>
            </a:r>
            <a:r>
              <a:rPr sz="800" spc="-5" dirty="0">
                <a:latin typeface="Arial"/>
                <a:cs typeface="Arial"/>
              </a:rPr>
              <a:t>y</a:t>
            </a:r>
            <a:r>
              <a:rPr sz="1800" spc="-7" baseline="2314" dirty="0">
                <a:latin typeface="Arial"/>
                <a:cs typeface="Arial"/>
              </a:rPr>
              <a:t>)  </a:t>
            </a:r>
            <a:r>
              <a:rPr sz="1200" spc="-5" dirty="0">
                <a:latin typeface="Arial"/>
                <a:cs typeface="Arial"/>
              </a:rPr>
              <a:t>becomes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minimal.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spc="-5" dirty="0">
                <a:latin typeface="Arial"/>
                <a:cs typeface="Arial"/>
              </a:rPr>
              <a:t>Creating </a:t>
            </a:r>
            <a:r>
              <a:rPr sz="1200" b="1" dirty="0">
                <a:latin typeface="Arial"/>
                <a:cs typeface="Arial"/>
              </a:rPr>
              <a:t>a </a:t>
            </a:r>
            <a:r>
              <a:rPr sz="1200" b="1" spc="-10" dirty="0">
                <a:latin typeface="Arial"/>
                <a:cs typeface="Arial"/>
              </a:rPr>
              <a:t>New</a:t>
            </a:r>
            <a:r>
              <a:rPr sz="1200" b="1" spc="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Experiment</a:t>
            </a:r>
            <a:endParaRPr sz="1200">
              <a:latin typeface="Arial"/>
              <a:cs typeface="Arial"/>
            </a:endParaRPr>
          </a:p>
          <a:p>
            <a:pPr marL="12700" marR="43180">
              <a:lnSpc>
                <a:spcPts val="1380"/>
              </a:lnSpc>
              <a:spcBef>
                <a:spcPts val="640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b="1" spc="-5" dirty="0">
                <a:latin typeface="Arial"/>
                <a:cs typeface="Arial"/>
              </a:rPr>
              <a:t>Experiments</a:t>
            </a:r>
            <a:r>
              <a:rPr sz="1200" spc="-5" dirty="0">
                <a:latin typeface="Arial"/>
                <a:cs typeface="Arial"/>
              </a:rPr>
              <a:t>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select Green Field Analysis. </a:t>
            </a:r>
            <a:r>
              <a:rPr sz="1200" spc="2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select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10" dirty="0">
                <a:latin typeface="Arial"/>
                <a:cs typeface="Arial"/>
              </a:rPr>
              <a:t>new </a:t>
            </a:r>
            <a:r>
              <a:rPr sz="1200" b="1" dirty="0">
                <a:latin typeface="Arial"/>
                <a:cs typeface="Arial"/>
              </a:rPr>
              <a:t>Green Field </a:t>
            </a:r>
            <a:r>
              <a:rPr sz="1200" b="1" spc="-10" dirty="0">
                <a:latin typeface="Arial"/>
                <a:cs typeface="Arial"/>
              </a:rPr>
              <a:t>Anal-  </a:t>
            </a:r>
            <a:r>
              <a:rPr sz="1200" b="1" spc="-5" dirty="0">
                <a:latin typeface="Arial"/>
                <a:cs typeface="Arial"/>
              </a:rPr>
              <a:t>ysis </a:t>
            </a:r>
            <a:r>
              <a:rPr sz="1200" spc="-5" dirty="0">
                <a:latin typeface="Arial"/>
                <a:cs typeface="Arial"/>
              </a:rPr>
              <a:t>scenario (Figure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13).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6251828"/>
            <a:ext cx="5887720" cy="26231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13: </a:t>
            </a:r>
            <a:r>
              <a:rPr sz="1200" spc="-5" dirty="0">
                <a:latin typeface="Arial"/>
                <a:cs typeface="Arial"/>
              </a:rPr>
              <a:t>Setting data </a:t>
            </a:r>
            <a:r>
              <a:rPr sz="1200" dirty="0">
                <a:latin typeface="Arial"/>
                <a:cs typeface="Arial"/>
              </a:rPr>
              <a:t>for a </a:t>
            </a:r>
            <a:r>
              <a:rPr sz="1200" spc="-5" dirty="0">
                <a:latin typeface="Arial"/>
                <a:cs typeface="Arial"/>
              </a:rPr>
              <a:t>Green Field Analysis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5244" algn="just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We’ll start by </a:t>
            </a:r>
            <a:r>
              <a:rPr sz="1200" spc="-5" dirty="0">
                <a:latin typeface="Arial"/>
                <a:cs typeface="Arial"/>
              </a:rPr>
              <a:t>selecting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locations and customers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want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10" dirty="0">
                <a:latin typeface="Arial"/>
                <a:cs typeface="Arial"/>
              </a:rPr>
              <a:t>include </a:t>
            </a:r>
            <a:r>
              <a:rPr sz="1200" spc="-5" dirty="0">
                <a:latin typeface="Arial"/>
                <a:cs typeface="Arial"/>
              </a:rPr>
              <a:t>in our analysis. 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this example, we’ll </a:t>
            </a:r>
            <a:r>
              <a:rPr sz="1200" dirty="0">
                <a:latin typeface="Arial"/>
                <a:cs typeface="Arial"/>
              </a:rPr>
              <a:t>include all our </a:t>
            </a:r>
            <a:r>
              <a:rPr sz="1200" spc="-5" dirty="0">
                <a:latin typeface="Arial"/>
                <a:cs typeface="Arial"/>
              </a:rPr>
              <a:t>customers. Second,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perform the computa-  </a:t>
            </a:r>
            <a:r>
              <a:rPr sz="1200" dirty="0">
                <a:latin typeface="Arial"/>
                <a:cs typeface="Arial"/>
              </a:rPr>
              <a:t>tion </a:t>
            </a:r>
            <a:r>
              <a:rPr sz="1200" spc="-5" dirty="0">
                <a:latin typeface="Arial"/>
                <a:cs typeface="Arial"/>
              </a:rPr>
              <a:t>in two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modes: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20"/>
              </a:lnSpc>
              <a:spcBef>
                <a:spcPts val="520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Define optimal location </a:t>
            </a:r>
            <a:r>
              <a:rPr sz="1200" dirty="0">
                <a:latin typeface="Arial"/>
                <a:cs typeface="Arial"/>
              </a:rPr>
              <a:t>for a </a:t>
            </a:r>
            <a:r>
              <a:rPr sz="1200" spc="-5" dirty="0">
                <a:latin typeface="Arial"/>
                <a:cs typeface="Arial"/>
              </a:rPr>
              <a:t>single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warehouse</a:t>
            </a:r>
            <a:endParaRPr sz="1200">
              <a:latin typeface="Arial"/>
              <a:cs typeface="Arial"/>
            </a:endParaRPr>
          </a:p>
          <a:p>
            <a:pPr marL="469265" marR="5080" indent="-227965">
              <a:lnSpc>
                <a:spcPts val="1380"/>
              </a:lnSpc>
              <a:spcBef>
                <a:spcPts val="75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Define minimal number of warehouses and their locations subject to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maximum  service distance.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Determining the Optimal </a:t>
            </a:r>
            <a:r>
              <a:rPr sz="1200" b="1" dirty="0">
                <a:latin typeface="Arial"/>
                <a:cs typeface="Arial"/>
              </a:rPr>
              <a:t>Location </a:t>
            </a:r>
            <a:r>
              <a:rPr sz="1200" b="1" spc="-5" dirty="0">
                <a:latin typeface="Arial"/>
                <a:cs typeface="Arial"/>
              </a:rPr>
              <a:t>for </a:t>
            </a:r>
            <a:r>
              <a:rPr sz="1200" b="1" dirty="0">
                <a:latin typeface="Arial"/>
                <a:cs typeface="Arial"/>
              </a:rPr>
              <a:t>a </a:t>
            </a:r>
            <a:r>
              <a:rPr sz="1200" b="1" spc="-5" dirty="0">
                <a:latin typeface="Arial"/>
                <a:cs typeface="Arial"/>
              </a:rPr>
              <a:t>Single</a:t>
            </a:r>
            <a:r>
              <a:rPr sz="1200" b="1" spc="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Warehouse</a:t>
            </a:r>
            <a:endParaRPr sz="1200">
              <a:latin typeface="Arial"/>
              <a:cs typeface="Arial"/>
            </a:endParaRPr>
          </a:p>
          <a:p>
            <a:pPr marL="12700" marR="45720">
              <a:lnSpc>
                <a:spcPct val="9590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In a Green </a:t>
            </a:r>
            <a:r>
              <a:rPr sz="1200" spc="-5" dirty="0">
                <a:latin typeface="Arial"/>
                <a:cs typeface="Arial"/>
              </a:rPr>
              <a:t>Field Analysis experiment, the default value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Desired </a:t>
            </a:r>
            <a:r>
              <a:rPr sz="1200" b="1" dirty="0">
                <a:latin typeface="Arial"/>
                <a:cs typeface="Arial"/>
              </a:rPr>
              <a:t>number of  sites </a:t>
            </a:r>
            <a:r>
              <a:rPr sz="1200" spc="-5" dirty="0">
                <a:latin typeface="Arial"/>
                <a:cs typeface="Arial"/>
              </a:rPr>
              <a:t>parameter is </a:t>
            </a:r>
            <a:r>
              <a:rPr sz="1200" b="1" dirty="0">
                <a:latin typeface="Arial"/>
                <a:cs typeface="Arial"/>
              </a:rPr>
              <a:t>1</a:t>
            </a:r>
            <a:r>
              <a:rPr sz="1200" dirty="0">
                <a:latin typeface="Arial"/>
                <a:cs typeface="Arial"/>
              </a:rPr>
              <a:t>. While </a:t>
            </a:r>
            <a:r>
              <a:rPr sz="1200" spc="-5" dirty="0">
                <a:latin typeface="Arial"/>
                <a:cs typeface="Arial"/>
              </a:rPr>
              <a:t>you can easily change the default value </a:t>
            </a:r>
            <a:r>
              <a:rPr sz="1200" spc="-1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you want </a:t>
            </a:r>
            <a:r>
              <a:rPr sz="1200" dirty="0">
                <a:latin typeface="Arial"/>
                <a:cs typeface="Arial"/>
              </a:rPr>
              <a:t>to con-  sider </a:t>
            </a:r>
            <a:r>
              <a:rPr sz="1200" spc="-5" dirty="0">
                <a:latin typeface="Arial"/>
                <a:cs typeface="Arial"/>
              </a:rPr>
              <a:t>more than one location, we’ll </a:t>
            </a:r>
            <a:r>
              <a:rPr sz="1200" dirty="0">
                <a:latin typeface="Arial"/>
                <a:cs typeface="Arial"/>
              </a:rPr>
              <a:t>continue </a:t>
            </a:r>
            <a:r>
              <a:rPr sz="1200" spc="-5" dirty="0">
                <a:latin typeface="Arial"/>
                <a:cs typeface="Arial"/>
              </a:rPr>
              <a:t>our work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determine the optimal location  </a:t>
            </a:r>
            <a:r>
              <a:rPr sz="1200" dirty="0">
                <a:latin typeface="Arial"/>
                <a:cs typeface="Arial"/>
              </a:rPr>
              <a:t>for a </a:t>
            </a:r>
            <a:r>
              <a:rPr sz="1200" spc="-5" dirty="0">
                <a:latin typeface="Arial"/>
                <a:cs typeface="Arial"/>
              </a:rPr>
              <a:t>single warehouse (Figure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14).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3461003"/>
            <a:ext cx="5759450" cy="27349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28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418202"/>
            <a:ext cx="5955665" cy="11626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14: </a:t>
            </a:r>
            <a:r>
              <a:rPr sz="1200" spc="-5" dirty="0">
                <a:latin typeface="Arial"/>
                <a:cs typeface="Arial"/>
              </a:rPr>
              <a:t>Computed optimal location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single</a:t>
            </a:r>
            <a:r>
              <a:rPr sz="1200" dirty="0">
                <a:latin typeface="Arial"/>
                <a:cs typeface="Arial"/>
              </a:rPr>
              <a:t> warehouse.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b="1" spc="-5" dirty="0">
                <a:latin typeface="Arial"/>
                <a:cs typeface="Arial"/>
              </a:rPr>
              <a:t>Determining the Minimal Number </a:t>
            </a:r>
            <a:r>
              <a:rPr sz="1200" b="1" dirty="0">
                <a:latin typeface="Arial"/>
                <a:cs typeface="Arial"/>
              </a:rPr>
              <a:t>of </a:t>
            </a:r>
            <a:r>
              <a:rPr sz="1200" b="1" spc="-5" dirty="0">
                <a:latin typeface="Arial"/>
                <a:cs typeface="Arial"/>
              </a:rPr>
              <a:t>Warehouses </a:t>
            </a:r>
            <a:r>
              <a:rPr sz="1200" b="1" dirty="0">
                <a:latin typeface="Arial"/>
                <a:cs typeface="Arial"/>
              </a:rPr>
              <a:t>and their</a:t>
            </a:r>
            <a:r>
              <a:rPr sz="1200" b="1" spc="-5" dirty="0">
                <a:latin typeface="Arial"/>
                <a:cs typeface="Arial"/>
              </a:rPr>
              <a:t> Locations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our experiment,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select the </a:t>
            </a:r>
            <a:r>
              <a:rPr sz="1200" b="1" spc="-5" dirty="0">
                <a:latin typeface="Arial"/>
                <a:cs typeface="Arial"/>
              </a:rPr>
              <a:t>Minimize sites </a:t>
            </a:r>
            <a:r>
              <a:rPr sz="1200" b="1" dirty="0">
                <a:latin typeface="Arial"/>
                <a:cs typeface="Arial"/>
              </a:rPr>
              <a:t>number </a:t>
            </a:r>
            <a:r>
              <a:rPr sz="1200" spc="-5" dirty="0">
                <a:latin typeface="Arial"/>
                <a:cs typeface="Arial"/>
              </a:rPr>
              <a:t>option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enter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value in the  </a:t>
            </a:r>
            <a:r>
              <a:rPr sz="1200" b="1" spc="-5" dirty="0">
                <a:latin typeface="Arial"/>
                <a:cs typeface="Arial"/>
              </a:rPr>
              <a:t>Maximum service distance </a:t>
            </a:r>
            <a:r>
              <a:rPr sz="1200" spc="-10" dirty="0">
                <a:latin typeface="Arial"/>
                <a:cs typeface="Arial"/>
              </a:rPr>
              <a:t>box.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this example (Figure 15), the maximum service dis-  </a:t>
            </a:r>
            <a:r>
              <a:rPr sz="1200" dirty="0">
                <a:latin typeface="Arial"/>
                <a:cs typeface="Arial"/>
              </a:rPr>
              <a:t>tance </a:t>
            </a:r>
            <a:r>
              <a:rPr sz="1200" spc="-5" dirty="0">
                <a:latin typeface="Arial"/>
                <a:cs typeface="Arial"/>
              </a:rPr>
              <a:t>is 300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kilometers.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5727826"/>
            <a:ext cx="5934075" cy="50355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8740" rIns="0" bIns="0" rtlCol="0">
            <a:spAutoFit/>
          </a:bodyPr>
          <a:lstStyle/>
          <a:p>
            <a:pPr marL="116839" marR="190500">
              <a:lnSpc>
                <a:spcPts val="1380"/>
              </a:lnSpc>
              <a:spcBef>
                <a:spcPts val="620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spc="-5" dirty="0">
                <a:latin typeface="Arial"/>
                <a:cs typeface="Arial"/>
              </a:rPr>
              <a:t>anyLogistix’s </a:t>
            </a:r>
            <a:r>
              <a:rPr sz="1200" dirty="0">
                <a:latin typeface="Arial"/>
                <a:cs typeface="Arial"/>
              </a:rPr>
              <a:t>Personal </a:t>
            </a:r>
            <a:r>
              <a:rPr sz="1200" spc="-5" dirty="0">
                <a:latin typeface="Arial"/>
                <a:cs typeface="Arial"/>
              </a:rPr>
              <a:t>Learning Edition </a:t>
            </a:r>
            <a:r>
              <a:rPr sz="1200" dirty="0">
                <a:latin typeface="Arial"/>
                <a:cs typeface="Arial"/>
              </a:rPr>
              <a:t>(PLE) </a:t>
            </a:r>
            <a:r>
              <a:rPr sz="1200" spc="-5" dirty="0">
                <a:latin typeface="Arial"/>
                <a:cs typeface="Arial"/>
              </a:rPr>
              <a:t>does </a:t>
            </a:r>
            <a:r>
              <a:rPr sz="1200" dirty="0">
                <a:latin typeface="Arial"/>
                <a:cs typeface="Arial"/>
              </a:rPr>
              <a:t>not </a:t>
            </a:r>
            <a:r>
              <a:rPr sz="1200" spc="-5" dirty="0">
                <a:latin typeface="Arial"/>
                <a:cs typeface="Arial"/>
              </a:rPr>
              <a:t>allow you </a:t>
            </a:r>
            <a:r>
              <a:rPr sz="1200" dirty="0">
                <a:latin typeface="Arial"/>
                <a:cs typeface="Arial"/>
              </a:rPr>
              <a:t>to set a </a:t>
            </a:r>
            <a:r>
              <a:rPr sz="1200" spc="-5" dirty="0">
                <a:latin typeface="Arial"/>
                <a:cs typeface="Arial"/>
              </a:rPr>
              <a:t>set 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b="1" spc="-5" dirty="0">
                <a:latin typeface="Arial"/>
                <a:cs typeface="Arial"/>
              </a:rPr>
              <a:t>Maximum service distance</a:t>
            </a:r>
            <a:r>
              <a:rPr sz="1200" spc="-5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5724778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6234048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9271203"/>
            <a:ext cx="5672455" cy="38354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15: </a:t>
            </a:r>
            <a:r>
              <a:rPr sz="1200" spc="-5" dirty="0">
                <a:latin typeface="Arial"/>
                <a:cs typeface="Arial"/>
              </a:rPr>
              <a:t>Settings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determine minimal number of warehouses and their locations  based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the value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enter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maximum service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distance.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00430" y="900683"/>
            <a:ext cx="5759703" cy="346176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0430" y="6488302"/>
            <a:ext cx="5759450" cy="272783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29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416678"/>
            <a:ext cx="5889625" cy="108775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176530">
              <a:lnSpc>
                <a:spcPts val="1380"/>
              </a:lnSpc>
              <a:spcBef>
                <a:spcPts val="195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16: </a:t>
            </a:r>
            <a:r>
              <a:rPr sz="1200" spc="-5" dirty="0">
                <a:latin typeface="Arial"/>
                <a:cs typeface="Arial"/>
              </a:rPr>
              <a:t>Computation result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minimal number of warehouses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their loca-  </a:t>
            </a:r>
            <a:r>
              <a:rPr sz="1200" dirty="0">
                <a:latin typeface="Arial"/>
                <a:cs typeface="Arial"/>
              </a:rPr>
              <a:t>tions </a:t>
            </a:r>
            <a:r>
              <a:rPr sz="1200" spc="-5" dirty="0">
                <a:latin typeface="Arial"/>
                <a:cs typeface="Arial"/>
              </a:rPr>
              <a:t>that meets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need </a:t>
            </a:r>
            <a:r>
              <a:rPr sz="1200" dirty="0">
                <a:latin typeface="Arial"/>
                <a:cs typeface="Arial"/>
              </a:rPr>
              <a:t>for a </a:t>
            </a:r>
            <a:r>
              <a:rPr sz="1200" spc="-5" dirty="0">
                <a:latin typeface="Arial"/>
                <a:cs typeface="Arial"/>
              </a:rPr>
              <a:t>maximum service distance of 300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km.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 algn="just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The information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16 </a:t>
            </a:r>
            <a:r>
              <a:rPr sz="1200" spc="-10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the company needs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add </a:t>
            </a:r>
            <a:r>
              <a:rPr sz="1200" spc="-10" dirty="0">
                <a:latin typeface="Arial"/>
                <a:cs typeface="Arial"/>
              </a:rPr>
              <a:t>two </a:t>
            </a:r>
            <a:r>
              <a:rPr sz="1200" spc="-5" dirty="0">
                <a:latin typeface="Arial"/>
                <a:cs typeface="Arial"/>
              </a:rPr>
              <a:t>distribution cen-  </a:t>
            </a:r>
            <a:r>
              <a:rPr sz="1200" dirty="0">
                <a:latin typeface="Arial"/>
                <a:cs typeface="Arial"/>
              </a:rPr>
              <a:t>ters </a:t>
            </a:r>
            <a:r>
              <a:rPr sz="1200" spc="-5" dirty="0">
                <a:latin typeface="Arial"/>
                <a:cs typeface="Arial"/>
              </a:rPr>
              <a:t>if they want </a:t>
            </a:r>
            <a:r>
              <a:rPr sz="1200" dirty="0">
                <a:latin typeface="Arial"/>
                <a:cs typeface="Arial"/>
              </a:rPr>
              <a:t>their </a:t>
            </a:r>
            <a:r>
              <a:rPr sz="1200" spc="-5" dirty="0">
                <a:latin typeface="Arial"/>
                <a:cs typeface="Arial"/>
              </a:rPr>
              <a:t>maximum service distance to be 300 km. </a:t>
            </a:r>
            <a:r>
              <a:rPr sz="1200" spc="5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determine their loca-  </a:t>
            </a:r>
            <a:r>
              <a:rPr sz="1200" dirty="0">
                <a:latin typeface="Arial"/>
                <a:cs typeface="Arial"/>
              </a:rPr>
              <a:t>tion, </a:t>
            </a:r>
            <a:r>
              <a:rPr sz="1200" spc="-5" dirty="0">
                <a:latin typeface="Arial"/>
                <a:cs typeface="Arial"/>
              </a:rPr>
              <a:t>you’ll need to perform another </a:t>
            </a:r>
            <a:r>
              <a:rPr sz="1200" dirty="0">
                <a:latin typeface="Arial"/>
                <a:cs typeface="Arial"/>
              </a:rPr>
              <a:t>factor </a:t>
            </a:r>
            <a:r>
              <a:rPr sz="1200" spc="-5" dirty="0">
                <a:latin typeface="Arial"/>
                <a:cs typeface="Arial"/>
              </a:rPr>
              <a:t>rating-based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5651626"/>
            <a:ext cx="5934075" cy="50355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8740" rIns="0" bIns="0" rtlCol="0">
            <a:spAutoFit/>
          </a:bodyPr>
          <a:lstStyle/>
          <a:p>
            <a:pPr marL="116839" marR="180975">
              <a:lnSpc>
                <a:spcPts val="1380"/>
              </a:lnSpc>
              <a:spcBef>
                <a:spcPts val="620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spc="-5" dirty="0">
                <a:latin typeface="Arial"/>
                <a:cs typeface="Arial"/>
              </a:rPr>
              <a:t>You can export the results of your green field analysis </a:t>
            </a:r>
            <a:r>
              <a:rPr sz="1200" dirty="0">
                <a:latin typeface="Arial"/>
                <a:cs typeface="Arial"/>
              </a:rPr>
              <a:t>to a </a:t>
            </a:r>
            <a:r>
              <a:rPr sz="1200" spc="-5" dirty="0">
                <a:latin typeface="Arial"/>
                <a:cs typeface="Arial"/>
              </a:rPr>
              <a:t>new scenario. Do-  ing </a:t>
            </a:r>
            <a:r>
              <a:rPr sz="1200" dirty="0">
                <a:latin typeface="Arial"/>
                <a:cs typeface="Arial"/>
              </a:rPr>
              <a:t>so </a:t>
            </a:r>
            <a:r>
              <a:rPr sz="1200" spc="-5" dirty="0">
                <a:latin typeface="Arial"/>
                <a:cs typeface="Arial"/>
              </a:rPr>
              <a:t>will help you perform simulation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5648578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6157848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6222872"/>
            <a:ext cx="5946775" cy="2837815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200" b="1" spc="-5" dirty="0">
                <a:latin typeface="Arial"/>
                <a:cs typeface="Arial"/>
              </a:rPr>
              <a:t>Discussion Questions</a:t>
            </a:r>
            <a:endParaRPr sz="1200">
              <a:latin typeface="Arial"/>
              <a:cs typeface="Arial"/>
            </a:endParaRPr>
          </a:p>
          <a:p>
            <a:pPr marL="469265" marR="216535" indent="-227965" algn="just">
              <a:lnSpc>
                <a:spcPts val="1380"/>
              </a:lnSpc>
              <a:spcBef>
                <a:spcPts val="635"/>
              </a:spcBef>
              <a:buAutoNum type="arabicPeriod"/>
              <a:tabLst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If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reduced the maximum service distance, would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number of distribution 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change? </a:t>
            </a:r>
            <a:r>
              <a:rPr sz="1200" dirty="0">
                <a:latin typeface="Arial"/>
                <a:cs typeface="Arial"/>
              </a:rPr>
              <a:t>Try to </a:t>
            </a:r>
            <a:r>
              <a:rPr sz="1200" spc="-5" dirty="0">
                <a:latin typeface="Arial"/>
                <a:cs typeface="Arial"/>
              </a:rPr>
              <a:t>compute the case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maximum service distance of  </a:t>
            </a:r>
            <a:r>
              <a:rPr sz="1200" dirty="0">
                <a:latin typeface="Arial"/>
                <a:cs typeface="Arial"/>
              </a:rPr>
              <a:t>150</a:t>
            </a:r>
            <a:r>
              <a:rPr sz="1200" spc="-5" dirty="0">
                <a:latin typeface="Arial"/>
                <a:cs typeface="Arial"/>
              </a:rPr>
              <a:t> km!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05"/>
              </a:spcBef>
              <a:buAutoNum type="arabicPeriod"/>
              <a:tabLst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other costs and </a:t>
            </a:r>
            <a:r>
              <a:rPr sz="1200" dirty="0">
                <a:latin typeface="Arial"/>
                <a:cs typeface="Arial"/>
              </a:rPr>
              <a:t>factors </a:t>
            </a:r>
            <a:r>
              <a:rPr sz="1200" spc="-5" dirty="0">
                <a:latin typeface="Arial"/>
                <a:cs typeface="Arial"/>
              </a:rPr>
              <a:t>should </a:t>
            </a:r>
            <a:r>
              <a:rPr sz="1200" dirty="0">
                <a:latin typeface="Arial"/>
                <a:cs typeface="Arial"/>
              </a:rPr>
              <a:t>be part </a:t>
            </a:r>
            <a:r>
              <a:rPr sz="1200" spc="-5" dirty="0">
                <a:latin typeface="Arial"/>
                <a:cs typeface="Arial"/>
              </a:rPr>
              <a:t>of your facility location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planning?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spc="-5" dirty="0">
                <a:latin typeface="Arial"/>
                <a:cs typeface="Arial"/>
              </a:rPr>
              <a:t>New Simulation</a:t>
            </a:r>
            <a:r>
              <a:rPr sz="1200" b="1" spc="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Experiment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ct val="9590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simulation experiment is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observe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behavior in dynamics. </a:t>
            </a:r>
            <a:r>
              <a:rPr sz="1200" dirty="0">
                <a:latin typeface="Arial"/>
                <a:cs typeface="Arial"/>
              </a:rPr>
              <a:t>The s</a:t>
            </a:r>
            <a:r>
              <a:rPr sz="1200" i="1" dirty="0">
                <a:latin typeface="Arial"/>
                <a:cs typeface="Arial"/>
              </a:rPr>
              <a:t>tatic  </a:t>
            </a:r>
            <a:r>
              <a:rPr sz="1200" spc="-5" dirty="0">
                <a:latin typeface="Arial"/>
                <a:cs typeface="Arial"/>
              </a:rPr>
              <a:t>view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structure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be a </a:t>
            </a:r>
            <a:r>
              <a:rPr sz="1200" i="1" spc="-5" dirty="0">
                <a:latin typeface="Arial"/>
                <a:cs typeface="Arial"/>
              </a:rPr>
              <a:t>dynamic </a:t>
            </a:r>
            <a:r>
              <a:rPr sz="1200" spc="-5" dirty="0">
                <a:latin typeface="Arial"/>
                <a:cs typeface="Arial"/>
              </a:rPr>
              <a:t>form. In this example, we’ll simulate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effect of those two </a:t>
            </a:r>
            <a:r>
              <a:rPr sz="1200" dirty="0">
                <a:latin typeface="Arial"/>
                <a:cs typeface="Arial"/>
              </a:rPr>
              <a:t>new </a:t>
            </a:r>
            <a:r>
              <a:rPr sz="1200" spc="-5" dirty="0">
                <a:latin typeface="Arial"/>
                <a:cs typeface="Arial"/>
              </a:rPr>
              <a:t>distribution centers. How well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they help us </a:t>
            </a:r>
            <a:r>
              <a:rPr sz="1200" spc="-5" dirty="0">
                <a:latin typeface="Arial"/>
                <a:cs typeface="Arial"/>
              </a:rPr>
              <a:t>meet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goal  of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maximum </a:t>
            </a:r>
            <a:r>
              <a:rPr sz="1200" spc="-10" dirty="0">
                <a:latin typeface="Arial"/>
                <a:cs typeface="Arial"/>
              </a:rPr>
              <a:t>service </a:t>
            </a:r>
            <a:r>
              <a:rPr sz="1200" spc="-5" dirty="0">
                <a:latin typeface="Arial"/>
                <a:cs typeface="Arial"/>
              </a:rPr>
              <a:t>distance of 300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km?</a:t>
            </a:r>
            <a:endParaRPr sz="1200">
              <a:latin typeface="Arial"/>
              <a:cs typeface="Arial"/>
            </a:endParaRPr>
          </a:p>
          <a:p>
            <a:pPr marL="12700" marR="182245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First,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need </a:t>
            </a:r>
            <a:r>
              <a:rPr sz="1200" spc="-5" dirty="0">
                <a:latin typeface="Arial"/>
                <a:cs typeface="Arial"/>
              </a:rPr>
              <a:t>to convert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results of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green field analysis </a:t>
            </a:r>
            <a:r>
              <a:rPr sz="1200" dirty="0">
                <a:latin typeface="Arial"/>
                <a:cs typeface="Arial"/>
              </a:rPr>
              <a:t>to a SIM </a:t>
            </a:r>
            <a:r>
              <a:rPr sz="1200" spc="-5" dirty="0">
                <a:latin typeface="Arial"/>
                <a:cs typeface="Arial"/>
              </a:rPr>
              <a:t>scenario </a:t>
            </a:r>
            <a:r>
              <a:rPr sz="1200" dirty="0">
                <a:latin typeface="Arial"/>
                <a:cs typeface="Arial"/>
              </a:rPr>
              <a:t>by  </a:t>
            </a:r>
            <a:r>
              <a:rPr sz="1200" spc="-5" dirty="0">
                <a:latin typeface="Arial"/>
                <a:cs typeface="Arial"/>
              </a:rPr>
              <a:t>right-clicking </a:t>
            </a:r>
            <a:r>
              <a:rPr sz="1200" b="1" spc="-5" dirty="0">
                <a:latin typeface="Arial"/>
                <a:cs typeface="Arial"/>
              </a:rPr>
              <a:t>Results </a:t>
            </a:r>
            <a:r>
              <a:rPr sz="1200" b="1" dirty="0">
                <a:latin typeface="Arial"/>
                <a:cs typeface="Arial"/>
              </a:rPr>
              <a:t>2 </a:t>
            </a:r>
            <a:r>
              <a:rPr sz="1200" spc="-5" dirty="0">
                <a:latin typeface="Arial"/>
                <a:cs typeface="Arial"/>
              </a:rPr>
              <a:t>in </a:t>
            </a:r>
            <a:r>
              <a:rPr sz="1200" b="1" dirty="0">
                <a:latin typeface="Arial"/>
                <a:cs typeface="Arial"/>
              </a:rPr>
              <a:t>GFA 1 </a:t>
            </a:r>
            <a:r>
              <a:rPr sz="1200" spc="-5" dirty="0">
                <a:latin typeface="Arial"/>
                <a:cs typeface="Arial"/>
              </a:rPr>
              <a:t>(Figure 17). Afterward, AnyLogistix displays </a:t>
            </a:r>
            <a:r>
              <a:rPr sz="1200" b="1" spc="5" dirty="0">
                <a:latin typeface="Arial"/>
                <a:cs typeface="Arial"/>
              </a:rPr>
              <a:t>GFA </a:t>
            </a:r>
            <a:r>
              <a:rPr sz="1200" b="1" dirty="0">
                <a:latin typeface="Arial"/>
                <a:cs typeface="Arial"/>
              </a:rPr>
              <a:t>1:  </a:t>
            </a:r>
            <a:r>
              <a:rPr sz="1200" b="1" spc="-5" dirty="0">
                <a:latin typeface="Arial"/>
                <a:cs typeface="Arial"/>
              </a:rPr>
              <a:t>Results </a:t>
            </a:r>
            <a:r>
              <a:rPr sz="1200" b="1" dirty="0">
                <a:latin typeface="Arial"/>
                <a:cs typeface="Arial"/>
              </a:rPr>
              <a:t>2 </a:t>
            </a:r>
            <a:r>
              <a:rPr sz="1200" spc="-5" dirty="0">
                <a:latin typeface="Arial"/>
                <a:cs typeface="Arial"/>
              </a:rPr>
              <a:t>in our list of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scenarios.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00430" y="900683"/>
            <a:ext cx="5759703" cy="346176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30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418202"/>
            <a:ext cx="5947410" cy="9874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17: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transformation of the green field analysis </a:t>
            </a:r>
            <a:r>
              <a:rPr sz="1200" dirty="0">
                <a:latin typeface="Arial"/>
                <a:cs typeface="Arial"/>
              </a:rPr>
              <a:t>to a </a:t>
            </a:r>
            <a:r>
              <a:rPr sz="1200" spc="-5" dirty="0">
                <a:latin typeface="Arial"/>
                <a:cs typeface="Arial"/>
              </a:rPr>
              <a:t>SIM</a:t>
            </a:r>
            <a:r>
              <a:rPr sz="1200" spc="6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scenario.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b="1" spc="-5" dirty="0">
                <a:latin typeface="Arial"/>
                <a:cs typeface="Arial"/>
              </a:rPr>
              <a:t>KPI</a:t>
            </a:r>
            <a:r>
              <a:rPr sz="1200" b="1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Dashboard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select </a:t>
            </a:r>
            <a:r>
              <a:rPr sz="1200" b="1" spc="-10" dirty="0">
                <a:latin typeface="Arial"/>
                <a:cs typeface="Arial"/>
              </a:rPr>
              <a:t>GFA1: </a:t>
            </a:r>
            <a:r>
              <a:rPr sz="1200" b="1" spc="-5" dirty="0">
                <a:latin typeface="Arial"/>
                <a:cs typeface="Arial"/>
              </a:rPr>
              <a:t>Results </a:t>
            </a:r>
            <a:r>
              <a:rPr sz="1200" b="1" dirty="0">
                <a:latin typeface="Arial"/>
                <a:cs typeface="Arial"/>
              </a:rPr>
              <a:t>2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the scenario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simulation experiment and </a:t>
            </a:r>
            <a:r>
              <a:rPr sz="1200" dirty="0">
                <a:latin typeface="Arial"/>
                <a:cs typeface="Arial"/>
              </a:rPr>
              <a:t>click </a:t>
            </a:r>
            <a:r>
              <a:rPr sz="1200" b="1" spc="-5" dirty="0">
                <a:latin typeface="Arial"/>
                <a:cs typeface="Arial"/>
              </a:rPr>
              <a:t>Config-  </a:t>
            </a:r>
            <a:r>
              <a:rPr sz="1200" b="1" dirty="0">
                <a:latin typeface="Arial"/>
                <a:cs typeface="Arial"/>
              </a:rPr>
              <a:t>ure </a:t>
            </a:r>
            <a:r>
              <a:rPr sz="1200" b="1" spc="-5" dirty="0">
                <a:latin typeface="Arial"/>
                <a:cs typeface="Arial"/>
              </a:rPr>
              <a:t>statistics </a:t>
            </a:r>
            <a:r>
              <a:rPr sz="1200" spc="-5" dirty="0">
                <a:latin typeface="Arial"/>
                <a:cs typeface="Arial"/>
              </a:rPr>
              <a:t>to create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KPI </a:t>
            </a:r>
            <a:r>
              <a:rPr sz="1200" dirty="0">
                <a:latin typeface="Arial"/>
                <a:cs typeface="Arial"/>
              </a:rPr>
              <a:t>(key </a:t>
            </a:r>
            <a:r>
              <a:rPr sz="1200" spc="-5" dirty="0">
                <a:latin typeface="Arial"/>
                <a:cs typeface="Arial"/>
              </a:rPr>
              <a:t>performance indicators) dashboard (Figure</a:t>
            </a:r>
            <a:r>
              <a:rPr sz="1200" spc="7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18).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5552566"/>
            <a:ext cx="5934075" cy="50355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9375" rIns="0" bIns="0" rtlCol="0">
            <a:spAutoFit/>
          </a:bodyPr>
          <a:lstStyle/>
          <a:p>
            <a:pPr marL="118745" marR="397510">
              <a:lnSpc>
                <a:spcPts val="1380"/>
              </a:lnSpc>
              <a:spcBef>
                <a:spcPts val="62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uses a </a:t>
            </a:r>
            <a:r>
              <a:rPr sz="1200" spc="-5" dirty="0">
                <a:latin typeface="Arial"/>
                <a:cs typeface="Arial"/>
              </a:rPr>
              <a:t>general </a:t>
            </a:r>
            <a:r>
              <a:rPr sz="1200" dirty="0">
                <a:latin typeface="Arial"/>
                <a:cs typeface="Arial"/>
              </a:rPr>
              <a:t>term </a:t>
            </a:r>
            <a:r>
              <a:rPr sz="1200" spc="-5" dirty="0">
                <a:latin typeface="Arial"/>
                <a:cs typeface="Arial"/>
              </a:rPr>
              <a:t>(“statistics”) </a:t>
            </a:r>
            <a:r>
              <a:rPr sz="1200" dirty="0">
                <a:latin typeface="Arial"/>
                <a:cs typeface="Arial"/>
              </a:rPr>
              <a:t>instead </a:t>
            </a:r>
            <a:r>
              <a:rPr sz="1200" spc="-5" dirty="0">
                <a:latin typeface="Arial"/>
                <a:cs typeface="Arial"/>
              </a:rPr>
              <a:t>of KPI. </a:t>
            </a:r>
            <a:r>
              <a:rPr sz="1200" spc="-10" dirty="0">
                <a:latin typeface="Arial"/>
                <a:cs typeface="Arial"/>
              </a:rPr>
              <a:t>However, </a:t>
            </a:r>
            <a:r>
              <a:rPr sz="1200" spc="-5" dirty="0">
                <a:latin typeface="Arial"/>
                <a:cs typeface="Arial"/>
              </a:rPr>
              <a:t>this  </a:t>
            </a:r>
            <a:r>
              <a:rPr sz="1200" dirty="0">
                <a:latin typeface="Arial"/>
                <a:cs typeface="Arial"/>
              </a:rPr>
              <a:t>book uses KPI </a:t>
            </a:r>
            <a:r>
              <a:rPr sz="1200" spc="-5" dirty="0">
                <a:latin typeface="Arial"/>
                <a:cs typeface="Arial"/>
              </a:rPr>
              <a:t>because it is more familiar to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managers.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5549518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6058788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9172193"/>
            <a:ext cx="201739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18: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list </a:t>
            </a:r>
            <a:r>
              <a:rPr sz="1200" dirty="0">
                <a:latin typeface="Arial"/>
                <a:cs typeface="Arial"/>
              </a:rPr>
              <a:t>by</a:t>
            </a:r>
            <a:r>
              <a:rPr sz="1200" spc="-9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default.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00430" y="900683"/>
            <a:ext cx="5759703" cy="346176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0430" y="6213982"/>
            <a:ext cx="5760085" cy="290309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31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00988" y="906779"/>
            <a:ext cx="5934075" cy="67881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4295" rIns="0" bIns="0" rtlCol="0">
            <a:spAutoFit/>
          </a:bodyPr>
          <a:lstStyle/>
          <a:p>
            <a:pPr marL="116839" marR="344170">
              <a:lnSpc>
                <a:spcPct val="95900"/>
              </a:lnSpc>
              <a:spcBef>
                <a:spcPts val="58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spc="-5" dirty="0">
                <a:latin typeface="Arial"/>
                <a:cs typeface="Arial"/>
              </a:rPr>
              <a:t>If anyLogistix’s configuration interface changes in upcoming releases, you  </a:t>
            </a:r>
            <a:r>
              <a:rPr sz="1200" dirty="0">
                <a:latin typeface="Arial"/>
                <a:cs typeface="Arial"/>
              </a:rPr>
              <a:t>may </a:t>
            </a:r>
            <a:r>
              <a:rPr sz="1200" spc="-5" dirty="0">
                <a:latin typeface="Arial"/>
                <a:cs typeface="Arial"/>
              </a:rPr>
              <a:t>have </a:t>
            </a:r>
            <a:r>
              <a:rPr sz="1200" dirty="0">
                <a:latin typeface="Arial"/>
                <a:cs typeface="Arial"/>
              </a:rPr>
              <a:t>to use </a:t>
            </a:r>
            <a:r>
              <a:rPr sz="1200" spc="-5" dirty="0">
                <a:latin typeface="Arial"/>
                <a:cs typeface="Arial"/>
              </a:rPr>
              <a:t>another method to structure your </a:t>
            </a:r>
            <a:r>
              <a:rPr sz="1200" dirty="0">
                <a:latin typeface="Arial"/>
                <a:cs typeface="Arial"/>
              </a:rPr>
              <a:t>KPIs. </a:t>
            </a:r>
            <a:r>
              <a:rPr sz="1200" spc="-5" dirty="0">
                <a:latin typeface="Arial"/>
                <a:cs typeface="Arial"/>
              </a:rPr>
              <a:t>However,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underlying  principles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not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change.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988" y="903731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91844" y="1588261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888288" y="1721865"/>
            <a:ext cx="5822315" cy="38354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spc="5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add KPI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dashboard, right-click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the dashboard, select </a:t>
            </a:r>
            <a:r>
              <a:rPr sz="1200" b="1" spc="-10" dirty="0">
                <a:latin typeface="Arial"/>
                <a:cs typeface="Arial"/>
              </a:rPr>
              <a:t>Add </a:t>
            </a:r>
            <a:r>
              <a:rPr sz="1200" b="1" dirty="0">
                <a:latin typeface="Arial"/>
                <a:cs typeface="Arial"/>
              </a:rPr>
              <a:t>item</a:t>
            </a:r>
            <a:r>
              <a:rPr sz="1200" dirty="0">
                <a:latin typeface="Arial"/>
                <a:cs typeface="Arial"/>
              </a:rPr>
              <a:t>, </a:t>
            </a:r>
            <a:r>
              <a:rPr sz="1200" spc="-5" dirty="0">
                <a:latin typeface="Arial"/>
                <a:cs typeface="Arial"/>
              </a:rPr>
              <a:t>and then 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the following </a:t>
            </a:r>
            <a:r>
              <a:rPr sz="1200" dirty="0">
                <a:latin typeface="Arial"/>
                <a:cs typeface="Arial"/>
              </a:rPr>
              <a:t>screen to </a:t>
            </a:r>
            <a:r>
              <a:rPr sz="1200" spc="-5" dirty="0">
                <a:latin typeface="Arial"/>
                <a:cs typeface="Arial"/>
              </a:rPr>
              <a:t>select </a:t>
            </a:r>
            <a:r>
              <a:rPr sz="1200" dirty="0">
                <a:latin typeface="Arial"/>
                <a:cs typeface="Arial"/>
              </a:rPr>
              <a:t>the KPIs </a:t>
            </a:r>
            <a:r>
              <a:rPr sz="1200" spc="-5" dirty="0">
                <a:latin typeface="Arial"/>
                <a:cs typeface="Arial"/>
              </a:rPr>
              <a:t>and the form (Figure </a:t>
            </a:r>
            <a:r>
              <a:rPr sz="1200" spc="5" dirty="0">
                <a:latin typeface="Arial"/>
                <a:cs typeface="Arial"/>
              </a:rPr>
              <a:t>19) </a:t>
            </a:r>
            <a:r>
              <a:rPr sz="1200" spc="-5" dirty="0">
                <a:latin typeface="Arial"/>
                <a:cs typeface="Arial"/>
              </a:rPr>
              <a:t>the KPIs </a:t>
            </a:r>
            <a:r>
              <a:rPr sz="1200" spc="-10" dirty="0">
                <a:latin typeface="Arial"/>
                <a:cs typeface="Arial"/>
              </a:rPr>
              <a:t>will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take.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88288" y="5584062"/>
            <a:ext cx="5862320" cy="27571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19: </a:t>
            </a:r>
            <a:r>
              <a:rPr sz="1200" spc="-5" dirty="0">
                <a:latin typeface="Arial"/>
                <a:cs typeface="Arial"/>
              </a:rPr>
              <a:t>Starting </a:t>
            </a:r>
            <a:r>
              <a:rPr sz="1200" dirty="0">
                <a:latin typeface="Arial"/>
                <a:cs typeface="Arial"/>
              </a:rPr>
              <a:t>to create a </a:t>
            </a:r>
            <a:r>
              <a:rPr sz="1200" spc="-5" dirty="0">
                <a:latin typeface="Arial"/>
                <a:cs typeface="Arial"/>
              </a:rPr>
              <a:t>KPI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dashboard.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spc="-5" dirty="0">
                <a:latin typeface="Arial"/>
                <a:cs typeface="Arial"/>
              </a:rPr>
              <a:t>KPI</a:t>
            </a:r>
            <a:r>
              <a:rPr sz="1200" b="1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System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dirty="0">
                <a:latin typeface="Arial"/>
                <a:cs typeface="Arial"/>
              </a:rPr>
              <a:t>By default, </a:t>
            </a:r>
            <a:r>
              <a:rPr sz="1200" spc="-5" dirty="0">
                <a:latin typeface="Arial"/>
                <a:cs typeface="Arial"/>
              </a:rPr>
              <a:t>anyLogistix classifies the 200 KPIs into </a:t>
            </a:r>
            <a:r>
              <a:rPr sz="1200" dirty="0">
                <a:latin typeface="Arial"/>
                <a:cs typeface="Arial"/>
              </a:rPr>
              <a:t>six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groups: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KPIs for </a:t>
            </a:r>
            <a:r>
              <a:rPr sz="1200" spc="-5" dirty="0">
                <a:latin typeface="Arial"/>
                <a:cs typeface="Arial"/>
              </a:rPr>
              <a:t>distribution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centers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KPIs for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factories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KPIs for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10" dirty="0">
                <a:latin typeface="Arial"/>
                <a:cs typeface="Arial"/>
              </a:rPr>
              <a:t>with</a:t>
            </a:r>
            <a:r>
              <a:rPr sz="1200" spc="-5" dirty="0">
                <a:latin typeface="Arial"/>
                <a:cs typeface="Arial"/>
              </a:rPr>
              <a:t> storage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KPIs for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10" dirty="0">
                <a:latin typeface="Arial"/>
                <a:cs typeface="Arial"/>
              </a:rPr>
              <a:t>with</a:t>
            </a:r>
            <a:r>
              <a:rPr sz="1200" spc="-5" dirty="0">
                <a:latin typeface="Arial"/>
                <a:cs typeface="Arial"/>
              </a:rPr>
              <a:t> staff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KPIs for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customers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KPIs for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suppliers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25"/>
              </a:spcBef>
            </a:pPr>
            <a:r>
              <a:rPr sz="1200" spc="-5" dirty="0">
                <a:latin typeface="Arial"/>
                <a:cs typeface="Arial"/>
              </a:rPr>
              <a:t>Predefined </a:t>
            </a:r>
            <a:r>
              <a:rPr sz="1200" dirty="0">
                <a:latin typeface="Arial"/>
                <a:cs typeface="Arial"/>
              </a:rPr>
              <a:t>KPIs can </a:t>
            </a:r>
            <a:r>
              <a:rPr sz="1200" spc="-5" dirty="0">
                <a:latin typeface="Arial"/>
                <a:cs typeface="Arial"/>
              </a:rPr>
              <a:t>help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analyze financial, operational and customer performance.  The KPIs in </a:t>
            </a:r>
            <a:r>
              <a:rPr sz="1200" b="1" spc="-5" dirty="0">
                <a:latin typeface="Arial"/>
                <a:cs typeface="Arial"/>
              </a:rPr>
              <a:t>Statistics </a:t>
            </a:r>
            <a:r>
              <a:rPr sz="1200" b="1" dirty="0">
                <a:latin typeface="Arial"/>
                <a:cs typeface="Arial"/>
              </a:rPr>
              <a:t>collection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organized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following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groups: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0"/>
              </a:spcBef>
            </a:pPr>
            <a:r>
              <a:rPr sz="1200" b="1" dirty="0">
                <a:latin typeface="Arial"/>
                <a:cs typeface="Arial"/>
              </a:rPr>
              <a:t>Table </a:t>
            </a:r>
            <a:r>
              <a:rPr sz="1200" b="1" spc="-5" dirty="0">
                <a:latin typeface="Arial"/>
                <a:cs typeface="Arial"/>
              </a:rPr>
              <a:t>1: </a:t>
            </a:r>
            <a:r>
              <a:rPr sz="1200" dirty="0">
                <a:latin typeface="Arial"/>
                <a:cs typeface="Arial"/>
              </a:rPr>
              <a:t>KPI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classifications.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900988" y="8406129"/>
          <a:ext cx="5780405" cy="12852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262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440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Group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Provides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Finances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Detailed information on generated revenue and incurred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expenses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Distance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Detailed information on the distance covered by the</a:t>
                      </a:r>
                      <a:r>
                        <a:rPr sz="1100" spc="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vehicles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Volume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Detailed information on the volume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products in</a:t>
                      </a:r>
                      <a:r>
                        <a:rPr sz="1100" spc="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stock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0" name="object 10"/>
          <p:cNvSpPr/>
          <p:nvPr/>
        </p:nvSpPr>
        <p:spPr>
          <a:xfrm>
            <a:off x="900430" y="2246502"/>
            <a:ext cx="5463540" cy="32829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32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780405" cy="2565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262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440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877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Group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Provides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Quality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532130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Detailed information on the quantity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processed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(as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well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as  dropped/lost) orders and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products.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135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Ratio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118110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Detailed information on the quality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provided delivery services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based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on an analysis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the received or initially dropped orders and  ordered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products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Time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Detailed information on time spent processing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tasks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 idle</a:t>
                      </a:r>
                      <a:r>
                        <a:rPr sz="1100" spc="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time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i="1" spc="-5" dirty="0">
                          <a:latin typeface="Arial"/>
                          <a:cs typeface="Arial"/>
                        </a:rPr>
                        <a:t>Custom</a:t>
                      </a:r>
                      <a:r>
                        <a:rPr sz="1100" i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table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A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table created by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user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within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Anylogic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environment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i="1" spc="-5" dirty="0">
                          <a:latin typeface="Arial"/>
                          <a:cs typeface="Arial"/>
                        </a:rPr>
                        <a:t>Preset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7175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Grouped sets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regular statistics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that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allow users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better view and  analyze data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888288" y="3596766"/>
            <a:ext cx="5932805" cy="525970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each group,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select </a:t>
            </a:r>
            <a:r>
              <a:rPr sz="1200" dirty="0">
                <a:latin typeface="Arial"/>
                <a:cs typeface="Arial"/>
              </a:rPr>
              <a:t>the KPI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chart </a:t>
            </a:r>
            <a:r>
              <a:rPr sz="1200" spc="-5" dirty="0">
                <a:latin typeface="Arial"/>
                <a:cs typeface="Arial"/>
              </a:rPr>
              <a:t>type </a:t>
            </a:r>
            <a:r>
              <a:rPr sz="1200" dirty="0">
                <a:latin typeface="Arial"/>
                <a:cs typeface="Arial"/>
              </a:rPr>
              <a:t>(a </a:t>
            </a:r>
            <a:r>
              <a:rPr sz="1200" spc="-5" dirty="0">
                <a:latin typeface="Arial"/>
                <a:cs typeface="Arial"/>
              </a:rPr>
              <a:t>table, line, bar </a:t>
            </a:r>
            <a:r>
              <a:rPr sz="1200" dirty="0">
                <a:latin typeface="Arial"/>
                <a:cs typeface="Arial"/>
              </a:rPr>
              <a:t>chart or </a:t>
            </a:r>
            <a:r>
              <a:rPr sz="1200" spc="-5" dirty="0">
                <a:latin typeface="Arial"/>
                <a:cs typeface="Arial"/>
              </a:rPr>
              <a:t>histo-  gram </a:t>
            </a:r>
            <a:r>
              <a:rPr sz="1200" dirty="0">
                <a:latin typeface="Arial"/>
                <a:cs typeface="Arial"/>
              </a:rPr>
              <a:t>chart). For a </a:t>
            </a:r>
            <a:r>
              <a:rPr sz="1200" spc="-5" dirty="0">
                <a:latin typeface="Arial"/>
                <a:cs typeface="Arial"/>
              </a:rPr>
              <a:t>large model,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filter or </a:t>
            </a:r>
            <a:r>
              <a:rPr sz="1200" spc="-5" dirty="0">
                <a:latin typeface="Arial"/>
                <a:cs typeface="Arial"/>
              </a:rPr>
              <a:t>detail </a:t>
            </a:r>
            <a:r>
              <a:rPr sz="1200" dirty="0">
                <a:latin typeface="Arial"/>
                <a:cs typeface="Arial"/>
              </a:rPr>
              <a:t>KPI by </a:t>
            </a:r>
            <a:r>
              <a:rPr sz="1200" spc="-5" dirty="0">
                <a:latin typeface="Arial"/>
                <a:cs typeface="Arial"/>
              </a:rPr>
              <a:t>products, types and </a:t>
            </a:r>
            <a:r>
              <a:rPr sz="1200" dirty="0">
                <a:latin typeface="Arial"/>
                <a:cs typeface="Arial"/>
              </a:rPr>
              <a:t>ob-  </a:t>
            </a:r>
            <a:r>
              <a:rPr sz="1200" spc="-5" dirty="0">
                <a:latin typeface="Arial"/>
                <a:cs typeface="Arial"/>
              </a:rPr>
              <a:t>jects: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Types: Distribution Center, Factory, Supplier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5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Customer,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Objects: individual distribution centers, factories, suppliers and</a:t>
            </a:r>
            <a:r>
              <a:rPr sz="1200" spc="8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customers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Products: individual products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30"/>
              </a:spcBef>
            </a:pPr>
            <a:r>
              <a:rPr sz="1200" b="1" spc="-5" dirty="0">
                <a:latin typeface="Arial"/>
                <a:cs typeface="Arial"/>
              </a:rPr>
              <a:t>Revenue, Costs, Service Level, Lead </a:t>
            </a:r>
            <a:r>
              <a:rPr sz="1200" b="1" dirty="0">
                <a:latin typeface="Arial"/>
                <a:cs typeface="Arial"/>
              </a:rPr>
              <a:t>Time and On-time</a:t>
            </a:r>
            <a:r>
              <a:rPr sz="1200" b="1" spc="3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Delivery</a:t>
            </a:r>
            <a:endParaRPr sz="1200">
              <a:latin typeface="Arial"/>
              <a:cs typeface="Arial"/>
            </a:endParaRPr>
          </a:p>
          <a:p>
            <a:pPr marL="12700" marR="89535">
              <a:lnSpc>
                <a:spcPts val="1380"/>
              </a:lnSpc>
              <a:spcBef>
                <a:spcPts val="63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spc="-5" dirty="0">
                <a:latin typeface="Arial"/>
                <a:cs typeface="Arial"/>
              </a:rPr>
              <a:t>create </a:t>
            </a:r>
            <a:r>
              <a:rPr sz="1200" dirty="0">
                <a:latin typeface="Arial"/>
                <a:cs typeface="Arial"/>
              </a:rPr>
              <a:t>a KPI </a:t>
            </a:r>
            <a:r>
              <a:rPr sz="1200" spc="-5" dirty="0">
                <a:latin typeface="Arial"/>
                <a:cs typeface="Arial"/>
              </a:rPr>
              <a:t>dashboard </a:t>
            </a:r>
            <a:r>
              <a:rPr sz="1200" dirty="0">
                <a:latin typeface="Arial"/>
                <a:cs typeface="Arial"/>
              </a:rPr>
              <a:t>for our </a:t>
            </a:r>
            <a:r>
              <a:rPr sz="1200" spc="-5" dirty="0">
                <a:latin typeface="Arial"/>
                <a:cs typeface="Arial"/>
              </a:rPr>
              <a:t>example. Since </a:t>
            </a:r>
            <a:r>
              <a:rPr sz="1200" spc="-10" dirty="0">
                <a:latin typeface="Arial"/>
                <a:cs typeface="Arial"/>
              </a:rPr>
              <a:t>we’re </a:t>
            </a:r>
            <a:r>
              <a:rPr sz="1200" dirty="0">
                <a:latin typeface="Arial"/>
                <a:cs typeface="Arial"/>
              </a:rPr>
              <a:t>using a </a:t>
            </a:r>
            <a:r>
              <a:rPr sz="1200" spc="-5" dirty="0">
                <a:latin typeface="Arial"/>
                <a:cs typeface="Arial"/>
              </a:rPr>
              <a:t>two-stage supply  chain, </a:t>
            </a:r>
            <a:r>
              <a:rPr sz="1200" spc="-10" dirty="0">
                <a:latin typeface="Arial"/>
                <a:cs typeface="Arial"/>
              </a:rPr>
              <a:t>we will </a:t>
            </a:r>
            <a:r>
              <a:rPr sz="1200" dirty="0">
                <a:latin typeface="Arial"/>
                <a:cs typeface="Arial"/>
              </a:rPr>
              <a:t>take a </a:t>
            </a:r>
            <a:r>
              <a:rPr sz="1200" spc="-5" dirty="0">
                <a:latin typeface="Arial"/>
                <a:cs typeface="Arial"/>
              </a:rPr>
              <a:t>closer look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the following </a:t>
            </a:r>
            <a:r>
              <a:rPr sz="1200" dirty="0">
                <a:latin typeface="Arial"/>
                <a:cs typeface="Arial"/>
              </a:rPr>
              <a:t>KPIs for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cus-  tomers: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i="1" spc="-5" dirty="0">
                <a:latin typeface="Arial"/>
                <a:cs typeface="Arial"/>
              </a:rPr>
              <a:t>Financial performance:</a:t>
            </a:r>
            <a:endParaRPr sz="1200">
              <a:latin typeface="Arial"/>
              <a:cs typeface="Arial"/>
            </a:endParaRPr>
          </a:p>
          <a:p>
            <a:pPr marL="469265" marR="78740" indent="-227965" algn="just">
              <a:lnSpc>
                <a:spcPts val="1380"/>
              </a:lnSpc>
              <a:spcBef>
                <a:spcPts val="720"/>
              </a:spcBef>
              <a:buFont typeface="Symbol"/>
              <a:buChar char="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Transportation costs, fixed warehousing costs, total </a:t>
            </a:r>
            <a:r>
              <a:rPr sz="1200" dirty="0">
                <a:latin typeface="Arial"/>
                <a:cs typeface="Arial"/>
              </a:rPr>
              <a:t>costs, </a:t>
            </a:r>
            <a:r>
              <a:rPr sz="1200" spc="-5" dirty="0">
                <a:latin typeface="Arial"/>
                <a:cs typeface="Arial"/>
              </a:rPr>
              <a:t>total profit, total reve-  </a:t>
            </a:r>
            <a:r>
              <a:rPr sz="1200" dirty="0">
                <a:latin typeface="Arial"/>
                <a:cs typeface="Arial"/>
              </a:rPr>
              <a:t>nue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i="1" spc="-5" dirty="0">
                <a:latin typeface="Arial"/>
                <a:cs typeface="Arial"/>
              </a:rPr>
              <a:t>Customer performance:</a:t>
            </a:r>
            <a:endParaRPr sz="1200">
              <a:latin typeface="Arial"/>
              <a:cs typeface="Arial"/>
            </a:endParaRPr>
          </a:p>
          <a:p>
            <a:pPr marL="469265" marR="94615" indent="-227965" algn="just">
              <a:lnSpc>
                <a:spcPts val="1380"/>
              </a:lnSpc>
              <a:spcBef>
                <a:spcPts val="720"/>
              </a:spcBef>
              <a:buFont typeface="Symbol"/>
              <a:buChar char="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ELT service level*, </a:t>
            </a:r>
            <a:r>
              <a:rPr sz="1200" dirty="0">
                <a:latin typeface="Arial"/>
                <a:cs typeface="Arial"/>
              </a:rPr>
              <a:t>customer </a:t>
            </a:r>
            <a:r>
              <a:rPr sz="1200" spc="-5" dirty="0">
                <a:latin typeface="Arial"/>
                <a:cs typeface="Arial"/>
              </a:rPr>
              <a:t>revenue, OTD (on-time-delivered) orders, delayed  </a:t>
            </a:r>
            <a:r>
              <a:rPr sz="1200" dirty="0">
                <a:latin typeface="Arial"/>
                <a:cs typeface="Arial"/>
              </a:rPr>
              <a:t>orders, </a:t>
            </a:r>
            <a:r>
              <a:rPr sz="1200" spc="-5" dirty="0">
                <a:latin typeface="Arial"/>
                <a:cs typeface="Arial"/>
              </a:rPr>
              <a:t>lead-time (that is, </a:t>
            </a:r>
            <a:r>
              <a:rPr sz="1200" dirty="0">
                <a:latin typeface="Arial"/>
                <a:cs typeface="Arial"/>
              </a:rPr>
              <a:t>the time </a:t>
            </a:r>
            <a:r>
              <a:rPr sz="1200" spc="-5" dirty="0">
                <a:latin typeface="Arial"/>
                <a:cs typeface="Arial"/>
              </a:rPr>
              <a:t>within which the product is expected to be </a:t>
            </a:r>
            <a:r>
              <a:rPr sz="1200" dirty="0">
                <a:latin typeface="Arial"/>
                <a:cs typeface="Arial"/>
              </a:rPr>
              <a:t>re-  </a:t>
            </a:r>
            <a:r>
              <a:rPr sz="1200" spc="-5" dirty="0">
                <a:latin typeface="Arial"/>
                <a:cs typeface="Arial"/>
              </a:rPr>
              <a:t>ceived </a:t>
            </a:r>
            <a:r>
              <a:rPr sz="1200" dirty="0">
                <a:latin typeface="Arial"/>
                <a:cs typeface="Arial"/>
              </a:rPr>
              <a:t>by the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customer)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uses three </a:t>
            </a:r>
            <a:r>
              <a:rPr sz="1200" spc="-5" dirty="0">
                <a:latin typeface="Arial"/>
                <a:cs typeface="Arial"/>
              </a:rPr>
              <a:t>types of service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levels:</a:t>
            </a:r>
            <a:endParaRPr sz="1200">
              <a:latin typeface="Arial"/>
              <a:cs typeface="Arial"/>
            </a:endParaRPr>
          </a:p>
          <a:p>
            <a:pPr marL="469265" marR="16510" indent="-227965" algn="just">
              <a:lnSpc>
                <a:spcPts val="1380"/>
              </a:lnSpc>
              <a:spcBef>
                <a:spcPts val="705"/>
              </a:spcBef>
              <a:buFont typeface="Symbol"/>
              <a:buChar char="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10" dirty="0">
                <a:latin typeface="Arial"/>
                <a:cs typeface="Arial"/>
              </a:rPr>
              <a:t>Alpha </a:t>
            </a:r>
            <a:r>
              <a:rPr sz="1200" b="1" spc="-5" dirty="0">
                <a:latin typeface="Arial"/>
                <a:cs typeface="Arial"/>
              </a:rPr>
              <a:t>service level </a:t>
            </a:r>
            <a:r>
              <a:rPr sz="1200" spc="-5" dirty="0">
                <a:latin typeface="Arial"/>
                <a:cs typeface="Arial"/>
              </a:rPr>
              <a:t>measures the probability </a:t>
            </a:r>
            <a:r>
              <a:rPr sz="1200" dirty="0">
                <a:latin typeface="Arial"/>
                <a:cs typeface="Arial"/>
              </a:rPr>
              <a:t>all customer </a:t>
            </a:r>
            <a:r>
              <a:rPr sz="1200" spc="-5" dirty="0">
                <a:latin typeface="Arial"/>
                <a:cs typeface="Arial"/>
              </a:rPr>
              <a:t>orders </a:t>
            </a:r>
            <a:r>
              <a:rPr sz="1200" dirty="0">
                <a:latin typeface="Arial"/>
                <a:cs typeface="Arial"/>
              </a:rPr>
              <a:t>that </a:t>
            </a:r>
            <a:r>
              <a:rPr sz="1200" spc="-5" dirty="0">
                <a:latin typeface="Arial"/>
                <a:cs typeface="Arial"/>
              </a:rPr>
              <a:t>arrive  within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given time interval will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completely delivered </a:t>
            </a:r>
            <a:r>
              <a:rPr sz="1200" dirty="0">
                <a:latin typeface="Arial"/>
                <a:cs typeface="Arial"/>
              </a:rPr>
              <a:t>from stock </a:t>
            </a:r>
            <a:r>
              <a:rPr sz="1200" spc="-5" dirty="0">
                <a:latin typeface="Arial"/>
                <a:cs typeface="Arial"/>
              </a:rPr>
              <a:t>on </a:t>
            </a:r>
            <a:r>
              <a:rPr sz="1200" spc="5" dirty="0">
                <a:latin typeface="Arial"/>
                <a:cs typeface="Arial"/>
              </a:rPr>
              <a:t>hand. </a:t>
            </a:r>
            <a:r>
              <a:rPr sz="1200" spc="-5" dirty="0">
                <a:latin typeface="Arial"/>
                <a:cs typeface="Arial"/>
              </a:rPr>
              <a:t>Said  another </a:t>
            </a:r>
            <a:r>
              <a:rPr sz="1200" spc="-10" dirty="0">
                <a:latin typeface="Arial"/>
                <a:cs typeface="Arial"/>
              </a:rPr>
              <a:t>way,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lack of </a:t>
            </a:r>
            <a:r>
              <a:rPr sz="1200" dirty="0">
                <a:latin typeface="Arial"/>
                <a:cs typeface="Arial"/>
              </a:rPr>
              <a:t>stock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not </a:t>
            </a:r>
            <a:r>
              <a:rPr sz="1200" spc="-5" dirty="0">
                <a:latin typeface="Arial"/>
                <a:cs typeface="Arial"/>
              </a:rPr>
              <a:t>delay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deliveries.</a:t>
            </a:r>
            <a:endParaRPr sz="1200">
              <a:latin typeface="Arial"/>
              <a:cs typeface="Arial"/>
            </a:endParaRPr>
          </a:p>
          <a:p>
            <a:pPr marL="469265" marR="295275" indent="-227965">
              <a:lnSpc>
                <a:spcPts val="1380"/>
              </a:lnSpc>
              <a:spcBef>
                <a:spcPts val="8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Beta service level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quantity-oriented service level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backordering  consideration.</a:t>
            </a:r>
            <a:endParaRPr sz="1200">
              <a:latin typeface="Arial"/>
              <a:cs typeface="Arial"/>
            </a:endParaRPr>
          </a:p>
          <a:p>
            <a:pPr marL="469265" marR="116839" indent="-227965">
              <a:lnSpc>
                <a:spcPts val="1380"/>
              </a:lnSpc>
              <a:spcBef>
                <a:spcPts val="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dirty="0">
                <a:latin typeface="Arial"/>
                <a:cs typeface="Arial"/>
              </a:rPr>
              <a:t>ELT </a:t>
            </a:r>
            <a:r>
              <a:rPr sz="1200" b="1" spc="-5" dirty="0">
                <a:latin typeface="Arial"/>
                <a:cs typeface="Arial"/>
              </a:rPr>
              <a:t>service level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ratio of orders delivered within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“Expected lead  time” (table demand) </a:t>
            </a:r>
            <a:r>
              <a:rPr sz="1200" spc="-1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total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orders.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33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2700" y="900683"/>
            <a:ext cx="5976620" cy="175260"/>
          </a:xfrm>
          <a:prstGeom prst="rect">
            <a:avLst/>
          </a:prstGeom>
          <a:solidFill>
            <a:srgbClr val="D9D9D9"/>
          </a:solidFill>
        </p:spPr>
        <p:txBody>
          <a:bodyPr vert="horz" wrap="square" lIns="0" tIns="0" rIns="0" bIns="0" rtlCol="0">
            <a:spAutoFit/>
          </a:bodyPr>
          <a:lstStyle/>
          <a:p>
            <a:pPr marL="17780">
              <a:lnSpc>
                <a:spcPts val="1370"/>
              </a:lnSpc>
            </a:pPr>
            <a:r>
              <a:rPr sz="1200" dirty="0">
                <a:latin typeface="Wingdings"/>
                <a:cs typeface="Wingdings"/>
              </a:rPr>
              <a:t></a:t>
            </a:r>
            <a:r>
              <a:rPr sz="120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10" dirty="0">
                <a:latin typeface="Arial"/>
                <a:cs typeface="Arial"/>
              </a:rPr>
              <a:t>Alpha </a:t>
            </a:r>
            <a:r>
              <a:rPr sz="1200" b="1" spc="-5" dirty="0">
                <a:latin typeface="Arial"/>
                <a:cs typeface="Arial"/>
              </a:rPr>
              <a:t>service level </a:t>
            </a:r>
            <a:r>
              <a:rPr sz="1200" dirty="0">
                <a:latin typeface="Arial"/>
                <a:cs typeface="Arial"/>
              </a:rPr>
              <a:t>does not </a:t>
            </a:r>
            <a:r>
              <a:rPr sz="1200" spc="-5" dirty="0">
                <a:latin typeface="Arial"/>
                <a:cs typeface="Arial"/>
              </a:rPr>
              <a:t>allow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backlog. If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can’t </a:t>
            </a:r>
            <a:r>
              <a:rPr sz="1200" dirty="0">
                <a:latin typeface="Arial"/>
                <a:cs typeface="Arial"/>
              </a:rPr>
              <a:t>fulfil </a:t>
            </a:r>
            <a:r>
              <a:rPr sz="1200" spc="-5" dirty="0">
                <a:latin typeface="Arial"/>
                <a:cs typeface="Arial"/>
              </a:rPr>
              <a:t>the</a:t>
            </a:r>
            <a:r>
              <a:rPr sz="1200" spc="7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or-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626230" y="1075892"/>
            <a:ext cx="3233420" cy="526415"/>
          </a:xfrm>
          <a:prstGeom prst="rect">
            <a:avLst/>
          </a:prstGeom>
          <a:solidFill>
            <a:srgbClr val="D9D9D9"/>
          </a:solidFill>
        </p:spPr>
        <p:txBody>
          <a:bodyPr vert="horz" wrap="square" lIns="0" tIns="3175" rIns="0" bIns="0" rtlCol="0">
            <a:spAutoFit/>
          </a:bodyPr>
          <a:lstStyle/>
          <a:p>
            <a:pPr marL="17780" marR="164465">
              <a:lnSpc>
                <a:spcPts val="1380"/>
              </a:lnSpc>
              <a:spcBef>
                <a:spcPts val="25"/>
              </a:spcBef>
            </a:pPr>
            <a:r>
              <a:rPr sz="1200" dirty="0">
                <a:latin typeface="Arial"/>
                <a:cs typeface="Arial"/>
              </a:rPr>
              <a:t>der, </a:t>
            </a:r>
            <a:r>
              <a:rPr sz="1200" spc="-5" dirty="0">
                <a:latin typeface="Arial"/>
                <a:cs typeface="Arial"/>
              </a:rPr>
              <a:t>the order is rejected.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comparison, the  </a:t>
            </a:r>
            <a:r>
              <a:rPr sz="1200" b="1" dirty="0">
                <a:latin typeface="Arial"/>
                <a:cs typeface="Arial"/>
              </a:rPr>
              <a:t>ELT </a:t>
            </a:r>
            <a:r>
              <a:rPr sz="1200" b="1" spc="-5" dirty="0">
                <a:latin typeface="Arial"/>
                <a:cs typeface="Arial"/>
              </a:rPr>
              <a:t>service level </a:t>
            </a:r>
            <a:r>
              <a:rPr sz="1200" spc="-5" dirty="0">
                <a:latin typeface="Arial"/>
                <a:cs typeface="Arial"/>
              </a:rPr>
              <a:t>includes account </a:t>
            </a:r>
            <a:r>
              <a:rPr sz="1200" dirty="0">
                <a:latin typeface="Arial"/>
                <a:cs typeface="Arial"/>
              </a:rPr>
              <a:t>backlog  and </a:t>
            </a:r>
            <a:r>
              <a:rPr sz="1200" spc="-5" dirty="0">
                <a:latin typeface="Arial"/>
                <a:cs typeface="Arial"/>
              </a:rPr>
              <a:t>transportation time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customer..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1732533"/>
            <a:ext cx="5946775" cy="108458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2755900" marR="5080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Since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created 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during 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green field analysis,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haven’t defined  distribution center-based parameters. </a:t>
            </a:r>
            <a:r>
              <a:rPr sz="1200" spc="15" dirty="0">
                <a:latin typeface="Arial"/>
                <a:cs typeface="Arial"/>
              </a:rPr>
              <a:t>We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need</a:t>
            </a:r>
            <a:endParaRPr sz="1200">
              <a:latin typeface="Arial"/>
              <a:cs typeface="Arial"/>
            </a:endParaRPr>
          </a:p>
          <a:p>
            <a:pPr marL="12700" marR="3937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define variable processing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fixed warehousing </a:t>
            </a:r>
            <a:r>
              <a:rPr sz="1200" dirty="0">
                <a:latin typeface="Arial"/>
                <a:cs typeface="Arial"/>
              </a:rPr>
              <a:t>costs (</a:t>
            </a:r>
            <a:r>
              <a:rPr sz="1200" b="1" dirty="0">
                <a:latin typeface="Arial"/>
                <a:cs typeface="Arial"/>
              </a:rPr>
              <a:t>Other </a:t>
            </a:r>
            <a:r>
              <a:rPr sz="1200" b="1" spc="-5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in the Facility  expenses table and </a:t>
            </a:r>
            <a:r>
              <a:rPr sz="1200" b="1" spc="-5" dirty="0">
                <a:latin typeface="Arial"/>
                <a:cs typeface="Arial"/>
              </a:rPr>
              <a:t>Outbound </a:t>
            </a:r>
            <a:r>
              <a:rPr sz="1200" b="1" dirty="0">
                <a:latin typeface="Arial"/>
                <a:cs typeface="Arial"/>
              </a:rPr>
              <a:t>processing costs </a:t>
            </a:r>
            <a:r>
              <a:rPr sz="1200" spc="-5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Processing </a:t>
            </a:r>
            <a:r>
              <a:rPr sz="1200" b="1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table) (Fig-  </a:t>
            </a:r>
            <a:r>
              <a:rPr sz="1200" dirty="0">
                <a:latin typeface="Arial"/>
                <a:cs typeface="Arial"/>
              </a:rPr>
              <a:t>ure</a:t>
            </a:r>
            <a:r>
              <a:rPr sz="1200" spc="-5" dirty="0">
                <a:latin typeface="Arial"/>
                <a:cs typeface="Arial"/>
              </a:rPr>
              <a:t> 20).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88288" y="4351146"/>
            <a:ext cx="5863590" cy="12617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20: </a:t>
            </a:r>
            <a:r>
              <a:rPr sz="1200" spc="-5" dirty="0">
                <a:latin typeface="Arial"/>
                <a:cs typeface="Arial"/>
              </a:rPr>
              <a:t>Distribution center </a:t>
            </a:r>
            <a:r>
              <a:rPr sz="1200" dirty="0">
                <a:latin typeface="Arial"/>
                <a:cs typeface="Arial"/>
              </a:rPr>
              <a:t>cost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parameters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both distribution centers,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define fixed warehousing </a:t>
            </a:r>
            <a:r>
              <a:rPr sz="1200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per </a:t>
            </a:r>
            <a:r>
              <a:rPr sz="1200" dirty="0">
                <a:latin typeface="Arial"/>
                <a:cs typeface="Arial"/>
              </a:rPr>
              <a:t>day at $66. Out-  </a:t>
            </a:r>
            <a:r>
              <a:rPr sz="1200" spc="-5" dirty="0">
                <a:latin typeface="Arial"/>
                <a:cs typeface="Arial"/>
              </a:rPr>
              <a:t>bound processing costs </a:t>
            </a:r>
            <a:r>
              <a:rPr sz="1200" dirty="0">
                <a:latin typeface="Arial"/>
                <a:cs typeface="Arial"/>
              </a:rPr>
              <a:t>are set at </a:t>
            </a:r>
            <a:r>
              <a:rPr sz="1200" spc="-5" dirty="0">
                <a:latin typeface="Arial"/>
                <a:cs typeface="Arial"/>
              </a:rPr>
              <a:t>$10 per m</a:t>
            </a:r>
            <a:r>
              <a:rPr sz="1200" spc="-7" baseline="27777" dirty="0">
                <a:latin typeface="Arial"/>
                <a:cs typeface="Arial"/>
              </a:rPr>
              <a:t>3</a:t>
            </a:r>
            <a:r>
              <a:rPr sz="1200" spc="-5" dirty="0">
                <a:latin typeface="Arial"/>
                <a:cs typeface="Arial"/>
              </a:rPr>
              <a:t>. Fixed warehousing </a:t>
            </a:r>
            <a:r>
              <a:rPr sz="1200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is defined </a:t>
            </a:r>
            <a:r>
              <a:rPr sz="1200" dirty="0">
                <a:latin typeface="Arial"/>
                <a:cs typeface="Arial"/>
              </a:rPr>
              <a:t>as  </a:t>
            </a:r>
            <a:r>
              <a:rPr sz="1200" b="1" dirty="0">
                <a:latin typeface="Arial"/>
                <a:cs typeface="Arial"/>
              </a:rPr>
              <a:t>Other </a:t>
            </a:r>
            <a:r>
              <a:rPr sz="1200" b="1" spc="-5" dirty="0">
                <a:latin typeface="Arial"/>
                <a:cs typeface="Arial"/>
              </a:rPr>
              <a:t>Cost</a:t>
            </a:r>
            <a:r>
              <a:rPr sz="1200" spc="-5" dirty="0">
                <a:latin typeface="Arial"/>
                <a:cs typeface="Arial"/>
              </a:rPr>
              <a:t>. Inventory holding </a:t>
            </a:r>
            <a:r>
              <a:rPr sz="1200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can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defined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b="1" dirty="0">
                <a:latin typeface="Arial"/>
                <a:cs typeface="Arial"/>
              </a:rPr>
              <a:t>interest </a:t>
            </a:r>
            <a:r>
              <a:rPr sz="1200" b="1" spc="-10" dirty="0">
                <a:latin typeface="Arial"/>
                <a:cs typeface="Arial"/>
              </a:rPr>
              <a:t>ratio </a:t>
            </a:r>
            <a:r>
              <a:rPr sz="1200" dirty="0">
                <a:latin typeface="Arial"/>
                <a:cs typeface="Arial"/>
              </a:rPr>
              <a:t>or by </a:t>
            </a:r>
            <a:r>
              <a:rPr sz="1200" spc="-5" dirty="0">
                <a:latin typeface="Arial"/>
                <a:cs typeface="Arial"/>
              </a:rPr>
              <a:t>setting </a:t>
            </a:r>
            <a:r>
              <a:rPr sz="1200" b="1" spc="-5" dirty="0">
                <a:latin typeface="Arial"/>
                <a:cs typeface="Arial"/>
              </a:rPr>
              <a:t>car-  rying </a:t>
            </a:r>
            <a:r>
              <a:rPr sz="1200" b="1" dirty="0">
                <a:latin typeface="Arial"/>
                <a:cs typeface="Arial"/>
              </a:rPr>
              <a:t>costs </a:t>
            </a:r>
            <a:r>
              <a:rPr sz="1200" dirty="0">
                <a:latin typeface="Arial"/>
                <a:cs typeface="Arial"/>
              </a:rPr>
              <a:t>for each </a:t>
            </a:r>
            <a:r>
              <a:rPr sz="1200" spc="-5" dirty="0">
                <a:latin typeface="Arial"/>
                <a:cs typeface="Arial"/>
              </a:rPr>
              <a:t>unit </a:t>
            </a:r>
            <a:r>
              <a:rPr sz="1200" dirty="0">
                <a:latin typeface="Arial"/>
                <a:cs typeface="Arial"/>
              </a:rPr>
              <a:t>per </a:t>
            </a:r>
            <a:r>
              <a:rPr sz="1200" spc="-5" dirty="0">
                <a:latin typeface="Arial"/>
                <a:cs typeface="Arial"/>
              </a:rPr>
              <a:t>year. In addition, if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have inventory,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need </a:t>
            </a:r>
            <a:r>
              <a:rPr sz="1200" spc="-5" dirty="0">
                <a:latin typeface="Arial"/>
                <a:cs typeface="Arial"/>
              </a:rPr>
              <a:t>to define  </a:t>
            </a:r>
            <a:r>
              <a:rPr sz="1200" b="1" dirty="0">
                <a:latin typeface="Arial"/>
                <a:cs typeface="Arial"/>
              </a:rPr>
              <a:t>facility costs </a:t>
            </a:r>
            <a:r>
              <a:rPr sz="1200" dirty="0">
                <a:latin typeface="Arial"/>
                <a:cs typeface="Arial"/>
              </a:rPr>
              <a:t>per </a:t>
            </a:r>
            <a:r>
              <a:rPr sz="1200" spc="-5" dirty="0">
                <a:latin typeface="Arial"/>
                <a:cs typeface="Arial"/>
              </a:rPr>
              <a:t>month per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m</a:t>
            </a:r>
            <a:r>
              <a:rPr sz="1200" baseline="27777" dirty="0">
                <a:latin typeface="Arial"/>
                <a:cs typeface="Arial"/>
              </a:rPr>
              <a:t>3</a:t>
            </a:r>
            <a:r>
              <a:rPr sz="1200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00988" y="5759830"/>
            <a:ext cx="5934075" cy="50482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9375" rIns="0" bIns="0" rtlCol="0">
            <a:spAutoFit/>
          </a:bodyPr>
          <a:lstStyle/>
          <a:p>
            <a:pPr marL="114300" marR="295910">
              <a:lnSpc>
                <a:spcPts val="1380"/>
              </a:lnSpc>
              <a:spcBef>
                <a:spcPts val="62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dirty="0">
                <a:latin typeface="Arial"/>
                <a:cs typeface="Arial"/>
              </a:rPr>
              <a:t>We’ll </a:t>
            </a:r>
            <a:r>
              <a:rPr sz="1200" spc="-5" dirty="0">
                <a:latin typeface="Arial"/>
                <a:cs typeface="Arial"/>
              </a:rPr>
              <a:t>discuss inventory management problems in the supply </a:t>
            </a:r>
            <a:r>
              <a:rPr sz="1200" dirty="0">
                <a:latin typeface="Arial"/>
                <a:cs typeface="Arial"/>
              </a:rPr>
              <a:t>chain and </a:t>
            </a:r>
            <a:r>
              <a:rPr sz="1200" spc="-5" dirty="0">
                <a:latin typeface="Arial"/>
                <a:cs typeface="Arial"/>
              </a:rPr>
              <a:t>their  implementation in anyLogistix in </a:t>
            </a:r>
            <a:r>
              <a:rPr sz="1200" dirty="0">
                <a:latin typeface="Arial"/>
                <a:cs typeface="Arial"/>
              </a:rPr>
              <a:t>Chapter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2.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00988" y="5756782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891844" y="6267576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888288" y="6401180"/>
            <a:ext cx="40138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also 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define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product’s cost and selling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price:</a:t>
            </a:r>
            <a:endParaRPr sz="12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88288" y="7356729"/>
            <a:ext cx="5804535" cy="11645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21: </a:t>
            </a:r>
            <a:r>
              <a:rPr sz="1200" spc="-5" dirty="0">
                <a:latin typeface="Arial"/>
                <a:cs typeface="Arial"/>
              </a:rPr>
              <a:t>Product cost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parameters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spc="-5" dirty="0">
                <a:latin typeface="Arial"/>
                <a:cs typeface="Arial"/>
              </a:rPr>
              <a:t>Transportation Distance </a:t>
            </a:r>
            <a:r>
              <a:rPr sz="1200" b="1" dirty="0">
                <a:latin typeface="Arial"/>
                <a:cs typeface="Arial"/>
              </a:rPr>
              <a:t>and</a:t>
            </a:r>
            <a:r>
              <a:rPr sz="1200" b="1" spc="10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Costs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ct val="9590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The final step in input </a:t>
            </a:r>
            <a:r>
              <a:rPr sz="1200" dirty="0">
                <a:latin typeface="Arial"/>
                <a:cs typeface="Arial"/>
              </a:rPr>
              <a:t>data </a:t>
            </a:r>
            <a:r>
              <a:rPr sz="1200" spc="-5" dirty="0">
                <a:latin typeface="Arial"/>
                <a:cs typeface="Arial"/>
              </a:rPr>
              <a:t>setting is defining transportation distances </a:t>
            </a:r>
            <a:r>
              <a:rPr sz="1200" dirty="0">
                <a:latin typeface="Arial"/>
                <a:cs typeface="Arial"/>
              </a:rPr>
              <a:t>and costs. We’ll  start by using </a:t>
            </a:r>
            <a:r>
              <a:rPr sz="1200" b="1" spc="-5" dirty="0">
                <a:latin typeface="Arial"/>
                <a:cs typeface="Arial"/>
              </a:rPr>
              <a:t>Vehicle Types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define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vehicle type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well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the vehicle’s </a:t>
            </a:r>
            <a:r>
              <a:rPr sz="1200" dirty="0">
                <a:latin typeface="Arial"/>
                <a:cs typeface="Arial"/>
              </a:rPr>
              <a:t>capacity  and </a:t>
            </a:r>
            <a:r>
              <a:rPr sz="1200" spc="-5" dirty="0">
                <a:latin typeface="Arial"/>
                <a:cs typeface="Arial"/>
              </a:rPr>
              <a:t>speed (Figure</a:t>
            </a:r>
            <a:r>
              <a:rPr sz="1200" dirty="0">
                <a:latin typeface="Arial"/>
                <a:cs typeface="Arial"/>
              </a:rPr>
              <a:t> 22).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900430" y="2958083"/>
            <a:ext cx="5756275" cy="6187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900430" y="3653027"/>
            <a:ext cx="5756275" cy="64261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900430" y="6749795"/>
            <a:ext cx="4230751" cy="519401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900430" y="1189354"/>
            <a:ext cx="2597945" cy="963929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34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3363214"/>
            <a:ext cx="5802630" cy="7359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22: </a:t>
            </a:r>
            <a:r>
              <a:rPr sz="1200" spc="-5" dirty="0">
                <a:latin typeface="Arial"/>
                <a:cs typeface="Arial"/>
              </a:rPr>
              <a:t>Vehicle type definition.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now </a:t>
            </a:r>
            <a:r>
              <a:rPr sz="1200" dirty="0">
                <a:latin typeface="Arial"/>
                <a:cs typeface="Arial"/>
              </a:rPr>
              <a:t>need to use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Paths </a:t>
            </a:r>
            <a:r>
              <a:rPr sz="1200" spc="-5" dirty="0">
                <a:latin typeface="Arial"/>
                <a:cs typeface="Arial"/>
              </a:rPr>
              <a:t>option to define routes and shipment parameters (Fig-  </a:t>
            </a:r>
            <a:r>
              <a:rPr sz="1200" dirty="0">
                <a:latin typeface="Arial"/>
                <a:cs typeface="Arial"/>
              </a:rPr>
              <a:t>ure</a:t>
            </a:r>
            <a:r>
              <a:rPr sz="1200" spc="-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23).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6702932"/>
            <a:ext cx="5923280" cy="16897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23: </a:t>
            </a:r>
            <a:r>
              <a:rPr sz="1200" spc="-5" dirty="0">
                <a:latin typeface="Arial"/>
                <a:cs typeface="Arial"/>
              </a:rPr>
              <a:t>Routes and shipment parameter definition.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36195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b="1" spc="-5" dirty="0">
                <a:latin typeface="Arial"/>
                <a:cs typeface="Arial"/>
              </a:rPr>
              <a:t>Paths</a:t>
            </a:r>
            <a:r>
              <a:rPr sz="1200" spc="-5" dirty="0">
                <a:latin typeface="Arial"/>
                <a:cs typeface="Arial"/>
              </a:rPr>
              <a:t>, the first step is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define the routes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b="1" spc="-5" dirty="0">
                <a:latin typeface="Arial"/>
                <a:cs typeface="Arial"/>
              </a:rPr>
              <a:t>From-To</a:t>
            </a:r>
            <a:r>
              <a:rPr sz="1200" spc="-5" dirty="0">
                <a:latin typeface="Arial"/>
                <a:cs typeface="Arial"/>
              </a:rPr>
              <a:t>. </a:t>
            </a:r>
            <a:r>
              <a:rPr sz="1200" dirty="0">
                <a:latin typeface="Arial"/>
                <a:cs typeface="Arial"/>
              </a:rPr>
              <a:t>In our </a:t>
            </a:r>
            <a:r>
              <a:rPr sz="1200" spc="-5" dirty="0">
                <a:latin typeface="Arial"/>
                <a:cs typeface="Arial"/>
              </a:rPr>
              <a:t>example (Figure </a:t>
            </a:r>
            <a:r>
              <a:rPr sz="1200" spc="5" dirty="0">
                <a:latin typeface="Arial"/>
                <a:cs typeface="Arial"/>
              </a:rPr>
              <a:t>23), 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identify </a:t>
            </a:r>
            <a:r>
              <a:rPr sz="1200" dirty="0">
                <a:latin typeface="Arial"/>
                <a:cs typeface="Arial"/>
              </a:rPr>
              <a:t>only one </a:t>
            </a:r>
            <a:r>
              <a:rPr sz="1200" spc="-5" dirty="0">
                <a:latin typeface="Arial"/>
                <a:cs typeface="Arial"/>
              </a:rPr>
              <a:t>group of routes “From All locations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All locations”. If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model  </a:t>
            </a:r>
            <a:r>
              <a:rPr sz="1200" dirty="0">
                <a:latin typeface="Arial"/>
                <a:cs typeface="Arial"/>
              </a:rPr>
              <a:t>used </a:t>
            </a:r>
            <a:r>
              <a:rPr sz="1200" spc="-5" dirty="0">
                <a:latin typeface="Arial"/>
                <a:cs typeface="Arial"/>
              </a:rPr>
              <a:t>different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layers </a:t>
            </a:r>
            <a:r>
              <a:rPr sz="1200" dirty="0">
                <a:latin typeface="Arial"/>
                <a:cs typeface="Arial"/>
              </a:rPr>
              <a:t>such as </a:t>
            </a:r>
            <a:r>
              <a:rPr sz="1200" spc="-5" dirty="0">
                <a:latin typeface="Arial"/>
                <a:cs typeface="Arial"/>
              </a:rPr>
              <a:t>distribution centers, production </a:t>
            </a:r>
            <a:r>
              <a:rPr sz="1200" dirty="0">
                <a:latin typeface="Arial"/>
                <a:cs typeface="Arial"/>
              </a:rPr>
              <a:t>factories and  </a:t>
            </a:r>
            <a:r>
              <a:rPr sz="1200" spc="-5" dirty="0">
                <a:latin typeface="Arial"/>
                <a:cs typeface="Arial"/>
              </a:rPr>
              <a:t>suppliers,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could </a:t>
            </a:r>
            <a:r>
              <a:rPr sz="1200" spc="-5" dirty="0">
                <a:latin typeface="Arial"/>
                <a:cs typeface="Arial"/>
              </a:rPr>
              <a:t>add other paths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differentiate shipment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parameters.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Second,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define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rule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calculating shipment costs. </a:t>
            </a:r>
            <a:r>
              <a:rPr sz="1200" dirty="0">
                <a:latin typeface="Arial"/>
                <a:cs typeface="Arial"/>
              </a:rPr>
              <a:t>In our </a:t>
            </a:r>
            <a:r>
              <a:rPr sz="1200" spc="-5" dirty="0">
                <a:latin typeface="Arial"/>
                <a:cs typeface="Arial"/>
              </a:rPr>
              <a:t>example,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se-  </a:t>
            </a:r>
            <a:r>
              <a:rPr sz="1200" spc="-5" dirty="0">
                <a:latin typeface="Arial"/>
                <a:cs typeface="Arial"/>
              </a:rPr>
              <a:t>lect </a:t>
            </a:r>
            <a:r>
              <a:rPr sz="1200" b="1" spc="-5" dirty="0">
                <a:latin typeface="Arial"/>
                <a:cs typeface="Arial"/>
              </a:rPr>
              <a:t>Distance-based cost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then set up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coefficient of 1.2 per kilometer. In simple  </a:t>
            </a:r>
            <a:r>
              <a:rPr sz="1200" dirty="0">
                <a:latin typeface="Arial"/>
                <a:cs typeface="Arial"/>
              </a:rPr>
              <a:t>terms, this </a:t>
            </a:r>
            <a:r>
              <a:rPr sz="1200" spc="-5" dirty="0">
                <a:latin typeface="Arial"/>
                <a:cs typeface="Arial"/>
              </a:rPr>
              <a:t>means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pay $1.20 for </a:t>
            </a:r>
            <a:r>
              <a:rPr sz="1200" spc="-5" dirty="0">
                <a:latin typeface="Arial"/>
                <a:cs typeface="Arial"/>
              </a:rPr>
              <a:t>one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kilometer.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759450" cy="240753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4240529"/>
            <a:ext cx="5759450" cy="240779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8532964"/>
            <a:ext cx="1293495" cy="101151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35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941695" cy="141287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Third,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explicitly define the distance and transportation </a:t>
            </a:r>
            <a:r>
              <a:rPr sz="1200" dirty="0">
                <a:latin typeface="Arial"/>
                <a:cs typeface="Arial"/>
              </a:rPr>
              <a:t>time </a:t>
            </a:r>
            <a:r>
              <a:rPr sz="1200" spc="-5" dirty="0">
                <a:latin typeface="Arial"/>
                <a:cs typeface="Arial"/>
              </a:rPr>
              <a:t>or allow AnyLogistix 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use </a:t>
            </a:r>
            <a:r>
              <a:rPr sz="1200" dirty="0">
                <a:latin typeface="Arial"/>
                <a:cs typeface="Arial"/>
              </a:rPr>
              <a:t>truck </a:t>
            </a:r>
            <a:r>
              <a:rPr sz="1200" spc="-5" dirty="0">
                <a:latin typeface="Arial"/>
                <a:cs typeface="Arial"/>
              </a:rPr>
              <a:t>speed and </a:t>
            </a:r>
            <a:r>
              <a:rPr sz="1200" dirty="0">
                <a:latin typeface="Arial"/>
                <a:cs typeface="Arial"/>
              </a:rPr>
              <a:t>customer </a:t>
            </a:r>
            <a:r>
              <a:rPr sz="1200" spc="-5" dirty="0">
                <a:latin typeface="Arial"/>
                <a:cs typeface="Arial"/>
              </a:rPr>
              <a:t>locations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compute them.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this example, we’ll allow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program to calculate these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values.</a:t>
            </a:r>
            <a:endParaRPr sz="1200">
              <a:latin typeface="Arial"/>
              <a:cs typeface="Arial"/>
            </a:endParaRPr>
          </a:p>
          <a:p>
            <a:pPr marL="12700" marR="137795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Fourth,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can decide which distance metrics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use: straight distances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real routes. 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simplicity, </a:t>
            </a:r>
            <a:r>
              <a:rPr sz="1200" spc="-10" dirty="0">
                <a:latin typeface="Arial"/>
                <a:cs typeface="Arial"/>
              </a:rPr>
              <a:t>we will </a:t>
            </a:r>
            <a:r>
              <a:rPr sz="1200" spc="5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straight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lines.</a:t>
            </a:r>
            <a:endParaRPr sz="1200">
              <a:latin typeface="Arial"/>
              <a:cs typeface="Arial"/>
            </a:endParaRPr>
          </a:p>
          <a:p>
            <a:pPr marL="12700" marR="219075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Fifth, you can select Full </a:t>
            </a:r>
            <a:r>
              <a:rPr sz="1200" dirty="0">
                <a:latin typeface="Arial"/>
                <a:cs typeface="Arial"/>
              </a:rPr>
              <a:t>Truckload </a:t>
            </a:r>
            <a:r>
              <a:rPr sz="1200" spc="-5" dirty="0">
                <a:latin typeface="Arial"/>
                <a:cs typeface="Arial"/>
              </a:rPr>
              <a:t>(</a:t>
            </a:r>
            <a:r>
              <a:rPr sz="1200" b="1" spc="-5" dirty="0">
                <a:latin typeface="Arial"/>
                <a:cs typeface="Arial"/>
              </a:rPr>
              <a:t>FTL</a:t>
            </a:r>
            <a:r>
              <a:rPr sz="1200" spc="-5" dirty="0">
                <a:latin typeface="Arial"/>
                <a:cs typeface="Arial"/>
              </a:rPr>
              <a:t>) </a:t>
            </a:r>
            <a:r>
              <a:rPr sz="1200" dirty="0">
                <a:latin typeface="Arial"/>
                <a:cs typeface="Arial"/>
              </a:rPr>
              <a:t>or Less </a:t>
            </a:r>
            <a:r>
              <a:rPr sz="1200" spc="-5" dirty="0">
                <a:latin typeface="Arial"/>
                <a:cs typeface="Arial"/>
              </a:rPr>
              <a:t>than Load (</a:t>
            </a:r>
            <a:r>
              <a:rPr sz="1200" b="1" spc="-5" dirty="0">
                <a:latin typeface="Arial"/>
                <a:cs typeface="Arial"/>
              </a:rPr>
              <a:t>LTL</a:t>
            </a:r>
            <a:r>
              <a:rPr sz="1200" spc="-5" dirty="0">
                <a:latin typeface="Arial"/>
                <a:cs typeface="Arial"/>
              </a:rPr>
              <a:t>) transportation </a:t>
            </a:r>
            <a:r>
              <a:rPr sz="1200" dirty="0">
                <a:latin typeface="Arial"/>
                <a:cs typeface="Arial"/>
              </a:rPr>
              <a:t>op-  tions </a:t>
            </a:r>
            <a:r>
              <a:rPr sz="1200" spc="-5" dirty="0">
                <a:latin typeface="Arial"/>
                <a:cs typeface="Arial"/>
              </a:rPr>
              <a:t>and define minimal load </a:t>
            </a:r>
            <a:r>
              <a:rPr sz="1200" dirty="0">
                <a:latin typeface="Arial"/>
                <a:cs typeface="Arial"/>
              </a:rPr>
              <a:t>for FTL as </a:t>
            </a:r>
            <a:r>
              <a:rPr sz="1200" spc="-5" dirty="0">
                <a:latin typeface="Arial"/>
                <a:cs typeface="Arial"/>
              </a:rPr>
              <a:t>well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the rules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order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aggregation.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3246373"/>
            <a:ext cx="5934075" cy="85407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4295" rIns="0" bIns="0" rtlCol="0">
            <a:spAutoFit/>
          </a:bodyPr>
          <a:lstStyle/>
          <a:p>
            <a:pPr marL="118745" marR="140335">
              <a:lnSpc>
                <a:spcPct val="95900"/>
              </a:lnSpc>
              <a:spcBef>
                <a:spcPts val="58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spc="-5" dirty="0">
                <a:latin typeface="Arial"/>
                <a:cs typeface="Arial"/>
              </a:rPr>
              <a:t>Use the </a:t>
            </a:r>
            <a:r>
              <a:rPr sz="1200" b="1" spc="-5" dirty="0">
                <a:latin typeface="Arial"/>
                <a:cs typeface="Arial"/>
              </a:rPr>
              <a:t>MinLoad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Aggregation Period </a:t>
            </a:r>
            <a:r>
              <a:rPr sz="1200" spc="-5" dirty="0">
                <a:latin typeface="Arial"/>
                <a:cs typeface="Arial"/>
              </a:rPr>
              <a:t>columns to define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rules </a:t>
            </a:r>
            <a:r>
              <a:rPr sz="1200" dirty="0">
                <a:latin typeface="Arial"/>
                <a:cs typeface="Arial"/>
              </a:rPr>
              <a:t>for  </a:t>
            </a:r>
            <a:r>
              <a:rPr sz="1200" spc="-5" dirty="0">
                <a:latin typeface="Arial"/>
                <a:cs typeface="Arial"/>
              </a:rPr>
              <a:t>transportation batching.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this example,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allow </a:t>
            </a:r>
            <a:r>
              <a:rPr sz="1200" dirty="0">
                <a:latin typeface="Arial"/>
                <a:cs typeface="Arial"/>
              </a:rPr>
              <a:t>shipments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minimum load of  </a:t>
            </a:r>
            <a:r>
              <a:rPr sz="1200" dirty="0">
                <a:latin typeface="Arial"/>
                <a:cs typeface="Arial"/>
              </a:rPr>
              <a:t>60% </a:t>
            </a:r>
            <a:r>
              <a:rPr sz="1200" spc="-5" dirty="0">
                <a:latin typeface="Arial"/>
                <a:cs typeface="Arial"/>
              </a:rPr>
              <a:t>but limit the wait period to 10 days.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10" dirty="0">
                <a:latin typeface="Arial"/>
                <a:cs typeface="Arial"/>
              </a:rPr>
              <a:t>ten </a:t>
            </a:r>
            <a:r>
              <a:rPr sz="1200" spc="-5" dirty="0">
                <a:latin typeface="Arial"/>
                <a:cs typeface="Arial"/>
              </a:rPr>
              <a:t>days, the </a:t>
            </a:r>
            <a:r>
              <a:rPr sz="1200" dirty="0">
                <a:latin typeface="Arial"/>
                <a:cs typeface="Arial"/>
              </a:rPr>
              <a:t>truck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dispatched </a:t>
            </a:r>
            <a:r>
              <a:rPr sz="1200" dirty="0">
                <a:latin typeface="Arial"/>
                <a:cs typeface="Arial"/>
              </a:rPr>
              <a:t>for  </a:t>
            </a:r>
            <a:r>
              <a:rPr sz="1200" spc="-5" dirty="0">
                <a:latin typeface="Arial"/>
                <a:cs typeface="Arial"/>
              </a:rPr>
              <a:t>shipment even </a:t>
            </a:r>
            <a:r>
              <a:rPr sz="1200" spc="-1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the load is below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60%.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3243325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4103242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4168266"/>
            <a:ext cx="5871845" cy="70358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200" b="1" dirty="0">
                <a:latin typeface="Arial"/>
                <a:cs typeface="Arial"/>
              </a:rPr>
              <a:t>Sourcing Policy</a:t>
            </a:r>
            <a:r>
              <a:rPr sz="1200" b="1" spc="-40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Definition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to use the </a:t>
            </a:r>
            <a:r>
              <a:rPr sz="1200" b="1" spc="-5" dirty="0">
                <a:latin typeface="Arial"/>
                <a:cs typeface="Arial"/>
              </a:rPr>
              <a:t>Sourcing </a:t>
            </a:r>
            <a:r>
              <a:rPr sz="1200" spc="-5" dirty="0">
                <a:latin typeface="Arial"/>
                <a:cs typeface="Arial"/>
              </a:rPr>
              <a:t>table to define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sourcing rules. </a:t>
            </a:r>
            <a:r>
              <a:rPr sz="1200" dirty="0">
                <a:latin typeface="Arial"/>
                <a:cs typeface="Arial"/>
              </a:rPr>
              <a:t>The most general </a:t>
            </a:r>
            <a:r>
              <a:rPr sz="1200" spc="-5" dirty="0">
                <a:latin typeface="Arial"/>
                <a:cs typeface="Arial"/>
              </a:rPr>
              <a:t>rule  could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that </a:t>
            </a:r>
            <a:r>
              <a:rPr sz="1200" dirty="0">
                <a:latin typeface="Arial"/>
                <a:cs typeface="Arial"/>
              </a:rPr>
              <a:t>all sites </a:t>
            </a:r>
            <a:r>
              <a:rPr sz="1200" spc="-5" dirty="0">
                <a:latin typeface="Arial"/>
                <a:cs typeface="Arial"/>
              </a:rPr>
              <a:t>(that is, all distribution centers) can supply </a:t>
            </a:r>
            <a:r>
              <a:rPr sz="1200" dirty="0">
                <a:latin typeface="Arial"/>
                <a:cs typeface="Arial"/>
              </a:rPr>
              <a:t>all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customers.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88288" y="8530589"/>
            <a:ext cx="4581525" cy="5607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24: </a:t>
            </a:r>
            <a:r>
              <a:rPr sz="1200" spc="-5" dirty="0">
                <a:latin typeface="Arial"/>
                <a:cs typeface="Arial"/>
              </a:rPr>
              <a:t>Sourcing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rules.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addition,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select among different sourcing rules </a:t>
            </a:r>
            <a:r>
              <a:rPr sz="1200" dirty="0">
                <a:latin typeface="Arial"/>
                <a:cs typeface="Arial"/>
              </a:rPr>
              <a:t>as</a:t>
            </a:r>
            <a:r>
              <a:rPr sz="1200" spc="5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follows: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900430" y="2432303"/>
            <a:ext cx="3879850" cy="56137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00430" y="5012435"/>
            <a:ext cx="5759704" cy="346202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36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00988" y="2792221"/>
            <a:ext cx="5934075" cy="855344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8740" rIns="0" bIns="0" rtlCol="0">
            <a:spAutoFit/>
          </a:bodyPr>
          <a:lstStyle/>
          <a:p>
            <a:pPr marL="116839" marR="208279" algn="just">
              <a:lnSpc>
                <a:spcPts val="1380"/>
              </a:lnSpc>
              <a:spcBef>
                <a:spcPts val="620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multi-stage supply </a:t>
            </a:r>
            <a:r>
              <a:rPr sz="1200" dirty="0">
                <a:latin typeface="Arial"/>
                <a:cs typeface="Arial"/>
              </a:rPr>
              <a:t>chains, </a:t>
            </a:r>
            <a:r>
              <a:rPr sz="1200" spc="-5" dirty="0">
                <a:latin typeface="Arial"/>
                <a:cs typeface="Arial"/>
              </a:rPr>
              <a:t>you can make your simulation modeling flexible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convenient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setting </a:t>
            </a:r>
            <a:r>
              <a:rPr sz="1200" dirty="0">
                <a:latin typeface="Arial"/>
                <a:cs typeface="Arial"/>
              </a:rPr>
              <a:t>up </a:t>
            </a:r>
            <a:r>
              <a:rPr sz="1200" spc="-5" dirty="0">
                <a:latin typeface="Arial"/>
                <a:cs typeface="Arial"/>
              </a:rPr>
              <a:t>sourcing policies </a:t>
            </a:r>
            <a:r>
              <a:rPr sz="1200" dirty="0">
                <a:latin typeface="Arial"/>
                <a:cs typeface="Arial"/>
              </a:rPr>
              <a:t>for each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echelon. Even  in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two-stage supply chain, you might need to </a:t>
            </a:r>
            <a:r>
              <a:rPr sz="1200" dirty="0">
                <a:latin typeface="Arial"/>
                <a:cs typeface="Arial"/>
              </a:rPr>
              <a:t>set up </a:t>
            </a:r>
            <a:r>
              <a:rPr sz="1200" spc="-5" dirty="0">
                <a:latin typeface="Arial"/>
                <a:cs typeface="Arial"/>
              </a:rPr>
              <a:t>different </a:t>
            </a:r>
            <a:r>
              <a:rPr sz="1200" spc="-10" dirty="0">
                <a:latin typeface="Arial"/>
                <a:cs typeface="Arial"/>
              </a:rPr>
              <a:t>sourcing </a:t>
            </a:r>
            <a:r>
              <a:rPr sz="1200" spc="-5" dirty="0">
                <a:latin typeface="Arial"/>
                <a:cs typeface="Arial"/>
              </a:rPr>
              <a:t>policies </a:t>
            </a:r>
            <a:r>
              <a:rPr sz="1200" dirty="0">
                <a:latin typeface="Arial"/>
                <a:cs typeface="Arial"/>
              </a:rPr>
              <a:t>for  </a:t>
            </a:r>
            <a:r>
              <a:rPr sz="1200" spc="-5" dirty="0">
                <a:latin typeface="Arial"/>
                <a:cs typeface="Arial"/>
              </a:rPr>
              <a:t>different distribution centers, products and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customers.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988" y="2789173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91844" y="3650614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888288" y="3784218"/>
            <a:ext cx="28219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25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new </a:t>
            </a:r>
            <a:r>
              <a:rPr sz="1200" dirty="0">
                <a:latin typeface="Arial"/>
                <a:cs typeface="Arial"/>
              </a:rPr>
              <a:t>KPI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dashboard.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88288" y="7649336"/>
            <a:ext cx="5955665" cy="737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25: </a:t>
            </a:r>
            <a:r>
              <a:rPr sz="1200" dirty="0">
                <a:latin typeface="Arial"/>
                <a:cs typeface="Arial"/>
              </a:rPr>
              <a:t>KPI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dashboard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customize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manner anyLogistix </a:t>
            </a:r>
            <a:r>
              <a:rPr sz="1200" dirty="0">
                <a:latin typeface="Arial"/>
                <a:cs typeface="Arial"/>
              </a:rPr>
              <a:t>presents </a:t>
            </a:r>
            <a:r>
              <a:rPr sz="1200" spc="-5" dirty="0">
                <a:latin typeface="Arial"/>
                <a:cs typeface="Arial"/>
              </a:rPr>
              <a:t>each KPI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enlarging </a:t>
            </a:r>
            <a:r>
              <a:rPr sz="1200" dirty="0">
                <a:latin typeface="Arial"/>
                <a:cs typeface="Arial"/>
              </a:rPr>
              <a:t>the KPI </a:t>
            </a:r>
            <a:r>
              <a:rPr sz="1200" spc="-10" dirty="0">
                <a:latin typeface="Arial"/>
                <a:cs typeface="Arial"/>
              </a:rPr>
              <a:t>win-  </a:t>
            </a:r>
            <a:r>
              <a:rPr sz="1200" dirty="0">
                <a:latin typeface="Arial"/>
                <a:cs typeface="Arial"/>
              </a:rPr>
              <a:t>dow and </a:t>
            </a:r>
            <a:r>
              <a:rPr sz="1200" spc="-5" dirty="0">
                <a:latin typeface="Arial"/>
                <a:cs typeface="Arial"/>
              </a:rPr>
              <a:t>using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toolbar (Figure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26).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00430" y="900683"/>
            <a:ext cx="1733550" cy="173329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0430" y="4133087"/>
            <a:ext cx="5759704" cy="346138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37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567554"/>
            <a:ext cx="38188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26: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presentation customization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toolbar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4947538"/>
            <a:ext cx="5934075" cy="47561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80645" rIns="0" bIns="0" rtlCol="0">
            <a:spAutoFit/>
          </a:bodyPr>
          <a:lstStyle/>
          <a:p>
            <a:pPr marL="116839" marR="302260">
              <a:lnSpc>
                <a:spcPts val="1260"/>
              </a:lnSpc>
              <a:spcBef>
                <a:spcPts val="635"/>
              </a:spcBef>
            </a:pPr>
            <a:r>
              <a:rPr sz="1100" b="1" dirty="0">
                <a:latin typeface="Arial"/>
                <a:cs typeface="Arial"/>
              </a:rPr>
              <a:t>Note: </a:t>
            </a:r>
            <a:r>
              <a:rPr sz="1100" dirty="0">
                <a:latin typeface="Arial"/>
                <a:cs typeface="Arial"/>
              </a:rPr>
              <a:t>To </a:t>
            </a:r>
            <a:r>
              <a:rPr sz="1100" spc="-5" dirty="0">
                <a:latin typeface="Arial"/>
                <a:cs typeface="Arial"/>
              </a:rPr>
              <a:t>make </a:t>
            </a:r>
            <a:r>
              <a:rPr sz="1100" dirty="0">
                <a:latin typeface="Arial"/>
                <a:cs typeface="Arial"/>
              </a:rPr>
              <a:t>a </a:t>
            </a:r>
            <a:r>
              <a:rPr sz="1100" spc="-5" dirty="0">
                <a:latin typeface="Arial"/>
                <a:cs typeface="Arial"/>
              </a:rPr>
              <a:t>diagram smaller </a:t>
            </a:r>
            <a:r>
              <a:rPr sz="1100" spc="-10" dirty="0">
                <a:latin typeface="Arial"/>
                <a:cs typeface="Arial"/>
              </a:rPr>
              <a:t>or </a:t>
            </a:r>
            <a:r>
              <a:rPr sz="1100" spc="-5" dirty="0">
                <a:latin typeface="Arial"/>
                <a:cs typeface="Arial"/>
              </a:rPr>
              <a:t>larger, right-click in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dashboard area, select </a:t>
            </a:r>
            <a:r>
              <a:rPr sz="1100" b="1" spc="-5" dirty="0">
                <a:latin typeface="Arial"/>
                <a:cs typeface="Arial"/>
              </a:rPr>
              <a:t>rear-  range</a:t>
            </a:r>
            <a:r>
              <a:rPr sz="1100" spc="-5" dirty="0">
                <a:latin typeface="Arial"/>
                <a:cs typeface="Arial"/>
              </a:rPr>
              <a:t>, and then draw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diagram’s lower-right corner. </a:t>
            </a:r>
            <a:r>
              <a:rPr sz="1100" dirty="0">
                <a:latin typeface="Arial"/>
                <a:cs typeface="Arial"/>
              </a:rPr>
              <a:t>To </a:t>
            </a:r>
            <a:r>
              <a:rPr sz="1100" spc="-5" dirty="0">
                <a:latin typeface="Arial"/>
                <a:cs typeface="Arial"/>
              </a:rPr>
              <a:t>delete </a:t>
            </a:r>
            <a:r>
              <a:rPr sz="1100" dirty="0">
                <a:latin typeface="Arial"/>
                <a:cs typeface="Arial"/>
              </a:rPr>
              <a:t>a </a:t>
            </a:r>
            <a:r>
              <a:rPr sz="1100" spc="-5" dirty="0">
                <a:latin typeface="Arial"/>
                <a:cs typeface="Arial"/>
              </a:rPr>
              <a:t>diagram, close</a:t>
            </a:r>
            <a:r>
              <a:rPr sz="1100" spc="60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it.</a:t>
            </a:r>
            <a:endParaRPr sz="11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4944490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5426074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5632830"/>
            <a:ext cx="4914900" cy="81978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b="1" spc="-5" dirty="0">
                <a:latin typeface="Arial"/>
                <a:cs typeface="Arial"/>
              </a:rPr>
              <a:t>Experiments and Analyses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50"/>
              </a:spcBef>
            </a:pPr>
            <a:r>
              <a:rPr sz="1200" b="1" dirty="0">
                <a:latin typeface="Arial"/>
                <a:cs typeface="Arial"/>
              </a:rPr>
              <a:t>Simulation </a:t>
            </a:r>
            <a:r>
              <a:rPr sz="1200" b="1" spc="-5" dirty="0">
                <a:latin typeface="Arial"/>
                <a:cs typeface="Arial"/>
              </a:rPr>
              <a:t>Experiments </a:t>
            </a:r>
            <a:r>
              <a:rPr sz="1200" b="1" dirty="0">
                <a:latin typeface="Arial"/>
                <a:cs typeface="Arial"/>
              </a:rPr>
              <a:t>for </a:t>
            </a:r>
            <a:r>
              <a:rPr sz="1200" b="1" spc="-5" dirty="0">
                <a:latin typeface="Arial"/>
                <a:cs typeface="Arial"/>
              </a:rPr>
              <a:t>Multiple Warehouses </a:t>
            </a:r>
            <a:r>
              <a:rPr sz="1200" b="1" dirty="0">
                <a:latin typeface="Arial"/>
                <a:cs typeface="Arial"/>
              </a:rPr>
              <a:t>with </a:t>
            </a:r>
            <a:r>
              <a:rPr sz="1200" b="1" spc="-5" dirty="0">
                <a:latin typeface="Arial"/>
                <a:cs typeface="Arial"/>
              </a:rPr>
              <a:t>Real</a:t>
            </a:r>
            <a:r>
              <a:rPr sz="1200" b="1" spc="3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Routes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We’re ready </a:t>
            </a:r>
            <a:r>
              <a:rPr sz="1200" dirty="0">
                <a:latin typeface="Arial"/>
                <a:cs typeface="Arial"/>
              </a:rPr>
              <a:t>to run a </a:t>
            </a:r>
            <a:r>
              <a:rPr sz="1200" spc="-5" dirty="0">
                <a:latin typeface="Arial"/>
                <a:cs typeface="Arial"/>
              </a:rPr>
              <a:t>simulation experiment and analyze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(Figure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27).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88288" y="9684207"/>
            <a:ext cx="222186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27: </a:t>
            </a:r>
            <a:r>
              <a:rPr sz="1200" spc="-5" dirty="0">
                <a:latin typeface="Arial"/>
                <a:cs typeface="Arial"/>
              </a:rPr>
              <a:t>Experimental</a:t>
            </a:r>
            <a:r>
              <a:rPr sz="1200" spc="-5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results.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900430" y="900683"/>
            <a:ext cx="5419725" cy="361137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00430" y="6592823"/>
            <a:ext cx="5051933" cy="303622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38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862955" cy="71183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can see from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experiment’s results how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would perform </a:t>
            </a:r>
            <a:r>
              <a:rPr sz="1200" dirty="0">
                <a:latin typeface="Arial"/>
                <a:cs typeface="Arial"/>
              </a:rPr>
              <a:t>by ana-  </a:t>
            </a:r>
            <a:r>
              <a:rPr sz="1200" spc="-5" dirty="0">
                <a:latin typeface="Arial"/>
                <a:cs typeface="Arial"/>
              </a:rPr>
              <a:t>lyzing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following </a:t>
            </a:r>
            <a:r>
              <a:rPr sz="1200" dirty="0">
                <a:latin typeface="Arial"/>
                <a:cs typeface="Arial"/>
              </a:rPr>
              <a:t>KPIs </a:t>
            </a:r>
            <a:r>
              <a:rPr sz="1200" spc="-5" dirty="0">
                <a:latin typeface="Arial"/>
                <a:cs typeface="Arial"/>
              </a:rPr>
              <a:t>(Table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2).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dirty="0">
                <a:latin typeface="Arial"/>
                <a:cs typeface="Arial"/>
              </a:rPr>
              <a:t>Table </a:t>
            </a:r>
            <a:r>
              <a:rPr sz="1200" b="1" spc="-5" dirty="0">
                <a:latin typeface="Arial"/>
                <a:cs typeface="Arial"/>
              </a:rPr>
              <a:t>2: </a:t>
            </a:r>
            <a:r>
              <a:rPr sz="1200" dirty="0">
                <a:latin typeface="Arial"/>
                <a:cs typeface="Arial"/>
              </a:rPr>
              <a:t>KPIs for GFA </a:t>
            </a:r>
            <a:r>
              <a:rPr sz="1200" spc="-5" dirty="0">
                <a:latin typeface="Arial"/>
                <a:cs typeface="Arial"/>
              </a:rPr>
              <a:t>analysis with two distribution</a:t>
            </a:r>
            <a:r>
              <a:rPr sz="1200" dirty="0">
                <a:latin typeface="Arial"/>
                <a:cs typeface="Arial"/>
              </a:rPr>
              <a:t> centers.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897940" y="1655317"/>
          <a:ext cx="5862320" cy="671385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9279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254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Value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i="1" spc="-5" dirty="0">
                          <a:latin typeface="Arial"/>
                          <a:cs typeface="Arial"/>
                        </a:rPr>
                        <a:t>Financial DC 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Other cost,</a:t>
                      </a:r>
                      <a:r>
                        <a:rPr sz="11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48 312.0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Outbound processing cost,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70 080.0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Profit,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446 817.0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Revenue,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700 800.0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 cost,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253 983.0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cost,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135 591.0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i="1" spc="-5" dirty="0">
                          <a:latin typeface="Arial"/>
                          <a:cs typeface="Arial"/>
                        </a:rPr>
                        <a:t>Customer</a:t>
                      </a:r>
                      <a:r>
                        <a:rPr sz="1100" i="1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Lead time,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days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0.81*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Service level,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100*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delayed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in-time 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items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arrived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orders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arrived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Current backlog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ordered items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Incoming replenishment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items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Items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shipped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shipped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Outgoing replenishment 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/>
          <p:nvPr/>
        </p:nvSpPr>
        <p:spPr>
          <a:xfrm>
            <a:off x="888288" y="8500109"/>
            <a:ext cx="5886450" cy="73406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i="1" spc="-5" dirty="0">
                <a:latin typeface="Arial"/>
                <a:cs typeface="Arial"/>
              </a:rPr>
              <a:t>*These </a:t>
            </a:r>
            <a:r>
              <a:rPr sz="1200" i="1" dirty="0">
                <a:latin typeface="Arial"/>
                <a:cs typeface="Arial"/>
              </a:rPr>
              <a:t>KPIs </a:t>
            </a:r>
            <a:r>
              <a:rPr sz="1200" i="1" spc="-5" dirty="0">
                <a:latin typeface="Arial"/>
                <a:cs typeface="Arial"/>
              </a:rPr>
              <a:t>present total lead </a:t>
            </a:r>
            <a:r>
              <a:rPr sz="1200" i="1" spc="-10" dirty="0">
                <a:latin typeface="Arial"/>
                <a:cs typeface="Arial"/>
              </a:rPr>
              <a:t>time </a:t>
            </a:r>
            <a:r>
              <a:rPr sz="1200" i="1" spc="-5" dirty="0">
                <a:latin typeface="Arial"/>
                <a:cs typeface="Arial"/>
              </a:rPr>
              <a:t>and total service level for ten customers. </a:t>
            </a:r>
            <a:r>
              <a:rPr sz="1200" i="1" dirty="0">
                <a:latin typeface="Arial"/>
                <a:cs typeface="Arial"/>
              </a:rPr>
              <a:t>You </a:t>
            </a:r>
            <a:r>
              <a:rPr sz="1200" i="1" spc="-5" dirty="0">
                <a:latin typeface="Arial"/>
                <a:cs typeface="Arial"/>
              </a:rPr>
              <a:t>can  change the presentation in the lead time </a:t>
            </a:r>
            <a:r>
              <a:rPr sz="1200" i="1" dirty="0">
                <a:latin typeface="Arial"/>
                <a:cs typeface="Arial"/>
              </a:rPr>
              <a:t>and </a:t>
            </a:r>
            <a:r>
              <a:rPr sz="1200" i="1" spc="-5" dirty="0">
                <a:latin typeface="Arial"/>
                <a:cs typeface="Arial"/>
              </a:rPr>
              <a:t>service level diagrams </a:t>
            </a:r>
            <a:r>
              <a:rPr sz="1200" i="1" dirty="0">
                <a:latin typeface="Arial"/>
                <a:cs typeface="Arial"/>
              </a:rPr>
              <a:t>by </a:t>
            </a:r>
            <a:r>
              <a:rPr sz="1200" i="1" spc="-5" dirty="0">
                <a:latin typeface="Arial"/>
                <a:cs typeface="Arial"/>
              </a:rPr>
              <a:t>detailizing </a:t>
            </a:r>
            <a:r>
              <a:rPr sz="1200" i="1" dirty="0">
                <a:latin typeface="Arial"/>
                <a:cs typeface="Arial"/>
              </a:rPr>
              <a:t>for  </a:t>
            </a:r>
            <a:r>
              <a:rPr sz="1200" i="1" spc="-5" dirty="0">
                <a:latin typeface="Arial"/>
                <a:cs typeface="Arial"/>
              </a:rPr>
              <a:t>objects: (</a:t>
            </a:r>
            <a:r>
              <a:rPr sz="1200" b="1" i="1" spc="-5" dirty="0">
                <a:latin typeface="Arial"/>
                <a:cs typeface="Arial"/>
              </a:rPr>
              <a:t>Additional setting </a:t>
            </a:r>
            <a:r>
              <a:rPr sz="1250" i="1" spc="-50" dirty="0">
                <a:latin typeface="Wingdings"/>
                <a:cs typeface="Wingdings"/>
              </a:rPr>
              <a:t></a:t>
            </a:r>
            <a:r>
              <a:rPr sz="1250" i="1" spc="-50" dirty="0">
                <a:latin typeface="Times New Roman"/>
                <a:cs typeface="Times New Roman"/>
              </a:rPr>
              <a:t> </a:t>
            </a:r>
            <a:r>
              <a:rPr sz="1200" b="1" i="1" spc="-5" dirty="0">
                <a:latin typeface="Arial"/>
                <a:cs typeface="Arial"/>
              </a:rPr>
              <a:t>Detailization </a:t>
            </a:r>
            <a:r>
              <a:rPr sz="1200" b="1" i="1" dirty="0">
                <a:latin typeface="Arial"/>
                <a:cs typeface="Arial"/>
              </a:rPr>
              <a:t>by </a:t>
            </a:r>
            <a:r>
              <a:rPr sz="1250" i="1" spc="-50" dirty="0">
                <a:latin typeface="Wingdings"/>
                <a:cs typeface="Wingdings"/>
              </a:rPr>
              <a:t></a:t>
            </a:r>
            <a:r>
              <a:rPr sz="1250" i="1" spc="-50" dirty="0">
                <a:latin typeface="Times New Roman"/>
                <a:cs typeface="Times New Roman"/>
              </a:rPr>
              <a:t> </a:t>
            </a:r>
            <a:r>
              <a:rPr sz="1200" b="1" i="1" spc="-5" dirty="0">
                <a:latin typeface="Arial"/>
                <a:cs typeface="Arial"/>
              </a:rPr>
              <a:t>Add </a:t>
            </a:r>
            <a:r>
              <a:rPr sz="1250" i="1" spc="-50" dirty="0">
                <a:latin typeface="Wingdings"/>
                <a:cs typeface="Wingdings"/>
              </a:rPr>
              <a:t></a:t>
            </a:r>
            <a:r>
              <a:rPr sz="1250" i="1" spc="-50" dirty="0">
                <a:latin typeface="Times New Roman"/>
                <a:cs typeface="Times New Roman"/>
              </a:rPr>
              <a:t> </a:t>
            </a:r>
            <a:r>
              <a:rPr sz="1200" b="1" i="1" spc="-5" dirty="0">
                <a:latin typeface="Arial"/>
                <a:cs typeface="Arial"/>
              </a:rPr>
              <a:t>Objects</a:t>
            </a:r>
            <a:r>
              <a:rPr sz="1200" i="1" spc="-5" dirty="0">
                <a:latin typeface="Arial"/>
                <a:cs typeface="Arial"/>
              </a:rPr>
              <a:t>). </a:t>
            </a:r>
            <a:r>
              <a:rPr sz="1200" i="1" dirty="0">
                <a:latin typeface="Arial"/>
                <a:cs typeface="Arial"/>
              </a:rPr>
              <a:t>The </a:t>
            </a:r>
            <a:r>
              <a:rPr sz="1200" i="1" spc="-5" dirty="0">
                <a:latin typeface="Arial"/>
                <a:cs typeface="Arial"/>
              </a:rPr>
              <a:t>presentation  would show individual service levels (the ration would </a:t>
            </a:r>
            <a:r>
              <a:rPr sz="1200" i="1" dirty="0">
                <a:latin typeface="Arial"/>
                <a:cs typeface="Arial"/>
              </a:rPr>
              <a:t>be 1) and </a:t>
            </a:r>
            <a:r>
              <a:rPr sz="1200" i="1" spc="-5" dirty="0">
                <a:latin typeface="Arial"/>
                <a:cs typeface="Arial"/>
              </a:rPr>
              <a:t>lead</a:t>
            </a:r>
            <a:r>
              <a:rPr sz="1200" i="1" spc="10" dirty="0">
                <a:latin typeface="Arial"/>
                <a:cs typeface="Arial"/>
              </a:rPr>
              <a:t> </a:t>
            </a:r>
            <a:r>
              <a:rPr sz="1200" i="1" spc="-5" dirty="0">
                <a:latin typeface="Arial"/>
                <a:cs typeface="Arial"/>
              </a:rPr>
              <a:t>times.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39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00988" y="2679445"/>
            <a:ext cx="5934075" cy="50292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66675" rIns="0" bIns="0" rtlCol="0">
            <a:spAutoFit/>
          </a:bodyPr>
          <a:lstStyle/>
          <a:p>
            <a:pPr marL="118745">
              <a:lnSpc>
                <a:spcPts val="1410"/>
              </a:lnSpc>
              <a:spcBef>
                <a:spcPts val="52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spc="-5" dirty="0">
                <a:latin typeface="Arial"/>
                <a:cs typeface="Arial"/>
              </a:rPr>
              <a:t>You can export </a:t>
            </a:r>
            <a:r>
              <a:rPr sz="1200" dirty="0">
                <a:latin typeface="Arial"/>
                <a:cs typeface="Arial"/>
              </a:rPr>
              <a:t>KPIs </a:t>
            </a:r>
            <a:r>
              <a:rPr sz="1200" spc="-5" dirty="0">
                <a:latin typeface="Arial"/>
                <a:cs typeface="Arial"/>
              </a:rPr>
              <a:t>to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Microsoft Excel worksheet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pointing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</a:t>
            </a:r>
            <a:r>
              <a:rPr sz="1200" spc="9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File</a:t>
            </a:r>
            <a:endParaRPr sz="1200">
              <a:latin typeface="Arial"/>
              <a:cs typeface="Arial"/>
            </a:endParaRPr>
          </a:p>
          <a:p>
            <a:pPr marL="118745">
              <a:lnSpc>
                <a:spcPts val="1410"/>
              </a:lnSpc>
            </a:pPr>
            <a:r>
              <a:rPr sz="1200" spc="-5" dirty="0">
                <a:latin typeface="Arial"/>
                <a:cs typeface="Arial"/>
              </a:rPr>
              <a:t>menu and then clicking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Export</a:t>
            </a:r>
            <a:r>
              <a:rPr sz="1200" spc="-5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988" y="2676397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91844" y="3185413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888288" y="3319017"/>
            <a:ext cx="5848350" cy="73469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 marR="5080">
              <a:lnSpc>
                <a:spcPct val="95900"/>
              </a:lnSpc>
              <a:spcBef>
                <a:spcPts val="160"/>
              </a:spcBef>
            </a:pPr>
            <a:r>
              <a:rPr sz="1200" dirty="0">
                <a:latin typeface="Arial"/>
                <a:cs typeface="Arial"/>
              </a:rPr>
              <a:t>To check the </a:t>
            </a:r>
            <a:r>
              <a:rPr sz="1200" spc="-5" dirty="0">
                <a:latin typeface="Arial"/>
                <a:cs typeface="Arial"/>
              </a:rPr>
              <a:t>quality </a:t>
            </a:r>
            <a:r>
              <a:rPr sz="1200" dirty="0">
                <a:latin typeface="Arial"/>
                <a:cs typeface="Arial"/>
              </a:rPr>
              <a:t>of the </a:t>
            </a:r>
            <a:r>
              <a:rPr sz="1200" spc="-5" dirty="0">
                <a:latin typeface="Arial"/>
                <a:cs typeface="Arial"/>
              </a:rPr>
              <a:t>computed solution, </a:t>
            </a:r>
            <a:r>
              <a:rPr sz="1200" dirty="0">
                <a:latin typeface="Arial"/>
                <a:cs typeface="Arial"/>
              </a:rPr>
              <a:t>copy the </a:t>
            </a:r>
            <a:r>
              <a:rPr sz="1200" spc="-5" dirty="0">
                <a:latin typeface="Arial"/>
                <a:cs typeface="Arial"/>
              </a:rPr>
              <a:t>current scenario and move </a:t>
            </a:r>
            <a:r>
              <a:rPr sz="1200" dirty="0">
                <a:latin typeface="Arial"/>
                <a:cs typeface="Arial"/>
              </a:rPr>
              <a:t>the 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centers to other </a:t>
            </a:r>
            <a:r>
              <a:rPr sz="1200" spc="-5" dirty="0">
                <a:latin typeface="Arial"/>
                <a:cs typeface="Arial"/>
              </a:rPr>
              <a:t>points (place your </a:t>
            </a:r>
            <a:r>
              <a:rPr sz="1200" dirty="0">
                <a:latin typeface="Arial"/>
                <a:cs typeface="Arial"/>
              </a:rPr>
              <a:t>cursor on </a:t>
            </a:r>
            <a:r>
              <a:rPr sz="1200" spc="-5" dirty="0">
                <a:latin typeface="Arial"/>
                <a:cs typeface="Arial"/>
              </a:rPr>
              <a:t>the map, click </a:t>
            </a:r>
            <a:r>
              <a:rPr sz="1200" dirty="0">
                <a:latin typeface="Arial"/>
                <a:cs typeface="Arial"/>
              </a:rPr>
              <a:t>a site </a:t>
            </a:r>
            <a:r>
              <a:rPr sz="1200" spc="-5" dirty="0">
                <a:latin typeface="Arial"/>
                <a:cs typeface="Arial"/>
              </a:rPr>
              <a:t>icon </a:t>
            </a:r>
            <a:r>
              <a:rPr sz="1200" dirty="0">
                <a:latin typeface="Arial"/>
                <a:cs typeface="Arial"/>
              </a:rPr>
              <a:t>and  then drag </a:t>
            </a:r>
            <a:r>
              <a:rPr sz="1200" spc="-5" dirty="0">
                <a:latin typeface="Arial"/>
                <a:cs typeface="Arial"/>
              </a:rPr>
              <a:t>it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another point </a:t>
            </a:r>
            <a:r>
              <a:rPr sz="1200" dirty="0">
                <a:latin typeface="Arial"/>
                <a:cs typeface="Arial"/>
              </a:rPr>
              <a:t>on the map) </a:t>
            </a:r>
            <a:r>
              <a:rPr sz="1200" spc="-5" dirty="0">
                <a:latin typeface="Arial"/>
                <a:cs typeface="Arial"/>
              </a:rPr>
              <a:t>and simulate the supply chain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these new  </a:t>
            </a:r>
            <a:r>
              <a:rPr sz="1200" spc="-5" dirty="0">
                <a:latin typeface="Arial"/>
                <a:cs typeface="Arial"/>
              </a:rPr>
              <a:t>locations. Figures </a:t>
            </a:r>
            <a:r>
              <a:rPr sz="1200" dirty="0">
                <a:latin typeface="Arial"/>
                <a:cs typeface="Arial"/>
              </a:rPr>
              <a:t>28 </a:t>
            </a:r>
            <a:r>
              <a:rPr sz="1200" spc="-5" dirty="0">
                <a:latin typeface="Arial"/>
                <a:cs typeface="Arial"/>
              </a:rPr>
              <a:t>and 29 and Table </a:t>
            </a:r>
            <a:r>
              <a:rPr sz="1200" dirty="0">
                <a:latin typeface="Arial"/>
                <a:cs typeface="Arial"/>
              </a:rPr>
              <a:t>3 </a:t>
            </a:r>
            <a:r>
              <a:rPr sz="1200" spc="-5" dirty="0">
                <a:latin typeface="Arial"/>
                <a:cs typeface="Arial"/>
              </a:rPr>
              <a:t>display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results: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88288" y="7076312"/>
            <a:ext cx="33051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28: </a:t>
            </a:r>
            <a:r>
              <a:rPr sz="1200" spc="-5" dirty="0">
                <a:latin typeface="Arial"/>
                <a:cs typeface="Arial"/>
              </a:rPr>
              <a:t>Updated distribution center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locations.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17194" y="911858"/>
            <a:ext cx="2391664" cy="158674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0430" y="4194682"/>
            <a:ext cx="5759450" cy="282689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3154679" y="900429"/>
            <a:ext cx="163830" cy="150494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40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117974"/>
            <a:ext cx="50184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29: </a:t>
            </a:r>
            <a:r>
              <a:rPr sz="1200" spc="-5" dirty="0">
                <a:latin typeface="Arial"/>
                <a:cs typeface="Arial"/>
              </a:rPr>
              <a:t>Experimental results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updated distribution </a:t>
            </a:r>
            <a:r>
              <a:rPr sz="1200" dirty="0">
                <a:latin typeface="Arial"/>
                <a:cs typeface="Arial"/>
              </a:rPr>
              <a:t>center</a:t>
            </a:r>
            <a:r>
              <a:rPr sz="1200" spc="9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locations.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430" y="900683"/>
            <a:ext cx="5249545" cy="31550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41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1517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Table </a:t>
            </a:r>
            <a:r>
              <a:rPr sz="1200" b="1" spc="-5" dirty="0">
                <a:latin typeface="Arial"/>
                <a:cs typeface="Arial"/>
              </a:rPr>
              <a:t>3: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comparison </a:t>
            </a:r>
            <a:r>
              <a:rPr sz="1200" dirty="0">
                <a:latin typeface="Arial"/>
                <a:cs typeface="Arial"/>
              </a:rPr>
              <a:t>for GFA </a:t>
            </a:r>
            <a:r>
              <a:rPr sz="1200" spc="-5" dirty="0">
                <a:latin typeface="Arial"/>
                <a:cs typeface="Arial"/>
              </a:rPr>
              <a:t>and changed distribution </a:t>
            </a:r>
            <a:r>
              <a:rPr sz="1200" dirty="0">
                <a:latin typeface="Arial"/>
                <a:cs typeface="Arial"/>
              </a:rPr>
              <a:t>center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locations.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897940" y="1152143"/>
          <a:ext cx="5911215" cy="67144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310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786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926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1877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GFA</a:t>
                      </a:r>
                      <a:r>
                        <a:rPr sz="1100" b="1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locations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Changed locations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i="1" spc="-5" dirty="0">
                          <a:latin typeface="Arial"/>
                          <a:cs typeface="Arial"/>
                        </a:rPr>
                        <a:t>Financial DC</a:t>
                      </a:r>
                      <a:r>
                        <a:rPr sz="1100" i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Other cost,</a:t>
                      </a:r>
                      <a:r>
                        <a:rPr sz="11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48 312.0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48 312.0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Outbound processing cost,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70 080.0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70 080.0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Profit,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446 817.0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423 238.71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Revenue,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700 800.0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700 800.0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 cost,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253 983.0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277 562.29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877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cost,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135 591.0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159 170.29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i="1" spc="-5" dirty="0">
                          <a:latin typeface="Arial"/>
                          <a:cs typeface="Arial"/>
                        </a:rPr>
                        <a:t>Customer</a:t>
                      </a:r>
                      <a:r>
                        <a:rPr sz="1100" i="1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Lead time,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days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0.81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0.95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Service level,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delayed 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in-time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items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arrived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orders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arrived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Current backlog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23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23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23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ordered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items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Incoming replenishment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items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Items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shipped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shipped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Outgoing replenishment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/>
          <p:nvPr/>
        </p:nvSpPr>
        <p:spPr>
          <a:xfrm>
            <a:off x="888288" y="7996808"/>
            <a:ext cx="5720080" cy="559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41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see in </a:t>
            </a:r>
            <a:r>
              <a:rPr sz="1200" dirty="0">
                <a:latin typeface="Arial"/>
                <a:cs typeface="Arial"/>
              </a:rPr>
              <a:t>Table 3 that </a:t>
            </a:r>
            <a:r>
              <a:rPr sz="1200" spc="-5" dirty="0">
                <a:latin typeface="Arial"/>
                <a:cs typeface="Arial"/>
              </a:rPr>
              <a:t>total </a:t>
            </a:r>
            <a:r>
              <a:rPr sz="1200" dirty="0">
                <a:latin typeface="Arial"/>
                <a:cs typeface="Arial"/>
              </a:rPr>
              <a:t>costs have </a:t>
            </a:r>
            <a:r>
              <a:rPr sz="1200" spc="-5" dirty="0">
                <a:latin typeface="Arial"/>
                <a:cs typeface="Arial"/>
              </a:rPr>
              <a:t>increased </a:t>
            </a:r>
            <a:r>
              <a:rPr sz="1200" spc="-10" dirty="0">
                <a:latin typeface="Arial"/>
                <a:cs typeface="Arial"/>
              </a:rPr>
              <a:t>($277 </a:t>
            </a:r>
            <a:r>
              <a:rPr sz="1200" spc="-5" dirty="0">
                <a:latin typeface="Arial"/>
                <a:cs typeface="Arial"/>
              </a:rPr>
              <a:t>562.29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compared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to</a:t>
            </a:r>
            <a:endParaRPr sz="1200">
              <a:latin typeface="Arial"/>
              <a:cs typeface="Arial"/>
            </a:endParaRPr>
          </a:p>
          <a:p>
            <a:pPr marL="12700" marR="174625">
              <a:lnSpc>
                <a:spcPts val="1380"/>
              </a:lnSpc>
              <a:spcBef>
                <a:spcPts val="65"/>
              </a:spcBef>
            </a:pPr>
            <a:r>
              <a:rPr sz="1200" spc="-5" dirty="0">
                <a:latin typeface="Arial"/>
                <a:cs typeface="Arial"/>
              </a:rPr>
              <a:t>$253 983.0) due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increase in transportation </a:t>
            </a:r>
            <a:r>
              <a:rPr sz="1200" dirty="0">
                <a:latin typeface="Arial"/>
                <a:cs typeface="Arial"/>
              </a:rPr>
              <a:t>costs. </a:t>
            </a:r>
            <a:r>
              <a:rPr sz="1200" spc="-5" dirty="0">
                <a:latin typeface="Arial"/>
                <a:cs typeface="Arial"/>
              </a:rPr>
              <a:t>At the </a:t>
            </a:r>
            <a:r>
              <a:rPr sz="1200" dirty="0">
                <a:latin typeface="Arial"/>
                <a:cs typeface="Arial"/>
              </a:rPr>
              <a:t>same </a:t>
            </a:r>
            <a:r>
              <a:rPr sz="1200" spc="-5" dirty="0">
                <a:latin typeface="Arial"/>
                <a:cs typeface="Arial"/>
              </a:rPr>
              <a:t>time, the location  changes have reduced profit ($423,238.71 compared to</a:t>
            </a:r>
            <a:r>
              <a:rPr sz="1200" spc="5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$446,817).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779770" cy="168846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42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50"/>
              </a:spcBef>
            </a:pPr>
            <a:r>
              <a:rPr sz="1200" b="1" dirty="0">
                <a:latin typeface="Arial"/>
                <a:cs typeface="Arial"/>
              </a:rPr>
              <a:t>Simulation </a:t>
            </a:r>
            <a:r>
              <a:rPr sz="1200" b="1" spc="-5" dirty="0">
                <a:latin typeface="Arial"/>
                <a:cs typeface="Arial"/>
              </a:rPr>
              <a:t>Experiments </a:t>
            </a:r>
            <a:r>
              <a:rPr sz="1200" b="1" dirty="0">
                <a:latin typeface="Arial"/>
                <a:cs typeface="Arial"/>
              </a:rPr>
              <a:t>for Single </a:t>
            </a:r>
            <a:r>
              <a:rPr sz="1200" b="1" spc="-5" dirty="0">
                <a:latin typeface="Arial"/>
                <a:cs typeface="Arial"/>
              </a:rPr>
              <a:t>Warehouses </a:t>
            </a:r>
            <a:r>
              <a:rPr sz="1200" b="1" dirty="0">
                <a:latin typeface="Arial"/>
                <a:cs typeface="Arial"/>
              </a:rPr>
              <a:t>with </a:t>
            </a:r>
            <a:r>
              <a:rPr sz="1200" b="1" spc="-5" dirty="0">
                <a:latin typeface="Arial"/>
                <a:cs typeface="Arial"/>
              </a:rPr>
              <a:t>Real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Routes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0"/>
              </a:spcBef>
            </a:pPr>
            <a:r>
              <a:rPr sz="1200" dirty="0">
                <a:latin typeface="Arial"/>
                <a:cs typeface="Arial"/>
              </a:rPr>
              <a:t>We’ve </a:t>
            </a:r>
            <a:r>
              <a:rPr sz="1200" spc="-5" dirty="0">
                <a:latin typeface="Arial"/>
                <a:cs typeface="Arial"/>
              </a:rPr>
              <a:t>learned 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two 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more </a:t>
            </a:r>
            <a:r>
              <a:rPr sz="1200" spc="-5" dirty="0">
                <a:latin typeface="Arial"/>
                <a:cs typeface="Arial"/>
              </a:rPr>
              <a:t>flexible, </a:t>
            </a:r>
            <a:r>
              <a:rPr sz="1200" dirty="0">
                <a:latin typeface="Arial"/>
                <a:cs typeface="Arial"/>
              </a:rPr>
              <a:t>more </a:t>
            </a:r>
            <a:r>
              <a:rPr sz="1200" spc="-5" dirty="0">
                <a:latin typeface="Arial"/>
                <a:cs typeface="Arial"/>
              </a:rPr>
              <a:t>re-  sponsive and </a:t>
            </a:r>
            <a:r>
              <a:rPr sz="1200" dirty="0">
                <a:latin typeface="Arial"/>
                <a:cs typeface="Arial"/>
              </a:rPr>
              <a:t>more </a:t>
            </a:r>
            <a:r>
              <a:rPr sz="1200" spc="-5" dirty="0">
                <a:latin typeface="Arial"/>
                <a:cs typeface="Arial"/>
              </a:rPr>
              <a:t>expensive. </a:t>
            </a:r>
            <a:r>
              <a:rPr sz="1200" spc="-10" dirty="0">
                <a:latin typeface="Arial"/>
                <a:cs typeface="Arial"/>
              </a:rPr>
              <a:t>Now, </a:t>
            </a:r>
            <a:r>
              <a:rPr sz="1200" spc="-5" dirty="0">
                <a:latin typeface="Arial"/>
                <a:cs typeface="Arial"/>
              </a:rPr>
              <a:t>we’ll </a:t>
            </a:r>
            <a:r>
              <a:rPr sz="1200" dirty="0">
                <a:latin typeface="Arial"/>
                <a:cs typeface="Arial"/>
              </a:rPr>
              <a:t>run the </a:t>
            </a:r>
            <a:r>
              <a:rPr sz="1200" spc="-5" dirty="0">
                <a:latin typeface="Arial"/>
                <a:cs typeface="Arial"/>
              </a:rPr>
              <a:t>simulation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single distribution  </a:t>
            </a:r>
            <a:r>
              <a:rPr sz="1200" dirty="0">
                <a:latin typeface="Arial"/>
                <a:cs typeface="Arial"/>
              </a:rPr>
              <a:t>center: the </a:t>
            </a:r>
            <a:r>
              <a:rPr sz="1200" spc="-5" dirty="0">
                <a:latin typeface="Arial"/>
                <a:cs typeface="Arial"/>
              </a:rPr>
              <a:t>location from our first green field analysis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experiment.</a:t>
            </a:r>
            <a:endParaRPr sz="1200">
              <a:latin typeface="Arial"/>
              <a:cs typeface="Arial"/>
            </a:endParaRPr>
          </a:p>
          <a:p>
            <a:pPr marL="12700" marR="58419">
              <a:lnSpc>
                <a:spcPts val="1380"/>
              </a:lnSpc>
              <a:spcBef>
                <a:spcPts val="600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convert experimental result </a:t>
            </a:r>
            <a:r>
              <a:rPr sz="1200" b="1" spc="-10" dirty="0">
                <a:latin typeface="Arial"/>
                <a:cs typeface="Arial"/>
              </a:rPr>
              <a:t>GFA1: </a:t>
            </a:r>
            <a:r>
              <a:rPr sz="1200" b="1" spc="-5" dirty="0">
                <a:latin typeface="Arial"/>
                <a:cs typeface="Arial"/>
              </a:rPr>
              <a:t>Results </a:t>
            </a:r>
            <a:r>
              <a:rPr sz="1200" b="1" dirty="0">
                <a:latin typeface="Arial"/>
                <a:cs typeface="Arial"/>
              </a:rPr>
              <a:t>1 </a:t>
            </a:r>
            <a:r>
              <a:rPr sz="1200" spc="-5" dirty="0">
                <a:latin typeface="Arial"/>
                <a:cs typeface="Arial"/>
              </a:rPr>
              <a:t>into </a:t>
            </a:r>
            <a:r>
              <a:rPr sz="1200" dirty="0">
                <a:latin typeface="Arial"/>
                <a:cs typeface="Arial"/>
              </a:rPr>
              <a:t>a new </a:t>
            </a:r>
            <a:r>
              <a:rPr sz="1200" spc="-5" dirty="0">
                <a:latin typeface="Arial"/>
                <a:cs typeface="Arial"/>
              </a:rPr>
              <a:t>scenario. Figure </a:t>
            </a:r>
            <a:r>
              <a:rPr sz="1200" dirty="0">
                <a:latin typeface="Arial"/>
                <a:cs typeface="Arial"/>
              </a:rPr>
              <a:t>30 </a:t>
            </a:r>
            <a:r>
              <a:rPr sz="1200" spc="-5" dirty="0">
                <a:latin typeface="Arial"/>
                <a:cs typeface="Arial"/>
              </a:rPr>
              <a:t>and  Table </a:t>
            </a:r>
            <a:r>
              <a:rPr sz="1200" dirty="0">
                <a:latin typeface="Arial"/>
                <a:cs typeface="Arial"/>
              </a:rPr>
              <a:t>4 </a:t>
            </a:r>
            <a:r>
              <a:rPr sz="1200" spc="-5" dirty="0">
                <a:latin typeface="Arial"/>
                <a:cs typeface="Arial"/>
              </a:rPr>
              <a:t>display </a:t>
            </a:r>
            <a:r>
              <a:rPr sz="1200" dirty="0">
                <a:latin typeface="Arial"/>
                <a:cs typeface="Arial"/>
              </a:rPr>
              <a:t>our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results: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8288" y="5773038"/>
            <a:ext cx="5646420" cy="84264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30: </a:t>
            </a:r>
            <a:r>
              <a:rPr sz="1200" spc="-5" dirty="0">
                <a:latin typeface="Arial"/>
                <a:cs typeface="Arial"/>
              </a:rPr>
              <a:t>Simulation results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one distribution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center.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3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  <a:spcBef>
                <a:spcPts val="775"/>
              </a:spcBef>
            </a:pPr>
            <a:r>
              <a:rPr sz="1200" b="1" dirty="0">
                <a:latin typeface="Arial"/>
                <a:cs typeface="Arial"/>
              </a:rPr>
              <a:t>Table </a:t>
            </a:r>
            <a:r>
              <a:rPr sz="1200" b="1" spc="-5" dirty="0">
                <a:latin typeface="Arial"/>
                <a:cs typeface="Arial"/>
              </a:rPr>
              <a:t>4: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comparison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two 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(GFA and changed distribution 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locations) and one distribution</a:t>
            </a:r>
            <a:r>
              <a:rPr sz="1200" dirty="0">
                <a:latin typeface="Arial"/>
                <a:cs typeface="Arial"/>
              </a:rPr>
              <a:t> center.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897940" y="6680580"/>
          <a:ext cx="5911215" cy="30441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837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401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1005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6773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ts val="1295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 DCs: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215">
                        <a:lnSpc>
                          <a:spcPts val="1295"/>
                        </a:lnSpc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GFA</a:t>
                      </a:r>
                      <a:r>
                        <a:rPr sz="1100" b="1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locations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ts val="1295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 DCs: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215">
                        <a:lnSpc>
                          <a:spcPts val="1295"/>
                        </a:lnSpc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Changed locations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Single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DC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45402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i="1" spc="-5" dirty="0">
                          <a:latin typeface="Arial"/>
                          <a:cs typeface="Arial"/>
                        </a:rPr>
                        <a:t>Financial DC perfor-  </a:t>
                      </a:r>
                      <a:r>
                        <a:rPr sz="1100" i="1" dirty="0">
                          <a:latin typeface="Arial"/>
                          <a:cs typeface="Arial"/>
                        </a:rPr>
                        <a:t>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Other cost,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48 312.0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48 312.0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24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156.0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37655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Outbound</a:t>
                      </a:r>
                      <a:r>
                        <a:rPr sz="1100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processing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cost,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70 080.0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70 080.0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Profit,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446 817.0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423 238.71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419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829.24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Revenue,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700 800.0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700 800.0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800.0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 cost,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253 983.0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277 562.29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280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970.76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cost,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135 591.0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159 170.29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186</a:t>
                      </a:r>
                      <a:r>
                        <a:rPr sz="1100" b="1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734.760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5" name="object 5"/>
          <p:cNvSpPr/>
          <p:nvPr/>
        </p:nvSpPr>
        <p:spPr>
          <a:xfrm>
            <a:off x="900430" y="2257043"/>
            <a:ext cx="5759703" cy="346163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43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897940" y="900683"/>
          <a:ext cx="5911215" cy="495998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837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401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1005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6773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ts val="1290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 DCs: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215">
                        <a:lnSpc>
                          <a:spcPts val="1290"/>
                        </a:lnSpc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GFA</a:t>
                      </a:r>
                      <a:r>
                        <a:rPr sz="1100" b="1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locations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ts val="1290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2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 DCs: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215">
                        <a:lnSpc>
                          <a:spcPts val="1290"/>
                        </a:lnSpc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Changed locations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Single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DC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i="1" spc="-5" dirty="0">
                          <a:latin typeface="Arial"/>
                          <a:cs typeface="Arial"/>
                        </a:rPr>
                        <a:t>Customer 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Lead time,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days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0.81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0.95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1.11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Service level,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delayed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in-time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items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arrived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orders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arrived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Current backlog 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ordered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items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220979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Incoming replenishment  items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Items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shipped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7008.0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shipped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1120" marR="220979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Outgoing replenishment  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888288" y="5991224"/>
            <a:ext cx="5718810" cy="909319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Table </a:t>
            </a:r>
            <a:r>
              <a:rPr sz="1200" dirty="0">
                <a:latin typeface="Arial"/>
                <a:cs typeface="Arial"/>
              </a:rPr>
              <a:t>4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one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 has </a:t>
            </a:r>
            <a:r>
              <a:rPr sz="1200" spc="-5" dirty="0">
                <a:latin typeface="Arial"/>
                <a:cs typeface="Arial"/>
              </a:rPr>
              <a:t>lowered distribution center-related  </a:t>
            </a:r>
            <a:r>
              <a:rPr sz="1200" dirty="0">
                <a:latin typeface="Arial"/>
                <a:cs typeface="Arial"/>
              </a:rPr>
              <a:t>costs. </a:t>
            </a:r>
            <a:r>
              <a:rPr sz="1200" spc="-5" dirty="0">
                <a:latin typeface="Arial"/>
                <a:cs typeface="Arial"/>
              </a:rPr>
              <a:t>However, transportation </a:t>
            </a:r>
            <a:r>
              <a:rPr sz="1200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have increased significantly, which has led </a:t>
            </a:r>
            <a:r>
              <a:rPr sz="1200" dirty="0">
                <a:latin typeface="Arial"/>
                <a:cs typeface="Arial"/>
              </a:rPr>
              <a:t>to  </a:t>
            </a:r>
            <a:r>
              <a:rPr sz="1200" spc="-5" dirty="0">
                <a:latin typeface="Arial"/>
                <a:cs typeface="Arial"/>
              </a:rPr>
              <a:t>higher </a:t>
            </a:r>
            <a:r>
              <a:rPr sz="1200" dirty="0">
                <a:latin typeface="Arial"/>
                <a:cs typeface="Arial"/>
              </a:rPr>
              <a:t>total </a:t>
            </a:r>
            <a:r>
              <a:rPr sz="1200" spc="-5" dirty="0">
                <a:latin typeface="Arial"/>
                <a:cs typeface="Arial"/>
              </a:rPr>
              <a:t>costs.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10" dirty="0">
                <a:latin typeface="Arial"/>
                <a:cs typeface="Arial"/>
              </a:rPr>
              <a:t>this </a:t>
            </a:r>
            <a:r>
              <a:rPr sz="1200" dirty="0">
                <a:latin typeface="Arial"/>
                <a:cs typeface="Arial"/>
              </a:rPr>
              <a:t>example,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can easily </a:t>
            </a:r>
            <a:r>
              <a:rPr sz="1200" dirty="0">
                <a:latin typeface="Arial"/>
                <a:cs typeface="Arial"/>
              </a:rPr>
              <a:t>see the </a:t>
            </a:r>
            <a:r>
              <a:rPr sz="1200" spc="-5" dirty="0">
                <a:latin typeface="Arial"/>
                <a:cs typeface="Arial"/>
              </a:rPr>
              <a:t>effects of consolidation and  centralization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</a:t>
            </a:r>
            <a:r>
              <a:rPr sz="1200" dirty="0">
                <a:latin typeface="Arial"/>
                <a:cs typeface="Arial"/>
              </a:rPr>
              <a:t>(see </a:t>
            </a: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31, </a:t>
            </a:r>
            <a:r>
              <a:rPr sz="1200" spc="-5" dirty="0">
                <a:latin typeface="Arial"/>
                <a:cs typeface="Arial"/>
              </a:rPr>
              <a:t>adopted from Chopra and  Meindl,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2015).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8475726"/>
            <a:ext cx="5239385" cy="1358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31: </a:t>
            </a:r>
            <a:r>
              <a:rPr sz="1200" spc="-5" dirty="0">
                <a:latin typeface="Arial"/>
                <a:cs typeface="Arial"/>
              </a:rPr>
              <a:t>General relations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the supply </a:t>
            </a:r>
            <a:r>
              <a:rPr sz="1200" dirty="0">
                <a:latin typeface="Arial"/>
                <a:cs typeface="Arial"/>
              </a:rPr>
              <a:t>chain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design.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spc="-5" dirty="0">
                <a:latin typeface="Arial"/>
                <a:cs typeface="Arial"/>
              </a:rPr>
              <a:t>The major concepts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cover in this chapter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are:</a:t>
            </a:r>
            <a:endParaRPr sz="1200">
              <a:latin typeface="Arial"/>
              <a:cs typeface="Arial"/>
            </a:endParaRPr>
          </a:p>
          <a:p>
            <a:pPr marL="283845" indent="-181610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284480" algn="l"/>
              </a:tabLst>
            </a:pPr>
            <a:r>
              <a:rPr sz="1200" dirty="0">
                <a:latin typeface="Arial"/>
                <a:cs typeface="Arial"/>
              </a:rPr>
              <a:t>Green </a:t>
            </a:r>
            <a:r>
              <a:rPr sz="1200" spc="-5" dirty="0">
                <a:latin typeface="Arial"/>
                <a:cs typeface="Arial"/>
              </a:rPr>
              <a:t>field analysis helps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determine </a:t>
            </a:r>
            <a:r>
              <a:rPr sz="1200" dirty="0">
                <a:latin typeface="Arial"/>
                <a:cs typeface="Arial"/>
              </a:rPr>
              <a:t>the optimal </a:t>
            </a:r>
            <a:r>
              <a:rPr sz="1200" spc="-5" dirty="0">
                <a:latin typeface="Arial"/>
                <a:cs typeface="Arial"/>
              </a:rPr>
              <a:t>facility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locations</a:t>
            </a:r>
            <a:endParaRPr sz="1200">
              <a:latin typeface="Arial"/>
              <a:cs typeface="Arial"/>
            </a:endParaRPr>
          </a:p>
          <a:p>
            <a:pPr marL="283845" indent="-181610">
              <a:lnSpc>
                <a:spcPts val="1410"/>
              </a:lnSpc>
              <a:spcBef>
                <a:spcPts val="10"/>
              </a:spcBef>
              <a:buFont typeface="Symbol"/>
              <a:buChar char=""/>
              <a:tabLst>
                <a:tab pos="284480" algn="l"/>
              </a:tabLst>
            </a:pPr>
            <a:r>
              <a:rPr sz="1200" spc="-5" dirty="0">
                <a:latin typeface="Arial"/>
                <a:cs typeface="Arial"/>
              </a:rPr>
              <a:t>Input data: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conduct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green field analysis experiment, you must</a:t>
            </a:r>
            <a:r>
              <a:rPr sz="1200" spc="10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define:</a:t>
            </a:r>
            <a:endParaRPr sz="1200">
              <a:latin typeface="Arial"/>
              <a:cs typeface="Arial"/>
            </a:endParaRPr>
          </a:p>
          <a:p>
            <a:pPr marL="469265" lvl="1" indent="-227965">
              <a:lnSpc>
                <a:spcPts val="1380"/>
              </a:lnSpc>
              <a:buFont typeface="Wingdings"/>
              <a:buChar char="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Locations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Locations</a:t>
            </a:r>
            <a:r>
              <a:rPr sz="1200" b="1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table</a:t>
            </a:r>
            <a:endParaRPr sz="1200">
              <a:latin typeface="Arial"/>
              <a:cs typeface="Arial"/>
            </a:endParaRPr>
          </a:p>
          <a:p>
            <a:pPr marL="469265" lvl="1" indent="-227965">
              <a:lnSpc>
                <a:spcPts val="1410"/>
              </a:lnSpc>
              <a:buFont typeface="Wingdings"/>
              <a:buChar char="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Customers </a:t>
            </a:r>
            <a:r>
              <a:rPr sz="1200" dirty="0">
                <a:latin typeface="Arial"/>
                <a:cs typeface="Arial"/>
              </a:rPr>
              <a:t>– the </a:t>
            </a:r>
            <a:r>
              <a:rPr sz="1200" b="1" spc="-5" dirty="0">
                <a:latin typeface="Arial"/>
                <a:cs typeface="Arial"/>
              </a:rPr>
              <a:t>Customers</a:t>
            </a:r>
            <a:r>
              <a:rPr sz="1200" b="1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table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4847186" y="7045705"/>
            <a:ext cx="1795593" cy="115697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907505" y="7121804"/>
            <a:ext cx="1761792" cy="108074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33661" y="7092683"/>
            <a:ext cx="1761278" cy="112256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44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866765" cy="32848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265" indent="-227965">
              <a:lnSpc>
                <a:spcPts val="1410"/>
              </a:lnSpc>
              <a:spcBef>
                <a:spcPts val="100"/>
              </a:spcBef>
              <a:buFont typeface="Wingdings"/>
              <a:buChar char=""/>
              <a:tabLst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Products –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Products</a:t>
            </a:r>
            <a:r>
              <a:rPr sz="1200" b="1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table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10"/>
              </a:lnSpc>
              <a:buFont typeface="Wingdings"/>
              <a:buChar char="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Demand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10" dirty="0">
                <a:latin typeface="Arial"/>
                <a:cs typeface="Arial"/>
              </a:rPr>
              <a:t>Demand</a:t>
            </a:r>
            <a:r>
              <a:rPr sz="1200" b="1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table</a:t>
            </a:r>
            <a:endParaRPr sz="1200">
              <a:latin typeface="Arial"/>
              <a:cs typeface="Arial"/>
            </a:endParaRPr>
          </a:p>
          <a:p>
            <a:pPr marL="283845" indent="-181610">
              <a:lnSpc>
                <a:spcPts val="1410"/>
              </a:lnSpc>
              <a:spcBef>
                <a:spcPts val="25"/>
              </a:spcBef>
              <a:buFont typeface="Symbol"/>
              <a:buChar char=""/>
              <a:tabLst>
                <a:tab pos="284480" algn="l"/>
              </a:tabLst>
            </a:pPr>
            <a:r>
              <a:rPr sz="1200" spc="-5" dirty="0">
                <a:latin typeface="Arial"/>
                <a:cs typeface="Arial"/>
              </a:rPr>
              <a:t>The following green field analysis algorithms </a:t>
            </a:r>
            <a:r>
              <a:rPr sz="1200" dirty="0">
                <a:latin typeface="Arial"/>
                <a:cs typeface="Arial"/>
              </a:rPr>
              <a:t>are for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computation:</a:t>
            </a:r>
            <a:endParaRPr sz="1200">
              <a:latin typeface="Arial"/>
              <a:cs typeface="Arial"/>
            </a:endParaRPr>
          </a:p>
          <a:p>
            <a:pPr marL="469265" lvl="1" indent="-227965">
              <a:lnSpc>
                <a:spcPts val="1380"/>
              </a:lnSpc>
              <a:buFont typeface="Wingdings"/>
              <a:buChar char="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K-means algorithm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clustering</a:t>
            </a:r>
            <a:endParaRPr sz="1200">
              <a:latin typeface="Arial"/>
              <a:cs typeface="Arial"/>
            </a:endParaRPr>
          </a:p>
          <a:p>
            <a:pPr marL="469265" lvl="1" indent="-227965">
              <a:lnSpc>
                <a:spcPts val="1380"/>
              </a:lnSpc>
              <a:buFont typeface="Wingdings"/>
              <a:buChar char="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Aykin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Babu algorithm </a:t>
            </a:r>
            <a:r>
              <a:rPr sz="1200" dirty="0">
                <a:latin typeface="Arial"/>
                <a:cs typeface="Arial"/>
              </a:rPr>
              <a:t>for a </a:t>
            </a:r>
            <a:r>
              <a:rPr sz="1200" spc="-5" dirty="0">
                <a:latin typeface="Arial"/>
                <a:cs typeface="Arial"/>
              </a:rPr>
              <a:t>facility location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problem</a:t>
            </a:r>
            <a:endParaRPr sz="1200">
              <a:latin typeface="Arial"/>
              <a:cs typeface="Arial"/>
            </a:endParaRPr>
          </a:p>
          <a:p>
            <a:pPr marL="469265" lvl="1" indent="-227965">
              <a:lnSpc>
                <a:spcPts val="1410"/>
              </a:lnSpc>
              <a:buFont typeface="Wingdings"/>
              <a:buChar char="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Criteria: estimation of transportation cost based on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volume</a:t>
            </a:r>
            <a:endParaRPr sz="1200">
              <a:latin typeface="Arial"/>
              <a:cs typeface="Arial"/>
            </a:endParaRPr>
          </a:p>
          <a:p>
            <a:pPr marL="283845" indent="-181610">
              <a:lnSpc>
                <a:spcPts val="1410"/>
              </a:lnSpc>
              <a:spcBef>
                <a:spcPts val="10"/>
              </a:spcBef>
              <a:buFont typeface="Symbol"/>
              <a:buChar char=""/>
              <a:tabLst>
                <a:tab pos="284480" algn="l"/>
              </a:tabLst>
            </a:pPr>
            <a:r>
              <a:rPr sz="1200" spc="-5" dirty="0">
                <a:latin typeface="Arial"/>
                <a:cs typeface="Arial"/>
              </a:rPr>
              <a:t>The following tables </a:t>
            </a:r>
            <a:r>
              <a:rPr sz="1200" dirty="0">
                <a:latin typeface="Arial"/>
                <a:cs typeface="Arial"/>
              </a:rPr>
              <a:t>present </a:t>
            </a:r>
            <a:r>
              <a:rPr sz="1200" spc="-5" dirty="0">
                <a:latin typeface="Arial"/>
                <a:cs typeface="Arial"/>
              </a:rPr>
              <a:t>green field analysis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results:</a:t>
            </a:r>
            <a:endParaRPr sz="1200">
              <a:latin typeface="Arial"/>
              <a:cs typeface="Arial"/>
            </a:endParaRPr>
          </a:p>
          <a:p>
            <a:pPr marL="469265" lvl="1" indent="-227965">
              <a:lnSpc>
                <a:spcPts val="1380"/>
              </a:lnSpc>
              <a:buFont typeface="Wingdings"/>
              <a:buChar char=""/>
              <a:tabLst>
                <a:tab pos="469900" algn="l"/>
              </a:tabLst>
            </a:pPr>
            <a:r>
              <a:rPr sz="1200" b="1" dirty="0">
                <a:latin typeface="Arial"/>
                <a:cs typeface="Arial"/>
              </a:rPr>
              <a:t>Locations</a:t>
            </a:r>
            <a:endParaRPr sz="1200">
              <a:latin typeface="Arial"/>
              <a:cs typeface="Arial"/>
            </a:endParaRPr>
          </a:p>
          <a:p>
            <a:pPr marL="469265" lvl="1" indent="-227965">
              <a:lnSpc>
                <a:spcPts val="1380"/>
              </a:lnSpc>
              <a:buFont typeface="Wingdings"/>
              <a:buChar char="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Distribution Centers/Factories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suggested facilities linked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b="1" spc="-5" dirty="0">
                <a:latin typeface="Arial"/>
                <a:cs typeface="Arial"/>
              </a:rPr>
              <a:t>Locations</a:t>
            </a:r>
            <a:r>
              <a:rPr sz="1200" b="1" spc="1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table</a:t>
            </a:r>
            <a:endParaRPr sz="1200">
              <a:latin typeface="Arial"/>
              <a:cs typeface="Arial"/>
            </a:endParaRPr>
          </a:p>
          <a:p>
            <a:pPr marL="469265" lvl="1" indent="-227965">
              <a:lnSpc>
                <a:spcPts val="1380"/>
              </a:lnSpc>
              <a:buFont typeface="Wingdings"/>
              <a:buChar char="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Sourcing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defines which product to buy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where </a:t>
            </a:r>
            <a:r>
              <a:rPr sz="1200" dirty="0">
                <a:latin typeface="Arial"/>
                <a:cs typeface="Arial"/>
              </a:rPr>
              <a:t>to buy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it</a:t>
            </a:r>
            <a:endParaRPr sz="1200">
              <a:latin typeface="Arial"/>
              <a:cs typeface="Arial"/>
            </a:endParaRPr>
          </a:p>
          <a:p>
            <a:pPr marL="469265" lvl="1" indent="-227965">
              <a:lnSpc>
                <a:spcPts val="1380"/>
              </a:lnSpc>
              <a:buFont typeface="Wingdings"/>
              <a:buChar char="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Locations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facilities</a:t>
            </a:r>
            <a:endParaRPr sz="1200">
              <a:latin typeface="Arial"/>
              <a:cs typeface="Arial"/>
            </a:endParaRPr>
          </a:p>
          <a:p>
            <a:pPr marL="469265" marR="104775" lvl="1" indent="-227965">
              <a:lnSpc>
                <a:spcPts val="1380"/>
              </a:lnSpc>
              <a:spcBef>
                <a:spcPts val="65"/>
              </a:spcBef>
              <a:buFont typeface="Wingdings"/>
              <a:buChar char="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green field analysis </a:t>
            </a:r>
            <a:r>
              <a:rPr sz="1200" dirty="0">
                <a:latin typeface="Arial"/>
                <a:cs typeface="Arial"/>
              </a:rPr>
              <a:t>creates </a:t>
            </a:r>
            <a:r>
              <a:rPr sz="1200" spc="-5" dirty="0">
                <a:latin typeface="Arial"/>
                <a:cs typeface="Arial"/>
              </a:rPr>
              <a:t>simple inventory policies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simulation  experiment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ct val="95900"/>
              </a:lnSpc>
              <a:spcBef>
                <a:spcPts val="565"/>
              </a:spcBef>
            </a:pPr>
            <a:r>
              <a:rPr sz="1200" spc="-5" dirty="0">
                <a:latin typeface="Arial"/>
                <a:cs typeface="Arial"/>
              </a:rPr>
              <a:t>Because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green field analysis </a:t>
            </a:r>
            <a:r>
              <a:rPr sz="1200" dirty="0">
                <a:latin typeface="Arial"/>
                <a:cs typeface="Arial"/>
              </a:rPr>
              <a:t>does not </a:t>
            </a:r>
            <a:r>
              <a:rPr sz="1200" spc="-10" dirty="0">
                <a:latin typeface="Arial"/>
                <a:cs typeface="Arial"/>
              </a:rPr>
              <a:t>count </a:t>
            </a:r>
            <a:r>
              <a:rPr sz="1200" dirty="0">
                <a:latin typeface="Arial"/>
                <a:cs typeface="Arial"/>
              </a:rPr>
              <a:t>roads, cities or </a:t>
            </a:r>
            <a:r>
              <a:rPr sz="1200" spc="-5" dirty="0">
                <a:latin typeface="Arial"/>
                <a:cs typeface="Arial"/>
              </a:rPr>
              <a:t>means of transportation,  it </a:t>
            </a:r>
            <a:r>
              <a:rPr sz="1200" dirty="0">
                <a:latin typeface="Arial"/>
                <a:cs typeface="Arial"/>
              </a:rPr>
              <a:t>may </a:t>
            </a:r>
            <a:r>
              <a:rPr sz="1200" spc="-5" dirty="0">
                <a:latin typeface="Arial"/>
                <a:cs typeface="Arial"/>
              </a:rPr>
              <a:t>suggest placing 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in surprising locations </a:t>
            </a:r>
            <a:r>
              <a:rPr sz="1200" spc="-10" dirty="0">
                <a:latin typeface="Arial"/>
                <a:cs typeface="Arial"/>
              </a:rPr>
              <a:t>such </a:t>
            </a:r>
            <a:r>
              <a:rPr sz="1200" dirty="0">
                <a:latin typeface="Arial"/>
                <a:cs typeface="Arial"/>
              </a:rPr>
              <a:t>as on </a:t>
            </a:r>
            <a:r>
              <a:rPr sz="1200" spc="-5" dirty="0">
                <a:latin typeface="Arial"/>
                <a:cs typeface="Arial"/>
              </a:rPr>
              <a:t>top of </a:t>
            </a:r>
            <a:r>
              <a:rPr sz="1200" dirty="0">
                <a:latin typeface="Arial"/>
                <a:cs typeface="Arial"/>
              </a:rPr>
              <a:t>a  </a:t>
            </a:r>
            <a:r>
              <a:rPr sz="1200" spc="-5" dirty="0">
                <a:latin typeface="Arial"/>
                <a:cs typeface="Arial"/>
              </a:rPr>
              <a:t>mountain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middle of the </a:t>
            </a:r>
            <a:r>
              <a:rPr sz="1200" dirty="0">
                <a:latin typeface="Arial"/>
                <a:cs typeface="Arial"/>
              </a:rPr>
              <a:t>ocean. A </a:t>
            </a:r>
            <a:r>
              <a:rPr sz="1200" spc="-5" dirty="0">
                <a:latin typeface="Arial"/>
                <a:cs typeface="Arial"/>
              </a:rPr>
              <a:t>green field analysis </a:t>
            </a:r>
            <a:r>
              <a:rPr sz="1200" dirty="0">
                <a:latin typeface="Arial"/>
                <a:cs typeface="Arial"/>
              </a:rPr>
              <a:t>considers </a:t>
            </a:r>
            <a:r>
              <a:rPr sz="1200" spc="-5" dirty="0">
                <a:latin typeface="Arial"/>
                <a:cs typeface="Arial"/>
              </a:rPr>
              <a:t>all customers 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coefficients equal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sum on </a:t>
            </a:r>
            <a:r>
              <a:rPr sz="1200" dirty="0">
                <a:latin typeface="Arial"/>
                <a:cs typeface="Arial"/>
              </a:rPr>
              <a:t>all </a:t>
            </a:r>
            <a:r>
              <a:rPr sz="1200" spc="-5" dirty="0">
                <a:latin typeface="Arial"/>
                <a:cs typeface="Arial"/>
              </a:rPr>
              <a:t>products of total demand multiplied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product </a:t>
            </a:r>
            <a:r>
              <a:rPr sz="1200" spc="-10" dirty="0">
                <a:latin typeface="Arial"/>
                <a:cs typeface="Arial"/>
              </a:rPr>
              <a:t>vol-  </a:t>
            </a:r>
            <a:r>
              <a:rPr sz="1200" spc="-5" dirty="0">
                <a:latin typeface="Arial"/>
                <a:cs typeface="Arial"/>
              </a:rPr>
              <a:t>ume.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45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5791"/>
            <a:ext cx="5855970" cy="15271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5" dirty="0">
                <a:latin typeface="Arial"/>
                <a:cs typeface="Arial"/>
              </a:rPr>
              <a:t>Supply Chain</a:t>
            </a:r>
            <a:r>
              <a:rPr sz="1600" b="1" spc="-2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Redesign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5"/>
              </a:spcBef>
            </a:pPr>
            <a:r>
              <a:rPr sz="1200" b="1" dirty="0">
                <a:latin typeface="Arial"/>
                <a:cs typeface="Arial"/>
              </a:rPr>
              <a:t>Our </a:t>
            </a:r>
            <a:r>
              <a:rPr sz="1200" b="1" spc="-5" dirty="0">
                <a:latin typeface="Arial"/>
                <a:cs typeface="Arial"/>
              </a:rPr>
              <a:t>Case </a:t>
            </a:r>
            <a:r>
              <a:rPr sz="1200" b="1" spc="-10" dirty="0">
                <a:latin typeface="Arial"/>
                <a:cs typeface="Arial"/>
              </a:rPr>
              <a:t>Study: </a:t>
            </a:r>
            <a:r>
              <a:rPr sz="1200" b="1" spc="-5" dirty="0">
                <a:latin typeface="Arial"/>
                <a:cs typeface="Arial"/>
              </a:rPr>
              <a:t>Multi-Product </a:t>
            </a:r>
            <a:r>
              <a:rPr sz="1200" b="1" dirty="0">
                <a:latin typeface="Arial"/>
                <a:cs typeface="Arial"/>
              </a:rPr>
              <a:t>Supply Chain</a:t>
            </a:r>
            <a:r>
              <a:rPr sz="1200" b="1" spc="-30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Redesign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Alexander,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supply chain manager </a:t>
            </a:r>
            <a:r>
              <a:rPr sz="1200" dirty="0">
                <a:latin typeface="Arial"/>
                <a:cs typeface="Arial"/>
              </a:rPr>
              <a:t>at a </a:t>
            </a:r>
            <a:r>
              <a:rPr sz="1200" spc="-5" dirty="0">
                <a:latin typeface="Arial"/>
                <a:cs typeface="Arial"/>
              </a:rPr>
              <a:t>U.S.-based FMCG company, </a:t>
            </a:r>
            <a:r>
              <a:rPr sz="1200" dirty="0">
                <a:latin typeface="Arial"/>
                <a:cs typeface="Arial"/>
              </a:rPr>
              <a:t>needs </a:t>
            </a:r>
            <a:r>
              <a:rPr sz="1200" spc="-5" dirty="0">
                <a:latin typeface="Arial"/>
                <a:cs typeface="Arial"/>
              </a:rPr>
              <a:t>to reduce 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costs in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distribution network.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is made </a:t>
            </a:r>
            <a:r>
              <a:rPr sz="1200" dirty="0">
                <a:latin typeface="Arial"/>
                <a:cs typeface="Arial"/>
              </a:rPr>
              <a:t>up </a:t>
            </a:r>
            <a:r>
              <a:rPr sz="1200" spc="-5" dirty="0">
                <a:latin typeface="Arial"/>
                <a:cs typeface="Arial"/>
              </a:rPr>
              <a:t>of customers 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following periodic demands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lead </a:t>
            </a:r>
            <a:r>
              <a:rPr sz="1200" spc="5" dirty="0">
                <a:latin typeface="Arial"/>
                <a:cs typeface="Arial"/>
              </a:rPr>
              <a:t>time </a:t>
            </a:r>
            <a:r>
              <a:rPr sz="1200" spc="-5" dirty="0">
                <a:latin typeface="Arial"/>
                <a:cs typeface="Arial"/>
              </a:rPr>
              <a:t>requirements (Table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5):</a:t>
            </a:r>
            <a:endParaRPr sz="12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1105"/>
              </a:spcBef>
            </a:pPr>
            <a:r>
              <a:rPr sz="1200" b="1" dirty="0">
                <a:latin typeface="Arial"/>
                <a:cs typeface="Arial"/>
              </a:rPr>
              <a:t>Table </a:t>
            </a:r>
            <a:r>
              <a:rPr sz="1200" b="1" spc="-5" dirty="0">
                <a:latin typeface="Arial"/>
                <a:cs typeface="Arial"/>
              </a:rPr>
              <a:t>5: </a:t>
            </a:r>
            <a:r>
              <a:rPr sz="1200" spc="-5" dirty="0">
                <a:latin typeface="Arial"/>
                <a:cs typeface="Arial"/>
              </a:rPr>
              <a:t>Customer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demand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897940" y="2467609"/>
          <a:ext cx="5946140" cy="72631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645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33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0024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5031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b="1" spc="-5" dirty="0">
                          <a:latin typeface="Arial"/>
                          <a:cs typeface="Arial"/>
                        </a:rPr>
                        <a:t>Customer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b="1" dirty="0">
                          <a:latin typeface="Arial"/>
                          <a:cs typeface="Arial"/>
                        </a:rPr>
                        <a:t>Product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b="1" spc="-5" dirty="0">
                          <a:latin typeface="Arial"/>
                          <a:cs typeface="Arial"/>
                        </a:rPr>
                        <a:t>Parameters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b="1" spc="-5" dirty="0">
                          <a:latin typeface="Arial"/>
                          <a:cs typeface="Arial"/>
                        </a:rPr>
                        <a:t>Expected lead</a:t>
                      </a:r>
                      <a:r>
                        <a:rPr sz="9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b="1" spc="-5" dirty="0">
                          <a:latin typeface="Arial"/>
                          <a:cs typeface="Arial"/>
                        </a:rPr>
                        <a:t>time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New York City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1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Lighting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Quantity=8.0;Period,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Philadelphia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2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 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9146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New York City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8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 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Fort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Worth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</a:t>
                      </a:r>
                      <a:r>
                        <a:rPr sz="9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Boston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 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New York City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2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 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Portland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Furniture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Quantity=16.0;Period,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Phoenix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3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Lighting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Quantity=8.0;Period,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San Jose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2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 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San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Francisco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Memphis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New York City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14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Charlotte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Oklahoma City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 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Nashville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 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Columbus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Furniture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Quantity=16.0;Period,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Chicago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3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Lighting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Quantity=8.0;Period,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Philadelphia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3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Furniture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Quantity=16.0;Period,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New York City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12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Los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Angeles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3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Furniture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Quantity=16.0;Period,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New York City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6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Lighting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Quantity=8.0;Period,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San Jose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1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Tucson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3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Columbus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46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897940" y="900683"/>
          <a:ext cx="5946140" cy="87128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645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33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0024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5031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b="1" spc="-5" dirty="0">
                          <a:latin typeface="Arial"/>
                          <a:cs typeface="Arial"/>
                        </a:rPr>
                        <a:t>Customer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b="1" dirty="0">
                          <a:latin typeface="Arial"/>
                          <a:cs typeface="Arial"/>
                        </a:rPr>
                        <a:t>Product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b="1" spc="-5" dirty="0">
                          <a:latin typeface="Arial"/>
                          <a:cs typeface="Arial"/>
                        </a:rPr>
                        <a:t>Parameters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b="1" spc="-5" dirty="0">
                          <a:latin typeface="Arial"/>
                          <a:cs typeface="Arial"/>
                        </a:rPr>
                        <a:t>Expected lead</a:t>
                      </a:r>
                      <a:r>
                        <a:rPr sz="9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b="1" spc="-5" dirty="0">
                          <a:latin typeface="Arial"/>
                          <a:cs typeface="Arial"/>
                        </a:rPr>
                        <a:t>time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San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Antonio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1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Chicago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2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 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New York City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15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Lighting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Quantity=8.0;Period,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Nashville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Washington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D.C.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Lighting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Quantity=8.0;Period,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Houston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4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Furniture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Quantity=16.0;Period,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Dallas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 1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Baltimore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Denver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Lighting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Quantity=8.0;Period,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Austin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Houston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3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Indianapolis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 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New York City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11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 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Louisville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Furniture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Quantity=16.0;Period,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Memphis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Furniture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Quantity=16.0;Period,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New York City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7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 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Chicago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4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Dallas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 2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Phoenix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2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San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Diego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1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Furniture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Quantity=16.0;Period,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Los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Angeles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2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Lighting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Quantity=8.0;Period,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Boston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Jacksonville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Furniture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Quantity=16.0;Period,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3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Chicago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 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4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Los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Angeles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1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5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Albuquerque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Furniture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Quantity=16.0;Period,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6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Fresno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Furniture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Quantity=16.0;Period,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7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Jacksonville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Lighting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Quantity=8.0;Period,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8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New York City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16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47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897940" y="900683"/>
          <a:ext cx="5946140" cy="87128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645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33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0024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5031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b="1" spc="-5" dirty="0">
                          <a:latin typeface="Arial"/>
                          <a:cs typeface="Arial"/>
                        </a:rPr>
                        <a:t>Customer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b="1" dirty="0">
                          <a:latin typeface="Arial"/>
                          <a:cs typeface="Arial"/>
                        </a:rPr>
                        <a:t>Product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b="1" spc="-5" dirty="0">
                          <a:latin typeface="Arial"/>
                          <a:cs typeface="Arial"/>
                        </a:rPr>
                        <a:t>Parameters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b="1" spc="-5" dirty="0">
                          <a:latin typeface="Arial"/>
                          <a:cs typeface="Arial"/>
                        </a:rPr>
                        <a:t>Expected lead</a:t>
                      </a:r>
                      <a:r>
                        <a:rPr sz="9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b="1" spc="-5" dirty="0">
                          <a:latin typeface="Arial"/>
                          <a:cs typeface="Arial"/>
                        </a:rPr>
                        <a:t>time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Houston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1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Furniture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Quantity=16.0;Period,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El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 Paso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 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Chicago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1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Lighting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Quantity=8.0;Period,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Portland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Lighting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Quantity=8.0;Period,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Los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Angeles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7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Baltimore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 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Albuquerque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Milwaukee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Austin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 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New York City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San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Diego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2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Los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Angeles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4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Houston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2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Furniture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Quantity=16.0;Period,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Seattle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Furniture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Quantity=16.0;Period,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El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 Paso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New York City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10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San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Antonio</a:t>
                      </a:r>
                      <a:r>
                        <a:rPr sz="9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2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Lighting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Quantity=8.0;Period,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Detroit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Detroit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Furniture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Quantity=16.0;Period,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San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Francisco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Lighting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Quantity=8.0;Period,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New York City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9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New York City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13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Furniture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Quantity=16.0;Period,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Phoenix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1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3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Los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Angeles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6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4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Milwaukee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</a:t>
                      </a:r>
                      <a:r>
                        <a:rPr sz="9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5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Fort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Worth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302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6"/>
                  </a:ext>
                </a:extLst>
              </a:tr>
              <a:tr h="2895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Philadelphia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1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Gardening equipment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Quantity=20.0;Period,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7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Los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Angeles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Small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Quantity=4.0;Period,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8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New York City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4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Lighting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Quantity=8.0;Period,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48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897940" y="900683"/>
          <a:ext cx="5946140" cy="8769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645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33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0024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5031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b="1" spc="-5" dirty="0">
                          <a:latin typeface="Arial"/>
                          <a:cs typeface="Arial"/>
                        </a:rPr>
                        <a:t>Customer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b="1" dirty="0">
                          <a:latin typeface="Arial"/>
                          <a:cs typeface="Arial"/>
                        </a:rPr>
                        <a:t>Product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b="1" spc="-5" dirty="0">
                          <a:latin typeface="Arial"/>
                          <a:cs typeface="Arial"/>
                        </a:rPr>
                        <a:t>Parameters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b="1" spc="-5" dirty="0">
                          <a:latin typeface="Arial"/>
                          <a:cs typeface="Arial"/>
                        </a:rPr>
                        <a:t>Expected lead</a:t>
                      </a:r>
                      <a:r>
                        <a:rPr sz="9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b="1" spc="-5" dirty="0">
                          <a:latin typeface="Arial"/>
                          <a:cs typeface="Arial"/>
                        </a:rPr>
                        <a:t>time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083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New York City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dirty="0">
                          <a:latin typeface="Arial"/>
                          <a:cs typeface="Arial"/>
                        </a:rPr>
                        <a:t>3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Lighting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Quantity=8.0;Period,</a:t>
                      </a:r>
                      <a:r>
                        <a:rPr sz="9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89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Las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 Vegas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Large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home</a:t>
                      </a:r>
                      <a:r>
                        <a:rPr sz="9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appliances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spc="-5" dirty="0">
                          <a:latin typeface="Arial"/>
                          <a:cs typeface="Arial"/>
                        </a:rPr>
                        <a:t>Quantity=12.0;Period,</a:t>
                      </a:r>
                      <a:r>
                        <a:rPr sz="9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900" spc="-5" dirty="0">
                          <a:latin typeface="Arial"/>
                          <a:cs typeface="Arial"/>
                        </a:rPr>
                        <a:t>days=5.0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900" dirty="0">
                          <a:latin typeface="Arial"/>
                          <a:cs typeface="Arial"/>
                        </a:rPr>
                        <a:t>5</a:t>
                      </a:r>
                      <a:endParaRPr sz="9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object 5"/>
          <p:cNvSpPr/>
          <p:nvPr/>
        </p:nvSpPr>
        <p:spPr>
          <a:xfrm>
            <a:off x="882700" y="1853437"/>
            <a:ext cx="5976620" cy="175260"/>
          </a:xfrm>
          <a:custGeom>
            <a:avLst/>
            <a:gdLst/>
            <a:ahLst/>
            <a:cxnLst/>
            <a:rect l="l" t="t" r="r" b="b"/>
            <a:pathLst>
              <a:path w="5976620" h="175260">
                <a:moveTo>
                  <a:pt x="0" y="175259"/>
                </a:moveTo>
                <a:lnTo>
                  <a:pt x="5976492" y="175259"/>
                </a:lnTo>
                <a:lnTo>
                  <a:pt x="5976492" y="0"/>
                </a:lnTo>
                <a:lnTo>
                  <a:pt x="0" y="0"/>
                </a:lnTo>
                <a:lnTo>
                  <a:pt x="0" y="175259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900988" y="2110993"/>
            <a:ext cx="5934075" cy="50482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9375" rIns="0" bIns="0" rtlCol="0">
            <a:spAutoFit/>
          </a:bodyPr>
          <a:lstStyle/>
          <a:p>
            <a:pPr marL="116839" marR="274320">
              <a:lnSpc>
                <a:spcPts val="1380"/>
              </a:lnSpc>
              <a:spcBef>
                <a:spcPts val="62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data is included in the sample Microsoft Excel workbook </a:t>
            </a:r>
            <a:r>
              <a:rPr sz="1200" dirty="0">
                <a:latin typeface="Arial"/>
                <a:cs typeface="Arial"/>
              </a:rPr>
              <a:t>(</a:t>
            </a:r>
            <a:r>
              <a:rPr sz="1200" b="1" dirty="0">
                <a:latin typeface="Arial"/>
                <a:cs typeface="Arial"/>
              </a:rPr>
              <a:t>01 – </a:t>
            </a:r>
            <a:r>
              <a:rPr sz="1200" b="1" spc="-5" dirty="0">
                <a:latin typeface="Arial"/>
                <a:cs typeface="Arial"/>
              </a:rPr>
              <a:t>Green-  </a:t>
            </a:r>
            <a:r>
              <a:rPr sz="1200" b="1" dirty="0">
                <a:latin typeface="Arial"/>
                <a:cs typeface="Arial"/>
              </a:rPr>
              <a:t>field </a:t>
            </a:r>
            <a:r>
              <a:rPr sz="1200" b="1" spc="-5" dirty="0">
                <a:latin typeface="Arial"/>
                <a:cs typeface="Arial"/>
              </a:rPr>
              <a:t>Analysis</a:t>
            </a:r>
            <a:r>
              <a:rPr sz="1200" spc="-5" dirty="0">
                <a:latin typeface="Arial"/>
                <a:cs typeface="Arial"/>
              </a:rPr>
              <a:t>) you can </a:t>
            </a:r>
            <a:r>
              <a:rPr sz="1200" dirty="0">
                <a:latin typeface="Arial"/>
                <a:cs typeface="Arial"/>
              </a:rPr>
              <a:t>find by </a:t>
            </a:r>
            <a:r>
              <a:rPr sz="1200" spc="-5" dirty="0">
                <a:latin typeface="Arial"/>
                <a:cs typeface="Arial"/>
              </a:rPr>
              <a:t>pointing to the </a:t>
            </a:r>
            <a:r>
              <a:rPr sz="1200" b="1" spc="-5" dirty="0">
                <a:latin typeface="Arial"/>
                <a:cs typeface="Arial"/>
              </a:rPr>
              <a:t>Help </a:t>
            </a:r>
            <a:r>
              <a:rPr sz="1200" spc="-5" dirty="0">
                <a:latin typeface="Arial"/>
                <a:cs typeface="Arial"/>
              </a:rPr>
              <a:t>menu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clicking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Examples</a:t>
            </a:r>
            <a:r>
              <a:rPr sz="1200" spc="-5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00988" y="2107945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91844" y="2618485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888288" y="2752090"/>
            <a:ext cx="270192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handles five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products: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88288" y="4642230"/>
            <a:ext cx="5921375" cy="7359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31: </a:t>
            </a:r>
            <a:r>
              <a:rPr sz="1200" spc="-5" dirty="0">
                <a:latin typeface="Arial"/>
                <a:cs typeface="Arial"/>
              </a:rPr>
              <a:t>Product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list.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is made up of three distribution </a:t>
            </a:r>
            <a:r>
              <a:rPr sz="1200" dirty="0">
                <a:latin typeface="Arial"/>
                <a:cs typeface="Arial"/>
              </a:rPr>
              <a:t>centers. </a:t>
            </a: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32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all three </a:t>
            </a:r>
            <a:r>
              <a:rPr sz="1200" spc="-5" dirty="0">
                <a:latin typeface="Arial"/>
                <a:cs typeface="Arial"/>
              </a:rPr>
              <a:t>dis-  </a:t>
            </a:r>
            <a:r>
              <a:rPr sz="1200" dirty="0">
                <a:latin typeface="Arial"/>
                <a:cs typeface="Arial"/>
              </a:rPr>
              <a:t>tributon centers </a:t>
            </a:r>
            <a:r>
              <a:rPr sz="1200" spc="-5" dirty="0">
                <a:latin typeface="Arial"/>
                <a:cs typeface="Arial"/>
              </a:rPr>
              <a:t>and their operating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parameters.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88288" y="9036557"/>
            <a:ext cx="342201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32: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chain’s distribution centers.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900430" y="3101339"/>
            <a:ext cx="2660649" cy="147870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900430" y="5518657"/>
            <a:ext cx="5759704" cy="346202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786755" cy="12617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49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50"/>
              </a:spcBef>
            </a:pPr>
            <a:r>
              <a:rPr sz="1200" b="1" spc="-5" dirty="0">
                <a:latin typeface="Arial"/>
                <a:cs typeface="Arial"/>
              </a:rPr>
              <a:t>Scenario </a:t>
            </a:r>
            <a:r>
              <a:rPr sz="1200" b="1" dirty="0">
                <a:latin typeface="Arial"/>
                <a:cs typeface="Arial"/>
              </a:rPr>
              <a:t>Settings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ts val="138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During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executive meeting, Alexander suggests the company improve </a:t>
            </a:r>
            <a:r>
              <a:rPr sz="1200" dirty="0">
                <a:latin typeface="Arial"/>
                <a:cs typeface="Arial"/>
              </a:rPr>
              <a:t>their </a:t>
            </a:r>
            <a:r>
              <a:rPr sz="1200" spc="-5" dirty="0">
                <a:latin typeface="Arial"/>
                <a:cs typeface="Arial"/>
              </a:rPr>
              <a:t>supply  chain’s performance by locating </a:t>
            </a:r>
            <a:r>
              <a:rPr sz="1200" dirty="0">
                <a:latin typeface="Arial"/>
                <a:cs typeface="Arial"/>
              </a:rPr>
              <a:t>their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no </a:t>
            </a:r>
            <a:r>
              <a:rPr sz="1200" dirty="0">
                <a:latin typeface="Arial"/>
                <a:cs typeface="Arial"/>
              </a:rPr>
              <a:t>more </a:t>
            </a:r>
            <a:r>
              <a:rPr sz="1200" spc="-5" dirty="0">
                <a:latin typeface="Arial"/>
                <a:cs typeface="Arial"/>
              </a:rPr>
              <a:t>than 1,000 km from  </a:t>
            </a:r>
            <a:r>
              <a:rPr sz="1200" dirty="0">
                <a:latin typeface="Arial"/>
                <a:cs typeface="Arial"/>
              </a:rPr>
              <a:t>their </a:t>
            </a:r>
            <a:r>
              <a:rPr sz="1200" spc="-5" dirty="0">
                <a:latin typeface="Arial"/>
                <a:cs typeface="Arial"/>
              </a:rPr>
              <a:t>customers.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Green Field Analysis gives </a:t>
            </a:r>
            <a:r>
              <a:rPr sz="1200" dirty="0">
                <a:latin typeface="Arial"/>
                <a:cs typeface="Arial"/>
              </a:rPr>
              <a:t>him </a:t>
            </a:r>
            <a:r>
              <a:rPr sz="1200" spc="-5" dirty="0">
                <a:latin typeface="Arial"/>
                <a:cs typeface="Arial"/>
              </a:rPr>
              <a:t>the following results (Figure</a:t>
            </a:r>
            <a:r>
              <a:rPr sz="1200" spc="7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33):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8288" y="5346318"/>
            <a:ext cx="5948045" cy="3548379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201295">
              <a:lnSpc>
                <a:spcPts val="1380"/>
              </a:lnSpc>
              <a:spcBef>
                <a:spcPts val="195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33: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optimal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</a:t>
            </a:r>
            <a:r>
              <a:rPr sz="1200" dirty="0">
                <a:latin typeface="Arial"/>
                <a:cs typeface="Arial"/>
              </a:rPr>
              <a:t>for a </a:t>
            </a:r>
            <a:r>
              <a:rPr sz="1200" spc="-5" dirty="0">
                <a:latin typeface="Arial"/>
                <a:cs typeface="Arial"/>
              </a:rPr>
              <a:t>maximum service distance of 1,000  </a:t>
            </a:r>
            <a:r>
              <a:rPr sz="1200" dirty="0">
                <a:latin typeface="Arial"/>
                <a:cs typeface="Arial"/>
              </a:rPr>
              <a:t>km.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80645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The green field analysis suggests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company </a:t>
            </a:r>
            <a:r>
              <a:rPr sz="1200" dirty="0">
                <a:latin typeface="Arial"/>
                <a:cs typeface="Arial"/>
              </a:rPr>
              <a:t>needs to add a </a:t>
            </a:r>
            <a:r>
              <a:rPr sz="1200" spc="-5" dirty="0">
                <a:latin typeface="Arial"/>
                <a:cs typeface="Arial"/>
              </a:rPr>
              <a:t>distribution center and  place the other three distribution centers in new </a:t>
            </a:r>
            <a:r>
              <a:rPr sz="1200" dirty="0">
                <a:latin typeface="Arial"/>
                <a:cs typeface="Arial"/>
              </a:rPr>
              <a:t>locations. In the </a:t>
            </a:r>
            <a:r>
              <a:rPr sz="1200" spc="-5" dirty="0">
                <a:latin typeface="Arial"/>
                <a:cs typeface="Arial"/>
              </a:rPr>
              <a:t>next </a:t>
            </a:r>
            <a:r>
              <a:rPr sz="1200" dirty="0">
                <a:latin typeface="Arial"/>
                <a:cs typeface="Arial"/>
              </a:rPr>
              <a:t>step, </a:t>
            </a:r>
            <a:r>
              <a:rPr sz="1200" spc="-5" dirty="0">
                <a:latin typeface="Arial"/>
                <a:cs typeface="Arial"/>
              </a:rPr>
              <a:t>we’ll build </a:t>
            </a:r>
            <a:r>
              <a:rPr sz="1200" dirty="0">
                <a:latin typeface="Arial"/>
                <a:cs typeface="Arial"/>
              </a:rPr>
              <a:t>a  KPI </a:t>
            </a:r>
            <a:r>
              <a:rPr sz="1200" spc="-5" dirty="0">
                <a:latin typeface="Arial"/>
                <a:cs typeface="Arial"/>
              </a:rPr>
              <a:t>dashboard like the example you saw in Section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1.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dirty="0">
                <a:latin typeface="Arial"/>
                <a:cs typeface="Arial"/>
              </a:rPr>
              <a:t>Simulation</a:t>
            </a:r>
            <a:r>
              <a:rPr sz="1200" b="1" spc="-5" dirty="0">
                <a:latin typeface="Arial"/>
                <a:cs typeface="Arial"/>
              </a:rPr>
              <a:t> Experiments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Before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compare simulation experiment results of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AS-IS and redesigned supply  chain scenarios,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convert </a:t>
            </a:r>
            <a:r>
              <a:rPr sz="1200" dirty="0">
                <a:latin typeface="Arial"/>
                <a:cs typeface="Arial"/>
              </a:rPr>
              <a:t>both </a:t>
            </a:r>
            <a:r>
              <a:rPr sz="1200" spc="-5" dirty="0">
                <a:latin typeface="Arial"/>
                <a:cs typeface="Arial"/>
              </a:rPr>
              <a:t>green field analysis results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SIM scenarios. </a:t>
            </a:r>
            <a:r>
              <a:rPr sz="1200" dirty="0">
                <a:latin typeface="Arial"/>
                <a:cs typeface="Arial"/>
              </a:rPr>
              <a:t>Then </a:t>
            </a:r>
            <a:r>
              <a:rPr sz="1200" spc="-5" dirty="0">
                <a:latin typeface="Arial"/>
                <a:cs typeface="Arial"/>
              </a:rPr>
              <a:t>put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following </a:t>
            </a:r>
            <a:r>
              <a:rPr sz="1200" dirty="0">
                <a:latin typeface="Arial"/>
                <a:cs typeface="Arial"/>
              </a:rPr>
              <a:t>data to </a:t>
            </a:r>
            <a:r>
              <a:rPr sz="1200" spc="-5" dirty="0">
                <a:latin typeface="Arial"/>
                <a:cs typeface="Arial"/>
              </a:rPr>
              <a:t>related tables in both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scenarios: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New </a:t>
            </a:r>
            <a:r>
              <a:rPr sz="1200" b="1" spc="-5" dirty="0">
                <a:latin typeface="Arial"/>
                <a:cs typeface="Arial"/>
              </a:rPr>
              <a:t>DC </a:t>
            </a:r>
            <a:r>
              <a:rPr sz="1200" spc="-5" dirty="0">
                <a:latin typeface="Arial"/>
                <a:cs typeface="Arial"/>
              </a:rPr>
              <a:t>group (activate </a:t>
            </a:r>
            <a:r>
              <a:rPr sz="1200" dirty="0">
                <a:latin typeface="Arial"/>
                <a:cs typeface="Arial"/>
              </a:rPr>
              <a:t>all </a:t>
            </a:r>
            <a:r>
              <a:rPr sz="1200" spc="-5" dirty="0">
                <a:latin typeface="Arial"/>
                <a:cs typeface="Arial"/>
              </a:rPr>
              <a:t>objects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Sites</a:t>
            </a:r>
            <a:r>
              <a:rPr sz="1200" b="1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column);</a:t>
            </a:r>
            <a:endParaRPr sz="1200">
              <a:latin typeface="Arial"/>
              <a:cs typeface="Arial"/>
            </a:endParaRPr>
          </a:p>
          <a:p>
            <a:pPr marL="469265" marR="446405" indent="-227965">
              <a:lnSpc>
                <a:spcPts val="1380"/>
              </a:lnSpc>
              <a:spcBef>
                <a:spcPts val="10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A </a:t>
            </a:r>
            <a:r>
              <a:rPr sz="1200" b="1" dirty="0">
                <a:latin typeface="Arial"/>
                <a:cs typeface="Arial"/>
              </a:rPr>
              <a:t>Truck </a:t>
            </a:r>
            <a:r>
              <a:rPr sz="1200" spc="-5" dirty="0">
                <a:latin typeface="Arial"/>
                <a:cs typeface="Arial"/>
              </a:rPr>
              <a:t>vehicle type with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capacity of </a:t>
            </a:r>
            <a:r>
              <a:rPr sz="1200" dirty="0">
                <a:latin typeface="Arial"/>
                <a:cs typeface="Arial"/>
              </a:rPr>
              <a:t>20 m3 and an </a:t>
            </a:r>
            <a:r>
              <a:rPr sz="1200" spc="-5" dirty="0">
                <a:latin typeface="Arial"/>
                <a:cs typeface="Arial"/>
              </a:rPr>
              <a:t>average speed of 50  </a:t>
            </a:r>
            <a:r>
              <a:rPr sz="1200" dirty="0">
                <a:latin typeface="Arial"/>
                <a:cs typeface="Arial"/>
              </a:rPr>
              <a:t>km/hour </a:t>
            </a:r>
            <a:r>
              <a:rPr sz="1200" spc="-5" dirty="0">
                <a:latin typeface="Arial"/>
                <a:cs typeface="Arial"/>
              </a:rPr>
              <a:t>(to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defined in </a:t>
            </a:r>
            <a:r>
              <a:rPr sz="1200" b="1" spc="-5" dirty="0">
                <a:latin typeface="Arial"/>
                <a:cs typeface="Arial"/>
              </a:rPr>
              <a:t>Vehicle Types</a:t>
            </a:r>
            <a:r>
              <a:rPr sz="1200" spc="-5" dirty="0">
                <a:latin typeface="Arial"/>
                <a:cs typeface="Arial"/>
              </a:rPr>
              <a:t>);</a:t>
            </a:r>
            <a:endParaRPr sz="1200">
              <a:latin typeface="Arial"/>
              <a:cs typeface="Arial"/>
            </a:endParaRPr>
          </a:p>
          <a:p>
            <a:pPr marL="469265" marR="22225" indent="-227965">
              <a:lnSpc>
                <a:spcPts val="1380"/>
              </a:lnSpc>
              <a:spcBef>
                <a:spcPts val="8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Transportation costs computation is based on the rule </a:t>
            </a:r>
            <a:r>
              <a:rPr sz="1200" u="sng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“volume </a:t>
            </a:r>
            <a:r>
              <a:rPr sz="1200" u="sng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x </a:t>
            </a:r>
            <a:r>
              <a:rPr sz="1200" u="sng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distance </a:t>
            </a:r>
            <a:r>
              <a:rPr sz="1200" u="sng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x $15”. </a:t>
            </a:r>
            <a:r>
              <a:rPr sz="1200" dirty="0">
                <a:latin typeface="Arial"/>
                <a:cs typeface="Arial"/>
              </a:rPr>
              <a:t> LTL </a:t>
            </a:r>
            <a:r>
              <a:rPr sz="1200" spc="-5" dirty="0">
                <a:latin typeface="Arial"/>
                <a:cs typeface="Arial"/>
              </a:rPr>
              <a:t>shipments </a:t>
            </a:r>
            <a:r>
              <a:rPr sz="1200" dirty="0">
                <a:latin typeface="Arial"/>
                <a:cs typeface="Arial"/>
              </a:rPr>
              <a:t>are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allowed;</a:t>
            </a:r>
            <a:endParaRPr sz="1200">
              <a:latin typeface="Arial"/>
              <a:cs typeface="Arial"/>
            </a:endParaRPr>
          </a:p>
          <a:p>
            <a:pPr marL="469265" marR="55244" indent="-227965">
              <a:lnSpc>
                <a:spcPts val="1380"/>
              </a:lnSpc>
              <a:spcBef>
                <a:spcPts val="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Unlimited inventory policy </a:t>
            </a:r>
            <a:r>
              <a:rPr sz="1200" dirty="0">
                <a:latin typeface="Arial"/>
                <a:cs typeface="Arial"/>
              </a:rPr>
              <a:t>type for </a:t>
            </a:r>
            <a:r>
              <a:rPr sz="1200" spc="-5" dirty="0">
                <a:latin typeface="Arial"/>
                <a:cs typeface="Arial"/>
              </a:rPr>
              <a:t>all products (this </a:t>
            </a:r>
            <a:r>
              <a:rPr sz="1200" dirty="0">
                <a:latin typeface="Arial"/>
                <a:cs typeface="Arial"/>
              </a:rPr>
              <a:t>policy assumes </a:t>
            </a:r>
            <a:r>
              <a:rPr sz="1200" spc="-5" dirty="0">
                <a:latin typeface="Arial"/>
                <a:cs typeface="Arial"/>
              </a:rPr>
              <a:t>the specified  </a:t>
            </a:r>
            <a:r>
              <a:rPr sz="1200" dirty="0">
                <a:latin typeface="Arial"/>
                <a:cs typeface="Arial"/>
              </a:rPr>
              <a:t>products are </a:t>
            </a:r>
            <a:r>
              <a:rPr sz="1200" spc="-10" dirty="0">
                <a:latin typeface="Arial"/>
                <a:cs typeface="Arial"/>
              </a:rPr>
              <a:t>always </a:t>
            </a:r>
            <a:r>
              <a:rPr sz="1200" spc="-5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stock at </a:t>
            </a:r>
            <a:r>
              <a:rPr sz="1200" spc="-5" dirty="0">
                <a:latin typeface="Arial"/>
                <a:cs typeface="Arial"/>
              </a:rPr>
              <a:t>the given facility </a:t>
            </a:r>
            <a:r>
              <a:rPr sz="1200" dirty="0">
                <a:latin typeface="Arial"/>
                <a:cs typeface="Arial"/>
              </a:rPr>
              <a:t>at any </a:t>
            </a:r>
            <a:r>
              <a:rPr sz="1200" spc="-5" dirty="0">
                <a:latin typeface="Arial"/>
                <a:cs typeface="Arial"/>
              </a:rPr>
              <a:t>required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quantity);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30"/>
              </a:lnSpc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Product cost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parameters:</a:t>
            </a:r>
            <a:endParaRPr sz="12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00430" y="1830323"/>
            <a:ext cx="5759704" cy="346176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50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2486913"/>
            <a:ext cx="5687695" cy="70358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200" b="1" spc="-5" dirty="0">
                <a:latin typeface="Arial"/>
                <a:cs typeface="Arial"/>
              </a:rPr>
              <a:t>AS-IS </a:t>
            </a:r>
            <a:r>
              <a:rPr sz="1200" b="1" dirty="0">
                <a:latin typeface="Arial"/>
                <a:cs typeface="Arial"/>
              </a:rPr>
              <a:t>Supply </a:t>
            </a:r>
            <a:r>
              <a:rPr sz="1200" b="1" spc="-5" dirty="0">
                <a:latin typeface="Arial"/>
                <a:cs typeface="Arial"/>
              </a:rPr>
              <a:t>Chain</a:t>
            </a:r>
            <a:r>
              <a:rPr sz="1200" b="1" spc="-15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Simulation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existing </a:t>
            </a:r>
            <a:r>
              <a:rPr sz="1200" dirty="0">
                <a:latin typeface="Arial"/>
                <a:cs typeface="Arial"/>
              </a:rPr>
              <a:t>supply </a:t>
            </a:r>
            <a:r>
              <a:rPr sz="1200" spc="-5" dirty="0">
                <a:latin typeface="Arial"/>
                <a:cs typeface="Arial"/>
              </a:rPr>
              <a:t>chain, Alexander </a:t>
            </a:r>
            <a:r>
              <a:rPr sz="1200" dirty="0">
                <a:latin typeface="Arial"/>
                <a:cs typeface="Arial"/>
              </a:rPr>
              <a:t>needs </a:t>
            </a:r>
            <a:r>
              <a:rPr sz="1200" spc="-5" dirty="0">
                <a:latin typeface="Arial"/>
                <a:cs typeface="Arial"/>
              </a:rPr>
              <a:t>to define variable </a:t>
            </a:r>
            <a:r>
              <a:rPr sz="1200" dirty="0">
                <a:latin typeface="Arial"/>
                <a:cs typeface="Arial"/>
              </a:rPr>
              <a:t>processing  and </a:t>
            </a:r>
            <a:r>
              <a:rPr sz="1200" spc="-5" dirty="0">
                <a:latin typeface="Arial"/>
                <a:cs typeface="Arial"/>
              </a:rPr>
              <a:t>fixed warehousing </a:t>
            </a:r>
            <a:r>
              <a:rPr sz="1200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(Figure</a:t>
            </a:r>
            <a:r>
              <a:rPr sz="1200" dirty="0">
                <a:latin typeface="Arial"/>
                <a:cs typeface="Arial"/>
              </a:rPr>
              <a:t> 34).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4620894"/>
            <a:ext cx="5744210" cy="561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34: </a:t>
            </a:r>
            <a:r>
              <a:rPr sz="1200" spc="-5" dirty="0">
                <a:latin typeface="Arial"/>
                <a:cs typeface="Arial"/>
              </a:rPr>
              <a:t>Distribution center-related costs for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existing </a:t>
            </a:r>
            <a:r>
              <a:rPr sz="1200" dirty="0">
                <a:latin typeface="Arial"/>
                <a:cs typeface="Arial"/>
              </a:rPr>
              <a:t>supply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chain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first experiment simulates the </a:t>
            </a:r>
            <a:r>
              <a:rPr sz="1200" dirty="0">
                <a:latin typeface="Arial"/>
                <a:cs typeface="Arial"/>
              </a:rPr>
              <a:t>AS-IS </a:t>
            </a:r>
            <a:r>
              <a:rPr sz="1200" spc="-5" dirty="0">
                <a:latin typeface="Arial"/>
                <a:cs typeface="Arial"/>
              </a:rPr>
              <a:t>supply chain. Figure </a:t>
            </a:r>
            <a:r>
              <a:rPr sz="1200" dirty="0">
                <a:latin typeface="Arial"/>
                <a:cs typeface="Arial"/>
              </a:rPr>
              <a:t>35 </a:t>
            </a:r>
            <a:r>
              <a:rPr sz="1200" spc="-5" dirty="0">
                <a:latin typeface="Arial"/>
                <a:cs typeface="Arial"/>
              </a:rPr>
              <a:t>displays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results.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8533638"/>
            <a:ext cx="5949315" cy="11626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35: </a:t>
            </a:r>
            <a:r>
              <a:rPr sz="1200" spc="-5" dirty="0">
                <a:latin typeface="Arial"/>
                <a:cs typeface="Arial"/>
              </a:rPr>
              <a:t>Experimental </a:t>
            </a:r>
            <a:r>
              <a:rPr sz="1200" dirty="0">
                <a:latin typeface="Arial"/>
                <a:cs typeface="Arial"/>
              </a:rPr>
              <a:t>results for AS-IS </a:t>
            </a:r>
            <a:r>
              <a:rPr sz="1200" spc="-5" dirty="0">
                <a:latin typeface="Arial"/>
                <a:cs typeface="Arial"/>
              </a:rPr>
              <a:t>supply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chain.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dirty="0">
                <a:latin typeface="Arial"/>
                <a:cs typeface="Arial"/>
              </a:rPr>
              <a:t>Supply </a:t>
            </a:r>
            <a:r>
              <a:rPr sz="1200" b="1" spc="-5" dirty="0">
                <a:latin typeface="Arial"/>
                <a:cs typeface="Arial"/>
              </a:rPr>
              <a:t>Chain</a:t>
            </a:r>
            <a:r>
              <a:rPr sz="1200" b="1" spc="-40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Redesign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ct val="95400"/>
              </a:lnSpc>
              <a:spcBef>
                <a:spcPts val="605"/>
              </a:spcBef>
            </a:pPr>
            <a:r>
              <a:rPr sz="1200" spc="-5" dirty="0">
                <a:latin typeface="Arial"/>
                <a:cs typeface="Arial"/>
              </a:rPr>
              <a:t>Alexander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now </a:t>
            </a:r>
            <a:r>
              <a:rPr sz="1200" spc="-5" dirty="0">
                <a:latin typeface="Arial"/>
                <a:cs typeface="Arial"/>
              </a:rPr>
              <a:t>analyze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efficiency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changing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  </a:t>
            </a:r>
            <a:r>
              <a:rPr sz="1200" spc="-5" dirty="0">
                <a:latin typeface="Arial"/>
                <a:cs typeface="Arial"/>
              </a:rPr>
              <a:t>locations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match the </a:t>
            </a:r>
            <a:r>
              <a:rPr sz="1200" dirty="0">
                <a:latin typeface="Arial"/>
                <a:cs typeface="Arial"/>
              </a:rPr>
              <a:t>outcome </a:t>
            </a:r>
            <a:r>
              <a:rPr sz="1200" spc="-5" dirty="0">
                <a:latin typeface="Arial"/>
                <a:cs typeface="Arial"/>
              </a:rPr>
              <a:t>of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green field analysis. </a:t>
            </a:r>
            <a:r>
              <a:rPr sz="1200" spc="5" dirty="0">
                <a:latin typeface="Arial"/>
                <a:cs typeface="Arial"/>
              </a:rPr>
              <a:t>He </a:t>
            </a:r>
            <a:r>
              <a:rPr sz="1200" spc="-5" dirty="0">
                <a:latin typeface="Arial"/>
                <a:cs typeface="Arial"/>
              </a:rPr>
              <a:t>first estimates distribution  center-related operational </a:t>
            </a:r>
            <a:r>
              <a:rPr sz="1200" dirty="0">
                <a:latin typeface="Arial"/>
                <a:cs typeface="Arial"/>
              </a:rPr>
              <a:t>costs as </a:t>
            </a:r>
            <a:r>
              <a:rPr sz="1200" spc="-5" dirty="0">
                <a:latin typeface="Arial"/>
                <a:cs typeface="Arial"/>
              </a:rPr>
              <a:t>shown in Figure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36.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357630" y="900683"/>
            <a:ext cx="4587240" cy="146624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3897" y="3331463"/>
            <a:ext cx="5644812" cy="67792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03899" y="4085843"/>
            <a:ext cx="5600591" cy="48044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0430" y="5330824"/>
            <a:ext cx="5751830" cy="314680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51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2381757"/>
            <a:ext cx="5796280" cy="737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36: </a:t>
            </a:r>
            <a:r>
              <a:rPr sz="1200" spc="-5" dirty="0">
                <a:latin typeface="Arial"/>
                <a:cs typeface="Arial"/>
              </a:rPr>
              <a:t>Distribution center-related costs for </a:t>
            </a:r>
            <a:r>
              <a:rPr sz="1200" dirty="0">
                <a:latin typeface="Arial"/>
                <a:cs typeface="Arial"/>
              </a:rPr>
              <a:t>new supply chain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10" dirty="0">
                <a:latin typeface="Arial"/>
                <a:cs typeface="Arial"/>
              </a:rPr>
              <a:t>design.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Alexander now simulates this </a:t>
            </a:r>
            <a:r>
              <a:rPr sz="1200" dirty="0">
                <a:latin typeface="Arial"/>
                <a:cs typeface="Arial"/>
              </a:rPr>
              <a:t>new </a:t>
            </a:r>
            <a:r>
              <a:rPr sz="1200" spc="-5" dirty="0">
                <a:latin typeface="Arial"/>
                <a:cs typeface="Arial"/>
              </a:rPr>
              <a:t>supply chain design. Figure 37 </a:t>
            </a:r>
            <a:r>
              <a:rPr sz="1200" spc="-10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Table 5 </a:t>
            </a:r>
            <a:r>
              <a:rPr sz="1200" spc="-5" dirty="0">
                <a:latin typeface="Arial"/>
                <a:cs typeface="Arial"/>
              </a:rPr>
              <a:t>display 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5" dirty="0">
                <a:latin typeface="Arial"/>
                <a:cs typeface="Arial"/>
              </a:rPr>
              <a:t> results.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6446900"/>
            <a:ext cx="392302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37: </a:t>
            </a:r>
            <a:r>
              <a:rPr sz="1200" spc="-5" dirty="0">
                <a:latin typeface="Arial"/>
                <a:cs typeface="Arial"/>
              </a:rPr>
              <a:t>Experiment results </a:t>
            </a:r>
            <a:r>
              <a:rPr sz="1200" dirty="0">
                <a:latin typeface="Arial"/>
                <a:cs typeface="Arial"/>
              </a:rPr>
              <a:t>for the </a:t>
            </a:r>
            <a:r>
              <a:rPr sz="1200" spc="-5" dirty="0">
                <a:latin typeface="Arial"/>
                <a:cs typeface="Arial"/>
              </a:rPr>
              <a:t>green field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723744" cy="89192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3898" y="1868804"/>
            <a:ext cx="5666991" cy="45847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3259835"/>
            <a:ext cx="5759450" cy="313118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52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1718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Table </a:t>
            </a:r>
            <a:r>
              <a:rPr sz="1200" b="1" spc="-5" dirty="0">
                <a:latin typeface="Arial"/>
                <a:cs typeface="Arial"/>
              </a:rPr>
              <a:t>6: </a:t>
            </a:r>
            <a:r>
              <a:rPr sz="1200" dirty="0">
                <a:latin typeface="Arial"/>
                <a:cs typeface="Arial"/>
              </a:rPr>
              <a:t>KPI</a:t>
            </a:r>
            <a:r>
              <a:rPr sz="1200" spc="-7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comparison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900988" y="1152143"/>
          <a:ext cx="5770880" cy="51187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4731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621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5130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AS-IS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755" marR="578485">
                        <a:lnSpc>
                          <a:spcPts val="1260"/>
                        </a:lnSpc>
                        <a:spcBef>
                          <a:spcPts val="650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Redesigned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Supply</a:t>
                      </a:r>
                      <a:r>
                        <a:rPr sz="1100" b="1" spc="-8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Chain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25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1120" marR="34607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i="1" spc="-5" dirty="0">
                          <a:latin typeface="Arial"/>
                          <a:cs typeface="Arial"/>
                        </a:rPr>
                        <a:t>Financial Distribution Center Perfor-  </a:t>
                      </a:r>
                      <a:r>
                        <a:rPr sz="1100" i="1" dirty="0">
                          <a:latin typeface="Arial"/>
                          <a:cs typeface="Arial"/>
                        </a:rPr>
                        <a:t>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Other cost,</a:t>
                      </a:r>
                      <a:r>
                        <a:rPr sz="11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14 563.49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20 038.5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Outbound processing cost,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146 730.0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146 730.0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Profit,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135 410 190.44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170 558 901.99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Revenue,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366 460 000.0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366 460 000.0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 cost,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231 049 809.56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195 901 098.01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cost,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230 888 516.06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195 734 329.5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i="1" spc="-5" dirty="0">
                          <a:latin typeface="Arial"/>
                          <a:cs typeface="Arial"/>
                        </a:rPr>
                        <a:t>Customer</a:t>
                      </a:r>
                      <a:r>
                        <a:rPr sz="1100" i="1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Current backlog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ordered items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29 346.0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29 346.0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Incoming replenishment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items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29 346.0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29 346.0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Items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shipped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29 346.0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29 346.0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shipped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6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132.0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6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132.0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Outgoing replenishment 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/>
          <p:nvPr/>
        </p:nvSpPr>
        <p:spPr>
          <a:xfrm>
            <a:off x="888288" y="6401180"/>
            <a:ext cx="5881370" cy="271589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37465" algn="just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Table </a:t>
            </a:r>
            <a:r>
              <a:rPr sz="1200" dirty="0">
                <a:latin typeface="Arial"/>
                <a:cs typeface="Arial"/>
              </a:rPr>
              <a:t>6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us a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that </a:t>
            </a:r>
            <a:r>
              <a:rPr sz="1200" dirty="0">
                <a:latin typeface="Arial"/>
                <a:cs typeface="Arial"/>
              </a:rPr>
              <a:t>uses four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more effi-  cient </a:t>
            </a:r>
            <a:r>
              <a:rPr sz="1200" spc="-5" dirty="0">
                <a:latin typeface="Arial"/>
                <a:cs typeface="Arial"/>
              </a:rPr>
              <a:t>and profitable. </a:t>
            </a:r>
            <a:r>
              <a:rPr sz="1200" dirty="0">
                <a:latin typeface="Arial"/>
                <a:cs typeface="Arial"/>
              </a:rPr>
              <a:t>It </a:t>
            </a:r>
            <a:r>
              <a:rPr sz="1200" spc="-5" dirty="0">
                <a:latin typeface="Arial"/>
                <a:cs typeface="Arial"/>
              </a:rPr>
              <a:t>could reduce </a:t>
            </a:r>
            <a:r>
              <a:rPr sz="1200" dirty="0">
                <a:latin typeface="Arial"/>
                <a:cs typeface="Arial"/>
              </a:rPr>
              <a:t>total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costs and </a:t>
            </a:r>
            <a:r>
              <a:rPr sz="1200" spc="-5" dirty="0">
                <a:latin typeface="Arial"/>
                <a:cs typeface="Arial"/>
              </a:rPr>
              <a:t>increase total profit </a:t>
            </a:r>
            <a:r>
              <a:rPr sz="1200" dirty="0">
                <a:latin typeface="Arial"/>
                <a:cs typeface="Arial"/>
              </a:rPr>
              <a:t>by  </a:t>
            </a:r>
            <a:r>
              <a:rPr sz="1200" spc="-5" dirty="0">
                <a:latin typeface="Arial"/>
                <a:cs typeface="Arial"/>
              </a:rPr>
              <a:t>almost </a:t>
            </a:r>
            <a:r>
              <a:rPr sz="1200" dirty="0">
                <a:latin typeface="Arial"/>
                <a:cs typeface="Arial"/>
              </a:rPr>
              <a:t>35 </a:t>
            </a:r>
            <a:r>
              <a:rPr sz="1200" spc="-5" dirty="0">
                <a:latin typeface="Arial"/>
                <a:cs typeface="Arial"/>
              </a:rPr>
              <a:t>million U.S. dollars without affecting </a:t>
            </a:r>
            <a:r>
              <a:rPr sz="1200" dirty="0">
                <a:latin typeface="Arial"/>
                <a:cs typeface="Arial"/>
              </a:rPr>
              <a:t>customer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Alexander understands it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be too </a:t>
            </a:r>
            <a:r>
              <a:rPr sz="1200" spc="-5" dirty="0">
                <a:latin typeface="Arial"/>
                <a:cs typeface="Arial"/>
              </a:rPr>
              <a:t>expensive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build </a:t>
            </a:r>
            <a:r>
              <a:rPr sz="1200" dirty="0">
                <a:latin typeface="Arial"/>
                <a:cs typeface="Arial"/>
              </a:rPr>
              <a:t>four new </a:t>
            </a:r>
            <a:r>
              <a:rPr sz="1200" spc="-5" dirty="0">
                <a:latin typeface="Arial"/>
                <a:cs typeface="Arial"/>
              </a:rPr>
              <a:t>warehouses. He </a:t>
            </a:r>
            <a:r>
              <a:rPr sz="1200" dirty="0">
                <a:latin typeface="Arial"/>
                <a:cs typeface="Arial"/>
              </a:rPr>
              <a:t>notes  the </a:t>
            </a:r>
            <a:r>
              <a:rPr sz="1200" spc="-5" dirty="0">
                <a:latin typeface="Arial"/>
                <a:cs typeface="Arial"/>
              </a:rPr>
              <a:t>suggested locations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East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West coasts are </a:t>
            </a:r>
            <a:r>
              <a:rPr sz="1200" spc="-5" dirty="0">
                <a:latin typeface="Arial"/>
                <a:cs typeface="Arial"/>
              </a:rPr>
              <a:t>close to the company’s </a:t>
            </a:r>
            <a:r>
              <a:rPr sz="1200" dirty="0">
                <a:latin typeface="Arial"/>
                <a:cs typeface="Arial"/>
              </a:rPr>
              <a:t>cur-  rent </a:t>
            </a:r>
            <a:r>
              <a:rPr sz="1200" spc="-5" dirty="0">
                <a:latin typeface="Arial"/>
                <a:cs typeface="Arial"/>
              </a:rPr>
              <a:t>locations.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south location in Texas </a:t>
            </a:r>
            <a:r>
              <a:rPr sz="1200" spc="5" dirty="0">
                <a:latin typeface="Arial"/>
                <a:cs typeface="Arial"/>
              </a:rPr>
              <a:t>is </a:t>
            </a:r>
            <a:r>
              <a:rPr sz="1200" spc="-5" dirty="0">
                <a:latin typeface="Arial"/>
                <a:cs typeface="Arial"/>
              </a:rPr>
              <a:t>also near the current location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Houston.  </a:t>
            </a:r>
            <a:r>
              <a:rPr sz="120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that in </a:t>
            </a:r>
            <a:r>
              <a:rPr sz="1200" dirty="0">
                <a:latin typeface="Arial"/>
                <a:cs typeface="Arial"/>
              </a:rPr>
              <a:t>mind, he decides </a:t>
            </a:r>
            <a:r>
              <a:rPr sz="1200" spc="-5" dirty="0">
                <a:latin typeface="Arial"/>
                <a:cs typeface="Arial"/>
              </a:rPr>
              <a:t>to analyze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efficiency </a:t>
            </a:r>
            <a:r>
              <a:rPr sz="1200" dirty="0">
                <a:latin typeface="Arial"/>
                <a:cs typeface="Arial"/>
              </a:rPr>
              <a:t>for three </a:t>
            </a:r>
            <a:r>
              <a:rPr sz="1200" spc="-5" dirty="0">
                <a:latin typeface="Arial"/>
                <a:cs typeface="Arial"/>
              </a:rPr>
              <a:t>current lo-  </a:t>
            </a:r>
            <a:r>
              <a:rPr sz="1200" dirty="0">
                <a:latin typeface="Arial"/>
                <a:cs typeface="Arial"/>
              </a:rPr>
              <a:t>cations and a new </a:t>
            </a:r>
            <a:r>
              <a:rPr sz="1200" spc="-5" dirty="0">
                <a:latin typeface="Arial"/>
                <a:cs typeface="Arial"/>
              </a:rPr>
              <a:t>distribution center in Louisville (1 </a:t>
            </a:r>
            <a:r>
              <a:rPr sz="1200" dirty="0">
                <a:latin typeface="Arial"/>
                <a:cs typeface="Arial"/>
              </a:rPr>
              <a:t>GFA </a:t>
            </a:r>
            <a:r>
              <a:rPr sz="1200" spc="-5" dirty="0">
                <a:latin typeface="Arial"/>
                <a:cs typeface="Arial"/>
              </a:rPr>
              <a:t>US Distribution network </a:t>
            </a:r>
            <a:r>
              <a:rPr sz="1200" dirty="0">
                <a:latin typeface="Arial"/>
                <a:cs typeface="Arial"/>
              </a:rPr>
              <a:t>GFA  </a:t>
            </a:r>
            <a:r>
              <a:rPr sz="1200" spc="-5" dirty="0">
                <a:latin typeface="Arial"/>
                <a:cs typeface="Arial"/>
              </a:rPr>
              <a:t>DC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0).</a:t>
            </a:r>
            <a:endParaRPr sz="1200">
              <a:latin typeface="Arial"/>
              <a:cs typeface="Arial"/>
            </a:endParaRPr>
          </a:p>
          <a:p>
            <a:pPr marL="12700" marR="41275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Let’s </a:t>
            </a:r>
            <a:r>
              <a:rPr sz="1200" spc="-5" dirty="0">
                <a:latin typeface="Arial"/>
                <a:cs typeface="Arial"/>
              </a:rPr>
              <a:t>create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copy </a:t>
            </a:r>
            <a:r>
              <a:rPr sz="1200" dirty="0">
                <a:latin typeface="Arial"/>
                <a:cs typeface="Arial"/>
              </a:rPr>
              <a:t>of AS-IS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scenario, then add </a:t>
            </a:r>
            <a:r>
              <a:rPr sz="1200" dirty="0">
                <a:latin typeface="Arial"/>
                <a:cs typeface="Arial"/>
              </a:rPr>
              <a:t>new site </a:t>
            </a:r>
            <a:r>
              <a:rPr sz="1200" spc="-5" dirty="0">
                <a:latin typeface="Arial"/>
                <a:cs typeface="Arial"/>
              </a:rPr>
              <a:t>and activate it in 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group distribution</a:t>
            </a:r>
            <a:r>
              <a:rPr sz="1200" dirty="0">
                <a:latin typeface="Arial"/>
                <a:cs typeface="Arial"/>
              </a:rPr>
              <a:t> centers.</a:t>
            </a:r>
            <a:endParaRPr sz="1200">
              <a:latin typeface="Arial"/>
              <a:cs typeface="Arial"/>
            </a:endParaRPr>
          </a:p>
          <a:p>
            <a:pPr marL="12700" marR="6985">
              <a:lnSpc>
                <a:spcPts val="1380"/>
              </a:lnSpc>
              <a:spcBef>
                <a:spcPts val="605"/>
              </a:spcBef>
            </a:pPr>
            <a:r>
              <a:rPr sz="1200" spc="-5" dirty="0">
                <a:latin typeface="Arial"/>
                <a:cs typeface="Arial"/>
              </a:rPr>
              <a:t>Adding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site </a:t>
            </a:r>
            <a:r>
              <a:rPr sz="1200" dirty="0">
                <a:latin typeface="Arial"/>
                <a:cs typeface="Arial"/>
              </a:rPr>
              <a:t>may </a:t>
            </a:r>
            <a:r>
              <a:rPr sz="1200" spc="-5" dirty="0">
                <a:latin typeface="Arial"/>
                <a:cs typeface="Arial"/>
              </a:rPr>
              <a:t>change inventory policies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sourcing </a:t>
            </a:r>
            <a:r>
              <a:rPr sz="1200" dirty="0">
                <a:latin typeface="Arial"/>
                <a:cs typeface="Arial"/>
              </a:rPr>
              <a:t>paths. </a:t>
            </a:r>
            <a:r>
              <a:rPr sz="1200" spc="-5" dirty="0">
                <a:latin typeface="Arial"/>
                <a:cs typeface="Arial"/>
              </a:rPr>
              <a:t>That means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first  </a:t>
            </a:r>
            <a:r>
              <a:rPr sz="1200" spc="-5" dirty="0">
                <a:latin typeface="Arial"/>
                <a:cs typeface="Arial"/>
              </a:rPr>
              <a:t>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remove </a:t>
            </a:r>
            <a:r>
              <a:rPr sz="1200" dirty="0">
                <a:latin typeface="Arial"/>
                <a:cs typeface="Arial"/>
              </a:rPr>
              <a:t>all </a:t>
            </a:r>
            <a:r>
              <a:rPr sz="1200" spc="-5" dirty="0">
                <a:latin typeface="Arial"/>
                <a:cs typeface="Arial"/>
              </a:rPr>
              <a:t>records from the </a:t>
            </a:r>
            <a:r>
              <a:rPr sz="1200" b="1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table other </a:t>
            </a:r>
            <a:r>
              <a:rPr sz="1200" spc="-10" dirty="0">
                <a:latin typeface="Arial"/>
                <a:cs typeface="Arial"/>
              </a:rPr>
              <a:t>than </a:t>
            </a:r>
            <a:r>
              <a:rPr sz="1200" spc="-5" dirty="0">
                <a:latin typeface="Arial"/>
                <a:cs typeface="Arial"/>
              </a:rPr>
              <a:t>the last one, </a:t>
            </a:r>
            <a:r>
              <a:rPr sz="1200" spc="-10" dirty="0">
                <a:latin typeface="Arial"/>
                <a:cs typeface="Arial"/>
              </a:rPr>
              <a:t>remove </a:t>
            </a:r>
            <a:r>
              <a:rPr sz="1200" spc="-5" dirty="0">
                <a:latin typeface="Arial"/>
                <a:cs typeface="Arial"/>
              </a:rPr>
              <a:t>all  </a:t>
            </a:r>
            <a:r>
              <a:rPr sz="1200" dirty="0">
                <a:latin typeface="Arial"/>
                <a:cs typeface="Arial"/>
              </a:rPr>
              <a:t>records </a:t>
            </a:r>
            <a:r>
              <a:rPr sz="1200" spc="-5" dirty="0">
                <a:latin typeface="Arial"/>
                <a:cs typeface="Arial"/>
              </a:rPr>
              <a:t>in the </a:t>
            </a:r>
            <a:r>
              <a:rPr sz="1200" b="1" spc="-5" dirty="0">
                <a:latin typeface="Arial"/>
                <a:cs typeface="Arial"/>
              </a:rPr>
              <a:t>Sourcing </a:t>
            </a:r>
            <a:r>
              <a:rPr sz="1200" dirty="0">
                <a:latin typeface="Arial"/>
                <a:cs typeface="Arial"/>
              </a:rPr>
              <a:t>table </a:t>
            </a:r>
            <a:r>
              <a:rPr sz="1200" spc="-5" dirty="0">
                <a:latin typeface="Arial"/>
                <a:cs typeface="Arial"/>
              </a:rPr>
              <a:t>and then add the new </a:t>
            </a:r>
            <a:r>
              <a:rPr sz="1200" dirty="0">
                <a:latin typeface="Arial"/>
                <a:cs typeface="Arial"/>
              </a:rPr>
              <a:t>row as </a:t>
            </a:r>
            <a:r>
              <a:rPr sz="1200" spc="-5" dirty="0">
                <a:latin typeface="Arial"/>
                <a:cs typeface="Arial"/>
              </a:rPr>
              <a:t>shown </a:t>
            </a:r>
            <a:r>
              <a:rPr sz="1200" spc="5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Figure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38.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53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1423161"/>
            <a:ext cx="5939790" cy="9124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38: </a:t>
            </a:r>
            <a:r>
              <a:rPr sz="1200" spc="-5" dirty="0">
                <a:latin typeface="Arial"/>
                <a:cs typeface="Arial"/>
              </a:rPr>
              <a:t>Inclusion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type.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Every </a:t>
            </a:r>
            <a:r>
              <a:rPr sz="1200" dirty="0">
                <a:latin typeface="Arial"/>
                <a:cs typeface="Arial"/>
              </a:rPr>
              <a:t>site has </a:t>
            </a:r>
            <a:r>
              <a:rPr sz="1200" spc="-5" dirty="0">
                <a:latin typeface="Arial"/>
                <a:cs typeface="Arial"/>
              </a:rPr>
              <a:t>facility expenses. Find </a:t>
            </a:r>
            <a:r>
              <a:rPr sz="1200" dirty="0">
                <a:latin typeface="Arial"/>
                <a:cs typeface="Arial"/>
              </a:rPr>
              <a:t>all </a:t>
            </a:r>
            <a:r>
              <a:rPr sz="1200" spc="-5" dirty="0">
                <a:latin typeface="Arial"/>
                <a:cs typeface="Arial"/>
              </a:rPr>
              <a:t>records about Louisville distribution center-re-  lated costs in the redesigned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scenario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then </a:t>
            </a:r>
            <a:r>
              <a:rPr sz="1200" dirty="0">
                <a:latin typeface="Arial"/>
                <a:cs typeface="Arial"/>
              </a:rPr>
              <a:t>add </a:t>
            </a:r>
            <a:r>
              <a:rPr sz="1200" spc="-5" dirty="0">
                <a:latin typeface="Arial"/>
                <a:cs typeface="Arial"/>
              </a:rPr>
              <a:t>them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related </a:t>
            </a:r>
            <a:r>
              <a:rPr sz="1200" dirty="0">
                <a:latin typeface="Arial"/>
                <a:cs typeface="Arial"/>
              </a:rPr>
              <a:t>ta-  </a:t>
            </a:r>
            <a:r>
              <a:rPr sz="1200" spc="-5" dirty="0">
                <a:latin typeface="Arial"/>
                <a:cs typeface="Arial"/>
              </a:rPr>
              <a:t>bles. Figure </a:t>
            </a:r>
            <a:r>
              <a:rPr sz="1200" dirty="0">
                <a:latin typeface="Arial"/>
                <a:cs typeface="Arial"/>
              </a:rPr>
              <a:t>39 </a:t>
            </a:r>
            <a:r>
              <a:rPr sz="1200" spc="-5" dirty="0">
                <a:latin typeface="Arial"/>
                <a:cs typeface="Arial"/>
              </a:rPr>
              <a:t>and Table </a:t>
            </a:r>
            <a:r>
              <a:rPr sz="1200" dirty="0">
                <a:latin typeface="Arial"/>
                <a:cs typeface="Arial"/>
              </a:rPr>
              <a:t>7 </a:t>
            </a:r>
            <a:r>
              <a:rPr sz="1200" spc="-5" dirty="0">
                <a:latin typeface="Arial"/>
                <a:cs typeface="Arial"/>
              </a:rPr>
              <a:t>show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2482849"/>
            <a:ext cx="5934075" cy="85344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8740" rIns="0" bIns="0" rtlCol="0">
            <a:spAutoFit/>
          </a:bodyPr>
          <a:lstStyle/>
          <a:p>
            <a:pPr marL="114300" marR="264795">
              <a:lnSpc>
                <a:spcPts val="1380"/>
              </a:lnSpc>
              <a:spcBef>
                <a:spcPts val="620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accurately compare different </a:t>
            </a:r>
            <a:r>
              <a:rPr sz="1200" dirty="0">
                <a:latin typeface="Arial"/>
                <a:cs typeface="Arial"/>
              </a:rPr>
              <a:t>runs, </a:t>
            </a:r>
            <a:r>
              <a:rPr sz="1200" spc="-5" dirty="0">
                <a:latin typeface="Arial"/>
                <a:cs typeface="Arial"/>
              </a:rPr>
              <a:t>ensure each completed scenario </a:t>
            </a:r>
            <a:r>
              <a:rPr sz="1200" dirty="0">
                <a:latin typeface="Arial"/>
                <a:cs typeface="Arial"/>
              </a:rPr>
              <a:t>has  the </a:t>
            </a:r>
            <a:r>
              <a:rPr sz="1200" spc="-5" dirty="0">
                <a:latin typeface="Arial"/>
                <a:cs typeface="Arial"/>
              </a:rPr>
              <a:t>the same data, especially while converting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green field analysis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optimiza-  </a:t>
            </a:r>
            <a:r>
              <a:rPr sz="1200" dirty="0">
                <a:latin typeface="Arial"/>
                <a:cs typeface="Arial"/>
              </a:rPr>
              <a:t>tion </a:t>
            </a:r>
            <a:r>
              <a:rPr sz="1200" spc="-5" dirty="0">
                <a:latin typeface="Arial"/>
                <a:cs typeface="Arial"/>
              </a:rPr>
              <a:t>results into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scenario. You should check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groups, paths and sourcing poli-  </a:t>
            </a:r>
            <a:r>
              <a:rPr sz="1200" dirty="0">
                <a:latin typeface="Arial"/>
                <a:cs typeface="Arial"/>
              </a:rPr>
              <a:t>cies </a:t>
            </a:r>
            <a:r>
              <a:rPr sz="1200" spc="-5" dirty="0">
                <a:latin typeface="Arial"/>
                <a:cs typeface="Arial"/>
              </a:rPr>
              <a:t>that make </a:t>
            </a:r>
            <a:r>
              <a:rPr sz="1200" dirty="0">
                <a:latin typeface="Arial"/>
                <a:cs typeface="Arial"/>
              </a:rPr>
              <a:t>up the </a:t>
            </a:r>
            <a:r>
              <a:rPr sz="1200" spc="-5" dirty="0">
                <a:latin typeface="Arial"/>
                <a:cs typeface="Arial"/>
              </a:rPr>
              <a:t>scenario you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converting </a:t>
            </a:r>
            <a:r>
              <a:rPr sz="1200" dirty="0">
                <a:latin typeface="Arial"/>
                <a:cs typeface="Arial"/>
              </a:rPr>
              <a:t>from an </a:t>
            </a:r>
            <a:r>
              <a:rPr sz="1200" spc="-5" dirty="0">
                <a:latin typeface="Arial"/>
                <a:cs typeface="Arial"/>
              </a:rPr>
              <a:t>experimental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2479801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3339337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6613016"/>
            <a:ext cx="5212715" cy="561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39: </a:t>
            </a:r>
            <a:r>
              <a:rPr sz="1200" spc="-5" dirty="0">
                <a:latin typeface="Arial"/>
                <a:cs typeface="Arial"/>
              </a:rPr>
              <a:t>Redesigned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adapted green field analysis</a:t>
            </a:r>
            <a:r>
              <a:rPr sz="1200" spc="10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dirty="0">
                <a:latin typeface="Arial"/>
                <a:cs typeface="Arial"/>
              </a:rPr>
              <a:t>Table </a:t>
            </a:r>
            <a:r>
              <a:rPr sz="1200" b="1" spc="-5" dirty="0">
                <a:latin typeface="Arial"/>
                <a:cs typeface="Arial"/>
              </a:rPr>
              <a:t>7: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Comparison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900988" y="7239889"/>
          <a:ext cx="5908040" cy="240220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602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604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5920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192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AS-IS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 marR="28829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Redesigned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Supply</a:t>
                      </a:r>
                      <a:r>
                        <a:rPr sz="1100" b="1" spc="-8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Chain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445134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Adapted</a:t>
                      </a:r>
                      <a:r>
                        <a:rPr sz="1100" b="1" spc="-7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GFA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Result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i="1" spc="-5" dirty="0">
                          <a:latin typeface="Arial"/>
                          <a:cs typeface="Arial"/>
                        </a:rPr>
                        <a:t>Financial DC</a:t>
                      </a:r>
                      <a:r>
                        <a:rPr sz="1100" i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Other cost,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14 563.49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20 038.5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18 213.5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Outbound processing cost,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146 730.0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146 730.0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146 730.0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Profit,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135 410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190.44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170 558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901.99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173 818 296.44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Revenue,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366 460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366 460 000.0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366 460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 cost,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231 049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809.56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195 901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098.01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192 641 703.56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0" name="object 10"/>
          <p:cNvSpPr/>
          <p:nvPr/>
        </p:nvSpPr>
        <p:spPr>
          <a:xfrm>
            <a:off x="904504" y="900683"/>
            <a:ext cx="5683824" cy="46837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00430" y="3571112"/>
            <a:ext cx="5759450" cy="298691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54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908040" cy="33629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602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604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5920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192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AS-IS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 marR="28829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Redesigned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Supply</a:t>
                      </a:r>
                      <a:r>
                        <a:rPr sz="1100" b="1" spc="-8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Chain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445134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Adapted</a:t>
                      </a:r>
                      <a:r>
                        <a:rPr sz="1100" b="1" spc="-7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GFA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Result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cost,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230 888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516.06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195 734 329.5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192 476 760.06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i="1" spc="-5" dirty="0">
                          <a:latin typeface="Arial"/>
                          <a:cs typeface="Arial"/>
                        </a:rPr>
                        <a:t>Customer 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Current backlog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ordered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items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29 346.0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29 346.0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29 346.0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1120" marR="397510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Incoming replenishment  items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29 346.0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29 346.0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29 346.0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Items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shipped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29 346.0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29 346.0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29 346.0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877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shipped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6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132.0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6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132.0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6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132.0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1120" marR="18732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Outgoing replenishment or-  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888288" y="4393818"/>
            <a:ext cx="5966460" cy="477964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75565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39 </a:t>
            </a:r>
            <a:r>
              <a:rPr sz="1200" spc="-5" dirty="0">
                <a:latin typeface="Arial"/>
                <a:cs typeface="Arial"/>
              </a:rPr>
              <a:t>and Table </a:t>
            </a:r>
            <a:r>
              <a:rPr sz="1200" dirty="0">
                <a:latin typeface="Arial"/>
                <a:cs typeface="Arial"/>
              </a:rPr>
              <a:t>7 show 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that uses three current distribution  </a:t>
            </a:r>
            <a:r>
              <a:rPr sz="1200" dirty="0">
                <a:latin typeface="Arial"/>
                <a:cs typeface="Arial"/>
              </a:rPr>
              <a:t>centers and </a:t>
            </a:r>
            <a:r>
              <a:rPr sz="1200" spc="-5" dirty="0">
                <a:latin typeface="Arial"/>
                <a:cs typeface="Arial"/>
              </a:rPr>
              <a:t>one new distribution center is even more efficient and profitable than </a:t>
            </a:r>
            <a:r>
              <a:rPr sz="1200" dirty="0">
                <a:latin typeface="Arial"/>
                <a:cs typeface="Arial"/>
              </a:rPr>
              <a:t>the  </a:t>
            </a:r>
            <a:r>
              <a:rPr sz="1200" spc="-5" dirty="0">
                <a:latin typeface="Arial"/>
                <a:cs typeface="Arial"/>
              </a:rPr>
              <a:t>green field analysis result. You can see the explanation in the transportation policy  </a:t>
            </a:r>
            <a:r>
              <a:rPr sz="1200" dirty="0">
                <a:latin typeface="Arial"/>
                <a:cs typeface="Arial"/>
              </a:rPr>
              <a:t>(LTL) and </a:t>
            </a:r>
            <a:r>
              <a:rPr sz="1200" spc="-5" dirty="0">
                <a:latin typeface="Arial"/>
                <a:cs typeface="Arial"/>
              </a:rPr>
              <a:t>expected lead </a:t>
            </a:r>
            <a:r>
              <a:rPr sz="1200" dirty="0">
                <a:latin typeface="Arial"/>
                <a:cs typeface="Arial"/>
              </a:rPr>
              <a:t>time’s </a:t>
            </a:r>
            <a:r>
              <a:rPr sz="1200" spc="-5" dirty="0">
                <a:latin typeface="Arial"/>
                <a:cs typeface="Arial"/>
              </a:rPr>
              <a:t>effect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the number of deliveries </a:t>
            </a:r>
            <a:r>
              <a:rPr sz="1200" dirty="0">
                <a:latin typeface="Arial"/>
                <a:cs typeface="Arial"/>
              </a:rPr>
              <a:t>and—by extension—  the </a:t>
            </a:r>
            <a:r>
              <a:rPr sz="1200" spc="-5" dirty="0">
                <a:latin typeface="Arial"/>
                <a:cs typeface="Arial"/>
              </a:rPr>
              <a:t>effect on transportation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costs.</a:t>
            </a:r>
            <a:endParaRPr sz="1200">
              <a:latin typeface="Arial"/>
              <a:cs typeface="Arial"/>
            </a:endParaRPr>
          </a:p>
          <a:p>
            <a:pPr marL="12700" marR="84455">
              <a:lnSpc>
                <a:spcPct val="95900"/>
              </a:lnSpc>
              <a:spcBef>
                <a:spcPts val="565"/>
              </a:spcBef>
            </a:pP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other improvements possible? If yes, where? If </a:t>
            </a:r>
            <a:r>
              <a:rPr sz="1200" dirty="0">
                <a:latin typeface="Arial"/>
                <a:cs typeface="Arial"/>
              </a:rPr>
              <a:t>no, </a:t>
            </a:r>
            <a:r>
              <a:rPr sz="1200" spc="-10" dirty="0">
                <a:latin typeface="Arial"/>
                <a:cs typeface="Arial"/>
              </a:rPr>
              <a:t>why?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fundamental problem 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green field analysis </a:t>
            </a:r>
            <a:r>
              <a:rPr sz="1200" dirty="0">
                <a:latin typeface="Arial"/>
                <a:cs typeface="Arial"/>
              </a:rPr>
              <a:t>has </a:t>
            </a:r>
            <a:r>
              <a:rPr sz="1200" spc="-5" dirty="0">
                <a:latin typeface="Arial"/>
                <a:cs typeface="Arial"/>
              </a:rPr>
              <a:t>been it only </a:t>
            </a:r>
            <a:r>
              <a:rPr sz="1200" dirty="0">
                <a:latin typeface="Arial"/>
                <a:cs typeface="Arial"/>
              </a:rPr>
              <a:t>considers </a:t>
            </a:r>
            <a:r>
              <a:rPr sz="1200" spc="-5" dirty="0">
                <a:latin typeface="Arial"/>
                <a:cs typeface="Arial"/>
              </a:rPr>
              <a:t>transportation </a:t>
            </a:r>
            <a:r>
              <a:rPr sz="1200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during the  facility location optimization only.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corresponding distribution center-related costs  could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included in </a:t>
            </a:r>
            <a:r>
              <a:rPr sz="1200" spc="-1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simulation phase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only.</a:t>
            </a:r>
            <a:endParaRPr sz="1200">
              <a:latin typeface="Arial"/>
              <a:cs typeface="Arial"/>
            </a:endParaRPr>
          </a:p>
          <a:p>
            <a:pPr marL="12700" marR="3810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As such, </a:t>
            </a:r>
            <a:r>
              <a:rPr sz="1200" spc="-5" dirty="0">
                <a:latin typeface="Arial"/>
                <a:cs typeface="Arial"/>
              </a:rPr>
              <a:t>the green field analysis results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valid </a:t>
            </a:r>
            <a:r>
              <a:rPr sz="1200" dirty="0">
                <a:latin typeface="Arial"/>
                <a:cs typeface="Arial"/>
              </a:rPr>
              <a:t>only for </a:t>
            </a:r>
            <a:r>
              <a:rPr sz="1200" spc="-5" dirty="0">
                <a:latin typeface="Arial"/>
                <a:cs typeface="Arial"/>
              </a:rPr>
              <a:t>similar distribution center-re-  lated costs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different distribution </a:t>
            </a:r>
            <a:r>
              <a:rPr sz="1200" dirty="0">
                <a:latin typeface="Arial"/>
                <a:cs typeface="Arial"/>
              </a:rPr>
              <a:t>centers. </a:t>
            </a:r>
            <a:r>
              <a:rPr sz="1200" spc="-5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case the distribution center-related  </a:t>
            </a:r>
            <a:r>
              <a:rPr sz="1200" dirty="0">
                <a:latin typeface="Arial"/>
                <a:cs typeface="Arial"/>
              </a:rPr>
              <a:t>costs at </a:t>
            </a:r>
            <a:r>
              <a:rPr sz="1200" spc="-5" dirty="0">
                <a:latin typeface="Arial"/>
                <a:cs typeface="Arial"/>
              </a:rPr>
              <a:t>different distribution </a:t>
            </a:r>
            <a:r>
              <a:rPr sz="1200" dirty="0">
                <a:latin typeface="Arial"/>
                <a:cs typeface="Arial"/>
              </a:rPr>
              <a:t>centers are </a:t>
            </a:r>
            <a:r>
              <a:rPr sz="1200" spc="-5" dirty="0">
                <a:latin typeface="Arial"/>
                <a:cs typeface="Arial"/>
              </a:rPr>
              <a:t>not equal, green field analysis results </a:t>
            </a:r>
            <a:r>
              <a:rPr sz="1200" dirty="0">
                <a:latin typeface="Arial"/>
                <a:cs typeface="Arial"/>
              </a:rPr>
              <a:t>became  </a:t>
            </a:r>
            <a:r>
              <a:rPr sz="1200" spc="-5" dirty="0">
                <a:latin typeface="Arial"/>
                <a:cs typeface="Arial"/>
              </a:rPr>
              <a:t>sub-optimal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 search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improvement is only </a:t>
            </a:r>
            <a:r>
              <a:rPr sz="1200" dirty="0">
                <a:latin typeface="Arial"/>
                <a:cs typeface="Arial"/>
              </a:rPr>
              <a:t>possible </a:t>
            </a:r>
            <a:r>
              <a:rPr sz="1200" spc="-5" dirty="0">
                <a:latin typeface="Arial"/>
                <a:cs typeface="Arial"/>
              </a:rPr>
              <a:t>on the  </a:t>
            </a:r>
            <a:r>
              <a:rPr sz="1200" dirty="0">
                <a:latin typeface="Arial"/>
                <a:cs typeface="Arial"/>
              </a:rPr>
              <a:t>“</a:t>
            </a:r>
            <a:r>
              <a:rPr sz="1200" i="1" dirty="0">
                <a:latin typeface="Arial"/>
                <a:cs typeface="Arial"/>
              </a:rPr>
              <a:t>what </a:t>
            </a:r>
            <a:r>
              <a:rPr sz="1200" i="1" spc="-5" dirty="0">
                <a:latin typeface="Arial"/>
                <a:cs typeface="Arial"/>
              </a:rPr>
              <a:t>happens if </a:t>
            </a:r>
            <a:r>
              <a:rPr sz="1200" dirty="0">
                <a:latin typeface="Arial"/>
                <a:cs typeface="Arial"/>
              </a:rPr>
              <a:t>…”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10" dirty="0">
                <a:latin typeface="Arial"/>
                <a:cs typeface="Arial"/>
              </a:rPr>
              <a:t>rule.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If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optimize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considering transportation and distribution  center-related costs,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</a:t>
            </a:r>
            <a:r>
              <a:rPr sz="1200" spc="5" dirty="0">
                <a:latin typeface="Arial"/>
                <a:cs typeface="Arial"/>
              </a:rPr>
              <a:t>to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network optimization. </a:t>
            </a: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exemplify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network  optimization and optimization-based simulation </a:t>
            </a:r>
            <a:r>
              <a:rPr sz="1200" dirty="0">
                <a:latin typeface="Arial"/>
                <a:cs typeface="Arial"/>
              </a:rPr>
              <a:t>on an </a:t>
            </a:r>
            <a:r>
              <a:rPr sz="1200" spc="-5" dirty="0">
                <a:latin typeface="Arial"/>
                <a:cs typeface="Arial"/>
              </a:rPr>
              <a:t>example of </a:t>
            </a:r>
            <a:r>
              <a:rPr sz="1200" dirty="0">
                <a:latin typeface="Arial"/>
                <a:cs typeface="Arial"/>
              </a:rPr>
              <a:t>a smaller </a:t>
            </a:r>
            <a:r>
              <a:rPr sz="1200" spc="-5" dirty="0">
                <a:latin typeface="Arial"/>
                <a:cs typeface="Arial"/>
              </a:rPr>
              <a:t>dimensional-  ity </a:t>
            </a:r>
            <a:r>
              <a:rPr sz="1200" dirty="0">
                <a:latin typeface="Arial"/>
                <a:cs typeface="Arial"/>
              </a:rPr>
              <a:t>to make our </a:t>
            </a:r>
            <a:r>
              <a:rPr sz="1200" spc="-5" dirty="0">
                <a:latin typeface="Arial"/>
                <a:cs typeface="Arial"/>
              </a:rPr>
              <a:t>analysis </a:t>
            </a:r>
            <a:r>
              <a:rPr sz="1200" dirty="0">
                <a:latin typeface="Arial"/>
                <a:cs typeface="Arial"/>
              </a:rPr>
              <a:t>more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detailed.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Network Optimization </a:t>
            </a:r>
            <a:r>
              <a:rPr sz="1400" b="1" spc="-10" dirty="0">
                <a:latin typeface="Arial"/>
                <a:cs typeface="Arial"/>
              </a:rPr>
              <a:t>Approach </a:t>
            </a:r>
            <a:r>
              <a:rPr sz="1400" b="1" spc="-5" dirty="0">
                <a:latin typeface="Arial"/>
                <a:cs typeface="Arial"/>
              </a:rPr>
              <a:t>and Optimization-based</a:t>
            </a:r>
            <a:r>
              <a:rPr sz="1400" b="1" spc="3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Simulation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50"/>
              </a:spcBef>
            </a:pPr>
            <a:r>
              <a:rPr sz="1200" b="1" spc="-5" dirty="0">
                <a:latin typeface="Arial"/>
                <a:cs typeface="Arial"/>
              </a:rPr>
              <a:t>Case </a:t>
            </a:r>
            <a:r>
              <a:rPr sz="1200" b="1" dirty="0">
                <a:latin typeface="Arial"/>
                <a:cs typeface="Arial"/>
              </a:rPr>
              <a:t>Study</a:t>
            </a:r>
            <a:endParaRPr sz="1200">
              <a:latin typeface="Arial"/>
              <a:cs typeface="Arial"/>
            </a:endParaRPr>
          </a:p>
          <a:p>
            <a:pPr marL="12700" marR="6731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We’ll use a </a:t>
            </a:r>
            <a:r>
              <a:rPr sz="1200" spc="-5" dirty="0">
                <a:latin typeface="Arial"/>
                <a:cs typeface="Arial"/>
              </a:rPr>
              <a:t>U.S.-based beverage distributor that has </a:t>
            </a:r>
            <a:r>
              <a:rPr sz="1200" dirty="0">
                <a:latin typeface="Arial"/>
                <a:cs typeface="Arial"/>
              </a:rPr>
              <a:t>six demand </a:t>
            </a:r>
            <a:r>
              <a:rPr sz="1200" spc="-5" dirty="0">
                <a:latin typeface="Arial"/>
                <a:cs typeface="Arial"/>
              </a:rPr>
              <a:t>regions and five distri-  bution </a:t>
            </a:r>
            <a:r>
              <a:rPr sz="1200" dirty="0">
                <a:latin typeface="Arial"/>
                <a:cs typeface="Arial"/>
              </a:rPr>
              <a:t>centers. As a </a:t>
            </a:r>
            <a:r>
              <a:rPr sz="1200" spc="-5" dirty="0">
                <a:latin typeface="Arial"/>
                <a:cs typeface="Arial"/>
              </a:rPr>
              <a:t>first step, </a:t>
            </a:r>
            <a:r>
              <a:rPr sz="1200" dirty="0">
                <a:latin typeface="Arial"/>
                <a:cs typeface="Arial"/>
              </a:rPr>
              <a:t>create a </a:t>
            </a:r>
            <a:r>
              <a:rPr sz="1200" spc="-5" dirty="0">
                <a:latin typeface="Arial"/>
                <a:cs typeface="Arial"/>
              </a:rPr>
              <a:t>simulation experiment, add their </a:t>
            </a:r>
            <a:r>
              <a:rPr sz="1200" dirty="0">
                <a:latin typeface="Arial"/>
                <a:cs typeface="Arial"/>
              </a:rPr>
              <a:t>six customers  and </a:t>
            </a:r>
            <a:r>
              <a:rPr sz="1200" spc="-5" dirty="0">
                <a:latin typeface="Arial"/>
                <a:cs typeface="Arial"/>
              </a:rPr>
              <a:t>five sites, and then name them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shown in Figure</a:t>
            </a:r>
            <a:r>
              <a:rPr sz="1200" spc="5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40.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55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239894"/>
            <a:ext cx="5871845" cy="7359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40: </a:t>
            </a:r>
            <a:r>
              <a:rPr sz="1200" spc="-5" dirty="0">
                <a:latin typeface="Arial"/>
                <a:cs typeface="Arial"/>
              </a:rPr>
              <a:t>Distribution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centers.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10" dirty="0">
                <a:latin typeface="Arial"/>
                <a:cs typeface="Arial"/>
              </a:rPr>
              <a:t>Now, </a:t>
            </a:r>
            <a:r>
              <a:rPr sz="1200" dirty="0">
                <a:latin typeface="Arial"/>
                <a:cs typeface="Arial"/>
              </a:rPr>
              <a:t>create a new product </a:t>
            </a:r>
            <a:r>
              <a:rPr sz="1200" spc="-5" dirty="0">
                <a:latin typeface="Arial"/>
                <a:cs typeface="Arial"/>
              </a:rPr>
              <a:t>(“Juice”) and define each customer’s periodic demand (Fig-  </a:t>
            </a:r>
            <a:r>
              <a:rPr sz="1200" dirty="0">
                <a:latin typeface="Arial"/>
                <a:cs typeface="Arial"/>
              </a:rPr>
              <a:t>ure</a:t>
            </a:r>
            <a:r>
              <a:rPr sz="1200" spc="-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41):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6824853"/>
            <a:ext cx="4615815" cy="5607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41: </a:t>
            </a:r>
            <a:r>
              <a:rPr sz="1200" spc="-5" dirty="0">
                <a:latin typeface="Arial"/>
                <a:cs typeface="Arial"/>
              </a:rPr>
              <a:t>Customer demand and product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data.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spc="-5" dirty="0">
                <a:latin typeface="Arial"/>
                <a:cs typeface="Arial"/>
              </a:rPr>
              <a:t>Define variable processing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fixed warehousing </a:t>
            </a:r>
            <a:r>
              <a:rPr sz="1200" dirty="0">
                <a:latin typeface="Arial"/>
                <a:cs typeface="Arial"/>
              </a:rPr>
              <a:t>costs (Figure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10" dirty="0">
                <a:latin typeface="Arial"/>
                <a:cs typeface="Arial"/>
              </a:rPr>
              <a:t>42).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9228581"/>
            <a:ext cx="490601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42: </a:t>
            </a:r>
            <a:r>
              <a:rPr sz="1200" spc="-5" dirty="0">
                <a:latin typeface="Arial"/>
                <a:cs typeface="Arial"/>
              </a:rPr>
              <a:t>Distribution center-related costs for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existing </a:t>
            </a:r>
            <a:r>
              <a:rPr sz="1200" dirty="0">
                <a:latin typeface="Arial"/>
                <a:cs typeface="Arial"/>
              </a:rPr>
              <a:t>supply</a:t>
            </a:r>
            <a:r>
              <a:rPr sz="1200" spc="7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chain.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00430" y="900683"/>
            <a:ext cx="5758179" cy="328371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4035" y="5116829"/>
            <a:ext cx="3428544" cy="44703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04231" y="5640323"/>
            <a:ext cx="5652721" cy="112877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4415" y="7525892"/>
            <a:ext cx="5663291" cy="106870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04152" y="8671559"/>
            <a:ext cx="5620622" cy="501523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56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799338"/>
            <a:ext cx="3622675" cy="1685925"/>
          </a:xfrm>
          <a:prstGeom prst="rect">
            <a:avLst/>
          </a:prstGeom>
        </p:spPr>
        <p:txBody>
          <a:bodyPr vert="horz" wrap="square" lIns="0" tIns="920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25"/>
              </a:spcBef>
            </a:pPr>
            <a:r>
              <a:rPr sz="1200" spc="-5" dirty="0">
                <a:latin typeface="Arial"/>
                <a:cs typeface="Arial"/>
              </a:rPr>
              <a:t>The additional inputs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are: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Sourcing policy: single sourcing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(closest)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Vehicle type: capacity </a:t>
            </a:r>
            <a:r>
              <a:rPr sz="1200" dirty="0">
                <a:latin typeface="Arial"/>
                <a:cs typeface="Arial"/>
              </a:rPr>
              <a:t>30 </a:t>
            </a:r>
            <a:r>
              <a:rPr sz="1200" spc="5" dirty="0">
                <a:latin typeface="Arial"/>
                <a:cs typeface="Arial"/>
              </a:rPr>
              <a:t>m</a:t>
            </a:r>
            <a:r>
              <a:rPr sz="1200" spc="7" baseline="27777" dirty="0">
                <a:latin typeface="Arial"/>
                <a:cs typeface="Arial"/>
              </a:rPr>
              <a:t>3</a:t>
            </a:r>
            <a:r>
              <a:rPr sz="1200" spc="5" dirty="0">
                <a:latin typeface="Arial"/>
                <a:cs typeface="Arial"/>
              </a:rPr>
              <a:t>, </a:t>
            </a:r>
            <a:r>
              <a:rPr sz="1200" spc="-5" dirty="0">
                <a:latin typeface="Arial"/>
                <a:cs typeface="Arial"/>
              </a:rPr>
              <a:t>speed 50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km/h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Transportation costs: $1.0 </a:t>
            </a:r>
            <a:r>
              <a:rPr sz="1200" dirty="0">
                <a:latin typeface="Arial"/>
                <a:cs typeface="Arial"/>
              </a:rPr>
              <a:t>x </a:t>
            </a:r>
            <a:r>
              <a:rPr sz="1200" spc="-5" dirty="0">
                <a:latin typeface="Arial"/>
                <a:cs typeface="Arial"/>
              </a:rPr>
              <a:t>volume </a:t>
            </a:r>
            <a:r>
              <a:rPr sz="1200" dirty="0">
                <a:latin typeface="Arial"/>
                <a:cs typeface="Arial"/>
              </a:rPr>
              <a:t>x</a:t>
            </a:r>
            <a:r>
              <a:rPr sz="1200" spc="-5" dirty="0">
                <a:latin typeface="Arial"/>
                <a:cs typeface="Arial"/>
              </a:rPr>
              <a:t> distance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Inventory policy: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unlimited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dirty="0">
                <a:latin typeface="Arial"/>
                <a:cs typeface="Arial"/>
              </a:rPr>
              <a:t>Simulation</a:t>
            </a:r>
            <a:r>
              <a:rPr sz="1200" b="1" spc="-5" dirty="0">
                <a:latin typeface="Arial"/>
                <a:cs typeface="Arial"/>
              </a:rPr>
              <a:t> Experiment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43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simulation’s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6142100"/>
            <a:ext cx="5914390" cy="36791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43: </a:t>
            </a:r>
            <a:r>
              <a:rPr sz="1200" spc="-5" dirty="0">
                <a:latin typeface="Arial"/>
                <a:cs typeface="Arial"/>
              </a:rPr>
              <a:t>Simulation result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five distribution </a:t>
            </a:r>
            <a:r>
              <a:rPr sz="1200" dirty="0">
                <a:latin typeface="Arial"/>
                <a:cs typeface="Arial"/>
              </a:rPr>
              <a:t>centers.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3937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The company’s CEO reviews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simulation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notes only </a:t>
            </a:r>
            <a:r>
              <a:rPr sz="1200" dirty="0">
                <a:latin typeface="Arial"/>
                <a:cs typeface="Arial"/>
              </a:rPr>
              <a:t>three </a:t>
            </a:r>
            <a:r>
              <a:rPr sz="1200" spc="-5" dirty="0">
                <a:latin typeface="Arial"/>
                <a:cs typeface="Arial"/>
              </a:rPr>
              <a:t>of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five distribution  </a:t>
            </a:r>
            <a:r>
              <a:rPr sz="1200" dirty="0">
                <a:latin typeface="Arial"/>
                <a:cs typeface="Arial"/>
              </a:rPr>
              <a:t>centers are </a:t>
            </a:r>
            <a:r>
              <a:rPr sz="1200" spc="-5" dirty="0">
                <a:latin typeface="Arial"/>
                <a:cs typeface="Arial"/>
              </a:rPr>
              <a:t>used. </a:t>
            </a:r>
            <a:r>
              <a:rPr sz="1200" dirty="0">
                <a:latin typeface="Arial"/>
                <a:cs typeface="Arial"/>
              </a:rPr>
              <a:t>But </a:t>
            </a:r>
            <a:r>
              <a:rPr sz="1200" spc="-5" dirty="0">
                <a:latin typeface="Arial"/>
                <a:cs typeface="Arial"/>
              </a:rPr>
              <a:t>is it </a:t>
            </a:r>
            <a:r>
              <a:rPr sz="1200" dirty="0">
                <a:latin typeface="Arial"/>
                <a:cs typeface="Arial"/>
              </a:rPr>
              <a:t>the optimal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minimal total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costs?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Knowing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CEO wants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select supply chain design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minimal total costs </a:t>
            </a:r>
            <a:r>
              <a:rPr sz="1200" dirty="0">
                <a:latin typeface="Arial"/>
                <a:cs typeface="Arial"/>
              </a:rPr>
              <a:t>(the </a:t>
            </a:r>
            <a:r>
              <a:rPr sz="1200" spc="-5" dirty="0">
                <a:latin typeface="Arial"/>
                <a:cs typeface="Arial"/>
              </a:rPr>
              <a:t>sum  of fixed and variable </a:t>
            </a:r>
            <a:r>
              <a:rPr sz="1200" dirty="0">
                <a:latin typeface="Arial"/>
                <a:cs typeface="Arial"/>
              </a:rPr>
              <a:t>costs), he runs an </a:t>
            </a:r>
            <a:r>
              <a:rPr sz="1200" spc="-5" dirty="0">
                <a:latin typeface="Arial"/>
                <a:cs typeface="Arial"/>
              </a:rPr>
              <a:t>optimization experiment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determine the costs  of alternative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designs with varying </a:t>
            </a:r>
            <a:r>
              <a:rPr sz="1200" dirty="0">
                <a:latin typeface="Arial"/>
                <a:cs typeface="Arial"/>
              </a:rPr>
              <a:t>numbers </a:t>
            </a:r>
            <a:r>
              <a:rPr sz="1200" spc="-5" dirty="0">
                <a:latin typeface="Arial"/>
                <a:cs typeface="Arial"/>
              </a:rPr>
              <a:t>of distribution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centers.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dirty="0">
                <a:latin typeface="Arial"/>
                <a:cs typeface="Arial"/>
              </a:rPr>
              <a:t>Optimization</a:t>
            </a:r>
            <a:r>
              <a:rPr sz="1200" b="1" spc="-5" dirty="0">
                <a:latin typeface="Arial"/>
                <a:cs typeface="Arial"/>
              </a:rPr>
              <a:t> Experiment</a:t>
            </a:r>
            <a:endParaRPr sz="1200">
              <a:latin typeface="Arial"/>
              <a:cs typeface="Arial"/>
            </a:endParaRPr>
          </a:p>
          <a:p>
            <a:pPr marL="12700" marR="173355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answer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question and determine </a:t>
            </a:r>
            <a:r>
              <a:rPr sz="1200" dirty="0">
                <a:latin typeface="Arial"/>
                <a:cs typeface="Arial"/>
              </a:rPr>
              <a:t>the optimal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design, we’ll convert 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simulation scenario </a:t>
            </a:r>
            <a:r>
              <a:rPr sz="1200" dirty="0">
                <a:latin typeface="Arial"/>
                <a:cs typeface="Arial"/>
              </a:rPr>
              <a:t>to an </a:t>
            </a:r>
            <a:r>
              <a:rPr sz="1200" spc="-5" dirty="0">
                <a:latin typeface="Arial"/>
                <a:cs typeface="Arial"/>
              </a:rPr>
              <a:t>NO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scenario.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spc="-5" dirty="0">
                <a:latin typeface="Arial"/>
                <a:cs typeface="Arial"/>
              </a:rPr>
              <a:t>Change Inclusion type of </a:t>
            </a:r>
            <a:r>
              <a:rPr sz="1200" dirty="0">
                <a:latin typeface="Arial"/>
                <a:cs typeface="Arial"/>
              </a:rPr>
              <a:t>all sites </a:t>
            </a:r>
            <a:r>
              <a:rPr sz="1200" spc="-5" dirty="0">
                <a:latin typeface="Arial"/>
                <a:cs typeface="Arial"/>
              </a:rPr>
              <a:t>in the </a:t>
            </a:r>
            <a:r>
              <a:rPr sz="1200" b="1" spc="-5" dirty="0">
                <a:latin typeface="Arial"/>
                <a:cs typeface="Arial"/>
              </a:rPr>
              <a:t>DC </a:t>
            </a:r>
            <a:r>
              <a:rPr sz="1200" spc="-5" dirty="0">
                <a:latin typeface="Arial"/>
                <a:cs typeface="Arial"/>
              </a:rPr>
              <a:t>table and Factories to</a:t>
            </a:r>
            <a:r>
              <a:rPr sz="1200" spc="7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Consider</a:t>
            </a:r>
            <a:r>
              <a:rPr sz="1200" spc="-5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  <a:p>
            <a:pPr marL="12700" marR="98425">
              <a:lnSpc>
                <a:spcPts val="138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Since our 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don’t produce products,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add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Supplier that  will provide </a:t>
            </a:r>
            <a:r>
              <a:rPr sz="1200" dirty="0">
                <a:latin typeface="Arial"/>
                <a:cs typeface="Arial"/>
              </a:rPr>
              <a:t>our sites </a:t>
            </a:r>
            <a:r>
              <a:rPr sz="1200" spc="-5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regular scale of </a:t>
            </a:r>
            <a:r>
              <a:rPr sz="1200" dirty="0">
                <a:latin typeface="Arial"/>
                <a:cs typeface="Arial"/>
              </a:rPr>
              <a:t>Juice. It </a:t>
            </a:r>
            <a:r>
              <a:rPr sz="1200" spc="-5" dirty="0">
                <a:latin typeface="Arial"/>
                <a:cs typeface="Arial"/>
              </a:rPr>
              <a:t>doesn’t matter where our Supplier  is located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map. </a:t>
            </a: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spc="-5" dirty="0">
                <a:latin typeface="Arial"/>
                <a:cs typeface="Arial"/>
              </a:rPr>
              <a:t>not compute costs related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the distribution center’s  </a:t>
            </a:r>
            <a:r>
              <a:rPr sz="1200" dirty="0">
                <a:latin typeface="Arial"/>
                <a:cs typeface="Arial"/>
              </a:rPr>
              <a:t>sided </a:t>
            </a:r>
            <a:r>
              <a:rPr sz="1200" spc="-5" dirty="0">
                <a:latin typeface="Arial"/>
                <a:cs typeface="Arial"/>
              </a:rPr>
              <a:t>purchases, </a:t>
            </a:r>
            <a:r>
              <a:rPr sz="1200" spc="-10" dirty="0">
                <a:latin typeface="Arial"/>
                <a:cs typeface="Arial"/>
              </a:rPr>
              <a:t>so </a:t>
            </a:r>
            <a:r>
              <a:rPr sz="1200" spc="-5" dirty="0">
                <a:latin typeface="Arial"/>
                <a:cs typeface="Arial"/>
              </a:rPr>
              <a:t>put the following </a:t>
            </a:r>
            <a:r>
              <a:rPr sz="1200" dirty="0">
                <a:latin typeface="Arial"/>
                <a:cs typeface="Arial"/>
              </a:rPr>
              <a:t>data to </a:t>
            </a:r>
            <a:r>
              <a:rPr sz="1200" spc="-5" dirty="0">
                <a:latin typeface="Arial"/>
                <a:cs typeface="Arial"/>
              </a:rPr>
              <a:t>related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tables: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8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Create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group named </a:t>
            </a:r>
            <a:r>
              <a:rPr sz="1200" b="1" spc="-5" dirty="0">
                <a:latin typeface="Arial"/>
                <a:cs typeface="Arial"/>
              </a:rPr>
              <a:t>DCs </a:t>
            </a:r>
            <a:r>
              <a:rPr sz="1200" spc="-5" dirty="0">
                <a:latin typeface="Arial"/>
                <a:cs typeface="Arial"/>
              </a:rPr>
              <a:t>(activate </a:t>
            </a:r>
            <a:r>
              <a:rPr sz="1200" dirty="0">
                <a:latin typeface="Arial"/>
                <a:cs typeface="Arial"/>
              </a:rPr>
              <a:t>all </a:t>
            </a:r>
            <a:r>
              <a:rPr sz="1200" spc="-5" dirty="0">
                <a:latin typeface="Arial"/>
                <a:cs typeface="Arial"/>
              </a:rPr>
              <a:t>objects in the </a:t>
            </a:r>
            <a:r>
              <a:rPr sz="1200" b="1" spc="-5" dirty="0">
                <a:latin typeface="Arial"/>
                <a:cs typeface="Arial"/>
              </a:rPr>
              <a:t>Sites</a:t>
            </a:r>
            <a:r>
              <a:rPr sz="1200" b="1" spc="85" dirty="0">
                <a:latin typeface="Arial"/>
                <a:cs typeface="Arial"/>
              </a:rPr>
              <a:t> </a:t>
            </a:r>
            <a:r>
              <a:rPr sz="1200" spc="-10" dirty="0">
                <a:latin typeface="Arial"/>
                <a:cs typeface="Arial"/>
              </a:rPr>
              <a:t>column);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Update the </a:t>
            </a:r>
            <a:r>
              <a:rPr sz="1200" b="1" spc="-5" dirty="0">
                <a:latin typeface="Arial"/>
                <a:cs typeface="Arial"/>
              </a:rPr>
              <a:t>Linear Flow Constraint</a:t>
            </a:r>
            <a:r>
              <a:rPr sz="1200" b="1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table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Update the </a:t>
            </a:r>
            <a:r>
              <a:rPr sz="1200" b="1" spc="-5" dirty="0">
                <a:latin typeface="Arial"/>
                <a:cs typeface="Arial"/>
              </a:rPr>
              <a:t>Path</a:t>
            </a:r>
            <a:r>
              <a:rPr sz="1200" b="1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table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2625851"/>
            <a:ext cx="5759704" cy="346163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57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1793493"/>
            <a:ext cx="31254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44: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Linear Flow Constraint</a:t>
            </a:r>
            <a:r>
              <a:rPr sz="1200" b="1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table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2948685"/>
            <a:ext cx="18053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45: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Path</a:t>
            </a:r>
            <a:r>
              <a:rPr sz="1200" b="1" spc="-6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table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6449948"/>
            <a:ext cx="4043045" cy="5607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46: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Start dialog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optimization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run the optimization experiment </a:t>
            </a:r>
            <a:r>
              <a:rPr sz="1200" dirty="0">
                <a:latin typeface="Arial"/>
                <a:cs typeface="Arial"/>
              </a:rPr>
              <a:t>(Figure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47).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42548" y="958926"/>
            <a:ext cx="5728126" cy="7571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18416" y="2212065"/>
            <a:ext cx="5764574" cy="63808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00430" y="3323843"/>
            <a:ext cx="5579745" cy="307060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58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465446"/>
            <a:ext cx="5922645" cy="287147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478155">
              <a:lnSpc>
                <a:spcPts val="1380"/>
              </a:lnSpc>
              <a:spcBef>
                <a:spcPts val="195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47: </a:t>
            </a:r>
            <a:r>
              <a:rPr sz="1200" spc="-5" dirty="0">
                <a:latin typeface="Arial"/>
                <a:cs typeface="Arial"/>
              </a:rPr>
              <a:t>Solution to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network optimization problem in Network Optimization  (CPLEX).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 algn="just">
              <a:lnSpc>
                <a:spcPts val="1380"/>
              </a:lnSpc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can see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optimization result suggests three distribution centers–in Memphis, Co-  lumbus and Lancaster–would increase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chain’s efficiency. Alexander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now  use a </a:t>
            </a:r>
            <a:r>
              <a:rPr sz="1200" spc="-5" dirty="0">
                <a:latin typeface="Arial"/>
                <a:cs typeface="Arial"/>
              </a:rPr>
              <a:t>simulation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three </a:t>
            </a:r>
            <a:r>
              <a:rPr sz="1200" spc="-5" dirty="0">
                <a:latin typeface="Arial"/>
                <a:cs typeface="Arial"/>
              </a:rPr>
              <a:t>distribution centers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confirm these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Optimization-based Simulation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Experiment</a:t>
            </a:r>
            <a:endParaRPr sz="1200">
              <a:latin typeface="Arial"/>
              <a:cs typeface="Arial"/>
            </a:endParaRPr>
          </a:p>
          <a:p>
            <a:pPr marL="12700" marR="10668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We’ll use the </a:t>
            </a:r>
            <a:r>
              <a:rPr sz="1200" spc="-5" dirty="0">
                <a:latin typeface="Arial"/>
                <a:cs typeface="Arial"/>
              </a:rPr>
              <a:t>results from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optimization experiment to perform </a:t>
            </a:r>
            <a:r>
              <a:rPr sz="1200" dirty="0">
                <a:latin typeface="Arial"/>
                <a:cs typeface="Arial"/>
              </a:rPr>
              <a:t>a new </a:t>
            </a:r>
            <a:r>
              <a:rPr sz="1200" spc="-5" dirty="0">
                <a:latin typeface="Arial"/>
                <a:cs typeface="Arial"/>
              </a:rPr>
              <a:t>simulation ex-  periment that </a:t>
            </a:r>
            <a:r>
              <a:rPr sz="1200" dirty="0">
                <a:latin typeface="Arial"/>
                <a:cs typeface="Arial"/>
              </a:rPr>
              <a:t>uses </a:t>
            </a:r>
            <a:r>
              <a:rPr sz="1200" spc="-5" dirty="0">
                <a:latin typeface="Arial"/>
                <a:cs typeface="Arial"/>
              </a:rPr>
              <a:t>three distribution centers in Memphis, Columbus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6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Lancaster.</a:t>
            </a:r>
            <a:endParaRPr sz="1200">
              <a:latin typeface="Arial"/>
              <a:cs typeface="Arial"/>
            </a:endParaRPr>
          </a:p>
          <a:p>
            <a:pPr marL="12700" marR="8636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Convert </a:t>
            </a:r>
            <a:r>
              <a:rPr sz="1200" dirty="0">
                <a:latin typeface="Arial"/>
                <a:cs typeface="Arial"/>
              </a:rPr>
              <a:t>the best </a:t>
            </a:r>
            <a:r>
              <a:rPr sz="1200" spc="-5" dirty="0">
                <a:latin typeface="Arial"/>
                <a:cs typeface="Arial"/>
              </a:rPr>
              <a:t>NO experiment result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SIM </a:t>
            </a:r>
            <a:r>
              <a:rPr sz="1200" dirty="0">
                <a:latin typeface="Arial"/>
                <a:cs typeface="Arial"/>
              </a:rPr>
              <a:t>scenario. In </a:t>
            </a:r>
            <a:r>
              <a:rPr sz="1200" spc="-5" dirty="0">
                <a:latin typeface="Arial"/>
                <a:cs typeface="Arial"/>
              </a:rPr>
              <a:t>the scenario data under  </a:t>
            </a:r>
            <a:r>
              <a:rPr sz="1200" b="1" spc="-5" dirty="0">
                <a:latin typeface="Arial"/>
                <a:cs typeface="Arial"/>
              </a:rPr>
              <a:t>DCs/Factories</a:t>
            </a:r>
            <a:r>
              <a:rPr sz="1200" spc="-5" dirty="0">
                <a:latin typeface="Arial"/>
                <a:cs typeface="Arial"/>
              </a:rPr>
              <a:t>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to change the </a:t>
            </a:r>
            <a:r>
              <a:rPr sz="1200" b="1" spc="-5" dirty="0">
                <a:latin typeface="Arial"/>
                <a:cs typeface="Arial"/>
              </a:rPr>
              <a:t>Inclusion </a:t>
            </a:r>
            <a:r>
              <a:rPr sz="1200" b="1" spc="-10" dirty="0">
                <a:latin typeface="Arial"/>
                <a:cs typeface="Arial"/>
              </a:rPr>
              <a:t>Type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Denver </a:t>
            </a:r>
            <a:r>
              <a:rPr sz="1200" dirty="0">
                <a:latin typeface="Arial"/>
                <a:cs typeface="Arial"/>
              </a:rPr>
              <a:t>and El </a:t>
            </a:r>
            <a:r>
              <a:rPr sz="1200" spc="-5" dirty="0">
                <a:latin typeface="Arial"/>
                <a:cs typeface="Arial"/>
              </a:rPr>
              <a:t>Paso from  </a:t>
            </a:r>
            <a:r>
              <a:rPr sz="1200" b="1" dirty="0">
                <a:latin typeface="Arial"/>
                <a:cs typeface="Arial"/>
              </a:rPr>
              <a:t>consider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b="1" spc="-5" dirty="0">
                <a:latin typeface="Arial"/>
                <a:cs typeface="Arial"/>
              </a:rPr>
              <a:t>exclude</a:t>
            </a:r>
            <a:r>
              <a:rPr sz="1200" spc="-5" dirty="0">
                <a:latin typeface="Arial"/>
                <a:cs typeface="Arial"/>
              </a:rPr>
              <a:t>. Delete all rows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table and </a:t>
            </a:r>
            <a:r>
              <a:rPr sz="1200" spc="-5" dirty="0">
                <a:latin typeface="Arial"/>
                <a:cs typeface="Arial"/>
              </a:rPr>
              <a:t>add one </a:t>
            </a:r>
            <a:r>
              <a:rPr sz="1200" dirty="0">
                <a:latin typeface="Arial"/>
                <a:cs typeface="Arial"/>
              </a:rPr>
              <a:t>record for All  sites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b="1" spc="-5" dirty="0">
                <a:latin typeface="Arial"/>
                <a:cs typeface="Arial"/>
              </a:rPr>
              <a:t>Unlimited Inventory Policy</a:t>
            </a:r>
            <a:r>
              <a:rPr sz="1200" spc="-5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48 </a:t>
            </a:r>
            <a:r>
              <a:rPr sz="1200" spc="-5" dirty="0">
                <a:latin typeface="Arial"/>
                <a:cs typeface="Arial"/>
              </a:rPr>
              <a:t>and Table </a:t>
            </a:r>
            <a:r>
              <a:rPr sz="1200" dirty="0">
                <a:latin typeface="Arial"/>
                <a:cs typeface="Arial"/>
              </a:rPr>
              <a:t>8 show the </a:t>
            </a:r>
            <a:r>
              <a:rPr sz="1200" spc="-5" dirty="0">
                <a:latin typeface="Arial"/>
                <a:cs typeface="Arial"/>
              </a:rPr>
              <a:t>simulation’s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results.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430" y="900683"/>
            <a:ext cx="5609590" cy="351002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59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117974"/>
            <a:ext cx="389826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48: </a:t>
            </a:r>
            <a:r>
              <a:rPr sz="1200" spc="-5" dirty="0">
                <a:latin typeface="Arial"/>
                <a:cs typeface="Arial"/>
              </a:rPr>
              <a:t>Simulation result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three distribution</a:t>
            </a:r>
            <a:r>
              <a:rPr sz="1200" dirty="0">
                <a:latin typeface="Arial"/>
                <a:cs typeface="Arial"/>
              </a:rPr>
              <a:t> centers.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4497958"/>
            <a:ext cx="5934075" cy="68008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80645" rIns="0" bIns="0" rtlCol="0">
            <a:spAutoFit/>
          </a:bodyPr>
          <a:lstStyle/>
          <a:p>
            <a:pPr marL="112395" marR="131445">
              <a:lnSpc>
                <a:spcPts val="1380"/>
              </a:lnSpc>
              <a:spcBef>
                <a:spcPts val="63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dirty="0">
                <a:latin typeface="Arial"/>
                <a:cs typeface="Arial"/>
              </a:rPr>
              <a:t>In an </a:t>
            </a:r>
            <a:r>
              <a:rPr sz="1200" spc="-5" dirty="0">
                <a:latin typeface="Arial"/>
                <a:cs typeface="Arial"/>
              </a:rPr>
              <a:t>optimization experiment,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compute </a:t>
            </a:r>
            <a:r>
              <a:rPr sz="1200" dirty="0">
                <a:latin typeface="Arial"/>
                <a:cs typeface="Arial"/>
              </a:rPr>
              <a:t>optimal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structure and  minimum </a:t>
            </a:r>
            <a:r>
              <a:rPr sz="1200" dirty="0">
                <a:latin typeface="Arial"/>
                <a:cs typeface="Arial"/>
              </a:rPr>
              <a:t>costs for a </a:t>
            </a:r>
            <a:r>
              <a:rPr sz="1200" spc="-5" dirty="0">
                <a:latin typeface="Arial"/>
                <a:cs typeface="Arial"/>
              </a:rPr>
              <a:t>set of parameters. In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simulation experiment,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observe </a:t>
            </a:r>
            <a:r>
              <a:rPr sz="1200" dirty="0">
                <a:latin typeface="Arial"/>
                <a:cs typeface="Arial"/>
              </a:rPr>
              <a:t>the  structure’s </a:t>
            </a:r>
            <a:r>
              <a:rPr sz="1200" spc="-5" dirty="0">
                <a:latin typeface="Arial"/>
                <a:cs typeface="Arial"/>
              </a:rPr>
              <a:t>dynamic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behavior and dynamics of different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over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time.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4494910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5180710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5314314"/>
            <a:ext cx="5866765" cy="887094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45 </a:t>
            </a:r>
            <a:r>
              <a:rPr sz="1200" spc="-5" dirty="0">
                <a:latin typeface="Arial"/>
                <a:cs typeface="Arial"/>
              </a:rPr>
              <a:t>shows EBIDTA increases from $7,017,493.13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$7,558,944.8 </a:t>
            </a:r>
            <a:r>
              <a:rPr sz="1200" dirty="0">
                <a:latin typeface="Arial"/>
                <a:cs typeface="Arial"/>
              </a:rPr>
              <a:t>(as </a:t>
            </a:r>
            <a:r>
              <a:rPr sz="1200" spc="-5" dirty="0">
                <a:latin typeface="Arial"/>
                <a:cs typeface="Arial"/>
              </a:rPr>
              <a:t>compared 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42) due to </a:t>
            </a:r>
            <a:r>
              <a:rPr sz="1200" spc="-5" dirty="0">
                <a:latin typeface="Arial"/>
                <a:cs typeface="Arial"/>
              </a:rPr>
              <a:t>reduction of fixed warehousing </a:t>
            </a:r>
            <a:r>
              <a:rPr sz="1200" dirty="0">
                <a:latin typeface="Arial"/>
                <a:cs typeface="Arial"/>
              </a:rPr>
              <a:t>costs (that </a:t>
            </a:r>
            <a:r>
              <a:rPr sz="1200" spc="-5" dirty="0">
                <a:latin typeface="Arial"/>
                <a:cs typeface="Arial"/>
              </a:rPr>
              <a:t>is, </a:t>
            </a:r>
            <a:r>
              <a:rPr sz="1200" b="1" spc="-5" dirty="0">
                <a:latin typeface="Arial"/>
                <a:cs typeface="Arial"/>
              </a:rPr>
              <a:t>other </a:t>
            </a:r>
            <a:r>
              <a:rPr sz="1200" b="1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in the  dashboard).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dirty="0">
                <a:latin typeface="Arial"/>
                <a:cs typeface="Arial"/>
              </a:rPr>
              <a:t>Table </a:t>
            </a:r>
            <a:r>
              <a:rPr sz="1200" b="1" spc="-5" dirty="0">
                <a:latin typeface="Arial"/>
                <a:cs typeface="Arial"/>
              </a:rPr>
              <a:t>8: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Comparison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900988" y="6266052"/>
          <a:ext cx="5770880" cy="320103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7746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957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881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AS-IS (Five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DCs)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Three DCs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i="1" spc="-5" dirty="0">
                          <a:latin typeface="Arial"/>
                          <a:cs typeface="Arial"/>
                        </a:rPr>
                        <a:t>Financial DC 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Other cost,</a:t>
                      </a:r>
                      <a:r>
                        <a:rPr sz="11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24 053.5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15 549.0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Outbound processing cost,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37 800.0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37 800.0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Profit,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9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998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736.88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10 007 241.39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Revenue,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15 120 000.0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15 120 000.0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 cost,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5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121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263.11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5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112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758.61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cost,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5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059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409.61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5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059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409.61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i="1" spc="-5" dirty="0">
                          <a:latin typeface="Arial"/>
                          <a:cs typeface="Arial"/>
                        </a:rPr>
                        <a:t>Customer</a:t>
                      </a:r>
                      <a:r>
                        <a:rPr sz="1100" i="1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Service level,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10" name="object 10"/>
          <p:cNvSpPr/>
          <p:nvPr/>
        </p:nvSpPr>
        <p:spPr>
          <a:xfrm>
            <a:off x="900430" y="900683"/>
            <a:ext cx="5651754" cy="31550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60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916295" cy="73469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 marR="5080">
              <a:lnSpc>
                <a:spcPct val="95900"/>
              </a:lnSpc>
              <a:spcBef>
                <a:spcPts val="160"/>
              </a:spcBef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see in </a:t>
            </a:r>
            <a:r>
              <a:rPr sz="1200" dirty="0">
                <a:latin typeface="Arial"/>
                <a:cs typeface="Arial"/>
              </a:rPr>
              <a:t>Table 8 that </a:t>
            </a:r>
            <a:r>
              <a:rPr sz="1200" spc="-5" dirty="0">
                <a:latin typeface="Arial"/>
                <a:cs typeface="Arial"/>
              </a:rPr>
              <a:t>supply chain design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three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more  </a:t>
            </a:r>
            <a:r>
              <a:rPr sz="1200" spc="-5" dirty="0">
                <a:latin typeface="Arial"/>
                <a:cs typeface="Arial"/>
              </a:rPr>
              <a:t>efficient and profitable.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lower fixed warehousing </a:t>
            </a:r>
            <a:r>
              <a:rPr sz="1200" dirty="0">
                <a:latin typeface="Arial"/>
                <a:cs typeface="Arial"/>
              </a:rPr>
              <a:t>cost </a:t>
            </a:r>
            <a:r>
              <a:rPr sz="1200" spc="-5" dirty="0">
                <a:latin typeface="Arial"/>
                <a:cs typeface="Arial"/>
              </a:rPr>
              <a:t>have increased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total </a:t>
            </a:r>
            <a:r>
              <a:rPr sz="1200" dirty="0">
                <a:latin typeface="Arial"/>
                <a:cs typeface="Arial"/>
              </a:rPr>
              <a:t>sup-  </a:t>
            </a:r>
            <a:r>
              <a:rPr sz="1200" spc="-5" dirty="0">
                <a:latin typeface="Arial"/>
                <a:cs typeface="Arial"/>
              </a:rPr>
              <a:t>ply chain’s efficiency. </a:t>
            </a:r>
            <a:r>
              <a:rPr sz="1200" dirty="0">
                <a:latin typeface="Arial"/>
                <a:cs typeface="Arial"/>
              </a:rPr>
              <a:t>This has </a:t>
            </a:r>
            <a:r>
              <a:rPr sz="1200" spc="-5" dirty="0">
                <a:latin typeface="Arial"/>
                <a:cs typeface="Arial"/>
              </a:rPr>
              <a:t>proven that </a:t>
            </a:r>
            <a:r>
              <a:rPr sz="1200" spc="-10" dirty="0">
                <a:latin typeface="Arial"/>
                <a:cs typeface="Arial"/>
              </a:rPr>
              <a:t>two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centers—one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El </a:t>
            </a:r>
            <a:r>
              <a:rPr sz="1200" spc="-5" dirty="0">
                <a:latin typeface="Arial"/>
                <a:cs typeface="Arial"/>
              </a:rPr>
              <a:t>Paso, </a:t>
            </a:r>
            <a:r>
              <a:rPr sz="1200" dirty="0">
                <a:latin typeface="Arial"/>
                <a:cs typeface="Arial"/>
              </a:rPr>
              <a:t>the  other </a:t>
            </a:r>
            <a:r>
              <a:rPr sz="1200" spc="-5" dirty="0">
                <a:latin typeface="Arial"/>
                <a:cs typeface="Arial"/>
              </a:rPr>
              <a:t>in Denver— have </a:t>
            </a:r>
            <a:r>
              <a:rPr sz="1200" dirty="0">
                <a:latin typeface="Arial"/>
                <a:cs typeface="Arial"/>
              </a:rPr>
              <a:t>excess </a:t>
            </a:r>
            <a:r>
              <a:rPr sz="1200" spc="-5" dirty="0">
                <a:latin typeface="Arial"/>
                <a:cs typeface="Arial"/>
              </a:rPr>
              <a:t>capacity in the supply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chain.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1760473"/>
            <a:ext cx="5934075" cy="102870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8740" rIns="0" bIns="0" rtlCol="0">
            <a:spAutoFit/>
          </a:bodyPr>
          <a:lstStyle/>
          <a:p>
            <a:pPr marL="116839" marR="224790">
              <a:lnSpc>
                <a:spcPts val="1380"/>
              </a:lnSpc>
              <a:spcBef>
                <a:spcPts val="620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b="1" spc="-5" dirty="0">
                <a:latin typeface="Arial"/>
                <a:cs typeface="Arial"/>
              </a:rPr>
              <a:t>Comparison </a:t>
            </a:r>
            <a:r>
              <a:rPr sz="1200" spc="-5" dirty="0">
                <a:latin typeface="Arial"/>
                <a:cs typeface="Arial"/>
              </a:rPr>
              <a:t>experiment is </a:t>
            </a:r>
            <a:r>
              <a:rPr sz="1200" dirty="0">
                <a:latin typeface="Arial"/>
                <a:cs typeface="Arial"/>
              </a:rPr>
              <a:t>a fast </a:t>
            </a:r>
            <a:r>
              <a:rPr sz="1200" spc="-1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convenient way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compare the KPI  of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designs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different policies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parameters. However, because 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experiment compares scenarios,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would need </a:t>
            </a:r>
            <a:r>
              <a:rPr sz="1200" dirty="0">
                <a:latin typeface="Arial"/>
                <a:cs typeface="Arial"/>
              </a:rPr>
              <a:t>to describe </a:t>
            </a:r>
            <a:r>
              <a:rPr sz="1200" spc="-5" dirty="0">
                <a:latin typeface="Arial"/>
                <a:cs typeface="Arial"/>
              </a:rPr>
              <a:t>each design alter-  native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an individual scenario. </a:t>
            </a:r>
            <a:r>
              <a:rPr sz="1200" spc="20" dirty="0">
                <a:latin typeface="Arial"/>
                <a:cs typeface="Arial"/>
              </a:rPr>
              <a:t>We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spc="-5" dirty="0">
                <a:latin typeface="Arial"/>
                <a:cs typeface="Arial"/>
              </a:rPr>
              <a:t>learn </a:t>
            </a:r>
            <a:r>
              <a:rPr sz="1200" dirty="0">
                <a:latin typeface="Arial"/>
                <a:cs typeface="Arial"/>
              </a:rPr>
              <a:t>how to </a:t>
            </a:r>
            <a:r>
              <a:rPr sz="1200" spc="-5" dirty="0">
                <a:latin typeface="Arial"/>
                <a:cs typeface="Arial"/>
              </a:rPr>
              <a:t>use this option in Chapter </a:t>
            </a:r>
            <a:r>
              <a:rPr sz="1200" spc="15" dirty="0">
                <a:latin typeface="Arial"/>
                <a:cs typeface="Arial"/>
              </a:rPr>
              <a:t>4,  </a:t>
            </a:r>
            <a:r>
              <a:rPr sz="1200" spc="-5" dirty="0">
                <a:latin typeface="Arial"/>
                <a:cs typeface="Arial"/>
              </a:rPr>
              <a:t>Risk Management.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1757425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2792221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2925826"/>
            <a:ext cx="5958840" cy="419417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125095">
              <a:lnSpc>
                <a:spcPts val="1380"/>
              </a:lnSpc>
              <a:spcBef>
                <a:spcPts val="195"/>
              </a:spcBef>
            </a:pP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example of network optimization shows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advantages and limitations of simula-  </a:t>
            </a:r>
            <a:r>
              <a:rPr sz="1200" dirty="0">
                <a:latin typeface="Arial"/>
                <a:cs typeface="Arial"/>
              </a:rPr>
              <a:t>tion </a:t>
            </a:r>
            <a:r>
              <a:rPr sz="1200" spc="-5" dirty="0">
                <a:latin typeface="Arial"/>
                <a:cs typeface="Arial"/>
              </a:rPr>
              <a:t>and optimization. It is </a:t>
            </a:r>
            <a:r>
              <a:rPr sz="1200" dirty="0">
                <a:latin typeface="Arial"/>
                <a:cs typeface="Arial"/>
              </a:rPr>
              <a:t>also </a:t>
            </a:r>
            <a:r>
              <a:rPr sz="1200" spc="-5" dirty="0">
                <a:latin typeface="Arial"/>
                <a:cs typeface="Arial"/>
              </a:rPr>
              <a:t>helpful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10" dirty="0">
                <a:latin typeface="Arial"/>
                <a:cs typeface="Arial"/>
              </a:rPr>
              <a:t>review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application </a:t>
            </a:r>
            <a:r>
              <a:rPr sz="1200" dirty="0">
                <a:latin typeface="Arial"/>
                <a:cs typeface="Arial"/>
              </a:rPr>
              <a:t>areas </a:t>
            </a:r>
            <a:r>
              <a:rPr sz="1200" spc="-5" dirty="0">
                <a:latin typeface="Arial"/>
                <a:cs typeface="Arial"/>
              </a:rPr>
              <a:t>of both</a:t>
            </a:r>
            <a:r>
              <a:rPr sz="1200" spc="9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methods.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ct val="95900"/>
              </a:lnSpc>
              <a:spcBef>
                <a:spcPts val="565"/>
              </a:spcBef>
            </a:pPr>
            <a:r>
              <a:rPr sz="1200" i="1" spc="-5" dirty="0">
                <a:latin typeface="Arial"/>
                <a:cs typeface="Arial"/>
              </a:rPr>
              <a:t>Optimization </a:t>
            </a:r>
            <a:r>
              <a:rPr sz="1200" dirty="0">
                <a:latin typeface="Arial"/>
                <a:cs typeface="Arial"/>
              </a:rPr>
              <a:t>seeks the best </a:t>
            </a:r>
            <a:r>
              <a:rPr sz="1200" spc="-5" dirty="0">
                <a:latin typeface="Arial"/>
                <a:cs typeface="Arial"/>
              </a:rPr>
              <a:t>solution </a:t>
            </a:r>
            <a:r>
              <a:rPr sz="1200" dirty="0">
                <a:latin typeface="Arial"/>
                <a:cs typeface="Arial"/>
              </a:rPr>
              <a:t>for an </a:t>
            </a:r>
            <a:r>
              <a:rPr sz="1200" spc="-5" dirty="0">
                <a:latin typeface="Arial"/>
                <a:cs typeface="Arial"/>
              </a:rPr>
              <a:t>operations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problem. </a:t>
            </a:r>
            <a:r>
              <a:rPr sz="1200" dirty="0">
                <a:latin typeface="Arial"/>
                <a:cs typeface="Arial"/>
              </a:rPr>
              <a:t>It </a:t>
            </a:r>
            <a:r>
              <a:rPr sz="1200" spc="-5" dirty="0">
                <a:latin typeface="Arial"/>
                <a:cs typeface="Arial"/>
              </a:rPr>
              <a:t>works  </a:t>
            </a:r>
            <a:r>
              <a:rPr sz="1200" dirty="0">
                <a:latin typeface="Arial"/>
                <a:cs typeface="Arial"/>
              </a:rPr>
              <a:t>by representing </a:t>
            </a:r>
            <a:r>
              <a:rPr sz="1200" spc="-5" dirty="0">
                <a:latin typeface="Arial"/>
                <a:cs typeface="Arial"/>
              </a:rPr>
              <a:t>problem choices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decision variables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seeking values </a:t>
            </a:r>
            <a:r>
              <a:rPr sz="1200" dirty="0">
                <a:latin typeface="Arial"/>
                <a:cs typeface="Arial"/>
              </a:rPr>
              <a:t>that </a:t>
            </a:r>
            <a:r>
              <a:rPr sz="1200" spc="-5" dirty="0">
                <a:latin typeface="Arial"/>
                <a:cs typeface="Arial"/>
              </a:rPr>
              <a:t>ex-  tremized objective functions of the decision variables subject to constraints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variable  values expressing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limits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possible decision choice.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drawback is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difficulty  in developing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model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detail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represent complexity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uncertainty </a:t>
            </a:r>
            <a:r>
              <a:rPr sz="1200" dirty="0">
                <a:latin typeface="Arial"/>
                <a:cs typeface="Arial"/>
              </a:rPr>
              <a:t>that </a:t>
            </a:r>
            <a:r>
              <a:rPr sz="1200" spc="-5" dirty="0">
                <a:latin typeface="Arial"/>
                <a:cs typeface="Arial"/>
              </a:rPr>
              <a:t>is also  simple enough </a:t>
            </a:r>
            <a:r>
              <a:rPr sz="1200" dirty="0">
                <a:latin typeface="Arial"/>
                <a:cs typeface="Arial"/>
              </a:rPr>
              <a:t>to be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solved.</a:t>
            </a:r>
            <a:endParaRPr sz="1200">
              <a:latin typeface="Arial"/>
              <a:cs typeface="Arial"/>
            </a:endParaRPr>
          </a:p>
          <a:p>
            <a:pPr marL="12700" marR="4191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What’s more, most </a:t>
            </a:r>
            <a:r>
              <a:rPr sz="1200" spc="-5" dirty="0">
                <a:latin typeface="Arial"/>
                <a:cs typeface="Arial"/>
              </a:rPr>
              <a:t>optimization models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deterministic and static. Unless there </a:t>
            </a:r>
            <a:r>
              <a:rPr sz="1200" dirty="0">
                <a:latin typeface="Arial"/>
                <a:cs typeface="Arial"/>
              </a:rPr>
              <a:t>are  </a:t>
            </a:r>
            <a:r>
              <a:rPr sz="1200" spc="-5" dirty="0">
                <a:latin typeface="Arial"/>
                <a:cs typeface="Arial"/>
              </a:rPr>
              <a:t>mitigating circumstances, optimization is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preferred approach. </a:t>
            </a:r>
            <a:r>
              <a:rPr sz="1200" spc="-10" dirty="0">
                <a:latin typeface="Arial"/>
                <a:cs typeface="Arial"/>
              </a:rPr>
              <a:t>However, </a:t>
            </a:r>
            <a:r>
              <a:rPr sz="1200" dirty="0">
                <a:latin typeface="Arial"/>
                <a:cs typeface="Arial"/>
              </a:rPr>
              <a:t>most </a:t>
            </a:r>
            <a:r>
              <a:rPr sz="1200" spc="-5" dirty="0">
                <a:latin typeface="Arial"/>
                <a:cs typeface="Arial"/>
              </a:rPr>
              <a:t>supply  chain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operations problems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dynamic. Their mutually dependent parameters and  variables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difficult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restrict </a:t>
            </a:r>
            <a:r>
              <a:rPr sz="1200" dirty="0">
                <a:latin typeface="Arial"/>
                <a:cs typeface="Arial"/>
              </a:rPr>
              <a:t>to an </a:t>
            </a:r>
            <a:r>
              <a:rPr sz="1200" spc="-5" dirty="0">
                <a:latin typeface="Arial"/>
                <a:cs typeface="Arial"/>
              </a:rPr>
              <a:t>optimization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model.</a:t>
            </a:r>
            <a:endParaRPr sz="1200">
              <a:latin typeface="Arial"/>
              <a:cs typeface="Arial"/>
            </a:endParaRPr>
          </a:p>
          <a:p>
            <a:pPr marL="12700" marR="36195">
              <a:lnSpc>
                <a:spcPct val="95900"/>
              </a:lnSpc>
              <a:spcBef>
                <a:spcPts val="560"/>
              </a:spcBef>
            </a:pPr>
            <a:r>
              <a:rPr sz="1200" i="1" spc="-5" dirty="0">
                <a:latin typeface="Arial"/>
                <a:cs typeface="Arial"/>
              </a:rPr>
              <a:t>Simulation </a:t>
            </a:r>
            <a:r>
              <a:rPr sz="1200" spc="-5" dirty="0">
                <a:latin typeface="Arial"/>
                <a:cs typeface="Arial"/>
              </a:rPr>
              <a:t>imitates the dynamic </a:t>
            </a:r>
            <a:r>
              <a:rPr sz="1200" spc="-10" dirty="0">
                <a:latin typeface="Arial"/>
                <a:cs typeface="Arial"/>
              </a:rPr>
              <a:t>behavior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one system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another.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changing </a:t>
            </a:r>
            <a:r>
              <a:rPr sz="1200" dirty="0">
                <a:latin typeface="Arial"/>
                <a:cs typeface="Arial"/>
              </a:rPr>
              <a:t>the  </a:t>
            </a:r>
            <a:r>
              <a:rPr sz="1200" spc="-5" dirty="0">
                <a:latin typeface="Arial"/>
                <a:cs typeface="Arial"/>
              </a:rPr>
              <a:t>simulated supply chain, one expects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better understand the physical supply chain’s  dynamics. Rather than deriving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mathematical solution, you experiment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changing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system’s parameters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studying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results. Another advantage of simulation is </a:t>
            </a:r>
            <a:r>
              <a:rPr sz="1200" dirty="0">
                <a:latin typeface="Arial"/>
                <a:cs typeface="Arial"/>
              </a:rPr>
              <a:t>to  </a:t>
            </a:r>
            <a:r>
              <a:rPr sz="1200" spc="-5" dirty="0">
                <a:latin typeface="Arial"/>
                <a:cs typeface="Arial"/>
              </a:rPr>
              <a:t>visualize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processes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-5" dirty="0">
                <a:latin typeface="Arial"/>
                <a:cs typeface="Arial"/>
              </a:rPr>
              <a:t> structures.</a:t>
            </a:r>
            <a:endParaRPr sz="1200">
              <a:latin typeface="Arial"/>
              <a:cs typeface="Arial"/>
            </a:endParaRPr>
          </a:p>
          <a:p>
            <a:pPr marL="12700" marR="26034">
              <a:lnSpc>
                <a:spcPts val="138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However, </a:t>
            </a:r>
            <a:r>
              <a:rPr sz="1200" dirty="0">
                <a:latin typeface="Arial"/>
                <a:cs typeface="Arial"/>
              </a:rPr>
              <a:t>since </a:t>
            </a:r>
            <a:r>
              <a:rPr sz="1200" spc="-5" dirty="0">
                <a:latin typeface="Arial"/>
                <a:cs typeface="Arial"/>
              </a:rPr>
              <a:t>simulation works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the “what happens if..?” principle, the questions of  result extremity, completeness and consistency </a:t>
            </a:r>
            <a:r>
              <a:rPr sz="1200" dirty="0">
                <a:latin typeface="Arial"/>
                <a:cs typeface="Arial"/>
              </a:rPr>
              <a:t>remain </a:t>
            </a:r>
            <a:r>
              <a:rPr sz="1200" spc="-5" dirty="0">
                <a:latin typeface="Arial"/>
                <a:cs typeface="Arial"/>
              </a:rPr>
              <a:t>open. That’s </a:t>
            </a:r>
            <a:r>
              <a:rPr sz="1200" dirty="0">
                <a:latin typeface="Arial"/>
                <a:cs typeface="Arial"/>
              </a:rPr>
              <a:t>why </a:t>
            </a:r>
            <a:r>
              <a:rPr sz="1200" spc="-5" dirty="0">
                <a:latin typeface="Arial"/>
                <a:cs typeface="Arial"/>
              </a:rPr>
              <a:t>simulation </a:t>
            </a:r>
            <a:r>
              <a:rPr sz="1200" dirty="0">
                <a:latin typeface="Arial"/>
                <a:cs typeface="Arial"/>
              </a:rPr>
              <a:t>can  be </a:t>
            </a:r>
            <a:r>
              <a:rPr sz="1200" spc="-5" dirty="0">
                <a:latin typeface="Arial"/>
                <a:cs typeface="Arial"/>
              </a:rPr>
              <a:t>an ideal tool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analyzing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performance of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proposed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you  derive </a:t>
            </a:r>
            <a:r>
              <a:rPr sz="1200" dirty="0">
                <a:latin typeface="Arial"/>
                <a:cs typeface="Arial"/>
              </a:rPr>
              <a:t>from </a:t>
            </a:r>
            <a:r>
              <a:rPr sz="1200" spc="-5" dirty="0">
                <a:latin typeface="Arial"/>
                <a:cs typeface="Arial"/>
              </a:rPr>
              <a:t>an optimization model. Optimization-based simulation is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promising </a:t>
            </a:r>
            <a:r>
              <a:rPr sz="1200" dirty="0">
                <a:latin typeface="Arial"/>
                <a:cs typeface="Arial"/>
              </a:rPr>
              <a:t>area to  </a:t>
            </a:r>
            <a:r>
              <a:rPr sz="1200" spc="-5" dirty="0">
                <a:latin typeface="Arial"/>
                <a:cs typeface="Arial"/>
              </a:rPr>
              <a:t>support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and operations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managers.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61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5791"/>
            <a:ext cx="5963285" cy="8262620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12700" marR="186055">
              <a:lnSpc>
                <a:spcPts val="1839"/>
              </a:lnSpc>
              <a:spcBef>
                <a:spcPts val="225"/>
              </a:spcBef>
            </a:pPr>
            <a:r>
              <a:rPr sz="1600" b="1" spc="-5" dirty="0">
                <a:latin typeface="Arial"/>
                <a:cs typeface="Arial"/>
              </a:rPr>
              <a:t>Chapter 2. Three-stage </a:t>
            </a:r>
            <a:r>
              <a:rPr sz="1600" b="1" dirty="0">
                <a:latin typeface="Arial"/>
                <a:cs typeface="Arial"/>
              </a:rPr>
              <a:t>Supply </a:t>
            </a:r>
            <a:r>
              <a:rPr sz="1600" b="1" spc="-5" dirty="0">
                <a:latin typeface="Arial"/>
                <a:cs typeface="Arial"/>
              </a:rPr>
              <a:t>chain: Inventory Control and  Transportation</a:t>
            </a:r>
            <a:r>
              <a:rPr sz="1600" b="1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Policies</a:t>
            </a:r>
            <a:endParaRPr sz="1600">
              <a:latin typeface="Arial"/>
              <a:cs typeface="Arial"/>
            </a:endParaRPr>
          </a:p>
          <a:p>
            <a:pPr marL="12700" marR="21590">
              <a:lnSpc>
                <a:spcPts val="1380"/>
              </a:lnSpc>
              <a:spcBef>
                <a:spcPts val="590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haven’t yet considered the effect of 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policies </a:t>
            </a:r>
            <a:r>
              <a:rPr sz="1200" spc="-10" dirty="0">
                <a:latin typeface="Arial"/>
                <a:cs typeface="Arial"/>
              </a:rPr>
              <a:t>such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fixed period </a:t>
            </a:r>
            <a:r>
              <a:rPr sz="1200" dirty="0">
                <a:latin typeface="Arial"/>
                <a:cs typeface="Arial"/>
              </a:rPr>
              <a:t>or  reorder </a:t>
            </a:r>
            <a:r>
              <a:rPr sz="1200" spc="-5" dirty="0">
                <a:latin typeface="Arial"/>
                <a:cs typeface="Arial"/>
              </a:rPr>
              <a:t>point policies or transportation policies </a:t>
            </a:r>
            <a:r>
              <a:rPr sz="1200" dirty="0">
                <a:latin typeface="Arial"/>
                <a:cs typeface="Arial"/>
              </a:rPr>
              <a:t>such as full truck </a:t>
            </a:r>
            <a:r>
              <a:rPr sz="1200" spc="-5" dirty="0">
                <a:latin typeface="Arial"/>
                <a:cs typeface="Arial"/>
              </a:rPr>
              <a:t>load </a:t>
            </a:r>
            <a:r>
              <a:rPr sz="1200" dirty="0">
                <a:latin typeface="Arial"/>
                <a:cs typeface="Arial"/>
              </a:rPr>
              <a:t>(FTL) </a:t>
            </a:r>
            <a:r>
              <a:rPr sz="1200" spc="-5" dirty="0">
                <a:latin typeface="Arial"/>
                <a:cs typeface="Arial"/>
              </a:rPr>
              <a:t>and low  </a:t>
            </a:r>
            <a:r>
              <a:rPr sz="1200" dirty="0">
                <a:latin typeface="Arial"/>
                <a:cs typeface="Arial"/>
              </a:rPr>
              <a:t>truck </a:t>
            </a:r>
            <a:r>
              <a:rPr sz="1200" spc="-5" dirty="0">
                <a:latin typeface="Arial"/>
                <a:cs typeface="Arial"/>
              </a:rPr>
              <a:t>load (LTL). However, </a:t>
            </a:r>
            <a:r>
              <a:rPr sz="1200" dirty="0">
                <a:latin typeface="Arial"/>
                <a:cs typeface="Arial"/>
              </a:rPr>
              <a:t>both </a:t>
            </a:r>
            <a:r>
              <a:rPr sz="1200" spc="-5" dirty="0">
                <a:latin typeface="Arial"/>
                <a:cs typeface="Arial"/>
              </a:rPr>
              <a:t>types of policies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play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major role in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company’s  decisions about its supply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chain.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0"/>
              </a:spcBef>
            </a:pPr>
            <a:r>
              <a:rPr sz="1200" b="1" dirty="0">
                <a:latin typeface="Arial"/>
                <a:cs typeface="Arial"/>
              </a:rPr>
              <a:t>Our </a:t>
            </a:r>
            <a:r>
              <a:rPr sz="1200" b="1" spc="-5" dirty="0">
                <a:latin typeface="Arial"/>
                <a:cs typeface="Arial"/>
              </a:rPr>
              <a:t>Learning</a:t>
            </a:r>
            <a:r>
              <a:rPr sz="1200" b="1" spc="-1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Objectives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learning objectives </a:t>
            </a:r>
            <a:r>
              <a:rPr sz="1200" dirty="0">
                <a:latin typeface="Arial"/>
                <a:cs typeface="Arial"/>
              </a:rPr>
              <a:t>for this </a:t>
            </a:r>
            <a:r>
              <a:rPr sz="1200" spc="-5" dirty="0">
                <a:latin typeface="Arial"/>
                <a:cs typeface="Arial"/>
              </a:rPr>
              <a:t>chapter </a:t>
            </a:r>
            <a:r>
              <a:rPr sz="1200" dirty="0">
                <a:latin typeface="Arial"/>
                <a:cs typeface="Arial"/>
              </a:rPr>
              <a:t>are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to:</a:t>
            </a:r>
            <a:endParaRPr sz="1200">
              <a:latin typeface="Arial"/>
              <a:cs typeface="Arial"/>
            </a:endParaRPr>
          </a:p>
          <a:p>
            <a:pPr marL="469265" marR="88900" indent="-227965">
              <a:lnSpc>
                <a:spcPts val="1380"/>
              </a:lnSpc>
              <a:spcBef>
                <a:spcPts val="640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Provide insight into the impact of 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and transportation policies </a:t>
            </a:r>
            <a:r>
              <a:rPr sz="1200" dirty="0">
                <a:latin typeface="Arial"/>
                <a:cs typeface="Arial"/>
              </a:rPr>
              <a:t>on 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and </a:t>
            </a:r>
            <a:r>
              <a:rPr sz="1200" spc="-5" dirty="0">
                <a:latin typeface="Arial"/>
                <a:cs typeface="Arial"/>
              </a:rPr>
              <a:t>logistics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 marL="469265" marR="95250" indent="-227965">
              <a:lnSpc>
                <a:spcPts val="1380"/>
              </a:lnSpc>
              <a:spcBef>
                <a:spcPts val="595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Develop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anyLogistix skills you </a:t>
            </a:r>
            <a:r>
              <a:rPr sz="1200" dirty="0">
                <a:latin typeface="Arial"/>
                <a:cs typeface="Arial"/>
              </a:rPr>
              <a:t>need to </a:t>
            </a:r>
            <a:r>
              <a:rPr sz="1200" spc="-5" dirty="0">
                <a:latin typeface="Arial"/>
                <a:cs typeface="Arial"/>
              </a:rPr>
              <a:t>create three-stage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mod-  els, perform experiments and measure their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Inventory Control</a:t>
            </a:r>
            <a:r>
              <a:rPr sz="1400" b="1" spc="-2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Policies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60"/>
              </a:spcBef>
            </a:pPr>
            <a:r>
              <a:rPr sz="1200" b="1" spc="-5" dirty="0">
                <a:latin typeface="Arial"/>
                <a:cs typeface="Arial"/>
              </a:rPr>
              <a:t>Case Study: Distribution Centers </a:t>
            </a:r>
            <a:r>
              <a:rPr sz="1200" b="1" dirty="0">
                <a:latin typeface="Arial"/>
                <a:cs typeface="Arial"/>
              </a:rPr>
              <a:t>with</a:t>
            </a:r>
            <a:r>
              <a:rPr sz="1200" b="1" spc="5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Storage</a:t>
            </a:r>
            <a:endParaRPr sz="1200">
              <a:latin typeface="Arial"/>
              <a:cs typeface="Arial"/>
            </a:endParaRPr>
          </a:p>
          <a:p>
            <a:pPr marL="12700" marR="119380">
              <a:lnSpc>
                <a:spcPct val="95600"/>
              </a:lnSpc>
              <a:spcBef>
                <a:spcPts val="605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an executive meeting, Davis (CEO), </a:t>
            </a:r>
            <a:r>
              <a:rPr sz="1200" dirty="0">
                <a:latin typeface="Arial"/>
                <a:cs typeface="Arial"/>
              </a:rPr>
              <a:t>Marina </a:t>
            </a:r>
            <a:r>
              <a:rPr sz="1200" spc="-5" dirty="0">
                <a:latin typeface="Arial"/>
                <a:cs typeface="Arial"/>
              </a:rPr>
              <a:t>(inventory manager),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Cheng </a:t>
            </a:r>
            <a:r>
              <a:rPr sz="1200" dirty="0">
                <a:latin typeface="Arial"/>
                <a:cs typeface="Arial"/>
              </a:rPr>
              <a:t>(trans-  </a:t>
            </a:r>
            <a:r>
              <a:rPr sz="1200" spc="-5" dirty="0">
                <a:latin typeface="Arial"/>
                <a:cs typeface="Arial"/>
              </a:rPr>
              <a:t>portation manager) will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financial, customer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operational </a:t>
            </a:r>
            <a:r>
              <a:rPr sz="1200" dirty="0">
                <a:latin typeface="Arial"/>
                <a:cs typeface="Arial"/>
              </a:rPr>
              <a:t>KPIs to </a:t>
            </a:r>
            <a:r>
              <a:rPr sz="1200" spc="-10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their  </a:t>
            </a:r>
            <a:r>
              <a:rPr sz="1200" spc="-5" dirty="0">
                <a:latin typeface="Arial"/>
                <a:cs typeface="Arial"/>
              </a:rPr>
              <a:t>company’s supply </a:t>
            </a:r>
            <a:r>
              <a:rPr sz="1200" dirty="0">
                <a:latin typeface="Arial"/>
                <a:cs typeface="Arial"/>
              </a:rPr>
              <a:t>chain. </a:t>
            </a:r>
            <a:r>
              <a:rPr sz="1200" spc="-5" dirty="0">
                <a:latin typeface="Arial"/>
                <a:cs typeface="Arial"/>
              </a:rPr>
              <a:t>Afterward, they’ll </a:t>
            </a:r>
            <a:r>
              <a:rPr sz="1200" dirty="0">
                <a:latin typeface="Arial"/>
                <a:cs typeface="Arial"/>
              </a:rPr>
              <a:t>review their options for </a:t>
            </a:r>
            <a:r>
              <a:rPr sz="1200" spc="-5" dirty="0">
                <a:latin typeface="Arial"/>
                <a:cs typeface="Arial"/>
              </a:rPr>
              <a:t>changing inventory 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and transportation policies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improve </a:t>
            </a:r>
            <a:r>
              <a:rPr sz="1200" dirty="0">
                <a:latin typeface="Arial"/>
                <a:cs typeface="Arial"/>
              </a:rPr>
              <a:t>their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The following bullet points provide background information about this </a:t>
            </a:r>
            <a:r>
              <a:rPr sz="1200" dirty="0">
                <a:latin typeface="Arial"/>
                <a:cs typeface="Arial"/>
              </a:rPr>
              <a:t>case</a:t>
            </a:r>
            <a:r>
              <a:rPr sz="1200" spc="8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study:</a:t>
            </a:r>
            <a:endParaRPr sz="1200">
              <a:latin typeface="Arial"/>
              <a:cs typeface="Arial"/>
            </a:endParaRPr>
          </a:p>
          <a:p>
            <a:pPr marL="469265" marR="81280" indent="-227965">
              <a:lnSpc>
                <a:spcPts val="1380"/>
              </a:lnSpc>
              <a:spcBef>
                <a:spcPts val="7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Their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is made </a:t>
            </a:r>
            <a:r>
              <a:rPr sz="1200" dirty="0">
                <a:latin typeface="Arial"/>
                <a:cs typeface="Arial"/>
              </a:rPr>
              <a:t>up </a:t>
            </a:r>
            <a:r>
              <a:rPr sz="1200" spc="-5" dirty="0">
                <a:latin typeface="Arial"/>
                <a:cs typeface="Arial"/>
              </a:rPr>
              <a:t>of </a:t>
            </a:r>
            <a:r>
              <a:rPr sz="1200" dirty="0">
                <a:latin typeface="Arial"/>
                <a:cs typeface="Arial"/>
              </a:rPr>
              <a:t>six </a:t>
            </a:r>
            <a:r>
              <a:rPr sz="1200" spc="-5" dirty="0">
                <a:latin typeface="Arial"/>
                <a:cs typeface="Arial"/>
              </a:rPr>
              <a:t>customers, two distribution centers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one  supplier.</a:t>
            </a:r>
            <a:endParaRPr sz="1200">
              <a:latin typeface="Arial"/>
              <a:cs typeface="Arial"/>
            </a:endParaRPr>
          </a:p>
          <a:p>
            <a:pPr marL="469265" marR="30480" indent="-227965">
              <a:lnSpc>
                <a:spcPts val="1380"/>
              </a:lnSpc>
              <a:spcBef>
                <a:spcPts val="68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Their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offers </a:t>
            </a:r>
            <a:r>
              <a:rPr sz="1200" dirty="0">
                <a:latin typeface="Arial"/>
                <a:cs typeface="Arial"/>
              </a:rPr>
              <a:t>three </a:t>
            </a:r>
            <a:r>
              <a:rPr sz="1200" spc="-5" dirty="0">
                <a:latin typeface="Arial"/>
                <a:cs typeface="Arial"/>
              </a:rPr>
              <a:t>products (</a:t>
            </a:r>
            <a:r>
              <a:rPr sz="1200" b="1" spc="-5" dirty="0">
                <a:latin typeface="Arial"/>
                <a:cs typeface="Arial"/>
              </a:rPr>
              <a:t>PC</a:t>
            </a:r>
            <a:r>
              <a:rPr sz="1200" spc="-5" dirty="0">
                <a:latin typeface="Arial"/>
                <a:cs typeface="Arial"/>
              </a:rPr>
              <a:t>, </a:t>
            </a:r>
            <a:r>
              <a:rPr sz="1200" b="1" spc="-5" dirty="0">
                <a:latin typeface="Arial"/>
                <a:cs typeface="Arial"/>
              </a:rPr>
              <a:t>monitor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MFP</a:t>
            </a:r>
            <a:r>
              <a:rPr sz="1200" spc="-5" dirty="0">
                <a:latin typeface="Arial"/>
                <a:cs typeface="Arial"/>
              </a:rPr>
              <a:t>) and there </a:t>
            </a:r>
            <a:r>
              <a:rPr sz="1200" dirty="0">
                <a:latin typeface="Arial"/>
                <a:cs typeface="Arial"/>
              </a:rPr>
              <a:t>are  </a:t>
            </a:r>
            <a:r>
              <a:rPr sz="1200" spc="-5" dirty="0">
                <a:latin typeface="Arial"/>
                <a:cs typeface="Arial"/>
              </a:rPr>
              <a:t>two </a:t>
            </a:r>
            <a:r>
              <a:rPr sz="1200" dirty="0">
                <a:latin typeface="Arial"/>
                <a:cs typeface="Arial"/>
              </a:rPr>
              <a:t>customers for </a:t>
            </a:r>
            <a:r>
              <a:rPr sz="1200" spc="-10" dirty="0">
                <a:latin typeface="Arial"/>
                <a:cs typeface="Arial"/>
              </a:rPr>
              <a:t>each </a:t>
            </a:r>
            <a:r>
              <a:rPr sz="1200" dirty="0">
                <a:latin typeface="Arial"/>
                <a:cs typeface="Arial"/>
              </a:rPr>
              <a:t>product. The </a:t>
            </a:r>
            <a:r>
              <a:rPr sz="1200" spc="-5" dirty="0">
                <a:latin typeface="Arial"/>
                <a:cs typeface="Arial"/>
              </a:rPr>
              <a:t>customer demand is fixed at 50 units </a:t>
            </a:r>
            <a:r>
              <a:rPr sz="1200" dirty="0">
                <a:latin typeface="Arial"/>
                <a:cs typeface="Arial"/>
              </a:rPr>
              <a:t>a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day.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Their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achieves </a:t>
            </a:r>
            <a:r>
              <a:rPr sz="1200" dirty="0">
                <a:latin typeface="Arial"/>
                <a:cs typeface="Arial"/>
              </a:rPr>
              <a:t>a 90% </a:t>
            </a:r>
            <a:r>
              <a:rPr sz="1200" spc="-5" dirty="0">
                <a:latin typeface="Arial"/>
                <a:cs typeface="Arial"/>
              </a:rPr>
              <a:t>customer service level </a:t>
            </a:r>
            <a:r>
              <a:rPr sz="1200" dirty="0">
                <a:latin typeface="Arial"/>
                <a:cs typeface="Arial"/>
              </a:rPr>
              <a:t>(CSL)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  <a:p>
            <a:pPr marL="469265" marR="5080" indent="-227965">
              <a:lnSpc>
                <a:spcPts val="1380"/>
              </a:lnSpc>
              <a:spcBef>
                <a:spcPts val="7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The distribution </a:t>
            </a:r>
            <a:r>
              <a:rPr sz="1200" spc="-10" dirty="0">
                <a:latin typeface="Arial"/>
                <a:cs typeface="Arial"/>
              </a:rPr>
              <a:t>centers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each product </a:t>
            </a:r>
            <a:r>
              <a:rPr sz="1200" spc="10" dirty="0">
                <a:latin typeface="Arial"/>
                <a:cs typeface="Arial"/>
              </a:rPr>
              <a:t>use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Min-max </a:t>
            </a:r>
            <a:r>
              <a:rPr sz="1200" dirty="0">
                <a:latin typeface="Arial"/>
                <a:cs typeface="Arial"/>
              </a:rPr>
              <a:t>(that </a:t>
            </a:r>
            <a:r>
              <a:rPr sz="1200" spc="-5" dirty="0">
                <a:latin typeface="Arial"/>
                <a:cs typeface="Arial"/>
              </a:rPr>
              <a:t>is, s,S) inventory 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policy.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minimum level is </a:t>
            </a:r>
            <a:r>
              <a:rPr sz="1200" dirty="0">
                <a:latin typeface="Arial"/>
                <a:cs typeface="Arial"/>
              </a:rPr>
              <a:t>57 </a:t>
            </a:r>
            <a:r>
              <a:rPr sz="1200" spc="-5" dirty="0">
                <a:latin typeface="Arial"/>
                <a:cs typeface="Arial"/>
              </a:rPr>
              <a:t>units subject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customer service level  of 90%. The maximum level is </a:t>
            </a:r>
            <a:r>
              <a:rPr sz="1200" dirty="0">
                <a:latin typeface="Arial"/>
                <a:cs typeface="Arial"/>
              </a:rPr>
              <a:t>113 </a:t>
            </a:r>
            <a:r>
              <a:rPr sz="1200" spc="-5" dirty="0">
                <a:latin typeface="Arial"/>
                <a:cs typeface="Arial"/>
              </a:rPr>
              <a:t>units subject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maximum storage </a:t>
            </a:r>
            <a:r>
              <a:rPr sz="1200" dirty="0">
                <a:latin typeface="Arial"/>
                <a:cs typeface="Arial"/>
              </a:rPr>
              <a:t>area  capacity for </a:t>
            </a:r>
            <a:r>
              <a:rPr sz="1200" spc="-5" dirty="0">
                <a:latin typeface="Arial"/>
                <a:cs typeface="Arial"/>
              </a:rPr>
              <a:t>each product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each distribution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center.</a:t>
            </a:r>
            <a:endParaRPr sz="1200">
              <a:latin typeface="Arial"/>
              <a:cs typeface="Arial"/>
            </a:endParaRPr>
          </a:p>
          <a:p>
            <a:pPr marL="469265" marR="87630" indent="-227965" algn="just">
              <a:lnSpc>
                <a:spcPts val="1380"/>
              </a:lnSpc>
              <a:spcBef>
                <a:spcPts val="680"/>
              </a:spcBef>
              <a:buFont typeface="Symbol"/>
              <a:buChar char="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The customer expects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receive their </a:t>
            </a:r>
            <a:r>
              <a:rPr sz="1200" dirty="0">
                <a:latin typeface="Arial"/>
                <a:cs typeface="Arial"/>
              </a:rPr>
              <a:t>order </a:t>
            </a:r>
            <a:r>
              <a:rPr sz="1200" spc="-10" dirty="0">
                <a:latin typeface="Arial"/>
                <a:cs typeface="Arial"/>
              </a:rPr>
              <a:t>within </a:t>
            </a:r>
            <a:r>
              <a:rPr sz="1200" spc="-5" dirty="0">
                <a:latin typeface="Arial"/>
                <a:cs typeface="Arial"/>
              </a:rPr>
              <a:t>two days. The </a:t>
            </a:r>
            <a:r>
              <a:rPr sz="1200" spc="-10" dirty="0">
                <a:latin typeface="Arial"/>
                <a:cs typeface="Arial"/>
              </a:rPr>
              <a:t>lead </a:t>
            </a:r>
            <a:r>
              <a:rPr sz="1200" spc="-5" dirty="0">
                <a:latin typeface="Arial"/>
                <a:cs typeface="Arial"/>
              </a:rPr>
              <a:t>time from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supplier </a:t>
            </a:r>
            <a:r>
              <a:rPr sz="1200" spc="-1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distribution centers is 0.7 days.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lead time from the distri-  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to customers varies </a:t>
            </a:r>
            <a:r>
              <a:rPr sz="1200" dirty="0">
                <a:latin typeface="Arial"/>
                <a:cs typeface="Arial"/>
              </a:rPr>
              <a:t>from </a:t>
            </a:r>
            <a:r>
              <a:rPr sz="1200" spc="-5" dirty="0">
                <a:latin typeface="Arial"/>
                <a:cs typeface="Arial"/>
              </a:rPr>
              <a:t>1.7 </a:t>
            </a:r>
            <a:r>
              <a:rPr sz="1200" dirty="0">
                <a:latin typeface="Arial"/>
                <a:cs typeface="Arial"/>
              </a:rPr>
              <a:t>to 1.95 </a:t>
            </a:r>
            <a:r>
              <a:rPr sz="1200" spc="-10" dirty="0">
                <a:latin typeface="Arial"/>
                <a:cs typeface="Arial"/>
              </a:rPr>
              <a:t>days </a:t>
            </a:r>
            <a:r>
              <a:rPr sz="1200" spc="-5" dirty="0">
                <a:latin typeface="Arial"/>
                <a:cs typeface="Arial"/>
              </a:rPr>
              <a:t>depending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the load-  ing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unloading processes at the distribution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centers.</a:t>
            </a:r>
            <a:endParaRPr sz="1200">
              <a:latin typeface="Arial"/>
              <a:cs typeface="Arial"/>
            </a:endParaRPr>
          </a:p>
          <a:p>
            <a:pPr marL="469265" marR="40640" indent="-227965">
              <a:lnSpc>
                <a:spcPct val="95900"/>
              </a:lnSpc>
              <a:spcBef>
                <a:spcPts val="65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Trucks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a 60 </a:t>
            </a:r>
            <a:r>
              <a:rPr sz="1200" spc="5" dirty="0">
                <a:latin typeface="Arial"/>
                <a:cs typeface="Arial"/>
              </a:rPr>
              <a:t>m</a:t>
            </a:r>
            <a:r>
              <a:rPr sz="1200" spc="7" baseline="27777" dirty="0">
                <a:latin typeface="Arial"/>
                <a:cs typeface="Arial"/>
              </a:rPr>
              <a:t>3 </a:t>
            </a:r>
            <a:r>
              <a:rPr sz="1200" spc="-5" dirty="0">
                <a:latin typeface="Arial"/>
                <a:cs typeface="Arial"/>
              </a:rPr>
              <a:t>capacity </a:t>
            </a:r>
            <a:r>
              <a:rPr sz="1200" dirty="0">
                <a:latin typeface="Arial"/>
                <a:cs typeface="Arial"/>
              </a:rPr>
              <a:t>transport </a:t>
            </a:r>
            <a:r>
              <a:rPr sz="1200" spc="-5" dirty="0">
                <a:latin typeface="Arial"/>
                <a:cs typeface="Arial"/>
              </a:rPr>
              <a:t>products </a:t>
            </a:r>
            <a:r>
              <a:rPr sz="1200" dirty="0">
                <a:latin typeface="Arial"/>
                <a:cs typeface="Arial"/>
              </a:rPr>
              <a:t>from </a:t>
            </a:r>
            <a:r>
              <a:rPr sz="1200" spc="-5" dirty="0">
                <a:latin typeface="Arial"/>
                <a:cs typeface="Arial"/>
              </a:rPr>
              <a:t>the supplier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distribu-  </a:t>
            </a:r>
            <a:r>
              <a:rPr sz="1200" dirty="0">
                <a:latin typeface="Arial"/>
                <a:cs typeface="Arial"/>
              </a:rPr>
              <a:t>tion centers. </a:t>
            </a:r>
            <a:r>
              <a:rPr sz="1200" spc="-5" dirty="0">
                <a:latin typeface="Arial"/>
                <a:cs typeface="Arial"/>
              </a:rPr>
              <a:t>Lorries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capacity </a:t>
            </a:r>
            <a:r>
              <a:rPr sz="1200" dirty="0">
                <a:latin typeface="Arial"/>
                <a:cs typeface="Arial"/>
              </a:rPr>
              <a:t>of 20 </a:t>
            </a:r>
            <a:r>
              <a:rPr sz="1200" spc="10" dirty="0">
                <a:latin typeface="Arial"/>
                <a:cs typeface="Arial"/>
              </a:rPr>
              <a:t>m</a:t>
            </a:r>
            <a:r>
              <a:rPr sz="1200" spc="15" baseline="27777" dirty="0">
                <a:latin typeface="Arial"/>
                <a:cs typeface="Arial"/>
              </a:rPr>
              <a:t>3 </a:t>
            </a:r>
            <a:r>
              <a:rPr sz="1200" spc="-5" dirty="0">
                <a:latin typeface="Arial"/>
                <a:cs typeface="Arial"/>
              </a:rPr>
              <a:t>transport products from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distribu-  </a:t>
            </a:r>
            <a:r>
              <a:rPr sz="1200" dirty="0">
                <a:latin typeface="Arial"/>
                <a:cs typeface="Arial"/>
              </a:rPr>
              <a:t>tion </a:t>
            </a:r>
            <a:r>
              <a:rPr sz="1200" spc="-5" dirty="0">
                <a:latin typeface="Arial"/>
                <a:cs typeface="Arial"/>
              </a:rPr>
              <a:t>centers to the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customers.</a:t>
            </a:r>
            <a:endParaRPr sz="1200">
              <a:latin typeface="Arial"/>
              <a:cs typeface="Arial"/>
            </a:endParaRPr>
          </a:p>
          <a:p>
            <a:pPr marL="469265" marR="49530" indent="-227965">
              <a:lnSpc>
                <a:spcPts val="1380"/>
              </a:lnSpc>
              <a:spcBef>
                <a:spcPts val="70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LTL </a:t>
            </a:r>
            <a:r>
              <a:rPr sz="1200" spc="-5" dirty="0">
                <a:latin typeface="Arial"/>
                <a:cs typeface="Arial"/>
              </a:rPr>
              <a:t>shipments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used without minimum load restriction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order aggregation. 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direct shipment distribution network is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used.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872480" cy="176466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62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50"/>
              </a:spcBef>
            </a:pPr>
            <a:r>
              <a:rPr sz="1200" b="1" dirty="0">
                <a:latin typeface="Arial"/>
                <a:cs typeface="Arial"/>
              </a:rPr>
              <a:t>Starting the </a:t>
            </a:r>
            <a:r>
              <a:rPr sz="1200" b="1" spc="-5" dirty="0">
                <a:latin typeface="Arial"/>
                <a:cs typeface="Arial"/>
              </a:rPr>
              <a:t>Case Study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0"/>
              </a:spcBef>
            </a:pPr>
            <a:r>
              <a:rPr sz="1200" dirty="0">
                <a:latin typeface="Arial"/>
                <a:cs typeface="Arial"/>
              </a:rPr>
              <a:t>To start </a:t>
            </a:r>
            <a:r>
              <a:rPr sz="1200" spc="-5" dirty="0">
                <a:latin typeface="Arial"/>
                <a:cs typeface="Arial"/>
              </a:rPr>
              <a:t>this case study, you need to import the Microsoft Excel template (</a:t>
            </a:r>
            <a:r>
              <a:rPr sz="1200" b="1" spc="-5" dirty="0">
                <a:latin typeface="Arial"/>
                <a:cs typeface="Arial"/>
              </a:rPr>
              <a:t>8 </a:t>
            </a:r>
            <a:r>
              <a:rPr sz="1200" b="1" dirty="0">
                <a:latin typeface="Arial"/>
                <a:cs typeface="Arial"/>
              </a:rPr>
              <a:t>SIM </a:t>
            </a:r>
            <a:r>
              <a:rPr sz="1200" b="1" spc="-5" dirty="0">
                <a:latin typeface="Arial"/>
                <a:cs typeface="Arial"/>
              </a:rPr>
              <a:t>Distri-  bution </a:t>
            </a:r>
            <a:r>
              <a:rPr sz="1200" b="1" dirty="0">
                <a:latin typeface="Arial"/>
                <a:cs typeface="Arial"/>
              </a:rPr>
              <a:t>Network </a:t>
            </a:r>
            <a:r>
              <a:rPr sz="1200" b="1" spc="-5" dirty="0">
                <a:latin typeface="Arial"/>
                <a:cs typeface="Arial"/>
              </a:rPr>
              <a:t>inside </a:t>
            </a:r>
            <a:r>
              <a:rPr sz="1200" b="1" dirty="0">
                <a:latin typeface="Arial"/>
                <a:cs typeface="Arial"/>
              </a:rPr>
              <a:t>4 </a:t>
            </a:r>
            <a:r>
              <a:rPr sz="1200" b="1" spc="-5" dirty="0">
                <a:latin typeface="Arial"/>
                <a:cs typeface="Arial"/>
              </a:rPr>
              <a:t>Walls </a:t>
            </a:r>
            <a:r>
              <a:rPr sz="1200" b="1" dirty="0">
                <a:latin typeface="Arial"/>
                <a:cs typeface="Arial"/>
              </a:rPr>
              <a:t>Models</a:t>
            </a:r>
            <a:r>
              <a:rPr sz="1200" dirty="0">
                <a:latin typeface="Arial"/>
                <a:cs typeface="Arial"/>
              </a:rPr>
              <a:t>) </a:t>
            </a:r>
            <a:r>
              <a:rPr sz="1200" spc="-5" dirty="0">
                <a:latin typeface="Arial"/>
                <a:cs typeface="Arial"/>
              </a:rPr>
              <a:t>you received </a:t>
            </a:r>
            <a:r>
              <a:rPr sz="1200" spc="-10" dirty="0">
                <a:latin typeface="Arial"/>
                <a:cs typeface="Arial"/>
              </a:rPr>
              <a:t>with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anyLogistix.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000">
              <a:latin typeface="Times New Roman"/>
              <a:cs typeface="Times New Roman"/>
            </a:endParaRPr>
          </a:p>
          <a:p>
            <a:pPr marL="12700" marR="8890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import the template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pointing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Help </a:t>
            </a:r>
            <a:r>
              <a:rPr sz="1200" spc="-5" dirty="0">
                <a:latin typeface="Arial"/>
                <a:cs typeface="Arial"/>
              </a:rPr>
              <a:t>menu and clicking </a:t>
            </a:r>
            <a:r>
              <a:rPr sz="1200" b="1" dirty="0">
                <a:latin typeface="Arial"/>
                <a:cs typeface="Arial"/>
              </a:rPr>
              <a:t>Import </a:t>
            </a:r>
            <a:r>
              <a:rPr sz="1200" b="1" spc="-5" dirty="0">
                <a:latin typeface="Arial"/>
                <a:cs typeface="Arial"/>
              </a:rPr>
              <a:t>Exam-  </a:t>
            </a:r>
            <a:r>
              <a:rPr sz="1200" b="1" dirty="0">
                <a:latin typeface="Arial"/>
                <a:cs typeface="Arial"/>
              </a:rPr>
              <a:t>ple</a:t>
            </a:r>
            <a:r>
              <a:rPr sz="1200" dirty="0">
                <a:latin typeface="Arial"/>
                <a:cs typeface="Arial"/>
              </a:rPr>
              <a:t>. </a:t>
            </a:r>
            <a:r>
              <a:rPr sz="1200" spc="-5" dirty="0">
                <a:latin typeface="Arial"/>
                <a:cs typeface="Arial"/>
              </a:rPr>
              <a:t>After the </a:t>
            </a:r>
            <a:r>
              <a:rPr sz="1200" b="1" spc="-5" dirty="0">
                <a:latin typeface="Arial"/>
                <a:cs typeface="Arial"/>
              </a:rPr>
              <a:t>Import Example </a:t>
            </a:r>
            <a:r>
              <a:rPr sz="1200" spc="-5" dirty="0">
                <a:latin typeface="Arial"/>
                <a:cs typeface="Arial"/>
              </a:rPr>
              <a:t>dialog box opens, click the scenario name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select it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then click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Import</a:t>
            </a:r>
            <a:r>
              <a:rPr sz="1200" spc="-5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8288" y="5855588"/>
            <a:ext cx="5746115" cy="11626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49: </a:t>
            </a:r>
            <a:r>
              <a:rPr sz="1200" spc="-5" dirty="0">
                <a:latin typeface="Arial"/>
                <a:cs typeface="Arial"/>
              </a:rPr>
              <a:t>Customers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three-stage supply </a:t>
            </a:r>
            <a:r>
              <a:rPr sz="1200" dirty="0">
                <a:latin typeface="Arial"/>
                <a:cs typeface="Arial"/>
              </a:rPr>
              <a:t>chain.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49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the six customer </a:t>
            </a:r>
            <a:r>
              <a:rPr sz="1200" spc="-5" dirty="0">
                <a:latin typeface="Arial"/>
                <a:cs typeface="Arial"/>
              </a:rPr>
              <a:t>locations we’ll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case study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well </a:t>
            </a:r>
            <a:r>
              <a:rPr sz="1200" dirty="0">
                <a:latin typeface="Arial"/>
                <a:cs typeface="Arial"/>
              </a:rPr>
              <a:t>as the 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in Berlin and Prague and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supplier in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Leipzig.</a:t>
            </a:r>
            <a:endParaRPr sz="1200">
              <a:latin typeface="Arial"/>
              <a:cs typeface="Arial"/>
            </a:endParaRPr>
          </a:p>
          <a:p>
            <a:pPr marL="12700" marR="141605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Our case </a:t>
            </a:r>
            <a:r>
              <a:rPr sz="1200" spc="-5" dirty="0">
                <a:latin typeface="Arial"/>
                <a:cs typeface="Arial"/>
              </a:rPr>
              <a:t>study </a:t>
            </a:r>
            <a:r>
              <a:rPr sz="1200" dirty="0">
                <a:latin typeface="Arial"/>
                <a:cs typeface="Arial"/>
              </a:rPr>
              <a:t>uses </a:t>
            </a:r>
            <a:r>
              <a:rPr sz="1200" spc="-5" dirty="0">
                <a:latin typeface="Arial"/>
                <a:cs typeface="Arial"/>
              </a:rPr>
              <a:t>three products: </a:t>
            </a:r>
            <a:r>
              <a:rPr sz="1200" b="1" spc="-5" dirty="0">
                <a:latin typeface="Arial"/>
                <a:cs typeface="Arial"/>
              </a:rPr>
              <a:t>PC</a:t>
            </a:r>
            <a:r>
              <a:rPr sz="1200" spc="-5" dirty="0">
                <a:latin typeface="Arial"/>
                <a:cs typeface="Arial"/>
              </a:rPr>
              <a:t>, </a:t>
            </a:r>
            <a:r>
              <a:rPr sz="1200" b="1" spc="-5" dirty="0">
                <a:latin typeface="Arial"/>
                <a:cs typeface="Arial"/>
              </a:rPr>
              <a:t>Monitor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MFP</a:t>
            </a:r>
            <a:r>
              <a:rPr sz="1200" spc="-5" dirty="0">
                <a:latin typeface="Arial"/>
                <a:cs typeface="Arial"/>
              </a:rPr>
              <a:t>. Figure 50 shows </a:t>
            </a:r>
            <a:r>
              <a:rPr sz="1200" dirty="0">
                <a:latin typeface="Arial"/>
                <a:cs typeface="Arial"/>
              </a:rPr>
              <a:t>each  product’s </a:t>
            </a:r>
            <a:r>
              <a:rPr sz="1200" spc="-5" dirty="0">
                <a:latin typeface="Arial"/>
                <a:cs typeface="Arial"/>
              </a:rPr>
              <a:t>selling price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-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cost.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376665"/>
            <a:ext cx="5915660" cy="1087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50: </a:t>
            </a:r>
            <a:r>
              <a:rPr sz="1200" spc="-5" dirty="0">
                <a:latin typeface="Arial"/>
                <a:cs typeface="Arial"/>
              </a:rPr>
              <a:t>Products in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case study’s supply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chain.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With our </a:t>
            </a:r>
            <a:r>
              <a:rPr sz="1200" spc="-5" dirty="0">
                <a:latin typeface="Arial"/>
                <a:cs typeface="Arial"/>
              </a:rPr>
              <a:t>products </a:t>
            </a:r>
            <a:r>
              <a:rPr sz="1200" dirty="0">
                <a:latin typeface="Arial"/>
                <a:cs typeface="Arial"/>
              </a:rPr>
              <a:t>set,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need </a:t>
            </a:r>
            <a:r>
              <a:rPr sz="1200" spc="-5" dirty="0">
                <a:latin typeface="Arial"/>
                <a:cs typeface="Arial"/>
              </a:rPr>
              <a:t>to convert each product’s volume. Doing this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allow 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determine the number of products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given vehicle can transport. You </a:t>
            </a:r>
            <a:r>
              <a:rPr sz="1200" dirty="0">
                <a:latin typeface="Arial"/>
                <a:cs typeface="Arial"/>
              </a:rPr>
              <a:t>can  use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Measurement Unit Conversions </a:t>
            </a:r>
            <a:r>
              <a:rPr sz="1200" spc="-5" dirty="0">
                <a:latin typeface="Arial"/>
                <a:cs typeface="Arial"/>
              </a:rPr>
              <a:t>table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convert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user-defined weight </a:t>
            </a:r>
            <a:r>
              <a:rPr sz="1200" dirty="0">
                <a:latin typeface="Arial"/>
                <a:cs typeface="Arial"/>
              </a:rPr>
              <a:t>and  </a:t>
            </a:r>
            <a:r>
              <a:rPr sz="1200" spc="-5" dirty="0">
                <a:latin typeface="Arial"/>
                <a:cs typeface="Arial"/>
              </a:rPr>
              <a:t>volume units you created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Measurement units</a:t>
            </a:r>
            <a:r>
              <a:rPr sz="1200" b="1" spc="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table.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430" y="2333243"/>
            <a:ext cx="5760720" cy="346290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00430" y="7158863"/>
            <a:ext cx="5756275" cy="115633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63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1945893"/>
            <a:ext cx="5838825" cy="9874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51: </a:t>
            </a:r>
            <a:r>
              <a:rPr sz="1200" spc="-5" dirty="0">
                <a:latin typeface="Arial"/>
                <a:cs typeface="Arial"/>
              </a:rPr>
              <a:t>Measurement unit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conversions.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b="1" spc="-5" dirty="0">
                <a:latin typeface="Arial"/>
                <a:cs typeface="Arial"/>
              </a:rPr>
              <a:t>Demand </a:t>
            </a:r>
            <a:r>
              <a:rPr sz="1200" b="1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Expected Lead</a:t>
            </a:r>
            <a:r>
              <a:rPr sz="1200" b="1" spc="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Time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52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demand type and expected lead </a:t>
            </a:r>
            <a:r>
              <a:rPr sz="1200" dirty="0">
                <a:latin typeface="Arial"/>
                <a:cs typeface="Arial"/>
              </a:rPr>
              <a:t>time for </a:t>
            </a:r>
            <a:r>
              <a:rPr sz="1200" spc="-5" dirty="0">
                <a:latin typeface="Arial"/>
                <a:cs typeface="Arial"/>
              </a:rPr>
              <a:t>each of the case study’s  </a:t>
            </a:r>
            <a:r>
              <a:rPr sz="1200" dirty="0">
                <a:latin typeface="Arial"/>
                <a:cs typeface="Arial"/>
              </a:rPr>
              <a:t>six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customers.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4383150"/>
            <a:ext cx="3712210" cy="813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52: </a:t>
            </a:r>
            <a:r>
              <a:rPr sz="1200" spc="-5" dirty="0">
                <a:latin typeface="Arial"/>
                <a:cs typeface="Arial"/>
              </a:rPr>
              <a:t>Customer demand and expected lead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time.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spc="-5" dirty="0">
                <a:latin typeface="Arial"/>
                <a:cs typeface="Arial"/>
              </a:rPr>
              <a:t>Transportation Policy </a:t>
            </a:r>
            <a:r>
              <a:rPr sz="1200" b="1" dirty="0">
                <a:latin typeface="Arial"/>
                <a:cs typeface="Arial"/>
              </a:rPr>
              <a:t>and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Costs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can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two types of vehicles </a:t>
            </a:r>
            <a:r>
              <a:rPr sz="1200" dirty="0">
                <a:latin typeface="Arial"/>
                <a:cs typeface="Arial"/>
              </a:rPr>
              <a:t>(Figure</a:t>
            </a:r>
            <a:r>
              <a:rPr sz="1200" spc="-5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53).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6340220"/>
            <a:ext cx="5854065" cy="10864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53: </a:t>
            </a:r>
            <a:r>
              <a:rPr sz="1200" spc="-5" dirty="0">
                <a:latin typeface="Arial"/>
                <a:cs typeface="Arial"/>
              </a:rPr>
              <a:t>Vehicle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types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Transportation costs and time computation are based </a:t>
            </a:r>
            <a:r>
              <a:rPr sz="1200" dirty="0">
                <a:latin typeface="Arial"/>
                <a:cs typeface="Arial"/>
              </a:rPr>
              <a:t>on the </a:t>
            </a:r>
            <a:r>
              <a:rPr sz="1200" spc="-5" dirty="0">
                <a:latin typeface="Arial"/>
                <a:cs typeface="Arial"/>
              </a:rPr>
              <a:t>rules you define in </a:t>
            </a:r>
            <a:r>
              <a:rPr sz="1200" dirty="0">
                <a:latin typeface="Arial"/>
                <a:cs typeface="Arial"/>
              </a:rPr>
              <a:t>the  </a:t>
            </a:r>
            <a:r>
              <a:rPr sz="1200" b="1" spc="-5" dirty="0">
                <a:latin typeface="Arial"/>
                <a:cs typeface="Arial"/>
              </a:rPr>
              <a:t>Paths </a:t>
            </a:r>
            <a:r>
              <a:rPr sz="1200" spc="-5" dirty="0">
                <a:latin typeface="Arial"/>
                <a:cs typeface="Arial"/>
              </a:rPr>
              <a:t>table (Figure 54). </a:t>
            </a:r>
            <a:r>
              <a:rPr sz="1200" spc="2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can see transportation </a:t>
            </a:r>
            <a:r>
              <a:rPr sz="1200" dirty="0">
                <a:latin typeface="Arial"/>
                <a:cs typeface="Arial"/>
              </a:rPr>
              <a:t>costs are </a:t>
            </a:r>
            <a:r>
              <a:rPr sz="1200" spc="-5" dirty="0">
                <a:latin typeface="Arial"/>
                <a:cs typeface="Arial"/>
              </a:rPr>
              <a:t>calculated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$1.0 </a:t>
            </a:r>
            <a:r>
              <a:rPr sz="1200" dirty="0">
                <a:latin typeface="Arial"/>
                <a:cs typeface="Arial"/>
              </a:rPr>
              <a:t>x </a:t>
            </a:r>
            <a:r>
              <a:rPr sz="1200" spc="-5" dirty="0">
                <a:latin typeface="Arial"/>
                <a:cs typeface="Arial"/>
              </a:rPr>
              <a:t>vol-  </a:t>
            </a:r>
            <a:r>
              <a:rPr sz="1200" dirty="0">
                <a:latin typeface="Arial"/>
                <a:cs typeface="Arial"/>
              </a:rPr>
              <a:t>ume x </a:t>
            </a:r>
            <a:r>
              <a:rPr sz="1200" spc="-5" dirty="0">
                <a:latin typeface="Arial"/>
                <a:cs typeface="Arial"/>
              </a:rPr>
              <a:t>distance. </a:t>
            </a: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then set the transportation time from our Leipzig-based supplier </a:t>
            </a:r>
            <a:r>
              <a:rPr sz="1200" dirty="0">
                <a:latin typeface="Arial"/>
                <a:cs typeface="Arial"/>
              </a:rPr>
              <a:t>to  both </a:t>
            </a:r>
            <a:r>
              <a:rPr sz="1200" spc="-5" dirty="0">
                <a:latin typeface="Arial"/>
                <a:cs typeface="Arial"/>
              </a:rPr>
              <a:t>distribution centers </a:t>
            </a:r>
            <a:r>
              <a:rPr sz="1200" dirty="0">
                <a:latin typeface="Arial"/>
                <a:cs typeface="Arial"/>
              </a:rPr>
              <a:t>to a </a:t>
            </a:r>
            <a:r>
              <a:rPr sz="1200" spc="-5" dirty="0">
                <a:latin typeface="Arial"/>
                <a:cs typeface="Arial"/>
              </a:rPr>
              <a:t>fixed 0.7 </a:t>
            </a:r>
            <a:r>
              <a:rPr sz="1200" dirty="0">
                <a:latin typeface="Arial"/>
                <a:cs typeface="Arial"/>
              </a:rPr>
              <a:t>days.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88288" y="8129396"/>
            <a:ext cx="2252345" cy="5626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54: </a:t>
            </a:r>
            <a:r>
              <a:rPr sz="1200" spc="-5" dirty="0">
                <a:latin typeface="Arial"/>
                <a:cs typeface="Arial"/>
              </a:rPr>
              <a:t>Transportation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b="1" spc="-5" dirty="0">
                <a:latin typeface="Arial"/>
                <a:cs typeface="Arial"/>
              </a:rPr>
              <a:t>Entering </a:t>
            </a:r>
            <a:r>
              <a:rPr sz="1200" b="1" dirty="0">
                <a:latin typeface="Arial"/>
                <a:cs typeface="Arial"/>
              </a:rPr>
              <a:t>a </a:t>
            </a:r>
            <a:r>
              <a:rPr sz="1200" b="1" spc="-5" dirty="0">
                <a:latin typeface="Arial"/>
                <a:cs typeface="Arial"/>
              </a:rPr>
              <a:t>Fixed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Value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00988" y="8838945"/>
            <a:ext cx="5934075" cy="67818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8740" rIns="0" bIns="0" rtlCol="0">
            <a:spAutoFit/>
          </a:bodyPr>
          <a:lstStyle/>
          <a:p>
            <a:pPr marL="73025" marR="94615">
              <a:lnSpc>
                <a:spcPts val="1380"/>
              </a:lnSpc>
              <a:spcBef>
                <a:spcPts val="620"/>
              </a:spcBef>
            </a:pPr>
            <a:r>
              <a:rPr sz="1200" b="1" spc="-5" dirty="0">
                <a:latin typeface="Arial"/>
                <a:cs typeface="Arial"/>
              </a:rPr>
              <a:t>Note</a:t>
            </a:r>
            <a:r>
              <a:rPr sz="1200" spc="-5" dirty="0">
                <a:latin typeface="Arial"/>
                <a:cs typeface="Arial"/>
              </a:rPr>
              <a:t>: Numerical values </a:t>
            </a:r>
            <a:r>
              <a:rPr sz="1200" dirty="0">
                <a:latin typeface="Arial"/>
                <a:cs typeface="Arial"/>
              </a:rPr>
              <a:t>can be </a:t>
            </a:r>
            <a:r>
              <a:rPr sz="1200" spc="-5" dirty="0">
                <a:latin typeface="Arial"/>
                <a:cs typeface="Arial"/>
              </a:rPr>
              <a:t>fixed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stochastic (defined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probability distribution).  The corresponding table cells provide the drop-down menu that allows you </a:t>
            </a:r>
            <a:r>
              <a:rPr sz="1200" dirty="0">
                <a:latin typeface="Arial"/>
                <a:cs typeface="Arial"/>
              </a:rPr>
              <a:t>to set </a:t>
            </a:r>
            <a:r>
              <a:rPr sz="1200" spc="-5" dirty="0">
                <a:latin typeface="Arial"/>
                <a:cs typeface="Arial"/>
              </a:rPr>
              <a:t>the  desired value. You can also enter the value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manually.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00988" y="8835897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891844" y="9520122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00430" y="900683"/>
            <a:ext cx="5756021" cy="9797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905074" y="3074669"/>
            <a:ext cx="5578529" cy="125412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900430" y="5337047"/>
            <a:ext cx="5757418" cy="94741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900430" y="7490967"/>
            <a:ext cx="5925439" cy="58356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64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2508248"/>
            <a:ext cx="5716905" cy="233172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enter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numerical value, </a:t>
            </a:r>
            <a:r>
              <a:rPr sz="1200" dirty="0">
                <a:latin typeface="Arial"/>
                <a:cs typeface="Arial"/>
              </a:rPr>
              <a:t>do one </a:t>
            </a:r>
            <a:r>
              <a:rPr sz="1200" spc="-5" dirty="0">
                <a:latin typeface="Arial"/>
                <a:cs typeface="Arial"/>
              </a:rPr>
              <a:t>of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following: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i="1" dirty="0">
                <a:latin typeface="Arial"/>
                <a:cs typeface="Arial"/>
              </a:rPr>
              <a:t>Option 1: </a:t>
            </a:r>
            <a:r>
              <a:rPr sz="1200" i="1" spc="-5" dirty="0">
                <a:latin typeface="Arial"/>
                <a:cs typeface="Arial"/>
              </a:rPr>
              <a:t>Entering </a:t>
            </a:r>
            <a:r>
              <a:rPr sz="1200" i="1" dirty="0">
                <a:latin typeface="Arial"/>
                <a:cs typeface="Arial"/>
              </a:rPr>
              <a:t>a</a:t>
            </a:r>
            <a:r>
              <a:rPr sz="1200" i="1" spc="-15" dirty="0">
                <a:latin typeface="Arial"/>
                <a:cs typeface="Arial"/>
              </a:rPr>
              <a:t> </a:t>
            </a:r>
            <a:r>
              <a:rPr sz="1200" i="1" spc="-5" dirty="0">
                <a:latin typeface="Arial"/>
                <a:cs typeface="Arial"/>
              </a:rPr>
              <a:t>value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40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Click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table cell to activate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edit box.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40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Click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arrow next </a:t>
            </a:r>
            <a:r>
              <a:rPr sz="1200" dirty="0">
                <a:latin typeface="Arial"/>
                <a:cs typeface="Arial"/>
              </a:rPr>
              <a:t>to the </a:t>
            </a:r>
            <a:r>
              <a:rPr sz="1200" spc="-5" dirty="0">
                <a:latin typeface="Arial"/>
                <a:cs typeface="Arial"/>
              </a:rPr>
              <a:t>cell value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open the </a:t>
            </a:r>
            <a:r>
              <a:rPr sz="1200" dirty="0">
                <a:latin typeface="Arial"/>
                <a:cs typeface="Arial"/>
              </a:rPr>
              <a:t>drop-down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menu.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40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Do one of the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following:</a:t>
            </a:r>
            <a:endParaRPr sz="1200">
              <a:latin typeface="Arial"/>
              <a:cs typeface="Arial"/>
            </a:endParaRPr>
          </a:p>
          <a:p>
            <a:pPr marL="926465" marR="5080" lvl="1" indent="-228600">
              <a:lnSpc>
                <a:spcPts val="1380"/>
              </a:lnSpc>
              <a:spcBef>
                <a:spcPts val="710"/>
              </a:spcBef>
              <a:buFont typeface="Symbol"/>
              <a:buChar char=""/>
              <a:tabLst>
                <a:tab pos="926465" algn="l"/>
                <a:tab pos="927100" algn="l"/>
              </a:tabLst>
            </a:pP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enter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fixed value, click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10" dirty="0">
                <a:latin typeface="Arial"/>
                <a:cs typeface="Arial"/>
              </a:rPr>
              <a:t>Type </a:t>
            </a:r>
            <a:r>
              <a:rPr sz="1200" spc="-5" dirty="0">
                <a:latin typeface="Arial"/>
                <a:cs typeface="Arial"/>
              </a:rPr>
              <a:t>list </a:t>
            </a:r>
            <a:r>
              <a:rPr sz="1200" dirty="0">
                <a:latin typeface="Arial"/>
                <a:cs typeface="Arial"/>
              </a:rPr>
              <a:t>and enter </a:t>
            </a:r>
            <a:r>
              <a:rPr sz="1200" spc="-5" dirty="0">
                <a:latin typeface="Arial"/>
                <a:cs typeface="Arial"/>
              </a:rPr>
              <a:t>the desired value in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Value </a:t>
            </a:r>
            <a:r>
              <a:rPr sz="1200" spc="-5" dirty="0">
                <a:latin typeface="Arial"/>
                <a:cs typeface="Arial"/>
              </a:rPr>
              <a:t>box.</a:t>
            </a:r>
            <a:endParaRPr sz="1200">
              <a:latin typeface="Arial"/>
              <a:cs typeface="Arial"/>
            </a:endParaRPr>
          </a:p>
          <a:p>
            <a:pPr marL="926465" marR="122555" lvl="1" indent="-228600">
              <a:lnSpc>
                <a:spcPts val="1380"/>
              </a:lnSpc>
              <a:spcBef>
                <a:spcPts val="685"/>
              </a:spcBef>
              <a:buFont typeface="Symbol"/>
              <a:buChar char=""/>
              <a:tabLst>
                <a:tab pos="926465" algn="l"/>
                <a:tab pos="927100" algn="l"/>
              </a:tabLst>
            </a:pP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enter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stochastic value, click the </a:t>
            </a:r>
            <a:r>
              <a:rPr sz="1200" b="1" spc="-10" dirty="0">
                <a:latin typeface="Arial"/>
                <a:cs typeface="Arial"/>
              </a:rPr>
              <a:t>Type </a:t>
            </a:r>
            <a:r>
              <a:rPr sz="1200" dirty="0">
                <a:latin typeface="Arial"/>
                <a:cs typeface="Arial"/>
              </a:rPr>
              <a:t>list, </a:t>
            </a:r>
            <a:r>
              <a:rPr sz="1200" spc="-5" dirty="0">
                <a:latin typeface="Arial"/>
                <a:cs typeface="Arial"/>
              </a:rPr>
              <a:t>choose the desired  probability distribution,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then set the distribution parameters in the  fields below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list.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815338" y="4910962"/>
            <a:ext cx="5026025" cy="67818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8740" rIns="0" bIns="0" rtlCol="0">
            <a:spAutoFit/>
          </a:bodyPr>
          <a:lstStyle/>
          <a:p>
            <a:pPr marL="112395" marR="102235" algn="just">
              <a:lnSpc>
                <a:spcPts val="1380"/>
              </a:lnSpc>
              <a:spcBef>
                <a:spcPts val="620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supports </a:t>
            </a:r>
            <a:r>
              <a:rPr sz="1200" spc="-5" dirty="0">
                <a:latin typeface="Arial"/>
                <a:cs typeface="Arial"/>
              </a:rPr>
              <a:t>uniform, triangular, exponential, normal </a:t>
            </a:r>
            <a:r>
              <a:rPr sz="1200" dirty="0">
                <a:latin typeface="Arial"/>
                <a:cs typeface="Arial"/>
              </a:rPr>
              <a:t>and  </a:t>
            </a:r>
            <a:r>
              <a:rPr sz="1200" spc="-5" dirty="0">
                <a:latin typeface="Arial"/>
                <a:cs typeface="Arial"/>
              </a:rPr>
              <a:t>lognormal probability distributions.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parameters you 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provide  vary </a:t>
            </a:r>
            <a:r>
              <a:rPr sz="1200" dirty="0">
                <a:latin typeface="Arial"/>
                <a:cs typeface="Arial"/>
              </a:rPr>
              <a:t>by the </a:t>
            </a:r>
            <a:r>
              <a:rPr sz="1200" spc="-5" dirty="0">
                <a:latin typeface="Arial"/>
                <a:cs typeface="Arial"/>
              </a:rPr>
              <a:t>probability distribution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type.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815338" y="4907914"/>
            <a:ext cx="5027295" cy="0"/>
          </a:xfrm>
          <a:custGeom>
            <a:avLst/>
            <a:gdLst/>
            <a:ahLst/>
            <a:cxnLst/>
            <a:rect l="l" t="t" r="r" b="b"/>
            <a:pathLst>
              <a:path w="5027295">
                <a:moveTo>
                  <a:pt x="0" y="0"/>
                </a:moveTo>
                <a:lnTo>
                  <a:pt x="5027041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806194" y="5592190"/>
            <a:ext cx="5036185" cy="0"/>
          </a:xfrm>
          <a:custGeom>
            <a:avLst/>
            <a:gdLst/>
            <a:ahLst/>
            <a:cxnLst/>
            <a:rect l="l" t="t" r="r" b="b"/>
            <a:pathLst>
              <a:path w="5036184">
                <a:moveTo>
                  <a:pt x="0" y="0"/>
                </a:moveTo>
                <a:lnTo>
                  <a:pt x="5036184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5580760"/>
            <a:ext cx="5720080" cy="32175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265" marR="717550" indent="-228600">
              <a:lnSpc>
                <a:spcPct val="137600"/>
              </a:lnSpc>
              <a:spcBef>
                <a:spcPts val="100"/>
              </a:spcBef>
            </a:pPr>
            <a:r>
              <a:rPr sz="1200" dirty="0">
                <a:latin typeface="Arial"/>
                <a:cs typeface="Arial"/>
              </a:rPr>
              <a:t>4. </a:t>
            </a:r>
            <a:r>
              <a:rPr sz="1200" spc="-5" dirty="0">
                <a:latin typeface="Arial"/>
                <a:cs typeface="Arial"/>
              </a:rPr>
              <a:t>Save your changes </a:t>
            </a:r>
            <a:r>
              <a:rPr sz="1200" dirty="0">
                <a:latin typeface="Arial"/>
                <a:cs typeface="Arial"/>
              </a:rPr>
              <a:t>by pressing Enter or </a:t>
            </a:r>
            <a:r>
              <a:rPr sz="1200" spc="-5" dirty="0">
                <a:latin typeface="Arial"/>
                <a:cs typeface="Arial"/>
              </a:rPr>
              <a:t>clicking </a:t>
            </a:r>
            <a:r>
              <a:rPr sz="1200" dirty="0">
                <a:latin typeface="Arial"/>
                <a:cs typeface="Arial"/>
              </a:rPr>
              <a:t>outside </a:t>
            </a:r>
            <a:r>
              <a:rPr sz="1200" spc="-5" dirty="0">
                <a:latin typeface="Arial"/>
                <a:cs typeface="Arial"/>
              </a:rPr>
              <a:t>of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cell. 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discard your changes, </a:t>
            </a:r>
            <a:r>
              <a:rPr sz="1200" dirty="0">
                <a:latin typeface="Arial"/>
                <a:cs typeface="Arial"/>
              </a:rPr>
              <a:t>press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Escape.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i="1" dirty="0">
                <a:latin typeface="Arial"/>
                <a:cs typeface="Arial"/>
              </a:rPr>
              <a:t>Option 2: </a:t>
            </a:r>
            <a:r>
              <a:rPr sz="1200" i="1" spc="-5" dirty="0">
                <a:latin typeface="Arial"/>
                <a:cs typeface="Arial"/>
              </a:rPr>
              <a:t>Manually entering </a:t>
            </a:r>
            <a:r>
              <a:rPr sz="1200" i="1" dirty="0">
                <a:latin typeface="Arial"/>
                <a:cs typeface="Arial"/>
              </a:rPr>
              <a:t>a</a:t>
            </a:r>
            <a:r>
              <a:rPr sz="1200" i="1" spc="20" dirty="0">
                <a:latin typeface="Arial"/>
                <a:cs typeface="Arial"/>
              </a:rPr>
              <a:t> </a:t>
            </a:r>
            <a:r>
              <a:rPr sz="1200" i="1" spc="-5" dirty="0">
                <a:latin typeface="Arial"/>
                <a:cs typeface="Arial"/>
              </a:rPr>
              <a:t>value: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40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Click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table cell to activate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edit box.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40"/>
              </a:spcBef>
              <a:buAutoNum type="arabicPeriod"/>
              <a:tabLst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Enter </a:t>
            </a:r>
            <a:r>
              <a:rPr sz="1200" spc="-5" dirty="0">
                <a:latin typeface="Arial"/>
                <a:cs typeface="Arial"/>
              </a:rPr>
              <a:t>the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value:</a:t>
            </a:r>
            <a:endParaRPr sz="1200">
              <a:latin typeface="Arial"/>
              <a:cs typeface="Arial"/>
            </a:endParaRPr>
          </a:p>
          <a:p>
            <a:pPr marL="926465" lvl="1" indent="-228600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926465" algn="l"/>
                <a:tab pos="927100" algn="l"/>
              </a:tabLst>
            </a:pPr>
            <a:r>
              <a:rPr sz="1200" spc="5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enter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fixed value, </a:t>
            </a:r>
            <a:r>
              <a:rPr sz="1200" dirty="0">
                <a:latin typeface="Arial"/>
                <a:cs typeface="Arial"/>
              </a:rPr>
              <a:t>enter </a:t>
            </a:r>
            <a:r>
              <a:rPr sz="1200" spc="-5" dirty="0">
                <a:latin typeface="Arial"/>
                <a:cs typeface="Arial"/>
              </a:rPr>
              <a:t>the desired numerical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value.</a:t>
            </a:r>
            <a:endParaRPr sz="1200">
              <a:latin typeface="Arial"/>
              <a:cs typeface="Arial"/>
            </a:endParaRPr>
          </a:p>
          <a:p>
            <a:pPr marL="926465" lvl="1" indent="-228600">
              <a:lnSpc>
                <a:spcPts val="1410"/>
              </a:lnSpc>
              <a:spcBef>
                <a:spcPts val="620"/>
              </a:spcBef>
              <a:buFont typeface="Symbol"/>
              <a:buChar char=""/>
              <a:tabLst>
                <a:tab pos="926465" algn="l"/>
                <a:tab pos="927100" algn="l"/>
              </a:tabLst>
            </a:pP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enter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stochastic value, </a:t>
            </a:r>
            <a:r>
              <a:rPr sz="1200" dirty="0">
                <a:latin typeface="Arial"/>
                <a:cs typeface="Arial"/>
              </a:rPr>
              <a:t>use the </a:t>
            </a:r>
            <a:r>
              <a:rPr sz="1200" spc="-5" dirty="0">
                <a:latin typeface="Arial"/>
                <a:cs typeface="Arial"/>
              </a:rPr>
              <a:t>following format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enter the</a:t>
            </a:r>
            <a:r>
              <a:rPr sz="1200" spc="5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value:</a:t>
            </a:r>
            <a:endParaRPr sz="1200">
              <a:latin typeface="Arial"/>
              <a:cs typeface="Arial"/>
            </a:endParaRPr>
          </a:p>
          <a:p>
            <a:pPr marL="926465">
              <a:lnSpc>
                <a:spcPts val="1410"/>
              </a:lnSpc>
            </a:pPr>
            <a:r>
              <a:rPr sz="1200" i="1" spc="-5" dirty="0">
                <a:latin typeface="Arial"/>
                <a:cs typeface="Arial"/>
              </a:rPr>
              <a:t>Distribution Type(Parameter </a:t>
            </a:r>
            <a:r>
              <a:rPr sz="1200" i="1" dirty="0">
                <a:latin typeface="Arial"/>
                <a:cs typeface="Arial"/>
              </a:rPr>
              <a:t>1, </a:t>
            </a:r>
            <a:r>
              <a:rPr sz="1200" i="1" spc="-5" dirty="0">
                <a:latin typeface="Arial"/>
                <a:cs typeface="Arial"/>
              </a:rPr>
              <a:t>Parameter </a:t>
            </a:r>
            <a:r>
              <a:rPr sz="1200" i="1" dirty="0">
                <a:latin typeface="Arial"/>
                <a:cs typeface="Arial"/>
              </a:rPr>
              <a:t>2,</a:t>
            </a:r>
            <a:r>
              <a:rPr sz="1200" i="1" spc="-5" dirty="0">
                <a:latin typeface="Arial"/>
                <a:cs typeface="Arial"/>
              </a:rPr>
              <a:t> </a:t>
            </a:r>
            <a:r>
              <a:rPr sz="1200" i="1" dirty="0">
                <a:latin typeface="Arial"/>
                <a:cs typeface="Arial"/>
              </a:rPr>
              <a:t>...)</a:t>
            </a:r>
            <a:r>
              <a:rPr sz="1200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  <a:p>
            <a:pPr marL="926465">
              <a:lnSpc>
                <a:spcPct val="100000"/>
              </a:lnSpc>
              <a:spcBef>
                <a:spcPts val="540"/>
              </a:spcBef>
            </a:pPr>
            <a:r>
              <a:rPr sz="1200" b="1" spc="-5" dirty="0">
                <a:latin typeface="Arial"/>
                <a:cs typeface="Arial"/>
              </a:rPr>
              <a:t>Example: </a:t>
            </a:r>
            <a:r>
              <a:rPr sz="1200" spc="-5" dirty="0">
                <a:latin typeface="Arial"/>
                <a:cs typeface="Arial"/>
              </a:rPr>
              <a:t>Uniform(5.0,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6.0).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spc="-5" dirty="0">
                <a:latin typeface="Arial"/>
                <a:cs typeface="Arial"/>
              </a:rPr>
              <a:t>Reviewing </a:t>
            </a:r>
            <a:r>
              <a:rPr sz="1200" b="1" dirty="0">
                <a:latin typeface="Arial"/>
                <a:cs typeface="Arial"/>
              </a:rPr>
              <a:t>the Path </a:t>
            </a:r>
            <a:r>
              <a:rPr sz="1200" b="1" spc="-5" dirty="0">
                <a:latin typeface="Arial"/>
                <a:cs typeface="Arial"/>
              </a:rPr>
              <a:t>Table’s</a:t>
            </a:r>
            <a:r>
              <a:rPr sz="1200" b="1" spc="-3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Parameters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5"/>
              </a:spcBef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Paths </a:t>
            </a:r>
            <a:r>
              <a:rPr sz="1200" spc="-5" dirty="0">
                <a:latin typeface="Arial"/>
                <a:cs typeface="Arial"/>
              </a:rPr>
              <a:t>table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set </a:t>
            </a:r>
            <a:r>
              <a:rPr sz="1200" dirty="0">
                <a:latin typeface="Arial"/>
                <a:cs typeface="Arial"/>
              </a:rPr>
              <a:t>up </a:t>
            </a:r>
            <a:r>
              <a:rPr sz="1200" spc="-5" dirty="0">
                <a:latin typeface="Arial"/>
                <a:cs typeface="Arial"/>
              </a:rPr>
              <a:t>the parameters listed in the table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below.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dirty="0">
                <a:latin typeface="Arial"/>
                <a:cs typeface="Arial"/>
              </a:rPr>
              <a:t>Table </a:t>
            </a:r>
            <a:r>
              <a:rPr sz="1200" b="1" spc="-5" dirty="0">
                <a:latin typeface="Arial"/>
                <a:cs typeface="Arial"/>
              </a:rPr>
              <a:t>9: </a:t>
            </a:r>
            <a:r>
              <a:rPr sz="1200" spc="-5" dirty="0">
                <a:latin typeface="Arial"/>
                <a:cs typeface="Arial"/>
              </a:rPr>
              <a:t>Parameters available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Paths</a:t>
            </a:r>
            <a:r>
              <a:rPr sz="1200" b="1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table.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900988" y="8863329"/>
          <a:ext cx="5943600" cy="8051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554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786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Parameter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Purpose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From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19113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Defines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path’s origin location. This is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reference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the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Lo-  cations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table.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0" name="object 10"/>
          <p:cNvSpPr/>
          <p:nvPr/>
        </p:nvSpPr>
        <p:spPr>
          <a:xfrm>
            <a:off x="900430" y="900683"/>
            <a:ext cx="2084324" cy="154470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65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943600" cy="85388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554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786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877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Parameter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Purpose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5" dirty="0">
                          <a:latin typeface="Arial"/>
                          <a:cs typeface="Arial"/>
                        </a:rPr>
                        <a:t>To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175895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Defines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path’s target location. This is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reference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the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Lo-  cations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table.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216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Cost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Calculation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R="860425" algn="ctr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Defines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basis for transportation cost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calculations: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344170" indent="-182880">
                        <a:lnSpc>
                          <a:spcPts val="1290"/>
                        </a:lnSpc>
                        <a:spcBef>
                          <a:spcPts val="625"/>
                        </a:spcBef>
                        <a:buFont typeface="Symbol"/>
                        <a:buChar char=""/>
                        <a:tabLst>
                          <a:tab pos="344805" algn="l"/>
                        </a:tabLst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Weight-based Cost: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0.0 </a:t>
                      </a:r>
                      <a:r>
                        <a:rPr sz="1100" i="1" dirty="0">
                          <a:latin typeface="Arial"/>
                          <a:cs typeface="Arial"/>
                        </a:rPr>
                        <a:t>*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weight </a:t>
                      </a:r>
                      <a:r>
                        <a:rPr sz="1100" i="1" dirty="0">
                          <a:latin typeface="Arial"/>
                          <a:cs typeface="Arial"/>
                        </a:rPr>
                        <a:t>+</a:t>
                      </a:r>
                      <a:r>
                        <a:rPr sz="1100" i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0.0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344170">
                        <a:lnSpc>
                          <a:spcPts val="129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Formula parameters are weight and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Add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cost.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344170" indent="-182880">
                        <a:lnSpc>
                          <a:spcPts val="1290"/>
                        </a:lnSpc>
                        <a:spcBef>
                          <a:spcPts val="625"/>
                        </a:spcBef>
                        <a:buFont typeface="Symbol"/>
                        <a:buChar char=""/>
                        <a:tabLst>
                          <a:tab pos="344805" algn="l"/>
                        </a:tabLst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Volume-based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Cost: </a:t>
                      </a:r>
                      <a:r>
                        <a:rPr sz="1100" i="1" spc="-10" dirty="0">
                          <a:latin typeface="Arial"/>
                          <a:cs typeface="Arial"/>
                        </a:rPr>
                        <a:t>0.0 </a:t>
                      </a:r>
                      <a:r>
                        <a:rPr sz="1100" i="1" dirty="0">
                          <a:latin typeface="Arial"/>
                          <a:cs typeface="Arial"/>
                        </a:rPr>
                        <a:t>*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volume </a:t>
                      </a:r>
                      <a:r>
                        <a:rPr sz="1100" i="1" dirty="0">
                          <a:latin typeface="Arial"/>
                          <a:cs typeface="Arial"/>
                        </a:rPr>
                        <a:t>+</a:t>
                      </a:r>
                      <a:r>
                        <a:rPr sz="1100" i="1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0.0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344170">
                        <a:lnSpc>
                          <a:spcPts val="129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Formula parameters are volume and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Add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cost.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344170" indent="-182880">
                        <a:lnSpc>
                          <a:spcPts val="1290"/>
                        </a:lnSpc>
                        <a:spcBef>
                          <a:spcPts val="625"/>
                        </a:spcBef>
                        <a:buFont typeface="Symbol"/>
                        <a:buChar char=""/>
                        <a:tabLst>
                          <a:tab pos="344805" algn="l"/>
                        </a:tabLst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Weight &amp;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Distance-based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Cost: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0.0 </a:t>
                      </a:r>
                      <a:r>
                        <a:rPr sz="1100" i="1" dirty="0">
                          <a:latin typeface="Arial"/>
                          <a:cs typeface="Arial"/>
                        </a:rPr>
                        <a:t>*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weight </a:t>
                      </a:r>
                      <a:r>
                        <a:rPr sz="1100" i="1" dirty="0">
                          <a:latin typeface="Arial"/>
                          <a:cs typeface="Arial"/>
                        </a:rPr>
                        <a:t>*</a:t>
                      </a:r>
                      <a:r>
                        <a:rPr sz="1100" i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distance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344170">
                        <a:lnSpc>
                          <a:spcPts val="129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Formula parameters are Cost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per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kg-km,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weight and</a:t>
                      </a:r>
                      <a:r>
                        <a:rPr sz="1100" spc="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distance.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344170" marR="330200" indent="-182880" algn="just">
                        <a:lnSpc>
                          <a:spcPct val="95600"/>
                        </a:lnSpc>
                        <a:spcBef>
                          <a:spcPts val="680"/>
                        </a:spcBef>
                        <a:buFont typeface="Symbol"/>
                        <a:buChar char=""/>
                        <a:tabLst>
                          <a:tab pos="344805" algn="l"/>
                        </a:tabLst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Volume &amp;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Distance-based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Cost: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0.0 </a:t>
                      </a:r>
                      <a:r>
                        <a:rPr sz="1100" i="1" dirty="0">
                          <a:latin typeface="Arial"/>
                          <a:cs typeface="Arial"/>
                        </a:rPr>
                        <a:t>*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volume </a:t>
                      </a:r>
                      <a:r>
                        <a:rPr sz="1100" i="1" dirty="0">
                          <a:latin typeface="Arial"/>
                          <a:cs typeface="Arial"/>
                        </a:rPr>
                        <a:t>*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distance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Formula parameters are Cost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per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m3-km,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volume and dis-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tance.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344170" indent="-182880">
                        <a:lnSpc>
                          <a:spcPts val="1290"/>
                        </a:lnSpc>
                        <a:spcBef>
                          <a:spcPts val="625"/>
                        </a:spcBef>
                        <a:buFont typeface="Symbol"/>
                        <a:buChar char=""/>
                        <a:tabLst>
                          <a:tab pos="344805" algn="l"/>
                        </a:tabLst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Fixed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Delivery Cost: </a:t>
                      </a:r>
                      <a:r>
                        <a:rPr sz="1100" i="1" spc="-10" dirty="0">
                          <a:latin typeface="Arial"/>
                          <a:cs typeface="Arial"/>
                        </a:rPr>
                        <a:t>0.0</a:t>
                      </a:r>
                      <a:r>
                        <a:rPr sz="1100" i="1" dirty="0">
                          <a:latin typeface="Arial"/>
                          <a:cs typeface="Arial"/>
                        </a:rPr>
                        <a:t> -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344170">
                        <a:lnSpc>
                          <a:spcPts val="129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Formula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parameter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is</a:t>
                      </a:r>
                      <a:r>
                        <a:rPr sz="1100" spc="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Cost.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344170" indent="-182880">
                        <a:lnSpc>
                          <a:spcPts val="1290"/>
                        </a:lnSpc>
                        <a:spcBef>
                          <a:spcPts val="625"/>
                        </a:spcBef>
                        <a:buFont typeface="Symbol"/>
                        <a:buChar char=""/>
                        <a:tabLst>
                          <a:tab pos="344805" algn="l"/>
                        </a:tabLst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Distance-based Cost: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0.0 </a:t>
                      </a:r>
                      <a:r>
                        <a:rPr sz="1100" i="1" dirty="0">
                          <a:latin typeface="Arial"/>
                          <a:cs typeface="Arial"/>
                        </a:rPr>
                        <a:t>*</a:t>
                      </a:r>
                      <a:r>
                        <a:rPr sz="1100" i="1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i="1" spc="-5" dirty="0">
                          <a:latin typeface="Arial"/>
                          <a:cs typeface="Arial"/>
                        </a:rPr>
                        <a:t>distance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344170">
                        <a:lnSpc>
                          <a:spcPts val="129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Formula parameters are Cost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per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km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and</a:t>
                      </a:r>
                      <a:r>
                        <a:rPr sz="11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distance.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557530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Cost</a:t>
                      </a:r>
                      <a:r>
                        <a:rPr sz="1100" spc="-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Calculation  Parameters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Defines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parameters for cost calculation</a:t>
                      </a:r>
                      <a:r>
                        <a:rPr sz="11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formulas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Distance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17843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Defines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path length in km/miles. If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set to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zero,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path length  is calculated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based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on GIS information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Time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11493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Defines transportation time for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path in days. If set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zero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time,  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transportation time is calculated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based on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GIS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information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Straight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23177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Defines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if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anyLogistix should use straight paths between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sites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  real roads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Vehicle Type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19875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Defines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vehicle type (previously defined vehicles in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Vehi-  cle Types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table) used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for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shipping products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along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</a:t>
                      </a:r>
                      <a:r>
                        <a:rPr sz="1100" spc="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path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177800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Regulates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handling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for 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amount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less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than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se-  lected vehicle’s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capacity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Min Load,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ratio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In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FTL transportation policy, it defines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minimum load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ratio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Aggregate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61594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Defines whether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 are accumulated during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time period  defined in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Aggregation Period,</a:t>
                      </a:r>
                      <a:r>
                        <a:rPr sz="1100" b="1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days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877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Aggregation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period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period during which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 are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aggregated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81216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Inclusion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Type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path’s</a:t>
                      </a:r>
                      <a:r>
                        <a:rPr sz="11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status: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527050" indent="-228600">
                        <a:lnSpc>
                          <a:spcPct val="100000"/>
                        </a:lnSpc>
                        <a:spcBef>
                          <a:spcPts val="625"/>
                        </a:spcBef>
                        <a:buFont typeface="Symbol"/>
                        <a:buChar char=""/>
                        <a:tabLst>
                          <a:tab pos="527050" algn="l"/>
                          <a:tab pos="527685" algn="l"/>
                        </a:tabLst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Include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-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Vehicles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can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use it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get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their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destination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527050" indent="-228600">
                        <a:lnSpc>
                          <a:spcPct val="100000"/>
                        </a:lnSpc>
                        <a:spcBef>
                          <a:spcPts val="625"/>
                        </a:spcBef>
                        <a:buFont typeface="Symbol"/>
                        <a:buChar char=""/>
                        <a:tabLst>
                          <a:tab pos="527050" algn="l"/>
                          <a:tab pos="527685" algn="l"/>
                        </a:tabLst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Exclude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- 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scenario does not use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</a:t>
                      </a:r>
                      <a:r>
                        <a:rPr sz="1100" spc="-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path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957570" cy="14370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66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50"/>
              </a:spcBef>
            </a:pPr>
            <a:r>
              <a:rPr sz="1200" b="1" dirty="0">
                <a:latin typeface="Arial"/>
                <a:cs typeface="Arial"/>
              </a:rPr>
              <a:t>Grouping Supply Chain</a:t>
            </a:r>
            <a:r>
              <a:rPr sz="1200" b="1" spc="-3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Elements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0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the next </a:t>
            </a:r>
            <a:r>
              <a:rPr sz="1200" dirty="0">
                <a:latin typeface="Arial"/>
                <a:cs typeface="Arial"/>
              </a:rPr>
              <a:t>step, </a:t>
            </a:r>
            <a:r>
              <a:rPr sz="1200" spc="-5" dirty="0">
                <a:latin typeface="Arial"/>
                <a:cs typeface="Arial"/>
              </a:rPr>
              <a:t>we’ll </a:t>
            </a:r>
            <a:r>
              <a:rPr sz="1200" dirty="0">
                <a:latin typeface="Arial"/>
                <a:cs typeface="Arial"/>
              </a:rPr>
              <a:t>create four </a:t>
            </a:r>
            <a:r>
              <a:rPr sz="1200" spc="-5" dirty="0">
                <a:latin typeface="Arial"/>
                <a:cs typeface="Arial"/>
              </a:rPr>
              <a:t>groups (</a:t>
            </a:r>
            <a:r>
              <a:rPr sz="1200" b="1" spc="-5" dirty="0">
                <a:latin typeface="Arial"/>
                <a:cs typeface="Arial"/>
              </a:rPr>
              <a:t>DCs</a:t>
            </a:r>
            <a:r>
              <a:rPr sz="1200" spc="-5" dirty="0">
                <a:latin typeface="Arial"/>
                <a:cs typeface="Arial"/>
              </a:rPr>
              <a:t>, </a:t>
            </a:r>
            <a:r>
              <a:rPr sz="1200" b="1" spc="-5" dirty="0">
                <a:latin typeface="Arial"/>
                <a:cs typeface="Arial"/>
              </a:rPr>
              <a:t>Customers </a:t>
            </a:r>
            <a:r>
              <a:rPr sz="1200" b="1" dirty="0">
                <a:latin typeface="Arial"/>
                <a:cs typeface="Arial"/>
              </a:rPr>
              <a:t>Prague</a:t>
            </a:r>
            <a:r>
              <a:rPr sz="1200" dirty="0">
                <a:latin typeface="Arial"/>
                <a:cs typeface="Arial"/>
              </a:rPr>
              <a:t>, </a:t>
            </a:r>
            <a:r>
              <a:rPr sz="1200" b="1" spc="-10" dirty="0">
                <a:latin typeface="Arial"/>
                <a:cs typeface="Arial"/>
              </a:rPr>
              <a:t>All </a:t>
            </a:r>
            <a:r>
              <a:rPr sz="1200" b="1" spc="-5" dirty="0">
                <a:latin typeface="Arial"/>
                <a:cs typeface="Arial"/>
              </a:rPr>
              <a:t>customers </a:t>
            </a:r>
            <a:r>
              <a:rPr sz="1200" spc="-5" dirty="0">
                <a:latin typeface="Arial"/>
                <a:cs typeface="Arial"/>
              </a:rPr>
              <a:t>and  </a:t>
            </a:r>
            <a:r>
              <a:rPr sz="1200" b="1" spc="-5" dirty="0">
                <a:latin typeface="Arial"/>
                <a:cs typeface="Arial"/>
              </a:rPr>
              <a:t>Customers Berlin</a:t>
            </a:r>
            <a:r>
              <a:rPr sz="1200" spc="-5" dirty="0">
                <a:latin typeface="Arial"/>
                <a:cs typeface="Arial"/>
              </a:rPr>
              <a:t>) </a:t>
            </a:r>
            <a:r>
              <a:rPr sz="1200" dirty="0">
                <a:latin typeface="Arial"/>
                <a:cs typeface="Arial"/>
              </a:rPr>
              <a:t>to make </a:t>
            </a:r>
            <a:r>
              <a:rPr sz="1200" spc="-5" dirty="0">
                <a:latin typeface="Arial"/>
                <a:cs typeface="Arial"/>
              </a:rPr>
              <a:t>it easier </a:t>
            </a:r>
            <a:r>
              <a:rPr sz="1200" dirty="0">
                <a:latin typeface="Arial"/>
                <a:cs typeface="Arial"/>
              </a:rPr>
              <a:t>for us to </a:t>
            </a:r>
            <a:r>
              <a:rPr sz="1200" spc="-5" dirty="0">
                <a:latin typeface="Arial"/>
                <a:cs typeface="Arial"/>
              </a:rPr>
              <a:t>develop our model and analyze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re-  sults (Figure </a:t>
            </a:r>
            <a:r>
              <a:rPr sz="1200" dirty="0">
                <a:latin typeface="Arial"/>
                <a:cs typeface="Arial"/>
              </a:rPr>
              <a:t>55). </a:t>
            </a:r>
            <a:r>
              <a:rPr sz="1200" spc="-5" dirty="0">
                <a:latin typeface="Arial"/>
                <a:cs typeface="Arial"/>
              </a:rPr>
              <a:t>Instead of creating individual paths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each customer, </a:t>
            </a:r>
            <a:r>
              <a:rPr sz="1200" dirty="0">
                <a:latin typeface="Arial"/>
                <a:cs typeface="Arial"/>
              </a:rPr>
              <a:t>we’ll create a  path </a:t>
            </a:r>
            <a:r>
              <a:rPr sz="1200" spc="-5" dirty="0">
                <a:latin typeface="Arial"/>
                <a:cs typeface="Arial"/>
              </a:rPr>
              <a:t>from the </a:t>
            </a:r>
            <a:r>
              <a:rPr sz="1200" b="1" spc="-5" dirty="0">
                <a:latin typeface="Arial"/>
                <a:cs typeface="Arial"/>
              </a:rPr>
              <a:t>DCs </a:t>
            </a:r>
            <a:r>
              <a:rPr sz="1200" spc="-5" dirty="0">
                <a:latin typeface="Arial"/>
                <a:cs typeface="Arial"/>
              </a:rPr>
              <a:t>group to the </a:t>
            </a:r>
            <a:r>
              <a:rPr sz="1200" b="1" spc="-5" dirty="0">
                <a:latin typeface="Arial"/>
                <a:cs typeface="Arial"/>
              </a:rPr>
              <a:t>Customers Prague</a:t>
            </a:r>
            <a:r>
              <a:rPr sz="1200" b="1" spc="5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group.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8288" y="2977641"/>
            <a:ext cx="5815330" cy="9893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55: </a:t>
            </a:r>
            <a:r>
              <a:rPr sz="1200" dirty="0">
                <a:latin typeface="Arial"/>
                <a:cs typeface="Arial"/>
              </a:rPr>
              <a:t>Groups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spc="-5" dirty="0">
                <a:latin typeface="Arial"/>
                <a:cs typeface="Arial"/>
              </a:rPr>
              <a:t>Inventory </a:t>
            </a:r>
            <a:r>
              <a:rPr sz="1200" b="1" dirty="0">
                <a:latin typeface="Arial"/>
                <a:cs typeface="Arial"/>
              </a:rPr>
              <a:t>Control</a:t>
            </a:r>
            <a:r>
              <a:rPr sz="1200" b="1" spc="-15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Policy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The information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dirty="0">
                <a:latin typeface="Arial"/>
                <a:cs typeface="Arial"/>
              </a:rPr>
              <a:t>Policy </a:t>
            </a:r>
            <a:r>
              <a:rPr sz="1200" b="1" spc="-5" dirty="0">
                <a:latin typeface="Arial"/>
                <a:cs typeface="Arial"/>
              </a:rPr>
              <a:t>Parameters </a:t>
            </a:r>
            <a:r>
              <a:rPr sz="1200" spc="-5" dirty="0">
                <a:latin typeface="Arial"/>
                <a:cs typeface="Arial"/>
              </a:rPr>
              <a:t>column shows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our example </a:t>
            </a:r>
            <a:r>
              <a:rPr sz="1200" dirty="0">
                <a:latin typeface="Arial"/>
                <a:cs typeface="Arial"/>
              </a:rPr>
              <a:t>uses a (</a:t>
            </a:r>
            <a:r>
              <a:rPr sz="1200" i="1" dirty="0">
                <a:latin typeface="Arial"/>
                <a:cs typeface="Arial"/>
              </a:rPr>
              <a:t>s,S</a:t>
            </a:r>
            <a:r>
              <a:rPr sz="1200" dirty="0">
                <a:latin typeface="Arial"/>
                <a:cs typeface="Arial"/>
              </a:rPr>
              <a:t>) 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policy (Figure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56).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561458"/>
            <a:ext cx="23545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56: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</a:t>
            </a:r>
            <a:r>
              <a:rPr sz="1200" spc="-5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4942966"/>
            <a:ext cx="5934075" cy="67818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9375" rIns="0" bIns="0" rtlCol="0">
            <a:spAutoFit/>
          </a:bodyPr>
          <a:lstStyle/>
          <a:p>
            <a:pPr marL="67945" marR="137160">
              <a:lnSpc>
                <a:spcPts val="1380"/>
              </a:lnSpc>
              <a:spcBef>
                <a:spcPts val="62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uses the </a:t>
            </a:r>
            <a:r>
              <a:rPr sz="1200" b="1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table to </a:t>
            </a:r>
            <a:r>
              <a:rPr sz="1200" spc="-5" dirty="0">
                <a:latin typeface="Arial"/>
                <a:cs typeface="Arial"/>
              </a:rPr>
              <a:t>define an inventory policy’s </a:t>
            </a:r>
            <a:r>
              <a:rPr sz="1200" dirty="0">
                <a:latin typeface="Arial"/>
                <a:cs typeface="Arial"/>
              </a:rPr>
              <a:t>parame-  ters. </a:t>
            </a:r>
            <a:r>
              <a:rPr sz="1200" spc="-5" dirty="0">
                <a:latin typeface="Arial"/>
                <a:cs typeface="Arial"/>
              </a:rPr>
              <a:t>However,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“Inventory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10" dirty="0">
                <a:latin typeface="Arial"/>
                <a:cs typeface="Arial"/>
              </a:rPr>
              <a:t>policy” </a:t>
            </a:r>
            <a:r>
              <a:rPr sz="1200" spc="-5" dirty="0">
                <a:latin typeface="Arial"/>
                <a:cs typeface="Arial"/>
              </a:rPr>
              <a:t>throughout this guide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describe the  parameters defined in the </a:t>
            </a:r>
            <a:r>
              <a:rPr sz="1200" b="1" spc="-5" dirty="0">
                <a:latin typeface="Arial"/>
                <a:cs typeface="Arial"/>
              </a:rPr>
              <a:t>Inventory</a:t>
            </a:r>
            <a:r>
              <a:rPr sz="1200" b="1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table.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4939918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5624194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5757798"/>
            <a:ext cx="4271645" cy="536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use the </a:t>
            </a:r>
            <a:r>
              <a:rPr sz="1200" b="1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table to </a:t>
            </a:r>
            <a:r>
              <a:rPr sz="1200" spc="-5" dirty="0">
                <a:latin typeface="Arial"/>
                <a:cs typeface="Arial"/>
              </a:rPr>
              <a:t>set up the following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parameters: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dirty="0">
                <a:latin typeface="Arial"/>
                <a:cs typeface="Arial"/>
              </a:rPr>
              <a:t>Table 10: </a:t>
            </a:r>
            <a:r>
              <a:rPr sz="1200" spc="-5" dirty="0">
                <a:latin typeface="Arial"/>
                <a:cs typeface="Arial"/>
              </a:rPr>
              <a:t>Parameters available in the </a:t>
            </a:r>
            <a:r>
              <a:rPr sz="1200" b="1" spc="-5" dirty="0">
                <a:latin typeface="Arial"/>
                <a:cs typeface="Arial"/>
              </a:rPr>
              <a:t>Inventory</a:t>
            </a:r>
            <a:r>
              <a:rPr sz="1200" b="1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table.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900988" y="6359016"/>
          <a:ext cx="5943600" cy="35223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548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7921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Parameter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Purpose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Facility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88900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facility or group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facilities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for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which an inventory policy  is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specified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Product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11176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product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group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products which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policy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is applied  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to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Policy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Type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type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inventory control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Policy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Parameters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parameters for selected inventory control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Initial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Stock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initial quantity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products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at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site(s)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Check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If inventory is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checked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periodically or after each</a:t>
                      </a:r>
                      <a:r>
                        <a:rPr sz="11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change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number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days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between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inventory level</a:t>
                      </a:r>
                      <a:r>
                        <a:rPr sz="1100" spc="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checks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Policy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Basis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Whether quantity or days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demand is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policy</a:t>
                      </a:r>
                      <a:r>
                        <a:rPr sz="1100" spc="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basis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Stock Calculation</a:t>
                      </a:r>
                      <a:r>
                        <a:rPr sz="11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Window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number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days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calculate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mean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daily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demand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10" name="object 10"/>
          <p:cNvSpPr/>
          <p:nvPr/>
        </p:nvSpPr>
        <p:spPr>
          <a:xfrm>
            <a:off x="900430" y="2005583"/>
            <a:ext cx="5757164" cy="91782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00430" y="4107179"/>
            <a:ext cx="5758942" cy="38253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67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943600" cy="11252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548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7921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877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Parameter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Purpose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Time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Period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157480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period during which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inventory policy will be consid-  ered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Inclusion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Type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status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given inventory 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888288" y="2087625"/>
            <a:ext cx="2499360" cy="52832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200" b="1" dirty="0">
                <a:latin typeface="Arial"/>
                <a:cs typeface="Arial"/>
              </a:rPr>
              <a:t>Sourcing</a:t>
            </a:r>
            <a:r>
              <a:rPr sz="1200" b="1" spc="-5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Policy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57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sourcing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3669918"/>
            <a:ext cx="5948680" cy="13379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57: </a:t>
            </a:r>
            <a:r>
              <a:rPr sz="1200" spc="-5" dirty="0">
                <a:latin typeface="Arial"/>
                <a:cs typeface="Arial"/>
              </a:rPr>
              <a:t>Sourcing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b="1" spc="-5" dirty="0">
                <a:latin typeface="Arial"/>
                <a:cs typeface="Arial"/>
              </a:rPr>
              <a:t>Defining Operational </a:t>
            </a:r>
            <a:r>
              <a:rPr sz="1200" b="1" dirty="0">
                <a:latin typeface="Arial"/>
                <a:cs typeface="Arial"/>
              </a:rPr>
              <a:t>Costs at </a:t>
            </a:r>
            <a:r>
              <a:rPr sz="1200" b="1" spc="-5" dirty="0">
                <a:latin typeface="Arial"/>
                <a:cs typeface="Arial"/>
              </a:rPr>
              <a:t>Distribution Centers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Finally,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Facility </a:t>
            </a:r>
            <a:r>
              <a:rPr sz="1200" b="1" dirty="0">
                <a:latin typeface="Arial"/>
                <a:cs typeface="Arial"/>
              </a:rPr>
              <a:t>Expenses </a:t>
            </a:r>
            <a:r>
              <a:rPr sz="1200" spc="-5" dirty="0">
                <a:latin typeface="Arial"/>
                <a:cs typeface="Arial"/>
              </a:rPr>
              <a:t>table to define </a:t>
            </a:r>
            <a:r>
              <a:rPr sz="1200" dirty="0">
                <a:latin typeface="Arial"/>
                <a:cs typeface="Arial"/>
              </a:rPr>
              <a:t>the costs </a:t>
            </a:r>
            <a:r>
              <a:rPr sz="1200" spc="-5" dirty="0">
                <a:latin typeface="Arial"/>
                <a:cs typeface="Arial"/>
              </a:rPr>
              <a:t>of operating the distribu-  </a:t>
            </a:r>
            <a:r>
              <a:rPr sz="1200" dirty="0">
                <a:latin typeface="Arial"/>
                <a:cs typeface="Arial"/>
              </a:rPr>
              <a:t>tion </a:t>
            </a:r>
            <a:r>
              <a:rPr sz="1200" spc="-5" dirty="0">
                <a:latin typeface="Arial"/>
                <a:cs typeface="Arial"/>
              </a:rPr>
              <a:t>centers.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addition </a:t>
            </a:r>
            <a:r>
              <a:rPr sz="1200" dirty="0">
                <a:latin typeface="Arial"/>
                <a:cs typeface="Arial"/>
              </a:rPr>
              <a:t>to the cost </a:t>
            </a:r>
            <a:r>
              <a:rPr sz="1200" spc="-5" dirty="0">
                <a:latin typeface="Arial"/>
                <a:cs typeface="Arial"/>
              </a:rPr>
              <a:t>of operating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distribution centers,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simulation  includes interest </a:t>
            </a:r>
            <a:r>
              <a:rPr sz="1200" dirty="0">
                <a:latin typeface="Arial"/>
                <a:cs typeface="Arial"/>
              </a:rPr>
              <a:t>rate </a:t>
            </a:r>
            <a:r>
              <a:rPr sz="1200" spc="-5" dirty="0">
                <a:latin typeface="Arial"/>
                <a:cs typeface="Arial"/>
              </a:rPr>
              <a:t>(10%, expressed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0.1)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inventory carrying </a:t>
            </a:r>
            <a:r>
              <a:rPr sz="1200" dirty="0">
                <a:latin typeface="Arial"/>
                <a:cs typeface="Arial"/>
              </a:rPr>
              <a:t>costs per </a:t>
            </a:r>
            <a:r>
              <a:rPr sz="1200" spc="-5" dirty="0">
                <a:latin typeface="Arial"/>
                <a:cs typeface="Arial"/>
              </a:rPr>
              <a:t>day </a:t>
            </a:r>
            <a:r>
              <a:rPr sz="1200" dirty="0">
                <a:latin typeface="Arial"/>
                <a:cs typeface="Arial"/>
              </a:rPr>
              <a:t>per  m</a:t>
            </a:r>
            <a:r>
              <a:rPr sz="1200" baseline="27777" dirty="0">
                <a:latin typeface="Arial"/>
                <a:cs typeface="Arial"/>
              </a:rPr>
              <a:t>3 </a:t>
            </a:r>
            <a:r>
              <a:rPr sz="1200" spc="-5" dirty="0">
                <a:latin typeface="Arial"/>
                <a:cs typeface="Arial"/>
              </a:rPr>
              <a:t>($0.01, expressed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0.01) (Figure</a:t>
            </a:r>
            <a:r>
              <a:rPr sz="1200" spc="-1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58).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88288" y="6462140"/>
            <a:ext cx="5946775" cy="2281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58: </a:t>
            </a:r>
            <a:r>
              <a:rPr sz="1200" spc="-5" dirty="0">
                <a:latin typeface="Arial"/>
                <a:cs typeface="Arial"/>
              </a:rPr>
              <a:t>Inventory holding </a:t>
            </a:r>
            <a:r>
              <a:rPr sz="1200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at distribution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centers.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Creating </a:t>
            </a:r>
            <a:r>
              <a:rPr sz="1400" b="1" dirty="0">
                <a:latin typeface="Arial"/>
                <a:cs typeface="Arial"/>
              </a:rPr>
              <a:t>a </a:t>
            </a:r>
            <a:r>
              <a:rPr sz="1400" b="1" spc="-10" dirty="0">
                <a:latin typeface="Arial"/>
                <a:cs typeface="Arial"/>
              </a:rPr>
              <a:t>KPI</a:t>
            </a:r>
            <a:r>
              <a:rPr sz="1400" b="1" spc="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Dashboard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60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spc="-5" dirty="0">
                <a:latin typeface="Arial"/>
                <a:cs typeface="Arial"/>
              </a:rPr>
              <a:t>define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extended KPI dashboard by </a:t>
            </a:r>
            <a:r>
              <a:rPr sz="1200" dirty="0">
                <a:latin typeface="Arial"/>
                <a:cs typeface="Arial"/>
              </a:rPr>
              <a:t>creating the </a:t>
            </a:r>
            <a:r>
              <a:rPr sz="1200" spc="-5" dirty="0">
                <a:latin typeface="Arial"/>
                <a:cs typeface="Arial"/>
              </a:rPr>
              <a:t>following </a:t>
            </a:r>
            <a:r>
              <a:rPr sz="1200" dirty="0">
                <a:latin typeface="Arial"/>
                <a:cs typeface="Arial"/>
              </a:rPr>
              <a:t>three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tabs: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1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Financial and customer performance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KPI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Operational performance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KPI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capacity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dynamics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dirty="0">
                <a:latin typeface="Arial"/>
                <a:cs typeface="Arial"/>
              </a:rPr>
              <a:t>Tab 1: </a:t>
            </a:r>
            <a:r>
              <a:rPr sz="1200" b="1" spc="-5" dirty="0">
                <a:latin typeface="Arial"/>
                <a:cs typeface="Arial"/>
              </a:rPr>
              <a:t>Financial </a:t>
            </a:r>
            <a:r>
              <a:rPr sz="1200" b="1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Customer Performance</a:t>
            </a:r>
            <a:r>
              <a:rPr sz="1200" b="1" spc="-2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KPI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0"/>
              </a:spcBef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dashboard’s </a:t>
            </a:r>
            <a:r>
              <a:rPr sz="1200" b="1" spc="-5" dirty="0">
                <a:latin typeface="Arial"/>
                <a:cs typeface="Arial"/>
              </a:rPr>
              <a:t>Financial </a:t>
            </a:r>
            <a:r>
              <a:rPr sz="1200" b="1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customer performance </a:t>
            </a:r>
            <a:r>
              <a:rPr sz="1200" dirty="0">
                <a:latin typeface="Arial"/>
                <a:cs typeface="Arial"/>
              </a:rPr>
              <a:t>tab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spc="-5" dirty="0">
                <a:latin typeface="Arial"/>
                <a:cs typeface="Arial"/>
              </a:rPr>
              <a:t>have </a:t>
            </a:r>
            <a:r>
              <a:rPr sz="1200" dirty="0">
                <a:latin typeface="Arial"/>
                <a:cs typeface="Arial"/>
              </a:rPr>
              <a:t>six </a:t>
            </a:r>
            <a:r>
              <a:rPr sz="1200" spc="-5" dirty="0">
                <a:latin typeface="Arial"/>
                <a:cs typeface="Arial"/>
              </a:rPr>
              <a:t>blocks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help  </a:t>
            </a:r>
            <a:r>
              <a:rPr sz="1200" dirty="0">
                <a:latin typeface="Arial"/>
                <a:cs typeface="Arial"/>
              </a:rPr>
              <a:t>us assess our </a:t>
            </a:r>
            <a:r>
              <a:rPr sz="1200" spc="-5" dirty="0">
                <a:latin typeface="Arial"/>
                <a:cs typeface="Arial"/>
              </a:rPr>
              <a:t>supply chain’s financial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customer performance (Figure</a:t>
            </a:r>
            <a:r>
              <a:rPr sz="1200" dirty="0">
                <a:latin typeface="Arial"/>
                <a:cs typeface="Arial"/>
              </a:rPr>
              <a:t> 59).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900430" y="2757055"/>
            <a:ext cx="5755640" cy="84602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00430" y="5148452"/>
            <a:ext cx="5755513" cy="68770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0430" y="5912357"/>
            <a:ext cx="5757291" cy="475214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68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3050793"/>
            <a:ext cx="59563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59: </a:t>
            </a:r>
            <a:r>
              <a:rPr sz="1200" dirty="0">
                <a:latin typeface="Arial"/>
                <a:cs typeface="Arial"/>
              </a:rPr>
              <a:t>The six </a:t>
            </a:r>
            <a:r>
              <a:rPr sz="1200" spc="-5" dirty="0">
                <a:latin typeface="Arial"/>
                <a:cs typeface="Arial"/>
              </a:rPr>
              <a:t>blocks </a:t>
            </a:r>
            <a:r>
              <a:rPr sz="1200" dirty="0">
                <a:latin typeface="Arial"/>
                <a:cs typeface="Arial"/>
              </a:rPr>
              <a:t>that make up our </a:t>
            </a:r>
            <a:r>
              <a:rPr sz="1200" b="1" spc="-5" dirty="0">
                <a:latin typeface="Arial"/>
                <a:cs typeface="Arial"/>
              </a:rPr>
              <a:t>Financial </a:t>
            </a:r>
            <a:r>
              <a:rPr sz="1200" b="1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customer performance</a:t>
            </a:r>
            <a:r>
              <a:rPr sz="1200" b="1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3430777"/>
            <a:ext cx="5934075" cy="50482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81280" rIns="0" bIns="0" rtlCol="0">
            <a:spAutoFit/>
          </a:bodyPr>
          <a:lstStyle/>
          <a:p>
            <a:pPr marL="73025" marR="454025">
              <a:lnSpc>
                <a:spcPts val="1380"/>
              </a:lnSpc>
              <a:spcBef>
                <a:spcPts val="640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dirty="0">
                <a:latin typeface="Arial"/>
                <a:cs typeface="Arial"/>
              </a:rPr>
              <a:t>For more </a:t>
            </a:r>
            <a:r>
              <a:rPr sz="1200" spc="-5" dirty="0">
                <a:latin typeface="Arial"/>
                <a:cs typeface="Arial"/>
              </a:rPr>
              <a:t>information about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technical issues of KPI dashboard </a:t>
            </a:r>
            <a:r>
              <a:rPr sz="1200" dirty="0">
                <a:latin typeface="Arial"/>
                <a:cs typeface="Arial"/>
              </a:rPr>
              <a:t>design,  </a:t>
            </a:r>
            <a:r>
              <a:rPr sz="1200" spc="-5" dirty="0">
                <a:latin typeface="Arial"/>
                <a:cs typeface="Arial"/>
              </a:rPr>
              <a:t>please review </a:t>
            </a:r>
            <a:r>
              <a:rPr sz="1200" dirty="0">
                <a:latin typeface="Arial"/>
                <a:cs typeface="Arial"/>
              </a:rPr>
              <a:t>Chapter 1 </a:t>
            </a:r>
            <a:r>
              <a:rPr sz="1200" spc="-5" dirty="0">
                <a:latin typeface="Arial"/>
                <a:cs typeface="Arial"/>
              </a:rPr>
              <a:t>in this guide.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3427729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3938650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4072254"/>
            <a:ext cx="5965825" cy="38354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dashboard’s first block will display information about revenue, </a:t>
            </a:r>
            <a:r>
              <a:rPr sz="1200" dirty="0">
                <a:latin typeface="Arial"/>
                <a:cs typeface="Arial"/>
              </a:rPr>
              <a:t>total costs, </a:t>
            </a:r>
            <a:r>
              <a:rPr sz="1200" spc="-5" dirty="0">
                <a:latin typeface="Arial"/>
                <a:cs typeface="Arial"/>
              </a:rPr>
              <a:t>profit, </a:t>
            </a:r>
            <a:r>
              <a:rPr sz="1200" dirty="0">
                <a:latin typeface="Arial"/>
                <a:cs typeface="Arial"/>
              </a:rPr>
              <a:t>car-  </a:t>
            </a:r>
            <a:r>
              <a:rPr sz="1200" spc="-5" dirty="0">
                <a:latin typeface="Arial"/>
                <a:cs typeface="Arial"/>
              </a:rPr>
              <a:t>rying </a:t>
            </a:r>
            <a:r>
              <a:rPr sz="1200" dirty="0">
                <a:latin typeface="Arial"/>
                <a:cs typeface="Arial"/>
              </a:rPr>
              <a:t>costs, </a:t>
            </a:r>
            <a:r>
              <a:rPr sz="1200" spc="-5" dirty="0">
                <a:latin typeface="Arial"/>
                <a:cs typeface="Arial"/>
              </a:rPr>
              <a:t>opportunity </a:t>
            </a:r>
            <a:r>
              <a:rPr sz="1200" dirty="0">
                <a:latin typeface="Arial"/>
                <a:cs typeface="Arial"/>
              </a:rPr>
              <a:t>costs and </a:t>
            </a:r>
            <a:r>
              <a:rPr sz="1200" spc="-5" dirty="0">
                <a:latin typeface="Arial"/>
                <a:cs typeface="Arial"/>
              </a:rPr>
              <a:t>transportation </a:t>
            </a:r>
            <a:r>
              <a:rPr sz="1200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(Figure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60).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88288" y="8137016"/>
            <a:ext cx="5085715" cy="5626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60: </a:t>
            </a:r>
            <a:r>
              <a:rPr sz="1200" spc="-5" dirty="0">
                <a:latin typeface="Arial"/>
                <a:cs typeface="Arial"/>
              </a:rPr>
              <a:t>Financial performance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statistics.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spc="-5" dirty="0">
                <a:latin typeface="Arial"/>
                <a:cs typeface="Arial"/>
              </a:rPr>
              <a:t>The second block </a:t>
            </a:r>
            <a:r>
              <a:rPr sz="1200" spc="-10" dirty="0">
                <a:latin typeface="Arial"/>
                <a:cs typeface="Arial"/>
              </a:rPr>
              <a:t>displays </a:t>
            </a:r>
            <a:r>
              <a:rPr sz="1200" spc="-5" dirty="0">
                <a:latin typeface="Arial"/>
                <a:cs typeface="Arial"/>
              </a:rPr>
              <a:t>information about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service levels </a:t>
            </a:r>
            <a:r>
              <a:rPr sz="1200" dirty="0">
                <a:latin typeface="Arial"/>
                <a:cs typeface="Arial"/>
              </a:rPr>
              <a:t>(Figure</a:t>
            </a:r>
            <a:r>
              <a:rPr sz="1200" spc="7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61).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900430" y="900683"/>
            <a:ext cx="5708137" cy="209524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19480" y="4615052"/>
            <a:ext cx="4859274" cy="346265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914717" y="4610353"/>
            <a:ext cx="4869180" cy="3472179"/>
          </a:xfrm>
          <a:custGeom>
            <a:avLst/>
            <a:gdLst/>
            <a:ahLst/>
            <a:cxnLst/>
            <a:rect l="l" t="t" r="r" b="b"/>
            <a:pathLst>
              <a:path w="4869180" h="3472179">
                <a:moveTo>
                  <a:pt x="0" y="3472179"/>
                </a:moveTo>
                <a:lnTo>
                  <a:pt x="4868799" y="3472179"/>
                </a:lnTo>
                <a:lnTo>
                  <a:pt x="4868799" y="0"/>
                </a:lnTo>
                <a:lnTo>
                  <a:pt x="0" y="0"/>
                </a:lnTo>
                <a:lnTo>
                  <a:pt x="0" y="3472179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69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098162"/>
            <a:ext cx="5949950" cy="13392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61: </a:t>
            </a:r>
            <a:r>
              <a:rPr sz="1200" spc="-5" dirty="0">
                <a:latin typeface="Arial"/>
                <a:cs typeface="Arial"/>
              </a:rPr>
              <a:t>Service level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metrics.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For a </a:t>
            </a:r>
            <a:r>
              <a:rPr sz="1200" spc="-5" dirty="0">
                <a:latin typeface="Arial"/>
                <a:cs typeface="Arial"/>
              </a:rPr>
              <a:t>detailed analysis,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review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service levels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each distribution center and  </a:t>
            </a:r>
            <a:r>
              <a:rPr sz="1200" dirty="0">
                <a:latin typeface="Arial"/>
                <a:cs typeface="Arial"/>
              </a:rPr>
              <a:t>each </a:t>
            </a:r>
            <a:r>
              <a:rPr sz="1200" spc="-5" dirty="0">
                <a:latin typeface="Arial"/>
                <a:cs typeface="Arial"/>
              </a:rPr>
              <a:t>product (shown by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item).</a:t>
            </a:r>
            <a:endParaRPr sz="1200">
              <a:latin typeface="Arial"/>
              <a:cs typeface="Arial"/>
            </a:endParaRPr>
          </a:p>
          <a:p>
            <a:pPr marL="12700" marR="48895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b="1" spc="-5" dirty="0">
                <a:latin typeface="Arial"/>
                <a:cs typeface="Arial"/>
              </a:rPr>
              <a:t>Financial </a:t>
            </a:r>
            <a:r>
              <a:rPr sz="1200" b="1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customer performance </a:t>
            </a:r>
            <a:r>
              <a:rPr sz="1200" spc="-5" dirty="0">
                <a:latin typeface="Arial"/>
                <a:cs typeface="Arial"/>
              </a:rPr>
              <a:t>tab’s third and </a:t>
            </a:r>
            <a:r>
              <a:rPr sz="1200" dirty="0">
                <a:latin typeface="Arial"/>
                <a:cs typeface="Arial"/>
              </a:rPr>
              <a:t>fourth </a:t>
            </a:r>
            <a:r>
              <a:rPr sz="1200" spc="-5" dirty="0">
                <a:latin typeface="Arial"/>
                <a:cs typeface="Arial"/>
              </a:rPr>
              <a:t>blocks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spc="-5" dirty="0">
                <a:latin typeface="Arial"/>
                <a:cs typeface="Arial"/>
              </a:rPr>
              <a:t>display </a:t>
            </a:r>
            <a:r>
              <a:rPr sz="1200" dirty="0">
                <a:latin typeface="Arial"/>
                <a:cs typeface="Arial"/>
              </a:rPr>
              <a:t>a  </a:t>
            </a:r>
            <a:r>
              <a:rPr sz="1200" spc="-5" dirty="0">
                <a:latin typeface="Arial"/>
                <a:cs typeface="Arial"/>
              </a:rPr>
              <a:t>lead time analysis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each distribution </a:t>
            </a:r>
            <a:r>
              <a:rPr sz="1200" dirty="0">
                <a:latin typeface="Arial"/>
                <a:cs typeface="Arial"/>
              </a:rPr>
              <a:t>center and for </a:t>
            </a:r>
            <a:r>
              <a:rPr sz="1200" spc="-5" dirty="0">
                <a:latin typeface="Arial"/>
                <a:cs typeface="Arial"/>
              </a:rPr>
              <a:t>each customer. </a:t>
            </a:r>
            <a:r>
              <a:rPr sz="1200" dirty="0">
                <a:latin typeface="Arial"/>
                <a:cs typeface="Arial"/>
              </a:rPr>
              <a:t>One </a:t>
            </a:r>
            <a:r>
              <a:rPr sz="1200" spc="-5" dirty="0">
                <a:latin typeface="Arial"/>
                <a:cs typeface="Arial"/>
              </a:rPr>
              <a:t>of the blocks  will </a:t>
            </a:r>
            <a:r>
              <a:rPr sz="1200" dirty="0">
                <a:latin typeface="Arial"/>
                <a:cs typeface="Arial"/>
              </a:rPr>
              <a:t>be a </a:t>
            </a:r>
            <a:r>
              <a:rPr sz="1200" spc="-5" dirty="0">
                <a:latin typeface="Arial"/>
                <a:cs typeface="Arial"/>
              </a:rPr>
              <a:t>line chart, the </a:t>
            </a:r>
            <a:r>
              <a:rPr sz="1200" dirty="0">
                <a:latin typeface="Arial"/>
                <a:cs typeface="Arial"/>
              </a:rPr>
              <a:t>other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be a </a:t>
            </a:r>
            <a:r>
              <a:rPr sz="1200" spc="-5" dirty="0">
                <a:latin typeface="Arial"/>
                <a:cs typeface="Arial"/>
              </a:rPr>
              <a:t>histogram chart (Figures </a:t>
            </a:r>
            <a:r>
              <a:rPr sz="1200" dirty="0">
                <a:latin typeface="Arial"/>
                <a:cs typeface="Arial"/>
              </a:rPr>
              <a:t>62 </a:t>
            </a:r>
            <a:r>
              <a:rPr sz="1200" spc="-5" dirty="0">
                <a:latin typeface="Arial"/>
                <a:cs typeface="Arial"/>
              </a:rPr>
              <a:t>and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63).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8881109"/>
            <a:ext cx="37719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62: </a:t>
            </a:r>
            <a:r>
              <a:rPr sz="1200" spc="-5" dirty="0">
                <a:latin typeface="Arial"/>
                <a:cs typeface="Arial"/>
              </a:rPr>
              <a:t>Lead time statistics displayed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10" dirty="0">
                <a:latin typeface="Arial"/>
                <a:cs typeface="Arial"/>
              </a:rPr>
              <a:t>line</a:t>
            </a:r>
            <a:r>
              <a:rPr sz="1200" spc="8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chart.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19822" y="932306"/>
            <a:ext cx="4847209" cy="310375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14717" y="914653"/>
            <a:ext cx="4857115" cy="3126105"/>
          </a:xfrm>
          <a:custGeom>
            <a:avLst/>
            <a:gdLst/>
            <a:ahLst/>
            <a:cxnLst/>
            <a:rect l="l" t="t" r="r" b="b"/>
            <a:pathLst>
              <a:path w="4857115" h="3126104">
                <a:moveTo>
                  <a:pt x="0" y="3126104"/>
                </a:moveTo>
                <a:lnTo>
                  <a:pt x="4857115" y="3126104"/>
                </a:lnTo>
                <a:lnTo>
                  <a:pt x="4857115" y="0"/>
                </a:lnTo>
                <a:lnTo>
                  <a:pt x="0" y="0"/>
                </a:lnTo>
                <a:lnTo>
                  <a:pt x="0" y="3126104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19480" y="5596762"/>
            <a:ext cx="4859655" cy="322897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14717" y="5592063"/>
            <a:ext cx="4869180" cy="3238500"/>
          </a:xfrm>
          <a:custGeom>
            <a:avLst/>
            <a:gdLst/>
            <a:ahLst/>
            <a:cxnLst/>
            <a:rect l="l" t="t" r="r" b="b"/>
            <a:pathLst>
              <a:path w="4869180" h="3238500">
                <a:moveTo>
                  <a:pt x="0" y="3238500"/>
                </a:moveTo>
                <a:lnTo>
                  <a:pt x="4869180" y="3238500"/>
                </a:lnTo>
                <a:lnTo>
                  <a:pt x="4869180" y="0"/>
                </a:lnTo>
                <a:lnTo>
                  <a:pt x="0" y="0"/>
                </a:lnTo>
                <a:lnTo>
                  <a:pt x="0" y="3238500"/>
                </a:lnTo>
                <a:close/>
              </a:path>
            </a:pathLst>
          </a:custGeom>
          <a:ln w="9524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70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235322"/>
            <a:ext cx="5812790" cy="737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63: </a:t>
            </a:r>
            <a:r>
              <a:rPr sz="1200" spc="-5" dirty="0">
                <a:latin typeface="Arial"/>
                <a:cs typeface="Arial"/>
              </a:rPr>
              <a:t>Lead time statistics displayed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histogram</a:t>
            </a:r>
            <a:r>
              <a:rPr sz="1200" spc="5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chart.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b="1" spc="-5" dirty="0">
                <a:latin typeface="Arial"/>
                <a:cs typeface="Arial"/>
              </a:rPr>
              <a:t>Financial </a:t>
            </a:r>
            <a:r>
              <a:rPr sz="1200" b="1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customer performance </a:t>
            </a:r>
            <a:r>
              <a:rPr sz="1200" spc="-5" dirty="0">
                <a:latin typeface="Arial"/>
                <a:cs typeface="Arial"/>
              </a:rPr>
              <a:t>tab’s final two blocks display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financial  performance (Figure 64) </a:t>
            </a:r>
            <a:r>
              <a:rPr sz="1200" dirty="0">
                <a:latin typeface="Arial"/>
                <a:cs typeface="Arial"/>
              </a:rPr>
              <a:t>and our order </a:t>
            </a:r>
            <a:r>
              <a:rPr sz="1200" spc="-5" dirty="0">
                <a:latin typeface="Arial"/>
                <a:cs typeface="Arial"/>
              </a:rPr>
              <a:t>fulfilment performance (Figure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65).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8635745"/>
            <a:ext cx="500951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64: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dashboard’s fifth block displays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financial</a:t>
            </a:r>
            <a:r>
              <a:rPr sz="1200" spc="6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19480" y="919479"/>
            <a:ext cx="4859655" cy="326135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14717" y="914653"/>
            <a:ext cx="4869180" cy="3270885"/>
          </a:xfrm>
          <a:custGeom>
            <a:avLst/>
            <a:gdLst/>
            <a:ahLst/>
            <a:cxnLst/>
            <a:rect l="l" t="t" r="r" b="b"/>
            <a:pathLst>
              <a:path w="4869180" h="3270885">
                <a:moveTo>
                  <a:pt x="0" y="3270885"/>
                </a:moveTo>
                <a:lnTo>
                  <a:pt x="4869180" y="3270885"/>
                </a:lnTo>
                <a:lnTo>
                  <a:pt x="4869180" y="0"/>
                </a:lnTo>
                <a:lnTo>
                  <a:pt x="0" y="0"/>
                </a:lnTo>
                <a:lnTo>
                  <a:pt x="0" y="3270885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19480" y="5132069"/>
            <a:ext cx="4859528" cy="344487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14717" y="5127243"/>
            <a:ext cx="4869180" cy="3454400"/>
          </a:xfrm>
          <a:custGeom>
            <a:avLst/>
            <a:gdLst/>
            <a:ahLst/>
            <a:cxnLst/>
            <a:rect l="l" t="t" r="r" b="b"/>
            <a:pathLst>
              <a:path w="4869180" h="3454400">
                <a:moveTo>
                  <a:pt x="0" y="3454400"/>
                </a:moveTo>
                <a:lnTo>
                  <a:pt x="4869053" y="3454400"/>
                </a:lnTo>
                <a:lnTo>
                  <a:pt x="4869053" y="0"/>
                </a:lnTo>
                <a:lnTo>
                  <a:pt x="0" y="0"/>
                </a:lnTo>
                <a:lnTo>
                  <a:pt x="0" y="3454400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71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232274"/>
            <a:ext cx="5746115" cy="9874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65: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dashboard’s final block </a:t>
            </a:r>
            <a:r>
              <a:rPr sz="1200" spc="-10" dirty="0">
                <a:latin typeface="Arial"/>
                <a:cs typeface="Arial"/>
              </a:rPr>
              <a:t>displays </a:t>
            </a:r>
            <a:r>
              <a:rPr sz="1200" dirty="0">
                <a:latin typeface="Arial"/>
                <a:cs typeface="Arial"/>
              </a:rPr>
              <a:t>our order </a:t>
            </a:r>
            <a:r>
              <a:rPr sz="1200" spc="-5" dirty="0">
                <a:latin typeface="Arial"/>
                <a:cs typeface="Arial"/>
              </a:rPr>
              <a:t>fulfilment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b="1" dirty="0">
                <a:latin typeface="Arial"/>
                <a:cs typeface="Arial"/>
              </a:rPr>
              <a:t>Tab 2: </a:t>
            </a:r>
            <a:r>
              <a:rPr sz="1200" b="1" spc="-5" dirty="0">
                <a:latin typeface="Arial"/>
                <a:cs typeface="Arial"/>
              </a:rPr>
              <a:t>Operational Performance KPI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Operational Performance KPI dashboard will display </a:t>
            </a:r>
            <a:r>
              <a:rPr sz="1200" dirty="0">
                <a:latin typeface="Arial"/>
                <a:cs typeface="Arial"/>
              </a:rPr>
              <a:t>a capacity and an </a:t>
            </a:r>
            <a:r>
              <a:rPr sz="1200" spc="-5" dirty="0">
                <a:latin typeface="Arial"/>
                <a:cs typeface="Arial"/>
              </a:rPr>
              <a:t>inventory  analysis </a:t>
            </a:r>
            <a:r>
              <a:rPr sz="1200" dirty="0">
                <a:latin typeface="Arial"/>
                <a:cs typeface="Arial"/>
              </a:rPr>
              <a:t>for 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(Figure </a:t>
            </a:r>
            <a:r>
              <a:rPr sz="1200" dirty="0">
                <a:latin typeface="Arial"/>
                <a:cs typeface="Arial"/>
              </a:rPr>
              <a:t>66).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7513701"/>
            <a:ext cx="5888355" cy="9112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66: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capacity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inventory analysis </a:t>
            </a:r>
            <a:r>
              <a:rPr sz="1200" dirty="0">
                <a:latin typeface="Arial"/>
                <a:cs typeface="Arial"/>
              </a:rPr>
              <a:t>for the </a:t>
            </a:r>
            <a:r>
              <a:rPr sz="1200" spc="-5" dirty="0">
                <a:latin typeface="Arial"/>
                <a:cs typeface="Arial"/>
              </a:rPr>
              <a:t>overall supply</a:t>
            </a:r>
            <a:r>
              <a:rPr sz="1200" dirty="0">
                <a:latin typeface="Arial"/>
                <a:cs typeface="Arial"/>
              </a:rPr>
              <a:t> chain.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First,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program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spc="-5" dirty="0">
                <a:latin typeface="Arial"/>
                <a:cs typeface="Arial"/>
              </a:rPr>
              <a:t>display </a:t>
            </a:r>
            <a:r>
              <a:rPr sz="1200" dirty="0">
                <a:latin typeface="Arial"/>
                <a:cs typeface="Arial"/>
              </a:rPr>
              <a:t>data for </a:t>
            </a:r>
            <a:r>
              <a:rPr sz="1200" spc="-5" dirty="0">
                <a:latin typeface="Arial"/>
                <a:cs typeface="Arial"/>
              </a:rPr>
              <a:t>maximum distribution </a:t>
            </a:r>
            <a:r>
              <a:rPr sz="1200" dirty="0">
                <a:latin typeface="Arial"/>
                <a:cs typeface="Arial"/>
              </a:rPr>
              <a:t>center capacity </a:t>
            </a:r>
            <a:r>
              <a:rPr sz="1200" spc="-5" dirty="0">
                <a:latin typeface="Arial"/>
                <a:cs typeface="Arial"/>
              </a:rPr>
              <a:t>consump-  </a:t>
            </a:r>
            <a:r>
              <a:rPr sz="1200" dirty="0">
                <a:latin typeface="Arial"/>
                <a:cs typeface="Arial"/>
              </a:rPr>
              <a:t>tion as a </a:t>
            </a:r>
            <a:r>
              <a:rPr sz="1200" spc="-5" dirty="0">
                <a:latin typeface="Arial"/>
                <a:cs typeface="Arial"/>
              </a:rPr>
              <a:t>histogram chart and </a:t>
            </a:r>
            <a:r>
              <a:rPr sz="1200" dirty="0">
                <a:latin typeface="Arial"/>
                <a:cs typeface="Arial"/>
              </a:rPr>
              <a:t>as a </a:t>
            </a:r>
            <a:r>
              <a:rPr sz="1200" spc="-5" dirty="0">
                <a:latin typeface="Arial"/>
                <a:cs typeface="Arial"/>
              </a:rPr>
              <a:t>line </a:t>
            </a:r>
            <a:r>
              <a:rPr sz="1200" dirty="0">
                <a:latin typeface="Arial"/>
                <a:cs typeface="Arial"/>
              </a:rPr>
              <a:t>(Figures 67 </a:t>
            </a:r>
            <a:r>
              <a:rPr sz="1200" spc="-5" dirty="0">
                <a:latin typeface="Arial"/>
                <a:cs typeface="Arial"/>
              </a:rPr>
              <a:t>and 68).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data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spc="-5" dirty="0">
                <a:latin typeface="Arial"/>
                <a:cs typeface="Arial"/>
              </a:rPr>
              <a:t>help </a:t>
            </a:r>
            <a:r>
              <a:rPr sz="1200" dirty="0">
                <a:latin typeface="Arial"/>
                <a:cs typeface="Arial"/>
              </a:rPr>
              <a:t>us make  </a:t>
            </a:r>
            <a:r>
              <a:rPr sz="1200" spc="-5" dirty="0">
                <a:latin typeface="Arial"/>
                <a:cs typeface="Arial"/>
              </a:rPr>
              <a:t>informed decisions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capacities.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19480" y="919478"/>
            <a:ext cx="4859654" cy="325412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14717" y="914780"/>
            <a:ext cx="4869180" cy="3263900"/>
          </a:xfrm>
          <a:custGeom>
            <a:avLst/>
            <a:gdLst/>
            <a:ahLst/>
            <a:cxnLst/>
            <a:rect l="l" t="t" r="r" b="b"/>
            <a:pathLst>
              <a:path w="4869180" h="3263900">
                <a:moveTo>
                  <a:pt x="0" y="3263646"/>
                </a:moveTo>
                <a:lnTo>
                  <a:pt x="4869180" y="3263646"/>
                </a:lnTo>
                <a:lnTo>
                  <a:pt x="4869180" y="0"/>
                </a:lnTo>
                <a:lnTo>
                  <a:pt x="0" y="0"/>
                </a:lnTo>
                <a:lnTo>
                  <a:pt x="0" y="3263646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5360669"/>
            <a:ext cx="5747032" cy="209740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72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060062"/>
            <a:ext cx="5890260" cy="38354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67: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analysis of maximum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capacity consumption displayed  </a:t>
            </a:r>
            <a:r>
              <a:rPr sz="1200" dirty="0">
                <a:latin typeface="Arial"/>
                <a:cs typeface="Arial"/>
              </a:rPr>
              <a:t>as a </a:t>
            </a:r>
            <a:r>
              <a:rPr sz="1200" spc="-5" dirty="0">
                <a:latin typeface="Arial"/>
                <a:cs typeface="Arial"/>
              </a:rPr>
              <a:t>histogram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chart.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7775829"/>
            <a:ext cx="5890260" cy="91313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68: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analysis of maximum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capacity consumption displayed  </a:t>
            </a:r>
            <a:r>
              <a:rPr sz="1200" dirty="0">
                <a:latin typeface="Arial"/>
                <a:cs typeface="Arial"/>
              </a:rPr>
              <a:t>as a </a:t>
            </a:r>
            <a:r>
              <a:rPr sz="1200" spc="-5" dirty="0">
                <a:latin typeface="Arial"/>
                <a:cs typeface="Arial"/>
              </a:rPr>
              <a:t>line.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10795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program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present </a:t>
            </a:r>
            <a:r>
              <a:rPr sz="1200" spc="-5" dirty="0">
                <a:latin typeface="Arial"/>
                <a:cs typeface="Arial"/>
              </a:rPr>
              <a:t>the dynamics of available inventory volume </a:t>
            </a:r>
            <a:r>
              <a:rPr sz="1200" dirty="0">
                <a:latin typeface="Arial"/>
                <a:cs typeface="Arial"/>
              </a:rPr>
              <a:t>as a </a:t>
            </a:r>
            <a:r>
              <a:rPr sz="1200" spc="-5" dirty="0">
                <a:latin typeface="Arial"/>
                <a:cs typeface="Arial"/>
              </a:rPr>
              <a:t>line (Figure  </a:t>
            </a:r>
            <a:r>
              <a:rPr sz="1200" dirty="0">
                <a:latin typeface="Arial"/>
                <a:cs typeface="Arial"/>
              </a:rPr>
              <a:t>69).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19480" y="919479"/>
            <a:ext cx="4859147" cy="308102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14717" y="914653"/>
            <a:ext cx="4869180" cy="3090545"/>
          </a:xfrm>
          <a:custGeom>
            <a:avLst/>
            <a:gdLst/>
            <a:ahLst/>
            <a:cxnLst/>
            <a:rect l="l" t="t" r="r" b="b"/>
            <a:pathLst>
              <a:path w="4869180" h="3090545">
                <a:moveTo>
                  <a:pt x="0" y="3090545"/>
                </a:moveTo>
                <a:lnTo>
                  <a:pt x="4868672" y="3090545"/>
                </a:lnTo>
                <a:lnTo>
                  <a:pt x="4868672" y="0"/>
                </a:lnTo>
                <a:lnTo>
                  <a:pt x="0" y="0"/>
                </a:lnTo>
                <a:lnTo>
                  <a:pt x="0" y="3090545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19480" y="4629149"/>
            <a:ext cx="4859020" cy="309181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14717" y="4624323"/>
            <a:ext cx="4868545" cy="3101340"/>
          </a:xfrm>
          <a:custGeom>
            <a:avLst/>
            <a:gdLst/>
            <a:ahLst/>
            <a:cxnLst/>
            <a:rect l="l" t="t" r="r" b="b"/>
            <a:pathLst>
              <a:path w="4868545" h="3101340">
                <a:moveTo>
                  <a:pt x="0" y="3101339"/>
                </a:moveTo>
                <a:lnTo>
                  <a:pt x="4868545" y="3101339"/>
                </a:lnTo>
                <a:lnTo>
                  <a:pt x="4868545" y="0"/>
                </a:lnTo>
                <a:lnTo>
                  <a:pt x="0" y="0"/>
                </a:lnTo>
                <a:lnTo>
                  <a:pt x="0" y="3101339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73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402962"/>
            <a:ext cx="5906770" cy="108775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116205">
              <a:lnSpc>
                <a:spcPts val="1380"/>
              </a:lnSpc>
              <a:spcBef>
                <a:spcPts val="195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69: </a:t>
            </a:r>
            <a:r>
              <a:rPr sz="1200" spc="-5" dirty="0">
                <a:latin typeface="Arial"/>
                <a:cs typeface="Arial"/>
              </a:rPr>
              <a:t>Dynamics of available inventory volume in 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displayed </a:t>
            </a:r>
            <a:r>
              <a:rPr sz="1200" dirty="0">
                <a:latin typeface="Arial"/>
                <a:cs typeface="Arial"/>
              </a:rPr>
              <a:t>as a  </a:t>
            </a:r>
            <a:r>
              <a:rPr sz="1200" spc="-5" dirty="0">
                <a:latin typeface="Arial"/>
                <a:cs typeface="Arial"/>
              </a:rPr>
              <a:t>line.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Third, the program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spc="-5" dirty="0">
                <a:latin typeface="Arial"/>
                <a:cs typeface="Arial"/>
              </a:rPr>
              <a:t>display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dynamics of available inventory quantity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over-  all </a:t>
            </a:r>
            <a:r>
              <a:rPr sz="1200" dirty="0">
                <a:latin typeface="Arial"/>
                <a:cs typeface="Arial"/>
              </a:rPr>
              <a:t>supply chain as a </a:t>
            </a:r>
            <a:r>
              <a:rPr sz="1200" spc="-5" dirty="0">
                <a:latin typeface="Arial"/>
                <a:cs typeface="Arial"/>
              </a:rPr>
              <a:t>line and </a:t>
            </a:r>
            <a:r>
              <a:rPr sz="1200" dirty="0">
                <a:latin typeface="Arial"/>
                <a:cs typeface="Arial"/>
              </a:rPr>
              <a:t>as a </a:t>
            </a:r>
            <a:r>
              <a:rPr sz="1200" spc="-5" dirty="0">
                <a:latin typeface="Arial"/>
                <a:cs typeface="Arial"/>
              </a:rPr>
              <a:t>histogram </a:t>
            </a:r>
            <a:r>
              <a:rPr sz="1200" dirty="0">
                <a:latin typeface="Arial"/>
                <a:cs typeface="Arial"/>
              </a:rPr>
              <a:t>chart. </a:t>
            </a:r>
            <a:r>
              <a:rPr sz="1200" spc="-5" dirty="0">
                <a:latin typeface="Arial"/>
                <a:cs typeface="Arial"/>
              </a:rPr>
              <a:t>It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spc="-5" dirty="0">
                <a:latin typeface="Arial"/>
                <a:cs typeface="Arial"/>
              </a:rPr>
              <a:t>display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objects and prod-  </a:t>
            </a:r>
            <a:r>
              <a:rPr sz="1200" dirty="0">
                <a:latin typeface="Arial"/>
                <a:cs typeface="Arial"/>
              </a:rPr>
              <a:t>ucts as a </a:t>
            </a:r>
            <a:r>
              <a:rPr sz="1200" spc="-5" dirty="0">
                <a:latin typeface="Arial"/>
                <a:cs typeface="Arial"/>
              </a:rPr>
              <a:t>line (Figures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70-71).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8913114"/>
            <a:ext cx="54743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70: </a:t>
            </a:r>
            <a:r>
              <a:rPr sz="1200" spc="-5" dirty="0">
                <a:latin typeface="Arial"/>
                <a:cs typeface="Arial"/>
              </a:rPr>
              <a:t>Dynamics of available inventory </a:t>
            </a:r>
            <a:r>
              <a:rPr sz="1200" dirty="0">
                <a:latin typeface="Arial"/>
                <a:cs typeface="Arial"/>
              </a:rPr>
              <a:t>quantity </a:t>
            </a:r>
            <a:r>
              <a:rPr sz="1200" spc="-5" dirty="0">
                <a:latin typeface="Arial"/>
                <a:cs typeface="Arial"/>
              </a:rPr>
              <a:t>in the supply chain </a:t>
            </a:r>
            <a:r>
              <a:rPr sz="1200" dirty="0">
                <a:latin typeface="Arial"/>
                <a:cs typeface="Arial"/>
              </a:rPr>
              <a:t>as a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line.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19480" y="919479"/>
            <a:ext cx="4859273" cy="341947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14717" y="914653"/>
            <a:ext cx="4869180" cy="3429000"/>
          </a:xfrm>
          <a:custGeom>
            <a:avLst/>
            <a:gdLst/>
            <a:ahLst/>
            <a:cxnLst/>
            <a:rect l="l" t="t" r="r" b="b"/>
            <a:pathLst>
              <a:path w="4869180" h="3429000">
                <a:moveTo>
                  <a:pt x="0" y="3429000"/>
                </a:moveTo>
                <a:lnTo>
                  <a:pt x="4868799" y="3429000"/>
                </a:lnTo>
                <a:lnTo>
                  <a:pt x="4868799" y="0"/>
                </a:lnTo>
                <a:lnTo>
                  <a:pt x="0" y="0"/>
                </a:lnTo>
                <a:lnTo>
                  <a:pt x="0" y="3429000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19480" y="5650102"/>
            <a:ext cx="4859655" cy="320738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14717" y="5645403"/>
            <a:ext cx="4869180" cy="3216910"/>
          </a:xfrm>
          <a:custGeom>
            <a:avLst/>
            <a:gdLst/>
            <a:ahLst/>
            <a:cxnLst/>
            <a:rect l="l" t="t" r="r" b="b"/>
            <a:pathLst>
              <a:path w="4869180" h="3216909">
                <a:moveTo>
                  <a:pt x="0" y="3216910"/>
                </a:moveTo>
                <a:lnTo>
                  <a:pt x="4869180" y="3216910"/>
                </a:lnTo>
                <a:lnTo>
                  <a:pt x="4869180" y="0"/>
                </a:lnTo>
                <a:lnTo>
                  <a:pt x="0" y="0"/>
                </a:lnTo>
                <a:lnTo>
                  <a:pt x="0" y="3216910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74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253610"/>
            <a:ext cx="5943600" cy="38354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71: </a:t>
            </a:r>
            <a:r>
              <a:rPr sz="1200" spc="-5" dirty="0">
                <a:latin typeface="Arial"/>
                <a:cs typeface="Arial"/>
              </a:rPr>
              <a:t>Dynamics of available inventory </a:t>
            </a:r>
            <a:r>
              <a:rPr sz="1200" dirty="0">
                <a:latin typeface="Arial"/>
                <a:cs typeface="Arial"/>
              </a:rPr>
              <a:t>quantity at </a:t>
            </a:r>
            <a:r>
              <a:rPr sz="1200" spc="-5" dirty="0">
                <a:latin typeface="Arial"/>
                <a:cs typeface="Arial"/>
              </a:rPr>
              <a:t>objects and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different products  displayed </a:t>
            </a:r>
            <a:r>
              <a:rPr sz="1200" dirty="0">
                <a:latin typeface="Arial"/>
                <a:cs typeface="Arial"/>
              </a:rPr>
              <a:t>as a </a:t>
            </a:r>
            <a:r>
              <a:rPr sz="1200" spc="-5" dirty="0">
                <a:latin typeface="Arial"/>
                <a:cs typeface="Arial"/>
              </a:rPr>
              <a:t>line.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8135492"/>
            <a:ext cx="5918835" cy="116268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27305">
              <a:lnSpc>
                <a:spcPts val="1380"/>
              </a:lnSpc>
              <a:spcBef>
                <a:spcPts val="195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72: </a:t>
            </a:r>
            <a:r>
              <a:rPr sz="1200" b="1" spc="-10" dirty="0">
                <a:latin typeface="Arial"/>
                <a:cs typeface="Arial"/>
              </a:rPr>
              <a:t>New </a:t>
            </a:r>
            <a:r>
              <a:rPr sz="1200" b="1" spc="-5" dirty="0">
                <a:latin typeface="Arial"/>
                <a:cs typeface="Arial"/>
              </a:rPr>
              <a:t>screenshot </a:t>
            </a:r>
            <a:r>
              <a:rPr sz="1200" b="1" dirty="0">
                <a:latin typeface="Arial"/>
                <a:cs typeface="Arial"/>
              </a:rPr>
              <a:t>goes </a:t>
            </a:r>
            <a:r>
              <a:rPr sz="1200" b="1" spc="-5" dirty="0">
                <a:latin typeface="Arial"/>
                <a:cs typeface="Arial"/>
              </a:rPr>
              <a:t>here.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histogram chart </a:t>
            </a:r>
            <a:r>
              <a:rPr sz="1200" spc="-10" dirty="0">
                <a:latin typeface="Arial"/>
                <a:cs typeface="Arial"/>
              </a:rPr>
              <a:t>displays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dynamics of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chain’s available inventory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quantity.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spc="-5" dirty="0">
                <a:latin typeface="Arial"/>
                <a:cs typeface="Arial"/>
              </a:rPr>
              <a:t>Inventory </a:t>
            </a:r>
            <a:r>
              <a:rPr sz="1200" b="1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Capacity</a:t>
            </a:r>
            <a:r>
              <a:rPr sz="1200" b="1" spc="-40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Dynamics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dashboard </a:t>
            </a:r>
            <a:r>
              <a:rPr sz="1200" spc="-10" dirty="0">
                <a:latin typeface="Arial"/>
                <a:cs typeface="Arial"/>
              </a:rPr>
              <a:t>displays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capacity dynamics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the object and product lev-  els (Figure</a:t>
            </a:r>
            <a:r>
              <a:rPr sz="1200" dirty="0">
                <a:latin typeface="Arial"/>
                <a:cs typeface="Arial"/>
              </a:rPr>
              <a:t> 73).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19480" y="919479"/>
            <a:ext cx="4859273" cy="327914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14717" y="914653"/>
            <a:ext cx="4869180" cy="3288665"/>
          </a:xfrm>
          <a:custGeom>
            <a:avLst/>
            <a:gdLst/>
            <a:ahLst/>
            <a:cxnLst/>
            <a:rect l="l" t="t" r="r" b="b"/>
            <a:pathLst>
              <a:path w="4869180" h="3288665">
                <a:moveTo>
                  <a:pt x="0" y="3288665"/>
                </a:moveTo>
                <a:lnTo>
                  <a:pt x="4868799" y="3288665"/>
                </a:lnTo>
                <a:lnTo>
                  <a:pt x="4868799" y="0"/>
                </a:lnTo>
                <a:lnTo>
                  <a:pt x="0" y="0"/>
                </a:lnTo>
                <a:lnTo>
                  <a:pt x="0" y="3288665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19480" y="4822189"/>
            <a:ext cx="4859655" cy="325412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14717" y="4817490"/>
            <a:ext cx="4869180" cy="3263900"/>
          </a:xfrm>
          <a:custGeom>
            <a:avLst/>
            <a:gdLst/>
            <a:ahLst/>
            <a:cxnLst/>
            <a:rect l="l" t="t" r="r" b="b"/>
            <a:pathLst>
              <a:path w="4869180" h="3263900">
                <a:moveTo>
                  <a:pt x="0" y="3263646"/>
                </a:moveTo>
                <a:lnTo>
                  <a:pt x="4869180" y="3263646"/>
                </a:lnTo>
                <a:lnTo>
                  <a:pt x="4869180" y="0"/>
                </a:lnTo>
                <a:lnTo>
                  <a:pt x="0" y="0"/>
                </a:lnTo>
                <a:lnTo>
                  <a:pt x="0" y="3263646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75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3061461"/>
            <a:ext cx="5949315" cy="108839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9690">
              <a:lnSpc>
                <a:spcPts val="1380"/>
              </a:lnSpc>
              <a:spcBef>
                <a:spcPts val="195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73: </a:t>
            </a:r>
            <a:r>
              <a:rPr sz="1200" spc="-5" dirty="0">
                <a:latin typeface="Arial"/>
                <a:cs typeface="Arial"/>
              </a:rPr>
              <a:t>Dashboard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dynamics of inventory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capacity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the object and product  levels.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The upper </a:t>
            </a:r>
            <a:r>
              <a:rPr sz="1200" dirty="0">
                <a:latin typeface="Arial"/>
                <a:cs typeface="Arial"/>
              </a:rPr>
              <a:t>three </a:t>
            </a:r>
            <a:r>
              <a:rPr sz="1200" spc="-5" dirty="0">
                <a:latin typeface="Arial"/>
                <a:cs typeface="Arial"/>
              </a:rPr>
              <a:t>blocks display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inventory dynamics </a:t>
            </a:r>
            <a:r>
              <a:rPr sz="1200" dirty="0">
                <a:latin typeface="Arial"/>
                <a:cs typeface="Arial"/>
              </a:rPr>
              <a:t>at each </a:t>
            </a:r>
            <a:r>
              <a:rPr sz="1200" spc="-5" dirty="0">
                <a:latin typeface="Arial"/>
                <a:cs typeface="Arial"/>
              </a:rPr>
              <a:t>distribution center </a:t>
            </a:r>
            <a:r>
              <a:rPr sz="1200" dirty="0">
                <a:latin typeface="Arial"/>
                <a:cs typeface="Arial"/>
              </a:rPr>
              <a:t>for  each </a:t>
            </a:r>
            <a:r>
              <a:rPr sz="1200" spc="-5" dirty="0">
                <a:latin typeface="Arial"/>
                <a:cs typeface="Arial"/>
              </a:rPr>
              <a:t>of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three products: monitors, </a:t>
            </a:r>
            <a:r>
              <a:rPr sz="1200" dirty="0">
                <a:latin typeface="Arial"/>
                <a:cs typeface="Arial"/>
              </a:rPr>
              <a:t>PC and MFP. The </a:t>
            </a:r>
            <a:r>
              <a:rPr sz="1200" spc="-5" dirty="0">
                <a:latin typeface="Arial"/>
                <a:cs typeface="Arial"/>
              </a:rPr>
              <a:t>following image (Figure </a:t>
            </a:r>
            <a:r>
              <a:rPr sz="1200" dirty="0">
                <a:latin typeface="Arial"/>
                <a:cs typeface="Arial"/>
              </a:rPr>
              <a:t>74) </a:t>
            </a:r>
            <a:r>
              <a:rPr sz="1200" spc="-5" dirty="0">
                <a:latin typeface="Arial"/>
                <a:cs typeface="Arial"/>
              </a:rPr>
              <a:t>dis-  plays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dynamics </a:t>
            </a:r>
            <a:r>
              <a:rPr sz="1200" dirty="0">
                <a:latin typeface="Arial"/>
                <a:cs typeface="Arial"/>
              </a:rPr>
              <a:t>for our </a:t>
            </a:r>
            <a:r>
              <a:rPr sz="1200" b="1" spc="-5" dirty="0">
                <a:latin typeface="Arial"/>
                <a:cs typeface="Arial"/>
              </a:rPr>
              <a:t>monitor</a:t>
            </a:r>
            <a:r>
              <a:rPr sz="1200" b="1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product.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7643240"/>
            <a:ext cx="5805805" cy="737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74: </a:t>
            </a:r>
            <a:r>
              <a:rPr sz="1200" spc="-5" dirty="0">
                <a:latin typeface="Arial"/>
                <a:cs typeface="Arial"/>
              </a:rPr>
              <a:t>Inventory dynamics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monitor </a:t>
            </a:r>
            <a:r>
              <a:rPr sz="1200" spc="-5" dirty="0">
                <a:latin typeface="Arial"/>
                <a:cs typeface="Arial"/>
              </a:rPr>
              <a:t>product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each distribution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center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The other dashboard blocks </a:t>
            </a:r>
            <a:r>
              <a:rPr sz="1200" dirty="0">
                <a:latin typeface="Arial"/>
                <a:cs typeface="Arial"/>
              </a:rPr>
              <a:t>(on </a:t>
            </a:r>
            <a:r>
              <a:rPr sz="1200" spc="-5" dirty="0">
                <a:latin typeface="Arial"/>
                <a:cs typeface="Arial"/>
              </a:rPr>
              <a:t>the bottom) display </a:t>
            </a:r>
            <a:r>
              <a:rPr sz="1200" dirty="0">
                <a:latin typeface="Arial"/>
                <a:cs typeface="Arial"/>
              </a:rPr>
              <a:t>capacity </a:t>
            </a:r>
            <a:r>
              <a:rPr sz="1200" spc="-5" dirty="0">
                <a:latin typeface="Arial"/>
                <a:cs typeface="Arial"/>
              </a:rPr>
              <a:t>dynamics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each distri-  bution </a:t>
            </a:r>
            <a:r>
              <a:rPr sz="1200" dirty="0">
                <a:latin typeface="Arial"/>
                <a:cs typeface="Arial"/>
              </a:rPr>
              <a:t>center as a </a:t>
            </a:r>
            <a:r>
              <a:rPr sz="1200" spc="-5" dirty="0">
                <a:latin typeface="Arial"/>
                <a:cs typeface="Arial"/>
              </a:rPr>
              <a:t>line </a:t>
            </a:r>
            <a:r>
              <a:rPr sz="1200" dirty="0">
                <a:latin typeface="Arial"/>
                <a:cs typeface="Arial"/>
              </a:rPr>
              <a:t>and as a </a:t>
            </a:r>
            <a:r>
              <a:rPr sz="1200" spc="-5" dirty="0">
                <a:latin typeface="Arial"/>
                <a:cs typeface="Arial"/>
              </a:rPr>
              <a:t>histogram chart (Figures 75-76).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760085" cy="210667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19480" y="4308982"/>
            <a:ext cx="4859274" cy="327914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14717" y="4304283"/>
            <a:ext cx="4869180" cy="3288665"/>
          </a:xfrm>
          <a:custGeom>
            <a:avLst/>
            <a:gdLst/>
            <a:ahLst/>
            <a:cxnLst/>
            <a:rect l="l" t="t" r="r" b="b"/>
            <a:pathLst>
              <a:path w="4869180" h="3288665">
                <a:moveTo>
                  <a:pt x="0" y="3288665"/>
                </a:moveTo>
                <a:lnTo>
                  <a:pt x="4868799" y="3288665"/>
                </a:lnTo>
                <a:lnTo>
                  <a:pt x="4868799" y="0"/>
                </a:lnTo>
                <a:lnTo>
                  <a:pt x="0" y="0"/>
                </a:lnTo>
                <a:lnTo>
                  <a:pt x="0" y="3288665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76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098162"/>
            <a:ext cx="53803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75: </a:t>
            </a:r>
            <a:r>
              <a:rPr sz="1200" spc="-5" dirty="0">
                <a:latin typeface="Arial"/>
                <a:cs typeface="Arial"/>
              </a:rPr>
              <a:t>Capacity dynamics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each distribution </a:t>
            </a:r>
            <a:r>
              <a:rPr sz="1200" dirty="0">
                <a:latin typeface="Arial"/>
                <a:cs typeface="Arial"/>
              </a:rPr>
              <a:t>center as a </a:t>
            </a:r>
            <a:r>
              <a:rPr sz="1200" spc="-5" dirty="0">
                <a:latin typeface="Arial"/>
                <a:cs typeface="Arial"/>
              </a:rPr>
              <a:t>histogram</a:t>
            </a:r>
            <a:r>
              <a:rPr sz="1200" dirty="0">
                <a:latin typeface="Arial"/>
                <a:cs typeface="Arial"/>
              </a:rPr>
              <a:t> chart.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7656956"/>
            <a:ext cx="5840095" cy="19221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76: </a:t>
            </a:r>
            <a:r>
              <a:rPr sz="1200" spc="-5" dirty="0">
                <a:latin typeface="Arial"/>
                <a:cs typeface="Arial"/>
              </a:rPr>
              <a:t>Capacity dynamics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each distribution </a:t>
            </a:r>
            <a:r>
              <a:rPr sz="1200" dirty="0">
                <a:latin typeface="Arial"/>
                <a:cs typeface="Arial"/>
              </a:rPr>
              <a:t>center as a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line.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Experiment and Result</a:t>
            </a:r>
            <a:r>
              <a:rPr sz="1400" b="1" spc="25" dirty="0">
                <a:latin typeface="Arial"/>
                <a:cs typeface="Arial"/>
              </a:rPr>
              <a:t> </a:t>
            </a:r>
            <a:r>
              <a:rPr sz="1400" b="1" spc="-10" dirty="0">
                <a:latin typeface="Arial"/>
                <a:cs typeface="Arial"/>
              </a:rPr>
              <a:t>Analysis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50"/>
              </a:spcBef>
            </a:pPr>
            <a:r>
              <a:rPr sz="1200" b="1" spc="-5" dirty="0">
                <a:latin typeface="Arial"/>
                <a:cs typeface="Arial"/>
              </a:rPr>
              <a:t>Experimental Results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0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their first executive meeting, Davis (CEO), Marina (inventory manager),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Cheng  (transportation manager)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financial, customer and operational KPIs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their 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chain’s </a:t>
            </a:r>
            <a:r>
              <a:rPr sz="1200" spc="-5" dirty="0">
                <a:latin typeface="Arial"/>
                <a:cs typeface="Arial"/>
              </a:rPr>
              <a:t>performance. Afterward, </a:t>
            </a:r>
            <a:r>
              <a:rPr sz="1200" dirty="0">
                <a:latin typeface="Arial"/>
                <a:cs typeface="Arial"/>
              </a:rPr>
              <a:t>they use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dirty="0">
                <a:latin typeface="Arial"/>
                <a:cs typeface="Arial"/>
              </a:rPr>
              <a:t>8 SIM </a:t>
            </a:r>
            <a:r>
              <a:rPr sz="1200" b="1" spc="-5" dirty="0">
                <a:latin typeface="Arial"/>
                <a:cs typeface="Arial"/>
              </a:rPr>
              <a:t>Distribution </a:t>
            </a:r>
            <a:r>
              <a:rPr sz="1200" b="1" dirty="0">
                <a:latin typeface="Arial"/>
                <a:cs typeface="Arial"/>
              </a:rPr>
              <a:t>Network in-  side 4 Walls </a:t>
            </a:r>
            <a:r>
              <a:rPr sz="1200" b="1" spc="-5" dirty="0">
                <a:latin typeface="Arial"/>
                <a:cs typeface="Arial"/>
              </a:rPr>
              <a:t>Models </a:t>
            </a:r>
            <a:r>
              <a:rPr sz="1200" spc="-5" dirty="0">
                <a:latin typeface="Arial"/>
                <a:cs typeface="Arial"/>
              </a:rPr>
              <a:t>scenario to </a:t>
            </a:r>
            <a:r>
              <a:rPr sz="1200" dirty="0">
                <a:latin typeface="Arial"/>
                <a:cs typeface="Arial"/>
              </a:rPr>
              <a:t>run a new </a:t>
            </a:r>
            <a:r>
              <a:rPr sz="1200" spc="-5" dirty="0">
                <a:latin typeface="Arial"/>
                <a:cs typeface="Arial"/>
              </a:rPr>
              <a:t>simulation experiment. Figures 77-81 dis-  play </a:t>
            </a:r>
            <a:r>
              <a:rPr sz="1200" dirty="0">
                <a:latin typeface="Arial"/>
                <a:cs typeface="Arial"/>
              </a:rPr>
              <a:t>their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19480" y="919479"/>
            <a:ext cx="4859401" cy="311721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14717" y="914653"/>
            <a:ext cx="4869180" cy="3126740"/>
          </a:xfrm>
          <a:custGeom>
            <a:avLst/>
            <a:gdLst/>
            <a:ahLst/>
            <a:cxnLst/>
            <a:rect l="l" t="t" r="r" b="b"/>
            <a:pathLst>
              <a:path w="4869180" h="3126740">
                <a:moveTo>
                  <a:pt x="0" y="3126740"/>
                </a:moveTo>
                <a:lnTo>
                  <a:pt x="4868926" y="3126740"/>
                </a:lnTo>
                <a:lnTo>
                  <a:pt x="4868926" y="0"/>
                </a:lnTo>
                <a:lnTo>
                  <a:pt x="0" y="0"/>
                </a:lnTo>
                <a:lnTo>
                  <a:pt x="0" y="3126740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19480" y="4491862"/>
            <a:ext cx="4859655" cy="311023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14717" y="4487163"/>
            <a:ext cx="4869180" cy="3119755"/>
          </a:xfrm>
          <a:custGeom>
            <a:avLst/>
            <a:gdLst/>
            <a:ahLst/>
            <a:cxnLst/>
            <a:rect l="l" t="t" r="r" b="b"/>
            <a:pathLst>
              <a:path w="4869180" h="3119754">
                <a:moveTo>
                  <a:pt x="0" y="3119755"/>
                </a:moveTo>
                <a:lnTo>
                  <a:pt x="4869180" y="3119755"/>
                </a:lnTo>
                <a:lnTo>
                  <a:pt x="4869180" y="0"/>
                </a:lnTo>
                <a:lnTo>
                  <a:pt x="0" y="0"/>
                </a:lnTo>
                <a:lnTo>
                  <a:pt x="0" y="3119755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77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3602863"/>
            <a:ext cx="5959475" cy="1087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77: </a:t>
            </a:r>
            <a:r>
              <a:rPr sz="1200" spc="-5" dirty="0">
                <a:latin typeface="Arial"/>
                <a:cs typeface="Arial"/>
              </a:rPr>
              <a:t>Financial and customer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KPIs.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ts val="1410"/>
              </a:lnSpc>
            </a:pP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looking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Figure 77,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see 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generates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revenue</a:t>
            </a:r>
            <a:r>
              <a:rPr sz="1200" spc="6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of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ts val="1380"/>
              </a:lnSpc>
              <a:spcBef>
                <a:spcPts val="65"/>
              </a:spcBef>
            </a:pPr>
            <a:r>
              <a:rPr sz="1200" spc="-5" dirty="0">
                <a:latin typeface="Arial"/>
                <a:cs typeface="Arial"/>
              </a:rPr>
              <a:t>$98,280,000.0 and profit of $63,344,372.18. </a:t>
            </a:r>
            <a:r>
              <a:rPr sz="1200" dirty="0">
                <a:latin typeface="Arial"/>
                <a:cs typeface="Arial"/>
              </a:rPr>
              <a:t>Total </a:t>
            </a:r>
            <a:r>
              <a:rPr sz="1200" spc="-5" dirty="0">
                <a:latin typeface="Arial"/>
                <a:cs typeface="Arial"/>
              </a:rPr>
              <a:t>lead time from the distribution centers 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customers is 11.8 days,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there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no backlogged </a:t>
            </a:r>
            <a:r>
              <a:rPr sz="1200" dirty="0">
                <a:latin typeface="Arial"/>
                <a:cs typeface="Arial"/>
              </a:rPr>
              <a:t>orders. </a:t>
            </a:r>
            <a:r>
              <a:rPr sz="1200" spc="-5" dirty="0">
                <a:latin typeface="Arial"/>
                <a:cs typeface="Arial"/>
              </a:rPr>
              <a:t>Customers have placed  2,176 orders: 1,473 were fulfilled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time and </a:t>
            </a:r>
            <a:r>
              <a:rPr sz="1200" dirty="0">
                <a:latin typeface="Arial"/>
                <a:cs typeface="Arial"/>
              </a:rPr>
              <a:t>705 </a:t>
            </a:r>
            <a:r>
              <a:rPr sz="1200" spc="-5" dirty="0">
                <a:latin typeface="Arial"/>
                <a:cs typeface="Arial"/>
              </a:rPr>
              <a:t>were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delayed.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4837810"/>
            <a:ext cx="5934075" cy="67818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9375" rIns="0" bIns="0" rtlCol="0">
            <a:spAutoFit/>
          </a:bodyPr>
          <a:lstStyle/>
          <a:p>
            <a:pPr marL="67945" marR="78740">
              <a:lnSpc>
                <a:spcPts val="1380"/>
              </a:lnSpc>
              <a:spcBef>
                <a:spcPts val="62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spc="-5" dirty="0">
                <a:latin typeface="Arial"/>
                <a:cs typeface="Arial"/>
              </a:rPr>
              <a:t>You can view detailed costs and profit analyses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locating the </a:t>
            </a:r>
            <a:r>
              <a:rPr sz="1200" b="1" spc="-5" dirty="0">
                <a:latin typeface="Arial"/>
                <a:cs typeface="Arial"/>
              </a:rPr>
              <a:t>Additional </a:t>
            </a:r>
            <a:r>
              <a:rPr sz="1200" b="1" dirty="0">
                <a:latin typeface="Arial"/>
                <a:cs typeface="Arial"/>
              </a:rPr>
              <a:t>Set-  tings </a:t>
            </a:r>
            <a:r>
              <a:rPr sz="1200" dirty="0">
                <a:latin typeface="Arial"/>
                <a:cs typeface="Arial"/>
              </a:rPr>
              <a:t>area </a:t>
            </a:r>
            <a:r>
              <a:rPr sz="1200" spc="-5" dirty="0">
                <a:latin typeface="Arial"/>
                <a:cs typeface="Arial"/>
              </a:rPr>
              <a:t>and then </a:t>
            </a:r>
            <a:r>
              <a:rPr sz="1200" spc="-10" dirty="0">
                <a:latin typeface="Arial"/>
                <a:cs typeface="Arial"/>
              </a:rPr>
              <a:t>selecting </a:t>
            </a:r>
            <a:r>
              <a:rPr sz="1200" b="1" dirty="0">
                <a:latin typeface="Arial"/>
                <a:cs typeface="Arial"/>
              </a:rPr>
              <a:t>by item</a:t>
            </a:r>
            <a:r>
              <a:rPr sz="1200" dirty="0">
                <a:latin typeface="Arial"/>
                <a:cs typeface="Arial"/>
              </a:rPr>
              <a:t>. </a:t>
            </a: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77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example of the detailed  view.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4834762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5519038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9521138"/>
            <a:ext cx="275526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78: </a:t>
            </a:r>
            <a:r>
              <a:rPr sz="1200" spc="-5" dirty="0">
                <a:latin typeface="Arial"/>
                <a:cs typeface="Arial"/>
              </a:rPr>
              <a:t>Costs and profit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detailization.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14131" y="918954"/>
            <a:ext cx="5900713" cy="261267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29391" y="5691718"/>
            <a:ext cx="5004605" cy="165482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22433" y="7462763"/>
            <a:ext cx="2420427" cy="197998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5632767" y="5672645"/>
            <a:ext cx="163195" cy="17462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3104832" y="5684075"/>
            <a:ext cx="163194" cy="17462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3276600" y="5601080"/>
            <a:ext cx="257810" cy="76200"/>
          </a:xfrm>
          <a:custGeom>
            <a:avLst/>
            <a:gdLst/>
            <a:ahLst/>
            <a:cxnLst/>
            <a:rect l="l" t="t" r="r" b="b"/>
            <a:pathLst>
              <a:path w="257810" h="76200">
                <a:moveTo>
                  <a:pt x="181594" y="42774"/>
                </a:moveTo>
                <a:lnTo>
                  <a:pt x="181483" y="76199"/>
                </a:lnTo>
                <a:lnTo>
                  <a:pt x="248620" y="42798"/>
                </a:lnTo>
                <a:lnTo>
                  <a:pt x="194310" y="42798"/>
                </a:lnTo>
                <a:lnTo>
                  <a:pt x="181594" y="42774"/>
                </a:lnTo>
                <a:close/>
              </a:path>
              <a:path w="257810" h="76200">
                <a:moveTo>
                  <a:pt x="181626" y="33249"/>
                </a:moveTo>
                <a:lnTo>
                  <a:pt x="181594" y="42774"/>
                </a:lnTo>
                <a:lnTo>
                  <a:pt x="194310" y="42798"/>
                </a:lnTo>
                <a:lnTo>
                  <a:pt x="194310" y="33273"/>
                </a:lnTo>
                <a:lnTo>
                  <a:pt x="181626" y="33249"/>
                </a:lnTo>
                <a:close/>
              </a:path>
              <a:path w="257810" h="76200">
                <a:moveTo>
                  <a:pt x="181737" y="0"/>
                </a:moveTo>
                <a:lnTo>
                  <a:pt x="181626" y="33249"/>
                </a:lnTo>
                <a:lnTo>
                  <a:pt x="194310" y="33273"/>
                </a:lnTo>
                <a:lnTo>
                  <a:pt x="194310" y="42798"/>
                </a:lnTo>
                <a:lnTo>
                  <a:pt x="248620" y="42798"/>
                </a:lnTo>
                <a:lnTo>
                  <a:pt x="257810" y="38226"/>
                </a:lnTo>
                <a:lnTo>
                  <a:pt x="181737" y="0"/>
                </a:lnTo>
                <a:close/>
              </a:path>
              <a:path w="257810" h="76200">
                <a:moveTo>
                  <a:pt x="0" y="32892"/>
                </a:moveTo>
                <a:lnTo>
                  <a:pt x="0" y="42417"/>
                </a:lnTo>
                <a:lnTo>
                  <a:pt x="181594" y="42774"/>
                </a:lnTo>
                <a:lnTo>
                  <a:pt x="181626" y="33249"/>
                </a:lnTo>
                <a:lnTo>
                  <a:pt x="0" y="3289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5677534" y="5831712"/>
            <a:ext cx="76200" cy="439420"/>
          </a:xfrm>
          <a:custGeom>
            <a:avLst/>
            <a:gdLst/>
            <a:ahLst/>
            <a:cxnLst/>
            <a:rect l="l" t="t" r="r" b="b"/>
            <a:pathLst>
              <a:path w="76200" h="439420">
                <a:moveTo>
                  <a:pt x="33274" y="363220"/>
                </a:moveTo>
                <a:lnTo>
                  <a:pt x="0" y="363220"/>
                </a:lnTo>
                <a:lnTo>
                  <a:pt x="38100" y="439420"/>
                </a:lnTo>
                <a:lnTo>
                  <a:pt x="69850" y="375920"/>
                </a:lnTo>
                <a:lnTo>
                  <a:pt x="33274" y="375920"/>
                </a:lnTo>
                <a:lnTo>
                  <a:pt x="33274" y="363220"/>
                </a:lnTo>
                <a:close/>
              </a:path>
              <a:path w="76200" h="439420">
                <a:moveTo>
                  <a:pt x="42799" y="0"/>
                </a:moveTo>
                <a:lnTo>
                  <a:pt x="33274" y="0"/>
                </a:lnTo>
                <a:lnTo>
                  <a:pt x="33274" y="375920"/>
                </a:lnTo>
                <a:lnTo>
                  <a:pt x="42799" y="375920"/>
                </a:lnTo>
                <a:lnTo>
                  <a:pt x="42799" y="0"/>
                </a:lnTo>
                <a:close/>
              </a:path>
              <a:path w="76200" h="439420">
                <a:moveTo>
                  <a:pt x="76200" y="363220"/>
                </a:moveTo>
                <a:lnTo>
                  <a:pt x="42799" y="363220"/>
                </a:lnTo>
                <a:lnTo>
                  <a:pt x="42799" y="375920"/>
                </a:lnTo>
                <a:lnTo>
                  <a:pt x="69850" y="375920"/>
                </a:lnTo>
                <a:lnTo>
                  <a:pt x="76200" y="36322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78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922645" cy="12376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141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78 </a:t>
            </a:r>
            <a:r>
              <a:rPr sz="1200" spc="-5" dirty="0">
                <a:latin typeface="Arial"/>
                <a:cs typeface="Arial"/>
              </a:rPr>
              <a:t>shows revenue at DC Prague is $49,140,000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revenue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DC Berlin</a:t>
            </a:r>
            <a:r>
              <a:rPr sz="1200" spc="8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is</a:t>
            </a:r>
            <a:endParaRPr sz="1200">
              <a:latin typeface="Arial"/>
              <a:cs typeface="Arial"/>
            </a:endParaRPr>
          </a:p>
          <a:p>
            <a:pPr marL="12700" marR="11430" algn="just">
              <a:lnSpc>
                <a:spcPts val="1380"/>
              </a:lnSpc>
              <a:spcBef>
                <a:spcPts val="65"/>
              </a:spcBef>
            </a:pPr>
            <a:r>
              <a:rPr sz="1200" spc="-5" dirty="0">
                <a:latin typeface="Arial"/>
                <a:cs typeface="Arial"/>
              </a:rPr>
              <a:t>$49,140,000.00. </a:t>
            </a:r>
            <a:r>
              <a:rPr sz="1200" dirty="0">
                <a:latin typeface="Arial"/>
                <a:cs typeface="Arial"/>
              </a:rPr>
              <a:t>Total costs at </a:t>
            </a:r>
            <a:r>
              <a:rPr sz="1200" spc="-5" dirty="0">
                <a:latin typeface="Arial"/>
                <a:cs typeface="Arial"/>
              </a:rPr>
              <a:t>DC Prague is $16,405,426.69 and </a:t>
            </a:r>
            <a:r>
              <a:rPr sz="1200" dirty="0">
                <a:latin typeface="Arial"/>
                <a:cs typeface="Arial"/>
              </a:rPr>
              <a:t>total costs at </a:t>
            </a:r>
            <a:r>
              <a:rPr sz="1200" spc="-5" dirty="0">
                <a:latin typeface="Arial"/>
                <a:cs typeface="Arial"/>
              </a:rPr>
              <a:t>DC Ber-  lin </a:t>
            </a:r>
            <a:r>
              <a:rPr sz="1200" dirty="0">
                <a:latin typeface="Arial"/>
                <a:cs typeface="Arial"/>
              </a:rPr>
              <a:t>is </a:t>
            </a:r>
            <a:r>
              <a:rPr sz="1200" spc="-5" dirty="0">
                <a:latin typeface="Arial"/>
                <a:cs typeface="Arial"/>
              </a:rPr>
              <a:t>$16,114,366.47.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000">
              <a:latin typeface="Times New Roman"/>
              <a:cs typeface="Times New Roman"/>
            </a:endParaRPr>
          </a:p>
          <a:p>
            <a:pPr marL="12700" marR="5080" algn="just">
              <a:lnSpc>
                <a:spcPts val="1380"/>
              </a:lnSpc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can also see data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transportation </a:t>
            </a:r>
            <a:r>
              <a:rPr sz="1200" dirty="0">
                <a:latin typeface="Arial"/>
                <a:cs typeface="Arial"/>
              </a:rPr>
              <a:t>costs. </a:t>
            </a:r>
            <a:r>
              <a:rPr sz="1200" spc="-5" dirty="0">
                <a:latin typeface="Arial"/>
                <a:cs typeface="Arial"/>
              </a:rPr>
              <a:t>Costs from the supplier in Leipzig </a:t>
            </a:r>
            <a:r>
              <a:rPr sz="1200" dirty="0">
                <a:latin typeface="Arial"/>
                <a:cs typeface="Arial"/>
              </a:rPr>
              <a:t>to both 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is $2,415,834.65.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transportation from the distribution centers </a:t>
            </a:r>
            <a:r>
              <a:rPr sz="1200" dirty="0">
                <a:latin typeface="Arial"/>
                <a:cs typeface="Arial"/>
              </a:rPr>
              <a:t>to  the </a:t>
            </a:r>
            <a:r>
              <a:rPr sz="1200" spc="-5" dirty="0">
                <a:latin typeface="Arial"/>
                <a:cs typeface="Arial"/>
              </a:rPr>
              <a:t>customers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$1,817,731.13 (DC Prague)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$1,526,672.69 </a:t>
            </a:r>
            <a:r>
              <a:rPr sz="1200" spc="-10" dirty="0">
                <a:latin typeface="Arial"/>
                <a:cs typeface="Arial"/>
              </a:rPr>
              <a:t>(DC</a:t>
            </a:r>
            <a:r>
              <a:rPr sz="1200" spc="5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Berlin).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2263393"/>
            <a:ext cx="5934075" cy="85344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9375" rIns="0" bIns="0" rtlCol="0">
            <a:spAutoFit/>
          </a:bodyPr>
          <a:lstStyle/>
          <a:p>
            <a:pPr marL="114300" marR="208915">
              <a:lnSpc>
                <a:spcPts val="1380"/>
              </a:lnSpc>
              <a:spcBef>
                <a:spcPts val="62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careful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i="1" dirty="0">
                <a:latin typeface="Arial"/>
                <a:cs typeface="Arial"/>
              </a:rPr>
              <a:t>total </a:t>
            </a:r>
            <a:r>
              <a:rPr sz="1200" spc="-5" dirty="0">
                <a:latin typeface="Arial"/>
                <a:cs typeface="Arial"/>
              </a:rPr>
              <a:t>costs, profit and revenue evaluation! In </a:t>
            </a:r>
            <a:r>
              <a:rPr sz="1200" spc="-10" dirty="0">
                <a:latin typeface="Arial"/>
                <a:cs typeface="Arial"/>
              </a:rPr>
              <a:t>this </a:t>
            </a:r>
            <a:r>
              <a:rPr sz="1200" dirty="0">
                <a:latin typeface="Arial"/>
                <a:cs typeface="Arial"/>
              </a:rPr>
              <a:t>case,  </a:t>
            </a:r>
            <a:r>
              <a:rPr sz="1200" spc="-5" dirty="0">
                <a:latin typeface="Arial"/>
                <a:cs typeface="Arial"/>
              </a:rPr>
              <a:t>anyLogix calculates total transportation costs </a:t>
            </a:r>
            <a:r>
              <a:rPr sz="1200" dirty="0">
                <a:latin typeface="Arial"/>
                <a:cs typeface="Arial"/>
              </a:rPr>
              <a:t>for the </a:t>
            </a:r>
            <a:r>
              <a:rPr sz="1200" spc="-5" dirty="0">
                <a:latin typeface="Arial"/>
                <a:cs typeface="Arial"/>
              </a:rPr>
              <a:t>complete supply </a:t>
            </a:r>
            <a:r>
              <a:rPr sz="1200" dirty="0">
                <a:latin typeface="Arial"/>
                <a:cs typeface="Arial"/>
              </a:rPr>
              <a:t>chain (that is,  the </a:t>
            </a:r>
            <a:r>
              <a:rPr sz="1200" spc="-5" dirty="0">
                <a:latin typeface="Arial"/>
                <a:cs typeface="Arial"/>
              </a:rPr>
              <a:t>transportation costs </a:t>
            </a:r>
            <a:r>
              <a:rPr sz="1200" dirty="0">
                <a:latin typeface="Arial"/>
                <a:cs typeface="Arial"/>
              </a:rPr>
              <a:t>across </a:t>
            </a:r>
            <a:r>
              <a:rPr sz="1200" spc="-5" dirty="0">
                <a:latin typeface="Arial"/>
                <a:cs typeface="Arial"/>
              </a:rPr>
              <a:t>all stages, from suppliers </a:t>
            </a:r>
            <a:r>
              <a:rPr sz="1200" dirty="0">
                <a:latin typeface="Arial"/>
                <a:cs typeface="Arial"/>
              </a:rPr>
              <a:t>to customers). </a:t>
            </a:r>
            <a:r>
              <a:rPr sz="1200" spc="-5" dirty="0">
                <a:latin typeface="Arial"/>
                <a:cs typeface="Arial"/>
              </a:rPr>
              <a:t>However,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program calculates </a:t>
            </a:r>
            <a:r>
              <a:rPr sz="1200" dirty="0">
                <a:latin typeface="Arial"/>
                <a:cs typeface="Arial"/>
              </a:rPr>
              <a:t>total </a:t>
            </a:r>
            <a:r>
              <a:rPr sz="1200" spc="-5" dirty="0">
                <a:latin typeface="Arial"/>
                <a:cs typeface="Arial"/>
              </a:rPr>
              <a:t>costs, profit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revenue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distribution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centers.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2260345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3119881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3253485"/>
            <a:ext cx="5948680" cy="38417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use </a:t>
            </a:r>
            <a:r>
              <a:rPr sz="1200" spc="-5" dirty="0">
                <a:latin typeface="Arial"/>
                <a:cs typeface="Arial"/>
              </a:rPr>
              <a:t>the same diagrams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compare distribution centers and </a:t>
            </a:r>
            <a:r>
              <a:rPr sz="1200" dirty="0">
                <a:latin typeface="Arial"/>
                <a:cs typeface="Arial"/>
              </a:rPr>
              <a:t>customers. </a:t>
            </a:r>
            <a:r>
              <a:rPr sz="1200" spc="-5" dirty="0">
                <a:latin typeface="Arial"/>
                <a:cs typeface="Arial"/>
              </a:rPr>
              <a:t>(Figure  </a:t>
            </a:r>
            <a:r>
              <a:rPr sz="1200" dirty="0">
                <a:latin typeface="Arial"/>
                <a:cs typeface="Arial"/>
              </a:rPr>
              <a:t>79).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88288" y="5762370"/>
            <a:ext cx="5727065" cy="73787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79: </a:t>
            </a:r>
            <a:r>
              <a:rPr sz="1200" spc="-5" dirty="0">
                <a:latin typeface="Arial"/>
                <a:cs typeface="Arial"/>
              </a:rPr>
              <a:t>Detailed service level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lead time analysis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Hamburg-based cus-  </a:t>
            </a:r>
            <a:r>
              <a:rPr sz="1200" dirty="0">
                <a:latin typeface="Arial"/>
                <a:cs typeface="Arial"/>
              </a:rPr>
              <a:t>tomer.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spc="-5" dirty="0">
                <a:latin typeface="Arial"/>
                <a:cs typeface="Arial"/>
              </a:rPr>
              <a:t>Next, we’ll </a:t>
            </a:r>
            <a:r>
              <a:rPr sz="1200" dirty="0">
                <a:latin typeface="Arial"/>
                <a:cs typeface="Arial"/>
              </a:rPr>
              <a:t>consider </a:t>
            </a:r>
            <a:r>
              <a:rPr sz="1200" spc="-5" dirty="0">
                <a:latin typeface="Arial"/>
                <a:cs typeface="Arial"/>
              </a:rPr>
              <a:t>the overall </a:t>
            </a:r>
            <a:r>
              <a:rPr sz="1200" dirty="0">
                <a:latin typeface="Arial"/>
                <a:cs typeface="Arial"/>
              </a:rPr>
              <a:t>supply </a:t>
            </a:r>
            <a:r>
              <a:rPr sz="1200" spc="-5" dirty="0">
                <a:latin typeface="Arial"/>
                <a:cs typeface="Arial"/>
              </a:rPr>
              <a:t>chain’s operational performance (Figure</a:t>
            </a:r>
            <a:r>
              <a:rPr sz="1200" spc="7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80).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88288" y="9257486"/>
            <a:ext cx="43815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80: </a:t>
            </a:r>
            <a:r>
              <a:rPr sz="1200" spc="-5" dirty="0">
                <a:latin typeface="Arial"/>
                <a:cs typeface="Arial"/>
              </a:rPr>
              <a:t>Operational performance </a:t>
            </a:r>
            <a:r>
              <a:rPr sz="1200" dirty="0">
                <a:latin typeface="Arial"/>
                <a:cs typeface="Arial"/>
              </a:rPr>
              <a:t>for the </a:t>
            </a:r>
            <a:r>
              <a:rPr sz="1200" spc="-5" dirty="0">
                <a:latin typeface="Arial"/>
                <a:cs typeface="Arial"/>
              </a:rPr>
              <a:t>overall supply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chain.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920401" y="3798079"/>
            <a:ext cx="5725274" cy="188921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913720" y="6653342"/>
            <a:ext cx="5723754" cy="253112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79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925185" cy="90995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 marR="5080">
              <a:lnSpc>
                <a:spcPct val="95900"/>
              </a:lnSpc>
              <a:spcBef>
                <a:spcPts val="160"/>
              </a:spcBef>
            </a:pPr>
            <a:r>
              <a:rPr sz="1200" spc="-5" dirty="0">
                <a:latin typeface="Arial"/>
                <a:cs typeface="Arial"/>
              </a:rPr>
              <a:t>The diagrams in Figure </a:t>
            </a:r>
            <a:r>
              <a:rPr sz="1200" dirty="0">
                <a:latin typeface="Arial"/>
                <a:cs typeface="Arial"/>
              </a:rPr>
              <a:t>80 show </a:t>
            </a:r>
            <a:r>
              <a:rPr sz="1200" spc="-5" dirty="0">
                <a:latin typeface="Arial"/>
                <a:cs typeface="Arial"/>
              </a:rPr>
              <a:t>maximum capacity </a:t>
            </a:r>
            <a:r>
              <a:rPr sz="1200" dirty="0">
                <a:latin typeface="Arial"/>
                <a:cs typeface="Arial"/>
              </a:rPr>
              <a:t>use at </a:t>
            </a:r>
            <a:r>
              <a:rPr sz="1200" spc="-5" dirty="0">
                <a:latin typeface="Arial"/>
                <a:cs typeface="Arial"/>
              </a:rPr>
              <a:t>the 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in  Prague and Berlin </a:t>
            </a:r>
            <a:r>
              <a:rPr sz="1200" dirty="0">
                <a:latin typeface="Arial"/>
                <a:cs typeface="Arial"/>
              </a:rPr>
              <a:t>has </a:t>
            </a:r>
            <a:r>
              <a:rPr sz="1200" spc="-5" dirty="0">
                <a:latin typeface="Arial"/>
                <a:cs typeface="Arial"/>
              </a:rPr>
              <a:t>been 67.8 </a:t>
            </a:r>
            <a:r>
              <a:rPr sz="1200" spc="10" dirty="0">
                <a:latin typeface="Arial"/>
                <a:cs typeface="Arial"/>
              </a:rPr>
              <a:t>m</a:t>
            </a:r>
            <a:r>
              <a:rPr sz="1200" spc="15" baseline="27777" dirty="0">
                <a:latin typeface="Arial"/>
                <a:cs typeface="Arial"/>
              </a:rPr>
              <a:t>3 </a:t>
            </a:r>
            <a:r>
              <a:rPr sz="1200" spc="-5" dirty="0">
                <a:latin typeface="Arial"/>
                <a:cs typeface="Arial"/>
              </a:rPr>
              <a:t>in total or </a:t>
            </a:r>
            <a:r>
              <a:rPr sz="1200" dirty="0">
                <a:latin typeface="Arial"/>
                <a:cs typeface="Arial"/>
              </a:rPr>
              <a:t>33.9m</a:t>
            </a:r>
            <a:r>
              <a:rPr sz="1200" baseline="27777" dirty="0">
                <a:latin typeface="Arial"/>
                <a:cs typeface="Arial"/>
              </a:rPr>
              <a:t>3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each distribution </a:t>
            </a:r>
            <a:r>
              <a:rPr sz="1200" dirty="0">
                <a:latin typeface="Arial"/>
                <a:cs typeface="Arial"/>
              </a:rPr>
              <a:t>center. The  </a:t>
            </a:r>
            <a:r>
              <a:rPr sz="1200" spc="-5" dirty="0">
                <a:latin typeface="Arial"/>
                <a:cs typeface="Arial"/>
              </a:rPr>
              <a:t>available inventory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each product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each distribution center changed between 39 and  </a:t>
            </a:r>
            <a:r>
              <a:rPr sz="1200" dirty="0">
                <a:latin typeface="Arial"/>
                <a:cs typeface="Arial"/>
              </a:rPr>
              <a:t>59 </a:t>
            </a:r>
            <a:r>
              <a:rPr sz="1200" spc="-5" dirty="0">
                <a:latin typeface="Arial"/>
                <a:cs typeface="Arial"/>
              </a:rPr>
              <a:t>units </a:t>
            </a:r>
            <a:r>
              <a:rPr sz="1200" dirty="0">
                <a:latin typeface="Arial"/>
                <a:cs typeface="Arial"/>
              </a:rPr>
              <a:t>(as </a:t>
            </a:r>
            <a:r>
              <a:rPr sz="1200" spc="-5" dirty="0">
                <a:latin typeface="Arial"/>
                <a:cs typeface="Arial"/>
              </a:rPr>
              <a:t>set up in Min-Max policy) while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chain’s total inventory was </a:t>
            </a:r>
            <a:r>
              <a:rPr sz="1200" dirty="0">
                <a:latin typeface="Arial"/>
                <a:cs typeface="Arial"/>
              </a:rPr>
              <a:t>be-  </a:t>
            </a:r>
            <a:r>
              <a:rPr sz="1200" spc="-5" dirty="0">
                <a:latin typeface="Arial"/>
                <a:cs typeface="Arial"/>
              </a:rPr>
              <a:t>tween </a:t>
            </a:r>
            <a:r>
              <a:rPr sz="1200" dirty="0">
                <a:latin typeface="Arial"/>
                <a:cs typeface="Arial"/>
              </a:rPr>
              <a:t>390 </a:t>
            </a:r>
            <a:r>
              <a:rPr sz="1200" spc="-5" dirty="0">
                <a:latin typeface="Arial"/>
                <a:cs typeface="Arial"/>
              </a:rPr>
              <a:t>and 590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units.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1935733"/>
            <a:ext cx="5934075" cy="50292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9375" rIns="0" bIns="0" rtlCol="0">
            <a:spAutoFit/>
          </a:bodyPr>
          <a:lstStyle/>
          <a:p>
            <a:pPr marL="116839" marR="170180">
              <a:lnSpc>
                <a:spcPts val="1380"/>
              </a:lnSpc>
              <a:spcBef>
                <a:spcPts val="62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dirty="0">
                <a:latin typeface="Arial"/>
                <a:cs typeface="Arial"/>
              </a:rPr>
              <a:t>In the </a:t>
            </a:r>
            <a:r>
              <a:rPr sz="1200" spc="-5" dirty="0">
                <a:latin typeface="Arial"/>
                <a:cs typeface="Arial"/>
              </a:rPr>
              <a:t>diagrams, inventory level </a:t>
            </a:r>
            <a:r>
              <a:rPr sz="1200" dirty="0">
                <a:latin typeface="Arial"/>
                <a:cs typeface="Arial"/>
              </a:rPr>
              <a:t>does </a:t>
            </a:r>
            <a:r>
              <a:rPr sz="1200" spc="-5" dirty="0">
                <a:latin typeface="Arial"/>
                <a:cs typeface="Arial"/>
              </a:rPr>
              <a:t>not drop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exactly </a:t>
            </a:r>
            <a:r>
              <a:rPr sz="1200" dirty="0">
                <a:latin typeface="Arial"/>
                <a:cs typeface="Arial"/>
              </a:rPr>
              <a:t>57 </a:t>
            </a:r>
            <a:r>
              <a:rPr sz="1200" spc="-5" dirty="0">
                <a:latin typeface="Arial"/>
                <a:cs typeface="Arial"/>
              </a:rPr>
              <a:t>units </a:t>
            </a:r>
            <a:r>
              <a:rPr sz="1200" dirty="0">
                <a:latin typeface="Arial"/>
                <a:cs typeface="Arial"/>
              </a:rPr>
              <a:t>(for </a:t>
            </a:r>
            <a:r>
              <a:rPr sz="1200" spc="-5" dirty="0">
                <a:latin typeface="Arial"/>
                <a:cs typeface="Arial"/>
              </a:rPr>
              <a:t>all prod-  </a:t>
            </a:r>
            <a:r>
              <a:rPr sz="1200" dirty="0">
                <a:latin typeface="Arial"/>
                <a:cs typeface="Arial"/>
              </a:rPr>
              <a:t>ucts </a:t>
            </a:r>
            <a:r>
              <a:rPr sz="1200" spc="-5" dirty="0">
                <a:latin typeface="Arial"/>
                <a:cs typeface="Arial"/>
              </a:rPr>
              <a:t>in total) since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always replenish in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advance.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1932685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2441701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2575305"/>
            <a:ext cx="5888355" cy="38354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The third and </a:t>
            </a:r>
            <a:r>
              <a:rPr sz="1200" dirty="0">
                <a:latin typeface="Arial"/>
                <a:cs typeface="Arial"/>
              </a:rPr>
              <a:t>fourth </a:t>
            </a:r>
            <a:r>
              <a:rPr sz="1200" spc="-5" dirty="0">
                <a:latin typeface="Arial"/>
                <a:cs typeface="Arial"/>
              </a:rPr>
              <a:t>dashboards—Inventory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Capacity Dynamics—display </a:t>
            </a:r>
            <a:r>
              <a:rPr sz="1200" dirty="0">
                <a:latin typeface="Arial"/>
                <a:cs typeface="Arial"/>
              </a:rPr>
              <a:t>these </a:t>
            </a:r>
            <a:r>
              <a:rPr sz="1200" spc="-5" dirty="0">
                <a:latin typeface="Arial"/>
                <a:cs typeface="Arial"/>
              </a:rPr>
              <a:t>re-  sults (Figure</a:t>
            </a:r>
            <a:r>
              <a:rPr sz="1200" dirty="0">
                <a:latin typeface="Arial"/>
                <a:cs typeface="Arial"/>
              </a:rPr>
              <a:t> 81).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88288" y="5788278"/>
            <a:ext cx="5955030" cy="40220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81: </a:t>
            </a:r>
            <a:r>
              <a:rPr sz="1200" spc="-5" dirty="0">
                <a:latin typeface="Arial"/>
                <a:cs typeface="Arial"/>
              </a:rPr>
              <a:t>Inventory and Capacity Dynamics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spc="-5" dirty="0">
                <a:latin typeface="Arial"/>
                <a:cs typeface="Arial"/>
              </a:rPr>
              <a:t>Result</a:t>
            </a:r>
            <a:r>
              <a:rPr sz="1200" b="1" spc="5" dirty="0">
                <a:latin typeface="Arial"/>
                <a:cs typeface="Arial"/>
              </a:rPr>
              <a:t> </a:t>
            </a:r>
            <a:r>
              <a:rPr sz="1200" b="1" spc="-10" dirty="0">
                <a:latin typeface="Arial"/>
                <a:cs typeface="Arial"/>
              </a:rPr>
              <a:t>Analysis</a:t>
            </a:r>
            <a:endParaRPr sz="1200">
              <a:latin typeface="Arial"/>
              <a:cs typeface="Arial"/>
            </a:endParaRPr>
          </a:p>
          <a:p>
            <a:pPr marL="12700" marR="29209">
              <a:lnSpc>
                <a:spcPts val="138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Davis, </a:t>
            </a:r>
            <a:r>
              <a:rPr sz="1200" dirty="0">
                <a:latin typeface="Arial"/>
                <a:cs typeface="Arial"/>
              </a:rPr>
              <a:t>Marina and </a:t>
            </a:r>
            <a:r>
              <a:rPr sz="1200" spc="-5" dirty="0">
                <a:latin typeface="Arial"/>
                <a:cs typeface="Arial"/>
              </a:rPr>
              <a:t>Cheng </a:t>
            </a:r>
            <a:r>
              <a:rPr sz="1200" dirty="0">
                <a:latin typeface="Arial"/>
                <a:cs typeface="Arial"/>
              </a:rPr>
              <a:t>(the </a:t>
            </a:r>
            <a:r>
              <a:rPr sz="1200" spc="-5" dirty="0">
                <a:latin typeface="Arial"/>
                <a:cs typeface="Arial"/>
              </a:rPr>
              <a:t>transportation manager) analyze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gained results. </a:t>
            </a:r>
            <a:r>
              <a:rPr sz="1200" dirty="0">
                <a:latin typeface="Arial"/>
                <a:cs typeface="Arial"/>
              </a:rPr>
              <a:t>For  </a:t>
            </a:r>
            <a:r>
              <a:rPr sz="1200" spc="-5" dirty="0">
                <a:latin typeface="Arial"/>
                <a:cs typeface="Arial"/>
              </a:rPr>
              <a:t>example, </a:t>
            </a:r>
            <a:r>
              <a:rPr sz="1200" dirty="0">
                <a:latin typeface="Arial"/>
                <a:cs typeface="Arial"/>
              </a:rPr>
              <a:t>they see </a:t>
            </a:r>
            <a:r>
              <a:rPr sz="1200" spc="-5" dirty="0">
                <a:latin typeface="Arial"/>
                <a:cs typeface="Arial"/>
              </a:rPr>
              <a:t>the distribution </a:t>
            </a:r>
            <a:r>
              <a:rPr sz="1200" dirty="0">
                <a:latin typeface="Arial"/>
                <a:cs typeface="Arial"/>
              </a:rPr>
              <a:t>center’s </a:t>
            </a:r>
            <a:r>
              <a:rPr sz="1200" spc="-5" dirty="0">
                <a:latin typeface="Arial"/>
                <a:cs typeface="Arial"/>
              </a:rPr>
              <a:t>total revenue was $98,280,000. Their supply  chain includes demand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three products of 50 units respectively, </a:t>
            </a:r>
            <a:r>
              <a:rPr sz="1200" dirty="0">
                <a:latin typeface="Arial"/>
                <a:cs typeface="Arial"/>
              </a:rPr>
              <a:t>each </a:t>
            </a:r>
            <a:r>
              <a:rPr sz="1200" spc="-5" dirty="0">
                <a:latin typeface="Arial"/>
                <a:cs typeface="Arial"/>
              </a:rPr>
              <a:t>of which is han-  dled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two distribution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centers.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Assuming </a:t>
            </a:r>
            <a:r>
              <a:rPr sz="1200" dirty="0">
                <a:latin typeface="Arial"/>
                <a:cs typeface="Arial"/>
              </a:rPr>
              <a:t>365 </a:t>
            </a:r>
            <a:r>
              <a:rPr sz="1200" spc="-5" dirty="0">
                <a:latin typeface="Arial"/>
                <a:cs typeface="Arial"/>
              </a:rPr>
              <a:t>working days,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annual demand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each product is </a:t>
            </a:r>
            <a:r>
              <a:rPr sz="1200" dirty="0">
                <a:latin typeface="Arial"/>
                <a:cs typeface="Arial"/>
              </a:rPr>
              <a:t>3,630 </a:t>
            </a:r>
            <a:r>
              <a:rPr sz="1200" spc="-5" dirty="0">
                <a:latin typeface="Arial"/>
                <a:cs typeface="Arial"/>
              </a:rPr>
              <a:t>units (36,300  </a:t>
            </a:r>
            <a:r>
              <a:rPr sz="1200" dirty="0">
                <a:latin typeface="Arial"/>
                <a:cs typeface="Arial"/>
              </a:rPr>
              <a:t>m</a:t>
            </a:r>
            <a:r>
              <a:rPr sz="1200" baseline="27777" dirty="0">
                <a:latin typeface="Arial"/>
                <a:cs typeface="Arial"/>
              </a:rPr>
              <a:t>3</a:t>
            </a:r>
            <a:r>
              <a:rPr sz="1200" dirty="0">
                <a:latin typeface="Arial"/>
                <a:cs typeface="Arial"/>
              </a:rPr>
              <a:t>). In </a:t>
            </a:r>
            <a:r>
              <a:rPr sz="1200" spc="-5" dirty="0">
                <a:latin typeface="Arial"/>
                <a:cs typeface="Arial"/>
              </a:rPr>
              <a:t>other words, their </a:t>
            </a:r>
            <a:r>
              <a:rPr sz="1200" dirty="0">
                <a:latin typeface="Arial"/>
                <a:cs typeface="Arial"/>
              </a:rPr>
              <a:t>supply chain </a:t>
            </a:r>
            <a:r>
              <a:rPr sz="1200" spc="-5" dirty="0">
                <a:latin typeface="Arial"/>
                <a:cs typeface="Arial"/>
              </a:rPr>
              <a:t>allows them to meet their demand and receive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maximum possible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revenue.</a:t>
            </a:r>
            <a:endParaRPr sz="1200">
              <a:latin typeface="Arial"/>
              <a:cs typeface="Arial"/>
            </a:endParaRPr>
          </a:p>
          <a:p>
            <a:pPr marL="12700" marR="73660">
              <a:lnSpc>
                <a:spcPct val="95900"/>
              </a:lnSpc>
              <a:spcBef>
                <a:spcPts val="560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the min-max 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policy, </a:t>
            </a:r>
            <a:r>
              <a:rPr sz="1200" dirty="0">
                <a:latin typeface="Arial"/>
                <a:cs typeface="Arial"/>
              </a:rPr>
              <a:t>they set </a:t>
            </a:r>
            <a:r>
              <a:rPr sz="1200" b="1" spc="-5" dirty="0">
                <a:latin typeface="Arial"/>
                <a:cs typeface="Arial"/>
              </a:rPr>
              <a:t>min </a:t>
            </a:r>
            <a:r>
              <a:rPr sz="1200" dirty="0">
                <a:latin typeface="Arial"/>
                <a:cs typeface="Arial"/>
              </a:rPr>
              <a:t>= </a:t>
            </a:r>
            <a:r>
              <a:rPr sz="1200" spc="-5" dirty="0">
                <a:latin typeface="Arial"/>
                <a:cs typeface="Arial"/>
              </a:rPr>
              <a:t>57 and </a:t>
            </a:r>
            <a:r>
              <a:rPr sz="1200" b="1" spc="-5" dirty="0">
                <a:latin typeface="Arial"/>
                <a:cs typeface="Arial"/>
              </a:rPr>
              <a:t>max </a:t>
            </a:r>
            <a:r>
              <a:rPr sz="1200" dirty="0">
                <a:latin typeface="Arial"/>
                <a:cs typeface="Arial"/>
              </a:rPr>
              <a:t>= </a:t>
            </a:r>
            <a:r>
              <a:rPr sz="1200" spc="-5" dirty="0">
                <a:latin typeface="Arial"/>
                <a:cs typeface="Arial"/>
              </a:rPr>
              <a:t>113. </a:t>
            </a:r>
            <a:r>
              <a:rPr sz="120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these  parameters, total inventory </a:t>
            </a:r>
            <a:r>
              <a:rPr sz="1200" dirty="0">
                <a:latin typeface="Arial"/>
                <a:cs typeface="Arial"/>
              </a:rPr>
              <a:t>costs (that </a:t>
            </a:r>
            <a:r>
              <a:rPr sz="1200" spc="-5" dirty="0">
                <a:latin typeface="Arial"/>
                <a:cs typeface="Arial"/>
              </a:rPr>
              <a:t>is, opportunity </a:t>
            </a:r>
            <a:r>
              <a:rPr sz="1200" dirty="0">
                <a:latin typeface="Arial"/>
                <a:cs typeface="Arial"/>
              </a:rPr>
              <a:t>costs) are </a:t>
            </a:r>
            <a:r>
              <a:rPr sz="1200" spc="-5" dirty="0">
                <a:latin typeface="Arial"/>
                <a:cs typeface="Arial"/>
              </a:rPr>
              <a:t>$7,993.23. Both distri-  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need </a:t>
            </a:r>
            <a:r>
              <a:rPr sz="1200" dirty="0">
                <a:latin typeface="Arial"/>
                <a:cs typeface="Arial"/>
              </a:rPr>
              <a:t>to run at </a:t>
            </a:r>
            <a:r>
              <a:rPr sz="1200" spc="-5" dirty="0">
                <a:latin typeface="Arial"/>
                <a:cs typeface="Arial"/>
              </a:rPr>
              <a:t>capacity </a:t>
            </a:r>
            <a:r>
              <a:rPr sz="1200" dirty="0">
                <a:latin typeface="Arial"/>
                <a:cs typeface="Arial"/>
              </a:rPr>
              <a:t>of 40 m</a:t>
            </a:r>
            <a:r>
              <a:rPr sz="1200" baseline="27777" dirty="0">
                <a:latin typeface="Arial"/>
                <a:cs typeface="Arial"/>
              </a:rPr>
              <a:t>3</a:t>
            </a:r>
            <a:r>
              <a:rPr sz="1200" dirty="0">
                <a:latin typeface="Arial"/>
                <a:cs typeface="Arial"/>
              </a:rPr>
              <a:t>. </a:t>
            </a:r>
            <a:r>
              <a:rPr sz="1200" spc="-5" dirty="0">
                <a:latin typeface="Arial"/>
                <a:cs typeface="Arial"/>
              </a:rPr>
              <a:t>2,176 customer orders have been gen-  </a:t>
            </a:r>
            <a:r>
              <a:rPr sz="1200" dirty="0">
                <a:latin typeface="Arial"/>
                <a:cs typeface="Arial"/>
              </a:rPr>
              <a:t>erated for </a:t>
            </a:r>
            <a:r>
              <a:rPr sz="1200" spc="-5" dirty="0">
                <a:latin typeface="Arial"/>
                <a:cs typeface="Arial"/>
              </a:rPr>
              <a:t>three products supplied from two distribution centers.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other words, every  </a:t>
            </a:r>
            <a:r>
              <a:rPr sz="1200" dirty="0">
                <a:latin typeface="Arial"/>
                <a:cs typeface="Arial"/>
              </a:rPr>
              <a:t>day a new customer order has </a:t>
            </a:r>
            <a:r>
              <a:rPr sz="1200" spc="-5" dirty="0">
                <a:latin typeface="Arial"/>
                <a:cs typeface="Arial"/>
              </a:rPr>
              <a:t>been generated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each</a:t>
            </a:r>
            <a:r>
              <a:rPr sz="1200" spc="-7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product.</a:t>
            </a:r>
            <a:endParaRPr sz="1200">
              <a:latin typeface="Arial"/>
              <a:cs typeface="Arial"/>
            </a:endParaRPr>
          </a:p>
          <a:p>
            <a:pPr marL="12700" marR="1143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Finally,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see the LTL transportation policy, </a:t>
            </a:r>
            <a:r>
              <a:rPr sz="1200" dirty="0">
                <a:latin typeface="Arial"/>
                <a:cs typeface="Arial"/>
              </a:rPr>
              <a:t>trucks </a:t>
            </a:r>
            <a:r>
              <a:rPr sz="1200" spc="-5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capacity </a:t>
            </a:r>
            <a:r>
              <a:rPr sz="1200" spc="-5" dirty="0">
                <a:latin typeface="Arial"/>
                <a:cs typeface="Arial"/>
              </a:rPr>
              <a:t>of 60 </a:t>
            </a:r>
            <a:r>
              <a:rPr sz="1200" spc="15" dirty="0">
                <a:latin typeface="Arial"/>
                <a:cs typeface="Arial"/>
              </a:rPr>
              <a:t>m</a:t>
            </a:r>
            <a:r>
              <a:rPr sz="1200" spc="22" baseline="27777" dirty="0">
                <a:latin typeface="Arial"/>
                <a:cs typeface="Arial"/>
              </a:rPr>
              <a:t>3 </a:t>
            </a:r>
            <a:r>
              <a:rPr sz="1200" spc="-5" dirty="0">
                <a:latin typeface="Arial"/>
                <a:cs typeface="Arial"/>
              </a:rPr>
              <a:t>used </a:t>
            </a:r>
            <a:r>
              <a:rPr sz="1200" dirty="0">
                <a:latin typeface="Arial"/>
                <a:cs typeface="Arial"/>
              </a:rPr>
              <a:t>for  </a:t>
            </a:r>
            <a:r>
              <a:rPr sz="1200" spc="-5" dirty="0">
                <a:latin typeface="Arial"/>
                <a:cs typeface="Arial"/>
              </a:rPr>
              <a:t>deliveries </a:t>
            </a:r>
            <a:r>
              <a:rPr sz="1200" dirty="0">
                <a:latin typeface="Arial"/>
                <a:cs typeface="Arial"/>
              </a:rPr>
              <a:t>from </a:t>
            </a:r>
            <a:r>
              <a:rPr sz="1200" spc="-5" dirty="0">
                <a:latin typeface="Arial"/>
                <a:cs typeface="Arial"/>
              </a:rPr>
              <a:t>the Leipzig-based supplier </a:t>
            </a:r>
            <a:r>
              <a:rPr sz="1200" spc="-1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centers are used at </a:t>
            </a:r>
            <a:r>
              <a:rPr sz="1200" spc="-5" dirty="0">
                <a:latin typeface="Arial"/>
                <a:cs typeface="Arial"/>
              </a:rPr>
              <a:t>87.5% con-  sidering </a:t>
            </a:r>
            <a:r>
              <a:rPr sz="1200" dirty="0">
                <a:latin typeface="Arial"/>
                <a:cs typeface="Arial"/>
              </a:rPr>
              <a:t>total </a:t>
            </a:r>
            <a:r>
              <a:rPr sz="1200" spc="-5" dirty="0">
                <a:latin typeface="Arial"/>
                <a:cs typeface="Arial"/>
              </a:rPr>
              <a:t>volume of each delivery </a:t>
            </a:r>
            <a:r>
              <a:rPr sz="1200" dirty="0">
                <a:latin typeface="Arial"/>
                <a:cs typeface="Arial"/>
              </a:rPr>
              <a:t>as 0.1 + 0.1 + </a:t>
            </a:r>
            <a:r>
              <a:rPr sz="1200" spc="-5" dirty="0">
                <a:latin typeface="Arial"/>
                <a:cs typeface="Arial"/>
              </a:rPr>
              <a:t>0.15 (total volume of three </a:t>
            </a:r>
            <a:r>
              <a:rPr sz="1200" dirty="0">
                <a:latin typeface="Arial"/>
                <a:cs typeface="Arial"/>
              </a:rPr>
              <a:t>prod-  ucts) x 150 </a:t>
            </a:r>
            <a:r>
              <a:rPr sz="1200" spc="-5" dirty="0">
                <a:latin typeface="Arial"/>
                <a:cs typeface="Arial"/>
              </a:rPr>
              <a:t>units </a:t>
            </a:r>
            <a:r>
              <a:rPr sz="1200" dirty="0">
                <a:latin typeface="Arial"/>
                <a:cs typeface="Arial"/>
              </a:rPr>
              <a:t>= </a:t>
            </a:r>
            <a:r>
              <a:rPr sz="1200" spc="-5" dirty="0">
                <a:latin typeface="Arial"/>
                <a:cs typeface="Arial"/>
              </a:rPr>
              <a:t>52.5 </a:t>
            </a:r>
            <a:r>
              <a:rPr sz="1200" spc="5" dirty="0">
                <a:latin typeface="Arial"/>
                <a:cs typeface="Arial"/>
              </a:rPr>
              <a:t>m</a:t>
            </a:r>
            <a:r>
              <a:rPr sz="1200" spc="7" baseline="27777" dirty="0">
                <a:latin typeface="Arial"/>
                <a:cs typeface="Arial"/>
              </a:rPr>
              <a:t>3</a:t>
            </a:r>
            <a:r>
              <a:rPr sz="1200" spc="5" dirty="0">
                <a:latin typeface="Arial"/>
                <a:cs typeface="Arial"/>
              </a:rPr>
              <a:t>. </a:t>
            </a:r>
            <a:r>
              <a:rPr sz="1200" spc="-5" dirty="0">
                <a:latin typeface="Arial"/>
                <a:cs typeface="Arial"/>
              </a:rPr>
              <a:t>Two </a:t>
            </a:r>
            <a:r>
              <a:rPr sz="1200" dirty="0">
                <a:latin typeface="Arial"/>
                <a:cs typeface="Arial"/>
              </a:rPr>
              <a:t>trucks are </a:t>
            </a:r>
            <a:r>
              <a:rPr sz="1200" spc="-5" dirty="0">
                <a:latin typeface="Arial"/>
                <a:cs typeface="Arial"/>
              </a:rPr>
              <a:t>needed since two distribution centers need 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be served.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lorries,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have </a:t>
            </a:r>
            <a:r>
              <a:rPr sz="1200" dirty="0">
                <a:latin typeface="Arial"/>
                <a:cs typeface="Arial"/>
              </a:rPr>
              <a:t>six </a:t>
            </a:r>
            <a:r>
              <a:rPr sz="1200" spc="-5" dirty="0">
                <a:latin typeface="Arial"/>
                <a:cs typeface="Arial"/>
              </a:rPr>
              <a:t>direct shipments each of which of </a:t>
            </a:r>
            <a:r>
              <a:rPr sz="1200" spc="15" dirty="0">
                <a:latin typeface="Arial"/>
                <a:cs typeface="Arial"/>
              </a:rPr>
              <a:t>50 </a:t>
            </a:r>
            <a:r>
              <a:rPr sz="1200" spc="-5" dirty="0">
                <a:latin typeface="Arial"/>
                <a:cs typeface="Arial"/>
              </a:rPr>
              <a:t>units. This  results into average capacity utilization of 25% </a:t>
            </a:r>
            <a:r>
              <a:rPr sz="1200" dirty="0">
                <a:latin typeface="Arial"/>
                <a:cs typeface="Arial"/>
              </a:rPr>
              <a:t>only since </a:t>
            </a:r>
            <a:r>
              <a:rPr sz="1200" spc="-5" dirty="0">
                <a:latin typeface="Arial"/>
                <a:cs typeface="Arial"/>
              </a:rPr>
              <a:t>just </a:t>
            </a:r>
            <a:r>
              <a:rPr sz="1200" dirty="0">
                <a:latin typeface="Arial"/>
                <a:cs typeface="Arial"/>
              </a:rPr>
              <a:t>5% </a:t>
            </a:r>
            <a:r>
              <a:rPr sz="1200" spc="-5" dirty="0">
                <a:latin typeface="Arial"/>
                <a:cs typeface="Arial"/>
              </a:rPr>
              <a:t>of </a:t>
            </a:r>
            <a:r>
              <a:rPr sz="1200" dirty="0">
                <a:latin typeface="Arial"/>
                <a:cs typeface="Arial"/>
              </a:rPr>
              <a:t>20 </a:t>
            </a:r>
            <a:r>
              <a:rPr sz="1200" spc="5" dirty="0">
                <a:latin typeface="Arial"/>
                <a:cs typeface="Arial"/>
              </a:rPr>
              <a:t>m</a:t>
            </a:r>
            <a:r>
              <a:rPr sz="1200" spc="7" baseline="27777" dirty="0">
                <a:latin typeface="Arial"/>
                <a:cs typeface="Arial"/>
              </a:rPr>
              <a:t>3 </a:t>
            </a:r>
            <a:r>
              <a:rPr sz="1200" spc="-5" dirty="0">
                <a:latin typeface="Arial"/>
                <a:cs typeface="Arial"/>
              </a:rPr>
              <a:t>is</a:t>
            </a:r>
            <a:r>
              <a:rPr sz="1200" spc="-8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used.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914112" y="3113614"/>
            <a:ext cx="5892657" cy="260663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80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965825" cy="371729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88900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These results support decision-making in many </a:t>
            </a:r>
            <a:r>
              <a:rPr sz="1200" dirty="0">
                <a:latin typeface="Arial"/>
                <a:cs typeface="Arial"/>
              </a:rPr>
              <a:t>areas </a:t>
            </a:r>
            <a:r>
              <a:rPr sz="1200" spc="-5" dirty="0">
                <a:latin typeface="Arial"/>
                <a:cs typeface="Arial"/>
              </a:rPr>
              <a:t>of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management, in-  cluding: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Capacity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design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Lead time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agreements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policy </a:t>
            </a:r>
            <a:r>
              <a:rPr sz="1200" spc="5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its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parameters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Transportation policy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(FTL/LTL)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Replenishment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planning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Sales planning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Budget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planning</a:t>
            </a:r>
            <a:endParaRPr sz="1200">
              <a:latin typeface="Arial"/>
              <a:cs typeface="Arial"/>
            </a:endParaRPr>
          </a:p>
          <a:p>
            <a:pPr marL="12700" marR="1397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example,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use capacity usage dynamics diagrams to </a:t>
            </a:r>
            <a:r>
              <a:rPr sz="1200" spc="-10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the real </a:t>
            </a:r>
            <a:r>
              <a:rPr sz="1200" spc="-5" dirty="0">
                <a:latin typeface="Arial"/>
                <a:cs typeface="Arial"/>
              </a:rPr>
              <a:t>distri-  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productivity.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extends classical methods based on </a:t>
            </a:r>
            <a:r>
              <a:rPr sz="1200" dirty="0">
                <a:latin typeface="Arial"/>
                <a:cs typeface="Arial"/>
              </a:rPr>
              <a:t>throughput </a:t>
            </a:r>
            <a:r>
              <a:rPr sz="1200" spc="-5" dirty="0">
                <a:latin typeface="Arial"/>
                <a:cs typeface="Arial"/>
              </a:rPr>
              <a:t>capacity  analysis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setting maximum capacity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some material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flows.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ct val="95900"/>
              </a:lnSpc>
              <a:spcBef>
                <a:spcPts val="565"/>
              </a:spcBef>
            </a:pP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understanding </a:t>
            </a:r>
            <a:r>
              <a:rPr sz="1200" dirty="0">
                <a:latin typeface="Arial"/>
                <a:cs typeface="Arial"/>
              </a:rPr>
              <a:t>real </a:t>
            </a:r>
            <a:r>
              <a:rPr sz="1200" spc="-5" dirty="0">
                <a:latin typeface="Arial"/>
                <a:cs typeface="Arial"/>
              </a:rPr>
              <a:t>lead times, order fulfilment dynamics and service </a:t>
            </a:r>
            <a:r>
              <a:rPr sz="1200" dirty="0">
                <a:latin typeface="Arial"/>
                <a:cs typeface="Arial"/>
              </a:rPr>
              <a:t>levels,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have 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solid decision-support </a:t>
            </a:r>
            <a:r>
              <a:rPr sz="1200" dirty="0">
                <a:latin typeface="Arial"/>
                <a:cs typeface="Arial"/>
              </a:rPr>
              <a:t>basis for our </a:t>
            </a:r>
            <a:r>
              <a:rPr sz="1200" spc="-5" dirty="0">
                <a:latin typeface="Arial"/>
                <a:cs typeface="Arial"/>
              </a:rPr>
              <a:t>negotiations and contracts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suppliers and cus-  </a:t>
            </a:r>
            <a:r>
              <a:rPr sz="1200" dirty="0">
                <a:latin typeface="Arial"/>
                <a:cs typeface="Arial"/>
              </a:rPr>
              <a:t>tomers. </a:t>
            </a:r>
            <a:r>
              <a:rPr sz="1200" spc="-5" dirty="0">
                <a:latin typeface="Arial"/>
                <a:cs typeface="Arial"/>
              </a:rPr>
              <a:t>Inventory dynamics analysis allows </a:t>
            </a:r>
            <a:r>
              <a:rPr sz="1200" spc="5" dirty="0">
                <a:latin typeface="Arial"/>
                <a:cs typeface="Arial"/>
              </a:rPr>
              <a:t>us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estimate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compare the effect of dif-  </a:t>
            </a:r>
            <a:r>
              <a:rPr sz="1200" dirty="0">
                <a:latin typeface="Arial"/>
                <a:cs typeface="Arial"/>
              </a:rPr>
              <a:t>ferent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policies and their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parameters.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dirty="0">
                <a:latin typeface="Arial"/>
                <a:cs typeface="Arial"/>
              </a:rPr>
              <a:t>Impact of </a:t>
            </a:r>
            <a:r>
              <a:rPr sz="1200" b="1" spc="-5" dirty="0">
                <a:latin typeface="Arial"/>
                <a:cs typeface="Arial"/>
              </a:rPr>
              <a:t>Inventory Control</a:t>
            </a:r>
            <a:r>
              <a:rPr sz="1200" b="1" spc="-30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Policy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standard anyLogistix settings </a:t>
            </a:r>
            <a:r>
              <a:rPr sz="1200" dirty="0">
                <a:latin typeface="Arial"/>
                <a:cs typeface="Arial"/>
              </a:rPr>
              <a:t>offer </a:t>
            </a:r>
            <a:r>
              <a:rPr sz="1200" spc="-5" dirty="0">
                <a:latin typeface="Arial"/>
                <a:cs typeface="Arial"/>
              </a:rPr>
              <a:t>ten 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policies (Figure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82).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6335648"/>
            <a:ext cx="3042920" cy="561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82: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policy</a:t>
            </a:r>
            <a:r>
              <a:rPr sz="1200" spc="-7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selection.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dirty="0">
                <a:latin typeface="Arial"/>
                <a:cs typeface="Arial"/>
              </a:rPr>
              <a:t>Table 11: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policies.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900988" y="6962520"/>
          <a:ext cx="5780405" cy="24098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854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854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Details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62660">
                <a:tc>
                  <a:txBody>
                    <a:bodyPr/>
                    <a:lstStyle/>
                    <a:p>
                      <a:pPr marL="71120">
                        <a:lnSpc>
                          <a:spcPts val="129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Min-max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120">
                        <a:lnSpc>
                          <a:spcPts val="129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Also named (s, S) inventory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119380">
                        <a:lnSpc>
                          <a:spcPct val="95700"/>
                        </a:lnSpc>
                        <a:spcBef>
                          <a:spcPts val="62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Products are ordered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when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inventory  level falls below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a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fixed replenishment point  (s).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ordered quantity is set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such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a 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value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that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resulting inventory quantity  equals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S.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937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2141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Min-max policy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with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safety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stock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ts val="129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(s,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S)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inventory policy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with</a:t>
                      </a:r>
                      <a:r>
                        <a:rPr sz="1100" spc="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safety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850" marR="64135">
                        <a:lnSpc>
                          <a:spcPct val="95900"/>
                        </a:lnSpc>
                        <a:spcBef>
                          <a:spcPts val="2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stock. Products are ordered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when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inven-  tory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level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falls below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a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fixed replenishment  point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(s +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safety stock).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ordered quan-  tity is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set to such a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value that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resulting  inventory quantity equals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 +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safety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stock.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7" name="object 7"/>
          <p:cNvSpPr/>
          <p:nvPr/>
        </p:nvSpPr>
        <p:spPr>
          <a:xfrm>
            <a:off x="900988" y="4736591"/>
            <a:ext cx="5761672" cy="154470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81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780405" cy="59340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854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854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877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Details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D9D9D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6266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RQ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89535">
                        <a:lnSpc>
                          <a:spcPct val="95700"/>
                        </a:lnSpc>
                        <a:spcBef>
                          <a:spcPts val="62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(R,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Q)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inventory policy. Fixed replenishment  point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/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fixed replenishment quantity policy.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When 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inventory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level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falls below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a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fixed  replenishment point (R),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fixed replenish-  ment quantity (Q)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products is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ordered.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937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Unlimited inventory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80010">
                        <a:lnSpc>
                          <a:spcPct val="95900"/>
                        </a:lnSpc>
                        <a:spcBef>
                          <a:spcPts val="61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Selected by default. By selecting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Unlim-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ited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inventory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policy, we assume products  are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always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 stock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at any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required</a:t>
                      </a:r>
                      <a:r>
                        <a:rPr sz="1100" spc="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quantity.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620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Inventory policy on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demand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120650" algn="just">
                        <a:lnSpc>
                          <a:spcPct val="96000"/>
                        </a:lnSpc>
                        <a:spcBef>
                          <a:spcPts val="60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distribution center does not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keep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prod-  ucts in stock.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required number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prod-  ucts is ordered only after receiving an order  from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a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customer/factory or another distribu-  tion center.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68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Material Requirements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Planning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212090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Schedules inventory replenishment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based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on safety stock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level.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ts val="1295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Regular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120">
                        <a:lnSpc>
                          <a:spcPts val="1295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[Periodic check option must be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enabled]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Products are ordered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every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specified</a:t>
                      </a:r>
                      <a:r>
                        <a:rPr sz="1100" spc="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Period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80137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No replenishment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74295">
                        <a:lnSpc>
                          <a:spcPct val="96100"/>
                        </a:lnSpc>
                        <a:spcBef>
                          <a:spcPts val="60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distribution center will not replenish its  inventory. If certain initial stock is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available,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distribution center will ship products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until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it runs out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</a:t>
                      </a:r>
                      <a:r>
                        <a:rPr sz="11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stock.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68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My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30543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A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user defined policy.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Use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this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option for  policies you designed with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AnyLogic.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80137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XDock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 marR="74295">
                        <a:lnSpc>
                          <a:spcPct val="95800"/>
                        </a:lnSpc>
                        <a:spcBef>
                          <a:spcPts val="61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Distribution center operated like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a cross-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docking facility. It does not have inventory, it  only transfers products from one type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transport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another.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888288" y="6885813"/>
            <a:ext cx="5930900" cy="2851785"/>
          </a:xfrm>
          <a:prstGeom prst="rect">
            <a:avLst/>
          </a:prstGeom>
        </p:spPr>
        <p:txBody>
          <a:bodyPr vert="horz" wrap="square" lIns="0" tIns="914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20"/>
              </a:spcBef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set up </a:t>
            </a:r>
            <a:r>
              <a:rPr sz="1200" dirty="0">
                <a:latin typeface="Arial"/>
                <a:cs typeface="Arial"/>
              </a:rPr>
              <a:t>other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policy parameters: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Policy type: RQ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Policy type: R=57,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Q=56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30"/>
              </a:spcBef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also define the policies based on the days of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supply.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spc="-5" dirty="0">
                <a:latin typeface="Arial"/>
                <a:cs typeface="Arial"/>
              </a:rPr>
              <a:t>Experiment</a:t>
            </a:r>
            <a:endParaRPr sz="1200">
              <a:latin typeface="Arial"/>
              <a:cs typeface="Arial"/>
            </a:endParaRPr>
          </a:p>
          <a:p>
            <a:pPr marL="12700" marR="5334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their next executive meeting, Davis, </a:t>
            </a:r>
            <a:r>
              <a:rPr sz="1200" dirty="0">
                <a:latin typeface="Arial"/>
                <a:cs typeface="Arial"/>
              </a:rPr>
              <a:t>Marina and </a:t>
            </a:r>
            <a:r>
              <a:rPr sz="1200" spc="-5" dirty="0">
                <a:latin typeface="Arial"/>
                <a:cs typeface="Arial"/>
              </a:rPr>
              <a:t>Cheng </a:t>
            </a:r>
            <a:r>
              <a:rPr sz="1200" spc="-10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  and </a:t>
            </a:r>
            <a:r>
              <a:rPr sz="1200" spc="-5" dirty="0">
                <a:latin typeface="Arial"/>
                <a:cs typeface="Arial"/>
              </a:rPr>
              <a:t>transportation policies </a:t>
            </a:r>
            <a:r>
              <a:rPr sz="1200" dirty="0">
                <a:latin typeface="Arial"/>
                <a:cs typeface="Arial"/>
              </a:rPr>
              <a:t>they can use to </a:t>
            </a:r>
            <a:r>
              <a:rPr sz="1200" spc="-5" dirty="0">
                <a:latin typeface="Arial"/>
                <a:cs typeface="Arial"/>
              </a:rPr>
              <a:t>improve </a:t>
            </a:r>
            <a:r>
              <a:rPr sz="1200" dirty="0">
                <a:latin typeface="Arial"/>
                <a:cs typeface="Arial"/>
              </a:rPr>
              <a:t>their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chain’s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Marina noticed the Min-level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inventory was calculated based on steady demand </a:t>
            </a:r>
            <a:r>
              <a:rPr sz="1200" dirty="0">
                <a:latin typeface="Arial"/>
                <a:cs typeface="Arial"/>
              </a:rPr>
              <a:t>for  </a:t>
            </a:r>
            <a:r>
              <a:rPr sz="1200" spc="-5" dirty="0">
                <a:latin typeface="Arial"/>
                <a:cs typeface="Arial"/>
              </a:rPr>
              <a:t>all products—fixed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50 units </a:t>
            </a:r>
            <a:r>
              <a:rPr sz="1200" dirty="0">
                <a:latin typeface="Arial"/>
                <a:cs typeface="Arial"/>
              </a:rPr>
              <a:t>a day—and a </a:t>
            </a:r>
            <a:r>
              <a:rPr sz="1200" spc="-5" dirty="0">
                <a:latin typeface="Arial"/>
                <a:cs typeface="Arial"/>
              </a:rPr>
              <a:t>lead time variation of between </a:t>
            </a:r>
            <a:r>
              <a:rPr sz="1200" dirty="0">
                <a:latin typeface="Arial"/>
                <a:cs typeface="Arial"/>
              </a:rPr>
              <a:t>1.7 and </a:t>
            </a:r>
            <a:r>
              <a:rPr sz="1200" spc="-5" dirty="0">
                <a:latin typeface="Arial"/>
                <a:cs typeface="Arial"/>
              </a:rPr>
              <a:t>1.95  days </a:t>
            </a:r>
            <a:r>
              <a:rPr sz="1200" dirty="0">
                <a:latin typeface="Arial"/>
                <a:cs typeface="Arial"/>
              </a:rPr>
              <a:t>(that </a:t>
            </a:r>
            <a:r>
              <a:rPr sz="1200" spc="-5" dirty="0">
                <a:latin typeface="Arial"/>
                <a:cs typeface="Arial"/>
              </a:rPr>
              <a:t>is, the lead time’s standard deviation is 0.125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days).</a:t>
            </a:r>
            <a:endParaRPr sz="1200">
              <a:latin typeface="Arial"/>
              <a:cs typeface="Arial"/>
            </a:endParaRPr>
          </a:p>
          <a:p>
            <a:pPr marL="12700" marR="445770">
              <a:lnSpc>
                <a:spcPts val="2030"/>
              </a:lnSpc>
              <a:spcBef>
                <a:spcPts val="80"/>
              </a:spcBef>
            </a:pPr>
            <a:r>
              <a:rPr sz="1200" spc="-5" dirty="0">
                <a:latin typeface="Arial"/>
                <a:cs typeface="Arial"/>
              </a:rPr>
              <a:t>Since 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is running 90% CSL policy, </a:t>
            </a:r>
            <a:r>
              <a:rPr sz="1200" dirty="0">
                <a:latin typeface="Arial"/>
                <a:cs typeface="Arial"/>
              </a:rPr>
              <a:t>safety stock </a:t>
            </a:r>
            <a:r>
              <a:rPr sz="1200" spc="-5" dirty="0">
                <a:latin typeface="Arial"/>
                <a:cs typeface="Arial"/>
              </a:rPr>
              <a:t>was computed </a:t>
            </a:r>
            <a:r>
              <a:rPr sz="1200" dirty="0">
                <a:latin typeface="Arial"/>
                <a:cs typeface="Arial"/>
              </a:rPr>
              <a:t>as  </a:t>
            </a:r>
            <a:r>
              <a:rPr sz="1800" baseline="2314" dirty="0">
                <a:latin typeface="Arial"/>
                <a:cs typeface="Arial"/>
              </a:rPr>
              <a:t>ss = z x σ</a:t>
            </a:r>
            <a:r>
              <a:rPr sz="800" dirty="0">
                <a:latin typeface="Arial"/>
                <a:cs typeface="Arial"/>
              </a:rPr>
              <a:t>LT </a:t>
            </a:r>
            <a:r>
              <a:rPr sz="1800" baseline="2314" dirty="0">
                <a:latin typeface="Arial"/>
                <a:cs typeface="Arial"/>
              </a:rPr>
              <a:t>x </a:t>
            </a:r>
            <a:r>
              <a:rPr sz="1800" spc="-7" baseline="2314" dirty="0">
                <a:latin typeface="Arial"/>
                <a:cs typeface="Arial"/>
              </a:rPr>
              <a:t>d</a:t>
            </a:r>
            <a:r>
              <a:rPr sz="800" spc="-5" dirty="0">
                <a:latin typeface="Arial"/>
                <a:cs typeface="Arial"/>
              </a:rPr>
              <a:t>daily </a:t>
            </a:r>
            <a:r>
              <a:rPr sz="1800" baseline="2314" dirty="0">
                <a:latin typeface="Arial"/>
                <a:cs typeface="Arial"/>
              </a:rPr>
              <a:t>= 1.28 x 0.125 x 50 = 8 </a:t>
            </a:r>
            <a:r>
              <a:rPr sz="1800" spc="-7" baseline="2314" dirty="0">
                <a:latin typeface="Arial"/>
                <a:cs typeface="Arial"/>
              </a:rPr>
              <a:t>units</a:t>
            </a:r>
            <a:r>
              <a:rPr sz="1800" spc="209" baseline="2314" dirty="0">
                <a:latin typeface="Arial"/>
                <a:cs typeface="Arial"/>
              </a:rPr>
              <a:t> </a:t>
            </a:r>
            <a:r>
              <a:rPr sz="1800" baseline="2314" dirty="0">
                <a:latin typeface="Arial"/>
                <a:cs typeface="Arial"/>
              </a:rPr>
              <a:t>*</a:t>
            </a:r>
            <a:endParaRPr sz="1800" baseline="2314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897880" cy="3495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82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50"/>
              </a:spcBef>
            </a:pPr>
            <a:r>
              <a:rPr sz="1200" dirty="0">
                <a:latin typeface="Arial"/>
                <a:cs typeface="Arial"/>
              </a:rPr>
              <a:t>* see </a:t>
            </a:r>
            <a:r>
              <a:rPr sz="1200" spc="-5" dirty="0">
                <a:latin typeface="Arial"/>
                <a:cs typeface="Arial"/>
              </a:rPr>
              <a:t>the theory </a:t>
            </a:r>
            <a:r>
              <a:rPr sz="1200" dirty="0">
                <a:latin typeface="Arial"/>
                <a:cs typeface="Arial"/>
              </a:rPr>
              <a:t>on safety stock </a:t>
            </a:r>
            <a:r>
              <a:rPr sz="1200" spc="-5" dirty="0">
                <a:latin typeface="Arial"/>
                <a:cs typeface="Arial"/>
              </a:rPr>
              <a:t>and reorder point computation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in:</a:t>
            </a:r>
            <a:endParaRPr sz="1200">
              <a:latin typeface="Arial"/>
              <a:cs typeface="Arial"/>
            </a:endParaRPr>
          </a:p>
          <a:p>
            <a:pPr marL="12700" marR="38100">
              <a:lnSpc>
                <a:spcPts val="138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Ivanov D., Tsipoulanidis </a:t>
            </a:r>
            <a:r>
              <a:rPr sz="1200" dirty="0">
                <a:latin typeface="Arial"/>
                <a:cs typeface="Arial"/>
              </a:rPr>
              <a:t>A., </a:t>
            </a:r>
            <a:r>
              <a:rPr sz="1200" spc="-5" dirty="0">
                <a:latin typeface="Arial"/>
                <a:cs typeface="Arial"/>
              </a:rPr>
              <a:t>Supply chainhönberger </a:t>
            </a:r>
            <a:r>
              <a:rPr sz="1200" dirty="0">
                <a:latin typeface="Arial"/>
                <a:cs typeface="Arial"/>
              </a:rPr>
              <a:t>J. (2017). </a:t>
            </a:r>
            <a:r>
              <a:rPr sz="1200" spc="-5" dirty="0">
                <a:latin typeface="Arial"/>
                <a:cs typeface="Arial"/>
              </a:rPr>
              <a:t>Global Suppy Chain and  Operations Management, Springer, </a:t>
            </a:r>
            <a:r>
              <a:rPr sz="1200" dirty="0">
                <a:latin typeface="Arial"/>
                <a:cs typeface="Arial"/>
              </a:rPr>
              <a:t>1</a:t>
            </a:r>
            <a:r>
              <a:rPr sz="1200" baseline="27777" dirty="0">
                <a:latin typeface="Arial"/>
                <a:cs typeface="Arial"/>
              </a:rPr>
              <a:t>st</a:t>
            </a:r>
            <a:r>
              <a:rPr sz="1200" spc="195" baseline="27777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Edition.</a:t>
            </a:r>
            <a:endParaRPr sz="1200">
              <a:latin typeface="Arial"/>
              <a:cs typeface="Arial"/>
            </a:endParaRPr>
          </a:p>
          <a:p>
            <a:pPr marL="12700" marR="28575" algn="just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Therefore, Min inventory level </a:t>
            </a:r>
            <a:r>
              <a:rPr sz="1200" dirty="0">
                <a:latin typeface="Arial"/>
                <a:cs typeface="Arial"/>
              </a:rPr>
              <a:t>(that is, </a:t>
            </a:r>
            <a:r>
              <a:rPr sz="1200" spc="-5" dirty="0">
                <a:latin typeface="Arial"/>
                <a:cs typeface="Arial"/>
              </a:rPr>
              <a:t>the reorder point) was </a:t>
            </a:r>
            <a:r>
              <a:rPr sz="1200" dirty="0">
                <a:latin typeface="Arial"/>
                <a:cs typeface="Arial"/>
              </a:rPr>
              <a:t>set at </a:t>
            </a:r>
            <a:r>
              <a:rPr sz="1200" spc="-5" dirty="0">
                <a:latin typeface="Arial"/>
                <a:cs typeface="Arial"/>
              </a:rPr>
              <a:t>57 units. Marina </a:t>
            </a:r>
            <a:r>
              <a:rPr sz="1200" dirty="0">
                <a:latin typeface="Arial"/>
                <a:cs typeface="Arial"/>
              </a:rPr>
              <a:t>re-  </a:t>
            </a:r>
            <a:r>
              <a:rPr sz="1200" spc="-5" dirty="0">
                <a:latin typeface="Arial"/>
                <a:cs typeface="Arial"/>
              </a:rPr>
              <a:t>duced the </a:t>
            </a:r>
            <a:r>
              <a:rPr sz="1200" dirty="0">
                <a:latin typeface="Arial"/>
                <a:cs typeface="Arial"/>
              </a:rPr>
              <a:t>safety stock </a:t>
            </a:r>
            <a:r>
              <a:rPr sz="1200" spc="-5" dirty="0">
                <a:latin typeface="Arial"/>
                <a:cs typeface="Arial"/>
              </a:rPr>
              <a:t>from statistically </a:t>
            </a:r>
            <a:r>
              <a:rPr sz="1200" dirty="0">
                <a:latin typeface="Arial"/>
                <a:cs typeface="Arial"/>
              </a:rPr>
              <a:t>computed 8 </a:t>
            </a:r>
            <a:r>
              <a:rPr sz="1200" spc="-5" dirty="0">
                <a:latin typeface="Arial"/>
                <a:cs typeface="Arial"/>
              </a:rPr>
              <a:t>units to </a:t>
            </a:r>
            <a:r>
              <a:rPr sz="1200" dirty="0">
                <a:latin typeface="Arial"/>
                <a:cs typeface="Arial"/>
              </a:rPr>
              <a:t>7 </a:t>
            </a:r>
            <a:r>
              <a:rPr sz="1200" spc="-5" dirty="0">
                <a:latin typeface="Arial"/>
                <a:cs typeface="Arial"/>
              </a:rPr>
              <a:t>units </a:t>
            </a:r>
            <a:r>
              <a:rPr sz="1200" dirty="0">
                <a:latin typeface="Arial"/>
                <a:cs typeface="Arial"/>
              </a:rPr>
              <a:t>by her </a:t>
            </a:r>
            <a:r>
              <a:rPr sz="1200" spc="-5" dirty="0">
                <a:latin typeface="Arial"/>
                <a:cs typeface="Arial"/>
              </a:rPr>
              <a:t>expert </a:t>
            </a:r>
            <a:r>
              <a:rPr sz="1200" dirty="0">
                <a:latin typeface="Arial"/>
                <a:cs typeface="Arial"/>
              </a:rPr>
              <a:t>deci-  sion.</a:t>
            </a:r>
            <a:endParaRPr sz="1200">
              <a:latin typeface="Arial"/>
              <a:cs typeface="Arial"/>
            </a:endParaRPr>
          </a:p>
          <a:p>
            <a:pPr marL="12700" marR="10541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Marina </a:t>
            </a:r>
            <a:r>
              <a:rPr sz="1200" dirty="0">
                <a:latin typeface="Arial"/>
                <a:cs typeface="Arial"/>
              </a:rPr>
              <a:t>now </a:t>
            </a:r>
            <a:r>
              <a:rPr sz="1200" spc="-5" dirty="0">
                <a:latin typeface="Arial"/>
                <a:cs typeface="Arial"/>
              </a:rPr>
              <a:t>suggests </a:t>
            </a:r>
            <a:r>
              <a:rPr sz="1200" dirty="0">
                <a:latin typeface="Arial"/>
                <a:cs typeface="Arial"/>
              </a:rPr>
              <a:t>they reduce </a:t>
            </a:r>
            <a:r>
              <a:rPr sz="1200" spc="-5" dirty="0">
                <a:latin typeface="Arial"/>
                <a:cs typeface="Arial"/>
              </a:rPr>
              <a:t>safety </a:t>
            </a:r>
            <a:r>
              <a:rPr sz="1200" dirty="0">
                <a:latin typeface="Arial"/>
                <a:cs typeface="Arial"/>
              </a:rPr>
              <a:t>stock. She has </a:t>
            </a:r>
            <a:r>
              <a:rPr sz="1200" spc="-5" dirty="0">
                <a:latin typeface="Arial"/>
                <a:cs typeface="Arial"/>
              </a:rPr>
              <a:t>noticed demand is </a:t>
            </a:r>
            <a:r>
              <a:rPr sz="1200" spc="-10" dirty="0">
                <a:latin typeface="Arial"/>
                <a:cs typeface="Arial"/>
              </a:rPr>
              <a:t>always  </a:t>
            </a:r>
            <a:r>
              <a:rPr sz="1200" dirty="0">
                <a:latin typeface="Arial"/>
                <a:cs typeface="Arial"/>
              </a:rPr>
              <a:t>close to </a:t>
            </a:r>
            <a:r>
              <a:rPr sz="1200" spc="-5" dirty="0">
                <a:latin typeface="Arial"/>
                <a:cs typeface="Arial"/>
              </a:rPr>
              <a:t>the average and 90% CSL is high. She </a:t>
            </a:r>
            <a:r>
              <a:rPr sz="1200" dirty="0">
                <a:latin typeface="Arial"/>
                <a:cs typeface="Arial"/>
              </a:rPr>
              <a:t>decides to </a:t>
            </a:r>
            <a:r>
              <a:rPr sz="1200" spc="-5" dirty="0">
                <a:latin typeface="Arial"/>
                <a:cs typeface="Arial"/>
              </a:rPr>
              <a:t>reduce the reorder point to  </a:t>
            </a:r>
            <a:r>
              <a:rPr sz="1200" dirty="0">
                <a:latin typeface="Arial"/>
                <a:cs typeface="Arial"/>
              </a:rPr>
              <a:t>53</a:t>
            </a:r>
            <a:r>
              <a:rPr sz="1200" spc="-5" dirty="0">
                <a:latin typeface="Arial"/>
                <a:cs typeface="Arial"/>
              </a:rPr>
              <a:t> units.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Later, they </a:t>
            </a:r>
            <a:r>
              <a:rPr sz="1200" spc="-5" dirty="0">
                <a:latin typeface="Arial"/>
                <a:cs typeface="Arial"/>
              </a:rPr>
              <a:t>learn if they change </a:t>
            </a:r>
            <a:r>
              <a:rPr sz="1200" dirty="0">
                <a:latin typeface="Arial"/>
                <a:cs typeface="Arial"/>
              </a:rPr>
              <a:t>their </a:t>
            </a:r>
            <a:r>
              <a:rPr sz="1200" spc="-5" dirty="0">
                <a:latin typeface="Arial"/>
                <a:cs typeface="Arial"/>
              </a:rPr>
              <a:t>contract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Leipzig-based supplier from </a:t>
            </a:r>
            <a:r>
              <a:rPr sz="1200" dirty="0">
                <a:latin typeface="Arial"/>
                <a:cs typeface="Arial"/>
              </a:rPr>
              <a:t>a  </a:t>
            </a:r>
            <a:r>
              <a:rPr sz="1200" spc="-5" dirty="0">
                <a:latin typeface="Arial"/>
                <a:cs typeface="Arial"/>
              </a:rPr>
              <a:t>Min-Max </a:t>
            </a:r>
            <a:r>
              <a:rPr sz="1200" dirty="0">
                <a:latin typeface="Arial"/>
                <a:cs typeface="Arial"/>
              </a:rPr>
              <a:t>contract to a </a:t>
            </a:r>
            <a:r>
              <a:rPr sz="1200" spc="-5" dirty="0">
                <a:latin typeface="Arial"/>
                <a:cs typeface="Arial"/>
              </a:rPr>
              <a:t>fixed-order quantity contract, the supplier can reduce the product  per-unit costs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10%. </a:t>
            </a:r>
            <a:r>
              <a:rPr sz="1200" dirty="0">
                <a:latin typeface="Arial"/>
                <a:cs typeface="Arial"/>
              </a:rPr>
              <a:t>Based on </a:t>
            </a:r>
            <a:r>
              <a:rPr sz="1200" spc="-5" dirty="0">
                <a:latin typeface="Arial"/>
                <a:cs typeface="Arial"/>
              </a:rPr>
              <a:t>the required </a:t>
            </a:r>
            <a:r>
              <a:rPr sz="1200" dirty="0">
                <a:latin typeface="Arial"/>
                <a:cs typeface="Arial"/>
              </a:rPr>
              <a:t>customer </a:t>
            </a:r>
            <a:r>
              <a:rPr sz="1200" spc="-5" dirty="0">
                <a:latin typeface="Arial"/>
                <a:cs typeface="Arial"/>
              </a:rPr>
              <a:t>lead time of </a:t>
            </a:r>
            <a:r>
              <a:rPr sz="1200" spc="-10" dirty="0">
                <a:latin typeface="Arial"/>
                <a:cs typeface="Arial"/>
              </a:rPr>
              <a:t>two </a:t>
            </a:r>
            <a:r>
              <a:rPr sz="1200" spc="-5" dirty="0">
                <a:latin typeface="Arial"/>
                <a:cs typeface="Arial"/>
              </a:rPr>
              <a:t>days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fixed  demand of </a:t>
            </a:r>
            <a:r>
              <a:rPr sz="1200" dirty="0">
                <a:latin typeface="Arial"/>
                <a:cs typeface="Arial"/>
              </a:rPr>
              <a:t>50 </a:t>
            </a:r>
            <a:r>
              <a:rPr sz="1200" spc="-5" dirty="0">
                <a:latin typeface="Arial"/>
                <a:cs typeface="Arial"/>
              </a:rPr>
              <a:t>units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10" dirty="0">
                <a:latin typeface="Arial"/>
                <a:cs typeface="Arial"/>
              </a:rPr>
              <a:t>day, </a:t>
            </a:r>
            <a:r>
              <a:rPr sz="1200" spc="-5" dirty="0">
                <a:latin typeface="Arial"/>
                <a:cs typeface="Arial"/>
              </a:rPr>
              <a:t>Marina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Alice set the target level (MAX) </a:t>
            </a:r>
            <a:r>
              <a:rPr sz="1200" dirty="0">
                <a:latin typeface="Arial"/>
                <a:cs typeface="Arial"/>
              </a:rPr>
              <a:t>at 105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units.</a:t>
            </a:r>
            <a:endParaRPr sz="1200">
              <a:latin typeface="Arial"/>
              <a:cs typeface="Arial"/>
            </a:endParaRPr>
          </a:p>
          <a:p>
            <a:pPr marL="12700" marR="19939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They </a:t>
            </a:r>
            <a:r>
              <a:rPr sz="1200" dirty="0">
                <a:latin typeface="Arial"/>
                <a:cs typeface="Arial"/>
              </a:rPr>
              <a:t>run </a:t>
            </a:r>
            <a:r>
              <a:rPr sz="1200" spc="-5" dirty="0">
                <a:latin typeface="Arial"/>
                <a:cs typeface="Arial"/>
              </a:rPr>
              <a:t>the simulation experiment they created during </a:t>
            </a:r>
            <a:r>
              <a:rPr sz="1200" dirty="0">
                <a:latin typeface="Arial"/>
                <a:cs typeface="Arial"/>
              </a:rPr>
              <a:t>their </a:t>
            </a:r>
            <a:r>
              <a:rPr sz="1200" spc="-5" dirty="0">
                <a:latin typeface="Arial"/>
                <a:cs typeface="Arial"/>
              </a:rPr>
              <a:t>meeting. Figures 83-86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Table </a:t>
            </a:r>
            <a:r>
              <a:rPr sz="1200" dirty="0">
                <a:latin typeface="Arial"/>
                <a:cs typeface="Arial"/>
              </a:rPr>
              <a:t>12 </a:t>
            </a:r>
            <a:r>
              <a:rPr sz="1200" spc="-5" dirty="0">
                <a:latin typeface="Arial"/>
                <a:cs typeface="Arial"/>
              </a:rPr>
              <a:t>display the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results: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8288" y="6705980"/>
            <a:ext cx="407542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83: </a:t>
            </a:r>
            <a:r>
              <a:rPr sz="1200" spc="-5" dirty="0">
                <a:latin typeface="Arial"/>
                <a:cs typeface="Arial"/>
              </a:rPr>
              <a:t>Financial and customer performance</a:t>
            </a:r>
            <a:r>
              <a:rPr sz="1200" spc="5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dashboard.</a:t>
            </a:r>
            <a:endParaRPr sz="12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14500" y="4081734"/>
            <a:ext cx="5721929" cy="253137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914476" y="7099217"/>
            <a:ext cx="5712373" cy="252637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83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328866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84: </a:t>
            </a:r>
            <a:r>
              <a:rPr sz="1200" spc="-5" dirty="0">
                <a:latin typeface="Arial"/>
                <a:cs typeface="Arial"/>
              </a:rPr>
              <a:t>Operational performance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dashboard.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3886327"/>
            <a:ext cx="3125470" cy="5607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85: </a:t>
            </a:r>
            <a:r>
              <a:rPr sz="1200" spc="-5" dirty="0">
                <a:latin typeface="Arial"/>
                <a:cs typeface="Arial"/>
              </a:rPr>
              <a:t>Inventory and capacity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dashboard.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b="1" dirty="0">
                <a:latin typeface="Arial"/>
                <a:cs typeface="Arial"/>
              </a:rPr>
              <a:t>Table 12: </a:t>
            </a:r>
            <a:r>
              <a:rPr sz="1200" dirty="0">
                <a:latin typeface="Arial"/>
                <a:cs typeface="Arial"/>
              </a:rPr>
              <a:t>KPI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comparison.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900988" y="4511674"/>
          <a:ext cx="5908040" cy="512000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895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604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4851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0059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6200" marR="306070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Initial</a:t>
                      </a:r>
                      <a:r>
                        <a:rPr sz="1100" b="1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Supply  Chain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6200" marR="473709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New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Inventory Control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6200" marR="353695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Financial distribution center perfor-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Carrying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89.35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188.28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Opportunity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993.23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988.03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Profit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63,344,372.18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63,365,215.85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Revenue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98,280,000.0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98,280,000.0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34,935,627.82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34,914,784.15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5,760,238.47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5,758,295.88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lead time,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days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2.04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2.04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Min-Max Service level,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10-100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40-100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877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Current backlog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delayed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684.0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in-time 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1472.0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1494.0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orders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arrived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2175.0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2176.0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  <p:sp>
        <p:nvSpPr>
          <p:cNvPr id="7" name="object 7"/>
          <p:cNvSpPr/>
          <p:nvPr/>
        </p:nvSpPr>
        <p:spPr>
          <a:xfrm>
            <a:off x="914488" y="1272234"/>
            <a:ext cx="5717273" cy="253060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84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908040" cy="176657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895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604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4851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0059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6200" marR="30607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Initial</a:t>
                      </a:r>
                      <a:r>
                        <a:rPr sz="1100" b="1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Supply  Chain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6200" marR="473709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New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Inventory Control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Operational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6200" marR="104775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capacity usage in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supply  chain,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050" baseline="31746" dirty="0">
                          <a:latin typeface="Arial"/>
                          <a:cs typeface="Arial"/>
                        </a:rPr>
                        <a:t>3</a:t>
                      </a:r>
                      <a:endParaRPr sz="1050" baseline="31746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67.8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105.4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1330">
                <a:tc>
                  <a:txBody>
                    <a:bodyPr/>
                    <a:lstStyle/>
                    <a:p>
                      <a:pPr marL="76200" marR="470534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inventory in the supply  chain,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units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580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942.0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888288" y="2729229"/>
            <a:ext cx="5933440" cy="3187065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200" b="1" spc="-5" dirty="0">
                <a:latin typeface="Arial"/>
                <a:cs typeface="Arial"/>
              </a:rPr>
              <a:t>Results</a:t>
            </a:r>
            <a:r>
              <a:rPr sz="1200" b="1" spc="10" dirty="0">
                <a:latin typeface="Arial"/>
                <a:cs typeface="Arial"/>
              </a:rPr>
              <a:t> </a:t>
            </a:r>
            <a:r>
              <a:rPr sz="1200" b="1" spc="-10" dirty="0">
                <a:latin typeface="Arial"/>
                <a:cs typeface="Arial"/>
              </a:rPr>
              <a:t>Analysis</a:t>
            </a:r>
            <a:endParaRPr sz="1200">
              <a:latin typeface="Arial"/>
              <a:cs typeface="Arial"/>
            </a:endParaRPr>
          </a:p>
          <a:p>
            <a:pPr marL="12700" marR="208915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The results above show </a:t>
            </a:r>
            <a:r>
              <a:rPr sz="1200" dirty="0">
                <a:latin typeface="Arial"/>
                <a:cs typeface="Arial"/>
              </a:rPr>
              <a:t>us the </a:t>
            </a:r>
            <a:r>
              <a:rPr sz="1200" spc="-5" dirty="0">
                <a:latin typeface="Arial"/>
                <a:cs typeface="Arial"/>
              </a:rPr>
              <a:t>new inventory policy </a:t>
            </a:r>
            <a:r>
              <a:rPr sz="1200" dirty="0">
                <a:latin typeface="Arial"/>
                <a:cs typeface="Arial"/>
              </a:rPr>
              <a:t>increases </a:t>
            </a:r>
            <a:r>
              <a:rPr sz="1200" spc="-5" dirty="0">
                <a:latin typeface="Arial"/>
                <a:cs typeface="Arial"/>
              </a:rPr>
              <a:t>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profit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improves both inventory management performance and the service</a:t>
            </a:r>
            <a:r>
              <a:rPr sz="1200" spc="6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level.</a:t>
            </a:r>
            <a:endParaRPr sz="1200">
              <a:latin typeface="Arial"/>
              <a:cs typeface="Arial"/>
            </a:endParaRPr>
          </a:p>
          <a:p>
            <a:pPr marL="12700" marR="6985">
              <a:lnSpc>
                <a:spcPts val="1380"/>
              </a:lnSpc>
              <a:spcBef>
                <a:spcPts val="590"/>
              </a:spcBef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else </a:t>
            </a:r>
            <a:r>
              <a:rPr sz="1200" dirty="0">
                <a:latin typeface="Arial"/>
                <a:cs typeface="Arial"/>
              </a:rPr>
              <a:t>can they </a:t>
            </a:r>
            <a:r>
              <a:rPr sz="1200" spc="-5" dirty="0">
                <a:latin typeface="Arial"/>
                <a:cs typeface="Arial"/>
              </a:rPr>
              <a:t>improve? Cheng suggests </a:t>
            </a:r>
            <a:r>
              <a:rPr sz="1200" dirty="0">
                <a:latin typeface="Arial"/>
                <a:cs typeface="Arial"/>
              </a:rPr>
              <a:t>they </a:t>
            </a:r>
            <a:r>
              <a:rPr sz="1200" spc="-5" dirty="0">
                <a:latin typeface="Arial"/>
                <a:cs typeface="Arial"/>
              </a:rPr>
              <a:t>think about order quantities and  </a:t>
            </a:r>
            <a:r>
              <a:rPr sz="1200" dirty="0">
                <a:latin typeface="Arial"/>
                <a:cs typeface="Arial"/>
              </a:rPr>
              <a:t>customer </a:t>
            </a:r>
            <a:r>
              <a:rPr sz="1200" spc="-5" dirty="0">
                <a:latin typeface="Arial"/>
                <a:cs typeface="Arial"/>
              </a:rPr>
              <a:t>lead time requirements.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increase in </a:t>
            </a:r>
            <a:r>
              <a:rPr sz="1200" dirty="0">
                <a:latin typeface="Arial"/>
                <a:cs typeface="Arial"/>
              </a:rPr>
              <a:t>order </a:t>
            </a:r>
            <a:r>
              <a:rPr sz="1200" spc="-5" dirty="0">
                <a:latin typeface="Arial"/>
                <a:cs typeface="Arial"/>
              </a:rPr>
              <a:t>quantity </a:t>
            </a:r>
            <a:r>
              <a:rPr sz="1200" dirty="0">
                <a:latin typeface="Arial"/>
                <a:cs typeface="Arial"/>
              </a:rPr>
              <a:t>and a transition </a:t>
            </a:r>
            <a:r>
              <a:rPr sz="1200" spc="-5" dirty="0">
                <a:latin typeface="Arial"/>
                <a:cs typeface="Arial"/>
              </a:rPr>
              <a:t>from  daily deliveries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twice-a-week deliveries would improve transportation capacity utiliza-  tion. However, </a:t>
            </a:r>
            <a:r>
              <a:rPr sz="1200" dirty="0">
                <a:latin typeface="Arial"/>
                <a:cs typeface="Arial"/>
              </a:rPr>
              <a:t>Marina points out </a:t>
            </a:r>
            <a:r>
              <a:rPr sz="1200" spc="-5" dirty="0">
                <a:latin typeface="Arial"/>
                <a:cs typeface="Arial"/>
              </a:rPr>
              <a:t>limited warehouse capacity rules out an increase in </a:t>
            </a:r>
            <a:r>
              <a:rPr sz="1200" dirty="0">
                <a:latin typeface="Arial"/>
                <a:cs typeface="Arial"/>
              </a:rPr>
              <a:t>or-  der</a:t>
            </a:r>
            <a:r>
              <a:rPr sz="1200" spc="-5" dirty="0">
                <a:latin typeface="Arial"/>
                <a:cs typeface="Arial"/>
              </a:rPr>
              <a:t> quantity.</a:t>
            </a:r>
            <a:endParaRPr sz="1200">
              <a:latin typeface="Arial"/>
              <a:cs typeface="Arial"/>
            </a:endParaRPr>
          </a:p>
          <a:p>
            <a:pPr marL="12700" marR="225425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Marina and Cheng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now use </a:t>
            </a:r>
            <a:r>
              <a:rPr sz="1200" spc="-5" dirty="0">
                <a:latin typeface="Arial"/>
                <a:cs typeface="Arial"/>
              </a:rPr>
              <a:t>anyLogistix with embedded AnyLogic functionality </a:t>
            </a:r>
            <a:r>
              <a:rPr sz="1200" dirty="0">
                <a:latin typeface="Arial"/>
                <a:cs typeface="Arial"/>
              </a:rPr>
              <a:t>to  </a:t>
            </a:r>
            <a:r>
              <a:rPr sz="1200" spc="-5" dirty="0">
                <a:latin typeface="Arial"/>
                <a:cs typeface="Arial"/>
              </a:rPr>
              <a:t>understand the effect warehouse processes will have over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time.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Using AnyLogic </a:t>
            </a:r>
            <a:r>
              <a:rPr sz="1200" b="1" dirty="0">
                <a:latin typeface="Arial"/>
                <a:cs typeface="Arial"/>
              </a:rPr>
              <a:t>to Extend</a:t>
            </a:r>
            <a:r>
              <a:rPr sz="1200" b="1" spc="2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anyLogistix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One </a:t>
            </a:r>
            <a:r>
              <a:rPr sz="1200" spc="-5" dirty="0">
                <a:latin typeface="Arial"/>
                <a:cs typeface="Arial"/>
              </a:rPr>
              <a:t>of anyLogistix’s advantages is the opportunity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use AnyLogic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extend an </a:t>
            </a:r>
            <a:r>
              <a:rPr sz="1200" dirty="0">
                <a:latin typeface="Arial"/>
                <a:cs typeface="Arial"/>
              </a:rPr>
              <a:t>object.  For </a:t>
            </a:r>
            <a:r>
              <a:rPr sz="1200" spc="-5" dirty="0">
                <a:latin typeface="Arial"/>
                <a:cs typeface="Arial"/>
              </a:rPr>
              <a:t>example, you </a:t>
            </a:r>
            <a:r>
              <a:rPr sz="1200" dirty="0">
                <a:latin typeface="Arial"/>
                <a:cs typeface="Arial"/>
              </a:rPr>
              <a:t>can use </a:t>
            </a:r>
            <a:r>
              <a:rPr sz="1200" spc="-5" dirty="0">
                <a:latin typeface="Arial"/>
                <a:cs typeface="Arial"/>
              </a:rPr>
              <a:t>AnyLogic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extend the distribution center operations in </a:t>
            </a:r>
            <a:r>
              <a:rPr sz="1200" dirty="0">
                <a:latin typeface="Arial"/>
                <a:cs typeface="Arial"/>
              </a:rPr>
              <a:t>a  way that </a:t>
            </a:r>
            <a:r>
              <a:rPr sz="1200" spc="-5" dirty="0">
                <a:latin typeface="Arial"/>
                <a:cs typeface="Arial"/>
              </a:rPr>
              <a:t>simulates internal processes such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forklift capacity </a:t>
            </a:r>
            <a:r>
              <a:rPr sz="1200" dirty="0">
                <a:latin typeface="Arial"/>
                <a:cs typeface="Arial"/>
              </a:rPr>
              <a:t>utilization </a:t>
            </a:r>
            <a:r>
              <a:rPr sz="1200" spc="-5" dirty="0">
                <a:latin typeface="Arial"/>
                <a:cs typeface="Arial"/>
              </a:rPr>
              <a:t>and loading  </a:t>
            </a:r>
            <a:r>
              <a:rPr sz="1200" dirty="0">
                <a:latin typeface="Arial"/>
                <a:cs typeface="Arial"/>
              </a:rPr>
              <a:t>times. </a:t>
            </a:r>
            <a:r>
              <a:rPr sz="1200" spc="-5" dirty="0">
                <a:latin typeface="Arial"/>
                <a:cs typeface="Arial"/>
              </a:rPr>
              <a:t>(Figure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87).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00988" y="6063360"/>
            <a:ext cx="5934075" cy="50482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80645" rIns="0" bIns="0" rtlCol="0">
            <a:spAutoFit/>
          </a:bodyPr>
          <a:lstStyle/>
          <a:p>
            <a:pPr marL="116839" marR="345440">
              <a:lnSpc>
                <a:spcPts val="1380"/>
              </a:lnSpc>
              <a:spcBef>
                <a:spcPts val="63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spc="-5" dirty="0">
                <a:latin typeface="Arial"/>
                <a:cs typeface="Arial"/>
              </a:rPr>
              <a:t>anyLogistix’s </a:t>
            </a:r>
            <a:r>
              <a:rPr sz="1200" dirty="0">
                <a:latin typeface="Arial"/>
                <a:cs typeface="Arial"/>
              </a:rPr>
              <a:t>Personal </a:t>
            </a:r>
            <a:r>
              <a:rPr sz="1200" spc="-5" dirty="0">
                <a:latin typeface="Arial"/>
                <a:cs typeface="Arial"/>
              </a:rPr>
              <a:t>Learning Edition </a:t>
            </a:r>
            <a:r>
              <a:rPr sz="1200" dirty="0">
                <a:latin typeface="Arial"/>
                <a:cs typeface="Arial"/>
              </a:rPr>
              <a:t>(PLE) </a:t>
            </a:r>
            <a:r>
              <a:rPr sz="1200" spc="-5" dirty="0">
                <a:latin typeface="Arial"/>
                <a:cs typeface="Arial"/>
              </a:rPr>
              <a:t>does </a:t>
            </a:r>
            <a:r>
              <a:rPr sz="1200" dirty="0">
                <a:latin typeface="Arial"/>
                <a:cs typeface="Arial"/>
              </a:rPr>
              <a:t>not </a:t>
            </a:r>
            <a:r>
              <a:rPr sz="1200" spc="-5" dirty="0">
                <a:latin typeface="Arial"/>
                <a:cs typeface="Arial"/>
              </a:rPr>
              <a:t>allow you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create  extensions.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00988" y="6060312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91844" y="6570852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888288" y="8846057"/>
            <a:ext cx="5798185" cy="9112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87: </a:t>
            </a:r>
            <a:r>
              <a:rPr sz="1200" spc="-5" dirty="0">
                <a:latin typeface="Arial"/>
                <a:cs typeface="Arial"/>
              </a:rPr>
              <a:t>Extensions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anyLogistix in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AnyLogic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anyLogistix’s </a:t>
            </a:r>
            <a:r>
              <a:rPr sz="1200" dirty="0">
                <a:latin typeface="Arial"/>
                <a:cs typeface="Arial"/>
              </a:rPr>
              <a:t>main </a:t>
            </a:r>
            <a:r>
              <a:rPr sz="1200" spc="-5" dirty="0">
                <a:latin typeface="Arial"/>
                <a:cs typeface="Arial"/>
              </a:rPr>
              <a:t>menu, point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b="1" spc="-5" dirty="0">
                <a:latin typeface="Arial"/>
                <a:cs typeface="Arial"/>
              </a:rPr>
              <a:t>Extensions </a:t>
            </a:r>
            <a:r>
              <a:rPr sz="1200" spc="-5" dirty="0">
                <a:latin typeface="Arial"/>
                <a:cs typeface="Arial"/>
              </a:rPr>
              <a:t>and then </a:t>
            </a:r>
            <a:r>
              <a:rPr sz="1200" dirty="0">
                <a:latin typeface="Arial"/>
                <a:cs typeface="Arial"/>
              </a:rPr>
              <a:t>click </a:t>
            </a:r>
            <a:r>
              <a:rPr sz="1200" b="1" spc="-10" dirty="0">
                <a:latin typeface="Arial"/>
                <a:cs typeface="Arial"/>
              </a:rPr>
              <a:t>Run </a:t>
            </a:r>
            <a:r>
              <a:rPr sz="1200" b="1" spc="-5" dirty="0">
                <a:latin typeface="Arial"/>
                <a:cs typeface="Arial"/>
              </a:rPr>
              <a:t>AnyLogic</a:t>
            </a:r>
            <a:r>
              <a:rPr sz="1200" spc="-5" dirty="0">
                <a:latin typeface="Arial"/>
                <a:cs typeface="Arial"/>
              </a:rPr>
              <a:t>. </a:t>
            </a:r>
            <a:r>
              <a:rPr sz="1200" dirty="0">
                <a:latin typeface="Arial"/>
                <a:cs typeface="Arial"/>
              </a:rPr>
              <a:t>For  more </a:t>
            </a:r>
            <a:r>
              <a:rPr sz="1200" spc="-5" dirty="0">
                <a:latin typeface="Arial"/>
                <a:cs typeface="Arial"/>
              </a:rPr>
              <a:t>information about </a:t>
            </a:r>
            <a:r>
              <a:rPr sz="1200" dirty="0">
                <a:latin typeface="Arial"/>
                <a:cs typeface="Arial"/>
              </a:rPr>
              <a:t>creating </a:t>
            </a:r>
            <a:r>
              <a:rPr sz="1200" spc="-5" dirty="0">
                <a:latin typeface="Arial"/>
                <a:cs typeface="Arial"/>
              </a:rPr>
              <a:t>inventory control policies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 opera-  tional </a:t>
            </a:r>
            <a:r>
              <a:rPr sz="1200" spc="-5" dirty="0">
                <a:latin typeface="Arial"/>
                <a:cs typeface="Arial"/>
              </a:rPr>
              <a:t>models in AnyLogic, </a:t>
            </a:r>
            <a:r>
              <a:rPr sz="1200" dirty="0">
                <a:latin typeface="Arial"/>
                <a:cs typeface="Arial"/>
              </a:rPr>
              <a:t>refer</a:t>
            </a:r>
            <a:r>
              <a:rPr sz="1200" spc="-5" dirty="0">
                <a:latin typeface="Arial"/>
                <a:cs typeface="Arial"/>
              </a:rPr>
              <a:t> to: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900430" y="6724943"/>
            <a:ext cx="2544071" cy="206497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85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89507"/>
            <a:ext cx="5831205" cy="19583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265" indent="-227965">
              <a:lnSpc>
                <a:spcPct val="100000"/>
              </a:lnSpc>
              <a:spcBef>
                <a:spcPts val="10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The book </a:t>
            </a:r>
            <a:r>
              <a:rPr sz="1200" u="sng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AnyLogic in Three</a:t>
            </a:r>
            <a:r>
              <a:rPr sz="1200" u="sng" spc="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1200" u="sng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Days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The book </a:t>
            </a:r>
            <a:r>
              <a:rPr sz="1200" u="sng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Operations and Supply Chain Simulation </a:t>
            </a:r>
            <a:r>
              <a:rPr sz="1200" u="sng" spc="-10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with</a:t>
            </a:r>
            <a:r>
              <a:rPr sz="1200" u="sng" spc="3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 </a:t>
            </a:r>
            <a:r>
              <a:rPr sz="1200" u="sng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AnyLogic</a:t>
            </a:r>
            <a:endParaRPr sz="1200">
              <a:latin typeface="Arial"/>
              <a:cs typeface="Arial"/>
            </a:endParaRPr>
          </a:p>
          <a:p>
            <a:pPr marL="469265" marR="200660" indent="-227965">
              <a:lnSpc>
                <a:spcPts val="1380"/>
              </a:lnSpc>
              <a:spcBef>
                <a:spcPts val="1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Sample models in AnyLogic </a:t>
            </a:r>
            <a:r>
              <a:rPr sz="1200" dirty="0">
                <a:latin typeface="Arial"/>
                <a:cs typeface="Arial"/>
              </a:rPr>
              <a:t>such </a:t>
            </a:r>
            <a:r>
              <a:rPr sz="1200" spc="10" dirty="0">
                <a:latin typeface="Arial"/>
                <a:cs typeface="Arial"/>
              </a:rPr>
              <a:t>as </a:t>
            </a:r>
            <a:r>
              <a:rPr sz="1200" b="1" spc="-5" dirty="0">
                <a:latin typeface="Arial"/>
                <a:cs typeface="Arial"/>
              </a:rPr>
              <a:t>Distribution Center</a:t>
            </a:r>
            <a:r>
              <a:rPr sz="1200" spc="-5" dirty="0">
                <a:latin typeface="Arial"/>
                <a:cs typeface="Arial"/>
              </a:rPr>
              <a:t>, </a:t>
            </a:r>
            <a:r>
              <a:rPr sz="1200" b="1" spc="-10" dirty="0">
                <a:latin typeface="Arial"/>
                <a:cs typeface="Arial"/>
              </a:rPr>
              <a:t>Adaptive </a:t>
            </a:r>
            <a:r>
              <a:rPr sz="1200" b="1" dirty="0">
                <a:latin typeface="Arial"/>
                <a:cs typeface="Arial"/>
              </a:rPr>
              <a:t>Supply  chain</a:t>
            </a:r>
            <a:r>
              <a:rPr sz="1200" dirty="0">
                <a:latin typeface="Arial"/>
                <a:cs typeface="Arial"/>
              </a:rPr>
              <a:t>, </a:t>
            </a:r>
            <a:r>
              <a:rPr sz="1200" b="1" dirty="0">
                <a:latin typeface="Arial"/>
                <a:cs typeface="Arial"/>
              </a:rPr>
              <a:t>Supply chain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Wholesale</a:t>
            </a:r>
            <a:r>
              <a:rPr sz="1200" b="1" spc="-5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Warehouse</a:t>
            </a:r>
            <a:r>
              <a:rPr sz="1200" spc="-5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5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AnyLogic,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to extend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template that describes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network object’s behavior.  </a:t>
            </a:r>
            <a:r>
              <a:rPr sz="1200" dirty="0">
                <a:latin typeface="Arial"/>
                <a:cs typeface="Arial"/>
              </a:rPr>
              <a:t>After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implement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export </a:t>
            </a:r>
            <a:r>
              <a:rPr sz="1200" dirty="0">
                <a:latin typeface="Arial"/>
                <a:cs typeface="Arial"/>
              </a:rPr>
              <a:t>as a </a:t>
            </a:r>
            <a:r>
              <a:rPr sz="1200" spc="-5" dirty="0">
                <a:latin typeface="Arial"/>
                <a:cs typeface="Arial"/>
              </a:rPr>
              <a:t>library (C:\Users\User\.anyLogistix\Extensions\ex-  tension.jar),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to </a:t>
            </a:r>
            <a:r>
              <a:rPr sz="1200" dirty="0">
                <a:latin typeface="Arial"/>
                <a:cs typeface="Arial"/>
              </a:rPr>
              <a:t>restart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anyLogistix.</a:t>
            </a:r>
            <a:endParaRPr sz="1200">
              <a:latin typeface="Arial"/>
              <a:cs typeface="Arial"/>
            </a:endParaRPr>
          </a:p>
          <a:p>
            <a:pPr marL="12700" marR="13335">
              <a:lnSpc>
                <a:spcPts val="1380"/>
              </a:lnSpc>
              <a:spcBef>
                <a:spcPts val="595"/>
              </a:spcBef>
            </a:pP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example,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sample Microsoft Excel workbook--</a:t>
            </a:r>
            <a:r>
              <a:rPr sz="1200" b="1" spc="-5" dirty="0">
                <a:latin typeface="Arial"/>
                <a:cs typeface="Arial"/>
              </a:rPr>
              <a:t>8 SIM Distribution </a:t>
            </a:r>
            <a:r>
              <a:rPr sz="1200" b="1" dirty="0">
                <a:latin typeface="Arial"/>
                <a:cs typeface="Arial"/>
              </a:rPr>
              <a:t>Network in-  side 4 Walls </a:t>
            </a:r>
            <a:r>
              <a:rPr sz="1200" b="1" spc="-5" dirty="0">
                <a:latin typeface="Arial"/>
                <a:cs typeface="Arial"/>
              </a:rPr>
              <a:t>Models</a:t>
            </a:r>
            <a:r>
              <a:rPr sz="1200" spc="-5" dirty="0">
                <a:latin typeface="Arial"/>
                <a:cs typeface="Arial"/>
              </a:rPr>
              <a:t>—embeds additional parameters into the distribution </a:t>
            </a:r>
            <a:r>
              <a:rPr sz="1200" dirty="0">
                <a:latin typeface="Arial"/>
                <a:cs typeface="Arial"/>
              </a:rPr>
              <a:t>centers’ ac-  </a:t>
            </a:r>
            <a:r>
              <a:rPr sz="1200" spc="-5" dirty="0">
                <a:latin typeface="Arial"/>
                <a:cs typeface="Arial"/>
              </a:rPr>
              <a:t>tivities: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5332602"/>
            <a:ext cx="5923280" cy="38354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watch the distribution center operation in the simulation run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clicking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dirty="0">
                <a:latin typeface="Arial"/>
                <a:cs typeface="Arial"/>
              </a:rPr>
              <a:t>dis-  </a:t>
            </a:r>
            <a:r>
              <a:rPr sz="1200" b="1" spc="-5" dirty="0">
                <a:latin typeface="Arial"/>
                <a:cs typeface="Arial"/>
              </a:rPr>
              <a:t>tribution </a:t>
            </a:r>
            <a:r>
              <a:rPr sz="1200" b="1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icon (Figures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88-89).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8213216"/>
            <a:ext cx="45491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88: </a:t>
            </a:r>
            <a:r>
              <a:rPr sz="1200" spc="-5" dirty="0">
                <a:latin typeface="Arial"/>
                <a:cs typeface="Arial"/>
              </a:rPr>
              <a:t>Embedded AnyLogic model in the anyLogistix: </a:t>
            </a:r>
            <a:r>
              <a:rPr sz="1200" dirty="0">
                <a:latin typeface="Arial"/>
                <a:cs typeface="Arial"/>
              </a:rPr>
              <a:t>2D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view.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00430" y="2988563"/>
            <a:ext cx="5758942" cy="228904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19480" y="5906515"/>
            <a:ext cx="5760339" cy="225082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14717" y="5896482"/>
            <a:ext cx="5770245" cy="2265680"/>
          </a:xfrm>
          <a:custGeom>
            <a:avLst/>
            <a:gdLst/>
            <a:ahLst/>
            <a:cxnLst/>
            <a:rect l="l" t="t" r="r" b="b"/>
            <a:pathLst>
              <a:path w="5770245" h="2265679">
                <a:moveTo>
                  <a:pt x="0" y="2265680"/>
                </a:moveTo>
                <a:lnTo>
                  <a:pt x="5769864" y="2265680"/>
                </a:lnTo>
                <a:lnTo>
                  <a:pt x="5769864" y="0"/>
                </a:lnTo>
                <a:lnTo>
                  <a:pt x="0" y="0"/>
                </a:lnTo>
                <a:lnTo>
                  <a:pt x="0" y="2265680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86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3889375"/>
            <a:ext cx="5963920" cy="58680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89: </a:t>
            </a:r>
            <a:r>
              <a:rPr sz="1200" spc="-5" dirty="0">
                <a:latin typeface="Arial"/>
                <a:cs typeface="Arial"/>
              </a:rPr>
              <a:t>Embedded AnyLogic model in the anyLogistix: </a:t>
            </a:r>
            <a:r>
              <a:rPr sz="1200" dirty="0">
                <a:latin typeface="Arial"/>
                <a:cs typeface="Arial"/>
              </a:rPr>
              <a:t>process </a:t>
            </a:r>
            <a:r>
              <a:rPr sz="1200" spc="-5" dirty="0">
                <a:latin typeface="Arial"/>
                <a:cs typeface="Arial"/>
              </a:rPr>
              <a:t>logic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view.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183515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The mutual, multi-facted </a:t>
            </a:r>
            <a:r>
              <a:rPr sz="1200" dirty="0">
                <a:latin typeface="Arial"/>
                <a:cs typeface="Arial"/>
              </a:rPr>
              <a:t>extensions </a:t>
            </a:r>
            <a:r>
              <a:rPr sz="1200" spc="-5" dirty="0">
                <a:latin typeface="Arial"/>
                <a:cs typeface="Arial"/>
              </a:rPr>
              <a:t>of AnyLogic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include </a:t>
            </a:r>
            <a:r>
              <a:rPr sz="1200" spc="-5" dirty="0">
                <a:latin typeface="Arial"/>
                <a:cs typeface="Arial"/>
              </a:rPr>
              <a:t>the following  issues: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Customized supply chain model based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anyLogistix scenario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data</a:t>
            </a:r>
            <a:endParaRPr sz="1200">
              <a:latin typeface="Arial"/>
              <a:cs typeface="Arial"/>
            </a:endParaRPr>
          </a:p>
          <a:p>
            <a:pPr marL="469265" marR="386080" indent="-227965">
              <a:lnSpc>
                <a:spcPts val="1380"/>
              </a:lnSpc>
              <a:spcBef>
                <a:spcPts val="7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Additional data sources </a:t>
            </a:r>
            <a:r>
              <a:rPr sz="1200" dirty="0">
                <a:latin typeface="Arial"/>
                <a:cs typeface="Arial"/>
              </a:rPr>
              <a:t>such as </a:t>
            </a:r>
            <a:r>
              <a:rPr sz="1200" spc="-5" dirty="0">
                <a:latin typeface="Arial"/>
                <a:cs typeface="Arial"/>
              </a:rPr>
              <a:t>an external database, other </a:t>
            </a:r>
            <a:r>
              <a:rPr sz="1200" dirty="0">
                <a:latin typeface="Arial"/>
                <a:cs typeface="Arial"/>
              </a:rPr>
              <a:t>files or </a:t>
            </a:r>
            <a:r>
              <a:rPr sz="1200" spc="-5" dirty="0">
                <a:latin typeface="Arial"/>
                <a:cs typeface="Arial"/>
              </a:rPr>
              <a:t>Internet  </a:t>
            </a:r>
            <a:r>
              <a:rPr sz="1200" dirty="0">
                <a:latin typeface="Arial"/>
                <a:cs typeface="Arial"/>
              </a:rPr>
              <a:t>sources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Data pre/post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processing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External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solvers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1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Your own optimization algorithms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Heuristics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Custom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statistics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Results: New anyLogistix scenarios (like </a:t>
            </a:r>
            <a:r>
              <a:rPr sz="1200" dirty="0">
                <a:latin typeface="Arial"/>
                <a:cs typeface="Arial"/>
              </a:rPr>
              <a:t>GFA and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NetOpt)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20"/>
              </a:spcBef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use </a:t>
            </a:r>
            <a:r>
              <a:rPr sz="1200" spc="-5" dirty="0">
                <a:latin typeface="Arial"/>
                <a:cs typeface="Arial"/>
              </a:rPr>
              <a:t>these extensions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several anyLogistix elements, including </a:t>
            </a:r>
            <a:r>
              <a:rPr sz="1200" b="1" spc="-5" dirty="0">
                <a:latin typeface="Arial"/>
                <a:cs typeface="Arial"/>
              </a:rPr>
              <a:t>DC</a:t>
            </a:r>
            <a:r>
              <a:rPr sz="1200" spc="-5" dirty="0">
                <a:latin typeface="Arial"/>
                <a:cs typeface="Arial"/>
              </a:rPr>
              <a:t>, </a:t>
            </a:r>
            <a:r>
              <a:rPr sz="1200" b="1" dirty="0">
                <a:latin typeface="Arial"/>
                <a:cs typeface="Arial"/>
              </a:rPr>
              <a:t>Factory 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b="1" spc="-5" dirty="0">
                <a:latin typeface="Arial"/>
                <a:cs typeface="Arial"/>
              </a:rPr>
              <a:t>Customer</a:t>
            </a:r>
            <a:r>
              <a:rPr sz="1200" spc="-5" dirty="0">
                <a:latin typeface="Arial"/>
                <a:cs typeface="Arial"/>
              </a:rPr>
              <a:t>. You can customize sourcing, inventory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transportation policies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10" dirty="0">
                <a:latin typeface="Arial"/>
                <a:cs typeface="Arial"/>
              </a:rPr>
              <a:t>well 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the decision-making logic </a:t>
            </a:r>
            <a:r>
              <a:rPr sz="1200" dirty="0">
                <a:latin typeface="Arial"/>
                <a:cs typeface="Arial"/>
              </a:rPr>
              <a:t>that </a:t>
            </a:r>
            <a:r>
              <a:rPr sz="1200" spc="-5" dirty="0">
                <a:latin typeface="Arial"/>
                <a:cs typeface="Arial"/>
              </a:rPr>
              <a:t>takes factors </a:t>
            </a:r>
            <a:r>
              <a:rPr sz="1200" dirty="0">
                <a:latin typeface="Arial"/>
                <a:cs typeface="Arial"/>
              </a:rPr>
              <a:t>such as </a:t>
            </a:r>
            <a:r>
              <a:rPr sz="1200" spc="-5" dirty="0">
                <a:latin typeface="Arial"/>
                <a:cs typeface="Arial"/>
              </a:rPr>
              <a:t>shipment times, shipment group-  ing, </a:t>
            </a:r>
            <a:r>
              <a:rPr sz="1200" dirty="0">
                <a:latin typeface="Arial"/>
                <a:cs typeface="Arial"/>
              </a:rPr>
              <a:t>source </a:t>
            </a:r>
            <a:r>
              <a:rPr sz="1200" spc="-5" dirty="0">
                <a:latin typeface="Arial"/>
                <a:cs typeface="Arial"/>
              </a:rPr>
              <a:t>selection logic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route selection </a:t>
            </a:r>
            <a:r>
              <a:rPr sz="1200" spc="-10" dirty="0">
                <a:latin typeface="Arial"/>
                <a:cs typeface="Arial"/>
              </a:rPr>
              <a:t>logic </a:t>
            </a:r>
            <a:r>
              <a:rPr sz="1200" spc="-5" dirty="0">
                <a:latin typeface="Arial"/>
                <a:cs typeface="Arial"/>
              </a:rPr>
              <a:t>in account. You can also create </a:t>
            </a:r>
            <a:r>
              <a:rPr sz="1200" dirty="0">
                <a:latin typeface="Arial"/>
                <a:cs typeface="Arial"/>
              </a:rPr>
              <a:t>cus-  tom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400" b="1" spc="-5" dirty="0">
                <a:latin typeface="Arial"/>
                <a:cs typeface="Arial"/>
              </a:rPr>
              <a:t>Impact of Transportation</a:t>
            </a:r>
            <a:r>
              <a:rPr sz="1400" b="1" dirty="0">
                <a:latin typeface="Arial"/>
                <a:cs typeface="Arial"/>
              </a:rPr>
              <a:t> Policy</a:t>
            </a:r>
            <a:endParaRPr sz="1400">
              <a:latin typeface="Arial"/>
              <a:cs typeface="Arial"/>
            </a:endParaRPr>
          </a:p>
          <a:p>
            <a:pPr marL="12700" marR="123189">
              <a:lnSpc>
                <a:spcPts val="1380"/>
              </a:lnSpc>
              <a:spcBef>
                <a:spcPts val="645"/>
              </a:spcBef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Vehicle </a:t>
            </a:r>
            <a:r>
              <a:rPr sz="1200" b="1" spc="-10" dirty="0">
                <a:latin typeface="Arial"/>
                <a:cs typeface="Arial"/>
              </a:rPr>
              <a:t>Types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Paths </a:t>
            </a:r>
            <a:r>
              <a:rPr sz="1200" spc="-5" dirty="0">
                <a:latin typeface="Arial"/>
                <a:cs typeface="Arial"/>
              </a:rPr>
              <a:t>tables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manage transportation policy. </a:t>
            </a:r>
            <a:r>
              <a:rPr sz="1200" dirty="0">
                <a:latin typeface="Arial"/>
                <a:cs typeface="Arial"/>
              </a:rPr>
              <a:t>In the  </a:t>
            </a:r>
            <a:r>
              <a:rPr sz="1200" b="1" spc="-5" dirty="0">
                <a:latin typeface="Arial"/>
                <a:cs typeface="Arial"/>
              </a:rPr>
              <a:t>Vehicle Types </a:t>
            </a:r>
            <a:r>
              <a:rPr sz="1200" spc="-5" dirty="0">
                <a:latin typeface="Arial"/>
                <a:cs typeface="Arial"/>
              </a:rPr>
              <a:t>table, you can set the transportation mode, capacity </a:t>
            </a:r>
            <a:r>
              <a:rPr sz="1200" dirty="0">
                <a:latin typeface="Arial"/>
                <a:cs typeface="Arial"/>
              </a:rPr>
              <a:t>and speed. The  </a:t>
            </a:r>
            <a:r>
              <a:rPr sz="1200" b="1" spc="-5" dirty="0">
                <a:latin typeface="Arial"/>
                <a:cs typeface="Arial"/>
              </a:rPr>
              <a:t>Paths </a:t>
            </a:r>
            <a:r>
              <a:rPr sz="1200" spc="-5" dirty="0">
                <a:latin typeface="Arial"/>
                <a:cs typeface="Arial"/>
              </a:rPr>
              <a:t>table allows you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set up FTL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LTL policy, transportation costs and time </a:t>
            </a:r>
            <a:r>
              <a:rPr sz="1200" dirty="0">
                <a:latin typeface="Arial"/>
                <a:cs typeface="Arial"/>
              </a:rPr>
              <a:t>com-  </a:t>
            </a:r>
            <a:r>
              <a:rPr sz="1200" spc="-5" dirty="0">
                <a:latin typeface="Arial"/>
                <a:cs typeface="Arial"/>
              </a:rPr>
              <a:t>putation schemes, minimum load and </a:t>
            </a:r>
            <a:r>
              <a:rPr sz="1200" dirty="0">
                <a:latin typeface="Arial"/>
                <a:cs typeface="Arial"/>
              </a:rPr>
              <a:t>order </a:t>
            </a:r>
            <a:r>
              <a:rPr sz="1200" spc="-5" dirty="0">
                <a:latin typeface="Arial"/>
                <a:cs typeface="Arial"/>
              </a:rPr>
              <a:t>aggregation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parameters.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based your transportation </a:t>
            </a:r>
            <a:r>
              <a:rPr sz="1200" dirty="0">
                <a:latin typeface="Arial"/>
                <a:cs typeface="Arial"/>
              </a:rPr>
              <a:t>cost </a:t>
            </a:r>
            <a:r>
              <a:rPr sz="1200" spc="-5" dirty="0">
                <a:latin typeface="Arial"/>
                <a:cs typeface="Arial"/>
              </a:rPr>
              <a:t>computations </a:t>
            </a:r>
            <a:r>
              <a:rPr sz="1200" dirty="0">
                <a:latin typeface="Arial"/>
                <a:cs typeface="Arial"/>
              </a:rPr>
              <a:t>on four </a:t>
            </a:r>
            <a:r>
              <a:rPr sz="1200" spc="-5" dirty="0">
                <a:latin typeface="Arial"/>
                <a:cs typeface="Arial"/>
              </a:rPr>
              <a:t>rules: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Weight </a:t>
            </a:r>
            <a:r>
              <a:rPr sz="1200" dirty="0">
                <a:latin typeface="Arial"/>
                <a:cs typeface="Arial"/>
              </a:rPr>
              <a:t>x </a:t>
            </a:r>
            <a:r>
              <a:rPr sz="1200" spc="-5" dirty="0">
                <a:latin typeface="Arial"/>
                <a:cs typeface="Arial"/>
              </a:rPr>
              <a:t>volume </a:t>
            </a:r>
            <a:r>
              <a:rPr sz="1200" dirty="0">
                <a:latin typeface="Arial"/>
                <a:cs typeface="Arial"/>
              </a:rPr>
              <a:t>x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distance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Distance-based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19480" y="919479"/>
            <a:ext cx="5759577" cy="291147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14717" y="914653"/>
            <a:ext cx="5769610" cy="2921000"/>
          </a:xfrm>
          <a:custGeom>
            <a:avLst/>
            <a:gdLst/>
            <a:ahLst/>
            <a:cxnLst/>
            <a:rect l="l" t="t" r="r" b="b"/>
            <a:pathLst>
              <a:path w="5769609" h="2921000">
                <a:moveTo>
                  <a:pt x="0" y="2921000"/>
                </a:moveTo>
                <a:lnTo>
                  <a:pt x="5769102" y="2921000"/>
                </a:lnTo>
                <a:lnTo>
                  <a:pt x="5769102" y="0"/>
                </a:lnTo>
                <a:lnTo>
                  <a:pt x="0" y="0"/>
                </a:lnTo>
                <a:lnTo>
                  <a:pt x="0" y="2921000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87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89507"/>
            <a:ext cx="5928360" cy="36550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265" indent="-227965">
              <a:lnSpc>
                <a:spcPct val="100000"/>
              </a:lnSpc>
              <a:spcBef>
                <a:spcPts val="10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Fixed delivery</a:t>
            </a:r>
            <a:r>
              <a:rPr sz="1200" spc="-7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costs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Weight-based</a:t>
            </a:r>
            <a:r>
              <a:rPr sz="1200" spc="-5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costs</a:t>
            </a:r>
            <a:endParaRPr sz="1200">
              <a:latin typeface="Arial"/>
              <a:cs typeface="Arial"/>
            </a:endParaRPr>
          </a:p>
          <a:p>
            <a:pPr marL="12700" marR="131445">
              <a:lnSpc>
                <a:spcPts val="1380"/>
              </a:lnSpc>
              <a:spcBef>
                <a:spcPts val="625"/>
              </a:spcBef>
            </a:pPr>
            <a:r>
              <a:rPr sz="1200" spc="-5" dirty="0">
                <a:latin typeface="Arial"/>
                <a:cs typeface="Arial"/>
              </a:rPr>
              <a:t>The transportation time </a:t>
            </a:r>
            <a:r>
              <a:rPr sz="1200" dirty="0">
                <a:latin typeface="Arial"/>
                <a:cs typeface="Arial"/>
              </a:rPr>
              <a:t>can be </a:t>
            </a:r>
            <a:r>
              <a:rPr sz="1200" spc="-5" dirty="0">
                <a:latin typeface="Arial"/>
                <a:cs typeface="Arial"/>
              </a:rPr>
              <a:t>fixed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determined automatically </a:t>
            </a:r>
            <a:r>
              <a:rPr sz="1200" dirty="0">
                <a:latin typeface="Arial"/>
                <a:cs typeface="Arial"/>
              </a:rPr>
              <a:t>based </a:t>
            </a:r>
            <a:r>
              <a:rPr sz="1200" spc="-5" dirty="0">
                <a:latin typeface="Arial"/>
                <a:cs typeface="Arial"/>
              </a:rPr>
              <a:t>on </a:t>
            </a:r>
            <a:r>
              <a:rPr sz="1200" dirty="0">
                <a:latin typeface="Arial"/>
                <a:cs typeface="Arial"/>
              </a:rPr>
              <a:t>real </a:t>
            </a:r>
            <a:r>
              <a:rPr sz="1200" spc="-5" dirty="0">
                <a:latin typeface="Arial"/>
                <a:cs typeface="Arial"/>
              </a:rPr>
              <a:t>routes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transportation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speed.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Experiment</a:t>
            </a:r>
            <a:endParaRPr sz="1200">
              <a:latin typeface="Arial"/>
              <a:cs typeface="Arial"/>
            </a:endParaRPr>
          </a:p>
          <a:p>
            <a:pPr marL="12700" marR="20320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their next executive meeting, Davis, </a:t>
            </a:r>
            <a:r>
              <a:rPr sz="1200" dirty="0">
                <a:latin typeface="Arial"/>
                <a:cs typeface="Arial"/>
              </a:rPr>
              <a:t>Marina, </a:t>
            </a:r>
            <a:r>
              <a:rPr sz="1200" spc="-5" dirty="0">
                <a:latin typeface="Arial"/>
                <a:cs typeface="Arial"/>
              </a:rPr>
              <a:t>and Cheng review </a:t>
            </a:r>
            <a:r>
              <a:rPr sz="1200" dirty="0">
                <a:latin typeface="Arial"/>
                <a:cs typeface="Arial"/>
              </a:rPr>
              <a:t>their </a:t>
            </a:r>
            <a:r>
              <a:rPr sz="1200" spc="-5" dirty="0">
                <a:latin typeface="Arial"/>
                <a:cs typeface="Arial"/>
              </a:rPr>
              <a:t>options. Their  goal is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change the transportation policy in </a:t>
            </a:r>
            <a:r>
              <a:rPr sz="1200" dirty="0">
                <a:latin typeface="Arial"/>
                <a:cs typeface="Arial"/>
              </a:rPr>
              <a:t>a way that </a:t>
            </a:r>
            <a:r>
              <a:rPr sz="1200" spc="-5" dirty="0">
                <a:latin typeface="Arial"/>
                <a:cs typeface="Arial"/>
              </a:rPr>
              <a:t>helps improve their supply  chain’s performance.</a:t>
            </a:r>
            <a:endParaRPr sz="1200">
              <a:latin typeface="Arial"/>
              <a:cs typeface="Arial"/>
            </a:endParaRPr>
          </a:p>
          <a:p>
            <a:pPr marL="12700" marR="45720">
              <a:lnSpc>
                <a:spcPct val="95900"/>
              </a:lnSpc>
              <a:spcBef>
                <a:spcPts val="560"/>
              </a:spcBef>
            </a:pPr>
            <a:r>
              <a:rPr sz="1200" dirty="0">
                <a:latin typeface="Arial"/>
                <a:cs typeface="Arial"/>
              </a:rPr>
              <a:t>While </a:t>
            </a:r>
            <a:r>
              <a:rPr sz="1200" spc="-5" dirty="0">
                <a:latin typeface="Arial"/>
                <a:cs typeface="Arial"/>
              </a:rPr>
              <a:t>Cheng </a:t>
            </a:r>
            <a:r>
              <a:rPr sz="1200" dirty="0">
                <a:latin typeface="Arial"/>
                <a:cs typeface="Arial"/>
              </a:rPr>
              <a:t>has </a:t>
            </a:r>
            <a:r>
              <a:rPr sz="1200" spc="-5" dirty="0">
                <a:latin typeface="Arial"/>
                <a:cs typeface="Arial"/>
              </a:rPr>
              <a:t>noticed the capacity utilization of lorries is very </a:t>
            </a:r>
            <a:r>
              <a:rPr sz="1200" dirty="0">
                <a:latin typeface="Arial"/>
                <a:cs typeface="Arial"/>
              </a:rPr>
              <a:t>low (25%), </a:t>
            </a:r>
            <a:r>
              <a:rPr sz="1200" spc="-5" dirty="0">
                <a:latin typeface="Arial"/>
                <a:cs typeface="Arial"/>
              </a:rPr>
              <a:t>there </a:t>
            </a:r>
            <a:r>
              <a:rPr sz="1200" dirty="0">
                <a:latin typeface="Arial"/>
                <a:cs typeface="Arial"/>
              </a:rPr>
              <a:t>are  </a:t>
            </a:r>
            <a:r>
              <a:rPr sz="1200" spc="-5" dirty="0">
                <a:latin typeface="Arial"/>
                <a:cs typeface="Arial"/>
              </a:rPr>
              <a:t>ways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improve </a:t>
            </a:r>
            <a:r>
              <a:rPr sz="1200" dirty="0">
                <a:latin typeface="Arial"/>
                <a:cs typeface="Arial"/>
              </a:rPr>
              <a:t>it. For example, </a:t>
            </a:r>
            <a:r>
              <a:rPr sz="1200" spc="-5" dirty="0">
                <a:latin typeface="Arial"/>
                <a:cs typeface="Arial"/>
              </a:rPr>
              <a:t>the company might </a:t>
            </a:r>
            <a:r>
              <a:rPr sz="1200" dirty="0">
                <a:latin typeface="Arial"/>
                <a:cs typeface="Arial"/>
              </a:rPr>
              <a:t>decide to </a:t>
            </a:r>
            <a:r>
              <a:rPr sz="1200" spc="-5" dirty="0">
                <a:latin typeface="Arial"/>
                <a:cs typeface="Arial"/>
              </a:rPr>
              <a:t>change their schedule  from daily deliveries </a:t>
            </a:r>
            <a:r>
              <a:rPr sz="1200" dirty="0">
                <a:latin typeface="Arial"/>
                <a:cs typeface="Arial"/>
              </a:rPr>
              <a:t>to a </a:t>
            </a:r>
            <a:r>
              <a:rPr sz="1200" spc="-5" dirty="0">
                <a:latin typeface="Arial"/>
                <a:cs typeface="Arial"/>
              </a:rPr>
              <a:t>delivery every </a:t>
            </a:r>
            <a:r>
              <a:rPr sz="1200" dirty="0">
                <a:latin typeface="Arial"/>
                <a:cs typeface="Arial"/>
              </a:rPr>
              <a:t>four </a:t>
            </a:r>
            <a:r>
              <a:rPr sz="1200" spc="-10" dirty="0">
                <a:latin typeface="Arial"/>
                <a:cs typeface="Arial"/>
              </a:rPr>
              <a:t>days </a:t>
            </a:r>
            <a:r>
              <a:rPr sz="1200" dirty="0">
                <a:latin typeface="Arial"/>
                <a:cs typeface="Arial"/>
              </a:rPr>
              <a:t>based on the </a:t>
            </a:r>
            <a:r>
              <a:rPr sz="1200" spc="-5" dirty="0">
                <a:latin typeface="Arial"/>
                <a:cs typeface="Arial"/>
              </a:rPr>
              <a:t>FTL policy. However, 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would imply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order quantity of at least 200 </a:t>
            </a:r>
            <a:r>
              <a:rPr sz="1200" dirty="0">
                <a:latin typeface="Arial"/>
                <a:cs typeface="Arial"/>
              </a:rPr>
              <a:t>units, an </a:t>
            </a:r>
            <a:r>
              <a:rPr sz="1200" spc="-5" dirty="0">
                <a:latin typeface="Arial"/>
                <a:cs typeface="Arial"/>
              </a:rPr>
              <a:t>amount that exceeds the  maximum storage capacity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113 units. Davis tells the others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short-term capacity ex-  tension like this is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impossible.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Cheng wants </a:t>
            </a:r>
            <a:r>
              <a:rPr sz="1200" dirty="0">
                <a:latin typeface="Arial"/>
                <a:cs typeface="Arial"/>
              </a:rPr>
              <a:t>to try another option: </a:t>
            </a:r>
            <a:r>
              <a:rPr sz="1200" spc="-5" dirty="0">
                <a:latin typeface="Arial"/>
                <a:cs typeface="Arial"/>
              </a:rPr>
              <a:t>replace the lorries that </a:t>
            </a:r>
            <a:r>
              <a:rPr sz="1200" spc="-10" dirty="0">
                <a:latin typeface="Arial"/>
                <a:cs typeface="Arial"/>
              </a:rPr>
              <a:t>have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capacity of 20 </a:t>
            </a:r>
            <a:r>
              <a:rPr sz="1200" spc="5" dirty="0">
                <a:latin typeface="Arial"/>
                <a:cs typeface="Arial"/>
              </a:rPr>
              <a:t>m</a:t>
            </a:r>
            <a:r>
              <a:rPr sz="1200" spc="7" baseline="27777" dirty="0">
                <a:latin typeface="Arial"/>
                <a:cs typeface="Arial"/>
              </a:rPr>
              <a:t>3 </a:t>
            </a:r>
            <a:r>
              <a:rPr sz="1200" spc="-10" dirty="0">
                <a:latin typeface="Arial"/>
                <a:cs typeface="Arial"/>
              </a:rPr>
              <a:t>with  </a:t>
            </a:r>
            <a:r>
              <a:rPr sz="1200" spc="-5" dirty="0">
                <a:latin typeface="Arial"/>
                <a:cs typeface="Arial"/>
              </a:rPr>
              <a:t>lorries </a:t>
            </a:r>
            <a:r>
              <a:rPr sz="1200" dirty="0">
                <a:latin typeface="Arial"/>
                <a:cs typeface="Arial"/>
              </a:rPr>
              <a:t>that </a:t>
            </a:r>
            <a:r>
              <a:rPr sz="1200" spc="-5" dirty="0">
                <a:latin typeface="Arial"/>
                <a:cs typeface="Arial"/>
              </a:rPr>
              <a:t>have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capacity </a:t>
            </a:r>
            <a:r>
              <a:rPr sz="1200" dirty="0">
                <a:latin typeface="Arial"/>
                <a:cs typeface="Arial"/>
              </a:rPr>
              <a:t>of 7 m</a:t>
            </a:r>
            <a:r>
              <a:rPr sz="1200" baseline="27777" dirty="0">
                <a:latin typeface="Arial"/>
                <a:cs typeface="Arial"/>
              </a:rPr>
              <a:t>3</a:t>
            </a:r>
            <a:r>
              <a:rPr sz="1200" dirty="0">
                <a:latin typeface="Arial"/>
                <a:cs typeface="Arial"/>
              </a:rPr>
              <a:t>. This </a:t>
            </a:r>
            <a:r>
              <a:rPr sz="1200" spc="-10" dirty="0">
                <a:latin typeface="Arial"/>
                <a:cs typeface="Arial"/>
              </a:rPr>
              <a:t>would </a:t>
            </a:r>
            <a:r>
              <a:rPr sz="1200" spc="-5" dirty="0">
                <a:latin typeface="Arial"/>
                <a:cs typeface="Arial"/>
              </a:rPr>
              <a:t>reduce transportation </a:t>
            </a:r>
            <a:r>
              <a:rPr sz="1200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from </a:t>
            </a:r>
            <a:r>
              <a:rPr sz="1200" spc="5" dirty="0">
                <a:latin typeface="Arial"/>
                <a:cs typeface="Arial"/>
              </a:rPr>
              <a:t>$1 </a:t>
            </a:r>
            <a:r>
              <a:rPr sz="1200" dirty="0">
                <a:latin typeface="Arial"/>
                <a:cs typeface="Arial"/>
              </a:rPr>
              <a:t>for  km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spc="5" dirty="0">
                <a:latin typeface="Arial"/>
                <a:cs typeface="Arial"/>
              </a:rPr>
              <a:t>m</a:t>
            </a:r>
            <a:r>
              <a:rPr sz="1200" spc="7" baseline="27777" dirty="0">
                <a:latin typeface="Arial"/>
                <a:cs typeface="Arial"/>
              </a:rPr>
              <a:t>3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$0.5 </a:t>
            </a:r>
            <a:r>
              <a:rPr sz="1200" dirty="0">
                <a:latin typeface="Arial"/>
                <a:cs typeface="Arial"/>
              </a:rPr>
              <a:t>for km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m</a:t>
            </a:r>
            <a:r>
              <a:rPr sz="1200" baseline="27777" dirty="0">
                <a:latin typeface="Arial"/>
                <a:cs typeface="Arial"/>
              </a:rPr>
              <a:t>3</a:t>
            </a:r>
            <a:r>
              <a:rPr sz="1200" dirty="0">
                <a:latin typeface="Arial"/>
                <a:cs typeface="Arial"/>
              </a:rPr>
              <a:t>. </a:t>
            </a:r>
            <a:r>
              <a:rPr sz="1200" spc="-5" dirty="0">
                <a:latin typeface="Arial"/>
                <a:cs typeface="Arial"/>
              </a:rPr>
              <a:t>Afterward, they change the lead </a:t>
            </a:r>
            <a:r>
              <a:rPr sz="1200" dirty="0">
                <a:latin typeface="Arial"/>
                <a:cs typeface="Arial"/>
              </a:rPr>
              <a:t>time </a:t>
            </a:r>
            <a:r>
              <a:rPr sz="1200" spc="-5" dirty="0">
                <a:latin typeface="Arial"/>
                <a:cs typeface="Arial"/>
              </a:rPr>
              <a:t>from distribution 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to the customers </a:t>
            </a:r>
            <a:r>
              <a:rPr sz="1200" dirty="0">
                <a:latin typeface="Arial"/>
                <a:cs typeface="Arial"/>
              </a:rPr>
              <a:t>to [0.7; </a:t>
            </a:r>
            <a:r>
              <a:rPr sz="1200" spc="-5" dirty="0">
                <a:latin typeface="Arial"/>
                <a:cs typeface="Arial"/>
              </a:rPr>
              <a:t>0.9]. Figure </a:t>
            </a:r>
            <a:r>
              <a:rPr sz="1200" dirty="0">
                <a:latin typeface="Arial"/>
                <a:cs typeface="Arial"/>
              </a:rPr>
              <a:t>90 </a:t>
            </a:r>
            <a:r>
              <a:rPr sz="1200" spc="-5" dirty="0">
                <a:latin typeface="Arial"/>
                <a:cs typeface="Arial"/>
              </a:rPr>
              <a:t>and Table </a:t>
            </a:r>
            <a:r>
              <a:rPr sz="1200" dirty="0">
                <a:latin typeface="Arial"/>
                <a:cs typeface="Arial"/>
              </a:rPr>
              <a:t>13 </a:t>
            </a:r>
            <a:r>
              <a:rPr sz="1200" spc="-5" dirty="0">
                <a:latin typeface="Arial"/>
                <a:cs typeface="Arial"/>
              </a:rPr>
              <a:t>display </a:t>
            </a:r>
            <a:r>
              <a:rPr sz="1200" dirty="0">
                <a:latin typeface="Arial"/>
                <a:cs typeface="Arial"/>
              </a:rPr>
              <a:t>their </a:t>
            </a:r>
            <a:r>
              <a:rPr sz="1200" spc="-5" dirty="0">
                <a:latin typeface="Arial"/>
                <a:cs typeface="Arial"/>
              </a:rPr>
              <a:t>results: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7317104"/>
            <a:ext cx="5735320" cy="561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90: </a:t>
            </a:r>
            <a:r>
              <a:rPr sz="1200" spc="-5" dirty="0">
                <a:latin typeface="Arial"/>
                <a:cs typeface="Arial"/>
              </a:rPr>
              <a:t>Financial and customer performance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changed transportation</a:t>
            </a:r>
            <a:r>
              <a:rPr sz="1200" spc="7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capacity.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dirty="0">
                <a:latin typeface="Arial"/>
                <a:cs typeface="Arial"/>
              </a:rPr>
              <a:t>Table 13: </a:t>
            </a:r>
            <a:r>
              <a:rPr sz="1200" dirty="0">
                <a:latin typeface="Arial"/>
                <a:cs typeface="Arial"/>
              </a:rPr>
              <a:t>KPI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comparison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900988" y="7943977"/>
          <a:ext cx="5908040" cy="19272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4098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90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788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192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020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KPIs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5565" marR="438784">
                        <a:lnSpc>
                          <a:spcPct val="96000"/>
                        </a:lnSpc>
                        <a:spcBef>
                          <a:spcPts val="60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Initial  S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u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p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p</a:t>
                      </a:r>
                      <a:r>
                        <a:rPr sz="1100" b="1" spc="10" dirty="0">
                          <a:latin typeface="Arial"/>
                          <a:cs typeface="Arial"/>
                        </a:rPr>
                        <a:t>l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y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Chain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68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4295" marR="196850">
                        <a:lnSpc>
                          <a:spcPct val="96000"/>
                        </a:lnSpc>
                        <a:spcBef>
                          <a:spcPts val="60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New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Inven-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tory</a:t>
                      </a:r>
                      <a:r>
                        <a:rPr sz="1100" b="1" spc="-9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Control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68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6200" marR="232410">
                        <a:lnSpc>
                          <a:spcPct val="95800"/>
                        </a:lnSpc>
                        <a:spcBef>
                          <a:spcPts val="610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New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Inventory  Control Policy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+  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New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Transporta-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tion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6200" marR="17399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Financial distribution center perfor-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Carrying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89.35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188.28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188.25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Opportunity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993.23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988.03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988.03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7" name="object 7"/>
          <p:cNvSpPr/>
          <p:nvPr/>
        </p:nvSpPr>
        <p:spPr>
          <a:xfrm>
            <a:off x="914937" y="4699536"/>
            <a:ext cx="5725599" cy="253381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88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908040" cy="59220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4098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90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788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192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0137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KPIs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5565" marR="438784">
                        <a:lnSpc>
                          <a:spcPct val="96000"/>
                        </a:lnSpc>
                        <a:spcBef>
                          <a:spcPts val="60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Initial  S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u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p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p</a:t>
                      </a:r>
                      <a:r>
                        <a:rPr sz="1100" b="1" spc="10" dirty="0">
                          <a:latin typeface="Arial"/>
                          <a:cs typeface="Arial"/>
                        </a:rPr>
                        <a:t>l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y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Chain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68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4295" marR="196850">
                        <a:lnSpc>
                          <a:spcPct val="96000"/>
                        </a:lnSpc>
                        <a:spcBef>
                          <a:spcPts val="60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New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Inven-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tory</a:t>
                      </a:r>
                      <a:r>
                        <a:rPr sz="1100" b="1" spc="-9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Control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68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6200" marR="232410">
                        <a:lnSpc>
                          <a:spcPct val="95800"/>
                        </a:lnSpc>
                        <a:spcBef>
                          <a:spcPts val="610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New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Inventory  Control Policy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+  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New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Transporta-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tion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Profit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ts val="129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63,344,372.1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5565">
                        <a:lnSpc>
                          <a:spcPts val="1290"/>
                        </a:lnSpc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63,365,215.85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65,037,417.79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Revenue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98,280,000.0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98,280,000.0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98,280,000.0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ts val="1295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34,935,627.8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5565">
                        <a:lnSpc>
                          <a:spcPts val="1295"/>
                        </a:lnSpc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34,914,784.15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33,242,582.21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5,760,238.47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5,758,295.88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4,086,093.97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877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lead time,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days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2.04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2.04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0.95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Min-Max Service level,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10-100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40-100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Current backlog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delayed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684.0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in-time 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1472.0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1494.0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2184.0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orders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arrived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2175.0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2176.0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2184.0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Operational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6200" marR="367665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capacity usage in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supply chain,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m</a:t>
                      </a:r>
                      <a:r>
                        <a:rPr sz="1050" baseline="31746" dirty="0">
                          <a:latin typeface="Arial"/>
                          <a:cs typeface="Arial"/>
                        </a:rPr>
                        <a:t>3</a:t>
                      </a:r>
                      <a:endParaRPr sz="1050" baseline="31746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67.8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23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105.4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23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105.4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23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6200" marR="290830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inventory in the supply  chain,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units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942.0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942.0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888288" y="6884288"/>
            <a:ext cx="5855970" cy="2334895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200" b="1" spc="-5" dirty="0">
                <a:latin typeface="Arial"/>
                <a:cs typeface="Arial"/>
              </a:rPr>
              <a:t>Results</a:t>
            </a:r>
            <a:r>
              <a:rPr sz="1200" b="1" spc="10" dirty="0">
                <a:latin typeface="Arial"/>
                <a:cs typeface="Arial"/>
              </a:rPr>
              <a:t> </a:t>
            </a:r>
            <a:r>
              <a:rPr sz="1200" b="1" spc="-10" dirty="0">
                <a:latin typeface="Arial"/>
                <a:cs typeface="Arial"/>
              </a:rPr>
              <a:t>Analysis</a:t>
            </a:r>
            <a:endParaRPr sz="1200">
              <a:latin typeface="Arial"/>
              <a:cs typeface="Arial"/>
            </a:endParaRPr>
          </a:p>
          <a:p>
            <a:pPr marL="12700" marR="116205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Table </a:t>
            </a:r>
            <a:r>
              <a:rPr sz="1200" dirty="0">
                <a:latin typeface="Arial"/>
                <a:cs typeface="Arial"/>
              </a:rPr>
              <a:t>9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total profit has increased. This is evidence of the transportation </a:t>
            </a:r>
            <a:r>
              <a:rPr sz="1200" dirty="0">
                <a:latin typeface="Arial"/>
                <a:cs typeface="Arial"/>
              </a:rPr>
              <a:t>ca-  pacity </a:t>
            </a:r>
            <a:r>
              <a:rPr sz="1200" spc="-5" dirty="0">
                <a:latin typeface="Arial"/>
                <a:cs typeface="Arial"/>
              </a:rPr>
              <a:t>utilization impact </a:t>
            </a:r>
            <a:r>
              <a:rPr sz="1200" dirty="0">
                <a:latin typeface="Arial"/>
                <a:cs typeface="Arial"/>
              </a:rPr>
              <a:t>on 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costs.</a:t>
            </a:r>
            <a:endParaRPr sz="1200">
              <a:latin typeface="Arial"/>
              <a:cs typeface="Arial"/>
            </a:endParaRPr>
          </a:p>
          <a:p>
            <a:pPr marL="12700" marR="1270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Finally, Davis wants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estimate the effect of reducing lead time from two days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one  </a:t>
            </a:r>
            <a:r>
              <a:rPr sz="1200" dirty="0">
                <a:latin typeface="Arial"/>
                <a:cs typeface="Arial"/>
              </a:rPr>
              <a:t>day </a:t>
            </a:r>
            <a:r>
              <a:rPr sz="1200" spc="-5" dirty="0">
                <a:latin typeface="Arial"/>
                <a:cs typeface="Arial"/>
              </a:rPr>
              <a:t>since this would increase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competitiveness and might result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10" dirty="0">
                <a:latin typeface="Arial"/>
                <a:cs typeface="Arial"/>
              </a:rPr>
              <a:t>sales  </a:t>
            </a:r>
            <a:r>
              <a:rPr sz="1200" spc="-5" dirty="0">
                <a:latin typeface="Arial"/>
                <a:cs typeface="Arial"/>
              </a:rPr>
              <a:t>increase. Reducing the lead </a:t>
            </a:r>
            <a:r>
              <a:rPr sz="1200" dirty="0">
                <a:latin typeface="Arial"/>
                <a:cs typeface="Arial"/>
              </a:rPr>
              <a:t>time </a:t>
            </a:r>
            <a:r>
              <a:rPr sz="1200" spc="-5" dirty="0">
                <a:latin typeface="Arial"/>
                <a:cs typeface="Arial"/>
              </a:rPr>
              <a:t>from two days </a:t>
            </a:r>
            <a:r>
              <a:rPr sz="1200" dirty="0">
                <a:latin typeface="Arial"/>
                <a:cs typeface="Arial"/>
              </a:rPr>
              <a:t>to one day </a:t>
            </a:r>
            <a:r>
              <a:rPr sz="1200" spc="-5" dirty="0">
                <a:latin typeface="Arial"/>
                <a:cs typeface="Arial"/>
              </a:rPr>
              <a:t>would likely result in lower  inventories (good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Marina!) but higher transportation costs </a:t>
            </a:r>
            <a:r>
              <a:rPr sz="1200" dirty="0">
                <a:latin typeface="Arial"/>
                <a:cs typeface="Arial"/>
              </a:rPr>
              <a:t>(a </a:t>
            </a:r>
            <a:r>
              <a:rPr sz="1200" spc="-5" dirty="0">
                <a:latin typeface="Arial"/>
                <a:cs typeface="Arial"/>
              </a:rPr>
              <a:t>problem </a:t>
            </a:r>
            <a:r>
              <a:rPr sz="1200" dirty="0">
                <a:latin typeface="Arial"/>
                <a:cs typeface="Arial"/>
              </a:rPr>
              <a:t>for</a:t>
            </a:r>
            <a:r>
              <a:rPr sz="1200" spc="1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Cheng!).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ts val="1380"/>
              </a:lnSpc>
              <a:spcBef>
                <a:spcPts val="605"/>
              </a:spcBef>
            </a:pPr>
            <a:r>
              <a:rPr sz="1200" spc="-5" dirty="0">
                <a:latin typeface="Arial"/>
                <a:cs typeface="Arial"/>
              </a:rPr>
              <a:t>They change </a:t>
            </a:r>
            <a:r>
              <a:rPr sz="1200" b="1" spc="-5" dirty="0">
                <a:latin typeface="Arial"/>
                <a:cs typeface="Arial"/>
              </a:rPr>
              <a:t>Expected </a:t>
            </a:r>
            <a:r>
              <a:rPr sz="1200" b="1" dirty="0">
                <a:latin typeface="Arial"/>
                <a:cs typeface="Arial"/>
              </a:rPr>
              <a:t>lead </a:t>
            </a:r>
            <a:r>
              <a:rPr sz="1200" b="1" spc="-5" dirty="0">
                <a:latin typeface="Arial"/>
                <a:cs typeface="Arial"/>
              </a:rPr>
              <a:t>time </a:t>
            </a:r>
            <a:r>
              <a:rPr sz="1200" spc="-5" dirty="0">
                <a:latin typeface="Arial"/>
                <a:cs typeface="Arial"/>
              </a:rPr>
              <a:t>in the </a:t>
            </a:r>
            <a:r>
              <a:rPr sz="1200" b="1" spc="-5" dirty="0">
                <a:latin typeface="Arial"/>
                <a:cs typeface="Arial"/>
              </a:rPr>
              <a:t>Demand </a:t>
            </a:r>
            <a:r>
              <a:rPr sz="1200" spc="-5" dirty="0">
                <a:latin typeface="Arial"/>
                <a:cs typeface="Arial"/>
              </a:rPr>
              <a:t>table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b="1" dirty="0">
                <a:latin typeface="Arial"/>
                <a:cs typeface="Arial"/>
              </a:rPr>
              <a:t>1 </a:t>
            </a:r>
            <a:r>
              <a:rPr sz="1200" spc="-5" dirty="0">
                <a:latin typeface="Arial"/>
                <a:cs typeface="Arial"/>
              </a:rPr>
              <a:t>day, lead </a:t>
            </a:r>
            <a:r>
              <a:rPr sz="1200" dirty="0">
                <a:latin typeface="Arial"/>
                <a:cs typeface="Arial"/>
              </a:rPr>
              <a:t>time from </a:t>
            </a:r>
            <a:r>
              <a:rPr sz="1200" spc="-5" dirty="0">
                <a:latin typeface="Arial"/>
                <a:cs typeface="Arial"/>
              </a:rPr>
              <a:t>distri-  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to the customers </a:t>
            </a:r>
            <a:r>
              <a:rPr sz="1200" spc="-10" dirty="0">
                <a:latin typeface="Arial"/>
                <a:cs typeface="Arial"/>
              </a:rPr>
              <a:t>to </a:t>
            </a:r>
            <a:r>
              <a:rPr sz="1200" dirty="0">
                <a:latin typeface="Arial"/>
                <a:cs typeface="Arial"/>
              </a:rPr>
              <a:t>[0.6; </a:t>
            </a:r>
            <a:r>
              <a:rPr sz="1200" spc="-5" dirty="0">
                <a:latin typeface="Arial"/>
                <a:cs typeface="Arial"/>
              </a:rPr>
              <a:t>0.8],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transportation costs from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distribu-  </a:t>
            </a:r>
            <a:r>
              <a:rPr sz="1200" dirty="0">
                <a:latin typeface="Arial"/>
                <a:cs typeface="Arial"/>
              </a:rPr>
              <a:t>tion </a:t>
            </a:r>
            <a:r>
              <a:rPr sz="1200" spc="-5" dirty="0">
                <a:latin typeface="Arial"/>
                <a:cs typeface="Arial"/>
              </a:rPr>
              <a:t>centers to the customers </a:t>
            </a:r>
            <a:r>
              <a:rPr sz="1200" dirty="0">
                <a:latin typeface="Arial"/>
                <a:cs typeface="Arial"/>
              </a:rPr>
              <a:t>to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$0.02.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91 </a:t>
            </a:r>
            <a:r>
              <a:rPr sz="1200" spc="-5" dirty="0">
                <a:latin typeface="Arial"/>
                <a:cs typeface="Arial"/>
              </a:rPr>
              <a:t>and Table 14 display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simulation’s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results: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89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3514470"/>
            <a:ext cx="3312795" cy="561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91: </a:t>
            </a:r>
            <a:r>
              <a:rPr sz="1200" spc="-5" dirty="0">
                <a:latin typeface="Arial"/>
                <a:cs typeface="Arial"/>
              </a:rPr>
              <a:t>Financial and customer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dirty="0">
                <a:latin typeface="Arial"/>
                <a:cs typeface="Arial"/>
              </a:rPr>
              <a:t>Table 14: </a:t>
            </a:r>
            <a:r>
              <a:rPr sz="1200" dirty="0">
                <a:latin typeface="Arial"/>
                <a:cs typeface="Arial"/>
              </a:rPr>
              <a:t>KPI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Comparison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900988" y="4141342"/>
          <a:ext cx="5839460" cy="54387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4555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252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690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8077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80059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Initial</a:t>
                      </a:r>
                      <a:r>
                        <a:rPr sz="1100" b="1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Supply  Chain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5565" marR="12827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New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Inventory  Control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5565" marR="18542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Lead Time</a:t>
                      </a:r>
                      <a:r>
                        <a:rPr sz="1100" b="1" spc="-7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=  1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5" dirty="0">
                          <a:latin typeface="Arial"/>
                          <a:cs typeface="Arial"/>
                        </a:rPr>
                        <a:t>Day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6200" marR="21971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Financial distribution center perfor-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Carrying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89.35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188.28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188.24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Opportunity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993.23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988.03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988.03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877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Profit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63,344,372.18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63,365,215.85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66,040,738.88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Revenue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98,280,000.0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98,280,000.0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98,280,000.0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34,935,627.82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34,914,784.15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32,239,261.12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5,760,238.47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5,758,295.88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3,082,772.82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lead time,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days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2.04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2.04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0.85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Min-Max Service level,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10-100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40-100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Current backlog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delayed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23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23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684.0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23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23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in-time 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1472.0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1494.0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2184.0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orders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arrived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2175.0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2176.0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2184.0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Operational 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</a:tbl>
          </a:graphicData>
        </a:graphic>
      </p:graphicFrame>
      <p:sp>
        <p:nvSpPr>
          <p:cNvPr id="6" name="object 6"/>
          <p:cNvSpPr/>
          <p:nvPr/>
        </p:nvSpPr>
        <p:spPr>
          <a:xfrm>
            <a:off x="910092" y="915167"/>
            <a:ext cx="5720165" cy="252982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90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839460" cy="14465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4555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252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690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8077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80059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Initial</a:t>
                      </a:r>
                      <a:r>
                        <a:rPr sz="1100" b="1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Supply  Chain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5565" marR="12827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New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Inventory  Control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5565" marR="18542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Lead Time</a:t>
                      </a:r>
                      <a:r>
                        <a:rPr sz="1100" b="1" spc="-7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=  1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5" dirty="0">
                          <a:latin typeface="Arial"/>
                          <a:cs typeface="Arial"/>
                        </a:rPr>
                        <a:t>Day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6200" marR="10223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capacity usage in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sup-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ply chain,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m</a:t>
                      </a:r>
                      <a:r>
                        <a:rPr sz="1050" baseline="31746" dirty="0">
                          <a:latin typeface="Arial"/>
                          <a:cs typeface="Arial"/>
                        </a:rPr>
                        <a:t>3</a:t>
                      </a:r>
                      <a:endParaRPr sz="1050" baseline="31746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67.8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105.4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105.4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6200" marR="33655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inventory in the supply  chain,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units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942.0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556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942.0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888288" y="2477769"/>
            <a:ext cx="5948045" cy="55880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comparing the </a:t>
            </a:r>
            <a:r>
              <a:rPr sz="1200" dirty="0">
                <a:latin typeface="Arial"/>
                <a:cs typeface="Arial"/>
              </a:rPr>
              <a:t>results,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see the reduced lead time has increased supply chain  profit. It also improves inventory efficiency, </a:t>
            </a:r>
            <a:r>
              <a:rPr sz="1200" dirty="0">
                <a:latin typeface="Arial"/>
                <a:cs typeface="Arial"/>
              </a:rPr>
              <a:t>order </a:t>
            </a:r>
            <a:r>
              <a:rPr sz="1200" spc="-5" dirty="0">
                <a:latin typeface="Arial"/>
                <a:cs typeface="Arial"/>
              </a:rPr>
              <a:t>fulfilment </a:t>
            </a:r>
            <a:r>
              <a:rPr sz="1200" dirty="0">
                <a:latin typeface="Arial"/>
                <a:cs typeface="Arial"/>
              </a:rPr>
              <a:t>rates </a:t>
            </a:r>
            <a:r>
              <a:rPr sz="1200" spc="-5" dirty="0">
                <a:latin typeface="Arial"/>
                <a:cs typeface="Arial"/>
              </a:rPr>
              <a:t>and service levels,  measures which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all strengthen the company’s competitive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position.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91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5791"/>
            <a:ext cx="5932805" cy="4153535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12700" marR="302260">
              <a:lnSpc>
                <a:spcPts val="1839"/>
              </a:lnSpc>
              <a:spcBef>
                <a:spcPts val="225"/>
              </a:spcBef>
            </a:pPr>
            <a:r>
              <a:rPr sz="1600" b="1" spc="-5" dirty="0">
                <a:latin typeface="Arial"/>
                <a:cs typeface="Arial"/>
              </a:rPr>
              <a:t>Chapter 3. Four-stage </a:t>
            </a:r>
            <a:r>
              <a:rPr sz="1600" b="1" dirty="0">
                <a:latin typeface="Arial"/>
                <a:cs typeface="Arial"/>
              </a:rPr>
              <a:t>Supply Chain: </a:t>
            </a:r>
            <a:r>
              <a:rPr sz="1600" b="1" spc="-5" dirty="0">
                <a:latin typeface="Arial"/>
                <a:cs typeface="Arial"/>
              </a:rPr>
              <a:t>Production </a:t>
            </a:r>
            <a:r>
              <a:rPr sz="1600" b="1" spc="-10" dirty="0">
                <a:latin typeface="Arial"/>
                <a:cs typeface="Arial"/>
              </a:rPr>
              <a:t>Factories  and </a:t>
            </a:r>
            <a:r>
              <a:rPr sz="1600" b="1" spc="-5" dirty="0">
                <a:latin typeface="Arial"/>
                <a:cs typeface="Arial"/>
              </a:rPr>
              <a:t>Sourcing</a:t>
            </a:r>
            <a:r>
              <a:rPr sz="1600" b="1" spc="-10" dirty="0">
                <a:latin typeface="Arial"/>
                <a:cs typeface="Arial"/>
              </a:rPr>
              <a:t> </a:t>
            </a:r>
            <a:r>
              <a:rPr sz="1600" b="1" dirty="0">
                <a:latin typeface="Arial"/>
                <a:cs typeface="Arial"/>
              </a:rPr>
              <a:t>Policies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090"/>
              </a:spcBef>
            </a:pPr>
            <a:r>
              <a:rPr sz="1200" b="1" dirty="0">
                <a:latin typeface="Arial"/>
                <a:cs typeface="Arial"/>
              </a:rPr>
              <a:t>Our </a:t>
            </a:r>
            <a:r>
              <a:rPr sz="1200" b="1" spc="-5" dirty="0">
                <a:latin typeface="Arial"/>
                <a:cs typeface="Arial"/>
              </a:rPr>
              <a:t>Learning</a:t>
            </a:r>
            <a:r>
              <a:rPr sz="1200" b="1" spc="-1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Objectives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learning objectives </a:t>
            </a:r>
            <a:r>
              <a:rPr sz="1200" dirty="0">
                <a:latin typeface="Arial"/>
                <a:cs typeface="Arial"/>
              </a:rPr>
              <a:t>for this </a:t>
            </a:r>
            <a:r>
              <a:rPr sz="1200" spc="-5" dirty="0">
                <a:latin typeface="Arial"/>
                <a:cs typeface="Arial"/>
              </a:rPr>
              <a:t>chapter </a:t>
            </a:r>
            <a:r>
              <a:rPr sz="1200" dirty="0">
                <a:latin typeface="Arial"/>
                <a:cs typeface="Arial"/>
              </a:rPr>
              <a:t>are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to:</a:t>
            </a:r>
            <a:endParaRPr sz="1200">
              <a:latin typeface="Arial"/>
              <a:cs typeface="Arial"/>
            </a:endParaRPr>
          </a:p>
          <a:p>
            <a:pPr marL="469265" marR="125730" indent="-227965">
              <a:lnSpc>
                <a:spcPts val="1380"/>
              </a:lnSpc>
              <a:spcBef>
                <a:spcPts val="635"/>
              </a:spcBef>
              <a:buAutoNum type="arabicPeriod"/>
              <a:tabLst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Gain </a:t>
            </a:r>
            <a:r>
              <a:rPr sz="1200" spc="-5" dirty="0">
                <a:latin typeface="Arial"/>
                <a:cs typeface="Arial"/>
              </a:rPr>
              <a:t>insight into the impact of production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sourcing </a:t>
            </a:r>
            <a:r>
              <a:rPr sz="1200" dirty="0">
                <a:latin typeface="Arial"/>
                <a:cs typeface="Arial"/>
              </a:rPr>
              <a:t>policies </a:t>
            </a:r>
            <a:r>
              <a:rPr sz="1200" spc="-5" dirty="0">
                <a:latin typeface="Arial"/>
                <a:cs typeface="Arial"/>
              </a:rPr>
              <a:t>on supply chain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10" dirty="0">
                <a:latin typeface="Arial"/>
                <a:cs typeface="Arial"/>
              </a:rPr>
              <a:t>logistics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 marL="469265" marR="81915" indent="-227965">
              <a:lnSpc>
                <a:spcPts val="1380"/>
              </a:lnSpc>
              <a:spcBef>
                <a:spcPts val="600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Develop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anyLogistix skills </a:t>
            </a:r>
            <a:r>
              <a:rPr sz="1200" dirty="0">
                <a:latin typeface="Arial"/>
                <a:cs typeface="Arial"/>
              </a:rPr>
              <a:t>needed </a:t>
            </a:r>
            <a:r>
              <a:rPr sz="1200" spc="-5" dirty="0">
                <a:latin typeface="Arial"/>
                <a:cs typeface="Arial"/>
              </a:rPr>
              <a:t>to create four-stage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models,  perform experiments and measure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Production Factories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60"/>
              </a:spcBef>
            </a:pPr>
            <a:r>
              <a:rPr sz="1200" b="1" spc="-5" dirty="0">
                <a:latin typeface="Arial"/>
                <a:cs typeface="Arial"/>
              </a:rPr>
              <a:t>Case </a:t>
            </a:r>
            <a:r>
              <a:rPr sz="1200" b="1" spc="-10" dirty="0">
                <a:latin typeface="Arial"/>
                <a:cs typeface="Arial"/>
              </a:rPr>
              <a:t>Study: </a:t>
            </a:r>
            <a:r>
              <a:rPr sz="1200" b="1" spc="-5" dirty="0">
                <a:latin typeface="Arial"/>
                <a:cs typeface="Arial"/>
              </a:rPr>
              <a:t>Smartphone </a:t>
            </a:r>
            <a:r>
              <a:rPr sz="1200" b="1" dirty="0">
                <a:latin typeface="Arial"/>
                <a:cs typeface="Arial"/>
              </a:rPr>
              <a:t>Supply</a:t>
            </a:r>
            <a:r>
              <a:rPr sz="1200" b="1" spc="5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Chain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5" dirty="0">
                <a:latin typeface="Arial"/>
                <a:cs typeface="Arial"/>
              </a:rPr>
              <a:t>WHC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for </a:t>
            </a:r>
            <a:r>
              <a:rPr sz="1200" spc="-5" dirty="0">
                <a:latin typeface="Arial"/>
                <a:cs typeface="Arial"/>
              </a:rPr>
              <a:t>smartphone production and distribution (Figure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93).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ts val="138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The smartphone assembly </a:t>
            </a:r>
            <a:r>
              <a:rPr sz="1200" dirty="0">
                <a:latin typeface="Arial"/>
                <a:cs typeface="Arial"/>
              </a:rPr>
              <a:t>process </a:t>
            </a:r>
            <a:r>
              <a:rPr sz="1200" spc="-5" dirty="0">
                <a:latin typeface="Arial"/>
                <a:cs typeface="Arial"/>
              </a:rPr>
              <a:t>that takes place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the Chinese </a:t>
            </a:r>
            <a:r>
              <a:rPr sz="1200" dirty="0">
                <a:latin typeface="Arial"/>
                <a:cs typeface="Arial"/>
              </a:rPr>
              <a:t>factory </a:t>
            </a:r>
            <a:r>
              <a:rPr sz="1200" spc="-5" dirty="0">
                <a:latin typeface="Arial"/>
                <a:cs typeface="Arial"/>
              </a:rPr>
              <a:t>requires </a:t>
            </a:r>
            <a:r>
              <a:rPr sz="1200" dirty="0">
                <a:latin typeface="Arial"/>
                <a:cs typeface="Arial"/>
              </a:rPr>
              <a:t>one  </a:t>
            </a:r>
            <a:r>
              <a:rPr sz="1200" spc="-5" dirty="0">
                <a:latin typeface="Arial"/>
                <a:cs typeface="Arial"/>
              </a:rPr>
              <a:t>display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two chips. The Chinese supplier delivers </a:t>
            </a:r>
            <a:r>
              <a:rPr sz="1200" dirty="0">
                <a:latin typeface="Arial"/>
                <a:cs typeface="Arial"/>
              </a:rPr>
              <a:t>their </a:t>
            </a:r>
            <a:r>
              <a:rPr sz="1200" spc="-5" dirty="0">
                <a:latin typeface="Arial"/>
                <a:cs typeface="Arial"/>
              </a:rPr>
              <a:t>displays </a:t>
            </a:r>
            <a:r>
              <a:rPr sz="1200" dirty="0">
                <a:latin typeface="Arial"/>
                <a:cs typeface="Arial"/>
              </a:rPr>
              <a:t>by truck and the </a:t>
            </a:r>
            <a:r>
              <a:rPr sz="1200" spc="-5" dirty="0">
                <a:latin typeface="Arial"/>
                <a:cs typeface="Arial"/>
              </a:rPr>
              <a:t>Tai-  wanese supplier delivers </a:t>
            </a:r>
            <a:r>
              <a:rPr sz="1200" dirty="0">
                <a:latin typeface="Arial"/>
                <a:cs typeface="Arial"/>
              </a:rPr>
              <a:t>their </a:t>
            </a:r>
            <a:r>
              <a:rPr sz="1200" spc="-5" dirty="0">
                <a:latin typeface="Arial"/>
                <a:cs typeface="Arial"/>
              </a:rPr>
              <a:t>chips </a:t>
            </a:r>
            <a:r>
              <a:rPr sz="1200" dirty="0">
                <a:latin typeface="Arial"/>
                <a:cs typeface="Arial"/>
              </a:rPr>
              <a:t>by</a:t>
            </a:r>
            <a:r>
              <a:rPr sz="1200" spc="-5" dirty="0">
                <a:latin typeface="Arial"/>
                <a:cs typeface="Arial"/>
              </a:rPr>
              <a:t> ferry.</a:t>
            </a:r>
            <a:endParaRPr sz="1200">
              <a:latin typeface="Arial"/>
              <a:cs typeface="Arial"/>
            </a:endParaRPr>
          </a:p>
          <a:p>
            <a:pPr marL="12700" marR="9906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factory </a:t>
            </a:r>
            <a:r>
              <a:rPr sz="1200" spc="-5" dirty="0">
                <a:latin typeface="Arial"/>
                <a:cs typeface="Arial"/>
              </a:rPr>
              <a:t>delivers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smartphones </a:t>
            </a:r>
            <a:r>
              <a:rPr sz="1200" dirty="0">
                <a:latin typeface="Arial"/>
                <a:cs typeface="Arial"/>
              </a:rPr>
              <a:t>by air </a:t>
            </a:r>
            <a:r>
              <a:rPr sz="1200" spc="-5" dirty="0">
                <a:latin typeface="Arial"/>
                <a:cs typeface="Arial"/>
              </a:rPr>
              <a:t>to the distribution center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U.S. From  </a:t>
            </a:r>
            <a:r>
              <a:rPr sz="1200" dirty="0">
                <a:latin typeface="Arial"/>
                <a:cs typeface="Arial"/>
              </a:rPr>
              <a:t>there, the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ships them </a:t>
            </a:r>
            <a:r>
              <a:rPr sz="1200" dirty="0">
                <a:latin typeface="Arial"/>
                <a:cs typeface="Arial"/>
              </a:rPr>
              <a:t>by air to </a:t>
            </a:r>
            <a:r>
              <a:rPr sz="1200" spc="-5" dirty="0">
                <a:latin typeface="Arial"/>
                <a:cs typeface="Arial"/>
              </a:rPr>
              <a:t>the customers. </a:t>
            </a:r>
            <a:r>
              <a:rPr sz="1200" dirty="0">
                <a:latin typeface="Arial"/>
                <a:cs typeface="Arial"/>
              </a:rPr>
              <a:t>The factory and </a:t>
            </a:r>
            <a:r>
              <a:rPr sz="1200" spc="-5" dirty="0">
                <a:latin typeface="Arial"/>
                <a:cs typeface="Arial"/>
              </a:rPr>
              <a:t>distri-  bution </a:t>
            </a:r>
            <a:r>
              <a:rPr sz="1200" dirty="0">
                <a:latin typeface="Arial"/>
                <a:cs typeface="Arial"/>
              </a:rPr>
              <a:t>center are </a:t>
            </a:r>
            <a:r>
              <a:rPr sz="1200" spc="-5" dirty="0">
                <a:latin typeface="Arial"/>
                <a:cs typeface="Arial"/>
              </a:rPr>
              <a:t>running Min-Max </a:t>
            </a:r>
            <a:r>
              <a:rPr sz="1200" dirty="0">
                <a:latin typeface="Arial"/>
                <a:cs typeface="Arial"/>
              </a:rPr>
              <a:t>inventory control </a:t>
            </a:r>
            <a:r>
              <a:rPr sz="1200" spc="-5" dirty="0">
                <a:latin typeface="Arial"/>
                <a:cs typeface="Arial"/>
              </a:rPr>
              <a:t>policy </a:t>
            </a:r>
            <a:r>
              <a:rPr sz="1200" dirty="0">
                <a:latin typeface="Arial"/>
                <a:cs typeface="Arial"/>
              </a:rPr>
              <a:t>at a 1% </a:t>
            </a:r>
            <a:r>
              <a:rPr sz="1200" spc="-5" dirty="0">
                <a:latin typeface="Arial"/>
                <a:cs typeface="Arial"/>
              </a:rPr>
              <a:t>interest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rate.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8344661"/>
            <a:ext cx="5923915" cy="15011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93: </a:t>
            </a:r>
            <a:r>
              <a:rPr sz="1200" spc="10" dirty="0">
                <a:latin typeface="Arial"/>
                <a:cs typeface="Arial"/>
              </a:rPr>
              <a:t>WHC </a:t>
            </a:r>
            <a:r>
              <a:rPr sz="1200" spc="-5" dirty="0">
                <a:latin typeface="Arial"/>
                <a:cs typeface="Arial"/>
              </a:rPr>
              <a:t>supply</a:t>
            </a:r>
            <a:r>
              <a:rPr sz="1200" spc="-6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chain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487045">
              <a:lnSpc>
                <a:spcPts val="1380"/>
              </a:lnSpc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to </a:t>
            </a:r>
            <a:r>
              <a:rPr sz="1200" spc="-10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two </a:t>
            </a:r>
            <a:r>
              <a:rPr sz="1200" spc="-5" dirty="0">
                <a:latin typeface="Arial"/>
                <a:cs typeface="Arial"/>
              </a:rPr>
              <a:t>demand scenarios: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positive </a:t>
            </a:r>
            <a:r>
              <a:rPr sz="1200" dirty="0">
                <a:latin typeface="Arial"/>
                <a:cs typeface="Arial"/>
              </a:rPr>
              <a:t>and a </a:t>
            </a:r>
            <a:r>
              <a:rPr sz="1200" spc="-5" dirty="0">
                <a:latin typeface="Arial"/>
                <a:cs typeface="Arial"/>
              </a:rPr>
              <a:t>negative </a:t>
            </a:r>
            <a:r>
              <a:rPr sz="1200" dirty="0">
                <a:latin typeface="Arial"/>
                <a:cs typeface="Arial"/>
              </a:rPr>
              <a:t>market for  </a:t>
            </a:r>
            <a:r>
              <a:rPr sz="1200" spc="-5" dirty="0">
                <a:latin typeface="Arial"/>
                <a:cs typeface="Arial"/>
              </a:rPr>
              <a:t>smartphones.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Assessment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Questions:</a:t>
            </a:r>
            <a:endParaRPr sz="1200">
              <a:latin typeface="Arial"/>
              <a:cs typeface="Arial"/>
            </a:endParaRPr>
          </a:p>
          <a:p>
            <a:pPr marL="469265" marR="5080" indent="-227965">
              <a:lnSpc>
                <a:spcPts val="1380"/>
              </a:lnSpc>
              <a:spcBef>
                <a:spcPts val="7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strategies—production, distribution, sourcing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transportation—does this  </a:t>
            </a:r>
            <a:r>
              <a:rPr sz="1200" dirty="0">
                <a:latin typeface="Arial"/>
                <a:cs typeface="Arial"/>
              </a:rPr>
              <a:t>case </a:t>
            </a:r>
            <a:r>
              <a:rPr sz="1200" spc="-5" dirty="0">
                <a:latin typeface="Arial"/>
                <a:cs typeface="Arial"/>
              </a:rPr>
              <a:t>study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use?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044754" y="6825490"/>
            <a:ext cx="1628775" cy="488950"/>
          </a:xfrm>
          <a:prstGeom prst="rect">
            <a:avLst/>
          </a:prstGeom>
          <a:solidFill>
            <a:srgbClr val="F8F8F8"/>
          </a:solidFill>
          <a:ln w="12075">
            <a:solidFill>
              <a:srgbClr val="111111"/>
            </a:solidFill>
          </a:ln>
        </p:spPr>
        <p:txBody>
          <a:bodyPr vert="horz" wrap="square" lIns="0" tIns="381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0"/>
              </a:spcBef>
            </a:pPr>
            <a:endParaRPr sz="1100">
              <a:latin typeface="Times New Roman"/>
              <a:cs typeface="Times New Roman"/>
            </a:endParaRPr>
          </a:p>
          <a:p>
            <a:pPr marL="400685">
              <a:lnSpc>
                <a:spcPct val="100000"/>
              </a:lnSpc>
            </a:pPr>
            <a:r>
              <a:rPr sz="950" b="1" spc="10" dirty="0">
                <a:solidFill>
                  <a:srgbClr val="111111"/>
                </a:solidFill>
                <a:latin typeface="Arial"/>
                <a:cs typeface="Arial"/>
              </a:rPr>
              <a:t>Factory</a:t>
            </a:r>
            <a:r>
              <a:rPr sz="950" b="1" spc="5" dirty="0">
                <a:solidFill>
                  <a:srgbClr val="111111"/>
                </a:solidFill>
                <a:latin typeface="Arial"/>
                <a:cs typeface="Arial"/>
              </a:rPr>
              <a:t> </a:t>
            </a:r>
            <a:r>
              <a:rPr sz="950" b="1" spc="10" dirty="0">
                <a:solidFill>
                  <a:srgbClr val="111111"/>
                </a:solidFill>
                <a:latin typeface="Arial"/>
                <a:cs typeface="Arial"/>
              </a:rPr>
              <a:t>China</a:t>
            </a:r>
            <a:endParaRPr sz="95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044754" y="7709849"/>
            <a:ext cx="764540" cy="573405"/>
          </a:xfrm>
          <a:prstGeom prst="rect">
            <a:avLst/>
          </a:prstGeom>
          <a:solidFill>
            <a:srgbClr val="F8F8F8"/>
          </a:solidFill>
          <a:ln w="12073">
            <a:solidFill>
              <a:srgbClr val="111111"/>
            </a:solidFill>
          </a:ln>
        </p:spPr>
        <p:txBody>
          <a:bodyPr vert="horz" wrap="square" lIns="0" tIns="571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5"/>
              </a:spcBef>
            </a:pPr>
            <a:endParaRPr sz="850">
              <a:latin typeface="Times New Roman"/>
              <a:cs typeface="Times New Roman"/>
            </a:endParaRPr>
          </a:p>
          <a:p>
            <a:pPr marL="230504" marR="158115" indent="-67310">
              <a:lnSpc>
                <a:spcPct val="110400"/>
              </a:lnSpc>
            </a:pPr>
            <a:r>
              <a:rPr sz="850" b="1" dirty="0">
                <a:solidFill>
                  <a:srgbClr val="111111"/>
                </a:solidFill>
                <a:latin typeface="Arial"/>
                <a:cs typeface="Arial"/>
              </a:rPr>
              <a:t>S</a:t>
            </a:r>
            <a:r>
              <a:rPr sz="850" b="1" spc="-5" dirty="0">
                <a:solidFill>
                  <a:srgbClr val="111111"/>
                </a:solidFill>
                <a:latin typeface="Arial"/>
                <a:cs typeface="Arial"/>
              </a:rPr>
              <a:t>upp</a:t>
            </a:r>
            <a:r>
              <a:rPr sz="850" b="1" dirty="0">
                <a:solidFill>
                  <a:srgbClr val="111111"/>
                </a:solidFill>
                <a:latin typeface="Arial"/>
                <a:cs typeface="Arial"/>
              </a:rPr>
              <a:t>li</a:t>
            </a:r>
            <a:r>
              <a:rPr sz="850" b="1" spc="-5" dirty="0">
                <a:solidFill>
                  <a:srgbClr val="111111"/>
                </a:solidFill>
                <a:latin typeface="Arial"/>
                <a:cs typeface="Arial"/>
              </a:rPr>
              <a:t>er  </a:t>
            </a:r>
            <a:r>
              <a:rPr sz="850" b="1" dirty="0">
                <a:solidFill>
                  <a:srgbClr val="111111"/>
                </a:solidFill>
                <a:latin typeface="Arial"/>
                <a:cs typeface="Arial"/>
              </a:rPr>
              <a:t>China</a:t>
            </a:r>
            <a:endParaRPr sz="85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908220" y="7709849"/>
            <a:ext cx="765175" cy="573405"/>
          </a:xfrm>
          <a:prstGeom prst="rect">
            <a:avLst/>
          </a:prstGeom>
          <a:solidFill>
            <a:srgbClr val="F8F8F8"/>
          </a:solidFill>
          <a:ln w="12073">
            <a:solidFill>
              <a:srgbClr val="111111"/>
            </a:solidFill>
          </a:ln>
        </p:spPr>
        <p:txBody>
          <a:bodyPr vert="horz" wrap="square" lIns="0" tIns="571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5"/>
              </a:spcBef>
            </a:pPr>
            <a:endParaRPr sz="850">
              <a:latin typeface="Times New Roman"/>
              <a:cs typeface="Times New Roman"/>
            </a:endParaRPr>
          </a:p>
          <a:p>
            <a:pPr marL="201930" marR="158115" indent="-37465">
              <a:lnSpc>
                <a:spcPct val="110400"/>
              </a:lnSpc>
            </a:pPr>
            <a:r>
              <a:rPr sz="850" b="1" dirty="0">
                <a:solidFill>
                  <a:srgbClr val="111111"/>
                </a:solidFill>
                <a:latin typeface="Arial"/>
                <a:cs typeface="Arial"/>
              </a:rPr>
              <a:t>S</a:t>
            </a:r>
            <a:r>
              <a:rPr sz="850" b="1" spc="-5" dirty="0">
                <a:solidFill>
                  <a:srgbClr val="111111"/>
                </a:solidFill>
                <a:latin typeface="Arial"/>
                <a:cs typeface="Arial"/>
              </a:rPr>
              <a:t>upp</a:t>
            </a:r>
            <a:r>
              <a:rPr sz="850" b="1" dirty="0">
                <a:solidFill>
                  <a:srgbClr val="111111"/>
                </a:solidFill>
                <a:latin typeface="Arial"/>
                <a:cs typeface="Arial"/>
              </a:rPr>
              <a:t>li</a:t>
            </a:r>
            <a:r>
              <a:rPr sz="850" b="1" spc="-5" dirty="0">
                <a:solidFill>
                  <a:srgbClr val="111111"/>
                </a:solidFill>
                <a:latin typeface="Arial"/>
                <a:cs typeface="Arial"/>
              </a:rPr>
              <a:t>er  </a:t>
            </a:r>
            <a:r>
              <a:rPr sz="850" b="1" spc="-10" dirty="0">
                <a:solidFill>
                  <a:srgbClr val="111111"/>
                </a:solidFill>
                <a:latin typeface="Arial"/>
                <a:cs typeface="Arial"/>
              </a:rPr>
              <a:t>Taiwan</a:t>
            </a:r>
            <a:endParaRPr sz="85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2393313" y="7314113"/>
            <a:ext cx="67945" cy="396240"/>
          </a:xfrm>
          <a:custGeom>
            <a:avLst/>
            <a:gdLst/>
            <a:ahLst/>
            <a:cxnLst/>
            <a:rect l="l" t="t" r="r" b="b"/>
            <a:pathLst>
              <a:path w="67944" h="396240">
                <a:moveTo>
                  <a:pt x="33966" y="23909"/>
                </a:moveTo>
                <a:lnTo>
                  <a:pt x="27931" y="34260"/>
                </a:lnTo>
                <a:lnTo>
                  <a:pt x="27931" y="396107"/>
                </a:lnTo>
                <a:lnTo>
                  <a:pt x="40001" y="396107"/>
                </a:lnTo>
                <a:lnTo>
                  <a:pt x="40001" y="34260"/>
                </a:lnTo>
                <a:lnTo>
                  <a:pt x="33966" y="23909"/>
                </a:lnTo>
                <a:close/>
              </a:path>
              <a:path w="67944" h="396240">
                <a:moveTo>
                  <a:pt x="33966" y="0"/>
                </a:moveTo>
                <a:lnTo>
                  <a:pt x="1702" y="55349"/>
                </a:lnTo>
                <a:lnTo>
                  <a:pt x="0" y="58213"/>
                </a:lnTo>
                <a:lnTo>
                  <a:pt x="928" y="61929"/>
                </a:lnTo>
                <a:lnTo>
                  <a:pt x="3868" y="63632"/>
                </a:lnTo>
                <a:lnTo>
                  <a:pt x="6731" y="65335"/>
                </a:lnTo>
                <a:lnTo>
                  <a:pt x="10445" y="64329"/>
                </a:lnTo>
                <a:lnTo>
                  <a:pt x="12069" y="61464"/>
                </a:lnTo>
                <a:lnTo>
                  <a:pt x="27931" y="34260"/>
                </a:lnTo>
                <a:lnTo>
                  <a:pt x="27931" y="11921"/>
                </a:lnTo>
                <a:lnTo>
                  <a:pt x="40915" y="11921"/>
                </a:lnTo>
                <a:lnTo>
                  <a:pt x="33966" y="0"/>
                </a:lnTo>
                <a:close/>
              </a:path>
              <a:path w="67944" h="396240">
                <a:moveTo>
                  <a:pt x="40915" y="11921"/>
                </a:moveTo>
                <a:lnTo>
                  <a:pt x="40001" y="11921"/>
                </a:lnTo>
                <a:lnTo>
                  <a:pt x="40001" y="34260"/>
                </a:lnTo>
                <a:lnTo>
                  <a:pt x="55862" y="61464"/>
                </a:lnTo>
                <a:lnTo>
                  <a:pt x="57487" y="64329"/>
                </a:lnTo>
                <a:lnTo>
                  <a:pt x="61200" y="65335"/>
                </a:lnTo>
                <a:lnTo>
                  <a:pt x="64063" y="63632"/>
                </a:lnTo>
                <a:lnTo>
                  <a:pt x="67003" y="61929"/>
                </a:lnTo>
                <a:lnTo>
                  <a:pt x="67932" y="58213"/>
                </a:lnTo>
                <a:lnTo>
                  <a:pt x="66230" y="55349"/>
                </a:lnTo>
                <a:lnTo>
                  <a:pt x="40915" y="11921"/>
                </a:lnTo>
                <a:close/>
              </a:path>
              <a:path w="67944" h="396240">
                <a:moveTo>
                  <a:pt x="40001" y="11921"/>
                </a:moveTo>
                <a:lnTo>
                  <a:pt x="27931" y="11921"/>
                </a:lnTo>
                <a:lnTo>
                  <a:pt x="27931" y="34260"/>
                </a:lnTo>
                <a:lnTo>
                  <a:pt x="33966" y="23909"/>
                </a:lnTo>
                <a:lnTo>
                  <a:pt x="28782" y="15017"/>
                </a:lnTo>
                <a:lnTo>
                  <a:pt x="40001" y="15017"/>
                </a:lnTo>
                <a:lnTo>
                  <a:pt x="40001" y="11921"/>
                </a:lnTo>
                <a:close/>
              </a:path>
              <a:path w="67944" h="396240">
                <a:moveTo>
                  <a:pt x="40001" y="15017"/>
                </a:moveTo>
                <a:lnTo>
                  <a:pt x="39149" y="15017"/>
                </a:lnTo>
                <a:lnTo>
                  <a:pt x="33966" y="23909"/>
                </a:lnTo>
                <a:lnTo>
                  <a:pt x="40001" y="34260"/>
                </a:lnTo>
                <a:lnTo>
                  <a:pt x="40001" y="15017"/>
                </a:lnTo>
                <a:close/>
              </a:path>
              <a:path w="67944" h="396240">
                <a:moveTo>
                  <a:pt x="39149" y="15017"/>
                </a:moveTo>
                <a:lnTo>
                  <a:pt x="28782" y="15017"/>
                </a:lnTo>
                <a:lnTo>
                  <a:pt x="33966" y="23909"/>
                </a:lnTo>
                <a:lnTo>
                  <a:pt x="39149" y="15017"/>
                </a:lnTo>
                <a:close/>
              </a:path>
            </a:pathLst>
          </a:custGeom>
          <a:solidFill>
            <a:srgbClr val="11111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3256779" y="7314113"/>
            <a:ext cx="67945" cy="396240"/>
          </a:xfrm>
          <a:custGeom>
            <a:avLst/>
            <a:gdLst/>
            <a:ahLst/>
            <a:cxnLst/>
            <a:rect l="l" t="t" r="r" b="b"/>
            <a:pathLst>
              <a:path w="67945" h="396240">
                <a:moveTo>
                  <a:pt x="33966" y="23909"/>
                </a:moveTo>
                <a:lnTo>
                  <a:pt x="27931" y="34260"/>
                </a:lnTo>
                <a:lnTo>
                  <a:pt x="27931" y="396107"/>
                </a:lnTo>
                <a:lnTo>
                  <a:pt x="40001" y="396107"/>
                </a:lnTo>
                <a:lnTo>
                  <a:pt x="40001" y="34260"/>
                </a:lnTo>
                <a:lnTo>
                  <a:pt x="33966" y="23909"/>
                </a:lnTo>
                <a:close/>
              </a:path>
              <a:path w="67945" h="396240">
                <a:moveTo>
                  <a:pt x="33966" y="0"/>
                </a:moveTo>
                <a:lnTo>
                  <a:pt x="1702" y="55349"/>
                </a:lnTo>
                <a:lnTo>
                  <a:pt x="0" y="58213"/>
                </a:lnTo>
                <a:lnTo>
                  <a:pt x="928" y="61929"/>
                </a:lnTo>
                <a:lnTo>
                  <a:pt x="3868" y="63632"/>
                </a:lnTo>
                <a:lnTo>
                  <a:pt x="6731" y="65335"/>
                </a:lnTo>
                <a:lnTo>
                  <a:pt x="10445" y="64329"/>
                </a:lnTo>
                <a:lnTo>
                  <a:pt x="12069" y="61464"/>
                </a:lnTo>
                <a:lnTo>
                  <a:pt x="27931" y="34260"/>
                </a:lnTo>
                <a:lnTo>
                  <a:pt x="27931" y="11921"/>
                </a:lnTo>
                <a:lnTo>
                  <a:pt x="40915" y="11921"/>
                </a:lnTo>
                <a:lnTo>
                  <a:pt x="33966" y="0"/>
                </a:lnTo>
                <a:close/>
              </a:path>
              <a:path w="67945" h="396240">
                <a:moveTo>
                  <a:pt x="40915" y="11921"/>
                </a:moveTo>
                <a:lnTo>
                  <a:pt x="40001" y="11921"/>
                </a:lnTo>
                <a:lnTo>
                  <a:pt x="40001" y="34260"/>
                </a:lnTo>
                <a:lnTo>
                  <a:pt x="55862" y="61464"/>
                </a:lnTo>
                <a:lnTo>
                  <a:pt x="57487" y="64329"/>
                </a:lnTo>
                <a:lnTo>
                  <a:pt x="61200" y="65335"/>
                </a:lnTo>
                <a:lnTo>
                  <a:pt x="64063" y="63632"/>
                </a:lnTo>
                <a:lnTo>
                  <a:pt x="67003" y="61929"/>
                </a:lnTo>
                <a:lnTo>
                  <a:pt x="67932" y="58213"/>
                </a:lnTo>
                <a:lnTo>
                  <a:pt x="66230" y="55349"/>
                </a:lnTo>
                <a:lnTo>
                  <a:pt x="40915" y="11921"/>
                </a:lnTo>
                <a:close/>
              </a:path>
              <a:path w="67945" h="396240">
                <a:moveTo>
                  <a:pt x="40001" y="11921"/>
                </a:moveTo>
                <a:lnTo>
                  <a:pt x="27931" y="11921"/>
                </a:lnTo>
                <a:lnTo>
                  <a:pt x="27931" y="34260"/>
                </a:lnTo>
                <a:lnTo>
                  <a:pt x="33966" y="23909"/>
                </a:lnTo>
                <a:lnTo>
                  <a:pt x="28782" y="15017"/>
                </a:lnTo>
                <a:lnTo>
                  <a:pt x="40001" y="15017"/>
                </a:lnTo>
                <a:lnTo>
                  <a:pt x="40001" y="11921"/>
                </a:lnTo>
                <a:close/>
              </a:path>
              <a:path w="67945" h="396240">
                <a:moveTo>
                  <a:pt x="40001" y="15017"/>
                </a:moveTo>
                <a:lnTo>
                  <a:pt x="39149" y="15017"/>
                </a:lnTo>
                <a:lnTo>
                  <a:pt x="33966" y="23909"/>
                </a:lnTo>
                <a:lnTo>
                  <a:pt x="40001" y="34260"/>
                </a:lnTo>
                <a:lnTo>
                  <a:pt x="40001" y="15017"/>
                </a:lnTo>
                <a:close/>
              </a:path>
              <a:path w="67945" h="396240">
                <a:moveTo>
                  <a:pt x="39149" y="15017"/>
                </a:moveTo>
                <a:lnTo>
                  <a:pt x="28782" y="15017"/>
                </a:lnTo>
                <a:lnTo>
                  <a:pt x="33966" y="23909"/>
                </a:lnTo>
                <a:lnTo>
                  <a:pt x="39149" y="15017"/>
                </a:lnTo>
                <a:close/>
              </a:path>
            </a:pathLst>
          </a:custGeom>
          <a:solidFill>
            <a:srgbClr val="11111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1290846" y="6061901"/>
            <a:ext cx="3136900" cy="466725"/>
          </a:xfrm>
          <a:prstGeom prst="rect">
            <a:avLst/>
          </a:prstGeom>
          <a:solidFill>
            <a:srgbClr val="F8F8F8"/>
          </a:solidFill>
          <a:ln w="12076">
            <a:solidFill>
              <a:srgbClr val="111111"/>
            </a:solidFill>
          </a:ln>
        </p:spPr>
        <p:txBody>
          <a:bodyPr vert="horz" wrap="square" lIns="0" tIns="698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5"/>
              </a:spcBef>
            </a:pPr>
            <a:endParaRPr sz="1000">
              <a:latin typeface="Times New Roman"/>
              <a:cs typeface="Times New Roman"/>
            </a:endParaRPr>
          </a:p>
          <a:p>
            <a:pPr marL="885825">
              <a:lnSpc>
                <a:spcPct val="100000"/>
              </a:lnSpc>
            </a:pPr>
            <a:r>
              <a:rPr sz="950" b="1" spc="5" dirty="0">
                <a:solidFill>
                  <a:srgbClr val="111111"/>
                </a:solidFill>
                <a:latin typeface="Arial"/>
                <a:cs typeface="Arial"/>
              </a:rPr>
              <a:t>Distribution Center</a:t>
            </a:r>
            <a:r>
              <a:rPr sz="950" b="1" spc="40" dirty="0">
                <a:solidFill>
                  <a:srgbClr val="111111"/>
                </a:solidFill>
                <a:latin typeface="Arial"/>
                <a:cs typeface="Arial"/>
              </a:rPr>
              <a:t> </a:t>
            </a:r>
            <a:r>
              <a:rPr sz="950" b="1" spc="5" dirty="0">
                <a:solidFill>
                  <a:srgbClr val="111111"/>
                </a:solidFill>
                <a:latin typeface="Arial"/>
                <a:cs typeface="Arial"/>
              </a:rPr>
              <a:t>U.S</a:t>
            </a:r>
            <a:endParaRPr sz="950">
              <a:latin typeface="Arial"/>
              <a:cs typeface="Arial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900430" y="5168725"/>
            <a:ext cx="736267" cy="62238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969135" y="5242112"/>
            <a:ext cx="622066" cy="49233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928283" y="5184518"/>
            <a:ext cx="679631" cy="565724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928283" y="5184518"/>
            <a:ext cx="680085" cy="565785"/>
          </a:xfrm>
          <a:custGeom>
            <a:avLst/>
            <a:gdLst/>
            <a:ahLst/>
            <a:cxnLst/>
            <a:rect l="l" t="t" r="r" b="b"/>
            <a:pathLst>
              <a:path w="680085" h="565785">
                <a:moveTo>
                  <a:pt x="0" y="94287"/>
                </a:moveTo>
                <a:lnTo>
                  <a:pt x="7406" y="57576"/>
                </a:lnTo>
                <a:lnTo>
                  <a:pt x="27605" y="27606"/>
                </a:lnTo>
                <a:lnTo>
                  <a:pt x="57562" y="7406"/>
                </a:lnTo>
                <a:lnTo>
                  <a:pt x="94246" y="0"/>
                </a:lnTo>
                <a:lnTo>
                  <a:pt x="585385" y="0"/>
                </a:lnTo>
                <a:lnTo>
                  <a:pt x="622072" y="7406"/>
                </a:lnTo>
                <a:lnTo>
                  <a:pt x="652029" y="27606"/>
                </a:lnTo>
                <a:lnTo>
                  <a:pt x="672225" y="57576"/>
                </a:lnTo>
                <a:lnTo>
                  <a:pt x="679631" y="94287"/>
                </a:lnTo>
                <a:lnTo>
                  <a:pt x="679631" y="471437"/>
                </a:lnTo>
                <a:lnTo>
                  <a:pt x="672225" y="508148"/>
                </a:lnTo>
                <a:lnTo>
                  <a:pt x="652029" y="538117"/>
                </a:lnTo>
                <a:lnTo>
                  <a:pt x="622072" y="558318"/>
                </a:lnTo>
                <a:lnTo>
                  <a:pt x="585385" y="565724"/>
                </a:lnTo>
                <a:lnTo>
                  <a:pt x="94246" y="565724"/>
                </a:lnTo>
                <a:lnTo>
                  <a:pt x="57562" y="558318"/>
                </a:lnTo>
                <a:lnTo>
                  <a:pt x="27605" y="538117"/>
                </a:lnTo>
                <a:lnTo>
                  <a:pt x="7406" y="508148"/>
                </a:lnTo>
                <a:lnTo>
                  <a:pt x="0" y="471437"/>
                </a:lnTo>
                <a:lnTo>
                  <a:pt x="0" y="94287"/>
                </a:lnTo>
                <a:close/>
              </a:path>
            </a:pathLst>
          </a:custGeom>
          <a:ln w="5572">
            <a:solidFill>
              <a:srgbClr val="0B0B0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1038511" y="5258132"/>
            <a:ext cx="459105" cy="3943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065" marR="5080" algn="ctr">
              <a:lnSpc>
                <a:spcPct val="115100"/>
              </a:lnSpc>
              <a:spcBef>
                <a:spcPts val="95"/>
              </a:spcBef>
            </a:pPr>
            <a:r>
              <a:rPr sz="700" b="1" spc="15" dirty="0">
                <a:solidFill>
                  <a:srgbClr val="111111"/>
                </a:solidFill>
                <a:latin typeface="Arial"/>
                <a:cs typeface="Arial"/>
              </a:rPr>
              <a:t>Cu</a:t>
            </a:r>
            <a:r>
              <a:rPr sz="700" b="1" spc="10" dirty="0">
                <a:solidFill>
                  <a:srgbClr val="111111"/>
                </a:solidFill>
                <a:latin typeface="Arial"/>
                <a:cs typeface="Arial"/>
              </a:rPr>
              <a:t>st</a:t>
            </a:r>
            <a:r>
              <a:rPr sz="700" b="1" spc="15" dirty="0">
                <a:solidFill>
                  <a:srgbClr val="111111"/>
                </a:solidFill>
                <a:latin typeface="Arial"/>
                <a:cs typeface="Arial"/>
              </a:rPr>
              <a:t>om</a:t>
            </a:r>
            <a:r>
              <a:rPr sz="700" b="1" spc="10" dirty="0">
                <a:solidFill>
                  <a:srgbClr val="111111"/>
                </a:solidFill>
                <a:latin typeface="Arial"/>
                <a:cs typeface="Arial"/>
              </a:rPr>
              <a:t>er  </a:t>
            </a:r>
            <a:r>
              <a:rPr sz="700" b="1" spc="15" dirty="0">
                <a:solidFill>
                  <a:srgbClr val="111111"/>
                </a:solidFill>
                <a:latin typeface="Arial"/>
                <a:cs typeface="Arial"/>
              </a:rPr>
              <a:t>South  </a:t>
            </a:r>
            <a:r>
              <a:rPr sz="700" b="1" spc="10" dirty="0">
                <a:solidFill>
                  <a:srgbClr val="111111"/>
                </a:solidFill>
                <a:latin typeface="Arial"/>
                <a:cs typeface="Arial"/>
              </a:rPr>
              <a:t>America</a:t>
            </a:r>
            <a:endParaRPr sz="700">
              <a:latin typeface="Arial"/>
              <a:cs typeface="Arial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1670121" y="5168725"/>
            <a:ext cx="737195" cy="62238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1698904" y="5184518"/>
            <a:ext cx="679631" cy="56572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1698904" y="5184518"/>
            <a:ext cx="680085" cy="565785"/>
          </a:xfrm>
          <a:custGeom>
            <a:avLst/>
            <a:gdLst/>
            <a:ahLst/>
            <a:cxnLst/>
            <a:rect l="l" t="t" r="r" b="b"/>
            <a:pathLst>
              <a:path w="680085" h="565785">
                <a:moveTo>
                  <a:pt x="0" y="94287"/>
                </a:moveTo>
                <a:lnTo>
                  <a:pt x="7402" y="57576"/>
                </a:lnTo>
                <a:lnTo>
                  <a:pt x="27592" y="27606"/>
                </a:lnTo>
                <a:lnTo>
                  <a:pt x="57546" y="7406"/>
                </a:lnTo>
                <a:lnTo>
                  <a:pt x="94238" y="0"/>
                </a:lnTo>
                <a:lnTo>
                  <a:pt x="585392" y="0"/>
                </a:lnTo>
                <a:lnTo>
                  <a:pt x="622085" y="7406"/>
                </a:lnTo>
                <a:lnTo>
                  <a:pt x="652038" y="27606"/>
                </a:lnTo>
                <a:lnTo>
                  <a:pt x="672229" y="57576"/>
                </a:lnTo>
                <a:lnTo>
                  <a:pt x="679631" y="94287"/>
                </a:lnTo>
                <a:lnTo>
                  <a:pt x="679631" y="471437"/>
                </a:lnTo>
                <a:lnTo>
                  <a:pt x="672229" y="508148"/>
                </a:lnTo>
                <a:lnTo>
                  <a:pt x="652038" y="538117"/>
                </a:lnTo>
                <a:lnTo>
                  <a:pt x="622085" y="558318"/>
                </a:lnTo>
                <a:lnTo>
                  <a:pt x="585392" y="565724"/>
                </a:lnTo>
                <a:lnTo>
                  <a:pt x="94238" y="565724"/>
                </a:lnTo>
                <a:lnTo>
                  <a:pt x="57546" y="558318"/>
                </a:lnTo>
                <a:lnTo>
                  <a:pt x="27592" y="538117"/>
                </a:lnTo>
                <a:lnTo>
                  <a:pt x="7402" y="508148"/>
                </a:lnTo>
                <a:lnTo>
                  <a:pt x="0" y="471437"/>
                </a:lnTo>
                <a:lnTo>
                  <a:pt x="0" y="94287"/>
                </a:lnTo>
                <a:close/>
              </a:path>
            </a:pathLst>
          </a:custGeom>
          <a:ln w="5572">
            <a:solidFill>
              <a:srgbClr val="0B0B0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1809147" y="5319270"/>
            <a:ext cx="459105" cy="271780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20"/>
              </a:spcBef>
            </a:pPr>
            <a:r>
              <a:rPr sz="700" b="1" spc="15" dirty="0">
                <a:solidFill>
                  <a:srgbClr val="111111"/>
                </a:solidFill>
                <a:latin typeface="Arial"/>
                <a:cs typeface="Arial"/>
              </a:rPr>
              <a:t>Cust</a:t>
            </a:r>
            <a:r>
              <a:rPr sz="700" b="1" spc="10" dirty="0">
                <a:solidFill>
                  <a:srgbClr val="111111"/>
                </a:solidFill>
                <a:latin typeface="Arial"/>
                <a:cs typeface="Arial"/>
              </a:rPr>
              <a:t>omer</a:t>
            </a:r>
            <a:endParaRPr sz="7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130"/>
              </a:spcBef>
            </a:pPr>
            <a:r>
              <a:rPr sz="700" b="1" spc="10" dirty="0">
                <a:solidFill>
                  <a:srgbClr val="111111"/>
                </a:solidFill>
                <a:latin typeface="Arial"/>
                <a:cs typeface="Arial"/>
              </a:rPr>
              <a:t>U.S.</a:t>
            </a:r>
            <a:endParaRPr sz="700">
              <a:latin typeface="Arial"/>
              <a:cs typeface="Arial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2440742" y="5168725"/>
            <a:ext cx="737195" cy="62238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2510376" y="5242112"/>
            <a:ext cx="622066" cy="49233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2469524" y="5184518"/>
            <a:ext cx="679631" cy="56572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2469524" y="5184518"/>
            <a:ext cx="680085" cy="565785"/>
          </a:xfrm>
          <a:custGeom>
            <a:avLst/>
            <a:gdLst/>
            <a:ahLst/>
            <a:cxnLst/>
            <a:rect l="l" t="t" r="r" b="b"/>
            <a:pathLst>
              <a:path w="680085" h="565785">
                <a:moveTo>
                  <a:pt x="0" y="94287"/>
                </a:moveTo>
                <a:lnTo>
                  <a:pt x="7402" y="57576"/>
                </a:lnTo>
                <a:lnTo>
                  <a:pt x="27592" y="27606"/>
                </a:lnTo>
                <a:lnTo>
                  <a:pt x="57546" y="7406"/>
                </a:lnTo>
                <a:lnTo>
                  <a:pt x="94238" y="0"/>
                </a:lnTo>
                <a:lnTo>
                  <a:pt x="585392" y="0"/>
                </a:lnTo>
                <a:lnTo>
                  <a:pt x="622085" y="7406"/>
                </a:lnTo>
                <a:lnTo>
                  <a:pt x="652038" y="27606"/>
                </a:lnTo>
                <a:lnTo>
                  <a:pt x="672229" y="57576"/>
                </a:lnTo>
                <a:lnTo>
                  <a:pt x="679631" y="94287"/>
                </a:lnTo>
                <a:lnTo>
                  <a:pt x="679631" y="471437"/>
                </a:lnTo>
                <a:lnTo>
                  <a:pt x="672229" y="508148"/>
                </a:lnTo>
                <a:lnTo>
                  <a:pt x="652038" y="538117"/>
                </a:lnTo>
                <a:lnTo>
                  <a:pt x="622085" y="558318"/>
                </a:lnTo>
                <a:lnTo>
                  <a:pt x="585392" y="565724"/>
                </a:lnTo>
                <a:lnTo>
                  <a:pt x="94238" y="565724"/>
                </a:lnTo>
                <a:lnTo>
                  <a:pt x="57546" y="558318"/>
                </a:lnTo>
                <a:lnTo>
                  <a:pt x="27592" y="538117"/>
                </a:lnTo>
                <a:lnTo>
                  <a:pt x="7402" y="508148"/>
                </a:lnTo>
                <a:lnTo>
                  <a:pt x="0" y="471437"/>
                </a:lnTo>
                <a:lnTo>
                  <a:pt x="0" y="94287"/>
                </a:lnTo>
                <a:close/>
              </a:path>
            </a:pathLst>
          </a:custGeom>
          <a:ln w="5572">
            <a:solidFill>
              <a:srgbClr val="0B0B0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 txBox="1"/>
          <p:nvPr/>
        </p:nvSpPr>
        <p:spPr>
          <a:xfrm>
            <a:off x="2579767" y="5258132"/>
            <a:ext cx="459105" cy="3943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7790" marR="5080" indent="-85725">
              <a:lnSpc>
                <a:spcPct val="115100"/>
              </a:lnSpc>
              <a:spcBef>
                <a:spcPts val="95"/>
              </a:spcBef>
            </a:pPr>
            <a:r>
              <a:rPr sz="700" b="1" spc="15" dirty="0">
                <a:solidFill>
                  <a:srgbClr val="111111"/>
                </a:solidFill>
                <a:latin typeface="Arial"/>
                <a:cs typeface="Arial"/>
              </a:rPr>
              <a:t>Cu</a:t>
            </a:r>
            <a:r>
              <a:rPr sz="700" b="1" spc="10" dirty="0">
                <a:solidFill>
                  <a:srgbClr val="111111"/>
                </a:solidFill>
                <a:latin typeface="Arial"/>
                <a:cs typeface="Arial"/>
              </a:rPr>
              <a:t>st</a:t>
            </a:r>
            <a:r>
              <a:rPr sz="700" b="1" spc="15" dirty="0">
                <a:solidFill>
                  <a:srgbClr val="111111"/>
                </a:solidFill>
                <a:latin typeface="Arial"/>
                <a:cs typeface="Arial"/>
              </a:rPr>
              <a:t>om</a:t>
            </a:r>
            <a:r>
              <a:rPr sz="700" b="1" spc="10" dirty="0">
                <a:solidFill>
                  <a:srgbClr val="111111"/>
                </a:solidFill>
                <a:latin typeface="Arial"/>
                <a:cs typeface="Arial"/>
              </a:rPr>
              <a:t>er  </a:t>
            </a:r>
            <a:r>
              <a:rPr sz="700" b="1" spc="15" dirty="0">
                <a:solidFill>
                  <a:srgbClr val="111111"/>
                </a:solidFill>
                <a:latin typeface="Arial"/>
                <a:cs typeface="Arial"/>
              </a:rPr>
              <a:t>South  </a:t>
            </a:r>
            <a:r>
              <a:rPr sz="700" b="1" spc="10" dirty="0">
                <a:solidFill>
                  <a:srgbClr val="111111"/>
                </a:solidFill>
                <a:latin typeface="Arial"/>
                <a:cs typeface="Arial"/>
              </a:rPr>
              <a:t>Africa</a:t>
            </a:r>
            <a:endParaRPr sz="700">
              <a:latin typeface="Arial"/>
              <a:cs typeface="Arial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3211362" y="5168725"/>
            <a:ext cx="737195" cy="62238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3240144" y="5184518"/>
            <a:ext cx="679631" cy="565724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3240144" y="5184518"/>
            <a:ext cx="680085" cy="565785"/>
          </a:xfrm>
          <a:custGeom>
            <a:avLst/>
            <a:gdLst/>
            <a:ahLst/>
            <a:cxnLst/>
            <a:rect l="l" t="t" r="r" b="b"/>
            <a:pathLst>
              <a:path w="680085" h="565785">
                <a:moveTo>
                  <a:pt x="0" y="94287"/>
                </a:moveTo>
                <a:lnTo>
                  <a:pt x="7402" y="57576"/>
                </a:lnTo>
                <a:lnTo>
                  <a:pt x="27592" y="27606"/>
                </a:lnTo>
                <a:lnTo>
                  <a:pt x="57546" y="7406"/>
                </a:lnTo>
                <a:lnTo>
                  <a:pt x="94238" y="0"/>
                </a:lnTo>
                <a:lnTo>
                  <a:pt x="585392" y="0"/>
                </a:lnTo>
                <a:lnTo>
                  <a:pt x="622085" y="7406"/>
                </a:lnTo>
                <a:lnTo>
                  <a:pt x="652038" y="27606"/>
                </a:lnTo>
                <a:lnTo>
                  <a:pt x="672229" y="57576"/>
                </a:lnTo>
                <a:lnTo>
                  <a:pt x="679631" y="94287"/>
                </a:lnTo>
                <a:lnTo>
                  <a:pt x="679631" y="471437"/>
                </a:lnTo>
                <a:lnTo>
                  <a:pt x="672229" y="508148"/>
                </a:lnTo>
                <a:lnTo>
                  <a:pt x="652038" y="538117"/>
                </a:lnTo>
                <a:lnTo>
                  <a:pt x="622085" y="558318"/>
                </a:lnTo>
                <a:lnTo>
                  <a:pt x="585392" y="565724"/>
                </a:lnTo>
                <a:lnTo>
                  <a:pt x="94238" y="565724"/>
                </a:lnTo>
                <a:lnTo>
                  <a:pt x="57546" y="558318"/>
                </a:lnTo>
                <a:lnTo>
                  <a:pt x="27592" y="538117"/>
                </a:lnTo>
                <a:lnTo>
                  <a:pt x="7402" y="508148"/>
                </a:lnTo>
                <a:lnTo>
                  <a:pt x="0" y="471437"/>
                </a:lnTo>
                <a:lnTo>
                  <a:pt x="0" y="94287"/>
                </a:lnTo>
                <a:close/>
              </a:path>
            </a:pathLst>
          </a:custGeom>
          <a:ln w="5572">
            <a:solidFill>
              <a:srgbClr val="0B0B0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 txBox="1"/>
          <p:nvPr/>
        </p:nvSpPr>
        <p:spPr>
          <a:xfrm>
            <a:off x="3350155" y="5319270"/>
            <a:ext cx="460375" cy="271780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20"/>
              </a:spcBef>
            </a:pPr>
            <a:r>
              <a:rPr sz="700" b="1" spc="15" dirty="0">
                <a:solidFill>
                  <a:srgbClr val="111111"/>
                </a:solidFill>
                <a:latin typeface="Arial"/>
                <a:cs typeface="Arial"/>
              </a:rPr>
              <a:t>Cus</a:t>
            </a:r>
            <a:r>
              <a:rPr sz="700" b="1" spc="5" dirty="0">
                <a:solidFill>
                  <a:srgbClr val="111111"/>
                </a:solidFill>
                <a:latin typeface="Arial"/>
                <a:cs typeface="Arial"/>
              </a:rPr>
              <a:t>t</a:t>
            </a:r>
            <a:r>
              <a:rPr sz="700" b="1" spc="15" dirty="0">
                <a:solidFill>
                  <a:srgbClr val="111111"/>
                </a:solidFill>
                <a:latin typeface="Arial"/>
                <a:cs typeface="Arial"/>
              </a:rPr>
              <a:t>omer</a:t>
            </a:r>
            <a:endParaRPr sz="700">
              <a:latin typeface="Arial"/>
              <a:cs typeface="Arial"/>
            </a:endParaRPr>
          </a:p>
          <a:p>
            <a:pPr marL="69215">
              <a:lnSpc>
                <a:spcPct val="100000"/>
              </a:lnSpc>
              <a:spcBef>
                <a:spcPts val="130"/>
              </a:spcBef>
            </a:pPr>
            <a:r>
              <a:rPr sz="700" b="1" spc="15" dirty="0">
                <a:solidFill>
                  <a:srgbClr val="111111"/>
                </a:solidFill>
                <a:latin typeface="Arial"/>
                <a:cs typeface="Arial"/>
              </a:rPr>
              <a:t>Europe</a:t>
            </a:r>
            <a:endParaRPr sz="700">
              <a:latin typeface="Arial"/>
              <a:cs typeface="Arial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3981054" y="5168725"/>
            <a:ext cx="736344" cy="62238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4009836" y="5184518"/>
            <a:ext cx="679631" cy="565724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4009836" y="5184518"/>
            <a:ext cx="680085" cy="565785"/>
          </a:xfrm>
          <a:custGeom>
            <a:avLst/>
            <a:gdLst/>
            <a:ahLst/>
            <a:cxnLst/>
            <a:rect l="l" t="t" r="r" b="b"/>
            <a:pathLst>
              <a:path w="680085" h="565785">
                <a:moveTo>
                  <a:pt x="0" y="94287"/>
                </a:moveTo>
                <a:lnTo>
                  <a:pt x="7402" y="57576"/>
                </a:lnTo>
                <a:lnTo>
                  <a:pt x="27592" y="27606"/>
                </a:lnTo>
                <a:lnTo>
                  <a:pt x="57546" y="7406"/>
                </a:lnTo>
                <a:lnTo>
                  <a:pt x="94238" y="0"/>
                </a:lnTo>
                <a:lnTo>
                  <a:pt x="585392" y="0"/>
                </a:lnTo>
                <a:lnTo>
                  <a:pt x="622085" y="7406"/>
                </a:lnTo>
                <a:lnTo>
                  <a:pt x="652038" y="27606"/>
                </a:lnTo>
                <a:lnTo>
                  <a:pt x="672229" y="57576"/>
                </a:lnTo>
                <a:lnTo>
                  <a:pt x="679631" y="94287"/>
                </a:lnTo>
                <a:lnTo>
                  <a:pt x="679631" y="471437"/>
                </a:lnTo>
                <a:lnTo>
                  <a:pt x="672229" y="508148"/>
                </a:lnTo>
                <a:lnTo>
                  <a:pt x="652038" y="538117"/>
                </a:lnTo>
                <a:lnTo>
                  <a:pt x="622085" y="558318"/>
                </a:lnTo>
                <a:lnTo>
                  <a:pt x="585392" y="565724"/>
                </a:lnTo>
                <a:lnTo>
                  <a:pt x="94238" y="565724"/>
                </a:lnTo>
                <a:lnTo>
                  <a:pt x="57546" y="558318"/>
                </a:lnTo>
                <a:lnTo>
                  <a:pt x="27592" y="538117"/>
                </a:lnTo>
                <a:lnTo>
                  <a:pt x="7402" y="508148"/>
                </a:lnTo>
                <a:lnTo>
                  <a:pt x="0" y="471437"/>
                </a:lnTo>
                <a:lnTo>
                  <a:pt x="0" y="94287"/>
                </a:lnTo>
                <a:close/>
              </a:path>
            </a:pathLst>
          </a:custGeom>
          <a:ln w="5572">
            <a:solidFill>
              <a:srgbClr val="0B0B0B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 txBox="1"/>
          <p:nvPr/>
        </p:nvSpPr>
        <p:spPr>
          <a:xfrm>
            <a:off x="4120775" y="5319270"/>
            <a:ext cx="459105" cy="271780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20"/>
              </a:spcBef>
            </a:pPr>
            <a:r>
              <a:rPr sz="700" b="1" spc="15" dirty="0">
                <a:solidFill>
                  <a:srgbClr val="111111"/>
                </a:solidFill>
                <a:latin typeface="Arial"/>
                <a:cs typeface="Arial"/>
              </a:rPr>
              <a:t>Cust</a:t>
            </a:r>
            <a:r>
              <a:rPr sz="700" b="1" spc="10" dirty="0">
                <a:solidFill>
                  <a:srgbClr val="111111"/>
                </a:solidFill>
                <a:latin typeface="Arial"/>
                <a:cs typeface="Arial"/>
              </a:rPr>
              <a:t>omer</a:t>
            </a:r>
            <a:endParaRPr sz="7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130"/>
              </a:spcBef>
            </a:pPr>
            <a:r>
              <a:rPr sz="700" b="1" spc="10" dirty="0">
                <a:solidFill>
                  <a:srgbClr val="111111"/>
                </a:solidFill>
                <a:latin typeface="Arial"/>
                <a:cs typeface="Arial"/>
              </a:rPr>
              <a:t>India</a:t>
            </a:r>
            <a:endParaRPr sz="700">
              <a:latin typeface="Arial"/>
              <a:cs typeface="Arial"/>
            </a:endParaRPr>
          </a:p>
        </p:txBody>
      </p:sp>
      <p:sp>
        <p:nvSpPr>
          <p:cNvPr id="34" name="object 34"/>
          <p:cNvSpPr/>
          <p:nvPr/>
        </p:nvSpPr>
        <p:spPr>
          <a:xfrm>
            <a:off x="1423066" y="5750707"/>
            <a:ext cx="67945" cy="311785"/>
          </a:xfrm>
          <a:custGeom>
            <a:avLst/>
            <a:gdLst/>
            <a:ahLst/>
            <a:cxnLst/>
            <a:rect l="l" t="t" r="r" b="b"/>
            <a:pathLst>
              <a:path w="67944" h="311785">
                <a:moveTo>
                  <a:pt x="33973" y="23959"/>
                </a:moveTo>
                <a:lnTo>
                  <a:pt x="27938" y="34307"/>
                </a:lnTo>
                <a:lnTo>
                  <a:pt x="27938" y="311194"/>
                </a:lnTo>
                <a:lnTo>
                  <a:pt x="40008" y="311194"/>
                </a:lnTo>
                <a:lnTo>
                  <a:pt x="40008" y="34307"/>
                </a:lnTo>
                <a:lnTo>
                  <a:pt x="33973" y="23959"/>
                </a:lnTo>
                <a:close/>
              </a:path>
              <a:path w="67944" h="311785">
                <a:moveTo>
                  <a:pt x="33973" y="0"/>
                </a:moveTo>
                <a:lnTo>
                  <a:pt x="0" y="58213"/>
                </a:lnTo>
                <a:lnTo>
                  <a:pt x="974" y="61929"/>
                </a:lnTo>
                <a:lnTo>
                  <a:pt x="6731" y="65335"/>
                </a:lnTo>
                <a:lnTo>
                  <a:pt x="10429" y="64329"/>
                </a:lnTo>
                <a:lnTo>
                  <a:pt x="27938" y="34307"/>
                </a:lnTo>
                <a:lnTo>
                  <a:pt x="27938" y="11998"/>
                </a:lnTo>
                <a:lnTo>
                  <a:pt x="40974" y="11998"/>
                </a:lnTo>
                <a:lnTo>
                  <a:pt x="33973" y="0"/>
                </a:lnTo>
                <a:close/>
              </a:path>
              <a:path w="67944" h="311785">
                <a:moveTo>
                  <a:pt x="40974" y="11998"/>
                </a:moveTo>
                <a:lnTo>
                  <a:pt x="40008" y="11998"/>
                </a:lnTo>
                <a:lnTo>
                  <a:pt x="40008" y="34307"/>
                </a:lnTo>
                <a:lnTo>
                  <a:pt x="57517" y="64329"/>
                </a:lnTo>
                <a:lnTo>
                  <a:pt x="61216" y="65335"/>
                </a:lnTo>
                <a:lnTo>
                  <a:pt x="66972" y="61929"/>
                </a:lnTo>
                <a:lnTo>
                  <a:pt x="67947" y="58213"/>
                </a:lnTo>
                <a:lnTo>
                  <a:pt x="40974" y="11998"/>
                </a:lnTo>
                <a:close/>
              </a:path>
              <a:path w="67944" h="311785">
                <a:moveTo>
                  <a:pt x="40008" y="11998"/>
                </a:moveTo>
                <a:lnTo>
                  <a:pt x="27938" y="11998"/>
                </a:lnTo>
                <a:lnTo>
                  <a:pt x="27938" y="34307"/>
                </a:lnTo>
                <a:lnTo>
                  <a:pt x="33973" y="23959"/>
                </a:lnTo>
                <a:lnTo>
                  <a:pt x="28758" y="15017"/>
                </a:lnTo>
                <a:lnTo>
                  <a:pt x="40008" y="15017"/>
                </a:lnTo>
                <a:lnTo>
                  <a:pt x="40008" y="11998"/>
                </a:lnTo>
                <a:close/>
              </a:path>
              <a:path w="67944" h="311785">
                <a:moveTo>
                  <a:pt x="40008" y="15017"/>
                </a:moveTo>
                <a:lnTo>
                  <a:pt x="39188" y="15017"/>
                </a:lnTo>
                <a:lnTo>
                  <a:pt x="33973" y="23959"/>
                </a:lnTo>
                <a:lnTo>
                  <a:pt x="40008" y="34307"/>
                </a:lnTo>
                <a:lnTo>
                  <a:pt x="40008" y="15017"/>
                </a:lnTo>
                <a:close/>
              </a:path>
              <a:path w="67944" h="311785">
                <a:moveTo>
                  <a:pt x="39188" y="15017"/>
                </a:moveTo>
                <a:lnTo>
                  <a:pt x="28758" y="15017"/>
                </a:lnTo>
                <a:lnTo>
                  <a:pt x="33973" y="23959"/>
                </a:lnTo>
                <a:lnTo>
                  <a:pt x="39188" y="15017"/>
                </a:lnTo>
                <a:close/>
              </a:path>
            </a:pathLst>
          </a:custGeom>
          <a:solidFill>
            <a:srgbClr val="11111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4219590" y="5750707"/>
            <a:ext cx="67945" cy="311785"/>
          </a:xfrm>
          <a:custGeom>
            <a:avLst/>
            <a:gdLst/>
            <a:ahLst/>
            <a:cxnLst/>
            <a:rect l="l" t="t" r="r" b="b"/>
            <a:pathLst>
              <a:path w="67945" h="311785">
                <a:moveTo>
                  <a:pt x="33966" y="23909"/>
                </a:moveTo>
                <a:lnTo>
                  <a:pt x="27931" y="34260"/>
                </a:lnTo>
                <a:lnTo>
                  <a:pt x="27931" y="311194"/>
                </a:lnTo>
                <a:lnTo>
                  <a:pt x="40001" y="311194"/>
                </a:lnTo>
                <a:lnTo>
                  <a:pt x="40001" y="34260"/>
                </a:lnTo>
                <a:lnTo>
                  <a:pt x="33966" y="23909"/>
                </a:lnTo>
                <a:close/>
              </a:path>
              <a:path w="67945" h="311785">
                <a:moveTo>
                  <a:pt x="33966" y="0"/>
                </a:moveTo>
                <a:lnTo>
                  <a:pt x="1702" y="55349"/>
                </a:lnTo>
                <a:lnTo>
                  <a:pt x="0" y="58213"/>
                </a:lnTo>
                <a:lnTo>
                  <a:pt x="928" y="61929"/>
                </a:lnTo>
                <a:lnTo>
                  <a:pt x="3868" y="63632"/>
                </a:lnTo>
                <a:lnTo>
                  <a:pt x="6731" y="65335"/>
                </a:lnTo>
                <a:lnTo>
                  <a:pt x="10445" y="64329"/>
                </a:lnTo>
                <a:lnTo>
                  <a:pt x="12069" y="61464"/>
                </a:lnTo>
                <a:lnTo>
                  <a:pt x="27931" y="34260"/>
                </a:lnTo>
                <a:lnTo>
                  <a:pt x="27931" y="11998"/>
                </a:lnTo>
                <a:lnTo>
                  <a:pt x="40960" y="11998"/>
                </a:lnTo>
                <a:lnTo>
                  <a:pt x="33966" y="0"/>
                </a:lnTo>
                <a:close/>
              </a:path>
              <a:path w="67945" h="311785">
                <a:moveTo>
                  <a:pt x="40960" y="11998"/>
                </a:moveTo>
                <a:lnTo>
                  <a:pt x="40001" y="11998"/>
                </a:lnTo>
                <a:lnTo>
                  <a:pt x="40001" y="34260"/>
                </a:lnTo>
                <a:lnTo>
                  <a:pt x="55862" y="61464"/>
                </a:lnTo>
                <a:lnTo>
                  <a:pt x="57487" y="64329"/>
                </a:lnTo>
                <a:lnTo>
                  <a:pt x="61200" y="65335"/>
                </a:lnTo>
                <a:lnTo>
                  <a:pt x="64063" y="63632"/>
                </a:lnTo>
                <a:lnTo>
                  <a:pt x="67003" y="61929"/>
                </a:lnTo>
                <a:lnTo>
                  <a:pt x="67932" y="58213"/>
                </a:lnTo>
                <a:lnTo>
                  <a:pt x="66230" y="55349"/>
                </a:lnTo>
                <a:lnTo>
                  <a:pt x="40960" y="11998"/>
                </a:lnTo>
                <a:close/>
              </a:path>
              <a:path w="67945" h="311785">
                <a:moveTo>
                  <a:pt x="40001" y="11998"/>
                </a:moveTo>
                <a:lnTo>
                  <a:pt x="27931" y="11998"/>
                </a:lnTo>
                <a:lnTo>
                  <a:pt x="27931" y="34260"/>
                </a:lnTo>
                <a:lnTo>
                  <a:pt x="33966" y="23909"/>
                </a:lnTo>
                <a:lnTo>
                  <a:pt x="28782" y="15017"/>
                </a:lnTo>
                <a:lnTo>
                  <a:pt x="40001" y="15017"/>
                </a:lnTo>
                <a:lnTo>
                  <a:pt x="40001" y="11998"/>
                </a:lnTo>
                <a:close/>
              </a:path>
              <a:path w="67945" h="311785">
                <a:moveTo>
                  <a:pt x="40001" y="15017"/>
                </a:moveTo>
                <a:lnTo>
                  <a:pt x="39149" y="15017"/>
                </a:lnTo>
                <a:lnTo>
                  <a:pt x="33966" y="23909"/>
                </a:lnTo>
                <a:lnTo>
                  <a:pt x="40001" y="34260"/>
                </a:lnTo>
                <a:lnTo>
                  <a:pt x="40001" y="15017"/>
                </a:lnTo>
                <a:close/>
              </a:path>
              <a:path w="67945" h="311785">
                <a:moveTo>
                  <a:pt x="39149" y="15017"/>
                </a:moveTo>
                <a:lnTo>
                  <a:pt x="28782" y="15017"/>
                </a:lnTo>
                <a:lnTo>
                  <a:pt x="33966" y="23909"/>
                </a:lnTo>
                <a:lnTo>
                  <a:pt x="39149" y="15017"/>
                </a:lnTo>
                <a:close/>
              </a:path>
            </a:pathLst>
          </a:custGeom>
          <a:solidFill>
            <a:srgbClr val="11111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2075780" y="5750707"/>
            <a:ext cx="67945" cy="311785"/>
          </a:xfrm>
          <a:custGeom>
            <a:avLst/>
            <a:gdLst/>
            <a:ahLst/>
            <a:cxnLst/>
            <a:rect l="l" t="t" r="r" b="b"/>
            <a:pathLst>
              <a:path w="67944" h="311785">
                <a:moveTo>
                  <a:pt x="33966" y="23909"/>
                </a:moveTo>
                <a:lnTo>
                  <a:pt x="27931" y="34260"/>
                </a:lnTo>
                <a:lnTo>
                  <a:pt x="27931" y="311194"/>
                </a:lnTo>
                <a:lnTo>
                  <a:pt x="40001" y="311194"/>
                </a:lnTo>
                <a:lnTo>
                  <a:pt x="40001" y="34260"/>
                </a:lnTo>
                <a:lnTo>
                  <a:pt x="33966" y="23909"/>
                </a:lnTo>
                <a:close/>
              </a:path>
              <a:path w="67944" h="311785">
                <a:moveTo>
                  <a:pt x="33966" y="0"/>
                </a:moveTo>
                <a:lnTo>
                  <a:pt x="1702" y="55349"/>
                </a:lnTo>
                <a:lnTo>
                  <a:pt x="0" y="58213"/>
                </a:lnTo>
                <a:lnTo>
                  <a:pt x="928" y="61929"/>
                </a:lnTo>
                <a:lnTo>
                  <a:pt x="3868" y="63632"/>
                </a:lnTo>
                <a:lnTo>
                  <a:pt x="6731" y="65335"/>
                </a:lnTo>
                <a:lnTo>
                  <a:pt x="10445" y="64329"/>
                </a:lnTo>
                <a:lnTo>
                  <a:pt x="12069" y="61464"/>
                </a:lnTo>
                <a:lnTo>
                  <a:pt x="27931" y="34260"/>
                </a:lnTo>
                <a:lnTo>
                  <a:pt x="27931" y="11998"/>
                </a:lnTo>
                <a:lnTo>
                  <a:pt x="40960" y="11998"/>
                </a:lnTo>
                <a:lnTo>
                  <a:pt x="33966" y="0"/>
                </a:lnTo>
                <a:close/>
              </a:path>
              <a:path w="67944" h="311785">
                <a:moveTo>
                  <a:pt x="40960" y="11998"/>
                </a:moveTo>
                <a:lnTo>
                  <a:pt x="40001" y="11998"/>
                </a:lnTo>
                <a:lnTo>
                  <a:pt x="40001" y="34260"/>
                </a:lnTo>
                <a:lnTo>
                  <a:pt x="55862" y="61464"/>
                </a:lnTo>
                <a:lnTo>
                  <a:pt x="57487" y="64329"/>
                </a:lnTo>
                <a:lnTo>
                  <a:pt x="61200" y="65335"/>
                </a:lnTo>
                <a:lnTo>
                  <a:pt x="64063" y="63632"/>
                </a:lnTo>
                <a:lnTo>
                  <a:pt x="67003" y="61929"/>
                </a:lnTo>
                <a:lnTo>
                  <a:pt x="67932" y="58213"/>
                </a:lnTo>
                <a:lnTo>
                  <a:pt x="66230" y="55349"/>
                </a:lnTo>
                <a:lnTo>
                  <a:pt x="40960" y="11998"/>
                </a:lnTo>
                <a:close/>
              </a:path>
              <a:path w="67944" h="311785">
                <a:moveTo>
                  <a:pt x="40001" y="11998"/>
                </a:moveTo>
                <a:lnTo>
                  <a:pt x="27931" y="11998"/>
                </a:lnTo>
                <a:lnTo>
                  <a:pt x="27931" y="34260"/>
                </a:lnTo>
                <a:lnTo>
                  <a:pt x="33966" y="23909"/>
                </a:lnTo>
                <a:lnTo>
                  <a:pt x="28782" y="15017"/>
                </a:lnTo>
                <a:lnTo>
                  <a:pt x="40001" y="15017"/>
                </a:lnTo>
                <a:lnTo>
                  <a:pt x="40001" y="11998"/>
                </a:lnTo>
                <a:close/>
              </a:path>
              <a:path w="67944" h="311785">
                <a:moveTo>
                  <a:pt x="40001" y="15017"/>
                </a:moveTo>
                <a:lnTo>
                  <a:pt x="39149" y="15017"/>
                </a:lnTo>
                <a:lnTo>
                  <a:pt x="33966" y="23909"/>
                </a:lnTo>
                <a:lnTo>
                  <a:pt x="40001" y="34260"/>
                </a:lnTo>
                <a:lnTo>
                  <a:pt x="40001" y="15017"/>
                </a:lnTo>
                <a:close/>
              </a:path>
              <a:path w="67944" h="311785">
                <a:moveTo>
                  <a:pt x="39149" y="15017"/>
                </a:moveTo>
                <a:lnTo>
                  <a:pt x="28782" y="15017"/>
                </a:lnTo>
                <a:lnTo>
                  <a:pt x="33966" y="23909"/>
                </a:lnTo>
                <a:lnTo>
                  <a:pt x="39149" y="15017"/>
                </a:lnTo>
                <a:close/>
              </a:path>
            </a:pathLst>
          </a:custGeom>
          <a:solidFill>
            <a:srgbClr val="11111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2796264" y="5750707"/>
            <a:ext cx="67945" cy="311785"/>
          </a:xfrm>
          <a:custGeom>
            <a:avLst/>
            <a:gdLst/>
            <a:ahLst/>
            <a:cxnLst/>
            <a:rect l="l" t="t" r="r" b="b"/>
            <a:pathLst>
              <a:path w="67944" h="311785">
                <a:moveTo>
                  <a:pt x="33966" y="23909"/>
                </a:moveTo>
                <a:lnTo>
                  <a:pt x="27931" y="34260"/>
                </a:lnTo>
                <a:lnTo>
                  <a:pt x="27931" y="311194"/>
                </a:lnTo>
                <a:lnTo>
                  <a:pt x="40001" y="311194"/>
                </a:lnTo>
                <a:lnTo>
                  <a:pt x="40001" y="34260"/>
                </a:lnTo>
                <a:lnTo>
                  <a:pt x="33966" y="23909"/>
                </a:lnTo>
                <a:close/>
              </a:path>
              <a:path w="67944" h="311785">
                <a:moveTo>
                  <a:pt x="33966" y="0"/>
                </a:moveTo>
                <a:lnTo>
                  <a:pt x="1702" y="55349"/>
                </a:lnTo>
                <a:lnTo>
                  <a:pt x="0" y="58213"/>
                </a:lnTo>
                <a:lnTo>
                  <a:pt x="928" y="61929"/>
                </a:lnTo>
                <a:lnTo>
                  <a:pt x="3868" y="63632"/>
                </a:lnTo>
                <a:lnTo>
                  <a:pt x="6731" y="65335"/>
                </a:lnTo>
                <a:lnTo>
                  <a:pt x="10445" y="64329"/>
                </a:lnTo>
                <a:lnTo>
                  <a:pt x="12069" y="61464"/>
                </a:lnTo>
                <a:lnTo>
                  <a:pt x="27931" y="34260"/>
                </a:lnTo>
                <a:lnTo>
                  <a:pt x="27931" y="11998"/>
                </a:lnTo>
                <a:lnTo>
                  <a:pt x="40960" y="11998"/>
                </a:lnTo>
                <a:lnTo>
                  <a:pt x="33966" y="0"/>
                </a:lnTo>
                <a:close/>
              </a:path>
              <a:path w="67944" h="311785">
                <a:moveTo>
                  <a:pt x="40960" y="11998"/>
                </a:moveTo>
                <a:lnTo>
                  <a:pt x="40001" y="11998"/>
                </a:lnTo>
                <a:lnTo>
                  <a:pt x="40001" y="34260"/>
                </a:lnTo>
                <a:lnTo>
                  <a:pt x="55862" y="61464"/>
                </a:lnTo>
                <a:lnTo>
                  <a:pt x="57487" y="64329"/>
                </a:lnTo>
                <a:lnTo>
                  <a:pt x="61200" y="65335"/>
                </a:lnTo>
                <a:lnTo>
                  <a:pt x="64063" y="63632"/>
                </a:lnTo>
                <a:lnTo>
                  <a:pt x="67003" y="61929"/>
                </a:lnTo>
                <a:lnTo>
                  <a:pt x="67932" y="58213"/>
                </a:lnTo>
                <a:lnTo>
                  <a:pt x="66230" y="55349"/>
                </a:lnTo>
                <a:lnTo>
                  <a:pt x="40960" y="11998"/>
                </a:lnTo>
                <a:close/>
              </a:path>
              <a:path w="67944" h="311785">
                <a:moveTo>
                  <a:pt x="40001" y="11998"/>
                </a:moveTo>
                <a:lnTo>
                  <a:pt x="27931" y="11998"/>
                </a:lnTo>
                <a:lnTo>
                  <a:pt x="27931" y="34260"/>
                </a:lnTo>
                <a:lnTo>
                  <a:pt x="33966" y="23909"/>
                </a:lnTo>
                <a:lnTo>
                  <a:pt x="28782" y="15017"/>
                </a:lnTo>
                <a:lnTo>
                  <a:pt x="40001" y="15017"/>
                </a:lnTo>
                <a:lnTo>
                  <a:pt x="40001" y="11998"/>
                </a:lnTo>
                <a:close/>
              </a:path>
              <a:path w="67944" h="311785">
                <a:moveTo>
                  <a:pt x="40001" y="15017"/>
                </a:moveTo>
                <a:lnTo>
                  <a:pt x="39149" y="15017"/>
                </a:lnTo>
                <a:lnTo>
                  <a:pt x="33966" y="23909"/>
                </a:lnTo>
                <a:lnTo>
                  <a:pt x="40001" y="34260"/>
                </a:lnTo>
                <a:lnTo>
                  <a:pt x="40001" y="15017"/>
                </a:lnTo>
                <a:close/>
              </a:path>
              <a:path w="67944" h="311785">
                <a:moveTo>
                  <a:pt x="39149" y="15017"/>
                </a:moveTo>
                <a:lnTo>
                  <a:pt x="28782" y="15017"/>
                </a:lnTo>
                <a:lnTo>
                  <a:pt x="33966" y="23909"/>
                </a:lnTo>
                <a:lnTo>
                  <a:pt x="39149" y="15017"/>
                </a:lnTo>
                <a:close/>
              </a:path>
            </a:pathLst>
          </a:custGeom>
          <a:solidFill>
            <a:srgbClr val="11111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3546458" y="5750707"/>
            <a:ext cx="67945" cy="311785"/>
          </a:xfrm>
          <a:custGeom>
            <a:avLst/>
            <a:gdLst/>
            <a:ahLst/>
            <a:cxnLst/>
            <a:rect l="l" t="t" r="r" b="b"/>
            <a:pathLst>
              <a:path w="67945" h="311785">
                <a:moveTo>
                  <a:pt x="33966" y="23909"/>
                </a:moveTo>
                <a:lnTo>
                  <a:pt x="27931" y="34260"/>
                </a:lnTo>
                <a:lnTo>
                  <a:pt x="27931" y="311194"/>
                </a:lnTo>
                <a:lnTo>
                  <a:pt x="40001" y="311194"/>
                </a:lnTo>
                <a:lnTo>
                  <a:pt x="40001" y="34260"/>
                </a:lnTo>
                <a:lnTo>
                  <a:pt x="33966" y="23909"/>
                </a:lnTo>
                <a:close/>
              </a:path>
              <a:path w="67945" h="311785">
                <a:moveTo>
                  <a:pt x="33966" y="0"/>
                </a:moveTo>
                <a:lnTo>
                  <a:pt x="1702" y="55349"/>
                </a:lnTo>
                <a:lnTo>
                  <a:pt x="0" y="58213"/>
                </a:lnTo>
                <a:lnTo>
                  <a:pt x="928" y="61929"/>
                </a:lnTo>
                <a:lnTo>
                  <a:pt x="3868" y="63632"/>
                </a:lnTo>
                <a:lnTo>
                  <a:pt x="6731" y="65335"/>
                </a:lnTo>
                <a:lnTo>
                  <a:pt x="10445" y="64329"/>
                </a:lnTo>
                <a:lnTo>
                  <a:pt x="12069" y="61464"/>
                </a:lnTo>
                <a:lnTo>
                  <a:pt x="27931" y="34260"/>
                </a:lnTo>
                <a:lnTo>
                  <a:pt x="27931" y="11998"/>
                </a:lnTo>
                <a:lnTo>
                  <a:pt x="40960" y="11998"/>
                </a:lnTo>
                <a:lnTo>
                  <a:pt x="33966" y="0"/>
                </a:lnTo>
                <a:close/>
              </a:path>
              <a:path w="67945" h="311785">
                <a:moveTo>
                  <a:pt x="40960" y="11998"/>
                </a:moveTo>
                <a:lnTo>
                  <a:pt x="40001" y="11998"/>
                </a:lnTo>
                <a:lnTo>
                  <a:pt x="40001" y="34260"/>
                </a:lnTo>
                <a:lnTo>
                  <a:pt x="55862" y="61464"/>
                </a:lnTo>
                <a:lnTo>
                  <a:pt x="57487" y="64329"/>
                </a:lnTo>
                <a:lnTo>
                  <a:pt x="61200" y="65335"/>
                </a:lnTo>
                <a:lnTo>
                  <a:pt x="64063" y="63632"/>
                </a:lnTo>
                <a:lnTo>
                  <a:pt x="67003" y="61929"/>
                </a:lnTo>
                <a:lnTo>
                  <a:pt x="67932" y="58213"/>
                </a:lnTo>
                <a:lnTo>
                  <a:pt x="66230" y="55349"/>
                </a:lnTo>
                <a:lnTo>
                  <a:pt x="40960" y="11998"/>
                </a:lnTo>
                <a:close/>
              </a:path>
              <a:path w="67945" h="311785">
                <a:moveTo>
                  <a:pt x="40001" y="11998"/>
                </a:moveTo>
                <a:lnTo>
                  <a:pt x="27931" y="11998"/>
                </a:lnTo>
                <a:lnTo>
                  <a:pt x="27931" y="34260"/>
                </a:lnTo>
                <a:lnTo>
                  <a:pt x="33966" y="23909"/>
                </a:lnTo>
                <a:lnTo>
                  <a:pt x="28782" y="15017"/>
                </a:lnTo>
                <a:lnTo>
                  <a:pt x="40001" y="15017"/>
                </a:lnTo>
                <a:lnTo>
                  <a:pt x="40001" y="11998"/>
                </a:lnTo>
                <a:close/>
              </a:path>
              <a:path w="67945" h="311785">
                <a:moveTo>
                  <a:pt x="40001" y="15017"/>
                </a:moveTo>
                <a:lnTo>
                  <a:pt x="39149" y="15017"/>
                </a:lnTo>
                <a:lnTo>
                  <a:pt x="33966" y="23909"/>
                </a:lnTo>
                <a:lnTo>
                  <a:pt x="40001" y="34260"/>
                </a:lnTo>
                <a:lnTo>
                  <a:pt x="40001" y="15017"/>
                </a:lnTo>
                <a:close/>
              </a:path>
              <a:path w="67945" h="311785">
                <a:moveTo>
                  <a:pt x="39149" y="15017"/>
                </a:moveTo>
                <a:lnTo>
                  <a:pt x="28782" y="15017"/>
                </a:lnTo>
                <a:lnTo>
                  <a:pt x="33966" y="23909"/>
                </a:lnTo>
                <a:lnTo>
                  <a:pt x="39149" y="15017"/>
                </a:lnTo>
                <a:close/>
              </a:path>
            </a:pathLst>
          </a:custGeom>
          <a:solidFill>
            <a:srgbClr val="11111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2825046" y="6528230"/>
            <a:ext cx="67945" cy="297180"/>
          </a:xfrm>
          <a:custGeom>
            <a:avLst/>
            <a:gdLst/>
            <a:ahLst/>
            <a:cxnLst/>
            <a:rect l="l" t="t" r="r" b="b"/>
            <a:pathLst>
              <a:path w="67944" h="297179">
                <a:moveTo>
                  <a:pt x="33966" y="23909"/>
                </a:moveTo>
                <a:lnTo>
                  <a:pt x="27931" y="34260"/>
                </a:lnTo>
                <a:lnTo>
                  <a:pt x="27931" y="297106"/>
                </a:lnTo>
                <a:lnTo>
                  <a:pt x="40001" y="297106"/>
                </a:lnTo>
                <a:lnTo>
                  <a:pt x="40001" y="34260"/>
                </a:lnTo>
                <a:lnTo>
                  <a:pt x="33966" y="23909"/>
                </a:lnTo>
                <a:close/>
              </a:path>
              <a:path w="67944" h="297179">
                <a:moveTo>
                  <a:pt x="33966" y="0"/>
                </a:moveTo>
                <a:lnTo>
                  <a:pt x="1702" y="55349"/>
                </a:lnTo>
                <a:lnTo>
                  <a:pt x="0" y="58213"/>
                </a:lnTo>
                <a:lnTo>
                  <a:pt x="928" y="61929"/>
                </a:lnTo>
                <a:lnTo>
                  <a:pt x="3868" y="63632"/>
                </a:lnTo>
                <a:lnTo>
                  <a:pt x="6731" y="65335"/>
                </a:lnTo>
                <a:lnTo>
                  <a:pt x="10445" y="64329"/>
                </a:lnTo>
                <a:lnTo>
                  <a:pt x="12069" y="61464"/>
                </a:lnTo>
                <a:lnTo>
                  <a:pt x="27931" y="34260"/>
                </a:lnTo>
                <a:lnTo>
                  <a:pt x="27931" y="11921"/>
                </a:lnTo>
                <a:lnTo>
                  <a:pt x="40915" y="11921"/>
                </a:lnTo>
                <a:lnTo>
                  <a:pt x="33966" y="0"/>
                </a:lnTo>
                <a:close/>
              </a:path>
              <a:path w="67944" h="297179">
                <a:moveTo>
                  <a:pt x="40915" y="11921"/>
                </a:moveTo>
                <a:lnTo>
                  <a:pt x="40001" y="11921"/>
                </a:lnTo>
                <a:lnTo>
                  <a:pt x="40001" y="34260"/>
                </a:lnTo>
                <a:lnTo>
                  <a:pt x="55862" y="61464"/>
                </a:lnTo>
                <a:lnTo>
                  <a:pt x="57487" y="64329"/>
                </a:lnTo>
                <a:lnTo>
                  <a:pt x="61200" y="65335"/>
                </a:lnTo>
                <a:lnTo>
                  <a:pt x="64063" y="63632"/>
                </a:lnTo>
                <a:lnTo>
                  <a:pt x="67003" y="61929"/>
                </a:lnTo>
                <a:lnTo>
                  <a:pt x="67932" y="58213"/>
                </a:lnTo>
                <a:lnTo>
                  <a:pt x="66230" y="55349"/>
                </a:lnTo>
                <a:lnTo>
                  <a:pt x="40915" y="11921"/>
                </a:lnTo>
                <a:close/>
              </a:path>
              <a:path w="67944" h="297179">
                <a:moveTo>
                  <a:pt x="40001" y="11921"/>
                </a:moveTo>
                <a:lnTo>
                  <a:pt x="27931" y="11921"/>
                </a:lnTo>
                <a:lnTo>
                  <a:pt x="27931" y="34260"/>
                </a:lnTo>
                <a:lnTo>
                  <a:pt x="33966" y="23909"/>
                </a:lnTo>
                <a:lnTo>
                  <a:pt x="28782" y="15017"/>
                </a:lnTo>
                <a:lnTo>
                  <a:pt x="40001" y="15017"/>
                </a:lnTo>
                <a:lnTo>
                  <a:pt x="40001" y="11921"/>
                </a:lnTo>
                <a:close/>
              </a:path>
              <a:path w="67944" h="297179">
                <a:moveTo>
                  <a:pt x="40001" y="15017"/>
                </a:moveTo>
                <a:lnTo>
                  <a:pt x="39149" y="15017"/>
                </a:lnTo>
                <a:lnTo>
                  <a:pt x="33966" y="23909"/>
                </a:lnTo>
                <a:lnTo>
                  <a:pt x="40001" y="34260"/>
                </a:lnTo>
                <a:lnTo>
                  <a:pt x="40001" y="15017"/>
                </a:lnTo>
                <a:close/>
              </a:path>
              <a:path w="67944" h="297179">
                <a:moveTo>
                  <a:pt x="39149" y="15017"/>
                </a:moveTo>
                <a:lnTo>
                  <a:pt x="28782" y="15017"/>
                </a:lnTo>
                <a:lnTo>
                  <a:pt x="33966" y="23909"/>
                </a:lnTo>
                <a:lnTo>
                  <a:pt x="39149" y="15017"/>
                </a:lnTo>
                <a:close/>
              </a:path>
            </a:pathLst>
          </a:custGeom>
          <a:solidFill>
            <a:srgbClr val="111111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92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89507"/>
            <a:ext cx="5848985" cy="13957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265" indent="-227965">
              <a:lnSpc>
                <a:spcPct val="100000"/>
              </a:lnSpc>
              <a:spcBef>
                <a:spcPts val="10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other 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policies do you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know?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400" b="1" dirty="0">
                <a:latin typeface="Arial"/>
                <a:cs typeface="Arial"/>
              </a:rPr>
              <a:t>Supply </a:t>
            </a:r>
            <a:r>
              <a:rPr sz="1400" b="1" spc="-5" dirty="0">
                <a:latin typeface="Arial"/>
                <a:cs typeface="Arial"/>
              </a:rPr>
              <a:t>Chain</a:t>
            </a:r>
            <a:r>
              <a:rPr sz="1400" b="1" spc="-40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Design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5"/>
              </a:spcBef>
            </a:pPr>
            <a:r>
              <a:rPr sz="1200" b="1" spc="-5" dirty="0">
                <a:latin typeface="Arial"/>
                <a:cs typeface="Arial"/>
              </a:rPr>
              <a:t>Multi-stage </a:t>
            </a:r>
            <a:r>
              <a:rPr sz="1200" b="1" dirty="0">
                <a:latin typeface="Arial"/>
                <a:cs typeface="Arial"/>
              </a:rPr>
              <a:t>Supply Chain</a:t>
            </a:r>
            <a:r>
              <a:rPr sz="1200" b="1" spc="-2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Design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Figure 94,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start a new </a:t>
            </a:r>
            <a:r>
              <a:rPr sz="1200" spc="-5" dirty="0">
                <a:latin typeface="Arial"/>
                <a:cs typeface="Arial"/>
              </a:rPr>
              <a:t>scenario </a:t>
            </a:r>
            <a:r>
              <a:rPr sz="1200" dirty="0">
                <a:latin typeface="Arial"/>
                <a:cs typeface="Arial"/>
              </a:rPr>
              <a:t>and set up </a:t>
            </a:r>
            <a:r>
              <a:rPr sz="1200" spc="-5" dirty="0">
                <a:latin typeface="Arial"/>
                <a:cs typeface="Arial"/>
              </a:rPr>
              <a:t>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</a:t>
            </a:r>
            <a:r>
              <a:rPr sz="1200" dirty="0">
                <a:latin typeface="Arial"/>
                <a:cs typeface="Arial"/>
              </a:rPr>
              <a:t>to match </a:t>
            </a:r>
            <a:r>
              <a:rPr sz="1200" spc="-5" dirty="0">
                <a:latin typeface="Arial"/>
                <a:cs typeface="Arial"/>
              </a:rPr>
              <a:t>Fig-  </a:t>
            </a:r>
            <a:r>
              <a:rPr sz="1200" dirty="0">
                <a:latin typeface="Arial"/>
                <a:cs typeface="Arial"/>
              </a:rPr>
              <a:t>ure</a:t>
            </a:r>
            <a:r>
              <a:rPr sz="1200" spc="-5" dirty="0">
                <a:latin typeface="Arial"/>
                <a:cs typeface="Arial"/>
              </a:rPr>
              <a:t> 93.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5369178"/>
            <a:ext cx="5871845" cy="2856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94: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5880">
              <a:lnSpc>
                <a:spcPct val="95900"/>
              </a:lnSpc>
            </a:pPr>
            <a:r>
              <a:rPr sz="1200" dirty="0">
                <a:latin typeface="Arial"/>
                <a:cs typeface="Arial"/>
              </a:rPr>
              <a:t>We’ll </a:t>
            </a:r>
            <a:r>
              <a:rPr sz="1200" spc="-5" dirty="0">
                <a:latin typeface="Arial"/>
                <a:cs typeface="Arial"/>
              </a:rPr>
              <a:t>first rename the default Suppliers and Customers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their locations </a:t>
            </a:r>
            <a:r>
              <a:rPr sz="1200" dirty="0">
                <a:latin typeface="Arial"/>
                <a:cs typeface="Arial"/>
              </a:rPr>
              <a:t>(</a:t>
            </a:r>
            <a:r>
              <a:rPr sz="1200" b="1" dirty="0">
                <a:latin typeface="Arial"/>
                <a:cs typeface="Arial"/>
              </a:rPr>
              <a:t>Supplier  </a:t>
            </a:r>
            <a:r>
              <a:rPr sz="1200" b="1" spc="-5" dirty="0">
                <a:latin typeface="Arial"/>
                <a:cs typeface="Arial"/>
              </a:rPr>
              <a:t>China</a:t>
            </a:r>
            <a:r>
              <a:rPr sz="1200" spc="-5" dirty="0">
                <a:latin typeface="Arial"/>
                <a:cs typeface="Arial"/>
              </a:rPr>
              <a:t>, </a:t>
            </a:r>
            <a:r>
              <a:rPr sz="1200" b="1" spc="-5" dirty="0">
                <a:latin typeface="Arial"/>
                <a:cs typeface="Arial"/>
              </a:rPr>
              <a:t>Supplier </a:t>
            </a:r>
            <a:r>
              <a:rPr sz="1200" b="1" dirty="0">
                <a:latin typeface="Arial"/>
                <a:cs typeface="Arial"/>
              </a:rPr>
              <a:t>Taiwan</a:t>
            </a:r>
            <a:r>
              <a:rPr sz="1200" dirty="0">
                <a:latin typeface="Arial"/>
                <a:cs typeface="Arial"/>
              </a:rPr>
              <a:t>, </a:t>
            </a:r>
            <a:r>
              <a:rPr sz="1200" b="1" spc="-5" dirty="0">
                <a:latin typeface="Arial"/>
                <a:cs typeface="Arial"/>
              </a:rPr>
              <a:t>US</a:t>
            </a:r>
            <a:r>
              <a:rPr sz="1200" spc="-5" dirty="0">
                <a:latin typeface="Arial"/>
                <a:cs typeface="Arial"/>
              </a:rPr>
              <a:t>, </a:t>
            </a:r>
            <a:r>
              <a:rPr sz="1200" b="1" spc="-5" dirty="0">
                <a:latin typeface="Arial"/>
                <a:cs typeface="Arial"/>
              </a:rPr>
              <a:t>Brazil</a:t>
            </a:r>
            <a:r>
              <a:rPr sz="1200" spc="-5" dirty="0">
                <a:latin typeface="Arial"/>
                <a:cs typeface="Arial"/>
              </a:rPr>
              <a:t>, </a:t>
            </a:r>
            <a:r>
              <a:rPr sz="1200" b="1" spc="-5" dirty="0">
                <a:latin typeface="Arial"/>
                <a:cs typeface="Arial"/>
              </a:rPr>
              <a:t>South Africa</a:t>
            </a:r>
            <a:r>
              <a:rPr sz="1200" spc="-5" dirty="0">
                <a:latin typeface="Arial"/>
                <a:cs typeface="Arial"/>
              </a:rPr>
              <a:t>, </a:t>
            </a:r>
            <a:r>
              <a:rPr sz="1200" b="1" dirty="0">
                <a:latin typeface="Arial"/>
                <a:cs typeface="Arial"/>
              </a:rPr>
              <a:t>Italy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India</a:t>
            </a:r>
            <a:r>
              <a:rPr sz="1200" spc="-5" dirty="0">
                <a:latin typeface="Arial"/>
                <a:cs typeface="Arial"/>
              </a:rPr>
              <a:t>)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then rename  Site </a:t>
            </a:r>
            <a:r>
              <a:rPr sz="1200" dirty="0">
                <a:latin typeface="Arial"/>
                <a:cs typeface="Arial"/>
              </a:rPr>
              <a:t>1 to </a:t>
            </a:r>
            <a:r>
              <a:rPr sz="1200" b="1" spc="-5" dirty="0">
                <a:latin typeface="Arial"/>
                <a:cs typeface="Arial"/>
              </a:rPr>
              <a:t>DC </a:t>
            </a:r>
            <a:r>
              <a:rPr sz="1200" spc="-5" dirty="0">
                <a:latin typeface="Arial"/>
                <a:cs typeface="Arial"/>
              </a:rPr>
              <a:t>and Site </a:t>
            </a:r>
            <a:r>
              <a:rPr sz="1200" dirty="0">
                <a:latin typeface="Arial"/>
                <a:cs typeface="Arial"/>
              </a:rPr>
              <a:t>2 to </a:t>
            </a:r>
            <a:r>
              <a:rPr sz="1200" b="1" spc="-5" dirty="0">
                <a:latin typeface="Arial"/>
                <a:cs typeface="Arial"/>
              </a:rPr>
              <a:t>Factory</a:t>
            </a:r>
            <a:r>
              <a:rPr sz="1200" spc="-5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spc="-5" dirty="0">
                <a:latin typeface="Arial"/>
                <a:cs typeface="Arial"/>
              </a:rPr>
              <a:t>Transportation, Sourcing </a:t>
            </a:r>
            <a:r>
              <a:rPr sz="1200" b="1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Inventory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spc="5" dirty="0">
                <a:latin typeface="Arial"/>
                <a:cs typeface="Arial"/>
              </a:rPr>
              <a:t>Policy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Afterward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renaming is </a:t>
            </a:r>
            <a:r>
              <a:rPr sz="1200" dirty="0">
                <a:latin typeface="Arial"/>
                <a:cs typeface="Arial"/>
              </a:rPr>
              <a:t>complete,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then define the following </a:t>
            </a:r>
            <a:r>
              <a:rPr sz="1200" dirty="0">
                <a:latin typeface="Arial"/>
                <a:cs typeface="Arial"/>
              </a:rPr>
              <a:t>model </a:t>
            </a:r>
            <a:r>
              <a:rPr sz="1200" spc="-5" dirty="0">
                <a:latin typeface="Arial"/>
                <a:cs typeface="Arial"/>
              </a:rPr>
              <a:t>elements </a:t>
            </a:r>
            <a:r>
              <a:rPr sz="1200" dirty="0">
                <a:latin typeface="Arial"/>
                <a:cs typeface="Arial"/>
              </a:rPr>
              <a:t>(Fig-  ures</a:t>
            </a:r>
            <a:r>
              <a:rPr sz="1200" spc="-5" dirty="0">
                <a:latin typeface="Arial"/>
                <a:cs typeface="Arial"/>
              </a:rPr>
              <a:t> 95-100):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products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demand and lead </a:t>
            </a:r>
            <a:r>
              <a:rPr sz="1200" dirty="0">
                <a:latin typeface="Arial"/>
                <a:cs typeface="Arial"/>
              </a:rPr>
              <a:t>time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vehicle types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sourcing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the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paths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9609531"/>
            <a:ext cx="144081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95:</a:t>
            </a:r>
            <a:r>
              <a:rPr sz="1200" b="1" spc="-5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Products.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15695" y="2426207"/>
            <a:ext cx="5744210" cy="288721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8365235"/>
            <a:ext cx="5758180" cy="116684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93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1965705"/>
            <a:ext cx="291528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96: </a:t>
            </a:r>
            <a:r>
              <a:rPr sz="1200" spc="-5" dirty="0">
                <a:latin typeface="Arial"/>
                <a:cs typeface="Arial"/>
              </a:rPr>
              <a:t>Measurement unit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conversions.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3456558"/>
            <a:ext cx="174625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97: </a:t>
            </a:r>
            <a:r>
              <a:rPr sz="1200" spc="-5" dirty="0">
                <a:latin typeface="Arial"/>
                <a:cs typeface="Arial"/>
              </a:rPr>
              <a:t>Vehicle</a:t>
            </a:r>
            <a:r>
              <a:rPr sz="1200" spc="-5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types.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4943982"/>
            <a:ext cx="18713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98: </a:t>
            </a:r>
            <a:r>
              <a:rPr sz="1200" spc="-5" dirty="0">
                <a:latin typeface="Arial"/>
                <a:cs typeface="Arial"/>
              </a:rPr>
              <a:t>Sourcing</a:t>
            </a:r>
            <a:r>
              <a:rPr sz="1200" spc="-5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88288" y="6232016"/>
            <a:ext cx="122936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99:</a:t>
            </a:r>
            <a:r>
              <a:rPr sz="1200" b="1" spc="-6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Paths.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88288" y="7772780"/>
            <a:ext cx="5889625" cy="10864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100: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ct val="95900"/>
              </a:lnSpc>
            </a:pPr>
            <a:r>
              <a:rPr sz="1200" spc="-5" dirty="0">
                <a:latin typeface="Arial"/>
                <a:cs typeface="Arial"/>
              </a:rPr>
              <a:t>Since our objective is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compare two scenarios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different customer demands, </a:t>
            </a:r>
            <a:r>
              <a:rPr sz="1200" spc="-10" dirty="0">
                <a:latin typeface="Arial"/>
                <a:cs typeface="Arial"/>
              </a:rPr>
              <a:t>we  </a:t>
            </a:r>
            <a:r>
              <a:rPr sz="1200" spc="-5" dirty="0">
                <a:latin typeface="Arial"/>
                <a:cs typeface="Arial"/>
              </a:rPr>
              <a:t>rename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scenario to </a:t>
            </a:r>
            <a:r>
              <a:rPr sz="1200" b="1" spc="-5" dirty="0">
                <a:latin typeface="Arial"/>
                <a:cs typeface="Arial"/>
              </a:rPr>
              <a:t>Four-Stage </a:t>
            </a:r>
            <a:r>
              <a:rPr sz="1200" b="1" dirty="0">
                <a:latin typeface="Arial"/>
                <a:cs typeface="Arial"/>
              </a:rPr>
              <a:t>supply chain </a:t>
            </a:r>
            <a:r>
              <a:rPr sz="1200" b="1" spc="-5" dirty="0">
                <a:latin typeface="Arial"/>
                <a:cs typeface="Arial"/>
              </a:rPr>
              <a:t>(Optimistic scenario)</a:t>
            </a:r>
            <a:r>
              <a:rPr sz="1200" spc="-5" dirty="0">
                <a:latin typeface="Arial"/>
                <a:cs typeface="Arial"/>
              </a:rPr>
              <a:t>, </a:t>
            </a:r>
            <a:r>
              <a:rPr sz="1200" dirty="0">
                <a:latin typeface="Arial"/>
                <a:cs typeface="Arial"/>
              </a:rPr>
              <a:t>copy </a:t>
            </a:r>
            <a:r>
              <a:rPr sz="1200" spc="-5" dirty="0">
                <a:latin typeface="Arial"/>
                <a:cs typeface="Arial"/>
              </a:rPr>
              <a:t>it and  name the copy </a:t>
            </a:r>
            <a:r>
              <a:rPr sz="1200" b="1" spc="-5" dirty="0">
                <a:latin typeface="Arial"/>
                <a:cs typeface="Arial"/>
              </a:rPr>
              <a:t>Four-Stage </a:t>
            </a:r>
            <a:r>
              <a:rPr sz="1200" b="1" dirty="0">
                <a:latin typeface="Arial"/>
                <a:cs typeface="Arial"/>
              </a:rPr>
              <a:t>supply chain </a:t>
            </a:r>
            <a:r>
              <a:rPr sz="1200" b="1" spc="-5" dirty="0">
                <a:latin typeface="Arial"/>
                <a:cs typeface="Arial"/>
              </a:rPr>
              <a:t>(Pessimistic scenario)</a:t>
            </a:r>
            <a:r>
              <a:rPr sz="1200" spc="-5" dirty="0">
                <a:latin typeface="Arial"/>
                <a:cs typeface="Arial"/>
              </a:rPr>
              <a:t>. </a:t>
            </a:r>
            <a:r>
              <a:rPr sz="1200" dirty="0">
                <a:latin typeface="Arial"/>
                <a:cs typeface="Arial"/>
              </a:rPr>
              <a:t>We’ll </a:t>
            </a:r>
            <a:r>
              <a:rPr sz="1200" spc="-5" dirty="0">
                <a:latin typeface="Arial"/>
                <a:cs typeface="Arial"/>
              </a:rPr>
              <a:t>define the </a:t>
            </a:r>
            <a:r>
              <a:rPr sz="1200" dirty="0">
                <a:latin typeface="Arial"/>
                <a:cs typeface="Arial"/>
              </a:rPr>
              <a:t>de-  </a:t>
            </a:r>
            <a:r>
              <a:rPr sz="1200" spc="-5" dirty="0">
                <a:latin typeface="Arial"/>
                <a:cs typeface="Arial"/>
              </a:rPr>
              <a:t>mand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both scenarios in the following </a:t>
            </a:r>
            <a:r>
              <a:rPr sz="1200" dirty="0">
                <a:latin typeface="Arial"/>
                <a:cs typeface="Arial"/>
              </a:rPr>
              <a:t>way </a:t>
            </a:r>
            <a:r>
              <a:rPr sz="1200" spc="-5" dirty="0">
                <a:latin typeface="Arial"/>
                <a:cs typeface="Arial"/>
              </a:rPr>
              <a:t>(Figure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101-102):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00430" y="900683"/>
            <a:ext cx="5758180" cy="98539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0430" y="2339974"/>
            <a:ext cx="4196334" cy="106235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00430" y="3831589"/>
            <a:ext cx="5760339" cy="105791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900430" y="5323030"/>
            <a:ext cx="5757672" cy="854248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900430" y="6606540"/>
            <a:ext cx="5758561" cy="111061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94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2029714"/>
            <a:ext cx="46863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101: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optimistic scenario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positive </a:t>
            </a:r>
            <a:r>
              <a:rPr sz="1200" dirty="0">
                <a:latin typeface="Arial"/>
                <a:cs typeface="Arial"/>
              </a:rPr>
              <a:t>market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development.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3534282"/>
            <a:ext cx="5792470" cy="9886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102: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pessimistic scenario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negative </a:t>
            </a:r>
            <a:r>
              <a:rPr sz="1200" dirty="0">
                <a:latin typeface="Arial"/>
                <a:cs typeface="Arial"/>
              </a:rPr>
              <a:t>market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development.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spc="-5" dirty="0">
                <a:latin typeface="Arial"/>
                <a:cs typeface="Arial"/>
              </a:rPr>
              <a:t>Production </a:t>
            </a:r>
            <a:r>
              <a:rPr sz="1200" b="1" dirty="0">
                <a:latin typeface="Arial"/>
                <a:cs typeface="Arial"/>
              </a:rPr>
              <a:t>Policy and </a:t>
            </a:r>
            <a:r>
              <a:rPr sz="1200" b="1" spc="-5" dirty="0">
                <a:latin typeface="Arial"/>
                <a:cs typeface="Arial"/>
              </a:rPr>
              <a:t>Bill </a:t>
            </a:r>
            <a:r>
              <a:rPr sz="1200" b="1" dirty="0">
                <a:latin typeface="Arial"/>
                <a:cs typeface="Arial"/>
              </a:rPr>
              <a:t>of </a:t>
            </a:r>
            <a:r>
              <a:rPr sz="1200" b="1" spc="-5" dirty="0">
                <a:latin typeface="Arial"/>
                <a:cs typeface="Arial"/>
              </a:rPr>
              <a:t>Materials</a:t>
            </a:r>
            <a:r>
              <a:rPr sz="1200" b="1" spc="-3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(BOM)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Because our example </a:t>
            </a:r>
            <a:r>
              <a:rPr sz="1200" dirty="0">
                <a:latin typeface="Arial"/>
                <a:cs typeface="Arial"/>
              </a:rPr>
              <a:t>has a factory and </a:t>
            </a:r>
            <a:r>
              <a:rPr sz="1200" spc="-5" dirty="0">
                <a:latin typeface="Arial"/>
                <a:cs typeface="Arial"/>
              </a:rPr>
              <a:t>two suppliers,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define the parame-  </a:t>
            </a:r>
            <a:r>
              <a:rPr sz="1200" dirty="0">
                <a:latin typeface="Arial"/>
                <a:cs typeface="Arial"/>
              </a:rPr>
              <a:t>ters for </a:t>
            </a:r>
            <a:r>
              <a:rPr sz="1200" spc="-5" dirty="0">
                <a:latin typeface="Arial"/>
                <a:cs typeface="Arial"/>
              </a:rPr>
              <a:t>BOM (bill-of-material) and the Production policy (Figures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103-104):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5446902"/>
            <a:ext cx="244856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103: </a:t>
            </a:r>
            <a:r>
              <a:rPr sz="1200" dirty="0">
                <a:latin typeface="Arial"/>
                <a:cs typeface="Arial"/>
              </a:rPr>
              <a:t>BOM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(bill-of-materials).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88288" y="6372224"/>
            <a:ext cx="5948045" cy="2098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104: </a:t>
            </a:r>
            <a:r>
              <a:rPr sz="1200" spc="-5" dirty="0">
                <a:latin typeface="Arial"/>
                <a:cs typeface="Arial"/>
              </a:rPr>
              <a:t>Production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b="1" spc="-5" dirty="0">
                <a:latin typeface="Arial"/>
                <a:cs typeface="Arial"/>
              </a:rPr>
              <a:t>Production </a:t>
            </a:r>
            <a:r>
              <a:rPr sz="1200" b="1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Sales</a:t>
            </a:r>
            <a:r>
              <a:rPr sz="1200" b="1" spc="-15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Batches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use </a:t>
            </a:r>
            <a:r>
              <a:rPr sz="1200" spc="-5" dirty="0">
                <a:latin typeface="Arial"/>
                <a:cs typeface="Arial"/>
              </a:rPr>
              <a:t>the main menus—</a:t>
            </a:r>
            <a:r>
              <a:rPr sz="1200" b="1" spc="-5" dirty="0">
                <a:latin typeface="Arial"/>
                <a:cs typeface="Arial"/>
              </a:rPr>
              <a:t>Production Batch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Sales Batch</a:t>
            </a:r>
            <a:r>
              <a:rPr sz="1200" spc="-5" dirty="0">
                <a:latin typeface="Arial"/>
                <a:cs typeface="Arial"/>
              </a:rPr>
              <a:t>—to </a:t>
            </a:r>
            <a:r>
              <a:rPr sz="1200" dirty="0">
                <a:latin typeface="Arial"/>
                <a:cs typeface="Arial"/>
              </a:rPr>
              <a:t>set up </a:t>
            </a:r>
            <a:r>
              <a:rPr sz="1200" spc="-5" dirty="0">
                <a:latin typeface="Arial"/>
                <a:cs typeface="Arial"/>
              </a:rPr>
              <a:t>produc-  </a:t>
            </a:r>
            <a:r>
              <a:rPr sz="1200" dirty="0">
                <a:latin typeface="Arial"/>
                <a:cs typeface="Arial"/>
              </a:rPr>
              <a:t>tion </a:t>
            </a:r>
            <a:r>
              <a:rPr sz="1200" spc="-5" dirty="0">
                <a:latin typeface="Arial"/>
                <a:cs typeface="Arial"/>
              </a:rPr>
              <a:t>and sales batches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additional parameters.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simplicity,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not </a:t>
            </a:r>
            <a:r>
              <a:rPr sz="1200" spc="-5" dirty="0">
                <a:latin typeface="Arial"/>
                <a:cs typeface="Arial"/>
              </a:rPr>
              <a:t>consider  </a:t>
            </a:r>
            <a:r>
              <a:rPr sz="1200" dirty="0">
                <a:latin typeface="Arial"/>
                <a:cs typeface="Arial"/>
              </a:rPr>
              <a:t>these </a:t>
            </a:r>
            <a:r>
              <a:rPr sz="1200" spc="-5" dirty="0">
                <a:latin typeface="Arial"/>
                <a:cs typeface="Arial"/>
              </a:rPr>
              <a:t>options in this example. For </a:t>
            </a:r>
            <a:r>
              <a:rPr sz="1200" dirty="0">
                <a:latin typeface="Arial"/>
                <a:cs typeface="Arial"/>
              </a:rPr>
              <a:t>more </a:t>
            </a:r>
            <a:r>
              <a:rPr sz="1200" spc="-5" dirty="0">
                <a:latin typeface="Arial"/>
                <a:cs typeface="Arial"/>
              </a:rPr>
              <a:t>information about these options, see </a:t>
            </a:r>
            <a:r>
              <a:rPr sz="1200" dirty="0">
                <a:latin typeface="Arial"/>
                <a:cs typeface="Arial"/>
              </a:rPr>
              <a:t>Chapter 4,  Sect. 6 </a:t>
            </a:r>
            <a:r>
              <a:rPr sz="1200" spc="-5" dirty="0">
                <a:latin typeface="Arial"/>
                <a:cs typeface="Arial"/>
              </a:rPr>
              <a:t>“Bullwhip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Effect”.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AS-IS</a:t>
            </a:r>
            <a:r>
              <a:rPr sz="1400" b="1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Simulation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50"/>
              </a:spcBef>
            </a:pPr>
            <a:r>
              <a:rPr sz="1200" b="1" spc="-5" dirty="0">
                <a:latin typeface="Arial"/>
                <a:cs typeface="Arial"/>
              </a:rPr>
              <a:t>Experiment Preparation </a:t>
            </a:r>
            <a:r>
              <a:rPr sz="1200" b="1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KPI</a:t>
            </a:r>
            <a:r>
              <a:rPr sz="1200" b="1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Dashboard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00988" y="8617965"/>
            <a:ext cx="5934075" cy="50482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9375" rIns="0" bIns="0" rtlCol="0">
            <a:spAutoFit/>
          </a:bodyPr>
          <a:lstStyle/>
          <a:p>
            <a:pPr marL="73025" marR="204470">
              <a:lnSpc>
                <a:spcPts val="1380"/>
              </a:lnSpc>
              <a:spcBef>
                <a:spcPts val="62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good modeler </a:t>
            </a:r>
            <a:r>
              <a:rPr sz="1200" dirty="0">
                <a:latin typeface="Arial"/>
                <a:cs typeface="Arial"/>
              </a:rPr>
              <a:t>tends to </a:t>
            </a:r>
            <a:r>
              <a:rPr sz="1200" spc="-5" dirty="0">
                <a:latin typeface="Arial"/>
                <a:cs typeface="Arial"/>
              </a:rPr>
              <a:t>modify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existing models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similar problem state-  ments instead of creating models from </a:t>
            </a:r>
            <a:r>
              <a:rPr sz="1200" dirty="0">
                <a:latin typeface="Arial"/>
                <a:cs typeface="Arial"/>
              </a:rPr>
              <a:t>scratch </a:t>
            </a:r>
            <a:r>
              <a:rPr sz="1200" spc="-5" dirty="0">
                <a:latin typeface="Arial"/>
                <a:cs typeface="Arial"/>
              </a:rPr>
              <a:t>each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time.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00988" y="8614917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5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891844" y="9125457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888288" y="9259010"/>
            <a:ext cx="5862955" cy="55880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Because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chose </a:t>
            </a:r>
            <a:r>
              <a:rPr sz="1200" b="1" spc="-5" dirty="0">
                <a:latin typeface="Arial"/>
                <a:cs typeface="Arial"/>
              </a:rPr>
              <a:t>pcs </a:t>
            </a:r>
            <a:r>
              <a:rPr sz="1200" dirty="0">
                <a:latin typeface="Arial"/>
                <a:cs typeface="Arial"/>
              </a:rPr>
              <a:t>as our </a:t>
            </a:r>
            <a:r>
              <a:rPr sz="1200" spc="-5" dirty="0">
                <a:latin typeface="Arial"/>
                <a:cs typeface="Arial"/>
              </a:rPr>
              <a:t>product unit,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need </a:t>
            </a:r>
            <a:r>
              <a:rPr sz="1200" spc="-5" dirty="0">
                <a:latin typeface="Arial"/>
                <a:cs typeface="Arial"/>
              </a:rPr>
              <a:t>to change the value in the </a:t>
            </a:r>
            <a:r>
              <a:rPr sz="1200" b="1" spc="-5" dirty="0">
                <a:latin typeface="Arial"/>
                <a:cs typeface="Arial"/>
              </a:rPr>
              <a:t>Prod-  </a:t>
            </a:r>
            <a:r>
              <a:rPr sz="1200" b="1" dirty="0">
                <a:latin typeface="Arial"/>
                <a:cs typeface="Arial"/>
              </a:rPr>
              <a:t>uct </a:t>
            </a:r>
            <a:r>
              <a:rPr sz="1200" b="1" spc="-5" dirty="0">
                <a:latin typeface="Arial"/>
                <a:cs typeface="Arial"/>
              </a:rPr>
              <a:t>statistics </a:t>
            </a:r>
            <a:r>
              <a:rPr sz="1200" b="1" dirty="0">
                <a:latin typeface="Arial"/>
                <a:cs typeface="Arial"/>
              </a:rPr>
              <a:t>unit </a:t>
            </a:r>
            <a:r>
              <a:rPr sz="1200" spc="-5" dirty="0">
                <a:latin typeface="Arial"/>
                <a:cs typeface="Arial"/>
              </a:rPr>
              <a:t>field. </a:t>
            </a: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do this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clicking </a:t>
            </a:r>
            <a:r>
              <a:rPr sz="1200" b="1" spc="-5" dirty="0">
                <a:latin typeface="Arial"/>
                <a:cs typeface="Arial"/>
              </a:rPr>
              <a:t>Configure </a:t>
            </a:r>
            <a:r>
              <a:rPr sz="1200" b="1" dirty="0">
                <a:latin typeface="Arial"/>
                <a:cs typeface="Arial"/>
              </a:rPr>
              <a:t>statistics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selecting </a:t>
            </a:r>
            <a:r>
              <a:rPr sz="1200" b="1" spc="-5" dirty="0">
                <a:latin typeface="Arial"/>
                <a:cs typeface="Arial"/>
              </a:rPr>
              <a:t>pcs 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shown in Figure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105.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900430" y="900683"/>
            <a:ext cx="5757672" cy="103432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900430" y="2404871"/>
            <a:ext cx="5757672" cy="103444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900430" y="4663439"/>
            <a:ext cx="5754751" cy="69723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900430" y="5821679"/>
            <a:ext cx="5757291" cy="46065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95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3563239"/>
            <a:ext cx="5804535" cy="4122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105: </a:t>
            </a:r>
            <a:r>
              <a:rPr sz="1200" spc="-5" dirty="0">
                <a:latin typeface="Arial"/>
                <a:cs typeface="Arial"/>
              </a:rPr>
              <a:t>Product statistic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unit.</a:t>
            </a:r>
            <a:endParaRPr sz="1200">
              <a:latin typeface="Arial"/>
              <a:cs typeface="Arial"/>
            </a:endParaRPr>
          </a:p>
          <a:p>
            <a:pPr marL="12700" marR="2666365">
              <a:lnSpc>
                <a:spcPct val="137500"/>
              </a:lnSpc>
              <a:spcBef>
                <a:spcPts val="790"/>
              </a:spcBef>
            </a:pPr>
            <a:r>
              <a:rPr sz="1200" dirty="0">
                <a:latin typeface="Arial"/>
                <a:cs typeface="Arial"/>
              </a:rPr>
              <a:t>We’ll </a:t>
            </a:r>
            <a:r>
              <a:rPr sz="1200" spc="-5" dirty="0">
                <a:latin typeface="Arial"/>
                <a:cs typeface="Arial"/>
              </a:rPr>
              <a:t>create </a:t>
            </a:r>
            <a:r>
              <a:rPr sz="1200" dirty="0">
                <a:latin typeface="Arial"/>
                <a:cs typeface="Arial"/>
              </a:rPr>
              <a:t>a KPI </a:t>
            </a:r>
            <a:r>
              <a:rPr sz="1200" spc="-5" dirty="0">
                <a:latin typeface="Arial"/>
                <a:cs typeface="Arial"/>
              </a:rPr>
              <a:t>dashboard </a:t>
            </a:r>
            <a:r>
              <a:rPr sz="1200" dirty="0">
                <a:latin typeface="Arial"/>
                <a:cs typeface="Arial"/>
              </a:rPr>
              <a:t>for our </a:t>
            </a:r>
            <a:r>
              <a:rPr sz="1200" spc="-5" dirty="0">
                <a:latin typeface="Arial"/>
                <a:cs typeface="Arial"/>
              </a:rPr>
              <a:t>example:  Financial and customer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performance:</a:t>
            </a:r>
            <a:endParaRPr sz="1200">
              <a:latin typeface="Arial"/>
              <a:cs typeface="Arial"/>
            </a:endParaRPr>
          </a:p>
          <a:p>
            <a:pPr marL="469265" marR="137795" indent="-227965">
              <a:lnSpc>
                <a:spcPts val="1380"/>
              </a:lnSpc>
              <a:spcBef>
                <a:spcPts val="7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Opportunity </a:t>
            </a:r>
            <a:r>
              <a:rPr sz="1200" dirty="0">
                <a:latin typeface="Arial"/>
                <a:cs typeface="Arial"/>
              </a:rPr>
              <a:t>cost, </a:t>
            </a:r>
            <a:r>
              <a:rPr sz="1200" spc="-5" dirty="0">
                <a:latin typeface="Arial"/>
                <a:cs typeface="Arial"/>
              </a:rPr>
              <a:t>Production cost, Profit, Revenue, Total cost, Transportation  </a:t>
            </a:r>
            <a:r>
              <a:rPr sz="1200" dirty="0">
                <a:latin typeface="Arial"/>
                <a:cs typeface="Arial"/>
              </a:rPr>
              <a:t>cost</a:t>
            </a:r>
            <a:r>
              <a:rPr sz="1200" spc="-5" dirty="0">
                <a:latin typeface="Arial"/>
                <a:cs typeface="Arial"/>
              </a:rPr>
              <a:t> (table)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30"/>
              </a:lnSpc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ELT service level </a:t>
            </a:r>
            <a:r>
              <a:rPr sz="1200" dirty="0">
                <a:latin typeface="Arial"/>
                <a:cs typeface="Arial"/>
              </a:rPr>
              <a:t>by orders </a:t>
            </a:r>
            <a:r>
              <a:rPr sz="1200" spc="-5" dirty="0">
                <a:latin typeface="Arial"/>
                <a:cs typeface="Arial"/>
              </a:rPr>
              <a:t>(line)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Lead-time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(line)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25"/>
              </a:spcBef>
            </a:pPr>
            <a:r>
              <a:rPr sz="1200" spc="-5" dirty="0">
                <a:latin typeface="Arial"/>
                <a:cs typeface="Arial"/>
              </a:rPr>
              <a:t>Operational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Maximum capacity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(line)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Available inventory</a:t>
            </a:r>
            <a:r>
              <a:rPr sz="1200" spc="-6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(line)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Production and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Sourcing: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Production cost, Transportation cost (table, “Object” show </a:t>
            </a:r>
            <a:r>
              <a:rPr sz="1200" dirty="0">
                <a:latin typeface="Wingdings"/>
                <a:cs typeface="Wingdings"/>
              </a:rPr>
              <a:t></a:t>
            </a:r>
            <a:r>
              <a:rPr sz="12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Arial"/>
                <a:cs typeface="Arial"/>
              </a:rPr>
              <a:t>by</a:t>
            </a:r>
            <a:r>
              <a:rPr sz="1200" spc="7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item)</a:t>
            </a:r>
            <a:endParaRPr sz="1200">
              <a:latin typeface="Arial"/>
              <a:cs typeface="Arial"/>
            </a:endParaRPr>
          </a:p>
          <a:p>
            <a:pPr marL="469265" marR="5080" indent="-227965">
              <a:lnSpc>
                <a:spcPts val="1380"/>
              </a:lnSpc>
              <a:spcBef>
                <a:spcPts val="1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Current backlog orders, Customer delayed orders, Customer dropped </a:t>
            </a:r>
            <a:r>
              <a:rPr sz="1200" dirty="0">
                <a:latin typeface="Arial"/>
                <a:cs typeface="Arial"/>
              </a:rPr>
              <a:t>orders,  </a:t>
            </a:r>
            <a:r>
              <a:rPr sz="1200" spc="-5" dirty="0">
                <a:latin typeface="Arial"/>
                <a:cs typeface="Arial"/>
              </a:rPr>
              <a:t>Customer in-time orders, Customer </a:t>
            </a:r>
            <a:r>
              <a:rPr sz="1200" dirty="0">
                <a:latin typeface="Arial"/>
                <a:cs typeface="Arial"/>
              </a:rPr>
              <a:t>orders, </a:t>
            </a:r>
            <a:r>
              <a:rPr sz="1200" spc="-5" dirty="0">
                <a:latin typeface="Arial"/>
                <a:cs typeface="Arial"/>
              </a:rPr>
              <a:t>Customer orders arrived, </a:t>
            </a:r>
            <a:r>
              <a:rPr sz="1200" dirty="0">
                <a:latin typeface="Arial"/>
                <a:cs typeface="Arial"/>
              </a:rPr>
              <a:t>Produced  </a:t>
            </a:r>
            <a:r>
              <a:rPr sz="1200" spc="-5" dirty="0">
                <a:latin typeface="Arial"/>
                <a:cs typeface="Arial"/>
              </a:rPr>
              <a:t>(table)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Experimental Result for Pessimistic</a:t>
            </a:r>
            <a:r>
              <a:rPr sz="1200" b="1" spc="1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Scenario</a:t>
            </a:r>
            <a:endParaRPr sz="1200">
              <a:latin typeface="Arial"/>
              <a:cs typeface="Arial"/>
            </a:endParaRPr>
          </a:p>
          <a:p>
            <a:pPr marL="12700" marR="6604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The simulation provides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following results </a:t>
            </a:r>
            <a:r>
              <a:rPr sz="1200" dirty="0">
                <a:latin typeface="Arial"/>
                <a:cs typeface="Arial"/>
              </a:rPr>
              <a:t>for the </a:t>
            </a:r>
            <a:r>
              <a:rPr sz="1200" spc="-5" dirty="0">
                <a:latin typeface="Arial"/>
                <a:cs typeface="Arial"/>
              </a:rPr>
              <a:t>pessimistic scenario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low </a:t>
            </a:r>
            <a:r>
              <a:rPr sz="1200" dirty="0">
                <a:latin typeface="Arial"/>
                <a:cs typeface="Arial"/>
              </a:rPr>
              <a:t>de-  </a:t>
            </a:r>
            <a:r>
              <a:rPr sz="1200" spc="-5" dirty="0">
                <a:latin typeface="Arial"/>
                <a:cs typeface="Arial"/>
              </a:rPr>
              <a:t>mand (Figures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106-108).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8986265"/>
            <a:ext cx="339852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106: </a:t>
            </a:r>
            <a:r>
              <a:rPr sz="1200" spc="-5" dirty="0">
                <a:latin typeface="Arial"/>
                <a:cs typeface="Arial"/>
              </a:rPr>
              <a:t>Financial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customer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020945" cy="26070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7826285"/>
            <a:ext cx="5747907" cy="110486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96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2471673"/>
            <a:ext cx="26117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107: </a:t>
            </a:r>
            <a:r>
              <a:rPr sz="1200" spc="-5" dirty="0">
                <a:latin typeface="Arial"/>
                <a:cs typeface="Arial"/>
              </a:rPr>
              <a:t>Operational performance.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3761358"/>
            <a:ext cx="5693410" cy="14916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108: </a:t>
            </a:r>
            <a:r>
              <a:rPr sz="1200" spc="-5" dirty="0">
                <a:latin typeface="Arial"/>
                <a:cs typeface="Arial"/>
              </a:rPr>
              <a:t>Production and sourcing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6985">
              <a:lnSpc>
                <a:spcPts val="1380"/>
              </a:lnSpc>
            </a:pPr>
            <a:r>
              <a:rPr sz="1200" spc="5" dirty="0">
                <a:latin typeface="Arial"/>
                <a:cs typeface="Arial"/>
              </a:rPr>
              <a:t>Why </a:t>
            </a:r>
            <a:r>
              <a:rPr sz="1200" spc="-5" dirty="0">
                <a:latin typeface="Arial"/>
                <a:cs typeface="Arial"/>
              </a:rPr>
              <a:t>is the </a:t>
            </a:r>
            <a:r>
              <a:rPr sz="1200" b="1" spc="-10" dirty="0">
                <a:latin typeface="Arial"/>
                <a:cs typeface="Arial"/>
              </a:rPr>
              <a:t>Available </a:t>
            </a:r>
            <a:r>
              <a:rPr sz="1200" b="1" spc="-5" dirty="0">
                <a:latin typeface="Arial"/>
                <a:cs typeface="Arial"/>
              </a:rPr>
              <a:t>inventory </a:t>
            </a:r>
            <a:r>
              <a:rPr sz="1200" spc="-5" dirty="0">
                <a:latin typeface="Arial"/>
                <a:cs typeface="Arial"/>
              </a:rPr>
              <a:t>histogram </a:t>
            </a:r>
            <a:r>
              <a:rPr sz="1200" dirty="0">
                <a:latin typeface="Arial"/>
                <a:cs typeface="Arial"/>
              </a:rPr>
              <a:t>blank? To </a:t>
            </a:r>
            <a:r>
              <a:rPr sz="1200" spc="-5" dirty="0">
                <a:latin typeface="Arial"/>
                <a:cs typeface="Arial"/>
              </a:rPr>
              <a:t>address this issue,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</a:t>
            </a:r>
            <a:r>
              <a:rPr sz="1200" dirty="0">
                <a:latin typeface="Arial"/>
                <a:cs typeface="Arial"/>
              </a:rPr>
              <a:t>to  </a:t>
            </a:r>
            <a:r>
              <a:rPr sz="1200" spc="-5" dirty="0">
                <a:latin typeface="Arial"/>
                <a:cs typeface="Arial"/>
              </a:rPr>
              <a:t>open the </a:t>
            </a:r>
            <a:r>
              <a:rPr sz="1200" b="1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table </a:t>
            </a:r>
            <a:r>
              <a:rPr sz="1200" spc="-5" dirty="0">
                <a:latin typeface="Arial"/>
                <a:cs typeface="Arial"/>
              </a:rPr>
              <a:t>and update </a:t>
            </a:r>
            <a:r>
              <a:rPr sz="1200" dirty="0">
                <a:latin typeface="Arial"/>
                <a:cs typeface="Arial"/>
              </a:rPr>
              <a:t>our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settings.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Experimental Result for </a:t>
            </a:r>
            <a:r>
              <a:rPr sz="1200" b="1" dirty="0">
                <a:latin typeface="Arial"/>
                <a:cs typeface="Arial"/>
              </a:rPr>
              <a:t>Optimistic </a:t>
            </a:r>
            <a:r>
              <a:rPr sz="1200" b="1" spc="-5" dirty="0">
                <a:latin typeface="Arial"/>
                <a:cs typeface="Arial"/>
              </a:rPr>
              <a:t>Scenario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The simulation provides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following results </a:t>
            </a:r>
            <a:r>
              <a:rPr sz="1200" dirty="0">
                <a:latin typeface="Arial"/>
                <a:cs typeface="Arial"/>
              </a:rPr>
              <a:t>for the </a:t>
            </a:r>
            <a:r>
              <a:rPr sz="1200" spc="-5" dirty="0">
                <a:latin typeface="Arial"/>
                <a:cs typeface="Arial"/>
              </a:rPr>
              <a:t>optimistic scenario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high </a:t>
            </a:r>
            <a:r>
              <a:rPr sz="1200" dirty="0">
                <a:latin typeface="Arial"/>
                <a:cs typeface="Arial"/>
              </a:rPr>
              <a:t>de-  </a:t>
            </a:r>
            <a:r>
              <a:rPr sz="1200" spc="-5" dirty="0">
                <a:latin typeface="Arial"/>
                <a:cs typeface="Arial"/>
              </a:rPr>
              <a:t>mand (Figure 109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Figure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111).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6530720"/>
            <a:ext cx="339852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109: </a:t>
            </a:r>
            <a:r>
              <a:rPr sz="1200" spc="-5" dirty="0">
                <a:latin typeface="Arial"/>
                <a:cs typeface="Arial"/>
              </a:rPr>
              <a:t>Financial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customer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88288" y="8140064"/>
            <a:ext cx="5540375" cy="5626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110: </a:t>
            </a:r>
            <a:r>
              <a:rPr sz="1200" spc="-5" dirty="0">
                <a:latin typeface="Arial"/>
                <a:cs typeface="Arial"/>
              </a:rPr>
              <a:t>Operational performance.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spc="-5" dirty="0">
                <a:latin typeface="Arial"/>
                <a:cs typeface="Arial"/>
              </a:rPr>
              <a:t>Compare the data in </a:t>
            </a:r>
            <a:r>
              <a:rPr sz="1200" spc="-1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Available inventory </a:t>
            </a:r>
            <a:r>
              <a:rPr sz="1200" spc="-5" dirty="0">
                <a:latin typeface="Arial"/>
                <a:cs typeface="Arial"/>
              </a:rPr>
              <a:t>histogram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previous</a:t>
            </a:r>
            <a:r>
              <a:rPr sz="1200" spc="10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results.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905183" y="905436"/>
            <a:ext cx="5666230" cy="151124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05448" y="2851012"/>
            <a:ext cx="5686486" cy="85599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0430" y="5393601"/>
            <a:ext cx="5747907" cy="1082001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00430" y="6905243"/>
            <a:ext cx="4793964" cy="1179448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97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2048002"/>
            <a:ext cx="4736465" cy="11410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111: </a:t>
            </a:r>
            <a:r>
              <a:rPr sz="1200" spc="-5" dirty="0">
                <a:latin typeface="Arial"/>
                <a:cs typeface="Arial"/>
              </a:rPr>
              <a:t>Production and sourcing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spc="-5" dirty="0">
                <a:latin typeface="Arial"/>
                <a:cs typeface="Arial"/>
              </a:rPr>
              <a:t>Result</a:t>
            </a:r>
            <a:r>
              <a:rPr sz="1200" b="1" spc="5" dirty="0">
                <a:latin typeface="Arial"/>
                <a:cs typeface="Arial"/>
              </a:rPr>
              <a:t> </a:t>
            </a:r>
            <a:r>
              <a:rPr sz="1200" b="1" spc="-10" dirty="0">
                <a:latin typeface="Arial"/>
                <a:cs typeface="Arial"/>
              </a:rPr>
              <a:t>Analysis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Table 15 shows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KPI from the pessimistic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optimistic</a:t>
            </a:r>
            <a:r>
              <a:rPr sz="1200" spc="7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scenarios.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dirty="0">
                <a:latin typeface="Arial"/>
                <a:cs typeface="Arial"/>
              </a:rPr>
              <a:t>Table 15: </a:t>
            </a:r>
            <a:r>
              <a:rPr sz="1200" dirty="0">
                <a:latin typeface="Arial"/>
                <a:cs typeface="Arial"/>
              </a:rPr>
              <a:t>KPI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comparison.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900988" y="3253993"/>
          <a:ext cx="5839460" cy="65608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79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303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205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680085">
                        <a:lnSpc>
                          <a:spcPts val="1280"/>
                        </a:lnSpc>
                        <a:spcBef>
                          <a:spcPts val="630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Pessi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mi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tic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Scenario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Optimistic Scenario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Financial and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customer</a:t>
                      </a:r>
                      <a:r>
                        <a:rPr sz="11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Opportunity cost,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Production cost,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36 500.0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90 750.0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Profit,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394 950.88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978 875.28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Revenue,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432 000.0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1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071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 cost,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37 049.12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92 124.72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ts val="129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(distribution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center),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120">
                        <a:lnSpc>
                          <a:spcPts val="1290"/>
                        </a:lnSpc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276.48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685.44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(Factory),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272.64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689.28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Service level,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Lead time,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days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Operational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19939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capacity usage in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supply  chain,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19304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inventory in the supply chain  (distribution center),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193040">
                        <a:lnSpc>
                          <a:spcPts val="1260"/>
                        </a:lnSpc>
                        <a:spcBef>
                          <a:spcPts val="65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inventory in the supply chain  (Factory),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25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Production and sourcing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Current backlog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delayed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</a:tbl>
          </a:graphicData>
        </a:graphic>
      </p:graphicFrame>
      <p:sp>
        <p:nvSpPr>
          <p:cNvPr id="6" name="object 6"/>
          <p:cNvSpPr/>
          <p:nvPr/>
        </p:nvSpPr>
        <p:spPr>
          <a:xfrm>
            <a:off x="905280" y="905542"/>
            <a:ext cx="5684749" cy="10883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98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839460" cy="208407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79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303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205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6800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Pessi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mi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tic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Scenario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Optimistic Scenario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dropped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109.0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in-time 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71.0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orders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arrived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71.0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Produced,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730.0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1815.0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888288" y="3114802"/>
            <a:ext cx="5949315" cy="73469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 marR="5080">
              <a:lnSpc>
                <a:spcPct val="95900"/>
              </a:lnSpc>
              <a:spcBef>
                <a:spcPts val="160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Table </a:t>
            </a:r>
            <a:r>
              <a:rPr sz="1200" dirty="0">
                <a:latin typeface="Arial"/>
                <a:cs typeface="Arial"/>
              </a:rPr>
              <a:t>15,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10" dirty="0">
                <a:latin typeface="Arial"/>
                <a:cs typeface="Arial"/>
              </a:rPr>
              <a:t>see </a:t>
            </a:r>
            <a:r>
              <a:rPr sz="1200" spc="-5" dirty="0">
                <a:latin typeface="Arial"/>
                <a:cs typeface="Arial"/>
              </a:rPr>
              <a:t>higher demand </a:t>
            </a:r>
            <a:r>
              <a:rPr sz="1200" dirty="0">
                <a:latin typeface="Arial"/>
                <a:cs typeface="Arial"/>
              </a:rPr>
              <a:t>has </a:t>
            </a:r>
            <a:r>
              <a:rPr sz="1200" spc="-5" dirty="0">
                <a:latin typeface="Arial"/>
                <a:cs typeface="Arial"/>
              </a:rPr>
              <a:t>led to increased supply chain profit.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the  </a:t>
            </a:r>
            <a:r>
              <a:rPr sz="1200" dirty="0">
                <a:latin typeface="Arial"/>
                <a:cs typeface="Arial"/>
              </a:rPr>
              <a:t>same </a:t>
            </a:r>
            <a:r>
              <a:rPr sz="1200" spc="-5" dirty="0">
                <a:latin typeface="Arial"/>
                <a:cs typeface="Arial"/>
              </a:rPr>
              <a:t>time, </a:t>
            </a:r>
            <a:r>
              <a:rPr sz="1200" dirty="0">
                <a:latin typeface="Arial"/>
                <a:cs typeface="Arial"/>
              </a:rPr>
              <a:t>order </a:t>
            </a:r>
            <a:r>
              <a:rPr sz="1200" spc="-5" dirty="0">
                <a:latin typeface="Arial"/>
                <a:cs typeface="Arial"/>
              </a:rPr>
              <a:t>fulfilment rates have </a:t>
            </a:r>
            <a:r>
              <a:rPr sz="1200" dirty="0">
                <a:latin typeface="Arial"/>
                <a:cs typeface="Arial"/>
              </a:rPr>
              <a:t>fallen. This </a:t>
            </a:r>
            <a:r>
              <a:rPr sz="1200" spc="-5" dirty="0">
                <a:latin typeface="Arial"/>
                <a:cs typeface="Arial"/>
              </a:rPr>
              <a:t>analysis shows </a:t>
            </a:r>
            <a:r>
              <a:rPr sz="1200" spc="5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de-  </a:t>
            </a:r>
            <a:r>
              <a:rPr sz="1200" spc="-5" dirty="0">
                <a:latin typeface="Arial"/>
                <a:cs typeface="Arial"/>
              </a:rPr>
              <a:t>sign’s limits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provides evidence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company will </a:t>
            </a:r>
            <a:r>
              <a:rPr sz="1200" dirty="0">
                <a:latin typeface="Arial"/>
                <a:cs typeface="Arial"/>
              </a:rPr>
              <a:t>need </a:t>
            </a:r>
            <a:r>
              <a:rPr sz="1200" spc="-5" dirty="0">
                <a:latin typeface="Arial"/>
                <a:cs typeface="Arial"/>
              </a:rPr>
              <a:t>to redesign their supply chain  if they believe the optimistic scenario is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realistic.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18097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99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5791"/>
            <a:ext cx="5965825" cy="11290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5" dirty="0">
                <a:latin typeface="Arial"/>
                <a:cs typeface="Arial"/>
              </a:rPr>
              <a:t>Sourcing</a:t>
            </a:r>
            <a:r>
              <a:rPr sz="1600" b="1" spc="-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Policies</a:t>
            </a:r>
            <a:endParaRPr sz="16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Our Case </a:t>
            </a:r>
            <a:r>
              <a:rPr sz="1400" b="1" spc="-10" dirty="0">
                <a:latin typeface="Arial"/>
                <a:cs typeface="Arial"/>
              </a:rPr>
              <a:t>Study: </a:t>
            </a:r>
            <a:r>
              <a:rPr sz="1400" b="1" spc="-5" dirty="0">
                <a:latin typeface="Arial"/>
                <a:cs typeface="Arial"/>
              </a:rPr>
              <a:t>Extended </a:t>
            </a:r>
            <a:r>
              <a:rPr sz="1400" b="1" dirty="0">
                <a:latin typeface="Arial"/>
                <a:cs typeface="Arial"/>
              </a:rPr>
              <a:t>Supply </a:t>
            </a:r>
            <a:r>
              <a:rPr sz="1400" b="1" spc="-5" dirty="0">
                <a:latin typeface="Arial"/>
                <a:cs typeface="Arial"/>
              </a:rPr>
              <a:t>Chain for</a:t>
            </a:r>
            <a:r>
              <a:rPr sz="1400" b="1" spc="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Smartphones</a:t>
            </a:r>
            <a:endParaRPr sz="14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5"/>
              </a:spcBef>
            </a:pPr>
            <a:r>
              <a:rPr sz="1200" dirty="0">
                <a:latin typeface="Arial"/>
                <a:cs typeface="Arial"/>
              </a:rPr>
              <a:t>WHC’s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manager suggests </a:t>
            </a:r>
            <a:r>
              <a:rPr sz="1200" spc="-10" dirty="0">
                <a:latin typeface="Arial"/>
                <a:cs typeface="Arial"/>
              </a:rPr>
              <a:t>we analyze </a:t>
            </a:r>
            <a:r>
              <a:rPr sz="1200" spc="-5" dirty="0">
                <a:latin typeface="Arial"/>
                <a:cs typeface="Arial"/>
              </a:rPr>
              <a:t>two </a:t>
            </a:r>
            <a:r>
              <a:rPr sz="1200" dirty="0">
                <a:latin typeface="Arial"/>
                <a:cs typeface="Arial"/>
              </a:rPr>
              <a:t>options for </a:t>
            </a:r>
            <a:r>
              <a:rPr sz="1200" spc="-5" dirty="0">
                <a:latin typeface="Arial"/>
                <a:cs typeface="Arial"/>
              </a:rPr>
              <a:t>improving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 chain performance </a:t>
            </a:r>
            <a:r>
              <a:rPr sz="1200" dirty="0">
                <a:latin typeface="Arial"/>
                <a:cs typeface="Arial"/>
              </a:rPr>
              <a:t>for a </a:t>
            </a:r>
            <a:r>
              <a:rPr sz="1200" spc="-5" dirty="0">
                <a:latin typeface="Arial"/>
                <a:cs typeface="Arial"/>
              </a:rPr>
              <a:t>positive </a:t>
            </a:r>
            <a:r>
              <a:rPr sz="1200" dirty="0">
                <a:latin typeface="Arial"/>
                <a:cs typeface="Arial"/>
              </a:rPr>
              <a:t>market</a:t>
            </a:r>
            <a:r>
              <a:rPr sz="1200" spc="-5" dirty="0">
                <a:latin typeface="Arial"/>
                <a:cs typeface="Arial"/>
              </a:rPr>
              <a:t> development: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900988" y="2146045"/>
          <a:ext cx="5943600" cy="14465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271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0629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Option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Fixed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 Costs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9445">
                <a:tc>
                  <a:txBody>
                    <a:bodyPr/>
                    <a:lstStyle/>
                    <a:p>
                      <a:pPr marL="71120" marR="213995">
                        <a:lnSpc>
                          <a:spcPct val="95900"/>
                        </a:lnSpc>
                        <a:spcBef>
                          <a:spcPts val="61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Increase distribution center capacity and imply new Min-  Max values 100-200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at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distribution center and 120-240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at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factory in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inventory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control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policy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$10,000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17843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Build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a second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distribution center in China and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imply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Dual  Sourcing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$50,000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/>
          <p:nvPr/>
        </p:nvSpPr>
        <p:spPr>
          <a:xfrm>
            <a:off x="888288" y="3796410"/>
            <a:ext cx="5915025" cy="1171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 dirty="0">
                <a:latin typeface="Arial"/>
                <a:cs typeface="Arial"/>
              </a:rPr>
              <a:t>Improvement </a:t>
            </a:r>
            <a:r>
              <a:rPr sz="1400" b="1" spc="-10" dirty="0">
                <a:latin typeface="Arial"/>
                <a:cs typeface="Arial"/>
              </a:rPr>
              <a:t>Action: </a:t>
            </a:r>
            <a:r>
              <a:rPr sz="1400" b="1" spc="-5" dirty="0">
                <a:latin typeface="Arial"/>
                <a:cs typeface="Arial"/>
              </a:rPr>
              <a:t>Single Distribution Center </a:t>
            </a:r>
            <a:r>
              <a:rPr sz="1400" b="1" dirty="0">
                <a:latin typeface="Arial"/>
                <a:cs typeface="Arial"/>
              </a:rPr>
              <a:t>- </a:t>
            </a:r>
            <a:r>
              <a:rPr sz="1400" b="1" spc="-5" dirty="0">
                <a:latin typeface="Arial"/>
                <a:cs typeface="Arial"/>
              </a:rPr>
              <a:t>Increased</a:t>
            </a:r>
            <a:r>
              <a:rPr sz="1400" b="1" spc="45" dirty="0">
                <a:latin typeface="Arial"/>
                <a:cs typeface="Arial"/>
              </a:rPr>
              <a:t> </a:t>
            </a:r>
            <a:r>
              <a:rPr sz="1400" b="1" dirty="0">
                <a:latin typeface="Arial"/>
                <a:cs typeface="Arial"/>
              </a:rPr>
              <a:t>Capacity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65"/>
              </a:spcBef>
            </a:pPr>
            <a:r>
              <a:rPr sz="1200" b="1" spc="-5" dirty="0">
                <a:latin typeface="Arial"/>
                <a:cs typeface="Arial"/>
              </a:rPr>
              <a:t>Experimental Result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The simulation provides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following results </a:t>
            </a:r>
            <a:r>
              <a:rPr sz="1200" dirty="0">
                <a:latin typeface="Arial"/>
                <a:cs typeface="Arial"/>
              </a:rPr>
              <a:t>for the </a:t>
            </a:r>
            <a:r>
              <a:rPr sz="1200" spc="-5" dirty="0">
                <a:latin typeface="Arial"/>
                <a:cs typeface="Arial"/>
              </a:rPr>
              <a:t>optimistic scenario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high </a:t>
            </a:r>
            <a:r>
              <a:rPr sz="1200" dirty="0">
                <a:latin typeface="Arial"/>
                <a:cs typeface="Arial"/>
              </a:rPr>
              <a:t>de-  </a:t>
            </a:r>
            <a:r>
              <a:rPr sz="1200" spc="-5" dirty="0">
                <a:latin typeface="Arial"/>
                <a:cs typeface="Arial"/>
              </a:rPr>
              <a:t>mand and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redesign in the </a:t>
            </a:r>
            <a:r>
              <a:rPr sz="1200" b="1" spc="-5" dirty="0">
                <a:latin typeface="Arial"/>
                <a:cs typeface="Arial"/>
              </a:rPr>
              <a:t>single distribution center-increased capacity  </a:t>
            </a:r>
            <a:r>
              <a:rPr sz="1200" spc="-5" dirty="0">
                <a:latin typeface="Arial"/>
                <a:cs typeface="Arial"/>
              </a:rPr>
              <a:t>option (Figures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112-114).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88288" y="6736460"/>
            <a:ext cx="339852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112: </a:t>
            </a:r>
            <a:r>
              <a:rPr sz="1200" spc="-5" dirty="0">
                <a:latin typeface="Arial"/>
                <a:cs typeface="Arial"/>
              </a:rPr>
              <a:t>Financial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customer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88288" y="8649461"/>
            <a:ext cx="26117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113: </a:t>
            </a:r>
            <a:r>
              <a:rPr sz="1200" spc="-5" dirty="0">
                <a:latin typeface="Arial"/>
                <a:cs typeface="Arial"/>
              </a:rPr>
              <a:t>Operational performance.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00430" y="5108447"/>
            <a:ext cx="5759196" cy="157340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5108" y="7115785"/>
            <a:ext cx="5730826" cy="147741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100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2281173"/>
            <a:ext cx="4636135" cy="11398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114: </a:t>
            </a:r>
            <a:r>
              <a:rPr sz="1200" spc="-5" dirty="0">
                <a:latin typeface="Arial"/>
                <a:cs typeface="Arial"/>
              </a:rPr>
              <a:t>Production and sourcing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b="1" spc="-5" dirty="0">
                <a:latin typeface="Arial"/>
                <a:cs typeface="Arial"/>
              </a:rPr>
              <a:t>Result</a:t>
            </a:r>
            <a:r>
              <a:rPr sz="1200" b="1" spc="5" dirty="0">
                <a:latin typeface="Arial"/>
                <a:cs typeface="Arial"/>
              </a:rPr>
              <a:t> </a:t>
            </a:r>
            <a:r>
              <a:rPr sz="1200" b="1" spc="-10" dirty="0">
                <a:latin typeface="Arial"/>
                <a:cs typeface="Arial"/>
              </a:rPr>
              <a:t>Analysis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Table 16 shows </a:t>
            </a:r>
            <a:r>
              <a:rPr sz="1200" dirty="0">
                <a:latin typeface="Arial"/>
                <a:cs typeface="Arial"/>
              </a:rPr>
              <a:t>us the </a:t>
            </a:r>
            <a:r>
              <a:rPr sz="1200" spc="-5" dirty="0">
                <a:latin typeface="Arial"/>
                <a:cs typeface="Arial"/>
              </a:rPr>
              <a:t>redesigned supply </a:t>
            </a:r>
            <a:r>
              <a:rPr sz="1200" dirty="0">
                <a:latin typeface="Arial"/>
                <a:cs typeface="Arial"/>
              </a:rPr>
              <a:t>chain’s </a:t>
            </a:r>
            <a:r>
              <a:rPr sz="1200" spc="-5" dirty="0">
                <a:latin typeface="Arial"/>
                <a:cs typeface="Arial"/>
              </a:rPr>
              <a:t>impact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the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KPI.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dirty="0">
                <a:latin typeface="Arial"/>
                <a:cs typeface="Arial"/>
              </a:rPr>
              <a:t>Table 16: </a:t>
            </a:r>
            <a:r>
              <a:rPr sz="1200" dirty="0">
                <a:latin typeface="Arial"/>
                <a:cs typeface="Arial"/>
              </a:rPr>
              <a:t>KPI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comparison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900988" y="3485641"/>
          <a:ext cx="5908040" cy="63195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895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703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3804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782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23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6200" marR="401955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Op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ic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Scenario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6200" marR="191135">
                        <a:lnSpc>
                          <a:spcPts val="1270"/>
                        </a:lnSpc>
                        <a:spcBef>
                          <a:spcPts val="59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AS-IS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Supply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Chain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Design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Optimistic Scenario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Redesign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4930" marR="229235">
                        <a:lnSpc>
                          <a:spcPts val="1260"/>
                        </a:lnSpc>
                        <a:spcBef>
                          <a:spcPts val="630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“single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distribution center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-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increased 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capacity”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239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Financial and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customer</a:t>
                      </a:r>
                      <a:r>
                        <a:rPr sz="1100" spc="-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Opportunity cost,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Production cost,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90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750.0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198 000.0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Profit,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978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875.28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1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959 173.76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Revenue,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1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071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2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160 000.0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 cost,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92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124.72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200 826.24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6200" marR="236854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(distribution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cen-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ter),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685.44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382.4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(Factory),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689.28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443.84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Service level,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Lead time,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days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Operational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6200" marR="104775">
                        <a:lnSpc>
                          <a:spcPts val="1280"/>
                        </a:lnSpc>
                        <a:spcBef>
                          <a:spcPts val="63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capacity usage in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supply  chain,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00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6200" marR="9842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inventory in the supply chain  (distribution center),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6200" marR="9842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inventory in the supply chain  (Factory),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240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Production and sourcing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</a:tbl>
          </a:graphicData>
        </a:graphic>
      </p:graphicFrame>
      <p:sp>
        <p:nvSpPr>
          <p:cNvPr id="6" name="object 6"/>
          <p:cNvSpPr/>
          <p:nvPr/>
        </p:nvSpPr>
        <p:spPr>
          <a:xfrm>
            <a:off x="905065" y="905318"/>
            <a:ext cx="5678922" cy="132099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101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908040" cy="31203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895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703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3804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77569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6200" marR="40195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Op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ic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Scenario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6200" marR="191135">
                        <a:lnSpc>
                          <a:spcPts val="1260"/>
                        </a:lnSpc>
                        <a:spcBef>
                          <a:spcPts val="61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AS-IS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Supply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Chain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Design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Optimistic Scenario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Redesign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4930" marR="229235">
                        <a:lnSpc>
                          <a:spcPts val="1270"/>
                        </a:lnSpc>
                        <a:spcBef>
                          <a:spcPts val="62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“single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distribution center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-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increased 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capacity”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Current backlog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delayed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dropped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109.0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in-time 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71.0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877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orders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arrived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71.0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Produced,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1815.0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93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3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960.0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888288" y="4151502"/>
            <a:ext cx="5948680" cy="244729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Table 16 shows </a:t>
            </a:r>
            <a:r>
              <a:rPr sz="1200" dirty="0">
                <a:latin typeface="Arial"/>
                <a:cs typeface="Arial"/>
              </a:rPr>
              <a:t>us the </a:t>
            </a:r>
            <a:r>
              <a:rPr sz="1200" spc="-5" dirty="0">
                <a:latin typeface="Arial"/>
                <a:cs typeface="Arial"/>
              </a:rPr>
              <a:t>redesigned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performs </a:t>
            </a:r>
            <a:r>
              <a:rPr sz="1200" dirty="0">
                <a:latin typeface="Arial"/>
                <a:cs typeface="Arial"/>
              </a:rPr>
              <a:t>far </a:t>
            </a:r>
            <a:r>
              <a:rPr sz="1200" spc="-5" dirty="0">
                <a:latin typeface="Arial"/>
                <a:cs typeface="Arial"/>
              </a:rPr>
              <a:t>better </a:t>
            </a:r>
            <a:r>
              <a:rPr sz="1200" dirty="0">
                <a:latin typeface="Arial"/>
                <a:cs typeface="Arial"/>
              </a:rPr>
              <a:t>than </a:t>
            </a:r>
            <a:r>
              <a:rPr sz="1200" spc="-5" dirty="0">
                <a:latin typeface="Arial"/>
                <a:cs typeface="Arial"/>
              </a:rPr>
              <a:t>the AS-IS sup-  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design. Financial, </a:t>
            </a:r>
            <a:r>
              <a:rPr sz="1200" dirty="0">
                <a:latin typeface="Arial"/>
                <a:cs typeface="Arial"/>
              </a:rPr>
              <a:t>customer, </a:t>
            </a:r>
            <a:r>
              <a:rPr sz="1200" spc="-5" dirty="0">
                <a:latin typeface="Arial"/>
                <a:cs typeface="Arial"/>
              </a:rPr>
              <a:t>and operational performance have </a:t>
            </a:r>
            <a:r>
              <a:rPr sz="1200" dirty="0">
                <a:latin typeface="Arial"/>
                <a:cs typeface="Arial"/>
              </a:rPr>
              <a:t>all </a:t>
            </a:r>
            <a:r>
              <a:rPr sz="1200" spc="-5" dirty="0">
                <a:latin typeface="Arial"/>
                <a:cs typeface="Arial"/>
              </a:rPr>
              <a:t>improved  </a:t>
            </a:r>
            <a:r>
              <a:rPr sz="1200" dirty="0">
                <a:latin typeface="Arial"/>
                <a:cs typeface="Arial"/>
              </a:rPr>
              <a:t>and the </a:t>
            </a:r>
            <a:r>
              <a:rPr sz="1200" spc="5" dirty="0">
                <a:latin typeface="Arial"/>
                <a:cs typeface="Arial"/>
              </a:rPr>
              <a:t>WHC </a:t>
            </a:r>
            <a:r>
              <a:rPr sz="1200" spc="-5" dirty="0">
                <a:latin typeface="Arial"/>
                <a:cs typeface="Arial"/>
              </a:rPr>
              <a:t>can almost double its total profit.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results also point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maximum  </a:t>
            </a:r>
            <a:r>
              <a:rPr sz="1200" dirty="0">
                <a:latin typeface="Arial"/>
                <a:cs typeface="Arial"/>
              </a:rPr>
              <a:t>capacity the </a:t>
            </a:r>
            <a:r>
              <a:rPr sz="1200" spc="-5" dirty="0">
                <a:latin typeface="Arial"/>
                <a:cs typeface="Arial"/>
              </a:rPr>
              <a:t>extended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spc="-5" dirty="0">
                <a:latin typeface="Arial"/>
                <a:cs typeface="Arial"/>
              </a:rPr>
              <a:t>need (200 </a:t>
            </a:r>
            <a:r>
              <a:rPr sz="1200" dirty="0">
                <a:latin typeface="Arial"/>
                <a:cs typeface="Arial"/>
              </a:rPr>
              <a:t>pcs) as </a:t>
            </a:r>
            <a:r>
              <a:rPr sz="1200" spc="-5" dirty="0">
                <a:latin typeface="Arial"/>
                <a:cs typeface="Arial"/>
              </a:rPr>
              <a:t>well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the required </a:t>
            </a:r>
            <a:r>
              <a:rPr sz="1200" dirty="0">
                <a:latin typeface="Arial"/>
                <a:cs typeface="Arial"/>
              </a:rPr>
              <a:t>pro-  </a:t>
            </a:r>
            <a:r>
              <a:rPr sz="1200" spc="-5" dirty="0">
                <a:latin typeface="Arial"/>
                <a:cs typeface="Arial"/>
              </a:rPr>
              <a:t>duction capacity (3,960 units).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Improvement </a:t>
            </a:r>
            <a:r>
              <a:rPr sz="1400" b="1" spc="-10" dirty="0">
                <a:latin typeface="Arial"/>
                <a:cs typeface="Arial"/>
              </a:rPr>
              <a:t>Action: New </a:t>
            </a:r>
            <a:r>
              <a:rPr sz="1400" b="1" spc="-5" dirty="0">
                <a:latin typeface="Arial"/>
                <a:cs typeface="Arial"/>
              </a:rPr>
              <a:t>Distribution Center </a:t>
            </a:r>
            <a:r>
              <a:rPr sz="1400" b="1" dirty="0">
                <a:latin typeface="Arial"/>
                <a:cs typeface="Arial"/>
              </a:rPr>
              <a:t>- </a:t>
            </a:r>
            <a:r>
              <a:rPr sz="1400" b="1" spc="-5" dirty="0">
                <a:latin typeface="Arial"/>
                <a:cs typeface="Arial"/>
              </a:rPr>
              <a:t>Dual</a:t>
            </a:r>
            <a:r>
              <a:rPr sz="1400" b="1" spc="70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Sourcing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50"/>
              </a:spcBef>
            </a:pPr>
            <a:r>
              <a:rPr sz="1200" b="1" spc="-5" dirty="0">
                <a:latin typeface="Arial"/>
                <a:cs typeface="Arial"/>
              </a:rPr>
              <a:t>Changing the Scenario’s Sourcing</a:t>
            </a:r>
            <a:r>
              <a:rPr sz="1200" b="1" spc="15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Policy</a:t>
            </a:r>
            <a:endParaRPr sz="1200">
              <a:latin typeface="Arial"/>
              <a:cs typeface="Arial"/>
            </a:endParaRPr>
          </a:p>
          <a:p>
            <a:pPr marL="12700" marR="22860">
              <a:lnSpc>
                <a:spcPts val="1380"/>
              </a:lnSpc>
              <a:spcBef>
                <a:spcPts val="635"/>
              </a:spcBef>
            </a:pPr>
            <a:r>
              <a:rPr sz="1200" spc="5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perform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experiment that </a:t>
            </a:r>
            <a:r>
              <a:rPr sz="1200" dirty="0">
                <a:latin typeface="Arial"/>
                <a:cs typeface="Arial"/>
              </a:rPr>
              <a:t>uses </a:t>
            </a:r>
            <a:r>
              <a:rPr sz="1200" spc="-5" dirty="0">
                <a:latin typeface="Arial"/>
                <a:cs typeface="Arial"/>
              </a:rPr>
              <a:t>dual sourcing,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need </a:t>
            </a:r>
            <a:r>
              <a:rPr sz="1200" spc="-5" dirty="0">
                <a:latin typeface="Arial"/>
                <a:cs typeface="Arial"/>
              </a:rPr>
              <a:t>to update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scenario.  First,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need </a:t>
            </a:r>
            <a:r>
              <a:rPr sz="1200" spc="-5" dirty="0">
                <a:latin typeface="Arial"/>
                <a:cs typeface="Arial"/>
              </a:rPr>
              <a:t>to go to </a:t>
            </a:r>
            <a:r>
              <a:rPr sz="1200" b="1" dirty="0">
                <a:latin typeface="Arial"/>
                <a:cs typeface="Arial"/>
              </a:rPr>
              <a:t>Sourcing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change the single sourcing policy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multiple </a:t>
            </a:r>
            <a:r>
              <a:rPr sz="1200" dirty="0">
                <a:latin typeface="Arial"/>
                <a:cs typeface="Arial"/>
              </a:rPr>
              <a:t>source  </a:t>
            </a:r>
            <a:r>
              <a:rPr sz="1200" spc="-5" dirty="0">
                <a:latin typeface="Arial"/>
                <a:cs typeface="Arial"/>
              </a:rPr>
              <a:t>policy </a:t>
            </a:r>
            <a:r>
              <a:rPr sz="1200" spc="5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deliveries </a:t>
            </a:r>
            <a:r>
              <a:rPr sz="1200" dirty="0">
                <a:latin typeface="Arial"/>
                <a:cs typeface="Arial"/>
              </a:rPr>
              <a:t>from </a:t>
            </a:r>
            <a:r>
              <a:rPr sz="1200" spc="-5" dirty="0">
                <a:latin typeface="Arial"/>
                <a:cs typeface="Arial"/>
              </a:rPr>
              <a:t>the distribution centers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customers. Do </a:t>
            </a:r>
            <a:r>
              <a:rPr sz="1200" dirty="0">
                <a:latin typeface="Arial"/>
                <a:cs typeface="Arial"/>
              </a:rPr>
              <a:t>not </a:t>
            </a:r>
            <a:r>
              <a:rPr sz="1200" spc="-5" dirty="0">
                <a:latin typeface="Arial"/>
                <a:cs typeface="Arial"/>
              </a:rPr>
              <a:t>forget to </a:t>
            </a:r>
            <a:r>
              <a:rPr sz="1200" dirty="0">
                <a:latin typeface="Arial"/>
                <a:cs typeface="Arial"/>
              </a:rPr>
              <a:t>cre-  ate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new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in China! (Figure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115).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102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384674"/>
            <a:ext cx="4169410" cy="5607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115: </a:t>
            </a:r>
            <a:r>
              <a:rPr sz="1200" spc="-5" dirty="0">
                <a:latin typeface="Arial"/>
                <a:cs typeface="Arial"/>
              </a:rPr>
              <a:t>Sourcing policy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selection.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spc="-5" dirty="0">
                <a:latin typeface="Arial"/>
                <a:cs typeface="Arial"/>
              </a:rPr>
              <a:t>Second,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set up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parameters (Figure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116).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6215252"/>
            <a:ext cx="5621020" cy="737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116: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Third,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consider </a:t>
            </a:r>
            <a:r>
              <a:rPr sz="1200" spc="-5" dirty="0">
                <a:latin typeface="Arial"/>
                <a:cs typeface="Arial"/>
              </a:rPr>
              <a:t>$50,000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fixed costs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opening </a:t>
            </a:r>
            <a:r>
              <a:rPr sz="1200" dirty="0">
                <a:latin typeface="Arial"/>
                <a:cs typeface="Arial"/>
              </a:rPr>
              <a:t>the new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in  China (Figure</a:t>
            </a:r>
            <a:r>
              <a:rPr sz="1200" dirty="0">
                <a:latin typeface="Arial"/>
                <a:cs typeface="Arial"/>
              </a:rPr>
              <a:t> 117).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7667625"/>
            <a:ext cx="5611495" cy="561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117: </a:t>
            </a:r>
            <a:r>
              <a:rPr sz="1200" spc="-5" dirty="0">
                <a:latin typeface="Arial"/>
                <a:cs typeface="Arial"/>
              </a:rPr>
              <a:t>Distribution center/factory settings.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spc="-5" dirty="0">
                <a:latin typeface="Arial"/>
                <a:cs typeface="Arial"/>
              </a:rPr>
              <a:t>Finally,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add </a:t>
            </a:r>
            <a:r>
              <a:rPr sz="1200" spc="-5" dirty="0">
                <a:latin typeface="Arial"/>
                <a:cs typeface="Arial"/>
              </a:rPr>
              <a:t>paths to and from the </a:t>
            </a:r>
            <a:r>
              <a:rPr sz="1200" dirty="0">
                <a:latin typeface="Arial"/>
                <a:cs typeface="Arial"/>
              </a:rPr>
              <a:t>new </a:t>
            </a:r>
            <a:r>
              <a:rPr sz="1200" spc="-5" dirty="0">
                <a:latin typeface="Arial"/>
                <a:cs typeface="Arial"/>
              </a:rPr>
              <a:t>distribution center in China (Figure</a:t>
            </a:r>
            <a:r>
              <a:rPr sz="1200" spc="10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118).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88288" y="9423603"/>
            <a:ext cx="23374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118: </a:t>
            </a:r>
            <a:r>
              <a:rPr sz="1200" spc="-5" dirty="0">
                <a:latin typeface="Arial"/>
                <a:cs typeface="Arial"/>
              </a:rPr>
              <a:t>Transportation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900988" y="900683"/>
            <a:ext cx="5760529" cy="342963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04922" y="5010149"/>
            <a:ext cx="5754449" cy="114998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4663" y="7092695"/>
            <a:ext cx="5685324" cy="52019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03932" y="8369807"/>
            <a:ext cx="5698670" cy="998219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5264784" y="1327810"/>
            <a:ext cx="1388744" cy="1026642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103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00988" y="906779"/>
            <a:ext cx="5934075" cy="50355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9375" rIns="0" bIns="0" rtlCol="0">
            <a:spAutoFit/>
          </a:bodyPr>
          <a:lstStyle/>
          <a:p>
            <a:pPr marL="112395" marR="185420">
              <a:lnSpc>
                <a:spcPts val="1380"/>
              </a:lnSpc>
              <a:spcBef>
                <a:spcPts val="62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policies immediately </a:t>
            </a:r>
            <a:r>
              <a:rPr sz="1200" dirty="0">
                <a:latin typeface="Arial"/>
                <a:cs typeface="Arial"/>
              </a:rPr>
              <a:t>interact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production policy. </a:t>
            </a:r>
            <a:r>
              <a:rPr sz="1200" dirty="0">
                <a:latin typeface="Arial"/>
                <a:cs typeface="Arial"/>
              </a:rPr>
              <a:t>Produc-  tion </a:t>
            </a:r>
            <a:r>
              <a:rPr sz="1200" spc="-5" dirty="0">
                <a:latin typeface="Arial"/>
                <a:cs typeface="Arial"/>
              </a:rPr>
              <a:t>is controlled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parameters of inventory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policies.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988" y="903731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91844" y="1413001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888288" y="1478025"/>
            <a:ext cx="5789930" cy="87884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200" b="1" spc="-5" dirty="0">
                <a:latin typeface="Arial"/>
                <a:cs typeface="Arial"/>
              </a:rPr>
              <a:t>Experimental Result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The simulation provides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results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following optimistic scenario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high </a:t>
            </a:r>
            <a:r>
              <a:rPr sz="1200" dirty="0">
                <a:latin typeface="Arial"/>
                <a:cs typeface="Arial"/>
              </a:rPr>
              <a:t>de-  </a:t>
            </a:r>
            <a:r>
              <a:rPr sz="1200" spc="-5" dirty="0">
                <a:latin typeface="Arial"/>
                <a:cs typeface="Arial"/>
              </a:rPr>
              <a:t>mand and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redesign in the </a:t>
            </a:r>
            <a:r>
              <a:rPr sz="1200" b="1" spc="-5" dirty="0">
                <a:latin typeface="Arial"/>
                <a:cs typeface="Arial"/>
              </a:rPr>
              <a:t>new distribution </a:t>
            </a:r>
            <a:r>
              <a:rPr sz="1200" b="1" dirty="0">
                <a:latin typeface="Arial"/>
                <a:cs typeface="Arial"/>
              </a:rPr>
              <a:t>center – dual </a:t>
            </a:r>
            <a:r>
              <a:rPr sz="1200" b="1" spc="-5" dirty="0">
                <a:latin typeface="Arial"/>
                <a:cs typeface="Arial"/>
              </a:rPr>
              <a:t>sourcing </a:t>
            </a:r>
            <a:r>
              <a:rPr sz="1200" dirty="0">
                <a:latin typeface="Arial"/>
                <a:cs typeface="Arial"/>
              </a:rPr>
              <a:t>op-  tion </a:t>
            </a:r>
            <a:r>
              <a:rPr sz="1200" spc="-5" dirty="0">
                <a:latin typeface="Arial"/>
                <a:cs typeface="Arial"/>
              </a:rPr>
              <a:t>(Figures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119-122).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88288" y="5658738"/>
            <a:ext cx="265303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119: </a:t>
            </a:r>
            <a:r>
              <a:rPr sz="1200" spc="-5" dirty="0">
                <a:latin typeface="Arial"/>
                <a:cs typeface="Arial"/>
              </a:rPr>
              <a:t>Dual sourcing</a:t>
            </a:r>
            <a:r>
              <a:rPr sz="1200" spc="-6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experiment.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88288" y="7594472"/>
            <a:ext cx="339852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120: </a:t>
            </a:r>
            <a:r>
              <a:rPr sz="1200" spc="-5" dirty="0">
                <a:latin typeface="Arial"/>
                <a:cs typeface="Arial"/>
              </a:rPr>
              <a:t>Financial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customer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88288" y="9652203"/>
            <a:ext cx="25679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121: </a:t>
            </a:r>
            <a:r>
              <a:rPr sz="1200" spc="-5" dirty="0">
                <a:latin typeface="Arial"/>
                <a:cs typeface="Arial"/>
              </a:rPr>
              <a:t>Operational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900430" y="2497962"/>
            <a:ext cx="5485257" cy="310578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900430" y="6033515"/>
            <a:ext cx="5508513" cy="150507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903932" y="7971368"/>
            <a:ext cx="5474836" cy="162527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104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2491485"/>
            <a:ext cx="4433570" cy="11150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122: </a:t>
            </a:r>
            <a:r>
              <a:rPr sz="1200" spc="-5" dirty="0">
                <a:latin typeface="Arial"/>
                <a:cs typeface="Arial"/>
              </a:rPr>
              <a:t>Production and sourcing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spc="-5" dirty="0">
                <a:latin typeface="Arial"/>
                <a:cs typeface="Arial"/>
              </a:rPr>
              <a:t>Result</a:t>
            </a:r>
            <a:r>
              <a:rPr sz="1200" b="1" spc="5" dirty="0">
                <a:latin typeface="Arial"/>
                <a:cs typeface="Arial"/>
              </a:rPr>
              <a:t> </a:t>
            </a:r>
            <a:r>
              <a:rPr sz="1200" b="1" spc="-10" dirty="0">
                <a:latin typeface="Arial"/>
                <a:cs typeface="Arial"/>
              </a:rPr>
              <a:t>Analysis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Table 17 shows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redesigned supply chain’s impact on the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KPI.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dirty="0">
                <a:latin typeface="Arial"/>
                <a:cs typeface="Arial"/>
              </a:rPr>
              <a:t>Table 17: </a:t>
            </a:r>
            <a:r>
              <a:rPr sz="1200" dirty="0">
                <a:latin typeface="Arial"/>
                <a:cs typeface="Arial"/>
              </a:rPr>
              <a:t>KPI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comparison.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900988" y="3671950"/>
          <a:ext cx="5908040" cy="591693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548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157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792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493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43510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22034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Optimistic</a:t>
                      </a:r>
                      <a:r>
                        <a:rPr sz="1100" b="1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Sce-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nario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120" marR="340995">
                        <a:lnSpc>
                          <a:spcPts val="1260"/>
                        </a:lnSpc>
                        <a:spcBef>
                          <a:spcPts val="61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AS-IS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Supply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Chain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Design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 marR="28575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Optimistic</a:t>
                      </a:r>
                      <a:r>
                        <a:rPr sz="1100" b="1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Sce-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nario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215" marR="143510">
                        <a:lnSpc>
                          <a:spcPts val="1260"/>
                        </a:lnSpc>
                        <a:spcBef>
                          <a:spcPts val="61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Supply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Chain</a:t>
                      </a:r>
                      <a:r>
                        <a:rPr sz="1100" b="1" spc="-8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Re-  design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215" marR="107314">
                        <a:lnSpc>
                          <a:spcPts val="1260"/>
                        </a:lnSpc>
                        <a:spcBef>
                          <a:spcPts val="610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“single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distribu-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tion center -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in-  creased</a:t>
                      </a:r>
                      <a:r>
                        <a:rPr sz="1100" b="1" spc="-6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capacity”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38608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Op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ic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Scenario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120" marR="176530">
                        <a:lnSpc>
                          <a:spcPts val="1260"/>
                        </a:lnSpc>
                        <a:spcBef>
                          <a:spcPts val="61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Supply</a:t>
                      </a:r>
                      <a:r>
                        <a:rPr sz="1100" b="1" spc="-10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Chain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Redesign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120" marR="83185">
                        <a:lnSpc>
                          <a:spcPts val="1260"/>
                        </a:lnSpc>
                        <a:spcBef>
                          <a:spcPts val="610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“new distribu-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tion center –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dual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sourcing”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1120" marR="8064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Financial and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customer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perfor-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Opportunity cost,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Production cost,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90 750.0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198 000.0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250.0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Profit,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978 875.28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1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959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173.76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1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969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887.94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Revenue,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1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071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2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160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2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151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 cost,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92 124.72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200 826.24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181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112.06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1974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(distribu-  tion center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US),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685.44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382.4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107.41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1974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(distribu-  tion center China),</a:t>
                      </a:r>
                      <a:r>
                        <a:rPr sz="11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-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-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61.75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ts val="129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</a:t>
                      </a:r>
                      <a:r>
                        <a:rPr sz="1100" spc="-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(Factory),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120">
                        <a:lnSpc>
                          <a:spcPts val="1290"/>
                        </a:lnSpc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689.28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443.84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692.89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Service level,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Lead time,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days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2.09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Operational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sp>
        <p:nvSpPr>
          <p:cNvPr id="6" name="object 6"/>
          <p:cNvSpPr/>
          <p:nvPr/>
        </p:nvSpPr>
        <p:spPr>
          <a:xfrm>
            <a:off x="900430" y="900683"/>
            <a:ext cx="4086525" cy="153581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105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908040" cy="64001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548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157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792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493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4357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22034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Optimistic</a:t>
                      </a:r>
                      <a:r>
                        <a:rPr sz="1100" b="1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Sce-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nario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120" marR="340995">
                        <a:lnSpc>
                          <a:spcPts val="1260"/>
                        </a:lnSpc>
                        <a:spcBef>
                          <a:spcPts val="61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AS-IS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Supply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Chain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Design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 marR="28575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Optimistic</a:t>
                      </a:r>
                      <a:r>
                        <a:rPr sz="1100" b="1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Sce-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nario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215" marR="143510">
                        <a:lnSpc>
                          <a:spcPts val="1260"/>
                        </a:lnSpc>
                        <a:spcBef>
                          <a:spcPts val="61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Supply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Chain</a:t>
                      </a:r>
                      <a:r>
                        <a:rPr sz="1100" b="1" spc="-8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Re-  design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215" marR="107314">
                        <a:lnSpc>
                          <a:spcPts val="1260"/>
                        </a:lnSpc>
                        <a:spcBef>
                          <a:spcPts val="61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“single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distribu-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tion center -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in-  creased</a:t>
                      </a:r>
                      <a:r>
                        <a:rPr sz="1100" b="1" spc="-6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capacity”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38608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Op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ic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Scenario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120" marR="176530">
                        <a:lnSpc>
                          <a:spcPts val="1260"/>
                        </a:lnSpc>
                        <a:spcBef>
                          <a:spcPts val="61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Supply</a:t>
                      </a:r>
                      <a:r>
                        <a:rPr sz="1100" b="1" spc="-10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Chain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Redesign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120" marR="83185">
                        <a:lnSpc>
                          <a:spcPts val="1260"/>
                        </a:lnSpc>
                        <a:spcBef>
                          <a:spcPts val="61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“new distribu-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tion center –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dual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sourcing”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25209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capacity usage in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supply chain,</a:t>
                      </a:r>
                      <a:r>
                        <a:rPr sz="11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170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9445">
                <a:tc>
                  <a:txBody>
                    <a:bodyPr/>
                    <a:lstStyle/>
                    <a:p>
                      <a:pPr marL="71120" marR="71755">
                        <a:lnSpc>
                          <a:spcPct val="95900"/>
                        </a:lnSpc>
                        <a:spcBef>
                          <a:spcPts val="61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inventory in the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sup-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ply chain (distribution center  US),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1350">
                <a:tc>
                  <a:txBody>
                    <a:bodyPr/>
                    <a:lstStyle/>
                    <a:p>
                      <a:pPr marL="71120" marR="71755">
                        <a:lnSpc>
                          <a:spcPct val="95900"/>
                        </a:lnSpc>
                        <a:spcBef>
                          <a:spcPts val="61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inventory in the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sup-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ply chain (distribution center  China),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-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-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7175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inventory in the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sup-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ply chain (Factory),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240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190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18097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Production and sourcing per-  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Current backlog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delayed 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dropped 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109.0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in-time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71.0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179.0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orders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arrived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71.0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179.0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Produced,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1815.0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3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960.0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3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605.0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888288" y="7431404"/>
            <a:ext cx="5916930" cy="151193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39370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Table 17 shows </a:t>
            </a:r>
            <a:r>
              <a:rPr sz="1200" dirty="0">
                <a:latin typeface="Arial"/>
                <a:cs typeface="Arial"/>
              </a:rPr>
              <a:t>us the </a:t>
            </a:r>
            <a:r>
              <a:rPr sz="1200" spc="-5" dirty="0">
                <a:latin typeface="Arial"/>
                <a:cs typeface="Arial"/>
              </a:rPr>
              <a:t>redesigned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performs much better than the AS-IS 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and the first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redesign option. Financial, </a:t>
            </a:r>
            <a:r>
              <a:rPr sz="1200" dirty="0">
                <a:latin typeface="Arial"/>
                <a:cs typeface="Arial"/>
              </a:rPr>
              <a:t>customer and  </a:t>
            </a:r>
            <a:r>
              <a:rPr sz="1200" spc="-5" dirty="0">
                <a:latin typeface="Arial"/>
                <a:cs typeface="Arial"/>
              </a:rPr>
              <a:t>operational performance have all improved, </a:t>
            </a:r>
            <a:r>
              <a:rPr sz="1200" dirty="0">
                <a:latin typeface="Arial"/>
                <a:cs typeface="Arial"/>
              </a:rPr>
              <a:t>and the </a:t>
            </a:r>
            <a:r>
              <a:rPr sz="1200" spc="5" dirty="0">
                <a:latin typeface="Arial"/>
                <a:cs typeface="Arial"/>
              </a:rPr>
              <a:t>WHC </a:t>
            </a:r>
            <a:r>
              <a:rPr sz="1200" spc="-5" dirty="0">
                <a:latin typeface="Arial"/>
                <a:cs typeface="Arial"/>
              </a:rPr>
              <a:t>can double its total profit  compared </a:t>
            </a:r>
            <a:r>
              <a:rPr sz="1200" dirty="0">
                <a:latin typeface="Arial"/>
                <a:cs typeface="Arial"/>
              </a:rPr>
              <a:t>to the </a:t>
            </a:r>
            <a:r>
              <a:rPr sz="1200" spc="-5" dirty="0">
                <a:latin typeface="Arial"/>
                <a:cs typeface="Arial"/>
              </a:rPr>
              <a:t>first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redesign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option.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ct val="95900"/>
              </a:lnSpc>
              <a:spcBef>
                <a:spcPts val="565"/>
              </a:spcBef>
            </a:pPr>
            <a:r>
              <a:rPr sz="1200" spc="-5" dirty="0">
                <a:latin typeface="Arial"/>
                <a:cs typeface="Arial"/>
              </a:rPr>
              <a:t>The results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also evidence of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maximum distribution center capacity that the new 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in China (170 </a:t>
            </a:r>
            <a:r>
              <a:rPr sz="1200" dirty="0">
                <a:latin typeface="Arial"/>
                <a:cs typeface="Arial"/>
              </a:rPr>
              <a:t>m</a:t>
            </a:r>
            <a:r>
              <a:rPr sz="1200" baseline="27777" dirty="0">
                <a:latin typeface="Arial"/>
                <a:cs typeface="Arial"/>
              </a:rPr>
              <a:t>3</a:t>
            </a:r>
            <a:r>
              <a:rPr sz="1200" dirty="0">
                <a:latin typeface="Arial"/>
                <a:cs typeface="Arial"/>
              </a:rPr>
              <a:t>) </a:t>
            </a:r>
            <a:r>
              <a:rPr sz="1200" spc="-5" dirty="0">
                <a:latin typeface="Arial"/>
                <a:cs typeface="Arial"/>
              </a:rPr>
              <a:t>needs as well </a:t>
            </a:r>
            <a:r>
              <a:rPr sz="1200" dirty="0">
                <a:latin typeface="Arial"/>
                <a:cs typeface="Arial"/>
              </a:rPr>
              <a:t>as the </a:t>
            </a:r>
            <a:r>
              <a:rPr sz="1200" spc="-5" dirty="0">
                <a:latin typeface="Arial"/>
                <a:cs typeface="Arial"/>
              </a:rPr>
              <a:t>production capacity </a:t>
            </a:r>
            <a:r>
              <a:rPr sz="1200" dirty="0">
                <a:latin typeface="Arial"/>
                <a:cs typeface="Arial"/>
              </a:rPr>
              <a:t>(3,605  </a:t>
            </a:r>
            <a:r>
              <a:rPr sz="1200" spc="-5" dirty="0">
                <a:latin typeface="Arial"/>
                <a:cs typeface="Arial"/>
              </a:rPr>
              <a:t>units). </a:t>
            </a:r>
            <a:r>
              <a:rPr sz="1200" dirty="0">
                <a:latin typeface="Arial"/>
                <a:cs typeface="Arial"/>
              </a:rPr>
              <a:t>For a </a:t>
            </a:r>
            <a:r>
              <a:rPr sz="1200" spc="-5" dirty="0">
                <a:latin typeface="Arial"/>
                <a:cs typeface="Arial"/>
              </a:rPr>
              <a:t>more detailed analysis, you </a:t>
            </a:r>
            <a:r>
              <a:rPr sz="1200" dirty="0">
                <a:latin typeface="Arial"/>
                <a:cs typeface="Arial"/>
              </a:rPr>
              <a:t>need to </a:t>
            </a:r>
            <a:r>
              <a:rPr sz="1200" spc="-5" dirty="0">
                <a:latin typeface="Arial"/>
                <a:cs typeface="Arial"/>
              </a:rPr>
              <a:t>include warehousing </a:t>
            </a:r>
            <a:r>
              <a:rPr sz="1200" dirty="0">
                <a:latin typeface="Arial"/>
                <a:cs typeface="Arial"/>
              </a:rPr>
              <a:t>costs for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sec-  ond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in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China.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932170" cy="14370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106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50"/>
              </a:spcBef>
            </a:pPr>
            <a:r>
              <a:rPr sz="1200" b="1" spc="-5" dirty="0">
                <a:latin typeface="Arial"/>
                <a:cs typeface="Arial"/>
              </a:rPr>
              <a:t>Comparison </a:t>
            </a:r>
            <a:r>
              <a:rPr sz="1200" b="1" dirty="0">
                <a:latin typeface="Arial"/>
                <a:cs typeface="Arial"/>
              </a:rPr>
              <a:t>to </a:t>
            </a:r>
            <a:r>
              <a:rPr sz="1200" b="1" spc="-5" dirty="0">
                <a:latin typeface="Arial"/>
                <a:cs typeface="Arial"/>
              </a:rPr>
              <a:t>New Distribution Center </a:t>
            </a:r>
            <a:r>
              <a:rPr sz="1200" b="1" dirty="0">
                <a:latin typeface="Arial"/>
                <a:cs typeface="Arial"/>
              </a:rPr>
              <a:t>– Single</a:t>
            </a:r>
            <a:r>
              <a:rPr sz="1200" b="1" spc="3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Sourcing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0"/>
              </a:spcBef>
            </a:pPr>
            <a:r>
              <a:rPr sz="1200" spc="5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estimate whether </a:t>
            </a:r>
            <a:r>
              <a:rPr sz="1200" dirty="0">
                <a:latin typeface="Arial"/>
                <a:cs typeface="Arial"/>
              </a:rPr>
              <a:t>a dual </a:t>
            </a:r>
            <a:r>
              <a:rPr sz="1200" spc="-5" dirty="0">
                <a:latin typeface="Arial"/>
                <a:cs typeface="Arial"/>
              </a:rPr>
              <a:t>sourcing policy will perform better </a:t>
            </a:r>
            <a:r>
              <a:rPr sz="1200" dirty="0">
                <a:latin typeface="Arial"/>
                <a:cs typeface="Arial"/>
              </a:rPr>
              <a:t>than a </a:t>
            </a:r>
            <a:r>
              <a:rPr sz="1200" spc="-5" dirty="0">
                <a:latin typeface="Arial"/>
                <a:cs typeface="Arial"/>
              </a:rPr>
              <a:t>single sourcing  policy,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simulate the </a:t>
            </a:r>
            <a:r>
              <a:rPr sz="1200" dirty="0">
                <a:latin typeface="Arial"/>
                <a:cs typeface="Arial"/>
              </a:rPr>
              <a:t>same </a:t>
            </a:r>
            <a:r>
              <a:rPr sz="1200" spc="-5" dirty="0">
                <a:latin typeface="Arial"/>
                <a:cs typeface="Arial"/>
              </a:rPr>
              <a:t>example but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single sourcing policy.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U.S.-based 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ships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customers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U.S. and Brazil,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 China-based distri-  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ships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all </a:t>
            </a:r>
            <a:r>
              <a:rPr sz="1200" dirty="0">
                <a:latin typeface="Arial"/>
                <a:cs typeface="Arial"/>
              </a:rPr>
              <a:t>other customers </a:t>
            </a:r>
            <a:r>
              <a:rPr sz="1200" spc="-5" dirty="0">
                <a:latin typeface="Arial"/>
                <a:cs typeface="Arial"/>
              </a:rPr>
              <a:t>(Figure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123).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8288" y="5207634"/>
            <a:ext cx="5916295" cy="108648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12700">
              <a:lnSpc>
                <a:spcPts val="1380"/>
              </a:lnSpc>
              <a:spcBef>
                <a:spcPts val="195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123: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that uses </a:t>
            </a:r>
            <a:r>
              <a:rPr sz="1200" dirty="0">
                <a:latin typeface="Arial"/>
                <a:cs typeface="Arial"/>
              </a:rPr>
              <a:t>a single </a:t>
            </a:r>
            <a:r>
              <a:rPr sz="1200" spc="-5" dirty="0">
                <a:latin typeface="Arial"/>
                <a:cs typeface="Arial"/>
              </a:rPr>
              <a:t>sourcing policy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second dis-  tribution center.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 marR="5080">
              <a:lnSpc>
                <a:spcPct val="95900"/>
              </a:lnSpc>
            </a:pPr>
            <a:r>
              <a:rPr sz="1200" spc="-5" dirty="0">
                <a:latin typeface="Arial"/>
                <a:cs typeface="Arial"/>
              </a:rPr>
              <a:t>The simulation provides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following results </a:t>
            </a:r>
            <a:r>
              <a:rPr sz="1200" dirty="0">
                <a:latin typeface="Arial"/>
                <a:cs typeface="Arial"/>
              </a:rPr>
              <a:t>for the </a:t>
            </a:r>
            <a:r>
              <a:rPr sz="1200" spc="-5" dirty="0">
                <a:latin typeface="Arial"/>
                <a:cs typeface="Arial"/>
              </a:rPr>
              <a:t>optimistic scenario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high </a:t>
            </a:r>
            <a:r>
              <a:rPr sz="1200" dirty="0">
                <a:latin typeface="Arial"/>
                <a:cs typeface="Arial"/>
              </a:rPr>
              <a:t>de-  </a:t>
            </a:r>
            <a:r>
              <a:rPr sz="1200" spc="-5" dirty="0">
                <a:latin typeface="Arial"/>
                <a:cs typeface="Arial"/>
              </a:rPr>
              <a:t>mand and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redesign in the </a:t>
            </a:r>
            <a:r>
              <a:rPr sz="1200" b="1" spc="-5" dirty="0">
                <a:latin typeface="Arial"/>
                <a:cs typeface="Arial"/>
              </a:rPr>
              <a:t>new distribution </a:t>
            </a:r>
            <a:r>
              <a:rPr sz="1200" b="1" dirty="0">
                <a:latin typeface="Arial"/>
                <a:cs typeface="Arial"/>
              </a:rPr>
              <a:t>center – single sourcing </a:t>
            </a:r>
            <a:r>
              <a:rPr sz="1200" dirty="0">
                <a:latin typeface="Arial"/>
                <a:cs typeface="Arial"/>
              </a:rPr>
              <a:t>op-  tion </a:t>
            </a:r>
            <a:r>
              <a:rPr sz="1200" spc="-5" dirty="0">
                <a:latin typeface="Arial"/>
                <a:cs typeface="Arial"/>
              </a:rPr>
              <a:t>(Figures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124-126).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7533513"/>
            <a:ext cx="339852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124: </a:t>
            </a:r>
            <a:r>
              <a:rPr sz="1200" spc="-5" dirty="0">
                <a:latin typeface="Arial"/>
                <a:cs typeface="Arial"/>
              </a:rPr>
              <a:t>Financial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customer performance.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9540950"/>
            <a:ext cx="261175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125: </a:t>
            </a:r>
            <a:r>
              <a:rPr sz="1200" spc="-5" dirty="0">
                <a:latin typeface="Arial"/>
                <a:cs typeface="Arial"/>
              </a:rPr>
              <a:t>Operational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2005583"/>
            <a:ext cx="5443855" cy="31464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6434962"/>
            <a:ext cx="5759450" cy="104394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3944" y="7911675"/>
            <a:ext cx="5573822" cy="157370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107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1778253"/>
            <a:ext cx="3467100" cy="8883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126: </a:t>
            </a:r>
            <a:r>
              <a:rPr sz="1200" spc="-5" dirty="0">
                <a:latin typeface="Arial"/>
                <a:cs typeface="Arial"/>
              </a:rPr>
              <a:t>Production and sourcing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spc="-5" dirty="0">
                <a:latin typeface="Arial"/>
                <a:cs typeface="Arial"/>
              </a:rPr>
              <a:t>Table 18 displays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dirty="0">
                <a:latin typeface="Arial"/>
                <a:cs typeface="Arial"/>
              </a:rPr>
              <a:t>Table 18: </a:t>
            </a:r>
            <a:r>
              <a:rPr sz="1200" dirty="0">
                <a:latin typeface="Arial"/>
                <a:cs typeface="Arial"/>
              </a:rPr>
              <a:t>KPI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comparison.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900988" y="2731261"/>
          <a:ext cx="5908040" cy="65608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405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60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604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382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59702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697230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Op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ic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Scenario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120" marR="487680">
                        <a:lnSpc>
                          <a:spcPts val="1270"/>
                        </a:lnSpc>
                        <a:spcBef>
                          <a:spcPts val="590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Supply</a:t>
                      </a:r>
                      <a:r>
                        <a:rPr sz="1100" b="1" spc="-10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Chain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Redesign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120" marR="99060">
                        <a:lnSpc>
                          <a:spcPct val="95900"/>
                        </a:lnSpc>
                        <a:spcBef>
                          <a:spcPts val="56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“single</a:t>
                      </a:r>
                      <a:r>
                        <a:rPr sz="1100" b="1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distribution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center -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increased  capacity”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 marR="498475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Op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ic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Scenario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215" marR="289560">
                        <a:lnSpc>
                          <a:spcPts val="1270"/>
                        </a:lnSpc>
                        <a:spcBef>
                          <a:spcPts val="590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Supply</a:t>
                      </a:r>
                      <a:r>
                        <a:rPr sz="1100" b="1" spc="-10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Chain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Redesign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215" marR="195580">
                        <a:lnSpc>
                          <a:spcPct val="95900"/>
                        </a:lnSpc>
                        <a:spcBef>
                          <a:spcPts val="56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“new distribu-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tion center –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dual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sourcing”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 marR="476884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Op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ic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Scenario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215" marR="267335">
                        <a:lnSpc>
                          <a:spcPts val="1270"/>
                        </a:lnSpc>
                        <a:spcBef>
                          <a:spcPts val="590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Supply</a:t>
                      </a:r>
                      <a:r>
                        <a:rPr sz="1100" b="1" spc="-10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Chain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Redesign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215" marR="220979">
                        <a:lnSpc>
                          <a:spcPct val="95800"/>
                        </a:lnSpc>
                        <a:spcBef>
                          <a:spcPts val="56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“new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distribu-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tion center –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single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sourc-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ing”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1120" marR="12890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Financial and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customer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per-  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Opportunity cost,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Production cost,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198 000.0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180 250.0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250.0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Profit,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1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959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173.76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1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969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887.94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1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969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887.94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877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Revenue,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2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160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2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151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2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151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000.0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 cost,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200 826.24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181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112.06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181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112.06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831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(distribu-  tion center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US),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382.4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107.41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107.41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1120" marR="831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(distribu-  tion center China),</a:t>
                      </a:r>
                      <a:r>
                        <a:rPr sz="11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-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61.75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61.76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30035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(Fac-  tory),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1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443.84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692.89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692.89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Service level,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100%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Lead time,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days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2.09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2.09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Operational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481330">
                <a:tc>
                  <a:txBody>
                    <a:bodyPr/>
                    <a:lstStyle/>
                    <a:p>
                      <a:pPr marL="71120" marR="137795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capacity usage in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supply chain,</a:t>
                      </a:r>
                      <a:r>
                        <a:rPr sz="11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170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170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6" name="object 6"/>
          <p:cNvSpPr/>
          <p:nvPr/>
        </p:nvSpPr>
        <p:spPr>
          <a:xfrm>
            <a:off x="905149" y="905411"/>
            <a:ext cx="5739534" cy="8179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108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908040" cy="60801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405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60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604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382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59575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KPI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69723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Op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ic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Scenario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120" marR="487680">
                        <a:lnSpc>
                          <a:spcPts val="1260"/>
                        </a:lnSpc>
                        <a:spcBef>
                          <a:spcPts val="61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Supply</a:t>
                      </a:r>
                      <a:r>
                        <a:rPr sz="1100" b="1" spc="-10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Chain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Redesign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120" marR="99060">
                        <a:lnSpc>
                          <a:spcPts val="1260"/>
                        </a:lnSpc>
                        <a:spcBef>
                          <a:spcPts val="61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“single</a:t>
                      </a:r>
                      <a:r>
                        <a:rPr sz="1100" b="1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distribution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center -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increased  capacity”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 marR="49847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Op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ic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Scenario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215" marR="289560">
                        <a:lnSpc>
                          <a:spcPts val="1260"/>
                        </a:lnSpc>
                        <a:spcBef>
                          <a:spcPts val="61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Supply</a:t>
                      </a:r>
                      <a:r>
                        <a:rPr sz="1100" b="1" spc="-10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Chain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Redesign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215" marR="195580">
                        <a:lnSpc>
                          <a:spcPts val="1260"/>
                        </a:lnSpc>
                        <a:spcBef>
                          <a:spcPts val="61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“new distribu-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tion center –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dual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sourcing”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 marR="476884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Op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ic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Scenario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215" marR="267335">
                        <a:lnSpc>
                          <a:spcPts val="1260"/>
                        </a:lnSpc>
                        <a:spcBef>
                          <a:spcPts val="61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Supply</a:t>
                      </a:r>
                      <a:r>
                        <a:rPr sz="1100" b="1" spc="-10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Chain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Redesign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69215" marR="220979">
                        <a:lnSpc>
                          <a:spcPct val="95800"/>
                        </a:lnSpc>
                        <a:spcBef>
                          <a:spcPts val="57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“new</a:t>
                      </a:r>
                      <a:r>
                        <a:rPr sz="1100" b="1" spc="-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distribu-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tion center –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single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sourc- 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ing”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1350">
                <a:tc>
                  <a:txBody>
                    <a:bodyPr/>
                    <a:lstStyle/>
                    <a:p>
                      <a:pPr marL="71120" marR="271145">
                        <a:lnSpc>
                          <a:spcPct val="95900"/>
                        </a:lnSpc>
                        <a:spcBef>
                          <a:spcPts val="61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inventory in the  supply chain (distribution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center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US),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marL="71120" marR="271145">
                        <a:lnSpc>
                          <a:spcPct val="96000"/>
                        </a:lnSpc>
                        <a:spcBef>
                          <a:spcPts val="60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inventory in the  supply chain (distribution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center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China),</a:t>
                      </a:r>
                      <a:r>
                        <a:rPr sz="11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68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-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70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1120" marR="191770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inventory in the  supply chain (Factory),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240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190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190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6667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Production and sourcing per-  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Current backlog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delayed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dropped 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in-time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179.0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179.0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Customer orders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arrived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180.0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179.0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179.0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Produced,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pcs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3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960.0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3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605.0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3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605.0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888288" y="7111364"/>
            <a:ext cx="5965825" cy="260921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38100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Table 18 shows </a:t>
            </a:r>
            <a:r>
              <a:rPr sz="1200" dirty="0">
                <a:latin typeface="Arial"/>
                <a:cs typeface="Arial"/>
              </a:rPr>
              <a:t>us the </a:t>
            </a:r>
            <a:r>
              <a:rPr sz="1200" spc="-5" dirty="0">
                <a:latin typeface="Arial"/>
                <a:cs typeface="Arial"/>
              </a:rPr>
              <a:t>major impact of building </a:t>
            </a:r>
            <a:r>
              <a:rPr sz="1200" dirty="0">
                <a:latin typeface="Arial"/>
                <a:cs typeface="Arial"/>
              </a:rPr>
              <a:t>a new </a:t>
            </a:r>
            <a:r>
              <a:rPr sz="1200" spc="-5" dirty="0">
                <a:latin typeface="Arial"/>
                <a:cs typeface="Arial"/>
              </a:rPr>
              <a:t>distribution center is lower lead  </a:t>
            </a:r>
            <a:r>
              <a:rPr sz="1200" dirty="0">
                <a:latin typeface="Arial"/>
                <a:cs typeface="Arial"/>
              </a:rPr>
              <a:t>time. The </a:t>
            </a:r>
            <a:r>
              <a:rPr sz="1200" spc="-5" dirty="0">
                <a:latin typeface="Arial"/>
                <a:cs typeface="Arial"/>
              </a:rPr>
              <a:t>SXC design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a new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allows </a:t>
            </a:r>
            <a:r>
              <a:rPr sz="1200" dirty="0">
                <a:latin typeface="Arial"/>
                <a:cs typeface="Arial"/>
              </a:rPr>
              <a:t>us to </a:t>
            </a:r>
            <a:r>
              <a:rPr sz="1200" spc="-10" dirty="0">
                <a:latin typeface="Arial"/>
                <a:cs typeface="Arial"/>
              </a:rPr>
              <a:t>achieve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highest </a:t>
            </a:r>
            <a:r>
              <a:rPr sz="1200" dirty="0">
                <a:latin typeface="Arial"/>
                <a:cs typeface="Arial"/>
              </a:rPr>
              <a:t>to-  tal </a:t>
            </a:r>
            <a:r>
              <a:rPr sz="1200" spc="-5" dirty="0">
                <a:latin typeface="Arial"/>
                <a:cs typeface="Arial"/>
              </a:rPr>
              <a:t>profit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single </a:t>
            </a:r>
            <a:r>
              <a:rPr sz="1200" spc="-1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dual sourcing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Comparing Sourcing</a:t>
            </a:r>
            <a:r>
              <a:rPr sz="1400" b="1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Strategies</a:t>
            </a:r>
            <a:endParaRPr sz="14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5"/>
              </a:spcBef>
            </a:pPr>
            <a:r>
              <a:rPr sz="1200" dirty="0">
                <a:latin typeface="Arial"/>
                <a:cs typeface="Arial"/>
              </a:rPr>
              <a:t>Before </a:t>
            </a:r>
            <a:r>
              <a:rPr sz="1200" spc="-5" dirty="0">
                <a:latin typeface="Arial"/>
                <a:cs typeface="Arial"/>
              </a:rPr>
              <a:t>you decide how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design your supply </a:t>
            </a:r>
            <a:r>
              <a:rPr sz="1200" dirty="0">
                <a:latin typeface="Arial"/>
                <a:cs typeface="Arial"/>
              </a:rPr>
              <a:t>chain, </a:t>
            </a:r>
            <a:r>
              <a:rPr sz="1200" spc="-5" dirty="0">
                <a:latin typeface="Arial"/>
                <a:cs typeface="Arial"/>
              </a:rPr>
              <a:t>you should analyze </a:t>
            </a:r>
            <a:r>
              <a:rPr sz="1200" dirty="0">
                <a:latin typeface="Arial"/>
                <a:cs typeface="Arial"/>
              </a:rPr>
              <a:t>some </a:t>
            </a:r>
            <a:r>
              <a:rPr sz="1200" spc="-5" dirty="0">
                <a:latin typeface="Arial"/>
                <a:cs typeface="Arial"/>
              </a:rPr>
              <a:t>additional  </a:t>
            </a:r>
            <a:r>
              <a:rPr sz="1200" dirty="0">
                <a:latin typeface="Arial"/>
                <a:cs typeface="Arial"/>
              </a:rPr>
              <a:t>factors, </a:t>
            </a:r>
            <a:r>
              <a:rPr sz="1200" spc="-5" dirty="0">
                <a:latin typeface="Arial"/>
                <a:cs typeface="Arial"/>
              </a:rPr>
              <a:t>including (Ivanov </a:t>
            </a:r>
            <a:r>
              <a:rPr sz="1200" dirty="0">
                <a:latin typeface="Arial"/>
                <a:cs typeface="Arial"/>
              </a:rPr>
              <a:t>et </a:t>
            </a:r>
            <a:r>
              <a:rPr sz="1200" spc="-5" dirty="0">
                <a:latin typeface="Arial"/>
                <a:cs typeface="Arial"/>
              </a:rPr>
              <a:t>al.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2017):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Production cost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Use of available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resources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Focusing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core competencies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Cost restructuring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Time-to-market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Risk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sharing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109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89507"/>
            <a:ext cx="5969000" cy="89287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265" indent="-227965">
              <a:lnSpc>
                <a:spcPct val="100000"/>
              </a:lnSpc>
              <a:spcBef>
                <a:spcPts val="10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Know-how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sharing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Quality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issues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Flexibility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Taxes</a:t>
            </a:r>
            <a:endParaRPr sz="1200">
              <a:latin typeface="Arial"/>
              <a:cs typeface="Arial"/>
            </a:endParaRPr>
          </a:p>
          <a:p>
            <a:pPr marL="12700" marR="1016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By reducing </a:t>
            </a:r>
            <a:r>
              <a:rPr sz="1200" spc="-5" dirty="0">
                <a:latin typeface="Arial"/>
                <a:cs typeface="Arial"/>
              </a:rPr>
              <a:t>your supplier </a:t>
            </a:r>
            <a:r>
              <a:rPr sz="1200" dirty="0">
                <a:latin typeface="Arial"/>
                <a:cs typeface="Arial"/>
              </a:rPr>
              <a:t>base,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order larger volumes from </a:t>
            </a:r>
            <a:r>
              <a:rPr sz="1200" dirty="0">
                <a:latin typeface="Arial"/>
                <a:cs typeface="Arial"/>
              </a:rPr>
              <a:t>one </a:t>
            </a:r>
            <a:r>
              <a:rPr sz="1200" spc="-5" dirty="0">
                <a:latin typeface="Arial"/>
                <a:cs typeface="Arial"/>
              </a:rPr>
              <a:t>supplier (single  sourcing strategy)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goal of generating volume bundling (supply </a:t>
            </a:r>
            <a:r>
              <a:rPr sz="1200" dirty="0">
                <a:latin typeface="Arial"/>
                <a:cs typeface="Arial"/>
              </a:rPr>
              <a:t>chain)</a:t>
            </a:r>
            <a:r>
              <a:rPr sz="1200" spc="7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effects.</a:t>
            </a:r>
            <a:endParaRPr sz="1200">
              <a:latin typeface="Arial"/>
              <a:cs typeface="Arial"/>
            </a:endParaRPr>
          </a:p>
          <a:p>
            <a:pPr marL="12700" marR="59055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However, your dependence </a:t>
            </a:r>
            <a:r>
              <a:rPr sz="1200" dirty="0">
                <a:latin typeface="Arial"/>
                <a:cs typeface="Arial"/>
              </a:rPr>
              <a:t>on a </a:t>
            </a:r>
            <a:r>
              <a:rPr sz="1200" spc="-5" dirty="0">
                <a:latin typeface="Arial"/>
                <a:cs typeface="Arial"/>
              </a:rPr>
              <a:t>single supplier </a:t>
            </a:r>
            <a:r>
              <a:rPr sz="1200" dirty="0">
                <a:latin typeface="Arial"/>
                <a:cs typeface="Arial"/>
              </a:rPr>
              <a:t>may be </a:t>
            </a:r>
            <a:r>
              <a:rPr sz="1200" spc="-5" dirty="0">
                <a:latin typeface="Arial"/>
                <a:cs typeface="Arial"/>
              </a:rPr>
              <a:t>too high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risk. Recent disrup-  </a:t>
            </a:r>
            <a:r>
              <a:rPr sz="1200" dirty="0">
                <a:latin typeface="Arial"/>
                <a:cs typeface="Arial"/>
              </a:rPr>
              <a:t>tions </a:t>
            </a:r>
            <a:r>
              <a:rPr sz="1200" spc="-10" dirty="0">
                <a:latin typeface="Arial"/>
                <a:cs typeface="Arial"/>
              </a:rPr>
              <a:t>have </a:t>
            </a:r>
            <a:r>
              <a:rPr sz="1200" dirty="0">
                <a:latin typeface="Arial"/>
                <a:cs typeface="Arial"/>
              </a:rPr>
              <a:t>forced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managers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rethink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lean sourcing strategy.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2011,  tsunamis and floods in Japan and Thailand </a:t>
            </a:r>
            <a:r>
              <a:rPr sz="1200" dirty="0">
                <a:latin typeface="Arial"/>
                <a:cs typeface="Arial"/>
              </a:rPr>
              <a:t>affected </a:t>
            </a:r>
            <a:r>
              <a:rPr sz="1200" spc="-5" dirty="0">
                <a:latin typeface="Arial"/>
                <a:cs typeface="Arial"/>
              </a:rPr>
              <a:t>many suppliers based in these  countries. </a:t>
            </a:r>
            <a:r>
              <a:rPr sz="1200" dirty="0">
                <a:latin typeface="Arial"/>
                <a:cs typeface="Arial"/>
              </a:rPr>
              <a:t>Many </a:t>
            </a:r>
            <a:r>
              <a:rPr sz="1200" spc="-5" dirty="0">
                <a:latin typeface="Arial"/>
                <a:cs typeface="Arial"/>
              </a:rPr>
              <a:t>factories did </a:t>
            </a:r>
            <a:r>
              <a:rPr sz="1200" dirty="0">
                <a:latin typeface="Arial"/>
                <a:cs typeface="Arial"/>
              </a:rPr>
              <a:t>not </a:t>
            </a:r>
            <a:r>
              <a:rPr sz="1200" spc="-5" dirty="0">
                <a:latin typeface="Arial"/>
                <a:cs typeface="Arial"/>
              </a:rPr>
              <a:t>operate </a:t>
            </a:r>
            <a:r>
              <a:rPr sz="1200" dirty="0">
                <a:latin typeface="Arial"/>
                <a:cs typeface="Arial"/>
              </a:rPr>
              <a:t>for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months.</a:t>
            </a:r>
            <a:endParaRPr sz="1200">
              <a:latin typeface="Arial"/>
              <a:cs typeface="Arial"/>
            </a:endParaRPr>
          </a:p>
          <a:p>
            <a:pPr marL="12700" marR="34290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that in </a:t>
            </a:r>
            <a:r>
              <a:rPr sz="1200" dirty="0">
                <a:latin typeface="Arial"/>
                <a:cs typeface="Arial"/>
              </a:rPr>
              <a:t>mind,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may </a:t>
            </a:r>
            <a:r>
              <a:rPr sz="1200" spc="-5" dirty="0">
                <a:latin typeface="Arial"/>
                <a:cs typeface="Arial"/>
              </a:rPr>
              <a:t>want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work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second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third supplier who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provide  </a:t>
            </a:r>
            <a:r>
              <a:rPr sz="1200" dirty="0">
                <a:latin typeface="Arial"/>
                <a:cs typeface="Arial"/>
              </a:rPr>
              <a:t>a part or </a:t>
            </a:r>
            <a:r>
              <a:rPr sz="1200" spc="-5" dirty="0">
                <a:latin typeface="Arial"/>
                <a:cs typeface="Arial"/>
              </a:rPr>
              <a:t>module.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supplier strategy—typically called </a:t>
            </a:r>
            <a:r>
              <a:rPr sz="1200" dirty="0">
                <a:latin typeface="Arial"/>
                <a:cs typeface="Arial"/>
              </a:rPr>
              <a:t>dual </a:t>
            </a:r>
            <a:r>
              <a:rPr sz="1200" spc="-5" dirty="0">
                <a:latin typeface="Arial"/>
                <a:cs typeface="Arial"/>
              </a:rPr>
              <a:t>sourcing—might even  </a:t>
            </a:r>
            <a:r>
              <a:rPr sz="1200" dirty="0">
                <a:latin typeface="Arial"/>
                <a:cs typeface="Arial"/>
              </a:rPr>
              <a:t>grow to be a </a:t>
            </a:r>
            <a:r>
              <a:rPr sz="1200" spc="-5" dirty="0">
                <a:latin typeface="Arial"/>
                <a:cs typeface="Arial"/>
              </a:rPr>
              <a:t>multiple sourcing strategy which better balances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global flows of mate-  rial </a:t>
            </a:r>
            <a:r>
              <a:rPr sz="1200" dirty="0">
                <a:latin typeface="Arial"/>
                <a:cs typeface="Arial"/>
              </a:rPr>
              <a:t>and reduces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risk.</a:t>
            </a:r>
            <a:endParaRPr sz="1200">
              <a:latin typeface="Arial"/>
              <a:cs typeface="Arial"/>
            </a:endParaRPr>
          </a:p>
          <a:p>
            <a:pPr marL="12700" marR="138430">
              <a:lnSpc>
                <a:spcPts val="1380"/>
              </a:lnSpc>
              <a:spcBef>
                <a:spcPts val="605"/>
              </a:spcBef>
            </a:pP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discussion above raises some critical issues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to consider before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com-  mit to a </a:t>
            </a:r>
            <a:r>
              <a:rPr sz="1200" spc="-5" dirty="0">
                <a:latin typeface="Arial"/>
                <a:cs typeface="Arial"/>
              </a:rPr>
              <a:t>single, dual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multiple sourcing strategy. </a:t>
            </a:r>
            <a:r>
              <a:rPr sz="1200" dirty="0">
                <a:latin typeface="Arial"/>
                <a:cs typeface="Arial"/>
              </a:rPr>
              <a:t>They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include: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7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Volume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Product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variety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Demand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uncertainty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Lead time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importance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Disruption and other risks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Transportation costs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Manufacturing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complexity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Coordination complexity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Post-sale issues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dirty="0">
                <a:latin typeface="Arial"/>
                <a:cs typeface="Arial"/>
              </a:rPr>
              <a:t>Single </a:t>
            </a:r>
            <a:r>
              <a:rPr sz="1200" b="1" spc="-5" dirty="0">
                <a:latin typeface="Arial"/>
                <a:cs typeface="Arial"/>
              </a:rPr>
              <a:t>Sourcing</a:t>
            </a:r>
            <a:r>
              <a:rPr sz="1200" b="1" spc="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Advantages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Some common </a:t>
            </a:r>
            <a:r>
              <a:rPr sz="1200" u="sng" spc="-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advantages</a:t>
            </a:r>
            <a:r>
              <a:rPr sz="1200" spc="-5" dirty="0">
                <a:latin typeface="Arial"/>
                <a:cs typeface="Arial"/>
              </a:rPr>
              <a:t> of single sourcing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are: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Long-term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agreements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Price stability</a:t>
            </a:r>
            <a:endParaRPr sz="1200">
              <a:latin typeface="Arial"/>
              <a:cs typeface="Arial"/>
            </a:endParaRPr>
          </a:p>
          <a:p>
            <a:pPr marL="469265" marR="5080" indent="-227965">
              <a:lnSpc>
                <a:spcPts val="1380"/>
              </a:lnSpc>
              <a:spcBef>
                <a:spcPts val="10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The opportunity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include Suppliers in </a:t>
            </a:r>
            <a:r>
              <a:rPr sz="1200" dirty="0">
                <a:latin typeface="Arial"/>
                <a:cs typeface="Arial"/>
              </a:rPr>
              <a:t>the product </a:t>
            </a:r>
            <a:r>
              <a:rPr sz="1200" spc="-5" dirty="0">
                <a:latin typeface="Arial"/>
                <a:cs typeface="Arial"/>
              </a:rPr>
              <a:t>development process </a:t>
            </a:r>
            <a:r>
              <a:rPr sz="1200" dirty="0">
                <a:latin typeface="Arial"/>
                <a:cs typeface="Arial"/>
              </a:rPr>
              <a:t>at a</a:t>
            </a:r>
            <a:r>
              <a:rPr sz="1200" spc="-204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very  early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stage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30"/>
              </a:lnSpc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Low </a:t>
            </a:r>
            <a:r>
              <a:rPr sz="1200" spc="-5" dirty="0">
                <a:latin typeface="Arial"/>
                <a:cs typeface="Arial"/>
              </a:rPr>
              <a:t>transactional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costs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Supply chain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effects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dirty="0">
                <a:latin typeface="Arial"/>
                <a:cs typeface="Arial"/>
              </a:rPr>
              <a:t>Single </a:t>
            </a:r>
            <a:r>
              <a:rPr sz="1200" b="1" spc="-5" dirty="0">
                <a:latin typeface="Arial"/>
                <a:cs typeface="Arial"/>
              </a:rPr>
              <a:t>Sourcing</a:t>
            </a:r>
            <a:r>
              <a:rPr sz="1200" b="1" spc="-5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Disadvantages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Single sourcing also has several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shortcomings:</a:t>
            </a:r>
            <a:endParaRPr sz="1200">
              <a:latin typeface="Arial"/>
              <a:cs typeface="Arial"/>
            </a:endParaRPr>
          </a:p>
          <a:p>
            <a:pPr marL="461645" indent="-22034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1645" algn="l"/>
                <a:tab pos="462280" algn="l"/>
              </a:tabLst>
            </a:pPr>
            <a:r>
              <a:rPr sz="1200" spc="-5" dirty="0">
                <a:latin typeface="Arial"/>
                <a:cs typeface="Arial"/>
              </a:rPr>
              <a:t>Inefficient price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</a:t>
            </a:r>
            <a:endParaRPr sz="1200">
              <a:latin typeface="Arial"/>
              <a:cs typeface="Arial"/>
            </a:endParaRPr>
          </a:p>
          <a:p>
            <a:pPr marL="461645" indent="-220345">
              <a:lnSpc>
                <a:spcPct val="100000"/>
              </a:lnSpc>
              <a:spcBef>
                <a:spcPts val="15"/>
              </a:spcBef>
              <a:buFont typeface="Symbol"/>
              <a:buChar char=""/>
              <a:tabLst>
                <a:tab pos="461645" algn="l"/>
                <a:tab pos="462280" algn="l"/>
              </a:tabLst>
            </a:pPr>
            <a:r>
              <a:rPr sz="1200" spc="-5" dirty="0">
                <a:latin typeface="Arial"/>
                <a:cs typeface="Arial"/>
              </a:rPr>
              <a:t>Lead time, quality and service issues</a:t>
            </a:r>
            <a:endParaRPr sz="1200">
              <a:latin typeface="Arial"/>
              <a:cs typeface="Arial"/>
            </a:endParaRPr>
          </a:p>
          <a:p>
            <a:pPr marL="461645" indent="-22034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1645" algn="l"/>
                <a:tab pos="462280" algn="l"/>
              </a:tabLst>
            </a:pPr>
            <a:r>
              <a:rPr sz="1200" dirty="0">
                <a:latin typeface="Arial"/>
                <a:cs typeface="Arial"/>
              </a:rPr>
              <a:t>Lack </a:t>
            </a:r>
            <a:r>
              <a:rPr sz="1200" spc="-5" dirty="0">
                <a:latin typeface="Arial"/>
                <a:cs typeface="Arial"/>
              </a:rPr>
              <a:t>of collaboration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many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suppliers.</a:t>
            </a:r>
            <a:endParaRPr sz="1200">
              <a:latin typeface="Arial"/>
              <a:cs typeface="Arial"/>
            </a:endParaRPr>
          </a:p>
          <a:p>
            <a:pPr marL="12700" marR="8890" algn="just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For </a:t>
            </a:r>
            <a:r>
              <a:rPr sz="1200" i="1" spc="-5" dirty="0">
                <a:latin typeface="Arial"/>
                <a:cs typeface="Arial"/>
              </a:rPr>
              <a:t>global sourcing</a:t>
            </a:r>
            <a:r>
              <a:rPr sz="1200" spc="-5" dirty="0">
                <a:latin typeface="Arial"/>
                <a:cs typeface="Arial"/>
              </a:rPr>
              <a:t>, items of high volume, steady demand,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low transportation costs 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most preferable. </a:t>
            </a:r>
            <a:r>
              <a:rPr sz="1200" spc="-10" dirty="0">
                <a:latin typeface="Arial"/>
                <a:cs typeface="Arial"/>
              </a:rPr>
              <a:t>However, </a:t>
            </a:r>
            <a:r>
              <a:rPr sz="1200" dirty="0">
                <a:latin typeface="Arial"/>
                <a:cs typeface="Arial"/>
              </a:rPr>
              <a:t>different </a:t>
            </a:r>
            <a:r>
              <a:rPr sz="1200" i="1" spc="-5" dirty="0">
                <a:latin typeface="Arial"/>
                <a:cs typeface="Arial"/>
              </a:rPr>
              <a:t>chances and risks </a:t>
            </a:r>
            <a:r>
              <a:rPr sz="1200" dirty="0">
                <a:latin typeface="Arial"/>
                <a:cs typeface="Arial"/>
              </a:rPr>
              <a:t>for costs, </a:t>
            </a:r>
            <a:r>
              <a:rPr sz="1200" spc="-5" dirty="0">
                <a:latin typeface="Arial"/>
                <a:cs typeface="Arial"/>
              </a:rPr>
              <a:t>service, quality, </a:t>
            </a:r>
            <a:r>
              <a:rPr sz="1200" dirty="0">
                <a:latin typeface="Arial"/>
                <a:cs typeface="Arial"/>
              </a:rPr>
              <a:t>and  </a:t>
            </a:r>
            <a:r>
              <a:rPr sz="1200" spc="-5" dirty="0">
                <a:latin typeface="Arial"/>
                <a:cs typeface="Arial"/>
              </a:rPr>
              <a:t>sustainability issues should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part of the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analysis.</a:t>
            </a:r>
            <a:endParaRPr sz="1200">
              <a:latin typeface="Arial"/>
              <a:cs typeface="Arial"/>
            </a:endParaRPr>
          </a:p>
          <a:p>
            <a:pPr marL="469265" marR="41910" indent="-227965">
              <a:lnSpc>
                <a:spcPts val="1380"/>
              </a:lnSpc>
              <a:spcBef>
                <a:spcPts val="68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Costs: labor, taxes, transportation, insurance, transshipment, duties </a:t>
            </a:r>
            <a:r>
              <a:rPr sz="1200" dirty="0">
                <a:latin typeface="Arial"/>
                <a:cs typeface="Arial"/>
              </a:rPr>
              <a:t>and transac-  tions.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110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89507"/>
            <a:ext cx="5968365" cy="19583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265" indent="-227965">
              <a:lnSpc>
                <a:spcPct val="100000"/>
              </a:lnSpc>
              <a:spcBef>
                <a:spcPts val="10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Quality: bill-of-materials, quality </a:t>
            </a:r>
            <a:r>
              <a:rPr sz="1200" dirty="0">
                <a:latin typeface="Arial"/>
                <a:cs typeface="Arial"/>
              </a:rPr>
              <a:t>control, </a:t>
            </a:r>
            <a:r>
              <a:rPr sz="1200" spc="-5" dirty="0">
                <a:latin typeface="Arial"/>
                <a:cs typeface="Arial"/>
              </a:rPr>
              <a:t>after-sales service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certifications.</a:t>
            </a:r>
            <a:endParaRPr sz="1200">
              <a:latin typeface="Arial"/>
              <a:cs typeface="Arial"/>
            </a:endParaRPr>
          </a:p>
          <a:p>
            <a:pPr marL="469265" marR="77470" indent="-227965">
              <a:lnSpc>
                <a:spcPts val="1380"/>
              </a:lnSpc>
              <a:spcBef>
                <a:spcPts val="1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Service: </a:t>
            </a:r>
            <a:r>
              <a:rPr sz="1200" dirty="0">
                <a:latin typeface="Arial"/>
                <a:cs typeface="Arial"/>
              </a:rPr>
              <a:t>on-time </a:t>
            </a:r>
            <a:r>
              <a:rPr sz="1200" spc="-5" dirty="0">
                <a:latin typeface="Arial"/>
                <a:cs typeface="Arial"/>
              </a:rPr>
              <a:t>delivery, responsiveness, flexibility, technical equipment, image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reliability.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30"/>
              </a:lnSpc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Sustainability: political, economic and </a:t>
            </a:r>
            <a:r>
              <a:rPr sz="1200" dirty="0">
                <a:latin typeface="Arial"/>
                <a:cs typeface="Arial"/>
              </a:rPr>
              <a:t>social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issues.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Global </a:t>
            </a:r>
            <a:r>
              <a:rPr sz="1200" spc="-5" dirty="0">
                <a:latin typeface="Arial"/>
                <a:cs typeface="Arial"/>
              </a:rPr>
              <a:t>sourcing </a:t>
            </a:r>
            <a:r>
              <a:rPr sz="1200" dirty="0">
                <a:latin typeface="Arial"/>
                <a:cs typeface="Arial"/>
              </a:rPr>
              <a:t>offers </a:t>
            </a:r>
            <a:r>
              <a:rPr sz="1200" spc="-5" dirty="0">
                <a:latin typeface="Arial"/>
                <a:cs typeface="Arial"/>
              </a:rPr>
              <a:t>many advantages, including </a:t>
            </a:r>
            <a:r>
              <a:rPr sz="1200" dirty="0">
                <a:latin typeface="Arial"/>
                <a:cs typeface="Arial"/>
              </a:rPr>
              <a:t>access </a:t>
            </a:r>
            <a:r>
              <a:rPr sz="1200" spc="-5" dirty="0">
                <a:latin typeface="Arial"/>
                <a:cs typeface="Arial"/>
              </a:rPr>
              <a:t>to the broadest available  range of suppliers. But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the same time, the work required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establish relationships </a:t>
            </a:r>
            <a:r>
              <a:rPr sz="1200" spc="-10" dirty="0">
                <a:latin typeface="Arial"/>
                <a:cs typeface="Arial"/>
              </a:rPr>
              <a:t>with  </a:t>
            </a:r>
            <a:r>
              <a:rPr sz="1200" spc="-5" dirty="0">
                <a:latin typeface="Arial"/>
                <a:cs typeface="Arial"/>
              </a:rPr>
              <a:t>global vendors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partners will increase,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they require </a:t>
            </a:r>
            <a:r>
              <a:rPr sz="1200" dirty="0">
                <a:latin typeface="Arial"/>
                <a:cs typeface="Arial"/>
              </a:rPr>
              <a:t>certain </a:t>
            </a:r>
            <a:r>
              <a:rPr sz="1200" spc="-5" dirty="0">
                <a:latin typeface="Arial"/>
                <a:cs typeface="Arial"/>
              </a:rPr>
              <a:t>language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skills.</a:t>
            </a:r>
            <a:endParaRPr sz="1200">
              <a:latin typeface="Arial"/>
              <a:cs typeface="Arial"/>
            </a:endParaRPr>
          </a:p>
          <a:p>
            <a:pPr marL="12700" marR="6985" algn="just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Global </a:t>
            </a:r>
            <a:r>
              <a:rPr sz="1200" spc="-5" dirty="0">
                <a:latin typeface="Arial"/>
                <a:cs typeface="Arial"/>
              </a:rPr>
              <a:t>sourcing also </a:t>
            </a:r>
            <a:r>
              <a:rPr sz="1200" spc="-10" dirty="0">
                <a:latin typeface="Arial"/>
                <a:cs typeface="Arial"/>
              </a:rPr>
              <a:t>requires </a:t>
            </a:r>
            <a:r>
              <a:rPr sz="1200" dirty="0">
                <a:latin typeface="Arial"/>
                <a:cs typeface="Arial"/>
              </a:rPr>
              <a:t>time to </a:t>
            </a:r>
            <a:r>
              <a:rPr sz="1200" spc="-5" dirty="0">
                <a:latin typeface="Arial"/>
                <a:cs typeface="Arial"/>
              </a:rPr>
              <a:t>travel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suppliers and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transportation </a:t>
            </a:r>
            <a:r>
              <a:rPr sz="1200" spc="-10" dirty="0">
                <a:latin typeface="Arial"/>
                <a:cs typeface="Arial"/>
              </a:rPr>
              <a:t>of  </a:t>
            </a:r>
            <a:r>
              <a:rPr sz="1200" spc="-5" dirty="0">
                <a:latin typeface="Arial"/>
                <a:cs typeface="Arial"/>
              </a:rPr>
              <a:t>goods. Topics such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currency risk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political stability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important considerations as  well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different cultures, norms </a:t>
            </a:r>
            <a:r>
              <a:rPr sz="1200" dirty="0">
                <a:latin typeface="Arial"/>
                <a:cs typeface="Arial"/>
              </a:rPr>
              <a:t>or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standards.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111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5791"/>
            <a:ext cx="5965825" cy="489394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5" dirty="0">
                <a:latin typeface="Arial"/>
                <a:cs typeface="Arial"/>
              </a:rPr>
              <a:t>Chapter 4. Risk Management </a:t>
            </a:r>
            <a:r>
              <a:rPr sz="1600" b="1" dirty="0">
                <a:latin typeface="Arial"/>
                <a:cs typeface="Arial"/>
              </a:rPr>
              <a:t>in </a:t>
            </a:r>
            <a:r>
              <a:rPr sz="1600" b="1" spc="-5" dirty="0">
                <a:latin typeface="Arial"/>
                <a:cs typeface="Arial"/>
              </a:rPr>
              <a:t>Supply</a:t>
            </a:r>
            <a:r>
              <a:rPr sz="1600" b="1" spc="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Chains</a:t>
            </a:r>
            <a:endParaRPr sz="1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5"/>
              </a:spcBef>
            </a:pPr>
            <a:r>
              <a:rPr sz="1200" b="1" dirty="0">
                <a:latin typeface="Arial"/>
                <a:cs typeface="Arial"/>
              </a:rPr>
              <a:t>Our </a:t>
            </a:r>
            <a:r>
              <a:rPr sz="1200" b="1" spc="-5" dirty="0">
                <a:latin typeface="Arial"/>
                <a:cs typeface="Arial"/>
              </a:rPr>
              <a:t>Learning</a:t>
            </a:r>
            <a:r>
              <a:rPr sz="1200" b="1" spc="-1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Objectives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learning objectives </a:t>
            </a:r>
            <a:r>
              <a:rPr sz="1200" dirty="0">
                <a:latin typeface="Arial"/>
                <a:cs typeface="Arial"/>
              </a:rPr>
              <a:t>for this </a:t>
            </a:r>
            <a:r>
              <a:rPr sz="1200" spc="-5" dirty="0">
                <a:latin typeface="Arial"/>
                <a:cs typeface="Arial"/>
              </a:rPr>
              <a:t>chapter </a:t>
            </a:r>
            <a:r>
              <a:rPr sz="1200" dirty="0">
                <a:latin typeface="Arial"/>
                <a:cs typeface="Arial"/>
              </a:rPr>
              <a:t>are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5" dirty="0">
                <a:latin typeface="Arial"/>
                <a:cs typeface="Arial"/>
              </a:rPr>
              <a:t>to:</a:t>
            </a:r>
            <a:endParaRPr sz="1200">
              <a:latin typeface="Arial"/>
              <a:cs typeface="Arial"/>
            </a:endParaRPr>
          </a:p>
          <a:p>
            <a:pPr marL="514984" marR="68580" indent="-250825">
              <a:lnSpc>
                <a:spcPts val="1380"/>
              </a:lnSpc>
              <a:spcBef>
                <a:spcPts val="635"/>
              </a:spcBef>
              <a:buAutoNum type="arabicPeriod"/>
              <a:tabLst>
                <a:tab pos="515620" algn="l"/>
              </a:tabLst>
            </a:pPr>
            <a:r>
              <a:rPr sz="1200" spc="-5" dirty="0">
                <a:latin typeface="Arial"/>
                <a:cs typeface="Arial"/>
              </a:rPr>
              <a:t>Develop analytical and management skills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analyze bullwhip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ripple </a:t>
            </a:r>
            <a:r>
              <a:rPr sz="1200" dirty="0">
                <a:latin typeface="Arial"/>
                <a:cs typeface="Arial"/>
              </a:rPr>
              <a:t>effects  </a:t>
            </a:r>
            <a:r>
              <a:rPr sz="1200" spc="-5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chain</a:t>
            </a:r>
            <a:endParaRPr sz="1200">
              <a:latin typeface="Arial"/>
              <a:cs typeface="Arial"/>
            </a:endParaRPr>
          </a:p>
          <a:p>
            <a:pPr marL="514984" indent="-250825">
              <a:lnSpc>
                <a:spcPts val="1315"/>
              </a:lnSpc>
              <a:buAutoNum type="arabicPeriod"/>
              <a:tabLst>
                <a:tab pos="515620" algn="l"/>
              </a:tabLst>
            </a:pPr>
            <a:r>
              <a:rPr sz="1200" spc="-5" dirty="0">
                <a:latin typeface="Arial"/>
                <a:cs typeface="Arial"/>
              </a:rPr>
              <a:t>Develop technical </a:t>
            </a:r>
            <a:r>
              <a:rPr sz="1200" dirty="0">
                <a:latin typeface="Arial"/>
                <a:cs typeface="Arial"/>
              </a:rPr>
              <a:t>skills on </a:t>
            </a:r>
            <a:r>
              <a:rPr sz="1200" spc="-5" dirty="0">
                <a:latin typeface="Arial"/>
                <a:cs typeface="Arial"/>
              </a:rPr>
              <a:t>batching, ordering rules and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events</a:t>
            </a:r>
            <a:endParaRPr sz="1200">
              <a:latin typeface="Arial"/>
              <a:cs typeface="Arial"/>
            </a:endParaRPr>
          </a:p>
          <a:p>
            <a:pPr marL="514984" indent="-250825">
              <a:lnSpc>
                <a:spcPts val="1380"/>
              </a:lnSpc>
              <a:buAutoNum type="arabicPeriod"/>
              <a:tabLst>
                <a:tab pos="515620" algn="l"/>
              </a:tabLst>
            </a:pPr>
            <a:r>
              <a:rPr sz="1200" spc="-5" dirty="0">
                <a:latin typeface="Arial"/>
                <a:cs typeface="Arial"/>
              </a:rPr>
              <a:t>Performing variation and </a:t>
            </a:r>
            <a:r>
              <a:rPr sz="1200" dirty="0">
                <a:latin typeface="Arial"/>
                <a:cs typeface="Arial"/>
              </a:rPr>
              <a:t>comparison </a:t>
            </a:r>
            <a:r>
              <a:rPr sz="1200" spc="-5" dirty="0">
                <a:latin typeface="Arial"/>
                <a:cs typeface="Arial"/>
              </a:rPr>
              <a:t>experiments in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AnyLogistix</a:t>
            </a:r>
            <a:endParaRPr sz="1200">
              <a:latin typeface="Arial"/>
              <a:cs typeface="Arial"/>
            </a:endParaRPr>
          </a:p>
          <a:p>
            <a:pPr marL="514984" indent="-250825">
              <a:lnSpc>
                <a:spcPts val="1410"/>
              </a:lnSpc>
              <a:buAutoNum type="arabicPeriod"/>
              <a:tabLst>
                <a:tab pos="515620" algn="l"/>
              </a:tabLst>
            </a:pPr>
            <a:r>
              <a:rPr sz="1200" spc="-5" dirty="0">
                <a:latin typeface="Arial"/>
                <a:cs typeface="Arial"/>
              </a:rPr>
              <a:t>Understand major </a:t>
            </a:r>
            <a:r>
              <a:rPr sz="1200" dirty="0">
                <a:latin typeface="Arial"/>
                <a:cs typeface="Arial"/>
              </a:rPr>
              <a:t>trade-offs </a:t>
            </a:r>
            <a:r>
              <a:rPr sz="1200" spc="-5" dirty="0">
                <a:latin typeface="Arial"/>
                <a:cs typeface="Arial"/>
              </a:rPr>
              <a:t>in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risk management</a:t>
            </a:r>
            <a:endParaRPr sz="1200">
              <a:latin typeface="Arial"/>
              <a:cs typeface="Arial"/>
            </a:endParaRPr>
          </a:p>
          <a:p>
            <a:pPr marL="12700" marR="132715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planning,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take uncertainty and risk into account 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develop problem statements and decision-oriented solutions. Recent literature  suggests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need </a:t>
            </a:r>
            <a:r>
              <a:rPr sz="1200" spc="-5" dirty="0">
                <a:latin typeface="Arial"/>
                <a:cs typeface="Arial"/>
              </a:rPr>
              <a:t>to consider recurrent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i="1" spc="-5" dirty="0">
                <a:latin typeface="Arial"/>
                <a:cs typeface="Arial"/>
              </a:rPr>
              <a:t>operational </a:t>
            </a:r>
            <a:r>
              <a:rPr sz="1200" spc="-5" dirty="0">
                <a:latin typeface="Arial"/>
                <a:cs typeface="Arial"/>
              </a:rPr>
              <a:t>risks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i="1" spc="-5" dirty="0">
                <a:latin typeface="Arial"/>
                <a:cs typeface="Arial"/>
              </a:rPr>
              <a:t>disruptive</a:t>
            </a:r>
            <a:r>
              <a:rPr sz="1200" i="1" spc="1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risks.</a:t>
            </a:r>
            <a:endParaRPr sz="1200">
              <a:latin typeface="Arial"/>
              <a:cs typeface="Arial"/>
            </a:endParaRPr>
          </a:p>
          <a:p>
            <a:pPr marL="12700" marR="67310">
              <a:lnSpc>
                <a:spcPct val="95900"/>
              </a:lnSpc>
              <a:spcBef>
                <a:spcPts val="565"/>
              </a:spcBef>
            </a:pPr>
            <a:r>
              <a:rPr sz="1200" spc="-5" dirty="0">
                <a:latin typeface="Arial"/>
                <a:cs typeface="Arial"/>
              </a:rPr>
              <a:t>Risks in supply </a:t>
            </a:r>
            <a:r>
              <a:rPr sz="1200" dirty="0">
                <a:latin typeface="Arial"/>
                <a:cs typeface="Arial"/>
              </a:rPr>
              <a:t>chains </a:t>
            </a:r>
            <a:r>
              <a:rPr sz="1200" spc="-5" dirty="0">
                <a:latin typeface="Arial"/>
                <a:cs typeface="Arial"/>
              </a:rPr>
              <a:t>appear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different times and have </a:t>
            </a:r>
            <a:r>
              <a:rPr sz="1200" dirty="0">
                <a:latin typeface="Arial"/>
                <a:cs typeface="Arial"/>
              </a:rPr>
              <a:t>different </a:t>
            </a:r>
            <a:r>
              <a:rPr sz="1200" spc="-5" dirty="0">
                <a:latin typeface="Arial"/>
                <a:cs typeface="Arial"/>
              </a:rPr>
              <a:t>performance im-  </a:t>
            </a:r>
            <a:r>
              <a:rPr sz="1200" dirty="0">
                <a:latin typeface="Arial"/>
                <a:cs typeface="Arial"/>
              </a:rPr>
              <a:t>pacts. </a:t>
            </a:r>
            <a:r>
              <a:rPr sz="1200" spc="-5" dirty="0">
                <a:latin typeface="Arial"/>
                <a:cs typeface="Arial"/>
              </a:rPr>
              <a:t>High-frequency-low-impact disruptions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typically considered in bullwhip-effect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refer </a:t>
            </a:r>
            <a:r>
              <a:rPr sz="1200" spc="-1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demand and lead-time fluctuations. Bullwhip effect considers weekly/daily  demand and lead-time fluctuations </a:t>
            </a:r>
            <a:r>
              <a:rPr sz="1200" dirty="0">
                <a:latin typeface="Arial"/>
                <a:cs typeface="Arial"/>
              </a:rPr>
              <a:t>as primary </a:t>
            </a:r>
            <a:r>
              <a:rPr sz="1200" spc="-5" dirty="0">
                <a:latin typeface="Arial"/>
                <a:cs typeface="Arial"/>
              </a:rPr>
              <a:t>drivers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changes  which </a:t>
            </a:r>
            <a:r>
              <a:rPr sz="1200" dirty="0">
                <a:latin typeface="Arial"/>
                <a:cs typeface="Arial"/>
              </a:rPr>
              <a:t>take </a:t>
            </a:r>
            <a:r>
              <a:rPr sz="1200" spc="-5" dirty="0">
                <a:latin typeface="Arial"/>
                <a:cs typeface="Arial"/>
              </a:rPr>
              <a:t>place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the parametric level and can be eliminated in </a:t>
            </a:r>
            <a:r>
              <a:rPr sz="1200" dirty="0">
                <a:latin typeface="Arial"/>
                <a:cs typeface="Arial"/>
              </a:rPr>
              <a:t>a short-term </a:t>
            </a:r>
            <a:r>
              <a:rPr sz="1200" spc="-5" dirty="0">
                <a:latin typeface="Arial"/>
                <a:cs typeface="Arial"/>
              </a:rPr>
              <a:t>perspec-  tive.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light of low-frequency-high-impact disruptions, ripple effect has been considered  (Ivanov </a:t>
            </a:r>
            <a:r>
              <a:rPr sz="1200" dirty="0">
                <a:latin typeface="Arial"/>
                <a:cs typeface="Arial"/>
              </a:rPr>
              <a:t>et </a:t>
            </a:r>
            <a:r>
              <a:rPr sz="1200" spc="-5" dirty="0">
                <a:latin typeface="Arial"/>
                <a:cs typeface="Arial"/>
              </a:rPr>
              <a:t>al.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2014).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400" b="1" spc="-5" dirty="0">
                <a:latin typeface="Arial"/>
                <a:cs typeface="Arial"/>
              </a:rPr>
              <a:t>Bullwhip </a:t>
            </a:r>
            <a:r>
              <a:rPr sz="1400" b="1" dirty="0">
                <a:latin typeface="Arial"/>
                <a:cs typeface="Arial"/>
              </a:rPr>
              <a:t>Effect in </a:t>
            </a:r>
            <a:r>
              <a:rPr sz="1400" b="1" spc="-5" dirty="0">
                <a:latin typeface="Arial"/>
                <a:cs typeface="Arial"/>
              </a:rPr>
              <a:t>the Supply</a:t>
            </a:r>
            <a:r>
              <a:rPr sz="1400" b="1" spc="-6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chain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5"/>
              </a:spcBef>
            </a:pPr>
            <a:r>
              <a:rPr sz="1200" b="1" spc="-5" dirty="0">
                <a:latin typeface="Arial"/>
                <a:cs typeface="Arial"/>
              </a:rPr>
              <a:t>Case</a:t>
            </a:r>
            <a:r>
              <a:rPr sz="1200" b="1" dirty="0">
                <a:latin typeface="Arial"/>
                <a:cs typeface="Arial"/>
              </a:rPr>
              <a:t> Study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consider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for </a:t>
            </a:r>
            <a:r>
              <a:rPr sz="1200" spc="-5" dirty="0">
                <a:latin typeface="Arial"/>
                <a:cs typeface="Arial"/>
              </a:rPr>
              <a:t>beer production and distribution made up of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supplier, </a:t>
            </a:r>
            <a:r>
              <a:rPr sz="1200" dirty="0">
                <a:latin typeface="Arial"/>
                <a:cs typeface="Arial"/>
              </a:rPr>
              <a:t>a  </a:t>
            </a:r>
            <a:r>
              <a:rPr sz="1200" spc="-5" dirty="0">
                <a:latin typeface="Arial"/>
                <a:cs typeface="Arial"/>
              </a:rPr>
              <a:t>brewery,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 and a </a:t>
            </a:r>
            <a:r>
              <a:rPr sz="1200" spc="-5" dirty="0">
                <a:latin typeface="Arial"/>
                <a:cs typeface="Arial"/>
              </a:rPr>
              <a:t>customer (Figure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127).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6498716"/>
            <a:ext cx="5761990" cy="110744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  <a:tabLst>
                <a:tab pos="1586230" algn="l"/>
              </a:tabLst>
            </a:pPr>
            <a:r>
              <a:rPr sz="1200" spc="-5" dirty="0">
                <a:latin typeface="Arial"/>
                <a:cs typeface="Arial"/>
              </a:rPr>
              <a:t>information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flow	material</a:t>
            </a:r>
            <a:r>
              <a:rPr sz="1200" spc="-7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flow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127: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structure.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The customer demand (in units) fluctuates and is </a:t>
            </a:r>
            <a:r>
              <a:rPr sz="1200" dirty="0">
                <a:latin typeface="Arial"/>
                <a:cs typeface="Arial"/>
              </a:rPr>
              <a:t>distributed </a:t>
            </a:r>
            <a:r>
              <a:rPr sz="1200" spc="-5" dirty="0">
                <a:latin typeface="Arial"/>
                <a:cs typeface="Arial"/>
              </a:rPr>
              <a:t>over </a:t>
            </a:r>
            <a:r>
              <a:rPr sz="1200" dirty="0">
                <a:latin typeface="Arial"/>
                <a:cs typeface="Arial"/>
              </a:rPr>
              <a:t>36 </a:t>
            </a:r>
            <a:r>
              <a:rPr sz="1200" spc="-5" dirty="0">
                <a:latin typeface="Arial"/>
                <a:cs typeface="Arial"/>
              </a:rPr>
              <a:t>days </a:t>
            </a:r>
            <a:r>
              <a:rPr sz="1200" dirty="0">
                <a:latin typeface="Arial"/>
                <a:cs typeface="Arial"/>
              </a:rPr>
              <a:t>(Table</a:t>
            </a:r>
            <a:r>
              <a:rPr sz="1200" spc="6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19).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dirty="0">
                <a:latin typeface="Arial"/>
                <a:cs typeface="Arial"/>
              </a:rPr>
              <a:t>Table 19: </a:t>
            </a:r>
            <a:r>
              <a:rPr sz="1200" spc="-5" dirty="0">
                <a:latin typeface="Arial"/>
                <a:cs typeface="Arial"/>
              </a:rPr>
              <a:t>Demand distribution </a:t>
            </a:r>
            <a:r>
              <a:rPr sz="1200" dirty="0">
                <a:latin typeface="Arial"/>
                <a:cs typeface="Arial"/>
              </a:rPr>
              <a:t>by</a:t>
            </a:r>
            <a:r>
              <a:rPr sz="1200" spc="-5" dirty="0">
                <a:latin typeface="Arial"/>
                <a:cs typeface="Arial"/>
              </a:rPr>
              <a:t> periods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900988" y="7671180"/>
          <a:ext cx="5770880" cy="19240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207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194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2135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1945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2135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19454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2136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719454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1-5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6-10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11-15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16-20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21-25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26-30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31-35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36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85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921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048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7" name="object 7"/>
          <p:cNvSpPr txBox="1"/>
          <p:nvPr/>
        </p:nvSpPr>
        <p:spPr>
          <a:xfrm>
            <a:off x="5647690" y="5949568"/>
            <a:ext cx="958850" cy="36131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118110" rIns="0" bIns="0" rtlCol="0">
            <a:spAutoFit/>
          </a:bodyPr>
          <a:lstStyle/>
          <a:p>
            <a:pPr marL="97155">
              <a:lnSpc>
                <a:spcPct val="100000"/>
              </a:lnSpc>
              <a:spcBef>
                <a:spcPts val="930"/>
              </a:spcBef>
            </a:pPr>
            <a:r>
              <a:rPr sz="1200" spc="-5" dirty="0">
                <a:latin typeface="Arial"/>
                <a:cs typeface="Arial"/>
              </a:rPr>
              <a:t>Supplier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189095" y="5945123"/>
            <a:ext cx="958850" cy="36576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118110" rIns="0" bIns="0" rtlCol="0">
            <a:spAutoFit/>
          </a:bodyPr>
          <a:lstStyle/>
          <a:p>
            <a:pPr marL="97155">
              <a:lnSpc>
                <a:spcPct val="100000"/>
              </a:lnSpc>
              <a:spcBef>
                <a:spcPts val="930"/>
              </a:spcBef>
            </a:pPr>
            <a:r>
              <a:rPr sz="1200" spc="-5" dirty="0">
                <a:latin typeface="Arial"/>
                <a:cs typeface="Arial"/>
              </a:rPr>
              <a:t>Brewery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368550" y="5948298"/>
            <a:ext cx="1314450" cy="36957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118110" rIns="0" bIns="0" rtlCol="0">
            <a:spAutoFit/>
          </a:bodyPr>
          <a:lstStyle/>
          <a:p>
            <a:pPr marL="95885">
              <a:lnSpc>
                <a:spcPct val="100000"/>
              </a:lnSpc>
              <a:spcBef>
                <a:spcPts val="930"/>
              </a:spcBef>
            </a:pPr>
            <a:r>
              <a:rPr sz="1200" spc="-5" dirty="0">
                <a:latin typeface="Arial"/>
                <a:cs typeface="Arial"/>
              </a:rPr>
              <a:t>distribution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cen-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09955" y="5960998"/>
            <a:ext cx="958850" cy="36131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117475" rIns="0" bIns="0" rtlCol="0">
            <a:spAutoFit/>
          </a:bodyPr>
          <a:lstStyle/>
          <a:p>
            <a:pPr marL="95885">
              <a:lnSpc>
                <a:spcPct val="100000"/>
              </a:lnSpc>
              <a:spcBef>
                <a:spcPts val="925"/>
              </a:spcBef>
            </a:pPr>
            <a:r>
              <a:rPr sz="1200" spc="-5" dirty="0">
                <a:latin typeface="Arial"/>
                <a:cs typeface="Arial"/>
              </a:rPr>
              <a:t>Customer</a:t>
            </a:r>
            <a:endParaRPr sz="1200">
              <a:latin typeface="Arial"/>
              <a:cs typeface="Arial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1873885" y="6022593"/>
            <a:ext cx="501650" cy="76200"/>
          </a:xfrm>
          <a:custGeom>
            <a:avLst/>
            <a:gdLst/>
            <a:ahLst/>
            <a:cxnLst/>
            <a:rect l="l" t="t" r="r" b="b"/>
            <a:pathLst>
              <a:path w="501650" h="76200">
                <a:moveTo>
                  <a:pt x="425450" y="0"/>
                </a:moveTo>
                <a:lnTo>
                  <a:pt x="425450" y="76199"/>
                </a:lnTo>
                <a:lnTo>
                  <a:pt x="491998" y="42925"/>
                </a:lnTo>
                <a:lnTo>
                  <a:pt x="438150" y="42925"/>
                </a:lnTo>
                <a:lnTo>
                  <a:pt x="438150" y="33400"/>
                </a:lnTo>
                <a:lnTo>
                  <a:pt x="492252" y="33400"/>
                </a:lnTo>
                <a:lnTo>
                  <a:pt x="425450" y="0"/>
                </a:lnTo>
                <a:close/>
              </a:path>
              <a:path w="501650" h="76200">
                <a:moveTo>
                  <a:pt x="425450" y="33400"/>
                </a:moveTo>
                <a:lnTo>
                  <a:pt x="0" y="33400"/>
                </a:lnTo>
                <a:lnTo>
                  <a:pt x="0" y="42925"/>
                </a:lnTo>
                <a:lnTo>
                  <a:pt x="425450" y="42925"/>
                </a:lnTo>
                <a:lnTo>
                  <a:pt x="425450" y="33400"/>
                </a:lnTo>
                <a:close/>
              </a:path>
              <a:path w="501650" h="76200">
                <a:moveTo>
                  <a:pt x="492252" y="33400"/>
                </a:moveTo>
                <a:lnTo>
                  <a:pt x="438150" y="33400"/>
                </a:lnTo>
                <a:lnTo>
                  <a:pt x="438150" y="42925"/>
                </a:lnTo>
                <a:lnTo>
                  <a:pt x="491998" y="42925"/>
                </a:lnTo>
                <a:lnTo>
                  <a:pt x="501650" y="38099"/>
                </a:lnTo>
                <a:lnTo>
                  <a:pt x="492252" y="334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3689984" y="6009893"/>
            <a:ext cx="501650" cy="76200"/>
          </a:xfrm>
          <a:custGeom>
            <a:avLst/>
            <a:gdLst/>
            <a:ahLst/>
            <a:cxnLst/>
            <a:rect l="l" t="t" r="r" b="b"/>
            <a:pathLst>
              <a:path w="501650" h="76200">
                <a:moveTo>
                  <a:pt x="425450" y="0"/>
                </a:moveTo>
                <a:lnTo>
                  <a:pt x="425450" y="76199"/>
                </a:lnTo>
                <a:lnTo>
                  <a:pt x="491998" y="42925"/>
                </a:lnTo>
                <a:lnTo>
                  <a:pt x="438150" y="42925"/>
                </a:lnTo>
                <a:lnTo>
                  <a:pt x="438150" y="33400"/>
                </a:lnTo>
                <a:lnTo>
                  <a:pt x="492252" y="33400"/>
                </a:lnTo>
                <a:lnTo>
                  <a:pt x="425450" y="0"/>
                </a:lnTo>
                <a:close/>
              </a:path>
              <a:path w="501650" h="76200">
                <a:moveTo>
                  <a:pt x="425450" y="33400"/>
                </a:moveTo>
                <a:lnTo>
                  <a:pt x="0" y="33400"/>
                </a:lnTo>
                <a:lnTo>
                  <a:pt x="0" y="42925"/>
                </a:lnTo>
                <a:lnTo>
                  <a:pt x="425450" y="42925"/>
                </a:lnTo>
                <a:lnTo>
                  <a:pt x="425450" y="33400"/>
                </a:lnTo>
                <a:close/>
              </a:path>
              <a:path w="501650" h="76200">
                <a:moveTo>
                  <a:pt x="492252" y="33400"/>
                </a:moveTo>
                <a:lnTo>
                  <a:pt x="438150" y="33400"/>
                </a:lnTo>
                <a:lnTo>
                  <a:pt x="438150" y="42925"/>
                </a:lnTo>
                <a:lnTo>
                  <a:pt x="491998" y="42925"/>
                </a:lnTo>
                <a:lnTo>
                  <a:pt x="501650" y="38099"/>
                </a:lnTo>
                <a:lnTo>
                  <a:pt x="492252" y="334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5144134" y="6016243"/>
            <a:ext cx="501650" cy="76200"/>
          </a:xfrm>
          <a:custGeom>
            <a:avLst/>
            <a:gdLst/>
            <a:ahLst/>
            <a:cxnLst/>
            <a:rect l="l" t="t" r="r" b="b"/>
            <a:pathLst>
              <a:path w="501650" h="76200">
                <a:moveTo>
                  <a:pt x="425450" y="0"/>
                </a:moveTo>
                <a:lnTo>
                  <a:pt x="425450" y="76199"/>
                </a:lnTo>
                <a:lnTo>
                  <a:pt x="491998" y="42925"/>
                </a:lnTo>
                <a:lnTo>
                  <a:pt x="438150" y="42925"/>
                </a:lnTo>
                <a:lnTo>
                  <a:pt x="438150" y="33400"/>
                </a:lnTo>
                <a:lnTo>
                  <a:pt x="492252" y="33400"/>
                </a:lnTo>
                <a:lnTo>
                  <a:pt x="425450" y="0"/>
                </a:lnTo>
                <a:close/>
              </a:path>
              <a:path w="501650" h="76200">
                <a:moveTo>
                  <a:pt x="425450" y="33400"/>
                </a:moveTo>
                <a:lnTo>
                  <a:pt x="0" y="33400"/>
                </a:lnTo>
                <a:lnTo>
                  <a:pt x="0" y="42925"/>
                </a:lnTo>
                <a:lnTo>
                  <a:pt x="425450" y="42925"/>
                </a:lnTo>
                <a:lnTo>
                  <a:pt x="425450" y="33400"/>
                </a:lnTo>
                <a:close/>
              </a:path>
              <a:path w="501650" h="76200">
                <a:moveTo>
                  <a:pt x="492252" y="33400"/>
                </a:moveTo>
                <a:lnTo>
                  <a:pt x="438150" y="33400"/>
                </a:lnTo>
                <a:lnTo>
                  <a:pt x="438150" y="42925"/>
                </a:lnTo>
                <a:lnTo>
                  <a:pt x="491998" y="42925"/>
                </a:lnTo>
                <a:lnTo>
                  <a:pt x="501650" y="38099"/>
                </a:lnTo>
                <a:lnTo>
                  <a:pt x="492252" y="334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5150484" y="6141973"/>
            <a:ext cx="488950" cy="76200"/>
          </a:xfrm>
          <a:custGeom>
            <a:avLst/>
            <a:gdLst/>
            <a:ahLst/>
            <a:cxnLst/>
            <a:rect l="l" t="t" r="r" b="b"/>
            <a:pathLst>
              <a:path w="488950" h="76200">
                <a:moveTo>
                  <a:pt x="488950" y="33400"/>
                </a:moveTo>
                <a:lnTo>
                  <a:pt x="450850" y="33400"/>
                </a:lnTo>
                <a:lnTo>
                  <a:pt x="450850" y="42925"/>
                </a:lnTo>
                <a:lnTo>
                  <a:pt x="488950" y="42925"/>
                </a:lnTo>
                <a:lnTo>
                  <a:pt x="488950" y="33400"/>
                </a:lnTo>
                <a:close/>
              </a:path>
              <a:path w="488950" h="76200">
                <a:moveTo>
                  <a:pt x="422275" y="33400"/>
                </a:moveTo>
                <a:lnTo>
                  <a:pt x="384175" y="33400"/>
                </a:lnTo>
                <a:lnTo>
                  <a:pt x="384175" y="42925"/>
                </a:lnTo>
                <a:lnTo>
                  <a:pt x="422275" y="42925"/>
                </a:lnTo>
                <a:lnTo>
                  <a:pt x="422275" y="33400"/>
                </a:lnTo>
                <a:close/>
              </a:path>
              <a:path w="488950" h="76200">
                <a:moveTo>
                  <a:pt x="355600" y="33400"/>
                </a:moveTo>
                <a:lnTo>
                  <a:pt x="317500" y="33400"/>
                </a:lnTo>
                <a:lnTo>
                  <a:pt x="317500" y="42925"/>
                </a:lnTo>
                <a:lnTo>
                  <a:pt x="355600" y="42925"/>
                </a:lnTo>
                <a:lnTo>
                  <a:pt x="355600" y="33400"/>
                </a:lnTo>
                <a:close/>
              </a:path>
              <a:path w="488950" h="76200">
                <a:moveTo>
                  <a:pt x="288925" y="33400"/>
                </a:moveTo>
                <a:lnTo>
                  <a:pt x="250825" y="33400"/>
                </a:lnTo>
                <a:lnTo>
                  <a:pt x="250825" y="42925"/>
                </a:lnTo>
                <a:lnTo>
                  <a:pt x="288925" y="42925"/>
                </a:lnTo>
                <a:lnTo>
                  <a:pt x="288925" y="33400"/>
                </a:lnTo>
                <a:close/>
              </a:path>
              <a:path w="488950" h="76200">
                <a:moveTo>
                  <a:pt x="222250" y="33400"/>
                </a:moveTo>
                <a:lnTo>
                  <a:pt x="184150" y="33400"/>
                </a:lnTo>
                <a:lnTo>
                  <a:pt x="184150" y="42925"/>
                </a:lnTo>
                <a:lnTo>
                  <a:pt x="222250" y="42925"/>
                </a:lnTo>
                <a:lnTo>
                  <a:pt x="222250" y="33400"/>
                </a:lnTo>
                <a:close/>
              </a:path>
              <a:path w="488950" h="76200">
                <a:moveTo>
                  <a:pt x="155575" y="33400"/>
                </a:moveTo>
                <a:lnTo>
                  <a:pt x="117475" y="33400"/>
                </a:lnTo>
                <a:lnTo>
                  <a:pt x="117475" y="42925"/>
                </a:lnTo>
                <a:lnTo>
                  <a:pt x="155575" y="42925"/>
                </a:lnTo>
                <a:lnTo>
                  <a:pt x="155575" y="33400"/>
                </a:lnTo>
                <a:close/>
              </a:path>
              <a:path w="488950" h="76200">
                <a:moveTo>
                  <a:pt x="76200" y="0"/>
                </a:moveTo>
                <a:lnTo>
                  <a:pt x="0" y="38099"/>
                </a:lnTo>
                <a:lnTo>
                  <a:pt x="76200" y="76199"/>
                </a:lnTo>
                <a:lnTo>
                  <a:pt x="76200" y="42925"/>
                </a:lnTo>
                <a:lnTo>
                  <a:pt x="63500" y="42925"/>
                </a:lnTo>
                <a:lnTo>
                  <a:pt x="63500" y="33400"/>
                </a:lnTo>
                <a:lnTo>
                  <a:pt x="76200" y="33400"/>
                </a:lnTo>
                <a:lnTo>
                  <a:pt x="76200" y="0"/>
                </a:lnTo>
                <a:close/>
              </a:path>
              <a:path w="488950" h="76200">
                <a:moveTo>
                  <a:pt x="76200" y="33400"/>
                </a:moveTo>
                <a:lnTo>
                  <a:pt x="63500" y="33400"/>
                </a:lnTo>
                <a:lnTo>
                  <a:pt x="63500" y="42925"/>
                </a:lnTo>
                <a:lnTo>
                  <a:pt x="76200" y="42925"/>
                </a:lnTo>
                <a:lnTo>
                  <a:pt x="76200" y="33400"/>
                </a:lnTo>
                <a:close/>
              </a:path>
              <a:path w="488950" h="76200">
                <a:moveTo>
                  <a:pt x="88900" y="33400"/>
                </a:moveTo>
                <a:lnTo>
                  <a:pt x="76200" y="33400"/>
                </a:lnTo>
                <a:lnTo>
                  <a:pt x="76200" y="42925"/>
                </a:lnTo>
                <a:lnTo>
                  <a:pt x="88900" y="42925"/>
                </a:lnTo>
                <a:lnTo>
                  <a:pt x="88900" y="334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3677284" y="6135623"/>
            <a:ext cx="488950" cy="76200"/>
          </a:xfrm>
          <a:custGeom>
            <a:avLst/>
            <a:gdLst/>
            <a:ahLst/>
            <a:cxnLst/>
            <a:rect l="l" t="t" r="r" b="b"/>
            <a:pathLst>
              <a:path w="488950" h="76200">
                <a:moveTo>
                  <a:pt x="488950" y="33400"/>
                </a:moveTo>
                <a:lnTo>
                  <a:pt x="450850" y="33400"/>
                </a:lnTo>
                <a:lnTo>
                  <a:pt x="450850" y="42925"/>
                </a:lnTo>
                <a:lnTo>
                  <a:pt x="488950" y="42925"/>
                </a:lnTo>
                <a:lnTo>
                  <a:pt x="488950" y="33400"/>
                </a:lnTo>
                <a:close/>
              </a:path>
              <a:path w="488950" h="76200">
                <a:moveTo>
                  <a:pt x="422275" y="33400"/>
                </a:moveTo>
                <a:lnTo>
                  <a:pt x="384175" y="33400"/>
                </a:lnTo>
                <a:lnTo>
                  <a:pt x="384175" y="42925"/>
                </a:lnTo>
                <a:lnTo>
                  <a:pt x="422275" y="42925"/>
                </a:lnTo>
                <a:lnTo>
                  <a:pt x="422275" y="33400"/>
                </a:lnTo>
                <a:close/>
              </a:path>
              <a:path w="488950" h="76200">
                <a:moveTo>
                  <a:pt x="355600" y="33400"/>
                </a:moveTo>
                <a:lnTo>
                  <a:pt x="317500" y="33400"/>
                </a:lnTo>
                <a:lnTo>
                  <a:pt x="317500" y="42925"/>
                </a:lnTo>
                <a:lnTo>
                  <a:pt x="355600" y="42925"/>
                </a:lnTo>
                <a:lnTo>
                  <a:pt x="355600" y="33400"/>
                </a:lnTo>
                <a:close/>
              </a:path>
              <a:path w="488950" h="76200">
                <a:moveTo>
                  <a:pt x="288925" y="33400"/>
                </a:moveTo>
                <a:lnTo>
                  <a:pt x="250825" y="33400"/>
                </a:lnTo>
                <a:lnTo>
                  <a:pt x="250825" y="42925"/>
                </a:lnTo>
                <a:lnTo>
                  <a:pt x="288925" y="42925"/>
                </a:lnTo>
                <a:lnTo>
                  <a:pt x="288925" y="33400"/>
                </a:lnTo>
                <a:close/>
              </a:path>
              <a:path w="488950" h="76200">
                <a:moveTo>
                  <a:pt x="222250" y="33400"/>
                </a:moveTo>
                <a:lnTo>
                  <a:pt x="184150" y="33400"/>
                </a:lnTo>
                <a:lnTo>
                  <a:pt x="184150" y="42925"/>
                </a:lnTo>
                <a:lnTo>
                  <a:pt x="222250" y="42925"/>
                </a:lnTo>
                <a:lnTo>
                  <a:pt x="222250" y="33400"/>
                </a:lnTo>
                <a:close/>
              </a:path>
              <a:path w="488950" h="76200">
                <a:moveTo>
                  <a:pt x="155575" y="33400"/>
                </a:moveTo>
                <a:lnTo>
                  <a:pt x="117475" y="33400"/>
                </a:lnTo>
                <a:lnTo>
                  <a:pt x="117475" y="42925"/>
                </a:lnTo>
                <a:lnTo>
                  <a:pt x="155575" y="42925"/>
                </a:lnTo>
                <a:lnTo>
                  <a:pt x="155575" y="33400"/>
                </a:lnTo>
                <a:close/>
              </a:path>
              <a:path w="488950" h="76200">
                <a:moveTo>
                  <a:pt x="76200" y="0"/>
                </a:moveTo>
                <a:lnTo>
                  <a:pt x="0" y="38099"/>
                </a:lnTo>
                <a:lnTo>
                  <a:pt x="76200" y="76199"/>
                </a:lnTo>
                <a:lnTo>
                  <a:pt x="76200" y="42925"/>
                </a:lnTo>
                <a:lnTo>
                  <a:pt x="63500" y="42925"/>
                </a:lnTo>
                <a:lnTo>
                  <a:pt x="63500" y="33400"/>
                </a:lnTo>
                <a:lnTo>
                  <a:pt x="76200" y="33400"/>
                </a:lnTo>
                <a:lnTo>
                  <a:pt x="76200" y="0"/>
                </a:lnTo>
                <a:close/>
              </a:path>
              <a:path w="488950" h="76200">
                <a:moveTo>
                  <a:pt x="76200" y="33400"/>
                </a:moveTo>
                <a:lnTo>
                  <a:pt x="63500" y="33400"/>
                </a:lnTo>
                <a:lnTo>
                  <a:pt x="63500" y="42925"/>
                </a:lnTo>
                <a:lnTo>
                  <a:pt x="76200" y="42925"/>
                </a:lnTo>
                <a:lnTo>
                  <a:pt x="76200" y="33400"/>
                </a:lnTo>
                <a:close/>
              </a:path>
              <a:path w="488950" h="76200">
                <a:moveTo>
                  <a:pt x="88900" y="33400"/>
                </a:moveTo>
                <a:lnTo>
                  <a:pt x="76200" y="33400"/>
                </a:lnTo>
                <a:lnTo>
                  <a:pt x="76200" y="42925"/>
                </a:lnTo>
                <a:lnTo>
                  <a:pt x="88900" y="42925"/>
                </a:lnTo>
                <a:lnTo>
                  <a:pt x="88900" y="334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1861185" y="6141973"/>
            <a:ext cx="488950" cy="76200"/>
          </a:xfrm>
          <a:custGeom>
            <a:avLst/>
            <a:gdLst/>
            <a:ahLst/>
            <a:cxnLst/>
            <a:rect l="l" t="t" r="r" b="b"/>
            <a:pathLst>
              <a:path w="488950" h="76200">
                <a:moveTo>
                  <a:pt x="488950" y="33400"/>
                </a:moveTo>
                <a:lnTo>
                  <a:pt x="450850" y="33400"/>
                </a:lnTo>
                <a:lnTo>
                  <a:pt x="450850" y="42925"/>
                </a:lnTo>
                <a:lnTo>
                  <a:pt x="488950" y="42925"/>
                </a:lnTo>
                <a:lnTo>
                  <a:pt x="488950" y="33400"/>
                </a:lnTo>
                <a:close/>
              </a:path>
              <a:path w="488950" h="76200">
                <a:moveTo>
                  <a:pt x="422275" y="33400"/>
                </a:moveTo>
                <a:lnTo>
                  <a:pt x="384175" y="33400"/>
                </a:lnTo>
                <a:lnTo>
                  <a:pt x="384175" y="42925"/>
                </a:lnTo>
                <a:lnTo>
                  <a:pt x="422275" y="42925"/>
                </a:lnTo>
                <a:lnTo>
                  <a:pt x="422275" y="33400"/>
                </a:lnTo>
                <a:close/>
              </a:path>
              <a:path w="488950" h="76200">
                <a:moveTo>
                  <a:pt x="355600" y="33400"/>
                </a:moveTo>
                <a:lnTo>
                  <a:pt x="317500" y="33400"/>
                </a:lnTo>
                <a:lnTo>
                  <a:pt x="317500" y="42925"/>
                </a:lnTo>
                <a:lnTo>
                  <a:pt x="355600" y="42925"/>
                </a:lnTo>
                <a:lnTo>
                  <a:pt x="355600" y="33400"/>
                </a:lnTo>
                <a:close/>
              </a:path>
              <a:path w="488950" h="76200">
                <a:moveTo>
                  <a:pt x="288925" y="33400"/>
                </a:moveTo>
                <a:lnTo>
                  <a:pt x="250825" y="33400"/>
                </a:lnTo>
                <a:lnTo>
                  <a:pt x="250825" y="42925"/>
                </a:lnTo>
                <a:lnTo>
                  <a:pt x="288925" y="42925"/>
                </a:lnTo>
                <a:lnTo>
                  <a:pt x="288925" y="33400"/>
                </a:lnTo>
                <a:close/>
              </a:path>
              <a:path w="488950" h="76200">
                <a:moveTo>
                  <a:pt x="222250" y="33400"/>
                </a:moveTo>
                <a:lnTo>
                  <a:pt x="184150" y="33400"/>
                </a:lnTo>
                <a:lnTo>
                  <a:pt x="184150" y="42925"/>
                </a:lnTo>
                <a:lnTo>
                  <a:pt x="222250" y="42925"/>
                </a:lnTo>
                <a:lnTo>
                  <a:pt x="222250" y="33400"/>
                </a:lnTo>
                <a:close/>
              </a:path>
              <a:path w="488950" h="76200">
                <a:moveTo>
                  <a:pt x="155575" y="33400"/>
                </a:moveTo>
                <a:lnTo>
                  <a:pt x="117475" y="33400"/>
                </a:lnTo>
                <a:lnTo>
                  <a:pt x="117475" y="42925"/>
                </a:lnTo>
                <a:lnTo>
                  <a:pt x="155575" y="42925"/>
                </a:lnTo>
                <a:lnTo>
                  <a:pt x="155575" y="33400"/>
                </a:lnTo>
                <a:close/>
              </a:path>
              <a:path w="488950" h="76200">
                <a:moveTo>
                  <a:pt x="76200" y="0"/>
                </a:moveTo>
                <a:lnTo>
                  <a:pt x="0" y="38099"/>
                </a:lnTo>
                <a:lnTo>
                  <a:pt x="76200" y="76199"/>
                </a:lnTo>
                <a:lnTo>
                  <a:pt x="76200" y="42925"/>
                </a:lnTo>
                <a:lnTo>
                  <a:pt x="63500" y="42925"/>
                </a:lnTo>
                <a:lnTo>
                  <a:pt x="63500" y="33400"/>
                </a:lnTo>
                <a:lnTo>
                  <a:pt x="76200" y="33400"/>
                </a:lnTo>
                <a:lnTo>
                  <a:pt x="76200" y="0"/>
                </a:lnTo>
                <a:close/>
              </a:path>
              <a:path w="488950" h="76200">
                <a:moveTo>
                  <a:pt x="76200" y="33400"/>
                </a:moveTo>
                <a:lnTo>
                  <a:pt x="63500" y="33400"/>
                </a:lnTo>
                <a:lnTo>
                  <a:pt x="63500" y="42925"/>
                </a:lnTo>
                <a:lnTo>
                  <a:pt x="76200" y="42925"/>
                </a:lnTo>
                <a:lnTo>
                  <a:pt x="76200" y="33400"/>
                </a:lnTo>
                <a:close/>
              </a:path>
              <a:path w="488950" h="76200">
                <a:moveTo>
                  <a:pt x="88900" y="33400"/>
                </a:moveTo>
                <a:lnTo>
                  <a:pt x="76200" y="33400"/>
                </a:lnTo>
                <a:lnTo>
                  <a:pt x="76200" y="42925"/>
                </a:lnTo>
                <a:lnTo>
                  <a:pt x="88900" y="42925"/>
                </a:lnTo>
                <a:lnTo>
                  <a:pt x="88900" y="334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2484754" y="6463918"/>
            <a:ext cx="488950" cy="76200"/>
          </a:xfrm>
          <a:custGeom>
            <a:avLst/>
            <a:gdLst/>
            <a:ahLst/>
            <a:cxnLst/>
            <a:rect l="l" t="t" r="r" b="b"/>
            <a:pathLst>
              <a:path w="488950" h="76200">
                <a:moveTo>
                  <a:pt x="488950" y="33400"/>
                </a:moveTo>
                <a:lnTo>
                  <a:pt x="450850" y="33400"/>
                </a:lnTo>
                <a:lnTo>
                  <a:pt x="450850" y="42925"/>
                </a:lnTo>
                <a:lnTo>
                  <a:pt x="488950" y="42925"/>
                </a:lnTo>
                <a:lnTo>
                  <a:pt x="488950" y="33400"/>
                </a:lnTo>
                <a:close/>
              </a:path>
              <a:path w="488950" h="76200">
                <a:moveTo>
                  <a:pt x="422275" y="33400"/>
                </a:moveTo>
                <a:lnTo>
                  <a:pt x="384175" y="33400"/>
                </a:lnTo>
                <a:lnTo>
                  <a:pt x="384175" y="42925"/>
                </a:lnTo>
                <a:lnTo>
                  <a:pt x="422275" y="42925"/>
                </a:lnTo>
                <a:lnTo>
                  <a:pt x="422275" y="33400"/>
                </a:lnTo>
                <a:close/>
              </a:path>
              <a:path w="488950" h="76200">
                <a:moveTo>
                  <a:pt x="355600" y="33400"/>
                </a:moveTo>
                <a:lnTo>
                  <a:pt x="317500" y="33400"/>
                </a:lnTo>
                <a:lnTo>
                  <a:pt x="317500" y="42925"/>
                </a:lnTo>
                <a:lnTo>
                  <a:pt x="355600" y="42925"/>
                </a:lnTo>
                <a:lnTo>
                  <a:pt x="355600" y="33400"/>
                </a:lnTo>
                <a:close/>
              </a:path>
              <a:path w="488950" h="76200">
                <a:moveTo>
                  <a:pt x="288925" y="33400"/>
                </a:moveTo>
                <a:lnTo>
                  <a:pt x="250825" y="33400"/>
                </a:lnTo>
                <a:lnTo>
                  <a:pt x="250825" y="42925"/>
                </a:lnTo>
                <a:lnTo>
                  <a:pt x="288925" y="42925"/>
                </a:lnTo>
                <a:lnTo>
                  <a:pt x="288925" y="33400"/>
                </a:lnTo>
                <a:close/>
              </a:path>
              <a:path w="488950" h="76200">
                <a:moveTo>
                  <a:pt x="222250" y="33400"/>
                </a:moveTo>
                <a:lnTo>
                  <a:pt x="184150" y="33400"/>
                </a:lnTo>
                <a:lnTo>
                  <a:pt x="184150" y="42925"/>
                </a:lnTo>
                <a:lnTo>
                  <a:pt x="222250" y="42925"/>
                </a:lnTo>
                <a:lnTo>
                  <a:pt x="222250" y="33400"/>
                </a:lnTo>
                <a:close/>
              </a:path>
              <a:path w="488950" h="76200">
                <a:moveTo>
                  <a:pt x="155575" y="33400"/>
                </a:moveTo>
                <a:lnTo>
                  <a:pt x="117475" y="33400"/>
                </a:lnTo>
                <a:lnTo>
                  <a:pt x="117475" y="42925"/>
                </a:lnTo>
                <a:lnTo>
                  <a:pt x="155575" y="42925"/>
                </a:lnTo>
                <a:lnTo>
                  <a:pt x="155575" y="33400"/>
                </a:lnTo>
                <a:close/>
              </a:path>
              <a:path w="488950" h="76200">
                <a:moveTo>
                  <a:pt x="76200" y="0"/>
                </a:moveTo>
                <a:lnTo>
                  <a:pt x="0" y="38099"/>
                </a:lnTo>
                <a:lnTo>
                  <a:pt x="76200" y="76199"/>
                </a:lnTo>
                <a:lnTo>
                  <a:pt x="76200" y="42925"/>
                </a:lnTo>
                <a:lnTo>
                  <a:pt x="63500" y="42925"/>
                </a:lnTo>
                <a:lnTo>
                  <a:pt x="63500" y="33400"/>
                </a:lnTo>
                <a:lnTo>
                  <a:pt x="76200" y="33400"/>
                </a:lnTo>
                <a:lnTo>
                  <a:pt x="76200" y="0"/>
                </a:lnTo>
                <a:close/>
              </a:path>
              <a:path w="488950" h="76200">
                <a:moveTo>
                  <a:pt x="76200" y="33400"/>
                </a:moveTo>
                <a:lnTo>
                  <a:pt x="63500" y="33400"/>
                </a:lnTo>
                <a:lnTo>
                  <a:pt x="63500" y="42925"/>
                </a:lnTo>
                <a:lnTo>
                  <a:pt x="76200" y="42925"/>
                </a:lnTo>
                <a:lnTo>
                  <a:pt x="76200" y="33400"/>
                </a:lnTo>
                <a:close/>
              </a:path>
              <a:path w="488950" h="76200">
                <a:moveTo>
                  <a:pt x="88900" y="33400"/>
                </a:moveTo>
                <a:lnTo>
                  <a:pt x="76200" y="33400"/>
                </a:lnTo>
                <a:lnTo>
                  <a:pt x="76200" y="42925"/>
                </a:lnTo>
                <a:lnTo>
                  <a:pt x="88900" y="42925"/>
                </a:lnTo>
                <a:lnTo>
                  <a:pt x="88900" y="334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953135" y="6463918"/>
            <a:ext cx="501650" cy="76200"/>
          </a:xfrm>
          <a:custGeom>
            <a:avLst/>
            <a:gdLst/>
            <a:ahLst/>
            <a:cxnLst/>
            <a:rect l="l" t="t" r="r" b="b"/>
            <a:pathLst>
              <a:path w="501650" h="76200">
                <a:moveTo>
                  <a:pt x="425450" y="0"/>
                </a:moveTo>
                <a:lnTo>
                  <a:pt x="425450" y="76199"/>
                </a:lnTo>
                <a:lnTo>
                  <a:pt x="491998" y="42925"/>
                </a:lnTo>
                <a:lnTo>
                  <a:pt x="438150" y="42925"/>
                </a:lnTo>
                <a:lnTo>
                  <a:pt x="438150" y="33400"/>
                </a:lnTo>
                <a:lnTo>
                  <a:pt x="492252" y="33400"/>
                </a:lnTo>
                <a:lnTo>
                  <a:pt x="425450" y="0"/>
                </a:lnTo>
                <a:close/>
              </a:path>
              <a:path w="501650" h="76200">
                <a:moveTo>
                  <a:pt x="425450" y="33400"/>
                </a:moveTo>
                <a:lnTo>
                  <a:pt x="0" y="33400"/>
                </a:lnTo>
                <a:lnTo>
                  <a:pt x="0" y="42925"/>
                </a:lnTo>
                <a:lnTo>
                  <a:pt x="425450" y="42925"/>
                </a:lnTo>
                <a:lnTo>
                  <a:pt x="425450" y="33400"/>
                </a:lnTo>
                <a:close/>
              </a:path>
              <a:path w="501650" h="76200">
                <a:moveTo>
                  <a:pt x="492252" y="33400"/>
                </a:moveTo>
                <a:lnTo>
                  <a:pt x="438150" y="33400"/>
                </a:lnTo>
                <a:lnTo>
                  <a:pt x="438150" y="42925"/>
                </a:lnTo>
                <a:lnTo>
                  <a:pt x="491998" y="42925"/>
                </a:lnTo>
                <a:lnTo>
                  <a:pt x="501650" y="38099"/>
                </a:lnTo>
                <a:lnTo>
                  <a:pt x="492252" y="3340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112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5791"/>
            <a:ext cx="5203190" cy="8197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 dirty="0">
                <a:latin typeface="Arial"/>
                <a:cs typeface="Arial"/>
              </a:rPr>
              <a:t>Experiment and Bullwhip Effect</a:t>
            </a:r>
            <a:r>
              <a:rPr sz="1400" b="1" spc="20" dirty="0">
                <a:latin typeface="Arial"/>
                <a:cs typeface="Arial"/>
              </a:rPr>
              <a:t> </a:t>
            </a:r>
            <a:r>
              <a:rPr sz="1400" b="1" spc="-10" dirty="0">
                <a:latin typeface="Arial"/>
                <a:cs typeface="Arial"/>
              </a:rPr>
              <a:t>Analysis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50"/>
              </a:spcBef>
            </a:pPr>
            <a:r>
              <a:rPr sz="1200" b="1" dirty="0">
                <a:latin typeface="Arial"/>
                <a:cs typeface="Arial"/>
              </a:rPr>
              <a:t>Supply Chain </a:t>
            </a:r>
            <a:r>
              <a:rPr sz="1200" b="1" spc="-5" dirty="0">
                <a:latin typeface="Arial"/>
                <a:cs typeface="Arial"/>
              </a:rPr>
              <a:t>Design </a:t>
            </a:r>
            <a:r>
              <a:rPr sz="1200" b="1" dirty="0">
                <a:latin typeface="Arial"/>
                <a:cs typeface="Arial"/>
              </a:rPr>
              <a:t>and</a:t>
            </a:r>
            <a:r>
              <a:rPr sz="1200" b="1" spc="-3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Policies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First,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create a new </a:t>
            </a:r>
            <a:r>
              <a:rPr sz="1200" spc="-5" dirty="0">
                <a:latin typeface="Arial"/>
                <a:cs typeface="Arial"/>
              </a:rPr>
              <a:t>scenario (</a:t>
            </a:r>
            <a:r>
              <a:rPr sz="1200" b="1" spc="-5" dirty="0">
                <a:latin typeface="Arial"/>
                <a:cs typeface="Arial"/>
              </a:rPr>
              <a:t>BWE</a:t>
            </a:r>
            <a:r>
              <a:rPr sz="1200" spc="-5" dirty="0">
                <a:latin typeface="Arial"/>
                <a:cs typeface="Arial"/>
              </a:rPr>
              <a:t>) and set up the locations (Figure</a:t>
            </a:r>
            <a:r>
              <a:rPr sz="1200" spc="1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128).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6104000"/>
            <a:ext cx="5829300" cy="9112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128: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scenario’s </a:t>
            </a:r>
            <a:r>
              <a:rPr sz="1200" dirty="0">
                <a:latin typeface="Arial"/>
                <a:cs typeface="Arial"/>
              </a:rPr>
              <a:t>supply chain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locations.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next step is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create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new </a:t>
            </a:r>
            <a:r>
              <a:rPr sz="1200" dirty="0">
                <a:latin typeface="Arial"/>
                <a:cs typeface="Arial"/>
              </a:rPr>
              <a:t>product </a:t>
            </a:r>
            <a:r>
              <a:rPr sz="1200" spc="-5" dirty="0">
                <a:latin typeface="Arial"/>
                <a:cs typeface="Arial"/>
              </a:rPr>
              <a:t>(</a:t>
            </a:r>
            <a:r>
              <a:rPr sz="1200" b="1" spc="-5" dirty="0">
                <a:latin typeface="Arial"/>
                <a:cs typeface="Arial"/>
              </a:rPr>
              <a:t>Beer</a:t>
            </a:r>
            <a:r>
              <a:rPr sz="1200" spc="-5" dirty="0">
                <a:latin typeface="Arial"/>
                <a:cs typeface="Arial"/>
              </a:rPr>
              <a:t>) and </a:t>
            </a:r>
            <a:r>
              <a:rPr sz="1200" dirty="0">
                <a:latin typeface="Arial"/>
                <a:cs typeface="Arial"/>
              </a:rPr>
              <a:t>a new </a:t>
            </a:r>
            <a:r>
              <a:rPr sz="1200" spc="-5" dirty="0">
                <a:latin typeface="Arial"/>
                <a:cs typeface="Arial"/>
              </a:rPr>
              <a:t>vehicle (</a:t>
            </a:r>
            <a:r>
              <a:rPr sz="1200" b="1" spc="-5" dirty="0">
                <a:latin typeface="Arial"/>
                <a:cs typeface="Arial"/>
              </a:rPr>
              <a:t>Truck</a:t>
            </a:r>
            <a:r>
              <a:rPr sz="1200" spc="-5" dirty="0">
                <a:latin typeface="Arial"/>
                <a:cs typeface="Arial"/>
              </a:rPr>
              <a:t>), and set up  demand (</a:t>
            </a:r>
            <a:r>
              <a:rPr sz="1200" b="1" spc="-5" dirty="0">
                <a:latin typeface="Arial"/>
                <a:cs typeface="Arial"/>
              </a:rPr>
              <a:t>historic demand</a:t>
            </a:r>
            <a:r>
              <a:rPr sz="1200" spc="-5" dirty="0">
                <a:latin typeface="Arial"/>
                <a:cs typeface="Arial"/>
              </a:rPr>
              <a:t>), 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policy (</a:t>
            </a:r>
            <a:r>
              <a:rPr sz="1200" b="1" spc="-5" dirty="0">
                <a:latin typeface="Arial"/>
                <a:cs typeface="Arial"/>
              </a:rPr>
              <a:t>Min</a:t>
            </a:r>
            <a:r>
              <a:rPr sz="1200" spc="-5" dirty="0">
                <a:latin typeface="Arial"/>
                <a:cs typeface="Arial"/>
              </a:rPr>
              <a:t>=5; M</a:t>
            </a:r>
            <a:r>
              <a:rPr sz="1200" b="1" spc="-5" dirty="0">
                <a:latin typeface="Arial"/>
                <a:cs typeface="Arial"/>
              </a:rPr>
              <a:t>ax</a:t>
            </a:r>
            <a:r>
              <a:rPr sz="1200" spc="-5" dirty="0">
                <a:latin typeface="Arial"/>
                <a:cs typeface="Arial"/>
              </a:rPr>
              <a:t>=20), and sourcing  policy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production time </a:t>
            </a:r>
            <a:r>
              <a:rPr sz="1200" dirty="0">
                <a:latin typeface="Arial"/>
                <a:cs typeface="Arial"/>
              </a:rPr>
              <a:t>(Figures</a:t>
            </a:r>
            <a:r>
              <a:rPr sz="1200" spc="-5" dirty="0">
                <a:latin typeface="Arial"/>
                <a:cs typeface="Arial"/>
              </a:rPr>
              <a:t> 129-136).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7781925"/>
            <a:ext cx="14503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129:</a:t>
            </a:r>
            <a:r>
              <a:rPr sz="1200" b="1" spc="-5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Product.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88288" y="8710421"/>
            <a:ext cx="20834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130: </a:t>
            </a:r>
            <a:r>
              <a:rPr sz="1200" spc="-5" dirty="0">
                <a:latin typeface="Arial"/>
                <a:cs typeface="Arial"/>
              </a:rPr>
              <a:t>Unit</a:t>
            </a:r>
            <a:r>
              <a:rPr sz="1200" spc="-5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Conversions.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900430" y="1836419"/>
            <a:ext cx="5127625" cy="421195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00430" y="7155688"/>
            <a:ext cx="5031359" cy="5683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0430" y="8156447"/>
            <a:ext cx="5147056" cy="49236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113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1546605"/>
            <a:ext cx="1802764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131: </a:t>
            </a:r>
            <a:r>
              <a:rPr sz="1200" spc="-5" dirty="0">
                <a:latin typeface="Arial"/>
                <a:cs typeface="Arial"/>
              </a:rPr>
              <a:t>Vehicle</a:t>
            </a:r>
            <a:r>
              <a:rPr sz="1200" spc="-6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Type.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2680461"/>
            <a:ext cx="23374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132: </a:t>
            </a:r>
            <a:r>
              <a:rPr sz="1200" spc="-5" dirty="0">
                <a:latin typeface="Arial"/>
                <a:cs typeface="Arial"/>
              </a:rPr>
              <a:t>Transportation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3986910"/>
            <a:ext cx="19564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133: </a:t>
            </a:r>
            <a:r>
              <a:rPr sz="1200" spc="-5" dirty="0">
                <a:latin typeface="Arial"/>
                <a:cs typeface="Arial"/>
              </a:rPr>
              <a:t>Sourcing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88288" y="4968366"/>
            <a:ext cx="20847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134: </a:t>
            </a:r>
            <a:r>
              <a:rPr sz="1200" spc="-5" dirty="0">
                <a:latin typeface="Arial"/>
                <a:cs typeface="Arial"/>
              </a:rPr>
              <a:t>Production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88288" y="5825108"/>
            <a:ext cx="24809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135: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</a:t>
            </a:r>
            <a:r>
              <a:rPr sz="1200" spc="-5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88288" y="8585454"/>
            <a:ext cx="5761355" cy="1316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136: </a:t>
            </a:r>
            <a:r>
              <a:rPr sz="1200" spc="-5" dirty="0">
                <a:latin typeface="Arial"/>
                <a:cs typeface="Arial"/>
              </a:rPr>
              <a:t>Demand</a:t>
            </a:r>
            <a:r>
              <a:rPr sz="1200" dirty="0">
                <a:latin typeface="Arial"/>
                <a:cs typeface="Arial"/>
              </a:rPr>
              <a:t> data.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spc="-5" dirty="0">
                <a:latin typeface="Arial"/>
                <a:cs typeface="Arial"/>
              </a:rPr>
              <a:t>Note </a:t>
            </a:r>
            <a:r>
              <a:rPr sz="1200" i="1" spc="-5" dirty="0">
                <a:latin typeface="Arial"/>
                <a:cs typeface="Arial"/>
              </a:rPr>
              <a:t>backordering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spc="-10" dirty="0">
                <a:latin typeface="Arial"/>
                <a:cs typeface="Arial"/>
              </a:rPr>
              <a:t>allowed </a:t>
            </a:r>
            <a:r>
              <a:rPr sz="1200" spc="-5" dirty="0">
                <a:latin typeface="Arial"/>
                <a:cs typeface="Arial"/>
              </a:rPr>
              <a:t>in this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case.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spc="-5" dirty="0">
                <a:latin typeface="Arial"/>
                <a:cs typeface="Arial"/>
              </a:rPr>
              <a:t>KPI </a:t>
            </a:r>
            <a:r>
              <a:rPr sz="1200" b="1" dirty="0">
                <a:latin typeface="Arial"/>
                <a:cs typeface="Arial"/>
              </a:rPr>
              <a:t>Dashboard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bullwhip </a:t>
            </a:r>
            <a:r>
              <a:rPr sz="1200" dirty="0">
                <a:latin typeface="Arial"/>
                <a:cs typeface="Arial"/>
              </a:rPr>
              <a:t>effect </a:t>
            </a:r>
            <a:r>
              <a:rPr sz="1200" spc="-5" dirty="0">
                <a:latin typeface="Arial"/>
                <a:cs typeface="Arial"/>
              </a:rPr>
              <a:t>analysis,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design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following two-part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dashboard (Figures  </a:t>
            </a:r>
            <a:r>
              <a:rPr sz="1200" dirty="0">
                <a:latin typeface="Arial"/>
                <a:cs typeface="Arial"/>
              </a:rPr>
              <a:t>137 and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139).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900430" y="900683"/>
            <a:ext cx="5177028" cy="56527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00430" y="1921763"/>
            <a:ext cx="5754624" cy="69832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900430" y="3055619"/>
            <a:ext cx="5755640" cy="84666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900430" y="4361687"/>
            <a:ext cx="5750433" cy="54399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900430" y="5343143"/>
            <a:ext cx="5747512" cy="408926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900430" y="6199631"/>
            <a:ext cx="4045712" cy="2330196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114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418202"/>
            <a:ext cx="5931535" cy="1087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137: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dashboard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bullwhip-effect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Daily </a:t>
            </a:r>
            <a:r>
              <a:rPr sz="1200" b="1" dirty="0">
                <a:latin typeface="Arial"/>
                <a:cs typeface="Arial"/>
              </a:rPr>
              <a:t>Incoming Products / </a:t>
            </a:r>
            <a:r>
              <a:rPr sz="1200" b="1" spc="-5" dirty="0">
                <a:latin typeface="Arial"/>
                <a:cs typeface="Arial"/>
              </a:rPr>
              <a:t>Daily </a:t>
            </a:r>
            <a:r>
              <a:rPr sz="1200" b="1" dirty="0">
                <a:latin typeface="Arial"/>
                <a:cs typeface="Arial"/>
              </a:rPr>
              <a:t>Outgoing </a:t>
            </a:r>
            <a:r>
              <a:rPr sz="1200" b="1" spc="-5" dirty="0">
                <a:latin typeface="Arial"/>
                <a:cs typeface="Arial"/>
              </a:rPr>
              <a:t>Products </a:t>
            </a:r>
            <a:r>
              <a:rPr sz="1200" spc="-5" dirty="0">
                <a:latin typeface="Arial"/>
                <a:cs typeface="Arial"/>
              </a:rPr>
              <a:t>diagrams will display </a:t>
            </a:r>
            <a:r>
              <a:rPr sz="1200" dirty="0">
                <a:latin typeface="Arial"/>
                <a:cs typeface="Arial"/>
              </a:rPr>
              <a:t>the  </a:t>
            </a:r>
            <a:r>
              <a:rPr sz="1200" spc="-5" dirty="0">
                <a:latin typeface="Arial"/>
                <a:cs typeface="Arial"/>
              </a:rPr>
              <a:t>quantities of incoming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outgoing deliveries.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program’s computation of the varia-  </a:t>
            </a:r>
            <a:r>
              <a:rPr sz="1200" dirty="0">
                <a:latin typeface="Arial"/>
                <a:cs typeface="Arial"/>
              </a:rPr>
              <a:t>tion </a:t>
            </a:r>
            <a:r>
              <a:rPr sz="1200" spc="-5" dirty="0">
                <a:latin typeface="Arial"/>
                <a:cs typeface="Arial"/>
              </a:rPr>
              <a:t>of incoming and outgoing deliveries allows </a:t>
            </a:r>
            <a:r>
              <a:rPr sz="1200" dirty="0">
                <a:latin typeface="Arial"/>
                <a:cs typeface="Arial"/>
              </a:rPr>
              <a:t>us to </a:t>
            </a:r>
            <a:r>
              <a:rPr sz="1200" spc="-5" dirty="0">
                <a:latin typeface="Arial"/>
                <a:cs typeface="Arial"/>
              </a:rPr>
              <a:t>compute the </a:t>
            </a:r>
            <a:r>
              <a:rPr sz="1200" spc="5" dirty="0">
                <a:latin typeface="Arial"/>
                <a:cs typeface="Arial"/>
              </a:rPr>
              <a:t>BWE </a:t>
            </a:r>
            <a:r>
              <a:rPr sz="1200" spc="-5" dirty="0">
                <a:latin typeface="Arial"/>
                <a:cs typeface="Arial"/>
              </a:rPr>
              <a:t>(bullwhip-effect)  index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shown in Figure </a:t>
            </a:r>
            <a:r>
              <a:rPr sz="1200" dirty="0">
                <a:latin typeface="Arial"/>
                <a:cs typeface="Arial"/>
              </a:rPr>
              <a:t>138 </a:t>
            </a:r>
            <a:r>
              <a:rPr sz="1200" spc="-5" dirty="0">
                <a:latin typeface="Arial"/>
                <a:cs typeface="Arial"/>
              </a:rPr>
              <a:t>(based on Heizer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Render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2014).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7228712"/>
            <a:ext cx="5930265" cy="1316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138: </a:t>
            </a:r>
            <a:r>
              <a:rPr sz="1200" dirty="0">
                <a:latin typeface="Arial"/>
                <a:cs typeface="Arial"/>
              </a:rPr>
              <a:t>BWE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computation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Products bullwhip effect </a:t>
            </a:r>
            <a:r>
              <a:rPr sz="1200" spc="-5" dirty="0">
                <a:latin typeface="Arial"/>
                <a:cs typeface="Arial"/>
              </a:rPr>
              <a:t>diagram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BWE </a:t>
            </a:r>
            <a:r>
              <a:rPr sz="1200" spc="-5" dirty="0">
                <a:latin typeface="Arial"/>
                <a:cs typeface="Arial"/>
              </a:rPr>
              <a:t>index. If </a:t>
            </a:r>
            <a:r>
              <a:rPr sz="1200" spc="-10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BWE </a:t>
            </a:r>
            <a:r>
              <a:rPr sz="1200" spc="-5" dirty="0">
                <a:latin typeface="Arial"/>
                <a:cs typeface="Arial"/>
              </a:rPr>
              <a:t>measure</a:t>
            </a:r>
            <a:r>
              <a:rPr sz="1200" spc="114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is: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dirty="0">
                <a:latin typeface="Arial"/>
                <a:cs typeface="Arial"/>
              </a:rPr>
              <a:t>&gt; 1 – </a:t>
            </a:r>
            <a:r>
              <a:rPr sz="1200" spc="-5" dirty="0">
                <a:latin typeface="Arial"/>
                <a:cs typeface="Arial"/>
              </a:rPr>
              <a:t>Variance amplification is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present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dirty="0">
                <a:latin typeface="Arial"/>
                <a:cs typeface="Arial"/>
              </a:rPr>
              <a:t>= 1 – </a:t>
            </a:r>
            <a:r>
              <a:rPr sz="1200" spc="-5" dirty="0">
                <a:latin typeface="Arial"/>
                <a:cs typeface="Arial"/>
              </a:rPr>
              <a:t>No amplification </a:t>
            </a:r>
            <a:r>
              <a:rPr sz="1200" spc="-10" dirty="0">
                <a:latin typeface="Arial"/>
                <a:cs typeface="Arial"/>
              </a:rPr>
              <a:t>is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present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5"/>
              </a:spcBef>
            </a:pPr>
            <a:r>
              <a:rPr sz="1200" dirty="0">
                <a:latin typeface="Arial"/>
                <a:cs typeface="Arial"/>
              </a:rPr>
              <a:t>&lt; 1 – </a:t>
            </a:r>
            <a:r>
              <a:rPr sz="1200" spc="-5" dirty="0">
                <a:latin typeface="Arial"/>
                <a:cs typeface="Arial"/>
              </a:rPr>
              <a:t>Smoothing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dampening is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occurring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760720" cy="34630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19480" y="5665358"/>
            <a:ext cx="1671737" cy="150870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14717" y="5660643"/>
            <a:ext cx="1685925" cy="1518285"/>
          </a:xfrm>
          <a:custGeom>
            <a:avLst/>
            <a:gdLst/>
            <a:ahLst/>
            <a:cxnLst/>
            <a:rect l="l" t="t" r="r" b="b"/>
            <a:pathLst>
              <a:path w="1685925" h="1518284">
                <a:moveTo>
                  <a:pt x="0" y="1518285"/>
                </a:moveTo>
                <a:lnTo>
                  <a:pt x="1685925" y="1518285"/>
                </a:lnTo>
                <a:lnTo>
                  <a:pt x="1685925" y="0"/>
                </a:lnTo>
                <a:lnTo>
                  <a:pt x="0" y="0"/>
                </a:lnTo>
                <a:lnTo>
                  <a:pt x="0" y="1518285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115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418202"/>
            <a:ext cx="5727700" cy="9886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139: </a:t>
            </a:r>
            <a:r>
              <a:rPr sz="1200" spc="-5" dirty="0">
                <a:latin typeface="Arial"/>
                <a:cs typeface="Arial"/>
              </a:rPr>
              <a:t>Dashboard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customer </a:t>
            </a:r>
            <a:r>
              <a:rPr sz="1200" spc="-5" dirty="0">
                <a:latin typeface="Arial"/>
                <a:cs typeface="Arial"/>
              </a:rPr>
              <a:t>and financial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5" dirty="0">
                <a:latin typeface="Arial"/>
                <a:cs typeface="Arial"/>
              </a:rPr>
              <a:t>KPI.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spc="-5" dirty="0">
                <a:latin typeface="Arial"/>
                <a:cs typeface="Arial"/>
              </a:rPr>
              <a:t>Experiments </a:t>
            </a:r>
            <a:r>
              <a:rPr sz="1200" b="1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Result</a:t>
            </a:r>
            <a:r>
              <a:rPr sz="1200" b="1" spc="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Analysis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start </a:t>
            </a:r>
            <a:r>
              <a:rPr sz="1200" dirty="0">
                <a:latin typeface="Arial"/>
                <a:cs typeface="Arial"/>
              </a:rPr>
              <a:t>a new </a:t>
            </a:r>
            <a:r>
              <a:rPr sz="1200" spc="-5" dirty="0">
                <a:latin typeface="Arial"/>
                <a:cs typeface="Arial"/>
              </a:rPr>
              <a:t>simulation experiment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data </a:t>
            </a:r>
            <a:r>
              <a:rPr sz="1200" spc="-5" dirty="0">
                <a:latin typeface="Arial"/>
                <a:cs typeface="Arial"/>
              </a:rPr>
              <a:t>described in the case study. You’ll  find our results in Figures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140-142.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9065514"/>
            <a:ext cx="27717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140: </a:t>
            </a:r>
            <a:r>
              <a:rPr sz="1200" spc="-5" dirty="0">
                <a:latin typeface="Arial"/>
                <a:cs typeface="Arial"/>
              </a:rPr>
              <a:t>Customer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financial</a:t>
            </a:r>
            <a:r>
              <a:rPr sz="1200" spc="-6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KPI.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760720" cy="34630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5547359"/>
            <a:ext cx="5760085" cy="346290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116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418202"/>
            <a:ext cx="376301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141: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dashboard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bullwhip-effect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988" y="4793614"/>
            <a:ext cx="5803265" cy="3841115"/>
          </a:xfrm>
          <a:custGeom>
            <a:avLst/>
            <a:gdLst/>
            <a:ahLst/>
            <a:cxnLst/>
            <a:rect l="l" t="t" r="r" b="b"/>
            <a:pathLst>
              <a:path w="5803265" h="3841115">
                <a:moveTo>
                  <a:pt x="0" y="3841115"/>
                </a:moveTo>
                <a:lnTo>
                  <a:pt x="5802757" y="3841115"/>
                </a:lnTo>
                <a:lnTo>
                  <a:pt x="5802757" y="0"/>
                </a:lnTo>
                <a:lnTo>
                  <a:pt x="0" y="0"/>
                </a:lnTo>
                <a:lnTo>
                  <a:pt x="0" y="3841115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00988" y="8634729"/>
            <a:ext cx="169545" cy="175260"/>
          </a:xfrm>
          <a:custGeom>
            <a:avLst/>
            <a:gdLst/>
            <a:ahLst/>
            <a:cxnLst/>
            <a:rect l="l" t="t" r="r" b="b"/>
            <a:pathLst>
              <a:path w="169544" h="175259">
                <a:moveTo>
                  <a:pt x="0" y="175259"/>
                </a:moveTo>
                <a:lnTo>
                  <a:pt x="169164" y="175259"/>
                </a:lnTo>
                <a:lnTo>
                  <a:pt x="169164" y="0"/>
                </a:lnTo>
                <a:lnTo>
                  <a:pt x="0" y="0"/>
                </a:lnTo>
                <a:lnTo>
                  <a:pt x="0" y="17525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888288" y="8544305"/>
            <a:ext cx="5815965" cy="52832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200" dirty="0">
                <a:solidFill>
                  <a:srgbClr val="FFFFFF"/>
                </a:solidFill>
                <a:latin typeface="Arial"/>
                <a:cs typeface="Arial"/>
              </a:rPr>
              <a:t>66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142: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detailed view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bullwhip-effect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900430" y="900683"/>
            <a:ext cx="5760085" cy="346265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42771" y="4792979"/>
            <a:ext cx="5759450" cy="383959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117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904230" cy="108521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 marR="5080">
              <a:lnSpc>
                <a:spcPct val="95900"/>
              </a:lnSpc>
              <a:spcBef>
                <a:spcPts val="160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can see two things in Figure 140: our revenue was </a:t>
            </a:r>
            <a:r>
              <a:rPr sz="1200" dirty="0">
                <a:latin typeface="Arial"/>
                <a:cs typeface="Arial"/>
              </a:rPr>
              <a:t>$56 </a:t>
            </a:r>
            <a:r>
              <a:rPr sz="1200" spc="-5" dirty="0">
                <a:latin typeface="Arial"/>
                <a:cs typeface="Arial"/>
              </a:rPr>
              <a:t>and our already-low service  level is decreasing. The one to seven-day lead time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some orders is increasing both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number of delayed </a:t>
            </a:r>
            <a:r>
              <a:rPr sz="1200" dirty="0">
                <a:latin typeface="Arial"/>
                <a:cs typeface="Arial"/>
              </a:rPr>
              <a:t>products </a:t>
            </a:r>
            <a:r>
              <a:rPr sz="1200" spc="-5" dirty="0">
                <a:latin typeface="Arial"/>
                <a:cs typeface="Arial"/>
              </a:rPr>
              <a:t>and the backlog. </a:t>
            </a:r>
            <a:r>
              <a:rPr sz="1200" spc="2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can see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production speed is  very </a:t>
            </a:r>
            <a:r>
              <a:rPr sz="1200" dirty="0">
                <a:latin typeface="Arial"/>
                <a:cs typeface="Arial"/>
              </a:rPr>
              <a:t>low </a:t>
            </a:r>
            <a:r>
              <a:rPr sz="1200" spc="-5" dirty="0">
                <a:latin typeface="Arial"/>
                <a:cs typeface="Arial"/>
              </a:rPr>
              <a:t>compared to the incoming customer </a:t>
            </a:r>
            <a:r>
              <a:rPr sz="1200" dirty="0">
                <a:latin typeface="Arial"/>
                <a:cs typeface="Arial"/>
              </a:rPr>
              <a:t>orders. </a:t>
            </a:r>
            <a:r>
              <a:rPr sz="1200" spc="-5" dirty="0">
                <a:latin typeface="Arial"/>
                <a:cs typeface="Arial"/>
              </a:rPr>
              <a:t>Moreover, Figures </a:t>
            </a:r>
            <a:r>
              <a:rPr sz="1200" dirty="0">
                <a:latin typeface="Arial"/>
                <a:cs typeface="Arial"/>
              </a:rPr>
              <a:t>141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142  show us 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does not display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bullwhip </a:t>
            </a:r>
            <a:r>
              <a:rPr sz="1200" dirty="0">
                <a:latin typeface="Arial"/>
                <a:cs typeface="Arial"/>
              </a:rPr>
              <a:t>effect. The </a:t>
            </a:r>
            <a:r>
              <a:rPr sz="1200" spc="-5" dirty="0">
                <a:latin typeface="Arial"/>
                <a:cs typeface="Arial"/>
              </a:rPr>
              <a:t>variability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delivered  quantities is decreasing.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2110993"/>
            <a:ext cx="5934075" cy="32766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66675" rIns="0" bIns="0" rtlCol="0">
            <a:spAutoFit/>
          </a:bodyPr>
          <a:lstStyle/>
          <a:p>
            <a:pPr marL="112395">
              <a:lnSpc>
                <a:spcPct val="100000"/>
              </a:lnSpc>
              <a:spcBef>
                <a:spcPts val="52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Products bullwhip effect </a:t>
            </a:r>
            <a:r>
              <a:rPr sz="1200" spc="-5" dirty="0">
                <a:latin typeface="Arial"/>
                <a:cs typeface="Arial"/>
              </a:rPr>
              <a:t>diagram is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cumulative.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2107945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2441701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2575305"/>
            <a:ext cx="5948680" cy="125920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The simulation shows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has </a:t>
            </a:r>
            <a:r>
              <a:rPr sz="1200" spc="-10" dirty="0">
                <a:latin typeface="Arial"/>
                <a:cs typeface="Arial"/>
              </a:rPr>
              <a:t>two </a:t>
            </a:r>
            <a:r>
              <a:rPr sz="1200" spc="-5" dirty="0">
                <a:latin typeface="Arial"/>
                <a:cs typeface="Arial"/>
              </a:rPr>
              <a:t>major </a:t>
            </a:r>
            <a:r>
              <a:rPr sz="1200" dirty="0">
                <a:latin typeface="Arial"/>
                <a:cs typeface="Arial"/>
              </a:rPr>
              <a:t>problems: </a:t>
            </a:r>
            <a:r>
              <a:rPr sz="1200" spc="-5" dirty="0">
                <a:latin typeface="Arial"/>
                <a:cs typeface="Arial"/>
              </a:rPr>
              <a:t>our inventory is </a:t>
            </a:r>
            <a:r>
              <a:rPr sz="1200" dirty="0">
                <a:latin typeface="Arial"/>
                <a:cs typeface="Arial"/>
              </a:rPr>
              <a:t>too </a:t>
            </a:r>
            <a:r>
              <a:rPr sz="1200" spc="-5" dirty="0">
                <a:latin typeface="Arial"/>
                <a:cs typeface="Arial"/>
              </a:rPr>
              <a:t>low  </a:t>
            </a:r>
            <a:r>
              <a:rPr sz="1200" dirty="0">
                <a:latin typeface="Arial"/>
                <a:cs typeface="Arial"/>
              </a:rPr>
              <a:t>and our </a:t>
            </a:r>
            <a:r>
              <a:rPr sz="1200" spc="-5" dirty="0">
                <a:latin typeface="Arial"/>
                <a:cs typeface="Arial"/>
              </a:rPr>
              <a:t>production time is too long. </a:t>
            </a:r>
            <a:r>
              <a:rPr sz="1200" dirty="0">
                <a:latin typeface="Arial"/>
                <a:cs typeface="Arial"/>
              </a:rPr>
              <a:t>We’ll use the </a:t>
            </a:r>
            <a:r>
              <a:rPr sz="1200" spc="-5" dirty="0">
                <a:latin typeface="Arial"/>
                <a:cs typeface="Arial"/>
              </a:rPr>
              <a:t>following parameters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conduct the  next experiment: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8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Production time is changed from </a:t>
            </a:r>
            <a:r>
              <a:rPr sz="1200" dirty="0">
                <a:latin typeface="Arial"/>
                <a:cs typeface="Arial"/>
              </a:rPr>
              <a:t>2 </a:t>
            </a:r>
            <a:r>
              <a:rPr sz="1200" spc="-5" dirty="0">
                <a:latin typeface="Arial"/>
                <a:cs typeface="Arial"/>
              </a:rPr>
              <a:t>days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0.1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day;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Min-Max levels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changed from </a:t>
            </a:r>
            <a:r>
              <a:rPr sz="1200" dirty="0">
                <a:latin typeface="Arial"/>
                <a:cs typeface="Arial"/>
              </a:rPr>
              <a:t>5-20 to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20-40.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5"/>
              </a:spcBef>
            </a:pPr>
            <a:r>
              <a:rPr sz="1200" spc="-5" dirty="0">
                <a:latin typeface="Arial"/>
                <a:cs typeface="Arial"/>
              </a:rPr>
              <a:t>Figures 143-144 </a:t>
            </a:r>
            <a:r>
              <a:rPr sz="1200" spc="-10" dirty="0">
                <a:latin typeface="Arial"/>
                <a:cs typeface="Arial"/>
              </a:rPr>
              <a:t>display </a:t>
            </a:r>
            <a:r>
              <a:rPr sz="1200" dirty="0">
                <a:latin typeface="Arial"/>
                <a:cs typeface="Arial"/>
              </a:rPr>
              <a:t>our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results: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88288" y="7492364"/>
            <a:ext cx="27717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143: </a:t>
            </a:r>
            <a:r>
              <a:rPr sz="1200" spc="-5" dirty="0">
                <a:latin typeface="Arial"/>
                <a:cs typeface="Arial"/>
              </a:rPr>
              <a:t>Customer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financial</a:t>
            </a:r>
            <a:r>
              <a:rPr sz="1200" spc="-6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KPI.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900430" y="3974591"/>
            <a:ext cx="5760720" cy="346252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118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418202"/>
            <a:ext cx="5959475" cy="330390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144: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dashboard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bullwhip-effect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27305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143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we received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revenue of more than $500 (compared </a:t>
            </a:r>
            <a:r>
              <a:rPr sz="1200" dirty="0">
                <a:latin typeface="Arial"/>
                <a:cs typeface="Arial"/>
              </a:rPr>
              <a:t>to $54 </a:t>
            </a:r>
            <a:r>
              <a:rPr sz="1200" spc="-5" dirty="0">
                <a:latin typeface="Arial"/>
                <a:cs typeface="Arial"/>
              </a:rPr>
              <a:t>in the  initial supply </a:t>
            </a:r>
            <a:r>
              <a:rPr sz="1200" dirty="0">
                <a:latin typeface="Arial"/>
                <a:cs typeface="Arial"/>
              </a:rPr>
              <a:t>chain), </a:t>
            </a:r>
            <a:r>
              <a:rPr sz="1200" spc="-5" dirty="0">
                <a:latin typeface="Arial"/>
                <a:cs typeface="Arial"/>
              </a:rPr>
              <a:t>our service level is </a:t>
            </a:r>
            <a:r>
              <a:rPr sz="1200" dirty="0">
                <a:latin typeface="Arial"/>
                <a:cs typeface="Arial"/>
              </a:rPr>
              <a:t>100% and our </a:t>
            </a:r>
            <a:r>
              <a:rPr sz="1200" spc="-5" dirty="0">
                <a:latin typeface="Arial"/>
                <a:cs typeface="Arial"/>
              </a:rPr>
              <a:t>lead time is </a:t>
            </a:r>
            <a:r>
              <a:rPr sz="1200" dirty="0">
                <a:latin typeface="Arial"/>
                <a:cs typeface="Arial"/>
              </a:rPr>
              <a:t>1 day. This </a:t>
            </a:r>
            <a:r>
              <a:rPr sz="1200" spc="-5" dirty="0">
                <a:latin typeface="Arial"/>
                <a:cs typeface="Arial"/>
              </a:rPr>
              <a:t>results in  </a:t>
            </a:r>
            <a:r>
              <a:rPr sz="1200" dirty="0">
                <a:latin typeface="Arial"/>
                <a:cs typeface="Arial"/>
              </a:rPr>
              <a:t>100% </a:t>
            </a:r>
            <a:r>
              <a:rPr sz="1200" spc="-5" dirty="0">
                <a:latin typeface="Arial"/>
                <a:cs typeface="Arial"/>
              </a:rPr>
              <a:t>on-time delivered products </a:t>
            </a:r>
            <a:r>
              <a:rPr sz="1200" dirty="0">
                <a:latin typeface="Arial"/>
                <a:cs typeface="Arial"/>
              </a:rPr>
              <a:t>and no </a:t>
            </a:r>
            <a:r>
              <a:rPr sz="1200" spc="-5" dirty="0">
                <a:latin typeface="Arial"/>
                <a:cs typeface="Arial"/>
              </a:rPr>
              <a:t>backlog: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see </a:t>
            </a:r>
            <a:r>
              <a:rPr sz="1200" spc="-5" dirty="0">
                <a:latin typeface="Arial"/>
                <a:cs typeface="Arial"/>
              </a:rPr>
              <a:t>production speed is  aligned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incoming </a:t>
            </a:r>
            <a:r>
              <a:rPr sz="1200" dirty="0">
                <a:latin typeface="Arial"/>
                <a:cs typeface="Arial"/>
              </a:rPr>
              <a:t>customer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orders.</a:t>
            </a:r>
            <a:endParaRPr sz="1200">
              <a:latin typeface="Arial"/>
              <a:cs typeface="Arial"/>
            </a:endParaRPr>
          </a:p>
          <a:p>
            <a:pPr marL="12700" marR="193675" algn="just">
              <a:lnSpc>
                <a:spcPct val="95900"/>
              </a:lnSpc>
              <a:spcBef>
                <a:spcPts val="565"/>
              </a:spcBef>
            </a:pPr>
            <a:r>
              <a:rPr sz="1200" spc="-5" dirty="0">
                <a:latin typeface="Arial"/>
                <a:cs typeface="Arial"/>
              </a:rPr>
              <a:t>Moreover, Figure </a:t>
            </a:r>
            <a:r>
              <a:rPr sz="1200" dirty="0">
                <a:latin typeface="Arial"/>
                <a:cs typeface="Arial"/>
              </a:rPr>
              <a:t>144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chain does not display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bullwhip </a:t>
            </a:r>
            <a:r>
              <a:rPr sz="1200" dirty="0">
                <a:latin typeface="Arial"/>
                <a:cs typeface="Arial"/>
              </a:rPr>
              <a:t>effect. The  </a:t>
            </a:r>
            <a:r>
              <a:rPr sz="1200" spc="-5" dirty="0">
                <a:latin typeface="Arial"/>
                <a:cs typeface="Arial"/>
              </a:rPr>
              <a:t>variability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delivered quantities is decreasing.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comparing the results from the two  experiments, you </a:t>
            </a:r>
            <a:r>
              <a:rPr sz="1200" dirty="0">
                <a:latin typeface="Arial"/>
                <a:cs typeface="Arial"/>
              </a:rPr>
              <a:t>can see </a:t>
            </a:r>
            <a:r>
              <a:rPr sz="1200" spc="-5" dirty="0">
                <a:latin typeface="Arial"/>
                <a:cs typeface="Arial"/>
              </a:rPr>
              <a:t>the second setting </a:t>
            </a:r>
            <a:r>
              <a:rPr sz="1200" dirty="0">
                <a:latin typeface="Arial"/>
                <a:cs typeface="Arial"/>
              </a:rPr>
              <a:t>has </a:t>
            </a:r>
            <a:r>
              <a:rPr sz="1200" spc="-5" dirty="0">
                <a:latin typeface="Arial"/>
                <a:cs typeface="Arial"/>
              </a:rPr>
              <a:t>reduced the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BWE.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Batching and Ordering</a:t>
            </a:r>
            <a:r>
              <a:rPr sz="1400" b="1" spc="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Rules</a:t>
            </a:r>
            <a:endParaRPr sz="14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5"/>
              </a:spcBef>
            </a:pPr>
            <a:r>
              <a:rPr sz="1200" spc="-5" dirty="0">
                <a:latin typeface="Arial"/>
                <a:cs typeface="Arial"/>
              </a:rPr>
              <a:t>Knowing production, sales and transportation quantities can </a:t>
            </a:r>
            <a:r>
              <a:rPr sz="1200" dirty="0">
                <a:latin typeface="Arial"/>
                <a:cs typeface="Arial"/>
              </a:rPr>
              <a:t>be batched, </a:t>
            </a:r>
            <a:r>
              <a:rPr sz="1200" spc="-5" dirty="0">
                <a:latin typeface="Arial"/>
                <a:cs typeface="Arial"/>
              </a:rPr>
              <a:t>we’ll </a:t>
            </a:r>
            <a:r>
              <a:rPr sz="1200" dirty="0">
                <a:latin typeface="Arial"/>
                <a:cs typeface="Arial"/>
              </a:rPr>
              <a:t>review  how to set up </a:t>
            </a:r>
            <a:r>
              <a:rPr sz="1200" spc="-5" dirty="0">
                <a:latin typeface="Arial"/>
                <a:cs typeface="Arial"/>
              </a:rPr>
              <a:t>batching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ordering rules and analyze </a:t>
            </a:r>
            <a:r>
              <a:rPr sz="1200" dirty="0">
                <a:latin typeface="Arial"/>
                <a:cs typeface="Arial"/>
              </a:rPr>
              <a:t>their effect </a:t>
            </a:r>
            <a:r>
              <a:rPr sz="1200" spc="-5" dirty="0">
                <a:latin typeface="Arial"/>
                <a:cs typeface="Arial"/>
              </a:rPr>
              <a:t>on the bullwhip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effect.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Transportation Batches</a:t>
            </a:r>
            <a:endParaRPr sz="1200">
              <a:latin typeface="Arial"/>
              <a:cs typeface="Arial"/>
            </a:endParaRPr>
          </a:p>
          <a:p>
            <a:pPr marL="12700" marR="335915">
              <a:lnSpc>
                <a:spcPts val="1380"/>
              </a:lnSpc>
              <a:spcBef>
                <a:spcPts val="635"/>
              </a:spcBef>
            </a:pPr>
            <a:r>
              <a:rPr sz="1200" spc="5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aggregate transportation </a:t>
            </a:r>
            <a:r>
              <a:rPr sz="1200" dirty="0">
                <a:latin typeface="Arial"/>
                <a:cs typeface="Arial"/>
              </a:rPr>
              <a:t>orders </a:t>
            </a:r>
            <a:r>
              <a:rPr sz="1200" spc="-10" dirty="0">
                <a:latin typeface="Arial"/>
                <a:cs typeface="Arial"/>
              </a:rPr>
              <a:t>to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batch,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Paths </a:t>
            </a:r>
            <a:r>
              <a:rPr sz="1200" spc="-5" dirty="0">
                <a:latin typeface="Arial"/>
                <a:cs typeface="Arial"/>
              </a:rPr>
              <a:t>table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set </a:t>
            </a:r>
            <a:r>
              <a:rPr sz="1200" dirty="0">
                <a:latin typeface="Arial"/>
                <a:cs typeface="Arial"/>
              </a:rPr>
              <a:t>up </a:t>
            </a:r>
            <a:r>
              <a:rPr sz="1200" spc="-5" dirty="0">
                <a:latin typeface="Arial"/>
                <a:cs typeface="Arial"/>
              </a:rPr>
              <a:t>the  amount of time </a:t>
            </a:r>
            <a:r>
              <a:rPr sz="1200" dirty="0">
                <a:latin typeface="Arial"/>
                <a:cs typeface="Arial"/>
              </a:rPr>
              <a:t>or a </a:t>
            </a:r>
            <a:r>
              <a:rPr sz="1200" spc="-5" dirty="0">
                <a:latin typeface="Arial"/>
                <a:cs typeface="Arial"/>
              </a:rPr>
              <a:t>minimum load (Figure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145).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8585454"/>
            <a:ext cx="5891530" cy="12617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145: </a:t>
            </a:r>
            <a:r>
              <a:rPr sz="1200" spc="-5" dirty="0">
                <a:latin typeface="Arial"/>
                <a:cs typeface="Arial"/>
              </a:rPr>
              <a:t>Transportation </a:t>
            </a:r>
            <a:r>
              <a:rPr sz="1200" dirty="0">
                <a:latin typeface="Arial"/>
                <a:cs typeface="Arial"/>
              </a:rPr>
              <a:t>order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aggregation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Figure 145,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used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Aggregation Period </a:t>
            </a:r>
            <a:r>
              <a:rPr sz="1200" spc="-5" dirty="0">
                <a:latin typeface="Arial"/>
                <a:cs typeface="Arial"/>
              </a:rPr>
              <a:t>column </a:t>
            </a:r>
            <a:r>
              <a:rPr sz="1200" dirty="0">
                <a:latin typeface="Arial"/>
                <a:cs typeface="Arial"/>
              </a:rPr>
              <a:t>to set a </a:t>
            </a:r>
            <a:r>
              <a:rPr sz="1200" spc="-5" dirty="0">
                <a:latin typeface="Arial"/>
                <a:cs typeface="Arial"/>
              </a:rPr>
              <a:t>five-day aggregation  period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shipments from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factory </a:t>
            </a:r>
            <a:r>
              <a:rPr sz="1200" dirty="0">
                <a:latin typeface="Arial"/>
                <a:cs typeface="Arial"/>
              </a:rPr>
              <a:t>to the </a:t>
            </a:r>
            <a:r>
              <a:rPr sz="1200" spc="-5" dirty="0">
                <a:latin typeface="Arial"/>
                <a:cs typeface="Arial"/>
              </a:rPr>
              <a:t>distribution center.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means our simula-  </a:t>
            </a:r>
            <a:r>
              <a:rPr sz="1200" dirty="0">
                <a:latin typeface="Arial"/>
                <a:cs typeface="Arial"/>
              </a:rPr>
              <a:t>tion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batch </a:t>
            </a:r>
            <a:r>
              <a:rPr sz="1200" spc="-5" dirty="0">
                <a:latin typeface="Arial"/>
                <a:cs typeface="Arial"/>
              </a:rPr>
              <a:t>five days of shipments. </a:t>
            </a:r>
            <a:r>
              <a:rPr sz="1200" dirty="0">
                <a:latin typeface="Arial"/>
                <a:cs typeface="Arial"/>
              </a:rPr>
              <a:t>As an </a:t>
            </a:r>
            <a:r>
              <a:rPr sz="1200" spc="-5" dirty="0">
                <a:latin typeface="Arial"/>
                <a:cs typeface="Arial"/>
              </a:rPr>
              <a:t>alternative,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could </a:t>
            </a:r>
            <a:r>
              <a:rPr sz="1200" spc="-5" dirty="0">
                <a:latin typeface="Arial"/>
                <a:cs typeface="Arial"/>
              </a:rPr>
              <a:t>have used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batching  </a:t>
            </a:r>
            <a:r>
              <a:rPr sz="1200" dirty="0">
                <a:latin typeface="Arial"/>
                <a:cs typeface="Arial"/>
              </a:rPr>
              <a:t>rule </a:t>
            </a:r>
            <a:r>
              <a:rPr sz="1200" spc="-5" dirty="0">
                <a:latin typeface="Arial"/>
                <a:cs typeface="Arial"/>
              </a:rPr>
              <a:t>that </a:t>
            </a:r>
            <a:r>
              <a:rPr sz="1200" dirty="0">
                <a:latin typeface="Arial"/>
                <a:cs typeface="Arial"/>
              </a:rPr>
              <a:t>set </a:t>
            </a:r>
            <a:r>
              <a:rPr sz="1200" spc="-5" dirty="0">
                <a:latin typeface="Arial"/>
                <a:cs typeface="Arial"/>
              </a:rPr>
              <a:t>the minimum load of trucks.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an example,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could enter </a:t>
            </a:r>
            <a:r>
              <a:rPr sz="1200" spc="-5" dirty="0">
                <a:latin typeface="Arial"/>
                <a:cs typeface="Arial"/>
              </a:rPr>
              <a:t>0.6 to </a:t>
            </a:r>
            <a:r>
              <a:rPr sz="1200" dirty="0">
                <a:latin typeface="Arial"/>
                <a:cs typeface="Arial"/>
              </a:rPr>
              <a:t>set </a:t>
            </a:r>
            <a:r>
              <a:rPr sz="1200" spc="-5" dirty="0">
                <a:latin typeface="Arial"/>
                <a:cs typeface="Arial"/>
              </a:rPr>
              <a:t>the  minimum </a:t>
            </a:r>
            <a:r>
              <a:rPr sz="1200" dirty="0">
                <a:latin typeface="Arial"/>
                <a:cs typeface="Arial"/>
              </a:rPr>
              <a:t>truck </a:t>
            </a:r>
            <a:r>
              <a:rPr sz="1200" spc="-5" dirty="0">
                <a:latin typeface="Arial"/>
                <a:cs typeface="Arial"/>
              </a:rPr>
              <a:t>capacity </a:t>
            </a:r>
            <a:r>
              <a:rPr sz="1200" dirty="0">
                <a:latin typeface="Arial"/>
                <a:cs typeface="Arial"/>
              </a:rPr>
              <a:t>to 60%. </a:t>
            </a:r>
            <a:r>
              <a:rPr sz="1200" spc="-5" dirty="0">
                <a:latin typeface="Arial"/>
                <a:cs typeface="Arial"/>
              </a:rPr>
              <a:t>(cf. Sect.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1.6.3).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760720" cy="34630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7862315"/>
            <a:ext cx="5754116" cy="65224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887720" cy="10864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119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50"/>
              </a:spcBef>
            </a:pPr>
            <a:r>
              <a:rPr sz="1200" b="1" spc="-5" dirty="0">
                <a:latin typeface="Arial"/>
                <a:cs typeface="Arial"/>
              </a:rPr>
              <a:t>Sales </a:t>
            </a:r>
            <a:r>
              <a:rPr sz="1200" b="1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Production</a:t>
            </a:r>
            <a:r>
              <a:rPr sz="1200" b="1" spc="-30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Batches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0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to </a:t>
            </a:r>
            <a:r>
              <a:rPr sz="1200" dirty="0">
                <a:latin typeface="Arial"/>
                <a:cs typeface="Arial"/>
              </a:rPr>
              <a:t>set up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batch </a:t>
            </a:r>
            <a:r>
              <a:rPr sz="1200" spc="-5" dirty="0">
                <a:latin typeface="Arial"/>
                <a:cs typeface="Arial"/>
              </a:rPr>
              <a:t>sizes in </a:t>
            </a:r>
            <a:r>
              <a:rPr sz="1200" b="1" spc="-5" dirty="0">
                <a:latin typeface="Arial"/>
                <a:cs typeface="Arial"/>
              </a:rPr>
              <a:t>Sales Batch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Production Batch</a:t>
            </a:r>
            <a:r>
              <a:rPr sz="1200" spc="-5" dirty="0">
                <a:latin typeface="Arial"/>
                <a:cs typeface="Arial"/>
              </a:rPr>
              <a:t>, respectively  (Figures 146-147)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batch sales and production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orders.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8288" y="2375661"/>
            <a:ext cx="260096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146: </a:t>
            </a:r>
            <a:r>
              <a:rPr sz="1200" spc="-5" dirty="0">
                <a:latin typeface="Arial"/>
                <a:cs typeface="Arial"/>
              </a:rPr>
              <a:t>Setting sales batch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sizes.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3251961"/>
            <a:ext cx="5882640" cy="32296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147: </a:t>
            </a:r>
            <a:r>
              <a:rPr sz="1200" spc="-5" dirty="0">
                <a:latin typeface="Arial"/>
                <a:cs typeface="Arial"/>
              </a:rPr>
              <a:t>Setting sales batch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sizes.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Figure 146,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set </a:t>
            </a:r>
            <a:r>
              <a:rPr sz="1200" spc="-5" dirty="0">
                <a:latin typeface="Arial"/>
                <a:cs typeface="Arial"/>
              </a:rPr>
              <a:t>up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sales batch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size </a:t>
            </a:r>
            <a:r>
              <a:rPr sz="1200" dirty="0">
                <a:latin typeface="Arial"/>
                <a:cs typeface="Arial"/>
              </a:rPr>
              <a:t>of 5 </a:t>
            </a:r>
            <a:r>
              <a:rPr sz="1200" spc="-5" dirty="0">
                <a:latin typeface="Arial"/>
                <a:cs typeface="Arial"/>
              </a:rPr>
              <a:t>units and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size </a:t>
            </a:r>
            <a:r>
              <a:rPr sz="1200" dirty="0">
                <a:latin typeface="Arial"/>
                <a:cs typeface="Arial"/>
              </a:rPr>
              <a:t>step (that </a:t>
            </a:r>
            <a:r>
              <a:rPr sz="1200" spc="-5" dirty="0">
                <a:latin typeface="Arial"/>
                <a:cs typeface="Arial"/>
              </a:rPr>
              <a:t>is, the  amount the batch can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increased) of </a:t>
            </a:r>
            <a:r>
              <a:rPr sz="1200" dirty="0">
                <a:latin typeface="Arial"/>
                <a:cs typeface="Arial"/>
              </a:rPr>
              <a:t>5 </a:t>
            </a:r>
            <a:r>
              <a:rPr sz="1200" spc="-5" dirty="0">
                <a:latin typeface="Arial"/>
                <a:cs typeface="Arial"/>
              </a:rPr>
              <a:t>units.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Figure 147,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set up a </a:t>
            </a:r>
            <a:r>
              <a:rPr sz="1200" spc="-5" dirty="0">
                <a:latin typeface="Arial"/>
                <a:cs typeface="Arial"/>
              </a:rPr>
              <a:t>production  </a:t>
            </a:r>
            <a:r>
              <a:rPr sz="1200" dirty="0">
                <a:latin typeface="Arial"/>
                <a:cs typeface="Arial"/>
              </a:rPr>
              <a:t>batch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size </a:t>
            </a:r>
            <a:r>
              <a:rPr sz="1200" dirty="0">
                <a:latin typeface="Arial"/>
                <a:cs typeface="Arial"/>
              </a:rPr>
              <a:t>of 10 </a:t>
            </a:r>
            <a:r>
              <a:rPr sz="1200" spc="-5" dirty="0">
                <a:latin typeface="Arial"/>
                <a:cs typeface="Arial"/>
              </a:rPr>
              <a:t>units and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size </a:t>
            </a:r>
            <a:r>
              <a:rPr sz="1200" dirty="0">
                <a:latin typeface="Arial"/>
                <a:cs typeface="Arial"/>
              </a:rPr>
              <a:t>step </a:t>
            </a:r>
            <a:r>
              <a:rPr sz="1200" spc="-5" dirty="0">
                <a:latin typeface="Arial"/>
                <a:cs typeface="Arial"/>
              </a:rPr>
              <a:t>of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0.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production batch </a:t>
            </a:r>
            <a:r>
              <a:rPr sz="1200" dirty="0">
                <a:latin typeface="Arial"/>
                <a:cs typeface="Arial"/>
              </a:rPr>
              <a:t>function uses </a:t>
            </a:r>
            <a:r>
              <a:rPr sz="1200" spc="-5" dirty="0">
                <a:latin typeface="Arial"/>
                <a:cs typeface="Arial"/>
              </a:rPr>
              <a:t>the following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rule: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Inventory policy </a:t>
            </a:r>
            <a:r>
              <a:rPr sz="1200" spc="5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finished goods warehouse tells how </a:t>
            </a:r>
            <a:r>
              <a:rPr sz="1200" dirty="0">
                <a:latin typeface="Arial"/>
                <a:cs typeface="Arial"/>
              </a:rPr>
              <a:t>much to order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(Q)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If </a:t>
            </a:r>
            <a:r>
              <a:rPr sz="1200" b="1" spc="-5" dirty="0">
                <a:latin typeface="Arial"/>
                <a:cs typeface="Arial"/>
              </a:rPr>
              <a:t>Production </a:t>
            </a:r>
            <a:r>
              <a:rPr sz="1200" b="1" dirty="0">
                <a:latin typeface="Arial"/>
                <a:cs typeface="Arial"/>
              </a:rPr>
              <a:t>batch </a:t>
            </a:r>
            <a:r>
              <a:rPr sz="1200" dirty="0">
                <a:latin typeface="Arial"/>
                <a:cs typeface="Arial"/>
              </a:rPr>
              <a:t>&gt; Q, </a:t>
            </a:r>
            <a:r>
              <a:rPr sz="1200" spc="-5" dirty="0">
                <a:latin typeface="Arial"/>
                <a:cs typeface="Arial"/>
              </a:rPr>
              <a:t>then nothing is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produced</a:t>
            </a:r>
            <a:endParaRPr sz="1200">
              <a:latin typeface="Arial"/>
              <a:cs typeface="Arial"/>
            </a:endParaRPr>
          </a:p>
          <a:p>
            <a:pPr marL="469265" marR="29845" indent="-227965">
              <a:lnSpc>
                <a:spcPts val="1380"/>
              </a:lnSpc>
              <a:spcBef>
                <a:spcPts val="1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If </a:t>
            </a:r>
            <a:r>
              <a:rPr sz="1200" b="1" spc="-5" dirty="0">
                <a:latin typeface="Arial"/>
                <a:cs typeface="Arial"/>
              </a:rPr>
              <a:t>Production </a:t>
            </a:r>
            <a:r>
              <a:rPr sz="1200" b="1" dirty="0">
                <a:latin typeface="Arial"/>
                <a:cs typeface="Arial"/>
              </a:rPr>
              <a:t>batch </a:t>
            </a:r>
            <a:r>
              <a:rPr sz="1200" dirty="0">
                <a:latin typeface="Arial"/>
                <a:cs typeface="Arial"/>
              </a:rPr>
              <a:t>&lt; Q, </a:t>
            </a:r>
            <a:r>
              <a:rPr sz="1200" spc="-5" dirty="0">
                <a:latin typeface="Arial"/>
                <a:cs typeface="Arial"/>
              </a:rPr>
              <a:t>then the factory </a:t>
            </a:r>
            <a:r>
              <a:rPr sz="1200" dirty="0">
                <a:latin typeface="Arial"/>
                <a:cs typeface="Arial"/>
              </a:rPr>
              <a:t>produces the closest </a:t>
            </a:r>
            <a:r>
              <a:rPr sz="1200" spc="-5" dirty="0">
                <a:latin typeface="Arial"/>
                <a:cs typeface="Arial"/>
              </a:rPr>
              <a:t>number of </a:t>
            </a:r>
            <a:r>
              <a:rPr sz="1200" dirty="0">
                <a:latin typeface="Arial"/>
                <a:cs typeface="Arial"/>
              </a:rPr>
              <a:t>prod-  ucts using </a:t>
            </a:r>
            <a:r>
              <a:rPr sz="1200" spc="-5" dirty="0">
                <a:latin typeface="Arial"/>
                <a:cs typeface="Arial"/>
              </a:rPr>
              <a:t>the policies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defined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batch but not </a:t>
            </a:r>
            <a:r>
              <a:rPr sz="1200" dirty="0">
                <a:latin typeface="Arial"/>
                <a:cs typeface="Arial"/>
              </a:rPr>
              <a:t>more </a:t>
            </a:r>
            <a:r>
              <a:rPr sz="1200" spc="-5" dirty="0">
                <a:latin typeface="Arial"/>
                <a:cs typeface="Arial"/>
              </a:rPr>
              <a:t>than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Q.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b="1" spc="-5" dirty="0">
                <a:latin typeface="Arial"/>
                <a:cs typeface="Arial"/>
              </a:rPr>
              <a:t>Example 1: </a:t>
            </a:r>
            <a:r>
              <a:rPr sz="1200" spc="-5" dirty="0">
                <a:latin typeface="Arial"/>
                <a:cs typeface="Arial"/>
              </a:rPr>
              <a:t>Batch: 100; </a:t>
            </a:r>
            <a:r>
              <a:rPr sz="1200" dirty="0">
                <a:latin typeface="Arial"/>
                <a:cs typeface="Arial"/>
              </a:rPr>
              <a:t>Q=90 </a:t>
            </a:r>
            <a:r>
              <a:rPr sz="1200" dirty="0">
                <a:latin typeface="Wingdings"/>
                <a:cs typeface="Wingdings"/>
              </a:rPr>
              <a:t></a:t>
            </a:r>
            <a:r>
              <a:rPr sz="120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Arial"/>
                <a:cs typeface="Arial"/>
              </a:rPr>
              <a:t>Nothing</a:t>
            </a:r>
            <a:r>
              <a:rPr sz="1200" spc="6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produced</a:t>
            </a:r>
            <a:endParaRPr sz="1200">
              <a:latin typeface="Arial"/>
              <a:cs typeface="Arial"/>
            </a:endParaRPr>
          </a:p>
          <a:p>
            <a:pPr marL="12700" marR="10795">
              <a:lnSpc>
                <a:spcPts val="1380"/>
              </a:lnSpc>
              <a:spcBef>
                <a:spcPts val="635"/>
              </a:spcBef>
            </a:pPr>
            <a:r>
              <a:rPr sz="1200" b="1" spc="-5" dirty="0">
                <a:latin typeface="Arial"/>
                <a:cs typeface="Arial"/>
              </a:rPr>
              <a:t>Example 2: </a:t>
            </a:r>
            <a:r>
              <a:rPr sz="1200" spc="-5" dirty="0">
                <a:latin typeface="Arial"/>
                <a:cs typeface="Arial"/>
              </a:rPr>
              <a:t>Batch: 100, Size step: </a:t>
            </a:r>
            <a:r>
              <a:rPr sz="1200" dirty="0">
                <a:latin typeface="Arial"/>
                <a:cs typeface="Arial"/>
              </a:rPr>
              <a:t>100, Q: </a:t>
            </a:r>
            <a:r>
              <a:rPr sz="1200" spc="-5" dirty="0">
                <a:latin typeface="Arial"/>
                <a:cs typeface="Arial"/>
              </a:rPr>
              <a:t>290 </a:t>
            </a:r>
            <a:r>
              <a:rPr sz="1200" dirty="0">
                <a:latin typeface="Wingdings"/>
                <a:cs typeface="Wingdings"/>
              </a:rPr>
              <a:t></a:t>
            </a:r>
            <a:r>
              <a:rPr sz="1200" dirty="0">
                <a:latin typeface="Times New Roman"/>
                <a:cs typeface="Times New Roman"/>
              </a:rPr>
              <a:t> </a:t>
            </a:r>
            <a:r>
              <a:rPr sz="1200" dirty="0">
                <a:latin typeface="Arial"/>
                <a:cs typeface="Arial"/>
              </a:rPr>
              <a:t>factory </a:t>
            </a:r>
            <a:r>
              <a:rPr sz="1200" spc="-5" dirty="0">
                <a:latin typeface="Arial"/>
                <a:cs typeface="Arial"/>
              </a:rPr>
              <a:t>will produce 200 and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rest  </a:t>
            </a:r>
            <a:r>
              <a:rPr sz="1200" dirty="0">
                <a:latin typeface="Arial"/>
                <a:cs typeface="Arial"/>
              </a:rPr>
              <a:t>90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added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next </a:t>
            </a:r>
            <a:r>
              <a:rPr sz="1200" dirty="0">
                <a:latin typeface="Arial"/>
                <a:cs typeface="Arial"/>
              </a:rPr>
              <a:t>order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Ordering Rules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use the </a:t>
            </a:r>
            <a:r>
              <a:rPr sz="1200" b="1" spc="-5" dirty="0">
                <a:latin typeface="Arial"/>
                <a:cs typeface="Arial"/>
              </a:rPr>
              <a:t>Ordering rules </a:t>
            </a:r>
            <a:r>
              <a:rPr sz="1200" spc="-5" dirty="0">
                <a:latin typeface="Arial"/>
                <a:cs typeface="Arial"/>
              </a:rPr>
              <a:t>table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set the batch size requirements (Figure</a:t>
            </a:r>
            <a:r>
              <a:rPr sz="1200" spc="6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148).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8033384"/>
            <a:ext cx="5735955" cy="18307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148: </a:t>
            </a:r>
            <a:r>
              <a:rPr sz="1200" spc="-5" dirty="0">
                <a:latin typeface="Arial"/>
                <a:cs typeface="Arial"/>
              </a:rPr>
              <a:t>Ordering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rules.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Times New Roman"/>
              <a:cs typeface="Times New Roman"/>
            </a:endParaRPr>
          </a:p>
          <a:p>
            <a:pPr marL="469265" indent="-227965">
              <a:lnSpc>
                <a:spcPct val="100000"/>
              </a:lnSpc>
              <a:spcBef>
                <a:spcPts val="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b="1" spc="-5" dirty="0">
                <a:latin typeface="Arial"/>
                <a:cs typeface="Arial"/>
              </a:rPr>
              <a:t>Destination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defines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product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destination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b="1" spc="-5" dirty="0">
                <a:latin typeface="Arial"/>
                <a:cs typeface="Arial"/>
              </a:rPr>
              <a:t>Product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defines the</a:t>
            </a:r>
            <a:r>
              <a:rPr sz="1200" dirty="0">
                <a:latin typeface="Arial"/>
                <a:cs typeface="Arial"/>
              </a:rPr>
              <a:t> product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1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b="1" spc="-5" dirty="0">
                <a:latin typeface="Arial"/>
                <a:cs typeface="Arial"/>
              </a:rPr>
              <a:t>Rule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allows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choose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ordering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rule</a:t>
            </a:r>
            <a:endParaRPr sz="1200">
              <a:latin typeface="Arial"/>
              <a:cs typeface="Arial"/>
            </a:endParaRPr>
          </a:p>
          <a:p>
            <a:pPr marL="469265">
              <a:lnSpc>
                <a:spcPts val="1380"/>
              </a:lnSpc>
            </a:pPr>
            <a:r>
              <a:rPr sz="1200" i="1" spc="-5" dirty="0">
                <a:latin typeface="Arial"/>
                <a:cs typeface="Arial"/>
              </a:rPr>
              <a:t>Can Increase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allows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increase in </a:t>
            </a:r>
            <a:r>
              <a:rPr sz="1200" dirty="0">
                <a:latin typeface="Arial"/>
                <a:cs typeface="Arial"/>
              </a:rPr>
              <a:t>order </a:t>
            </a:r>
            <a:r>
              <a:rPr sz="1200" spc="-10" dirty="0">
                <a:latin typeface="Arial"/>
                <a:cs typeface="Arial"/>
              </a:rPr>
              <a:t>size </a:t>
            </a:r>
            <a:r>
              <a:rPr sz="1200" dirty="0">
                <a:latin typeface="Arial"/>
                <a:cs typeface="Arial"/>
              </a:rPr>
              <a:t>up to the </a:t>
            </a:r>
            <a:r>
              <a:rPr sz="1200" spc="-5" dirty="0">
                <a:latin typeface="Arial"/>
                <a:cs typeface="Arial"/>
              </a:rPr>
              <a:t>number in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6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Limit</a:t>
            </a:r>
            <a:endParaRPr sz="1200">
              <a:latin typeface="Arial"/>
              <a:cs typeface="Arial"/>
            </a:endParaRPr>
          </a:p>
          <a:p>
            <a:pPr marL="469265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column</a:t>
            </a:r>
            <a:endParaRPr sz="1200">
              <a:latin typeface="Arial"/>
              <a:cs typeface="Arial"/>
            </a:endParaRPr>
          </a:p>
          <a:p>
            <a:pPr marL="469265">
              <a:lnSpc>
                <a:spcPts val="1380"/>
              </a:lnSpc>
            </a:pPr>
            <a:r>
              <a:rPr sz="1200" i="1" spc="-5" dirty="0">
                <a:latin typeface="Arial"/>
                <a:cs typeface="Arial"/>
              </a:rPr>
              <a:t>Can Decrease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allows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decrease in order </a:t>
            </a:r>
            <a:r>
              <a:rPr sz="1200" spc="-10" dirty="0">
                <a:latin typeface="Arial"/>
                <a:cs typeface="Arial"/>
              </a:rPr>
              <a:t>size </a:t>
            </a:r>
            <a:r>
              <a:rPr sz="1200" dirty="0">
                <a:latin typeface="Arial"/>
                <a:cs typeface="Arial"/>
              </a:rPr>
              <a:t>up to </a:t>
            </a:r>
            <a:r>
              <a:rPr sz="1200" spc="-5" dirty="0">
                <a:latin typeface="Arial"/>
                <a:cs typeface="Arial"/>
              </a:rPr>
              <a:t>the number in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10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Limit</a:t>
            </a:r>
            <a:endParaRPr sz="1200">
              <a:latin typeface="Arial"/>
              <a:cs typeface="Arial"/>
            </a:endParaRPr>
          </a:p>
          <a:p>
            <a:pPr marL="469265">
              <a:lnSpc>
                <a:spcPts val="1410"/>
              </a:lnSpc>
            </a:pPr>
            <a:r>
              <a:rPr sz="1200" spc="-5" dirty="0">
                <a:latin typeface="Arial"/>
                <a:cs typeface="Arial"/>
              </a:rPr>
              <a:t>column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b="1" dirty="0">
                <a:latin typeface="Arial"/>
                <a:cs typeface="Arial"/>
              </a:rPr>
              <a:t>Limit, units </a:t>
            </a:r>
            <a:r>
              <a:rPr sz="1200" dirty="0">
                <a:latin typeface="Arial"/>
                <a:cs typeface="Arial"/>
              </a:rPr>
              <a:t>– the </a:t>
            </a:r>
            <a:r>
              <a:rPr sz="1200" spc="-5" dirty="0">
                <a:latin typeface="Arial"/>
                <a:cs typeface="Arial"/>
              </a:rPr>
              <a:t>number of units within the </a:t>
            </a:r>
            <a:r>
              <a:rPr sz="1200" dirty="0">
                <a:latin typeface="Arial"/>
                <a:cs typeface="Arial"/>
              </a:rPr>
              <a:t>order </a:t>
            </a:r>
            <a:r>
              <a:rPr sz="1200" spc="-5" dirty="0">
                <a:latin typeface="Arial"/>
                <a:cs typeface="Arial"/>
              </a:rPr>
              <a:t>size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be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adjusted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1655063"/>
            <a:ext cx="5748909" cy="65010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2750819"/>
            <a:ext cx="5755894" cy="44703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6621779"/>
            <a:ext cx="4340225" cy="135635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120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838825" cy="9632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our example,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allow five-unit increases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decreases in batch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size.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dirty="0">
                <a:latin typeface="Arial"/>
                <a:cs typeface="Arial"/>
              </a:rPr>
              <a:t>Impact of </a:t>
            </a:r>
            <a:r>
              <a:rPr sz="1200" b="1" spc="-5" dirty="0">
                <a:latin typeface="Arial"/>
                <a:cs typeface="Arial"/>
              </a:rPr>
              <a:t>Batching and Ordering Rules </a:t>
            </a:r>
            <a:r>
              <a:rPr sz="1200" b="1" dirty="0">
                <a:latin typeface="Arial"/>
                <a:cs typeface="Arial"/>
              </a:rPr>
              <a:t>on </a:t>
            </a:r>
            <a:r>
              <a:rPr sz="1200" b="1" spc="-5" dirty="0">
                <a:latin typeface="Arial"/>
                <a:cs typeface="Arial"/>
              </a:rPr>
              <a:t>Bullwhip </a:t>
            </a:r>
            <a:r>
              <a:rPr sz="1200" b="1" dirty="0">
                <a:latin typeface="Arial"/>
                <a:cs typeface="Arial"/>
              </a:rPr>
              <a:t>Effect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this section, we’ll perform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simulation experiment that </a:t>
            </a:r>
            <a:r>
              <a:rPr sz="1200" dirty="0">
                <a:latin typeface="Arial"/>
                <a:cs typeface="Arial"/>
              </a:rPr>
              <a:t>uses </a:t>
            </a:r>
            <a:r>
              <a:rPr sz="1200" spc="-5" dirty="0">
                <a:latin typeface="Arial"/>
                <a:cs typeface="Arial"/>
              </a:rPr>
              <a:t>the batching and order-  ing rules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described above. First,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aggregate transportation orders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five</a:t>
            </a:r>
            <a:r>
              <a:rPr sz="1200" spc="114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days.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1989073"/>
            <a:ext cx="5934075" cy="85344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8740" rIns="0" bIns="0" rtlCol="0">
            <a:spAutoFit/>
          </a:bodyPr>
          <a:lstStyle/>
          <a:p>
            <a:pPr marL="112395" marR="153670">
              <a:lnSpc>
                <a:spcPts val="1380"/>
              </a:lnSpc>
              <a:spcBef>
                <a:spcPts val="620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increased the transportation quantity, </a:t>
            </a:r>
            <a:r>
              <a:rPr sz="1200" dirty="0">
                <a:latin typeface="Arial"/>
                <a:cs typeface="Arial"/>
              </a:rPr>
              <a:t>but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also 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increase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in-  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policy’s MAX-Level. </a:t>
            </a:r>
            <a:r>
              <a:rPr sz="1200" dirty="0">
                <a:latin typeface="Arial"/>
                <a:cs typeface="Arial"/>
              </a:rPr>
              <a:t>If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do </a:t>
            </a:r>
            <a:r>
              <a:rPr sz="1200" spc="-5" dirty="0">
                <a:latin typeface="Arial"/>
                <a:cs typeface="Arial"/>
              </a:rPr>
              <a:t>not, an insufficient warehouse capacity  will </a:t>
            </a:r>
            <a:r>
              <a:rPr sz="1200" dirty="0">
                <a:latin typeface="Arial"/>
                <a:cs typeface="Arial"/>
              </a:rPr>
              <a:t>stop our </a:t>
            </a:r>
            <a:r>
              <a:rPr sz="1200" spc="-5" dirty="0">
                <a:latin typeface="Arial"/>
                <a:cs typeface="Arial"/>
              </a:rPr>
              <a:t>simulation experiment. </a:t>
            </a:r>
            <a:r>
              <a:rPr sz="1200" spc="2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should also increase the MIN-level </a:t>
            </a:r>
            <a:r>
              <a:rPr sz="1200" dirty="0">
                <a:latin typeface="Arial"/>
                <a:cs typeface="Arial"/>
              </a:rPr>
              <a:t>to ac-  count for </a:t>
            </a:r>
            <a:r>
              <a:rPr sz="1200" spc="-5" dirty="0">
                <a:latin typeface="Arial"/>
                <a:cs typeface="Arial"/>
              </a:rPr>
              <a:t>the increased replenishment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interval.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1986025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2845561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2979165"/>
            <a:ext cx="5814695" cy="38354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change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policy </a:t>
            </a:r>
            <a:r>
              <a:rPr sz="1200" dirty="0">
                <a:latin typeface="Arial"/>
                <a:cs typeface="Arial"/>
              </a:rPr>
              <a:t>parameters </a:t>
            </a:r>
            <a:r>
              <a:rPr sz="1200" spc="-5" dirty="0">
                <a:latin typeface="Arial"/>
                <a:cs typeface="Arial"/>
              </a:rPr>
              <a:t>from 20-40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50-100. Figures </a:t>
            </a:r>
            <a:r>
              <a:rPr sz="1200" dirty="0">
                <a:latin typeface="Arial"/>
                <a:cs typeface="Arial"/>
              </a:rPr>
              <a:t>149  and 150 </a:t>
            </a:r>
            <a:r>
              <a:rPr sz="1200" spc="-5" dirty="0">
                <a:latin typeface="Arial"/>
                <a:cs typeface="Arial"/>
              </a:rPr>
              <a:t>display </a:t>
            </a:r>
            <a:r>
              <a:rPr sz="1200" dirty="0">
                <a:latin typeface="Arial"/>
                <a:cs typeface="Arial"/>
              </a:rPr>
              <a:t>our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results: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88288" y="7022972"/>
            <a:ext cx="375348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149: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dashboard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bullwhip effect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900430" y="3503802"/>
            <a:ext cx="5760720" cy="346329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121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418202"/>
            <a:ext cx="5880735" cy="22923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150: </a:t>
            </a:r>
            <a:r>
              <a:rPr sz="1200" spc="-5" dirty="0">
                <a:latin typeface="Arial"/>
                <a:cs typeface="Arial"/>
              </a:rPr>
              <a:t>Customer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financial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KPI.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150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we received more than $500 of revenue and our service level is  very low. </a:t>
            </a:r>
            <a:r>
              <a:rPr sz="1200" spc="5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our lead time unequally distributed between </a:t>
            </a:r>
            <a:r>
              <a:rPr sz="1200" dirty="0">
                <a:latin typeface="Arial"/>
                <a:cs typeface="Arial"/>
              </a:rPr>
              <a:t>1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9 </a:t>
            </a:r>
            <a:r>
              <a:rPr sz="1200" spc="-5" dirty="0">
                <a:latin typeface="Arial"/>
                <a:cs typeface="Arial"/>
              </a:rPr>
              <a:t>days,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see  the </a:t>
            </a:r>
            <a:r>
              <a:rPr sz="1200" spc="-5" dirty="0">
                <a:latin typeface="Arial"/>
                <a:cs typeface="Arial"/>
              </a:rPr>
              <a:t>transportation batch rule is not aligned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the incoming customer </a:t>
            </a:r>
            <a:r>
              <a:rPr sz="1200" dirty="0">
                <a:latin typeface="Arial"/>
                <a:cs typeface="Arial"/>
              </a:rPr>
              <a:t>orders, an </a:t>
            </a:r>
            <a:r>
              <a:rPr sz="1200" spc="-5" dirty="0">
                <a:latin typeface="Arial"/>
                <a:cs typeface="Arial"/>
              </a:rPr>
              <a:t>issue  which leads </a:t>
            </a:r>
            <a:r>
              <a:rPr sz="1200" dirty="0">
                <a:latin typeface="Arial"/>
                <a:cs typeface="Arial"/>
              </a:rPr>
              <a:t>to a </a:t>
            </a:r>
            <a:r>
              <a:rPr sz="1200" spc="-5" dirty="0">
                <a:latin typeface="Arial"/>
                <a:cs typeface="Arial"/>
              </a:rPr>
              <a:t>backlog </a:t>
            </a:r>
            <a:r>
              <a:rPr sz="1200" dirty="0">
                <a:latin typeface="Arial"/>
                <a:cs typeface="Arial"/>
              </a:rPr>
              <a:t>and a </a:t>
            </a:r>
            <a:r>
              <a:rPr sz="1200" spc="-5" dirty="0">
                <a:latin typeface="Arial"/>
                <a:cs typeface="Arial"/>
              </a:rPr>
              <a:t>reduced service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level.</a:t>
            </a:r>
            <a:endParaRPr sz="1200">
              <a:latin typeface="Arial"/>
              <a:cs typeface="Arial"/>
            </a:endParaRPr>
          </a:p>
          <a:p>
            <a:pPr marL="12700" marR="92075" algn="just">
              <a:lnSpc>
                <a:spcPct val="95900"/>
              </a:lnSpc>
              <a:spcBef>
                <a:spcPts val="565"/>
              </a:spcBef>
            </a:pPr>
            <a:r>
              <a:rPr sz="1200" spc="-5" dirty="0">
                <a:latin typeface="Arial"/>
                <a:cs typeface="Arial"/>
              </a:rPr>
              <a:t>Moreover, Figure </a:t>
            </a:r>
            <a:r>
              <a:rPr sz="1200" dirty="0">
                <a:latin typeface="Arial"/>
                <a:cs typeface="Arial"/>
              </a:rPr>
              <a:t>149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bullwhip effect in the supply </a:t>
            </a:r>
            <a:r>
              <a:rPr sz="1200" dirty="0">
                <a:latin typeface="Arial"/>
                <a:cs typeface="Arial"/>
              </a:rPr>
              <a:t>chain started on day 10.  </a:t>
            </a:r>
            <a:r>
              <a:rPr sz="1200" spc="-5" dirty="0">
                <a:latin typeface="Arial"/>
                <a:cs typeface="Arial"/>
              </a:rPr>
              <a:t>The variability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delivered quantities increases from </a:t>
            </a:r>
            <a:r>
              <a:rPr sz="1200" dirty="0">
                <a:latin typeface="Arial"/>
                <a:cs typeface="Arial"/>
              </a:rPr>
              <a:t>day 10 </a:t>
            </a:r>
            <a:r>
              <a:rPr sz="1200" spc="-5" dirty="0">
                <a:latin typeface="Arial"/>
                <a:cs typeface="Arial"/>
              </a:rPr>
              <a:t>because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quantities of  incoming products that arrive </a:t>
            </a:r>
            <a:r>
              <a:rPr sz="1200" dirty="0">
                <a:latin typeface="Arial"/>
                <a:cs typeface="Arial"/>
              </a:rPr>
              <a:t>at the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exceed the outgoing</a:t>
            </a:r>
            <a:r>
              <a:rPr sz="1200" spc="7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deliveries.</a:t>
            </a:r>
            <a:endParaRPr sz="1200">
              <a:latin typeface="Arial"/>
              <a:cs typeface="Arial"/>
            </a:endParaRPr>
          </a:p>
          <a:p>
            <a:pPr marL="12700" marR="80645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experiment shows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batching can lead to bullwhip </a:t>
            </a:r>
            <a:r>
              <a:rPr sz="1200" dirty="0">
                <a:latin typeface="Arial"/>
                <a:cs typeface="Arial"/>
              </a:rPr>
              <a:t>effect. But </a:t>
            </a:r>
            <a:r>
              <a:rPr sz="1200" spc="-5" dirty="0">
                <a:latin typeface="Arial"/>
                <a:cs typeface="Arial"/>
              </a:rPr>
              <a:t>what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happen </a:t>
            </a:r>
            <a:r>
              <a:rPr sz="1200" spc="-10" dirty="0">
                <a:latin typeface="Arial"/>
                <a:cs typeface="Arial"/>
              </a:rPr>
              <a:t>if  we </a:t>
            </a:r>
            <a:r>
              <a:rPr sz="1200" spc="-5" dirty="0">
                <a:latin typeface="Arial"/>
                <a:cs typeface="Arial"/>
              </a:rPr>
              <a:t>increase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maximum </a:t>
            </a:r>
            <a:r>
              <a:rPr sz="1200" dirty="0">
                <a:latin typeface="Arial"/>
                <a:cs typeface="Arial"/>
              </a:rPr>
              <a:t>stock </a:t>
            </a:r>
            <a:r>
              <a:rPr sz="1200" spc="-5" dirty="0">
                <a:latin typeface="Arial"/>
                <a:cs typeface="Arial"/>
              </a:rPr>
              <a:t>level </a:t>
            </a:r>
            <a:r>
              <a:rPr sz="1200" dirty="0">
                <a:latin typeface="Arial"/>
                <a:cs typeface="Arial"/>
              </a:rPr>
              <a:t>from 100 to </a:t>
            </a:r>
            <a:r>
              <a:rPr sz="1200" spc="-5" dirty="0">
                <a:latin typeface="Arial"/>
                <a:cs typeface="Arial"/>
              </a:rPr>
              <a:t>200? Figures 151-152 display </a:t>
            </a:r>
            <a:r>
              <a:rPr sz="1200" dirty="0">
                <a:latin typeface="Arial"/>
                <a:cs typeface="Arial"/>
              </a:rPr>
              <a:t>our  </a:t>
            </a:r>
            <a:r>
              <a:rPr sz="1200" spc="-5" dirty="0">
                <a:latin typeface="Arial"/>
                <a:cs typeface="Arial"/>
              </a:rPr>
              <a:t>simulation’s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9693350"/>
            <a:ext cx="27717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151: </a:t>
            </a:r>
            <a:r>
              <a:rPr sz="1200" spc="-5" dirty="0">
                <a:latin typeface="Arial"/>
                <a:cs typeface="Arial"/>
              </a:rPr>
              <a:t>Customer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financial</a:t>
            </a:r>
            <a:r>
              <a:rPr sz="1200" spc="-6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KPI.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760720" cy="34630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6774179"/>
            <a:ext cx="4762627" cy="286304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122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418202"/>
            <a:ext cx="5931535" cy="26428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152: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dashboard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bullwhip-effect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151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our revenue hasn’t </a:t>
            </a:r>
            <a:r>
              <a:rPr sz="1200" spc="-10" dirty="0">
                <a:latin typeface="Arial"/>
                <a:cs typeface="Arial"/>
              </a:rPr>
              <a:t>changed </a:t>
            </a:r>
            <a:r>
              <a:rPr sz="1200" dirty="0">
                <a:latin typeface="Arial"/>
                <a:cs typeface="Arial"/>
              </a:rPr>
              <a:t>and our </a:t>
            </a:r>
            <a:r>
              <a:rPr sz="1200" spc="-10" dirty="0">
                <a:latin typeface="Arial"/>
                <a:cs typeface="Arial"/>
              </a:rPr>
              <a:t>service </a:t>
            </a:r>
            <a:r>
              <a:rPr sz="1200" spc="-5" dirty="0">
                <a:latin typeface="Arial"/>
                <a:cs typeface="Arial"/>
              </a:rPr>
              <a:t>level is low.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lead  </a:t>
            </a:r>
            <a:r>
              <a:rPr sz="1200" dirty="0">
                <a:latin typeface="Arial"/>
                <a:cs typeface="Arial"/>
              </a:rPr>
              <a:t>time </a:t>
            </a:r>
            <a:r>
              <a:rPr sz="1200" spc="-5" dirty="0">
                <a:latin typeface="Arial"/>
                <a:cs typeface="Arial"/>
              </a:rPr>
              <a:t>is unequally distributed between </a:t>
            </a:r>
            <a:r>
              <a:rPr sz="1200" dirty="0">
                <a:latin typeface="Arial"/>
                <a:cs typeface="Arial"/>
              </a:rPr>
              <a:t>1 </a:t>
            </a:r>
            <a:r>
              <a:rPr sz="1200" spc="-5" dirty="0">
                <a:latin typeface="Arial"/>
                <a:cs typeface="Arial"/>
              </a:rPr>
              <a:t>and 13 </a:t>
            </a:r>
            <a:r>
              <a:rPr sz="1200" dirty="0">
                <a:latin typeface="Arial"/>
                <a:cs typeface="Arial"/>
              </a:rPr>
              <a:t>days, </a:t>
            </a:r>
            <a:r>
              <a:rPr sz="1200" spc="-5" dirty="0">
                <a:latin typeface="Arial"/>
                <a:cs typeface="Arial"/>
              </a:rPr>
              <a:t>which results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increasing  number of delayed products </a:t>
            </a:r>
            <a:r>
              <a:rPr sz="1200" dirty="0">
                <a:latin typeface="Arial"/>
                <a:cs typeface="Arial"/>
              </a:rPr>
              <a:t>and a </a:t>
            </a:r>
            <a:r>
              <a:rPr sz="1200" spc="-5" dirty="0">
                <a:latin typeface="Arial"/>
                <a:cs typeface="Arial"/>
              </a:rPr>
              <a:t>backlog. Our transportation batch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con-  trol </a:t>
            </a:r>
            <a:r>
              <a:rPr sz="1200" spc="-5" dirty="0">
                <a:latin typeface="Arial"/>
                <a:cs typeface="Arial"/>
              </a:rPr>
              <a:t>rules--that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not aligned with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incoming </a:t>
            </a:r>
            <a:r>
              <a:rPr sz="1200" dirty="0">
                <a:latin typeface="Arial"/>
                <a:cs typeface="Arial"/>
              </a:rPr>
              <a:t>customer </a:t>
            </a:r>
            <a:r>
              <a:rPr sz="1200" spc="-5" dirty="0">
                <a:latin typeface="Arial"/>
                <a:cs typeface="Arial"/>
              </a:rPr>
              <a:t>orders--has led </a:t>
            </a:r>
            <a:r>
              <a:rPr sz="1200" dirty="0">
                <a:latin typeface="Arial"/>
                <a:cs typeface="Arial"/>
              </a:rPr>
              <a:t>to a </a:t>
            </a:r>
            <a:r>
              <a:rPr sz="1200" spc="-5" dirty="0">
                <a:latin typeface="Arial"/>
                <a:cs typeface="Arial"/>
              </a:rPr>
              <a:t>backlog  </a:t>
            </a:r>
            <a:r>
              <a:rPr sz="1200" dirty="0">
                <a:latin typeface="Arial"/>
                <a:cs typeface="Arial"/>
              </a:rPr>
              <a:t>and a </a:t>
            </a:r>
            <a:r>
              <a:rPr sz="1200" spc="-5" dirty="0">
                <a:latin typeface="Arial"/>
                <a:cs typeface="Arial"/>
              </a:rPr>
              <a:t>lower service level.</a:t>
            </a:r>
            <a:endParaRPr sz="1200">
              <a:latin typeface="Arial"/>
              <a:cs typeface="Arial"/>
            </a:endParaRPr>
          </a:p>
          <a:p>
            <a:pPr marL="12700" marR="158115" algn="just">
              <a:lnSpc>
                <a:spcPct val="95900"/>
              </a:lnSpc>
              <a:spcBef>
                <a:spcPts val="565"/>
              </a:spcBef>
            </a:pPr>
            <a:r>
              <a:rPr sz="1200" spc="-5" dirty="0">
                <a:latin typeface="Arial"/>
                <a:cs typeface="Arial"/>
              </a:rPr>
              <a:t>However, Figure </a:t>
            </a:r>
            <a:r>
              <a:rPr sz="1200" dirty="0">
                <a:latin typeface="Arial"/>
                <a:cs typeface="Arial"/>
              </a:rPr>
              <a:t>151 </a:t>
            </a:r>
            <a:r>
              <a:rPr sz="1200" spc="-5" dirty="0">
                <a:latin typeface="Arial"/>
                <a:cs typeface="Arial"/>
              </a:rPr>
              <a:t>also shows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the bullwhip effect </a:t>
            </a:r>
            <a:r>
              <a:rPr sz="1200" dirty="0">
                <a:latin typeface="Arial"/>
                <a:cs typeface="Arial"/>
              </a:rPr>
              <a:t>has </a:t>
            </a:r>
            <a:r>
              <a:rPr sz="1200" spc="-5" dirty="0">
                <a:latin typeface="Arial"/>
                <a:cs typeface="Arial"/>
              </a:rPr>
              <a:t>reduced.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variability </a:t>
            </a:r>
            <a:r>
              <a:rPr sz="1200" dirty="0">
                <a:latin typeface="Arial"/>
                <a:cs typeface="Arial"/>
              </a:rPr>
              <a:t>of  </a:t>
            </a:r>
            <a:r>
              <a:rPr sz="1200" spc="-5" dirty="0">
                <a:latin typeface="Arial"/>
                <a:cs typeface="Arial"/>
              </a:rPr>
              <a:t>incoming products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10" dirty="0">
                <a:latin typeface="Arial"/>
                <a:cs typeface="Arial"/>
              </a:rPr>
              <a:t>is </a:t>
            </a:r>
            <a:r>
              <a:rPr sz="1200" spc="-5" dirty="0">
                <a:latin typeface="Arial"/>
                <a:cs typeface="Arial"/>
              </a:rPr>
              <a:t>balanced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outgoing deliveries. </a:t>
            </a:r>
            <a:r>
              <a:rPr sz="1200" dirty="0">
                <a:latin typeface="Arial"/>
                <a:cs typeface="Arial"/>
              </a:rPr>
              <a:t>This  </a:t>
            </a:r>
            <a:r>
              <a:rPr sz="1200" spc="-5" dirty="0">
                <a:latin typeface="Arial"/>
                <a:cs typeface="Arial"/>
              </a:rPr>
              <a:t>experiment show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an inventory increase leads to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reduced bullwhip</a:t>
            </a:r>
            <a:r>
              <a:rPr sz="1200" spc="5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effect.</a:t>
            </a:r>
            <a:endParaRPr sz="1200">
              <a:latin typeface="Arial"/>
              <a:cs typeface="Arial"/>
            </a:endParaRPr>
          </a:p>
          <a:p>
            <a:pPr marL="12700" marR="102235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Finally,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perform </a:t>
            </a:r>
            <a:r>
              <a:rPr sz="1200" spc="-5" dirty="0">
                <a:latin typeface="Arial"/>
                <a:cs typeface="Arial"/>
              </a:rPr>
              <a:t>simulation experiment using sales and production batching and </a:t>
            </a:r>
            <a:r>
              <a:rPr sz="1200" dirty="0">
                <a:latin typeface="Arial"/>
                <a:cs typeface="Arial"/>
              </a:rPr>
              <a:t>or-  </a:t>
            </a:r>
            <a:r>
              <a:rPr sz="1200" spc="-5" dirty="0">
                <a:latin typeface="Arial"/>
                <a:cs typeface="Arial"/>
              </a:rPr>
              <a:t>dering </a:t>
            </a:r>
            <a:r>
              <a:rPr sz="1200" dirty="0">
                <a:latin typeface="Arial"/>
                <a:cs typeface="Arial"/>
              </a:rPr>
              <a:t>(cf. </a:t>
            </a:r>
            <a:r>
              <a:rPr sz="1200" spc="-5" dirty="0">
                <a:latin typeface="Arial"/>
                <a:cs typeface="Arial"/>
              </a:rPr>
              <a:t>Figures 146-148). There </a:t>
            </a:r>
            <a:r>
              <a:rPr sz="1200" dirty="0">
                <a:latin typeface="Arial"/>
                <a:cs typeface="Arial"/>
              </a:rPr>
              <a:t>are no </a:t>
            </a:r>
            <a:r>
              <a:rPr sz="1200" spc="-5" dirty="0">
                <a:latin typeface="Arial"/>
                <a:cs typeface="Arial"/>
              </a:rPr>
              <a:t>transportation batches and inventory </a:t>
            </a:r>
            <a:r>
              <a:rPr sz="1200" spc="5" dirty="0">
                <a:latin typeface="Arial"/>
                <a:cs typeface="Arial"/>
              </a:rPr>
              <a:t>MIN-  </a:t>
            </a:r>
            <a:r>
              <a:rPr sz="1200" spc="-5" dirty="0">
                <a:latin typeface="Arial"/>
                <a:cs typeface="Arial"/>
              </a:rPr>
              <a:t>MAX levels </a:t>
            </a:r>
            <a:r>
              <a:rPr sz="1200" dirty="0">
                <a:latin typeface="Arial"/>
                <a:cs typeface="Arial"/>
              </a:rPr>
              <a:t>are 20-40, </a:t>
            </a:r>
            <a:r>
              <a:rPr sz="1200" spc="-5" dirty="0">
                <a:latin typeface="Arial"/>
                <a:cs typeface="Arial"/>
              </a:rPr>
              <a:t>respectively. </a:t>
            </a:r>
            <a:r>
              <a:rPr sz="1200" spc="2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copy the </a:t>
            </a:r>
            <a:r>
              <a:rPr sz="1200" b="1" spc="-5" dirty="0">
                <a:latin typeface="Arial"/>
                <a:cs typeface="Arial"/>
              </a:rPr>
              <a:t>BWE </a:t>
            </a:r>
            <a:r>
              <a:rPr sz="1200" spc="-5" dirty="0">
                <a:latin typeface="Arial"/>
                <a:cs typeface="Arial"/>
              </a:rPr>
              <a:t>scnenario and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the new  </a:t>
            </a:r>
            <a:r>
              <a:rPr sz="1200" b="1" spc="-5" dirty="0">
                <a:latin typeface="Arial"/>
                <a:cs typeface="Arial"/>
              </a:rPr>
              <a:t>Copy </a:t>
            </a:r>
            <a:r>
              <a:rPr sz="1200" b="1" dirty="0">
                <a:latin typeface="Arial"/>
                <a:cs typeface="Arial"/>
              </a:rPr>
              <a:t>of </a:t>
            </a:r>
            <a:r>
              <a:rPr sz="1200" b="1" spc="-5" dirty="0">
                <a:latin typeface="Arial"/>
                <a:cs typeface="Arial"/>
              </a:rPr>
              <a:t>BWE </a:t>
            </a:r>
            <a:r>
              <a:rPr sz="1200" spc="-5" dirty="0">
                <a:latin typeface="Arial"/>
                <a:cs typeface="Arial"/>
              </a:rPr>
              <a:t>scenario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this simulation. Figures 153-154 show the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results.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430" y="900683"/>
            <a:ext cx="5760720" cy="34630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123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418202"/>
            <a:ext cx="376301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153: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dashboard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bullwhip-effect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8219693"/>
            <a:ext cx="5948680" cy="1087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154: </a:t>
            </a:r>
            <a:r>
              <a:rPr sz="1200" spc="-5" dirty="0">
                <a:latin typeface="Arial"/>
                <a:cs typeface="Arial"/>
              </a:rPr>
              <a:t>Customer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financial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KPI.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154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we received less than $500 of revenue and our service level is  </a:t>
            </a:r>
            <a:r>
              <a:rPr sz="1200" spc="-10" dirty="0">
                <a:latin typeface="Arial"/>
                <a:cs typeface="Arial"/>
              </a:rPr>
              <a:t>low. </a:t>
            </a:r>
            <a:r>
              <a:rPr sz="1200" spc="5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lead time between </a:t>
            </a:r>
            <a:r>
              <a:rPr sz="1200" dirty="0">
                <a:latin typeface="Arial"/>
                <a:cs typeface="Arial"/>
              </a:rPr>
              <a:t>1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6 days,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see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production speed aligns </a:t>
            </a:r>
            <a:r>
              <a:rPr sz="1200" spc="-10" dirty="0">
                <a:latin typeface="Arial"/>
                <a:cs typeface="Arial"/>
              </a:rPr>
              <a:t>with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incoming </a:t>
            </a:r>
            <a:r>
              <a:rPr sz="1200" dirty="0">
                <a:latin typeface="Arial"/>
                <a:cs typeface="Arial"/>
              </a:rPr>
              <a:t>six orders and our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does </a:t>
            </a:r>
            <a:r>
              <a:rPr sz="1200" spc="-5" dirty="0">
                <a:latin typeface="Arial"/>
                <a:cs typeface="Arial"/>
              </a:rPr>
              <a:t>not </a:t>
            </a:r>
            <a:r>
              <a:rPr sz="1200" spc="-10" dirty="0">
                <a:latin typeface="Arial"/>
                <a:cs typeface="Arial"/>
              </a:rPr>
              <a:t>have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bullwhip </a:t>
            </a:r>
            <a:r>
              <a:rPr sz="1200" dirty="0">
                <a:latin typeface="Arial"/>
                <a:cs typeface="Arial"/>
              </a:rPr>
              <a:t>effect. The </a:t>
            </a:r>
            <a:r>
              <a:rPr sz="1200" spc="-5" dirty="0">
                <a:latin typeface="Arial"/>
                <a:cs typeface="Arial"/>
              </a:rPr>
              <a:t>varia-  bility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delivered quantities is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decreasing.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760720" cy="34630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4792979"/>
            <a:ext cx="5600700" cy="336702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938520" cy="18929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124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30"/>
              </a:spcBef>
            </a:pPr>
            <a:r>
              <a:rPr sz="1400" b="1" spc="-5" dirty="0">
                <a:latin typeface="Arial"/>
                <a:cs typeface="Arial"/>
              </a:rPr>
              <a:t>Comparison Experiment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ts val="1410"/>
              </a:lnSpc>
              <a:spcBef>
                <a:spcPts val="550"/>
              </a:spcBef>
            </a:pP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convenient way </a:t>
            </a:r>
            <a:r>
              <a:rPr sz="1200" dirty="0">
                <a:latin typeface="Arial"/>
                <a:cs typeface="Arial"/>
              </a:rPr>
              <a:t>to compare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KPI and </a:t>
            </a:r>
            <a:r>
              <a:rPr sz="1200" spc="-5" dirty="0">
                <a:latin typeface="Arial"/>
                <a:cs typeface="Arial"/>
              </a:rPr>
              <a:t>statistics of experiments is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Comparison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ts val="1410"/>
              </a:lnSpc>
            </a:pPr>
            <a:r>
              <a:rPr sz="1200" spc="-5" dirty="0">
                <a:latin typeface="Arial"/>
                <a:cs typeface="Arial"/>
              </a:rPr>
              <a:t>experiment that allows </a:t>
            </a:r>
            <a:r>
              <a:rPr sz="1200" dirty="0">
                <a:latin typeface="Arial"/>
                <a:cs typeface="Arial"/>
              </a:rPr>
              <a:t>us to </a:t>
            </a:r>
            <a:r>
              <a:rPr sz="1200" spc="-5" dirty="0">
                <a:latin typeface="Arial"/>
                <a:cs typeface="Arial"/>
              </a:rPr>
              <a:t>compare supply </a:t>
            </a:r>
            <a:r>
              <a:rPr sz="1200" dirty="0">
                <a:latin typeface="Arial"/>
                <a:cs typeface="Arial"/>
              </a:rPr>
              <a:t>chain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structures.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5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perform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comparison,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select scenarios </a:t>
            </a:r>
            <a:r>
              <a:rPr sz="1200" dirty="0">
                <a:latin typeface="Arial"/>
                <a:cs typeface="Arial"/>
              </a:rPr>
              <a:t>for our </a:t>
            </a:r>
            <a:r>
              <a:rPr sz="1200" spc="-5" dirty="0">
                <a:latin typeface="Arial"/>
                <a:cs typeface="Arial"/>
              </a:rPr>
              <a:t>comparison and use the  </a:t>
            </a:r>
            <a:r>
              <a:rPr sz="1200" b="1" spc="-5" dirty="0">
                <a:latin typeface="Arial"/>
                <a:cs typeface="Arial"/>
              </a:rPr>
              <a:t>Configure </a:t>
            </a:r>
            <a:r>
              <a:rPr sz="1200" b="1" dirty="0">
                <a:latin typeface="Arial"/>
                <a:cs typeface="Arial"/>
              </a:rPr>
              <a:t>statistics </a:t>
            </a:r>
            <a:r>
              <a:rPr sz="1200" spc="-5" dirty="0">
                <a:latin typeface="Arial"/>
                <a:cs typeface="Arial"/>
              </a:rPr>
              <a:t>table to activate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respective </a:t>
            </a:r>
            <a:r>
              <a:rPr sz="1200" dirty="0">
                <a:latin typeface="Arial"/>
                <a:cs typeface="Arial"/>
              </a:rPr>
              <a:t>KPI. Our </a:t>
            </a:r>
            <a:r>
              <a:rPr sz="1200" spc="-5" dirty="0">
                <a:latin typeface="Arial"/>
                <a:cs typeface="Arial"/>
              </a:rPr>
              <a:t>comparison of the experi-  ments (cf. Figures 143-144 and 152-154) gives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the following results (Figures </a:t>
            </a:r>
            <a:r>
              <a:rPr sz="1200" dirty="0">
                <a:latin typeface="Arial"/>
                <a:cs typeface="Arial"/>
              </a:rPr>
              <a:t>155-  </a:t>
            </a:r>
            <a:r>
              <a:rPr sz="1200" spc="-5" dirty="0">
                <a:latin typeface="Arial"/>
                <a:cs typeface="Arial"/>
              </a:rPr>
              <a:t>156).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8288" y="5811138"/>
            <a:ext cx="52476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155: </a:t>
            </a:r>
            <a:r>
              <a:rPr sz="1200" spc="-5" dirty="0">
                <a:latin typeface="Arial"/>
                <a:cs typeface="Arial"/>
              </a:rPr>
              <a:t>Selecting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scenarios </a:t>
            </a:r>
            <a:r>
              <a:rPr sz="1200" dirty="0">
                <a:latin typeface="Arial"/>
                <a:cs typeface="Arial"/>
              </a:rPr>
              <a:t>for our </a:t>
            </a:r>
            <a:r>
              <a:rPr sz="1200" spc="-5" dirty="0">
                <a:latin typeface="Arial"/>
                <a:cs typeface="Arial"/>
              </a:rPr>
              <a:t>comparison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19480" y="2403982"/>
            <a:ext cx="4319397" cy="334391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914717" y="2399283"/>
            <a:ext cx="4329430" cy="3353435"/>
          </a:xfrm>
          <a:custGeom>
            <a:avLst/>
            <a:gdLst/>
            <a:ahLst/>
            <a:cxnLst/>
            <a:rect l="l" t="t" r="r" b="b"/>
            <a:pathLst>
              <a:path w="4329430" h="3353435">
                <a:moveTo>
                  <a:pt x="0" y="3353435"/>
                </a:moveTo>
                <a:lnTo>
                  <a:pt x="4328922" y="3353435"/>
                </a:lnTo>
                <a:lnTo>
                  <a:pt x="4328922" y="0"/>
                </a:lnTo>
                <a:lnTo>
                  <a:pt x="0" y="0"/>
                </a:lnTo>
                <a:lnTo>
                  <a:pt x="0" y="3353435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00430" y="6186042"/>
            <a:ext cx="4859147" cy="364617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125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428688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156: </a:t>
            </a:r>
            <a:r>
              <a:rPr sz="1200" spc="-5" dirty="0">
                <a:latin typeface="Arial"/>
                <a:cs typeface="Arial"/>
              </a:rPr>
              <a:t>Selecting </a:t>
            </a:r>
            <a:r>
              <a:rPr sz="1200" dirty="0">
                <a:latin typeface="Arial"/>
                <a:cs typeface="Arial"/>
              </a:rPr>
              <a:t>statistics for our </a:t>
            </a:r>
            <a:r>
              <a:rPr sz="1200" spc="-5" dirty="0">
                <a:latin typeface="Arial"/>
                <a:cs typeface="Arial"/>
              </a:rPr>
              <a:t>comparison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1997710"/>
            <a:ext cx="5958205" cy="3194685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157: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comparison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three</a:t>
            </a:r>
            <a:r>
              <a:rPr sz="1200" dirty="0">
                <a:latin typeface="Arial"/>
                <a:cs typeface="Arial"/>
              </a:rPr>
              <a:t> KPI.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157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the Comparison experiment is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useful tool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comparing </a:t>
            </a:r>
            <a:r>
              <a:rPr sz="1200" dirty="0">
                <a:latin typeface="Arial"/>
                <a:cs typeface="Arial"/>
              </a:rPr>
              <a:t>the KPIs  </a:t>
            </a:r>
            <a:r>
              <a:rPr sz="1200" spc="-5" dirty="0">
                <a:latin typeface="Arial"/>
                <a:cs typeface="Arial"/>
              </a:rPr>
              <a:t>from different scenarios without running full </a:t>
            </a:r>
            <a:r>
              <a:rPr sz="1200" dirty="0">
                <a:latin typeface="Arial"/>
                <a:cs typeface="Arial"/>
              </a:rPr>
              <a:t>simulations. In </a:t>
            </a:r>
            <a:r>
              <a:rPr sz="1200" spc="-5" dirty="0">
                <a:latin typeface="Arial"/>
                <a:cs typeface="Arial"/>
              </a:rPr>
              <a:t>this case,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see </a:t>
            </a:r>
            <a:r>
              <a:rPr sz="1200" spc="-5" dirty="0">
                <a:latin typeface="Arial"/>
                <a:cs typeface="Arial"/>
              </a:rPr>
              <a:t>batching  </a:t>
            </a:r>
            <a:r>
              <a:rPr sz="1200" dirty="0">
                <a:latin typeface="Arial"/>
                <a:cs typeface="Arial"/>
              </a:rPr>
              <a:t>(the </a:t>
            </a:r>
            <a:r>
              <a:rPr sz="1200" b="1" spc="-5" dirty="0">
                <a:latin typeface="Arial"/>
                <a:cs typeface="Arial"/>
              </a:rPr>
              <a:t>Copy </a:t>
            </a:r>
            <a:r>
              <a:rPr sz="1200" b="1" dirty="0">
                <a:latin typeface="Arial"/>
                <a:cs typeface="Arial"/>
              </a:rPr>
              <a:t>of </a:t>
            </a:r>
            <a:r>
              <a:rPr sz="1200" b="1" spc="-5" dirty="0">
                <a:latin typeface="Arial"/>
                <a:cs typeface="Arial"/>
              </a:rPr>
              <a:t>BWE </a:t>
            </a:r>
            <a:r>
              <a:rPr sz="1200" dirty="0">
                <a:latin typeface="Arial"/>
                <a:cs typeface="Arial"/>
              </a:rPr>
              <a:t>scenario) </a:t>
            </a:r>
            <a:r>
              <a:rPr sz="1200" spc="-5" dirty="0">
                <a:latin typeface="Arial"/>
                <a:cs typeface="Arial"/>
              </a:rPr>
              <a:t>leads </a:t>
            </a:r>
            <a:r>
              <a:rPr sz="1200" dirty="0">
                <a:latin typeface="Arial"/>
                <a:cs typeface="Arial"/>
              </a:rPr>
              <a:t>to a </a:t>
            </a:r>
            <a:r>
              <a:rPr sz="1200" spc="-5" dirty="0">
                <a:latin typeface="Arial"/>
                <a:cs typeface="Arial"/>
              </a:rPr>
              <a:t>service level reduction from </a:t>
            </a:r>
            <a:r>
              <a:rPr sz="1200" dirty="0">
                <a:latin typeface="Arial"/>
                <a:cs typeface="Arial"/>
              </a:rPr>
              <a:t>100% to </a:t>
            </a:r>
            <a:r>
              <a:rPr sz="1200" spc="-5" dirty="0">
                <a:latin typeface="Arial"/>
                <a:cs typeface="Arial"/>
              </a:rPr>
              <a:t>36.1%.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Ripple Effect </a:t>
            </a:r>
            <a:r>
              <a:rPr sz="1400" b="1" dirty="0">
                <a:latin typeface="Arial"/>
                <a:cs typeface="Arial"/>
              </a:rPr>
              <a:t>in </a:t>
            </a:r>
            <a:r>
              <a:rPr sz="1400" b="1" spc="-5" dirty="0">
                <a:latin typeface="Arial"/>
                <a:cs typeface="Arial"/>
              </a:rPr>
              <a:t>the Supply</a:t>
            </a:r>
            <a:r>
              <a:rPr sz="1400" b="1" spc="-30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Chain</a:t>
            </a:r>
            <a:endParaRPr sz="1400">
              <a:latin typeface="Arial"/>
              <a:cs typeface="Arial"/>
            </a:endParaRPr>
          </a:p>
          <a:p>
            <a:pPr marL="12700" marR="24130">
              <a:lnSpc>
                <a:spcPct val="95900"/>
              </a:lnSpc>
              <a:spcBef>
                <a:spcPts val="610"/>
              </a:spcBef>
            </a:pPr>
            <a:r>
              <a:rPr sz="1200" spc="-5" dirty="0">
                <a:latin typeface="Arial"/>
                <a:cs typeface="Arial"/>
              </a:rPr>
              <a:t>Severe disruptions may ripple quickly through global supply </a:t>
            </a:r>
            <a:r>
              <a:rPr sz="1200" dirty="0">
                <a:latin typeface="Arial"/>
                <a:cs typeface="Arial"/>
              </a:rPr>
              <a:t>chains </a:t>
            </a:r>
            <a:r>
              <a:rPr sz="1200" spc="-5" dirty="0">
                <a:latin typeface="Arial"/>
                <a:cs typeface="Arial"/>
              </a:rPr>
              <a:t>and cause signifi-  </a:t>
            </a:r>
            <a:r>
              <a:rPr sz="1200" dirty="0">
                <a:latin typeface="Arial"/>
                <a:cs typeface="Arial"/>
              </a:rPr>
              <a:t>cant </a:t>
            </a:r>
            <a:r>
              <a:rPr sz="1200" spc="-5" dirty="0">
                <a:latin typeface="Arial"/>
                <a:cs typeface="Arial"/>
              </a:rPr>
              <a:t>losses in revenue, sales, </a:t>
            </a:r>
            <a:r>
              <a:rPr sz="1200" spc="-10" dirty="0">
                <a:latin typeface="Arial"/>
                <a:cs typeface="Arial"/>
              </a:rPr>
              <a:t>service </a:t>
            </a:r>
            <a:r>
              <a:rPr sz="1200" spc="-5" dirty="0">
                <a:latin typeface="Arial"/>
                <a:cs typeface="Arial"/>
              </a:rPr>
              <a:t>level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total profits. These risks </a:t>
            </a:r>
            <a:r>
              <a:rPr sz="1200" dirty="0">
                <a:latin typeface="Arial"/>
                <a:cs typeface="Arial"/>
              </a:rPr>
              <a:t>are a </a:t>
            </a:r>
            <a:r>
              <a:rPr sz="1200" spc="-5" dirty="0">
                <a:latin typeface="Arial"/>
                <a:cs typeface="Arial"/>
              </a:rPr>
              <a:t>challenge 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industries that </a:t>
            </a:r>
            <a:r>
              <a:rPr sz="1200" dirty="0">
                <a:latin typeface="Arial"/>
                <a:cs typeface="Arial"/>
              </a:rPr>
              <a:t>face the </a:t>
            </a:r>
            <a:r>
              <a:rPr sz="1200" i="1" spc="-5" dirty="0">
                <a:latin typeface="Arial"/>
                <a:cs typeface="Arial"/>
              </a:rPr>
              <a:t>ripple </a:t>
            </a:r>
            <a:r>
              <a:rPr sz="1200" i="1" dirty="0">
                <a:latin typeface="Arial"/>
                <a:cs typeface="Arial"/>
              </a:rPr>
              <a:t>effect </a:t>
            </a:r>
            <a:r>
              <a:rPr sz="1200" spc="-5" dirty="0">
                <a:latin typeface="Arial"/>
                <a:cs typeface="Arial"/>
              </a:rPr>
              <a:t>that arises from vulnerability, instability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dis-  </a:t>
            </a:r>
            <a:r>
              <a:rPr sz="1200" dirty="0">
                <a:latin typeface="Arial"/>
                <a:cs typeface="Arial"/>
              </a:rPr>
              <a:t>ruptions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chains </a:t>
            </a:r>
            <a:r>
              <a:rPr sz="1200" spc="-5" dirty="0">
                <a:latin typeface="Arial"/>
                <a:cs typeface="Arial"/>
              </a:rPr>
              <a:t>(Ivanov </a:t>
            </a:r>
            <a:r>
              <a:rPr sz="1200" dirty="0">
                <a:latin typeface="Arial"/>
                <a:cs typeface="Arial"/>
              </a:rPr>
              <a:t>et </a:t>
            </a:r>
            <a:r>
              <a:rPr sz="1200" spc="-5" dirty="0">
                <a:latin typeface="Arial"/>
                <a:cs typeface="Arial"/>
              </a:rPr>
              <a:t>al.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2014).</a:t>
            </a:r>
            <a:endParaRPr sz="1200">
              <a:latin typeface="Arial"/>
              <a:cs typeface="Arial"/>
            </a:endParaRPr>
          </a:p>
          <a:p>
            <a:pPr marL="12700" marR="81915">
              <a:lnSpc>
                <a:spcPts val="1380"/>
              </a:lnSpc>
              <a:spcBef>
                <a:spcPts val="63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can talk about ripple effect in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supply chain if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disruption </a:t>
            </a:r>
            <a:r>
              <a:rPr sz="1200" dirty="0">
                <a:latin typeface="Arial"/>
                <a:cs typeface="Arial"/>
              </a:rPr>
              <a:t>at a </a:t>
            </a:r>
            <a:r>
              <a:rPr sz="1200" spc="-5" dirty="0">
                <a:latin typeface="Arial"/>
                <a:cs typeface="Arial"/>
              </a:rPr>
              <a:t>supplier </a:t>
            </a:r>
            <a:r>
              <a:rPr sz="1200" dirty="0">
                <a:latin typeface="Arial"/>
                <a:cs typeface="Arial"/>
              </a:rPr>
              <a:t>or a </a:t>
            </a:r>
            <a:r>
              <a:rPr sz="1200" spc="-5" dirty="0">
                <a:latin typeface="Arial"/>
                <a:cs typeface="Arial"/>
              </a:rPr>
              <a:t>trans-  portation link spreads to other parts of the supply </a:t>
            </a:r>
            <a:r>
              <a:rPr sz="1200" dirty="0">
                <a:latin typeface="Arial"/>
                <a:cs typeface="Arial"/>
              </a:rPr>
              <a:t>chain. </a:t>
            </a:r>
            <a:r>
              <a:rPr sz="1200" spc="-5" dirty="0">
                <a:latin typeface="Arial"/>
                <a:cs typeface="Arial"/>
              </a:rPr>
              <a:t>Unlike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well-known bullwhip  </a:t>
            </a:r>
            <a:r>
              <a:rPr sz="1200" dirty="0">
                <a:latin typeface="Arial"/>
                <a:cs typeface="Arial"/>
              </a:rPr>
              <a:t>effect </a:t>
            </a:r>
            <a:r>
              <a:rPr sz="1200" spc="-5" dirty="0">
                <a:latin typeface="Arial"/>
                <a:cs typeface="Arial"/>
              </a:rPr>
              <a:t>that considers high-frequency-low-impact </a:t>
            </a:r>
            <a:r>
              <a:rPr sz="1200" i="1" spc="-5" dirty="0">
                <a:latin typeface="Arial"/>
                <a:cs typeface="Arial"/>
              </a:rPr>
              <a:t>operational risks</a:t>
            </a:r>
            <a:r>
              <a:rPr sz="1200" spc="-5" dirty="0">
                <a:latin typeface="Arial"/>
                <a:cs typeface="Arial"/>
              </a:rPr>
              <a:t>, the ripple effect stud-  ies low-frequency-high-impact </a:t>
            </a:r>
            <a:r>
              <a:rPr sz="1200" i="1" spc="-5" dirty="0">
                <a:latin typeface="Arial"/>
                <a:cs typeface="Arial"/>
              </a:rPr>
              <a:t>disruptive risks </a:t>
            </a:r>
            <a:r>
              <a:rPr sz="1200" spc="-5" dirty="0">
                <a:latin typeface="Arial"/>
                <a:cs typeface="Arial"/>
              </a:rPr>
              <a:t>(Table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20)</a:t>
            </a:r>
            <a:r>
              <a:rPr sz="1200" i="1" spc="-5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dirty="0">
                <a:latin typeface="Arial"/>
                <a:cs typeface="Arial"/>
              </a:rPr>
              <a:t>Table 20: </a:t>
            </a:r>
            <a:r>
              <a:rPr sz="1200" spc="-5" dirty="0">
                <a:latin typeface="Arial"/>
                <a:cs typeface="Arial"/>
              </a:rPr>
              <a:t>Bullwhip effect and ripple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effect.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900988" y="5256910"/>
          <a:ext cx="5908040" cy="24066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6901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111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1838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1813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Feature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Ripple Effect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Bullwhip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Effect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Risks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Disruptions (for example, an explosion)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 marR="29908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Operational (for example,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a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de-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mand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fluctuation)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1350">
                <a:tc>
                  <a:txBody>
                    <a:bodyPr/>
                    <a:lstStyle/>
                    <a:p>
                      <a:pPr marL="76200" marR="16192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Affected</a:t>
                      </a:r>
                      <a:r>
                        <a:rPr sz="1100" spc="-6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ar-  eas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 marR="213360">
                        <a:lnSpc>
                          <a:spcPct val="95900"/>
                        </a:lnSpc>
                        <a:spcBef>
                          <a:spcPts val="61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Structures and critical parameters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(such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as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supplier unavailability or lost  sales)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 marR="24447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Operational parameters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such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as  lead-time and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inventory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620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Recovery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 marR="11112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Middle- and long-term; significant coor-  dination efforts and investments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 marR="8953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Short-term coordination to balance  demand and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supply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6200" marR="9842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Decreased  pe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r</a:t>
                      </a:r>
                      <a:r>
                        <a:rPr sz="1100" spc="15" dirty="0">
                          <a:latin typeface="Arial"/>
                          <a:cs typeface="Arial"/>
                        </a:rPr>
                        <a:t>f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o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rm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an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 marR="30480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Output performance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such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as annual  sales or profits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6200" marR="42418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Current performance such as  stock-out/overage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costs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7" name="object 7"/>
          <p:cNvSpPr txBox="1"/>
          <p:nvPr/>
        </p:nvSpPr>
        <p:spPr>
          <a:xfrm>
            <a:off x="888288" y="7794116"/>
            <a:ext cx="5948680" cy="194754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 marR="71755">
              <a:lnSpc>
                <a:spcPct val="95900"/>
              </a:lnSpc>
              <a:spcBef>
                <a:spcPts val="160"/>
              </a:spcBef>
            </a:pPr>
            <a:r>
              <a:rPr sz="1200" i="1" spc="-5" dirty="0">
                <a:latin typeface="Arial"/>
                <a:cs typeface="Arial"/>
              </a:rPr>
              <a:t>Ripple effect </a:t>
            </a:r>
            <a:r>
              <a:rPr sz="1200" spc="-5" dirty="0">
                <a:latin typeface="Arial"/>
                <a:cs typeface="Arial"/>
              </a:rPr>
              <a:t>describes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impact of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disruption on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performance, disrup-  </a:t>
            </a:r>
            <a:r>
              <a:rPr sz="1200" dirty="0">
                <a:latin typeface="Arial"/>
                <a:cs typeface="Arial"/>
              </a:rPr>
              <a:t>tion </a:t>
            </a:r>
            <a:r>
              <a:rPr sz="1200" spc="-5" dirty="0">
                <a:latin typeface="Arial"/>
                <a:cs typeface="Arial"/>
              </a:rPr>
              <a:t>propagation,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disruption-based scope of changes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10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structures  and </a:t>
            </a:r>
            <a:r>
              <a:rPr sz="1200" spc="-5" dirty="0">
                <a:latin typeface="Arial"/>
                <a:cs typeface="Arial"/>
              </a:rPr>
              <a:t>parameters (Ivanov </a:t>
            </a:r>
            <a:r>
              <a:rPr sz="1200" dirty="0">
                <a:latin typeface="Arial"/>
                <a:cs typeface="Arial"/>
              </a:rPr>
              <a:t>2017). The </a:t>
            </a:r>
            <a:r>
              <a:rPr sz="1200" spc="-5" dirty="0">
                <a:latin typeface="Arial"/>
                <a:cs typeface="Arial"/>
              </a:rPr>
              <a:t>ripple effect’s scope and its impact on economic  performance depends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the amount in reserve </a:t>
            </a:r>
            <a:r>
              <a:rPr sz="1200" dirty="0">
                <a:latin typeface="Arial"/>
                <a:cs typeface="Arial"/>
              </a:rPr>
              <a:t>(for </a:t>
            </a:r>
            <a:r>
              <a:rPr sz="1200" spc="-5" dirty="0">
                <a:latin typeface="Arial"/>
                <a:cs typeface="Arial"/>
              </a:rPr>
              <a:t>example, redundancies like inven-  </a:t>
            </a:r>
            <a:r>
              <a:rPr sz="1200" dirty="0">
                <a:latin typeface="Arial"/>
                <a:cs typeface="Arial"/>
              </a:rPr>
              <a:t>tory or capacity </a:t>
            </a:r>
            <a:r>
              <a:rPr sz="1200" spc="-5" dirty="0">
                <a:latin typeface="Arial"/>
                <a:cs typeface="Arial"/>
              </a:rPr>
              <a:t>buffers), flexibility in </a:t>
            </a:r>
            <a:r>
              <a:rPr sz="1200" dirty="0">
                <a:latin typeface="Arial"/>
                <a:cs typeface="Arial"/>
              </a:rPr>
              <a:t>products and </a:t>
            </a:r>
            <a:r>
              <a:rPr sz="1200" spc="-5" dirty="0">
                <a:latin typeface="Arial"/>
                <a:cs typeface="Arial"/>
              </a:rPr>
              <a:t>processes, disruption duration, and  speed and scale of recovery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measures.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The ripple effect is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phenomenon of disruption propagations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and  their </a:t>
            </a:r>
            <a:r>
              <a:rPr sz="1200" spc="-5" dirty="0">
                <a:latin typeface="Arial"/>
                <a:cs typeface="Arial"/>
              </a:rPr>
              <a:t>impact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output supply chain performance (for example, sales, </a:t>
            </a:r>
            <a:r>
              <a:rPr sz="1200" dirty="0">
                <a:latin typeface="Arial"/>
                <a:cs typeface="Arial"/>
              </a:rPr>
              <a:t>on-time </a:t>
            </a:r>
            <a:r>
              <a:rPr sz="1200" spc="-5" dirty="0">
                <a:latin typeface="Arial"/>
                <a:cs typeface="Arial"/>
              </a:rPr>
              <a:t>delivery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total profit). If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disruption </a:t>
            </a:r>
            <a:r>
              <a:rPr sz="1200" dirty="0">
                <a:latin typeface="Arial"/>
                <a:cs typeface="Arial"/>
              </a:rPr>
              <a:t>occurs </a:t>
            </a:r>
            <a:r>
              <a:rPr sz="1200" spc="-5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chain, </a:t>
            </a:r>
            <a:r>
              <a:rPr sz="1200" spc="-5" dirty="0">
                <a:latin typeface="Arial"/>
                <a:cs typeface="Arial"/>
              </a:rPr>
              <a:t>three questions </a:t>
            </a:r>
            <a:r>
              <a:rPr sz="1200" dirty="0">
                <a:latin typeface="Arial"/>
                <a:cs typeface="Arial"/>
              </a:rPr>
              <a:t>are</a:t>
            </a:r>
            <a:r>
              <a:rPr sz="1200" spc="6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important: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7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is the disruption’s impact on operational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financial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performance?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900430" y="1253489"/>
            <a:ext cx="5757418" cy="75755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126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89507"/>
            <a:ext cx="5953760" cy="600519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69265" marR="104139" indent="-227965">
              <a:lnSpc>
                <a:spcPts val="1380"/>
              </a:lnSpc>
              <a:spcBef>
                <a:spcPts val="19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parts of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are </a:t>
            </a:r>
            <a:r>
              <a:rPr sz="1200" spc="-5" dirty="0">
                <a:latin typeface="Arial"/>
                <a:cs typeface="Arial"/>
              </a:rPr>
              <a:t>affected by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disruption </a:t>
            </a:r>
            <a:r>
              <a:rPr sz="1200" dirty="0">
                <a:latin typeface="Arial"/>
                <a:cs typeface="Arial"/>
              </a:rPr>
              <a:t>(that </a:t>
            </a:r>
            <a:r>
              <a:rPr sz="1200" spc="-10" dirty="0">
                <a:latin typeface="Arial"/>
                <a:cs typeface="Arial"/>
              </a:rPr>
              <a:t>is, </a:t>
            </a:r>
            <a:r>
              <a:rPr sz="1200" spc="-5" dirty="0">
                <a:latin typeface="Arial"/>
                <a:cs typeface="Arial"/>
              </a:rPr>
              <a:t>what is </a:t>
            </a:r>
            <a:r>
              <a:rPr sz="1200" dirty="0">
                <a:latin typeface="Arial"/>
                <a:cs typeface="Arial"/>
              </a:rPr>
              <a:t>the  scope </a:t>
            </a:r>
            <a:r>
              <a:rPr sz="1200" spc="-5" dirty="0">
                <a:latin typeface="Arial"/>
                <a:cs typeface="Arial"/>
              </a:rPr>
              <a:t>of disruption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propagation)?</a:t>
            </a:r>
            <a:endParaRPr sz="1200">
              <a:latin typeface="Arial"/>
              <a:cs typeface="Arial"/>
            </a:endParaRPr>
          </a:p>
          <a:p>
            <a:pPr marL="469265" marR="121285" indent="-227965">
              <a:lnSpc>
                <a:spcPts val="1380"/>
              </a:lnSpc>
              <a:spcBef>
                <a:spcPts val="7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Is </a:t>
            </a:r>
            <a:r>
              <a:rPr sz="1200" spc="-5" dirty="0">
                <a:latin typeface="Arial"/>
                <a:cs typeface="Arial"/>
              </a:rPr>
              <a:t>stabilization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recovery needed? If yes, what changes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necessary? </a:t>
            </a:r>
            <a:r>
              <a:rPr sz="1200" spc="5" dirty="0">
                <a:latin typeface="Arial"/>
                <a:cs typeface="Arial"/>
              </a:rPr>
              <a:t>When 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those changes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necessary?</a:t>
            </a:r>
            <a:endParaRPr sz="1200">
              <a:latin typeface="Arial"/>
              <a:cs typeface="Arial"/>
            </a:endParaRPr>
          </a:p>
          <a:p>
            <a:pPr marL="12700" marR="42545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Two </a:t>
            </a:r>
            <a:r>
              <a:rPr sz="1200" dirty="0">
                <a:latin typeface="Arial"/>
                <a:cs typeface="Arial"/>
              </a:rPr>
              <a:t>basic </a:t>
            </a:r>
            <a:r>
              <a:rPr sz="1200" spc="-5" dirty="0">
                <a:latin typeface="Arial"/>
                <a:cs typeface="Arial"/>
              </a:rPr>
              <a:t>approaches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hedging supply chain against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negative impacts of disrup-  </a:t>
            </a:r>
            <a:r>
              <a:rPr sz="1200" dirty="0">
                <a:latin typeface="Arial"/>
                <a:cs typeface="Arial"/>
              </a:rPr>
              <a:t>tions – </a:t>
            </a:r>
            <a:r>
              <a:rPr sz="1200" i="1" spc="-5" dirty="0">
                <a:latin typeface="Arial"/>
                <a:cs typeface="Arial"/>
              </a:rPr>
              <a:t>proactive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i="1" spc="-5" dirty="0">
                <a:latin typeface="Arial"/>
                <a:cs typeface="Arial"/>
              </a:rPr>
              <a:t>reactive</a:t>
            </a:r>
            <a:r>
              <a:rPr sz="1200" spc="-5" dirty="0">
                <a:latin typeface="Arial"/>
                <a:cs typeface="Arial"/>
              </a:rPr>
              <a:t>.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proactive approach creates certain </a:t>
            </a:r>
            <a:r>
              <a:rPr sz="1200" dirty="0">
                <a:latin typeface="Arial"/>
                <a:cs typeface="Arial"/>
              </a:rPr>
              <a:t>protections </a:t>
            </a:r>
            <a:r>
              <a:rPr sz="1200" spc="-5" dirty="0">
                <a:latin typeface="Arial"/>
                <a:cs typeface="Arial"/>
              </a:rPr>
              <a:t>and  </a:t>
            </a:r>
            <a:r>
              <a:rPr sz="1200" dirty="0">
                <a:latin typeface="Arial"/>
                <a:cs typeface="Arial"/>
              </a:rPr>
              <a:t>takes </a:t>
            </a:r>
            <a:r>
              <a:rPr sz="1200" spc="-5" dirty="0">
                <a:latin typeface="Arial"/>
                <a:cs typeface="Arial"/>
              </a:rPr>
              <a:t>into account possible perturbations during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design.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reactive </a:t>
            </a:r>
            <a:r>
              <a:rPr sz="1200" dirty="0">
                <a:latin typeface="Arial"/>
                <a:cs typeface="Arial"/>
              </a:rPr>
              <a:t>ap-  proach </a:t>
            </a:r>
            <a:r>
              <a:rPr sz="1200" spc="-5" dirty="0">
                <a:latin typeface="Arial"/>
                <a:cs typeface="Arial"/>
              </a:rPr>
              <a:t>aims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adjust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processes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structures in the presence of unex-  pected events.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It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natural </a:t>
            </a:r>
            <a:r>
              <a:rPr sz="1200" spc="-5" dirty="0">
                <a:latin typeface="Arial"/>
                <a:cs typeface="Arial"/>
              </a:rPr>
              <a:t>to use </a:t>
            </a:r>
            <a:r>
              <a:rPr sz="1200" i="1" spc="-5" dirty="0">
                <a:latin typeface="Arial"/>
                <a:cs typeface="Arial"/>
              </a:rPr>
              <a:t>simulation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study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disruption propagations and ripple effect in the 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considering time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length of disruptions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recovery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policies.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0"/>
              </a:spcBef>
            </a:pPr>
            <a:r>
              <a:rPr sz="1200" b="1" spc="-5" dirty="0">
                <a:latin typeface="Arial"/>
                <a:cs typeface="Arial"/>
              </a:rPr>
              <a:t>Case Study: </a:t>
            </a:r>
            <a:r>
              <a:rPr sz="1200" b="1" dirty="0">
                <a:latin typeface="Arial"/>
                <a:cs typeface="Arial"/>
              </a:rPr>
              <a:t>A </a:t>
            </a:r>
            <a:r>
              <a:rPr sz="1200" b="1" spc="-5" dirty="0">
                <a:latin typeface="Arial"/>
                <a:cs typeface="Arial"/>
              </a:rPr>
              <a:t>Distribution Center </a:t>
            </a:r>
            <a:r>
              <a:rPr sz="1200" b="1" dirty="0">
                <a:latin typeface="Arial"/>
                <a:cs typeface="Arial"/>
              </a:rPr>
              <a:t>Stops Working </a:t>
            </a:r>
            <a:r>
              <a:rPr sz="1200" b="1" spc="-5" dirty="0">
                <a:latin typeface="Arial"/>
                <a:cs typeface="Arial"/>
              </a:rPr>
              <a:t>for </a:t>
            </a:r>
            <a:r>
              <a:rPr sz="1200" b="1" dirty="0">
                <a:latin typeface="Arial"/>
                <a:cs typeface="Arial"/>
              </a:rPr>
              <a:t>a</a:t>
            </a:r>
            <a:r>
              <a:rPr sz="1200" b="1" spc="1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Month</a:t>
            </a:r>
            <a:endParaRPr sz="1200">
              <a:latin typeface="Arial"/>
              <a:cs typeface="Arial"/>
            </a:endParaRPr>
          </a:p>
          <a:p>
            <a:pPr marL="12700" marR="255270">
              <a:lnSpc>
                <a:spcPts val="138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The goal of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case study is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show you </a:t>
            </a:r>
            <a:r>
              <a:rPr sz="1200" dirty="0">
                <a:latin typeface="Arial"/>
                <a:cs typeface="Arial"/>
              </a:rPr>
              <a:t>how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use anyLogistix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perform </a:t>
            </a:r>
            <a:r>
              <a:rPr sz="1200" dirty="0">
                <a:latin typeface="Arial"/>
                <a:cs typeface="Arial"/>
              </a:rPr>
              <a:t>a  </a:t>
            </a:r>
            <a:r>
              <a:rPr sz="1200" spc="-5" dirty="0">
                <a:latin typeface="Arial"/>
                <a:cs typeface="Arial"/>
              </a:rPr>
              <a:t>disruption risk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analysis.</a:t>
            </a:r>
            <a:endParaRPr sz="1200">
              <a:latin typeface="Arial"/>
              <a:cs typeface="Arial"/>
            </a:endParaRPr>
          </a:p>
          <a:p>
            <a:pPr marL="12700" marR="20320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Consider </a:t>
            </a:r>
            <a:r>
              <a:rPr sz="1200" spc="-5" dirty="0">
                <a:latin typeface="Arial"/>
                <a:cs typeface="Arial"/>
              </a:rPr>
              <a:t>the smartphone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described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Sect. 5.1-5.2 and Figure </a:t>
            </a:r>
            <a:r>
              <a:rPr sz="1200" dirty="0">
                <a:latin typeface="Arial"/>
                <a:cs typeface="Arial"/>
              </a:rPr>
              <a:t>93. A </a:t>
            </a:r>
            <a:r>
              <a:rPr sz="1200" spc="-5" dirty="0">
                <a:latin typeface="Arial"/>
                <a:cs typeface="Arial"/>
              </a:rPr>
              <a:t>fire  disrupts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U.S.-based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and prevents it from making </a:t>
            </a:r>
            <a:r>
              <a:rPr sz="1200" dirty="0">
                <a:latin typeface="Arial"/>
                <a:cs typeface="Arial"/>
              </a:rPr>
              <a:t>or accepting </a:t>
            </a:r>
            <a:r>
              <a:rPr sz="1200" spc="-10" dirty="0">
                <a:latin typeface="Arial"/>
                <a:cs typeface="Arial"/>
              </a:rPr>
              <a:t>deliv-  </a:t>
            </a:r>
            <a:r>
              <a:rPr sz="1200" spc="-5" dirty="0">
                <a:latin typeface="Arial"/>
                <a:cs typeface="Arial"/>
              </a:rPr>
              <a:t>eries during the one-month recovery </a:t>
            </a:r>
            <a:r>
              <a:rPr sz="1200" dirty="0">
                <a:latin typeface="Arial"/>
                <a:cs typeface="Arial"/>
              </a:rPr>
              <a:t>time. </a:t>
            </a:r>
            <a:r>
              <a:rPr sz="1200" spc="-5" dirty="0">
                <a:latin typeface="Arial"/>
                <a:cs typeface="Arial"/>
              </a:rPr>
              <a:t>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manager needs to estimate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disruption’s impact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performance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following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KPI:</a:t>
            </a:r>
            <a:endParaRPr sz="1200">
              <a:latin typeface="Arial"/>
              <a:cs typeface="Arial"/>
            </a:endParaRPr>
          </a:p>
          <a:p>
            <a:pPr marL="697865" lvl="1" indent="-228600">
              <a:lnSpc>
                <a:spcPct val="100000"/>
              </a:lnSpc>
              <a:spcBef>
                <a:spcPts val="590"/>
              </a:spcBef>
              <a:buFont typeface="Symbol"/>
              <a:buChar char=""/>
              <a:tabLst>
                <a:tab pos="697865" algn="l"/>
                <a:tab pos="698500" algn="l"/>
              </a:tabLst>
            </a:pPr>
            <a:r>
              <a:rPr sz="1200" dirty="0">
                <a:latin typeface="Arial"/>
                <a:cs typeface="Arial"/>
              </a:rPr>
              <a:t>Products </a:t>
            </a:r>
            <a:r>
              <a:rPr sz="1200" spc="-5" dirty="0">
                <a:latin typeface="Arial"/>
                <a:cs typeface="Arial"/>
              </a:rPr>
              <a:t>received (incoming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orders)</a:t>
            </a:r>
            <a:endParaRPr sz="1200">
              <a:latin typeface="Arial"/>
              <a:cs typeface="Arial"/>
            </a:endParaRPr>
          </a:p>
          <a:p>
            <a:pPr marL="697865" lvl="1" indent="-228600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697865" algn="l"/>
                <a:tab pos="698500" algn="l"/>
              </a:tabLst>
            </a:pPr>
            <a:r>
              <a:rPr sz="1200" dirty="0">
                <a:latin typeface="Arial"/>
                <a:cs typeface="Arial"/>
              </a:rPr>
              <a:t>Products </a:t>
            </a:r>
            <a:r>
              <a:rPr sz="1200" spc="-5" dirty="0">
                <a:latin typeface="Arial"/>
                <a:cs typeface="Arial"/>
              </a:rPr>
              <a:t>delivered (outgoing</a:t>
            </a:r>
            <a:r>
              <a:rPr sz="1200" spc="-5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orders)</a:t>
            </a:r>
            <a:endParaRPr sz="1200">
              <a:latin typeface="Arial"/>
              <a:cs typeface="Arial"/>
            </a:endParaRPr>
          </a:p>
          <a:p>
            <a:pPr marL="697865" lvl="1" indent="-228600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697865" algn="l"/>
                <a:tab pos="698500" algn="l"/>
              </a:tabLst>
            </a:pPr>
            <a:r>
              <a:rPr sz="1200" spc="-5" dirty="0">
                <a:latin typeface="Arial"/>
                <a:cs typeface="Arial"/>
              </a:rPr>
              <a:t>Expected magnitude </a:t>
            </a:r>
            <a:r>
              <a:rPr sz="1200" dirty="0">
                <a:latin typeface="Arial"/>
                <a:cs typeface="Arial"/>
              </a:rPr>
              <a:t>(that </a:t>
            </a:r>
            <a:r>
              <a:rPr sz="1200" spc="-5" dirty="0">
                <a:latin typeface="Arial"/>
                <a:cs typeface="Arial"/>
              </a:rPr>
              <a:t>is, lost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sales)</a:t>
            </a:r>
            <a:endParaRPr sz="1200">
              <a:latin typeface="Arial"/>
              <a:cs typeface="Arial"/>
            </a:endParaRPr>
          </a:p>
          <a:p>
            <a:pPr marL="697865" lvl="1" indent="-228600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697865" algn="l"/>
                <a:tab pos="698500" algn="l"/>
              </a:tabLst>
            </a:pPr>
            <a:r>
              <a:rPr sz="1200" spc="-5" dirty="0">
                <a:latin typeface="Arial"/>
                <a:cs typeface="Arial"/>
              </a:rPr>
              <a:t>Customer service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level</a:t>
            </a:r>
            <a:endParaRPr sz="1200">
              <a:latin typeface="Arial"/>
              <a:cs typeface="Arial"/>
            </a:endParaRPr>
          </a:p>
          <a:p>
            <a:pPr marL="12700" marR="5715">
              <a:lnSpc>
                <a:spcPct val="9590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Afterward,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manager needs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select the most efficient proactive </a:t>
            </a:r>
            <a:r>
              <a:rPr sz="1200" dirty="0">
                <a:latin typeface="Arial"/>
                <a:cs typeface="Arial"/>
              </a:rPr>
              <a:t>and re-  </a:t>
            </a:r>
            <a:r>
              <a:rPr sz="1200" spc="-5" dirty="0">
                <a:latin typeface="Arial"/>
                <a:cs typeface="Arial"/>
              </a:rPr>
              <a:t>active strategies. He </a:t>
            </a:r>
            <a:r>
              <a:rPr sz="1200" dirty="0">
                <a:latin typeface="Arial"/>
                <a:cs typeface="Arial"/>
              </a:rPr>
              <a:t>or she </a:t>
            </a:r>
            <a:r>
              <a:rPr sz="1200" spc="-5" dirty="0">
                <a:latin typeface="Arial"/>
                <a:cs typeface="Arial"/>
              </a:rPr>
              <a:t>can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two proactive strategies: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inventory increase </a:t>
            </a:r>
            <a:r>
              <a:rPr sz="1200" spc="-10" dirty="0">
                <a:latin typeface="Arial"/>
                <a:cs typeface="Arial"/>
              </a:rPr>
              <a:t>in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backup distribution </a:t>
            </a:r>
            <a:r>
              <a:rPr sz="1200" dirty="0">
                <a:latin typeface="Arial"/>
                <a:cs typeface="Arial"/>
              </a:rPr>
              <a:t>center or </a:t>
            </a:r>
            <a:r>
              <a:rPr sz="1200" spc="-5" dirty="0">
                <a:latin typeface="Arial"/>
                <a:cs typeface="Arial"/>
              </a:rPr>
              <a:t>two reactive strategies: </a:t>
            </a:r>
            <a:r>
              <a:rPr sz="1200" dirty="0">
                <a:latin typeface="Arial"/>
                <a:cs typeface="Arial"/>
              </a:rPr>
              <a:t>fast </a:t>
            </a:r>
            <a:r>
              <a:rPr sz="1200" spc="-5" dirty="0">
                <a:latin typeface="Arial"/>
                <a:cs typeface="Arial"/>
              </a:rPr>
              <a:t>and ex-  pensive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recovery </a:t>
            </a:r>
            <a:r>
              <a:rPr sz="1200" dirty="0">
                <a:latin typeface="Arial"/>
                <a:cs typeface="Arial"/>
              </a:rPr>
              <a:t>and slow and </a:t>
            </a:r>
            <a:r>
              <a:rPr sz="1200" spc="-5" dirty="0">
                <a:latin typeface="Arial"/>
                <a:cs typeface="Arial"/>
              </a:rPr>
              <a:t>efficient distribution </a:t>
            </a:r>
            <a:r>
              <a:rPr sz="1200" dirty="0">
                <a:latin typeface="Arial"/>
                <a:cs typeface="Arial"/>
              </a:rPr>
              <a:t>center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recovery.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spc="-5" dirty="0">
                <a:latin typeface="Arial"/>
                <a:cs typeface="Arial"/>
              </a:rPr>
              <a:t>Events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ts val="1410"/>
              </a:lnSpc>
              <a:spcBef>
                <a:spcPts val="540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change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policy </a:t>
            </a:r>
            <a:r>
              <a:rPr sz="1200" spc="1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to s=100, S=200 and then </a:t>
            </a:r>
            <a:r>
              <a:rPr sz="1200" dirty="0">
                <a:latin typeface="Arial"/>
                <a:cs typeface="Arial"/>
              </a:rPr>
              <a:t>use</a:t>
            </a:r>
            <a:r>
              <a:rPr sz="1200" spc="-6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the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ts val="1410"/>
              </a:lnSpc>
            </a:pPr>
            <a:r>
              <a:rPr sz="1200" b="1" spc="-5" dirty="0">
                <a:latin typeface="Arial"/>
                <a:cs typeface="Arial"/>
              </a:rPr>
              <a:t>Event </a:t>
            </a:r>
            <a:r>
              <a:rPr sz="1200" dirty="0">
                <a:latin typeface="Arial"/>
                <a:cs typeface="Arial"/>
              </a:rPr>
              <a:t>option </a:t>
            </a:r>
            <a:r>
              <a:rPr sz="1200" spc="-5" dirty="0">
                <a:latin typeface="Arial"/>
                <a:cs typeface="Arial"/>
              </a:rPr>
              <a:t>(Figure </a:t>
            </a:r>
            <a:r>
              <a:rPr sz="1200" dirty="0">
                <a:latin typeface="Arial"/>
                <a:cs typeface="Arial"/>
              </a:rPr>
              <a:t>158) to </a:t>
            </a:r>
            <a:r>
              <a:rPr sz="1200" spc="-5" dirty="0">
                <a:latin typeface="Arial"/>
                <a:cs typeface="Arial"/>
              </a:rPr>
              <a:t>create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disruption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simulation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model.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127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418202"/>
            <a:ext cx="5805805" cy="2822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158: </a:t>
            </a:r>
            <a:r>
              <a:rPr sz="1200" spc="-5" dirty="0">
                <a:latin typeface="Arial"/>
                <a:cs typeface="Arial"/>
              </a:rPr>
              <a:t>Events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disruptions in the supply</a:t>
            </a:r>
            <a:r>
              <a:rPr sz="1200" dirty="0">
                <a:latin typeface="Arial"/>
                <a:cs typeface="Arial"/>
              </a:rPr>
              <a:t> chain.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Events </a:t>
            </a:r>
            <a:r>
              <a:rPr sz="1200" dirty="0">
                <a:latin typeface="Arial"/>
                <a:cs typeface="Arial"/>
              </a:rPr>
              <a:t>table to </a:t>
            </a:r>
            <a:r>
              <a:rPr sz="1200" spc="-5" dirty="0">
                <a:latin typeface="Arial"/>
                <a:cs typeface="Arial"/>
              </a:rPr>
              <a:t>dynamically </a:t>
            </a:r>
            <a:r>
              <a:rPr sz="1200" dirty="0">
                <a:latin typeface="Arial"/>
                <a:cs typeface="Arial"/>
              </a:rPr>
              <a:t>open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close </a:t>
            </a:r>
            <a:r>
              <a:rPr sz="1200" spc="-5" dirty="0">
                <a:latin typeface="Arial"/>
                <a:cs typeface="Arial"/>
              </a:rPr>
              <a:t>supply chain </a:t>
            </a:r>
            <a:r>
              <a:rPr sz="1200" dirty="0">
                <a:latin typeface="Arial"/>
                <a:cs typeface="Arial"/>
              </a:rPr>
              <a:t>sites or </a:t>
            </a:r>
            <a:r>
              <a:rPr sz="1200" spc="-5" dirty="0">
                <a:latin typeface="Arial"/>
                <a:cs typeface="Arial"/>
              </a:rPr>
              <a:t>change  demand: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b="1" spc="-5" dirty="0">
                <a:latin typeface="Arial"/>
                <a:cs typeface="Arial"/>
              </a:rPr>
              <a:t>Name </a:t>
            </a:r>
            <a:r>
              <a:rPr sz="1200" dirty="0">
                <a:latin typeface="Arial"/>
                <a:cs typeface="Arial"/>
              </a:rPr>
              <a:t>– the </a:t>
            </a:r>
            <a:r>
              <a:rPr sz="1200" spc="-5" dirty="0">
                <a:latin typeface="Arial"/>
                <a:cs typeface="Arial"/>
              </a:rPr>
              <a:t>event’s name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b="1" spc="-5" dirty="0">
                <a:latin typeface="Arial"/>
                <a:cs typeface="Arial"/>
              </a:rPr>
              <a:t>Object Type </a:t>
            </a:r>
            <a:r>
              <a:rPr sz="1200" dirty="0">
                <a:latin typeface="Arial"/>
                <a:cs typeface="Arial"/>
              </a:rPr>
              <a:t>– to </a:t>
            </a:r>
            <a:r>
              <a:rPr sz="1200" spc="-5" dirty="0">
                <a:latin typeface="Arial"/>
                <a:cs typeface="Arial"/>
              </a:rPr>
              <a:t>which object this event is related (demand </a:t>
            </a:r>
            <a:r>
              <a:rPr sz="1200" dirty="0">
                <a:latin typeface="Arial"/>
                <a:cs typeface="Arial"/>
              </a:rPr>
              <a:t>or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site)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b="1" spc="-5" dirty="0">
                <a:latin typeface="Arial"/>
                <a:cs typeface="Arial"/>
              </a:rPr>
              <a:t>Object </a:t>
            </a:r>
            <a:r>
              <a:rPr sz="1200" dirty="0">
                <a:latin typeface="Arial"/>
                <a:cs typeface="Arial"/>
              </a:rPr>
              <a:t>– a </a:t>
            </a:r>
            <a:r>
              <a:rPr sz="1200" spc="-5" dirty="0">
                <a:latin typeface="Arial"/>
                <a:cs typeface="Arial"/>
              </a:rPr>
              <a:t>site in 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that works only if </a:t>
            </a:r>
            <a:r>
              <a:rPr sz="1200" b="1" spc="-5" dirty="0">
                <a:latin typeface="Arial"/>
                <a:cs typeface="Arial"/>
              </a:rPr>
              <a:t>Object </a:t>
            </a:r>
            <a:r>
              <a:rPr sz="1200" b="1" spc="-10" dirty="0">
                <a:latin typeface="Arial"/>
                <a:cs typeface="Arial"/>
              </a:rPr>
              <a:t>type </a:t>
            </a:r>
            <a:r>
              <a:rPr sz="1200" spc="-5" dirty="0">
                <a:latin typeface="Arial"/>
                <a:cs typeface="Arial"/>
              </a:rPr>
              <a:t>is</a:t>
            </a:r>
            <a:r>
              <a:rPr sz="1200" spc="1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SiteData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b="1" spc="-5" dirty="0">
                <a:latin typeface="Arial"/>
                <a:cs typeface="Arial"/>
              </a:rPr>
              <a:t>Event </a:t>
            </a:r>
            <a:r>
              <a:rPr sz="1200" b="1" dirty="0">
                <a:latin typeface="Arial"/>
                <a:cs typeface="Arial"/>
              </a:rPr>
              <a:t>type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define what the event does. Depends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Object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type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b="1" dirty="0">
                <a:latin typeface="Arial"/>
                <a:cs typeface="Arial"/>
              </a:rPr>
              <a:t>Value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Value which event will assign. Depends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“Object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type”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05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b="1" spc="-5" dirty="0">
                <a:latin typeface="Arial"/>
                <a:cs typeface="Arial"/>
              </a:rPr>
              <a:t>Occurrence </a:t>
            </a:r>
            <a:r>
              <a:rPr sz="1200" b="1" spc="-10" dirty="0">
                <a:latin typeface="Arial"/>
                <a:cs typeface="Arial"/>
              </a:rPr>
              <a:t>type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defines when an event</a:t>
            </a:r>
            <a:r>
              <a:rPr sz="1200" spc="5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occurs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375"/>
              </a:lnSpc>
              <a:buFont typeface="Wingdings"/>
              <a:buChar char=""/>
              <a:tabLst>
                <a:tab pos="469900" algn="l"/>
              </a:tabLst>
            </a:pPr>
            <a:r>
              <a:rPr sz="1200" i="1" spc="-5" dirty="0">
                <a:latin typeface="Arial"/>
                <a:cs typeface="Arial"/>
              </a:rPr>
              <a:t>Date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the specific date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event should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occur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380"/>
              </a:lnSpc>
              <a:buFont typeface="Wingdings"/>
              <a:buChar char=""/>
              <a:tabLst>
                <a:tab pos="469900" algn="l"/>
              </a:tabLst>
            </a:pPr>
            <a:r>
              <a:rPr sz="1200" i="1" spc="-5" dirty="0">
                <a:latin typeface="Arial"/>
                <a:cs typeface="Arial"/>
              </a:rPr>
              <a:t>Random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event </a:t>
            </a:r>
            <a:r>
              <a:rPr sz="1200" dirty="0">
                <a:latin typeface="Arial"/>
                <a:cs typeface="Arial"/>
              </a:rPr>
              <a:t>may occur </a:t>
            </a:r>
            <a:r>
              <a:rPr sz="1200" spc="-5" dirty="0">
                <a:latin typeface="Arial"/>
                <a:cs typeface="Arial"/>
              </a:rPr>
              <a:t>randomly </a:t>
            </a:r>
            <a:r>
              <a:rPr sz="1200" dirty="0">
                <a:latin typeface="Arial"/>
                <a:cs typeface="Arial"/>
              </a:rPr>
              <a:t>according to </a:t>
            </a:r>
            <a:r>
              <a:rPr sz="1200" spc="-5" dirty="0">
                <a:latin typeface="Arial"/>
                <a:cs typeface="Arial"/>
              </a:rPr>
              <a:t>uniform</a:t>
            </a:r>
            <a:r>
              <a:rPr sz="1200" spc="-6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distribution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10"/>
              </a:lnSpc>
              <a:buFont typeface="Wingdings"/>
              <a:buChar char=""/>
              <a:tabLst>
                <a:tab pos="469900" algn="l"/>
              </a:tabLst>
            </a:pPr>
            <a:r>
              <a:rPr sz="1200" i="1" spc="-5" dirty="0">
                <a:latin typeface="Arial"/>
                <a:cs typeface="Arial"/>
              </a:rPr>
              <a:t>Delay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event happens </a:t>
            </a:r>
            <a:r>
              <a:rPr sz="1200" dirty="0">
                <a:latin typeface="Arial"/>
                <a:cs typeface="Arial"/>
              </a:rPr>
              <a:t>after </a:t>
            </a:r>
            <a:r>
              <a:rPr sz="1200" spc="-5" dirty="0">
                <a:latin typeface="Arial"/>
                <a:cs typeface="Arial"/>
              </a:rPr>
              <a:t>some delay </a:t>
            </a:r>
            <a:r>
              <a:rPr sz="1200" dirty="0">
                <a:latin typeface="Arial"/>
                <a:cs typeface="Arial"/>
              </a:rPr>
              <a:t>(see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trigger)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b="1" spc="-5" dirty="0">
                <a:latin typeface="Arial"/>
                <a:cs typeface="Arial"/>
              </a:rPr>
              <a:t>Occurrence time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define the date </a:t>
            </a:r>
            <a:r>
              <a:rPr sz="1200" dirty="0">
                <a:latin typeface="Arial"/>
                <a:cs typeface="Arial"/>
              </a:rPr>
              <a:t>or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delay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b="1" dirty="0">
                <a:latin typeface="Arial"/>
                <a:cs typeface="Arial"/>
              </a:rPr>
              <a:t>Trigger </a:t>
            </a:r>
            <a:r>
              <a:rPr sz="1200" dirty="0">
                <a:latin typeface="Arial"/>
                <a:cs typeface="Arial"/>
              </a:rPr>
              <a:t>– a </a:t>
            </a:r>
            <a:r>
              <a:rPr sz="1200" spc="-5" dirty="0">
                <a:latin typeface="Arial"/>
                <a:cs typeface="Arial"/>
              </a:rPr>
              <a:t>reference to another event which serves </a:t>
            </a:r>
            <a:r>
              <a:rPr sz="1200" dirty="0">
                <a:latin typeface="Arial"/>
                <a:cs typeface="Arial"/>
              </a:rPr>
              <a:t>as a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trigger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430" y="900683"/>
            <a:ext cx="5759703" cy="346176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128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799338"/>
            <a:ext cx="5946140" cy="4615180"/>
          </a:xfrm>
          <a:prstGeom prst="rect">
            <a:avLst/>
          </a:prstGeom>
        </p:spPr>
        <p:txBody>
          <a:bodyPr vert="horz" wrap="square" lIns="0" tIns="920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25"/>
              </a:spcBef>
            </a:pPr>
            <a:r>
              <a:rPr sz="1200" spc="-5" dirty="0">
                <a:latin typeface="Arial"/>
                <a:cs typeface="Arial"/>
              </a:rPr>
              <a:t>Events is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powerful </a:t>
            </a:r>
            <a:r>
              <a:rPr sz="1200" dirty="0">
                <a:latin typeface="Arial"/>
                <a:cs typeface="Arial"/>
              </a:rPr>
              <a:t>function </a:t>
            </a:r>
            <a:r>
              <a:rPr sz="1200" spc="-5" dirty="0">
                <a:latin typeface="Arial"/>
                <a:cs typeface="Arial"/>
              </a:rPr>
              <a:t>that allows </a:t>
            </a:r>
            <a:r>
              <a:rPr sz="1200" dirty="0">
                <a:latin typeface="Arial"/>
                <a:cs typeface="Arial"/>
              </a:rPr>
              <a:t>us to </a:t>
            </a:r>
            <a:r>
              <a:rPr sz="1200" spc="-5" dirty="0">
                <a:latin typeface="Arial"/>
                <a:cs typeface="Arial"/>
              </a:rPr>
              <a:t>model conditions such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as: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Seasonality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Closing/opening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sites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Closing/opening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paths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Ex. </a:t>
            </a:r>
            <a:r>
              <a:rPr sz="1200" dirty="0">
                <a:latin typeface="Arial"/>
                <a:cs typeface="Arial"/>
              </a:rPr>
              <a:t>Some paths may </a:t>
            </a:r>
            <a:r>
              <a:rPr sz="1200" spc="-5" dirty="0">
                <a:latin typeface="Arial"/>
                <a:cs typeface="Arial"/>
              </a:rPr>
              <a:t>be available only during winter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time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Change the demand </a:t>
            </a:r>
            <a:r>
              <a:rPr sz="1200" dirty="0">
                <a:latin typeface="Arial"/>
                <a:cs typeface="Arial"/>
              </a:rPr>
              <a:t>for a </a:t>
            </a:r>
            <a:r>
              <a:rPr sz="1200" spc="-5" dirty="0">
                <a:latin typeface="Arial"/>
                <a:cs typeface="Arial"/>
              </a:rPr>
              <a:t>particular customer</a:t>
            </a:r>
            <a:endParaRPr sz="1200">
              <a:latin typeface="Arial"/>
              <a:cs typeface="Arial"/>
            </a:endParaRPr>
          </a:p>
          <a:p>
            <a:pPr marL="469265" marR="363220" indent="-227965">
              <a:lnSpc>
                <a:spcPts val="1380"/>
              </a:lnSpc>
              <a:spcBef>
                <a:spcPts val="1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One </a:t>
            </a:r>
            <a:r>
              <a:rPr sz="1200" spc="-5" dirty="0">
                <a:latin typeface="Arial"/>
                <a:cs typeface="Arial"/>
              </a:rPr>
              <a:t>Event </a:t>
            </a:r>
            <a:r>
              <a:rPr sz="1200" dirty="0">
                <a:latin typeface="Arial"/>
                <a:cs typeface="Arial"/>
              </a:rPr>
              <a:t>may be </a:t>
            </a:r>
            <a:r>
              <a:rPr sz="1200" spc="-5" dirty="0">
                <a:latin typeface="Arial"/>
                <a:cs typeface="Arial"/>
              </a:rPr>
              <a:t>triggered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another Event that allows you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model very  complex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behavior</a:t>
            </a:r>
            <a:endParaRPr sz="1200">
              <a:latin typeface="Arial"/>
              <a:cs typeface="Arial"/>
            </a:endParaRPr>
          </a:p>
          <a:p>
            <a:pPr marL="469265" marR="311785" indent="-227965">
              <a:lnSpc>
                <a:spcPts val="1380"/>
              </a:lnSpc>
              <a:spcBef>
                <a:spcPts val="8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may add their own Event through extension of anyLogistix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AnyLogic  Professional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Software</a:t>
            </a:r>
            <a:endParaRPr sz="1200">
              <a:latin typeface="Arial"/>
              <a:cs typeface="Arial"/>
            </a:endParaRPr>
          </a:p>
          <a:p>
            <a:pPr marL="12700" marR="44450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our </a:t>
            </a:r>
            <a:r>
              <a:rPr sz="1200" dirty="0">
                <a:latin typeface="Arial"/>
                <a:cs typeface="Arial"/>
              </a:rPr>
              <a:t>case,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created two events. The first event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b="1" spc="-5" dirty="0">
                <a:latin typeface="Arial"/>
                <a:cs typeface="Arial"/>
              </a:rPr>
              <a:t>Fire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takes place at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specific  </a:t>
            </a:r>
            <a:r>
              <a:rPr sz="1200" dirty="0">
                <a:latin typeface="Arial"/>
                <a:cs typeface="Arial"/>
              </a:rPr>
              <a:t>time: </a:t>
            </a:r>
            <a:r>
              <a:rPr sz="1200" spc="-5" dirty="0">
                <a:latin typeface="Arial"/>
                <a:cs typeface="Arial"/>
              </a:rPr>
              <a:t>August </a:t>
            </a:r>
            <a:r>
              <a:rPr sz="1200" dirty="0">
                <a:latin typeface="Arial"/>
                <a:cs typeface="Arial"/>
              </a:rPr>
              <a:t>10, </a:t>
            </a:r>
            <a:r>
              <a:rPr sz="1200" spc="-5" dirty="0">
                <a:latin typeface="Arial"/>
                <a:cs typeface="Arial"/>
              </a:rPr>
              <a:t>2017.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dirty="0">
                <a:latin typeface="Arial"/>
                <a:cs typeface="Arial"/>
              </a:rPr>
              <a:t>Value </a:t>
            </a:r>
            <a:r>
              <a:rPr sz="1200" spc="-5" dirty="0">
                <a:latin typeface="Arial"/>
                <a:cs typeface="Arial"/>
              </a:rPr>
              <a:t>column,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switch </a:t>
            </a:r>
            <a:r>
              <a:rPr sz="1200" dirty="0">
                <a:latin typeface="Arial"/>
                <a:cs typeface="Arial"/>
              </a:rPr>
              <a:t>off </a:t>
            </a:r>
            <a:r>
              <a:rPr sz="1200" spc="-5" dirty="0">
                <a:latin typeface="Arial"/>
                <a:cs typeface="Arial"/>
              </a:rPr>
              <a:t>the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on this  date.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second event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b="1" dirty="0">
                <a:latin typeface="Arial"/>
                <a:cs typeface="Arial"/>
              </a:rPr>
              <a:t>Full </a:t>
            </a:r>
            <a:r>
              <a:rPr sz="1200" b="1" spc="-5" dirty="0">
                <a:latin typeface="Arial"/>
                <a:cs typeface="Arial"/>
              </a:rPr>
              <a:t>recovery </a:t>
            </a:r>
            <a:r>
              <a:rPr sz="1200" dirty="0">
                <a:latin typeface="Arial"/>
                <a:cs typeface="Arial"/>
              </a:rPr>
              <a:t>– switches </a:t>
            </a:r>
            <a:r>
              <a:rPr sz="1200" spc="-5" dirty="0">
                <a:latin typeface="Arial"/>
                <a:cs typeface="Arial"/>
              </a:rPr>
              <a:t>on the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after </a:t>
            </a:r>
            <a:r>
              <a:rPr sz="1200" dirty="0">
                <a:latin typeface="Arial"/>
                <a:cs typeface="Arial"/>
              </a:rPr>
              <a:t>a  </a:t>
            </a:r>
            <a:r>
              <a:rPr sz="1200" spc="-5" dirty="0">
                <a:latin typeface="Arial"/>
                <a:cs typeface="Arial"/>
              </a:rPr>
              <a:t>30-day delay triggered </a:t>
            </a:r>
            <a:r>
              <a:rPr sz="1200" dirty="0">
                <a:latin typeface="Arial"/>
                <a:cs typeface="Arial"/>
              </a:rPr>
              <a:t>by the </a:t>
            </a:r>
            <a:r>
              <a:rPr sz="1200" spc="-5" dirty="0">
                <a:latin typeface="Arial"/>
                <a:cs typeface="Arial"/>
              </a:rPr>
              <a:t>first event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Fire</a:t>
            </a:r>
            <a:r>
              <a:rPr sz="1200" spc="-5" dirty="0">
                <a:latin typeface="Arial"/>
                <a:cs typeface="Arial"/>
              </a:rPr>
              <a:t>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10"/>
              </a:spcBef>
            </a:pPr>
            <a:r>
              <a:rPr sz="1200" b="1" dirty="0">
                <a:latin typeface="Arial"/>
                <a:cs typeface="Arial"/>
              </a:rPr>
              <a:t>Simulation </a:t>
            </a:r>
            <a:r>
              <a:rPr sz="1200" b="1" spc="-5" dirty="0">
                <a:latin typeface="Arial"/>
                <a:cs typeface="Arial"/>
              </a:rPr>
              <a:t>Experiment </a:t>
            </a:r>
            <a:r>
              <a:rPr sz="1200" b="1" dirty="0">
                <a:latin typeface="Arial"/>
                <a:cs typeface="Arial"/>
              </a:rPr>
              <a:t>for </a:t>
            </a:r>
            <a:r>
              <a:rPr sz="1200" b="1" spc="-5" dirty="0">
                <a:latin typeface="Arial"/>
                <a:cs typeface="Arial"/>
              </a:rPr>
              <a:t>Ripple </a:t>
            </a:r>
            <a:r>
              <a:rPr sz="1200" b="1" dirty="0">
                <a:latin typeface="Arial"/>
                <a:cs typeface="Arial"/>
              </a:rPr>
              <a:t>Effect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dirty="0">
                <a:latin typeface="Arial"/>
                <a:cs typeface="Arial"/>
              </a:rPr>
              <a:t>Let’s </a:t>
            </a:r>
            <a:r>
              <a:rPr sz="1200" spc="-10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how the </a:t>
            </a:r>
            <a:r>
              <a:rPr sz="1200" spc="-5" dirty="0">
                <a:latin typeface="Arial"/>
                <a:cs typeface="Arial"/>
              </a:rPr>
              <a:t>disruption </a:t>
            </a:r>
            <a:r>
              <a:rPr sz="1200" dirty="0">
                <a:latin typeface="Arial"/>
                <a:cs typeface="Arial"/>
              </a:rPr>
              <a:t>at the </a:t>
            </a:r>
            <a:r>
              <a:rPr sz="1200" spc="-5" dirty="0">
                <a:latin typeface="Arial"/>
                <a:cs typeface="Arial"/>
              </a:rPr>
              <a:t>distribution center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affect </a:t>
            </a:r>
            <a:r>
              <a:rPr sz="1200" spc="-5" dirty="0">
                <a:latin typeface="Arial"/>
                <a:cs typeface="Arial"/>
              </a:rPr>
              <a:t>the following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KPI: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Products </a:t>
            </a:r>
            <a:r>
              <a:rPr sz="1200" spc="-5" dirty="0">
                <a:latin typeface="Arial"/>
                <a:cs typeface="Arial"/>
              </a:rPr>
              <a:t>received (incoming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orders)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Products </a:t>
            </a:r>
            <a:r>
              <a:rPr sz="1200" spc="-5" dirty="0">
                <a:latin typeface="Arial"/>
                <a:cs typeface="Arial"/>
              </a:rPr>
              <a:t>delivered (outgoing</a:t>
            </a:r>
            <a:r>
              <a:rPr sz="1200" spc="-5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orders)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Expected magnitude (that </a:t>
            </a:r>
            <a:r>
              <a:rPr sz="1200" dirty="0">
                <a:latin typeface="Arial"/>
                <a:cs typeface="Arial"/>
              </a:rPr>
              <a:t>is, </a:t>
            </a:r>
            <a:r>
              <a:rPr sz="1200" spc="-5" dirty="0">
                <a:latin typeface="Arial"/>
                <a:cs typeface="Arial"/>
              </a:rPr>
              <a:t>lost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sales)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Customer service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level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First,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run the </a:t>
            </a:r>
            <a:r>
              <a:rPr sz="1200" spc="-5" dirty="0">
                <a:latin typeface="Arial"/>
                <a:cs typeface="Arial"/>
              </a:rPr>
              <a:t>simulation experiment </a:t>
            </a:r>
            <a:r>
              <a:rPr sz="1200" spc="1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non-disruption case (that </a:t>
            </a:r>
            <a:r>
              <a:rPr sz="1200" dirty="0">
                <a:latin typeface="Arial"/>
                <a:cs typeface="Arial"/>
              </a:rPr>
              <a:t>is,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switch </a:t>
            </a:r>
            <a:r>
              <a:rPr sz="1200" dirty="0">
                <a:latin typeface="Arial"/>
                <a:cs typeface="Arial"/>
              </a:rPr>
              <a:t>on  the </a:t>
            </a:r>
            <a:r>
              <a:rPr sz="1200" b="1" spc="-5" dirty="0">
                <a:latin typeface="Arial"/>
                <a:cs typeface="Arial"/>
              </a:rPr>
              <a:t>Value </a:t>
            </a:r>
            <a:r>
              <a:rPr sz="1200" spc="-5" dirty="0">
                <a:latin typeface="Arial"/>
                <a:cs typeface="Arial"/>
              </a:rPr>
              <a:t>column’s slider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event </a:t>
            </a:r>
            <a:r>
              <a:rPr sz="1200" b="1" spc="-5" dirty="0">
                <a:latin typeface="Arial"/>
                <a:cs typeface="Arial"/>
              </a:rPr>
              <a:t>Fire</a:t>
            </a:r>
            <a:r>
              <a:rPr sz="1200" spc="-5" dirty="0">
                <a:latin typeface="Arial"/>
                <a:cs typeface="Arial"/>
              </a:rPr>
              <a:t>), </a:t>
            </a:r>
            <a:r>
              <a:rPr sz="1200" dirty="0">
                <a:latin typeface="Arial"/>
                <a:cs typeface="Arial"/>
              </a:rPr>
              <a:t>see </a:t>
            </a:r>
            <a:r>
              <a:rPr sz="1200" spc="-5" dirty="0">
                <a:latin typeface="Arial"/>
                <a:cs typeface="Arial"/>
              </a:rPr>
              <a:t>Figure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159.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8173592"/>
            <a:ext cx="5955665" cy="13398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159: </a:t>
            </a:r>
            <a:r>
              <a:rPr sz="1200" spc="-5" dirty="0">
                <a:latin typeface="Arial"/>
                <a:cs typeface="Arial"/>
              </a:rPr>
              <a:t>Simulation results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non-disruption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case.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ts val="1410"/>
              </a:lnSpc>
              <a:spcBef>
                <a:spcPts val="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can see the opportunity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receive </a:t>
            </a:r>
            <a:r>
              <a:rPr sz="1200" dirty="0">
                <a:latin typeface="Arial"/>
                <a:cs typeface="Arial"/>
              </a:rPr>
              <a:t>a profit </a:t>
            </a:r>
            <a:r>
              <a:rPr sz="1200" spc="-5" dirty="0">
                <a:latin typeface="Arial"/>
                <a:cs typeface="Arial"/>
              </a:rPr>
              <a:t>of $1,968,173.76 and </a:t>
            </a:r>
            <a:r>
              <a:rPr sz="1200" dirty="0">
                <a:latin typeface="Arial"/>
                <a:cs typeface="Arial"/>
              </a:rPr>
              <a:t>total </a:t>
            </a:r>
            <a:r>
              <a:rPr sz="1200" spc="-5" dirty="0">
                <a:latin typeface="Arial"/>
                <a:cs typeface="Arial"/>
              </a:rPr>
              <a:t>revenue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of</a:t>
            </a:r>
            <a:endParaRPr sz="1200">
              <a:latin typeface="Arial"/>
              <a:cs typeface="Arial"/>
            </a:endParaRPr>
          </a:p>
          <a:p>
            <a:pPr marL="12700" marR="214629">
              <a:lnSpc>
                <a:spcPts val="1380"/>
              </a:lnSpc>
              <a:spcBef>
                <a:spcPts val="65"/>
              </a:spcBef>
            </a:pPr>
            <a:r>
              <a:rPr sz="1200" spc="-5" dirty="0">
                <a:latin typeface="Arial"/>
                <a:cs typeface="Arial"/>
              </a:rPr>
              <a:t>$2,160,000.0.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10" dirty="0">
                <a:latin typeface="Arial"/>
                <a:cs typeface="Arial"/>
              </a:rPr>
              <a:t>service </a:t>
            </a:r>
            <a:r>
              <a:rPr sz="1200" spc="-5" dirty="0">
                <a:latin typeface="Arial"/>
                <a:cs typeface="Arial"/>
              </a:rPr>
              <a:t>level is </a:t>
            </a:r>
            <a:r>
              <a:rPr sz="1200" dirty="0">
                <a:latin typeface="Arial"/>
                <a:cs typeface="Arial"/>
              </a:rPr>
              <a:t>100% and there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no </a:t>
            </a:r>
            <a:r>
              <a:rPr sz="1200" spc="-5" dirty="0">
                <a:latin typeface="Arial"/>
                <a:cs typeface="Arial"/>
              </a:rPr>
              <a:t>interruption in replenishment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customer-in-time orders.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Second,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perform </a:t>
            </a:r>
            <a:r>
              <a:rPr sz="1200" spc="-1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simulation experiment </a:t>
            </a:r>
            <a:r>
              <a:rPr sz="1200" dirty="0">
                <a:latin typeface="Arial"/>
                <a:cs typeface="Arial"/>
              </a:rPr>
              <a:t>for the </a:t>
            </a:r>
            <a:r>
              <a:rPr sz="1200" spc="-5" dirty="0">
                <a:latin typeface="Arial"/>
                <a:cs typeface="Arial"/>
              </a:rPr>
              <a:t>disruption case </a:t>
            </a:r>
            <a:r>
              <a:rPr sz="1200" spc="5" dirty="0">
                <a:latin typeface="Arial"/>
                <a:cs typeface="Arial"/>
              </a:rPr>
              <a:t>(that </a:t>
            </a:r>
            <a:r>
              <a:rPr sz="1200" dirty="0">
                <a:latin typeface="Arial"/>
                <a:cs typeface="Arial"/>
              </a:rPr>
              <a:t>is, </a:t>
            </a:r>
            <a:r>
              <a:rPr sz="1200" spc="-10" dirty="0">
                <a:latin typeface="Arial"/>
                <a:cs typeface="Arial"/>
              </a:rPr>
              <a:t>we switch  </a:t>
            </a:r>
            <a:r>
              <a:rPr sz="1200" spc="-5" dirty="0">
                <a:latin typeface="Arial"/>
                <a:cs typeface="Arial"/>
              </a:rPr>
              <a:t>off the </a:t>
            </a:r>
            <a:r>
              <a:rPr sz="1200" b="1" dirty="0">
                <a:latin typeface="Arial"/>
                <a:cs typeface="Arial"/>
              </a:rPr>
              <a:t>Value </a:t>
            </a:r>
            <a:r>
              <a:rPr sz="1200" spc="-5" dirty="0">
                <a:latin typeface="Arial"/>
                <a:cs typeface="Arial"/>
              </a:rPr>
              <a:t>column’s slider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Fire </a:t>
            </a:r>
            <a:r>
              <a:rPr sz="1200" spc="-5" dirty="0">
                <a:latin typeface="Arial"/>
                <a:cs typeface="Arial"/>
              </a:rPr>
              <a:t>event). </a:t>
            </a:r>
            <a:r>
              <a:rPr sz="1200" dirty="0">
                <a:latin typeface="Arial"/>
                <a:cs typeface="Arial"/>
              </a:rPr>
              <a:t>see </a:t>
            </a:r>
            <a:r>
              <a:rPr sz="1200" spc="-5" dirty="0">
                <a:latin typeface="Arial"/>
                <a:cs typeface="Arial"/>
              </a:rPr>
              <a:t>Figure</a:t>
            </a:r>
            <a:r>
              <a:rPr sz="1200" spc="6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160.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9271" y="5563820"/>
            <a:ext cx="5711788" cy="252838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129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3517518"/>
            <a:ext cx="5876290" cy="30524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160: </a:t>
            </a:r>
            <a:r>
              <a:rPr sz="1200" spc="-5" dirty="0">
                <a:latin typeface="Arial"/>
                <a:cs typeface="Arial"/>
              </a:rPr>
              <a:t>Simulation results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disruption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case.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160 </a:t>
            </a:r>
            <a:r>
              <a:rPr sz="1200" spc="-5" dirty="0">
                <a:latin typeface="Arial"/>
                <a:cs typeface="Arial"/>
              </a:rPr>
              <a:t>displays </a:t>
            </a:r>
            <a:r>
              <a:rPr sz="1200" dirty="0">
                <a:latin typeface="Arial"/>
                <a:cs typeface="Arial"/>
              </a:rPr>
              <a:t>a profit </a:t>
            </a:r>
            <a:r>
              <a:rPr sz="1200" spc="-5" dirty="0">
                <a:latin typeface="Arial"/>
                <a:cs typeface="Arial"/>
              </a:rPr>
              <a:t>of $1,763,404.16 </a:t>
            </a:r>
            <a:r>
              <a:rPr sz="1200" dirty="0">
                <a:latin typeface="Arial"/>
                <a:cs typeface="Arial"/>
              </a:rPr>
              <a:t>(instead </a:t>
            </a:r>
            <a:r>
              <a:rPr sz="1200" spc="-5" dirty="0">
                <a:latin typeface="Arial"/>
                <a:cs typeface="Arial"/>
              </a:rPr>
              <a:t>of $1,968,173.76) and total </a:t>
            </a:r>
            <a:r>
              <a:rPr sz="1200" spc="-10" dirty="0">
                <a:latin typeface="Arial"/>
                <a:cs typeface="Arial"/>
              </a:rPr>
              <a:t>reve-  </a:t>
            </a:r>
            <a:r>
              <a:rPr sz="1200" dirty="0">
                <a:latin typeface="Arial"/>
                <a:cs typeface="Arial"/>
              </a:rPr>
              <a:t>nue </a:t>
            </a:r>
            <a:r>
              <a:rPr sz="1200" spc="-5" dirty="0">
                <a:latin typeface="Arial"/>
                <a:cs typeface="Arial"/>
              </a:rPr>
              <a:t>of $1,980,000.0 (instead of $2,160,000.0) </a:t>
            </a:r>
            <a:r>
              <a:rPr sz="1200" dirty="0">
                <a:latin typeface="Arial"/>
                <a:cs typeface="Arial"/>
              </a:rPr>
              <a:t>due </a:t>
            </a:r>
            <a:r>
              <a:rPr sz="1200" spc="-5" dirty="0">
                <a:latin typeface="Arial"/>
                <a:cs typeface="Arial"/>
              </a:rPr>
              <a:t>to an interruption in replenishment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customer-in-time orders.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400" b="1" spc="-5" dirty="0">
                <a:latin typeface="Arial"/>
                <a:cs typeface="Arial"/>
              </a:rPr>
              <a:t>Analysis of Proactive and Reactive</a:t>
            </a:r>
            <a:r>
              <a:rPr sz="1400" b="1" spc="30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Policies</a:t>
            </a:r>
            <a:endParaRPr sz="1400">
              <a:latin typeface="Arial"/>
              <a:cs typeface="Arial"/>
            </a:endParaRPr>
          </a:p>
          <a:p>
            <a:pPr marL="12700" marR="15240">
              <a:lnSpc>
                <a:spcPts val="138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manager needs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select the </a:t>
            </a:r>
            <a:r>
              <a:rPr sz="1200" dirty="0">
                <a:latin typeface="Arial"/>
                <a:cs typeface="Arial"/>
              </a:rPr>
              <a:t>most </a:t>
            </a:r>
            <a:r>
              <a:rPr sz="1200" spc="-5" dirty="0">
                <a:latin typeface="Arial"/>
                <a:cs typeface="Arial"/>
              </a:rPr>
              <a:t>efficient proactive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reactive  strategies. They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opt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proactive strategies </a:t>
            </a:r>
            <a:r>
              <a:rPr sz="1200" dirty="0">
                <a:latin typeface="Arial"/>
                <a:cs typeface="Arial"/>
              </a:rPr>
              <a:t>such as an </a:t>
            </a:r>
            <a:r>
              <a:rPr sz="1200" spc="-5" dirty="0">
                <a:latin typeface="Arial"/>
                <a:cs typeface="Arial"/>
              </a:rPr>
              <a:t>inventory increase in the  supply </a:t>
            </a:r>
            <a:r>
              <a:rPr sz="1200" dirty="0">
                <a:latin typeface="Arial"/>
                <a:cs typeface="Arial"/>
              </a:rPr>
              <a:t>chain and a </a:t>
            </a:r>
            <a:r>
              <a:rPr sz="1200" spc="-5" dirty="0">
                <a:latin typeface="Arial"/>
                <a:cs typeface="Arial"/>
              </a:rPr>
              <a:t>backup distribution </a:t>
            </a:r>
            <a:r>
              <a:rPr sz="1200" dirty="0">
                <a:latin typeface="Arial"/>
                <a:cs typeface="Arial"/>
              </a:rPr>
              <a:t>center. They can </a:t>
            </a:r>
            <a:r>
              <a:rPr sz="1200" spc="-5" dirty="0">
                <a:latin typeface="Arial"/>
                <a:cs typeface="Arial"/>
              </a:rPr>
              <a:t>also apply reactive strategies,  including </a:t>
            </a:r>
            <a:r>
              <a:rPr sz="1200" dirty="0">
                <a:latin typeface="Arial"/>
                <a:cs typeface="Arial"/>
              </a:rPr>
              <a:t>a fast </a:t>
            </a:r>
            <a:r>
              <a:rPr sz="1200" spc="-5" dirty="0">
                <a:latin typeface="Arial"/>
                <a:cs typeface="Arial"/>
              </a:rPr>
              <a:t>and expensive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recovery </a:t>
            </a:r>
            <a:r>
              <a:rPr sz="1200" dirty="0">
                <a:latin typeface="Arial"/>
                <a:cs typeface="Arial"/>
              </a:rPr>
              <a:t>and a </a:t>
            </a:r>
            <a:r>
              <a:rPr sz="1200" spc="-5" dirty="0">
                <a:latin typeface="Arial"/>
                <a:cs typeface="Arial"/>
              </a:rPr>
              <a:t>slow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efficient dis-  tribution center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recovery.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10"/>
              </a:spcBef>
            </a:pPr>
            <a:r>
              <a:rPr sz="1200" b="1" spc="-5" dirty="0">
                <a:latin typeface="Arial"/>
                <a:cs typeface="Arial"/>
              </a:rPr>
              <a:t>Impact </a:t>
            </a:r>
            <a:r>
              <a:rPr sz="1200" b="1" dirty="0">
                <a:latin typeface="Arial"/>
                <a:cs typeface="Arial"/>
              </a:rPr>
              <a:t>of </a:t>
            </a:r>
            <a:r>
              <a:rPr sz="1200" b="1" spc="-5" dirty="0">
                <a:latin typeface="Arial"/>
                <a:cs typeface="Arial"/>
              </a:rPr>
              <a:t>Inventory</a:t>
            </a:r>
            <a:r>
              <a:rPr sz="1200" b="1" spc="-30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Increase</a:t>
            </a:r>
            <a:endParaRPr sz="1200">
              <a:latin typeface="Arial"/>
              <a:cs typeface="Arial"/>
            </a:endParaRPr>
          </a:p>
          <a:p>
            <a:pPr marL="12700" marR="368300">
              <a:lnSpc>
                <a:spcPts val="1380"/>
              </a:lnSpc>
              <a:spcBef>
                <a:spcPts val="63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change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center’s </a:t>
            </a:r>
            <a:r>
              <a:rPr sz="1200" spc="-5" dirty="0">
                <a:latin typeface="Arial"/>
                <a:cs typeface="Arial"/>
              </a:rPr>
              <a:t>inventory policy from s=100, S=200 to s=100,  </a:t>
            </a:r>
            <a:r>
              <a:rPr sz="1200" dirty="0">
                <a:latin typeface="Arial"/>
                <a:cs typeface="Arial"/>
              </a:rPr>
              <a:t>S=400. </a:t>
            </a: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161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simulation’s results: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9260534"/>
            <a:ext cx="5525135" cy="38354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161: </a:t>
            </a:r>
            <a:r>
              <a:rPr sz="1200" spc="-5" dirty="0">
                <a:latin typeface="Arial"/>
                <a:cs typeface="Arial"/>
              </a:rPr>
              <a:t>Impact of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change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distribution center’s inventory </a:t>
            </a:r>
            <a:r>
              <a:rPr sz="1200" dirty="0">
                <a:latin typeface="Arial"/>
                <a:cs typeface="Arial"/>
              </a:rPr>
              <a:t>policy from  s=100, </a:t>
            </a:r>
            <a:r>
              <a:rPr sz="1200" spc="-5" dirty="0">
                <a:latin typeface="Arial"/>
                <a:cs typeface="Arial"/>
              </a:rPr>
              <a:t>S=200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s=100, </a:t>
            </a:r>
            <a:r>
              <a:rPr sz="1200" dirty="0">
                <a:latin typeface="Arial"/>
                <a:cs typeface="Arial"/>
              </a:rPr>
              <a:t>S=400.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9250" y="913912"/>
            <a:ext cx="5697719" cy="252228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9284" y="6719020"/>
            <a:ext cx="5720112" cy="253091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130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958205" cy="226631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29209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161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chain’s performance could </a:t>
            </a:r>
            <a:r>
              <a:rPr sz="1200" dirty="0">
                <a:latin typeface="Arial"/>
                <a:cs typeface="Arial"/>
              </a:rPr>
              <a:t>not be improved. In fact, </a:t>
            </a:r>
            <a:r>
              <a:rPr sz="1200" spc="-5" dirty="0">
                <a:latin typeface="Arial"/>
                <a:cs typeface="Arial"/>
              </a:rPr>
              <a:t>higher  opportunity </a:t>
            </a:r>
            <a:r>
              <a:rPr sz="1200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have reduced our supply </a:t>
            </a:r>
            <a:r>
              <a:rPr sz="1200" dirty="0">
                <a:latin typeface="Arial"/>
                <a:cs typeface="Arial"/>
              </a:rPr>
              <a:t>chain’s </a:t>
            </a:r>
            <a:r>
              <a:rPr sz="1200" spc="-5" dirty="0">
                <a:latin typeface="Arial"/>
                <a:cs typeface="Arial"/>
              </a:rPr>
              <a:t>performance. </a:t>
            </a:r>
            <a:r>
              <a:rPr sz="1200" spc="15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see inventory  increase is sensible downstream but not at this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point.</a:t>
            </a:r>
            <a:endParaRPr sz="1200">
              <a:latin typeface="Arial"/>
              <a:cs typeface="Arial"/>
            </a:endParaRPr>
          </a:p>
          <a:p>
            <a:pPr marL="12700" marR="77470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would happen to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1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area </a:t>
            </a:r>
            <a:r>
              <a:rPr sz="1200" spc="-5" dirty="0">
                <a:latin typeface="Arial"/>
                <a:cs typeface="Arial"/>
              </a:rPr>
              <a:t>within the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that </a:t>
            </a:r>
            <a:r>
              <a:rPr sz="1200" dirty="0">
                <a:latin typeface="Arial"/>
                <a:cs typeface="Arial"/>
              </a:rPr>
              <a:t>ac-  cepts </a:t>
            </a:r>
            <a:r>
              <a:rPr sz="1200" spc="-5" dirty="0">
                <a:latin typeface="Arial"/>
                <a:cs typeface="Arial"/>
              </a:rPr>
              <a:t>incoming deliveries was destroyed? </a:t>
            </a:r>
            <a:r>
              <a:rPr sz="1200" spc="5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effect would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inventory increase  have if the distribution center’s storage and outgoing </a:t>
            </a:r>
            <a:r>
              <a:rPr sz="1200" dirty="0">
                <a:latin typeface="Arial"/>
                <a:cs typeface="Arial"/>
              </a:rPr>
              <a:t>areas </a:t>
            </a:r>
            <a:r>
              <a:rPr sz="1200" spc="-5" dirty="0">
                <a:latin typeface="Arial"/>
                <a:cs typeface="Arial"/>
              </a:rPr>
              <a:t>operated normally? How  would you simulate this in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anyLogistix?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dirty="0">
                <a:latin typeface="Arial"/>
                <a:cs typeface="Arial"/>
              </a:rPr>
              <a:t>Impact of a </a:t>
            </a:r>
            <a:r>
              <a:rPr sz="1200" b="1" spc="-5" dirty="0">
                <a:latin typeface="Arial"/>
                <a:cs typeface="Arial"/>
              </a:rPr>
              <a:t>Backup Distribution Center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now </a:t>
            </a:r>
            <a:r>
              <a:rPr sz="1200" dirty="0">
                <a:latin typeface="Arial"/>
                <a:cs typeface="Arial"/>
              </a:rPr>
              <a:t>add a </a:t>
            </a:r>
            <a:r>
              <a:rPr sz="1200" spc="-5" dirty="0">
                <a:latin typeface="Arial"/>
                <a:cs typeface="Arial"/>
              </a:rPr>
              <a:t>backup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near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main distribution center. This distribu-  </a:t>
            </a:r>
            <a:r>
              <a:rPr sz="1200" dirty="0">
                <a:latin typeface="Arial"/>
                <a:cs typeface="Arial"/>
              </a:rPr>
              <a:t>tion center </a:t>
            </a:r>
            <a:r>
              <a:rPr sz="1200" spc="-5" dirty="0">
                <a:latin typeface="Arial"/>
                <a:cs typeface="Arial"/>
              </a:rPr>
              <a:t>isn’t </a:t>
            </a:r>
            <a:r>
              <a:rPr sz="1200" dirty="0">
                <a:latin typeface="Arial"/>
                <a:cs typeface="Arial"/>
              </a:rPr>
              <a:t>part </a:t>
            </a:r>
            <a:r>
              <a:rPr sz="1200" spc="-5" dirty="0">
                <a:latin typeface="Arial"/>
                <a:cs typeface="Arial"/>
              </a:rPr>
              <a:t>of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normal supply chain, but it’s available should the need </a:t>
            </a:r>
            <a:r>
              <a:rPr sz="1200" dirty="0">
                <a:latin typeface="Arial"/>
                <a:cs typeface="Arial"/>
              </a:rPr>
              <a:t>arise.  </a:t>
            </a: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define this policy </a:t>
            </a:r>
            <a:r>
              <a:rPr sz="1200" dirty="0">
                <a:latin typeface="Arial"/>
                <a:cs typeface="Arial"/>
              </a:rPr>
              <a:t>by new events 3 and 4 </a:t>
            </a:r>
            <a:r>
              <a:rPr sz="1200" spc="-5" dirty="0">
                <a:latin typeface="Arial"/>
                <a:cs typeface="Arial"/>
              </a:rPr>
              <a:t>(Figure</a:t>
            </a:r>
            <a:r>
              <a:rPr sz="1200" spc="-9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162).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4271898"/>
            <a:ext cx="5939790" cy="737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162: </a:t>
            </a:r>
            <a:r>
              <a:rPr sz="1200" spc="-5" dirty="0">
                <a:latin typeface="Arial"/>
                <a:cs typeface="Arial"/>
              </a:rPr>
              <a:t>New events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backup distribution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center.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The capacity </a:t>
            </a:r>
            <a:r>
              <a:rPr sz="1200" i="1" spc="-5" dirty="0">
                <a:latin typeface="Arial"/>
                <a:cs typeface="Arial"/>
              </a:rPr>
              <a:t>flexibility </a:t>
            </a:r>
            <a:r>
              <a:rPr sz="1200" spc="-5" dirty="0">
                <a:latin typeface="Arial"/>
                <a:cs typeface="Arial"/>
              </a:rPr>
              <a:t>is costly: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backup distribution center creates initialization </a:t>
            </a:r>
            <a:r>
              <a:rPr sz="1200" dirty="0">
                <a:latin typeface="Arial"/>
                <a:cs typeface="Arial"/>
              </a:rPr>
              <a:t>costs  </a:t>
            </a:r>
            <a:r>
              <a:rPr sz="1200" spc="-5" dirty="0">
                <a:latin typeface="Arial"/>
                <a:cs typeface="Arial"/>
              </a:rPr>
              <a:t>of $40,000 (Figure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163).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5678550"/>
            <a:ext cx="5498465" cy="7378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163: </a:t>
            </a:r>
            <a:r>
              <a:rPr sz="1200" spc="-5" dirty="0">
                <a:latin typeface="Arial"/>
                <a:cs typeface="Arial"/>
              </a:rPr>
              <a:t>Data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backup distribution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center.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  <a:spcBef>
                <a:spcPts val="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also 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extend the sourcing, inventory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transportation policies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 backup distribution center (Figures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164-166).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88288" y="7778877"/>
            <a:ext cx="26181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164: </a:t>
            </a:r>
            <a:r>
              <a:rPr sz="1200" spc="-5" dirty="0">
                <a:latin typeface="Arial"/>
                <a:cs typeface="Arial"/>
              </a:rPr>
              <a:t>Extended sourcing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88288" y="9294062"/>
            <a:ext cx="26593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165: </a:t>
            </a:r>
            <a:r>
              <a:rPr sz="1200" spc="-5" dirty="0">
                <a:latin typeface="Arial"/>
                <a:cs typeface="Arial"/>
              </a:rPr>
              <a:t>Extended inventory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00430" y="3285743"/>
            <a:ext cx="5758688" cy="92714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0430" y="5073395"/>
            <a:ext cx="5755386" cy="47643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00430" y="6556247"/>
            <a:ext cx="5758180" cy="1167638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900430" y="8153400"/>
            <a:ext cx="5758815" cy="1078367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131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2022093"/>
            <a:ext cx="2974340" cy="5607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166: </a:t>
            </a:r>
            <a:r>
              <a:rPr sz="1200" spc="-5" dirty="0">
                <a:latin typeface="Arial"/>
                <a:cs typeface="Arial"/>
              </a:rPr>
              <a:t>Extended transportation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167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simulation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5350890"/>
            <a:ext cx="5957570" cy="4272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167: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backup distribution center’s impact on supply chain</a:t>
            </a:r>
            <a:r>
              <a:rPr sz="1200" spc="5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ts val="1410"/>
              </a:lnSpc>
              <a:spcBef>
                <a:spcPts val="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compare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result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160. </a:t>
            </a:r>
            <a:r>
              <a:rPr sz="1200" spc="2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can see Profit of $1,973,716.0 (instead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of</a:t>
            </a:r>
            <a:endParaRPr sz="1200">
              <a:latin typeface="Arial"/>
              <a:cs typeface="Arial"/>
            </a:endParaRPr>
          </a:p>
          <a:p>
            <a:pPr marL="12700" marR="174625">
              <a:lnSpc>
                <a:spcPts val="1380"/>
              </a:lnSpc>
              <a:spcBef>
                <a:spcPts val="65"/>
              </a:spcBef>
            </a:pPr>
            <a:r>
              <a:rPr sz="1200" spc="-5" dirty="0">
                <a:latin typeface="Arial"/>
                <a:cs typeface="Arial"/>
              </a:rPr>
              <a:t>$1,763,404.16) and total revenue of $2,160,000.0 (instead of $1,980,000.0) can be  achieved. The service level is </a:t>
            </a:r>
            <a:r>
              <a:rPr sz="1200" dirty="0">
                <a:latin typeface="Arial"/>
                <a:cs typeface="Arial"/>
              </a:rPr>
              <a:t>100% and </a:t>
            </a:r>
            <a:r>
              <a:rPr sz="1200" spc="-5" dirty="0">
                <a:latin typeface="Arial"/>
                <a:cs typeface="Arial"/>
              </a:rPr>
              <a:t>both replenishment and customer-in-time </a:t>
            </a:r>
            <a:r>
              <a:rPr sz="1200" dirty="0">
                <a:latin typeface="Arial"/>
                <a:cs typeface="Arial"/>
              </a:rPr>
              <a:t>or-  ders are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uninterrupted.</a:t>
            </a:r>
            <a:endParaRPr sz="1200">
              <a:latin typeface="Arial"/>
              <a:cs typeface="Arial"/>
            </a:endParaRPr>
          </a:p>
          <a:p>
            <a:pPr marL="12700" marR="8001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manager needs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decide </a:t>
            </a:r>
            <a:r>
              <a:rPr sz="1200" spc="-10" dirty="0">
                <a:latin typeface="Arial"/>
                <a:cs typeface="Arial"/>
              </a:rPr>
              <a:t>if </a:t>
            </a:r>
            <a:r>
              <a:rPr sz="1200" dirty="0">
                <a:latin typeface="Arial"/>
                <a:cs typeface="Arial"/>
              </a:rPr>
              <a:t>they </a:t>
            </a:r>
            <a:r>
              <a:rPr sz="1200" spc="-5" dirty="0">
                <a:latin typeface="Arial"/>
                <a:cs typeface="Arial"/>
              </a:rPr>
              <a:t>want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invest in the supply </a:t>
            </a:r>
            <a:r>
              <a:rPr sz="1200" dirty="0">
                <a:latin typeface="Arial"/>
                <a:cs typeface="Arial"/>
              </a:rPr>
              <a:t>chain.  </a:t>
            </a:r>
            <a:r>
              <a:rPr sz="1200" spc="-5" dirty="0">
                <a:latin typeface="Arial"/>
                <a:cs typeface="Arial"/>
              </a:rPr>
              <a:t>Should they avoid investing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receive the highest </a:t>
            </a:r>
            <a:r>
              <a:rPr sz="1200" dirty="0">
                <a:latin typeface="Arial"/>
                <a:cs typeface="Arial"/>
              </a:rPr>
              <a:t>possible </a:t>
            </a:r>
            <a:r>
              <a:rPr sz="1200" spc="-5" dirty="0">
                <a:latin typeface="Arial"/>
                <a:cs typeface="Arial"/>
              </a:rPr>
              <a:t>profit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the case of the dis-  ruption-free scenario?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should they </a:t>
            </a:r>
            <a:r>
              <a:rPr sz="1200" dirty="0">
                <a:latin typeface="Arial"/>
                <a:cs typeface="Arial"/>
              </a:rPr>
              <a:t>make </a:t>
            </a:r>
            <a:r>
              <a:rPr sz="1200" spc="-5" dirty="0">
                <a:latin typeface="Arial"/>
                <a:cs typeface="Arial"/>
              </a:rPr>
              <a:t>an investment (that is, invest in the backup  distribution center)? If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disruption </a:t>
            </a:r>
            <a:r>
              <a:rPr sz="1200" dirty="0">
                <a:latin typeface="Arial"/>
                <a:cs typeface="Arial"/>
              </a:rPr>
              <a:t>occurs, </a:t>
            </a:r>
            <a:r>
              <a:rPr sz="1200" spc="-5" dirty="0">
                <a:latin typeface="Arial"/>
                <a:cs typeface="Arial"/>
              </a:rPr>
              <a:t>this investment would increase profits. But </a:t>
            </a:r>
            <a:r>
              <a:rPr sz="1200" spc="-10" dirty="0">
                <a:latin typeface="Arial"/>
                <a:cs typeface="Arial"/>
              </a:rPr>
              <a:t>if  </a:t>
            </a:r>
            <a:r>
              <a:rPr sz="1200" spc="-5" dirty="0">
                <a:latin typeface="Arial"/>
                <a:cs typeface="Arial"/>
              </a:rPr>
              <a:t>nothing happens, it would reduce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profits.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dirty="0">
                <a:latin typeface="Arial"/>
                <a:cs typeface="Arial"/>
              </a:rPr>
              <a:t>Impact of </a:t>
            </a:r>
            <a:r>
              <a:rPr sz="1200" b="1" spc="-5" dirty="0">
                <a:latin typeface="Arial"/>
                <a:cs typeface="Arial"/>
              </a:rPr>
              <a:t>Recovery</a:t>
            </a:r>
            <a:r>
              <a:rPr sz="1200" b="1" spc="-50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Strategies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ct val="9590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Instead </a:t>
            </a:r>
            <a:r>
              <a:rPr sz="1200" spc="-5" dirty="0">
                <a:latin typeface="Arial"/>
                <a:cs typeface="Arial"/>
              </a:rPr>
              <a:t>of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jointly with proactive </a:t>
            </a:r>
            <a:r>
              <a:rPr sz="1200" dirty="0">
                <a:latin typeface="Arial"/>
                <a:cs typeface="Arial"/>
              </a:rPr>
              <a:t>actions,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consider different recovery strategies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analyze their impact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performance. </a:t>
            </a:r>
            <a:r>
              <a:rPr sz="1200" dirty="0">
                <a:latin typeface="Arial"/>
                <a:cs typeface="Arial"/>
              </a:rPr>
              <a:t>In our </a:t>
            </a:r>
            <a:r>
              <a:rPr sz="1200" spc="-5" dirty="0">
                <a:latin typeface="Arial"/>
                <a:cs typeface="Arial"/>
              </a:rPr>
              <a:t>example, you can compare </a:t>
            </a:r>
            <a:r>
              <a:rPr sz="1200" dirty="0">
                <a:latin typeface="Arial"/>
                <a:cs typeface="Arial"/>
              </a:rPr>
              <a:t>two reac-  </a:t>
            </a:r>
            <a:r>
              <a:rPr sz="1200" spc="-5" dirty="0">
                <a:latin typeface="Arial"/>
                <a:cs typeface="Arial"/>
              </a:rPr>
              <a:t>tive strategies: </a:t>
            </a:r>
            <a:r>
              <a:rPr sz="1200" dirty="0">
                <a:latin typeface="Arial"/>
                <a:cs typeface="Arial"/>
              </a:rPr>
              <a:t>a fast </a:t>
            </a:r>
            <a:r>
              <a:rPr sz="1200" spc="-5" dirty="0">
                <a:latin typeface="Arial"/>
                <a:cs typeface="Arial"/>
              </a:rPr>
              <a:t>and expensive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recovery </a:t>
            </a:r>
            <a:r>
              <a:rPr sz="1200" dirty="0">
                <a:latin typeface="Arial"/>
                <a:cs typeface="Arial"/>
              </a:rPr>
              <a:t>and a slow and </a:t>
            </a:r>
            <a:r>
              <a:rPr sz="1200" spc="-5" dirty="0">
                <a:latin typeface="Arial"/>
                <a:cs typeface="Arial"/>
              </a:rPr>
              <a:t>efficient  distribution </a:t>
            </a:r>
            <a:r>
              <a:rPr sz="1200" dirty="0">
                <a:latin typeface="Arial"/>
                <a:cs typeface="Arial"/>
              </a:rPr>
              <a:t>center</a:t>
            </a:r>
            <a:r>
              <a:rPr sz="1200" spc="-5" dirty="0">
                <a:latin typeface="Arial"/>
                <a:cs typeface="Arial"/>
              </a:rPr>
              <a:t> recovery.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Let’s </a:t>
            </a:r>
            <a:r>
              <a:rPr sz="1200" spc="-5" dirty="0">
                <a:latin typeface="Arial"/>
                <a:cs typeface="Arial"/>
              </a:rPr>
              <a:t>assume using </a:t>
            </a:r>
            <a:r>
              <a:rPr sz="1200" dirty="0">
                <a:latin typeface="Arial"/>
                <a:cs typeface="Arial"/>
              </a:rPr>
              <a:t>the backup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is referred to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fast and </a:t>
            </a:r>
            <a:r>
              <a:rPr sz="1200" spc="-5" dirty="0">
                <a:latin typeface="Arial"/>
                <a:cs typeface="Arial"/>
              </a:rPr>
              <a:t>expen-  sive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recovery </a:t>
            </a:r>
            <a:r>
              <a:rPr sz="1200" dirty="0">
                <a:latin typeface="Arial"/>
                <a:cs typeface="Arial"/>
              </a:rPr>
              <a:t>(Sect. </a:t>
            </a:r>
            <a:r>
              <a:rPr sz="1200" spc="-5" dirty="0">
                <a:latin typeface="Arial"/>
                <a:cs typeface="Arial"/>
              </a:rPr>
              <a:t>8.4.2). </a:t>
            </a:r>
            <a:r>
              <a:rPr sz="1200" dirty="0">
                <a:latin typeface="Arial"/>
                <a:cs typeface="Arial"/>
              </a:rPr>
              <a:t>We’ll </a:t>
            </a:r>
            <a:r>
              <a:rPr sz="1200" spc="-5" dirty="0">
                <a:latin typeface="Arial"/>
                <a:cs typeface="Arial"/>
              </a:rPr>
              <a:t>also assume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recovery in </a:t>
            </a:r>
            <a:r>
              <a:rPr sz="1200" dirty="0">
                <a:latin typeface="Arial"/>
                <a:cs typeface="Arial"/>
              </a:rPr>
              <a:t>30 </a:t>
            </a:r>
            <a:r>
              <a:rPr sz="1200" spc="-5" dirty="0">
                <a:latin typeface="Arial"/>
                <a:cs typeface="Arial"/>
              </a:rPr>
              <a:t>days  without </a:t>
            </a:r>
            <a:r>
              <a:rPr sz="1200" dirty="0">
                <a:latin typeface="Arial"/>
                <a:cs typeface="Arial"/>
              </a:rPr>
              <a:t>any </a:t>
            </a:r>
            <a:r>
              <a:rPr sz="1200" spc="-5" dirty="0">
                <a:latin typeface="Arial"/>
                <a:cs typeface="Arial"/>
              </a:rPr>
              <a:t>proactive strategy </a:t>
            </a:r>
            <a:r>
              <a:rPr sz="1200" dirty="0">
                <a:latin typeface="Arial"/>
                <a:cs typeface="Arial"/>
              </a:rPr>
              <a:t>(Sect. 8.3) </a:t>
            </a:r>
            <a:r>
              <a:rPr sz="1200" spc="-5" dirty="0">
                <a:latin typeface="Arial"/>
                <a:cs typeface="Arial"/>
              </a:rPr>
              <a:t>is referred to </a:t>
            </a:r>
            <a:r>
              <a:rPr sz="1200" dirty="0">
                <a:latin typeface="Arial"/>
                <a:cs typeface="Arial"/>
              </a:rPr>
              <a:t>as the slow and </a:t>
            </a:r>
            <a:r>
              <a:rPr sz="1200" spc="-5" dirty="0">
                <a:latin typeface="Arial"/>
                <a:cs typeface="Arial"/>
              </a:rPr>
              <a:t>efficient distribu-  </a:t>
            </a:r>
            <a:r>
              <a:rPr sz="1200" dirty="0">
                <a:latin typeface="Arial"/>
                <a:cs typeface="Arial"/>
              </a:rPr>
              <a:t>tion center </a:t>
            </a:r>
            <a:r>
              <a:rPr sz="1200" spc="-10" dirty="0">
                <a:latin typeface="Arial"/>
                <a:cs typeface="Arial"/>
              </a:rPr>
              <a:t>recovery.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this case,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follow the discussion </a:t>
            </a:r>
            <a:r>
              <a:rPr sz="1200" spc="-5" dirty="0">
                <a:latin typeface="Arial"/>
                <a:cs typeface="Arial"/>
              </a:rPr>
              <a:t>about Figure 167 and find </a:t>
            </a:r>
            <a:r>
              <a:rPr sz="1200" spc="-10" dirty="0">
                <a:latin typeface="Arial"/>
                <a:cs typeface="Arial"/>
              </a:rPr>
              <a:t>we 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recommend the fast and expensive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recovery strategy </a:t>
            </a:r>
            <a:r>
              <a:rPr sz="1200" dirty="0">
                <a:latin typeface="Arial"/>
                <a:cs typeface="Arial"/>
              </a:rPr>
              <a:t>that </a:t>
            </a:r>
            <a:r>
              <a:rPr sz="1200" spc="-5" dirty="0">
                <a:latin typeface="Arial"/>
                <a:cs typeface="Arial"/>
              </a:rPr>
              <a:t>uses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backup distribution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center.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757291" cy="105307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9284" y="2733000"/>
            <a:ext cx="5720112" cy="253128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891530" cy="37750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132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30"/>
              </a:spcBef>
            </a:pPr>
            <a:r>
              <a:rPr sz="1400" b="1" spc="-5" dirty="0">
                <a:latin typeface="Arial"/>
                <a:cs typeface="Arial"/>
              </a:rPr>
              <a:t>Variation</a:t>
            </a:r>
            <a:r>
              <a:rPr sz="1400" b="1" spc="-1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Experiment</a:t>
            </a:r>
            <a:endParaRPr sz="1400">
              <a:latin typeface="Arial"/>
              <a:cs typeface="Arial"/>
            </a:endParaRPr>
          </a:p>
          <a:p>
            <a:pPr marL="12700" marR="109220">
              <a:lnSpc>
                <a:spcPts val="1380"/>
              </a:lnSpc>
              <a:spcBef>
                <a:spcPts val="645"/>
              </a:spcBef>
            </a:pP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simulation experiment </a:t>
            </a:r>
            <a:r>
              <a:rPr sz="1200" dirty="0">
                <a:latin typeface="Arial"/>
                <a:cs typeface="Arial"/>
              </a:rPr>
              <a:t>runs the </a:t>
            </a:r>
            <a:r>
              <a:rPr sz="1200" spc="-5" dirty="0">
                <a:latin typeface="Arial"/>
                <a:cs typeface="Arial"/>
              </a:rPr>
              <a:t>model once, </a:t>
            </a:r>
            <a:r>
              <a:rPr sz="1200" dirty="0">
                <a:latin typeface="Arial"/>
                <a:cs typeface="Arial"/>
              </a:rPr>
              <a:t>but </a:t>
            </a:r>
            <a:r>
              <a:rPr sz="1200" spc="-5" dirty="0">
                <a:latin typeface="Arial"/>
                <a:cs typeface="Arial"/>
              </a:rPr>
              <a:t>which experiment should you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10" dirty="0">
                <a:latin typeface="Arial"/>
                <a:cs typeface="Arial"/>
              </a:rPr>
              <a:t>if  </a:t>
            </a:r>
            <a:r>
              <a:rPr sz="1200" spc="-5" dirty="0">
                <a:latin typeface="Arial"/>
                <a:cs typeface="Arial"/>
              </a:rPr>
              <a:t>you want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do </a:t>
            </a:r>
            <a:r>
              <a:rPr sz="1200" dirty="0">
                <a:latin typeface="Arial"/>
                <a:cs typeface="Arial"/>
              </a:rPr>
              <a:t>20 </a:t>
            </a:r>
            <a:r>
              <a:rPr sz="1200" spc="-5" dirty="0">
                <a:latin typeface="Arial"/>
                <a:cs typeface="Arial"/>
              </a:rPr>
              <a:t>iterations and look at </a:t>
            </a:r>
            <a:r>
              <a:rPr sz="1200" dirty="0">
                <a:latin typeface="Arial"/>
                <a:cs typeface="Arial"/>
              </a:rPr>
              <a:t>minimums, </a:t>
            </a:r>
            <a:r>
              <a:rPr sz="1200" spc="-5" dirty="0">
                <a:latin typeface="Arial"/>
                <a:cs typeface="Arial"/>
              </a:rPr>
              <a:t>maximums, means and standard  deviations?</a:t>
            </a:r>
            <a:endParaRPr sz="1200">
              <a:latin typeface="Arial"/>
              <a:cs typeface="Arial"/>
            </a:endParaRPr>
          </a:p>
          <a:p>
            <a:pPr marL="12700" marR="106045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goal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this section is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show you </a:t>
            </a:r>
            <a:r>
              <a:rPr sz="1200" dirty="0">
                <a:latin typeface="Arial"/>
                <a:cs typeface="Arial"/>
              </a:rPr>
              <a:t>how to use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Variation </a:t>
            </a:r>
            <a:r>
              <a:rPr sz="1200" spc="-5" dirty="0">
                <a:latin typeface="Arial"/>
                <a:cs typeface="Arial"/>
              </a:rPr>
              <a:t>experiment </a:t>
            </a:r>
            <a:r>
              <a:rPr sz="1200" dirty="0">
                <a:latin typeface="Arial"/>
                <a:cs typeface="Arial"/>
              </a:rPr>
              <a:t>and how 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use it to address problems. </a:t>
            </a:r>
            <a:r>
              <a:rPr sz="1200" spc="20" dirty="0">
                <a:latin typeface="Arial"/>
                <a:cs typeface="Arial"/>
              </a:rPr>
              <a:t>We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create a </a:t>
            </a:r>
            <a:r>
              <a:rPr sz="1200" spc="-5" dirty="0">
                <a:latin typeface="Arial"/>
                <a:cs typeface="Arial"/>
              </a:rPr>
              <a:t>variation experiment, vary </a:t>
            </a:r>
            <a:r>
              <a:rPr sz="1200" dirty="0">
                <a:latin typeface="Arial"/>
                <a:cs typeface="Arial"/>
              </a:rPr>
              <a:t>the  </a:t>
            </a:r>
            <a:r>
              <a:rPr sz="1200" spc="-5" dirty="0">
                <a:latin typeface="Arial"/>
                <a:cs typeface="Arial"/>
              </a:rPr>
              <a:t>backup distribution center’s initialization </a:t>
            </a:r>
            <a:r>
              <a:rPr sz="1200" dirty="0">
                <a:latin typeface="Arial"/>
                <a:cs typeface="Arial"/>
              </a:rPr>
              <a:t>costs, and measure </a:t>
            </a:r>
            <a:r>
              <a:rPr sz="1200" spc="-5" dirty="0">
                <a:latin typeface="Arial"/>
                <a:cs typeface="Arial"/>
              </a:rPr>
              <a:t>the performance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impact.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Create New Variation</a:t>
            </a:r>
            <a:r>
              <a:rPr sz="1200" b="1" spc="-1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Experiment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to complete the following </a:t>
            </a:r>
            <a:r>
              <a:rPr sz="1200" dirty="0">
                <a:latin typeface="Arial"/>
                <a:cs typeface="Arial"/>
              </a:rPr>
              <a:t>steps to </a:t>
            </a:r>
            <a:r>
              <a:rPr sz="1200" spc="-5" dirty="0">
                <a:latin typeface="Arial"/>
                <a:cs typeface="Arial"/>
              </a:rPr>
              <a:t>create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variation experiment (Figures </a:t>
            </a:r>
            <a:r>
              <a:rPr sz="1200" dirty="0">
                <a:latin typeface="Arial"/>
                <a:cs typeface="Arial"/>
              </a:rPr>
              <a:t>168-  </a:t>
            </a:r>
            <a:r>
              <a:rPr sz="1200" spc="-5" dirty="0">
                <a:latin typeface="Arial"/>
                <a:cs typeface="Arial"/>
              </a:rPr>
              <a:t>170):</a:t>
            </a:r>
            <a:endParaRPr sz="1200">
              <a:latin typeface="Arial"/>
              <a:cs typeface="Arial"/>
            </a:endParaRPr>
          </a:p>
          <a:p>
            <a:pPr marL="464820" indent="-225425">
              <a:lnSpc>
                <a:spcPts val="1410"/>
              </a:lnSpc>
              <a:spcBef>
                <a:spcPts val="505"/>
              </a:spcBef>
              <a:buAutoNum type="arabicPeriod"/>
              <a:tabLst>
                <a:tab pos="465455" algn="l"/>
              </a:tabLst>
            </a:pPr>
            <a:r>
              <a:rPr sz="1200" spc="-5" dirty="0">
                <a:latin typeface="Arial"/>
                <a:cs typeface="Arial"/>
              </a:rPr>
              <a:t>Create the experiment.</a:t>
            </a:r>
            <a:endParaRPr sz="1200">
              <a:latin typeface="Arial"/>
              <a:cs typeface="Arial"/>
            </a:endParaRPr>
          </a:p>
          <a:p>
            <a:pPr marL="464820" marR="218440" indent="-225425">
              <a:lnSpc>
                <a:spcPts val="1380"/>
              </a:lnSpc>
              <a:spcBef>
                <a:spcPts val="65"/>
              </a:spcBef>
              <a:buAutoNum type="arabicPeriod"/>
              <a:tabLst>
                <a:tab pos="465455" algn="l"/>
              </a:tabLst>
            </a:pPr>
            <a:r>
              <a:rPr sz="1200" spc="-5" dirty="0">
                <a:latin typeface="Arial"/>
                <a:cs typeface="Arial"/>
              </a:rPr>
              <a:t>Replications number (anyLogistix’s </a:t>
            </a:r>
            <a:r>
              <a:rPr sz="1200" dirty="0">
                <a:latin typeface="Arial"/>
                <a:cs typeface="Arial"/>
              </a:rPr>
              <a:t>Personal Learning </a:t>
            </a:r>
            <a:r>
              <a:rPr sz="1200" spc="-5" dirty="0">
                <a:latin typeface="Arial"/>
                <a:cs typeface="Arial"/>
              </a:rPr>
              <a:t>Edition limits you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10  replications).</a:t>
            </a:r>
            <a:endParaRPr sz="1200">
              <a:latin typeface="Arial"/>
              <a:cs typeface="Arial"/>
            </a:endParaRPr>
          </a:p>
          <a:p>
            <a:pPr marL="464820" indent="-225425">
              <a:lnSpc>
                <a:spcPts val="1315"/>
              </a:lnSpc>
              <a:buAutoNum type="arabicPeriod"/>
              <a:tabLst>
                <a:tab pos="465455" algn="l"/>
              </a:tabLst>
            </a:pPr>
            <a:r>
              <a:rPr sz="1200" spc="-5" dirty="0">
                <a:latin typeface="Arial"/>
                <a:cs typeface="Arial"/>
              </a:rPr>
              <a:t>Configure </a:t>
            </a:r>
            <a:r>
              <a:rPr sz="1200" dirty="0">
                <a:latin typeface="Arial"/>
                <a:cs typeface="Arial"/>
              </a:rPr>
              <a:t>statistics.</a:t>
            </a:r>
            <a:endParaRPr sz="1200">
              <a:latin typeface="Arial"/>
              <a:cs typeface="Arial"/>
            </a:endParaRPr>
          </a:p>
          <a:p>
            <a:pPr marL="464820" indent="-225425">
              <a:lnSpc>
                <a:spcPts val="1380"/>
              </a:lnSpc>
              <a:buAutoNum type="arabicPeriod"/>
              <a:tabLst>
                <a:tab pos="465455" algn="l"/>
              </a:tabLst>
            </a:pPr>
            <a:r>
              <a:rPr sz="1200" spc="-5" dirty="0">
                <a:latin typeface="Arial"/>
                <a:cs typeface="Arial"/>
              </a:rPr>
              <a:t>Select parameters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vary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 variation range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-5" dirty="0">
                <a:latin typeface="Arial"/>
                <a:cs typeface="Arial"/>
              </a:rPr>
              <a:t> </a:t>
            </a:r>
            <a:r>
              <a:rPr sz="1200" spc="5" dirty="0">
                <a:latin typeface="Arial"/>
                <a:cs typeface="Arial"/>
              </a:rPr>
              <a:t>step.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10"/>
              </a:lnSpc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Run the variation</a:t>
            </a:r>
            <a:r>
              <a:rPr sz="1200" dirty="0">
                <a:latin typeface="Arial"/>
                <a:cs typeface="Arial"/>
              </a:rPr>
              <a:t> experiment.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8288" y="7122032"/>
            <a:ext cx="432943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168: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general framework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the variation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9685731"/>
            <a:ext cx="181483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169: </a:t>
            </a:r>
            <a:r>
              <a:rPr sz="1200" dirty="0">
                <a:latin typeface="Arial"/>
                <a:cs typeface="Arial"/>
              </a:rPr>
              <a:t>KPI</a:t>
            </a:r>
            <a:r>
              <a:rPr sz="1200" spc="-6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selection.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19480" y="4362195"/>
            <a:ext cx="4677791" cy="268541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14717" y="4357496"/>
            <a:ext cx="4687570" cy="2694940"/>
          </a:xfrm>
          <a:custGeom>
            <a:avLst/>
            <a:gdLst/>
            <a:ahLst/>
            <a:cxnLst/>
            <a:rect l="l" t="t" r="r" b="b"/>
            <a:pathLst>
              <a:path w="4687570" h="2694940">
                <a:moveTo>
                  <a:pt x="0" y="2694940"/>
                </a:moveTo>
                <a:lnTo>
                  <a:pt x="4687316" y="2694940"/>
                </a:lnTo>
                <a:lnTo>
                  <a:pt x="4687316" y="0"/>
                </a:lnTo>
                <a:lnTo>
                  <a:pt x="0" y="0"/>
                </a:lnTo>
                <a:lnTo>
                  <a:pt x="0" y="2694940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19480" y="7515605"/>
            <a:ext cx="4562348" cy="208851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14717" y="7510843"/>
            <a:ext cx="4572000" cy="2098040"/>
          </a:xfrm>
          <a:custGeom>
            <a:avLst/>
            <a:gdLst/>
            <a:ahLst/>
            <a:cxnLst/>
            <a:rect l="l" t="t" r="r" b="b"/>
            <a:pathLst>
              <a:path w="4572000" h="2098040">
                <a:moveTo>
                  <a:pt x="0" y="2098040"/>
                </a:moveTo>
                <a:lnTo>
                  <a:pt x="4571873" y="2098040"/>
                </a:lnTo>
                <a:lnTo>
                  <a:pt x="4571873" y="0"/>
                </a:lnTo>
                <a:lnTo>
                  <a:pt x="0" y="0"/>
                </a:lnTo>
                <a:lnTo>
                  <a:pt x="0" y="2098040"/>
                </a:lnTo>
                <a:close/>
              </a:path>
            </a:pathLst>
          </a:custGeom>
          <a:ln w="9525">
            <a:solidFill>
              <a:srgbClr val="C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133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00988" y="906779"/>
            <a:ext cx="5934075" cy="67881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4295" rIns="0" bIns="0" rtlCol="0">
            <a:spAutoFit/>
          </a:bodyPr>
          <a:lstStyle/>
          <a:p>
            <a:pPr marL="116839" marR="105410">
              <a:lnSpc>
                <a:spcPct val="95900"/>
              </a:lnSpc>
              <a:spcBef>
                <a:spcPts val="585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spc="-5" dirty="0">
                <a:latin typeface="Arial"/>
                <a:cs typeface="Arial"/>
              </a:rPr>
              <a:t>You can </a:t>
            </a:r>
            <a:r>
              <a:rPr sz="1200" dirty="0">
                <a:latin typeface="Arial"/>
                <a:cs typeface="Arial"/>
              </a:rPr>
              <a:t>filter </a:t>
            </a:r>
            <a:r>
              <a:rPr sz="1200" spc="-1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Enabled </a:t>
            </a:r>
            <a:r>
              <a:rPr sz="1200" spc="-5" dirty="0">
                <a:latin typeface="Arial"/>
                <a:cs typeface="Arial"/>
              </a:rPr>
              <a:t>column’s contents </a:t>
            </a:r>
            <a:r>
              <a:rPr sz="1200" dirty="0">
                <a:latin typeface="Arial"/>
                <a:cs typeface="Arial"/>
              </a:rPr>
              <a:t>according to </a:t>
            </a:r>
            <a:r>
              <a:rPr sz="1200" spc="-5" dirty="0">
                <a:latin typeface="Arial"/>
                <a:cs typeface="Arial"/>
              </a:rPr>
              <a:t>the activated </a:t>
            </a:r>
            <a:r>
              <a:rPr sz="1200" dirty="0">
                <a:latin typeface="Arial"/>
                <a:cs typeface="Arial"/>
              </a:rPr>
              <a:t>statis-  tics by </a:t>
            </a:r>
            <a:r>
              <a:rPr sz="1200" spc="-5" dirty="0">
                <a:latin typeface="Arial"/>
                <a:cs typeface="Arial"/>
              </a:rPr>
              <a:t>typing </a:t>
            </a:r>
            <a:r>
              <a:rPr sz="1200" b="1" dirty="0">
                <a:latin typeface="Arial"/>
                <a:cs typeface="Arial"/>
              </a:rPr>
              <a:t>True </a:t>
            </a:r>
            <a:r>
              <a:rPr sz="1200" spc="-5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field below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column name.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helps you find enabled  </a:t>
            </a:r>
            <a:r>
              <a:rPr sz="1200" dirty="0">
                <a:latin typeface="Arial"/>
                <a:cs typeface="Arial"/>
              </a:rPr>
              <a:t>statistics </a:t>
            </a:r>
            <a:r>
              <a:rPr sz="1200" spc="-5" dirty="0">
                <a:latin typeface="Arial"/>
                <a:cs typeface="Arial"/>
              </a:rPr>
              <a:t>and avoid including unwanted statistics in the </a:t>
            </a:r>
            <a:r>
              <a:rPr sz="1200" dirty="0">
                <a:latin typeface="Arial"/>
                <a:cs typeface="Arial"/>
              </a:rPr>
              <a:t>experiment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988" y="903731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91844" y="1588261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888288" y="3916806"/>
            <a:ext cx="5703570" cy="9886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170: </a:t>
            </a:r>
            <a:r>
              <a:rPr sz="1200" spc="-5" dirty="0">
                <a:latin typeface="Arial"/>
                <a:cs typeface="Arial"/>
              </a:rPr>
              <a:t>Variation parameter and range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selection.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b="1" spc="-5" dirty="0">
                <a:latin typeface="Arial"/>
                <a:cs typeface="Arial"/>
              </a:rPr>
              <a:t>Performing </a:t>
            </a:r>
            <a:r>
              <a:rPr sz="1200" b="1" dirty="0">
                <a:latin typeface="Arial"/>
                <a:cs typeface="Arial"/>
              </a:rPr>
              <a:t>a </a:t>
            </a:r>
            <a:r>
              <a:rPr sz="1200" b="1" spc="-5" dirty="0">
                <a:latin typeface="Arial"/>
                <a:cs typeface="Arial"/>
              </a:rPr>
              <a:t>Variation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Experiment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3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run the variation experiment to see the impact of the transportation costs. Figure  </a:t>
            </a:r>
            <a:r>
              <a:rPr sz="1200" dirty="0">
                <a:latin typeface="Arial"/>
                <a:cs typeface="Arial"/>
              </a:rPr>
              <a:t>171 </a:t>
            </a:r>
            <a:r>
              <a:rPr sz="1200" spc="-5" dirty="0">
                <a:latin typeface="Arial"/>
                <a:cs typeface="Arial"/>
              </a:rPr>
              <a:t>displays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5" dirty="0">
                <a:latin typeface="Arial"/>
                <a:cs typeface="Arial"/>
              </a:rPr>
              <a:t> results.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88288" y="9313874"/>
            <a:ext cx="5890260" cy="561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171: </a:t>
            </a:r>
            <a:r>
              <a:rPr sz="1200" spc="-5" dirty="0">
                <a:latin typeface="Arial"/>
                <a:cs typeface="Arial"/>
              </a:rPr>
              <a:t>Variation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171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have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linear relation between the transportation costs and</a:t>
            </a:r>
            <a:r>
              <a:rPr sz="1200" spc="1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profit.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00430" y="1743582"/>
            <a:ext cx="2547620" cy="21183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0430" y="5045963"/>
            <a:ext cx="3992753" cy="420681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864225" cy="327850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134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25"/>
              </a:spcBef>
            </a:pPr>
            <a:r>
              <a:rPr sz="1600" b="1" spc="-5" dirty="0">
                <a:latin typeface="Arial"/>
                <a:cs typeface="Arial"/>
              </a:rPr>
              <a:t>Literature</a:t>
            </a:r>
            <a:endParaRPr sz="1600">
              <a:latin typeface="Arial"/>
              <a:cs typeface="Arial"/>
            </a:endParaRPr>
          </a:p>
          <a:p>
            <a:pPr marL="12700" marR="99695">
              <a:lnSpc>
                <a:spcPts val="138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Chopra </a:t>
            </a:r>
            <a:r>
              <a:rPr sz="1200" dirty="0">
                <a:latin typeface="Arial"/>
                <a:cs typeface="Arial"/>
              </a:rPr>
              <a:t>S, </a:t>
            </a:r>
            <a:r>
              <a:rPr sz="1200" spc="-5" dirty="0">
                <a:latin typeface="Arial"/>
                <a:cs typeface="Arial"/>
              </a:rPr>
              <a:t>Meindl </a:t>
            </a:r>
            <a:r>
              <a:rPr sz="1200" dirty="0">
                <a:latin typeface="Arial"/>
                <a:cs typeface="Arial"/>
              </a:rPr>
              <a:t>P </a:t>
            </a:r>
            <a:r>
              <a:rPr sz="1200" spc="-5" dirty="0">
                <a:latin typeface="Arial"/>
                <a:cs typeface="Arial"/>
              </a:rPr>
              <a:t>(2015)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Management. Strategy, planning and opera-  </a:t>
            </a:r>
            <a:r>
              <a:rPr sz="1200" dirty="0">
                <a:latin typeface="Arial"/>
                <a:cs typeface="Arial"/>
              </a:rPr>
              <a:t>tion.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5/e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spc="-5" dirty="0">
                <a:latin typeface="Arial"/>
                <a:cs typeface="Arial"/>
              </a:rPr>
              <a:t>Heizer </a:t>
            </a:r>
            <a:r>
              <a:rPr sz="1200" dirty="0">
                <a:latin typeface="Arial"/>
                <a:cs typeface="Arial"/>
              </a:rPr>
              <a:t>J., </a:t>
            </a:r>
            <a:r>
              <a:rPr sz="1200" spc="-5" dirty="0">
                <a:latin typeface="Arial"/>
                <a:cs typeface="Arial"/>
              </a:rPr>
              <a:t>Render B. (2014) Principles of Operations Management, </a:t>
            </a:r>
            <a:r>
              <a:rPr sz="1200" dirty="0">
                <a:latin typeface="Arial"/>
                <a:cs typeface="Arial"/>
              </a:rPr>
              <a:t>9/e*,</a:t>
            </a:r>
            <a:r>
              <a:rPr sz="1200" spc="8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Pearson</a:t>
            </a:r>
            <a:endParaRPr sz="1200">
              <a:latin typeface="Arial"/>
              <a:cs typeface="Arial"/>
            </a:endParaRPr>
          </a:p>
          <a:p>
            <a:pPr marL="12700" marR="126364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Ivanov D. </a:t>
            </a:r>
            <a:r>
              <a:rPr sz="1200" dirty="0">
                <a:latin typeface="Arial"/>
                <a:cs typeface="Arial"/>
              </a:rPr>
              <a:t>(2016). </a:t>
            </a:r>
            <a:r>
              <a:rPr sz="1200" spc="-5" dirty="0">
                <a:latin typeface="Arial"/>
                <a:cs typeface="Arial"/>
              </a:rPr>
              <a:t>Operations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Supply chain Simulation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AnyLogic available </a:t>
            </a:r>
            <a:r>
              <a:rPr sz="1200" dirty="0">
                <a:latin typeface="Arial"/>
                <a:cs typeface="Arial"/>
              </a:rPr>
              <a:t>at  </a:t>
            </a:r>
            <a:r>
              <a:rPr sz="1200" spc="-5" dirty="0">
                <a:latin typeface="Arial"/>
                <a:cs typeface="Arial"/>
                <a:hlinkClick r:id="rId2"/>
              </a:rPr>
              <a:t>www.anylogic.com/books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Ivanov D., Tsipoulanidis </a:t>
            </a:r>
            <a:r>
              <a:rPr sz="1200" dirty="0">
                <a:latin typeface="Arial"/>
                <a:cs typeface="Arial"/>
              </a:rPr>
              <a:t>A., </a:t>
            </a:r>
            <a:r>
              <a:rPr sz="1200" spc="-5" dirty="0">
                <a:latin typeface="Arial"/>
                <a:cs typeface="Arial"/>
              </a:rPr>
              <a:t>Supply chainhönberger </a:t>
            </a:r>
            <a:r>
              <a:rPr sz="1200" dirty="0">
                <a:latin typeface="Arial"/>
                <a:cs typeface="Arial"/>
              </a:rPr>
              <a:t>J. (2017). </a:t>
            </a:r>
            <a:r>
              <a:rPr sz="1200" spc="-5" dirty="0">
                <a:latin typeface="Arial"/>
                <a:cs typeface="Arial"/>
              </a:rPr>
              <a:t>Global Suppy Chain and  Operations Management. Springer, </a:t>
            </a:r>
            <a:r>
              <a:rPr sz="1200" dirty="0">
                <a:latin typeface="Arial"/>
                <a:cs typeface="Arial"/>
              </a:rPr>
              <a:t>1st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edition.</a:t>
            </a:r>
            <a:endParaRPr sz="1200">
              <a:latin typeface="Arial"/>
              <a:cs typeface="Arial"/>
            </a:endParaRPr>
          </a:p>
          <a:p>
            <a:pPr marL="12700" marR="58419" algn="just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Ivanov, D., Sokolov, B., Dolgui, </a:t>
            </a:r>
            <a:r>
              <a:rPr sz="1200" dirty="0">
                <a:latin typeface="Arial"/>
                <a:cs typeface="Arial"/>
              </a:rPr>
              <a:t>A. </a:t>
            </a:r>
            <a:r>
              <a:rPr sz="1200" spc="-5" dirty="0">
                <a:latin typeface="Arial"/>
                <a:cs typeface="Arial"/>
              </a:rPr>
              <a:t>(2014) The Ripple effect in supply </a:t>
            </a:r>
            <a:r>
              <a:rPr sz="1200" dirty="0">
                <a:latin typeface="Arial"/>
                <a:cs typeface="Arial"/>
              </a:rPr>
              <a:t>chains: </a:t>
            </a:r>
            <a:r>
              <a:rPr sz="1200" spc="-5" dirty="0">
                <a:latin typeface="Arial"/>
                <a:cs typeface="Arial"/>
              </a:rPr>
              <a:t>trade-off  ‘efficiency-flexibility-resilience’ in disruption management, International Journal of </a:t>
            </a:r>
            <a:r>
              <a:rPr sz="1200" dirty="0">
                <a:latin typeface="Arial"/>
                <a:cs typeface="Arial"/>
              </a:rPr>
              <a:t>Pro-  </a:t>
            </a:r>
            <a:r>
              <a:rPr sz="1200" spc="-5" dirty="0">
                <a:latin typeface="Arial"/>
                <a:cs typeface="Arial"/>
              </a:rPr>
              <a:t>duction Research, 52:7,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2154-2172.</a:t>
            </a:r>
            <a:endParaRPr sz="1200">
              <a:latin typeface="Arial"/>
              <a:cs typeface="Arial"/>
            </a:endParaRPr>
          </a:p>
          <a:p>
            <a:pPr marL="12700" marR="53975">
              <a:lnSpc>
                <a:spcPts val="1380"/>
              </a:lnSpc>
              <a:spcBef>
                <a:spcPts val="600"/>
              </a:spcBef>
            </a:pPr>
            <a:r>
              <a:rPr sz="1200" i="1" dirty="0">
                <a:latin typeface="Arial"/>
                <a:cs typeface="Arial"/>
              </a:rPr>
              <a:t>Ivanov </a:t>
            </a:r>
            <a:r>
              <a:rPr sz="1200" i="1" spc="-5" dirty="0">
                <a:latin typeface="Arial"/>
                <a:cs typeface="Arial"/>
              </a:rPr>
              <a:t>D. </a:t>
            </a:r>
            <a:r>
              <a:rPr sz="1200" spc="-5" dirty="0">
                <a:latin typeface="Arial"/>
                <a:cs typeface="Arial"/>
              </a:rPr>
              <a:t>(2017) Simulation-based ripple </a:t>
            </a:r>
            <a:r>
              <a:rPr sz="1200" dirty="0">
                <a:latin typeface="Arial"/>
                <a:cs typeface="Arial"/>
              </a:rPr>
              <a:t>effect </a:t>
            </a:r>
            <a:r>
              <a:rPr sz="1200" spc="-5" dirty="0">
                <a:latin typeface="Arial"/>
                <a:cs typeface="Arial"/>
              </a:rPr>
              <a:t>modelling in the supply </a:t>
            </a:r>
            <a:r>
              <a:rPr sz="1200" dirty="0">
                <a:latin typeface="Arial"/>
                <a:cs typeface="Arial"/>
              </a:rPr>
              <a:t>chain. Interna-  tional </a:t>
            </a:r>
            <a:r>
              <a:rPr sz="1200" spc="-5" dirty="0">
                <a:latin typeface="Arial"/>
                <a:cs typeface="Arial"/>
              </a:rPr>
              <a:t>Journal of Production Research, </a:t>
            </a:r>
            <a:r>
              <a:rPr sz="1200" dirty="0">
                <a:latin typeface="Arial"/>
                <a:cs typeface="Arial"/>
              </a:rPr>
              <a:t>55(7),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2083-2101.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135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5791"/>
            <a:ext cx="5965190" cy="822769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5" dirty="0">
                <a:latin typeface="Arial"/>
                <a:cs typeface="Arial"/>
              </a:rPr>
              <a:t>Summary and Discussion</a:t>
            </a:r>
            <a:r>
              <a:rPr sz="1600" b="1" spc="-1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Questions</a:t>
            </a:r>
            <a:endParaRPr sz="16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Chapter</a:t>
            </a:r>
            <a:r>
              <a:rPr sz="1400" b="1" dirty="0">
                <a:latin typeface="Arial"/>
                <a:cs typeface="Arial"/>
              </a:rPr>
              <a:t> 1</a:t>
            </a:r>
            <a:endParaRPr sz="1400">
              <a:latin typeface="Arial"/>
              <a:cs typeface="Arial"/>
            </a:endParaRPr>
          </a:p>
          <a:p>
            <a:pPr marL="12700" marR="20955">
              <a:lnSpc>
                <a:spcPts val="1380"/>
              </a:lnSpc>
              <a:spcBef>
                <a:spcPts val="645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Chapter </a:t>
            </a:r>
            <a:r>
              <a:rPr sz="1200" dirty="0">
                <a:latin typeface="Arial"/>
                <a:cs typeface="Arial"/>
              </a:rPr>
              <a:t>1,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learned how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create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new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model, design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KPI dash-  </a:t>
            </a:r>
            <a:r>
              <a:rPr sz="1200" dirty="0">
                <a:latin typeface="Arial"/>
                <a:cs typeface="Arial"/>
              </a:rPr>
              <a:t>board, </a:t>
            </a:r>
            <a:r>
              <a:rPr sz="1200" spc="-5" dirty="0">
                <a:latin typeface="Arial"/>
                <a:cs typeface="Arial"/>
              </a:rPr>
              <a:t>and perform simulation, network optimization and simulation-based optimization  experiments.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0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learned how </a:t>
            </a:r>
            <a:r>
              <a:rPr sz="1200" dirty="0">
                <a:latin typeface="Arial"/>
                <a:cs typeface="Arial"/>
              </a:rPr>
              <a:t>to create a </a:t>
            </a:r>
            <a:r>
              <a:rPr sz="1200" spc="-5" dirty="0">
                <a:latin typeface="Arial"/>
                <a:cs typeface="Arial"/>
              </a:rPr>
              <a:t>scenario and define its customers, products, supply chain  facility locations, sourcing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transportation policies. </a:t>
            </a:r>
            <a:r>
              <a:rPr sz="1200" spc="2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used </a:t>
            </a:r>
            <a:r>
              <a:rPr sz="1200" dirty="0">
                <a:latin typeface="Arial"/>
                <a:cs typeface="Arial"/>
              </a:rPr>
              <a:t>the created </a:t>
            </a:r>
            <a:r>
              <a:rPr sz="1200" spc="-5" dirty="0">
                <a:latin typeface="Arial"/>
                <a:cs typeface="Arial"/>
              </a:rPr>
              <a:t>supply chain  model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facility location planning and network optimization </a:t>
            </a:r>
            <a:r>
              <a:rPr sz="1200" dirty="0">
                <a:latin typeface="Arial"/>
                <a:cs typeface="Arial"/>
              </a:rPr>
              <a:t>tasks. </a:t>
            </a: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learned how </a:t>
            </a:r>
            <a:r>
              <a:rPr sz="1200" dirty="0">
                <a:latin typeface="Arial"/>
                <a:cs typeface="Arial"/>
              </a:rPr>
              <a:t>to  </a:t>
            </a:r>
            <a:r>
              <a:rPr sz="1200" spc="-5" dirty="0">
                <a:latin typeface="Arial"/>
                <a:cs typeface="Arial"/>
              </a:rPr>
              <a:t>apply anyLogistix </a:t>
            </a:r>
            <a:r>
              <a:rPr sz="1200" dirty="0">
                <a:latin typeface="Arial"/>
                <a:cs typeface="Arial"/>
              </a:rPr>
              <a:t>to green </a:t>
            </a:r>
            <a:r>
              <a:rPr sz="1200" spc="-5" dirty="0">
                <a:latin typeface="Arial"/>
                <a:cs typeface="Arial"/>
              </a:rPr>
              <a:t>field analysis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single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multiple warehouse locations </a:t>
            </a:r>
            <a:r>
              <a:rPr sz="1200" dirty="0">
                <a:latin typeface="Arial"/>
                <a:cs typeface="Arial"/>
              </a:rPr>
              <a:t>and  </a:t>
            </a:r>
            <a:r>
              <a:rPr sz="1200" spc="-5" dirty="0">
                <a:latin typeface="Arial"/>
                <a:cs typeface="Arial"/>
              </a:rPr>
              <a:t>different objectives, that is, costs and service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distance.</a:t>
            </a:r>
            <a:endParaRPr sz="1200">
              <a:latin typeface="Arial"/>
              <a:cs typeface="Arial"/>
            </a:endParaRPr>
          </a:p>
          <a:p>
            <a:pPr marL="12700" marR="38100">
              <a:lnSpc>
                <a:spcPct val="95900"/>
              </a:lnSpc>
              <a:spcBef>
                <a:spcPts val="56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extended our analysis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network optimization </a:t>
            </a:r>
            <a:r>
              <a:rPr sz="1200" dirty="0">
                <a:latin typeface="Arial"/>
                <a:cs typeface="Arial"/>
              </a:rPr>
              <a:t>using </a:t>
            </a:r>
            <a:r>
              <a:rPr sz="1200" spc="-5" dirty="0">
                <a:latin typeface="Arial"/>
                <a:cs typeface="Arial"/>
              </a:rPr>
              <a:t>mathematical programming  models. </a:t>
            </a:r>
            <a:r>
              <a:rPr sz="1200" spc="2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learned the similarities, differences and application areas of simulation and  optimization methods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design. Using anyLogistix,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reviewed </a:t>
            </a:r>
            <a:r>
              <a:rPr sz="1200" dirty="0">
                <a:latin typeface="Arial"/>
                <a:cs typeface="Arial"/>
              </a:rPr>
              <a:t>the ad-  </a:t>
            </a:r>
            <a:r>
              <a:rPr sz="1200" spc="-5" dirty="0">
                <a:latin typeface="Arial"/>
                <a:cs typeface="Arial"/>
              </a:rPr>
              <a:t>vantages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disadvantages of different facilities, facility </a:t>
            </a:r>
            <a:r>
              <a:rPr sz="1200" dirty="0">
                <a:latin typeface="Arial"/>
                <a:cs typeface="Arial"/>
              </a:rPr>
              <a:t>costs, </a:t>
            </a:r>
            <a:r>
              <a:rPr sz="1200" spc="-5" dirty="0">
                <a:latin typeface="Arial"/>
                <a:cs typeface="Arial"/>
              </a:rPr>
              <a:t>transportation costs and  response time.</a:t>
            </a:r>
            <a:endParaRPr sz="1200">
              <a:latin typeface="Arial"/>
              <a:cs typeface="Arial"/>
            </a:endParaRPr>
          </a:p>
          <a:p>
            <a:pPr marL="12700" marR="3429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Finally,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learned how </a:t>
            </a:r>
            <a:r>
              <a:rPr sz="1200" dirty="0">
                <a:latin typeface="Arial"/>
                <a:cs typeface="Arial"/>
              </a:rPr>
              <a:t>to create </a:t>
            </a:r>
            <a:r>
              <a:rPr sz="1200" spc="-5" dirty="0">
                <a:latin typeface="Arial"/>
                <a:cs typeface="Arial"/>
              </a:rPr>
              <a:t>new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dashboard, collect statistics, prepare and run  simulation and network optimization experiments of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10" dirty="0">
                <a:latin typeface="Arial"/>
                <a:cs typeface="Arial"/>
              </a:rPr>
              <a:t>design </a:t>
            </a:r>
            <a:r>
              <a:rPr sz="1200" spc="-5" dirty="0">
                <a:latin typeface="Arial"/>
                <a:cs typeface="Arial"/>
              </a:rPr>
              <a:t>analysis </a:t>
            </a:r>
            <a:r>
              <a:rPr sz="1200" spc="5" dirty="0">
                <a:latin typeface="Arial"/>
                <a:cs typeface="Arial"/>
              </a:rPr>
              <a:t>im-  </a:t>
            </a:r>
            <a:r>
              <a:rPr sz="1200" spc="-5" dirty="0">
                <a:latin typeface="Arial"/>
                <a:cs typeface="Arial"/>
              </a:rPr>
              <a:t>provement.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Discussion questions:</a:t>
            </a:r>
            <a:endParaRPr sz="1200">
              <a:latin typeface="Arial"/>
              <a:cs typeface="Arial"/>
            </a:endParaRPr>
          </a:p>
          <a:p>
            <a:pPr marL="469265" marR="42545" indent="-227965" algn="just">
              <a:lnSpc>
                <a:spcPts val="1380"/>
              </a:lnSpc>
              <a:spcBef>
                <a:spcPts val="720"/>
              </a:spcBef>
              <a:buFont typeface="Symbol"/>
              <a:buChar char="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Imagine you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selling lithium batteries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electric vehicles. How would you </a:t>
            </a:r>
            <a:r>
              <a:rPr sz="1200" dirty="0">
                <a:latin typeface="Arial"/>
                <a:cs typeface="Arial"/>
              </a:rPr>
              <a:t>cre-  ate a </a:t>
            </a:r>
            <a:r>
              <a:rPr sz="1200" spc="-5" dirty="0">
                <a:latin typeface="Arial"/>
                <a:cs typeface="Arial"/>
              </a:rPr>
              <a:t>scenario </a:t>
            </a:r>
            <a:r>
              <a:rPr sz="1200" dirty="0">
                <a:latin typeface="Arial"/>
                <a:cs typeface="Arial"/>
              </a:rPr>
              <a:t>for GFA </a:t>
            </a:r>
            <a:r>
              <a:rPr sz="1200" spc="-5" dirty="0">
                <a:latin typeface="Arial"/>
                <a:cs typeface="Arial"/>
              </a:rPr>
              <a:t>analysis? </a:t>
            </a:r>
            <a:r>
              <a:rPr sz="1200" spc="5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parameters do you need? </a:t>
            </a:r>
            <a:r>
              <a:rPr sz="1200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optimiza-  </a:t>
            </a:r>
            <a:r>
              <a:rPr sz="1200" dirty="0">
                <a:latin typeface="Arial"/>
                <a:cs typeface="Arial"/>
              </a:rPr>
              <a:t>tion </a:t>
            </a:r>
            <a:r>
              <a:rPr sz="1200" spc="-5" dirty="0">
                <a:latin typeface="Arial"/>
                <a:cs typeface="Arial"/>
              </a:rPr>
              <a:t>criteria can you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use?</a:t>
            </a:r>
            <a:endParaRPr sz="1200">
              <a:latin typeface="Arial"/>
              <a:cs typeface="Arial"/>
            </a:endParaRPr>
          </a:p>
          <a:p>
            <a:pPr marL="469265" marR="167640" indent="-227965">
              <a:lnSpc>
                <a:spcPct val="95900"/>
              </a:lnSpc>
              <a:spcBef>
                <a:spcPts val="64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Now imagine you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responsible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reverse logistics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you 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design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closed-loop supply </a:t>
            </a:r>
            <a:r>
              <a:rPr sz="1200" dirty="0">
                <a:latin typeface="Arial"/>
                <a:cs typeface="Arial"/>
              </a:rPr>
              <a:t>chain. </a:t>
            </a:r>
            <a:r>
              <a:rPr sz="1200" spc="-5" dirty="0">
                <a:latin typeface="Arial"/>
                <a:cs typeface="Arial"/>
              </a:rPr>
              <a:t>You 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define optimal number and locations  of the collection centers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then analyze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dynamics of the collection </a:t>
            </a:r>
            <a:r>
              <a:rPr sz="1200" dirty="0">
                <a:latin typeface="Arial"/>
                <a:cs typeface="Arial"/>
              </a:rPr>
              <a:t>pro-  cesses. </a:t>
            </a:r>
            <a:r>
              <a:rPr sz="1200" spc="-5" dirty="0">
                <a:latin typeface="Arial"/>
                <a:cs typeface="Arial"/>
              </a:rPr>
              <a:t>How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these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decisions?</a:t>
            </a:r>
            <a:endParaRPr sz="1200">
              <a:latin typeface="Arial"/>
              <a:cs typeface="Arial"/>
            </a:endParaRPr>
          </a:p>
          <a:p>
            <a:pPr marL="469265" marR="23495" indent="-227965">
              <a:lnSpc>
                <a:spcPts val="1380"/>
              </a:lnSpc>
              <a:spcBef>
                <a:spcPts val="7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you want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build two 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US and use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green field analy-  </a:t>
            </a:r>
            <a:r>
              <a:rPr sz="1200" dirty="0">
                <a:latin typeface="Arial"/>
                <a:cs typeface="Arial"/>
              </a:rPr>
              <a:t>sis </a:t>
            </a:r>
            <a:r>
              <a:rPr sz="1200" spc="-5" dirty="0">
                <a:latin typeface="Arial"/>
                <a:cs typeface="Arial"/>
              </a:rPr>
              <a:t>experiment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find the suggested areas,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spc="-5" dirty="0">
                <a:latin typeface="Arial"/>
                <a:cs typeface="Arial"/>
              </a:rPr>
              <a:t>you get </a:t>
            </a:r>
            <a:r>
              <a:rPr sz="1200" dirty="0">
                <a:latin typeface="Arial"/>
                <a:cs typeface="Arial"/>
              </a:rPr>
              <a:t>the same </a:t>
            </a:r>
            <a:r>
              <a:rPr sz="1200" spc="-5" dirty="0">
                <a:latin typeface="Arial"/>
                <a:cs typeface="Arial"/>
              </a:rPr>
              <a:t>results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 following experiment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settings?</a:t>
            </a:r>
            <a:endParaRPr sz="1200">
              <a:latin typeface="Arial"/>
              <a:cs typeface="Arial"/>
            </a:endParaRPr>
          </a:p>
          <a:p>
            <a:pPr marL="926465" lvl="1" indent="-228600">
              <a:lnSpc>
                <a:spcPct val="100000"/>
              </a:lnSpc>
              <a:spcBef>
                <a:spcPts val="500"/>
              </a:spcBef>
              <a:buFont typeface="Wingdings"/>
              <a:buChar char=""/>
              <a:tabLst>
                <a:tab pos="927100" algn="l"/>
              </a:tabLst>
            </a:pPr>
            <a:r>
              <a:rPr sz="1200" spc="-5" dirty="0">
                <a:latin typeface="Arial"/>
                <a:cs typeface="Arial"/>
              </a:rPr>
              <a:t>Number of distribution </a:t>
            </a:r>
            <a:r>
              <a:rPr sz="1200" dirty="0">
                <a:latin typeface="Arial"/>
                <a:cs typeface="Arial"/>
              </a:rPr>
              <a:t>centers –2</a:t>
            </a:r>
            <a:endParaRPr sz="1200">
              <a:latin typeface="Arial"/>
              <a:cs typeface="Arial"/>
            </a:endParaRPr>
          </a:p>
          <a:p>
            <a:pPr marL="926465" marR="343535" lvl="1" indent="-228600">
              <a:lnSpc>
                <a:spcPts val="1380"/>
              </a:lnSpc>
              <a:spcBef>
                <a:spcPts val="640"/>
              </a:spcBef>
              <a:buFont typeface="Wingdings"/>
              <a:buChar char=""/>
              <a:tabLst>
                <a:tab pos="927100" algn="l"/>
              </a:tabLst>
            </a:pPr>
            <a:r>
              <a:rPr sz="1200" spc="-5" dirty="0">
                <a:latin typeface="Arial"/>
                <a:cs typeface="Arial"/>
              </a:rPr>
              <a:t>Service distance </a:t>
            </a:r>
            <a:r>
              <a:rPr sz="1200" dirty="0">
                <a:latin typeface="Arial"/>
                <a:cs typeface="Arial"/>
              </a:rPr>
              <a:t>– </a:t>
            </a:r>
            <a:r>
              <a:rPr sz="1200" spc="-5" dirty="0">
                <a:latin typeface="Arial"/>
                <a:cs typeface="Arial"/>
              </a:rPr>
              <a:t>2100 km (data about US: </a:t>
            </a:r>
            <a:r>
              <a:rPr sz="1200" spc="5" dirty="0">
                <a:latin typeface="Arial"/>
                <a:cs typeface="Arial"/>
              </a:rPr>
              <a:t>West </a:t>
            </a:r>
            <a:r>
              <a:rPr sz="1200" dirty="0">
                <a:latin typeface="Arial"/>
                <a:cs typeface="Arial"/>
              </a:rPr>
              <a:t>to East </a:t>
            </a:r>
            <a:r>
              <a:rPr sz="1200" spc="-5" dirty="0">
                <a:latin typeface="Arial"/>
                <a:cs typeface="Arial"/>
              </a:rPr>
              <a:t>–4200 km,  North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South-2500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km)</a:t>
            </a:r>
            <a:endParaRPr sz="1200">
              <a:latin typeface="Arial"/>
              <a:cs typeface="Arial"/>
            </a:endParaRPr>
          </a:p>
          <a:p>
            <a:pPr marL="469265" marR="54610" indent="-227965">
              <a:lnSpc>
                <a:spcPts val="1380"/>
              </a:lnSpc>
              <a:spcBef>
                <a:spcPts val="68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is the difference between Network Optimization and Simulation-based Net-  work Optimization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experiments?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is the difference between alpha, beta and </a:t>
            </a:r>
            <a:r>
              <a:rPr sz="1200" spc="-10" dirty="0">
                <a:latin typeface="Arial"/>
                <a:cs typeface="Arial"/>
              </a:rPr>
              <a:t>ELT </a:t>
            </a:r>
            <a:r>
              <a:rPr sz="1200" spc="-5" dirty="0">
                <a:latin typeface="Arial"/>
                <a:cs typeface="Arial"/>
              </a:rPr>
              <a:t>service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levels?</a:t>
            </a:r>
            <a:endParaRPr sz="1200">
              <a:latin typeface="Arial"/>
              <a:cs typeface="Arial"/>
            </a:endParaRPr>
          </a:p>
          <a:p>
            <a:pPr marL="469265" marR="116839" indent="-227965">
              <a:lnSpc>
                <a:spcPts val="1380"/>
              </a:lnSpc>
              <a:spcBef>
                <a:spcPts val="7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When </a:t>
            </a:r>
            <a:r>
              <a:rPr sz="1200" spc="-5" dirty="0">
                <a:latin typeface="Arial"/>
                <a:cs typeface="Arial"/>
              </a:rPr>
              <a:t>does it </a:t>
            </a:r>
            <a:r>
              <a:rPr sz="1200" dirty="0">
                <a:latin typeface="Arial"/>
                <a:cs typeface="Arial"/>
              </a:rPr>
              <a:t>make </a:t>
            </a:r>
            <a:r>
              <a:rPr sz="1200" spc="-5" dirty="0">
                <a:latin typeface="Arial"/>
                <a:cs typeface="Arial"/>
              </a:rPr>
              <a:t>sense to use simulation-based network optimization instead  of analytical network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optimization?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How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include </a:t>
            </a:r>
            <a:r>
              <a:rPr sz="1200" spc="-5" dirty="0">
                <a:latin typeface="Arial"/>
                <a:cs typeface="Arial"/>
              </a:rPr>
              <a:t>capacity limitations in the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analysis?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957570" cy="9443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136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30"/>
              </a:spcBef>
            </a:pPr>
            <a:r>
              <a:rPr sz="1400" b="1" spc="-5" dirty="0">
                <a:latin typeface="Arial"/>
                <a:cs typeface="Arial"/>
              </a:rPr>
              <a:t>Chapter</a:t>
            </a:r>
            <a:r>
              <a:rPr sz="1400" b="1" dirty="0">
                <a:latin typeface="Arial"/>
                <a:cs typeface="Arial"/>
              </a:rPr>
              <a:t> 2</a:t>
            </a:r>
            <a:endParaRPr sz="1400">
              <a:latin typeface="Arial"/>
              <a:cs typeface="Arial"/>
            </a:endParaRPr>
          </a:p>
          <a:p>
            <a:pPr marL="12700" marR="22860">
              <a:lnSpc>
                <a:spcPts val="1380"/>
              </a:lnSpc>
              <a:spcBef>
                <a:spcPts val="645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Chapter </a:t>
            </a:r>
            <a:r>
              <a:rPr sz="1200" dirty="0">
                <a:latin typeface="Arial"/>
                <a:cs typeface="Arial"/>
              </a:rPr>
              <a:t>2,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took </a:t>
            </a:r>
            <a:r>
              <a:rPr sz="1200" spc="-5" dirty="0">
                <a:latin typeface="Arial"/>
                <a:cs typeface="Arial"/>
              </a:rPr>
              <a:t>several 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policies (for example, fixed period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re-  </a:t>
            </a:r>
            <a:r>
              <a:rPr sz="1200" dirty="0">
                <a:latin typeface="Arial"/>
                <a:cs typeface="Arial"/>
              </a:rPr>
              <a:t>order </a:t>
            </a:r>
            <a:r>
              <a:rPr sz="1200" spc="-5" dirty="0">
                <a:latin typeface="Arial"/>
                <a:cs typeface="Arial"/>
              </a:rPr>
              <a:t>point policies) and transportation policies </a:t>
            </a:r>
            <a:r>
              <a:rPr sz="1200" spc="5" dirty="0">
                <a:latin typeface="Arial"/>
                <a:cs typeface="Arial"/>
              </a:rPr>
              <a:t>(for </a:t>
            </a:r>
            <a:r>
              <a:rPr sz="1200" spc="-5" dirty="0">
                <a:latin typeface="Arial"/>
                <a:cs typeface="Arial"/>
              </a:rPr>
              <a:t>example, FTL </a:t>
            </a:r>
            <a:r>
              <a:rPr sz="1200" dirty="0">
                <a:latin typeface="Arial"/>
                <a:cs typeface="Arial"/>
              </a:rPr>
              <a:t>– full truck </a:t>
            </a:r>
            <a:r>
              <a:rPr sz="1200" spc="-5" dirty="0">
                <a:latin typeface="Arial"/>
                <a:cs typeface="Arial"/>
              </a:rPr>
              <a:t>load and  </a:t>
            </a:r>
            <a:r>
              <a:rPr sz="1200" dirty="0">
                <a:latin typeface="Arial"/>
                <a:cs typeface="Arial"/>
              </a:rPr>
              <a:t>LTL – </a:t>
            </a:r>
            <a:r>
              <a:rPr sz="1200" spc="-5" dirty="0">
                <a:latin typeface="Arial"/>
                <a:cs typeface="Arial"/>
              </a:rPr>
              <a:t>low </a:t>
            </a:r>
            <a:r>
              <a:rPr sz="1200" dirty="0">
                <a:latin typeface="Arial"/>
                <a:cs typeface="Arial"/>
              </a:rPr>
              <a:t>truck </a:t>
            </a:r>
            <a:r>
              <a:rPr sz="1200" spc="-5" dirty="0">
                <a:latin typeface="Arial"/>
                <a:cs typeface="Arial"/>
              </a:rPr>
              <a:t>load) into consideration.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practice, 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and transportation  policies often impact decisions on supply chain design and operations.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this chapter, 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gained skills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impact of 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and transportation policies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supply  chain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10" dirty="0">
                <a:latin typeface="Arial"/>
                <a:cs typeface="Arial"/>
              </a:rPr>
              <a:t>logistics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  <a:p>
            <a:pPr marL="12700" marR="22225">
              <a:lnSpc>
                <a:spcPts val="1380"/>
              </a:lnSpc>
              <a:spcBef>
                <a:spcPts val="600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created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three-stage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structure, performed experiments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measured  performance. Using this model,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learned about the </a:t>
            </a:r>
            <a:r>
              <a:rPr sz="1200" dirty="0">
                <a:latin typeface="Arial"/>
                <a:cs typeface="Arial"/>
              </a:rPr>
              <a:t>trade-offs </a:t>
            </a:r>
            <a:r>
              <a:rPr sz="1200" spc="-5" dirty="0">
                <a:latin typeface="Arial"/>
                <a:cs typeface="Arial"/>
              </a:rPr>
              <a:t>among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various in-  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policies, transportation frequencies, and lead </a:t>
            </a:r>
            <a:r>
              <a:rPr sz="1200" dirty="0">
                <a:latin typeface="Arial"/>
                <a:cs typeface="Arial"/>
              </a:rPr>
              <a:t>times. </a:t>
            </a: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also learned  </a:t>
            </a:r>
            <a:r>
              <a:rPr sz="1200" dirty="0">
                <a:latin typeface="Arial"/>
                <a:cs typeface="Arial"/>
              </a:rPr>
              <a:t>how to use </a:t>
            </a:r>
            <a:r>
              <a:rPr sz="1200" spc="-5" dirty="0">
                <a:latin typeface="Arial"/>
                <a:cs typeface="Arial"/>
              </a:rPr>
              <a:t>AnyLogic to extend anyLogistix.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Discussion Questions:</a:t>
            </a:r>
            <a:endParaRPr sz="1200">
              <a:latin typeface="Arial"/>
              <a:cs typeface="Arial"/>
            </a:endParaRPr>
          </a:p>
          <a:p>
            <a:pPr marL="469265" marR="12700" indent="-227965">
              <a:lnSpc>
                <a:spcPct val="95900"/>
              </a:lnSpc>
              <a:spcBef>
                <a:spcPts val="68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You need to increase the </a:t>
            </a:r>
            <a:r>
              <a:rPr sz="1200" dirty="0">
                <a:latin typeface="Arial"/>
                <a:cs typeface="Arial"/>
              </a:rPr>
              <a:t>frequency </a:t>
            </a:r>
            <a:r>
              <a:rPr sz="1200" spc="-5" dirty="0">
                <a:latin typeface="Arial"/>
                <a:cs typeface="Arial"/>
              </a:rPr>
              <a:t>of transportation from your suppliers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your  distribution </a:t>
            </a:r>
            <a:r>
              <a:rPr sz="1200" dirty="0">
                <a:latin typeface="Arial"/>
                <a:cs typeface="Arial"/>
              </a:rPr>
              <a:t>center to </a:t>
            </a:r>
            <a:r>
              <a:rPr sz="1200" spc="-5" dirty="0">
                <a:latin typeface="Arial"/>
                <a:cs typeface="Arial"/>
              </a:rPr>
              <a:t>respond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customer demand changes. How would you  model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situation in anyLogistix? </a:t>
            </a:r>
            <a:r>
              <a:rPr sz="1200" spc="5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tradeoffs should you </a:t>
            </a:r>
            <a:r>
              <a:rPr sz="1200" dirty="0">
                <a:latin typeface="Arial"/>
                <a:cs typeface="Arial"/>
              </a:rPr>
              <a:t>consider for </a:t>
            </a:r>
            <a:r>
              <a:rPr sz="1200" spc="-5" dirty="0">
                <a:latin typeface="Arial"/>
                <a:cs typeface="Arial"/>
              </a:rPr>
              <a:t>inven-  </a:t>
            </a:r>
            <a:r>
              <a:rPr sz="1200" dirty="0">
                <a:latin typeface="Arial"/>
                <a:cs typeface="Arial"/>
              </a:rPr>
              <a:t>tory control </a:t>
            </a:r>
            <a:r>
              <a:rPr sz="1200" spc="-5" dirty="0">
                <a:latin typeface="Arial"/>
                <a:cs typeface="Arial"/>
              </a:rPr>
              <a:t>and warehouse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capacity?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How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analyze capacity utilization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your</a:t>
            </a:r>
            <a:r>
              <a:rPr sz="1200" spc="6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warehouse?</a:t>
            </a:r>
            <a:endParaRPr sz="1200">
              <a:latin typeface="Arial"/>
              <a:cs typeface="Arial"/>
            </a:endParaRPr>
          </a:p>
          <a:p>
            <a:pPr marL="469265" marR="398780" indent="-227965">
              <a:lnSpc>
                <a:spcPts val="1380"/>
              </a:lnSpc>
              <a:spcBef>
                <a:spcPts val="70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Imagine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want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ship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product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US </a:t>
            </a:r>
            <a:r>
              <a:rPr sz="1200" dirty="0">
                <a:latin typeface="Arial"/>
                <a:cs typeface="Arial"/>
              </a:rPr>
              <a:t>from </a:t>
            </a:r>
            <a:r>
              <a:rPr sz="1200" spc="-5" dirty="0">
                <a:latin typeface="Arial"/>
                <a:cs typeface="Arial"/>
              </a:rPr>
              <a:t>China. </a:t>
            </a:r>
            <a:r>
              <a:rPr sz="1200" dirty="0">
                <a:latin typeface="Arial"/>
                <a:cs typeface="Arial"/>
              </a:rPr>
              <a:t>Which </a:t>
            </a:r>
            <a:r>
              <a:rPr sz="1200" spc="-5" dirty="0">
                <a:latin typeface="Arial"/>
                <a:cs typeface="Arial"/>
              </a:rPr>
              <a:t>experiment  should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use to </a:t>
            </a:r>
            <a:r>
              <a:rPr sz="1200" spc="-5" dirty="0">
                <a:latin typeface="Arial"/>
                <a:cs typeface="Arial"/>
              </a:rPr>
              <a:t>decide which </a:t>
            </a:r>
            <a:r>
              <a:rPr sz="1200" dirty="0">
                <a:latin typeface="Arial"/>
                <a:cs typeface="Arial"/>
              </a:rPr>
              <a:t>port </a:t>
            </a:r>
            <a:r>
              <a:rPr sz="1200" spc="-5" dirty="0">
                <a:latin typeface="Arial"/>
                <a:cs typeface="Arial"/>
              </a:rPr>
              <a:t>is the </a:t>
            </a:r>
            <a:r>
              <a:rPr sz="1200" dirty="0">
                <a:latin typeface="Arial"/>
                <a:cs typeface="Arial"/>
              </a:rPr>
              <a:t>best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option?</a:t>
            </a:r>
            <a:endParaRPr sz="1200">
              <a:latin typeface="Arial"/>
              <a:cs typeface="Arial"/>
            </a:endParaRPr>
          </a:p>
          <a:p>
            <a:pPr marL="469265" marR="260985" indent="-227965">
              <a:lnSpc>
                <a:spcPts val="1380"/>
              </a:lnSpc>
              <a:spcBef>
                <a:spcPts val="68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Imagine your chief asks you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impact of current inventory </a:t>
            </a:r>
            <a:r>
              <a:rPr sz="1200" dirty="0">
                <a:latin typeface="Arial"/>
                <a:cs typeface="Arial"/>
              </a:rPr>
              <a:t>control  </a:t>
            </a:r>
            <a:r>
              <a:rPr sz="1200" spc="-5" dirty="0">
                <a:latin typeface="Arial"/>
                <a:cs typeface="Arial"/>
              </a:rPr>
              <a:t>policy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total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costs. How would you model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10" dirty="0">
                <a:latin typeface="Arial"/>
                <a:cs typeface="Arial"/>
              </a:rPr>
              <a:t>in</a:t>
            </a:r>
            <a:r>
              <a:rPr sz="1200" spc="70" dirty="0">
                <a:latin typeface="Arial"/>
                <a:cs typeface="Arial"/>
              </a:rPr>
              <a:t> </a:t>
            </a:r>
            <a:r>
              <a:rPr sz="1200" spc="-10" dirty="0">
                <a:latin typeface="Arial"/>
                <a:cs typeface="Arial"/>
              </a:rPr>
              <a:t>anyLogistix?</a:t>
            </a:r>
            <a:endParaRPr sz="1200">
              <a:latin typeface="Arial"/>
              <a:cs typeface="Arial"/>
            </a:endParaRPr>
          </a:p>
          <a:p>
            <a:pPr marL="469265" marR="195580" indent="-227965">
              <a:lnSpc>
                <a:spcPts val="1380"/>
              </a:lnSpc>
              <a:spcBef>
                <a:spcPts val="67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Is there a </a:t>
            </a:r>
            <a:r>
              <a:rPr sz="1200" spc="-5" dirty="0">
                <a:latin typeface="Arial"/>
                <a:cs typeface="Arial"/>
              </a:rPr>
              <a:t>difference in NetOpt results </a:t>
            </a:r>
            <a:r>
              <a:rPr sz="1200" spc="-1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you use </a:t>
            </a:r>
            <a:r>
              <a:rPr sz="1200" dirty="0">
                <a:latin typeface="Arial"/>
                <a:cs typeface="Arial"/>
              </a:rPr>
              <a:t>LTL or </a:t>
            </a:r>
            <a:r>
              <a:rPr sz="1200" spc="-5" dirty="0">
                <a:latin typeface="Arial"/>
                <a:cs typeface="Arial"/>
              </a:rPr>
              <a:t>FTL transportation pol-  </a:t>
            </a:r>
            <a:r>
              <a:rPr sz="1200" spc="-10" dirty="0">
                <a:latin typeface="Arial"/>
                <a:cs typeface="Arial"/>
              </a:rPr>
              <a:t>icy?</a:t>
            </a:r>
            <a:endParaRPr sz="1200">
              <a:latin typeface="Arial"/>
              <a:cs typeface="Arial"/>
            </a:endParaRPr>
          </a:p>
          <a:p>
            <a:pPr marL="469265" marR="85090" indent="-227965">
              <a:lnSpc>
                <a:spcPct val="95900"/>
              </a:lnSpc>
              <a:spcBef>
                <a:spcPts val="65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Let’s </a:t>
            </a:r>
            <a:r>
              <a:rPr sz="1200" spc="-5" dirty="0">
                <a:latin typeface="Arial"/>
                <a:cs typeface="Arial"/>
              </a:rPr>
              <a:t>assume you supply </a:t>
            </a:r>
            <a:r>
              <a:rPr sz="1200" dirty="0">
                <a:latin typeface="Arial"/>
                <a:cs typeface="Arial"/>
              </a:rPr>
              <a:t>luxury </a:t>
            </a:r>
            <a:r>
              <a:rPr sz="1200" spc="-5" dirty="0">
                <a:latin typeface="Arial"/>
                <a:cs typeface="Arial"/>
              </a:rPr>
              <a:t>goods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you want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10" dirty="0">
                <a:latin typeface="Arial"/>
                <a:cs typeface="Arial"/>
              </a:rPr>
              <a:t>service </a:t>
            </a:r>
            <a:r>
              <a:rPr sz="1200" spc="-5" dirty="0">
                <a:latin typeface="Arial"/>
                <a:cs typeface="Arial"/>
              </a:rPr>
              <a:t>level  you will </a:t>
            </a:r>
            <a:r>
              <a:rPr sz="1200" dirty="0">
                <a:latin typeface="Arial"/>
                <a:cs typeface="Arial"/>
              </a:rPr>
              <a:t>be able to </a:t>
            </a:r>
            <a:r>
              <a:rPr sz="1200" spc="-5" dirty="0">
                <a:latin typeface="Arial"/>
                <a:cs typeface="Arial"/>
              </a:rPr>
              <a:t>provide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your </a:t>
            </a:r>
            <a:r>
              <a:rPr sz="1200" dirty="0">
                <a:latin typeface="Arial"/>
                <a:cs typeface="Arial"/>
              </a:rPr>
              <a:t>customers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given supply </a:t>
            </a:r>
            <a:r>
              <a:rPr sz="1200" dirty="0">
                <a:latin typeface="Arial"/>
                <a:cs typeface="Arial"/>
              </a:rPr>
              <a:t>chain struc-  ture. </a:t>
            </a:r>
            <a:r>
              <a:rPr sz="1200" spc="-5" dirty="0">
                <a:latin typeface="Arial"/>
                <a:cs typeface="Arial"/>
              </a:rPr>
              <a:t>How </a:t>
            </a:r>
            <a:r>
              <a:rPr sz="1200" dirty="0">
                <a:latin typeface="Arial"/>
                <a:cs typeface="Arial"/>
              </a:rPr>
              <a:t>could </a:t>
            </a:r>
            <a:r>
              <a:rPr sz="1200" spc="-5" dirty="0">
                <a:latin typeface="Arial"/>
                <a:cs typeface="Arial"/>
              </a:rPr>
              <a:t>you estimate it </a:t>
            </a:r>
            <a:r>
              <a:rPr sz="1200" spc="-10" dirty="0">
                <a:latin typeface="Arial"/>
                <a:cs typeface="Arial"/>
              </a:rPr>
              <a:t>with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anyLogistix?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Symbol"/>
              <a:buChar char=""/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Chapter</a:t>
            </a:r>
            <a:r>
              <a:rPr sz="1400" b="1" dirty="0">
                <a:latin typeface="Arial"/>
                <a:cs typeface="Arial"/>
              </a:rPr>
              <a:t> 3</a:t>
            </a:r>
            <a:endParaRPr sz="14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5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Chapter </a:t>
            </a:r>
            <a:r>
              <a:rPr sz="1200" dirty="0">
                <a:latin typeface="Arial"/>
                <a:cs typeface="Arial"/>
              </a:rPr>
              <a:t>3,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considered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effect of different production and sourcing </a:t>
            </a:r>
            <a:r>
              <a:rPr sz="1200" dirty="0">
                <a:latin typeface="Arial"/>
                <a:cs typeface="Arial"/>
              </a:rPr>
              <a:t>policies. </a:t>
            </a:r>
            <a:r>
              <a:rPr sz="1200" spc="15" dirty="0">
                <a:latin typeface="Arial"/>
                <a:cs typeface="Arial"/>
              </a:rPr>
              <a:t>We  </a:t>
            </a:r>
            <a:r>
              <a:rPr sz="1200" dirty="0">
                <a:latin typeface="Arial"/>
                <a:cs typeface="Arial"/>
              </a:rPr>
              <a:t>used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to create a </a:t>
            </a:r>
            <a:r>
              <a:rPr sz="1200" spc="-5" dirty="0">
                <a:latin typeface="Arial"/>
                <a:cs typeface="Arial"/>
              </a:rPr>
              <a:t>four-stage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structure, perform experiments and  measure performance. Using this model,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learned about the trade-offs among single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multiple sourcing, production </a:t>
            </a:r>
            <a:r>
              <a:rPr sz="1200" dirty="0">
                <a:latin typeface="Arial"/>
                <a:cs typeface="Arial"/>
              </a:rPr>
              <a:t>times, </a:t>
            </a:r>
            <a:r>
              <a:rPr sz="1200" spc="-5" dirty="0">
                <a:latin typeface="Arial"/>
                <a:cs typeface="Arial"/>
              </a:rPr>
              <a:t>transportation frequencies, inventory </a:t>
            </a:r>
            <a:r>
              <a:rPr sz="1200" dirty="0">
                <a:latin typeface="Arial"/>
                <a:cs typeface="Arial"/>
              </a:rPr>
              <a:t>control  </a:t>
            </a:r>
            <a:r>
              <a:rPr sz="1200" spc="-5" dirty="0">
                <a:latin typeface="Arial"/>
                <a:cs typeface="Arial"/>
              </a:rPr>
              <a:t>policies and lead time. </a:t>
            </a: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also learned </a:t>
            </a:r>
            <a:r>
              <a:rPr sz="1200" dirty="0">
                <a:latin typeface="Arial"/>
                <a:cs typeface="Arial"/>
              </a:rPr>
              <a:t>how </a:t>
            </a:r>
            <a:r>
              <a:rPr sz="1200" spc="-5" dirty="0">
                <a:latin typeface="Arial"/>
                <a:cs typeface="Arial"/>
              </a:rPr>
              <a:t>to </a:t>
            </a:r>
            <a:r>
              <a:rPr sz="1200" dirty="0">
                <a:latin typeface="Arial"/>
                <a:cs typeface="Arial"/>
              </a:rPr>
              <a:t>create BOM </a:t>
            </a:r>
            <a:r>
              <a:rPr sz="1200" spc="-5" dirty="0">
                <a:latin typeface="Arial"/>
                <a:cs typeface="Arial"/>
              </a:rPr>
              <a:t>(bill-of-materials) </a:t>
            </a:r>
            <a:r>
              <a:rPr sz="1200" dirty="0">
                <a:latin typeface="Arial"/>
                <a:cs typeface="Arial"/>
              </a:rPr>
              <a:t>and how  to </a:t>
            </a:r>
            <a:r>
              <a:rPr sz="1200" spc="-5" dirty="0">
                <a:latin typeface="Arial"/>
                <a:cs typeface="Arial"/>
              </a:rPr>
              <a:t>include soft </a:t>
            </a:r>
            <a:r>
              <a:rPr sz="1200" dirty="0">
                <a:latin typeface="Arial"/>
                <a:cs typeface="Arial"/>
              </a:rPr>
              <a:t>facts </a:t>
            </a:r>
            <a:r>
              <a:rPr sz="1200" spc="-5" dirty="0">
                <a:latin typeface="Arial"/>
                <a:cs typeface="Arial"/>
              </a:rPr>
              <a:t>to move from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model-based </a:t>
            </a:r>
            <a:r>
              <a:rPr sz="1200" dirty="0">
                <a:latin typeface="Arial"/>
                <a:cs typeface="Arial"/>
              </a:rPr>
              <a:t>result to a </a:t>
            </a:r>
            <a:r>
              <a:rPr sz="1200" spc="-5" dirty="0">
                <a:latin typeface="Arial"/>
                <a:cs typeface="Arial"/>
              </a:rPr>
              <a:t>management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decision.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Discussion Questions:</a:t>
            </a:r>
            <a:endParaRPr sz="1200">
              <a:latin typeface="Arial"/>
              <a:cs typeface="Arial"/>
            </a:endParaRPr>
          </a:p>
          <a:p>
            <a:pPr marL="469265" marR="24765" indent="-227965">
              <a:lnSpc>
                <a:spcPts val="1380"/>
              </a:lnSpc>
              <a:spcBef>
                <a:spcPts val="7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Imagine increased demand requires you to increase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amount </a:t>
            </a:r>
            <a:r>
              <a:rPr sz="1200" spc="-10" dirty="0">
                <a:latin typeface="Arial"/>
                <a:cs typeface="Arial"/>
              </a:rPr>
              <a:t>you </a:t>
            </a:r>
            <a:r>
              <a:rPr sz="1200" spc="-5" dirty="0">
                <a:latin typeface="Arial"/>
                <a:cs typeface="Arial"/>
              </a:rPr>
              <a:t>ship from  your </a:t>
            </a:r>
            <a:r>
              <a:rPr sz="1200" dirty="0">
                <a:latin typeface="Arial"/>
                <a:cs typeface="Arial"/>
              </a:rPr>
              <a:t>factory to </a:t>
            </a:r>
            <a:r>
              <a:rPr sz="1200" spc="-5" dirty="0">
                <a:latin typeface="Arial"/>
                <a:cs typeface="Arial"/>
              </a:rPr>
              <a:t>your distribution center. How would you model this situation in  anyLogistix? </a:t>
            </a:r>
            <a:r>
              <a:rPr sz="1200" spc="5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trade-offs should you consider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transportation policy, inven-  </a:t>
            </a:r>
            <a:r>
              <a:rPr sz="1200" dirty="0">
                <a:latin typeface="Arial"/>
                <a:cs typeface="Arial"/>
              </a:rPr>
              <a:t>tory control </a:t>
            </a:r>
            <a:r>
              <a:rPr sz="1200" spc="-5" dirty="0">
                <a:latin typeface="Arial"/>
                <a:cs typeface="Arial"/>
              </a:rPr>
              <a:t>and warehouse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capacity?</a:t>
            </a:r>
            <a:endParaRPr sz="1200">
              <a:latin typeface="Arial"/>
              <a:cs typeface="Arial"/>
            </a:endParaRPr>
          </a:p>
          <a:p>
            <a:pPr marL="469265" marR="139700" indent="-227965">
              <a:lnSpc>
                <a:spcPts val="1380"/>
              </a:lnSpc>
              <a:spcBef>
                <a:spcPts val="68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How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analyze lead </a:t>
            </a:r>
            <a:r>
              <a:rPr sz="1200" dirty="0">
                <a:latin typeface="Arial"/>
                <a:cs typeface="Arial"/>
              </a:rPr>
              <a:t>time at </a:t>
            </a:r>
            <a:r>
              <a:rPr sz="1200" spc="-5" dirty="0">
                <a:latin typeface="Arial"/>
                <a:cs typeface="Arial"/>
              </a:rPr>
              <a:t>your customers in dynam-  ics?</a:t>
            </a:r>
            <a:endParaRPr sz="1200">
              <a:latin typeface="Arial"/>
              <a:cs typeface="Arial"/>
            </a:endParaRPr>
          </a:p>
          <a:p>
            <a:pPr marL="469265" marR="245745" indent="-227965">
              <a:lnSpc>
                <a:spcPts val="1380"/>
              </a:lnSpc>
              <a:spcBef>
                <a:spcPts val="67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Imagine you want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ship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product to the US from China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from India. How  would you </a:t>
            </a:r>
            <a:r>
              <a:rPr sz="1200" dirty="0">
                <a:latin typeface="Arial"/>
                <a:cs typeface="Arial"/>
              </a:rPr>
              <a:t>decide </a:t>
            </a:r>
            <a:r>
              <a:rPr sz="1200" spc="-1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single </a:t>
            </a:r>
            <a:r>
              <a:rPr sz="1200" dirty="0">
                <a:latin typeface="Arial"/>
                <a:cs typeface="Arial"/>
              </a:rPr>
              <a:t>or dual </a:t>
            </a:r>
            <a:r>
              <a:rPr sz="1200" spc="-5" dirty="0">
                <a:latin typeface="Arial"/>
                <a:cs typeface="Arial"/>
              </a:rPr>
              <a:t>sourcing is </a:t>
            </a:r>
            <a:r>
              <a:rPr sz="1200" dirty="0">
                <a:latin typeface="Arial"/>
                <a:cs typeface="Arial"/>
              </a:rPr>
              <a:t>more </a:t>
            </a:r>
            <a:r>
              <a:rPr sz="1200" spc="-5" dirty="0">
                <a:latin typeface="Arial"/>
                <a:cs typeface="Arial"/>
              </a:rPr>
              <a:t>efficient?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137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89507"/>
            <a:ext cx="5963920" cy="880491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69265" marR="46990" indent="-227965">
              <a:lnSpc>
                <a:spcPts val="1380"/>
              </a:lnSpc>
              <a:spcBef>
                <a:spcPts val="19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Imagine your manager </a:t>
            </a:r>
            <a:r>
              <a:rPr sz="1200" dirty="0">
                <a:latin typeface="Arial"/>
                <a:cs typeface="Arial"/>
              </a:rPr>
              <a:t>asks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analyze the impact of currently </a:t>
            </a:r>
            <a:r>
              <a:rPr sz="1200" dirty="0">
                <a:latin typeface="Arial"/>
                <a:cs typeface="Arial"/>
              </a:rPr>
              <a:t>used </a:t>
            </a:r>
            <a:r>
              <a:rPr sz="1200" spc="-5" dirty="0">
                <a:latin typeface="Arial"/>
                <a:cs typeface="Arial"/>
              </a:rPr>
              <a:t>sourcing  policy </a:t>
            </a:r>
            <a:r>
              <a:rPr sz="1200" dirty="0">
                <a:latin typeface="Arial"/>
                <a:cs typeface="Arial"/>
              </a:rPr>
              <a:t>on the </a:t>
            </a:r>
            <a:r>
              <a:rPr sz="1200" spc="-5" dirty="0">
                <a:latin typeface="Arial"/>
                <a:cs typeface="Arial"/>
              </a:rPr>
              <a:t>lead time. How would you model this situation in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anyLogistix?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Symbol"/>
              <a:buChar char=""/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400" b="1" spc="-5" dirty="0">
                <a:latin typeface="Arial"/>
                <a:cs typeface="Arial"/>
              </a:rPr>
              <a:t>Chapter</a:t>
            </a:r>
            <a:r>
              <a:rPr sz="1400" b="1" dirty="0">
                <a:latin typeface="Arial"/>
                <a:cs typeface="Arial"/>
              </a:rPr>
              <a:t> 4</a:t>
            </a:r>
            <a:endParaRPr sz="1400">
              <a:latin typeface="Arial"/>
              <a:cs typeface="Arial"/>
            </a:endParaRPr>
          </a:p>
          <a:p>
            <a:pPr marL="12700" marR="45720">
              <a:lnSpc>
                <a:spcPts val="1380"/>
              </a:lnSpc>
              <a:spcBef>
                <a:spcPts val="640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Chapter </a:t>
            </a:r>
            <a:r>
              <a:rPr sz="1200" dirty="0">
                <a:latin typeface="Arial"/>
                <a:cs typeface="Arial"/>
              </a:rPr>
              <a:t>4,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considered anyLogistix applications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risk management and control in  supply </a:t>
            </a:r>
            <a:r>
              <a:rPr sz="1200" dirty="0">
                <a:latin typeface="Arial"/>
                <a:cs typeface="Arial"/>
              </a:rPr>
              <a:t>chains. </a:t>
            </a:r>
            <a:r>
              <a:rPr sz="1200" spc="-5" dirty="0">
                <a:latin typeface="Arial"/>
                <a:cs typeface="Arial"/>
              </a:rPr>
              <a:t>Risks in supply </a:t>
            </a:r>
            <a:r>
              <a:rPr sz="1200" dirty="0">
                <a:latin typeface="Arial"/>
                <a:cs typeface="Arial"/>
              </a:rPr>
              <a:t>chains are </a:t>
            </a:r>
            <a:r>
              <a:rPr sz="1200" spc="-5" dirty="0">
                <a:latin typeface="Arial"/>
                <a:cs typeface="Arial"/>
              </a:rPr>
              <a:t>characterized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different frequency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5" dirty="0">
                <a:latin typeface="Arial"/>
                <a:cs typeface="Arial"/>
              </a:rPr>
              <a:t>per-  </a:t>
            </a:r>
            <a:r>
              <a:rPr sz="1200" spc="-5" dirty="0">
                <a:latin typeface="Arial"/>
                <a:cs typeface="Arial"/>
              </a:rPr>
              <a:t>formance impact.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High-frequency-low-impact disruptions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typically </a:t>
            </a:r>
            <a:r>
              <a:rPr sz="1200" dirty="0">
                <a:latin typeface="Arial"/>
                <a:cs typeface="Arial"/>
              </a:rPr>
              <a:t>considered </a:t>
            </a:r>
            <a:r>
              <a:rPr sz="1200" spc="-5" dirty="0">
                <a:latin typeface="Arial"/>
                <a:cs typeface="Arial"/>
              </a:rPr>
              <a:t>in light of bullwhip-effect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refer </a:t>
            </a:r>
            <a:r>
              <a:rPr sz="1200" spc="-1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demand and lead-time fluctuations. Bullwhip effect considers weekly/daily  demand and lead-time fluctuations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primary drivers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the changes in the supply chain  which </a:t>
            </a:r>
            <a:r>
              <a:rPr sz="1200" dirty="0">
                <a:latin typeface="Arial"/>
                <a:cs typeface="Arial"/>
              </a:rPr>
              <a:t>occur at </a:t>
            </a:r>
            <a:r>
              <a:rPr sz="1200" spc="-5" dirty="0">
                <a:latin typeface="Arial"/>
                <a:cs typeface="Arial"/>
              </a:rPr>
              <a:t>the parametric level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can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eliminated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a short-term </a:t>
            </a:r>
            <a:r>
              <a:rPr sz="1200" spc="-5" dirty="0">
                <a:latin typeface="Arial"/>
                <a:cs typeface="Arial"/>
              </a:rPr>
              <a:t>perspective. </a:t>
            </a:r>
            <a:r>
              <a:rPr sz="1200" dirty="0">
                <a:latin typeface="Arial"/>
                <a:cs typeface="Arial"/>
              </a:rPr>
              <a:t>In  </a:t>
            </a:r>
            <a:r>
              <a:rPr sz="1200" spc="-5" dirty="0">
                <a:latin typeface="Arial"/>
                <a:cs typeface="Arial"/>
              </a:rPr>
              <a:t>light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low-frequency-high-impact disruptions,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also considered ripple</a:t>
            </a:r>
            <a:r>
              <a:rPr sz="1200" spc="7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effect.</a:t>
            </a:r>
            <a:endParaRPr sz="1200">
              <a:latin typeface="Arial"/>
              <a:cs typeface="Arial"/>
            </a:endParaRPr>
          </a:p>
          <a:p>
            <a:pPr marL="12700" marR="139065">
              <a:lnSpc>
                <a:spcPct val="95900"/>
              </a:lnSpc>
              <a:spcBef>
                <a:spcPts val="56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learned how </a:t>
            </a:r>
            <a:r>
              <a:rPr sz="1200" dirty="0">
                <a:latin typeface="Arial"/>
                <a:cs typeface="Arial"/>
              </a:rPr>
              <a:t>to use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model and quantify bullwhip effect and ripple </a:t>
            </a:r>
            <a:r>
              <a:rPr sz="1200" dirty="0">
                <a:latin typeface="Arial"/>
                <a:cs typeface="Arial"/>
              </a:rPr>
              <a:t>ef-  fect. </a:t>
            </a:r>
            <a:r>
              <a:rPr sz="1200" spc="2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developed technical </a:t>
            </a:r>
            <a:r>
              <a:rPr sz="1200" dirty="0">
                <a:latin typeface="Arial"/>
                <a:cs typeface="Arial"/>
              </a:rPr>
              <a:t>skills on </a:t>
            </a:r>
            <a:r>
              <a:rPr sz="1200" spc="-5" dirty="0">
                <a:latin typeface="Arial"/>
                <a:cs typeface="Arial"/>
              </a:rPr>
              <a:t>batching, ordering rules and events. </a:t>
            </a:r>
            <a:r>
              <a:rPr sz="1200" dirty="0">
                <a:latin typeface="Arial"/>
                <a:cs typeface="Arial"/>
              </a:rPr>
              <a:t>Later, </a:t>
            </a:r>
            <a:r>
              <a:rPr sz="1200" spc="-10" dirty="0">
                <a:latin typeface="Arial"/>
                <a:cs typeface="Arial"/>
              </a:rPr>
              <a:t>we  </a:t>
            </a:r>
            <a:r>
              <a:rPr sz="1200" spc="-5" dirty="0">
                <a:latin typeface="Arial"/>
                <a:cs typeface="Arial"/>
              </a:rPr>
              <a:t>learned </a:t>
            </a:r>
            <a:r>
              <a:rPr sz="1200" dirty="0">
                <a:latin typeface="Arial"/>
                <a:cs typeface="Arial"/>
              </a:rPr>
              <a:t>how to </a:t>
            </a:r>
            <a:r>
              <a:rPr sz="1200" spc="-5" dirty="0">
                <a:latin typeface="Arial"/>
                <a:cs typeface="Arial"/>
              </a:rPr>
              <a:t>prepare and </a:t>
            </a:r>
            <a:r>
              <a:rPr sz="1200" dirty="0">
                <a:latin typeface="Arial"/>
                <a:cs typeface="Arial"/>
              </a:rPr>
              <a:t>run </a:t>
            </a:r>
            <a:r>
              <a:rPr sz="1200" spc="-5" dirty="0">
                <a:latin typeface="Arial"/>
                <a:cs typeface="Arial"/>
              </a:rPr>
              <a:t>variation and </a:t>
            </a:r>
            <a:r>
              <a:rPr sz="1200" dirty="0">
                <a:latin typeface="Arial"/>
                <a:cs typeface="Arial"/>
              </a:rPr>
              <a:t>comparison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experiments.</a:t>
            </a:r>
            <a:endParaRPr sz="1200">
              <a:latin typeface="Arial"/>
              <a:cs typeface="Arial"/>
            </a:endParaRPr>
          </a:p>
          <a:p>
            <a:pPr marL="12700" marR="88900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Finally,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focused on understanding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major trade-offs in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risk manage-  ment and their effect on efficiency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resilience. </a:t>
            </a:r>
            <a:r>
              <a:rPr sz="1200" spc="2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included proactive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reactive  recovery strategies in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spc="-5" dirty="0">
                <a:latin typeface="Arial"/>
                <a:cs typeface="Arial"/>
              </a:rPr>
              <a:t>Discussion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questions: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is the difference between bullwhip effect and ripple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effect?</a:t>
            </a:r>
            <a:endParaRPr sz="1200">
              <a:latin typeface="Arial"/>
              <a:cs typeface="Arial"/>
            </a:endParaRPr>
          </a:p>
          <a:p>
            <a:pPr marL="469265" marR="139065" indent="-227965">
              <a:lnSpc>
                <a:spcPts val="1380"/>
              </a:lnSpc>
              <a:spcBef>
                <a:spcPts val="70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How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you explain the meaning of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Products Bullwhip Effect </a:t>
            </a:r>
            <a:r>
              <a:rPr sz="1200" dirty="0">
                <a:latin typeface="Arial"/>
                <a:cs typeface="Arial"/>
              </a:rPr>
              <a:t>statistics </a:t>
            </a:r>
            <a:r>
              <a:rPr sz="1200" spc="-5" dirty="0">
                <a:latin typeface="Arial"/>
                <a:cs typeface="Arial"/>
              </a:rPr>
              <a:t>in  anyLogistix?</a:t>
            </a:r>
            <a:endParaRPr sz="1200">
              <a:latin typeface="Arial"/>
              <a:cs typeface="Arial"/>
            </a:endParaRPr>
          </a:p>
          <a:p>
            <a:pPr marL="469265" marR="48260" indent="-227965">
              <a:lnSpc>
                <a:spcPts val="1380"/>
              </a:lnSpc>
              <a:spcBef>
                <a:spcPts val="68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Imagine you need to increase the sales batch size </a:t>
            </a:r>
            <a:r>
              <a:rPr sz="1200" dirty="0">
                <a:latin typeface="Arial"/>
                <a:cs typeface="Arial"/>
              </a:rPr>
              <a:t>because </a:t>
            </a:r>
            <a:r>
              <a:rPr sz="1200" spc="-5" dirty="0">
                <a:latin typeface="Arial"/>
                <a:cs typeface="Arial"/>
              </a:rPr>
              <a:t>of transportation pol-  icy optimization. How might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decision affect other decisions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policies in the  supply </a:t>
            </a:r>
            <a:r>
              <a:rPr sz="1200" dirty="0">
                <a:latin typeface="Arial"/>
                <a:cs typeface="Arial"/>
              </a:rPr>
              <a:t>chain? </a:t>
            </a:r>
            <a:r>
              <a:rPr sz="1200" spc="-5" dirty="0">
                <a:latin typeface="Arial"/>
                <a:cs typeface="Arial"/>
              </a:rPr>
              <a:t>How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10" dirty="0">
                <a:latin typeface="Arial"/>
                <a:cs typeface="Arial"/>
              </a:rPr>
              <a:t>analyze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them?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9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does </a:t>
            </a:r>
            <a:r>
              <a:rPr sz="1200" dirty="0">
                <a:latin typeface="Arial"/>
                <a:cs typeface="Arial"/>
              </a:rPr>
              <a:t>BWE </a:t>
            </a:r>
            <a:r>
              <a:rPr sz="1200" spc="-5" dirty="0">
                <a:latin typeface="Arial"/>
                <a:cs typeface="Arial"/>
              </a:rPr>
              <a:t>mean? </a:t>
            </a:r>
            <a:r>
              <a:rPr sz="1200" spc="10" dirty="0">
                <a:latin typeface="Arial"/>
                <a:cs typeface="Arial"/>
              </a:rPr>
              <a:t>Why </a:t>
            </a:r>
            <a:r>
              <a:rPr sz="1200" spc="-5" dirty="0">
                <a:latin typeface="Arial"/>
                <a:cs typeface="Arial"/>
              </a:rPr>
              <a:t>does it allow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identify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bullwhip</a:t>
            </a:r>
            <a:r>
              <a:rPr sz="1200" spc="-7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effect?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1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</a:t>
            </a:r>
            <a:r>
              <a:rPr sz="1200" spc="-5" dirty="0">
                <a:latin typeface="Arial"/>
                <a:cs typeface="Arial"/>
              </a:rPr>
              <a:t>does it mean </a:t>
            </a:r>
            <a:r>
              <a:rPr sz="1200" spc="-10" dirty="0">
                <a:latin typeface="Arial"/>
                <a:cs typeface="Arial"/>
              </a:rPr>
              <a:t>if </a:t>
            </a:r>
            <a:r>
              <a:rPr sz="1200" spc="5" dirty="0">
                <a:latin typeface="Arial"/>
                <a:cs typeface="Arial"/>
              </a:rPr>
              <a:t>BWE </a:t>
            </a:r>
            <a:r>
              <a:rPr sz="1200" dirty="0">
                <a:latin typeface="Arial"/>
                <a:cs typeface="Arial"/>
              </a:rPr>
              <a:t>=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1?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Does it </a:t>
            </a:r>
            <a:r>
              <a:rPr sz="1200" dirty="0">
                <a:latin typeface="Arial"/>
                <a:cs typeface="Arial"/>
              </a:rPr>
              <a:t>make </a:t>
            </a:r>
            <a:r>
              <a:rPr sz="1200" spc="-5" dirty="0">
                <a:latin typeface="Arial"/>
                <a:cs typeface="Arial"/>
              </a:rPr>
              <a:t>sense to measure </a:t>
            </a:r>
            <a:r>
              <a:rPr sz="1200" dirty="0">
                <a:latin typeface="Arial"/>
                <a:cs typeface="Arial"/>
              </a:rPr>
              <a:t>BWE for a number </a:t>
            </a:r>
            <a:r>
              <a:rPr sz="1200" spc="-5" dirty="0">
                <a:latin typeface="Arial"/>
                <a:cs typeface="Arial"/>
              </a:rPr>
              <a:t>of</a:t>
            </a:r>
            <a:r>
              <a:rPr sz="1200" spc="-5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products?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How </a:t>
            </a:r>
            <a:r>
              <a:rPr sz="1200" dirty="0">
                <a:latin typeface="Arial"/>
                <a:cs typeface="Arial"/>
              </a:rPr>
              <a:t>does the BWE </a:t>
            </a:r>
            <a:r>
              <a:rPr sz="1200" spc="-5" dirty="0">
                <a:latin typeface="Arial"/>
                <a:cs typeface="Arial"/>
              </a:rPr>
              <a:t>depend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the inventory </a:t>
            </a:r>
            <a:r>
              <a:rPr sz="1200" dirty="0">
                <a:latin typeface="Arial"/>
                <a:cs typeface="Arial"/>
              </a:rPr>
              <a:t>control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policy?</a:t>
            </a:r>
            <a:endParaRPr sz="1200">
              <a:latin typeface="Arial"/>
              <a:cs typeface="Arial"/>
            </a:endParaRPr>
          </a:p>
          <a:p>
            <a:pPr marL="469265" marR="34925" indent="-227965">
              <a:lnSpc>
                <a:spcPts val="1380"/>
              </a:lnSpc>
              <a:spcBef>
                <a:spcPts val="7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Create three scenarios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different demand distributions and use the </a:t>
            </a:r>
            <a:r>
              <a:rPr sz="1200" b="1" spc="-5" dirty="0">
                <a:latin typeface="Arial"/>
                <a:cs typeface="Arial"/>
              </a:rPr>
              <a:t>Compari-  </a:t>
            </a:r>
            <a:r>
              <a:rPr sz="1200" b="1" dirty="0">
                <a:latin typeface="Arial"/>
                <a:cs typeface="Arial"/>
              </a:rPr>
              <a:t>son </a:t>
            </a:r>
            <a:r>
              <a:rPr sz="1200" spc="-5" dirty="0">
                <a:latin typeface="Arial"/>
                <a:cs typeface="Arial"/>
              </a:rPr>
              <a:t>experiment to compare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them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8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What kinds </a:t>
            </a:r>
            <a:r>
              <a:rPr sz="1200" spc="-5" dirty="0">
                <a:latin typeface="Arial"/>
                <a:cs typeface="Arial"/>
              </a:rPr>
              <a:t>of events can you add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your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model?</a:t>
            </a:r>
            <a:endParaRPr sz="1200">
              <a:latin typeface="Arial"/>
              <a:cs typeface="Arial"/>
            </a:endParaRPr>
          </a:p>
          <a:p>
            <a:pPr marL="469265" marR="41275" indent="-227965">
              <a:lnSpc>
                <a:spcPts val="1380"/>
              </a:lnSpc>
              <a:spcBef>
                <a:spcPts val="7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Imagine you need to analyze performance impacts of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strike </a:t>
            </a:r>
            <a:r>
              <a:rPr sz="1200" dirty="0">
                <a:latin typeface="Arial"/>
                <a:cs typeface="Arial"/>
              </a:rPr>
              <a:t>at a </a:t>
            </a:r>
            <a:r>
              <a:rPr sz="1200" spc="-5" dirty="0">
                <a:latin typeface="Arial"/>
                <a:cs typeface="Arial"/>
              </a:rPr>
              <a:t>transportation  company,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fire </a:t>
            </a:r>
            <a:r>
              <a:rPr sz="1200" dirty="0">
                <a:latin typeface="Arial"/>
                <a:cs typeface="Arial"/>
              </a:rPr>
              <a:t>at a </a:t>
            </a:r>
            <a:r>
              <a:rPr sz="1200" spc="-5" dirty="0">
                <a:latin typeface="Arial"/>
                <a:cs typeface="Arial"/>
              </a:rPr>
              <a:t>distribution center, and an explosion </a:t>
            </a:r>
            <a:r>
              <a:rPr sz="1200" dirty="0">
                <a:latin typeface="Arial"/>
                <a:cs typeface="Arial"/>
              </a:rPr>
              <a:t>at a </a:t>
            </a:r>
            <a:r>
              <a:rPr sz="1200" spc="-5" dirty="0">
                <a:latin typeface="Arial"/>
                <a:cs typeface="Arial"/>
              </a:rPr>
              <a:t>factory. </a:t>
            </a:r>
            <a:r>
              <a:rPr sz="1200" dirty="0">
                <a:latin typeface="Arial"/>
                <a:cs typeface="Arial"/>
              </a:rPr>
              <a:t>How </a:t>
            </a:r>
            <a:r>
              <a:rPr sz="1200" spc="-5" dirty="0">
                <a:latin typeface="Arial"/>
                <a:cs typeface="Arial"/>
              </a:rPr>
              <a:t>would  you model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10" dirty="0">
                <a:latin typeface="Arial"/>
                <a:cs typeface="Arial"/>
              </a:rPr>
              <a:t>in anyLogistix? </a:t>
            </a:r>
            <a:r>
              <a:rPr sz="1200" spc="5" dirty="0">
                <a:latin typeface="Arial"/>
                <a:cs typeface="Arial"/>
              </a:rPr>
              <a:t>Which </a:t>
            </a:r>
            <a:r>
              <a:rPr sz="1200" spc="-5" dirty="0">
                <a:latin typeface="Arial"/>
                <a:cs typeface="Arial"/>
              </a:rPr>
              <a:t>experiments would you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use?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9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How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you analyze different </a:t>
            </a:r>
            <a:r>
              <a:rPr sz="1200" spc="-10" dirty="0">
                <a:latin typeface="Arial"/>
                <a:cs typeface="Arial"/>
              </a:rPr>
              <a:t>ways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event may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happen?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you want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vary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location of </a:t>
            </a:r>
            <a:r>
              <a:rPr sz="1200" dirty="0">
                <a:latin typeface="Arial"/>
                <a:cs typeface="Arial"/>
              </a:rPr>
              <a:t>a factory </a:t>
            </a:r>
            <a:r>
              <a:rPr sz="1200" spc="-5" dirty="0">
                <a:latin typeface="Arial"/>
                <a:cs typeface="Arial"/>
              </a:rPr>
              <a:t>how would you </a:t>
            </a:r>
            <a:r>
              <a:rPr sz="1200" dirty="0">
                <a:latin typeface="Arial"/>
                <a:cs typeface="Arial"/>
              </a:rPr>
              <a:t>do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this?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1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How </a:t>
            </a:r>
            <a:r>
              <a:rPr sz="1200" dirty="0">
                <a:latin typeface="Arial"/>
                <a:cs typeface="Arial"/>
              </a:rPr>
              <a:t>do </a:t>
            </a:r>
            <a:r>
              <a:rPr sz="1200" spc="-5" dirty="0">
                <a:latin typeface="Arial"/>
                <a:cs typeface="Arial"/>
              </a:rPr>
              <a:t>you vary suppliers in sourcing policy?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How </a:t>
            </a:r>
            <a:r>
              <a:rPr sz="1200" dirty="0">
                <a:latin typeface="Arial"/>
                <a:cs typeface="Arial"/>
              </a:rPr>
              <a:t>do </a:t>
            </a:r>
            <a:r>
              <a:rPr sz="1200" b="1" spc="-5" dirty="0">
                <a:latin typeface="Arial"/>
                <a:cs typeface="Arial"/>
              </a:rPr>
              <a:t>Variation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b="1" spc="-5" dirty="0">
                <a:latin typeface="Arial"/>
                <a:cs typeface="Arial"/>
              </a:rPr>
              <a:t>Comparison </a:t>
            </a:r>
            <a:r>
              <a:rPr sz="1200" spc="-5" dirty="0">
                <a:latin typeface="Arial"/>
                <a:cs typeface="Arial"/>
              </a:rPr>
              <a:t>experiments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differ?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6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Which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parameters </a:t>
            </a:r>
            <a:r>
              <a:rPr sz="1200" dirty="0">
                <a:latin typeface="Arial"/>
                <a:cs typeface="Arial"/>
              </a:rPr>
              <a:t>can be </a:t>
            </a:r>
            <a:r>
              <a:rPr sz="1200" spc="-5" dirty="0">
                <a:latin typeface="Arial"/>
                <a:cs typeface="Arial"/>
              </a:rPr>
              <a:t>varied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in what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decisions?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138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5791"/>
            <a:ext cx="3728085" cy="2692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5" dirty="0">
                <a:latin typeface="Arial"/>
                <a:cs typeface="Arial"/>
              </a:rPr>
              <a:t>Avoiding Typical </a:t>
            </a:r>
            <a:r>
              <a:rPr sz="1600" b="1" spc="-10" dirty="0">
                <a:latin typeface="Arial"/>
                <a:cs typeface="Arial"/>
              </a:rPr>
              <a:t>Conceptual</a:t>
            </a:r>
            <a:r>
              <a:rPr sz="1600" b="1" dirty="0">
                <a:latin typeface="Arial"/>
                <a:cs typeface="Arial"/>
              </a:rPr>
              <a:t> Mistakes</a:t>
            </a:r>
            <a:endParaRPr sz="16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900988" y="1362709"/>
          <a:ext cx="5943600" cy="84607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826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6417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Number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Description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Possible Remedies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131445" algn="just">
                        <a:lnSpc>
                          <a:spcPct val="95900"/>
                        </a:lnSpc>
                        <a:spcBef>
                          <a:spcPts val="61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Your simulation experiment does  not start;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supply chain objects  are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not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connected on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map.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You need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define sourcing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rules.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1228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170815">
                        <a:lnSpc>
                          <a:spcPct val="95900"/>
                        </a:lnSpc>
                        <a:spcBef>
                          <a:spcPts val="61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Your simulation experiment does  not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start or it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starts,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but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ends  quickly.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346075" marR="224154" indent="-182880">
                        <a:lnSpc>
                          <a:spcPts val="1260"/>
                        </a:lnSpc>
                        <a:spcBef>
                          <a:spcPts val="730"/>
                        </a:spcBef>
                        <a:buFont typeface="Symbol"/>
                        <a:buChar char=""/>
                        <a:tabLst>
                          <a:tab pos="346710" algn="l"/>
                        </a:tabLst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Check maximum warehouse or factory  capacity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346075" marR="194310" indent="-182880">
                        <a:lnSpc>
                          <a:spcPts val="1260"/>
                        </a:lnSpc>
                        <a:spcBef>
                          <a:spcPts val="85"/>
                        </a:spcBef>
                        <a:buFont typeface="Symbol"/>
                        <a:buChar char=""/>
                        <a:tabLst>
                          <a:tab pos="346710" algn="l"/>
                        </a:tabLst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Too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long production time or processing  time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346075" marR="248285" indent="-182880">
                        <a:lnSpc>
                          <a:spcPts val="1260"/>
                        </a:lnSpc>
                        <a:spcBef>
                          <a:spcPts val="85"/>
                        </a:spcBef>
                        <a:buFont typeface="Symbol"/>
                        <a:buChar char=""/>
                        <a:tabLst>
                          <a:tab pos="346710" algn="l"/>
                        </a:tabLst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Check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assignments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objects and  products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</a:t>
                      </a:r>
                      <a:r>
                        <a:rPr sz="11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groups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346075" marR="319405" indent="-182880">
                        <a:lnSpc>
                          <a:spcPts val="1260"/>
                        </a:lnSpc>
                        <a:spcBef>
                          <a:spcPts val="80"/>
                        </a:spcBef>
                        <a:buFont typeface="Symbol"/>
                        <a:buChar char=""/>
                        <a:tabLst>
                          <a:tab pos="346710" algn="l"/>
                        </a:tabLst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You need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define Inventory policies  need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for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all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sites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346075" marR="60325" indent="-182880">
                        <a:lnSpc>
                          <a:spcPts val="1260"/>
                        </a:lnSpc>
                        <a:spcBef>
                          <a:spcPts val="90"/>
                        </a:spcBef>
                        <a:buFont typeface="Symbol"/>
                        <a:buChar char=""/>
                        <a:tabLst>
                          <a:tab pos="346710" algn="l"/>
                        </a:tabLst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You need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define Paths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for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all stages in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supply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chain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927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135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80010">
                        <a:lnSpc>
                          <a:spcPct val="95900"/>
                        </a:lnSpc>
                        <a:spcBef>
                          <a:spcPts val="61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In the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network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optimization experi-  ment, you cannot select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some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sites for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optimization.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 marR="19748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In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Factory/distribution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centers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, the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Inclu-  sion 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type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should be</a:t>
                      </a:r>
                      <a:r>
                        <a:rPr sz="11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Consider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31521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117475">
                        <a:lnSpc>
                          <a:spcPct val="95900"/>
                        </a:lnSpc>
                        <a:spcBef>
                          <a:spcPts val="61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After an order aggregation in  transportation policy, your simula-  tion experiment does not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run.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 marR="88265">
                        <a:lnSpc>
                          <a:spcPct val="95800"/>
                        </a:lnSpc>
                        <a:spcBef>
                          <a:spcPts val="61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Our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decision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increase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transportation  quantity means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we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also need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increase the  inventory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control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policy’s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MAX-Level. If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we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don’t increase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MAX-Level,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insufficient  warehouse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capacity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will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stop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our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simulation  experiment.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755" marR="57150">
                        <a:lnSpc>
                          <a:spcPct val="95900"/>
                        </a:lnSpc>
                        <a:spcBef>
                          <a:spcPts val="59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It’s also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a good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idea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increase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MIN-level  since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replenishment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interval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will be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in-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creased.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755">
                        <a:lnSpc>
                          <a:spcPct val="100000"/>
                        </a:lnSpc>
                        <a:spcBef>
                          <a:spcPts val="5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--or—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755" marR="120014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Ensure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aggregation policy is aligned with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inventory control policy’s Max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value.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0010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195580">
                        <a:lnSpc>
                          <a:spcPct val="95800"/>
                        </a:lnSpc>
                        <a:spcBef>
                          <a:spcPts val="61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Your experiment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with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BOM does  not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show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any activities between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suppliers and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assembly  factory.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 marR="55880" algn="just">
                        <a:lnSpc>
                          <a:spcPct val="95900"/>
                        </a:lnSpc>
                        <a:spcBef>
                          <a:spcPts val="61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In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Inventory, you need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define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inventory  policy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for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all products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BOM, not only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for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the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final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product.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4198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6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343535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You cannot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see 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an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experi-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ment’s complete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results.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 marR="227965" algn="just">
                        <a:lnSpc>
                          <a:spcPct val="95600"/>
                        </a:lnSpc>
                        <a:spcBef>
                          <a:spcPts val="62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Click any other experiment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scenario and  then return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your experiment. You should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see 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complete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results.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937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28270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7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193675">
                        <a:lnSpc>
                          <a:spcPct val="95800"/>
                        </a:lnSpc>
                        <a:spcBef>
                          <a:spcPts val="61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In 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experiment’s results,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you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only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see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transportation costs for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connection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between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cus-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tomers and distribution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center.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120" marR="240665" algn="just">
                        <a:lnSpc>
                          <a:spcPts val="1260"/>
                        </a:lnSpc>
                        <a:spcBef>
                          <a:spcPts val="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You don’t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see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costs for the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con-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nection between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distribution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center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and</a:t>
                      </a:r>
                      <a:r>
                        <a:rPr sz="1100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factory.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 marR="8001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Activate transportation costs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for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the factory in  your experiment’s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Configure statistics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area.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139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943600" cy="352615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826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6417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1877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Number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Description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755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Possible Remedies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135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8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342265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In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your simulation experiment,  time is running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but nothing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is  shipped.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 marR="105410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Check demand parameters, backorder policy  and initial inventory.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0137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9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8572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Orders are not shipped to custom-  ers.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 marR="87630">
                        <a:lnSpc>
                          <a:spcPct val="95800"/>
                        </a:lnSpc>
                        <a:spcBef>
                          <a:spcPts val="61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Check LTL and FTL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policies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and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corre-  sponding minimum ratio, aggregation periods  as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well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as product characteristics and trans-  portation capacities.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5704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10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8572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Orders are not shipped to custom-  ers.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755" marR="29654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inventory policies, vehicle types and  transportation policies are not</a:t>
                      </a:r>
                      <a:r>
                        <a:rPr sz="11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compatible.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755" marR="111760">
                        <a:lnSpc>
                          <a:spcPct val="95800"/>
                        </a:lnSpc>
                        <a:spcBef>
                          <a:spcPts val="57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For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example,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some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large vehicles with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a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LTL  policy of min. load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0.8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and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an aggregation  period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of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10 days waste time waiting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load 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vehicles.</a:t>
                      </a:r>
                      <a:endParaRPr sz="1100">
                        <a:latin typeface="Arial"/>
                        <a:cs typeface="Arial"/>
                      </a:endParaRPr>
                    </a:p>
                    <a:p>
                      <a:pPr marL="71755" marR="219710" algn="just">
                        <a:lnSpc>
                          <a:spcPct val="95900"/>
                        </a:lnSpc>
                        <a:spcBef>
                          <a:spcPts val="59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You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can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fulfill more customer orders by re-  ducing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the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vehicle size and increasing your  inventory policy’s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parameters.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140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9361119"/>
            <a:ext cx="337248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5" dirty="0">
                <a:latin typeface="Arial"/>
                <a:cs typeface="Arial"/>
              </a:rPr>
              <a:t>1: </a:t>
            </a:r>
            <a:r>
              <a:rPr sz="1200" spc="-5" dirty="0">
                <a:latin typeface="Arial"/>
                <a:cs typeface="Arial"/>
              </a:rPr>
              <a:t>Initial and planned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430" y="6131044"/>
            <a:ext cx="1510665" cy="1311910"/>
          </a:xfrm>
          <a:custGeom>
            <a:avLst/>
            <a:gdLst/>
            <a:ahLst/>
            <a:cxnLst/>
            <a:rect l="l" t="t" r="r" b="b"/>
            <a:pathLst>
              <a:path w="1510664" h="1311909">
                <a:moveTo>
                  <a:pt x="0" y="1311532"/>
                </a:moveTo>
                <a:lnTo>
                  <a:pt x="1510361" y="1311532"/>
                </a:lnTo>
                <a:lnTo>
                  <a:pt x="1510361" y="0"/>
                </a:lnTo>
                <a:lnTo>
                  <a:pt x="0" y="0"/>
                </a:lnTo>
                <a:lnTo>
                  <a:pt x="0" y="1311532"/>
                </a:lnTo>
                <a:close/>
              </a:path>
            </a:pathLst>
          </a:custGeom>
          <a:solidFill>
            <a:srgbClr val="EDEB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002217" y="7004714"/>
            <a:ext cx="1360805" cy="29400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83820" rIns="0" bIns="0" rtlCol="0">
            <a:spAutoFit/>
          </a:bodyPr>
          <a:lstStyle/>
          <a:p>
            <a:pPr marL="60960">
              <a:lnSpc>
                <a:spcPct val="100000"/>
              </a:lnSpc>
              <a:spcBef>
                <a:spcPts val="660"/>
              </a:spcBef>
            </a:pPr>
            <a:r>
              <a:rPr sz="800" b="1" spc="-10" dirty="0">
                <a:solidFill>
                  <a:srgbClr val="C0504D"/>
                </a:solidFill>
                <a:latin typeface="Arial"/>
                <a:cs typeface="Arial"/>
              </a:rPr>
              <a:t>Italy, </a:t>
            </a:r>
            <a:r>
              <a:rPr sz="800" b="1" spc="5" dirty="0">
                <a:solidFill>
                  <a:srgbClr val="C0504D"/>
                </a:solidFill>
                <a:latin typeface="Arial"/>
                <a:cs typeface="Arial"/>
              </a:rPr>
              <a:t>Greece,</a:t>
            </a:r>
            <a:r>
              <a:rPr sz="800" b="1" dirty="0">
                <a:solidFill>
                  <a:srgbClr val="C0504D"/>
                </a:solidFill>
                <a:latin typeface="Arial"/>
                <a:cs typeface="Arial"/>
              </a:rPr>
              <a:t> </a:t>
            </a:r>
            <a:r>
              <a:rPr sz="800" b="1" spc="-5" dirty="0">
                <a:solidFill>
                  <a:srgbClr val="C0504D"/>
                </a:solidFill>
                <a:latin typeface="Arial"/>
                <a:cs typeface="Arial"/>
              </a:rPr>
              <a:t>Turkey</a:t>
            </a:r>
            <a:endParaRPr sz="8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02217" y="6616188"/>
            <a:ext cx="1360805" cy="29400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83820" rIns="0" bIns="0" rtlCol="0">
            <a:spAutoFit/>
          </a:bodyPr>
          <a:lstStyle/>
          <a:p>
            <a:pPr marL="60960">
              <a:lnSpc>
                <a:spcPct val="100000"/>
              </a:lnSpc>
              <a:spcBef>
                <a:spcPts val="660"/>
              </a:spcBef>
            </a:pPr>
            <a:r>
              <a:rPr sz="800" b="1" spc="5" dirty="0">
                <a:solidFill>
                  <a:srgbClr val="C0504D"/>
                </a:solidFill>
                <a:latin typeface="Arial"/>
                <a:cs typeface="Arial"/>
              </a:rPr>
              <a:t>Spain</a:t>
            </a:r>
            <a:endParaRPr sz="8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002217" y="6228690"/>
            <a:ext cx="1360805" cy="294005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83185" rIns="0" bIns="0" rtlCol="0">
            <a:spAutoFit/>
          </a:bodyPr>
          <a:lstStyle/>
          <a:p>
            <a:pPr marL="60960">
              <a:lnSpc>
                <a:spcPct val="100000"/>
              </a:lnSpc>
              <a:spcBef>
                <a:spcPts val="655"/>
              </a:spcBef>
            </a:pPr>
            <a:r>
              <a:rPr sz="800" b="1" dirty="0">
                <a:solidFill>
                  <a:srgbClr val="C0504D"/>
                </a:solidFill>
                <a:latin typeface="Arial"/>
                <a:cs typeface="Arial"/>
              </a:rPr>
              <a:t>Overseas,</a:t>
            </a:r>
            <a:r>
              <a:rPr sz="800" b="1" spc="-25" dirty="0">
                <a:solidFill>
                  <a:srgbClr val="C0504D"/>
                </a:solidFill>
                <a:latin typeface="Arial"/>
                <a:cs typeface="Arial"/>
              </a:rPr>
              <a:t> </a:t>
            </a:r>
            <a:r>
              <a:rPr sz="800" b="1" dirty="0">
                <a:solidFill>
                  <a:srgbClr val="C0504D"/>
                </a:solidFill>
                <a:latin typeface="Arial"/>
                <a:cs typeface="Arial"/>
              </a:rPr>
              <a:t>Benelux</a:t>
            </a:r>
            <a:endParaRPr sz="8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5519934" y="6131044"/>
            <a:ext cx="1140460" cy="1311910"/>
          </a:xfrm>
          <a:custGeom>
            <a:avLst/>
            <a:gdLst/>
            <a:ahLst/>
            <a:cxnLst/>
            <a:rect l="l" t="t" r="r" b="b"/>
            <a:pathLst>
              <a:path w="1140459" h="1311909">
                <a:moveTo>
                  <a:pt x="0" y="1311532"/>
                </a:moveTo>
                <a:lnTo>
                  <a:pt x="1140224" y="1311532"/>
                </a:lnTo>
                <a:lnTo>
                  <a:pt x="1140224" y="0"/>
                </a:lnTo>
                <a:lnTo>
                  <a:pt x="0" y="0"/>
                </a:lnTo>
                <a:lnTo>
                  <a:pt x="0" y="1311532"/>
                </a:lnTo>
                <a:close/>
              </a:path>
            </a:pathLst>
          </a:custGeom>
          <a:solidFill>
            <a:srgbClr val="EDEB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5584708" y="6237940"/>
            <a:ext cx="1020444" cy="106934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900">
              <a:latin typeface="Times New Roman"/>
              <a:cs typeface="Times New Roman"/>
            </a:endParaRPr>
          </a:p>
          <a:p>
            <a:pPr marL="142240">
              <a:lnSpc>
                <a:spcPct val="100000"/>
              </a:lnSpc>
              <a:spcBef>
                <a:spcPts val="5"/>
              </a:spcBef>
            </a:pPr>
            <a:r>
              <a:rPr sz="800" b="1" u="sng" spc="-15" dirty="0">
                <a:solidFill>
                  <a:srgbClr val="CC3300"/>
                </a:solidFill>
                <a:uFill>
                  <a:solidFill>
                    <a:srgbClr val="CC3300"/>
                  </a:solidFill>
                </a:uFill>
                <a:latin typeface="Arial"/>
                <a:cs typeface="Arial"/>
              </a:rPr>
              <a:t>LTL</a:t>
            </a:r>
            <a:r>
              <a:rPr sz="800" b="1" u="sng" spc="-100" dirty="0">
                <a:solidFill>
                  <a:srgbClr val="CC3300"/>
                </a:solidFill>
                <a:uFill>
                  <a:solidFill>
                    <a:srgbClr val="CC3300"/>
                  </a:solidFill>
                </a:uFill>
                <a:latin typeface="Arial"/>
                <a:cs typeface="Arial"/>
              </a:rPr>
              <a:t> </a:t>
            </a:r>
            <a:r>
              <a:rPr sz="800" b="1" u="sng" spc="5" dirty="0">
                <a:solidFill>
                  <a:srgbClr val="CC3300"/>
                </a:solidFill>
                <a:uFill>
                  <a:solidFill>
                    <a:srgbClr val="CC3300"/>
                  </a:solidFill>
                </a:uFill>
                <a:latin typeface="Arial"/>
                <a:cs typeface="Arial"/>
              </a:rPr>
              <a:t>Shipments</a:t>
            </a:r>
            <a:endParaRPr sz="800">
              <a:latin typeface="Arial"/>
              <a:cs typeface="Arial"/>
            </a:endParaRPr>
          </a:p>
          <a:p>
            <a:pPr marL="128905">
              <a:lnSpc>
                <a:spcPct val="100000"/>
              </a:lnSpc>
              <a:spcBef>
                <a:spcPts val="204"/>
              </a:spcBef>
            </a:pPr>
            <a:r>
              <a:rPr sz="800" b="1" dirty="0">
                <a:solidFill>
                  <a:srgbClr val="CC3300"/>
                </a:solidFill>
                <a:latin typeface="Arial"/>
                <a:cs typeface="Arial"/>
              </a:rPr>
              <a:t>to regional</a:t>
            </a:r>
            <a:r>
              <a:rPr sz="800" b="1" spc="-40" dirty="0">
                <a:solidFill>
                  <a:srgbClr val="CC3300"/>
                </a:solidFill>
                <a:latin typeface="Arial"/>
                <a:cs typeface="Arial"/>
              </a:rPr>
              <a:t> </a:t>
            </a:r>
            <a:r>
              <a:rPr sz="800" b="1" dirty="0">
                <a:solidFill>
                  <a:srgbClr val="CC3300"/>
                </a:solidFill>
                <a:latin typeface="Arial"/>
                <a:cs typeface="Arial"/>
              </a:rPr>
              <a:t>DCs</a:t>
            </a:r>
            <a:endParaRPr sz="800">
              <a:latin typeface="Arial"/>
              <a:cs typeface="Arial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2421072" y="6280082"/>
            <a:ext cx="3099435" cy="51435"/>
          </a:xfrm>
          <a:custGeom>
            <a:avLst/>
            <a:gdLst/>
            <a:ahLst/>
            <a:cxnLst/>
            <a:rect l="l" t="t" r="r" b="b"/>
            <a:pathLst>
              <a:path w="3099435" h="51435">
                <a:moveTo>
                  <a:pt x="3047454" y="0"/>
                </a:moveTo>
                <a:lnTo>
                  <a:pt x="3047454" y="51392"/>
                </a:lnTo>
                <a:lnTo>
                  <a:pt x="3090636" y="29807"/>
                </a:lnTo>
                <a:lnTo>
                  <a:pt x="3056022" y="29807"/>
                </a:lnTo>
                <a:lnTo>
                  <a:pt x="3056022" y="21584"/>
                </a:lnTo>
                <a:lnTo>
                  <a:pt x="3090636" y="21584"/>
                </a:lnTo>
                <a:lnTo>
                  <a:pt x="3047454" y="0"/>
                </a:lnTo>
                <a:close/>
              </a:path>
              <a:path w="3099435" h="51435">
                <a:moveTo>
                  <a:pt x="3047454" y="21584"/>
                </a:moveTo>
                <a:lnTo>
                  <a:pt x="0" y="21584"/>
                </a:lnTo>
                <a:lnTo>
                  <a:pt x="0" y="29807"/>
                </a:lnTo>
                <a:lnTo>
                  <a:pt x="3047454" y="29807"/>
                </a:lnTo>
                <a:lnTo>
                  <a:pt x="3047454" y="21584"/>
                </a:lnTo>
                <a:close/>
              </a:path>
              <a:path w="3099435" h="51435">
                <a:moveTo>
                  <a:pt x="3090636" y="21584"/>
                </a:moveTo>
                <a:lnTo>
                  <a:pt x="3056022" y="21584"/>
                </a:lnTo>
                <a:lnTo>
                  <a:pt x="3056022" y="29807"/>
                </a:lnTo>
                <a:lnTo>
                  <a:pt x="3090636" y="29807"/>
                </a:lnTo>
                <a:lnTo>
                  <a:pt x="3098862" y="25696"/>
                </a:lnTo>
                <a:lnTo>
                  <a:pt x="3090636" y="21584"/>
                </a:lnTo>
                <a:close/>
              </a:path>
            </a:pathLst>
          </a:custGeom>
          <a:solidFill>
            <a:srgbClr val="3399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2420558" y="6321281"/>
            <a:ext cx="3099435" cy="407034"/>
          </a:xfrm>
          <a:custGeom>
            <a:avLst/>
            <a:gdLst/>
            <a:ahLst/>
            <a:cxnLst/>
            <a:rect l="l" t="t" r="r" b="b"/>
            <a:pathLst>
              <a:path w="3099435" h="407034">
                <a:moveTo>
                  <a:pt x="3047857" y="385161"/>
                </a:moveTo>
                <a:lnTo>
                  <a:pt x="3045226" y="406599"/>
                </a:lnTo>
                <a:lnTo>
                  <a:pt x="3099376" y="387412"/>
                </a:lnTo>
                <a:lnTo>
                  <a:pt x="3097568" y="386213"/>
                </a:lnTo>
                <a:lnTo>
                  <a:pt x="3056365" y="386213"/>
                </a:lnTo>
                <a:lnTo>
                  <a:pt x="3047857" y="385161"/>
                </a:lnTo>
                <a:close/>
              </a:path>
              <a:path w="3099435" h="407034">
                <a:moveTo>
                  <a:pt x="3048856" y="377020"/>
                </a:moveTo>
                <a:lnTo>
                  <a:pt x="3047857" y="385161"/>
                </a:lnTo>
                <a:lnTo>
                  <a:pt x="3056365" y="386213"/>
                </a:lnTo>
                <a:lnTo>
                  <a:pt x="3057393" y="378076"/>
                </a:lnTo>
                <a:lnTo>
                  <a:pt x="3048856" y="377020"/>
                </a:lnTo>
                <a:close/>
              </a:path>
              <a:path w="3099435" h="407034">
                <a:moveTo>
                  <a:pt x="3051481" y="355635"/>
                </a:moveTo>
                <a:lnTo>
                  <a:pt x="3048856" y="377020"/>
                </a:lnTo>
                <a:lnTo>
                  <a:pt x="3057393" y="378076"/>
                </a:lnTo>
                <a:lnTo>
                  <a:pt x="3056365" y="386213"/>
                </a:lnTo>
                <a:lnTo>
                  <a:pt x="3097568" y="386213"/>
                </a:lnTo>
                <a:lnTo>
                  <a:pt x="3051481" y="355635"/>
                </a:lnTo>
                <a:close/>
              </a:path>
              <a:path w="3099435" h="407034">
                <a:moveTo>
                  <a:pt x="1028" y="0"/>
                </a:moveTo>
                <a:lnTo>
                  <a:pt x="0" y="8137"/>
                </a:lnTo>
                <a:lnTo>
                  <a:pt x="3047857" y="385161"/>
                </a:lnTo>
                <a:lnTo>
                  <a:pt x="3048856" y="377020"/>
                </a:lnTo>
                <a:lnTo>
                  <a:pt x="1028" y="0"/>
                </a:lnTo>
                <a:close/>
              </a:path>
            </a:pathLst>
          </a:custGeom>
          <a:solidFill>
            <a:srgbClr val="3399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2420044" y="6370704"/>
            <a:ext cx="3100070" cy="792480"/>
          </a:xfrm>
          <a:custGeom>
            <a:avLst/>
            <a:gdLst/>
            <a:ahLst/>
            <a:cxnLst/>
            <a:rect l="l" t="t" r="r" b="b"/>
            <a:pathLst>
              <a:path w="3100070" h="792479">
                <a:moveTo>
                  <a:pt x="3049019" y="771465"/>
                </a:moveTo>
                <a:lnTo>
                  <a:pt x="3043770" y="792384"/>
                </a:lnTo>
                <a:lnTo>
                  <a:pt x="3099890" y="779964"/>
                </a:lnTo>
                <a:lnTo>
                  <a:pt x="3092405" y="773540"/>
                </a:lnTo>
                <a:lnTo>
                  <a:pt x="3057307" y="773540"/>
                </a:lnTo>
                <a:lnTo>
                  <a:pt x="3049019" y="771465"/>
                </a:lnTo>
                <a:close/>
              </a:path>
              <a:path w="3100070" h="792479">
                <a:moveTo>
                  <a:pt x="3051021" y="763485"/>
                </a:moveTo>
                <a:lnTo>
                  <a:pt x="3049019" y="771465"/>
                </a:lnTo>
                <a:lnTo>
                  <a:pt x="3057307" y="773540"/>
                </a:lnTo>
                <a:lnTo>
                  <a:pt x="3059363" y="765574"/>
                </a:lnTo>
                <a:lnTo>
                  <a:pt x="3051021" y="763485"/>
                </a:lnTo>
                <a:close/>
              </a:path>
              <a:path w="3100070" h="792479">
                <a:moveTo>
                  <a:pt x="3056279" y="742533"/>
                </a:moveTo>
                <a:lnTo>
                  <a:pt x="3051021" y="763485"/>
                </a:lnTo>
                <a:lnTo>
                  <a:pt x="3059363" y="765574"/>
                </a:lnTo>
                <a:lnTo>
                  <a:pt x="3057307" y="773540"/>
                </a:lnTo>
                <a:lnTo>
                  <a:pt x="3092405" y="773540"/>
                </a:lnTo>
                <a:lnTo>
                  <a:pt x="3056279" y="742533"/>
                </a:lnTo>
                <a:close/>
              </a:path>
              <a:path w="3100070" h="792479">
                <a:moveTo>
                  <a:pt x="2056" y="0"/>
                </a:moveTo>
                <a:lnTo>
                  <a:pt x="0" y="7965"/>
                </a:lnTo>
                <a:lnTo>
                  <a:pt x="3049019" y="771465"/>
                </a:lnTo>
                <a:lnTo>
                  <a:pt x="3051021" y="763485"/>
                </a:lnTo>
                <a:lnTo>
                  <a:pt x="2056" y="0"/>
                </a:lnTo>
                <a:close/>
              </a:path>
            </a:pathLst>
          </a:custGeom>
          <a:solidFill>
            <a:srgbClr val="3399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420644" y="6354601"/>
            <a:ext cx="3099435" cy="358775"/>
          </a:xfrm>
          <a:custGeom>
            <a:avLst/>
            <a:gdLst/>
            <a:ahLst/>
            <a:cxnLst/>
            <a:rect l="l" t="t" r="r" b="b"/>
            <a:pathLst>
              <a:path w="3099435" h="358775">
                <a:moveTo>
                  <a:pt x="3047737" y="21477"/>
                </a:moveTo>
                <a:lnTo>
                  <a:pt x="0" y="349981"/>
                </a:lnTo>
                <a:lnTo>
                  <a:pt x="856" y="358204"/>
                </a:lnTo>
                <a:lnTo>
                  <a:pt x="3048632" y="29696"/>
                </a:lnTo>
                <a:lnTo>
                  <a:pt x="3047737" y="21477"/>
                </a:lnTo>
                <a:close/>
              </a:path>
              <a:path w="3099435" h="358775">
                <a:moveTo>
                  <a:pt x="3098491" y="20556"/>
                </a:moveTo>
                <a:lnTo>
                  <a:pt x="3056279" y="20556"/>
                </a:lnTo>
                <a:lnTo>
                  <a:pt x="3057136" y="28779"/>
                </a:lnTo>
                <a:lnTo>
                  <a:pt x="3048632" y="29696"/>
                </a:lnTo>
                <a:lnTo>
                  <a:pt x="3050967" y="51135"/>
                </a:lnTo>
                <a:lnTo>
                  <a:pt x="3098491" y="20556"/>
                </a:lnTo>
                <a:close/>
              </a:path>
              <a:path w="3099435" h="358775">
                <a:moveTo>
                  <a:pt x="3056279" y="20556"/>
                </a:moveTo>
                <a:lnTo>
                  <a:pt x="3047737" y="21477"/>
                </a:lnTo>
                <a:lnTo>
                  <a:pt x="3048632" y="29696"/>
                </a:lnTo>
                <a:lnTo>
                  <a:pt x="3057136" y="28779"/>
                </a:lnTo>
                <a:lnTo>
                  <a:pt x="3056279" y="20556"/>
                </a:lnTo>
                <a:close/>
              </a:path>
              <a:path w="3099435" h="358775">
                <a:moveTo>
                  <a:pt x="3045398" y="0"/>
                </a:moveTo>
                <a:lnTo>
                  <a:pt x="3047737" y="21477"/>
                </a:lnTo>
                <a:lnTo>
                  <a:pt x="3056279" y="20556"/>
                </a:lnTo>
                <a:lnTo>
                  <a:pt x="3098491" y="20556"/>
                </a:lnTo>
                <a:lnTo>
                  <a:pt x="3099290" y="20043"/>
                </a:lnTo>
                <a:lnTo>
                  <a:pt x="3045398" y="0"/>
                </a:lnTo>
                <a:close/>
              </a:path>
            </a:pathLst>
          </a:custGeom>
          <a:solidFill>
            <a:srgbClr val="3399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420987" y="6759058"/>
            <a:ext cx="3099435" cy="77470"/>
          </a:xfrm>
          <a:custGeom>
            <a:avLst/>
            <a:gdLst/>
            <a:ahLst/>
            <a:cxnLst/>
            <a:rect l="l" t="t" r="r" b="b"/>
            <a:pathLst>
              <a:path w="3099435" h="77470">
                <a:moveTo>
                  <a:pt x="3047968" y="25953"/>
                </a:moveTo>
                <a:lnTo>
                  <a:pt x="3047609" y="47489"/>
                </a:lnTo>
                <a:lnTo>
                  <a:pt x="3056193" y="47623"/>
                </a:lnTo>
                <a:lnTo>
                  <a:pt x="3056022" y="55846"/>
                </a:lnTo>
                <a:lnTo>
                  <a:pt x="3047470" y="55846"/>
                </a:lnTo>
                <a:lnTo>
                  <a:pt x="3047111" y="77345"/>
                </a:lnTo>
                <a:lnTo>
                  <a:pt x="3091822" y="55846"/>
                </a:lnTo>
                <a:lnTo>
                  <a:pt x="3056022" y="55846"/>
                </a:lnTo>
                <a:lnTo>
                  <a:pt x="3047472" y="55713"/>
                </a:lnTo>
                <a:lnTo>
                  <a:pt x="3092099" y="55713"/>
                </a:lnTo>
                <a:lnTo>
                  <a:pt x="3098947" y="52420"/>
                </a:lnTo>
                <a:lnTo>
                  <a:pt x="3047968" y="25953"/>
                </a:lnTo>
                <a:close/>
              </a:path>
              <a:path w="3099435" h="77470">
                <a:moveTo>
                  <a:pt x="3047609" y="47489"/>
                </a:moveTo>
                <a:lnTo>
                  <a:pt x="3047472" y="55713"/>
                </a:lnTo>
                <a:lnTo>
                  <a:pt x="3056022" y="55846"/>
                </a:lnTo>
                <a:lnTo>
                  <a:pt x="3056193" y="47623"/>
                </a:lnTo>
                <a:lnTo>
                  <a:pt x="3047609" y="47489"/>
                </a:lnTo>
                <a:close/>
              </a:path>
              <a:path w="3099435" h="77470">
                <a:moveTo>
                  <a:pt x="171" y="0"/>
                </a:moveTo>
                <a:lnTo>
                  <a:pt x="0" y="8222"/>
                </a:lnTo>
                <a:lnTo>
                  <a:pt x="3047472" y="55713"/>
                </a:lnTo>
                <a:lnTo>
                  <a:pt x="3047609" y="47489"/>
                </a:lnTo>
                <a:lnTo>
                  <a:pt x="171" y="0"/>
                </a:lnTo>
                <a:close/>
              </a:path>
            </a:pathLst>
          </a:custGeom>
          <a:solidFill>
            <a:srgbClr val="3399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2420729" y="6807368"/>
            <a:ext cx="3099435" cy="268605"/>
          </a:xfrm>
          <a:custGeom>
            <a:avLst/>
            <a:gdLst/>
            <a:ahLst/>
            <a:cxnLst/>
            <a:rect l="l" t="t" r="r" b="b"/>
            <a:pathLst>
              <a:path w="3099435" h="268604">
                <a:moveTo>
                  <a:pt x="3049939" y="217046"/>
                </a:moveTo>
                <a:lnTo>
                  <a:pt x="3048247" y="238562"/>
                </a:lnTo>
                <a:lnTo>
                  <a:pt x="3056793" y="239231"/>
                </a:lnTo>
                <a:lnTo>
                  <a:pt x="3056193" y="247454"/>
                </a:lnTo>
                <a:lnTo>
                  <a:pt x="3047548" y="247454"/>
                </a:lnTo>
                <a:lnTo>
                  <a:pt x="3045912" y="268268"/>
                </a:lnTo>
                <a:lnTo>
                  <a:pt x="3097301" y="247454"/>
                </a:lnTo>
                <a:lnTo>
                  <a:pt x="3056193" y="247454"/>
                </a:lnTo>
                <a:lnTo>
                  <a:pt x="3047601" y="246781"/>
                </a:lnTo>
                <a:lnTo>
                  <a:pt x="3098962" y="246781"/>
                </a:lnTo>
                <a:lnTo>
                  <a:pt x="3099204" y="246683"/>
                </a:lnTo>
                <a:lnTo>
                  <a:pt x="3049939" y="217046"/>
                </a:lnTo>
                <a:close/>
              </a:path>
              <a:path w="3099435" h="268604">
                <a:moveTo>
                  <a:pt x="3048247" y="238562"/>
                </a:moveTo>
                <a:lnTo>
                  <a:pt x="3047601" y="246781"/>
                </a:lnTo>
                <a:lnTo>
                  <a:pt x="3056193" y="247454"/>
                </a:lnTo>
                <a:lnTo>
                  <a:pt x="3056793" y="239231"/>
                </a:lnTo>
                <a:lnTo>
                  <a:pt x="3048247" y="238562"/>
                </a:lnTo>
                <a:close/>
              </a:path>
              <a:path w="3099435" h="268604">
                <a:moveTo>
                  <a:pt x="685" y="0"/>
                </a:moveTo>
                <a:lnTo>
                  <a:pt x="0" y="8222"/>
                </a:lnTo>
                <a:lnTo>
                  <a:pt x="3047601" y="246781"/>
                </a:lnTo>
                <a:lnTo>
                  <a:pt x="3048247" y="238562"/>
                </a:lnTo>
                <a:lnTo>
                  <a:pt x="685" y="0"/>
                </a:lnTo>
                <a:close/>
              </a:path>
            </a:pathLst>
          </a:custGeom>
          <a:solidFill>
            <a:srgbClr val="3399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2420216" y="6456358"/>
            <a:ext cx="3100070" cy="650240"/>
          </a:xfrm>
          <a:custGeom>
            <a:avLst/>
            <a:gdLst/>
            <a:ahLst/>
            <a:cxnLst/>
            <a:rect l="l" t="t" r="r" b="b"/>
            <a:pathLst>
              <a:path w="3100070" h="650240">
                <a:moveTo>
                  <a:pt x="3048518" y="21163"/>
                </a:moveTo>
                <a:lnTo>
                  <a:pt x="0" y="641976"/>
                </a:lnTo>
                <a:lnTo>
                  <a:pt x="1713" y="650027"/>
                </a:lnTo>
                <a:lnTo>
                  <a:pt x="3050161" y="29211"/>
                </a:lnTo>
                <a:lnTo>
                  <a:pt x="3048518" y="21163"/>
                </a:lnTo>
                <a:close/>
              </a:path>
              <a:path w="3100070" h="650240">
                <a:moveTo>
                  <a:pt x="3093927" y="19443"/>
                </a:moveTo>
                <a:lnTo>
                  <a:pt x="3056964" y="19443"/>
                </a:lnTo>
                <a:lnTo>
                  <a:pt x="3058592" y="27494"/>
                </a:lnTo>
                <a:lnTo>
                  <a:pt x="3050161" y="29211"/>
                </a:lnTo>
                <a:lnTo>
                  <a:pt x="3054480" y="50364"/>
                </a:lnTo>
                <a:lnTo>
                  <a:pt x="3093927" y="19443"/>
                </a:lnTo>
                <a:close/>
              </a:path>
              <a:path w="3100070" h="650240">
                <a:moveTo>
                  <a:pt x="3056964" y="19443"/>
                </a:moveTo>
                <a:lnTo>
                  <a:pt x="3048518" y="21163"/>
                </a:lnTo>
                <a:lnTo>
                  <a:pt x="3050161" y="29211"/>
                </a:lnTo>
                <a:lnTo>
                  <a:pt x="3058592" y="27494"/>
                </a:lnTo>
                <a:lnTo>
                  <a:pt x="3056964" y="19443"/>
                </a:lnTo>
                <a:close/>
              </a:path>
              <a:path w="3100070" h="650240">
                <a:moveTo>
                  <a:pt x="3044198" y="0"/>
                </a:moveTo>
                <a:lnTo>
                  <a:pt x="3048518" y="21163"/>
                </a:lnTo>
                <a:lnTo>
                  <a:pt x="3056964" y="19443"/>
                </a:lnTo>
                <a:lnTo>
                  <a:pt x="3093927" y="19443"/>
                </a:lnTo>
                <a:lnTo>
                  <a:pt x="3099718" y="14903"/>
                </a:lnTo>
                <a:lnTo>
                  <a:pt x="3044198" y="0"/>
                </a:lnTo>
                <a:close/>
              </a:path>
            </a:pathLst>
          </a:custGeom>
          <a:solidFill>
            <a:srgbClr val="3399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2420729" y="6887540"/>
            <a:ext cx="3099435" cy="267335"/>
          </a:xfrm>
          <a:custGeom>
            <a:avLst/>
            <a:gdLst/>
            <a:ahLst/>
            <a:cxnLst/>
            <a:rect l="l" t="t" r="r" b="b"/>
            <a:pathLst>
              <a:path w="3099435" h="267334">
                <a:moveTo>
                  <a:pt x="3047601" y="21483"/>
                </a:moveTo>
                <a:lnTo>
                  <a:pt x="0" y="259017"/>
                </a:lnTo>
                <a:lnTo>
                  <a:pt x="685" y="267240"/>
                </a:lnTo>
                <a:lnTo>
                  <a:pt x="3048247" y="29702"/>
                </a:lnTo>
                <a:lnTo>
                  <a:pt x="3047601" y="21483"/>
                </a:lnTo>
                <a:close/>
              </a:path>
              <a:path w="3099435" h="267334">
                <a:moveTo>
                  <a:pt x="3097301" y="20813"/>
                </a:moveTo>
                <a:lnTo>
                  <a:pt x="3056193" y="20813"/>
                </a:lnTo>
                <a:lnTo>
                  <a:pt x="3056793" y="29036"/>
                </a:lnTo>
                <a:lnTo>
                  <a:pt x="3048247" y="29702"/>
                </a:lnTo>
                <a:lnTo>
                  <a:pt x="3049939" y="51221"/>
                </a:lnTo>
                <a:lnTo>
                  <a:pt x="3099204" y="21584"/>
                </a:lnTo>
                <a:lnTo>
                  <a:pt x="3097301" y="20813"/>
                </a:lnTo>
                <a:close/>
              </a:path>
              <a:path w="3099435" h="267334">
                <a:moveTo>
                  <a:pt x="3056193" y="20813"/>
                </a:moveTo>
                <a:lnTo>
                  <a:pt x="3047601" y="21483"/>
                </a:lnTo>
                <a:lnTo>
                  <a:pt x="3048247" y="29702"/>
                </a:lnTo>
                <a:lnTo>
                  <a:pt x="3056793" y="29036"/>
                </a:lnTo>
                <a:lnTo>
                  <a:pt x="3056193" y="20813"/>
                </a:lnTo>
                <a:close/>
              </a:path>
              <a:path w="3099435" h="267334">
                <a:moveTo>
                  <a:pt x="3045912" y="0"/>
                </a:moveTo>
                <a:lnTo>
                  <a:pt x="3047601" y="21483"/>
                </a:lnTo>
                <a:lnTo>
                  <a:pt x="3056193" y="20813"/>
                </a:lnTo>
                <a:lnTo>
                  <a:pt x="3097301" y="20813"/>
                </a:lnTo>
                <a:lnTo>
                  <a:pt x="3045912" y="0"/>
                </a:lnTo>
                <a:close/>
              </a:path>
            </a:pathLst>
          </a:custGeom>
          <a:solidFill>
            <a:srgbClr val="3399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2420987" y="7195894"/>
            <a:ext cx="3099435" cy="77470"/>
          </a:xfrm>
          <a:custGeom>
            <a:avLst/>
            <a:gdLst/>
            <a:ahLst/>
            <a:cxnLst/>
            <a:rect l="l" t="t" r="r" b="b"/>
            <a:pathLst>
              <a:path w="3099435" h="77470">
                <a:moveTo>
                  <a:pt x="3047968" y="25953"/>
                </a:moveTo>
                <a:lnTo>
                  <a:pt x="3047609" y="47489"/>
                </a:lnTo>
                <a:lnTo>
                  <a:pt x="3056193" y="47623"/>
                </a:lnTo>
                <a:lnTo>
                  <a:pt x="3056022" y="55846"/>
                </a:lnTo>
                <a:lnTo>
                  <a:pt x="3047470" y="55846"/>
                </a:lnTo>
                <a:lnTo>
                  <a:pt x="3047111" y="77345"/>
                </a:lnTo>
                <a:lnTo>
                  <a:pt x="3091822" y="55846"/>
                </a:lnTo>
                <a:lnTo>
                  <a:pt x="3056022" y="55846"/>
                </a:lnTo>
                <a:lnTo>
                  <a:pt x="3047472" y="55713"/>
                </a:lnTo>
                <a:lnTo>
                  <a:pt x="3092099" y="55713"/>
                </a:lnTo>
                <a:lnTo>
                  <a:pt x="3098947" y="52420"/>
                </a:lnTo>
                <a:lnTo>
                  <a:pt x="3047968" y="25953"/>
                </a:lnTo>
                <a:close/>
              </a:path>
              <a:path w="3099435" h="77470">
                <a:moveTo>
                  <a:pt x="3047609" y="47489"/>
                </a:moveTo>
                <a:lnTo>
                  <a:pt x="3047472" y="55713"/>
                </a:lnTo>
                <a:lnTo>
                  <a:pt x="3056022" y="55846"/>
                </a:lnTo>
                <a:lnTo>
                  <a:pt x="3056193" y="47623"/>
                </a:lnTo>
                <a:lnTo>
                  <a:pt x="3047609" y="47489"/>
                </a:lnTo>
                <a:close/>
              </a:path>
              <a:path w="3099435" h="77470">
                <a:moveTo>
                  <a:pt x="171" y="0"/>
                </a:moveTo>
                <a:lnTo>
                  <a:pt x="0" y="8222"/>
                </a:lnTo>
                <a:lnTo>
                  <a:pt x="3047472" y="55713"/>
                </a:lnTo>
                <a:lnTo>
                  <a:pt x="3047609" y="47489"/>
                </a:lnTo>
                <a:lnTo>
                  <a:pt x="171" y="0"/>
                </a:lnTo>
                <a:close/>
              </a:path>
            </a:pathLst>
          </a:custGeom>
          <a:solidFill>
            <a:srgbClr val="3399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900430" y="7945211"/>
            <a:ext cx="1506855" cy="1311910"/>
          </a:xfrm>
          <a:custGeom>
            <a:avLst/>
            <a:gdLst/>
            <a:ahLst/>
            <a:cxnLst/>
            <a:rect l="l" t="t" r="r" b="b"/>
            <a:pathLst>
              <a:path w="1506855" h="1311909">
                <a:moveTo>
                  <a:pt x="0" y="1311532"/>
                </a:moveTo>
                <a:lnTo>
                  <a:pt x="1506248" y="1311532"/>
                </a:lnTo>
                <a:lnTo>
                  <a:pt x="1506248" y="0"/>
                </a:lnTo>
                <a:lnTo>
                  <a:pt x="0" y="0"/>
                </a:lnTo>
                <a:lnTo>
                  <a:pt x="0" y="1311532"/>
                </a:lnTo>
                <a:close/>
              </a:path>
            </a:pathLst>
          </a:custGeom>
          <a:solidFill>
            <a:srgbClr val="EDEB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 txBox="1"/>
          <p:nvPr/>
        </p:nvSpPr>
        <p:spPr>
          <a:xfrm>
            <a:off x="998104" y="8818881"/>
            <a:ext cx="1360805" cy="29337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83820" rIns="0" bIns="0" rtlCol="0">
            <a:spAutoFit/>
          </a:bodyPr>
          <a:lstStyle/>
          <a:p>
            <a:pPr marL="60325">
              <a:lnSpc>
                <a:spcPct val="100000"/>
              </a:lnSpc>
              <a:spcBef>
                <a:spcPts val="660"/>
              </a:spcBef>
            </a:pPr>
            <a:r>
              <a:rPr sz="800" b="1" spc="-10" dirty="0">
                <a:solidFill>
                  <a:srgbClr val="C0504D"/>
                </a:solidFill>
                <a:latin typeface="Arial"/>
                <a:cs typeface="Arial"/>
              </a:rPr>
              <a:t>Italy, </a:t>
            </a:r>
            <a:r>
              <a:rPr sz="800" b="1" spc="5" dirty="0">
                <a:solidFill>
                  <a:srgbClr val="C0504D"/>
                </a:solidFill>
                <a:latin typeface="Arial"/>
                <a:cs typeface="Arial"/>
              </a:rPr>
              <a:t>Greece,</a:t>
            </a:r>
            <a:r>
              <a:rPr sz="800" b="1" dirty="0">
                <a:solidFill>
                  <a:srgbClr val="C0504D"/>
                </a:solidFill>
                <a:latin typeface="Arial"/>
                <a:cs typeface="Arial"/>
              </a:rPr>
              <a:t> </a:t>
            </a:r>
            <a:r>
              <a:rPr sz="800" b="1" spc="-5" dirty="0">
                <a:solidFill>
                  <a:srgbClr val="C0504D"/>
                </a:solidFill>
                <a:latin typeface="Arial"/>
                <a:cs typeface="Arial"/>
              </a:rPr>
              <a:t>Turkey</a:t>
            </a:r>
            <a:endParaRPr sz="8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998104" y="8430355"/>
            <a:ext cx="1360805" cy="29337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83820" rIns="0" bIns="0" rtlCol="0">
            <a:spAutoFit/>
          </a:bodyPr>
          <a:lstStyle/>
          <a:p>
            <a:pPr marL="60325">
              <a:lnSpc>
                <a:spcPct val="100000"/>
              </a:lnSpc>
              <a:spcBef>
                <a:spcPts val="660"/>
              </a:spcBef>
            </a:pPr>
            <a:r>
              <a:rPr sz="800" b="1" spc="5" dirty="0">
                <a:solidFill>
                  <a:srgbClr val="C0504D"/>
                </a:solidFill>
                <a:latin typeface="Arial"/>
                <a:cs typeface="Arial"/>
              </a:rPr>
              <a:t>Spain</a:t>
            </a:r>
            <a:endParaRPr sz="8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998104" y="8042840"/>
            <a:ext cx="1360805" cy="29337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83185" rIns="0" bIns="0" rtlCol="0">
            <a:spAutoFit/>
          </a:bodyPr>
          <a:lstStyle/>
          <a:p>
            <a:pPr marL="60325">
              <a:lnSpc>
                <a:spcPct val="100000"/>
              </a:lnSpc>
              <a:spcBef>
                <a:spcPts val="655"/>
              </a:spcBef>
            </a:pPr>
            <a:r>
              <a:rPr sz="800" b="1" dirty="0">
                <a:solidFill>
                  <a:srgbClr val="C0504D"/>
                </a:solidFill>
                <a:latin typeface="Arial"/>
                <a:cs typeface="Arial"/>
              </a:rPr>
              <a:t>Overseas,</a:t>
            </a:r>
            <a:r>
              <a:rPr sz="800" b="1" spc="-25" dirty="0">
                <a:solidFill>
                  <a:srgbClr val="C0504D"/>
                </a:solidFill>
                <a:latin typeface="Arial"/>
                <a:cs typeface="Arial"/>
              </a:rPr>
              <a:t> </a:t>
            </a:r>
            <a:r>
              <a:rPr sz="800" b="1" dirty="0">
                <a:solidFill>
                  <a:srgbClr val="C0504D"/>
                </a:solidFill>
                <a:latin typeface="Arial"/>
                <a:cs typeface="Arial"/>
              </a:rPr>
              <a:t>Benelux</a:t>
            </a:r>
            <a:endParaRPr sz="800">
              <a:latin typeface="Arial"/>
              <a:cs typeface="Arial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3329962" y="7945211"/>
            <a:ext cx="1116965" cy="1214120"/>
          </a:xfrm>
          <a:custGeom>
            <a:avLst/>
            <a:gdLst/>
            <a:ahLst/>
            <a:cxnLst/>
            <a:rect l="l" t="t" r="r" b="b"/>
            <a:pathLst>
              <a:path w="1116964" h="1214120">
                <a:moveTo>
                  <a:pt x="0" y="1213887"/>
                </a:moveTo>
                <a:lnTo>
                  <a:pt x="1116577" y="1213887"/>
                </a:lnTo>
                <a:lnTo>
                  <a:pt x="1116577" y="0"/>
                </a:lnTo>
                <a:lnTo>
                  <a:pt x="0" y="0"/>
                </a:lnTo>
                <a:lnTo>
                  <a:pt x="0" y="1213887"/>
                </a:lnTo>
                <a:close/>
              </a:path>
            </a:pathLst>
          </a:custGeom>
          <a:solidFill>
            <a:srgbClr val="EDEB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 txBox="1"/>
          <p:nvPr/>
        </p:nvSpPr>
        <p:spPr>
          <a:xfrm>
            <a:off x="3378286" y="8818881"/>
            <a:ext cx="1020444" cy="29337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83820" rIns="0" bIns="0" rtlCol="0">
            <a:spAutoFit/>
          </a:bodyPr>
          <a:lstStyle/>
          <a:p>
            <a:pPr marL="60325">
              <a:lnSpc>
                <a:spcPct val="100000"/>
              </a:lnSpc>
              <a:spcBef>
                <a:spcPts val="660"/>
              </a:spcBef>
            </a:pPr>
            <a:r>
              <a:rPr sz="800" b="1" dirty="0">
                <a:solidFill>
                  <a:srgbClr val="339933"/>
                </a:solidFill>
                <a:latin typeface="Arial"/>
                <a:cs typeface="Arial"/>
              </a:rPr>
              <a:t>Central DC</a:t>
            </a:r>
            <a:r>
              <a:rPr sz="800" b="1" spc="-20" dirty="0">
                <a:solidFill>
                  <a:srgbClr val="339933"/>
                </a:solidFill>
                <a:latin typeface="Arial"/>
                <a:cs typeface="Arial"/>
              </a:rPr>
              <a:t> </a:t>
            </a:r>
            <a:r>
              <a:rPr sz="800" b="1" spc="5" dirty="0">
                <a:solidFill>
                  <a:srgbClr val="339933"/>
                </a:solidFill>
                <a:latin typeface="Arial"/>
                <a:cs typeface="Arial"/>
              </a:rPr>
              <a:t>n</a:t>
            </a:r>
            <a:endParaRPr sz="80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3378286" y="8430355"/>
            <a:ext cx="1020444" cy="29337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83820" rIns="0" bIns="0" rtlCol="0">
            <a:spAutoFit/>
          </a:bodyPr>
          <a:lstStyle/>
          <a:p>
            <a:pPr marL="60325">
              <a:lnSpc>
                <a:spcPct val="100000"/>
              </a:lnSpc>
              <a:spcBef>
                <a:spcPts val="660"/>
              </a:spcBef>
            </a:pPr>
            <a:r>
              <a:rPr sz="800" b="1" dirty="0">
                <a:solidFill>
                  <a:srgbClr val="339933"/>
                </a:solidFill>
                <a:latin typeface="Arial"/>
                <a:cs typeface="Arial"/>
              </a:rPr>
              <a:t>Central</a:t>
            </a:r>
            <a:r>
              <a:rPr sz="800" b="1" spc="-10" dirty="0">
                <a:solidFill>
                  <a:srgbClr val="339933"/>
                </a:solidFill>
                <a:latin typeface="Arial"/>
                <a:cs typeface="Arial"/>
              </a:rPr>
              <a:t> </a:t>
            </a:r>
            <a:r>
              <a:rPr sz="800" b="1" dirty="0">
                <a:solidFill>
                  <a:srgbClr val="339933"/>
                </a:solidFill>
                <a:latin typeface="Arial"/>
                <a:cs typeface="Arial"/>
              </a:rPr>
              <a:t>DC2</a:t>
            </a:r>
            <a:endParaRPr sz="800">
              <a:latin typeface="Arial"/>
              <a:cs typeface="Arial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3378286" y="8042840"/>
            <a:ext cx="1020444" cy="29337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83185" rIns="0" bIns="0" rtlCol="0">
            <a:spAutoFit/>
          </a:bodyPr>
          <a:lstStyle/>
          <a:p>
            <a:pPr marL="60325">
              <a:lnSpc>
                <a:spcPct val="100000"/>
              </a:lnSpc>
              <a:spcBef>
                <a:spcPts val="655"/>
              </a:spcBef>
            </a:pPr>
            <a:r>
              <a:rPr sz="800" b="1" dirty="0">
                <a:solidFill>
                  <a:srgbClr val="339933"/>
                </a:solidFill>
                <a:latin typeface="Arial"/>
                <a:cs typeface="Arial"/>
              </a:rPr>
              <a:t>Central</a:t>
            </a:r>
            <a:r>
              <a:rPr sz="800" b="1" spc="-15" dirty="0">
                <a:solidFill>
                  <a:srgbClr val="339933"/>
                </a:solidFill>
                <a:latin typeface="Arial"/>
                <a:cs typeface="Arial"/>
              </a:rPr>
              <a:t> </a:t>
            </a:r>
            <a:r>
              <a:rPr sz="800" b="1" dirty="0">
                <a:solidFill>
                  <a:srgbClr val="339933"/>
                </a:solidFill>
                <a:latin typeface="Arial"/>
                <a:cs typeface="Arial"/>
              </a:rPr>
              <a:t>DC1</a:t>
            </a:r>
            <a:endParaRPr sz="800">
              <a:latin typeface="Arial"/>
              <a:cs typeface="Arial"/>
            </a:endParaRPr>
          </a:p>
        </p:txBody>
      </p:sp>
      <p:sp>
        <p:nvSpPr>
          <p:cNvPr id="28" name="object 28"/>
          <p:cNvSpPr/>
          <p:nvPr/>
        </p:nvSpPr>
        <p:spPr>
          <a:xfrm>
            <a:off x="5515822" y="7945211"/>
            <a:ext cx="1130300" cy="1310640"/>
          </a:xfrm>
          <a:custGeom>
            <a:avLst/>
            <a:gdLst/>
            <a:ahLst/>
            <a:cxnLst/>
            <a:rect l="l" t="t" r="r" b="b"/>
            <a:pathLst>
              <a:path w="1130300" h="1310640">
                <a:moveTo>
                  <a:pt x="0" y="1310504"/>
                </a:moveTo>
                <a:lnTo>
                  <a:pt x="1129943" y="1310504"/>
                </a:lnTo>
                <a:lnTo>
                  <a:pt x="1129943" y="0"/>
                </a:lnTo>
                <a:lnTo>
                  <a:pt x="0" y="0"/>
                </a:lnTo>
                <a:lnTo>
                  <a:pt x="0" y="1310504"/>
                </a:lnTo>
                <a:close/>
              </a:path>
            </a:pathLst>
          </a:custGeom>
          <a:solidFill>
            <a:srgbClr val="EDEBE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 txBox="1"/>
          <p:nvPr/>
        </p:nvSpPr>
        <p:spPr>
          <a:xfrm>
            <a:off x="5572370" y="8061358"/>
            <a:ext cx="1021080" cy="106934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700">
              <a:latin typeface="Times New Roman"/>
              <a:cs typeface="Times New Roman"/>
            </a:endParaRPr>
          </a:p>
          <a:p>
            <a:pPr marL="129539" marR="121920" indent="8890">
              <a:lnSpc>
                <a:spcPct val="121400"/>
              </a:lnSpc>
              <a:spcBef>
                <a:spcPts val="5"/>
              </a:spcBef>
            </a:pPr>
            <a:r>
              <a:rPr sz="800" b="1" u="sng" spc="5" dirty="0">
                <a:solidFill>
                  <a:srgbClr val="CC3300"/>
                </a:solidFill>
                <a:uFill>
                  <a:solidFill>
                    <a:srgbClr val="CC3300"/>
                  </a:solidFill>
                </a:uFill>
                <a:latin typeface="Arial"/>
                <a:cs typeface="Arial"/>
              </a:rPr>
              <a:t>FTL </a:t>
            </a:r>
            <a:r>
              <a:rPr sz="800" b="1" u="sng" dirty="0">
                <a:solidFill>
                  <a:srgbClr val="CC3300"/>
                </a:solidFill>
                <a:uFill>
                  <a:solidFill>
                    <a:srgbClr val="CC3300"/>
                  </a:solidFill>
                </a:uFill>
                <a:latin typeface="Arial"/>
                <a:cs typeface="Arial"/>
              </a:rPr>
              <a:t>Shipments </a:t>
            </a:r>
            <a:r>
              <a:rPr sz="800" b="1" dirty="0">
                <a:solidFill>
                  <a:srgbClr val="CC3300"/>
                </a:solidFill>
                <a:latin typeface="Arial"/>
                <a:cs typeface="Arial"/>
              </a:rPr>
              <a:t> to regional</a:t>
            </a:r>
            <a:r>
              <a:rPr sz="800" b="1" spc="-40" dirty="0">
                <a:solidFill>
                  <a:srgbClr val="CC3300"/>
                </a:solidFill>
                <a:latin typeface="Arial"/>
                <a:cs typeface="Arial"/>
              </a:rPr>
              <a:t> </a:t>
            </a:r>
            <a:r>
              <a:rPr sz="800" b="1" dirty="0">
                <a:solidFill>
                  <a:srgbClr val="CC3300"/>
                </a:solidFill>
                <a:latin typeface="Arial"/>
                <a:cs typeface="Arial"/>
              </a:rPr>
              <a:t>DCs</a:t>
            </a:r>
            <a:endParaRPr sz="800">
              <a:latin typeface="Arial"/>
              <a:cs typeface="Arial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2365552" y="8103482"/>
            <a:ext cx="972185" cy="167005"/>
          </a:xfrm>
          <a:custGeom>
            <a:avLst/>
            <a:gdLst/>
            <a:ahLst/>
            <a:cxnLst/>
            <a:rect l="l" t="t" r="r" b="b"/>
            <a:pathLst>
              <a:path w="972185" h="167004">
                <a:moveTo>
                  <a:pt x="851570" y="0"/>
                </a:moveTo>
                <a:lnTo>
                  <a:pt x="851570" y="40856"/>
                </a:lnTo>
                <a:lnTo>
                  <a:pt x="0" y="40856"/>
                </a:lnTo>
                <a:lnTo>
                  <a:pt x="0" y="125739"/>
                </a:lnTo>
                <a:lnTo>
                  <a:pt x="851570" y="125739"/>
                </a:lnTo>
                <a:lnTo>
                  <a:pt x="851570" y="166511"/>
                </a:lnTo>
                <a:lnTo>
                  <a:pt x="971607" y="83255"/>
                </a:lnTo>
                <a:lnTo>
                  <a:pt x="851570" y="0"/>
                </a:lnTo>
                <a:close/>
              </a:path>
            </a:pathLst>
          </a:custGeom>
          <a:solidFill>
            <a:srgbClr val="C0504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2358355" y="8479691"/>
            <a:ext cx="972185" cy="165735"/>
          </a:xfrm>
          <a:custGeom>
            <a:avLst/>
            <a:gdLst/>
            <a:ahLst/>
            <a:cxnLst/>
            <a:rect l="l" t="t" r="r" b="b"/>
            <a:pathLst>
              <a:path w="972185" h="165734">
                <a:moveTo>
                  <a:pt x="852255" y="0"/>
                </a:moveTo>
                <a:lnTo>
                  <a:pt x="852255" y="40565"/>
                </a:lnTo>
                <a:lnTo>
                  <a:pt x="0" y="40565"/>
                </a:lnTo>
                <a:lnTo>
                  <a:pt x="0" y="124917"/>
                </a:lnTo>
                <a:lnTo>
                  <a:pt x="852255" y="124917"/>
                </a:lnTo>
                <a:lnTo>
                  <a:pt x="852255" y="165483"/>
                </a:lnTo>
                <a:lnTo>
                  <a:pt x="971607" y="82741"/>
                </a:lnTo>
                <a:lnTo>
                  <a:pt x="852255" y="0"/>
                </a:lnTo>
                <a:close/>
              </a:path>
            </a:pathLst>
          </a:custGeom>
          <a:solidFill>
            <a:srgbClr val="C0504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2358355" y="8868217"/>
            <a:ext cx="972185" cy="165735"/>
          </a:xfrm>
          <a:custGeom>
            <a:avLst/>
            <a:gdLst/>
            <a:ahLst/>
            <a:cxnLst/>
            <a:rect l="l" t="t" r="r" b="b"/>
            <a:pathLst>
              <a:path w="972185" h="165734">
                <a:moveTo>
                  <a:pt x="852255" y="0"/>
                </a:moveTo>
                <a:lnTo>
                  <a:pt x="852255" y="40565"/>
                </a:lnTo>
                <a:lnTo>
                  <a:pt x="0" y="40565"/>
                </a:lnTo>
                <a:lnTo>
                  <a:pt x="0" y="124917"/>
                </a:lnTo>
                <a:lnTo>
                  <a:pt x="852255" y="124917"/>
                </a:lnTo>
                <a:lnTo>
                  <a:pt x="852255" y="165483"/>
                </a:lnTo>
                <a:lnTo>
                  <a:pt x="971607" y="82741"/>
                </a:lnTo>
                <a:lnTo>
                  <a:pt x="852255" y="0"/>
                </a:lnTo>
                <a:close/>
              </a:path>
            </a:pathLst>
          </a:custGeom>
          <a:solidFill>
            <a:srgbClr val="C0504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3329962" y="9159098"/>
            <a:ext cx="1116965" cy="146050"/>
          </a:xfrm>
          <a:custGeom>
            <a:avLst/>
            <a:gdLst/>
            <a:ahLst/>
            <a:cxnLst/>
            <a:rect l="l" t="t" r="r" b="b"/>
            <a:pathLst>
              <a:path w="1116964" h="146050">
                <a:moveTo>
                  <a:pt x="659390" y="72977"/>
                </a:moveTo>
                <a:lnTo>
                  <a:pt x="457186" y="72977"/>
                </a:lnTo>
                <a:lnTo>
                  <a:pt x="496551" y="78712"/>
                </a:lnTo>
                <a:lnTo>
                  <a:pt x="528686" y="94353"/>
                </a:lnTo>
                <a:lnTo>
                  <a:pt x="550347" y="117549"/>
                </a:lnTo>
                <a:lnTo>
                  <a:pt x="558288" y="145954"/>
                </a:lnTo>
                <a:lnTo>
                  <a:pt x="566230" y="117549"/>
                </a:lnTo>
                <a:lnTo>
                  <a:pt x="587891" y="94353"/>
                </a:lnTo>
                <a:lnTo>
                  <a:pt x="620026" y="78712"/>
                </a:lnTo>
                <a:lnTo>
                  <a:pt x="659390" y="72977"/>
                </a:lnTo>
                <a:close/>
              </a:path>
              <a:path w="1116964" h="146050">
                <a:moveTo>
                  <a:pt x="1116577" y="0"/>
                </a:moveTo>
                <a:lnTo>
                  <a:pt x="0" y="0"/>
                </a:lnTo>
                <a:lnTo>
                  <a:pt x="7941" y="28404"/>
                </a:lnTo>
                <a:lnTo>
                  <a:pt x="29602" y="51601"/>
                </a:lnTo>
                <a:lnTo>
                  <a:pt x="61737" y="67241"/>
                </a:lnTo>
                <a:lnTo>
                  <a:pt x="101102" y="72977"/>
                </a:lnTo>
                <a:lnTo>
                  <a:pt x="1015475" y="72977"/>
                </a:lnTo>
                <a:lnTo>
                  <a:pt x="1054839" y="67241"/>
                </a:lnTo>
                <a:lnTo>
                  <a:pt x="1086975" y="51601"/>
                </a:lnTo>
                <a:lnTo>
                  <a:pt x="1108635" y="28404"/>
                </a:lnTo>
                <a:lnTo>
                  <a:pt x="1116577" y="0"/>
                </a:lnTo>
                <a:close/>
              </a:path>
            </a:pathLst>
          </a:custGeom>
          <a:solidFill>
            <a:srgbClr val="3399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4398216" y="8070591"/>
            <a:ext cx="1117600" cy="165735"/>
          </a:xfrm>
          <a:custGeom>
            <a:avLst/>
            <a:gdLst/>
            <a:ahLst/>
            <a:cxnLst/>
            <a:rect l="l" t="t" r="r" b="b"/>
            <a:pathLst>
              <a:path w="1117600" h="165734">
                <a:moveTo>
                  <a:pt x="980346" y="0"/>
                </a:moveTo>
                <a:lnTo>
                  <a:pt x="980346" y="40599"/>
                </a:lnTo>
                <a:lnTo>
                  <a:pt x="0" y="40599"/>
                </a:lnTo>
                <a:lnTo>
                  <a:pt x="0" y="124969"/>
                </a:lnTo>
                <a:lnTo>
                  <a:pt x="980346" y="124969"/>
                </a:lnTo>
                <a:lnTo>
                  <a:pt x="980346" y="165483"/>
                </a:lnTo>
                <a:lnTo>
                  <a:pt x="1117605" y="82741"/>
                </a:lnTo>
                <a:lnTo>
                  <a:pt x="980346" y="0"/>
                </a:lnTo>
                <a:close/>
              </a:path>
            </a:pathLst>
          </a:custGeom>
          <a:solidFill>
            <a:srgbClr val="3399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4398216" y="8479691"/>
            <a:ext cx="1117600" cy="165735"/>
          </a:xfrm>
          <a:custGeom>
            <a:avLst/>
            <a:gdLst/>
            <a:ahLst/>
            <a:cxnLst/>
            <a:rect l="l" t="t" r="r" b="b"/>
            <a:pathLst>
              <a:path w="1117600" h="165734">
                <a:moveTo>
                  <a:pt x="980346" y="0"/>
                </a:moveTo>
                <a:lnTo>
                  <a:pt x="980346" y="40565"/>
                </a:lnTo>
                <a:lnTo>
                  <a:pt x="0" y="40565"/>
                </a:lnTo>
                <a:lnTo>
                  <a:pt x="0" y="124917"/>
                </a:lnTo>
                <a:lnTo>
                  <a:pt x="980346" y="124917"/>
                </a:lnTo>
                <a:lnTo>
                  <a:pt x="980346" y="165483"/>
                </a:lnTo>
                <a:lnTo>
                  <a:pt x="1117605" y="82741"/>
                </a:lnTo>
                <a:lnTo>
                  <a:pt x="980346" y="0"/>
                </a:lnTo>
                <a:close/>
              </a:path>
            </a:pathLst>
          </a:custGeom>
          <a:solidFill>
            <a:srgbClr val="3399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4398216" y="8868217"/>
            <a:ext cx="1117600" cy="165735"/>
          </a:xfrm>
          <a:custGeom>
            <a:avLst/>
            <a:gdLst/>
            <a:ahLst/>
            <a:cxnLst/>
            <a:rect l="l" t="t" r="r" b="b"/>
            <a:pathLst>
              <a:path w="1117600" h="165734">
                <a:moveTo>
                  <a:pt x="980346" y="0"/>
                </a:moveTo>
                <a:lnTo>
                  <a:pt x="980346" y="40565"/>
                </a:lnTo>
                <a:lnTo>
                  <a:pt x="0" y="40565"/>
                </a:lnTo>
                <a:lnTo>
                  <a:pt x="0" y="124917"/>
                </a:lnTo>
                <a:lnTo>
                  <a:pt x="980346" y="124917"/>
                </a:lnTo>
                <a:lnTo>
                  <a:pt x="980346" y="165483"/>
                </a:lnTo>
                <a:lnTo>
                  <a:pt x="1117605" y="82741"/>
                </a:lnTo>
                <a:lnTo>
                  <a:pt x="980346" y="0"/>
                </a:lnTo>
                <a:close/>
              </a:path>
            </a:pathLst>
          </a:custGeom>
          <a:solidFill>
            <a:srgbClr val="3399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 txBox="1"/>
          <p:nvPr/>
        </p:nvSpPr>
        <p:spPr>
          <a:xfrm>
            <a:off x="4697048" y="8204582"/>
            <a:ext cx="569595" cy="33401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20"/>
              </a:spcBef>
            </a:pPr>
            <a:r>
              <a:rPr sz="650" b="1" u="sng" spc="1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FTL</a:t>
            </a:r>
            <a:endParaRPr sz="650">
              <a:latin typeface="Arial"/>
              <a:cs typeface="Arial"/>
            </a:endParaRPr>
          </a:p>
          <a:p>
            <a:pPr marL="12700" marR="5080" algn="ctr">
              <a:lnSpc>
                <a:spcPct val="103699"/>
              </a:lnSpc>
              <a:spcBef>
                <a:spcPts val="5"/>
              </a:spcBef>
            </a:pPr>
            <a:r>
              <a:rPr sz="650" b="1" spc="5" dirty="0">
                <a:latin typeface="Arial"/>
                <a:cs typeface="Arial"/>
              </a:rPr>
              <a:t>33 pallets</a:t>
            </a:r>
            <a:r>
              <a:rPr sz="650" b="1" spc="-80" dirty="0">
                <a:latin typeface="Arial"/>
                <a:cs typeface="Arial"/>
              </a:rPr>
              <a:t> </a:t>
            </a:r>
            <a:r>
              <a:rPr sz="650" b="1" spc="5" dirty="0">
                <a:latin typeface="Arial"/>
                <a:cs typeface="Arial"/>
              </a:rPr>
              <a:t>per  delivery</a:t>
            </a:r>
            <a:endParaRPr sz="650">
              <a:latin typeface="Arial"/>
              <a:cs typeface="Arial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888288" y="875791"/>
            <a:ext cx="5938520" cy="52457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600" b="1" spc="-5" dirty="0">
                <a:latin typeface="Arial"/>
                <a:cs typeface="Arial"/>
              </a:rPr>
              <a:t>Appendix 1: Examples of </a:t>
            </a:r>
            <a:r>
              <a:rPr sz="1600" b="1" spc="-10" dirty="0">
                <a:latin typeface="Arial"/>
                <a:cs typeface="Arial"/>
              </a:rPr>
              <a:t>Case </a:t>
            </a:r>
            <a:r>
              <a:rPr sz="1600" b="1" dirty="0">
                <a:latin typeface="Arial"/>
                <a:cs typeface="Arial"/>
              </a:rPr>
              <a:t>Study Problem</a:t>
            </a:r>
            <a:r>
              <a:rPr sz="1600" b="1" spc="20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Statements</a:t>
            </a:r>
            <a:endParaRPr sz="16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dirty="0">
                <a:latin typeface="Arial"/>
                <a:cs typeface="Arial"/>
              </a:rPr>
              <a:t>Example </a:t>
            </a:r>
            <a:r>
              <a:rPr sz="1400" b="1" spc="-5" dirty="0">
                <a:latin typeface="Arial"/>
                <a:cs typeface="Arial"/>
              </a:rPr>
              <a:t>1: Consolidation Effects </a:t>
            </a:r>
            <a:r>
              <a:rPr sz="1400" b="1" dirty="0">
                <a:latin typeface="Arial"/>
                <a:cs typeface="Arial"/>
              </a:rPr>
              <a:t>in </a:t>
            </a:r>
            <a:r>
              <a:rPr sz="1400" b="1" spc="-5" dirty="0">
                <a:latin typeface="Arial"/>
                <a:cs typeface="Arial"/>
              </a:rPr>
              <a:t>the Retail </a:t>
            </a:r>
            <a:r>
              <a:rPr sz="1400" b="1" dirty="0">
                <a:latin typeface="Arial"/>
                <a:cs typeface="Arial"/>
              </a:rPr>
              <a:t>Supply</a:t>
            </a:r>
            <a:r>
              <a:rPr sz="1400" b="1" spc="-40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Chain</a:t>
            </a:r>
            <a:endParaRPr sz="1400">
              <a:latin typeface="Arial"/>
              <a:cs typeface="Arial"/>
            </a:endParaRPr>
          </a:p>
          <a:p>
            <a:pPr marL="12700" marR="139700">
              <a:lnSpc>
                <a:spcPts val="1380"/>
              </a:lnSpc>
              <a:spcBef>
                <a:spcPts val="645"/>
              </a:spcBef>
            </a:pPr>
            <a:r>
              <a:rPr sz="1200" i="1" dirty="0">
                <a:latin typeface="Arial"/>
                <a:cs typeface="Arial"/>
              </a:rPr>
              <a:t>Our </a:t>
            </a:r>
            <a:r>
              <a:rPr sz="1200" i="1" spc="-5" dirty="0">
                <a:latin typeface="Arial"/>
                <a:cs typeface="Arial"/>
              </a:rPr>
              <a:t>learning objective</a:t>
            </a:r>
            <a:r>
              <a:rPr sz="1200" spc="-5" dirty="0">
                <a:latin typeface="Arial"/>
                <a:cs typeface="Arial"/>
              </a:rPr>
              <a:t>: students become familiar with model-based </a:t>
            </a:r>
            <a:r>
              <a:rPr sz="1200" dirty="0">
                <a:latin typeface="Arial"/>
                <a:cs typeface="Arial"/>
              </a:rPr>
              <a:t>decision-making  </a:t>
            </a:r>
            <a:r>
              <a:rPr sz="1200" spc="-5" dirty="0">
                <a:latin typeface="Arial"/>
                <a:cs typeface="Arial"/>
              </a:rPr>
              <a:t>principles in supply chain management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1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example of optimization and simulation  application to analysis of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real-life location-allocation problem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global retail supply  chain.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Management Problem</a:t>
            </a:r>
            <a:r>
              <a:rPr sz="1400" b="1" spc="-1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Statement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50"/>
              </a:spcBef>
            </a:pPr>
            <a:r>
              <a:rPr sz="1200" b="1" spc="-5" dirty="0">
                <a:latin typeface="Arial"/>
                <a:cs typeface="Arial"/>
              </a:rPr>
              <a:t>Object </a:t>
            </a:r>
            <a:r>
              <a:rPr sz="1200" b="1" dirty="0">
                <a:latin typeface="Arial"/>
                <a:cs typeface="Arial"/>
              </a:rPr>
              <a:t>of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Investigation</a:t>
            </a:r>
            <a:endParaRPr sz="1200">
              <a:latin typeface="Arial"/>
              <a:cs typeface="Arial"/>
            </a:endParaRPr>
          </a:p>
          <a:p>
            <a:pPr marL="12700" marR="8890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global retail company </a:t>
            </a:r>
            <a:r>
              <a:rPr sz="1200" dirty="0">
                <a:latin typeface="Arial"/>
                <a:cs typeface="Arial"/>
              </a:rPr>
              <a:t>comprises </a:t>
            </a:r>
            <a:r>
              <a:rPr sz="1200" spc="-5" dirty="0">
                <a:latin typeface="Arial"/>
                <a:cs typeface="Arial"/>
              </a:rPr>
              <a:t>producers of </a:t>
            </a:r>
            <a:r>
              <a:rPr sz="1200" dirty="0">
                <a:latin typeface="Arial"/>
                <a:cs typeface="Arial"/>
              </a:rPr>
              <a:t>fruits </a:t>
            </a:r>
            <a:r>
              <a:rPr sz="1200" spc="-5" dirty="0">
                <a:latin typeface="Arial"/>
                <a:cs typeface="Arial"/>
              </a:rPr>
              <a:t>and vegetables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regional dis-  tributions centers (distribution </a:t>
            </a:r>
            <a:r>
              <a:rPr sz="1200" dirty="0">
                <a:latin typeface="Arial"/>
                <a:cs typeface="Arial"/>
              </a:rPr>
              <a:t>center).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Investigation Process</a:t>
            </a:r>
            <a:endParaRPr sz="1200">
              <a:latin typeface="Arial"/>
              <a:cs typeface="Arial"/>
            </a:endParaRPr>
          </a:p>
          <a:p>
            <a:pPr marL="12700" marR="12065">
              <a:lnSpc>
                <a:spcPts val="1380"/>
              </a:lnSpc>
              <a:spcBef>
                <a:spcPts val="640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investigate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process of fruit and vegetable delivery </a:t>
            </a:r>
            <a:r>
              <a:rPr sz="1200" dirty="0">
                <a:latin typeface="Arial"/>
                <a:cs typeface="Arial"/>
              </a:rPr>
              <a:t>from </a:t>
            </a:r>
            <a:r>
              <a:rPr sz="1200" spc="-5" dirty="0">
                <a:latin typeface="Arial"/>
                <a:cs typeface="Arial"/>
              </a:rPr>
              <a:t>suppliers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regional dis-  tribution centers.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0"/>
              </a:spcBef>
            </a:pPr>
            <a:r>
              <a:rPr sz="1200" b="1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Problem </a:t>
            </a:r>
            <a:r>
              <a:rPr sz="1200" b="1" dirty="0">
                <a:latin typeface="Arial"/>
                <a:cs typeface="Arial"/>
              </a:rPr>
              <a:t>and its </a:t>
            </a:r>
            <a:r>
              <a:rPr sz="1200" b="1" spc="-5" dirty="0">
                <a:latin typeface="Arial"/>
                <a:cs typeface="Arial"/>
              </a:rPr>
              <a:t>Relationship </a:t>
            </a:r>
            <a:r>
              <a:rPr sz="1200" b="1" dirty="0">
                <a:latin typeface="Arial"/>
                <a:cs typeface="Arial"/>
              </a:rPr>
              <a:t>to the</a:t>
            </a:r>
            <a:r>
              <a:rPr sz="1200" b="1" spc="-2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Literature</a:t>
            </a:r>
            <a:endParaRPr sz="1200">
              <a:latin typeface="Arial"/>
              <a:cs typeface="Arial"/>
            </a:endParaRPr>
          </a:p>
          <a:p>
            <a:pPr marL="12700" marR="173990">
              <a:lnSpc>
                <a:spcPts val="1380"/>
              </a:lnSpc>
              <a:spcBef>
                <a:spcPts val="640"/>
              </a:spcBef>
            </a:pP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products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shipped from suppliers </a:t>
            </a:r>
            <a:r>
              <a:rPr sz="1200" spc="-1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regional distribution centers directly </a:t>
            </a:r>
            <a:r>
              <a:rPr sz="1200" dirty="0">
                <a:latin typeface="Arial"/>
                <a:cs typeface="Arial"/>
              </a:rPr>
              <a:t>using  LTL </a:t>
            </a:r>
            <a:r>
              <a:rPr sz="1200" spc="-5" dirty="0">
                <a:latin typeface="Arial"/>
                <a:cs typeface="Arial"/>
              </a:rPr>
              <a:t>policy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average of </a:t>
            </a:r>
            <a:r>
              <a:rPr sz="1200" dirty="0">
                <a:latin typeface="Arial"/>
                <a:cs typeface="Arial"/>
              </a:rPr>
              <a:t>15 pallets per </a:t>
            </a:r>
            <a:r>
              <a:rPr sz="1200" spc="-5" dirty="0">
                <a:latin typeface="Arial"/>
                <a:cs typeface="Arial"/>
              </a:rPr>
              <a:t>delivery.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causes </a:t>
            </a:r>
            <a:r>
              <a:rPr sz="1200" spc="-10" dirty="0">
                <a:latin typeface="Arial"/>
                <a:cs typeface="Arial"/>
              </a:rPr>
              <a:t>high </a:t>
            </a:r>
            <a:r>
              <a:rPr sz="1200" spc="-5" dirty="0">
                <a:latin typeface="Arial"/>
                <a:cs typeface="Arial"/>
              </a:rPr>
              <a:t>coordination  complexity, </a:t>
            </a:r>
            <a:r>
              <a:rPr sz="1200" dirty="0">
                <a:latin typeface="Arial"/>
                <a:cs typeface="Arial"/>
              </a:rPr>
              <a:t>low fleet </a:t>
            </a:r>
            <a:r>
              <a:rPr sz="1200" spc="-5" dirty="0">
                <a:latin typeface="Arial"/>
                <a:cs typeface="Arial"/>
              </a:rPr>
              <a:t>capacity </a:t>
            </a:r>
            <a:r>
              <a:rPr sz="1200" dirty="0">
                <a:latin typeface="Arial"/>
                <a:cs typeface="Arial"/>
              </a:rPr>
              <a:t>utilization, </a:t>
            </a:r>
            <a:r>
              <a:rPr sz="1200" spc="-5" dirty="0">
                <a:latin typeface="Arial"/>
                <a:cs typeface="Arial"/>
              </a:rPr>
              <a:t>higher transportation costs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higher inven-  </a:t>
            </a:r>
            <a:r>
              <a:rPr sz="1200" dirty="0">
                <a:latin typeface="Arial"/>
                <a:cs typeface="Arial"/>
              </a:rPr>
              <a:t>tory </a:t>
            </a:r>
            <a:r>
              <a:rPr sz="1200" spc="-5" dirty="0">
                <a:latin typeface="Arial"/>
                <a:cs typeface="Arial"/>
              </a:rPr>
              <a:t>holding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costs.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The retail company </a:t>
            </a:r>
            <a:r>
              <a:rPr sz="1200" dirty="0">
                <a:latin typeface="Arial"/>
                <a:cs typeface="Arial"/>
              </a:rPr>
              <a:t>wants to </a:t>
            </a:r>
            <a:r>
              <a:rPr sz="1200" spc="-5" dirty="0">
                <a:latin typeface="Arial"/>
                <a:cs typeface="Arial"/>
              </a:rPr>
              <a:t>build central distribution centers between the suppliers </a:t>
            </a:r>
            <a:r>
              <a:rPr sz="1200" dirty="0">
                <a:latin typeface="Arial"/>
                <a:cs typeface="Arial"/>
              </a:rPr>
              <a:t>and  the </a:t>
            </a:r>
            <a:r>
              <a:rPr sz="1200" spc="-5" dirty="0">
                <a:latin typeface="Arial"/>
                <a:cs typeface="Arial"/>
              </a:rPr>
              <a:t>regional 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(Figure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1).</a:t>
            </a:r>
            <a:endParaRPr sz="1200">
              <a:latin typeface="Arial"/>
              <a:cs typeface="Arial"/>
            </a:endParaRPr>
          </a:p>
          <a:p>
            <a:pPr marR="4400550" algn="ctr">
              <a:lnSpc>
                <a:spcPct val="100000"/>
              </a:lnSpc>
              <a:spcBef>
                <a:spcPts val="1125"/>
              </a:spcBef>
            </a:pPr>
            <a:r>
              <a:rPr sz="950" b="1" spc="-5" dirty="0">
                <a:solidFill>
                  <a:srgbClr val="C0504D"/>
                </a:solidFill>
                <a:latin typeface="Arial"/>
                <a:cs typeface="Arial"/>
              </a:rPr>
              <a:t>Suppliers</a:t>
            </a:r>
            <a:endParaRPr sz="950">
              <a:latin typeface="Arial"/>
              <a:cs typeface="Arial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1366645" y="7765725"/>
            <a:ext cx="573405" cy="1701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950" b="1" spc="-5" dirty="0">
                <a:solidFill>
                  <a:srgbClr val="C0504D"/>
                </a:solidFill>
                <a:latin typeface="Arial"/>
                <a:cs typeface="Arial"/>
              </a:rPr>
              <a:t>S</a:t>
            </a:r>
            <a:r>
              <a:rPr sz="950" b="1" spc="-10" dirty="0">
                <a:solidFill>
                  <a:srgbClr val="C0504D"/>
                </a:solidFill>
                <a:latin typeface="Arial"/>
                <a:cs typeface="Arial"/>
              </a:rPr>
              <a:t>upp</a:t>
            </a:r>
            <a:r>
              <a:rPr sz="950" b="1" spc="-5" dirty="0">
                <a:solidFill>
                  <a:srgbClr val="C0504D"/>
                </a:solidFill>
                <a:latin typeface="Arial"/>
                <a:cs typeface="Arial"/>
              </a:rPr>
              <a:t>li</a:t>
            </a:r>
            <a:r>
              <a:rPr sz="950" b="1" spc="-10" dirty="0">
                <a:solidFill>
                  <a:srgbClr val="C0504D"/>
                </a:solidFill>
                <a:latin typeface="Arial"/>
                <a:cs typeface="Arial"/>
              </a:rPr>
              <a:t>e</a:t>
            </a:r>
            <a:r>
              <a:rPr sz="950" b="1" spc="-5" dirty="0">
                <a:solidFill>
                  <a:srgbClr val="C0504D"/>
                </a:solidFill>
                <a:latin typeface="Arial"/>
                <a:cs typeface="Arial"/>
              </a:rPr>
              <a:t>rs</a:t>
            </a:r>
            <a:endParaRPr sz="950">
              <a:latin typeface="Arial"/>
              <a:cs typeface="Arial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3038032" y="7765725"/>
            <a:ext cx="1657985" cy="1701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950" b="1" spc="-10" dirty="0">
                <a:solidFill>
                  <a:srgbClr val="339933"/>
                </a:solidFill>
                <a:latin typeface="Arial"/>
                <a:cs typeface="Arial"/>
              </a:rPr>
              <a:t>Consolidation </a:t>
            </a:r>
            <a:r>
              <a:rPr sz="950" b="1" spc="-5" dirty="0">
                <a:solidFill>
                  <a:srgbClr val="339933"/>
                </a:solidFill>
                <a:latin typeface="Arial"/>
                <a:cs typeface="Arial"/>
              </a:rPr>
              <a:t>at central</a:t>
            </a:r>
            <a:r>
              <a:rPr sz="950" b="1" spc="-70" dirty="0">
                <a:solidFill>
                  <a:srgbClr val="339933"/>
                </a:solidFill>
                <a:latin typeface="Arial"/>
                <a:cs typeface="Arial"/>
              </a:rPr>
              <a:t> </a:t>
            </a:r>
            <a:r>
              <a:rPr sz="950" b="1" spc="-10" dirty="0">
                <a:solidFill>
                  <a:srgbClr val="339933"/>
                </a:solidFill>
                <a:latin typeface="Arial"/>
                <a:cs typeface="Arial"/>
              </a:rPr>
              <a:t>DCs</a:t>
            </a:r>
            <a:endParaRPr sz="950">
              <a:latin typeface="Arial"/>
              <a:cs typeface="Arial"/>
            </a:endParaRPr>
          </a:p>
        </p:txBody>
      </p:sp>
      <p:sp>
        <p:nvSpPr>
          <p:cNvPr id="41" name="object 41"/>
          <p:cNvSpPr/>
          <p:nvPr/>
        </p:nvSpPr>
        <p:spPr>
          <a:xfrm>
            <a:off x="4384850" y="5992285"/>
            <a:ext cx="231335" cy="2621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 txBox="1"/>
          <p:nvPr/>
        </p:nvSpPr>
        <p:spPr>
          <a:xfrm>
            <a:off x="3428903" y="6056159"/>
            <a:ext cx="867410" cy="220345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243840" marR="5080" indent="-231775">
              <a:lnSpc>
                <a:spcPts val="730"/>
              </a:lnSpc>
              <a:spcBef>
                <a:spcPts val="185"/>
              </a:spcBef>
            </a:pPr>
            <a:r>
              <a:rPr sz="650" b="1" u="sng" spc="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Partial delivery</a:t>
            </a:r>
            <a:r>
              <a:rPr sz="650" b="1" spc="5" dirty="0">
                <a:latin typeface="Arial"/>
                <a:cs typeface="Arial"/>
              </a:rPr>
              <a:t> </a:t>
            </a:r>
            <a:r>
              <a:rPr sz="650" b="1" spc="10" dirty="0">
                <a:latin typeface="Arial"/>
                <a:cs typeface="Arial"/>
              </a:rPr>
              <a:t>from  </a:t>
            </a:r>
            <a:r>
              <a:rPr sz="650" b="1" spc="5" dirty="0">
                <a:latin typeface="Arial"/>
                <a:cs typeface="Arial"/>
              </a:rPr>
              <a:t>suppliers</a:t>
            </a:r>
            <a:endParaRPr sz="650">
              <a:latin typeface="Arial"/>
              <a:cs typeface="Arial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3809749" y="6649056"/>
            <a:ext cx="504825" cy="220345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12700" marR="5080">
              <a:lnSpc>
                <a:spcPts val="730"/>
              </a:lnSpc>
              <a:spcBef>
                <a:spcPts val="185"/>
              </a:spcBef>
            </a:pPr>
            <a:r>
              <a:rPr sz="650" b="1" spc="15" dirty="0">
                <a:latin typeface="Arial"/>
                <a:cs typeface="Arial"/>
              </a:rPr>
              <a:t>Ø </a:t>
            </a:r>
            <a:r>
              <a:rPr sz="650" b="1" spc="5" dirty="0">
                <a:latin typeface="Arial"/>
                <a:cs typeface="Arial"/>
              </a:rPr>
              <a:t>15</a:t>
            </a:r>
            <a:r>
              <a:rPr sz="650" b="1" spc="-90" dirty="0">
                <a:latin typeface="Arial"/>
                <a:cs typeface="Arial"/>
              </a:rPr>
              <a:t> </a:t>
            </a:r>
            <a:r>
              <a:rPr sz="650" b="1" spc="5" dirty="0">
                <a:latin typeface="Arial"/>
                <a:cs typeface="Arial"/>
              </a:rPr>
              <a:t>pallets  per</a:t>
            </a:r>
            <a:r>
              <a:rPr sz="650" b="1" spc="-45" dirty="0">
                <a:latin typeface="Arial"/>
                <a:cs typeface="Arial"/>
              </a:rPr>
              <a:t> </a:t>
            </a:r>
            <a:r>
              <a:rPr sz="650" b="1" spc="5" dirty="0">
                <a:latin typeface="Arial"/>
                <a:cs typeface="Arial"/>
              </a:rPr>
              <a:t>delivery</a:t>
            </a:r>
            <a:endParaRPr sz="650">
              <a:latin typeface="Arial"/>
              <a:cs typeface="Arial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2519242" y="8202561"/>
            <a:ext cx="570230" cy="3333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20"/>
              </a:spcBef>
            </a:pPr>
            <a:r>
              <a:rPr sz="650" b="1" u="sng" spc="1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FTL</a:t>
            </a:r>
            <a:endParaRPr sz="650">
              <a:latin typeface="Arial"/>
              <a:cs typeface="Arial"/>
            </a:endParaRPr>
          </a:p>
          <a:p>
            <a:pPr marL="12700" marR="5080" algn="ctr">
              <a:lnSpc>
                <a:spcPct val="103699"/>
              </a:lnSpc>
            </a:pPr>
            <a:r>
              <a:rPr sz="650" b="1" spc="5" dirty="0">
                <a:latin typeface="Arial"/>
                <a:cs typeface="Arial"/>
              </a:rPr>
              <a:t>33 pallets</a:t>
            </a:r>
            <a:r>
              <a:rPr sz="650" b="1" spc="-75" dirty="0">
                <a:latin typeface="Arial"/>
                <a:cs typeface="Arial"/>
              </a:rPr>
              <a:t> </a:t>
            </a:r>
            <a:r>
              <a:rPr sz="650" b="1" spc="5" dirty="0">
                <a:latin typeface="Arial"/>
                <a:cs typeface="Arial"/>
              </a:rPr>
              <a:t>per  delivery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141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922010" cy="8844915"/>
          </a:xfrm>
          <a:prstGeom prst="rect">
            <a:avLst/>
          </a:prstGeom>
        </p:spPr>
        <p:txBody>
          <a:bodyPr vert="horz" wrap="square" lIns="0" tIns="20320" rIns="0" bIns="0" rtlCol="0">
            <a:spAutoFit/>
          </a:bodyPr>
          <a:lstStyle/>
          <a:p>
            <a:pPr marL="12700" marR="5080">
              <a:lnSpc>
                <a:spcPct val="95900"/>
              </a:lnSpc>
              <a:spcBef>
                <a:spcPts val="160"/>
              </a:spcBef>
            </a:pPr>
            <a:r>
              <a:rPr sz="1200" spc="-5" dirty="0">
                <a:latin typeface="Arial"/>
                <a:cs typeface="Arial"/>
              </a:rPr>
              <a:t>The problem is how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determine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number of central distribution centers, </a:t>
            </a:r>
            <a:r>
              <a:rPr sz="1200" dirty="0">
                <a:latin typeface="Arial"/>
                <a:cs typeface="Arial"/>
              </a:rPr>
              <a:t>their </a:t>
            </a:r>
            <a:r>
              <a:rPr sz="1200" spc="-5" dirty="0">
                <a:latin typeface="Arial"/>
                <a:cs typeface="Arial"/>
              </a:rPr>
              <a:t>loca-  </a:t>
            </a:r>
            <a:r>
              <a:rPr sz="1200" dirty="0">
                <a:latin typeface="Arial"/>
                <a:cs typeface="Arial"/>
              </a:rPr>
              <a:t>tions, and </a:t>
            </a:r>
            <a:r>
              <a:rPr sz="1200" spc="-5" dirty="0">
                <a:latin typeface="Arial"/>
                <a:cs typeface="Arial"/>
              </a:rPr>
              <a:t>the allocation of regional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demands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central distribution  </a:t>
            </a:r>
            <a:r>
              <a:rPr sz="1200" dirty="0">
                <a:latin typeface="Arial"/>
                <a:cs typeface="Arial"/>
              </a:rPr>
              <a:t>centers. It </a:t>
            </a:r>
            <a:r>
              <a:rPr sz="1200" spc="-5" dirty="0">
                <a:latin typeface="Arial"/>
                <a:cs typeface="Arial"/>
              </a:rPr>
              <a:t>is to balance the distribution center </a:t>
            </a:r>
            <a:r>
              <a:rPr sz="1200" dirty="0">
                <a:latin typeface="Arial"/>
                <a:cs typeface="Arial"/>
              </a:rPr>
              <a:t>capacities, </a:t>
            </a:r>
            <a:r>
              <a:rPr sz="1200" spc="-5" dirty="0">
                <a:latin typeface="Arial"/>
                <a:cs typeface="Arial"/>
              </a:rPr>
              <a:t>transportation policy, sourcing  policy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inventory control policy in the </a:t>
            </a:r>
            <a:r>
              <a:rPr sz="1200" dirty="0">
                <a:latin typeface="Arial"/>
                <a:cs typeface="Arial"/>
              </a:rPr>
              <a:t>most </a:t>
            </a:r>
            <a:r>
              <a:rPr sz="1200" spc="-5" dirty="0">
                <a:latin typeface="Arial"/>
                <a:cs typeface="Arial"/>
              </a:rPr>
              <a:t>efficient way subject </a:t>
            </a:r>
            <a:r>
              <a:rPr sz="1200" dirty="0">
                <a:latin typeface="Arial"/>
                <a:cs typeface="Arial"/>
              </a:rPr>
              <a:t>to a </a:t>
            </a:r>
            <a:r>
              <a:rPr sz="1200" spc="-5" dirty="0">
                <a:latin typeface="Arial"/>
                <a:cs typeface="Arial"/>
              </a:rPr>
              <a:t>predetermined  </a:t>
            </a:r>
            <a:r>
              <a:rPr sz="1200" dirty="0">
                <a:latin typeface="Arial"/>
                <a:cs typeface="Arial"/>
              </a:rPr>
              <a:t>customer </a:t>
            </a:r>
            <a:r>
              <a:rPr sz="1200" spc="-5" dirty="0">
                <a:latin typeface="Arial"/>
                <a:cs typeface="Arial"/>
              </a:rPr>
              <a:t>service level.</a:t>
            </a:r>
            <a:endParaRPr sz="1200">
              <a:latin typeface="Arial"/>
              <a:cs typeface="Arial"/>
            </a:endParaRPr>
          </a:p>
          <a:p>
            <a:pPr marL="12700" marR="9906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problem statement corresponds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standard location-allocation problem in the  </a:t>
            </a:r>
            <a:r>
              <a:rPr sz="1200" dirty="0">
                <a:latin typeface="Arial"/>
                <a:cs typeface="Arial"/>
              </a:rPr>
              <a:t>literature.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spc="-5" dirty="0">
                <a:latin typeface="Arial"/>
                <a:cs typeface="Arial"/>
              </a:rPr>
              <a:t>Two scenarios need to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analyzed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compared subject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Figure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1: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15"/>
              </a:lnSpc>
              <a:spcBef>
                <a:spcPts val="550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Direct shipments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15"/>
              </a:lnSpc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Shipments </a:t>
            </a:r>
            <a:r>
              <a:rPr sz="1200" spc="-10" dirty="0">
                <a:latin typeface="Arial"/>
                <a:cs typeface="Arial"/>
              </a:rPr>
              <a:t>via </a:t>
            </a:r>
            <a:r>
              <a:rPr sz="1200" dirty="0">
                <a:latin typeface="Arial"/>
                <a:cs typeface="Arial"/>
              </a:rPr>
              <a:t>central </a:t>
            </a:r>
            <a:r>
              <a:rPr sz="1200" spc="-5" dirty="0">
                <a:latin typeface="Arial"/>
                <a:cs typeface="Arial"/>
              </a:rPr>
              <a:t>distribution</a:t>
            </a:r>
            <a:r>
              <a:rPr sz="1200" dirty="0">
                <a:latin typeface="Arial"/>
                <a:cs typeface="Arial"/>
              </a:rPr>
              <a:t> centers</a:t>
            </a:r>
            <a:endParaRPr sz="1200">
              <a:latin typeface="Arial"/>
              <a:cs typeface="Arial"/>
            </a:endParaRPr>
          </a:p>
          <a:p>
            <a:pPr marL="12700" marR="158750" algn="just">
              <a:lnSpc>
                <a:spcPts val="1380"/>
              </a:lnSpc>
              <a:spcBef>
                <a:spcPts val="650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addition,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to account </a:t>
            </a:r>
            <a:r>
              <a:rPr sz="1200" dirty="0">
                <a:latin typeface="Arial"/>
                <a:cs typeface="Arial"/>
              </a:rPr>
              <a:t>for future </a:t>
            </a:r>
            <a:r>
              <a:rPr sz="1200" spc="-5" dirty="0">
                <a:latin typeface="Arial"/>
                <a:cs typeface="Arial"/>
              </a:rPr>
              <a:t>shifts in demand </a:t>
            </a:r>
            <a:r>
              <a:rPr sz="1200" dirty="0">
                <a:latin typeface="Arial"/>
                <a:cs typeface="Arial"/>
              </a:rPr>
              <a:t>up to 30% to </a:t>
            </a:r>
            <a:r>
              <a:rPr sz="1200" spc="-5" dirty="0">
                <a:latin typeface="Arial"/>
                <a:cs typeface="Arial"/>
              </a:rPr>
              <a:t>50% at some  regional 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in regard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population growth </a:t>
            </a:r>
            <a:r>
              <a:rPr sz="1200" dirty="0">
                <a:latin typeface="Arial"/>
                <a:cs typeface="Arial"/>
              </a:rPr>
              <a:t>forecasts and </a:t>
            </a:r>
            <a:r>
              <a:rPr sz="1200" spc="-5" dirty="0">
                <a:latin typeface="Arial"/>
                <a:cs typeface="Arial"/>
              </a:rPr>
              <a:t>local </a:t>
            </a:r>
            <a:r>
              <a:rPr sz="1200" dirty="0">
                <a:latin typeface="Arial"/>
                <a:cs typeface="Arial"/>
              </a:rPr>
              <a:t>farmer  market </a:t>
            </a:r>
            <a:r>
              <a:rPr sz="1200" spc="-5" dirty="0">
                <a:latin typeface="Arial"/>
                <a:cs typeface="Arial"/>
              </a:rPr>
              <a:t>development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forecasts.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dirty="0">
                <a:latin typeface="Arial"/>
                <a:cs typeface="Arial"/>
              </a:rPr>
              <a:t>The Goal of</a:t>
            </a:r>
            <a:r>
              <a:rPr sz="1200" b="1" spc="-6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Investigation</a:t>
            </a:r>
            <a:endParaRPr sz="1200">
              <a:latin typeface="Arial"/>
              <a:cs typeface="Arial"/>
            </a:endParaRPr>
          </a:p>
          <a:p>
            <a:pPr marL="12700" marR="164465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The goal of our investigation is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increase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efficiency without decreasing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customer </a:t>
            </a:r>
            <a:r>
              <a:rPr sz="1200" spc="-10" dirty="0">
                <a:latin typeface="Arial"/>
                <a:cs typeface="Arial"/>
              </a:rPr>
              <a:t>service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level.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dirty="0">
                <a:latin typeface="Arial"/>
                <a:cs typeface="Arial"/>
              </a:rPr>
              <a:t>Our </a:t>
            </a:r>
            <a:r>
              <a:rPr sz="1200" b="1" spc="-5" dirty="0">
                <a:latin typeface="Arial"/>
                <a:cs typeface="Arial"/>
              </a:rPr>
              <a:t>Main Decision</a:t>
            </a:r>
            <a:endParaRPr sz="1200">
              <a:latin typeface="Arial"/>
              <a:cs typeface="Arial"/>
            </a:endParaRPr>
          </a:p>
          <a:p>
            <a:pPr marL="12700" marR="19685" algn="just">
              <a:lnSpc>
                <a:spcPts val="1380"/>
              </a:lnSpc>
              <a:spcBef>
                <a:spcPts val="625"/>
              </a:spcBef>
            </a:pP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main </a:t>
            </a:r>
            <a:r>
              <a:rPr sz="1200" spc="-5" dirty="0">
                <a:latin typeface="Arial"/>
                <a:cs typeface="Arial"/>
              </a:rPr>
              <a:t>decision is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determine the number of central distribution </a:t>
            </a:r>
            <a:r>
              <a:rPr sz="1200" dirty="0">
                <a:latin typeface="Arial"/>
                <a:cs typeface="Arial"/>
              </a:rPr>
              <a:t>centers, their </a:t>
            </a:r>
            <a:r>
              <a:rPr sz="1200" spc="-5" dirty="0">
                <a:latin typeface="Arial"/>
                <a:cs typeface="Arial"/>
              </a:rPr>
              <a:t>loca-  </a:t>
            </a:r>
            <a:r>
              <a:rPr sz="1200" dirty="0">
                <a:latin typeface="Arial"/>
                <a:cs typeface="Arial"/>
              </a:rPr>
              <a:t>tions, and </a:t>
            </a:r>
            <a:r>
              <a:rPr sz="1200" spc="-5" dirty="0">
                <a:latin typeface="Arial"/>
                <a:cs typeface="Arial"/>
              </a:rPr>
              <a:t>the allocation of regional distribution </a:t>
            </a:r>
            <a:r>
              <a:rPr sz="1200" dirty="0">
                <a:latin typeface="Arial"/>
                <a:cs typeface="Arial"/>
              </a:rPr>
              <a:t>centers to </a:t>
            </a:r>
            <a:r>
              <a:rPr sz="1200" spc="-5" dirty="0">
                <a:latin typeface="Arial"/>
                <a:cs typeface="Arial"/>
              </a:rPr>
              <a:t>central distribution centers. </a:t>
            </a:r>
            <a:r>
              <a:rPr sz="1200" dirty="0">
                <a:latin typeface="Arial"/>
                <a:cs typeface="Arial"/>
              </a:rPr>
              <a:t>In  </a:t>
            </a:r>
            <a:r>
              <a:rPr sz="1200" spc="-5" dirty="0">
                <a:latin typeface="Arial"/>
                <a:cs typeface="Arial"/>
              </a:rPr>
              <a:t>addition,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to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decide: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20"/>
              </a:lnSpc>
              <a:spcBef>
                <a:spcPts val="515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what </a:t>
            </a:r>
            <a:r>
              <a:rPr sz="1200" dirty="0">
                <a:latin typeface="Arial"/>
                <a:cs typeface="Arial"/>
              </a:rPr>
              <a:t>capacity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should </a:t>
            </a:r>
            <a:r>
              <a:rPr sz="1200" dirty="0">
                <a:latin typeface="Arial"/>
                <a:cs typeface="Arial"/>
              </a:rPr>
              <a:t>use at </a:t>
            </a:r>
            <a:r>
              <a:rPr sz="1200" spc="-5" dirty="0">
                <a:latin typeface="Arial"/>
                <a:cs typeface="Arial"/>
              </a:rPr>
              <a:t>the distribution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centers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00"/>
              </a:lnSpc>
              <a:buChar char="-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fleet size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transportation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00"/>
              </a:lnSpc>
              <a:buChar char="-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its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parameters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00"/>
              </a:lnSpc>
              <a:buChar char="-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sourcing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15"/>
              </a:lnSpc>
              <a:buChar char="-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resilience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50"/>
              </a:spcBef>
            </a:pPr>
            <a:r>
              <a:rPr sz="1200" b="1" spc="-5" dirty="0">
                <a:latin typeface="Arial"/>
                <a:cs typeface="Arial"/>
              </a:rPr>
              <a:t>Research Question</a:t>
            </a:r>
            <a:endParaRPr sz="1200">
              <a:latin typeface="Arial"/>
              <a:cs typeface="Arial"/>
            </a:endParaRPr>
          </a:p>
          <a:p>
            <a:pPr marL="12700" marR="88265">
              <a:lnSpc>
                <a:spcPts val="1380"/>
              </a:lnSpc>
              <a:spcBef>
                <a:spcPts val="625"/>
              </a:spcBef>
            </a:pP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main </a:t>
            </a:r>
            <a:r>
              <a:rPr sz="1200" spc="-5" dirty="0">
                <a:latin typeface="Arial"/>
                <a:cs typeface="Arial"/>
              </a:rPr>
              <a:t>research question is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impact of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redesign on (i) lo-  cation-allocation options, (ii) </a:t>
            </a:r>
            <a:r>
              <a:rPr sz="1200" dirty="0">
                <a:latin typeface="Arial"/>
                <a:cs typeface="Arial"/>
              </a:rPr>
              <a:t>impact </a:t>
            </a:r>
            <a:r>
              <a:rPr sz="1200" spc="-5" dirty="0">
                <a:latin typeface="Arial"/>
                <a:cs typeface="Arial"/>
              </a:rPr>
              <a:t>of transportation, sourcing, and inventory </a:t>
            </a:r>
            <a:r>
              <a:rPr sz="1200" dirty="0">
                <a:latin typeface="Arial"/>
                <a:cs typeface="Arial"/>
              </a:rPr>
              <a:t>control  </a:t>
            </a:r>
            <a:r>
              <a:rPr sz="1200" spc="-5" dirty="0">
                <a:latin typeface="Arial"/>
                <a:cs typeface="Arial"/>
              </a:rPr>
              <a:t>policies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well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(iii) </a:t>
            </a:r>
            <a:r>
              <a:rPr sz="1200" dirty="0">
                <a:latin typeface="Arial"/>
                <a:cs typeface="Arial"/>
              </a:rPr>
              <a:t>future </a:t>
            </a:r>
            <a:r>
              <a:rPr sz="1200" spc="-5" dirty="0">
                <a:latin typeface="Arial"/>
                <a:cs typeface="Arial"/>
              </a:rPr>
              <a:t>capacity and demand changes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financial,  </a:t>
            </a:r>
            <a:r>
              <a:rPr sz="1200" dirty="0">
                <a:latin typeface="Arial"/>
                <a:cs typeface="Arial"/>
              </a:rPr>
              <a:t>customer, and </a:t>
            </a:r>
            <a:r>
              <a:rPr sz="1200" spc="-5" dirty="0">
                <a:latin typeface="Arial"/>
                <a:cs typeface="Arial"/>
              </a:rPr>
              <a:t>operational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dirty="0">
                <a:latin typeface="Arial"/>
                <a:cs typeface="Arial"/>
              </a:rPr>
              <a:t>Questions to be </a:t>
            </a:r>
            <a:r>
              <a:rPr sz="1200" b="1" spc="-5" dirty="0">
                <a:latin typeface="Arial"/>
                <a:cs typeface="Arial"/>
              </a:rPr>
              <a:t>Answered </a:t>
            </a:r>
            <a:r>
              <a:rPr sz="1200" b="1" dirty="0">
                <a:latin typeface="Arial"/>
                <a:cs typeface="Arial"/>
              </a:rPr>
              <a:t>to </a:t>
            </a:r>
            <a:r>
              <a:rPr sz="1200" b="1" spc="-5" dirty="0">
                <a:latin typeface="Arial"/>
                <a:cs typeface="Arial"/>
              </a:rPr>
              <a:t>Make the</a:t>
            </a:r>
            <a:r>
              <a:rPr sz="1200" b="1" spc="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Decision</a:t>
            </a:r>
            <a:endParaRPr sz="1200">
              <a:latin typeface="Arial"/>
              <a:cs typeface="Arial"/>
            </a:endParaRPr>
          </a:p>
          <a:p>
            <a:pPr marL="469265" marR="81280" indent="-227965">
              <a:lnSpc>
                <a:spcPts val="1390"/>
              </a:lnSpc>
              <a:spcBef>
                <a:spcPts val="640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compare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without </a:t>
            </a:r>
            <a:r>
              <a:rPr sz="1200" dirty="0">
                <a:latin typeface="Arial"/>
                <a:cs typeface="Arial"/>
              </a:rPr>
              <a:t>central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central distri-  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on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financial, </a:t>
            </a:r>
            <a:r>
              <a:rPr sz="1200" dirty="0">
                <a:latin typeface="Arial"/>
                <a:cs typeface="Arial"/>
              </a:rPr>
              <a:t>customer </a:t>
            </a:r>
            <a:r>
              <a:rPr sz="1200" spc="-5" dirty="0">
                <a:latin typeface="Arial"/>
                <a:cs typeface="Arial"/>
              </a:rPr>
              <a:t>and operational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 marL="469265" marR="5080" indent="-227965">
              <a:lnSpc>
                <a:spcPts val="1380"/>
              </a:lnSpc>
              <a:spcBef>
                <a:spcPts val="610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compare different location-allocation variants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financial, customer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operational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 marL="469265" marR="63500" indent="-227965">
              <a:lnSpc>
                <a:spcPts val="1390"/>
              </a:lnSpc>
              <a:spcBef>
                <a:spcPts val="610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compare the impact of </a:t>
            </a:r>
            <a:r>
              <a:rPr sz="1200" dirty="0">
                <a:latin typeface="Arial"/>
                <a:cs typeface="Arial"/>
              </a:rPr>
              <a:t>LTL </a:t>
            </a:r>
            <a:r>
              <a:rPr sz="1200" spc="-5" dirty="0">
                <a:latin typeface="Arial"/>
                <a:cs typeface="Arial"/>
              </a:rPr>
              <a:t>and FTL shipment policies on supply chain financial,  </a:t>
            </a:r>
            <a:r>
              <a:rPr sz="1200" dirty="0">
                <a:latin typeface="Arial"/>
                <a:cs typeface="Arial"/>
              </a:rPr>
              <a:t>customer, and </a:t>
            </a:r>
            <a:r>
              <a:rPr sz="1200" spc="-5" dirty="0">
                <a:latin typeface="Arial"/>
                <a:cs typeface="Arial"/>
              </a:rPr>
              <a:t>operational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 marL="469265" marR="28575" indent="-227965">
              <a:lnSpc>
                <a:spcPts val="1380"/>
              </a:lnSpc>
              <a:spcBef>
                <a:spcPts val="610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compare 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policies on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financial, customer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oper-  ational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 marL="469265" marR="54610" indent="-227965">
              <a:lnSpc>
                <a:spcPts val="1380"/>
              </a:lnSpc>
              <a:spcBef>
                <a:spcPts val="610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compare the impact of sourcing policies on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financial, customer and  operational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142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80364"/>
            <a:ext cx="5915660" cy="174498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469265" marR="276860" indent="-227965">
              <a:lnSpc>
                <a:spcPts val="1380"/>
              </a:lnSpc>
              <a:spcBef>
                <a:spcPts val="195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impact of </a:t>
            </a:r>
            <a:r>
              <a:rPr sz="1200" dirty="0">
                <a:latin typeface="Arial"/>
                <a:cs typeface="Arial"/>
              </a:rPr>
              <a:t>future </a:t>
            </a:r>
            <a:r>
              <a:rPr sz="1200" spc="-5" dirty="0">
                <a:latin typeface="Arial"/>
                <a:cs typeface="Arial"/>
              </a:rPr>
              <a:t>demand changes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financial, </a:t>
            </a:r>
            <a:r>
              <a:rPr sz="1200" dirty="0">
                <a:latin typeface="Arial"/>
                <a:cs typeface="Arial"/>
              </a:rPr>
              <a:t>cus-  tomer </a:t>
            </a:r>
            <a:r>
              <a:rPr sz="1200" spc="-5" dirty="0">
                <a:latin typeface="Arial"/>
                <a:cs typeface="Arial"/>
              </a:rPr>
              <a:t>and operational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 marL="469265" marR="260350" indent="-227965">
              <a:lnSpc>
                <a:spcPts val="1390"/>
              </a:lnSpc>
              <a:spcBef>
                <a:spcPts val="605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impact of capacity disruption risks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financial, </a:t>
            </a:r>
            <a:r>
              <a:rPr sz="1200" dirty="0">
                <a:latin typeface="Arial"/>
                <a:cs typeface="Arial"/>
              </a:rPr>
              <a:t>cus-  tomer </a:t>
            </a:r>
            <a:r>
              <a:rPr sz="1200" spc="-5" dirty="0">
                <a:latin typeface="Arial"/>
                <a:cs typeface="Arial"/>
              </a:rPr>
              <a:t>and operational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 marL="469265" marR="5080" indent="-227965">
              <a:lnSpc>
                <a:spcPts val="1380"/>
              </a:lnSpc>
              <a:spcBef>
                <a:spcPts val="610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impact of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capacity changes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finan-  cial, customer and </a:t>
            </a:r>
            <a:r>
              <a:rPr sz="1200" spc="-5" dirty="0">
                <a:latin typeface="Arial"/>
                <a:cs typeface="Arial"/>
              </a:rPr>
              <a:t>operational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3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990"/>
              </a:spcBef>
            </a:pPr>
            <a:r>
              <a:rPr sz="1200" b="1" dirty="0">
                <a:latin typeface="Arial"/>
                <a:cs typeface="Arial"/>
              </a:rPr>
              <a:t>Table </a:t>
            </a:r>
            <a:r>
              <a:rPr sz="1200" b="1" spc="-5" dirty="0">
                <a:latin typeface="Arial"/>
                <a:cs typeface="Arial"/>
              </a:rPr>
              <a:t>1.8: </a:t>
            </a:r>
            <a:r>
              <a:rPr sz="1200" spc="-5" dirty="0">
                <a:latin typeface="Arial"/>
                <a:cs typeface="Arial"/>
              </a:rPr>
              <a:t>KPI to measure the results of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investigation.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900988" y="2690113"/>
          <a:ext cx="5894705" cy="3683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79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054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79425">
                <a:tc>
                  <a:txBody>
                    <a:bodyPr/>
                    <a:lstStyle/>
                    <a:p>
                      <a:pPr marL="71120" marR="689610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Financial Distribution Center  Performance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Customer</a:t>
                      </a:r>
                      <a:r>
                        <a:rPr sz="1100" b="1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Performance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 profit (EBIDTA),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lead time,</a:t>
                      </a:r>
                      <a:r>
                        <a:rPr sz="11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days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77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 revenue,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Min-Max Service level,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%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opportunity costs,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OTD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(on-time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delivery),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 orders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production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costs,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 incoming orders from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customers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inventory holding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costs,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 outgoing orders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customers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costs at suppliers,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 orders shipped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to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customers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199390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costs at distribution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cen-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ter,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Operational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performance: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profit and lost statement,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143510">
                        <a:lnSpc>
                          <a:spcPct val="65500"/>
                        </a:lnSpc>
                        <a:spcBef>
                          <a:spcPts val="1019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capacity usage at distribution centers,  </a:t>
                      </a:r>
                      <a:r>
                        <a:rPr sz="1650" baseline="-20202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700" dirty="0">
                          <a:latin typeface="Arial"/>
                          <a:cs typeface="Arial"/>
                        </a:rPr>
                        <a:t>3</a:t>
                      </a:r>
                      <a:endParaRPr sz="700">
                        <a:latin typeface="Arial"/>
                        <a:cs typeface="Arial"/>
                      </a:endParaRPr>
                    </a:p>
                  </a:txBody>
                  <a:tcPr marL="0" marR="0" marT="129539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total costs at distribution center,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Maximum inventory in the supply chain,</a:t>
                      </a:r>
                      <a:r>
                        <a:rPr sz="1100" spc="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units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/>
          <p:nvPr/>
        </p:nvSpPr>
        <p:spPr>
          <a:xfrm>
            <a:off x="888288" y="6434708"/>
            <a:ext cx="4585970" cy="85598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200" b="1" spc="-5" dirty="0">
                <a:latin typeface="Arial"/>
                <a:cs typeface="Arial"/>
              </a:rPr>
              <a:t>Data Needed </a:t>
            </a:r>
            <a:r>
              <a:rPr sz="1200" b="1" dirty="0">
                <a:latin typeface="Arial"/>
                <a:cs typeface="Arial"/>
              </a:rPr>
              <a:t>to </a:t>
            </a:r>
            <a:r>
              <a:rPr sz="1200" b="1" spc="-5" dirty="0">
                <a:latin typeface="Arial"/>
                <a:cs typeface="Arial"/>
              </a:rPr>
              <a:t>Solve Management</a:t>
            </a:r>
            <a:r>
              <a:rPr sz="1200" b="1" spc="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Problem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The following </a:t>
            </a:r>
            <a:r>
              <a:rPr sz="1200" dirty="0">
                <a:latin typeface="Arial"/>
                <a:cs typeface="Arial"/>
              </a:rPr>
              <a:t>data </a:t>
            </a:r>
            <a:r>
              <a:rPr sz="1200" spc="-5" dirty="0">
                <a:latin typeface="Arial"/>
                <a:cs typeface="Arial"/>
              </a:rPr>
              <a:t>is needed to solve the problem described</a:t>
            </a:r>
            <a:r>
              <a:rPr sz="1200" spc="6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above: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40"/>
              </a:spcBef>
            </a:pPr>
            <a:r>
              <a:rPr sz="1200" b="1" dirty="0">
                <a:latin typeface="Arial"/>
                <a:cs typeface="Arial"/>
              </a:rPr>
              <a:t>Table </a:t>
            </a:r>
            <a:r>
              <a:rPr sz="1200" b="1" spc="-5" dirty="0">
                <a:latin typeface="Arial"/>
                <a:cs typeface="Arial"/>
              </a:rPr>
              <a:t>2.1: </a:t>
            </a:r>
            <a:r>
              <a:rPr sz="1200" spc="-5" dirty="0">
                <a:latin typeface="Arial"/>
                <a:cs typeface="Arial"/>
              </a:rPr>
              <a:t>Demand at regional distribution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centers.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7" name="object 7"/>
          <p:cNvGraphicFramePr>
            <a:graphicFrameLocks noGrp="1"/>
          </p:cNvGraphicFramePr>
          <p:nvPr/>
        </p:nvGraphicFramePr>
        <p:xfrm>
          <a:off x="900988" y="7355713"/>
          <a:ext cx="5894705" cy="24041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087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3235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440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0059">
                <a:tc>
                  <a:txBody>
                    <a:bodyPr/>
                    <a:lstStyle/>
                    <a:p>
                      <a:pPr marL="71120" marR="226060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Regional</a:t>
                      </a:r>
                      <a:r>
                        <a:rPr sz="1100" b="1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Distribu-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tion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Center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91630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Forecasted Demand  (Pallets per 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Day)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931544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Initial</a:t>
                      </a:r>
                      <a:r>
                        <a:rPr sz="1100" b="1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Inventory  (Pallets)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Bulgaria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77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Hungary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Hungary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Romania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Romania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Romania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143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894705" cy="336105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087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3235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440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0059">
                <a:tc>
                  <a:txBody>
                    <a:bodyPr/>
                    <a:lstStyle/>
                    <a:p>
                      <a:pPr marL="71120" marR="22606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Regional</a:t>
                      </a:r>
                      <a:r>
                        <a:rPr sz="1100" b="1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Distribu-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tion</a:t>
                      </a:r>
                      <a:r>
                        <a:rPr sz="1100" b="1" spc="-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Center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91630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Forecasted Demand  (Pallets per </a:t>
                      </a:r>
                      <a:r>
                        <a:rPr sz="1100" b="1" spc="-10" dirty="0">
                          <a:latin typeface="Arial"/>
                          <a:cs typeface="Arial"/>
                        </a:rPr>
                        <a:t>Day)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931544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Initial</a:t>
                      </a:r>
                      <a:r>
                        <a:rPr sz="1100" b="1" spc="-4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Inventory  (Pallets)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Croatia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Slovakia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Slovakia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Czech Republic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Czech Republic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Czech Republic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Czech Republic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Czech Republic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Poland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888288" y="4468494"/>
            <a:ext cx="5737225" cy="38354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b="1" dirty="0">
                <a:latin typeface="Arial"/>
                <a:cs typeface="Arial"/>
              </a:rPr>
              <a:t>Table </a:t>
            </a:r>
            <a:r>
              <a:rPr sz="1200" b="1" spc="-5" dirty="0">
                <a:latin typeface="Arial"/>
                <a:cs typeface="Arial"/>
              </a:rPr>
              <a:t>2.2: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regional distribution centers in the initial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direct  shipment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900988" y="4917058"/>
          <a:ext cx="5908040" cy="496125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794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54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82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889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7973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37846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37973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30797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  <a:gridCol w="360679">
                  <a:extLst>
                    <a:ext uri="{9D8B030D-6E8A-4147-A177-3AD203B41FA5}">
                      <a16:colId xmlns:a16="http://schemas.microsoft.com/office/drawing/2014/main" val="20013"/>
                    </a:ext>
                  </a:extLst>
                </a:gridCol>
                <a:gridCol w="358775">
                  <a:extLst>
                    <a:ext uri="{9D8B030D-6E8A-4147-A177-3AD203B41FA5}">
                      <a16:colId xmlns:a16="http://schemas.microsoft.com/office/drawing/2014/main" val="20014"/>
                    </a:ext>
                  </a:extLst>
                </a:gridCol>
                <a:gridCol w="217170">
                  <a:extLst>
                    <a:ext uri="{9D8B030D-6E8A-4147-A177-3AD203B41FA5}">
                      <a16:colId xmlns:a16="http://schemas.microsoft.com/office/drawing/2014/main" val="20015"/>
                    </a:ext>
                  </a:extLst>
                </a:gridCol>
              </a:tblGrid>
              <a:tr h="64135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76835" algn="just">
                        <a:lnSpc>
                          <a:spcPct val="95900"/>
                        </a:lnSpc>
                        <a:spcBef>
                          <a:spcPts val="610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B  G  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747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107950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H  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0485" marR="10858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H  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 marR="9334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RO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8580" marR="92710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RO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 marR="9334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RO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 marR="129539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C  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 marR="88900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SK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8580" marR="8953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SK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8580" marR="97790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CZ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7945" marR="9842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CZ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7945" marR="9842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CZ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7310" marR="9969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CZ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5405" marR="99695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CZ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604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P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Albania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Argentina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Austria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Belgium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Brazil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Bulgaria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10" dirty="0">
                          <a:latin typeface="Arial"/>
                          <a:cs typeface="Arial"/>
                        </a:rPr>
                        <a:t>Chile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China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Columbia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Costa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Rica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Croatia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10" dirty="0">
                          <a:latin typeface="Arial"/>
                          <a:cs typeface="Arial"/>
                        </a:rPr>
                        <a:t>Cyprus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481330">
                <a:tc>
                  <a:txBody>
                    <a:bodyPr/>
                    <a:lstStyle/>
                    <a:p>
                      <a:pPr marL="71120" marR="140335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Czech</a:t>
                      </a:r>
                      <a:r>
                        <a:rPr sz="1100" spc="-8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Re-  public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144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908040" cy="87947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794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54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82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889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7973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37846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37973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30797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  <a:gridCol w="360679">
                  <a:extLst>
                    <a:ext uri="{9D8B030D-6E8A-4147-A177-3AD203B41FA5}">
                      <a16:colId xmlns:a16="http://schemas.microsoft.com/office/drawing/2014/main" val="20013"/>
                    </a:ext>
                  </a:extLst>
                </a:gridCol>
                <a:gridCol w="358775">
                  <a:extLst>
                    <a:ext uri="{9D8B030D-6E8A-4147-A177-3AD203B41FA5}">
                      <a16:colId xmlns:a16="http://schemas.microsoft.com/office/drawing/2014/main" val="20014"/>
                    </a:ext>
                  </a:extLst>
                </a:gridCol>
                <a:gridCol w="217170">
                  <a:extLst>
                    <a:ext uri="{9D8B030D-6E8A-4147-A177-3AD203B41FA5}">
                      <a16:colId xmlns:a16="http://schemas.microsoft.com/office/drawing/2014/main" val="20015"/>
                    </a:ext>
                  </a:extLst>
                </a:gridCol>
              </a:tblGrid>
              <a:tr h="6400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76835" algn="just">
                        <a:lnSpc>
                          <a:spcPct val="96000"/>
                        </a:lnSpc>
                        <a:spcBef>
                          <a:spcPts val="60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B  G  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68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10795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H  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0485" marR="1085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H  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 marR="9334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RO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8580" marR="9271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RO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 marR="9334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RO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 marR="129539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C  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 marR="8890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SK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8580" marR="8953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SK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8580" marR="9779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CZ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7945" marR="9842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CZ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7945" marR="9842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CZ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7310" marR="9969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CZ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5405" marR="9969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CZ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604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P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Ecuador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Egypt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France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Germany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Greece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Honduras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877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Hungary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India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Israel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Italy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Mexico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Moldavia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Morocco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33274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10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ethe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r- 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lands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 marL="71120" marR="19558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New</a:t>
                      </a:r>
                      <a:r>
                        <a:rPr sz="1100" spc="-9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Zea-  land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Overseas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Panama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Peru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Poland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Romania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31877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Senegal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Serbia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Slovenia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3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 marL="71120" marR="217170">
                        <a:lnSpc>
                          <a:spcPts val="1270"/>
                        </a:lnSpc>
                        <a:spcBef>
                          <a:spcPts val="64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South</a:t>
                      </a:r>
                      <a:r>
                        <a:rPr sz="1100" spc="-7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Af-  rica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2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145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908040" cy="12865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794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54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82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889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7973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37846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37973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30797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  <a:gridCol w="360679">
                  <a:extLst>
                    <a:ext uri="{9D8B030D-6E8A-4147-A177-3AD203B41FA5}">
                      <a16:colId xmlns:a16="http://schemas.microsoft.com/office/drawing/2014/main" val="20013"/>
                    </a:ext>
                  </a:extLst>
                </a:gridCol>
                <a:gridCol w="358775">
                  <a:extLst>
                    <a:ext uri="{9D8B030D-6E8A-4147-A177-3AD203B41FA5}">
                      <a16:colId xmlns:a16="http://schemas.microsoft.com/office/drawing/2014/main" val="20014"/>
                    </a:ext>
                  </a:extLst>
                </a:gridCol>
                <a:gridCol w="217170">
                  <a:extLst>
                    <a:ext uri="{9D8B030D-6E8A-4147-A177-3AD203B41FA5}">
                      <a16:colId xmlns:a16="http://schemas.microsoft.com/office/drawing/2014/main" val="20015"/>
                    </a:ext>
                  </a:extLst>
                </a:gridCol>
              </a:tblGrid>
              <a:tr h="6400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76835" algn="just">
                        <a:lnSpc>
                          <a:spcPct val="96000"/>
                        </a:lnSpc>
                        <a:spcBef>
                          <a:spcPts val="60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B  G  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683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 marR="10795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H  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0485" marR="1085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H  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850" marR="9334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RO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8580" marR="9271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RO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 marR="9334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RO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 marR="129539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C  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9215" marR="8890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SK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8580" marR="8953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SK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8580" marR="9779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CZ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1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7945" marR="9842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CZ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2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7945" marR="9842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CZ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3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7310" marR="9969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CZ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4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5405" marR="9969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b="1" spc="-10" dirty="0">
                          <a:latin typeface="Arial"/>
                          <a:cs typeface="Arial"/>
                        </a:rPr>
                        <a:t>CZ  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5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6604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P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Spain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Turkey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888288" y="2493009"/>
            <a:ext cx="195961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Table </a:t>
            </a:r>
            <a:r>
              <a:rPr sz="1200" b="1" spc="-5" dirty="0">
                <a:latin typeface="Arial"/>
                <a:cs typeface="Arial"/>
              </a:rPr>
              <a:t>2.3: </a:t>
            </a:r>
            <a:r>
              <a:rPr sz="1200" spc="-5" dirty="0">
                <a:latin typeface="Arial"/>
                <a:cs typeface="Arial"/>
              </a:rPr>
              <a:t>Costs and</a:t>
            </a:r>
            <a:r>
              <a:rPr sz="1200" spc="-6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profits.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6" name="object 6"/>
          <p:cNvGraphicFramePr>
            <a:graphicFrameLocks noGrp="1"/>
          </p:cNvGraphicFramePr>
          <p:nvPr/>
        </p:nvGraphicFramePr>
        <p:xfrm>
          <a:off x="900988" y="2766313"/>
          <a:ext cx="5770880" cy="31997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809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8099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Costs and</a:t>
                      </a:r>
                      <a:r>
                        <a:rPr sz="1100" b="1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b="1" spc="-5" dirty="0">
                          <a:latin typeface="Arial"/>
                          <a:cs typeface="Arial"/>
                        </a:rPr>
                        <a:t>profits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b="1" dirty="0">
                          <a:latin typeface="Arial"/>
                          <a:cs typeface="Arial"/>
                        </a:rPr>
                        <a:t>$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distribution center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inbound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operating</a:t>
                      </a:r>
                      <a:r>
                        <a:rPr sz="11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costs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77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distribution center 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outbound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operating</a:t>
                      </a:r>
                      <a:r>
                        <a:rPr sz="1100" spc="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costs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Initial costs for building distribution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center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Facility operating</a:t>
                      </a:r>
                      <a:r>
                        <a:rPr sz="11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costs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Opportunity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costs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Inventory carrying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costs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Fixed distribution center</a:t>
                      </a:r>
                      <a:r>
                        <a:rPr sz="11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</a:t>
                      </a:r>
                      <a:r>
                        <a:rPr sz="1100" spc="-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costs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Sales price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7" name="object 7"/>
          <p:cNvSpPr txBox="1"/>
          <p:nvPr/>
        </p:nvSpPr>
        <p:spPr>
          <a:xfrm>
            <a:off x="888288" y="6172580"/>
            <a:ext cx="211963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Table </a:t>
            </a:r>
            <a:r>
              <a:rPr sz="1200" b="1" spc="-5" dirty="0">
                <a:latin typeface="Arial"/>
                <a:cs typeface="Arial"/>
              </a:rPr>
              <a:t>2.4: </a:t>
            </a:r>
            <a:r>
              <a:rPr sz="1200" spc="-5" dirty="0">
                <a:latin typeface="Arial"/>
                <a:cs typeface="Arial"/>
              </a:rPr>
              <a:t>Further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estimations.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8" name="object 8"/>
          <p:cNvGraphicFramePr>
            <a:graphicFrameLocks noGrp="1"/>
          </p:cNvGraphicFramePr>
          <p:nvPr/>
        </p:nvGraphicFramePr>
        <p:xfrm>
          <a:off x="900988" y="6445884"/>
          <a:ext cx="5770880" cy="192341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809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8099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100" b="1" spc="-5" dirty="0">
                          <a:latin typeface="Arial"/>
                          <a:cs typeface="Arial"/>
                        </a:rPr>
                        <a:t>Parameters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Lead time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Transportation 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mean</a:t>
                      </a:r>
                      <a:r>
                        <a:rPr sz="11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capacity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004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Distribution center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100" spc="-5" dirty="0">
                          <a:latin typeface="Arial"/>
                          <a:cs typeface="Arial"/>
                        </a:rPr>
                        <a:t>capacity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Expected lead</a:t>
                      </a:r>
                      <a:r>
                        <a:rPr sz="1100" dirty="0">
                          <a:latin typeface="Arial"/>
                          <a:cs typeface="Arial"/>
                        </a:rPr>
                        <a:t> time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…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146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5791"/>
            <a:ext cx="5953760" cy="88709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 dirty="0">
                <a:latin typeface="Arial"/>
                <a:cs typeface="Arial"/>
              </a:rPr>
              <a:t>Description of</a:t>
            </a:r>
            <a:r>
              <a:rPr sz="1400" b="1" spc="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Experiments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50"/>
              </a:spcBef>
            </a:pPr>
            <a:r>
              <a:rPr sz="1200" b="1" spc="-5" dirty="0">
                <a:latin typeface="Arial"/>
                <a:cs typeface="Arial"/>
              </a:rPr>
              <a:t>Direct shipment analysis</a:t>
            </a:r>
            <a:endParaRPr sz="1200">
              <a:latin typeface="Arial"/>
              <a:cs typeface="Arial"/>
            </a:endParaRPr>
          </a:p>
          <a:p>
            <a:pPr marL="12700" marR="213360">
              <a:lnSpc>
                <a:spcPts val="1380"/>
              </a:lnSpc>
              <a:spcBef>
                <a:spcPts val="640"/>
              </a:spcBef>
            </a:pPr>
            <a:r>
              <a:rPr sz="1200" dirty="0">
                <a:latin typeface="Arial"/>
                <a:cs typeface="Arial"/>
              </a:rPr>
              <a:t>It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compute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initial scenario’s financial, </a:t>
            </a:r>
            <a:r>
              <a:rPr sz="1200" dirty="0">
                <a:latin typeface="Arial"/>
                <a:cs typeface="Arial"/>
              </a:rPr>
              <a:t>customer, and </a:t>
            </a:r>
            <a:r>
              <a:rPr sz="1200" spc="-5" dirty="0">
                <a:latin typeface="Arial"/>
                <a:cs typeface="Arial"/>
              </a:rPr>
              <a:t>operational </a:t>
            </a:r>
            <a:r>
              <a:rPr sz="1200" dirty="0">
                <a:latin typeface="Arial"/>
                <a:cs typeface="Arial"/>
              </a:rPr>
              <a:t>performance  </a:t>
            </a:r>
            <a:r>
              <a:rPr sz="1200" spc="-5" dirty="0">
                <a:latin typeface="Arial"/>
                <a:cs typeface="Arial"/>
              </a:rPr>
              <a:t>subject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KPI in §1.8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for: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15"/>
              </a:lnSpc>
              <a:spcBef>
                <a:spcPts val="515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AS-IS parametric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setting</a:t>
            </a:r>
            <a:endParaRPr sz="1200">
              <a:latin typeface="Arial"/>
              <a:cs typeface="Arial"/>
            </a:endParaRPr>
          </a:p>
          <a:p>
            <a:pPr marL="469265" marR="5080" indent="-227965">
              <a:lnSpc>
                <a:spcPct val="96200"/>
              </a:lnSpc>
              <a:spcBef>
                <a:spcPts val="30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Changed parametric settings subject </a:t>
            </a:r>
            <a:r>
              <a:rPr sz="1200" dirty="0">
                <a:latin typeface="Arial"/>
                <a:cs typeface="Arial"/>
              </a:rPr>
              <a:t>future </a:t>
            </a:r>
            <a:r>
              <a:rPr sz="1200" spc="-5" dirty="0">
                <a:latin typeface="Arial"/>
                <a:cs typeface="Arial"/>
              </a:rPr>
              <a:t>shifts in demand up to 30% </a:t>
            </a:r>
            <a:r>
              <a:rPr sz="1200" dirty="0">
                <a:latin typeface="Arial"/>
                <a:cs typeface="Arial"/>
              </a:rPr>
              <a:t>to 50% at  some </a:t>
            </a:r>
            <a:r>
              <a:rPr sz="1200" spc="-5" dirty="0">
                <a:latin typeface="Arial"/>
                <a:cs typeface="Arial"/>
              </a:rPr>
              <a:t>regional 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in regard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population growth forecasts and  local farmer </a:t>
            </a:r>
            <a:r>
              <a:rPr sz="1200" dirty="0">
                <a:latin typeface="Arial"/>
                <a:cs typeface="Arial"/>
              </a:rPr>
              <a:t>market </a:t>
            </a:r>
            <a:r>
              <a:rPr sz="1200" spc="-5" dirty="0">
                <a:latin typeface="Arial"/>
                <a:cs typeface="Arial"/>
              </a:rPr>
              <a:t>development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forecasts</a:t>
            </a:r>
            <a:endParaRPr sz="1200">
              <a:latin typeface="Arial"/>
              <a:cs typeface="Arial"/>
            </a:endParaRPr>
          </a:p>
          <a:p>
            <a:pPr marL="469265" marR="293370" indent="-227965">
              <a:lnSpc>
                <a:spcPts val="1380"/>
              </a:lnSpc>
              <a:spcBef>
                <a:spcPts val="50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Changed parametric settings subject to severe disruptions in supplier </a:t>
            </a:r>
            <a:r>
              <a:rPr sz="1200" dirty="0">
                <a:latin typeface="Arial"/>
                <a:cs typeface="Arial"/>
              </a:rPr>
              <a:t>and re-  </a:t>
            </a:r>
            <a:r>
              <a:rPr sz="1200" spc="-5" dirty="0">
                <a:latin typeface="Arial"/>
                <a:cs typeface="Arial"/>
              </a:rPr>
              <a:t>gional distribution center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capacities</a:t>
            </a:r>
            <a:endParaRPr sz="1200">
              <a:latin typeface="Arial"/>
              <a:cs typeface="Arial"/>
            </a:endParaRPr>
          </a:p>
          <a:p>
            <a:pPr marL="12700" marR="61594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Experiment used: Simulation (inventory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policy </a:t>
            </a:r>
            <a:r>
              <a:rPr sz="1200" dirty="0">
                <a:latin typeface="Arial"/>
                <a:cs typeface="Arial"/>
              </a:rPr>
              <a:t>parameters </a:t>
            </a:r>
            <a:r>
              <a:rPr sz="1200" spc="-5" dirty="0">
                <a:latin typeface="Arial"/>
                <a:cs typeface="Arial"/>
              </a:rPr>
              <a:t>can be computed an-  alytically prior </a:t>
            </a:r>
            <a:r>
              <a:rPr sz="1200" dirty="0">
                <a:latin typeface="Arial"/>
                <a:cs typeface="Arial"/>
              </a:rPr>
              <a:t>to</a:t>
            </a:r>
            <a:r>
              <a:rPr sz="1200" spc="-5" dirty="0">
                <a:latin typeface="Arial"/>
                <a:cs typeface="Arial"/>
              </a:rPr>
              <a:t> simulation)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Central Distribution Center </a:t>
            </a:r>
            <a:r>
              <a:rPr sz="1200" b="1" dirty="0">
                <a:latin typeface="Arial"/>
                <a:cs typeface="Arial"/>
              </a:rPr>
              <a:t>Shipment</a:t>
            </a:r>
            <a:r>
              <a:rPr sz="1200" b="1" spc="20" dirty="0">
                <a:latin typeface="Arial"/>
                <a:cs typeface="Arial"/>
              </a:rPr>
              <a:t> </a:t>
            </a:r>
            <a:r>
              <a:rPr sz="1200" b="1" spc="-10" dirty="0">
                <a:latin typeface="Arial"/>
                <a:cs typeface="Arial"/>
              </a:rPr>
              <a:t>Analysis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to </a:t>
            </a:r>
            <a:r>
              <a:rPr sz="1200" spc="-10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scenarios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central distribution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centers: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20"/>
              </a:lnSpc>
              <a:spcBef>
                <a:spcPts val="550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How </a:t>
            </a:r>
            <a:r>
              <a:rPr sz="1200" dirty="0">
                <a:latin typeface="Arial"/>
                <a:cs typeface="Arial"/>
              </a:rPr>
              <a:t>many central </a:t>
            </a:r>
            <a:r>
              <a:rPr sz="1200" spc="-5" dirty="0">
                <a:latin typeface="Arial"/>
                <a:cs typeface="Arial"/>
              </a:rPr>
              <a:t>distribution centers should </a:t>
            </a:r>
            <a:r>
              <a:rPr sz="1200" spc="-10" dirty="0">
                <a:latin typeface="Arial"/>
                <a:cs typeface="Arial"/>
              </a:rPr>
              <a:t>we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use?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00"/>
              </a:lnSpc>
              <a:buChar char="-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Where </a:t>
            </a:r>
            <a:r>
              <a:rPr sz="1200" spc="-5" dirty="0">
                <a:latin typeface="Arial"/>
                <a:cs typeface="Arial"/>
              </a:rPr>
              <a:t>should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locate the distribution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centers?</a:t>
            </a:r>
            <a:endParaRPr sz="1200">
              <a:latin typeface="Arial"/>
              <a:cs typeface="Arial"/>
            </a:endParaRPr>
          </a:p>
          <a:p>
            <a:pPr marL="469265" marR="179705" indent="-227965">
              <a:lnSpc>
                <a:spcPts val="1380"/>
              </a:lnSpc>
              <a:spcBef>
                <a:spcPts val="75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How </a:t>
            </a:r>
            <a:r>
              <a:rPr sz="1200" dirty="0">
                <a:latin typeface="Arial"/>
                <a:cs typeface="Arial"/>
              </a:rPr>
              <a:t>should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allocate regional 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to central distribution </a:t>
            </a:r>
            <a:r>
              <a:rPr sz="1200" dirty="0">
                <a:latin typeface="Arial"/>
                <a:cs typeface="Arial"/>
              </a:rPr>
              <a:t>cen-  ters?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05"/>
              </a:spcBef>
            </a:pPr>
            <a:r>
              <a:rPr sz="1200" spc="-5" dirty="0">
                <a:latin typeface="Arial"/>
                <a:cs typeface="Arial"/>
              </a:rPr>
              <a:t>Experiments: Analytical: </a:t>
            </a:r>
            <a:r>
              <a:rPr sz="1200" dirty="0">
                <a:latin typeface="Arial"/>
                <a:cs typeface="Arial"/>
              </a:rPr>
              <a:t>Green </a:t>
            </a:r>
            <a:r>
              <a:rPr sz="1200" spc="-5" dirty="0">
                <a:latin typeface="Arial"/>
                <a:cs typeface="Arial"/>
              </a:rPr>
              <a:t>Field Analysis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Network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Optimization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20"/>
              </a:lnSpc>
              <a:spcBef>
                <a:spcPts val="550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what </a:t>
            </a:r>
            <a:r>
              <a:rPr sz="1200" dirty="0">
                <a:latin typeface="Arial"/>
                <a:cs typeface="Arial"/>
              </a:rPr>
              <a:t>capacity at </a:t>
            </a:r>
            <a:r>
              <a:rPr sz="1200" spc="-5" dirty="0">
                <a:latin typeface="Arial"/>
                <a:cs typeface="Arial"/>
              </a:rPr>
              <a:t>the distribution centers should </a:t>
            </a:r>
            <a:r>
              <a:rPr sz="1200" dirty="0">
                <a:latin typeface="Arial"/>
                <a:cs typeface="Arial"/>
              </a:rPr>
              <a:t>be used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00"/>
              </a:lnSpc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fleet size and transportation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00"/>
              </a:lnSpc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its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parameters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00"/>
              </a:lnSpc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sourcing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15"/>
              </a:lnSpc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resilience policy</a:t>
            </a:r>
            <a:endParaRPr sz="1200">
              <a:latin typeface="Arial"/>
              <a:cs typeface="Arial"/>
            </a:endParaRPr>
          </a:p>
          <a:p>
            <a:pPr marL="12700" marR="167640">
              <a:lnSpc>
                <a:spcPts val="138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Experiment: Simulation (inventory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policy </a:t>
            </a:r>
            <a:r>
              <a:rPr sz="1200" dirty="0">
                <a:latin typeface="Arial"/>
                <a:cs typeface="Arial"/>
              </a:rPr>
              <a:t>parameters </a:t>
            </a:r>
            <a:r>
              <a:rPr sz="1200" spc="-5" dirty="0">
                <a:latin typeface="Arial"/>
                <a:cs typeface="Arial"/>
              </a:rPr>
              <a:t>can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computed analyti-  cally prior </a:t>
            </a:r>
            <a:r>
              <a:rPr sz="1200" dirty="0">
                <a:latin typeface="Arial"/>
                <a:cs typeface="Arial"/>
              </a:rPr>
              <a:t>to</a:t>
            </a:r>
            <a:r>
              <a:rPr sz="1200" spc="-5" dirty="0">
                <a:latin typeface="Arial"/>
                <a:cs typeface="Arial"/>
              </a:rPr>
              <a:t> simulation)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0"/>
              </a:spcBef>
            </a:pPr>
            <a:r>
              <a:rPr sz="1200" b="1" spc="-5" dirty="0">
                <a:latin typeface="Arial"/>
                <a:cs typeface="Arial"/>
              </a:rPr>
              <a:t>Comparing </a:t>
            </a:r>
            <a:r>
              <a:rPr sz="1200" b="1" spc="5" dirty="0">
                <a:latin typeface="Arial"/>
                <a:cs typeface="Arial"/>
              </a:rPr>
              <a:t>Two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Scenarios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You need to compare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financial, customer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operational performance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spc="5" dirty="0">
                <a:latin typeface="Arial"/>
                <a:cs typeface="Arial"/>
              </a:rPr>
              <a:t>of: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55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and without central distribution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centers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65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Different location-allocation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variants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50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LTL </a:t>
            </a:r>
            <a:r>
              <a:rPr sz="1200" spc="-5" dirty="0">
                <a:latin typeface="Arial"/>
                <a:cs typeface="Arial"/>
              </a:rPr>
              <a:t>and FTL shipment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policies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65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control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policies</a:t>
            </a:r>
            <a:endParaRPr sz="1200">
              <a:latin typeface="Arial"/>
              <a:cs typeface="Arial"/>
            </a:endParaRPr>
          </a:p>
          <a:p>
            <a:pPr marL="469265" marR="87630" indent="-227965">
              <a:lnSpc>
                <a:spcPts val="1380"/>
              </a:lnSpc>
              <a:spcBef>
                <a:spcPts val="645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compare the impact of sourcing policies on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financial, customer and  operational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 marL="469265" marR="315595" indent="-227965">
              <a:lnSpc>
                <a:spcPts val="1390"/>
              </a:lnSpc>
              <a:spcBef>
                <a:spcPts val="610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impact of </a:t>
            </a:r>
            <a:r>
              <a:rPr sz="1200" dirty="0">
                <a:latin typeface="Arial"/>
                <a:cs typeface="Arial"/>
              </a:rPr>
              <a:t>future </a:t>
            </a:r>
            <a:r>
              <a:rPr sz="1200" spc="-5" dirty="0">
                <a:latin typeface="Arial"/>
                <a:cs typeface="Arial"/>
              </a:rPr>
              <a:t>demand changes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financial, </a:t>
            </a:r>
            <a:r>
              <a:rPr sz="1200" dirty="0">
                <a:latin typeface="Arial"/>
                <a:cs typeface="Arial"/>
              </a:rPr>
              <a:t>cus-  tomer </a:t>
            </a:r>
            <a:r>
              <a:rPr sz="1200" spc="-5" dirty="0">
                <a:latin typeface="Arial"/>
                <a:cs typeface="Arial"/>
              </a:rPr>
              <a:t>and operational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 marL="469265" marR="298450" indent="-227965">
              <a:lnSpc>
                <a:spcPts val="1380"/>
              </a:lnSpc>
              <a:spcBef>
                <a:spcPts val="610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impact of capacity disruption risks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financial, </a:t>
            </a:r>
            <a:r>
              <a:rPr sz="1200" dirty="0">
                <a:latin typeface="Arial"/>
                <a:cs typeface="Arial"/>
              </a:rPr>
              <a:t>cus-  tomer </a:t>
            </a:r>
            <a:r>
              <a:rPr sz="1200" spc="-5" dirty="0">
                <a:latin typeface="Arial"/>
                <a:cs typeface="Arial"/>
              </a:rPr>
              <a:t>and operational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  <a:p>
            <a:pPr marL="469265" marR="43180" indent="-227965">
              <a:lnSpc>
                <a:spcPts val="1390"/>
              </a:lnSpc>
              <a:spcBef>
                <a:spcPts val="605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impact of distribution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capacity changes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finan-  cial, customer and </a:t>
            </a:r>
            <a:r>
              <a:rPr sz="1200" spc="-5" dirty="0">
                <a:latin typeface="Arial"/>
                <a:cs typeface="Arial"/>
              </a:rPr>
              <a:t>operational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performance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147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10006"/>
            <a:ext cx="5955665" cy="89547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242945">
              <a:lnSpc>
                <a:spcPct val="1376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Experiments: Comparison and Variation  </a:t>
            </a:r>
            <a:r>
              <a:rPr sz="1200" dirty="0">
                <a:latin typeface="Arial"/>
                <a:cs typeface="Arial"/>
              </a:rPr>
              <a:t>Project </a:t>
            </a:r>
            <a:r>
              <a:rPr sz="1200" spc="-5" dirty="0">
                <a:latin typeface="Arial"/>
                <a:cs typeface="Arial"/>
              </a:rPr>
              <a:t>report structure</a:t>
            </a:r>
            <a:endParaRPr sz="1200">
              <a:latin typeface="Arial"/>
              <a:cs typeface="Arial"/>
            </a:endParaRPr>
          </a:p>
          <a:p>
            <a:pPr marL="469265" marR="5080" indent="-227965" algn="just">
              <a:lnSpc>
                <a:spcPts val="1380"/>
              </a:lnSpc>
              <a:spcBef>
                <a:spcPts val="635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Management problem statement (object of investigation, </a:t>
            </a:r>
            <a:r>
              <a:rPr sz="1200" dirty="0">
                <a:latin typeface="Arial"/>
                <a:cs typeface="Arial"/>
              </a:rPr>
              <a:t>process </a:t>
            </a:r>
            <a:r>
              <a:rPr sz="1200" spc="-5" dirty="0">
                <a:latin typeface="Arial"/>
                <a:cs typeface="Arial"/>
              </a:rPr>
              <a:t>of investigation,  </a:t>
            </a:r>
            <a:r>
              <a:rPr sz="1200" dirty="0">
                <a:latin typeface="Arial"/>
                <a:cs typeface="Arial"/>
              </a:rPr>
              <a:t>main </a:t>
            </a:r>
            <a:r>
              <a:rPr sz="1200" spc="-5" dirty="0">
                <a:latin typeface="Arial"/>
                <a:cs typeface="Arial"/>
              </a:rPr>
              <a:t>goal of investigation, decision </a:t>
            </a:r>
            <a:r>
              <a:rPr sz="1200" dirty="0">
                <a:latin typeface="Arial"/>
                <a:cs typeface="Arial"/>
              </a:rPr>
              <a:t>to be </a:t>
            </a:r>
            <a:r>
              <a:rPr sz="1200" spc="-5" dirty="0">
                <a:latin typeface="Arial"/>
                <a:cs typeface="Arial"/>
              </a:rPr>
              <a:t>taken, </a:t>
            </a:r>
            <a:r>
              <a:rPr sz="1200" dirty="0">
                <a:latin typeface="Arial"/>
                <a:cs typeface="Arial"/>
              </a:rPr>
              <a:t>sub-questions to be </a:t>
            </a:r>
            <a:r>
              <a:rPr sz="1200" spc="-5" dirty="0">
                <a:latin typeface="Arial"/>
                <a:cs typeface="Arial"/>
              </a:rPr>
              <a:t>answered </a:t>
            </a:r>
            <a:r>
              <a:rPr sz="1200" dirty="0">
                <a:latin typeface="Arial"/>
                <a:cs typeface="Arial"/>
              </a:rPr>
              <a:t>to  take </a:t>
            </a:r>
            <a:r>
              <a:rPr sz="1200" spc="-5" dirty="0">
                <a:latin typeface="Arial"/>
                <a:cs typeface="Arial"/>
              </a:rPr>
              <a:t>the decision, KPI to measure results of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investigation)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05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Data needed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10" dirty="0">
                <a:latin typeface="Arial"/>
                <a:cs typeface="Arial"/>
              </a:rPr>
              <a:t>solve </a:t>
            </a:r>
            <a:r>
              <a:rPr sz="1200" spc="-5" dirty="0">
                <a:latin typeface="Arial"/>
                <a:cs typeface="Arial"/>
              </a:rPr>
              <a:t>management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problem</a:t>
            </a:r>
            <a:endParaRPr sz="1200">
              <a:latin typeface="Arial"/>
              <a:cs typeface="Arial"/>
            </a:endParaRPr>
          </a:p>
          <a:p>
            <a:pPr marL="469265" marR="143510" indent="-227965">
              <a:lnSpc>
                <a:spcPts val="1380"/>
              </a:lnSpc>
              <a:spcBef>
                <a:spcPts val="635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Model description (objective function, constraints, parameters, variables; </a:t>
            </a:r>
            <a:r>
              <a:rPr sz="1200" spc="-10" dirty="0">
                <a:latin typeface="Arial"/>
                <a:cs typeface="Arial"/>
              </a:rPr>
              <a:t>if </a:t>
            </a:r>
            <a:r>
              <a:rPr sz="1200" dirty="0">
                <a:latin typeface="Arial"/>
                <a:cs typeface="Arial"/>
              </a:rPr>
              <a:t>opti-  </a:t>
            </a:r>
            <a:r>
              <a:rPr sz="1200" spc="-5" dirty="0">
                <a:latin typeface="Arial"/>
                <a:cs typeface="Arial"/>
              </a:rPr>
              <a:t>mization models: </a:t>
            </a:r>
            <a:r>
              <a:rPr sz="1200" dirty="0">
                <a:latin typeface="Arial"/>
                <a:cs typeface="Arial"/>
              </a:rPr>
              <a:t>set </a:t>
            </a:r>
            <a:r>
              <a:rPr sz="1200" spc="-5" dirty="0">
                <a:latin typeface="Arial"/>
                <a:cs typeface="Arial"/>
              </a:rPr>
              <a:t>of equations, </a:t>
            </a:r>
            <a:r>
              <a:rPr sz="1200" spc="-1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simulation model: </a:t>
            </a:r>
            <a:r>
              <a:rPr sz="1200" dirty="0">
                <a:latin typeface="Arial"/>
                <a:cs typeface="Arial"/>
              </a:rPr>
              <a:t>process </a:t>
            </a:r>
            <a:r>
              <a:rPr sz="1200" spc="-5" dirty="0">
                <a:latin typeface="Arial"/>
                <a:cs typeface="Arial"/>
              </a:rPr>
              <a:t>diagrams </a:t>
            </a:r>
            <a:r>
              <a:rPr sz="1200" dirty="0">
                <a:latin typeface="Arial"/>
                <a:cs typeface="Arial"/>
              </a:rPr>
              <a:t>and  </a:t>
            </a:r>
            <a:r>
              <a:rPr sz="1200" spc="-5" dirty="0">
                <a:latin typeface="Arial"/>
                <a:cs typeface="Arial"/>
              </a:rPr>
              <a:t>themes)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05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Description of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software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40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Implementation </a:t>
            </a:r>
            <a:r>
              <a:rPr sz="1200" spc="-10" dirty="0">
                <a:latin typeface="Arial"/>
                <a:cs typeface="Arial"/>
              </a:rPr>
              <a:t>in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software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40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Description of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40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Presentation of computational results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40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Analysis </a:t>
            </a:r>
            <a:r>
              <a:rPr sz="120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results</a:t>
            </a:r>
            <a:endParaRPr sz="1200">
              <a:latin typeface="Arial"/>
              <a:cs typeface="Arial"/>
            </a:endParaRPr>
          </a:p>
          <a:p>
            <a:pPr marL="469265" marR="212725" indent="-227965" algn="just">
              <a:lnSpc>
                <a:spcPts val="1380"/>
              </a:lnSpc>
              <a:spcBef>
                <a:spcPts val="640"/>
              </a:spcBef>
              <a:buAutoNum type="arabicPeriod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Recommendations </a:t>
            </a:r>
            <a:r>
              <a:rPr sz="1200" dirty="0">
                <a:latin typeface="Arial"/>
                <a:cs typeface="Arial"/>
              </a:rPr>
              <a:t>on the </a:t>
            </a:r>
            <a:r>
              <a:rPr sz="1200" spc="-5" dirty="0">
                <a:latin typeface="Arial"/>
                <a:cs typeface="Arial"/>
              </a:rPr>
              <a:t>solution of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management problem stated in </a:t>
            </a:r>
            <a:r>
              <a:rPr sz="1200" dirty="0">
                <a:latin typeface="Arial"/>
                <a:cs typeface="Arial"/>
              </a:rPr>
              <a:t>1) on  main </a:t>
            </a:r>
            <a:r>
              <a:rPr sz="1200" spc="-5" dirty="0">
                <a:latin typeface="Arial"/>
                <a:cs typeface="Arial"/>
              </a:rPr>
              <a:t>goal of investigation, decision </a:t>
            </a:r>
            <a:r>
              <a:rPr sz="1200" dirty="0">
                <a:latin typeface="Arial"/>
                <a:cs typeface="Arial"/>
              </a:rPr>
              <a:t>to be </a:t>
            </a:r>
            <a:r>
              <a:rPr sz="1200" spc="-5" dirty="0">
                <a:latin typeface="Arial"/>
                <a:cs typeface="Arial"/>
              </a:rPr>
              <a:t>taken, </a:t>
            </a:r>
            <a:r>
              <a:rPr sz="1200" dirty="0">
                <a:latin typeface="Arial"/>
                <a:cs typeface="Arial"/>
              </a:rPr>
              <a:t>sub-questions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need </a:t>
            </a:r>
            <a:r>
              <a:rPr sz="1200" dirty="0">
                <a:latin typeface="Arial"/>
                <a:cs typeface="Arial"/>
              </a:rPr>
              <a:t>to an-  </a:t>
            </a:r>
            <a:r>
              <a:rPr sz="1200" spc="-5" dirty="0">
                <a:latin typeface="Arial"/>
                <a:cs typeface="Arial"/>
              </a:rPr>
              <a:t>swer </a:t>
            </a:r>
            <a:r>
              <a:rPr sz="1200" dirty="0">
                <a:latin typeface="Arial"/>
                <a:cs typeface="Arial"/>
              </a:rPr>
              <a:t>to make </a:t>
            </a:r>
            <a:r>
              <a:rPr sz="1200" spc="-5" dirty="0">
                <a:latin typeface="Arial"/>
                <a:cs typeface="Arial"/>
              </a:rPr>
              <a:t>the decision, and </a:t>
            </a:r>
            <a:r>
              <a:rPr sz="1200" dirty="0">
                <a:latin typeface="Arial"/>
                <a:cs typeface="Arial"/>
              </a:rPr>
              <a:t>KPI to </a:t>
            </a:r>
            <a:r>
              <a:rPr sz="1200" spc="-5" dirty="0">
                <a:latin typeface="Arial"/>
                <a:cs typeface="Arial"/>
              </a:rPr>
              <a:t>measure the investigation’s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dirty="0">
                <a:latin typeface="Arial"/>
                <a:cs typeface="Arial"/>
              </a:rPr>
              <a:t>Example</a:t>
            </a:r>
            <a:r>
              <a:rPr sz="1400" b="1" spc="-15" dirty="0">
                <a:latin typeface="Arial"/>
                <a:cs typeface="Arial"/>
              </a:rPr>
              <a:t> </a:t>
            </a:r>
            <a:r>
              <a:rPr sz="1400" b="1" dirty="0">
                <a:latin typeface="Arial"/>
                <a:cs typeface="Arial"/>
              </a:rPr>
              <a:t>2</a:t>
            </a:r>
            <a:endParaRPr sz="1400">
              <a:latin typeface="Arial"/>
              <a:cs typeface="Arial"/>
            </a:endParaRPr>
          </a:p>
          <a:p>
            <a:pPr marL="12700" marR="53340">
              <a:lnSpc>
                <a:spcPts val="1380"/>
              </a:lnSpc>
              <a:spcBef>
                <a:spcPts val="645"/>
              </a:spcBef>
            </a:pPr>
            <a:r>
              <a:rPr sz="1200" spc="-5" dirty="0">
                <a:latin typeface="Arial"/>
                <a:cs typeface="Arial"/>
              </a:rPr>
              <a:t>The demand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ETC company’s high-quality wines led them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build distribution 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in Europe, Asia, and North and South </a:t>
            </a:r>
            <a:r>
              <a:rPr sz="1200" dirty="0">
                <a:latin typeface="Arial"/>
                <a:cs typeface="Arial"/>
              </a:rPr>
              <a:t>America. </a:t>
            </a:r>
            <a:r>
              <a:rPr sz="1200" spc="-5" dirty="0">
                <a:latin typeface="Arial"/>
                <a:cs typeface="Arial"/>
              </a:rPr>
              <a:t>Now that demand is fluctuating,  ETC’s management wants to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know:</a:t>
            </a:r>
            <a:endParaRPr sz="1200">
              <a:latin typeface="Arial"/>
              <a:cs typeface="Arial"/>
            </a:endParaRPr>
          </a:p>
          <a:p>
            <a:pPr marL="469265" marR="72390" indent="-227965" algn="just">
              <a:lnSpc>
                <a:spcPct val="95900"/>
              </a:lnSpc>
              <a:spcBef>
                <a:spcPts val="645"/>
              </a:spcBef>
              <a:buFont typeface="Symbol"/>
              <a:buChar char=""/>
              <a:tabLst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After </a:t>
            </a:r>
            <a:r>
              <a:rPr sz="1200" spc="-5" dirty="0">
                <a:latin typeface="Arial"/>
                <a:cs typeface="Arial"/>
              </a:rPr>
              <a:t>taking all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available information into </a:t>
            </a:r>
            <a:r>
              <a:rPr sz="1200" dirty="0">
                <a:latin typeface="Arial"/>
                <a:cs typeface="Arial"/>
              </a:rPr>
              <a:t>account—customer </a:t>
            </a:r>
            <a:r>
              <a:rPr sz="1200" spc="-5" dirty="0">
                <a:latin typeface="Arial"/>
                <a:cs typeface="Arial"/>
              </a:rPr>
              <a:t>demand, the lo-  </a:t>
            </a:r>
            <a:r>
              <a:rPr sz="1200" dirty="0">
                <a:latin typeface="Arial"/>
                <a:cs typeface="Arial"/>
              </a:rPr>
              <a:t>cations </a:t>
            </a:r>
            <a:r>
              <a:rPr sz="1200" spc="-5" dirty="0">
                <a:latin typeface="Arial"/>
                <a:cs typeface="Arial"/>
              </a:rPr>
              <a:t>of their customers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 distances </a:t>
            </a:r>
            <a:r>
              <a:rPr sz="1200" dirty="0">
                <a:latin typeface="Arial"/>
                <a:cs typeface="Arial"/>
              </a:rPr>
              <a:t>from </a:t>
            </a:r>
            <a:r>
              <a:rPr sz="1200" spc="-5" dirty="0">
                <a:latin typeface="Arial"/>
                <a:cs typeface="Arial"/>
              </a:rPr>
              <a:t>their warehouses to their </a:t>
            </a:r>
            <a:r>
              <a:rPr sz="1200" dirty="0">
                <a:latin typeface="Arial"/>
                <a:cs typeface="Arial"/>
              </a:rPr>
              <a:t>cus-  </a:t>
            </a:r>
            <a:r>
              <a:rPr sz="1200" spc="-5" dirty="0">
                <a:latin typeface="Arial"/>
                <a:cs typeface="Arial"/>
              </a:rPr>
              <a:t>tomers—where </a:t>
            </a:r>
            <a:r>
              <a:rPr sz="1200" dirty="0">
                <a:latin typeface="Arial"/>
                <a:cs typeface="Arial"/>
              </a:rPr>
              <a:t>should ETC </a:t>
            </a:r>
            <a:r>
              <a:rPr sz="1200" spc="-5" dirty="0">
                <a:latin typeface="Arial"/>
                <a:cs typeface="Arial"/>
              </a:rPr>
              <a:t>locate their distribution</a:t>
            </a:r>
            <a:r>
              <a:rPr sz="1200" dirty="0">
                <a:latin typeface="Arial"/>
                <a:cs typeface="Arial"/>
              </a:rPr>
              <a:t> centers?</a:t>
            </a:r>
            <a:endParaRPr sz="1200">
              <a:latin typeface="Arial"/>
              <a:cs typeface="Arial"/>
            </a:endParaRPr>
          </a:p>
          <a:p>
            <a:pPr marL="469265" marR="259715" indent="-227965">
              <a:lnSpc>
                <a:spcPts val="1380"/>
              </a:lnSpc>
              <a:spcBef>
                <a:spcPts val="7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Would </a:t>
            </a:r>
            <a:r>
              <a:rPr sz="1200" dirty="0">
                <a:latin typeface="Arial"/>
                <a:cs typeface="Arial"/>
              </a:rPr>
              <a:t>closing </a:t>
            </a:r>
            <a:r>
              <a:rPr sz="1200" spc="-5" dirty="0">
                <a:latin typeface="Arial"/>
                <a:cs typeface="Arial"/>
              </a:rPr>
              <a:t>ETC’s South American distribution </a:t>
            </a:r>
            <a:r>
              <a:rPr sz="1200" dirty="0">
                <a:latin typeface="Arial"/>
                <a:cs typeface="Arial"/>
              </a:rPr>
              <a:t>center make </a:t>
            </a:r>
            <a:r>
              <a:rPr sz="1200" spc="-5" dirty="0">
                <a:latin typeface="Arial"/>
                <a:cs typeface="Arial"/>
              </a:rPr>
              <a:t>the company’s  supply </a:t>
            </a:r>
            <a:r>
              <a:rPr sz="1200" dirty="0">
                <a:latin typeface="Arial"/>
                <a:cs typeface="Arial"/>
              </a:rPr>
              <a:t>chain more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cost-effective?</a:t>
            </a:r>
            <a:endParaRPr sz="1200">
              <a:latin typeface="Arial"/>
              <a:cs typeface="Arial"/>
            </a:endParaRPr>
          </a:p>
          <a:p>
            <a:pPr marL="469265" marR="78740" indent="-227965" algn="just">
              <a:lnSpc>
                <a:spcPts val="1380"/>
              </a:lnSpc>
              <a:spcBef>
                <a:spcPts val="685"/>
              </a:spcBef>
              <a:buFont typeface="Symbol"/>
              <a:buChar char=""/>
              <a:tabLst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ETC’s CEO wants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compare the important </a:t>
            </a:r>
            <a:r>
              <a:rPr sz="1200" dirty="0">
                <a:latin typeface="Arial"/>
                <a:cs typeface="Arial"/>
              </a:rPr>
              <a:t>KPIs </a:t>
            </a:r>
            <a:r>
              <a:rPr sz="1200" spc="-5" dirty="0">
                <a:latin typeface="Arial"/>
                <a:cs typeface="Arial"/>
              </a:rPr>
              <a:t>from scenario </a:t>
            </a:r>
            <a:r>
              <a:rPr sz="1200" dirty="0">
                <a:latin typeface="Arial"/>
                <a:cs typeface="Arial"/>
              </a:rPr>
              <a:t>1 </a:t>
            </a:r>
            <a:r>
              <a:rPr sz="1200" spc="-10" dirty="0">
                <a:latin typeface="Arial"/>
                <a:cs typeface="Arial"/>
              </a:rPr>
              <a:t>(which </a:t>
            </a:r>
            <a:r>
              <a:rPr sz="1200" dirty="0">
                <a:latin typeface="Arial"/>
                <a:cs typeface="Arial"/>
              </a:rPr>
              <a:t>uses 4 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centers) to those </a:t>
            </a:r>
            <a:r>
              <a:rPr sz="1200" spc="-5" dirty="0">
                <a:latin typeface="Arial"/>
                <a:cs typeface="Arial"/>
              </a:rPr>
              <a:t>from scenario </a:t>
            </a:r>
            <a:r>
              <a:rPr sz="1200" dirty="0">
                <a:latin typeface="Arial"/>
                <a:cs typeface="Arial"/>
              </a:rPr>
              <a:t>2 </a:t>
            </a:r>
            <a:r>
              <a:rPr sz="1200" spc="-5" dirty="0">
                <a:latin typeface="Arial"/>
                <a:cs typeface="Arial"/>
              </a:rPr>
              <a:t>(which </a:t>
            </a:r>
            <a:r>
              <a:rPr sz="1200" dirty="0">
                <a:latin typeface="Arial"/>
                <a:cs typeface="Arial"/>
              </a:rPr>
              <a:t>uses 3 </a:t>
            </a:r>
            <a:r>
              <a:rPr sz="1200" spc="-5" dirty="0">
                <a:latin typeface="Arial"/>
                <a:cs typeface="Arial"/>
              </a:rPr>
              <a:t>distribution </a:t>
            </a:r>
            <a:r>
              <a:rPr sz="1200" dirty="0">
                <a:latin typeface="Arial"/>
                <a:cs typeface="Arial"/>
              </a:rPr>
              <a:t>centers).  Which </a:t>
            </a:r>
            <a:r>
              <a:rPr sz="1200" spc="-5" dirty="0">
                <a:latin typeface="Arial"/>
                <a:cs typeface="Arial"/>
              </a:rPr>
              <a:t>scenario’s </a:t>
            </a:r>
            <a:r>
              <a:rPr sz="1200" dirty="0">
                <a:latin typeface="Arial"/>
                <a:cs typeface="Arial"/>
              </a:rPr>
              <a:t>KPIs are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better?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Example</a:t>
            </a:r>
            <a:r>
              <a:rPr sz="1400" b="1" spc="-15" dirty="0">
                <a:latin typeface="Arial"/>
                <a:cs typeface="Arial"/>
              </a:rPr>
              <a:t> </a:t>
            </a:r>
            <a:r>
              <a:rPr sz="1400" b="1" dirty="0">
                <a:latin typeface="Arial"/>
                <a:cs typeface="Arial"/>
              </a:rPr>
              <a:t>3</a:t>
            </a:r>
            <a:endParaRPr sz="1400">
              <a:latin typeface="Arial"/>
              <a:cs typeface="Arial"/>
            </a:endParaRPr>
          </a:p>
          <a:p>
            <a:pPr marL="12700" marR="283845">
              <a:lnSpc>
                <a:spcPct val="95900"/>
              </a:lnSpc>
              <a:spcBef>
                <a:spcPts val="605"/>
              </a:spcBef>
            </a:pPr>
            <a:r>
              <a:rPr sz="1200" dirty="0">
                <a:latin typeface="Arial"/>
                <a:cs typeface="Arial"/>
              </a:rPr>
              <a:t>ZSE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Berlin-based </a:t>
            </a:r>
            <a:r>
              <a:rPr sz="1200" spc="-5" dirty="0">
                <a:latin typeface="Arial"/>
                <a:cs typeface="Arial"/>
                <a:hlinkClick r:id="rId2"/>
              </a:rPr>
              <a:t>e-commerce </a:t>
            </a:r>
            <a:r>
              <a:rPr sz="1200" spc="-5" dirty="0">
                <a:latin typeface="Arial"/>
                <a:cs typeface="Arial"/>
              </a:rPr>
              <a:t>company </a:t>
            </a:r>
            <a:r>
              <a:rPr sz="1200" dirty="0">
                <a:latin typeface="Arial"/>
                <a:cs typeface="Arial"/>
              </a:rPr>
              <a:t>that </a:t>
            </a:r>
            <a:r>
              <a:rPr sz="1200" spc="-5" dirty="0">
                <a:latin typeface="Arial"/>
                <a:cs typeface="Arial"/>
              </a:rPr>
              <a:t>wants </a:t>
            </a:r>
            <a:r>
              <a:rPr sz="1200" dirty="0">
                <a:latin typeface="Arial"/>
                <a:cs typeface="Arial"/>
              </a:rPr>
              <a:t>to be </a:t>
            </a:r>
            <a:r>
              <a:rPr sz="1200" spc="-5" dirty="0">
                <a:latin typeface="Arial"/>
                <a:cs typeface="Arial"/>
              </a:rPr>
              <a:t>the European Union’s  </a:t>
            </a:r>
            <a:r>
              <a:rPr sz="1200" dirty="0">
                <a:latin typeface="Arial"/>
                <a:cs typeface="Arial"/>
              </a:rPr>
              <a:t>most </a:t>
            </a:r>
            <a:r>
              <a:rPr sz="1200" spc="-5" dirty="0">
                <a:latin typeface="Arial"/>
                <a:cs typeface="Arial"/>
              </a:rPr>
              <a:t>successful online shopping platform. </a:t>
            </a:r>
            <a:r>
              <a:rPr sz="1200" dirty="0">
                <a:latin typeface="Arial"/>
                <a:cs typeface="Arial"/>
              </a:rPr>
              <a:t>To reach </a:t>
            </a:r>
            <a:r>
              <a:rPr sz="1200" spc="-5" dirty="0">
                <a:latin typeface="Arial"/>
                <a:cs typeface="Arial"/>
              </a:rPr>
              <a:t>their goal, the company </a:t>
            </a:r>
            <a:r>
              <a:rPr sz="1200" dirty="0">
                <a:latin typeface="Arial"/>
                <a:cs typeface="Arial"/>
              </a:rPr>
              <a:t>has  </a:t>
            </a:r>
            <a:r>
              <a:rPr sz="1200" spc="-5" dirty="0">
                <a:latin typeface="Arial"/>
                <a:cs typeface="Arial"/>
              </a:rPr>
              <a:t>developed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four-year strategy </a:t>
            </a:r>
            <a:r>
              <a:rPr sz="1200" dirty="0">
                <a:latin typeface="Arial"/>
                <a:cs typeface="Arial"/>
              </a:rPr>
              <a:t>focused on </a:t>
            </a:r>
            <a:r>
              <a:rPr sz="1200" spc="-5" dirty="0">
                <a:latin typeface="Arial"/>
                <a:cs typeface="Arial"/>
              </a:rPr>
              <a:t>fast product delivery, excellent customer  service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an efficient </a:t>
            </a:r>
            <a:r>
              <a:rPr sz="1200" dirty="0">
                <a:latin typeface="Arial"/>
                <a:cs typeface="Arial"/>
              </a:rPr>
              <a:t>supply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chain.</a:t>
            </a:r>
            <a:endParaRPr sz="1200">
              <a:latin typeface="Arial"/>
              <a:cs typeface="Arial"/>
            </a:endParaRPr>
          </a:p>
          <a:p>
            <a:pPr marL="12700" marR="276225" algn="just">
              <a:lnSpc>
                <a:spcPts val="1380"/>
              </a:lnSpc>
              <a:spcBef>
                <a:spcPts val="635"/>
              </a:spcBef>
            </a:pPr>
            <a:r>
              <a:rPr sz="1200" spc="5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expand the business in Europe </a:t>
            </a:r>
            <a:r>
              <a:rPr sz="1200" dirty="0">
                <a:latin typeface="Arial"/>
                <a:cs typeface="Arial"/>
              </a:rPr>
              <a:t>and meet </a:t>
            </a:r>
            <a:r>
              <a:rPr sz="1200" spc="-5" dirty="0">
                <a:latin typeface="Arial"/>
                <a:cs typeface="Arial"/>
              </a:rPr>
              <a:t>the expected increase in demand, </a:t>
            </a:r>
            <a:r>
              <a:rPr sz="1200" dirty="0">
                <a:latin typeface="Arial"/>
                <a:cs typeface="Arial"/>
              </a:rPr>
              <a:t>ZSE  </a:t>
            </a:r>
            <a:r>
              <a:rPr sz="1200" spc="-5" dirty="0">
                <a:latin typeface="Arial"/>
                <a:cs typeface="Arial"/>
              </a:rPr>
              <a:t>needs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decide whether </a:t>
            </a:r>
            <a:r>
              <a:rPr sz="1200" dirty="0">
                <a:latin typeface="Arial"/>
                <a:cs typeface="Arial"/>
              </a:rPr>
              <a:t>they </a:t>
            </a:r>
            <a:r>
              <a:rPr sz="1200" spc="-5" dirty="0">
                <a:latin typeface="Arial"/>
                <a:cs typeface="Arial"/>
              </a:rPr>
              <a:t>should open </a:t>
            </a:r>
            <a:r>
              <a:rPr sz="1200" dirty="0">
                <a:latin typeface="Arial"/>
                <a:cs typeface="Arial"/>
              </a:rPr>
              <a:t>a new </a:t>
            </a:r>
            <a:r>
              <a:rPr sz="1200" spc="-5" dirty="0">
                <a:latin typeface="Arial"/>
                <a:cs typeface="Arial"/>
              </a:rPr>
              <a:t>distribution center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expand their  German distribution </a:t>
            </a:r>
            <a:r>
              <a:rPr sz="1200" dirty="0">
                <a:latin typeface="Arial"/>
                <a:cs typeface="Arial"/>
              </a:rPr>
              <a:t>center.</a:t>
            </a:r>
            <a:endParaRPr sz="1200">
              <a:latin typeface="Arial"/>
              <a:cs typeface="Arial"/>
            </a:endParaRPr>
          </a:p>
          <a:p>
            <a:pPr marL="12700" marR="55880">
              <a:lnSpc>
                <a:spcPts val="138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they </a:t>
            </a:r>
            <a:r>
              <a:rPr sz="1200" dirty="0">
                <a:latin typeface="Arial"/>
                <a:cs typeface="Arial"/>
              </a:rPr>
              <a:t>decide to </a:t>
            </a:r>
            <a:r>
              <a:rPr sz="1200" spc="-5" dirty="0">
                <a:latin typeface="Arial"/>
                <a:cs typeface="Arial"/>
              </a:rPr>
              <a:t>open </a:t>
            </a:r>
            <a:r>
              <a:rPr sz="1200" dirty="0">
                <a:latin typeface="Arial"/>
                <a:cs typeface="Arial"/>
              </a:rPr>
              <a:t>a new </a:t>
            </a:r>
            <a:r>
              <a:rPr sz="1200" spc="-5" dirty="0">
                <a:latin typeface="Arial"/>
                <a:cs typeface="Arial"/>
              </a:rPr>
              <a:t>distribution center, they’ll 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determine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best  location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help them minimize their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costs and meet their minimum service  level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requirements.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918835" cy="2418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148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30"/>
              </a:spcBef>
            </a:pPr>
            <a:r>
              <a:rPr sz="1400" b="1" dirty="0">
                <a:latin typeface="Arial"/>
                <a:cs typeface="Arial"/>
              </a:rPr>
              <a:t>Example</a:t>
            </a:r>
            <a:r>
              <a:rPr sz="1400" b="1" spc="-15" dirty="0">
                <a:latin typeface="Arial"/>
                <a:cs typeface="Arial"/>
              </a:rPr>
              <a:t> </a:t>
            </a:r>
            <a:r>
              <a:rPr sz="1400" b="1" dirty="0">
                <a:latin typeface="Arial"/>
                <a:cs typeface="Arial"/>
              </a:rPr>
              <a:t>4</a:t>
            </a:r>
            <a:endParaRPr sz="1400">
              <a:latin typeface="Arial"/>
              <a:cs typeface="Arial"/>
            </a:endParaRPr>
          </a:p>
          <a:p>
            <a:pPr marL="12700" marR="5080" algn="just">
              <a:lnSpc>
                <a:spcPts val="1380"/>
              </a:lnSpc>
              <a:spcBef>
                <a:spcPts val="645"/>
              </a:spcBef>
            </a:pPr>
            <a:r>
              <a:rPr sz="1200" spc="-5" dirty="0">
                <a:latin typeface="Arial"/>
                <a:cs typeface="Arial"/>
              </a:rPr>
              <a:t>Pharmapacks ships everything you expect to find in </a:t>
            </a:r>
            <a:r>
              <a:rPr sz="1200" dirty="0">
                <a:latin typeface="Arial"/>
                <a:cs typeface="Arial"/>
              </a:rPr>
              <a:t>a drug </a:t>
            </a:r>
            <a:r>
              <a:rPr sz="1200" spc="-5" dirty="0">
                <a:latin typeface="Arial"/>
                <a:cs typeface="Arial"/>
              </a:rPr>
              <a:t>store. The company sells al-  </a:t>
            </a:r>
            <a:r>
              <a:rPr sz="1200" dirty="0">
                <a:latin typeface="Arial"/>
                <a:cs typeface="Arial"/>
              </a:rPr>
              <a:t>most </a:t>
            </a:r>
            <a:r>
              <a:rPr sz="1200" spc="-5" dirty="0">
                <a:latin typeface="Arial"/>
                <a:cs typeface="Arial"/>
              </a:rPr>
              <a:t>25,000 different products, ships 570,000 </a:t>
            </a:r>
            <a:r>
              <a:rPr sz="1200" dirty="0">
                <a:latin typeface="Arial"/>
                <a:cs typeface="Arial"/>
              </a:rPr>
              <a:t>orders </a:t>
            </a:r>
            <a:r>
              <a:rPr sz="1200" spc="-5" dirty="0">
                <a:latin typeface="Arial"/>
                <a:cs typeface="Arial"/>
              </a:rPr>
              <a:t>each month, and has agreements 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16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suppliers.</a:t>
            </a:r>
            <a:endParaRPr sz="1200">
              <a:latin typeface="Arial"/>
              <a:cs typeface="Arial"/>
            </a:endParaRPr>
          </a:p>
          <a:p>
            <a:pPr marL="12700" marR="7620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Their pricing management software—“Master Mind”—has helped the </a:t>
            </a:r>
            <a:r>
              <a:rPr sz="1200" dirty="0">
                <a:latin typeface="Arial"/>
                <a:cs typeface="Arial"/>
              </a:rPr>
              <a:t>company to </a:t>
            </a:r>
            <a:r>
              <a:rPr sz="1200" spc="-5" dirty="0">
                <a:latin typeface="Arial"/>
                <a:cs typeface="Arial"/>
              </a:rPr>
              <a:t>domi-  </a:t>
            </a:r>
            <a:r>
              <a:rPr sz="1200" dirty="0">
                <a:latin typeface="Arial"/>
                <a:cs typeface="Arial"/>
              </a:rPr>
              <a:t>nate </a:t>
            </a:r>
            <a:r>
              <a:rPr sz="1200" spc="-5" dirty="0">
                <a:latin typeface="Arial"/>
                <a:cs typeface="Arial"/>
              </a:rPr>
              <a:t>their market. </a:t>
            </a:r>
            <a:r>
              <a:rPr sz="1200" dirty="0">
                <a:latin typeface="Arial"/>
                <a:cs typeface="Arial"/>
              </a:rPr>
              <a:t>It </a:t>
            </a:r>
            <a:r>
              <a:rPr sz="1200" spc="-5" dirty="0">
                <a:latin typeface="Arial"/>
                <a:cs typeface="Arial"/>
              </a:rPr>
              <a:t>calculates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best price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manages their whole </a:t>
            </a:r>
            <a:r>
              <a:rPr sz="1200" dirty="0">
                <a:latin typeface="Arial"/>
                <a:cs typeface="Arial"/>
              </a:rPr>
              <a:t>stock </a:t>
            </a:r>
            <a:r>
              <a:rPr sz="1200" spc="-5" dirty="0">
                <a:latin typeface="Arial"/>
                <a:cs typeface="Arial"/>
              </a:rPr>
              <a:t>and  sales/demand forecasts. </a:t>
            </a:r>
            <a:r>
              <a:rPr sz="1200" dirty="0">
                <a:latin typeface="Arial"/>
                <a:cs typeface="Arial"/>
              </a:rPr>
              <a:t>They </a:t>
            </a:r>
            <a:r>
              <a:rPr sz="1200" spc="-5" dirty="0">
                <a:latin typeface="Arial"/>
                <a:cs typeface="Arial"/>
              </a:rPr>
              <a:t>have increased their sales </a:t>
            </a:r>
            <a:r>
              <a:rPr sz="1200" dirty="0">
                <a:latin typeface="Arial"/>
                <a:cs typeface="Arial"/>
              </a:rPr>
              <a:t>six </a:t>
            </a:r>
            <a:r>
              <a:rPr sz="1200" spc="-5" dirty="0">
                <a:latin typeface="Arial"/>
                <a:cs typeface="Arial"/>
              </a:rPr>
              <a:t>fold in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year. Their reve-  </a:t>
            </a:r>
            <a:r>
              <a:rPr sz="1200" dirty="0">
                <a:latin typeface="Arial"/>
                <a:cs typeface="Arial"/>
              </a:rPr>
              <a:t>nue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2016 amounted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$160 million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from 2011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2013 they grew </a:t>
            </a:r>
            <a:r>
              <a:rPr sz="1200" spc="5" dirty="0">
                <a:latin typeface="Arial"/>
                <a:cs typeface="Arial"/>
              </a:rPr>
              <a:t>by </a:t>
            </a:r>
            <a:r>
              <a:rPr sz="1200" dirty="0">
                <a:latin typeface="Arial"/>
                <a:cs typeface="Arial"/>
              </a:rPr>
              <a:t>3,035 per-  cent. </a:t>
            </a:r>
            <a:r>
              <a:rPr sz="1200" spc="5" dirty="0">
                <a:latin typeface="Arial"/>
                <a:cs typeface="Arial"/>
              </a:rPr>
              <a:t>When </a:t>
            </a:r>
            <a:r>
              <a:rPr sz="1200" spc="-5" dirty="0">
                <a:latin typeface="Arial"/>
                <a:cs typeface="Arial"/>
              </a:rPr>
              <a:t>looking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the performance indicators,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delivery time is slow, which is  caused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having </a:t>
            </a:r>
            <a:r>
              <a:rPr sz="1200" dirty="0">
                <a:latin typeface="Arial"/>
                <a:cs typeface="Arial"/>
              </a:rPr>
              <a:t>only one </a:t>
            </a:r>
            <a:r>
              <a:rPr sz="1200" spc="-5" dirty="0">
                <a:latin typeface="Arial"/>
                <a:cs typeface="Arial"/>
              </a:rPr>
              <a:t>warehouse, in New York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City.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8288" y="5670930"/>
            <a:ext cx="5922010" cy="3850004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106680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Does it </a:t>
            </a:r>
            <a:r>
              <a:rPr sz="1200" dirty="0">
                <a:latin typeface="Arial"/>
                <a:cs typeface="Arial"/>
              </a:rPr>
              <a:t>make </a:t>
            </a:r>
            <a:r>
              <a:rPr sz="1200" spc="-5" dirty="0">
                <a:latin typeface="Arial"/>
                <a:cs typeface="Arial"/>
              </a:rPr>
              <a:t>sense to open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second warehouse on the </a:t>
            </a:r>
            <a:r>
              <a:rPr sz="1200" spc="5" dirty="0">
                <a:latin typeface="Arial"/>
                <a:cs typeface="Arial"/>
              </a:rPr>
              <a:t>West </a:t>
            </a:r>
            <a:r>
              <a:rPr sz="1200" spc="-5" dirty="0">
                <a:latin typeface="Arial"/>
                <a:cs typeface="Arial"/>
              </a:rPr>
              <a:t>coast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speed delivery 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Western </a:t>
            </a:r>
            <a:r>
              <a:rPr sz="1200" spc="-5" dirty="0">
                <a:latin typeface="Arial"/>
                <a:cs typeface="Arial"/>
              </a:rPr>
              <a:t>United </a:t>
            </a:r>
            <a:r>
              <a:rPr sz="1200" dirty="0">
                <a:latin typeface="Arial"/>
                <a:cs typeface="Arial"/>
              </a:rPr>
              <a:t>States </a:t>
            </a:r>
            <a:r>
              <a:rPr sz="1200" spc="-5" dirty="0">
                <a:latin typeface="Arial"/>
                <a:cs typeface="Arial"/>
              </a:rPr>
              <a:t>and meet customer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expectations?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400" b="1" dirty="0">
                <a:latin typeface="Arial"/>
                <a:cs typeface="Arial"/>
              </a:rPr>
              <a:t>Example</a:t>
            </a:r>
            <a:r>
              <a:rPr sz="1400" b="1" spc="-15" dirty="0">
                <a:latin typeface="Arial"/>
                <a:cs typeface="Arial"/>
              </a:rPr>
              <a:t> </a:t>
            </a:r>
            <a:r>
              <a:rPr sz="1400" b="1" dirty="0">
                <a:latin typeface="Arial"/>
                <a:cs typeface="Arial"/>
              </a:rPr>
              <a:t>5</a:t>
            </a:r>
            <a:endParaRPr sz="14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0"/>
              </a:spcBef>
            </a:pPr>
            <a:r>
              <a:rPr sz="1200" b="1" spc="-5" dirty="0">
                <a:latin typeface="Arial"/>
                <a:cs typeface="Arial"/>
              </a:rPr>
              <a:t>Matching </a:t>
            </a:r>
            <a:r>
              <a:rPr sz="1200" b="1" dirty="0">
                <a:latin typeface="Arial"/>
                <a:cs typeface="Arial"/>
              </a:rPr>
              <a:t>production and </a:t>
            </a:r>
            <a:r>
              <a:rPr sz="1200" b="1" spc="-5" dirty="0">
                <a:latin typeface="Arial"/>
                <a:cs typeface="Arial"/>
              </a:rPr>
              <a:t>distribution network </a:t>
            </a:r>
            <a:r>
              <a:rPr sz="1200" b="1" dirty="0">
                <a:latin typeface="Arial"/>
                <a:cs typeface="Arial"/>
              </a:rPr>
              <a:t>design with </a:t>
            </a:r>
            <a:r>
              <a:rPr sz="1200" b="1" spc="-5" dirty="0">
                <a:latin typeface="Arial"/>
                <a:cs typeface="Arial"/>
              </a:rPr>
              <a:t>disruption </a:t>
            </a:r>
            <a:r>
              <a:rPr sz="1200" b="1" dirty="0">
                <a:latin typeface="Arial"/>
                <a:cs typeface="Arial"/>
              </a:rPr>
              <a:t>risk consid-  </a:t>
            </a:r>
            <a:r>
              <a:rPr sz="1200" b="1" spc="-5" dirty="0">
                <a:latin typeface="Arial"/>
                <a:cs typeface="Arial"/>
              </a:rPr>
              <a:t>erations</a:t>
            </a:r>
            <a:endParaRPr sz="1200">
              <a:latin typeface="Arial"/>
              <a:cs typeface="Arial"/>
            </a:endParaRPr>
          </a:p>
          <a:p>
            <a:pPr marL="12700" marR="65405">
              <a:lnSpc>
                <a:spcPct val="95900"/>
              </a:lnSpc>
              <a:spcBef>
                <a:spcPts val="565"/>
              </a:spcBef>
            </a:pPr>
            <a:r>
              <a:rPr sz="1200" spc="-5" dirty="0">
                <a:latin typeface="Arial"/>
                <a:cs typeface="Arial"/>
              </a:rPr>
              <a:t>The case-study is based on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FMCG company </a:t>
            </a:r>
            <a:r>
              <a:rPr sz="1200" dirty="0">
                <a:latin typeface="Arial"/>
                <a:cs typeface="Arial"/>
              </a:rPr>
              <a:t>that </a:t>
            </a:r>
            <a:r>
              <a:rPr sz="1200" spc="-5" dirty="0">
                <a:latin typeface="Arial"/>
                <a:cs typeface="Arial"/>
              </a:rPr>
              <a:t>produces juices/beverages </a:t>
            </a:r>
            <a:r>
              <a:rPr sz="1200" dirty="0">
                <a:latin typeface="Arial"/>
                <a:cs typeface="Arial"/>
              </a:rPr>
              <a:t>for four  </a:t>
            </a:r>
            <a:r>
              <a:rPr sz="1200" spc="-5" dirty="0">
                <a:latin typeface="Arial"/>
                <a:cs typeface="Arial"/>
              </a:rPr>
              <a:t>regional markets. 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comprises </a:t>
            </a:r>
            <a:r>
              <a:rPr sz="1200" dirty="0">
                <a:latin typeface="Arial"/>
                <a:cs typeface="Arial"/>
              </a:rPr>
              <a:t>four </a:t>
            </a:r>
            <a:r>
              <a:rPr sz="1200" spc="-5" dirty="0">
                <a:latin typeface="Arial"/>
                <a:cs typeface="Arial"/>
              </a:rPr>
              <a:t>production plants </a:t>
            </a:r>
            <a:r>
              <a:rPr sz="1200" dirty="0">
                <a:latin typeface="Arial"/>
                <a:cs typeface="Arial"/>
              </a:rPr>
              <a:t>and four </a:t>
            </a:r>
            <a:r>
              <a:rPr sz="1200" spc="-5" dirty="0">
                <a:latin typeface="Arial"/>
                <a:cs typeface="Arial"/>
              </a:rPr>
              <a:t>regional  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(DCs). </a:t>
            </a:r>
            <a:r>
              <a:rPr sz="1200" dirty="0">
                <a:latin typeface="Arial"/>
                <a:cs typeface="Arial"/>
              </a:rPr>
              <a:t>So </a:t>
            </a:r>
            <a:r>
              <a:rPr sz="1200" spc="-5" dirty="0">
                <a:latin typeface="Arial"/>
                <a:cs typeface="Arial"/>
              </a:rPr>
              <a:t>in </a:t>
            </a:r>
            <a:r>
              <a:rPr sz="1200" dirty="0">
                <a:latin typeface="Arial"/>
                <a:cs typeface="Arial"/>
              </a:rPr>
              <a:t>each </a:t>
            </a:r>
            <a:r>
              <a:rPr sz="1200" spc="-5" dirty="0">
                <a:latin typeface="Arial"/>
                <a:cs typeface="Arial"/>
              </a:rPr>
              <a:t>of </a:t>
            </a:r>
            <a:r>
              <a:rPr sz="1200" dirty="0">
                <a:latin typeface="Arial"/>
                <a:cs typeface="Arial"/>
              </a:rPr>
              <a:t>four </a:t>
            </a:r>
            <a:r>
              <a:rPr sz="1200" spc="-5" dirty="0">
                <a:latin typeface="Arial"/>
                <a:cs typeface="Arial"/>
              </a:rPr>
              <a:t>regions, </a:t>
            </a:r>
            <a:r>
              <a:rPr sz="1200" dirty="0">
                <a:latin typeface="Arial"/>
                <a:cs typeface="Arial"/>
              </a:rPr>
              <a:t>there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market,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plant, </a:t>
            </a:r>
            <a:r>
              <a:rPr sz="1200" dirty="0">
                <a:latin typeface="Arial"/>
                <a:cs typeface="Arial"/>
              </a:rPr>
              <a:t>and a  </a:t>
            </a:r>
            <a:r>
              <a:rPr sz="1200" spc="-5" dirty="0">
                <a:latin typeface="Arial"/>
                <a:cs typeface="Arial"/>
              </a:rPr>
              <a:t>regional DC. </a:t>
            </a:r>
            <a:r>
              <a:rPr sz="1200" dirty="0">
                <a:latin typeface="Arial"/>
                <a:cs typeface="Arial"/>
              </a:rPr>
              <a:t>Former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manager of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company </a:t>
            </a:r>
            <a:r>
              <a:rPr sz="1200" dirty="0">
                <a:latin typeface="Arial"/>
                <a:cs typeface="Arial"/>
              </a:rPr>
              <a:t>decided to </a:t>
            </a:r>
            <a:r>
              <a:rPr sz="1200" spc="-5" dirty="0">
                <a:latin typeface="Arial"/>
                <a:cs typeface="Arial"/>
              </a:rPr>
              <a:t>close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produc-  </a:t>
            </a:r>
            <a:r>
              <a:rPr sz="1200" dirty="0">
                <a:latin typeface="Arial"/>
                <a:cs typeface="Arial"/>
              </a:rPr>
              <a:t>tion </a:t>
            </a:r>
            <a:r>
              <a:rPr sz="1200" spc="-5" dirty="0">
                <a:latin typeface="Arial"/>
                <a:cs typeface="Arial"/>
              </a:rPr>
              <a:t>plant in one of the regions </a:t>
            </a:r>
            <a:r>
              <a:rPr sz="1200" dirty="0">
                <a:latin typeface="Arial"/>
                <a:cs typeface="Arial"/>
              </a:rPr>
              <a:t>(and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have the highest demand in this region </a:t>
            </a:r>
            <a:r>
              <a:rPr sz="1200" dirty="0">
                <a:latin typeface="Arial"/>
                <a:cs typeface="Arial"/>
              </a:rPr>
              <a:t>among  </a:t>
            </a:r>
            <a:r>
              <a:rPr sz="1200" spc="-5" dirty="0">
                <a:latin typeface="Arial"/>
                <a:cs typeface="Arial"/>
              </a:rPr>
              <a:t>all </a:t>
            </a:r>
            <a:r>
              <a:rPr sz="1200" dirty="0">
                <a:latin typeface="Arial"/>
                <a:cs typeface="Arial"/>
              </a:rPr>
              <a:t>four </a:t>
            </a:r>
            <a:r>
              <a:rPr sz="1200" spc="-5" dirty="0">
                <a:latin typeface="Arial"/>
                <a:cs typeface="Arial"/>
              </a:rPr>
              <a:t>regions!) </a:t>
            </a:r>
            <a:r>
              <a:rPr sz="1200" dirty="0">
                <a:latin typeface="Arial"/>
                <a:cs typeface="Arial"/>
              </a:rPr>
              <a:t>and to supply the </a:t>
            </a:r>
            <a:r>
              <a:rPr sz="1200" spc="-5" dirty="0">
                <a:latin typeface="Arial"/>
                <a:cs typeface="Arial"/>
              </a:rPr>
              <a:t>DC in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10" dirty="0">
                <a:latin typeface="Arial"/>
                <a:cs typeface="Arial"/>
              </a:rPr>
              <a:t>region </a:t>
            </a:r>
            <a:r>
              <a:rPr sz="1200" spc="-5" dirty="0">
                <a:latin typeface="Arial"/>
                <a:cs typeface="Arial"/>
              </a:rPr>
              <a:t>from three </a:t>
            </a:r>
            <a:r>
              <a:rPr sz="1200" dirty="0">
                <a:latin typeface="Arial"/>
                <a:cs typeface="Arial"/>
              </a:rPr>
              <a:t>other </a:t>
            </a:r>
            <a:r>
              <a:rPr sz="1200" spc="-5" dirty="0">
                <a:latin typeface="Arial"/>
                <a:cs typeface="Arial"/>
              </a:rPr>
              <a:t>plants which </a:t>
            </a:r>
            <a:r>
              <a:rPr sz="1200" dirty="0">
                <a:latin typeface="Arial"/>
                <a:cs typeface="Arial"/>
              </a:rPr>
              <a:t>are  </a:t>
            </a:r>
            <a:r>
              <a:rPr sz="1200" spc="-5" dirty="0">
                <a:latin typeface="Arial"/>
                <a:cs typeface="Arial"/>
              </a:rPr>
              <a:t>located quite distant from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DC. </a:t>
            </a:r>
            <a:r>
              <a:rPr sz="1200" dirty="0">
                <a:latin typeface="Arial"/>
                <a:cs typeface="Arial"/>
              </a:rPr>
              <a:t>Just a </a:t>
            </a:r>
            <a:r>
              <a:rPr sz="1200" spc="-5" dirty="0">
                <a:latin typeface="Arial"/>
                <a:cs typeface="Arial"/>
              </a:rPr>
              <a:t>couple of months after the plant closure, </a:t>
            </a:r>
            <a:r>
              <a:rPr sz="1200" dirty="0">
                <a:latin typeface="Arial"/>
                <a:cs typeface="Arial"/>
              </a:rPr>
              <a:t>the  </a:t>
            </a:r>
            <a:r>
              <a:rPr sz="1200" spc="-5" dirty="0">
                <a:latin typeface="Arial"/>
                <a:cs typeface="Arial"/>
              </a:rPr>
              <a:t>DC in this region crashed due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construction quality </a:t>
            </a:r>
            <a:r>
              <a:rPr sz="1200" dirty="0">
                <a:latin typeface="Arial"/>
                <a:cs typeface="Arial"/>
              </a:rPr>
              <a:t>problems. A </a:t>
            </a:r>
            <a:r>
              <a:rPr sz="1200" spc="-10" dirty="0">
                <a:latin typeface="Arial"/>
                <a:cs typeface="Arial"/>
              </a:rPr>
              <a:t>huge </a:t>
            </a:r>
            <a:r>
              <a:rPr sz="1200" dirty="0">
                <a:latin typeface="Arial"/>
                <a:cs typeface="Arial"/>
              </a:rPr>
              <a:t>amount </a:t>
            </a:r>
            <a:r>
              <a:rPr sz="1200" spc="-5" dirty="0">
                <a:latin typeface="Arial"/>
                <a:cs typeface="Arial"/>
              </a:rPr>
              <a:t>of </a:t>
            </a:r>
            <a:r>
              <a:rPr sz="1200" spc="-10" dirty="0">
                <a:latin typeface="Arial"/>
                <a:cs typeface="Arial"/>
              </a:rPr>
              <a:t>juice  </a:t>
            </a:r>
            <a:r>
              <a:rPr sz="1200" spc="-5" dirty="0">
                <a:latin typeface="Arial"/>
                <a:cs typeface="Arial"/>
              </a:rPr>
              <a:t>inventory </a:t>
            </a:r>
            <a:r>
              <a:rPr sz="1200" dirty="0">
                <a:latin typeface="Arial"/>
                <a:cs typeface="Arial"/>
              </a:rPr>
              <a:t>has </a:t>
            </a:r>
            <a:r>
              <a:rPr sz="1200" spc="-5" dirty="0">
                <a:latin typeface="Arial"/>
                <a:cs typeface="Arial"/>
              </a:rPr>
              <a:t>been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destroyed.</a:t>
            </a:r>
            <a:endParaRPr sz="1200">
              <a:latin typeface="Arial"/>
              <a:cs typeface="Arial"/>
            </a:endParaRPr>
          </a:p>
          <a:p>
            <a:pPr marL="12700" marR="24130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As new supply chain </a:t>
            </a:r>
            <a:r>
              <a:rPr sz="1200" spc="-5" dirty="0">
                <a:latin typeface="Arial"/>
                <a:cs typeface="Arial"/>
              </a:rPr>
              <a:t>manager of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10" dirty="0">
                <a:latin typeface="Arial"/>
                <a:cs typeface="Arial"/>
              </a:rPr>
              <a:t>company,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now responsible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react to this  disruptive event. You first estimate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immediate impact and time-to-recovery.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in-  ventory in this DC was supposed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supply the regional </a:t>
            </a:r>
            <a:r>
              <a:rPr sz="1200" dirty="0">
                <a:latin typeface="Arial"/>
                <a:cs typeface="Arial"/>
              </a:rPr>
              <a:t>market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juices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5" dirty="0">
                <a:latin typeface="Arial"/>
                <a:cs typeface="Arial"/>
              </a:rPr>
              <a:t>three  </a:t>
            </a:r>
            <a:r>
              <a:rPr sz="1200" dirty="0">
                <a:latin typeface="Arial"/>
                <a:cs typeface="Arial"/>
              </a:rPr>
              <a:t>months. The </a:t>
            </a:r>
            <a:r>
              <a:rPr sz="1200" spc="-5" dirty="0">
                <a:latin typeface="Arial"/>
                <a:cs typeface="Arial"/>
              </a:rPr>
              <a:t>re-construction of the DC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take </a:t>
            </a:r>
            <a:r>
              <a:rPr sz="1200" spc="-5" dirty="0">
                <a:latin typeface="Arial"/>
                <a:cs typeface="Arial"/>
              </a:rPr>
              <a:t>about </a:t>
            </a:r>
            <a:r>
              <a:rPr sz="1200" dirty="0">
                <a:latin typeface="Arial"/>
                <a:cs typeface="Arial"/>
              </a:rPr>
              <a:t>six </a:t>
            </a:r>
            <a:r>
              <a:rPr sz="1200" spc="-5" dirty="0">
                <a:latin typeface="Arial"/>
                <a:cs typeface="Arial"/>
              </a:rPr>
              <a:t>months. You understand that 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short-term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mid-term recovery policy is needed. You </a:t>
            </a:r>
            <a:r>
              <a:rPr sz="1200" dirty="0">
                <a:latin typeface="Arial"/>
                <a:cs typeface="Arial"/>
              </a:rPr>
              <a:t>consider four </a:t>
            </a:r>
            <a:r>
              <a:rPr sz="1200" spc="-5" dirty="0">
                <a:latin typeface="Arial"/>
                <a:cs typeface="Arial"/>
              </a:rPr>
              <a:t>options,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i.e.;</a:t>
            </a:r>
            <a:endParaRPr sz="12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900430" y="2910839"/>
            <a:ext cx="4432300" cy="26970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149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69442"/>
            <a:ext cx="5964555" cy="84759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469265" marR="5080" indent="-227965">
              <a:lnSpc>
                <a:spcPct val="105300"/>
              </a:lnSpc>
              <a:spcBef>
                <a:spcPts val="95"/>
              </a:spcBef>
              <a:buFont typeface="Times New Roman"/>
              <a:buChar char="-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Increasing </a:t>
            </a:r>
            <a:r>
              <a:rPr sz="1200" spc="-5" dirty="0">
                <a:latin typeface="Arial"/>
                <a:cs typeface="Arial"/>
              </a:rPr>
              <a:t>capacities of </a:t>
            </a:r>
            <a:r>
              <a:rPr sz="1200" dirty="0">
                <a:latin typeface="Arial"/>
                <a:cs typeface="Arial"/>
              </a:rPr>
              <a:t>three </a:t>
            </a:r>
            <a:r>
              <a:rPr sz="1200" spc="-5" dirty="0">
                <a:latin typeface="Arial"/>
                <a:cs typeface="Arial"/>
              </a:rPr>
              <a:t>other production plants in other, geographically dis-  </a:t>
            </a:r>
            <a:r>
              <a:rPr sz="1200" dirty="0">
                <a:latin typeface="Arial"/>
                <a:cs typeface="Arial"/>
              </a:rPr>
              <a:t>tant </a:t>
            </a:r>
            <a:r>
              <a:rPr sz="1200" spc="-5" dirty="0">
                <a:latin typeface="Arial"/>
                <a:cs typeface="Arial"/>
              </a:rPr>
              <a:t>regions. You understand that those capacities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limited (but some potential  </a:t>
            </a:r>
            <a:r>
              <a:rPr sz="1200" dirty="0">
                <a:latin typeface="Arial"/>
                <a:cs typeface="Arial"/>
              </a:rPr>
              <a:t>for an </a:t>
            </a:r>
            <a:r>
              <a:rPr sz="1200" spc="-5" dirty="0">
                <a:latin typeface="Arial"/>
                <a:cs typeface="Arial"/>
              </a:rPr>
              <a:t>increase still exists)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these plants are </a:t>
            </a:r>
            <a:r>
              <a:rPr sz="1200" dirty="0">
                <a:latin typeface="Arial"/>
                <a:cs typeface="Arial"/>
              </a:rPr>
              <a:t>far </a:t>
            </a:r>
            <a:r>
              <a:rPr sz="1200" spc="-5" dirty="0">
                <a:latin typeface="Arial"/>
                <a:cs typeface="Arial"/>
              </a:rPr>
              <a:t>away </a:t>
            </a:r>
            <a:r>
              <a:rPr sz="1200" dirty="0">
                <a:latin typeface="Arial"/>
                <a:cs typeface="Arial"/>
              </a:rPr>
              <a:t>from </a:t>
            </a:r>
            <a:r>
              <a:rPr sz="1200" spc="-5" dirty="0">
                <a:latin typeface="Arial"/>
                <a:cs typeface="Arial"/>
              </a:rPr>
              <a:t>the regional </a:t>
            </a:r>
            <a:r>
              <a:rPr sz="1200" dirty="0">
                <a:latin typeface="Arial"/>
                <a:cs typeface="Arial"/>
              </a:rPr>
              <a:t>mar-  ket</a:t>
            </a:r>
            <a:endParaRPr sz="1200">
              <a:latin typeface="Arial"/>
              <a:cs typeface="Arial"/>
            </a:endParaRPr>
          </a:p>
          <a:p>
            <a:pPr marL="469265" marR="133985" indent="-227965">
              <a:lnSpc>
                <a:spcPct val="105400"/>
              </a:lnSpc>
              <a:spcBef>
                <a:spcPts val="5"/>
              </a:spcBef>
              <a:buFont typeface="Times New Roman"/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Using </a:t>
            </a:r>
            <a:r>
              <a:rPr sz="1200" dirty="0">
                <a:latin typeface="Arial"/>
                <a:cs typeface="Arial"/>
              </a:rPr>
              <a:t>capacity of </a:t>
            </a:r>
            <a:r>
              <a:rPr sz="1200" spc="-5" dirty="0">
                <a:latin typeface="Arial"/>
                <a:cs typeface="Arial"/>
              </a:rPr>
              <a:t>the milk producing plant of your company in the same region  where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DC crashed.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technological process is quite similar, but some </a:t>
            </a:r>
            <a:r>
              <a:rPr sz="1200" dirty="0">
                <a:latin typeface="Arial"/>
                <a:cs typeface="Arial"/>
              </a:rPr>
              <a:t>ad-  </a:t>
            </a:r>
            <a:r>
              <a:rPr sz="1200" spc="-5" dirty="0">
                <a:latin typeface="Arial"/>
                <a:cs typeface="Arial"/>
              </a:rPr>
              <a:t>aptations </a:t>
            </a:r>
            <a:r>
              <a:rPr sz="1200" spc="-10" dirty="0">
                <a:latin typeface="Arial"/>
                <a:cs typeface="Arial"/>
              </a:rPr>
              <a:t>will </a:t>
            </a:r>
            <a:r>
              <a:rPr sz="1200" dirty="0">
                <a:latin typeface="Arial"/>
                <a:cs typeface="Arial"/>
              </a:rPr>
              <a:t>be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needed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75"/>
              </a:spcBef>
              <a:buFont typeface="Times New Roman"/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Using </a:t>
            </a:r>
            <a:r>
              <a:rPr sz="1200" dirty="0">
                <a:latin typeface="Arial"/>
                <a:cs typeface="Arial"/>
              </a:rPr>
              <a:t>capacity of </a:t>
            </a:r>
            <a:r>
              <a:rPr sz="1200" spc="-5" dirty="0">
                <a:latin typeface="Arial"/>
                <a:cs typeface="Arial"/>
              </a:rPr>
              <a:t>your </a:t>
            </a:r>
            <a:r>
              <a:rPr sz="1200" dirty="0">
                <a:latin typeface="Arial"/>
                <a:cs typeface="Arial"/>
              </a:rPr>
              <a:t>other </a:t>
            </a:r>
            <a:r>
              <a:rPr sz="1200" spc="-5" dirty="0">
                <a:latin typeface="Arial"/>
                <a:cs typeface="Arial"/>
              </a:rPr>
              <a:t>plants in neighborhood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countries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85"/>
              </a:spcBef>
              <a:buFont typeface="Times New Roman"/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Finding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subcontractor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300">
              <a:latin typeface="Times New Roman"/>
              <a:cs typeface="Times New Roman"/>
            </a:endParaRPr>
          </a:p>
          <a:p>
            <a:pPr marL="12700" marR="28575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addition, this disruption </a:t>
            </a:r>
            <a:r>
              <a:rPr sz="1200" dirty="0">
                <a:latin typeface="Arial"/>
                <a:cs typeface="Arial"/>
              </a:rPr>
              <a:t>forces </a:t>
            </a:r>
            <a:r>
              <a:rPr sz="1200" spc="-5" dirty="0">
                <a:latin typeface="Arial"/>
                <a:cs typeface="Arial"/>
              </a:rPr>
              <a:t>the CEO of your company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develop </a:t>
            </a:r>
            <a:r>
              <a:rPr sz="1200" dirty="0">
                <a:latin typeface="Arial"/>
                <a:cs typeface="Arial"/>
              </a:rPr>
              <a:t>a business </a:t>
            </a:r>
            <a:r>
              <a:rPr sz="1200" spc="-5" dirty="0">
                <a:latin typeface="Arial"/>
                <a:cs typeface="Arial"/>
              </a:rPr>
              <a:t>conti-  nuity </a:t>
            </a:r>
            <a:r>
              <a:rPr sz="1200" dirty="0">
                <a:latin typeface="Arial"/>
                <a:cs typeface="Arial"/>
              </a:rPr>
              <a:t>plan. 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contingency plan should become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part of this company  </a:t>
            </a:r>
            <a:r>
              <a:rPr sz="1200" dirty="0">
                <a:latin typeface="Arial"/>
                <a:cs typeface="Arial"/>
              </a:rPr>
              <a:t>business </a:t>
            </a:r>
            <a:r>
              <a:rPr sz="1200" spc="-5" dirty="0">
                <a:latin typeface="Arial"/>
                <a:cs typeface="Arial"/>
              </a:rPr>
              <a:t>continuity plan. You 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suggest </a:t>
            </a:r>
            <a:r>
              <a:rPr sz="1200" dirty="0">
                <a:latin typeface="Arial"/>
                <a:cs typeface="Arial"/>
              </a:rPr>
              <a:t>new supply chain </a:t>
            </a:r>
            <a:r>
              <a:rPr sz="1200" spc="-5" dirty="0">
                <a:latin typeface="Arial"/>
                <a:cs typeface="Arial"/>
              </a:rPr>
              <a:t>design </a:t>
            </a:r>
            <a:r>
              <a:rPr sz="1200" dirty="0">
                <a:latin typeface="Arial"/>
                <a:cs typeface="Arial"/>
              </a:rPr>
              <a:t>that </a:t>
            </a:r>
            <a:r>
              <a:rPr sz="1200" spc="-5" dirty="0">
                <a:latin typeface="Arial"/>
                <a:cs typeface="Arial"/>
              </a:rPr>
              <a:t>contains  proactive and reactive policies </a:t>
            </a:r>
            <a:r>
              <a:rPr sz="1200" dirty="0">
                <a:latin typeface="Arial"/>
                <a:cs typeface="Arial"/>
              </a:rPr>
              <a:t>for making </a:t>
            </a:r>
            <a:r>
              <a:rPr sz="1200" spc="-5" dirty="0">
                <a:latin typeface="Arial"/>
                <a:cs typeface="Arial"/>
              </a:rPr>
              <a:t>your supply </a:t>
            </a:r>
            <a:r>
              <a:rPr sz="1200" dirty="0">
                <a:latin typeface="Arial"/>
                <a:cs typeface="Arial"/>
              </a:rPr>
              <a:t>chain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resilient.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100">
              <a:latin typeface="Times New Roman"/>
              <a:cs typeface="Times New Roman"/>
            </a:endParaRPr>
          </a:p>
          <a:p>
            <a:pPr marL="12700">
              <a:lnSpc>
                <a:spcPts val="1410"/>
              </a:lnSpc>
            </a:pPr>
            <a:r>
              <a:rPr sz="1200" spc="-5" dirty="0">
                <a:latin typeface="Arial"/>
                <a:cs typeface="Arial"/>
              </a:rPr>
              <a:t>You will </a:t>
            </a:r>
            <a:r>
              <a:rPr sz="1200" dirty="0">
                <a:latin typeface="Arial"/>
                <a:cs typeface="Arial"/>
              </a:rPr>
              <a:t>need the </a:t>
            </a:r>
            <a:r>
              <a:rPr sz="1200" spc="-5" dirty="0">
                <a:latin typeface="Arial"/>
                <a:cs typeface="Arial"/>
              </a:rPr>
              <a:t>following </a:t>
            </a:r>
            <a:r>
              <a:rPr sz="1200" dirty="0">
                <a:latin typeface="Arial"/>
                <a:cs typeface="Arial"/>
              </a:rPr>
              <a:t>data </a:t>
            </a:r>
            <a:r>
              <a:rPr sz="1200" spc="-5" dirty="0">
                <a:latin typeface="Arial"/>
                <a:cs typeface="Arial"/>
              </a:rPr>
              <a:t>(but not limited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to):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ts val="1380"/>
              </a:lnSpc>
              <a:buAutoNum type="arabicPeriod"/>
              <a:tabLst>
                <a:tab pos="183515" algn="l"/>
              </a:tabLst>
            </a:pPr>
            <a:r>
              <a:rPr sz="1200" dirty="0">
                <a:latin typeface="Arial"/>
                <a:cs typeface="Arial"/>
              </a:rPr>
              <a:t>SC </a:t>
            </a:r>
            <a:r>
              <a:rPr sz="1200" spc="-5" dirty="0">
                <a:latin typeface="Arial"/>
                <a:cs typeface="Arial"/>
              </a:rPr>
              <a:t>design: locations of </a:t>
            </a:r>
            <a:r>
              <a:rPr sz="1200" dirty="0">
                <a:latin typeface="Arial"/>
                <a:cs typeface="Arial"/>
              </a:rPr>
              <a:t>SC </a:t>
            </a:r>
            <a:r>
              <a:rPr sz="1200" spc="-5" dirty="0">
                <a:latin typeface="Arial"/>
                <a:cs typeface="Arial"/>
              </a:rPr>
              <a:t>elements (factories and DCs)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links in between</a:t>
            </a:r>
            <a:r>
              <a:rPr sz="1200" spc="6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them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ts val="1380"/>
              </a:lnSpc>
              <a:buAutoNum type="arabicPeriod"/>
              <a:tabLst>
                <a:tab pos="183515" algn="l"/>
              </a:tabLst>
            </a:pPr>
            <a:r>
              <a:rPr sz="1200" spc="-5" dirty="0">
                <a:latin typeface="Arial"/>
                <a:cs typeface="Arial"/>
              </a:rPr>
              <a:t>Demand in </a:t>
            </a:r>
            <a:r>
              <a:rPr sz="1200" dirty="0">
                <a:latin typeface="Arial"/>
                <a:cs typeface="Arial"/>
              </a:rPr>
              <a:t>the markets </a:t>
            </a:r>
            <a:r>
              <a:rPr sz="1200" spc="-5" dirty="0">
                <a:latin typeface="Arial"/>
                <a:cs typeface="Arial"/>
              </a:rPr>
              <a:t>and its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uncertainty</a:t>
            </a:r>
            <a:endParaRPr sz="1200">
              <a:latin typeface="Arial"/>
              <a:cs typeface="Arial"/>
            </a:endParaRPr>
          </a:p>
          <a:p>
            <a:pPr marL="182880" indent="-170180">
              <a:lnSpc>
                <a:spcPts val="1380"/>
              </a:lnSpc>
              <a:buAutoNum type="arabicPeriod"/>
              <a:tabLst>
                <a:tab pos="183515" algn="l"/>
              </a:tabLst>
            </a:pPr>
            <a:r>
              <a:rPr sz="1200" spc="-5" dirty="0">
                <a:latin typeface="Arial"/>
                <a:cs typeface="Arial"/>
              </a:rPr>
              <a:t>Parameters of </a:t>
            </a:r>
            <a:r>
              <a:rPr sz="1200" dirty="0">
                <a:latin typeface="Arial"/>
                <a:cs typeface="Arial"/>
              </a:rPr>
              <a:t>SC </a:t>
            </a:r>
            <a:r>
              <a:rPr sz="1200" spc="-5" dirty="0">
                <a:latin typeface="Arial"/>
                <a:cs typeface="Arial"/>
              </a:rPr>
              <a:t>elements (e.g., production capacities, throughputs, </a:t>
            </a:r>
            <a:r>
              <a:rPr sz="1200" dirty="0">
                <a:latin typeface="Arial"/>
                <a:cs typeface="Arial"/>
              </a:rPr>
              <a:t>prices,</a:t>
            </a:r>
            <a:r>
              <a:rPr sz="1200" spc="7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costs)</a:t>
            </a:r>
            <a:endParaRPr sz="1200">
              <a:latin typeface="Arial"/>
              <a:cs typeface="Arial"/>
            </a:endParaRPr>
          </a:p>
          <a:p>
            <a:pPr marL="12700" marR="192405">
              <a:lnSpc>
                <a:spcPts val="1380"/>
              </a:lnSpc>
              <a:spcBef>
                <a:spcPts val="65"/>
              </a:spcBef>
              <a:buAutoNum type="arabicPeriod"/>
              <a:tabLst>
                <a:tab pos="183515" algn="l"/>
              </a:tabLst>
            </a:pPr>
            <a:r>
              <a:rPr sz="1200" spc="-5" dirty="0">
                <a:latin typeface="Arial"/>
                <a:cs typeface="Arial"/>
              </a:rPr>
              <a:t>Operating policies of </a:t>
            </a:r>
            <a:r>
              <a:rPr sz="1200" dirty="0">
                <a:latin typeface="Arial"/>
                <a:cs typeface="Arial"/>
              </a:rPr>
              <a:t>SC </a:t>
            </a:r>
            <a:r>
              <a:rPr sz="1200" spc="-5" dirty="0">
                <a:latin typeface="Arial"/>
                <a:cs typeface="Arial"/>
              </a:rPr>
              <a:t>elements (e.g., inventory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policy, production control  policy, shipment control policy, sourcing control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policy)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00">
              <a:latin typeface="Times New Roman"/>
              <a:cs typeface="Times New Roman"/>
            </a:endParaRPr>
          </a:p>
          <a:p>
            <a:pPr marL="12700">
              <a:lnSpc>
                <a:spcPts val="1410"/>
              </a:lnSpc>
            </a:pPr>
            <a:r>
              <a:rPr sz="1200" spc="-5" dirty="0">
                <a:latin typeface="Arial"/>
                <a:cs typeface="Arial"/>
              </a:rPr>
              <a:t>You will </a:t>
            </a:r>
            <a:r>
              <a:rPr sz="1200" dirty="0">
                <a:latin typeface="Arial"/>
                <a:cs typeface="Arial"/>
              </a:rPr>
              <a:t>need to </a:t>
            </a:r>
            <a:r>
              <a:rPr sz="1200" spc="-5" dirty="0">
                <a:latin typeface="Arial"/>
                <a:cs typeface="Arial"/>
              </a:rPr>
              <a:t>perform the following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experiments:</a:t>
            </a:r>
            <a:endParaRPr sz="1200">
              <a:latin typeface="Arial"/>
              <a:cs typeface="Arial"/>
            </a:endParaRPr>
          </a:p>
          <a:p>
            <a:pPr marL="12700" marR="121920">
              <a:lnSpc>
                <a:spcPts val="1380"/>
              </a:lnSpc>
              <a:spcBef>
                <a:spcPts val="65"/>
              </a:spcBef>
              <a:buAutoNum type="arabicPeriod"/>
              <a:tabLst>
                <a:tab pos="183515" algn="l"/>
              </a:tabLst>
            </a:pPr>
            <a:r>
              <a:rPr sz="1200" spc="-5" dirty="0">
                <a:latin typeface="Arial"/>
                <a:cs typeface="Arial"/>
              </a:rPr>
              <a:t>Network optimization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determine how </a:t>
            </a:r>
            <a:r>
              <a:rPr sz="1200" spc="5" dirty="0">
                <a:latin typeface="Arial"/>
                <a:cs typeface="Arial"/>
              </a:rPr>
              <a:t>many </a:t>
            </a:r>
            <a:r>
              <a:rPr sz="1200" dirty="0">
                <a:latin typeface="Arial"/>
                <a:cs typeface="Arial"/>
              </a:rPr>
              <a:t>plants </a:t>
            </a:r>
            <a:r>
              <a:rPr sz="1200" spc="-5" dirty="0">
                <a:latin typeface="Arial"/>
                <a:cs typeface="Arial"/>
              </a:rPr>
              <a:t>and DCs you actually </a:t>
            </a:r>
            <a:r>
              <a:rPr sz="1200" dirty="0">
                <a:latin typeface="Arial"/>
                <a:cs typeface="Arial"/>
              </a:rPr>
              <a:t>need </a:t>
            </a:r>
            <a:r>
              <a:rPr sz="1200" spc="-5" dirty="0">
                <a:latin typeface="Arial"/>
                <a:cs typeface="Arial"/>
              </a:rPr>
              <a:t>and  where </a:t>
            </a:r>
            <a:r>
              <a:rPr sz="1200" dirty="0">
                <a:latin typeface="Arial"/>
                <a:cs typeface="Arial"/>
              </a:rPr>
              <a:t>they should be located, </a:t>
            </a:r>
            <a:r>
              <a:rPr sz="1200" spc="-5" dirty="0">
                <a:latin typeface="Arial"/>
                <a:cs typeface="Arial"/>
              </a:rPr>
              <a:t>without disruption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considerations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ts val="1345"/>
              </a:lnSpc>
              <a:buAutoNum type="arabicPeriod"/>
              <a:tabLst>
                <a:tab pos="183515" algn="l"/>
              </a:tabLst>
            </a:pPr>
            <a:r>
              <a:rPr sz="1200" spc="-5" dirty="0">
                <a:latin typeface="Arial"/>
                <a:cs typeface="Arial"/>
              </a:rPr>
              <a:t>Simulation experiment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DC disruption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without the </a:t>
            </a:r>
            <a:r>
              <a:rPr sz="1200" dirty="0">
                <a:latin typeface="Arial"/>
                <a:cs typeface="Arial"/>
              </a:rPr>
              <a:t>closed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factory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Font typeface="Arial"/>
              <a:buAutoNum type="arabicPeriod"/>
            </a:pPr>
            <a:endParaRPr sz="1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buAutoNum type="arabicPeriod"/>
              <a:tabLst>
                <a:tab pos="183515" algn="l"/>
              </a:tabLst>
            </a:pPr>
            <a:r>
              <a:rPr sz="1200" spc="-5" dirty="0">
                <a:latin typeface="Arial"/>
                <a:cs typeface="Arial"/>
              </a:rPr>
              <a:t>Simulation experiments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four </a:t>
            </a:r>
            <a:r>
              <a:rPr sz="1200" spc="-5" dirty="0">
                <a:latin typeface="Arial"/>
                <a:cs typeface="Arial"/>
              </a:rPr>
              <a:t>immediate recovery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policies:</a:t>
            </a:r>
            <a:endParaRPr sz="1200">
              <a:latin typeface="Arial"/>
              <a:cs typeface="Arial"/>
            </a:endParaRPr>
          </a:p>
          <a:p>
            <a:pPr marL="469265" marR="17145" lvl="1" indent="-227965">
              <a:lnSpc>
                <a:spcPts val="1510"/>
              </a:lnSpc>
              <a:spcBef>
                <a:spcPts val="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back-up contractors (you might want </a:t>
            </a:r>
            <a:r>
              <a:rPr sz="1200" dirty="0">
                <a:latin typeface="Arial"/>
                <a:cs typeface="Arial"/>
              </a:rPr>
              <a:t>to use GFA </a:t>
            </a:r>
            <a:r>
              <a:rPr sz="1200" spc="-5" dirty="0">
                <a:latin typeface="Arial"/>
                <a:cs typeface="Arial"/>
              </a:rPr>
              <a:t>and network optimization exper-  iment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determine their optimal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location)</a:t>
            </a:r>
            <a:endParaRPr sz="1200">
              <a:latin typeface="Arial"/>
              <a:cs typeface="Arial"/>
            </a:endParaRPr>
          </a:p>
          <a:p>
            <a:pPr marL="469265" lvl="1" indent="-227965">
              <a:lnSpc>
                <a:spcPct val="100000"/>
              </a:lnSpc>
              <a:spcBef>
                <a:spcPts val="10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capacity </a:t>
            </a:r>
            <a:r>
              <a:rPr sz="1200" spc="-5" dirty="0">
                <a:latin typeface="Arial"/>
                <a:cs typeface="Arial"/>
              </a:rPr>
              <a:t>flexibility </a:t>
            </a:r>
            <a:r>
              <a:rPr sz="1200" dirty="0">
                <a:latin typeface="Arial"/>
                <a:cs typeface="Arial"/>
              </a:rPr>
              <a:t>(capacities </a:t>
            </a:r>
            <a:r>
              <a:rPr sz="1200" spc="-5" dirty="0">
                <a:latin typeface="Arial"/>
                <a:cs typeface="Arial"/>
              </a:rPr>
              <a:t>of milk producing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plant)</a:t>
            </a:r>
            <a:endParaRPr sz="1200">
              <a:latin typeface="Arial"/>
              <a:cs typeface="Arial"/>
            </a:endParaRPr>
          </a:p>
          <a:p>
            <a:pPr marL="469265" lvl="1" indent="-227965">
              <a:lnSpc>
                <a:spcPct val="100000"/>
              </a:lnSpc>
              <a:spcBef>
                <a:spcPts val="15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increasing capacities at other plants in other</a:t>
            </a:r>
            <a:r>
              <a:rPr sz="1200" spc="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regions</a:t>
            </a:r>
            <a:endParaRPr sz="1200">
              <a:latin typeface="Arial"/>
              <a:cs typeface="Arial"/>
            </a:endParaRPr>
          </a:p>
          <a:p>
            <a:pPr marL="469265" lvl="1" indent="-227965">
              <a:lnSpc>
                <a:spcPct val="100000"/>
              </a:lnSpc>
              <a:spcBef>
                <a:spcPts val="16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using capacity </a:t>
            </a:r>
            <a:r>
              <a:rPr sz="1200" spc="-5" dirty="0">
                <a:latin typeface="Arial"/>
                <a:cs typeface="Arial"/>
              </a:rPr>
              <a:t>of your </a:t>
            </a:r>
            <a:r>
              <a:rPr sz="1200" dirty="0">
                <a:latin typeface="Arial"/>
                <a:cs typeface="Arial"/>
              </a:rPr>
              <a:t>other </a:t>
            </a:r>
            <a:r>
              <a:rPr sz="1200" spc="-5" dirty="0">
                <a:latin typeface="Arial"/>
                <a:cs typeface="Arial"/>
              </a:rPr>
              <a:t>plants in neighborhood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countries</a:t>
            </a:r>
            <a:endParaRPr sz="120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50"/>
              </a:spcBef>
              <a:buFont typeface="Symbol"/>
              <a:buChar char=""/>
            </a:pPr>
            <a:endParaRPr sz="1300">
              <a:latin typeface="Times New Roman"/>
              <a:cs typeface="Times New Roman"/>
            </a:endParaRPr>
          </a:p>
          <a:p>
            <a:pPr marL="12700" marR="93345">
              <a:lnSpc>
                <a:spcPts val="1380"/>
              </a:lnSpc>
              <a:buAutoNum type="arabicPeriod"/>
              <a:tabLst>
                <a:tab pos="183515" algn="l"/>
              </a:tabLst>
            </a:pPr>
            <a:r>
              <a:rPr sz="1200" spc="-5" dirty="0">
                <a:latin typeface="Arial"/>
                <a:cs typeface="Arial"/>
              </a:rPr>
              <a:t>Network optimization and simulation experiments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two </a:t>
            </a:r>
            <a:r>
              <a:rPr sz="1200" dirty="0">
                <a:latin typeface="Arial"/>
                <a:cs typeface="Arial"/>
              </a:rPr>
              <a:t>resilience </a:t>
            </a:r>
            <a:r>
              <a:rPr sz="1200" spc="-5" dirty="0">
                <a:latin typeface="Arial"/>
                <a:cs typeface="Arial"/>
              </a:rPr>
              <a:t>policies </a:t>
            </a:r>
            <a:r>
              <a:rPr sz="1200" dirty="0">
                <a:latin typeface="Arial"/>
                <a:cs typeface="Arial"/>
              </a:rPr>
              <a:t>for new 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design:</a:t>
            </a:r>
            <a:endParaRPr sz="1200">
              <a:latin typeface="Arial"/>
              <a:cs typeface="Arial"/>
            </a:endParaRPr>
          </a:p>
          <a:p>
            <a:pPr marL="461645" lvl="1" indent="-227965">
              <a:lnSpc>
                <a:spcPts val="1430"/>
              </a:lnSpc>
              <a:buFont typeface="Symbol"/>
              <a:buChar char=""/>
              <a:tabLst>
                <a:tab pos="461645" algn="l"/>
                <a:tab pos="462280" algn="l"/>
              </a:tabLst>
            </a:pPr>
            <a:r>
              <a:rPr sz="1200" dirty="0">
                <a:latin typeface="Arial"/>
                <a:cs typeface="Arial"/>
              </a:rPr>
              <a:t>new central </a:t>
            </a:r>
            <a:r>
              <a:rPr sz="1200" spc="-5" dirty="0">
                <a:latin typeface="Arial"/>
                <a:cs typeface="Arial"/>
              </a:rPr>
              <a:t>DC that would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installed instead of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in addition to </a:t>
            </a:r>
            <a:r>
              <a:rPr sz="1200" dirty="0">
                <a:latin typeface="Arial"/>
                <a:cs typeface="Arial"/>
              </a:rPr>
              <a:t>many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regional</a:t>
            </a:r>
            <a:endParaRPr sz="1200">
              <a:latin typeface="Arial"/>
              <a:cs typeface="Arial"/>
            </a:endParaRPr>
          </a:p>
          <a:p>
            <a:pPr marL="461645" marR="49530">
              <a:lnSpc>
                <a:spcPct val="105400"/>
              </a:lnSpc>
              <a:spcBef>
                <a:spcPts val="5"/>
              </a:spcBef>
            </a:pPr>
            <a:r>
              <a:rPr sz="1200" spc="-5" dirty="0">
                <a:latin typeface="Arial"/>
                <a:cs typeface="Arial"/>
              </a:rPr>
              <a:t>DCs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serve </a:t>
            </a:r>
            <a:r>
              <a:rPr sz="1200" dirty="0">
                <a:latin typeface="Arial"/>
                <a:cs typeface="Arial"/>
              </a:rPr>
              <a:t>as a </a:t>
            </a:r>
            <a:r>
              <a:rPr sz="1200" spc="-5" dirty="0">
                <a:latin typeface="Arial"/>
                <a:cs typeface="Arial"/>
              </a:rPr>
              <a:t>hub in the normal mode and </a:t>
            </a:r>
            <a:r>
              <a:rPr sz="1200" dirty="0">
                <a:latin typeface="Arial"/>
                <a:cs typeface="Arial"/>
              </a:rPr>
              <a:t>as a back-up </a:t>
            </a:r>
            <a:r>
              <a:rPr sz="1200" spc="-5" dirty="0">
                <a:latin typeface="Arial"/>
                <a:cs typeface="Arial"/>
              </a:rPr>
              <a:t>in the disruption  mode (you might want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use </a:t>
            </a:r>
            <a:r>
              <a:rPr sz="1200" dirty="0">
                <a:latin typeface="Arial"/>
                <a:cs typeface="Arial"/>
              </a:rPr>
              <a:t>GFA </a:t>
            </a:r>
            <a:r>
              <a:rPr sz="1200" spc="-5" dirty="0">
                <a:latin typeface="Arial"/>
                <a:cs typeface="Arial"/>
              </a:rPr>
              <a:t>and network optimization experiment </a:t>
            </a:r>
            <a:r>
              <a:rPr sz="1200" dirty="0">
                <a:latin typeface="Arial"/>
                <a:cs typeface="Arial"/>
              </a:rPr>
              <a:t>to deter-  </a:t>
            </a:r>
            <a:r>
              <a:rPr sz="1200" spc="-5" dirty="0">
                <a:latin typeface="Arial"/>
                <a:cs typeface="Arial"/>
              </a:rPr>
              <a:t>mine </a:t>
            </a:r>
            <a:r>
              <a:rPr sz="1200" dirty="0">
                <a:latin typeface="Arial"/>
                <a:cs typeface="Arial"/>
              </a:rPr>
              <a:t>the optimal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location)</a:t>
            </a:r>
            <a:endParaRPr sz="1200">
              <a:latin typeface="Arial"/>
              <a:cs typeface="Arial"/>
            </a:endParaRPr>
          </a:p>
          <a:p>
            <a:pPr marL="461645" lvl="1" indent="-227965">
              <a:lnSpc>
                <a:spcPct val="100000"/>
              </a:lnSpc>
              <a:spcBef>
                <a:spcPts val="160"/>
              </a:spcBef>
              <a:buFont typeface="Symbol"/>
              <a:buChar char=""/>
              <a:tabLst>
                <a:tab pos="461645" algn="l"/>
                <a:tab pos="462280" algn="l"/>
              </a:tabLst>
            </a:pPr>
            <a:r>
              <a:rPr sz="1200" spc="-5" dirty="0">
                <a:latin typeface="Arial"/>
                <a:cs typeface="Arial"/>
              </a:rPr>
              <a:t>suggest another possible option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new </a:t>
            </a:r>
            <a:r>
              <a:rPr sz="1200" dirty="0">
                <a:latin typeface="Arial"/>
                <a:cs typeface="Arial"/>
              </a:rPr>
              <a:t>resilient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design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770"/>
              </a:spcBef>
              <a:buAutoNum type="arabicPeriod"/>
              <a:tabLst>
                <a:tab pos="183515" algn="l"/>
              </a:tabLst>
            </a:pPr>
            <a:r>
              <a:rPr sz="1200" spc="-5" dirty="0">
                <a:latin typeface="Arial"/>
                <a:cs typeface="Arial"/>
              </a:rPr>
              <a:t>Variation experiment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validate your model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analyzing result sensitivity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changing  </a:t>
            </a:r>
            <a:r>
              <a:rPr sz="1200" dirty="0">
                <a:latin typeface="Arial"/>
                <a:cs typeface="Arial"/>
              </a:rPr>
              <a:t>some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parameters</a:t>
            </a:r>
            <a:endParaRPr sz="1200">
              <a:latin typeface="Arial"/>
              <a:cs typeface="Arial"/>
            </a:endParaRPr>
          </a:p>
          <a:p>
            <a:pPr marL="12700" marR="243840">
              <a:lnSpc>
                <a:spcPts val="1380"/>
              </a:lnSpc>
              <a:spcBef>
                <a:spcPts val="600"/>
              </a:spcBef>
              <a:buAutoNum type="arabicPeriod"/>
              <a:tabLst>
                <a:tab pos="183515" algn="l"/>
              </a:tabLst>
            </a:pPr>
            <a:r>
              <a:rPr sz="1200" spc="-5" dirty="0">
                <a:latin typeface="Arial"/>
                <a:cs typeface="Arial"/>
              </a:rPr>
              <a:t>Comparison experiment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compare results obtained in </a:t>
            </a:r>
            <a:r>
              <a:rPr sz="1200" dirty="0">
                <a:latin typeface="Arial"/>
                <a:cs typeface="Arial"/>
              </a:rPr>
              <a:t>3)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4).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may use as  KPIs </a:t>
            </a:r>
            <a:r>
              <a:rPr sz="1200" spc="-5" dirty="0">
                <a:latin typeface="Arial"/>
                <a:cs typeface="Arial"/>
              </a:rPr>
              <a:t>profits, costs, </a:t>
            </a:r>
            <a:r>
              <a:rPr sz="1200" spc="-10" dirty="0">
                <a:latin typeface="Arial"/>
                <a:cs typeface="Arial"/>
              </a:rPr>
              <a:t>service </a:t>
            </a:r>
            <a:r>
              <a:rPr sz="1200" spc="-5" dirty="0">
                <a:latin typeface="Arial"/>
                <a:cs typeface="Arial"/>
              </a:rPr>
              <a:t>level, lead time,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etc.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5915025" cy="16700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302885" algn="l"/>
              </a:tabLst>
            </a:pPr>
            <a:r>
              <a:rPr sz="1100" spc="-5" dirty="0">
                <a:latin typeface="Arial"/>
                <a:cs typeface="Arial"/>
              </a:rPr>
              <a:t>Ivanov D. (2018) Supply Chain Simulation and Optimization</a:t>
            </a:r>
            <a:r>
              <a:rPr sz="1100" spc="10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with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	150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825"/>
              </a:spcBef>
            </a:pPr>
            <a:r>
              <a:rPr sz="1600" b="1" spc="-5" dirty="0">
                <a:latin typeface="Arial"/>
                <a:cs typeface="Arial"/>
              </a:rPr>
              <a:t>Appendix 2: Methods in Facility Location</a:t>
            </a:r>
            <a:r>
              <a:rPr sz="1600" b="1" spc="25" dirty="0">
                <a:latin typeface="Arial"/>
                <a:cs typeface="Arial"/>
              </a:rPr>
              <a:t> </a:t>
            </a:r>
            <a:r>
              <a:rPr sz="1600" b="1" spc="-5" dirty="0">
                <a:latin typeface="Arial"/>
                <a:cs typeface="Arial"/>
              </a:rPr>
              <a:t>Modelling</a:t>
            </a:r>
            <a:endParaRPr sz="16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40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this section,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provide </a:t>
            </a:r>
            <a:r>
              <a:rPr sz="1200" dirty="0">
                <a:latin typeface="Arial"/>
                <a:cs typeface="Arial"/>
              </a:rPr>
              <a:t>another </a:t>
            </a:r>
            <a:r>
              <a:rPr sz="1200" spc="-5" dirty="0">
                <a:latin typeface="Arial"/>
                <a:cs typeface="Arial"/>
              </a:rPr>
              <a:t>example of </a:t>
            </a:r>
            <a:r>
              <a:rPr sz="1200" dirty="0">
                <a:latin typeface="Arial"/>
                <a:cs typeface="Arial"/>
              </a:rPr>
              <a:t>how to </a:t>
            </a:r>
            <a:r>
              <a:rPr sz="1200" spc="-5" dirty="0">
                <a:latin typeface="Arial"/>
                <a:cs typeface="Arial"/>
              </a:rPr>
              <a:t>apply optimization and simulation  methods </a:t>
            </a:r>
            <a:r>
              <a:rPr sz="1200" dirty="0">
                <a:latin typeface="Arial"/>
                <a:cs typeface="Arial"/>
              </a:rPr>
              <a:t>to 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facility location problem.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objective of this case study is 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teach you </a:t>
            </a:r>
            <a:r>
              <a:rPr sz="1200" dirty="0">
                <a:latin typeface="Arial"/>
                <a:cs typeface="Arial"/>
              </a:rPr>
              <a:t>how to </a:t>
            </a:r>
            <a:r>
              <a:rPr sz="1200" spc="-5" dirty="0">
                <a:latin typeface="Arial"/>
                <a:cs typeface="Arial"/>
              </a:rPr>
              <a:t>apply simulation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optimization modelling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 decisions. Figures A1-A2 summarize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basic features of optimization and simulation  methods.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88288" y="5590158"/>
            <a:ext cx="3472179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10" dirty="0">
                <a:latin typeface="Arial"/>
                <a:cs typeface="Arial"/>
              </a:rPr>
              <a:t>A-1: </a:t>
            </a:r>
            <a:r>
              <a:rPr sz="1200" spc="-5" dirty="0">
                <a:latin typeface="Arial"/>
                <a:cs typeface="Arial"/>
              </a:rPr>
              <a:t>Analytical framework summary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NetOpt</a:t>
            </a:r>
            <a:endParaRPr sz="1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422385"/>
            <a:ext cx="5821680" cy="7372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10" dirty="0">
                <a:latin typeface="Arial"/>
                <a:cs typeface="Arial"/>
              </a:rPr>
              <a:t>A-2: </a:t>
            </a:r>
            <a:r>
              <a:rPr sz="1200" spc="-5" dirty="0">
                <a:latin typeface="Arial"/>
                <a:cs typeface="Arial"/>
              </a:rPr>
              <a:t>Application of simulation and optimization</a:t>
            </a:r>
            <a:r>
              <a:rPr sz="1200" spc="5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modeling.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5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Consider </a:t>
            </a:r>
            <a:r>
              <a:rPr sz="1200" spc="-5" dirty="0">
                <a:latin typeface="Arial"/>
                <a:cs typeface="Arial"/>
              </a:rPr>
              <a:t>the following example: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German-based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includes </a:t>
            </a:r>
            <a:r>
              <a:rPr sz="1200" dirty="0">
                <a:latin typeface="Arial"/>
                <a:cs typeface="Arial"/>
              </a:rPr>
              <a:t>one </a:t>
            </a:r>
            <a:r>
              <a:rPr sz="1200" spc="-5" dirty="0">
                <a:latin typeface="Arial"/>
                <a:cs typeface="Arial"/>
              </a:rPr>
              <a:t>Supplier,  </a:t>
            </a:r>
            <a:r>
              <a:rPr sz="1200" dirty="0">
                <a:latin typeface="Arial"/>
                <a:cs typeface="Arial"/>
              </a:rPr>
              <a:t>three </a:t>
            </a:r>
            <a:r>
              <a:rPr sz="1200" spc="-5" dirty="0">
                <a:latin typeface="Arial"/>
                <a:cs typeface="Arial"/>
              </a:rPr>
              <a:t>distribution centers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ten Customers (Figure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A-3).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430" y="2238882"/>
            <a:ext cx="5938901" cy="328993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00430" y="5963919"/>
            <a:ext cx="3931920" cy="240334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151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698618"/>
            <a:ext cx="2822575" cy="5619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10" dirty="0">
                <a:latin typeface="Arial"/>
                <a:cs typeface="Arial"/>
              </a:rPr>
              <a:t>A-3: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structure.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use the following </a:t>
            </a:r>
            <a:r>
              <a:rPr sz="1200" dirty="0">
                <a:latin typeface="Arial"/>
                <a:cs typeface="Arial"/>
              </a:rPr>
              <a:t>input </a:t>
            </a:r>
            <a:r>
              <a:rPr sz="1200" spc="-5" dirty="0">
                <a:latin typeface="Arial"/>
                <a:cs typeface="Arial"/>
              </a:rPr>
              <a:t>data (Fig</a:t>
            </a:r>
            <a:r>
              <a:rPr sz="1200" spc="-6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A-4):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430" y="900683"/>
            <a:ext cx="5939028" cy="374307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900430" y="5401055"/>
            <a:ext cx="3642360" cy="68922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6166484"/>
            <a:ext cx="5684407" cy="77851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7021194"/>
            <a:ext cx="5922173" cy="163639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00430" y="8734043"/>
            <a:ext cx="4411832" cy="741400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152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582794"/>
            <a:ext cx="5888355" cy="7359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10" dirty="0">
                <a:latin typeface="Arial"/>
                <a:cs typeface="Arial"/>
              </a:rPr>
              <a:t>A-4: </a:t>
            </a:r>
            <a:r>
              <a:rPr sz="1200" spc="-5" dirty="0">
                <a:latin typeface="Arial"/>
                <a:cs typeface="Arial"/>
              </a:rPr>
              <a:t>Input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data.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First,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perform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simulation experiment </a:t>
            </a:r>
            <a:r>
              <a:rPr sz="1200" dirty="0">
                <a:latin typeface="Arial"/>
                <a:cs typeface="Arial"/>
              </a:rPr>
              <a:t>for a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that </a:t>
            </a:r>
            <a:r>
              <a:rPr sz="1200" dirty="0">
                <a:latin typeface="Arial"/>
                <a:cs typeface="Arial"/>
              </a:rPr>
              <a:t>uses </a:t>
            </a:r>
            <a:r>
              <a:rPr sz="1200" spc="-5" dirty="0">
                <a:latin typeface="Arial"/>
                <a:cs typeface="Arial"/>
              </a:rPr>
              <a:t>three dis-  tribution centers. The result is shown in Figure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A-5: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8978645"/>
            <a:ext cx="5753100" cy="7359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10" dirty="0">
                <a:latin typeface="Arial"/>
                <a:cs typeface="Arial"/>
              </a:rPr>
              <a:t>A-5: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performance of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that has three distribution</a:t>
            </a:r>
            <a:r>
              <a:rPr sz="1200" spc="7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centers.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Then convert current simulation scenario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10" dirty="0">
                <a:latin typeface="Arial"/>
                <a:cs typeface="Arial"/>
              </a:rPr>
              <a:t>NO </a:t>
            </a:r>
            <a:r>
              <a:rPr sz="1200" spc="-5" dirty="0">
                <a:latin typeface="Arial"/>
                <a:cs typeface="Arial"/>
              </a:rPr>
              <a:t>scenario and </a:t>
            </a:r>
            <a:r>
              <a:rPr sz="1200" dirty="0">
                <a:latin typeface="Arial"/>
                <a:cs typeface="Arial"/>
              </a:rPr>
              <a:t>enter </a:t>
            </a:r>
            <a:r>
              <a:rPr sz="1200" spc="-5" dirty="0">
                <a:latin typeface="Arial"/>
                <a:cs typeface="Arial"/>
              </a:rPr>
              <a:t>the following </a:t>
            </a:r>
            <a:r>
              <a:rPr sz="1200" dirty="0">
                <a:latin typeface="Arial"/>
                <a:cs typeface="Arial"/>
              </a:rPr>
              <a:t>data  </a:t>
            </a:r>
            <a:r>
              <a:rPr sz="1200" spc="-5" dirty="0">
                <a:latin typeface="Arial"/>
                <a:cs typeface="Arial"/>
              </a:rPr>
              <a:t>into the </a:t>
            </a:r>
            <a:r>
              <a:rPr sz="1200" b="1" spc="-5" dirty="0">
                <a:latin typeface="Arial"/>
                <a:cs typeface="Arial"/>
              </a:rPr>
              <a:t>Demand</a:t>
            </a:r>
            <a:r>
              <a:rPr sz="1200" b="1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table: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6199615" cy="43091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1408175"/>
            <a:ext cx="6394323" cy="47396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1958339"/>
            <a:ext cx="5068789" cy="75819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00430" y="2792729"/>
            <a:ext cx="4247633" cy="542925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0430" y="3412235"/>
            <a:ext cx="5418781" cy="590803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04390" y="4079747"/>
            <a:ext cx="4229593" cy="447801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900430" y="5459729"/>
            <a:ext cx="5759069" cy="3462654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153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208470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Table 16: </a:t>
            </a:r>
            <a:r>
              <a:rPr sz="1200" spc="-5" dirty="0">
                <a:latin typeface="Arial"/>
                <a:cs typeface="Arial"/>
              </a:rPr>
              <a:t>Demand</a:t>
            </a:r>
            <a:r>
              <a:rPr sz="1200" spc="-5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distribution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900988" y="1152143"/>
          <a:ext cx="5943600" cy="86194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969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292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145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858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4167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858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7754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45085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000" b="1" spc="-10" dirty="0">
                          <a:latin typeface="Arial"/>
                          <a:cs typeface="Arial"/>
                        </a:rPr>
                        <a:t>Customer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Product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74295">
                        <a:lnSpc>
                          <a:spcPct val="100000"/>
                        </a:lnSpc>
                      </a:pPr>
                      <a:r>
                        <a:rPr sz="1000" b="1" spc="-10" dirty="0">
                          <a:latin typeface="Arial"/>
                          <a:cs typeface="Arial"/>
                        </a:rPr>
                        <a:t>Demand</a:t>
                      </a:r>
                      <a:r>
                        <a:rPr sz="1000" b="1" spc="-5" dirty="0">
                          <a:latin typeface="Arial"/>
                          <a:cs typeface="Arial"/>
                        </a:rPr>
                        <a:t> Type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4930" marR="74295">
                        <a:lnSpc>
                          <a:spcPts val="1150"/>
                        </a:lnSpc>
                        <a:spcBef>
                          <a:spcPts val="640"/>
                        </a:spcBef>
                      </a:pPr>
                      <a:r>
                        <a:rPr sz="1000" b="1" dirty="0">
                          <a:latin typeface="Arial"/>
                          <a:cs typeface="Arial"/>
                        </a:rPr>
                        <a:t>Time</a:t>
                      </a:r>
                      <a:r>
                        <a:rPr sz="1000" b="1" spc="-8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000" b="1" spc="-10" dirty="0">
                          <a:latin typeface="Arial"/>
                          <a:cs typeface="Arial"/>
                        </a:rPr>
                        <a:t>Pe-  </a:t>
                      </a:r>
                      <a:r>
                        <a:rPr sz="1000" b="1" spc="-5" dirty="0">
                          <a:latin typeface="Arial"/>
                          <a:cs typeface="Arial"/>
                        </a:rPr>
                        <a:t>riod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Revenue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7470" marR="149225">
                        <a:lnSpc>
                          <a:spcPts val="1150"/>
                        </a:lnSpc>
                        <a:spcBef>
                          <a:spcPts val="640"/>
                        </a:spcBef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Down  Penal</a:t>
                      </a:r>
                      <a:r>
                        <a:rPr sz="1000" b="1" spc="1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000" b="1" dirty="0">
                          <a:latin typeface="Arial"/>
                          <a:cs typeface="Arial"/>
                        </a:rPr>
                        <a:t>y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7470" marR="191135">
                        <a:lnSpc>
                          <a:spcPts val="1150"/>
                        </a:lnSpc>
                        <a:spcBef>
                          <a:spcPts val="640"/>
                        </a:spcBef>
                      </a:pPr>
                      <a:r>
                        <a:rPr sz="1000" b="1" spc="-10" dirty="0">
                          <a:latin typeface="Arial"/>
                          <a:cs typeface="Arial"/>
                        </a:rPr>
                        <a:t>Up</a:t>
                      </a:r>
                      <a:r>
                        <a:rPr sz="1000" b="1" spc="-7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000" b="1" spc="-10" dirty="0">
                          <a:latin typeface="Arial"/>
                          <a:cs typeface="Arial"/>
                        </a:rPr>
                        <a:t>Pe-  </a:t>
                      </a:r>
                      <a:r>
                        <a:rPr sz="1000" b="1" spc="-5" dirty="0">
                          <a:latin typeface="Arial"/>
                          <a:cs typeface="Arial"/>
                        </a:rPr>
                        <a:t>nalty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Hamburg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9398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[period:5.0;quantity:10.0]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First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Berlin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9398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[period:5.0;quantity:12.0]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First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Hannover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[period:5.0;quantity:8.0]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First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Dresden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[period:5.0;quantity:8.0]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First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Frankfurt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93980">
                        <a:lnSpc>
                          <a:spcPts val="1260"/>
                        </a:lnSpc>
                        <a:spcBef>
                          <a:spcPts val="65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[period:5.0;quantity:10.0]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25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First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Erfurt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[period:5.0;quantity:7.0]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First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Munchen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9398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[period:5.0;quantity:13.0]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First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7815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Stuttgart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[period:5.0;quantity:8.0]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First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Cologne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93980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[period:5.0;quantity:12.0]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First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Nurnberg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[period:5.0;quantity:8.0]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First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Hamburg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93980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[period:5.0;quantity:13.0]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Second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Berlin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93980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[period:5.0;quantity:15.6]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Second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Hannover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93980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[period:5.0;quantity:10.4]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Second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Dresden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93980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[period:5.0;quantity:10.4]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Second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Frankfurt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93980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[period:5.0;quantity:13.0]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Second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Erfurt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[period:5.0;quantity:9.1]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Second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48133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Munchen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93980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[period:5.0;quantity:16.9]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Second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154</a:t>
            </a:r>
            <a:endParaRPr sz="1100">
              <a:latin typeface="Arial"/>
              <a:cs typeface="Arial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900988" y="900683"/>
          <a:ext cx="5943600" cy="66992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969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292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7145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858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4167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858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7754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45085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000" b="1" spc="-10" dirty="0">
                          <a:latin typeface="Arial"/>
                          <a:cs typeface="Arial"/>
                        </a:rPr>
                        <a:t>Customer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50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Product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50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74295">
                        <a:lnSpc>
                          <a:spcPct val="100000"/>
                        </a:lnSpc>
                      </a:pPr>
                      <a:r>
                        <a:rPr sz="1000" b="1" spc="-10" dirty="0">
                          <a:latin typeface="Arial"/>
                          <a:cs typeface="Arial"/>
                        </a:rPr>
                        <a:t>Demand</a:t>
                      </a:r>
                      <a:r>
                        <a:rPr sz="1000" b="1" spc="-5" dirty="0">
                          <a:latin typeface="Arial"/>
                          <a:cs typeface="Arial"/>
                        </a:rPr>
                        <a:t> Type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50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4930" marR="74295">
                        <a:lnSpc>
                          <a:spcPts val="1150"/>
                        </a:lnSpc>
                        <a:spcBef>
                          <a:spcPts val="640"/>
                        </a:spcBef>
                      </a:pPr>
                      <a:r>
                        <a:rPr sz="1000" b="1" dirty="0">
                          <a:latin typeface="Arial"/>
                          <a:cs typeface="Arial"/>
                        </a:rPr>
                        <a:t>Time</a:t>
                      </a:r>
                      <a:r>
                        <a:rPr sz="1000" b="1" spc="-8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000" b="1" spc="-10" dirty="0">
                          <a:latin typeface="Arial"/>
                          <a:cs typeface="Arial"/>
                        </a:rPr>
                        <a:t>Pe-  </a:t>
                      </a:r>
                      <a:r>
                        <a:rPr sz="1000" b="1" spc="-5" dirty="0">
                          <a:latin typeface="Arial"/>
                          <a:cs typeface="Arial"/>
                        </a:rPr>
                        <a:t>riod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9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Revenue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50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7470" marR="149225">
                        <a:lnSpc>
                          <a:spcPts val="1150"/>
                        </a:lnSpc>
                        <a:spcBef>
                          <a:spcPts val="640"/>
                        </a:spcBef>
                      </a:pPr>
                      <a:r>
                        <a:rPr sz="1000" b="1" spc="-5" dirty="0">
                          <a:latin typeface="Arial"/>
                          <a:cs typeface="Arial"/>
                        </a:rPr>
                        <a:t>Down  Penal</a:t>
                      </a:r>
                      <a:r>
                        <a:rPr sz="1000" b="1" spc="1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000" b="1" dirty="0">
                          <a:latin typeface="Arial"/>
                          <a:cs typeface="Arial"/>
                        </a:rPr>
                        <a:t>y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77470" marR="191135">
                        <a:lnSpc>
                          <a:spcPts val="1150"/>
                        </a:lnSpc>
                        <a:spcBef>
                          <a:spcPts val="640"/>
                        </a:spcBef>
                      </a:pPr>
                      <a:r>
                        <a:rPr sz="1000" b="1" spc="-10" dirty="0">
                          <a:latin typeface="Arial"/>
                          <a:cs typeface="Arial"/>
                        </a:rPr>
                        <a:t>Up</a:t>
                      </a:r>
                      <a:r>
                        <a:rPr sz="1000" b="1" spc="-7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000" b="1" spc="-10" dirty="0">
                          <a:latin typeface="Arial"/>
                          <a:cs typeface="Arial"/>
                        </a:rPr>
                        <a:t>Pe-  </a:t>
                      </a:r>
                      <a:r>
                        <a:rPr sz="1000" b="1" spc="-5" dirty="0">
                          <a:latin typeface="Arial"/>
                          <a:cs typeface="Arial"/>
                        </a:rPr>
                        <a:t>nalty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8128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Stuttgart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9398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[period:5.0;quantity:10.4]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Second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Cologne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9398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[period:5.0;quantity:15.6]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Second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Nurnberg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93980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[period:5.0;quantity:10.0]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Second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Hamburg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[period:5.0;quantity:8.0]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Third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Berlin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[period:5.0;quantity:9.6]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Third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444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Hannover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[period:5.0;quantity:6.4]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Third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794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Dresden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[period:5.0;quantity:6.4]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Third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dirty="0">
                          <a:latin typeface="Arial"/>
                          <a:cs typeface="Arial"/>
                        </a:rPr>
                        <a:t>Frankfurt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[period:5.0;quantity:8.0]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Third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7815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Erfurt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45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[period:5.0;quantity:5.6]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Third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381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Munchen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93980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[period:5.0;quantity:10.4]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Third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Stuttgart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[period:5.0;quantity:6.4]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Third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480059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Cologne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[period:5.0;quantity:9.6]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Third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48133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Nurnberg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620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Water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4295" marR="172085">
                        <a:lnSpc>
                          <a:spcPts val="1260"/>
                        </a:lnSpc>
                        <a:spcBef>
                          <a:spcPts val="660"/>
                        </a:spcBef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PeriodicDemand  [period:5.0;quantity:6.4]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838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Third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493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77470">
                        <a:lnSpc>
                          <a:spcPct val="100000"/>
                        </a:lnSpc>
                      </a:pPr>
                      <a:r>
                        <a:rPr sz="1100" spc="-5" dirty="0">
                          <a:latin typeface="Arial"/>
                          <a:cs typeface="Arial"/>
                        </a:rPr>
                        <a:t>5000</a:t>
                      </a:r>
                      <a:endParaRPr sz="1100">
                        <a:latin typeface="Arial"/>
                        <a:cs typeface="Arial"/>
                      </a:endParaRPr>
                    </a:p>
                  </a:txBody>
                  <a:tcPr marL="0" marR="0" marT="57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5" name="object 5"/>
          <p:cNvSpPr txBox="1"/>
          <p:nvPr/>
        </p:nvSpPr>
        <p:spPr>
          <a:xfrm>
            <a:off x="888288" y="7730108"/>
            <a:ext cx="485521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the second step, network optimization experiment is run (Figure</a:t>
            </a:r>
            <a:r>
              <a:rPr sz="1200" spc="1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A-6).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155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527930"/>
            <a:ext cx="5865495" cy="12617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10" dirty="0">
                <a:latin typeface="Arial"/>
                <a:cs typeface="Arial"/>
              </a:rPr>
              <a:t>A-6: </a:t>
            </a:r>
            <a:r>
              <a:rPr sz="1200" spc="-5" dirty="0">
                <a:latin typeface="Arial"/>
                <a:cs typeface="Arial"/>
              </a:rPr>
              <a:t>Network optimization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Third,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the best result of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network </a:t>
            </a:r>
            <a:r>
              <a:rPr sz="1200" dirty="0">
                <a:latin typeface="Arial"/>
                <a:cs typeface="Arial"/>
              </a:rPr>
              <a:t>optimization </a:t>
            </a:r>
            <a:r>
              <a:rPr sz="1200" spc="-5" dirty="0">
                <a:latin typeface="Arial"/>
                <a:cs typeface="Arial"/>
              </a:rPr>
              <a:t>that suggests </a:t>
            </a:r>
            <a:r>
              <a:rPr sz="1200" dirty="0">
                <a:latin typeface="Arial"/>
                <a:cs typeface="Arial"/>
              </a:rPr>
              <a:t>using </a:t>
            </a:r>
            <a:r>
              <a:rPr sz="1200" spc="-5" dirty="0">
                <a:latin typeface="Arial"/>
                <a:cs typeface="Arial"/>
              </a:rPr>
              <a:t>one distri-  bution </a:t>
            </a:r>
            <a:r>
              <a:rPr sz="1200" dirty="0">
                <a:latin typeface="Arial"/>
                <a:cs typeface="Arial"/>
              </a:rPr>
              <a:t>center </a:t>
            </a:r>
            <a:r>
              <a:rPr sz="1200" spc="-5" dirty="0">
                <a:latin typeface="Arial"/>
                <a:cs typeface="Arial"/>
              </a:rPr>
              <a:t>is the most profitable supply chain design (profit of $1,368,551.072). </a:t>
            </a:r>
            <a:r>
              <a:rPr sz="1200" spc="15" dirty="0">
                <a:latin typeface="Arial"/>
                <a:cs typeface="Arial"/>
              </a:rPr>
              <a:t>We  </a:t>
            </a:r>
            <a:r>
              <a:rPr sz="1200" spc="-5" dirty="0">
                <a:latin typeface="Arial"/>
                <a:cs typeface="Arial"/>
              </a:rPr>
              <a:t>convert it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dirty="0">
                <a:latin typeface="Arial"/>
                <a:cs typeface="Arial"/>
              </a:rPr>
              <a:t>SIM </a:t>
            </a:r>
            <a:r>
              <a:rPr sz="1200" spc="-5" dirty="0">
                <a:latin typeface="Arial"/>
                <a:cs typeface="Arial"/>
              </a:rPr>
              <a:t>scenario, </a:t>
            </a:r>
            <a:r>
              <a:rPr sz="1200" spc="-10" dirty="0">
                <a:latin typeface="Arial"/>
                <a:cs typeface="Arial"/>
              </a:rPr>
              <a:t>change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input data (delete Supplier information and  inventory policy)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run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simulation experiment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optimal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 subject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maximum profit (Figure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A-7).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9447986"/>
            <a:ext cx="46526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10" dirty="0">
                <a:latin typeface="Arial"/>
                <a:cs typeface="Arial"/>
              </a:rPr>
              <a:t>A-7: </a:t>
            </a:r>
            <a:r>
              <a:rPr sz="1200" spc="-5" dirty="0">
                <a:latin typeface="Arial"/>
                <a:cs typeface="Arial"/>
              </a:rPr>
              <a:t>Simulation experiment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optimal supply </a:t>
            </a:r>
            <a:r>
              <a:rPr sz="1200" dirty="0">
                <a:latin typeface="Arial"/>
                <a:cs typeface="Arial"/>
              </a:rPr>
              <a:t>chain</a:t>
            </a:r>
            <a:r>
              <a:rPr sz="1200" spc="9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design.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939154" cy="357162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5930137"/>
            <a:ext cx="5759069" cy="346265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156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963285" cy="98615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102870">
              <a:lnSpc>
                <a:spcPts val="1380"/>
              </a:lnSpc>
              <a:spcBef>
                <a:spcPts val="195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can see the sum of fixed warehousing costs is $243,090.0 and variable transporta-  </a:t>
            </a:r>
            <a:r>
              <a:rPr sz="1200" dirty="0">
                <a:latin typeface="Arial"/>
                <a:cs typeface="Arial"/>
              </a:rPr>
              <a:t>tion </a:t>
            </a:r>
            <a:r>
              <a:rPr sz="1200" spc="-5" dirty="0">
                <a:latin typeface="Arial"/>
                <a:cs typeface="Arial"/>
              </a:rPr>
              <a:t>costs equals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$215,093.21.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ts val="1380"/>
              </a:lnSpc>
              <a:spcBef>
                <a:spcPts val="600"/>
              </a:spcBef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use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b="1" spc="-5" dirty="0">
                <a:latin typeface="Arial"/>
                <a:cs typeface="Arial"/>
              </a:rPr>
              <a:t>Comparison </a:t>
            </a:r>
            <a:r>
              <a:rPr sz="1200" spc="-5" dirty="0">
                <a:latin typeface="Arial"/>
                <a:cs typeface="Arial"/>
              </a:rPr>
              <a:t>experiment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compare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</a:t>
            </a:r>
            <a:r>
              <a:rPr sz="1200" dirty="0">
                <a:latin typeface="Arial"/>
                <a:cs typeface="Arial"/>
              </a:rPr>
              <a:t>that uses </a:t>
            </a:r>
            <a:r>
              <a:rPr sz="1200" spc="-5" dirty="0">
                <a:latin typeface="Arial"/>
                <a:cs typeface="Arial"/>
              </a:rPr>
              <a:t>three  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(scenario Appendix)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design that uses </a:t>
            </a:r>
            <a:r>
              <a:rPr sz="1200" spc="-10" dirty="0">
                <a:latin typeface="Arial"/>
                <a:cs typeface="Arial"/>
              </a:rPr>
              <a:t>one </a:t>
            </a:r>
            <a:r>
              <a:rPr sz="1200" spc="-5" dirty="0">
                <a:latin typeface="Arial"/>
                <a:cs typeface="Arial"/>
              </a:rPr>
              <a:t>distribution center  (scenario Copy of Appendix </a:t>
            </a:r>
            <a:r>
              <a:rPr sz="1200" dirty="0">
                <a:latin typeface="Arial"/>
                <a:cs typeface="Arial"/>
              </a:rPr>
              <a:t>1 </a:t>
            </a:r>
            <a:r>
              <a:rPr sz="1200" spc="-5" dirty="0">
                <a:latin typeface="Arial"/>
                <a:cs typeface="Arial"/>
              </a:rPr>
              <a:t>NO </a:t>
            </a:r>
            <a:r>
              <a:rPr sz="1200" dirty="0">
                <a:latin typeface="Arial"/>
                <a:cs typeface="Arial"/>
              </a:rPr>
              <a:t>results) </a:t>
            </a:r>
            <a:r>
              <a:rPr sz="1200" spc="-5" dirty="0">
                <a:latin typeface="Arial"/>
                <a:cs typeface="Arial"/>
              </a:rPr>
              <a:t>(Figure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A-8).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5632830"/>
            <a:ext cx="5852795" cy="13379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10" dirty="0">
                <a:latin typeface="Arial"/>
                <a:cs typeface="Arial"/>
              </a:rPr>
              <a:t>A-8: </a:t>
            </a:r>
            <a:r>
              <a:rPr sz="1200" spc="-5" dirty="0">
                <a:latin typeface="Arial"/>
                <a:cs typeface="Arial"/>
              </a:rPr>
              <a:t>Comparison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Figure A-8 shows </a:t>
            </a:r>
            <a:r>
              <a:rPr sz="1200" dirty="0">
                <a:latin typeface="Arial"/>
                <a:cs typeface="Arial"/>
              </a:rPr>
              <a:t>us </a:t>
            </a:r>
            <a:r>
              <a:rPr sz="1200" spc="-5" dirty="0">
                <a:latin typeface="Arial"/>
                <a:cs typeface="Arial"/>
              </a:rPr>
              <a:t>the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that </a:t>
            </a:r>
            <a:r>
              <a:rPr sz="1200" dirty="0">
                <a:latin typeface="Arial"/>
                <a:cs typeface="Arial"/>
              </a:rPr>
              <a:t>uses </a:t>
            </a:r>
            <a:r>
              <a:rPr sz="1200" spc="-5" dirty="0">
                <a:latin typeface="Arial"/>
                <a:cs typeface="Arial"/>
              </a:rPr>
              <a:t>three distribution </a:t>
            </a:r>
            <a:r>
              <a:rPr sz="1200" dirty="0">
                <a:latin typeface="Arial"/>
                <a:cs typeface="Arial"/>
              </a:rPr>
              <a:t>centers </a:t>
            </a:r>
            <a:r>
              <a:rPr sz="1200" spc="-5" dirty="0">
                <a:latin typeface="Arial"/>
                <a:cs typeface="Arial"/>
              </a:rPr>
              <a:t>has  lower transportation </a:t>
            </a:r>
            <a:r>
              <a:rPr sz="1200" dirty="0">
                <a:latin typeface="Arial"/>
                <a:cs typeface="Arial"/>
              </a:rPr>
              <a:t>costs. </a:t>
            </a:r>
            <a:r>
              <a:rPr sz="1200" spc="-5" dirty="0">
                <a:latin typeface="Arial"/>
                <a:cs typeface="Arial"/>
              </a:rPr>
              <a:t>However,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significant </a:t>
            </a:r>
            <a:r>
              <a:rPr sz="1200" spc="-10" dirty="0">
                <a:latin typeface="Arial"/>
                <a:cs typeface="Arial"/>
              </a:rPr>
              <a:t>savings </a:t>
            </a:r>
            <a:r>
              <a:rPr sz="1200" spc="-5" dirty="0">
                <a:latin typeface="Arial"/>
                <a:cs typeface="Arial"/>
              </a:rPr>
              <a:t>in fixed warehousing </a:t>
            </a:r>
            <a:r>
              <a:rPr sz="1200" dirty="0">
                <a:latin typeface="Arial"/>
                <a:cs typeface="Arial"/>
              </a:rPr>
              <a:t>costs  makes </a:t>
            </a:r>
            <a:r>
              <a:rPr sz="1200" spc="-5" dirty="0">
                <a:latin typeface="Arial"/>
                <a:cs typeface="Arial"/>
              </a:rPr>
              <a:t>the design that </a:t>
            </a:r>
            <a:r>
              <a:rPr sz="1200" dirty="0">
                <a:latin typeface="Arial"/>
                <a:cs typeface="Arial"/>
              </a:rPr>
              <a:t>uses </a:t>
            </a:r>
            <a:r>
              <a:rPr sz="1200" spc="-5" dirty="0">
                <a:latin typeface="Arial"/>
                <a:cs typeface="Arial"/>
              </a:rPr>
              <a:t>one distribution center </a:t>
            </a:r>
            <a:r>
              <a:rPr sz="1200" dirty="0">
                <a:latin typeface="Arial"/>
                <a:cs typeface="Arial"/>
              </a:rPr>
              <a:t>far </a:t>
            </a:r>
            <a:r>
              <a:rPr sz="1200" spc="-5" dirty="0">
                <a:latin typeface="Arial"/>
                <a:cs typeface="Arial"/>
              </a:rPr>
              <a:t>more efficient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5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profitable.</a:t>
            </a:r>
            <a:endParaRPr sz="1200">
              <a:latin typeface="Arial"/>
              <a:cs typeface="Arial"/>
            </a:endParaRPr>
          </a:p>
          <a:p>
            <a:pPr marL="12700" marR="274955">
              <a:lnSpc>
                <a:spcPts val="138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Finally,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perform a </a:t>
            </a:r>
            <a:r>
              <a:rPr sz="1200" spc="-5" dirty="0">
                <a:latin typeface="Arial"/>
                <a:cs typeface="Arial"/>
              </a:rPr>
              <a:t>variation analysis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10" dirty="0">
                <a:latin typeface="Arial"/>
                <a:cs typeface="Arial"/>
              </a:rPr>
              <a:t>analyze </a:t>
            </a:r>
            <a:r>
              <a:rPr sz="1200" dirty="0">
                <a:latin typeface="Arial"/>
                <a:cs typeface="Arial"/>
              </a:rPr>
              <a:t>KPI </a:t>
            </a:r>
            <a:r>
              <a:rPr sz="1200" spc="-5" dirty="0">
                <a:latin typeface="Arial"/>
                <a:cs typeface="Arial"/>
              </a:rPr>
              <a:t>sensitivity </a:t>
            </a:r>
            <a:r>
              <a:rPr sz="1200" dirty="0">
                <a:latin typeface="Arial"/>
                <a:cs typeface="Arial"/>
              </a:rPr>
              <a:t>to the </a:t>
            </a:r>
            <a:r>
              <a:rPr sz="1200" spc="-5" dirty="0">
                <a:latin typeface="Arial"/>
                <a:cs typeface="Arial"/>
              </a:rPr>
              <a:t>changes in  transportation </a:t>
            </a:r>
            <a:r>
              <a:rPr sz="1200" dirty="0">
                <a:latin typeface="Arial"/>
                <a:cs typeface="Arial"/>
              </a:rPr>
              <a:t>costs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range </a:t>
            </a:r>
            <a:r>
              <a:rPr sz="1200" dirty="0">
                <a:latin typeface="Arial"/>
                <a:cs typeface="Arial"/>
              </a:rPr>
              <a:t>from </a:t>
            </a:r>
            <a:r>
              <a:rPr sz="1200" spc="-5" dirty="0">
                <a:latin typeface="Arial"/>
                <a:cs typeface="Arial"/>
              </a:rPr>
              <a:t>$0.2 to </a:t>
            </a:r>
            <a:r>
              <a:rPr sz="1200" dirty="0">
                <a:latin typeface="Arial"/>
                <a:cs typeface="Arial"/>
              </a:rPr>
              <a:t>$2.0 for a kilometer </a:t>
            </a:r>
            <a:r>
              <a:rPr sz="1200" spc="-5" dirty="0">
                <a:latin typeface="Arial"/>
                <a:cs typeface="Arial"/>
              </a:rPr>
              <a:t>(Figures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A9-A12).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9228581"/>
            <a:ext cx="3576954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10" dirty="0">
                <a:latin typeface="Arial"/>
                <a:cs typeface="Arial"/>
              </a:rPr>
              <a:t>A-9: </a:t>
            </a:r>
            <a:r>
              <a:rPr sz="1200" spc="-5" dirty="0">
                <a:latin typeface="Arial"/>
                <a:cs typeface="Arial"/>
              </a:rPr>
              <a:t>Setting the range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parameter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change.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00430" y="2005583"/>
            <a:ext cx="5939154" cy="357149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7111238"/>
            <a:ext cx="2478277" cy="206121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157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3945763"/>
            <a:ext cx="327025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10" dirty="0">
                <a:latin typeface="Arial"/>
                <a:cs typeface="Arial"/>
              </a:rPr>
              <a:t>A-10: </a:t>
            </a:r>
            <a:r>
              <a:rPr sz="1200" spc="-5" dirty="0">
                <a:latin typeface="Arial"/>
                <a:cs typeface="Arial"/>
              </a:rPr>
              <a:t>Setting the number of</a:t>
            </a:r>
            <a:r>
              <a:rPr sz="1200" spc="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replications.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8693657"/>
            <a:ext cx="240601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10" dirty="0">
                <a:latin typeface="Arial"/>
                <a:cs typeface="Arial"/>
              </a:rPr>
              <a:t>A-11: </a:t>
            </a:r>
            <a:r>
              <a:rPr sz="1200" spc="-5" dirty="0">
                <a:latin typeface="Arial"/>
                <a:cs typeface="Arial"/>
              </a:rPr>
              <a:t>Configuring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statistics.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900683"/>
            <a:ext cx="5759577" cy="298996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4320539"/>
            <a:ext cx="5760212" cy="43180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158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527930"/>
            <a:ext cx="28879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dirty="0">
                <a:latin typeface="Arial"/>
                <a:cs typeface="Arial"/>
              </a:rPr>
              <a:t>Figure </a:t>
            </a:r>
            <a:r>
              <a:rPr sz="1200" b="1" spc="-10" dirty="0">
                <a:latin typeface="Arial"/>
                <a:cs typeface="Arial"/>
              </a:rPr>
              <a:t>A-12: </a:t>
            </a:r>
            <a:r>
              <a:rPr sz="1200" spc="-5" dirty="0">
                <a:latin typeface="Arial"/>
                <a:cs typeface="Arial"/>
              </a:rPr>
              <a:t>Results of variation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0988" y="4907914"/>
            <a:ext cx="5934075" cy="68008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78740" rIns="0" bIns="0" rtlCol="0">
            <a:spAutoFit/>
          </a:bodyPr>
          <a:lstStyle/>
          <a:p>
            <a:pPr marL="116839" marR="115570">
              <a:lnSpc>
                <a:spcPts val="1380"/>
              </a:lnSpc>
              <a:spcBef>
                <a:spcPts val="620"/>
              </a:spcBef>
            </a:pPr>
            <a:r>
              <a:rPr sz="1200" b="1" spc="-5" dirty="0">
                <a:latin typeface="Arial"/>
                <a:cs typeface="Arial"/>
              </a:rPr>
              <a:t>Note: </a:t>
            </a:r>
            <a:r>
              <a:rPr sz="1200" spc="-5" dirty="0">
                <a:latin typeface="Arial"/>
                <a:cs typeface="Arial"/>
              </a:rPr>
              <a:t>Figure </a:t>
            </a:r>
            <a:r>
              <a:rPr sz="1200" dirty="0">
                <a:latin typeface="Arial"/>
                <a:cs typeface="Arial"/>
              </a:rPr>
              <a:t>A-13 </a:t>
            </a:r>
            <a:r>
              <a:rPr sz="1200" spc="-5" dirty="0">
                <a:latin typeface="Arial"/>
                <a:cs typeface="Arial"/>
              </a:rPr>
              <a:t>displays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unfiltered results of the variation analysis. </a:t>
            </a:r>
            <a:r>
              <a:rPr sz="120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you want  </a:t>
            </a:r>
            <a:r>
              <a:rPr sz="1200" dirty="0">
                <a:latin typeface="Arial"/>
                <a:cs typeface="Arial"/>
              </a:rPr>
              <a:t>to make </a:t>
            </a:r>
            <a:r>
              <a:rPr sz="1200" spc="-5" dirty="0">
                <a:latin typeface="Arial"/>
                <a:cs typeface="Arial"/>
              </a:rPr>
              <a:t>it easier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display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results, you can </a:t>
            </a:r>
            <a:r>
              <a:rPr sz="1200" dirty="0">
                <a:latin typeface="Arial"/>
                <a:cs typeface="Arial"/>
              </a:rPr>
              <a:t>filter </a:t>
            </a:r>
            <a:r>
              <a:rPr sz="1200" spc="-5" dirty="0">
                <a:latin typeface="Arial"/>
                <a:cs typeface="Arial"/>
              </a:rPr>
              <a:t>the results </a:t>
            </a:r>
            <a:r>
              <a:rPr sz="1200" dirty="0">
                <a:latin typeface="Arial"/>
                <a:cs typeface="Arial"/>
              </a:rPr>
              <a:t>such as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Total  </a:t>
            </a:r>
            <a:r>
              <a:rPr sz="1200" b="1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column.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988" y="4904866"/>
            <a:ext cx="5934075" cy="0"/>
          </a:xfrm>
          <a:custGeom>
            <a:avLst/>
            <a:gdLst/>
            <a:ahLst/>
            <a:cxnLst/>
            <a:rect l="l" t="t" r="r" b="b"/>
            <a:pathLst>
              <a:path w="5934075">
                <a:moveTo>
                  <a:pt x="0" y="0"/>
                </a:moveTo>
                <a:lnTo>
                  <a:pt x="5933820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91844" y="5590666"/>
            <a:ext cx="5942965" cy="0"/>
          </a:xfrm>
          <a:custGeom>
            <a:avLst/>
            <a:gdLst/>
            <a:ahLst/>
            <a:cxnLst/>
            <a:rect l="l" t="t" r="r" b="b"/>
            <a:pathLst>
              <a:path w="5942965">
                <a:moveTo>
                  <a:pt x="0" y="0"/>
                </a:moveTo>
                <a:lnTo>
                  <a:pt x="5942965" y="0"/>
                </a:lnTo>
              </a:path>
            </a:pathLst>
          </a:custGeom>
          <a:ln w="6096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888288" y="5724270"/>
            <a:ext cx="5785485" cy="38417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the help of variation analysis,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observe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KPI change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dependence </a:t>
            </a:r>
            <a:r>
              <a:rPr sz="1200" dirty="0">
                <a:latin typeface="Arial"/>
                <a:cs typeface="Arial"/>
              </a:rPr>
              <a:t>on  the </a:t>
            </a:r>
            <a:r>
              <a:rPr sz="1200" spc="-5" dirty="0">
                <a:latin typeface="Arial"/>
                <a:cs typeface="Arial"/>
              </a:rPr>
              <a:t>input parameter changes.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is helpful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sensitivity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00430" y="900683"/>
            <a:ext cx="5939154" cy="357162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159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5791"/>
            <a:ext cx="5968365" cy="4215130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12700" marR="7620" algn="just">
              <a:lnSpc>
                <a:spcPts val="1839"/>
              </a:lnSpc>
              <a:spcBef>
                <a:spcPts val="225"/>
              </a:spcBef>
            </a:pPr>
            <a:r>
              <a:rPr sz="1600" b="1" spc="-5" dirty="0">
                <a:latin typeface="Arial"/>
                <a:cs typeface="Arial"/>
              </a:rPr>
              <a:t>Appendix 3. Advanced </a:t>
            </a:r>
            <a:r>
              <a:rPr sz="1600" b="1" spc="-10" dirty="0">
                <a:latin typeface="Arial"/>
                <a:cs typeface="Arial"/>
              </a:rPr>
              <a:t>skills </a:t>
            </a:r>
            <a:r>
              <a:rPr sz="1600" b="1" dirty="0">
                <a:latin typeface="Arial"/>
                <a:cs typeface="Arial"/>
              </a:rPr>
              <a:t>in </a:t>
            </a:r>
            <a:r>
              <a:rPr sz="1600" b="1" spc="-5" dirty="0">
                <a:latin typeface="Arial"/>
                <a:cs typeface="Arial"/>
              </a:rPr>
              <a:t>CPLEX-based </a:t>
            </a:r>
            <a:r>
              <a:rPr sz="1600" b="1" dirty="0">
                <a:latin typeface="Arial"/>
                <a:cs typeface="Arial"/>
              </a:rPr>
              <a:t>network </a:t>
            </a:r>
            <a:r>
              <a:rPr sz="1600" b="1" spc="-5" dirty="0">
                <a:latin typeface="Arial"/>
                <a:cs typeface="Arial"/>
              </a:rPr>
              <a:t>optimi-  </a:t>
            </a:r>
            <a:r>
              <a:rPr sz="1600" b="1" spc="-10" dirty="0">
                <a:latin typeface="Arial"/>
                <a:cs typeface="Arial"/>
              </a:rPr>
              <a:t>zation </a:t>
            </a:r>
            <a:r>
              <a:rPr sz="1600" b="1" dirty="0">
                <a:latin typeface="Arial"/>
                <a:cs typeface="Arial"/>
              </a:rPr>
              <a:t>in</a:t>
            </a:r>
            <a:r>
              <a:rPr sz="1600" b="1" spc="-5" dirty="0">
                <a:latin typeface="Arial"/>
                <a:cs typeface="Arial"/>
              </a:rPr>
              <a:t> anyLogistix</a:t>
            </a:r>
            <a:endParaRPr sz="16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200">
              <a:latin typeface="Times New Roman"/>
              <a:cs typeface="Times New Roman"/>
            </a:endParaRPr>
          </a:p>
          <a:p>
            <a:pPr marL="12700" marR="10160" algn="just">
              <a:lnSpc>
                <a:spcPts val="1380"/>
              </a:lnSpc>
              <a:spcBef>
                <a:spcPts val="5"/>
              </a:spcBef>
            </a:pPr>
            <a:r>
              <a:rPr sz="1200" spc="-5" dirty="0">
                <a:latin typeface="Arial"/>
                <a:cs typeface="Arial"/>
              </a:rPr>
              <a:t>The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objective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of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this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Appendix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is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to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explain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the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principles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and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techniques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on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supply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chain  design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-5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planning</a:t>
            </a:r>
            <a:r>
              <a:rPr sz="1200" spc="-5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analysis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using</a:t>
            </a:r>
            <a:r>
              <a:rPr sz="1200" spc="-5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network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optimization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tool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anyLogistix</a:t>
            </a:r>
            <a:r>
              <a:rPr sz="1200" spc="-5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on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basis  of CPLEX. This guide </a:t>
            </a:r>
            <a:r>
              <a:rPr sz="1200" dirty="0">
                <a:latin typeface="Arial"/>
                <a:cs typeface="Arial"/>
              </a:rPr>
              <a:t>considers </a:t>
            </a:r>
            <a:r>
              <a:rPr sz="1200" spc="-5" dirty="0">
                <a:latin typeface="Arial"/>
                <a:cs typeface="Arial"/>
              </a:rPr>
              <a:t>three problem</a:t>
            </a:r>
            <a:r>
              <a:rPr sz="1200" spc="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statements: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58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two-stage capacitated facility location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planning,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three-stage and </a:t>
            </a:r>
            <a:r>
              <a:rPr sz="1200" spc="-5" dirty="0">
                <a:latin typeface="Arial"/>
                <a:cs typeface="Arial"/>
              </a:rPr>
              <a:t>four-stage </a:t>
            </a:r>
            <a:r>
              <a:rPr sz="1200" dirty="0">
                <a:latin typeface="Arial"/>
                <a:cs typeface="Arial"/>
              </a:rPr>
              <a:t>supply </a:t>
            </a:r>
            <a:r>
              <a:rPr sz="1200" spc="-5" dirty="0">
                <a:latin typeface="Arial"/>
                <a:cs typeface="Arial"/>
              </a:rPr>
              <a:t>chains,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and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supply chain-based risk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management.</a:t>
            </a:r>
            <a:endParaRPr sz="1200">
              <a:latin typeface="Arial"/>
              <a:cs typeface="Arial"/>
            </a:endParaRPr>
          </a:p>
          <a:p>
            <a:pPr marL="12700" marR="191135" algn="just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It </a:t>
            </a:r>
            <a:r>
              <a:rPr sz="1200" spc="-5" dirty="0">
                <a:latin typeface="Arial"/>
                <a:cs typeface="Arial"/>
              </a:rPr>
              <a:t>presents optimization examples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describing </a:t>
            </a:r>
            <a:r>
              <a:rPr sz="1200" dirty="0">
                <a:latin typeface="Arial"/>
                <a:cs typeface="Arial"/>
              </a:rPr>
              <a:t>how to </a:t>
            </a:r>
            <a:r>
              <a:rPr sz="1200" spc="-5" dirty="0">
                <a:latin typeface="Arial"/>
                <a:cs typeface="Arial"/>
              </a:rPr>
              <a:t>develop and build models and  evaluate </a:t>
            </a:r>
            <a:r>
              <a:rPr sz="1200" dirty="0">
                <a:latin typeface="Arial"/>
                <a:cs typeface="Arial"/>
              </a:rPr>
              <a:t>KPI. It </a:t>
            </a:r>
            <a:r>
              <a:rPr sz="1200" spc="-5" dirty="0">
                <a:latin typeface="Arial"/>
                <a:cs typeface="Arial"/>
              </a:rPr>
              <a:t>also discusses how </a:t>
            </a:r>
            <a:r>
              <a:rPr sz="1200" dirty="0">
                <a:latin typeface="Arial"/>
                <a:cs typeface="Arial"/>
              </a:rPr>
              <a:t>to use </a:t>
            </a:r>
            <a:r>
              <a:rPr sz="1200" spc="-5" dirty="0">
                <a:latin typeface="Arial"/>
                <a:cs typeface="Arial"/>
              </a:rPr>
              <a:t>these models and optimization results to  improve management decision-making.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400" b="1" spc="-5" dirty="0">
                <a:latin typeface="Arial"/>
                <a:cs typeface="Arial"/>
              </a:rPr>
              <a:t>Optimization-based decision-making</a:t>
            </a:r>
            <a:endParaRPr sz="1400">
              <a:latin typeface="Arial"/>
              <a:cs typeface="Arial"/>
            </a:endParaRPr>
          </a:p>
          <a:p>
            <a:pPr marL="12700" marR="5080" algn="just">
              <a:lnSpc>
                <a:spcPts val="1380"/>
              </a:lnSpc>
              <a:spcBef>
                <a:spcPts val="645"/>
              </a:spcBef>
            </a:pP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optimal decision is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best decision which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be made according </a:t>
            </a:r>
            <a:r>
              <a:rPr sz="1200" dirty="0">
                <a:latin typeface="Arial"/>
                <a:cs typeface="Arial"/>
              </a:rPr>
              <a:t>to some goal,  </a:t>
            </a:r>
            <a:r>
              <a:rPr sz="1200" spc="-5" dirty="0">
                <a:latin typeface="Arial"/>
                <a:cs typeface="Arial"/>
              </a:rPr>
              <a:t>criteria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objectives. </a:t>
            </a:r>
            <a:r>
              <a:rPr sz="1200" i="1" spc="-5" dirty="0">
                <a:latin typeface="Arial"/>
                <a:cs typeface="Arial"/>
              </a:rPr>
              <a:t>Optimization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analysis </a:t>
            </a:r>
            <a:r>
              <a:rPr sz="1200" dirty="0">
                <a:latin typeface="Arial"/>
                <a:cs typeface="Arial"/>
              </a:rPr>
              <a:t>method </a:t>
            </a:r>
            <a:r>
              <a:rPr sz="1200" spc="-5" dirty="0">
                <a:latin typeface="Arial"/>
                <a:cs typeface="Arial"/>
              </a:rPr>
              <a:t>that determines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best </a:t>
            </a:r>
            <a:r>
              <a:rPr sz="1200" dirty="0">
                <a:latin typeface="Arial"/>
                <a:cs typeface="Arial"/>
              </a:rPr>
              <a:t>possi-  </a:t>
            </a:r>
            <a:r>
              <a:rPr sz="1200" spc="-5" dirty="0">
                <a:latin typeface="Arial"/>
                <a:cs typeface="Arial"/>
              </a:rPr>
              <a:t>ble option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solving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particular supply chain management problem.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optimization  model comprises an objective function,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constraint system, and </a:t>
            </a:r>
            <a:r>
              <a:rPr sz="1200" dirty="0">
                <a:latin typeface="Arial"/>
                <a:cs typeface="Arial"/>
              </a:rPr>
              <a:t>a set </a:t>
            </a:r>
            <a:r>
              <a:rPr sz="1200" spc="-5" dirty="0">
                <a:latin typeface="Arial"/>
                <a:cs typeface="Arial"/>
              </a:rPr>
              <a:t>of decision </a:t>
            </a:r>
            <a:r>
              <a:rPr sz="1200" dirty="0">
                <a:latin typeface="Arial"/>
                <a:cs typeface="Arial"/>
              </a:rPr>
              <a:t>varia-  </a:t>
            </a:r>
            <a:r>
              <a:rPr sz="1200" spc="-5" dirty="0">
                <a:latin typeface="Arial"/>
                <a:cs typeface="Arial"/>
              </a:rPr>
              <a:t>bles and input parameters.</a:t>
            </a:r>
            <a:endParaRPr sz="12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505"/>
              </a:spcBef>
            </a:pP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optimization model-based decision-making process is shown in Fig.</a:t>
            </a:r>
            <a:r>
              <a:rPr sz="1100" spc="25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1.</a:t>
            </a:r>
            <a:endParaRPr sz="11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6362166"/>
            <a:ext cx="5967730" cy="3298190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640"/>
              </a:spcBef>
            </a:pPr>
            <a:r>
              <a:rPr sz="1100" dirty="0">
                <a:latin typeface="Arial"/>
                <a:cs typeface="Arial"/>
              </a:rPr>
              <a:t>Fig. </a:t>
            </a:r>
            <a:r>
              <a:rPr sz="1100" spc="-5" dirty="0">
                <a:latin typeface="Arial"/>
                <a:cs typeface="Arial"/>
              </a:rPr>
              <a:t>1. Optimization model-based decision-making process (Ivanov et al.</a:t>
            </a:r>
            <a:r>
              <a:rPr sz="1100" spc="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2017)</a:t>
            </a:r>
            <a:endParaRPr sz="1100">
              <a:latin typeface="Arial"/>
              <a:cs typeface="Arial"/>
            </a:endParaRPr>
          </a:p>
          <a:p>
            <a:pPr marL="12700" marR="5080" algn="just">
              <a:lnSpc>
                <a:spcPct val="95800"/>
              </a:lnSpc>
              <a:spcBef>
                <a:spcPts val="595"/>
              </a:spcBef>
            </a:pPr>
            <a:r>
              <a:rPr sz="1100" spc="10" dirty="0">
                <a:latin typeface="Arial"/>
                <a:cs typeface="Arial"/>
              </a:rPr>
              <a:t>We </a:t>
            </a:r>
            <a:r>
              <a:rPr sz="1100" dirty="0">
                <a:latin typeface="Arial"/>
                <a:cs typeface="Arial"/>
              </a:rPr>
              <a:t>can </a:t>
            </a:r>
            <a:r>
              <a:rPr sz="1100" spc="-5" dirty="0">
                <a:latin typeface="Arial"/>
                <a:cs typeface="Arial"/>
              </a:rPr>
              <a:t>observe that </a:t>
            </a:r>
            <a:r>
              <a:rPr sz="1100" dirty="0">
                <a:latin typeface="Arial"/>
                <a:cs typeface="Arial"/>
              </a:rPr>
              <a:t>a </a:t>
            </a:r>
            <a:r>
              <a:rPr sz="1100" i="1" spc="-5" dirty="0">
                <a:latin typeface="Arial"/>
                <a:cs typeface="Arial"/>
              </a:rPr>
              <a:t>real management problem </a:t>
            </a:r>
            <a:r>
              <a:rPr sz="1100" spc="-5" dirty="0">
                <a:latin typeface="Arial"/>
                <a:cs typeface="Arial"/>
              </a:rPr>
              <a:t>is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initial point </a:t>
            </a:r>
            <a:r>
              <a:rPr sz="1100" spc="-10" dirty="0">
                <a:latin typeface="Arial"/>
                <a:cs typeface="Arial"/>
              </a:rPr>
              <a:t>of </a:t>
            </a:r>
            <a:r>
              <a:rPr sz="1100" spc="-5" dirty="0">
                <a:latin typeface="Arial"/>
                <a:cs typeface="Arial"/>
              </a:rPr>
              <a:t>the decision-making pro-  </a:t>
            </a:r>
            <a:r>
              <a:rPr sz="1100" dirty="0">
                <a:latin typeface="Arial"/>
                <a:cs typeface="Arial"/>
              </a:rPr>
              <a:t>cess. </a:t>
            </a:r>
            <a:r>
              <a:rPr sz="1100" spc="-5" dirty="0">
                <a:latin typeface="Arial"/>
                <a:cs typeface="Arial"/>
              </a:rPr>
              <a:t>For example, this </a:t>
            </a:r>
            <a:r>
              <a:rPr sz="1100" spc="-10" dirty="0">
                <a:latin typeface="Arial"/>
                <a:cs typeface="Arial"/>
              </a:rPr>
              <a:t>could </a:t>
            </a:r>
            <a:r>
              <a:rPr sz="1100" spc="-5" dirty="0">
                <a:latin typeface="Arial"/>
                <a:cs typeface="Arial"/>
              </a:rPr>
              <a:t>be </a:t>
            </a:r>
            <a:r>
              <a:rPr sz="1100" dirty="0">
                <a:latin typeface="Arial"/>
                <a:cs typeface="Arial"/>
              </a:rPr>
              <a:t>a </a:t>
            </a:r>
            <a:r>
              <a:rPr sz="1100" spc="-5" dirty="0">
                <a:latin typeface="Arial"/>
                <a:cs typeface="Arial"/>
              </a:rPr>
              <a:t>facility location problem where we </a:t>
            </a:r>
            <a:r>
              <a:rPr sz="1100" dirty="0">
                <a:latin typeface="Arial"/>
                <a:cs typeface="Arial"/>
              </a:rPr>
              <a:t>are </a:t>
            </a:r>
            <a:r>
              <a:rPr sz="1100" spc="-10" dirty="0">
                <a:latin typeface="Arial"/>
                <a:cs typeface="Arial"/>
              </a:rPr>
              <a:t>given </a:t>
            </a:r>
            <a:r>
              <a:rPr sz="1100" spc="-5" dirty="0">
                <a:latin typeface="Arial"/>
                <a:cs typeface="Arial"/>
              </a:rPr>
              <a:t>demand in </a:t>
            </a:r>
            <a:r>
              <a:rPr sz="1100" dirty="0">
                <a:latin typeface="Arial"/>
                <a:cs typeface="Arial"/>
              </a:rPr>
              <a:t>some  </a:t>
            </a:r>
            <a:r>
              <a:rPr sz="1100" spc="-5" dirty="0">
                <a:latin typeface="Arial"/>
                <a:cs typeface="Arial"/>
              </a:rPr>
              <a:t>markets, possible locations and capacities </a:t>
            </a:r>
            <a:r>
              <a:rPr sz="1100" spc="-10" dirty="0">
                <a:latin typeface="Arial"/>
                <a:cs typeface="Arial"/>
              </a:rPr>
              <a:t>of </a:t>
            </a:r>
            <a:r>
              <a:rPr sz="1100" spc="-5" dirty="0">
                <a:latin typeface="Arial"/>
                <a:cs typeface="Arial"/>
              </a:rPr>
              <a:t>new facilities, fixed </a:t>
            </a:r>
            <a:r>
              <a:rPr sz="1100" dirty="0">
                <a:latin typeface="Arial"/>
                <a:cs typeface="Arial"/>
              </a:rPr>
              <a:t>costs for </a:t>
            </a:r>
            <a:r>
              <a:rPr sz="1100" spc="-5" dirty="0">
                <a:latin typeface="Arial"/>
                <a:cs typeface="Arial"/>
              </a:rPr>
              <a:t>having </a:t>
            </a:r>
            <a:r>
              <a:rPr sz="1100" dirty="0">
                <a:latin typeface="Arial"/>
                <a:cs typeface="Arial"/>
              </a:rPr>
              <a:t>a </a:t>
            </a:r>
            <a:r>
              <a:rPr sz="1100" spc="-5" dirty="0">
                <a:latin typeface="Arial"/>
                <a:cs typeface="Arial"/>
              </a:rPr>
              <a:t>facility in the  supply</a:t>
            </a:r>
            <a:r>
              <a:rPr sz="1100" spc="-4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chain,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and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transportation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costs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from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each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location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to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each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market.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spc="10" dirty="0">
                <a:latin typeface="Arial"/>
                <a:cs typeface="Arial"/>
              </a:rPr>
              <a:t>We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are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trying</a:t>
            </a:r>
            <a:r>
              <a:rPr sz="1100" spc="-1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to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decide  </a:t>
            </a:r>
            <a:r>
              <a:rPr sz="1100" spc="-5" dirty="0">
                <a:latin typeface="Arial"/>
                <a:cs typeface="Arial"/>
              </a:rPr>
              <a:t>where </a:t>
            </a:r>
            <a:r>
              <a:rPr sz="1100" dirty="0">
                <a:latin typeface="Arial"/>
                <a:cs typeface="Arial"/>
              </a:rPr>
              <a:t>to </a:t>
            </a:r>
            <a:r>
              <a:rPr sz="1100" spc="-5" dirty="0">
                <a:latin typeface="Arial"/>
                <a:cs typeface="Arial"/>
              </a:rPr>
              <a:t>locate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facilities and which quantities should be shipped from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facilities </a:t>
            </a:r>
            <a:r>
              <a:rPr sz="1100" dirty="0">
                <a:latin typeface="Arial"/>
                <a:cs typeface="Arial"/>
              </a:rPr>
              <a:t>to </a:t>
            </a:r>
            <a:r>
              <a:rPr sz="1100" spc="-5" dirty="0">
                <a:latin typeface="Arial"/>
                <a:cs typeface="Arial"/>
              </a:rPr>
              <a:t>the  markets.</a:t>
            </a:r>
            <a:endParaRPr sz="1100">
              <a:latin typeface="Arial"/>
              <a:cs typeface="Arial"/>
            </a:endParaRPr>
          </a:p>
          <a:p>
            <a:pPr marL="12700" marR="6350" algn="just">
              <a:lnSpc>
                <a:spcPct val="95800"/>
              </a:lnSpc>
              <a:spcBef>
                <a:spcPts val="605"/>
              </a:spcBef>
            </a:pPr>
            <a:r>
              <a:rPr sz="1100" dirty="0">
                <a:latin typeface="Arial"/>
                <a:cs typeface="Arial"/>
              </a:rPr>
              <a:t>The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next</a:t>
            </a:r>
            <a:r>
              <a:rPr sz="1100" spc="-2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step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is</a:t>
            </a:r>
            <a:r>
              <a:rPr sz="1100" spc="-4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to</a:t>
            </a:r>
            <a:r>
              <a:rPr sz="1100" spc="-4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transform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the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real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problem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into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a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i="1" spc="-5" dirty="0">
                <a:latin typeface="Arial"/>
                <a:cs typeface="Arial"/>
              </a:rPr>
              <a:t>mathematical</a:t>
            </a:r>
            <a:r>
              <a:rPr sz="1100" i="1" spc="-35" dirty="0">
                <a:latin typeface="Arial"/>
                <a:cs typeface="Arial"/>
              </a:rPr>
              <a:t> </a:t>
            </a:r>
            <a:r>
              <a:rPr sz="1100" i="1" spc="-5" dirty="0">
                <a:latin typeface="Arial"/>
                <a:cs typeface="Arial"/>
              </a:rPr>
              <a:t>model</a:t>
            </a:r>
            <a:r>
              <a:rPr sz="1100" spc="-5" dirty="0">
                <a:latin typeface="Arial"/>
                <a:cs typeface="Arial"/>
              </a:rPr>
              <a:t>.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For</a:t>
            </a:r>
            <a:r>
              <a:rPr sz="1100" spc="-2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this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transformation,  </a:t>
            </a:r>
            <a:r>
              <a:rPr sz="1100" spc="-10" dirty="0">
                <a:latin typeface="Arial"/>
                <a:cs typeface="Arial"/>
              </a:rPr>
              <a:t>we </a:t>
            </a:r>
            <a:r>
              <a:rPr sz="1100" spc="-5" dirty="0">
                <a:latin typeface="Arial"/>
                <a:cs typeface="Arial"/>
              </a:rPr>
              <a:t>need </a:t>
            </a:r>
            <a:r>
              <a:rPr sz="1100" dirty="0">
                <a:latin typeface="Arial"/>
                <a:cs typeface="Arial"/>
              </a:rPr>
              <a:t>to </a:t>
            </a:r>
            <a:r>
              <a:rPr sz="1100" spc="-5" dirty="0">
                <a:latin typeface="Arial"/>
                <a:cs typeface="Arial"/>
              </a:rPr>
              <a:t>reduce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i="1" spc="-5" dirty="0">
                <a:latin typeface="Arial"/>
                <a:cs typeface="Arial"/>
              </a:rPr>
              <a:t>complexity </a:t>
            </a:r>
            <a:r>
              <a:rPr sz="1100" spc="-10" dirty="0">
                <a:latin typeface="Arial"/>
                <a:cs typeface="Arial"/>
              </a:rPr>
              <a:t>of reality. </a:t>
            </a:r>
            <a:r>
              <a:rPr sz="1100" spc="-5" dirty="0">
                <a:latin typeface="Arial"/>
                <a:cs typeface="Arial"/>
              </a:rPr>
              <a:t>This inevitably results in simplification </a:t>
            </a:r>
            <a:r>
              <a:rPr sz="1100" spc="-10" dirty="0">
                <a:latin typeface="Arial"/>
                <a:cs typeface="Arial"/>
              </a:rPr>
              <a:t>of </a:t>
            </a:r>
            <a:r>
              <a:rPr sz="1100" spc="-5" dirty="0">
                <a:latin typeface="Arial"/>
                <a:cs typeface="Arial"/>
              </a:rPr>
              <a:t>reality. </a:t>
            </a:r>
            <a:r>
              <a:rPr sz="1100" spc="-10" dirty="0">
                <a:latin typeface="Arial"/>
                <a:cs typeface="Arial"/>
              </a:rPr>
              <a:t>For  </a:t>
            </a:r>
            <a:r>
              <a:rPr sz="1100" spc="-5" dirty="0">
                <a:latin typeface="Arial"/>
                <a:cs typeface="Arial"/>
              </a:rPr>
              <a:t>example, </a:t>
            </a:r>
            <a:r>
              <a:rPr sz="1100" spc="-10" dirty="0">
                <a:latin typeface="Arial"/>
                <a:cs typeface="Arial"/>
              </a:rPr>
              <a:t>we </a:t>
            </a:r>
            <a:r>
              <a:rPr sz="1100" spc="-5" dirty="0">
                <a:latin typeface="Arial"/>
                <a:cs typeface="Arial"/>
              </a:rPr>
              <a:t>assume deterministic capacity in </a:t>
            </a:r>
            <a:r>
              <a:rPr sz="1100" spc="-10" dirty="0">
                <a:latin typeface="Arial"/>
                <a:cs typeface="Arial"/>
              </a:rPr>
              <a:t>our </a:t>
            </a:r>
            <a:r>
              <a:rPr sz="1100" spc="-5" dirty="0">
                <a:latin typeface="Arial"/>
                <a:cs typeface="Arial"/>
              </a:rPr>
              <a:t>facility location model instead </a:t>
            </a:r>
            <a:r>
              <a:rPr sz="1100" spc="-10" dirty="0">
                <a:latin typeface="Arial"/>
                <a:cs typeface="Arial"/>
              </a:rPr>
              <a:t>of </a:t>
            </a:r>
            <a:r>
              <a:rPr sz="1100" spc="-5" dirty="0">
                <a:latin typeface="Arial"/>
                <a:cs typeface="Arial"/>
              </a:rPr>
              <a:t>considering  fluctuations in</a:t>
            </a:r>
            <a:r>
              <a:rPr sz="1100" spc="-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demand.</a:t>
            </a:r>
            <a:endParaRPr sz="1100">
              <a:latin typeface="Arial"/>
              <a:cs typeface="Arial"/>
            </a:endParaRPr>
          </a:p>
          <a:p>
            <a:pPr marL="12700" marR="5080" algn="just">
              <a:lnSpc>
                <a:spcPct val="96100"/>
              </a:lnSpc>
              <a:spcBef>
                <a:spcPts val="595"/>
              </a:spcBef>
            </a:pPr>
            <a:r>
              <a:rPr sz="1100" spc="10" dirty="0">
                <a:latin typeface="Arial"/>
                <a:cs typeface="Arial"/>
              </a:rPr>
              <a:t>We</a:t>
            </a:r>
            <a:r>
              <a:rPr sz="1100" spc="-5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simplify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to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make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it</a:t>
            </a:r>
            <a:r>
              <a:rPr sz="1100" spc="-2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possible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to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represent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the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management</a:t>
            </a:r>
            <a:r>
              <a:rPr sz="1100" spc="-2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problem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in</a:t>
            </a:r>
            <a:r>
              <a:rPr sz="1100" spc="-4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the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mathematical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model  in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such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a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way</a:t>
            </a:r>
            <a:r>
              <a:rPr sz="1100" spc="-4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that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this</a:t>
            </a:r>
            <a:r>
              <a:rPr sz="1100" spc="-2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model</a:t>
            </a:r>
            <a:r>
              <a:rPr sz="1100" spc="-3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can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be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solved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with</a:t>
            </a:r>
            <a:r>
              <a:rPr sz="1100" spc="-2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the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helped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of existing</a:t>
            </a:r>
            <a:r>
              <a:rPr sz="1100" spc="-5" dirty="0">
                <a:latin typeface="Arial"/>
                <a:cs typeface="Arial"/>
              </a:rPr>
              <a:t> </a:t>
            </a:r>
            <a:r>
              <a:rPr sz="1100" i="1" spc="-5" dirty="0">
                <a:latin typeface="Arial"/>
                <a:cs typeface="Arial"/>
              </a:rPr>
              <a:t>algorithms</a:t>
            </a:r>
            <a:r>
              <a:rPr sz="1100" i="1" spc="-3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in</a:t>
            </a:r>
            <a:r>
              <a:rPr sz="1100" spc="-3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a</a:t>
            </a:r>
            <a:r>
              <a:rPr sz="1100" spc="-4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reasonable  time.</a:t>
            </a:r>
            <a:r>
              <a:rPr sz="1100" spc="-6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In</a:t>
            </a:r>
            <a:r>
              <a:rPr sz="1100" spc="-55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our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example,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we</a:t>
            </a:r>
            <a:r>
              <a:rPr sz="1100" spc="-6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formulate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the</a:t>
            </a:r>
            <a:r>
              <a:rPr sz="1100" spc="-6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facility</a:t>
            </a:r>
            <a:r>
              <a:rPr sz="1100" spc="-6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location</a:t>
            </a:r>
            <a:r>
              <a:rPr sz="1100" spc="-5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problem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as</a:t>
            </a:r>
            <a:r>
              <a:rPr sz="1100" spc="-5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a</a:t>
            </a:r>
            <a:r>
              <a:rPr sz="1100" spc="-6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mixed-integer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linear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program-  ming model that </a:t>
            </a:r>
            <a:r>
              <a:rPr sz="1100" dirty="0">
                <a:latin typeface="Arial"/>
                <a:cs typeface="Arial"/>
              </a:rPr>
              <a:t>can </a:t>
            </a:r>
            <a:r>
              <a:rPr sz="1100" spc="-5" dirty="0">
                <a:latin typeface="Arial"/>
                <a:cs typeface="Arial"/>
              </a:rPr>
              <a:t>be solved </a:t>
            </a:r>
            <a:r>
              <a:rPr sz="1100" spc="-10" dirty="0">
                <a:latin typeface="Arial"/>
                <a:cs typeface="Arial"/>
              </a:rPr>
              <a:t>with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help </a:t>
            </a:r>
            <a:r>
              <a:rPr sz="1100" spc="-10" dirty="0">
                <a:latin typeface="Arial"/>
                <a:cs typeface="Arial"/>
              </a:rPr>
              <a:t>of </a:t>
            </a:r>
            <a:r>
              <a:rPr sz="1100" spc="-5" dirty="0">
                <a:latin typeface="Arial"/>
                <a:cs typeface="Arial"/>
              </a:rPr>
              <a:t>simplex and branch&amp;bound</a:t>
            </a:r>
            <a:r>
              <a:rPr sz="1100" spc="5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algorithms.</a:t>
            </a:r>
            <a:endParaRPr sz="1100">
              <a:latin typeface="Arial"/>
              <a:cs typeface="Arial"/>
            </a:endParaRPr>
          </a:p>
          <a:p>
            <a:pPr marL="12700" marR="6350" algn="just">
              <a:lnSpc>
                <a:spcPct val="95900"/>
              </a:lnSpc>
              <a:spcBef>
                <a:spcPts val="595"/>
              </a:spcBef>
            </a:pPr>
            <a:r>
              <a:rPr sz="1100" dirty="0">
                <a:latin typeface="Arial"/>
                <a:cs typeface="Arial"/>
              </a:rPr>
              <a:t>For </a:t>
            </a:r>
            <a:r>
              <a:rPr sz="1100" spc="-5" dirty="0">
                <a:latin typeface="Arial"/>
                <a:cs typeface="Arial"/>
              </a:rPr>
              <a:t>implementation </a:t>
            </a:r>
            <a:r>
              <a:rPr sz="1100" spc="-10" dirty="0">
                <a:latin typeface="Arial"/>
                <a:cs typeface="Arial"/>
              </a:rPr>
              <a:t>of </a:t>
            </a:r>
            <a:r>
              <a:rPr sz="1100" spc="-5" dirty="0">
                <a:latin typeface="Arial"/>
                <a:cs typeface="Arial"/>
              </a:rPr>
              <a:t>the mathematical model, </a:t>
            </a:r>
            <a:r>
              <a:rPr sz="1100" i="1" spc="-5" dirty="0">
                <a:latin typeface="Arial"/>
                <a:cs typeface="Arial"/>
              </a:rPr>
              <a:t>software </a:t>
            </a:r>
            <a:r>
              <a:rPr sz="1100" spc="-5" dirty="0">
                <a:latin typeface="Arial"/>
                <a:cs typeface="Arial"/>
              </a:rPr>
              <a:t>is needed. The professional solver  CPLEX is used in anyLogistix. Software will calculate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i="1" spc="-5" dirty="0">
                <a:latin typeface="Arial"/>
                <a:cs typeface="Arial"/>
              </a:rPr>
              <a:t>solution</a:t>
            </a:r>
            <a:r>
              <a:rPr sz="1100" spc="-5" dirty="0">
                <a:latin typeface="Arial"/>
                <a:cs typeface="Arial"/>
              </a:rPr>
              <a:t>. </a:t>
            </a:r>
            <a:r>
              <a:rPr sz="1100" dirty="0">
                <a:latin typeface="Arial"/>
                <a:cs typeface="Arial"/>
              </a:rPr>
              <a:t>In </a:t>
            </a:r>
            <a:r>
              <a:rPr sz="1100" spc="-10" dirty="0">
                <a:latin typeface="Arial"/>
                <a:cs typeface="Arial"/>
              </a:rPr>
              <a:t>our </a:t>
            </a:r>
            <a:r>
              <a:rPr sz="1100" spc="-5" dirty="0">
                <a:latin typeface="Arial"/>
                <a:cs typeface="Arial"/>
              </a:rPr>
              <a:t>example,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solution  would</a:t>
            </a:r>
            <a:r>
              <a:rPr sz="1100" spc="-4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include</a:t>
            </a:r>
            <a:r>
              <a:rPr sz="1100" spc="-4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suggestions</a:t>
            </a:r>
            <a:r>
              <a:rPr sz="1100" spc="-4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on</a:t>
            </a:r>
            <a:r>
              <a:rPr sz="1100" spc="-6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where</a:t>
            </a:r>
            <a:r>
              <a:rPr sz="1100" spc="-5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to</a:t>
            </a:r>
            <a:r>
              <a:rPr sz="1100" spc="-5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open</a:t>
            </a:r>
            <a:r>
              <a:rPr sz="1100" spc="-6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facility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locations</a:t>
            </a:r>
            <a:r>
              <a:rPr sz="1100" spc="-4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and</a:t>
            </a:r>
            <a:r>
              <a:rPr sz="1100" spc="-5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which</a:t>
            </a:r>
            <a:r>
              <a:rPr sz="1100" spc="-4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product</a:t>
            </a:r>
            <a:r>
              <a:rPr sz="1100" spc="-6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quantities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should</a:t>
            </a:r>
            <a:endParaRPr sz="11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5154294"/>
            <a:ext cx="3373120" cy="122047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160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39"/>
            <a:ext cx="5967730" cy="139509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8255" algn="just">
              <a:lnSpc>
                <a:spcPts val="1260"/>
              </a:lnSpc>
              <a:spcBef>
                <a:spcPts val="195"/>
              </a:spcBef>
            </a:pPr>
            <a:r>
              <a:rPr sz="1100" spc="-5" dirty="0">
                <a:latin typeface="Arial"/>
                <a:cs typeface="Arial"/>
              </a:rPr>
              <a:t>be</a:t>
            </a:r>
            <a:r>
              <a:rPr sz="1100" spc="-5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shipped</a:t>
            </a:r>
            <a:r>
              <a:rPr sz="1100" spc="-6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from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each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opened</a:t>
            </a:r>
            <a:r>
              <a:rPr sz="1100" spc="-5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location</a:t>
            </a:r>
            <a:r>
              <a:rPr sz="1100" spc="-55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to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each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spc="-10" dirty="0">
                <a:latin typeface="Arial"/>
                <a:cs typeface="Arial"/>
              </a:rPr>
              <a:t>of</a:t>
            </a:r>
            <a:r>
              <a:rPr sz="1100" spc="-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the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markets</a:t>
            </a:r>
            <a:r>
              <a:rPr sz="1100" spc="-50" dirty="0">
                <a:latin typeface="Arial"/>
                <a:cs typeface="Arial"/>
              </a:rPr>
              <a:t> </a:t>
            </a:r>
            <a:r>
              <a:rPr sz="1100" dirty="0">
                <a:latin typeface="Arial"/>
                <a:cs typeface="Arial"/>
              </a:rPr>
              <a:t>so</a:t>
            </a:r>
            <a:r>
              <a:rPr sz="1100" spc="-6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that</a:t>
            </a:r>
            <a:r>
              <a:rPr sz="1100" spc="-6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total</a:t>
            </a:r>
            <a:r>
              <a:rPr sz="1100" spc="-5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production</a:t>
            </a:r>
            <a:r>
              <a:rPr sz="1100" spc="-5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and</a:t>
            </a:r>
            <a:r>
              <a:rPr sz="1100" spc="-5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logistics  </a:t>
            </a:r>
            <a:r>
              <a:rPr sz="1100" dirty="0">
                <a:latin typeface="Arial"/>
                <a:cs typeface="Arial"/>
              </a:rPr>
              <a:t>costs </a:t>
            </a:r>
            <a:r>
              <a:rPr sz="1100" spc="-5" dirty="0">
                <a:latin typeface="Arial"/>
                <a:cs typeface="Arial"/>
              </a:rPr>
              <a:t>are</a:t>
            </a:r>
            <a:r>
              <a:rPr sz="1100" spc="-2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minimal.</a:t>
            </a:r>
            <a:endParaRPr sz="1100">
              <a:latin typeface="Arial"/>
              <a:cs typeface="Arial"/>
            </a:endParaRPr>
          </a:p>
          <a:p>
            <a:pPr marL="12700" marR="5080" algn="just">
              <a:lnSpc>
                <a:spcPct val="95800"/>
              </a:lnSpc>
              <a:spcBef>
                <a:spcPts val="575"/>
              </a:spcBef>
            </a:pPr>
            <a:r>
              <a:rPr sz="1100" spc="-5" dirty="0">
                <a:latin typeface="Arial"/>
                <a:cs typeface="Arial"/>
              </a:rPr>
              <a:t>Software calculates this solution. </a:t>
            </a:r>
            <a:r>
              <a:rPr sz="1100" spc="-10" dirty="0">
                <a:latin typeface="Arial"/>
                <a:cs typeface="Arial"/>
              </a:rPr>
              <a:t>Now,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most important question is as follows: is this solution  automatically our </a:t>
            </a:r>
            <a:r>
              <a:rPr sz="1100" i="1" spc="-5" dirty="0">
                <a:latin typeface="Arial"/>
                <a:cs typeface="Arial"/>
              </a:rPr>
              <a:t>decision</a:t>
            </a:r>
            <a:r>
              <a:rPr sz="1100" spc="-5" dirty="0">
                <a:latin typeface="Arial"/>
                <a:cs typeface="Arial"/>
              </a:rPr>
              <a:t>? NO! This is </a:t>
            </a:r>
            <a:r>
              <a:rPr sz="1100" dirty="0">
                <a:latin typeface="Arial"/>
                <a:cs typeface="Arial"/>
              </a:rPr>
              <a:t>a </a:t>
            </a:r>
            <a:r>
              <a:rPr sz="1100" spc="-5" dirty="0">
                <a:latin typeface="Arial"/>
                <a:cs typeface="Arial"/>
              </a:rPr>
              <a:t>solution to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mathematical problem. Management  expertise is needed </a:t>
            </a:r>
            <a:r>
              <a:rPr sz="1100" dirty="0">
                <a:latin typeface="Arial"/>
                <a:cs typeface="Arial"/>
              </a:rPr>
              <a:t>to </a:t>
            </a:r>
            <a:r>
              <a:rPr sz="1100" spc="-5" dirty="0">
                <a:latin typeface="Arial"/>
                <a:cs typeface="Arial"/>
              </a:rPr>
              <a:t>transfer this mathematical solution into managerial decisions. First </a:t>
            </a:r>
            <a:r>
              <a:rPr sz="1100" spc="-10" dirty="0">
                <a:latin typeface="Arial"/>
                <a:cs typeface="Arial"/>
              </a:rPr>
              <a:t>of </a:t>
            </a:r>
            <a:r>
              <a:rPr sz="1100" spc="-5" dirty="0">
                <a:latin typeface="Arial"/>
                <a:cs typeface="Arial"/>
              </a:rPr>
              <a:t>all, 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simplifications </a:t>
            </a:r>
            <a:r>
              <a:rPr sz="1100" spc="-10" dirty="0">
                <a:latin typeface="Arial"/>
                <a:cs typeface="Arial"/>
              </a:rPr>
              <a:t>of </a:t>
            </a:r>
            <a:r>
              <a:rPr sz="1100" spc="-5" dirty="0">
                <a:latin typeface="Arial"/>
                <a:cs typeface="Arial"/>
              </a:rPr>
              <a:t>reality should be reviewed. Second, </a:t>
            </a:r>
            <a:r>
              <a:rPr sz="1100" dirty="0">
                <a:latin typeface="Arial"/>
                <a:cs typeface="Arial"/>
              </a:rPr>
              <a:t>so </a:t>
            </a:r>
            <a:r>
              <a:rPr sz="1100" spc="-5" dirty="0">
                <a:latin typeface="Arial"/>
                <a:cs typeface="Arial"/>
              </a:rPr>
              <a:t>called </a:t>
            </a:r>
            <a:r>
              <a:rPr sz="1100" i="1" spc="-5" dirty="0">
                <a:latin typeface="Arial"/>
                <a:cs typeface="Arial"/>
              </a:rPr>
              <a:t>soft facts </a:t>
            </a:r>
            <a:r>
              <a:rPr sz="1100" dirty="0">
                <a:latin typeface="Arial"/>
                <a:cs typeface="Arial"/>
              </a:rPr>
              <a:t>such </a:t>
            </a:r>
            <a:r>
              <a:rPr sz="1100" spc="-5" dirty="0">
                <a:latin typeface="Arial"/>
                <a:cs typeface="Arial"/>
              </a:rPr>
              <a:t>as risks, flexi-  </a:t>
            </a:r>
            <a:r>
              <a:rPr sz="1100" spc="-10" dirty="0">
                <a:latin typeface="Arial"/>
                <a:cs typeface="Arial"/>
              </a:rPr>
              <a:t>bility, </a:t>
            </a:r>
            <a:r>
              <a:rPr sz="1100" spc="-5" dirty="0">
                <a:latin typeface="Arial"/>
                <a:cs typeface="Arial"/>
              </a:rPr>
              <a:t>etc. should be included in </a:t>
            </a:r>
            <a:r>
              <a:rPr sz="1100" dirty="0">
                <a:latin typeface="Arial"/>
                <a:cs typeface="Arial"/>
              </a:rPr>
              <a:t>the </a:t>
            </a:r>
            <a:r>
              <a:rPr sz="1100" spc="-5" dirty="0">
                <a:latin typeface="Arial"/>
                <a:cs typeface="Arial"/>
              </a:rPr>
              <a:t>analysis. </a:t>
            </a:r>
            <a:r>
              <a:rPr sz="1100" dirty="0">
                <a:latin typeface="Arial"/>
                <a:cs typeface="Arial"/>
              </a:rPr>
              <a:t>This </a:t>
            </a:r>
            <a:r>
              <a:rPr sz="1100" spc="-5" dirty="0">
                <a:latin typeface="Arial"/>
                <a:cs typeface="Arial"/>
              </a:rPr>
              <a:t>need </a:t>
            </a:r>
            <a:r>
              <a:rPr sz="1100" dirty="0">
                <a:latin typeface="Arial"/>
                <a:cs typeface="Arial"/>
              </a:rPr>
              <a:t>for </a:t>
            </a:r>
            <a:r>
              <a:rPr sz="1100" spc="-5" dirty="0">
                <a:latin typeface="Arial"/>
                <a:cs typeface="Arial"/>
              </a:rPr>
              <a:t>managerial expertise is why </a:t>
            </a:r>
            <a:r>
              <a:rPr sz="1100" spc="-10" dirty="0">
                <a:latin typeface="Arial"/>
                <a:cs typeface="Arial"/>
              </a:rPr>
              <a:t>we </a:t>
            </a:r>
            <a:r>
              <a:rPr sz="1100" dirty="0">
                <a:latin typeface="Arial"/>
                <a:cs typeface="Arial"/>
              </a:rPr>
              <a:t>call  these </a:t>
            </a:r>
            <a:r>
              <a:rPr sz="1100" spc="-5" dirty="0">
                <a:latin typeface="Arial"/>
                <a:cs typeface="Arial"/>
              </a:rPr>
              <a:t>models </a:t>
            </a:r>
            <a:r>
              <a:rPr sz="1100" i="1" spc="-5" dirty="0">
                <a:latin typeface="Arial"/>
                <a:cs typeface="Arial"/>
              </a:rPr>
              <a:t>decision-supporting quantitative</a:t>
            </a:r>
            <a:r>
              <a:rPr sz="1100" i="1" spc="-10" dirty="0">
                <a:latin typeface="Arial"/>
                <a:cs typeface="Arial"/>
              </a:rPr>
              <a:t> </a:t>
            </a:r>
            <a:r>
              <a:rPr sz="1100" i="1" spc="-5" dirty="0">
                <a:latin typeface="Arial"/>
                <a:cs typeface="Arial"/>
              </a:rPr>
              <a:t>methods</a:t>
            </a:r>
            <a:r>
              <a:rPr sz="1100" spc="-5" dirty="0">
                <a:latin typeface="Arial"/>
                <a:cs typeface="Arial"/>
              </a:rPr>
              <a:t>.</a:t>
            </a:r>
            <a:endParaRPr sz="11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2700" y="2338069"/>
            <a:ext cx="5976620" cy="130365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3175" rIns="0" bIns="0" rtlCol="0">
            <a:spAutoFit/>
          </a:bodyPr>
          <a:lstStyle/>
          <a:p>
            <a:pPr marL="17780" marR="7620" algn="just">
              <a:lnSpc>
                <a:spcPts val="1380"/>
              </a:lnSpc>
              <a:spcBef>
                <a:spcPts val="25"/>
              </a:spcBef>
            </a:pPr>
            <a:r>
              <a:rPr sz="1200" spc="-5" dirty="0">
                <a:latin typeface="Arial"/>
                <a:cs typeface="Arial"/>
              </a:rPr>
              <a:t>Note: The drawback of </a:t>
            </a:r>
            <a:r>
              <a:rPr sz="1200" dirty="0">
                <a:latin typeface="Arial"/>
                <a:cs typeface="Arial"/>
              </a:rPr>
              <a:t>using </a:t>
            </a:r>
            <a:r>
              <a:rPr sz="1200" spc="-5" dirty="0">
                <a:latin typeface="Arial"/>
                <a:cs typeface="Arial"/>
              </a:rPr>
              <a:t>optimization is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difficulty in developing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model that is  sufficiently detailed </a:t>
            </a:r>
            <a:r>
              <a:rPr sz="1200" spc="-1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accurate in representing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complexity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uncertainty of </a:t>
            </a:r>
            <a:r>
              <a:rPr sz="1200" spc="-10" dirty="0">
                <a:latin typeface="Arial"/>
                <a:cs typeface="Arial"/>
              </a:rPr>
              <a:t>the  </a:t>
            </a:r>
            <a:r>
              <a:rPr sz="1200" spc="-5" dirty="0">
                <a:latin typeface="Arial"/>
                <a:cs typeface="Arial"/>
              </a:rPr>
              <a:t>SCM,</a:t>
            </a:r>
            <a:r>
              <a:rPr sz="1200" spc="-7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while</a:t>
            </a:r>
            <a:r>
              <a:rPr sz="1200" spc="-6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keeping</a:t>
            </a:r>
            <a:r>
              <a:rPr sz="1200" spc="-8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the</a:t>
            </a:r>
            <a:r>
              <a:rPr sz="1200" spc="-7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model</a:t>
            </a:r>
            <a:r>
              <a:rPr sz="1200" spc="-7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simple</a:t>
            </a:r>
            <a:r>
              <a:rPr sz="1200" spc="-7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enough</a:t>
            </a:r>
            <a:r>
              <a:rPr sz="1200" spc="-7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to</a:t>
            </a:r>
            <a:r>
              <a:rPr sz="1200" spc="-7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be</a:t>
            </a:r>
            <a:r>
              <a:rPr sz="1200" spc="-7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solved.</a:t>
            </a:r>
            <a:r>
              <a:rPr sz="1200" spc="-7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Optimal</a:t>
            </a:r>
            <a:r>
              <a:rPr sz="1200" spc="-8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decisions</a:t>
            </a:r>
            <a:r>
              <a:rPr sz="1200" spc="-8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are</a:t>
            </a:r>
            <a:r>
              <a:rPr sz="1200" spc="-6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“fragile”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presume certain problem dimensionality, </a:t>
            </a:r>
            <a:r>
              <a:rPr sz="1200" dirty="0">
                <a:latin typeface="Arial"/>
                <a:cs typeface="Arial"/>
              </a:rPr>
              <a:t>fullness, </a:t>
            </a:r>
            <a:r>
              <a:rPr sz="1200" spc="-5" dirty="0">
                <a:latin typeface="Arial"/>
                <a:cs typeface="Arial"/>
              </a:rPr>
              <a:t>and certainty of the model. </a:t>
            </a:r>
            <a:r>
              <a:rPr sz="1200" dirty="0">
                <a:latin typeface="Arial"/>
                <a:cs typeface="Arial"/>
              </a:rPr>
              <a:t>In ad-  </a:t>
            </a:r>
            <a:r>
              <a:rPr sz="1200" spc="-5" dirty="0">
                <a:latin typeface="Arial"/>
                <a:cs typeface="Arial"/>
              </a:rPr>
              <a:t>dition, the optimal solutions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usually very sensitive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deviations. Moreover, decision  </a:t>
            </a:r>
            <a:r>
              <a:rPr sz="1200" dirty="0">
                <a:latin typeface="Arial"/>
                <a:cs typeface="Arial"/>
              </a:rPr>
              <a:t>making </a:t>
            </a:r>
            <a:r>
              <a:rPr sz="1200" spc="-5" dirty="0">
                <a:latin typeface="Arial"/>
                <a:cs typeface="Arial"/>
              </a:rPr>
              <a:t>is tightly interconnected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dynamics and should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considered </a:t>
            </a:r>
            <a:r>
              <a:rPr sz="1200" dirty="0">
                <a:latin typeface="Arial"/>
                <a:cs typeface="Arial"/>
              </a:rPr>
              <a:t>as an </a:t>
            </a:r>
            <a:r>
              <a:rPr sz="1200" spc="-5" dirty="0">
                <a:latin typeface="Arial"/>
                <a:cs typeface="Arial"/>
              </a:rPr>
              <a:t>adaptive  tuning process and </a:t>
            </a:r>
            <a:r>
              <a:rPr sz="1200" dirty="0">
                <a:latin typeface="Arial"/>
                <a:cs typeface="Arial"/>
              </a:rPr>
              <a:t>not as a </a:t>
            </a:r>
            <a:r>
              <a:rPr sz="1200" spc="-5" dirty="0">
                <a:latin typeface="Arial"/>
                <a:cs typeface="Arial"/>
              </a:rPr>
              <a:t>“one-way” optimization.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3619627"/>
            <a:ext cx="5966460" cy="38354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spc="-5" dirty="0">
                <a:latin typeface="Arial"/>
                <a:cs typeface="Arial"/>
              </a:rPr>
              <a:t>Optimization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also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applied </a:t>
            </a:r>
            <a:r>
              <a:rPr sz="1200" dirty="0">
                <a:latin typeface="Arial"/>
                <a:cs typeface="Arial"/>
              </a:rPr>
              <a:t>as a </a:t>
            </a:r>
            <a:r>
              <a:rPr sz="1200" spc="-5" dirty="0">
                <a:latin typeface="Arial"/>
                <a:cs typeface="Arial"/>
              </a:rPr>
              <a:t>validation tool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simulation models which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be  </a:t>
            </a:r>
            <a:r>
              <a:rPr sz="1200" dirty="0">
                <a:latin typeface="Arial"/>
                <a:cs typeface="Arial"/>
              </a:rPr>
              <a:t>run using </a:t>
            </a:r>
            <a:r>
              <a:rPr sz="1200" spc="-5" dirty="0">
                <a:latin typeface="Arial"/>
                <a:cs typeface="Arial"/>
              </a:rPr>
              <a:t>the optimization results (Figure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2).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88288" y="7208852"/>
            <a:ext cx="5965825" cy="2336165"/>
          </a:xfrm>
          <a:prstGeom prst="rect">
            <a:avLst/>
          </a:prstGeom>
        </p:spPr>
        <p:txBody>
          <a:bodyPr vert="horz" wrap="square" lIns="0" tIns="755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95"/>
              </a:spcBef>
            </a:pPr>
            <a:r>
              <a:rPr sz="1100" dirty="0">
                <a:latin typeface="Arial"/>
                <a:cs typeface="Arial"/>
              </a:rPr>
              <a:t>Fig. </a:t>
            </a:r>
            <a:r>
              <a:rPr sz="1100" spc="-5" dirty="0">
                <a:latin typeface="Arial"/>
                <a:cs typeface="Arial"/>
              </a:rPr>
              <a:t>2. </a:t>
            </a:r>
            <a:r>
              <a:rPr sz="1100" dirty="0">
                <a:latin typeface="Arial"/>
                <a:cs typeface="Arial"/>
              </a:rPr>
              <a:t>A </a:t>
            </a:r>
            <a:r>
              <a:rPr sz="1100" spc="-5" dirty="0">
                <a:latin typeface="Arial"/>
                <a:cs typeface="Arial"/>
              </a:rPr>
              <a:t>pyramid </a:t>
            </a:r>
            <a:r>
              <a:rPr sz="1100" spc="-10" dirty="0">
                <a:latin typeface="Arial"/>
                <a:cs typeface="Arial"/>
              </a:rPr>
              <a:t>of </a:t>
            </a:r>
            <a:r>
              <a:rPr sz="1100" spc="-5" dirty="0">
                <a:latin typeface="Arial"/>
                <a:cs typeface="Arial"/>
              </a:rPr>
              <a:t>supply chain design and analysis</a:t>
            </a:r>
            <a:r>
              <a:rPr sz="1100" spc="10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problems</a:t>
            </a:r>
            <a:endParaRPr sz="1100">
              <a:latin typeface="Arial"/>
              <a:cs typeface="Arial"/>
            </a:endParaRPr>
          </a:p>
          <a:p>
            <a:pPr marL="12700" marR="184150" algn="just">
              <a:lnSpc>
                <a:spcPts val="1380"/>
              </a:lnSpc>
              <a:spcBef>
                <a:spcPts val="630"/>
              </a:spcBef>
            </a:pPr>
            <a:r>
              <a:rPr sz="1200" spc="-5" dirty="0">
                <a:latin typeface="Arial"/>
                <a:cs typeface="Arial"/>
              </a:rPr>
              <a:t>Analytical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optimization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methods</a:t>
            </a:r>
            <a:r>
              <a:rPr sz="1200" spc="-5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are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used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to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define the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supply</a:t>
            </a:r>
            <a:r>
              <a:rPr sz="1200" spc="-5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chain</a:t>
            </a:r>
            <a:r>
              <a:rPr sz="1200" spc="-5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design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10" dirty="0">
                <a:latin typeface="Arial"/>
                <a:cs typeface="Arial"/>
              </a:rPr>
              <a:t>with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aggre-  gate parameters </a:t>
            </a:r>
            <a:r>
              <a:rPr sz="1200" dirty="0">
                <a:latin typeface="Arial"/>
                <a:cs typeface="Arial"/>
              </a:rPr>
              <a:t>such as </a:t>
            </a:r>
            <a:r>
              <a:rPr sz="1200" spc="-5" dirty="0">
                <a:latin typeface="Arial"/>
                <a:cs typeface="Arial"/>
              </a:rPr>
              <a:t>annual capacities, demands, </a:t>
            </a:r>
            <a:r>
              <a:rPr sz="1200" dirty="0">
                <a:latin typeface="Arial"/>
                <a:cs typeface="Arial"/>
              </a:rPr>
              <a:t>etc. </a:t>
            </a:r>
            <a:r>
              <a:rPr sz="1200" spc="-5" dirty="0">
                <a:latin typeface="Arial"/>
                <a:cs typeface="Arial"/>
              </a:rPr>
              <a:t>Using </a:t>
            </a:r>
            <a:r>
              <a:rPr sz="1200" dirty="0">
                <a:latin typeface="Arial"/>
                <a:cs typeface="Arial"/>
              </a:rPr>
              <a:t>a number </a:t>
            </a:r>
            <a:r>
              <a:rPr sz="1200" spc="-5" dirty="0">
                <a:latin typeface="Arial"/>
                <a:cs typeface="Arial"/>
              </a:rPr>
              <a:t>of param-  </a:t>
            </a:r>
            <a:r>
              <a:rPr sz="1200" dirty="0">
                <a:latin typeface="Arial"/>
                <a:cs typeface="Arial"/>
              </a:rPr>
              <a:t>eters </a:t>
            </a:r>
            <a:r>
              <a:rPr sz="1200" spc="-5" dirty="0">
                <a:latin typeface="Arial"/>
                <a:cs typeface="Arial"/>
              </a:rPr>
              <a:t>such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transportation </a:t>
            </a:r>
            <a:r>
              <a:rPr sz="1200" dirty="0">
                <a:latin typeface="Arial"/>
                <a:cs typeface="Arial"/>
              </a:rPr>
              <a:t>costs, </a:t>
            </a:r>
            <a:r>
              <a:rPr sz="1200" spc="-5" dirty="0">
                <a:latin typeface="Arial"/>
                <a:cs typeface="Arial"/>
              </a:rPr>
              <a:t>real routes, and </a:t>
            </a:r>
            <a:r>
              <a:rPr sz="1200" dirty="0">
                <a:latin typeface="Arial"/>
                <a:cs typeface="Arial"/>
              </a:rPr>
              <a:t>feasible </a:t>
            </a:r>
            <a:r>
              <a:rPr sz="1200" spc="-5" dirty="0">
                <a:latin typeface="Arial"/>
                <a:cs typeface="Arial"/>
              </a:rPr>
              <a:t>facility locations, it </a:t>
            </a:r>
            <a:r>
              <a:rPr sz="1200" dirty="0">
                <a:latin typeface="Arial"/>
                <a:cs typeface="Arial"/>
              </a:rPr>
              <a:t>be-  comes </a:t>
            </a:r>
            <a:r>
              <a:rPr sz="1200" spc="-5" dirty="0">
                <a:latin typeface="Arial"/>
                <a:cs typeface="Arial"/>
              </a:rPr>
              <a:t>possible to perform network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optimization.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ts val="1380"/>
              </a:lnSpc>
              <a:spcBef>
                <a:spcPts val="605"/>
              </a:spcBef>
            </a:pPr>
            <a:r>
              <a:rPr sz="1200" dirty="0">
                <a:latin typeface="Arial"/>
                <a:cs typeface="Arial"/>
              </a:rPr>
              <a:t>By reducing the </a:t>
            </a:r>
            <a:r>
              <a:rPr sz="1200" spc="-5" dirty="0">
                <a:latin typeface="Arial"/>
                <a:cs typeface="Arial"/>
              </a:rPr>
              <a:t>aggregation and abstraction level,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extend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analytical network </a:t>
            </a:r>
            <a:r>
              <a:rPr sz="1200" dirty="0">
                <a:latin typeface="Arial"/>
                <a:cs typeface="Arial"/>
              </a:rPr>
              <a:t>op-  </a:t>
            </a:r>
            <a:r>
              <a:rPr sz="1200" spc="-5" dirty="0">
                <a:latin typeface="Arial"/>
                <a:cs typeface="Arial"/>
              </a:rPr>
              <a:t>timization models through simulation.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comparison to analytical </a:t>
            </a:r>
            <a:r>
              <a:rPr sz="1200" dirty="0">
                <a:latin typeface="Arial"/>
                <a:cs typeface="Arial"/>
              </a:rPr>
              <a:t>closed form </a:t>
            </a:r>
            <a:r>
              <a:rPr sz="1200" spc="-5" dirty="0">
                <a:latin typeface="Arial"/>
                <a:cs typeface="Arial"/>
              </a:rPr>
              <a:t>analysis,  simulation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has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advantage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that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it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can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handle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complex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problem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settings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10" dirty="0">
                <a:latin typeface="Arial"/>
                <a:cs typeface="Arial"/>
              </a:rPr>
              <a:t>with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situational  behaviour changes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system over </a:t>
            </a:r>
            <a:r>
              <a:rPr sz="1200" dirty="0">
                <a:latin typeface="Arial"/>
                <a:cs typeface="Arial"/>
              </a:rPr>
              <a:t>time. </a:t>
            </a:r>
            <a:r>
              <a:rPr sz="1200" spc="-5" dirty="0">
                <a:latin typeface="Arial"/>
                <a:cs typeface="Arial"/>
              </a:rPr>
              <a:t>The simulations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anyLogistix </a:t>
            </a:r>
            <a:r>
              <a:rPr sz="1200" dirty="0">
                <a:latin typeface="Arial"/>
                <a:cs typeface="Arial"/>
              </a:rPr>
              <a:t>can be </a:t>
            </a:r>
            <a:r>
              <a:rPr sz="1200" spc="-5" dirty="0">
                <a:latin typeface="Arial"/>
                <a:cs typeface="Arial"/>
              </a:rPr>
              <a:t>run  </a:t>
            </a:r>
            <a:r>
              <a:rPr sz="1200" dirty="0">
                <a:latin typeface="Arial"/>
                <a:cs typeface="Arial"/>
              </a:rPr>
              <a:t>using the </a:t>
            </a:r>
            <a:r>
              <a:rPr sz="1200" spc="-5" dirty="0">
                <a:latin typeface="Arial"/>
                <a:cs typeface="Arial"/>
              </a:rPr>
              <a:t>optimization results and include additional, time-dependant inventory, </a:t>
            </a:r>
            <a:r>
              <a:rPr sz="1200" dirty="0">
                <a:latin typeface="Arial"/>
                <a:cs typeface="Arial"/>
              </a:rPr>
              <a:t>produc-  tion, </a:t>
            </a:r>
            <a:r>
              <a:rPr sz="1200" spc="-5" dirty="0">
                <a:latin typeface="Arial"/>
                <a:cs typeface="Arial"/>
              </a:rPr>
              <a:t>transportation, </a:t>
            </a:r>
            <a:r>
              <a:rPr sz="1200" spc="-1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sourcing control policies which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difficult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implement </a:t>
            </a:r>
            <a:r>
              <a:rPr sz="1200" dirty="0">
                <a:latin typeface="Arial"/>
                <a:cs typeface="Arial"/>
              </a:rPr>
              <a:t>at the  </a:t>
            </a:r>
            <a:r>
              <a:rPr sz="1200" spc="-5" dirty="0">
                <a:latin typeface="Arial"/>
                <a:cs typeface="Arial"/>
              </a:rPr>
              <a:t>network optimization</a:t>
            </a:r>
            <a:r>
              <a:rPr sz="1200" spc="-10" dirty="0">
                <a:latin typeface="Arial"/>
                <a:cs typeface="Arial"/>
              </a:rPr>
              <a:t> level.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910154" y="4106484"/>
            <a:ext cx="5392376" cy="309480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161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5791"/>
            <a:ext cx="5962015" cy="2809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 dirty="0">
                <a:latin typeface="Arial"/>
                <a:cs typeface="Arial"/>
              </a:rPr>
              <a:t>Three-stage, one-period supply network</a:t>
            </a:r>
            <a:r>
              <a:rPr sz="1400" b="1" spc="-2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design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50"/>
              </a:spcBef>
            </a:pPr>
            <a:r>
              <a:rPr sz="1200" b="1" spc="-5" dirty="0">
                <a:latin typeface="Arial"/>
                <a:cs typeface="Arial"/>
              </a:rPr>
              <a:t>Problem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statement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750">
              <a:latin typeface="Times New Roman"/>
              <a:cs typeface="Times New Roman"/>
            </a:endParaRPr>
          </a:p>
          <a:p>
            <a:pPr marL="12700" marR="5080" algn="just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You </a:t>
            </a:r>
            <a:r>
              <a:rPr sz="1200" dirty="0">
                <a:latin typeface="Arial"/>
                <a:cs typeface="Arial"/>
              </a:rPr>
              <a:t>are a </a:t>
            </a:r>
            <a:r>
              <a:rPr sz="1200" spc="-5" dirty="0">
                <a:latin typeface="Arial"/>
                <a:cs typeface="Arial"/>
              </a:rPr>
              <a:t>supply chain manager </a:t>
            </a:r>
            <a:r>
              <a:rPr sz="1200" dirty="0">
                <a:latin typeface="Arial"/>
                <a:cs typeface="Arial"/>
              </a:rPr>
              <a:t>at a </a:t>
            </a:r>
            <a:r>
              <a:rPr sz="1200" spc="-5" dirty="0">
                <a:latin typeface="Arial"/>
                <a:cs typeface="Arial"/>
              </a:rPr>
              <a:t>company </a:t>
            </a:r>
            <a:r>
              <a:rPr sz="1200" dirty="0">
                <a:latin typeface="Arial"/>
                <a:cs typeface="Arial"/>
              </a:rPr>
              <a:t>that </a:t>
            </a:r>
            <a:r>
              <a:rPr sz="1200" spc="-5" dirty="0">
                <a:latin typeface="Arial"/>
                <a:cs typeface="Arial"/>
              </a:rPr>
              <a:t>produces beverages. Your </a:t>
            </a:r>
            <a:r>
              <a:rPr sz="1200" dirty="0">
                <a:latin typeface="Arial"/>
                <a:cs typeface="Arial"/>
              </a:rPr>
              <a:t>task </a:t>
            </a:r>
            <a:r>
              <a:rPr sz="1200" spc="-5" dirty="0">
                <a:latin typeface="Arial"/>
                <a:cs typeface="Arial"/>
              </a:rPr>
              <a:t>is to  design </a:t>
            </a:r>
            <a:r>
              <a:rPr sz="1200" dirty="0">
                <a:latin typeface="Arial"/>
                <a:cs typeface="Arial"/>
              </a:rPr>
              <a:t>a new </a:t>
            </a:r>
            <a:r>
              <a:rPr sz="1200" spc="-5" dirty="0">
                <a:latin typeface="Arial"/>
                <a:cs typeface="Arial"/>
              </a:rPr>
              <a:t>supply chain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the highest possible profit. </a:t>
            </a:r>
            <a:r>
              <a:rPr sz="1200" dirty="0">
                <a:latin typeface="Arial"/>
                <a:cs typeface="Arial"/>
              </a:rPr>
              <a:t>In the </a:t>
            </a:r>
            <a:r>
              <a:rPr sz="1200" spc="-5" dirty="0">
                <a:latin typeface="Arial"/>
                <a:cs typeface="Arial"/>
              </a:rPr>
              <a:t>reports from different  departments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the company you </a:t>
            </a:r>
            <a:r>
              <a:rPr sz="1200" dirty="0">
                <a:latin typeface="Arial"/>
                <a:cs typeface="Arial"/>
              </a:rPr>
              <a:t>collected </a:t>
            </a:r>
            <a:r>
              <a:rPr sz="1200" spc="-5" dirty="0">
                <a:latin typeface="Arial"/>
                <a:cs typeface="Arial"/>
              </a:rPr>
              <a:t>the following</a:t>
            </a:r>
            <a:r>
              <a:rPr sz="1200" dirty="0">
                <a:latin typeface="Arial"/>
                <a:cs typeface="Arial"/>
              </a:rPr>
              <a:t> data: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30"/>
              </a:lnSpc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Potential locations of your distribution centers (DC)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factories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Demand in the markets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Factory </a:t>
            </a:r>
            <a:r>
              <a:rPr sz="1200" spc="-5" dirty="0">
                <a:latin typeface="Arial"/>
                <a:cs typeface="Arial"/>
              </a:rPr>
              <a:t>production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capacities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Processing </a:t>
            </a:r>
            <a:r>
              <a:rPr sz="1200" spc="-5" dirty="0">
                <a:latin typeface="Arial"/>
                <a:cs typeface="Arial"/>
              </a:rPr>
              <a:t>capacity </a:t>
            </a:r>
            <a:r>
              <a:rPr sz="1200" dirty="0">
                <a:latin typeface="Arial"/>
                <a:cs typeface="Arial"/>
              </a:rPr>
              <a:t>at the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DCs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25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dirty="0">
                <a:latin typeface="Arial"/>
                <a:cs typeface="Arial"/>
              </a:rPr>
              <a:t>Product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price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ct val="100000"/>
              </a:lnSpc>
              <a:spcBef>
                <a:spcPts val="10"/>
              </a:spcBef>
              <a:buFont typeface="Symbol"/>
              <a:buChar char="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Transportation, inventory holding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processing </a:t>
            </a:r>
            <a:r>
              <a:rPr sz="1200" dirty="0">
                <a:latin typeface="Arial"/>
                <a:cs typeface="Arial"/>
              </a:rPr>
              <a:t>costs at the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DCs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150">
              <a:latin typeface="Times New Roman"/>
              <a:cs typeface="Times New Roman"/>
            </a:endParaRPr>
          </a:p>
          <a:p>
            <a:pPr marL="12700" algn="just">
              <a:lnSpc>
                <a:spcPct val="100000"/>
              </a:lnSpc>
              <a:spcBef>
                <a:spcPts val="5"/>
              </a:spcBef>
            </a:pPr>
            <a:r>
              <a:rPr sz="1200" spc="-5" dirty="0">
                <a:latin typeface="Arial"/>
                <a:cs typeface="Arial"/>
              </a:rPr>
              <a:t>Table </a:t>
            </a:r>
            <a:r>
              <a:rPr sz="1200" dirty="0">
                <a:latin typeface="Arial"/>
                <a:cs typeface="Arial"/>
              </a:rPr>
              <a:t>1 </a:t>
            </a:r>
            <a:r>
              <a:rPr sz="1200" spc="-5" dirty="0">
                <a:latin typeface="Arial"/>
                <a:cs typeface="Arial"/>
              </a:rPr>
              <a:t>Input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parameter</a:t>
            </a:r>
            <a:endParaRPr sz="12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900988" y="3749674"/>
          <a:ext cx="5859780" cy="52101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03034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205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3337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b="1" spc="-5" dirty="0">
                          <a:latin typeface="Arial"/>
                          <a:cs typeface="Arial"/>
                        </a:rPr>
                        <a:t>Parameter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b="1" spc="-5" dirty="0">
                          <a:latin typeface="Arial"/>
                          <a:cs typeface="Arial"/>
                        </a:rPr>
                        <a:t>Values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3464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Demand in the markets, in</a:t>
                      </a:r>
                      <a:r>
                        <a:rPr sz="12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200" spc="7" baseline="27777" dirty="0">
                          <a:latin typeface="Arial"/>
                          <a:cs typeface="Arial"/>
                        </a:rPr>
                        <a:t>3</a:t>
                      </a:r>
                      <a:endParaRPr sz="1200" baseline="27777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0"/>
                        </a:spcBef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730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7112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8634">
                <a:tc>
                  <a:txBody>
                    <a:bodyPr/>
                    <a:lstStyle/>
                    <a:p>
                      <a:pPr marL="71120" marR="60325">
                        <a:lnSpc>
                          <a:spcPts val="1380"/>
                        </a:lnSpc>
                        <a:spcBef>
                          <a:spcPts val="645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Transportation</a:t>
                      </a:r>
                      <a:r>
                        <a:rPr sz="1200" spc="-8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distances</a:t>
                      </a:r>
                      <a:r>
                        <a:rPr sz="1200" spc="-8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and</a:t>
                      </a:r>
                      <a:r>
                        <a:rPr sz="1200" spc="-7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time</a:t>
                      </a:r>
                      <a:r>
                        <a:rPr sz="1200" spc="-7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in</a:t>
                      </a:r>
                      <a:r>
                        <a:rPr sz="1200" spc="-7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between</a:t>
                      </a:r>
                      <a:r>
                        <a:rPr sz="1200" spc="-8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supply</a:t>
                      </a:r>
                      <a:r>
                        <a:rPr sz="1200" spc="-9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chain  facilities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 marR="59690">
                        <a:lnSpc>
                          <a:spcPts val="1380"/>
                        </a:lnSpc>
                        <a:spcBef>
                          <a:spcPts val="645"/>
                        </a:spcBef>
                        <a:tabLst>
                          <a:tab pos="1118235" algn="l"/>
                        </a:tabLst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De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term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i</a:t>
                      </a:r>
                      <a:r>
                        <a:rPr sz="1200" spc="-10" dirty="0">
                          <a:latin typeface="Arial"/>
                          <a:cs typeface="Arial"/>
                        </a:rPr>
                        <a:t>n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ed	au</a:t>
                      </a:r>
                      <a:r>
                        <a:rPr sz="1200" spc="-10" dirty="0">
                          <a:latin typeface="Arial"/>
                          <a:cs typeface="Arial"/>
                        </a:rPr>
                        <a:t>t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o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200" spc="-10" dirty="0">
                          <a:latin typeface="Arial"/>
                          <a:cs typeface="Arial"/>
                        </a:rPr>
                        <a:t>a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ti- 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cally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by actual</a:t>
                      </a:r>
                      <a:r>
                        <a:rPr sz="1200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routes*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337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Maximum inbound DC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processing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capacity, in </a:t>
                      </a:r>
                      <a:r>
                        <a:rPr sz="1200" spc="10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200" spc="15" baseline="27777" dirty="0">
                          <a:latin typeface="Arial"/>
                          <a:cs typeface="Arial"/>
                        </a:rPr>
                        <a:t>3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per</a:t>
                      </a:r>
                      <a:r>
                        <a:rPr sz="1200" spc="-3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day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3,000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337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Maximum</a:t>
                      </a:r>
                      <a:r>
                        <a:rPr sz="1200" spc="-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outbound</a:t>
                      </a:r>
                      <a:r>
                        <a:rPr sz="1200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10" dirty="0">
                          <a:latin typeface="Arial"/>
                          <a:cs typeface="Arial"/>
                        </a:rPr>
                        <a:t>DC</a:t>
                      </a:r>
                      <a:r>
                        <a:rPr sz="1200" spc="-6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processing</a:t>
                      </a:r>
                      <a:r>
                        <a:rPr sz="1200" spc="-7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capacity,</a:t>
                      </a:r>
                      <a:r>
                        <a:rPr sz="1200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in</a:t>
                      </a:r>
                      <a:r>
                        <a:rPr sz="1200" spc="-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10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200" spc="15" baseline="27777" dirty="0">
                          <a:latin typeface="Arial"/>
                          <a:cs typeface="Arial"/>
                        </a:rPr>
                        <a:t>3</a:t>
                      </a:r>
                      <a:r>
                        <a:rPr sz="1200" spc="-75" baseline="27777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per</a:t>
                      </a:r>
                      <a:r>
                        <a:rPr sz="1200" spc="-6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day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3,000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09270">
                <a:tc>
                  <a:txBody>
                    <a:bodyPr/>
                    <a:lstStyle/>
                    <a:p>
                      <a:pPr marL="71120" marR="57785">
                        <a:lnSpc>
                          <a:spcPts val="1380"/>
                        </a:lnSpc>
                        <a:spcBef>
                          <a:spcPts val="645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Maximum production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capacity at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own factory, in </a:t>
                      </a:r>
                      <a:r>
                        <a:rPr sz="1200" spc="1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200" spc="22" baseline="27777" dirty="0">
                          <a:latin typeface="Arial"/>
                          <a:cs typeface="Arial"/>
                        </a:rPr>
                        <a:t>3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per  year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8191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3,800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3337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Penalties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for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overutilization of production capacity, in</a:t>
                      </a:r>
                      <a:r>
                        <a:rPr sz="1200" spc="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$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100,000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3528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Unit price, in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$ for</a:t>
                      </a:r>
                      <a:r>
                        <a:rPr sz="1200" spc="-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200" spc="7" baseline="27777" dirty="0">
                          <a:latin typeface="Arial"/>
                          <a:cs typeface="Arial"/>
                        </a:rPr>
                        <a:t>3</a:t>
                      </a:r>
                      <a:endParaRPr sz="1200" baseline="27777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65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3,000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7175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3337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Fixed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facility costs,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in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$ per</a:t>
                      </a:r>
                      <a:r>
                        <a:rPr sz="1200" spc="-4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day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5,000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3337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Transportation costs, </a:t>
                      </a:r>
                      <a:r>
                        <a:rPr sz="1200" spc="-10" dirty="0">
                          <a:latin typeface="Arial"/>
                          <a:cs typeface="Arial"/>
                        </a:rPr>
                        <a:t>in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$ per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km, per</a:t>
                      </a:r>
                      <a:r>
                        <a:rPr sz="12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10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200" spc="15" baseline="27777" dirty="0">
                          <a:latin typeface="Arial"/>
                          <a:cs typeface="Arial"/>
                        </a:rPr>
                        <a:t>3</a:t>
                      </a:r>
                      <a:endParaRPr sz="1200" baseline="27777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0.1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508634">
                <a:tc>
                  <a:txBody>
                    <a:bodyPr/>
                    <a:lstStyle/>
                    <a:p>
                      <a:pPr marL="71120">
                        <a:lnSpc>
                          <a:spcPts val="1410"/>
                        </a:lnSpc>
                        <a:spcBef>
                          <a:spcPts val="550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Production costs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at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own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factories,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per product unit </a:t>
                      </a:r>
                      <a:r>
                        <a:rPr sz="1200" spc="5" dirty="0">
                          <a:latin typeface="Arial"/>
                          <a:cs typeface="Arial"/>
                        </a:rPr>
                        <a:t>(m</a:t>
                      </a:r>
                      <a:r>
                        <a:rPr sz="1200" spc="7" baseline="27777" dirty="0">
                          <a:latin typeface="Arial"/>
                          <a:cs typeface="Arial"/>
                        </a:rPr>
                        <a:t>3</a:t>
                      </a:r>
                      <a:r>
                        <a:rPr sz="1200" spc="5" dirty="0">
                          <a:latin typeface="Arial"/>
                          <a:cs typeface="Arial"/>
                        </a:rPr>
                        <a:t>),</a:t>
                      </a:r>
                      <a:r>
                        <a:rPr sz="1200" spc="-16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in</a:t>
                      </a:r>
                      <a:endParaRPr sz="1200">
                        <a:latin typeface="Arial"/>
                        <a:cs typeface="Arial"/>
                      </a:endParaRPr>
                    </a:p>
                    <a:p>
                      <a:pPr marL="71120">
                        <a:lnSpc>
                          <a:spcPts val="1410"/>
                        </a:lnSpc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$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250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33375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Inbound processing costs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at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the DC, </a:t>
                      </a:r>
                      <a:r>
                        <a:rPr sz="1200" spc="-10" dirty="0">
                          <a:latin typeface="Arial"/>
                          <a:cs typeface="Arial"/>
                        </a:rPr>
                        <a:t>in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$, per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10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200" spc="15" baseline="27777" dirty="0">
                          <a:latin typeface="Arial"/>
                          <a:cs typeface="Arial"/>
                        </a:rPr>
                        <a:t>3</a:t>
                      </a:r>
                      <a:endParaRPr sz="1200" baseline="27777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150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3401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Outbound processing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costs at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the DC, in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$,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per</a:t>
                      </a:r>
                      <a:r>
                        <a:rPr sz="1200" spc="-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10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200" spc="15" baseline="27777" dirty="0">
                          <a:latin typeface="Arial"/>
                          <a:cs typeface="Arial"/>
                        </a:rPr>
                        <a:t>3</a:t>
                      </a:r>
                      <a:endParaRPr sz="1200" baseline="27777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1200" dirty="0">
                          <a:latin typeface="Arial"/>
                          <a:cs typeface="Arial"/>
                        </a:rPr>
                        <a:t>100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35280"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Penalty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for </a:t>
                      </a:r>
                      <a:r>
                        <a:rPr sz="1200" spc="-5" dirty="0">
                          <a:latin typeface="Arial"/>
                          <a:cs typeface="Arial"/>
                        </a:rPr>
                        <a:t>demand non-fulfillment, in </a:t>
                      </a:r>
                      <a:r>
                        <a:rPr sz="1200" dirty="0">
                          <a:latin typeface="Arial"/>
                          <a:cs typeface="Arial"/>
                        </a:rPr>
                        <a:t>$, per</a:t>
                      </a:r>
                      <a:r>
                        <a:rPr sz="1200" spc="-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1200" spc="5" dirty="0">
                          <a:latin typeface="Arial"/>
                          <a:cs typeface="Arial"/>
                        </a:rPr>
                        <a:t>m</a:t>
                      </a:r>
                      <a:r>
                        <a:rPr sz="1200" spc="7" baseline="27777" dirty="0">
                          <a:latin typeface="Arial"/>
                          <a:cs typeface="Arial"/>
                        </a:rPr>
                        <a:t>3</a:t>
                      </a:r>
                      <a:endParaRPr sz="1200" baseline="27777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71120">
                        <a:lnSpc>
                          <a:spcPct val="100000"/>
                        </a:lnSpc>
                        <a:spcBef>
                          <a:spcPts val="550"/>
                        </a:spcBef>
                      </a:pPr>
                      <a:r>
                        <a:rPr sz="1200" spc="-5" dirty="0">
                          <a:latin typeface="Arial"/>
                          <a:cs typeface="Arial"/>
                        </a:rPr>
                        <a:t>5,000</a:t>
                      </a:r>
                      <a:endParaRPr sz="1200">
                        <a:latin typeface="Arial"/>
                        <a:cs typeface="Arial"/>
                      </a:endParaRPr>
                    </a:p>
                  </a:txBody>
                  <a:tcPr marL="0" marR="0" marT="6985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/>
          <p:nvPr/>
        </p:nvSpPr>
        <p:spPr>
          <a:xfrm>
            <a:off x="888288" y="9013697"/>
            <a:ext cx="5964555" cy="734060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 algn="just">
              <a:lnSpc>
                <a:spcPts val="1380"/>
              </a:lnSpc>
              <a:spcBef>
                <a:spcPts val="195"/>
              </a:spcBef>
            </a:pPr>
            <a:r>
              <a:rPr sz="1200" dirty="0">
                <a:latin typeface="Arial"/>
                <a:cs typeface="Arial"/>
              </a:rPr>
              <a:t>* </a:t>
            </a:r>
            <a:r>
              <a:rPr sz="1200" spc="-5" dirty="0">
                <a:latin typeface="Arial"/>
                <a:cs typeface="Arial"/>
              </a:rPr>
              <a:t>Automated transportation distance and time determination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some advantages of  anyLogistix. </a:t>
            </a:r>
            <a:r>
              <a:rPr sz="1200" spc="2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do not need to </a:t>
            </a:r>
            <a:r>
              <a:rPr sz="1200" spc="-5" dirty="0">
                <a:latin typeface="Arial"/>
                <a:cs typeface="Arial"/>
              </a:rPr>
              <a:t>determine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large-scale distance matrix. </a:t>
            </a:r>
            <a:r>
              <a:rPr sz="1200" dirty="0">
                <a:latin typeface="Arial"/>
                <a:cs typeface="Arial"/>
              </a:rPr>
              <a:t>Both </a:t>
            </a:r>
            <a:r>
              <a:rPr sz="1200" spc="-5" dirty="0">
                <a:latin typeface="Arial"/>
                <a:cs typeface="Arial"/>
              </a:rPr>
              <a:t>distances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times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determined automatically </a:t>
            </a:r>
            <a:r>
              <a:rPr sz="1200" dirty="0">
                <a:latin typeface="Arial"/>
                <a:cs typeface="Arial"/>
              </a:rPr>
              <a:t>by the </a:t>
            </a:r>
            <a:r>
              <a:rPr sz="1200" spc="-5" dirty="0">
                <a:latin typeface="Arial"/>
                <a:cs typeface="Arial"/>
              </a:rPr>
              <a:t>software </a:t>
            </a:r>
            <a:r>
              <a:rPr sz="1200" dirty="0">
                <a:latin typeface="Arial"/>
                <a:cs typeface="Arial"/>
              </a:rPr>
              <a:t>using real routes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real </a:t>
            </a:r>
            <a:r>
              <a:rPr sz="1200" spc="-5" dirty="0">
                <a:latin typeface="Arial"/>
                <a:cs typeface="Arial"/>
              </a:rPr>
              <a:t>truck  speeds.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162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08482"/>
            <a:ext cx="1506220" cy="532130"/>
          </a:xfrm>
          <a:prstGeom prst="rect">
            <a:avLst/>
          </a:prstGeom>
        </p:spPr>
        <p:txBody>
          <a:bodyPr vert="horz" wrap="square" lIns="0" tIns="825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50"/>
              </a:spcBef>
            </a:pPr>
            <a:r>
              <a:rPr sz="1200" b="1" dirty="0">
                <a:latin typeface="Arial"/>
                <a:cs typeface="Arial"/>
              </a:rPr>
              <a:t>Input</a:t>
            </a:r>
            <a:r>
              <a:rPr sz="1200" b="1" spc="-15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data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55"/>
              </a:spcBef>
            </a:pPr>
            <a:r>
              <a:rPr sz="1200" i="1" spc="-65" dirty="0">
                <a:solidFill>
                  <a:srgbClr val="2D74B5"/>
                </a:solidFill>
                <a:latin typeface="Trebuchet MS"/>
                <a:cs typeface="Trebuchet MS"/>
              </a:rPr>
              <a:t>Customers </a:t>
            </a:r>
            <a:r>
              <a:rPr sz="1200" i="1" spc="-45" dirty="0">
                <a:solidFill>
                  <a:srgbClr val="2D74B5"/>
                </a:solidFill>
                <a:latin typeface="Trebuchet MS"/>
                <a:cs typeface="Trebuchet MS"/>
              </a:rPr>
              <a:t>and</a:t>
            </a:r>
            <a:r>
              <a:rPr sz="1200" i="1" spc="-160" dirty="0">
                <a:solidFill>
                  <a:srgbClr val="2D74B5"/>
                </a:solidFill>
                <a:latin typeface="Trebuchet MS"/>
                <a:cs typeface="Trebuchet MS"/>
              </a:rPr>
              <a:t> </a:t>
            </a:r>
            <a:r>
              <a:rPr sz="1200" i="1" spc="-60" dirty="0">
                <a:solidFill>
                  <a:srgbClr val="2D74B5"/>
                </a:solidFill>
                <a:latin typeface="Trebuchet MS"/>
                <a:cs typeface="Trebuchet MS"/>
              </a:rPr>
              <a:t>demand</a:t>
            </a:r>
            <a:r>
              <a:rPr sz="1200" i="1" spc="-95" dirty="0">
                <a:solidFill>
                  <a:srgbClr val="2D74B5"/>
                </a:solidFill>
                <a:latin typeface="Trebuchet MS"/>
                <a:cs typeface="Trebuchet MS"/>
              </a:rPr>
              <a:t> </a:t>
            </a:r>
            <a:endParaRPr sz="12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9539427"/>
            <a:ext cx="3023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3. </a:t>
            </a:r>
            <a:r>
              <a:rPr sz="1200" spc="-5" dirty="0">
                <a:latin typeface="Arial"/>
                <a:cs typeface="Arial"/>
              </a:rPr>
              <a:t>Input data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customers and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demand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1414017"/>
            <a:ext cx="4135120" cy="306311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4477511"/>
            <a:ext cx="3665220" cy="2430653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7083552"/>
            <a:ext cx="4091051" cy="230111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163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80364"/>
            <a:ext cx="11220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i="1" spc="-60" dirty="0">
                <a:solidFill>
                  <a:srgbClr val="2D74B5"/>
                </a:solidFill>
                <a:latin typeface="Trebuchet MS"/>
                <a:cs typeface="Trebuchet MS"/>
              </a:rPr>
              <a:t>DCs </a:t>
            </a:r>
            <a:r>
              <a:rPr sz="1200" i="1" spc="-45" dirty="0">
                <a:solidFill>
                  <a:srgbClr val="2D74B5"/>
                </a:solidFill>
                <a:latin typeface="Trebuchet MS"/>
                <a:cs typeface="Trebuchet MS"/>
              </a:rPr>
              <a:t>and</a:t>
            </a:r>
            <a:r>
              <a:rPr sz="1200" i="1" spc="-120" dirty="0">
                <a:solidFill>
                  <a:srgbClr val="2D74B5"/>
                </a:solidFill>
                <a:latin typeface="Trebuchet MS"/>
                <a:cs typeface="Trebuchet MS"/>
              </a:rPr>
              <a:t> </a:t>
            </a:r>
            <a:r>
              <a:rPr sz="1200" i="1" spc="-75" dirty="0">
                <a:solidFill>
                  <a:srgbClr val="2D74B5"/>
                </a:solidFill>
                <a:latin typeface="Trebuchet MS"/>
                <a:cs typeface="Trebuchet MS"/>
              </a:rPr>
              <a:t>factories</a:t>
            </a:r>
            <a:r>
              <a:rPr sz="1200" i="1" spc="-95" dirty="0">
                <a:solidFill>
                  <a:srgbClr val="2D74B5"/>
                </a:solidFill>
                <a:latin typeface="Trebuchet MS"/>
                <a:cs typeface="Trebuchet MS"/>
              </a:rPr>
              <a:t> </a:t>
            </a:r>
            <a:endParaRPr sz="12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9658298"/>
            <a:ext cx="26333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4. </a:t>
            </a:r>
            <a:r>
              <a:rPr sz="1200" spc="-5" dirty="0">
                <a:latin typeface="Arial"/>
                <a:cs typeface="Arial"/>
              </a:rPr>
              <a:t>Setting </a:t>
            </a:r>
            <a:r>
              <a:rPr sz="1200" dirty="0">
                <a:latin typeface="Arial"/>
                <a:cs typeface="Arial"/>
              </a:rPr>
              <a:t>sites </a:t>
            </a:r>
            <a:r>
              <a:rPr sz="1200" spc="-5" dirty="0">
                <a:latin typeface="Arial"/>
                <a:cs typeface="Arial"/>
              </a:rPr>
              <a:t>and grouping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them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1162684"/>
            <a:ext cx="5066665" cy="442734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5765761"/>
            <a:ext cx="5082413" cy="373790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164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3104133"/>
            <a:ext cx="144843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5. </a:t>
            </a:r>
            <a:r>
              <a:rPr sz="1200" spc="-5" dirty="0">
                <a:latin typeface="Arial"/>
                <a:cs typeface="Arial"/>
              </a:rPr>
              <a:t>Costs</a:t>
            </a:r>
            <a:r>
              <a:rPr sz="1200" spc="-5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settings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4712334"/>
            <a:ext cx="5965190" cy="9093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6. </a:t>
            </a:r>
            <a:r>
              <a:rPr sz="1200" spc="-5" dirty="0">
                <a:latin typeface="Arial"/>
                <a:cs typeface="Arial"/>
              </a:rPr>
              <a:t>Production capacity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-5" dirty="0">
                <a:latin typeface="Arial"/>
                <a:cs typeface="Arial"/>
              </a:rPr>
              <a:t> costs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 algn="just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6,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depict how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set </a:t>
            </a:r>
            <a:r>
              <a:rPr sz="1200" dirty="0">
                <a:latin typeface="Arial"/>
                <a:cs typeface="Arial"/>
              </a:rPr>
              <a:t>up </a:t>
            </a:r>
            <a:r>
              <a:rPr sz="1200" spc="-5" dirty="0">
                <a:latin typeface="Arial"/>
                <a:cs typeface="Arial"/>
              </a:rPr>
              <a:t>the production capacity restriction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factories. The  production capacity maximum needs to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entered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column </a:t>
            </a:r>
            <a:r>
              <a:rPr sz="1200" spc="5" dirty="0">
                <a:latin typeface="Arial"/>
                <a:cs typeface="Arial"/>
              </a:rPr>
              <a:t>“</a:t>
            </a:r>
            <a:r>
              <a:rPr sz="1200" b="1" spc="5" dirty="0">
                <a:latin typeface="Arial"/>
                <a:cs typeface="Arial"/>
              </a:rPr>
              <a:t>Max </a:t>
            </a:r>
            <a:r>
              <a:rPr sz="1200" b="1" spc="-5" dirty="0">
                <a:latin typeface="Arial"/>
                <a:cs typeface="Arial"/>
              </a:rPr>
              <a:t>Throughput</a:t>
            </a:r>
            <a:r>
              <a:rPr sz="1200" spc="-5" dirty="0">
                <a:latin typeface="Arial"/>
                <a:cs typeface="Arial"/>
              </a:rPr>
              <a:t>” (if  you </a:t>
            </a:r>
            <a:r>
              <a:rPr sz="1200" dirty="0">
                <a:latin typeface="Arial"/>
                <a:cs typeface="Arial"/>
              </a:rPr>
              <a:t>need to </a:t>
            </a:r>
            <a:r>
              <a:rPr sz="1200" spc="-5" dirty="0">
                <a:latin typeface="Arial"/>
                <a:cs typeface="Arial"/>
              </a:rPr>
              <a:t>restrict the minimum capacity level, please use the respective</a:t>
            </a:r>
            <a:r>
              <a:rPr sz="1200" spc="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column).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2700" y="5785738"/>
            <a:ext cx="5976620" cy="351155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2540" rIns="0" bIns="0" rtlCol="0">
            <a:spAutoFit/>
          </a:bodyPr>
          <a:lstStyle/>
          <a:p>
            <a:pPr marL="17780" marR="13335">
              <a:lnSpc>
                <a:spcPts val="1380"/>
              </a:lnSpc>
              <a:spcBef>
                <a:spcPts val="20"/>
              </a:spcBef>
            </a:pPr>
            <a:r>
              <a:rPr sz="1200" spc="-5" dirty="0">
                <a:latin typeface="Arial"/>
                <a:cs typeface="Arial"/>
              </a:rPr>
              <a:t>Note: </a:t>
            </a: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order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activate </a:t>
            </a:r>
            <a:r>
              <a:rPr sz="1200" dirty="0">
                <a:latin typeface="Arial"/>
                <a:cs typeface="Arial"/>
              </a:rPr>
              <a:t>this constraint, </a:t>
            </a:r>
            <a:r>
              <a:rPr sz="1200" spc="-5" dirty="0">
                <a:latin typeface="Arial"/>
                <a:cs typeface="Arial"/>
              </a:rPr>
              <a:t>you 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setup </a:t>
            </a:r>
            <a:r>
              <a:rPr sz="1200" dirty="0">
                <a:latin typeface="Arial"/>
                <a:cs typeface="Arial"/>
              </a:rPr>
              <a:t>any </a:t>
            </a:r>
            <a:r>
              <a:rPr sz="1200" spc="-5" dirty="0">
                <a:latin typeface="Arial"/>
                <a:cs typeface="Arial"/>
              </a:rPr>
              <a:t>large number in the col-  </a:t>
            </a:r>
            <a:r>
              <a:rPr sz="1200" dirty="0">
                <a:latin typeface="Arial"/>
                <a:cs typeface="Arial"/>
              </a:rPr>
              <a:t>umns “</a:t>
            </a:r>
            <a:r>
              <a:rPr sz="1200" b="1" dirty="0">
                <a:latin typeface="Arial"/>
                <a:cs typeface="Arial"/>
              </a:rPr>
              <a:t>down </a:t>
            </a:r>
            <a:r>
              <a:rPr sz="1200" b="1" spc="-5" dirty="0">
                <a:latin typeface="Arial"/>
                <a:cs typeface="Arial"/>
              </a:rPr>
              <a:t>penalty</a:t>
            </a:r>
            <a:r>
              <a:rPr sz="1200" spc="-5" dirty="0">
                <a:latin typeface="Arial"/>
                <a:cs typeface="Arial"/>
              </a:rPr>
              <a:t>” </a:t>
            </a:r>
            <a:r>
              <a:rPr sz="1200" dirty="0">
                <a:latin typeface="Arial"/>
                <a:cs typeface="Arial"/>
              </a:rPr>
              <a:t>and “</a:t>
            </a:r>
            <a:r>
              <a:rPr sz="1200" b="1" dirty="0">
                <a:latin typeface="Arial"/>
                <a:cs typeface="Arial"/>
              </a:rPr>
              <a:t>up</a:t>
            </a:r>
            <a:r>
              <a:rPr sz="1200" b="1" spc="-25" dirty="0">
                <a:latin typeface="Arial"/>
                <a:cs typeface="Arial"/>
              </a:rPr>
              <a:t> </a:t>
            </a:r>
            <a:r>
              <a:rPr sz="1200" b="1" spc="-10" dirty="0">
                <a:latin typeface="Arial"/>
                <a:cs typeface="Arial"/>
              </a:rPr>
              <a:t>penalty</a:t>
            </a:r>
            <a:r>
              <a:rPr sz="1200" spc="-10" dirty="0">
                <a:latin typeface="Arial"/>
                <a:cs typeface="Arial"/>
              </a:rPr>
              <a:t>”.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88288" y="6192392"/>
            <a:ext cx="102298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i="1" spc="-55" dirty="0">
                <a:solidFill>
                  <a:srgbClr val="2D74B5"/>
                </a:solidFill>
                <a:latin typeface="Trebuchet MS"/>
                <a:cs typeface="Trebuchet MS"/>
              </a:rPr>
              <a:t>Paths </a:t>
            </a:r>
            <a:r>
              <a:rPr sz="1200" i="1" spc="-60" dirty="0">
                <a:solidFill>
                  <a:srgbClr val="2D74B5"/>
                </a:solidFill>
                <a:latin typeface="Trebuchet MS"/>
                <a:cs typeface="Trebuchet MS"/>
              </a:rPr>
              <a:t>and</a:t>
            </a:r>
            <a:r>
              <a:rPr sz="1200" i="1" spc="-130" dirty="0">
                <a:solidFill>
                  <a:srgbClr val="2D74B5"/>
                </a:solidFill>
                <a:latin typeface="Trebuchet MS"/>
                <a:cs typeface="Trebuchet MS"/>
              </a:rPr>
              <a:t> </a:t>
            </a:r>
            <a:r>
              <a:rPr sz="1200" i="1" spc="-75" dirty="0">
                <a:solidFill>
                  <a:srgbClr val="2D74B5"/>
                </a:solidFill>
                <a:latin typeface="Trebuchet MS"/>
                <a:cs typeface="Trebuchet MS"/>
              </a:rPr>
              <a:t>flows</a:t>
            </a:r>
            <a:r>
              <a:rPr sz="1200" i="1" spc="-95" dirty="0">
                <a:solidFill>
                  <a:srgbClr val="2D74B5"/>
                </a:solidFill>
                <a:latin typeface="Trebuchet MS"/>
                <a:cs typeface="Trebuchet MS"/>
              </a:rPr>
              <a:t> </a:t>
            </a:r>
            <a:endParaRPr sz="1200">
              <a:latin typeface="Trebuchet MS"/>
              <a:cs typeface="Trebuchet MS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88288" y="9577527"/>
            <a:ext cx="1981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7. </a:t>
            </a:r>
            <a:r>
              <a:rPr sz="1200" spc="-5" dirty="0">
                <a:latin typeface="Arial"/>
                <a:cs typeface="Arial"/>
              </a:rPr>
              <a:t>Path and flow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settings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00430" y="900683"/>
            <a:ext cx="5630545" cy="96291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0430" y="2039111"/>
            <a:ext cx="5699125" cy="910971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900430" y="3476243"/>
            <a:ext cx="5722620" cy="1081786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900430" y="6473570"/>
            <a:ext cx="5760720" cy="678179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900430" y="7327391"/>
            <a:ext cx="5760720" cy="533019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900430" y="8036052"/>
            <a:ext cx="5760720" cy="1386471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165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5791"/>
            <a:ext cx="4993005" cy="6673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b="1" spc="-5" dirty="0">
                <a:latin typeface="Arial"/>
                <a:cs typeface="Arial"/>
              </a:rPr>
              <a:t>Network optimization</a:t>
            </a:r>
            <a:r>
              <a:rPr sz="1400" b="1" spc="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experiments</a:t>
            </a:r>
            <a:endParaRPr sz="1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65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NO </a:t>
            </a:r>
            <a:r>
              <a:rPr sz="1200" dirty="0">
                <a:latin typeface="Wingdings"/>
                <a:cs typeface="Wingdings"/>
              </a:rPr>
              <a:t></a:t>
            </a:r>
            <a:r>
              <a:rPr sz="1200" dirty="0">
                <a:latin typeface="Times New Roman"/>
                <a:cs typeface="Times New Roman"/>
              </a:rPr>
              <a:t> </a:t>
            </a:r>
            <a:r>
              <a:rPr sz="1200" spc="-5" dirty="0">
                <a:latin typeface="Arial"/>
                <a:cs typeface="Arial"/>
              </a:rPr>
              <a:t>Experiment,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start the </a:t>
            </a:r>
            <a:r>
              <a:rPr sz="1200" spc="-5" dirty="0">
                <a:latin typeface="Arial"/>
                <a:cs typeface="Arial"/>
              </a:rPr>
              <a:t>network optimization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given</a:t>
            </a:r>
            <a:r>
              <a:rPr sz="1200" spc="5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data: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4748910"/>
            <a:ext cx="3209290" cy="558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8. Start </a:t>
            </a:r>
            <a:r>
              <a:rPr sz="1200" spc="-5" dirty="0">
                <a:latin typeface="Arial"/>
                <a:cs typeface="Arial"/>
              </a:rPr>
              <a:t>of network optimization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200" spc="-5" dirty="0">
                <a:latin typeface="Arial"/>
                <a:cs typeface="Arial"/>
              </a:rPr>
              <a:t>The results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shown in Figs </a:t>
            </a:r>
            <a:r>
              <a:rPr sz="1200" dirty="0">
                <a:latin typeface="Arial"/>
                <a:cs typeface="Arial"/>
              </a:rPr>
              <a:t>9-12.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9256014"/>
            <a:ext cx="239649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9. </a:t>
            </a:r>
            <a:r>
              <a:rPr sz="1200" spc="-5" dirty="0">
                <a:latin typeface="Arial"/>
                <a:cs typeface="Arial"/>
              </a:rPr>
              <a:t>Network optimization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00430" y="1531619"/>
            <a:ext cx="5760720" cy="306323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5471159"/>
            <a:ext cx="5797423" cy="363016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166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961380" cy="384175"/>
          </a:xfrm>
          <a:prstGeom prst="rect">
            <a:avLst/>
          </a:prstGeom>
        </p:spPr>
        <p:txBody>
          <a:bodyPr vert="horz" wrap="square" lIns="0" tIns="24765" rIns="0" bIns="0" rtlCol="0">
            <a:spAutoFit/>
          </a:bodyPr>
          <a:lstStyle/>
          <a:p>
            <a:pPr marL="12700" marR="5080">
              <a:lnSpc>
                <a:spcPts val="1380"/>
              </a:lnSpc>
              <a:spcBef>
                <a:spcPts val="195"/>
              </a:spcBef>
            </a:pPr>
            <a:r>
              <a:rPr sz="1200" dirty="0">
                <a:latin typeface="Arial"/>
                <a:cs typeface="Arial"/>
              </a:rPr>
              <a:t>It can </a:t>
            </a:r>
            <a:r>
              <a:rPr sz="1200" spc="-5" dirty="0">
                <a:latin typeface="Arial"/>
                <a:cs typeface="Arial"/>
              </a:rPr>
              <a:t>be observed in Fig. </a:t>
            </a:r>
            <a:r>
              <a:rPr sz="1200" dirty="0">
                <a:latin typeface="Arial"/>
                <a:cs typeface="Arial"/>
              </a:rPr>
              <a:t>9 that </a:t>
            </a:r>
            <a:r>
              <a:rPr sz="1200" spc="-5" dirty="0">
                <a:latin typeface="Arial"/>
                <a:cs typeface="Arial"/>
              </a:rPr>
              <a:t>the supply chain design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two </a:t>
            </a:r>
            <a:r>
              <a:rPr sz="1200" dirty="0">
                <a:latin typeface="Arial"/>
                <a:cs typeface="Arial"/>
              </a:rPr>
              <a:t>factories </a:t>
            </a:r>
            <a:r>
              <a:rPr sz="1200" spc="-5" dirty="0">
                <a:latin typeface="Arial"/>
                <a:cs typeface="Arial"/>
              </a:rPr>
              <a:t>in Germany 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Poland </a:t>
            </a:r>
            <a:r>
              <a:rPr sz="1200" dirty="0">
                <a:latin typeface="Arial"/>
                <a:cs typeface="Arial"/>
              </a:rPr>
              <a:t>and a </a:t>
            </a:r>
            <a:r>
              <a:rPr sz="1200" spc="-5" dirty="0">
                <a:latin typeface="Arial"/>
                <a:cs typeface="Arial"/>
              </a:rPr>
              <a:t>DC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Nuernberg </a:t>
            </a:r>
            <a:r>
              <a:rPr sz="1200" dirty="0">
                <a:latin typeface="Arial"/>
                <a:cs typeface="Arial"/>
              </a:rPr>
              <a:t>earns the </a:t>
            </a:r>
            <a:r>
              <a:rPr sz="1200" spc="-5" dirty="0">
                <a:latin typeface="Arial"/>
                <a:cs typeface="Arial"/>
              </a:rPr>
              <a:t>highest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profit.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4468494"/>
            <a:ext cx="5960110" cy="7340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10. </a:t>
            </a:r>
            <a:r>
              <a:rPr sz="1200" spc="-5" dirty="0">
                <a:latin typeface="Arial"/>
                <a:cs typeface="Arial"/>
              </a:rPr>
              <a:t>Optimal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flows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10, </a:t>
            </a:r>
            <a:r>
              <a:rPr sz="1200" spc="-5" dirty="0">
                <a:latin typeface="Arial"/>
                <a:cs typeface="Arial"/>
              </a:rPr>
              <a:t>supply chain material flows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the optimal and other possible design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pre-  sented.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8416289"/>
            <a:ext cx="5966460" cy="7340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11. </a:t>
            </a:r>
            <a:r>
              <a:rPr sz="1200" spc="-5" dirty="0">
                <a:latin typeface="Arial"/>
                <a:cs typeface="Arial"/>
              </a:rPr>
              <a:t>Demand fulfillment analysis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11 </a:t>
            </a:r>
            <a:r>
              <a:rPr sz="1200" spc="-5" dirty="0">
                <a:latin typeface="Arial"/>
                <a:cs typeface="Arial"/>
              </a:rPr>
              <a:t>shows </a:t>
            </a:r>
            <a:r>
              <a:rPr sz="1200" dirty="0">
                <a:latin typeface="Arial"/>
                <a:cs typeface="Arial"/>
              </a:rPr>
              <a:t>that the </a:t>
            </a:r>
            <a:r>
              <a:rPr sz="1200" spc="-5" dirty="0">
                <a:latin typeface="Arial"/>
                <a:cs typeface="Arial"/>
              </a:rPr>
              <a:t>demands in all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markets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100% covered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optimal solu-  </a:t>
            </a:r>
            <a:r>
              <a:rPr sz="1200" dirty="0">
                <a:latin typeface="Arial"/>
                <a:cs typeface="Arial"/>
              </a:rPr>
              <a:t>tion.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00430" y="1426463"/>
            <a:ext cx="5760593" cy="288798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5366257"/>
            <a:ext cx="5760720" cy="2895346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6392545" y="2658109"/>
            <a:ext cx="184150" cy="22542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5909309" y="2553969"/>
            <a:ext cx="534670" cy="132080"/>
          </a:xfrm>
          <a:custGeom>
            <a:avLst/>
            <a:gdLst/>
            <a:ahLst/>
            <a:cxnLst/>
            <a:rect l="l" t="t" r="r" b="b"/>
            <a:pathLst>
              <a:path w="534670" h="132080">
                <a:moveTo>
                  <a:pt x="75643" y="32772"/>
                </a:moveTo>
                <a:lnTo>
                  <a:pt x="73834" y="42037"/>
                </a:lnTo>
                <a:lnTo>
                  <a:pt x="532511" y="131572"/>
                </a:lnTo>
                <a:lnTo>
                  <a:pt x="534289" y="122301"/>
                </a:lnTo>
                <a:lnTo>
                  <a:pt x="75643" y="32772"/>
                </a:lnTo>
                <a:close/>
              </a:path>
              <a:path w="534670" h="132080">
                <a:moveTo>
                  <a:pt x="82042" y="0"/>
                </a:moveTo>
                <a:lnTo>
                  <a:pt x="0" y="22860"/>
                </a:lnTo>
                <a:lnTo>
                  <a:pt x="67437" y="74803"/>
                </a:lnTo>
                <a:lnTo>
                  <a:pt x="73834" y="42037"/>
                </a:lnTo>
                <a:lnTo>
                  <a:pt x="61468" y="39624"/>
                </a:lnTo>
                <a:lnTo>
                  <a:pt x="63246" y="30353"/>
                </a:lnTo>
                <a:lnTo>
                  <a:pt x="76115" y="30353"/>
                </a:lnTo>
                <a:lnTo>
                  <a:pt x="82042" y="0"/>
                </a:lnTo>
                <a:close/>
              </a:path>
              <a:path w="534670" h="132080">
                <a:moveTo>
                  <a:pt x="63246" y="30353"/>
                </a:moveTo>
                <a:lnTo>
                  <a:pt x="61468" y="39624"/>
                </a:lnTo>
                <a:lnTo>
                  <a:pt x="73834" y="42037"/>
                </a:lnTo>
                <a:lnTo>
                  <a:pt x="75643" y="32772"/>
                </a:lnTo>
                <a:lnTo>
                  <a:pt x="63246" y="30353"/>
                </a:lnTo>
                <a:close/>
              </a:path>
              <a:path w="534670" h="132080">
                <a:moveTo>
                  <a:pt x="76115" y="30353"/>
                </a:moveTo>
                <a:lnTo>
                  <a:pt x="63246" y="30353"/>
                </a:lnTo>
                <a:lnTo>
                  <a:pt x="75643" y="32772"/>
                </a:lnTo>
                <a:lnTo>
                  <a:pt x="76115" y="30353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167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305426"/>
            <a:ext cx="5966460" cy="45802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12. </a:t>
            </a:r>
            <a:r>
              <a:rPr sz="1200" spc="-5" dirty="0">
                <a:latin typeface="Arial"/>
                <a:cs typeface="Arial"/>
              </a:rPr>
              <a:t>Start of network optimization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experiment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12065" algn="just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Finally,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financial performance report on the optimal and other possible supply </a:t>
            </a:r>
            <a:r>
              <a:rPr sz="1200" spc="-10" dirty="0">
                <a:latin typeface="Arial"/>
                <a:cs typeface="Arial"/>
              </a:rPr>
              <a:t>chain  </a:t>
            </a:r>
            <a:r>
              <a:rPr sz="1200" spc="-5" dirty="0">
                <a:latin typeface="Arial"/>
                <a:cs typeface="Arial"/>
              </a:rPr>
              <a:t>designs is shown in </a:t>
            </a:r>
            <a:r>
              <a:rPr sz="1200" spc="-10" dirty="0">
                <a:latin typeface="Arial"/>
                <a:cs typeface="Arial"/>
              </a:rPr>
              <a:t>Fig.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12.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3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450">
              <a:latin typeface="Times New Roman"/>
              <a:cs typeface="Times New Roman"/>
            </a:endParaRPr>
          </a:p>
          <a:p>
            <a:pPr marL="12700" marR="133985">
              <a:lnSpc>
                <a:spcPts val="1610"/>
              </a:lnSpc>
              <a:spcBef>
                <a:spcPts val="5"/>
              </a:spcBef>
            </a:pPr>
            <a:r>
              <a:rPr sz="1400" b="1" spc="-10" dirty="0">
                <a:latin typeface="Arial"/>
                <a:cs typeface="Arial"/>
              </a:rPr>
              <a:t>How </a:t>
            </a:r>
            <a:r>
              <a:rPr sz="1400" b="1" dirty="0">
                <a:latin typeface="Arial"/>
                <a:cs typeface="Arial"/>
              </a:rPr>
              <a:t>to </a:t>
            </a:r>
            <a:r>
              <a:rPr sz="1400" b="1" spc="-10" dirty="0">
                <a:latin typeface="Arial"/>
                <a:cs typeface="Arial"/>
              </a:rPr>
              <a:t>analyze </a:t>
            </a:r>
            <a:r>
              <a:rPr sz="1400" b="1" spc="-5" dirty="0">
                <a:latin typeface="Arial"/>
                <a:cs typeface="Arial"/>
              </a:rPr>
              <a:t>the optimization results and make </a:t>
            </a:r>
            <a:r>
              <a:rPr sz="1400" b="1" dirty="0">
                <a:latin typeface="Arial"/>
                <a:cs typeface="Arial"/>
              </a:rPr>
              <a:t>a </a:t>
            </a:r>
            <a:r>
              <a:rPr sz="1400" b="1" spc="-5" dirty="0">
                <a:latin typeface="Arial"/>
                <a:cs typeface="Arial"/>
              </a:rPr>
              <a:t>management de-  cision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dirty="0">
                <a:latin typeface="Arial"/>
                <a:cs typeface="Arial"/>
              </a:rPr>
              <a:t>Is the </a:t>
            </a:r>
            <a:r>
              <a:rPr sz="1200" b="1" spc="-5" dirty="0">
                <a:latin typeface="Arial"/>
                <a:cs typeface="Arial"/>
              </a:rPr>
              <a:t>mathematically </a:t>
            </a:r>
            <a:r>
              <a:rPr sz="1200" b="1" dirty="0">
                <a:latin typeface="Arial"/>
                <a:cs typeface="Arial"/>
              </a:rPr>
              <a:t>optimal solution </a:t>
            </a:r>
            <a:r>
              <a:rPr sz="1200" b="1" spc="-5" dirty="0">
                <a:latin typeface="Arial"/>
                <a:cs typeface="Arial"/>
              </a:rPr>
              <a:t>automatically </a:t>
            </a:r>
            <a:r>
              <a:rPr sz="1200" b="1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right</a:t>
            </a:r>
            <a:r>
              <a:rPr sz="1200" b="1" spc="-60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decision?</a:t>
            </a:r>
            <a:endParaRPr sz="1200">
              <a:latin typeface="Arial"/>
              <a:cs typeface="Arial"/>
            </a:endParaRPr>
          </a:p>
          <a:p>
            <a:pPr marL="12700" marR="12700" algn="just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The optimal solution to </a:t>
            </a:r>
            <a:r>
              <a:rPr sz="1200" dirty="0">
                <a:latin typeface="Arial"/>
                <a:cs typeface="Arial"/>
              </a:rPr>
              <a:t>our </a:t>
            </a:r>
            <a:r>
              <a:rPr sz="1200" spc="-5" dirty="0">
                <a:latin typeface="Arial"/>
                <a:cs typeface="Arial"/>
              </a:rPr>
              <a:t>problem is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open factories in Germany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Poland and </a:t>
            </a:r>
            <a:r>
              <a:rPr sz="1200" dirty="0">
                <a:latin typeface="Arial"/>
                <a:cs typeface="Arial"/>
              </a:rPr>
              <a:t>a  </a:t>
            </a:r>
            <a:r>
              <a:rPr sz="1200" spc="-5" dirty="0">
                <a:latin typeface="Arial"/>
                <a:cs typeface="Arial"/>
              </a:rPr>
              <a:t>DC in Nuernberg. Imagine you </a:t>
            </a:r>
            <a:r>
              <a:rPr sz="1200" dirty="0">
                <a:latin typeface="Arial"/>
                <a:cs typeface="Arial"/>
              </a:rPr>
              <a:t>need to </a:t>
            </a:r>
            <a:r>
              <a:rPr sz="1200" spc="-5" dirty="0">
                <a:latin typeface="Arial"/>
                <a:cs typeface="Arial"/>
              </a:rPr>
              <a:t>report your results </a:t>
            </a:r>
            <a:r>
              <a:rPr sz="1200" dirty="0">
                <a:latin typeface="Arial"/>
                <a:cs typeface="Arial"/>
              </a:rPr>
              <a:t>to the </a:t>
            </a:r>
            <a:r>
              <a:rPr sz="1200" spc="-5" dirty="0">
                <a:latin typeface="Arial"/>
                <a:cs typeface="Arial"/>
              </a:rPr>
              <a:t>CEO. </a:t>
            </a:r>
            <a:r>
              <a:rPr sz="1200" dirty="0">
                <a:latin typeface="Arial"/>
                <a:cs typeface="Arial"/>
              </a:rPr>
              <a:t>She may ask </a:t>
            </a:r>
            <a:r>
              <a:rPr sz="1200" spc="-5" dirty="0">
                <a:latin typeface="Arial"/>
                <a:cs typeface="Arial"/>
              </a:rPr>
              <a:t>you  </a:t>
            </a:r>
            <a:r>
              <a:rPr sz="1200" dirty="0">
                <a:latin typeface="Arial"/>
                <a:cs typeface="Arial"/>
              </a:rPr>
              <a:t>some </a:t>
            </a:r>
            <a:r>
              <a:rPr sz="1200" spc="-5" dirty="0">
                <a:latin typeface="Arial"/>
                <a:cs typeface="Arial"/>
              </a:rPr>
              <a:t>questions such as </a:t>
            </a:r>
            <a:r>
              <a:rPr sz="1200" dirty="0">
                <a:latin typeface="Arial"/>
                <a:cs typeface="Arial"/>
              </a:rPr>
              <a:t>e.g.: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315"/>
              </a:lnSpc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is it </a:t>
            </a:r>
            <a:r>
              <a:rPr sz="1200" dirty="0">
                <a:latin typeface="Arial"/>
                <a:cs typeface="Arial"/>
              </a:rPr>
              <a:t>possible to </a:t>
            </a:r>
            <a:r>
              <a:rPr sz="1200" spc="-5" dirty="0">
                <a:latin typeface="Arial"/>
                <a:cs typeface="Arial"/>
              </a:rPr>
              <a:t>find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better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an </a:t>
            </a:r>
            <a:r>
              <a:rPr sz="1200" spc="-5" dirty="0">
                <a:latin typeface="Arial"/>
                <a:cs typeface="Arial"/>
              </a:rPr>
              <a:t>even higher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profit?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380"/>
              </a:lnSpc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what happens </a:t>
            </a:r>
            <a:r>
              <a:rPr sz="1200" spc="-1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the demand in particular markets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changes?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380"/>
              </a:lnSpc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what happens </a:t>
            </a:r>
            <a:r>
              <a:rPr sz="1200" spc="-1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facility </a:t>
            </a:r>
            <a:r>
              <a:rPr sz="1200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grow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transportation </a:t>
            </a:r>
            <a:r>
              <a:rPr sz="1200" dirty="0">
                <a:latin typeface="Arial"/>
                <a:cs typeface="Arial"/>
              </a:rPr>
              <a:t>costs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decrease?</a:t>
            </a:r>
            <a:endParaRPr sz="1200">
              <a:latin typeface="Arial"/>
              <a:cs typeface="Arial"/>
            </a:endParaRPr>
          </a:p>
          <a:p>
            <a:pPr marL="469265" marR="8890" indent="-227965">
              <a:lnSpc>
                <a:spcPts val="1380"/>
              </a:lnSpc>
              <a:spcBef>
                <a:spcPts val="65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what about disruption risks: if anything happens at the DC in Nuernberg, is there  </a:t>
            </a:r>
            <a:r>
              <a:rPr sz="1200" dirty="0">
                <a:latin typeface="Arial"/>
                <a:cs typeface="Arial"/>
              </a:rPr>
              <a:t>no </a:t>
            </a:r>
            <a:r>
              <a:rPr sz="1200" spc="-5" dirty="0">
                <a:latin typeface="Arial"/>
                <a:cs typeface="Arial"/>
              </a:rPr>
              <a:t>second source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backup DC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design?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 marR="5080" algn="just">
              <a:lnSpc>
                <a:spcPct val="95900"/>
              </a:lnSpc>
            </a:pPr>
            <a:r>
              <a:rPr sz="1200" spc="-5" dirty="0">
                <a:latin typeface="Arial"/>
                <a:cs typeface="Arial"/>
              </a:rPr>
              <a:t>Indeed, you would answer </a:t>
            </a:r>
            <a:r>
              <a:rPr sz="1200" dirty="0">
                <a:latin typeface="Arial"/>
                <a:cs typeface="Arial"/>
              </a:rPr>
              <a:t>that, for the </a:t>
            </a:r>
            <a:r>
              <a:rPr sz="1200" spc="-10" dirty="0">
                <a:latin typeface="Arial"/>
                <a:cs typeface="Arial"/>
              </a:rPr>
              <a:t>given </a:t>
            </a:r>
            <a:r>
              <a:rPr sz="1200" dirty="0">
                <a:latin typeface="Arial"/>
                <a:cs typeface="Arial"/>
              </a:rPr>
              <a:t>set </a:t>
            </a:r>
            <a:r>
              <a:rPr sz="1200" spc="-5" dirty="0">
                <a:latin typeface="Arial"/>
                <a:cs typeface="Arial"/>
              </a:rPr>
              <a:t>of parameters </a:t>
            </a:r>
            <a:r>
              <a:rPr sz="1200" dirty="0">
                <a:latin typeface="Arial"/>
                <a:cs typeface="Arial"/>
              </a:rPr>
              <a:t>and their </a:t>
            </a:r>
            <a:r>
              <a:rPr sz="1200" spc="-5" dirty="0">
                <a:latin typeface="Arial"/>
                <a:cs typeface="Arial"/>
              </a:rPr>
              <a:t>values,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10" dirty="0">
                <a:latin typeface="Arial"/>
                <a:cs typeface="Arial"/>
              </a:rPr>
              <a:t>is  </a:t>
            </a:r>
            <a:r>
              <a:rPr sz="1200" dirty="0">
                <a:latin typeface="Arial"/>
                <a:cs typeface="Arial"/>
              </a:rPr>
              <a:t>the best </a:t>
            </a:r>
            <a:r>
              <a:rPr sz="1200" spc="-5" dirty="0">
                <a:latin typeface="Arial"/>
                <a:cs typeface="Arial"/>
              </a:rPr>
              <a:t>solution in terms of profit maximization. However,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changes in input parame-  </a:t>
            </a:r>
            <a:r>
              <a:rPr sz="1200" dirty="0">
                <a:latin typeface="Arial"/>
                <a:cs typeface="Arial"/>
              </a:rPr>
              <a:t>ters, </a:t>
            </a:r>
            <a:r>
              <a:rPr sz="1200" spc="-5" dirty="0">
                <a:latin typeface="Arial"/>
                <a:cs typeface="Arial"/>
              </a:rPr>
              <a:t>e.g., in demand, fixed facility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variable transportation costs, </a:t>
            </a:r>
            <a:r>
              <a:rPr sz="1200" dirty="0">
                <a:latin typeface="Arial"/>
                <a:cs typeface="Arial"/>
              </a:rPr>
              <a:t>or </a:t>
            </a:r>
            <a:r>
              <a:rPr sz="1200" spc="-5" dirty="0">
                <a:latin typeface="Arial"/>
                <a:cs typeface="Arial"/>
              </a:rPr>
              <a:t>even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produc-  </a:t>
            </a:r>
            <a:r>
              <a:rPr sz="1200" dirty="0">
                <a:latin typeface="Arial"/>
                <a:cs typeface="Arial"/>
              </a:rPr>
              <a:t>tion</a:t>
            </a:r>
            <a:r>
              <a:rPr sz="1200" spc="-7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capacities</a:t>
            </a:r>
            <a:r>
              <a:rPr sz="1200" spc="-7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may</a:t>
            </a:r>
            <a:r>
              <a:rPr sz="1200" spc="-8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change</a:t>
            </a:r>
            <a:r>
              <a:rPr sz="1200" spc="-6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6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solution.</a:t>
            </a:r>
            <a:r>
              <a:rPr sz="1200" spc="-7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For</a:t>
            </a:r>
            <a:r>
              <a:rPr sz="1200" spc="-8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example,</a:t>
            </a:r>
            <a:r>
              <a:rPr sz="1200" spc="-6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the</a:t>
            </a:r>
            <a:r>
              <a:rPr sz="1200" spc="-7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solution</a:t>
            </a:r>
            <a:r>
              <a:rPr sz="1200" spc="-7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changes</a:t>
            </a:r>
            <a:r>
              <a:rPr sz="1200" spc="-6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if</a:t>
            </a:r>
            <a:r>
              <a:rPr sz="1200" spc="-6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you</a:t>
            </a:r>
            <a:r>
              <a:rPr sz="1200" spc="-7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assume 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maximum production capacity </a:t>
            </a:r>
            <a:r>
              <a:rPr sz="1200" spc="10" dirty="0">
                <a:latin typeface="Arial"/>
                <a:cs typeface="Arial"/>
              </a:rPr>
              <a:t>of </a:t>
            </a:r>
            <a:r>
              <a:rPr sz="1200" spc="-5" dirty="0">
                <a:latin typeface="Arial"/>
                <a:cs typeface="Arial"/>
              </a:rPr>
              <a:t>factories 8,000 </a:t>
            </a:r>
            <a:r>
              <a:rPr sz="1200" spc="10" dirty="0">
                <a:latin typeface="Arial"/>
                <a:cs typeface="Arial"/>
              </a:rPr>
              <a:t>m</a:t>
            </a:r>
            <a:r>
              <a:rPr sz="1200" spc="15" baseline="27777" dirty="0">
                <a:latin typeface="Arial"/>
                <a:cs typeface="Arial"/>
              </a:rPr>
              <a:t>3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year instead of 3,500 </a:t>
            </a:r>
            <a:r>
              <a:rPr sz="1200" spc="5" dirty="0">
                <a:latin typeface="Arial"/>
                <a:cs typeface="Arial"/>
              </a:rPr>
              <a:t>m</a:t>
            </a:r>
            <a:r>
              <a:rPr sz="1200" spc="7" baseline="27777" dirty="0">
                <a:latin typeface="Arial"/>
                <a:cs typeface="Arial"/>
              </a:rPr>
              <a:t>3</a:t>
            </a:r>
            <a:r>
              <a:rPr sz="1200" spc="5" dirty="0">
                <a:latin typeface="Arial"/>
                <a:cs typeface="Arial"/>
              </a:rPr>
              <a:t>. </a:t>
            </a:r>
            <a:r>
              <a:rPr sz="1200" dirty="0">
                <a:latin typeface="Arial"/>
                <a:cs typeface="Arial"/>
              </a:rPr>
              <a:t>The  </a:t>
            </a:r>
            <a:r>
              <a:rPr sz="1200" spc="-5" dirty="0">
                <a:latin typeface="Arial"/>
                <a:cs typeface="Arial"/>
              </a:rPr>
              <a:t>optimization result is shown in Fig.</a:t>
            </a:r>
            <a:r>
              <a:rPr sz="1200" dirty="0">
                <a:latin typeface="Arial"/>
                <a:cs typeface="Arial"/>
              </a:rPr>
              <a:t> 13.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430" y="900683"/>
            <a:ext cx="5784088" cy="325069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168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588890"/>
            <a:ext cx="5967095" cy="1435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13. </a:t>
            </a:r>
            <a:r>
              <a:rPr sz="1200" spc="-5" dirty="0">
                <a:latin typeface="Arial"/>
                <a:cs typeface="Arial"/>
              </a:rPr>
              <a:t>Optimization result </a:t>
            </a:r>
            <a:r>
              <a:rPr sz="1200" dirty="0">
                <a:latin typeface="Arial"/>
                <a:cs typeface="Arial"/>
              </a:rPr>
              <a:t>for new </a:t>
            </a:r>
            <a:r>
              <a:rPr sz="1200" spc="-5" dirty="0">
                <a:latin typeface="Arial"/>
                <a:cs typeface="Arial"/>
              </a:rPr>
              <a:t>production capacity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maximum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5080" algn="just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It can </a:t>
            </a:r>
            <a:r>
              <a:rPr sz="1200" spc="-5" dirty="0">
                <a:latin typeface="Arial"/>
                <a:cs typeface="Arial"/>
              </a:rPr>
              <a:t>be observed in Fig. </a:t>
            </a:r>
            <a:r>
              <a:rPr sz="1200" dirty="0">
                <a:latin typeface="Arial"/>
                <a:cs typeface="Arial"/>
              </a:rPr>
              <a:t>13 that </a:t>
            </a:r>
            <a:r>
              <a:rPr sz="1200" spc="-5" dirty="0">
                <a:latin typeface="Arial"/>
                <a:cs typeface="Arial"/>
              </a:rPr>
              <a:t>the new </a:t>
            </a:r>
            <a:r>
              <a:rPr sz="1200" dirty="0">
                <a:latin typeface="Arial"/>
                <a:cs typeface="Arial"/>
              </a:rPr>
              <a:t>optimal </a:t>
            </a:r>
            <a:r>
              <a:rPr sz="1200" spc="-5" dirty="0">
                <a:latin typeface="Arial"/>
                <a:cs typeface="Arial"/>
              </a:rPr>
              <a:t>solution is now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supply chain design 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dirty="0">
                <a:latin typeface="Arial"/>
                <a:cs typeface="Arial"/>
              </a:rPr>
              <a:t>a factory </a:t>
            </a:r>
            <a:r>
              <a:rPr sz="1200" spc="-5" dirty="0">
                <a:latin typeface="Arial"/>
                <a:cs typeface="Arial"/>
              </a:rPr>
              <a:t>in Germany </a:t>
            </a:r>
            <a:r>
              <a:rPr sz="1200" dirty="0">
                <a:latin typeface="Arial"/>
                <a:cs typeface="Arial"/>
              </a:rPr>
              <a:t>and a </a:t>
            </a:r>
            <a:r>
              <a:rPr sz="1200" spc="-5" dirty="0">
                <a:latin typeface="Arial"/>
                <a:cs typeface="Arial"/>
              </a:rPr>
              <a:t>DC in Nuernberg. This solution is even </a:t>
            </a:r>
            <a:r>
              <a:rPr sz="1200" dirty="0">
                <a:latin typeface="Arial"/>
                <a:cs typeface="Arial"/>
              </a:rPr>
              <a:t>more </a:t>
            </a:r>
            <a:r>
              <a:rPr sz="1200" spc="-5" dirty="0">
                <a:latin typeface="Arial"/>
                <a:cs typeface="Arial"/>
              </a:rPr>
              <a:t>profitable  </a:t>
            </a:r>
            <a:r>
              <a:rPr sz="1200" dirty="0">
                <a:latin typeface="Arial"/>
                <a:cs typeface="Arial"/>
              </a:rPr>
              <a:t>than </a:t>
            </a:r>
            <a:r>
              <a:rPr sz="1200" spc="-5" dirty="0">
                <a:latin typeface="Arial"/>
                <a:cs typeface="Arial"/>
              </a:rPr>
              <a:t>the previous one. </a:t>
            </a:r>
            <a:r>
              <a:rPr sz="1200" spc="10" dirty="0">
                <a:latin typeface="Arial"/>
                <a:cs typeface="Arial"/>
              </a:rPr>
              <a:t>Why </a:t>
            </a:r>
            <a:r>
              <a:rPr sz="1200" dirty="0">
                <a:latin typeface="Arial"/>
                <a:cs typeface="Arial"/>
              </a:rPr>
              <a:t>do </a:t>
            </a:r>
            <a:r>
              <a:rPr sz="1200" spc="-5" dirty="0">
                <a:latin typeface="Arial"/>
                <a:cs typeface="Arial"/>
              </a:rPr>
              <a:t>you think this change occured? </a:t>
            </a:r>
            <a:r>
              <a:rPr sz="1200" spc="-10" dirty="0">
                <a:latin typeface="Arial"/>
                <a:cs typeface="Arial"/>
              </a:rPr>
              <a:t>Using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optimization  results, you might also quickly answer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CEO’s question about what the highest </a:t>
            </a:r>
            <a:r>
              <a:rPr sz="1200" spc="5" dirty="0">
                <a:latin typeface="Arial"/>
                <a:cs typeface="Arial"/>
              </a:rPr>
              <a:t>profit  </a:t>
            </a:r>
            <a:r>
              <a:rPr sz="1200" spc="-5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that </a:t>
            </a:r>
            <a:r>
              <a:rPr sz="1200" spc="-5" dirty="0">
                <a:latin typeface="Arial"/>
                <a:cs typeface="Arial"/>
              </a:rPr>
              <a:t>could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achieved in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supply chain design with two DCs (risk management!), see  Fig. </a:t>
            </a:r>
            <a:r>
              <a:rPr sz="1200" dirty="0">
                <a:latin typeface="Arial"/>
                <a:cs typeface="Arial"/>
              </a:rPr>
              <a:t>14.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00430" y="900683"/>
            <a:ext cx="5631688" cy="35341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7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169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4675758"/>
            <a:ext cx="5967095" cy="2540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14. </a:t>
            </a:r>
            <a:r>
              <a:rPr sz="1200" spc="-5" dirty="0">
                <a:latin typeface="Arial"/>
                <a:cs typeface="Arial"/>
              </a:rPr>
              <a:t>Selection of the best result </a:t>
            </a:r>
            <a:r>
              <a:rPr sz="1200" spc="-10" dirty="0">
                <a:latin typeface="Arial"/>
                <a:cs typeface="Arial"/>
              </a:rPr>
              <a:t>with </a:t>
            </a:r>
            <a:r>
              <a:rPr sz="1200" spc="-5" dirty="0">
                <a:latin typeface="Arial"/>
                <a:cs typeface="Arial"/>
              </a:rPr>
              <a:t>two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DCs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 marR="11430" algn="just">
              <a:lnSpc>
                <a:spcPts val="1380"/>
              </a:lnSpc>
            </a:pPr>
            <a:r>
              <a:rPr sz="1200" spc="15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observe in Fig. 14 that the most profitable supply chain </a:t>
            </a:r>
            <a:r>
              <a:rPr sz="1200" spc="-10" dirty="0">
                <a:latin typeface="Arial"/>
                <a:cs typeface="Arial"/>
              </a:rPr>
              <a:t>design with </a:t>
            </a:r>
            <a:r>
              <a:rPr sz="1200" spc="-5" dirty="0">
                <a:latin typeface="Arial"/>
                <a:cs typeface="Arial"/>
              </a:rPr>
              <a:t>two DCs is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option with two factories in Germany and France and two DCs in France and Ger-  many. However,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profit </a:t>
            </a:r>
            <a:r>
              <a:rPr sz="1200" dirty="0">
                <a:latin typeface="Arial"/>
                <a:cs typeface="Arial"/>
              </a:rPr>
              <a:t>from </a:t>
            </a:r>
            <a:r>
              <a:rPr sz="1200" spc="-5" dirty="0">
                <a:latin typeface="Arial"/>
                <a:cs typeface="Arial"/>
              </a:rPr>
              <a:t>this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would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10" dirty="0">
                <a:latin typeface="Arial"/>
                <a:cs typeface="Arial"/>
              </a:rPr>
              <a:t>lower </a:t>
            </a:r>
            <a:r>
              <a:rPr sz="1200" dirty="0">
                <a:latin typeface="Arial"/>
                <a:cs typeface="Arial"/>
              </a:rPr>
              <a:t>than that </a:t>
            </a:r>
            <a:r>
              <a:rPr sz="1200" spc="-5" dirty="0">
                <a:latin typeface="Arial"/>
                <a:cs typeface="Arial"/>
              </a:rPr>
              <a:t>of </a:t>
            </a:r>
            <a:r>
              <a:rPr sz="1200" spc="-10" dirty="0">
                <a:latin typeface="Arial"/>
                <a:cs typeface="Arial"/>
              </a:rPr>
              <a:t>the  </a:t>
            </a:r>
            <a:r>
              <a:rPr sz="1200" spc="-5" dirty="0">
                <a:latin typeface="Arial"/>
                <a:cs typeface="Arial"/>
              </a:rPr>
              <a:t>optimal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design. </a:t>
            </a:r>
            <a:r>
              <a:rPr sz="1200" spc="2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call this </a:t>
            </a:r>
            <a:r>
              <a:rPr sz="1200" dirty="0">
                <a:latin typeface="Arial"/>
                <a:cs typeface="Arial"/>
              </a:rPr>
              <a:t>the “costs </a:t>
            </a:r>
            <a:r>
              <a:rPr sz="1200" spc="-5" dirty="0">
                <a:latin typeface="Arial"/>
                <a:cs typeface="Arial"/>
              </a:rPr>
              <a:t>of robustness” (Ivanov</a:t>
            </a:r>
            <a:r>
              <a:rPr sz="1200" spc="-6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2018).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3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990"/>
              </a:spcBef>
            </a:pPr>
            <a:r>
              <a:rPr sz="1200" b="1" spc="-5" dirty="0">
                <a:latin typeface="Arial"/>
                <a:cs typeface="Arial"/>
              </a:rPr>
              <a:t>Variation</a:t>
            </a:r>
            <a:r>
              <a:rPr sz="1200" b="1" spc="-2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experiment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In order to </a:t>
            </a:r>
            <a:r>
              <a:rPr sz="1200" spc="-5" dirty="0">
                <a:latin typeface="Arial"/>
                <a:cs typeface="Arial"/>
              </a:rPr>
              <a:t>answer </a:t>
            </a:r>
            <a:r>
              <a:rPr sz="1200" dirty="0">
                <a:latin typeface="Arial"/>
                <a:cs typeface="Arial"/>
              </a:rPr>
              <a:t>the CEO’s </a:t>
            </a:r>
            <a:r>
              <a:rPr sz="1200" spc="-5" dirty="0">
                <a:latin typeface="Arial"/>
                <a:cs typeface="Arial"/>
              </a:rPr>
              <a:t>questions about what happens </a:t>
            </a:r>
            <a:r>
              <a:rPr sz="1200" spc="-1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demands change, facility  </a:t>
            </a:r>
            <a:r>
              <a:rPr sz="1200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grow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transportation costs decrease, you </a:t>
            </a:r>
            <a:r>
              <a:rPr sz="1200" dirty="0">
                <a:latin typeface="Arial"/>
                <a:cs typeface="Arial"/>
              </a:rPr>
              <a:t>can </a:t>
            </a:r>
            <a:r>
              <a:rPr sz="1200" spc="-5" dirty="0">
                <a:latin typeface="Arial"/>
                <a:cs typeface="Arial"/>
              </a:rPr>
              <a:t>run the variation experiment (see  details </a:t>
            </a:r>
            <a:r>
              <a:rPr sz="1200" spc="-1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Ivanov 2017). You might want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let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transportation costs range from 0.05 to  </a:t>
            </a:r>
            <a:r>
              <a:rPr sz="1200" dirty="0">
                <a:latin typeface="Arial"/>
                <a:cs typeface="Arial"/>
              </a:rPr>
              <a:t>0.5, </a:t>
            </a:r>
            <a:r>
              <a:rPr sz="1200" spc="-5" dirty="0">
                <a:latin typeface="Arial"/>
                <a:cs typeface="Arial"/>
              </a:rPr>
              <a:t>the fixed </a:t>
            </a:r>
            <a:r>
              <a:rPr sz="1200" dirty="0">
                <a:latin typeface="Arial"/>
                <a:cs typeface="Arial"/>
              </a:rPr>
              <a:t>facility costs </a:t>
            </a:r>
            <a:r>
              <a:rPr sz="1200" spc="-5" dirty="0">
                <a:latin typeface="Arial"/>
                <a:cs typeface="Arial"/>
              </a:rPr>
              <a:t>range from 50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300, and demand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changed </a:t>
            </a:r>
            <a:r>
              <a:rPr sz="1200" dirty="0">
                <a:latin typeface="Arial"/>
                <a:cs typeface="Arial"/>
              </a:rPr>
              <a:t>by 20% up or  </a:t>
            </a:r>
            <a:r>
              <a:rPr sz="1200" spc="-5" dirty="0">
                <a:latin typeface="Arial"/>
                <a:cs typeface="Arial"/>
              </a:rPr>
              <a:t>down.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2700" y="7281036"/>
            <a:ext cx="5976620" cy="35052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3175" rIns="0" bIns="0" rtlCol="0">
            <a:spAutoFit/>
          </a:bodyPr>
          <a:lstStyle/>
          <a:p>
            <a:pPr marL="17780" marR="14604">
              <a:lnSpc>
                <a:spcPts val="1380"/>
              </a:lnSpc>
              <a:spcBef>
                <a:spcPts val="25"/>
              </a:spcBef>
            </a:pPr>
            <a:r>
              <a:rPr sz="1200" spc="-5" dirty="0">
                <a:latin typeface="Arial"/>
                <a:cs typeface="Arial"/>
              </a:rPr>
              <a:t>Note: the variation experiment is possible in the </a:t>
            </a:r>
            <a:r>
              <a:rPr sz="1200" dirty="0">
                <a:latin typeface="Arial"/>
                <a:cs typeface="Arial"/>
              </a:rPr>
              <a:t>SIM </a:t>
            </a:r>
            <a:r>
              <a:rPr sz="1200" spc="-5" dirty="0">
                <a:latin typeface="Arial"/>
                <a:cs typeface="Arial"/>
              </a:rPr>
              <a:t>mode of anyLogistix. </a:t>
            </a:r>
            <a:r>
              <a:rPr sz="1200" dirty="0">
                <a:latin typeface="Arial"/>
                <a:cs typeface="Arial"/>
              </a:rPr>
              <a:t>There </a:t>
            </a:r>
            <a:r>
              <a:rPr sz="1200" spc="-5" dirty="0">
                <a:latin typeface="Arial"/>
                <a:cs typeface="Arial"/>
              </a:rPr>
              <a:t>you </a:t>
            </a:r>
            <a:r>
              <a:rPr sz="1200" spc="-10" dirty="0">
                <a:latin typeface="Arial"/>
                <a:cs typeface="Arial"/>
              </a:rPr>
              <a:t>will  </a:t>
            </a:r>
            <a:r>
              <a:rPr sz="1200" spc="-5" dirty="0">
                <a:latin typeface="Arial"/>
                <a:cs typeface="Arial"/>
              </a:rPr>
              <a:t>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define additional policies, e.g., the inventory </a:t>
            </a:r>
            <a:r>
              <a:rPr sz="1200" spc="5" dirty="0">
                <a:latin typeface="Arial"/>
                <a:cs typeface="Arial"/>
              </a:rPr>
              <a:t>control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policy.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8146160"/>
            <a:ext cx="5810885" cy="1725295"/>
          </a:xfrm>
          <a:prstGeom prst="rect">
            <a:avLst/>
          </a:prstGeom>
        </p:spPr>
        <p:txBody>
          <a:bodyPr vert="horz" wrap="square" lIns="0" tIns="27305" rIns="0" bIns="0" rtlCol="0">
            <a:spAutoFit/>
          </a:bodyPr>
          <a:lstStyle/>
          <a:p>
            <a:pPr marL="12700" marR="5080">
              <a:lnSpc>
                <a:spcPts val="1610"/>
              </a:lnSpc>
              <a:spcBef>
                <a:spcPts val="215"/>
              </a:spcBef>
            </a:pPr>
            <a:r>
              <a:rPr sz="1400" b="1" spc="-5" dirty="0">
                <a:latin typeface="Arial"/>
                <a:cs typeface="Arial"/>
              </a:rPr>
              <a:t>Four-stage, multi-period supply </a:t>
            </a:r>
            <a:r>
              <a:rPr sz="1400" b="1" dirty="0">
                <a:latin typeface="Arial"/>
                <a:cs typeface="Arial"/>
              </a:rPr>
              <a:t>chain </a:t>
            </a:r>
            <a:r>
              <a:rPr sz="1400" b="1" spc="-5" dirty="0">
                <a:latin typeface="Arial"/>
                <a:cs typeface="Arial"/>
              </a:rPr>
              <a:t>planning </a:t>
            </a:r>
            <a:r>
              <a:rPr sz="1400" b="1" dirty="0">
                <a:latin typeface="Arial"/>
                <a:cs typeface="Arial"/>
              </a:rPr>
              <a:t>with </a:t>
            </a:r>
            <a:r>
              <a:rPr sz="1400" b="1" spc="-5" dirty="0">
                <a:latin typeface="Arial"/>
                <a:cs typeface="Arial"/>
              </a:rPr>
              <a:t>capacity disrup-  tions, </a:t>
            </a:r>
            <a:r>
              <a:rPr sz="1400" b="1" spc="-10" dirty="0">
                <a:latin typeface="Arial"/>
                <a:cs typeface="Arial"/>
              </a:rPr>
              <a:t>inventory, </a:t>
            </a:r>
            <a:r>
              <a:rPr sz="1400" b="1" spc="-5" dirty="0">
                <a:latin typeface="Arial"/>
                <a:cs typeface="Arial"/>
              </a:rPr>
              <a:t>and transportation</a:t>
            </a:r>
            <a:r>
              <a:rPr sz="1400" b="1" spc="15" dirty="0">
                <a:latin typeface="Arial"/>
                <a:cs typeface="Arial"/>
              </a:rPr>
              <a:t> </a:t>
            </a:r>
            <a:r>
              <a:rPr sz="1400" b="1" spc="-5" dirty="0">
                <a:latin typeface="Arial"/>
                <a:cs typeface="Arial"/>
              </a:rPr>
              <a:t>constraints</a:t>
            </a:r>
            <a:endParaRPr sz="14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Problem</a:t>
            </a:r>
            <a:r>
              <a:rPr sz="1200" b="1" spc="-10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statement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Additional features that will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added in this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Chapter: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150">
              <a:latin typeface="Times New Roman"/>
              <a:cs typeface="Times New Roman"/>
            </a:endParaRPr>
          </a:p>
          <a:p>
            <a:pPr marL="469265" indent="-227965">
              <a:lnSpc>
                <a:spcPts val="1410"/>
              </a:lnSpc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Limited transportation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capacity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380"/>
              </a:lnSpc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Many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periods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10"/>
              </a:lnSpc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Capacity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disruptions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00430" y="900683"/>
            <a:ext cx="5776595" cy="370941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7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170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78840"/>
            <a:ext cx="5967095" cy="16751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265" indent="-227965">
              <a:lnSpc>
                <a:spcPts val="1410"/>
              </a:lnSpc>
              <a:spcBef>
                <a:spcPts val="100"/>
              </a:spcBef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Inventory holding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costs</a:t>
            </a:r>
            <a:endParaRPr sz="1200">
              <a:latin typeface="Arial"/>
              <a:cs typeface="Arial"/>
            </a:endParaRPr>
          </a:p>
          <a:p>
            <a:pPr marL="469265" indent="-227965">
              <a:lnSpc>
                <a:spcPts val="1410"/>
              </a:lnSpc>
              <a:buChar char="-"/>
              <a:tabLst>
                <a:tab pos="469265" algn="l"/>
                <a:tab pos="469900" algn="l"/>
              </a:tabLst>
            </a:pPr>
            <a:r>
              <a:rPr sz="1200" spc="-5" dirty="0">
                <a:latin typeface="Arial"/>
                <a:cs typeface="Arial"/>
              </a:rPr>
              <a:t>Limited storage</a:t>
            </a:r>
            <a:r>
              <a:rPr sz="120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capacity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100">
              <a:latin typeface="Times New Roman"/>
              <a:cs typeface="Times New Roman"/>
            </a:endParaRPr>
          </a:p>
          <a:p>
            <a:pPr marL="12700" marR="5080" algn="just">
              <a:lnSpc>
                <a:spcPts val="1380"/>
              </a:lnSpc>
            </a:pPr>
            <a:r>
              <a:rPr sz="1200" spc="-5" dirty="0">
                <a:latin typeface="Arial"/>
                <a:cs typeface="Arial"/>
              </a:rPr>
              <a:t>Assume the following problem statement based in Ivanov </a:t>
            </a:r>
            <a:r>
              <a:rPr sz="1200" dirty="0">
                <a:latin typeface="Arial"/>
                <a:cs typeface="Arial"/>
              </a:rPr>
              <a:t>et </a:t>
            </a:r>
            <a:r>
              <a:rPr sz="1200" spc="-5" dirty="0">
                <a:latin typeface="Arial"/>
                <a:cs typeface="Arial"/>
              </a:rPr>
              <a:t>al. (2014). </a:t>
            </a:r>
            <a:r>
              <a:rPr sz="1200" spc="15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investigate </a:t>
            </a:r>
            <a:r>
              <a:rPr sz="1200" dirty="0">
                <a:latin typeface="Arial"/>
                <a:cs typeface="Arial"/>
              </a:rPr>
              <a:t>a  </a:t>
            </a:r>
            <a:r>
              <a:rPr sz="1200" spc="-5" dirty="0">
                <a:latin typeface="Arial"/>
                <a:cs typeface="Arial"/>
              </a:rPr>
              <a:t>multi-stage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distribution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network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(DN)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that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10" dirty="0">
                <a:latin typeface="Arial"/>
                <a:cs typeface="Arial"/>
              </a:rPr>
              <a:t>displays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following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characteristics: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(i)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system  performance depends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the ability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operate despite perturbations; (ii) </a:t>
            </a:r>
            <a:r>
              <a:rPr sz="1200" dirty="0">
                <a:latin typeface="Arial"/>
                <a:cs typeface="Arial"/>
              </a:rPr>
              <a:t>some </a:t>
            </a:r>
            <a:r>
              <a:rPr sz="1200" spc="-5" dirty="0">
                <a:latin typeface="Arial"/>
                <a:cs typeface="Arial"/>
              </a:rPr>
              <a:t>system  elements </a:t>
            </a:r>
            <a:r>
              <a:rPr sz="1200" dirty="0">
                <a:latin typeface="Arial"/>
                <a:cs typeface="Arial"/>
              </a:rPr>
              <a:t>may </a:t>
            </a:r>
            <a:r>
              <a:rPr sz="1200" spc="-5" dirty="0">
                <a:latin typeface="Arial"/>
                <a:cs typeface="Arial"/>
              </a:rPr>
              <a:t>become unavailable due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disruptions in the </a:t>
            </a:r>
            <a:r>
              <a:rPr sz="1200" spc="10" dirty="0">
                <a:latin typeface="Arial"/>
                <a:cs typeface="Arial"/>
              </a:rPr>
              <a:t>DN, </a:t>
            </a:r>
            <a:r>
              <a:rPr sz="1200" spc="-5" dirty="0">
                <a:latin typeface="Arial"/>
                <a:cs typeface="Arial"/>
              </a:rPr>
              <a:t>and (iii) </a:t>
            </a:r>
            <a:r>
              <a:rPr sz="1200" dirty="0">
                <a:latin typeface="Arial"/>
                <a:cs typeface="Arial"/>
              </a:rPr>
              <a:t>the system </a:t>
            </a:r>
            <a:r>
              <a:rPr sz="1200" spc="-5" dirty="0">
                <a:latin typeface="Arial"/>
                <a:cs typeface="Arial"/>
              </a:rPr>
              <a:t>ex-  periences performance degradation </a:t>
            </a:r>
            <a:r>
              <a:rPr sz="1200" spc="-10" dirty="0">
                <a:latin typeface="Arial"/>
                <a:cs typeface="Arial"/>
              </a:rPr>
              <a:t>if </a:t>
            </a:r>
            <a:r>
              <a:rPr sz="1200" spc="-5" dirty="0">
                <a:latin typeface="Arial"/>
                <a:cs typeface="Arial"/>
              </a:rPr>
              <a:t>some of its elements</a:t>
            </a:r>
            <a:r>
              <a:rPr sz="1200" spc="1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fail.</a:t>
            </a:r>
            <a:endParaRPr sz="12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505"/>
              </a:spcBef>
            </a:pPr>
            <a:r>
              <a:rPr sz="1200" dirty="0">
                <a:latin typeface="Arial"/>
                <a:cs typeface="Arial"/>
              </a:rPr>
              <a:t>Consider </a:t>
            </a:r>
            <a:r>
              <a:rPr sz="1200" spc="-5" dirty="0">
                <a:latin typeface="Arial"/>
                <a:cs typeface="Arial"/>
              </a:rPr>
              <a:t>the following 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(Fig.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15).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5007990"/>
            <a:ext cx="5967095" cy="4689475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15.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 </a:t>
            </a:r>
            <a:r>
              <a:rPr sz="1200" spc="-5" dirty="0">
                <a:latin typeface="Arial"/>
                <a:cs typeface="Arial"/>
              </a:rPr>
              <a:t>design (Ivanov </a:t>
            </a:r>
            <a:r>
              <a:rPr sz="1200" dirty="0">
                <a:latin typeface="Arial"/>
                <a:cs typeface="Arial"/>
              </a:rPr>
              <a:t>et </a:t>
            </a:r>
            <a:r>
              <a:rPr sz="1200" spc="-5" dirty="0">
                <a:latin typeface="Arial"/>
                <a:cs typeface="Arial"/>
              </a:rPr>
              <a:t>al.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2014)</a:t>
            </a:r>
            <a:endParaRPr sz="1200">
              <a:latin typeface="Arial"/>
              <a:cs typeface="Arial"/>
            </a:endParaRPr>
          </a:p>
          <a:p>
            <a:pPr marL="12700" marR="5715" algn="just">
              <a:lnSpc>
                <a:spcPct val="95900"/>
              </a:lnSpc>
              <a:spcBef>
                <a:spcPts val="600"/>
              </a:spcBef>
            </a:pPr>
            <a:r>
              <a:rPr sz="1200" spc="-5" dirty="0">
                <a:latin typeface="Arial"/>
                <a:cs typeface="Arial"/>
              </a:rPr>
              <a:t>The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DN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is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composed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of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two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seaports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(nodes</a:t>
            </a:r>
            <a:r>
              <a:rPr sz="1200" spc="-5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1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6),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a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central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distribution</a:t>
            </a:r>
            <a:r>
              <a:rPr sz="1200" spc="-4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hub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(node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4),  </a:t>
            </a:r>
            <a:r>
              <a:rPr sz="1200" spc="-5" dirty="0">
                <a:latin typeface="Arial"/>
                <a:cs typeface="Arial"/>
              </a:rPr>
              <a:t>two intermediate warehouses (nodes </a:t>
            </a:r>
            <a:r>
              <a:rPr sz="1200" dirty="0">
                <a:latin typeface="Arial"/>
                <a:cs typeface="Arial"/>
              </a:rPr>
              <a:t>2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3), an </a:t>
            </a:r>
            <a:r>
              <a:rPr sz="1200" spc="-5" dirty="0">
                <a:latin typeface="Arial"/>
                <a:cs typeface="Arial"/>
              </a:rPr>
              <a:t>outsourced warehouse (node </a:t>
            </a:r>
            <a:r>
              <a:rPr sz="1200" dirty="0">
                <a:latin typeface="Arial"/>
                <a:cs typeface="Arial"/>
              </a:rPr>
              <a:t>7), and  a </a:t>
            </a:r>
            <a:r>
              <a:rPr sz="1200" spc="-5" dirty="0">
                <a:latin typeface="Arial"/>
                <a:cs typeface="Arial"/>
              </a:rPr>
              <a:t>regional distribution </a:t>
            </a:r>
            <a:r>
              <a:rPr sz="1200" dirty="0">
                <a:latin typeface="Arial"/>
                <a:cs typeface="Arial"/>
              </a:rPr>
              <a:t>centre as a </a:t>
            </a:r>
            <a:r>
              <a:rPr sz="1200" spc="-5" dirty="0">
                <a:latin typeface="Arial"/>
                <a:cs typeface="Arial"/>
              </a:rPr>
              <a:t>strategic inventory holding point (node </a:t>
            </a:r>
            <a:r>
              <a:rPr sz="1200" dirty="0">
                <a:latin typeface="Arial"/>
                <a:cs typeface="Arial"/>
              </a:rPr>
              <a:t>5). </a:t>
            </a:r>
            <a:r>
              <a:rPr sz="1200" spc="-5" dirty="0">
                <a:latin typeface="Arial"/>
                <a:cs typeface="Arial"/>
              </a:rPr>
              <a:t>Execution </a:t>
            </a:r>
            <a:r>
              <a:rPr sz="1200" spc="-10" dirty="0">
                <a:latin typeface="Arial"/>
                <a:cs typeface="Arial"/>
              </a:rPr>
              <a:t>in  </a:t>
            </a:r>
            <a:r>
              <a:rPr sz="1200" dirty="0">
                <a:latin typeface="Arial"/>
                <a:cs typeface="Arial"/>
              </a:rPr>
              <a:t>each </a:t>
            </a:r>
            <a:r>
              <a:rPr sz="1200" spc="-5" dirty="0">
                <a:latin typeface="Arial"/>
                <a:cs typeface="Arial"/>
              </a:rPr>
              <a:t>of the nodes </a:t>
            </a:r>
            <a:r>
              <a:rPr sz="1200" spc="-1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transportation </a:t>
            </a:r>
            <a:r>
              <a:rPr sz="1200" dirty="0">
                <a:latin typeface="Arial"/>
                <a:cs typeface="Arial"/>
              </a:rPr>
              <a:t>arcs </a:t>
            </a:r>
            <a:r>
              <a:rPr sz="1200" spc="-10" dirty="0">
                <a:latin typeface="Arial"/>
                <a:cs typeface="Arial"/>
              </a:rPr>
              <a:t>is </a:t>
            </a:r>
            <a:r>
              <a:rPr sz="1200" dirty="0">
                <a:latin typeface="Arial"/>
                <a:cs typeface="Arial"/>
              </a:rPr>
              <a:t>limited by </a:t>
            </a:r>
            <a:r>
              <a:rPr sz="1200" spc="-5" dirty="0">
                <a:latin typeface="Arial"/>
                <a:cs typeface="Arial"/>
              </a:rPr>
              <a:t>maximal warehouse capacity,  </a:t>
            </a:r>
            <a:r>
              <a:rPr sz="1200" dirty="0">
                <a:latin typeface="Arial"/>
                <a:cs typeface="Arial"/>
              </a:rPr>
              <a:t>processing </a:t>
            </a:r>
            <a:r>
              <a:rPr sz="1200" spc="-5" dirty="0">
                <a:latin typeface="Arial"/>
                <a:cs typeface="Arial"/>
              </a:rPr>
              <a:t>throughput,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transportation throughput,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respectively.</a:t>
            </a:r>
            <a:endParaRPr sz="1200">
              <a:latin typeface="Arial"/>
              <a:cs typeface="Arial"/>
            </a:endParaRPr>
          </a:p>
          <a:p>
            <a:pPr marL="12700" marR="5715" algn="just">
              <a:lnSpc>
                <a:spcPts val="1380"/>
              </a:lnSpc>
              <a:spcBef>
                <a:spcPts val="635"/>
              </a:spcBef>
            </a:pPr>
            <a:r>
              <a:rPr sz="1200" spc="-5" dirty="0">
                <a:latin typeface="Arial"/>
                <a:cs typeface="Arial"/>
              </a:rPr>
              <a:t>The triangles represent warehouse capacity,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numbers on the arcs </a:t>
            </a:r>
            <a:r>
              <a:rPr sz="1200" dirty="0">
                <a:latin typeface="Arial"/>
                <a:cs typeface="Arial"/>
              </a:rPr>
              <a:t>refer to </a:t>
            </a:r>
            <a:r>
              <a:rPr sz="1200" spc="-5" dirty="0">
                <a:latin typeface="Arial"/>
                <a:cs typeface="Arial"/>
              </a:rPr>
              <a:t>maximal  transportation throughput. Suppliers deliver certain order quantities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the beginning of  </a:t>
            </a:r>
            <a:r>
              <a:rPr sz="1200" dirty="0">
                <a:latin typeface="Arial"/>
                <a:cs typeface="Arial"/>
              </a:rPr>
              <a:t>each </a:t>
            </a:r>
            <a:r>
              <a:rPr sz="1200" spc="-5" dirty="0">
                <a:latin typeface="Arial"/>
                <a:cs typeface="Arial"/>
              </a:rPr>
              <a:t>period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seaports </a:t>
            </a:r>
            <a:r>
              <a:rPr sz="1200" dirty="0">
                <a:latin typeface="Arial"/>
                <a:cs typeface="Arial"/>
              </a:rPr>
              <a:t>1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6. </a:t>
            </a:r>
            <a:r>
              <a:rPr sz="1200" spc="-5" dirty="0">
                <a:latin typeface="Arial"/>
                <a:cs typeface="Arial"/>
              </a:rPr>
              <a:t>Then,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goods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processed in central distribution  </a:t>
            </a:r>
            <a:r>
              <a:rPr sz="1200" dirty="0">
                <a:latin typeface="Arial"/>
                <a:cs typeface="Arial"/>
              </a:rPr>
              <a:t>hub 4. </a:t>
            </a:r>
            <a:r>
              <a:rPr sz="1200" spc="-5" dirty="0">
                <a:latin typeface="Arial"/>
                <a:cs typeface="Arial"/>
              </a:rPr>
              <a:t>The goods from hub </a:t>
            </a:r>
            <a:r>
              <a:rPr sz="1200" dirty="0">
                <a:latin typeface="Arial"/>
                <a:cs typeface="Arial"/>
              </a:rPr>
              <a:t>1 are </a:t>
            </a:r>
            <a:r>
              <a:rPr sz="1200" spc="-5" dirty="0">
                <a:latin typeface="Arial"/>
                <a:cs typeface="Arial"/>
              </a:rPr>
              <a:t>additionally processed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intermediate terminals </a:t>
            </a:r>
            <a:r>
              <a:rPr sz="1200" dirty="0">
                <a:latin typeface="Arial"/>
                <a:cs typeface="Arial"/>
              </a:rPr>
              <a:t>2</a:t>
            </a:r>
            <a:r>
              <a:rPr sz="1200" spc="290" dirty="0">
                <a:latin typeface="Arial"/>
                <a:cs typeface="Arial"/>
              </a:rPr>
              <a:t> </a:t>
            </a:r>
            <a:r>
              <a:rPr sz="1200" spc="-10" dirty="0">
                <a:latin typeface="Arial"/>
                <a:cs typeface="Arial"/>
              </a:rPr>
              <a:t>and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ts val="1380"/>
              </a:lnSpc>
            </a:pPr>
            <a:r>
              <a:rPr sz="1200" dirty="0">
                <a:latin typeface="Arial"/>
                <a:cs typeface="Arial"/>
              </a:rPr>
              <a:t>3. </a:t>
            </a:r>
            <a:r>
              <a:rPr sz="1200" spc="-5" dirty="0">
                <a:latin typeface="Arial"/>
                <a:cs typeface="Arial"/>
              </a:rPr>
              <a:t>From hub </a:t>
            </a:r>
            <a:r>
              <a:rPr sz="1200" dirty="0">
                <a:latin typeface="Arial"/>
                <a:cs typeface="Arial"/>
              </a:rPr>
              <a:t>4, the </a:t>
            </a:r>
            <a:r>
              <a:rPr sz="1200" spc="-5" dirty="0">
                <a:latin typeface="Arial"/>
                <a:cs typeface="Arial"/>
              </a:rPr>
              <a:t>goods </a:t>
            </a:r>
            <a:r>
              <a:rPr sz="1200" dirty="0">
                <a:latin typeface="Arial"/>
                <a:cs typeface="Arial"/>
              </a:rPr>
              <a:t>are </a:t>
            </a:r>
            <a:r>
              <a:rPr sz="1200" spc="-5" dirty="0">
                <a:latin typeface="Arial"/>
                <a:cs typeface="Arial"/>
              </a:rPr>
              <a:t>moved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regional </a:t>
            </a:r>
            <a:r>
              <a:rPr sz="1200" dirty="0">
                <a:latin typeface="Arial"/>
                <a:cs typeface="Arial"/>
              </a:rPr>
              <a:t>distribution </a:t>
            </a:r>
            <a:r>
              <a:rPr sz="1200" spc="-5" dirty="0">
                <a:latin typeface="Arial"/>
                <a:cs typeface="Arial"/>
              </a:rPr>
              <a:t>center </a:t>
            </a:r>
            <a:r>
              <a:rPr sz="1200" dirty="0">
                <a:latin typeface="Arial"/>
                <a:cs typeface="Arial"/>
              </a:rPr>
              <a:t>5, </a:t>
            </a:r>
            <a:r>
              <a:rPr sz="1200" spc="-5" dirty="0">
                <a:latin typeface="Arial"/>
                <a:cs typeface="Arial"/>
              </a:rPr>
              <a:t>which </a:t>
            </a:r>
            <a:r>
              <a:rPr sz="1200" dirty="0">
                <a:latin typeface="Arial"/>
                <a:cs typeface="Arial"/>
              </a:rPr>
              <a:t>has a  </a:t>
            </a:r>
            <a:r>
              <a:rPr sz="1200" spc="-5" dirty="0">
                <a:latin typeface="Arial"/>
                <a:cs typeface="Arial"/>
              </a:rPr>
              <a:t>demand in each of </a:t>
            </a:r>
            <a:r>
              <a:rPr sz="1200" spc="-1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periods (i.e., 100 units </a:t>
            </a:r>
            <a:r>
              <a:rPr sz="1200" dirty="0">
                <a:latin typeface="Arial"/>
                <a:cs typeface="Arial"/>
              </a:rPr>
              <a:t>per </a:t>
            </a:r>
            <a:r>
              <a:rPr sz="1200" spc="-5" dirty="0">
                <a:latin typeface="Arial"/>
                <a:cs typeface="Arial"/>
              </a:rPr>
              <a:t>period). </a:t>
            </a:r>
            <a:r>
              <a:rPr sz="1200" spc="2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consider three periods.  Inventory </a:t>
            </a:r>
            <a:r>
              <a:rPr sz="1200" dirty="0">
                <a:latin typeface="Arial"/>
                <a:cs typeface="Arial"/>
              </a:rPr>
              <a:t>from </a:t>
            </a:r>
            <a:r>
              <a:rPr sz="1200" spc="-5" dirty="0">
                <a:latin typeface="Arial"/>
                <a:cs typeface="Arial"/>
              </a:rPr>
              <a:t>previous periods </a:t>
            </a:r>
            <a:r>
              <a:rPr sz="1200" dirty="0">
                <a:latin typeface="Arial"/>
                <a:cs typeface="Arial"/>
              </a:rPr>
              <a:t>may be </a:t>
            </a:r>
            <a:r>
              <a:rPr sz="1200" spc="-5" dirty="0">
                <a:latin typeface="Arial"/>
                <a:cs typeface="Arial"/>
              </a:rPr>
              <a:t>used in the following periods. Profit is computed 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revenue from </a:t>
            </a:r>
            <a:r>
              <a:rPr sz="1200" spc="-10" dirty="0">
                <a:latin typeface="Arial"/>
                <a:cs typeface="Arial"/>
              </a:rPr>
              <a:t>goods </a:t>
            </a:r>
            <a:r>
              <a:rPr sz="1200" spc="-5" dirty="0">
                <a:latin typeface="Arial"/>
                <a:cs typeface="Arial"/>
              </a:rPr>
              <a:t>delivered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node </a:t>
            </a:r>
            <a:r>
              <a:rPr sz="1200" dirty="0">
                <a:latin typeface="Arial"/>
                <a:cs typeface="Arial"/>
              </a:rPr>
              <a:t>5 minus </a:t>
            </a:r>
            <a:r>
              <a:rPr sz="1200" spc="-5" dirty="0">
                <a:latin typeface="Arial"/>
                <a:cs typeface="Arial"/>
              </a:rPr>
              <a:t>the sum of sourcing, transportation,  processing, fixed,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inventory holding </a:t>
            </a:r>
            <a:r>
              <a:rPr sz="1200" dirty="0">
                <a:latin typeface="Arial"/>
                <a:cs typeface="Arial"/>
              </a:rPr>
              <a:t>costs </a:t>
            </a:r>
            <a:r>
              <a:rPr sz="1200" spc="-5" dirty="0">
                <a:latin typeface="Arial"/>
                <a:cs typeface="Arial"/>
              </a:rPr>
              <a:t>which </a:t>
            </a:r>
            <a:r>
              <a:rPr sz="1200" dirty="0">
                <a:latin typeface="Arial"/>
                <a:cs typeface="Arial"/>
              </a:rPr>
              <a:t>are assumed to be a </a:t>
            </a:r>
            <a:r>
              <a:rPr sz="1200" spc="-5" dirty="0">
                <a:latin typeface="Arial"/>
                <a:cs typeface="Arial"/>
              </a:rPr>
              <a:t>linear function  of the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quantities.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ct val="95900"/>
              </a:lnSpc>
              <a:spcBef>
                <a:spcPts val="560"/>
              </a:spcBef>
            </a:pPr>
            <a:r>
              <a:rPr sz="1200" spc="-5" dirty="0">
                <a:latin typeface="Arial"/>
                <a:cs typeface="Arial"/>
              </a:rPr>
              <a:t>The primary problem is </a:t>
            </a:r>
            <a:r>
              <a:rPr sz="1200" dirty="0">
                <a:latin typeface="Arial"/>
                <a:cs typeface="Arial"/>
              </a:rPr>
              <a:t>to find </a:t>
            </a:r>
            <a:r>
              <a:rPr sz="1200" spc="-5" dirty="0">
                <a:latin typeface="Arial"/>
                <a:cs typeface="Arial"/>
              </a:rPr>
              <a:t>the aggregate product flows </a:t>
            </a:r>
            <a:r>
              <a:rPr sz="1200" dirty="0">
                <a:latin typeface="Arial"/>
                <a:cs typeface="Arial"/>
              </a:rPr>
              <a:t>to be </a:t>
            </a:r>
            <a:r>
              <a:rPr sz="1200" spc="-5" dirty="0">
                <a:latin typeface="Arial"/>
                <a:cs typeface="Arial"/>
              </a:rPr>
              <a:t>moved from </a:t>
            </a:r>
            <a:r>
              <a:rPr sz="1200" spc="-10" dirty="0">
                <a:latin typeface="Arial"/>
                <a:cs typeface="Arial"/>
              </a:rPr>
              <a:t>suppliers  </a:t>
            </a:r>
            <a:r>
              <a:rPr sz="1200" spc="-5" dirty="0">
                <a:latin typeface="Arial"/>
                <a:cs typeface="Arial"/>
              </a:rPr>
              <a:t>through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the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intermediate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stages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to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the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strategic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inventory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holding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point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subject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to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maxim-  izing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service level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minimizing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total </a:t>
            </a:r>
            <a:r>
              <a:rPr sz="1200" dirty="0">
                <a:latin typeface="Arial"/>
                <a:cs typeface="Arial"/>
              </a:rPr>
              <a:t>cost </a:t>
            </a:r>
            <a:r>
              <a:rPr sz="1200" spc="-5" dirty="0">
                <a:latin typeface="Arial"/>
                <a:cs typeface="Arial"/>
              </a:rPr>
              <a:t>under (i) constrained </a:t>
            </a:r>
            <a:r>
              <a:rPr sz="1200" dirty="0">
                <a:latin typeface="Arial"/>
                <a:cs typeface="Arial"/>
              </a:rPr>
              <a:t>capacities </a:t>
            </a:r>
            <a:r>
              <a:rPr sz="1200" spc="-5" dirty="0">
                <a:latin typeface="Arial"/>
                <a:cs typeface="Arial"/>
              </a:rPr>
              <a:t>and  </a:t>
            </a:r>
            <a:r>
              <a:rPr sz="1200" dirty="0">
                <a:latin typeface="Arial"/>
                <a:cs typeface="Arial"/>
              </a:rPr>
              <a:t>processing rates and </a:t>
            </a:r>
            <a:r>
              <a:rPr sz="1200" spc="-5" dirty="0">
                <a:latin typeface="Arial"/>
                <a:cs typeface="Arial"/>
              </a:rPr>
              <a:t>(ii) varying demand, supply,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DN structure </a:t>
            </a:r>
            <a:r>
              <a:rPr sz="1200" dirty="0">
                <a:latin typeface="Arial"/>
                <a:cs typeface="Arial"/>
              </a:rPr>
              <a:t>for a multi-period  case. In </a:t>
            </a:r>
            <a:r>
              <a:rPr sz="1200" spc="-5" dirty="0">
                <a:latin typeface="Arial"/>
                <a:cs typeface="Arial"/>
              </a:rPr>
              <a:t>addition, the calculated plans should suggest </a:t>
            </a:r>
            <a:r>
              <a:rPr sz="1200" spc="-10" dirty="0">
                <a:latin typeface="Arial"/>
                <a:cs typeface="Arial"/>
              </a:rPr>
              <a:t>ways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reconfigure product flows 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event of capacity disruptions.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shown in Fig. </a:t>
            </a:r>
            <a:r>
              <a:rPr sz="1200" dirty="0">
                <a:latin typeface="Arial"/>
                <a:cs typeface="Arial"/>
              </a:rPr>
              <a:t>15, </a:t>
            </a:r>
            <a:r>
              <a:rPr sz="1200" spc="-5" dirty="0">
                <a:latin typeface="Arial"/>
                <a:cs typeface="Arial"/>
              </a:rPr>
              <a:t>in period </a:t>
            </a:r>
            <a:r>
              <a:rPr sz="1200" dirty="0">
                <a:latin typeface="Arial"/>
                <a:cs typeface="Arial"/>
              </a:rPr>
              <a:t>2, </a:t>
            </a:r>
            <a:r>
              <a:rPr sz="1200" spc="-5" dirty="0">
                <a:latin typeface="Arial"/>
                <a:cs typeface="Arial"/>
              </a:rPr>
              <a:t>node </a:t>
            </a:r>
            <a:r>
              <a:rPr sz="1200" dirty="0">
                <a:latin typeface="Arial"/>
                <a:cs typeface="Arial"/>
              </a:rPr>
              <a:t>7 </a:t>
            </a:r>
            <a:r>
              <a:rPr sz="1200" spc="-5" dirty="0">
                <a:latin typeface="Arial"/>
                <a:cs typeface="Arial"/>
              </a:rPr>
              <a:t>becomes  unavailable, and in period </a:t>
            </a:r>
            <a:r>
              <a:rPr sz="1200" dirty="0">
                <a:latin typeface="Arial"/>
                <a:cs typeface="Arial"/>
              </a:rPr>
              <a:t>3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have disruptions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seaport </a:t>
            </a:r>
            <a:r>
              <a:rPr sz="1200" dirty="0">
                <a:latin typeface="Arial"/>
                <a:cs typeface="Arial"/>
              </a:rPr>
              <a:t>1 </a:t>
            </a:r>
            <a:r>
              <a:rPr sz="1200" spc="-5" dirty="0">
                <a:latin typeface="Arial"/>
                <a:cs typeface="Arial"/>
              </a:rPr>
              <a:t>and node</a:t>
            </a:r>
            <a:r>
              <a:rPr sz="1200" spc="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7.</a:t>
            </a:r>
            <a:endParaRPr sz="1200">
              <a:latin typeface="Arial"/>
              <a:cs typeface="Arial"/>
            </a:endParaRPr>
          </a:p>
          <a:p>
            <a:pPr marL="12700" algn="just">
              <a:lnSpc>
                <a:spcPct val="100000"/>
              </a:lnSpc>
              <a:spcBef>
                <a:spcPts val="1140"/>
              </a:spcBef>
            </a:pPr>
            <a:r>
              <a:rPr sz="1200" b="1" spc="-5" dirty="0">
                <a:latin typeface="Arial"/>
                <a:cs typeface="Arial"/>
              </a:rPr>
              <a:t>Setting </a:t>
            </a:r>
            <a:r>
              <a:rPr sz="1200" b="1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management </a:t>
            </a:r>
            <a:r>
              <a:rPr sz="1200" b="1" dirty="0">
                <a:latin typeface="Arial"/>
                <a:cs typeface="Arial"/>
              </a:rPr>
              <a:t>problem in </a:t>
            </a:r>
            <a:r>
              <a:rPr sz="1200" b="1" spc="-5" dirty="0">
                <a:latin typeface="Arial"/>
                <a:cs typeface="Arial"/>
              </a:rPr>
              <a:t>anyLogistix Network</a:t>
            </a:r>
            <a:r>
              <a:rPr sz="1200" b="1" spc="-15" dirty="0">
                <a:latin typeface="Arial"/>
                <a:cs typeface="Arial"/>
              </a:rPr>
              <a:t> </a:t>
            </a:r>
            <a:r>
              <a:rPr sz="1200" b="1" spc="-5" dirty="0">
                <a:latin typeface="Arial"/>
                <a:cs typeface="Arial"/>
              </a:rPr>
              <a:t>Optimizer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2618612"/>
            <a:ext cx="5759069" cy="239831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7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171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984248"/>
            <a:ext cx="5962650" cy="531495"/>
          </a:xfrm>
          <a:prstGeom prst="rect">
            <a:avLst/>
          </a:prstGeom>
        </p:spPr>
        <p:txBody>
          <a:bodyPr vert="horz" wrap="square" lIns="0" tIns="825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50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Figs 16-21, the input settings and parameters </a:t>
            </a:r>
            <a:r>
              <a:rPr sz="1200" dirty="0">
                <a:latin typeface="Arial"/>
                <a:cs typeface="Arial"/>
              </a:rPr>
              <a:t>for the </a:t>
            </a:r>
            <a:r>
              <a:rPr sz="1200" spc="-5" dirty="0">
                <a:latin typeface="Arial"/>
                <a:cs typeface="Arial"/>
              </a:rPr>
              <a:t>problem considered </a:t>
            </a:r>
            <a:r>
              <a:rPr sz="1200" dirty="0">
                <a:latin typeface="Arial"/>
                <a:cs typeface="Arial"/>
              </a:rPr>
              <a:t>are</a:t>
            </a:r>
            <a:r>
              <a:rPr sz="1200" spc="10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defined.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55"/>
              </a:spcBef>
            </a:pPr>
            <a:r>
              <a:rPr sz="1200" i="1" spc="-70" dirty="0">
                <a:solidFill>
                  <a:srgbClr val="2D74B5"/>
                </a:solidFill>
                <a:latin typeface="Trebuchet MS"/>
                <a:cs typeface="Trebuchet MS"/>
              </a:rPr>
              <a:t>Supply </a:t>
            </a:r>
            <a:r>
              <a:rPr sz="1200" i="1" spc="-60" dirty="0">
                <a:solidFill>
                  <a:srgbClr val="2D74B5"/>
                </a:solidFill>
                <a:latin typeface="Trebuchet MS"/>
                <a:cs typeface="Trebuchet MS"/>
              </a:rPr>
              <a:t>chain</a:t>
            </a:r>
            <a:r>
              <a:rPr sz="1200" i="1" spc="-114" dirty="0">
                <a:solidFill>
                  <a:srgbClr val="2D74B5"/>
                </a:solidFill>
                <a:latin typeface="Trebuchet MS"/>
                <a:cs typeface="Trebuchet MS"/>
              </a:rPr>
              <a:t> </a:t>
            </a:r>
            <a:r>
              <a:rPr sz="1200" i="1" spc="-55" dirty="0">
                <a:solidFill>
                  <a:srgbClr val="2D74B5"/>
                </a:solidFill>
                <a:latin typeface="Trebuchet MS"/>
                <a:cs typeface="Trebuchet MS"/>
              </a:rPr>
              <a:t>design</a:t>
            </a:r>
            <a:r>
              <a:rPr sz="1200" i="1" spc="-95" dirty="0">
                <a:solidFill>
                  <a:srgbClr val="2D74B5"/>
                </a:solidFill>
                <a:latin typeface="Trebuchet MS"/>
                <a:cs typeface="Trebuchet MS"/>
              </a:rPr>
              <a:t> </a:t>
            </a:r>
            <a:endParaRPr sz="12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8187308"/>
            <a:ext cx="12877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16. </a:t>
            </a:r>
            <a:r>
              <a:rPr sz="1200" spc="-5" dirty="0">
                <a:latin typeface="Arial"/>
                <a:cs typeface="Arial"/>
              </a:rPr>
              <a:t>DN</a:t>
            </a:r>
            <a:r>
              <a:rPr sz="1200" spc="-6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design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2700" y="8560053"/>
            <a:ext cx="5976620" cy="70104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3175" rIns="0" bIns="0" rtlCol="0">
            <a:spAutoFit/>
          </a:bodyPr>
          <a:lstStyle/>
          <a:p>
            <a:pPr marL="17780" marR="12700" algn="just">
              <a:lnSpc>
                <a:spcPts val="1380"/>
              </a:lnSpc>
              <a:spcBef>
                <a:spcPts val="25"/>
              </a:spcBef>
            </a:pPr>
            <a:r>
              <a:rPr sz="1200" spc="-5" dirty="0">
                <a:latin typeface="Arial"/>
                <a:cs typeface="Arial"/>
              </a:rPr>
              <a:t>Note: </a:t>
            </a:r>
            <a:r>
              <a:rPr sz="1200" dirty="0">
                <a:latin typeface="Arial"/>
                <a:cs typeface="Arial"/>
              </a:rPr>
              <a:t>In order to set </a:t>
            </a:r>
            <a:r>
              <a:rPr sz="1200" spc="-5" dirty="0">
                <a:latin typeface="Arial"/>
                <a:cs typeface="Arial"/>
              </a:rPr>
              <a:t>up storage capacity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the customer,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define an auxiliary DC in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same location. This allows </a:t>
            </a:r>
            <a:r>
              <a:rPr sz="1200" dirty="0">
                <a:latin typeface="Arial"/>
                <a:cs typeface="Arial"/>
              </a:rPr>
              <a:t>setup </a:t>
            </a:r>
            <a:r>
              <a:rPr sz="1200" spc="-5" dirty="0">
                <a:latin typeface="Arial"/>
                <a:cs typeface="Arial"/>
              </a:rPr>
              <a:t>of storage </a:t>
            </a:r>
            <a:r>
              <a:rPr sz="1200" dirty="0">
                <a:latin typeface="Arial"/>
                <a:cs typeface="Arial"/>
              </a:rPr>
              <a:t>capacity </a:t>
            </a:r>
            <a:r>
              <a:rPr sz="1200" spc="-5" dirty="0">
                <a:latin typeface="Arial"/>
                <a:cs typeface="Arial"/>
              </a:rPr>
              <a:t>without any transportation costs  </a:t>
            </a:r>
            <a:r>
              <a:rPr sz="1200" dirty="0">
                <a:latin typeface="Arial"/>
                <a:cs typeface="Arial"/>
              </a:rPr>
              <a:t>or time. In order to </a:t>
            </a:r>
            <a:r>
              <a:rPr sz="1200" spc="-5" dirty="0">
                <a:latin typeface="Arial"/>
                <a:cs typeface="Arial"/>
              </a:rPr>
              <a:t>setup the incoming flows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seaports </a:t>
            </a:r>
            <a:r>
              <a:rPr sz="1200" dirty="0">
                <a:latin typeface="Arial"/>
                <a:cs typeface="Arial"/>
              </a:rPr>
              <a:t>1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6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dirty="0">
                <a:latin typeface="Arial"/>
                <a:cs typeface="Arial"/>
              </a:rPr>
              <a:t>set up </a:t>
            </a:r>
            <a:r>
              <a:rPr sz="1200" spc="-5" dirty="0">
                <a:latin typeface="Arial"/>
                <a:cs typeface="Arial"/>
              </a:rPr>
              <a:t>auxiliary  suppliers at the </a:t>
            </a:r>
            <a:r>
              <a:rPr sz="1200" dirty="0">
                <a:latin typeface="Arial"/>
                <a:cs typeface="Arial"/>
              </a:rPr>
              <a:t>same </a:t>
            </a:r>
            <a:r>
              <a:rPr sz="1200" spc="-5" dirty="0">
                <a:latin typeface="Arial"/>
                <a:cs typeface="Arial"/>
              </a:rPr>
              <a:t>locations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seaports </a:t>
            </a:r>
            <a:r>
              <a:rPr sz="1200" dirty="0">
                <a:latin typeface="Arial"/>
                <a:cs typeface="Arial"/>
              </a:rPr>
              <a:t>1 and</a:t>
            </a:r>
            <a:r>
              <a:rPr sz="1200" spc="-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6.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00430" y="1589404"/>
            <a:ext cx="4684395" cy="403110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5688460"/>
            <a:ext cx="4086479" cy="130669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00430" y="7053579"/>
            <a:ext cx="5697728" cy="97916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7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172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80364"/>
            <a:ext cx="13233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i="1" spc="-55" dirty="0">
                <a:solidFill>
                  <a:srgbClr val="2D74B5"/>
                </a:solidFill>
                <a:latin typeface="Trebuchet MS"/>
                <a:cs typeface="Trebuchet MS"/>
              </a:rPr>
              <a:t>Demand </a:t>
            </a:r>
            <a:r>
              <a:rPr sz="1200" i="1" spc="-45" dirty="0">
                <a:solidFill>
                  <a:srgbClr val="2D74B5"/>
                </a:solidFill>
                <a:latin typeface="Trebuchet MS"/>
                <a:cs typeface="Trebuchet MS"/>
              </a:rPr>
              <a:t>and</a:t>
            </a:r>
            <a:r>
              <a:rPr sz="1200" i="1" spc="-130" dirty="0">
                <a:solidFill>
                  <a:srgbClr val="2D74B5"/>
                </a:solidFill>
                <a:latin typeface="Trebuchet MS"/>
                <a:cs typeface="Trebuchet MS"/>
              </a:rPr>
              <a:t> </a:t>
            </a:r>
            <a:r>
              <a:rPr sz="1200" i="1" spc="-70" dirty="0">
                <a:solidFill>
                  <a:srgbClr val="2D74B5"/>
                </a:solidFill>
                <a:latin typeface="Trebuchet MS"/>
                <a:cs typeface="Trebuchet MS"/>
              </a:rPr>
              <a:t>periods</a:t>
            </a:r>
            <a:r>
              <a:rPr sz="1200" i="1" spc="-165" dirty="0">
                <a:solidFill>
                  <a:srgbClr val="2D74B5"/>
                </a:solidFill>
                <a:latin typeface="Trebuchet MS"/>
                <a:cs typeface="Trebuchet MS"/>
              </a:rPr>
              <a:t> </a:t>
            </a:r>
            <a:endParaRPr sz="12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3828414"/>
            <a:ext cx="2585720" cy="531495"/>
          </a:xfrm>
          <a:prstGeom prst="rect">
            <a:avLst/>
          </a:prstGeom>
        </p:spPr>
        <p:txBody>
          <a:bodyPr vert="horz" wrap="square" lIns="0" tIns="825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5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17. </a:t>
            </a:r>
            <a:r>
              <a:rPr sz="1200" spc="-5" dirty="0">
                <a:latin typeface="Arial"/>
                <a:cs typeface="Arial"/>
              </a:rPr>
              <a:t>Demand and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periods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55"/>
              </a:spcBef>
            </a:pPr>
            <a:r>
              <a:rPr sz="1200" i="1" spc="-75" dirty="0">
                <a:solidFill>
                  <a:srgbClr val="2D74B5"/>
                </a:solidFill>
                <a:latin typeface="Trebuchet MS"/>
                <a:cs typeface="Trebuchet MS"/>
              </a:rPr>
              <a:t>Transportation </a:t>
            </a:r>
            <a:r>
              <a:rPr sz="1200" i="1" spc="-70" dirty="0">
                <a:solidFill>
                  <a:srgbClr val="2D74B5"/>
                </a:solidFill>
                <a:latin typeface="Trebuchet MS"/>
                <a:cs typeface="Trebuchet MS"/>
              </a:rPr>
              <a:t>capacities </a:t>
            </a:r>
            <a:r>
              <a:rPr sz="1200" i="1" spc="-45" dirty="0">
                <a:solidFill>
                  <a:srgbClr val="2D74B5"/>
                </a:solidFill>
                <a:latin typeface="Trebuchet MS"/>
                <a:cs typeface="Trebuchet MS"/>
              </a:rPr>
              <a:t>and</a:t>
            </a:r>
            <a:r>
              <a:rPr sz="1200" i="1" spc="-65" dirty="0">
                <a:solidFill>
                  <a:srgbClr val="2D74B5"/>
                </a:solidFill>
                <a:latin typeface="Trebuchet MS"/>
                <a:cs typeface="Trebuchet MS"/>
              </a:rPr>
              <a:t> </a:t>
            </a:r>
            <a:r>
              <a:rPr sz="1200" i="1" spc="-70" dirty="0">
                <a:solidFill>
                  <a:srgbClr val="2D74B5"/>
                </a:solidFill>
                <a:latin typeface="Trebuchet MS"/>
                <a:cs typeface="Trebuchet MS"/>
              </a:rPr>
              <a:t>disruptions</a:t>
            </a:r>
            <a:r>
              <a:rPr sz="1200" i="1" spc="-95" dirty="0">
                <a:solidFill>
                  <a:srgbClr val="2D74B5"/>
                </a:solidFill>
                <a:latin typeface="Trebuchet MS"/>
                <a:cs typeface="Trebuchet MS"/>
              </a:rPr>
              <a:t> </a:t>
            </a:r>
            <a:endParaRPr sz="1200">
              <a:latin typeface="Trebuchet MS"/>
              <a:cs typeface="Trebuchet MS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7748396"/>
            <a:ext cx="5963285" cy="1260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18. </a:t>
            </a:r>
            <a:r>
              <a:rPr sz="1200" spc="-5" dirty="0">
                <a:latin typeface="Arial"/>
                <a:cs typeface="Arial"/>
              </a:rPr>
              <a:t>Product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flows</a:t>
            </a:r>
            <a:endParaRPr sz="1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150">
              <a:latin typeface="Times New Roman"/>
              <a:cs typeface="Times New Roman"/>
            </a:endParaRPr>
          </a:p>
          <a:p>
            <a:pPr marL="12700" marR="5080" algn="just">
              <a:lnSpc>
                <a:spcPct val="95900"/>
              </a:lnSpc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“</a:t>
            </a:r>
            <a:r>
              <a:rPr sz="1200" b="1" spc="-5" dirty="0">
                <a:latin typeface="Arial"/>
                <a:cs typeface="Arial"/>
              </a:rPr>
              <a:t>Product </a:t>
            </a:r>
            <a:r>
              <a:rPr sz="1200" b="1" dirty="0">
                <a:latin typeface="Arial"/>
                <a:cs typeface="Arial"/>
              </a:rPr>
              <a:t>flows,</a:t>
            </a:r>
            <a:r>
              <a:rPr sz="1200" dirty="0">
                <a:latin typeface="Arial"/>
                <a:cs typeface="Arial"/>
              </a:rPr>
              <a:t>”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set up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constraint </a:t>
            </a:r>
            <a:r>
              <a:rPr sz="1200" dirty="0">
                <a:latin typeface="Arial"/>
                <a:cs typeface="Arial"/>
              </a:rPr>
              <a:t>on </a:t>
            </a:r>
            <a:r>
              <a:rPr sz="1200" spc="-5" dirty="0">
                <a:latin typeface="Arial"/>
                <a:cs typeface="Arial"/>
              </a:rPr>
              <a:t>the limited transportation throughput </a:t>
            </a:r>
            <a:r>
              <a:rPr sz="1200" spc="-10" dirty="0">
                <a:latin typeface="Arial"/>
                <a:cs typeface="Arial"/>
              </a:rPr>
              <a:t>in 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column “</a:t>
            </a:r>
            <a:r>
              <a:rPr sz="1200" b="1" spc="-5" dirty="0">
                <a:latin typeface="Arial"/>
                <a:cs typeface="Arial"/>
              </a:rPr>
              <a:t>Max Throughput.</a:t>
            </a:r>
            <a:r>
              <a:rPr sz="1200" spc="-5" dirty="0">
                <a:latin typeface="Arial"/>
                <a:cs typeface="Arial"/>
              </a:rPr>
              <a:t>” Moreover, </a:t>
            </a:r>
            <a:r>
              <a:rPr sz="1200" dirty="0">
                <a:latin typeface="Arial"/>
                <a:cs typeface="Arial"/>
              </a:rPr>
              <a:t>here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also set up the conditions of the in-  coming flows from suppliers </a:t>
            </a:r>
            <a:r>
              <a:rPr sz="1200" dirty="0">
                <a:latin typeface="Arial"/>
                <a:cs typeface="Arial"/>
              </a:rPr>
              <a:t>at </a:t>
            </a:r>
            <a:r>
              <a:rPr sz="1200" spc="-5" dirty="0">
                <a:latin typeface="Arial"/>
                <a:cs typeface="Arial"/>
              </a:rPr>
              <a:t>seaports </a:t>
            </a:r>
            <a:r>
              <a:rPr sz="1200" dirty="0">
                <a:latin typeface="Arial"/>
                <a:cs typeface="Arial"/>
              </a:rPr>
              <a:t>1 and 6. </a:t>
            </a:r>
            <a:r>
              <a:rPr sz="1200" spc="-5" dirty="0">
                <a:latin typeface="Arial"/>
                <a:cs typeface="Arial"/>
              </a:rPr>
              <a:t>Finally,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disruptions in the supply  chain </a:t>
            </a:r>
            <a:r>
              <a:rPr sz="1200" dirty="0">
                <a:latin typeface="Arial"/>
                <a:cs typeface="Arial"/>
              </a:rPr>
              <a:t>are set up </a:t>
            </a:r>
            <a:r>
              <a:rPr sz="1200" spc="-5" dirty="0">
                <a:latin typeface="Arial"/>
                <a:cs typeface="Arial"/>
              </a:rPr>
              <a:t>here </a:t>
            </a:r>
            <a:r>
              <a:rPr sz="1200" dirty="0">
                <a:latin typeface="Arial"/>
                <a:cs typeface="Arial"/>
              </a:rPr>
              <a:t>by explicitly </a:t>
            </a:r>
            <a:r>
              <a:rPr sz="1200" spc="-5" dirty="0">
                <a:latin typeface="Arial"/>
                <a:cs typeface="Arial"/>
              </a:rPr>
              <a:t>entering </a:t>
            </a:r>
            <a:r>
              <a:rPr sz="1200" dirty="0">
                <a:latin typeface="Arial"/>
                <a:cs typeface="Arial"/>
              </a:rPr>
              <a:t>and not </a:t>
            </a:r>
            <a:r>
              <a:rPr sz="1200" spc="-5" dirty="0">
                <a:latin typeface="Arial"/>
                <a:cs typeface="Arial"/>
              </a:rPr>
              <a:t>entering product flows in different  periods.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82700" y="9172702"/>
            <a:ext cx="5976620" cy="35052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3175" rIns="0" bIns="0" rtlCol="0">
            <a:spAutoFit/>
          </a:bodyPr>
          <a:lstStyle/>
          <a:p>
            <a:pPr marL="17780" marR="11430">
              <a:lnSpc>
                <a:spcPts val="1380"/>
              </a:lnSpc>
              <a:spcBef>
                <a:spcPts val="25"/>
              </a:spcBef>
            </a:pPr>
            <a:r>
              <a:rPr sz="1200" spc="-5" dirty="0">
                <a:latin typeface="Arial"/>
                <a:cs typeface="Arial"/>
              </a:rPr>
              <a:t>Note: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constraints are activated </a:t>
            </a:r>
            <a:r>
              <a:rPr sz="1200" dirty="0">
                <a:latin typeface="Arial"/>
                <a:cs typeface="Arial"/>
              </a:rPr>
              <a:t>by </a:t>
            </a:r>
            <a:r>
              <a:rPr sz="1200" spc="-5" dirty="0">
                <a:latin typeface="Arial"/>
                <a:cs typeface="Arial"/>
              </a:rPr>
              <a:t>setting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b="1" spc="-5" dirty="0">
                <a:latin typeface="Arial"/>
                <a:cs typeface="Arial"/>
              </a:rPr>
              <a:t>Up Penalty </a:t>
            </a:r>
            <a:r>
              <a:rPr sz="1200" dirty="0">
                <a:latin typeface="Arial"/>
                <a:cs typeface="Arial"/>
              </a:rPr>
              <a:t>as a </a:t>
            </a:r>
            <a:r>
              <a:rPr sz="1200" spc="-5" dirty="0">
                <a:latin typeface="Arial"/>
                <a:cs typeface="Arial"/>
              </a:rPr>
              <a:t>large number. If </a:t>
            </a:r>
            <a:r>
              <a:rPr sz="1200" spc="-10" dirty="0">
                <a:latin typeface="Arial"/>
                <a:cs typeface="Arial"/>
              </a:rPr>
              <a:t>the  </a:t>
            </a:r>
            <a:r>
              <a:rPr sz="1200" spc="-5" dirty="0">
                <a:latin typeface="Arial"/>
                <a:cs typeface="Arial"/>
              </a:rPr>
              <a:t>penalty is </a:t>
            </a:r>
            <a:r>
              <a:rPr sz="1200" dirty="0">
                <a:latin typeface="Arial"/>
                <a:cs typeface="Arial"/>
              </a:rPr>
              <a:t>not </a:t>
            </a:r>
            <a:r>
              <a:rPr sz="1200" spc="-5" dirty="0">
                <a:latin typeface="Arial"/>
                <a:cs typeface="Arial"/>
              </a:rPr>
              <a:t>set up, then two </a:t>
            </a:r>
            <a:r>
              <a:rPr sz="1200" dirty="0">
                <a:latin typeface="Arial"/>
                <a:cs typeface="Arial"/>
              </a:rPr>
              <a:t>situations are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possible:</a:t>
            </a:r>
            <a:endParaRPr sz="1200">
              <a:latin typeface="Arial"/>
              <a:cs typeface="Aria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900430" y="1221104"/>
            <a:ext cx="5824601" cy="63665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900430" y="2033142"/>
            <a:ext cx="3442335" cy="17113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0430" y="4608702"/>
            <a:ext cx="5759704" cy="298513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7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173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111300" y="900683"/>
            <a:ext cx="5748020" cy="87503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3175" rIns="0" bIns="0" rtlCol="0">
            <a:spAutoFit/>
          </a:bodyPr>
          <a:lstStyle/>
          <a:p>
            <a:pPr marL="246379" marR="102235" indent="-228600">
              <a:lnSpc>
                <a:spcPts val="1380"/>
              </a:lnSpc>
              <a:spcBef>
                <a:spcPts val="25"/>
              </a:spcBef>
              <a:buAutoNum type="arabicPeriod"/>
              <a:tabLst>
                <a:tab pos="247015" algn="l"/>
              </a:tabLst>
            </a:pPr>
            <a:r>
              <a:rPr sz="1200" spc="-5" dirty="0">
                <a:latin typeface="Arial"/>
                <a:cs typeface="Arial"/>
              </a:rPr>
              <a:t>Max </a:t>
            </a:r>
            <a:r>
              <a:rPr sz="1200" dirty="0">
                <a:latin typeface="Arial"/>
                <a:cs typeface="Arial"/>
              </a:rPr>
              <a:t>&gt;= min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min &gt; 0, </a:t>
            </a:r>
            <a:r>
              <a:rPr sz="1200" spc="-10" dirty="0">
                <a:latin typeface="Arial"/>
                <a:cs typeface="Arial"/>
              </a:rPr>
              <a:t>down </a:t>
            </a:r>
            <a:r>
              <a:rPr sz="1200" spc="-5" dirty="0">
                <a:latin typeface="Arial"/>
                <a:cs typeface="Arial"/>
              </a:rPr>
              <a:t>penalty </a:t>
            </a:r>
            <a:r>
              <a:rPr sz="1200" dirty="0">
                <a:latin typeface="Arial"/>
                <a:cs typeface="Arial"/>
              </a:rPr>
              <a:t>= up </a:t>
            </a:r>
            <a:r>
              <a:rPr sz="1200" spc="-5" dirty="0">
                <a:latin typeface="Arial"/>
                <a:cs typeface="Arial"/>
              </a:rPr>
              <a:t>penalty </a:t>
            </a:r>
            <a:r>
              <a:rPr sz="1200" dirty="0">
                <a:latin typeface="Arial"/>
                <a:cs typeface="Arial"/>
              </a:rPr>
              <a:t>= 0, </a:t>
            </a:r>
            <a:r>
              <a:rPr sz="1200" spc="-5" dirty="0">
                <a:latin typeface="Arial"/>
                <a:cs typeface="Arial"/>
              </a:rPr>
              <a:t>then </a:t>
            </a:r>
            <a:r>
              <a:rPr sz="1200" dirty="0">
                <a:latin typeface="Arial"/>
                <a:cs typeface="Arial"/>
              </a:rPr>
              <a:t>max </a:t>
            </a:r>
            <a:r>
              <a:rPr sz="1200" spc="-5" dirty="0">
                <a:latin typeface="Arial"/>
                <a:cs typeface="Arial"/>
              </a:rPr>
              <a:t>throughput is  considered fixed, i.e., the flows will exactly </a:t>
            </a:r>
            <a:r>
              <a:rPr sz="1200" dirty="0">
                <a:latin typeface="Arial"/>
                <a:cs typeface="Arial"/>
              </a:rPr>
              <a:t>equal </a:t>
            </a:r>
            <a:r>
              <a:rPr sz="1200" spc="-5" dirty="0">
                <a:latin typeface="Arial"/>
                <a:cs typeface="Arial"/>
              </a:rPr>
              <a:t>the value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column </a:t>
            </a:r>
            <a:r>
              <a:rPr sz="1200" spc="5" dirty="0">
                <a:latin typeface="Arial"/>
                <a:cs typeface="Arial"/>
              </a:rPr>
              <a:t>“</a:t>
            </a:r>
            <a:r>
              <a:rPr sz="1200" b="1" spc="5" dirty="0">
                <a:latin typeface="Arial"/>
                <a:cs typeface="Arial"/>
              </a:rPr>
              <a:t>max  </a:t>
            </a:r>
            <a:r>
              <a:rPr sz="1200" b="1" spc="-5" dirty="0">
                <a:latin typeface="Arial"/>
                <a:cs typeface="Arial"/>
              </a:rPr>
              <a:t>throughput</a:t>
            </a:r>
            <a:r>
              <a:rPr sz="1200" spc="-5" dirty="0">
                <a:latin typeface="Arial"/>
                <a:cs typeface="Arial"/>
              </a:rPr>
              <a:t>”. Fixed is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value that </a:t>
            </a:r>
            <a:r>
              <a:rPr sz="1200" dirty="0">
                <a:latin typeface="Arial"/>
                <a:cs typeface="Arial"/>
              </a:rPr>
              <a:t>cannot </a:t>
            </a:r>
            <a:r>
              <a:rPr sz="1200" spc="-5" dirty="0">
                <a:latin typeface="Arial"/>
                <a:cs typeface="Arial"/>
              </a:rPr>
              <a:t>be</a:t>
            </a:r>
            <a:r>
              <a:rPr sz="1200" spc="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violated.</a:t>
            </a:r>
            <a:endParaRPr sz="1200">
              <a:latin typeface="Arial"/>
              <a:cs typeface="Arial"/>
            </a:endParaRPr>
          </a:p>
          <a:p>
            <a:pPr marL="246379" marR="328295" indent="-228600">
              <a:lnSpc>
                <a:spcPts val="1380"/>
              </a:lnSpc>
              <a:buAutoNum type="arabicPeriod"/>
              <a:tabLst>
                <a:tab pos="247015" algn="l"/>
              </a:tabLst>
            </a:pPr>
            <a:r>
              <a:rPr sz="1200" spc="-5" dirty="0">
                <a:latin typeface="Arial"/>
                <a:cs typeface="Arial"/>
              </a:rPr>
              <a:t>Max </a:t>
            </a:r>
            <a:r>
              <a:rPr sz="1200" dirty="0">
                <a:latin typeface="Arial"/>
                <a:cs typeface="Arial"/>
              </a:rPr>
              <a:t>&gt;= min </a:t>
            </a:r>
            <a:r>
              <a:rPr sz="1200" spc="-5" dirty="0">
                <a:latin typeface="Arial"/>
                <a:cs typeface="Arial"/>
              </a:rPr>
              <a:t>and </a:t>
            </a:r>
            <a:r>
              <a:rPr sz="1200" dirty="0">
                <a:latin typeface="Arial"/>
                <a:cs typeface="Arial"/>
              </a:rPr>
              <a:t>min = 0, </a:t>
            </a:r>
            <a:r>
              <a:rPr sz="1200" spc="-10" dirty="0">
                <a:latin typeface="Arial"/>
                <a:cs typeface="Arial"/>
              </a:rPr>
              <a:t>down </a:t>
            </a:r>
            <a:r>
              <a:rPr sz="1200" spc="-5" dirty="0">
                <a:latin typeface="Arial"/>
                <a:cs typeface="Arial"/>
              </a:rPr>
              <a:t>penalty </a:t>
            </a:r>
            <a:r>
              <a:rPr sz="1200" dirty="0">
                <a:latin typeface="Arial"/>
                <a:cs typeface="Arial"/>
              </a:rPr>
              <a:t>= up </a:t>
            </a:r>
            <a:r>
              <a:rPr sz="1200" spc="-5" dirty="0">
                <a:latin typeface="Arial"/>
                <a:cs typeface="Arial"/>
              </a:rPr>
              <a:t>penalty </a:t>
            </a:r>
            <a:r>
              <a:rPr sz="1200" dirty="0">
                <a:latin typeface="Arial"/>
                <a:cs typeface="Arial"/>
              </a:rPr>
              <a:t>= 0, </a:t>
            </a:r>
            <a:r>
              <a:rPr sz="1200" spc="-5" dirty="0">
                <a:latin typeface="Arial"/>
                <a:cs typeface="Arial"/>
              </a:rPr>
              <a:t>then the throughput  constraint is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ignored.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2700" y="1954021"/>
            <a:ext cx="5976620" cy="525780"/>
          </a:xfrm>
          <a:prstGeom prst="rect">
            <a:avLst/>
          </a:prstGeom>
          <a:solidFill>
            <a:srgbClr val="F1F1F1"/>
          </a:solidFill>
        </p:spPr>
        <p:txBody>
          <a:bodyPr vert="horz" wrap="square" lIns="0" tIns="2540" rIns="0" bIns="0" rtlCol="0">
            <a:spAutoFit/>
          </a:bodyPr>
          <a:lstStyle/>
          <a:p>
            <a:pPr marL="17780" marR="85725">
              <a:lnSpc>
                <a:spcPts val="1380"/>
              </a:lnSpc>
              <a:spcBef>
                <a:spcPts val="20"/>
              </a:spcBef>
            </a:pPr>
            <a:r>
              <a:rPr sz="1200" spc="-5" dirty="0">
                <a:latin typeface="Arial"/>
                <a:cs typeface="Arial"/>
              </a:rPr>
              <a:t>Note: In "</a:t>
            </a:r>
            <a:r>
              <a:rPr sz="1200" b="1" spc="-5" dirty="0">
                <a:latin typeface="Arial"/>
                <a:cs typeface="Arial"/>
              </a:rPr>
              <a:t>Product Storages,</a:t>
            </a:r>
            <a:r>
              <a:rPr sz="1200" spc="-5" dirty="0">
                <a:latin typeface="Arial"/>
                <a:cs typeface="Arial"/>
              </a:rPr>
              <a:t>" you need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define data separately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"DCs" and “Facto-  ries”; </a:t>
            </a:r>
            <a:r>
              <a:rPr sz="1200" dirty="0">
                <a:latin typeface="Arial"/>
                <a:cs typeface="Arial"/>
              </a:rPr>
              <a:t>do </a:t>
            </a:r>
            <a:r>
              <a:rPr sz="1200" spc="-5" dirty="0">
                <a:latin typeface="Arial"/>
                <a:cs typeface="Arial"/>
              </a:rPr>
              <a:t>not </a:t>
            </a:r>
            <a:r>
              <a:rPr sz="1200" dirty="0">
                <a:latin typeface="Arial"/>
                <a:cs typeface="Arial"/>
              </a:rPr>
              <a:t>use </a:t>
            </a:r>
            <a:r>
              <a:rPr sz="1200" spc="-5" dirty="0">
                <a:latin typeface="Arial"/>
                <a:cs typeface="Arial"/>
              </a:rPr>
              <a:t>the default setting "All </a:t>
            </a:r>
            <a:r>
              <a:rPr sz="1200" dirty="0">
                <a:latin typeface="Arial"/>
                <a:cs typeface="Arial"/>
              </a:rPr>
              <a:t>sites". </a:t>
            </a:r>
            <a:r>
              <a:rPr sz="1200" spc="-5" dirty="0">
                <a:latin typeface="Arial"/>
                <a:cs typeface="Arial"/>
              </a:rPr>
              <a:t>Do </a:t>
            </a:r>
            <a:r>
              <a:rPr sz="1200" dirty="0">
                <a:latin typeface="Arial"/>
                <a:cs typeface="Arial"/>
              </a:rPr>
              <a:t>not </a:t>
            </a:r>
            <a:r>
              <a:rPr sz="1200" spc="-5" dirty="0">
                <a:latin typeface="Arial"/>
                <a:cs typeface="Arial"/>
              </a:rPr>
              <a:t>forget to activate </a:t>
            </a:r>
            <a:r>
              <a:rPr sz="1200" spc="5" dirty="0">
                <a:latin typeface="Arial"/>
                <a:cs typeface="Arial"/>
              </a:rPr>
              <a:t>"</a:t>
            </a:r>
            <a:r>
              <a:rPr sz="1200" b="1" spc="5" dirty="0">
                <a:latin typeface="Arial"/>
                <a:cs typeface="Arial"/>
              </a:rPr>
              <a:t>Expand  </a:t>
            </a:r>
            <a:r>
              <a:rPr sz="1200" b="1" spc="-5" dirty="0">
                <a:latin typeface="Arial"/>
                <a:cs typeface="Arial"/>
              </a:rPr>
              <a:t>sources.</a:t>
            </a:r>
            <a:r>
              <a:rPr sz="1200" spc="-5" dirty="0">
                <a:latin typeface="Arial"/>
                <a:cs typeface="Arial"/>
              </a:rPr>
              <a:t>" </a:t>
            </a:r>
            <a:r>
              <a:rPr sz="1200" spc="-10" dirty="0">
                <a:latin typeface="Arial"/>
                <a:cs typeface="Arial"/>
              </a:rPr>
              <a:t>Do </a:t>
            </a:r>
            <a:r>
              <a:rPr sz="1200" spc="-5" dirty="0">
                <a:latin typeface="Arial"/>
                <a:cs typeface="Arial"/>
              </a:rPr>
              <a:t>not use penalties </a:t>
            </a:r>
            <a:r>
              <a:rPr sz="1200" spc="-10" dirty="0">
                <a:latin typeface="Arial"/>
                <a:cs typeface="Arial"/>
              </a:rPr>
              <a:t>if </a:t>
            </a:r>
            <a:r>
              <a:rPr sz="1200" dirty="0">
                <a:latin typeface="Arial"/>
                <a:cs typeface="Arial"/>
              </a:rPr>
              <a:t>min and max </a:t>
            </a:r>
            <a:r>
              <a:rPr sz="1200" spc="-5" dirty="0">
                <a:latin typeface="Arial"/>
                <a:cs typeface="Arial"/>
              </a:rPr>
              <a:t>throughputs </a:t>
            </a:r>
            <a:r>
              <a:rPr sz="1200" dirty="0">
                <a:latin typeface="Arial"/>
                <a:cs typeface="Arial"/>
              </a:rPr>
              <a:t>are not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defined.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8288" y="2633217"/>
            <a:ext cx="249872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19, </a:t>
            </a:r>
            <a:r>
              <a:rPr sz="1200" spc="-5" dirty="0">
                <a:latin typeface="Arial"/>
                <a:cs typeface="Arial"/>
              </a:rPr>
              <a:t>paths setting is illustrated.</a:t>
            </a:r>
            <a:endParaRPr sz="12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88288" y="5971413"/>
            <a:ext cx="1898650" cy="531495"/>
          </a:xfrm>
          <a:prstGeom prst="rect">
            <a:avLst/>
          </a:prstGeom>
        </p:spPr>
        <p:txBody>
          <a:bodyPr vert="horz" wrap="square" lIns="0" tIns="825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5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19.</a:t>
            </a:r>
            <a:r>
              <a:rPr sz="1200" spc="-5" dirty="0">
                <a:latin typeface="Arial"/>
                <a:cs typeface="Arial"/>
              </a:rPr>
              <a:t> Paths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50"/>
              </a:spcBef>
            </a:pPr>
            <a:r>
              <a:rPr sz="1200" i="1" spc="-50" dirty="0">
                <a:solidFill>
                  <a:srgbClr val="2D74B5"/>
                </a:solidFill>
                <a:latin typeface="Trebuchet MS"/>
                <a:cs typeface="Trebuchet MS"/>
              </a:rPr>
              <a:t>Warehouse </a:t>
            </a:r>
            <a:r>
              <a:rPr sz="1200" i="1" spc="-60" dirty="0">
                <a:solidFill>
                  <a:srgbClr val="2D74B5"/>
                </a:solidFill>
                <a:latin typeface="Trebuchet MS"/>
                <a:cs typeface="Trebuchet MS"/>
              </a:rPr>
              <a:t>storage</a:t>
            </a:r>
            <a:r>
              <a:rPr sz="1200" i="1" spc="-145" dirty="0">
                <a:solidFill>
                  <a:srgbClr val="2D74B5"/>
                </a:solidFill>
                <a:latin typeface="Trebuchet MS"/>
                <a:cs typeface="Trebuchet MS"/>
              </a:rPr>
              <a:t> </a:t>
            </a:r>
            <a:r>
              <a:rPr sz="1200" i="1" spc="-65" dirty="0">
                <a:solidFill>
                  <a:srgbClr val="2D74B5"/>
                </a:solidFill>
                <a:latin typeface="Trebuchet MS"/>
                <a:cs typeface="Trebuchet MS"/>
              </a:rPr>
              <a:t>capacities</a:t>
            </a:r>
            <a:r>
              <a:rPr sz="1200" i="1" spc="-95" dirty="0">
                <a:solidFill>
                  <a:srgbClr val="2D74B5"/>
                </a:solidFill>
                <a:latin typeface="Trebuchet MS"/>
                <a:cs typeface="Trebuchet MS"/>
              </a:rPr>
              <a:t> </a:t>
            </a:r>
            <a:endParaRPr sz="1200">
              <a:latin typeface="Trebuchet MS"/>
              <a:cs typeface="Trebuchet MS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88288" y="9576003"/>
            <a:ext cx="212534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20. </a:t>
            </a:r>
            <a:r>
              <a:rPr sz="1200" spc="-5" dirty="0">
                <a:latin typeface="Arial"/>
                <a:cs typeface="Arial"/>
              </a:rPr>
              <a:t>Storage capacity</a:t>
            </a:r>
            <a:r>
              <a:rPr sz="1200" spc="-6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setup</a:t>
            </a:r>
            <a:endParaRPr sz="12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900430" y="3005962"/>
            <a:ext cx="5915660" cy="305612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900430" y="6575856"/>
            <a:ext cx="5760212" cy="294386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7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174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80364"/>
            <a:ext cx="10795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i="1" spc="-70" dirty="0">
                <a:solidFill>
                  <a:srgbClr val="2D74B5"/>
                </a:solidFill>
                <a:latin typeface="Trebuchet MS"/>
                <a:cs typeface="Trebuchet MS"/>
              </a:rPr>
              <a:t>Costs </a:t>
            </a:r>
            <a:r>
              <a:rPr sz="1200" i="1" spc="-45" dirty="0">
                <a:solidFill>
                  <a:srgbClr val="2D74B5"/>
                </a:solidFill>
                <a:latin typeface="Trebuchet MS"/>
                <a:cs typeface="Trebuchet MS"/>
              </a:rPr>
              <a:t>and</a:t>
            </a:r>
            <a:r>
              <a:rPr sz="1200" i="1" spc="-105" dirty="0">
                <a:solidFill>
                  <a:srgbClr val="2D74B5"/>
                </a:solidFill>
                <a:latin typeface="Trebuchet MS"/>
                <a:cs typeface="Trebuchet MS"/>
              </a:rPr>
              <a:t> </a:t>
            </a:r>
            <a:r>
              <a:rPr sz="1200" i="1" spc="-85" dirty="0">
                <a:solidFill>
                  <a:srgbClr val="2D74B5"/>
                </a:solidFill>
                <a:latin typeface="Trebuchet MS"/>
                <a:cs typeface="Trebuchet MS"/>
              </a:rPr>
              <a:t>profits</a:t>
            </a:r>
            <a:r>
              <a:rPr sz="1200" i="1" spc="-95" dirty="0">
                <a:solidFill>
                  <a:srgbClr val="2D74B5"/>
                </a:solidFill>
                <a:latin typeface="Trebuchet MS"/>
                <a:cs typeface="Trebuchet MS"/>
              </a:rPr>
              <a:t> </a:t>
            </a:r>
            <a:endParaRPr sz="12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7221092"/>
            <a:ext cx="17195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21. </a:t>
            </a:r>
            <a:r>
              <a:rPr sz="1200" spc="-5" dirty="0">
                <a:latin typeface="Arial"/>
                <a:cs typeface="Arial"/>
              </a:rPr>
              <a:t>Costs </a:t>
            </a:r>
            <a:r>
              <a:rPr sz="1200" dirty="0">
                <a:latin typeface="Arial"/>
                <a:cs typeface="Arial"/>
              </a:rPr>
              <a:t>and</a:t>
            </a:r>
            <a:r>
              <a:rPr sz="1200" spc="-6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profits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1162684"/>
            <a:ext cx="4190746" cy="128206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2520949"/>
            <a:ext cx="5541137" cy="390397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6501383"/>
            <a:ext cx="5579237" cy="66459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7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175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810006"/>
            <a:ext cx="3083560" cy="528955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200" b="1" dirty="0">
                <a:latin typeface="Arial"/>
                <a:cs typeface="Arial"/>
              </a:rPr>
              <a:t>Network optimization</a:t>
            </a:r>
            <a:r>
              <a:rPr sz="1200" b="1" spc="-40" dirty="0">
                <a:latin typeface="Arial"/>
                <a:cs typeface="Arial"/>
              </a:rPr>
              <a:t> </a:t>
            </a:r>
            <a:r>
              <a:rPr sz="1200" b="1" dirty="0">
                <a:latin typeface="Arial"/>
                <a:cs typeface="Arial"/>
              </a:rPr>
              <a:t>results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4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22 </a:t>
            </a:r>
            <a:r>
              <a:rPr sz="1200" spc="-5" dirty="0">
                <a:latin typeface="Arial"/>
                <a:cs typeface="Arial"/>
              </a:rPr>
              <a:t>presents network optimization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results.</a:t>
            </a:r>
            <a:endParaRPr sz="12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88288" y="6521576"/>
            <a:ext cx="5967095" cy="3035935"/>
          </a:xfrm>
          <a:prstGeom prst="rect">
            <a:avLst/>
          </a:prstGeom>
        </p:spPr>
        <p:txBody>
          <a:bodyPr vert="horz" wrap="square" lIns="0" tIns="812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40"/>
              </a:spcBef>
            </a:pPr>
            <a:r>
              <a:rPr sz="1200" spc="-5" dirty="0">
                <a:latin typeface="Arial"/>
                <a:cs typeface="Arial"/>
              </a:rPr>
              <a:t>Fig. </a:t>
            </a:r>
            <a:r>
              <a:rPr sz="1200" dirty="0">
                <a:latin typeface="Arial"/>
                <a:cs typeface="Arial"/>
              </a:rPr>
              <a:t>22. </a:t>
            </a:r>
            <a:r>
              <a:rPr sz="1200" spc="-5" dirty="0">
                <a:latin typeface="Arial"/>
                <a:cs typeface="Arial"/>
              </a:rPr>
              <a:t>Network optimization</a:t>
            </a:r>
            <a:r>
              <a:rPr sz="1200" spc="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results</a:t>
            </a:r>
            <a:endParaRPr sz="1200">
              <a:latin typeface="Arial"/>
              <a:cs typeface="Arial"/>
            </a:endParaRPr>
          </a:p>
          <a:p>
            <a:pPr marL="12700" marR="6350" algn="just">
              <a:lnSpc>
                <a:spcPts val="1380"/>
              </a:lnSpc>
              <a:spcBef>
                <a:spcPts val="635"/>
              </a:spcBef>
            </a:pPr>
            <a:r>
              <a:rPr sz="1200" dirty="0">
                <a:latin typeface="Arial"/>
                <a:cs typeface="Arial"/>
              </a:rPr>
              <a:t>It </a:t>
            </a:r>
            <a:r>
              <a:rPr sz="1200" spc="-5" dirty="0">
                <a:latin typeface="Arial"/>
                <a:cs typeface="Arial"/>
              </a:rPr>
              <a:t>can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observed from Fig. 22 that </a:t>
            </a:r>
            <a:r>
              <a:rPr sz="1200" dirty="0">
                <a:latin typeface="Arial"/>
                <a:cs typeface="Arial"/>
              </a:rPr>
              <a:t>a </a:t>
            </a:r>
            <a:r>
              <a:rPr sz="1200" spc="-5" dirty="0">
                <a:latin typeface="Arial"/>
                <a:cs typeface="Arial"/>
              </a:rPr>
              <a:t>total profit of 68.1 monetary units can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achieved  whereby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demand </a:t>
            </a:r>
            <a:r>
              <a:rPr sz="1200" spc="-10" dirty="0">
                <a:latin typeface="Arial"/>
                <a:cs typeface="Arial"/>
              </a:rPr>
              <a:t>is </a:t>
            </a:r>
            <a:r>
              <a:rPr sz="1200" spc="-5" dirty="0">
                <a:latin typeface="Arial"/>
                <a:cs typeface="Arial"/>
              </a:rPr>
              <a:t>100% </a:t>
            </a:r>
            <a:r>
              <a:rPr sz="1200" dirty="0">
                <a:latin typeface="Arial"/>
                <a:cs typeface="Arial"/>
              </a:rPr>
              <a:t>met. The </a:t>
            </a:r>
            <a:r>
              <a:rPr sz="1200" spc="-5" dirty="0">
                <a:latin typeface="Arial"/>
                <a:cs typeface="Arial"/>
              </a:rPr>
              <a:t>network optimal distribution plan </a:t>
            </a:r>
            <a:r>
              <a:rPr sz="1200" dirty="0">
                <a:latin typeface="Arial"/>
                <a:cs typeface="Arial"/>
              </a:rPr>
              <a:t>has </a:t>
            </a:r>
            <a:r>
              <a:rPr sz="1200" spc="-5" dirty="0">
                <a:latin typeface="Arial"/>
                <a:cs typeface="Arial"/>
              </a:rPr>
              <a:t>also </a:t>
            </a:r>
            <a:r>
              <a:rPr sz="1200" spc="5" dirty="0">
                <a:latin typeface="Arial"/>
                <a:cs typeface="Arial"/>
              </a:rPr>
              <a:t>been  </a:t>
            </a:r>
            <a:r>
              <a:rPr sz="1200" spc="-5" dirty="0">
                <a:latin typeface="Arial"/>
                <a:cs typeface="Arial"/>
              </a:rPr>
              <a:t>computed subject </a:t>
            </a:r>
            <a:r>
              <a:rPr sz="1200" dirty="0">
                <a:latin typeface="Arial"/>
                <a:cs typeface="Arial"/>
              </a:rPr>
              <a:t>to </a:t>
            </a:r>
            <a:r>
              <a:rPr sz="1200" spc="-5" dirty="0">
                <a:latin typeface="Arial"/>
                <a:cs typeface="Arial"/>
              </a:rPr>
              <a:t>the considered disruption scenario. </a:t>
            </a:r>
            <a:r>
              <a:rPr sz="1200" dirty="0">
                <a:latin typeface="Arial"/>
                <a:cs typeface="Arial"/>
              </a:rPr>
              <a:t>This </a:t>
            </a:r>
            <a:r>
              <a:rPr sz="1200" spc="-5" dirty="0">
                <a:latin typeface="Arial"/>
                <a:cs typeface="Arial"/>
              </a:rPr>
              <a:t>plan can </a:t>
            </a:r>
            <a:r>
              <a:rPr sz="1200" dirty="0">
                <a:latin typeface="Arial"/>
                <a:cs typeface="Arial"/>
              </a:rPr>
              <a:t>be </a:t>
            </a:r>
            <a:r>
              <a:rPr sz="1200" spc="-5" dirty="0">
                <a:latin typeface="Arial"/>
                <a:cs typeface="Arial"/>
              </a:rPr>
              <a:t>used </a:t>
            </a:r>
            <a:r>
              <a:rPr sz="1200" dirty="0">
                <a:latin typeface="Arial"/>
                <a:cs typeface="Arial"/>
              </a:rPr>
              <a:t>as a </a:t>
            </a:r>
            <a:r>
              <a:rPr sz="1200" spc="-5" dirty="0">
                <a:latin typeface="Arial"/>
                <a:cs typeface="Arial"/>
              </a:rPr>
              <a:t>con-  tingency/recovery plan in the event of the real</a:t>
            </a:r>
            <a:r>
              <a:rPr sz="1200" spc="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disruptions.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105"/>
              </a:spcBef>
            </a:pPr>
            <a:r>
              <a:rPr sz="1200" b="1" spc="-5" dirty="0">
                <a:latin typeface="Arial"/>
                <a:cs typeface="Arial"/>
              </a:rPr>
              <a:t>Additional features</a:t>
            </a:r>
            <a:endParaRPr sz="1200">
              <a:latin typeface="Arial"/>
              <a:cs typeface="Arial"/>
            </a:endParaRPr>
          </a:p>
          <a:p>
            <a:pPr marL="12700" marR="5080" algn="just">
              <a:lnSpc>
                <a:spcPct val="95900"/>
              </a:lnSpc>
              <a:spcBef>
                <a:spcPts val="600"/>
              </a:spcBef>
            </a:pPr>
            <a:r>
              <a:rPr sz="1200" dirty="0">
                <a:latin typeface="Arial"/>
                <a:cs typeface="Arial"/>
              </a:rPr>
              <a:t>In </a:t>
            </a:r>
            <a:r>
              <a:rPr sz="1200" spc="-5" dirty="0">
                <a:latin typeface="Arial"/>
                <a:cs typeface="Arial"/>
              </a:rPr>
              <a:t>the </a:t>
            </a:r>
            <a:r>
              <a:rPr sz="1200" spc="-10" dirty="0">
                <a:latin typeface="Arial"/>
                <a:cs typeface="Arial"/>
              </a:rPr>
              <a:t>given </a:t>
            </a:r>
            <a:r>
              <a:rPr sz="1200" spc="-5" dirty="0">
                <a:latin typeface="Arial"/>
                <a:cs typeface="Arial"/>
              </a:rPr>
              <a:t>example, </a:t>
            </a:r>
            <a:r>
              <a:rPr sz="1200" spc="-10" dirty="0">
                <a:latin typeface="Arial"/>
                <a:cs typeface="Arial"/>
              </a:rPr>
              <a:t>we </a:t>
            </a:r>
            <a:r>
              <a:rPr sz="1200" spc="-5" dirty="0">
                <a:latin typeface="Arial"/>
                <a:cs typeface="Arial"/>
              </a:rPr>
              <a:t>applied some of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network optimization functionality </a:t>
            </a:r>
            <a:r>
              <a:rPr sz="1200" spc="-10" dirty="0">
                <a:latin typeface="Arial"/>
                <a:cs typeface="Arial"/>
              </a:rPr>
              <a:t>of  </a:t>
            </a:r>
            <a:r>
              <a:rPr sz="1200" spc="-5" dirty="0">
                <a:latin typeface="Arial"/>
                <a:cs typeface="Arial"/>
              </a:rPr>
              <a:t>anyLogistix. Indeed, anyLogistix network optimizer </a:t>
            </a:r>
            <a:r>
              <a:rPr sz="1200" dirty="0">
                <a:latin typeface="Arial"/>
                <a:cs typeface="Arial"/>
              </a:rPr>
              <a:t>can do much </a:t>
            </a:r>
            <a:r>
              <a:rPr sz="1200" spc="-5" dirty="0">
                <a:latin typeface="Arial"/>
                <a:cs typeface="Arial"/>
              </a:rPr>
              <a:t>more. </a:t>
            </a:r>
            <a:r>
              <a:rPr sz="1200" dirty="0">
                <a:latin typeface="Arial"/>
                <a:cs typeface="Arial"/>
              </a:rPr>
              <a:t>For </a:t>
            </a:r>
            <a:r>
              <a:rPr sz="1200" spc="-5" dirty="0">
                <a:latin typeface="Arial"/>
                <a:cs typeface="Arial"/>
              </a:rPr>
              <a:t>example, </a:t>
            </a:r>
            <a:r>
              <a:rPr sz="1200" spc="-10" dirty="0">
                <a:latin typeface="Arial"/>
                <a:cs typeface="Arial"/>
              </a:rPr>
              <a:t>you  </a:t>
            </a:r>
            <a:r>
              <a:rPr sz="1200" dirty="0">
                <a:latin typeface="Arial"/>
                <a:cs typeface="Arial"/>
              </a:rPr>
              <a:t>may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extend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the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problem</a:t>
            </a:r>
            <a:r>
              <a:rPr sz="1200" spc="-1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statements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by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adding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new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parameters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dirty="0">
                <a:latin typeface="Arial"/>
                <a:cs typeface="Arial"/>
              </a:rPr>
              <a:t>or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constraints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in</a:t>
            </a:r>
            <a:r>
              <a:rPr sz="1200" spc="-1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terms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of  </a:t>
            </a:r>
            <a:r>
              <a:rPr sz="1200" dirty="0">
                <a:latin typeface="Arial"/>
                <a:cs typeface="Arial"/>
              </a:rPr>
              <a:t>processing </a:t>
            </a:r>
            <a:r>
              <a:rPr sz="1200" spc="-5" dirty="0">
                <a:latin typeface="Arial"/>
                <a:cs typeface="Arial"/>
              </a:rPr>
              <a:t>time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costs at the DCs, considering demand </a:t>
            </a:r>
            <a:r>
              <a:rPr sz="1200" dirty="0">
                <a:latin typeface="Arial"/>
                <a:cs typeface="Arial"/>
              </a:rPr>
              <a:t>and </a:t>
            </a:r>
            <a:r>
              <a:rPr sz="1200" spc="-5" dirty="0">
                <a:latin typeface="Arial"/>
                <a:cs typeface="Arial"/>
              </a:rPr>
              <a:t>lead times not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fixed  parameters </a:t>
            </a:r>
            <a:r>
              <a:rPr sz="1200" dirty="0">
                <a:latin typeface="Arial"/>
                <a:cs typeface="Arial"/>
              </a:rPr>
              <a:t>but </a:t>
            </a:r>
            <a:r>
              <a:rPr sz="1200" spc="-5" dirty="0">
                <a:latin typeface="Arial"/>
                <a:cs typeface="Arial"/>
              </a:rPr>
              <a:t>rather </a:t>
            </a:r>
            <a:r>
              <a:rPr sz="1200" dirty="0">
                <a:latin typeface="Arial"/>
                <a:cs typeface="Arial"/>
              </a:rPr>
              <a:t>as </a:t>
            </a:r>
            <a:r>
              <a:rPr sz="1200" spc="-5" dirty="0">
                <a:latin typeface="Arial"/>
                <a:cs typeface="Arial"/>
              </a:rPr>
              <a:t>stochastic variables, </a:t>
            </a:r>
            <a:r>
              <a:rPr sz="1200" dirty="0">
                <a:latin typeface="Arial"/>
                <a:cs typeface="Arial"/>
              </a:rPr>
              <a:t>or by </a:t>
            </a:r>
            <a:r>
              <a:rPr sz="1200" spc="-5" dirty="0">
                <a:latin typeface="Arial"/>
                <a:cs typeface="Arial"/>
              </a:rPr>
              <a:t>including sales batches. </a:t>
            </a:r>
            <a:r>
              <a:rPr sz="1200" dirty="0">
                <a:latin typeface="Arial"/>
                <a:cs typeface="Arial"/>
              </a:rPr>
              <a:t>For more  </a:t>
            </a:r>
            <a:r>
              <a:rPr sz="1200" spc="-5" dirty="0">
                <a:latin typeface="Arial"/>
                <a:cs typeface="Arial"/>
              </a:rPr>
              <a:t>advanced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application,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custom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constraints,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indicator</a:t>
            </a:r>
            <a:r>
              <a:rPr sz="1200" spc="-3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constraints,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and</a:t>
            </a:r>
            <a:r>
              <a:rPr sz="1200" spc="-4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linear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ranges</a:t>
            </a:r>
            <a:r>
              <a:rPr sz="1200" spc="-3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can</a:t>
            </a:r>
            <a:r>
              <a:rPr sz="1200" spc="-25" dirty="0">
                <a:latin typeface="Arial"/>
                <a:cs typeface="Arial"/>
              </a:rPr>
              <a:t> </a:t>
            </a:r>
            <a:r>
              <a:rPr sz="1200" spc="-10" dirty="0">
                <a:latin typeface="Arial"/>
                <a:cs typeface="Arial"/>
              </a:rPr>
              <a:t>be  </a:t>
            </a:r>
            <a:r>
              <a:rPr sz="1200" dirty="0">
                <a:latin typeface="Arial"/>
                <a:cs typeface="Arial"/>
              </a:rPr>
              <a:t>used to </a:t>
            </a:r>
            <a:r>
              <a:rPr sz="1200" spc="-5" dirty="0">
                <a:latin typeface="Arial"/>
                <a:cs typeface="Arial"/>
              </a:rPr>
              <a:t>develop specific </a:t>
            </a:r>
            <a:r>
              <a:rPr sz="1200" dirty="0">
                <a:latin typeface="Arial"/>
                <a:cs typeface="Arial"/>
              </a:rPr>
              <a:t>control </a:t>
            </a:r>
            <a:r>
              <a:rPr sz="1200" spc="-5" dirty="0">
                <a:latin typeface="Arial"/>
                <a:cs typeface="Arial"/>
              </a:rPr>
              <a:t>policies, e.g., </a:t>
            </a:r>
            <a:r>
              <a:rPr sz="1200" dirty="0">
                <a:latin typeface="Arial"/>
                <a:cs typeface="Arial"/>
              </a:rPr>
              <a:t>return </a:t>
            </a:r>
            <a:r>
              <a:rPr sz="1200" spc="-5" dirty="0">
                <a:latin typeface="Arial"/>
                <a:cs typeface="Arial"/>
              </a:rPr>
              <a:t>flows in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supply </a:t>
            </a:r>
            <a:r>
              <a:rPr sz="1200" dirty="0">
                <a:latin typeface="Arial"/>
                <a:cs typeface="Arial"/>
              </a:rPr>
              <a:t>chain. </a:t>
            </a:r>
            <a:r>
              <a:rPr sz="1200" spc="-5" dirty="0">
                <a:latin typeface="Arial"/>
                <a:cs typeface="Arial"/>
              </a:rPr>
              <a:t>Moreover,  it is </a:t>
            </a:r>
            <a:r>
              <a:rPr sz="1200" spc="-10" dirty="0">
                <a:latin typeface="Arial"/>
                <a:cs typeface="Arial"/>
              </a:rPr>
              <a:t>always </a:t>
            </a:r>
            <a:r>
              <a:rPr sz="1200" dirty="0">
                <a:latin typeface="Arial"/>
                <a:cs typeface="Arial"/>
              </a:rPr>
              <a:t>possible to </a:t>
            </a:r>
            <a:r>
              <a:rPr sz="1200" spc="-5" dirty="0">
                <a:latin typeface="Arial"/>
                <a:cs typeface="Arial"/>
              </a:rPr>
              <a:t>customize </a:t>
            </a:r>
            <a:r>
              <a:rPr sz="1200" dirty="0">
                <a:latin typeface="Arial"/>
                <a:cs typeface="Arial"/>
              </a:rPr>
              <a:t>the </a:t>
            </a:r>
            <a:r>
              <a:rPr sz="1200" spc="-5" dirty="0">
                <a:latin typeface="Arial"/>
                <a:cs typeface="Arial"/>
              </a:rPr>
              <a:t>factory, warehouse, supplier, and customer agents  in </a:t>
            </a:r>
            <a:r>
              <a:rPr sz="1200" dirty="0">
                <a:latin typeface="Arial"/>
                <a:cs typeface="Arial"/>
              </a:rPr>
              <a:t>Any </a:t>
            </a:r>
            <a:r>
              <a:rPr sz="1200" spc="-5" dirty="0">
                <a:latin typeface="Arial"/>
                <a:cs typeface="Arial"/>
              </a:rPr>
              <a:t>Logic and create </a:t>
            </a:r>
            <a:r>
              <a:rPr sz="1200" dirty="0">
                <a:latin typeface="Arial"/>
                <a:cs typeface="Arial"/>
              </a:rPr>
              <a:t>any kind </a:t>
            </a:r>
            <a:r>
              <a:rPr sz="1200" spc="-5" dirty="0">
                <a:latin typeface="Arial"/>
                <a:cs typeface="Arial"/>
              </a:rPr>
              <a:t>of network optimization</a:t>
            </a:r>
            <a:r>
              <a:rPr sz="1200" spc="-20" dirty="0">
                <a:latin typeface="Arial"/>
                <a:cs typeface="Arial"/>
              </a:rPr>
              <a:t> </a:t>
            </a:r>
            <a:r>
              <a:rPr sz="1200" spc="-5" dirty="0">
                <a:latin typeface="Arial"/>
                <a:cs typeface="Arial"/>
              </a:rPr>
              <a:t>model.</a:t>
            </a:r>
            <a:endParaRPr sz="12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900430" y="1403603"/>
            <a:ext cx="5759577" cy="222986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900430" y="3709682"/>
            <a:ext cx="5759450" cy="1225537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00430" y="5011419"/>
            <a:ext cx="5811520" cy="152400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7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88288" y="427735"/>
            <a:ext cx="473011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Ivanov D. (2018) Supply Chain Simulation and Optimization with</a:t>
            </a:r>
            <a:r>
              <a:rPr sz="1100" spc="45" dirty="0">
                <a:latin typeface="Arial"/>
                <a:cs typeface="Arial"/>
              </a:rPr>
              <a:t> </a:t>
            </a:r>
            <a:r>
              <a:rPr sz="1100" spc="-5" dirty="0">
                <a:latin typeface="Arial"/>
                <a:cs typeface="Arial"/>
              </a:rPr>
              <a:t>anyLogistix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179058" y="427735"/>
            <a:ext cx="259079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 dirty="0">
                <a:latin typeface="Arial"/>
                <a:cs typeface="Arial"/>
              </a:rPr>
              <a:t>176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8288" y="775323"/>
            <a:ext cx="5967095" cy="1960880"/>
          </a:xfrm>
          <a:prstGeom prst="rect">
            <a:avLst/>
          </a:prstGeom>
        </p:spPr>
        <p:txBody>
          <a:bodyPr vert="horz" wrap="square" lIns="0" tIns="11366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94"/>
              </a:spcBef>
            </a:pPr>
            <a:r>
              <a:rPr sz="1400" b="1" spc="-5" dirty="0">
                <a:latin typeface="Arial"/>
                <a:cs typeface="Arial"/>
              </a:rPr>
              <a:t>References</a:t>
            </a:r>
            <a:endParaRPr sz="1400">
              <a:latin typeface="Arial"/>
              <a:cs typeface="Arial"/>
            </a:endParaRPr>
          </a:p>
          <a:p>
            <a:pPr marL="283845" marR="5080" indent="-271145" algn="just">
              <a:lnSpc>
                <a:spcPts val="1150"/>
              </a:lnSpc>
              <a:spcBef>
                <a:spcPts val="635"/>
              </a:spcBef>
              <a:buFont typeface="Arial"/>
              <a:buAutoNum type="arabicPeriod"/>
              <a:tabLst>
                <a:tab pos="284480" algn="l"/>
              </a:tabLst>
            </a:pPr>
            <a:r>
              <a:rPr sz="1000" i="1" spc="-5" dirty="0">
                <a:latin typeface="Arial"/>
                <a:cs typeface="Arial"/>
              </a:rPr>
              <a:t>Ivanov D., Sokolov </a:t>
            </a:r>
            <a:r>
              <a:rPr sz="1000" i="1" dirty="0">
                <a:latin typeface="Arial"/>
                <a:cs typeface="Arial"/>
              </a:rPr>
              <a:t>B.</a:t>
            </a:r>
            <a:r>
              <a:rPr sz="1000" dirty="0">
                <a:latin typeface="Arial"/>
                <a:cs typeface="Arial"/>
              </a:rPr>
              <a:t>, </a:t>
            </a:r>
            <a:r>
              <a:rPr sz="1000" i="1" spc="-5" dirty="0">
                <a:latin typeface="Arial"/>
                <a:cs typeface="Arial"/>
              </a:rPr>
              <a:t>Pavlov A. </a:t>
            </a:r>
            <a:r>
              <a:rPr sz="1000" spc="-5" dirty="0">
                <a:latin typeface="Arial"/>
                <a:cs typeface="Arial"/>
              </a:rPr>
              <a:t>(2014) Optimal distribution (re)planning </a:t>
            </a:r>
            <a:r>
              <a:rPr sz="1000" spc="-10" dirty="0">
                <a:latin typeface="Arial"/>
                <a:cs typeface="Arial"/>
              </a:rPr>
              <a:t>in </a:t>
            </a:r>
            <a:r>
              <a:rPr sz="1000" spc="-5" dirty="0">
                <a:latin typeface="Arial"/>
                <a:cs typeface="Arial"/>
              </a:rPr>
              <a:t>a centralized </a:t>
            </a:r>
            <a:r>
              <a:rPr sz="1000" dirty="0">
                <a:latin typeface="Arial"/>
                <a:cs typeface="Arial"/>
              </a:rPr>
              <a:t>multi-stage  </a:t>
            </a:r>
            <a:r>
              <a:rPr sz="1000" spc="-10" dirty="0">
                <a:latin typeface="Arial"/>
                <a:cs typeface="Arial"/>
              </a:rPr>
              <a:t>network </a:t>
            </a:r>
            <a:r>
              <a:rPr sz="1000" spc="-5" dirty="0">
                <a:latin typeface="Arial"/>
                <a:cs typeface="Arial"/>
              </a:rPr>
              <a:t>under conditions of ripple effect </a:t>
            </a:r>
            <a:r>
              <a:rPr sz="1000" spc="-10" dirty="0">
                <a:latin typeface="Arial"/>
                <a:cs typeface="Arial"/>
              </a:rPr>
              <a:t>and </a:t>
            </a:r>
            <a:r>
              <a:rPr sz="1000" spc="-5" dirty="0">
                <a:latin typeface="Arial"/>
                <a:cs typeface="Arial"/>
              </a:rPr>
              <a:t>structure </a:t>
            </a:r>
            <a:r>
              <a:rPr sz="1000" dirty="0">
                <a:latin typeface="Arial"/>
                <a:cs typeface="Arial"/>
              </a:rPr>
              <a:t>dynamics, </a:t>
            </a:r>
            <a:r>
              <a:rPr sz="1000" i="1" spc="-5" dirty="0">
                <a:latin typeface="Arial"/>
                <a:cs typeface="Arial"/>
              </a:rPr>
              <a:t>European Journal of Operational  Research</a:t>
            </a:r>
            <a:r>
              <a:rPr sz="1000" spc="-5" dirty="0">
                <a:latin typeface="Arial"/>
                <a:cs typeface="Arial"/>
              </a:rPr>
              <a:t>, 237(2),</a:t>
            </a:r>
            <a:r>
              <a:rPr sz="1000" spc="5" dirty="0">
                <a:latin typeface="Arial"/>
                <a:cs typeface="Arial"/>
              </a:rPr>
              <a:t> </a:t>
            </a:r>
            <a:r>
              <a:rPr sz="1000" spc="-5" dirty="0">
                <a:latin typeface="Arial"/>
                <a:cs typeface="Arial"/>
              </a:rPr>
              <a:t>758-770.</a:t>
            </a:r>
            <a:endParaRPr sz="1000">
              <a:latin typeface="Arial"/>
              <a:cs typeface="Arial"/>
            </a:endParaRPr>
          </a:p>
          <a:p>
            <a:pPr marL="283845" marR="8890" indent="-271145" algn="just">
              <a:lnSpc>
                <a:spcPts val="1150"/>
              </a:lnSpc>
              <a:spcBef>
                <a:spcPts val="595"/>
              </a:spcBef>
              <a:buAutoNum type="arabicPeriod"/>
              <a:tabLst>
                <a:tab pos="284480" algn="l"/>
              </a:tabLst>
            </a:pPr>
            <a:r>
              <a:rPr sz="1000" spc="-5" dirty="0">
                <a:latin typeface="Arial"/>
                <a:cs typeface="Arial"/>
              </a:rPr>
              <a:t>Ivanov D., Tsipoulanidis, </a:t>
            </a:r>
            <a:r>
              <a:rPr sz="1000" dirty="0">
                <a:latin typeface="Arial"/>
                <a:cs typeface="Arial"/>
              </a:rPr>
              <a:t>A., </a:t>
            </a:r>
            <a:r>
              <a:rPr sz="1000" spc="-5" dirty="0">
                <a:latin typeface="Arial"/>
                <a:cs typeface="Arial"/>
              </a:rPr>
              <a:t>Schönberger, </a:t>
            </a:r>
            <a:r>
              <a:rPr sz="1000" dirty="0">
                <a:latin typeface="Arial"/>
                <a:cs typeface="Arial"/>
              </a:rPr>
              <a:t>J. </a:t>
            </a:r>
            <a:r>
              <a:rPr sz="1000" spc="-5" dirty="0">
                <a:latin typeface="Arial"/>
                <a:cs typeface="Arial"/>
              </a:rPr>
              <a:t>(2017) </a:t>
            </a:r>
            <a:r>
              <a:rPr sz="1000" i="1" spc="-5" dirty="0">
                <a:latin typeface="Arial"/>
                <a:cs typeface="Arial"/>
              </a:rPr>
              <a:t>Global </a:t>
            </a:r>
            <a:r>
              <a:rPr sz="1000" i="1" spc="-10" dirty="0">
                <a:latin typeface="Arial"/>
                <a:cs typeface="Arial"/>
              </a:rPr>
              <a:t>Supply </a:t>
            </a:r>
            <a:r>
              <a:rPr sz="1000" i="1" dirty="0">
                <a:latin typeface="Arial"/>
                <a:cs typeface="Arial"/>
              </a:rPr>
              <a:t>Chain </a:t>
            </a:r>
            <a:r>
              <a:rPr sz="1000" i="1" spc="-5" dirty="0">
                <a:latin typeface="Arial"/>
                <a:cs typeface="Arial"/>
              </a:rPr>
              <a:t>and Operations </a:t>
            </a:r>
            <a:r>
              <a:rPr sz="1000" i="1" spc="-10" dirty="0">
                <a:latin typeface="Arial"/>
                <a:cs typeface="Arial"/>
              </a:rPr>
              <a:t>Manage-  </a:t>
            </a:r>
            <a:r>
              <a:rPr sz="1000" i="1" spc="-5" dirty="0">
                <a:latin typeface="Arial"/>
                <a:cs typeface="Arial"/>
              </a:rPr>
              <a:t>ment: A decision-oriented introduction into the creation of </a:t>
            </a:r>
            <a:r>
              <a:rPr sz="1000" i="1" dirty="0">
                <a:latin typeface="Arial"/>
                <a:cs typeface="Arial"/>
              </a:rPr>
              <a:t>value</a:t>
            </a:r>
            <a:r>
              <a:rPr sz="1000" dirty="0">
                <a:latin typeface="Arial"/>
                <a:cs typeface="Arial"/>
              </a:rPr>
              <a:t>, </a:t>
            </a:r>
            <a:r>
              <a:rPr sz="1000" spc="-5" dirty="0">
                <a:latin typeface="Arial"/>
                <a:cs typeface="Arial"/>
              </a:rPr>
              <a:t>Springer, ISBN</a:t>
            </a:r>
            <a:r>
              <a:rPr sz="1000" spc="85" dirty="0">
                <a:latin typeface="Arial"/>
                <a:cs typeface="Arial"/>
              </a:rPr>
              <a:t> </a:t>
            </a:r>
            <a:r>
              <a:rPr sz="1000" spc="-5" dirty="0">
                <a:latin typeface="Arial"/>
                <a:cs typeface="Arial"/>
              </a:rPr>
              <a:t>978-3-319-24217-0.</a:t>
            </a:r>
            <a:endParaRPr sz="1000">
              <a:latin typeface="Arial"/>
              <a:cs typeface="Arial"/>
            </a:endParaRPr>
          </a:p>
          <a:p>
            <a:pPr marL="283845" marR="7620" indent="-271145" algn="just">
              <a:lnSpc>
                <a:spcPts val="1150"/>
              </a:lnSpc>
              <a:spcBef>
                <a:spcPts val="605"/>
              </a:spcBef>
              <a:buAutoNum type="arabicPeriod"/>
              <a:tabLst>
                <a:tab pos="284480" algn="l"/>
              </a:tabLst>
            </a:pPr>
            <a:r>
              <a:rPr sz="1000" spc="-5" dirty="0">
                <a:latin typeface="Arial"/>
                <a:cs typeface="Arial"/>
              </a:rPr>
              <a:t>Ivanov D. (2017) </a:t>
            </a:r>
            <a:r>
              <a:rPr sz="1000" i="1" spc="-10" dirty="0">
                <a:latin typeface="Arial"/>
                <a:cs typeface="Arial"/>
              </a:rPr>
              <a:t>Supply </a:t>
            </a:r>
            <a:r>
              <a:rPr sz="1000" i="1" spc="-5" dirty="0">
                <a:latin typeface="Arial"/>
                <a:cs typeface="Arial"/>
              </a:rPr>
              <a:t>Chain Simulation </a:t>
            </a:r>
            <a:r>
              <a:rPr sz="1000" i="1" spc="-10" dirty="0">
                <a:latin typeface="Arial"/>
                <a:cs typeface="Arial"/>
              </a:rPr>
              <a:t>and </a:t>
            </a:r>
            <a:r>
              <a:rPr sz="1000" i="1" spc="-5" dirty="0">
                <a:latin typeface="Arial"/>
                <a:cs typeface="Arial"/>
              </a:rPr>
              <a:t>Optimization with anyLogistix</a:t>
            </a:r>
            <a:r>
              <a:rPr sz="1000" spc="-5" dirty="0">
                <a:latin typeface="Arial"/>
                <a:cs typeface="Arial"/>
              </a:rPr>
              <a:t>. </a:t>
            </a:r>
            <a:r>
              <a:rPr sz="1000" spc="5" dirty="0">
                <a:latin typeface="Arial"/>
                <a:cs typeface="Arial"/>
              </a:rPr>
              <a:t>HWR </a:t>
            </a:r>
            <a:r>
              <a:rPr sz="1000" spc="-10" dirty="0">
                <a:latin typeface="Arial"/>
                <a:cs typeface="Arial"/>
              </a:rPr>
              <a:t>Berlin, </a:t>
            </a:r>
            <a:r>
              <a:rPr sz="1000" spc="-5" dirty="0">
                <a:latin typeface="Arial"/>
                <a:cs typeface="Arial"/>
              </a:rPr>
              <a:t>available  at</a:t>
            </a:r>
            <a:r>
              <a:rPr sz="1000" spc="-5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10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https://www.anylogistix.com/upload/alx-book.pdf</a:t>
            </a:r>
            <a:r>
              <a:rPr sz="1000" spc="-5" dirty="0">
                <a:solidFill>
                  <a:srgbClr val="0000FF"/>
                </a:solidFill>
                <a:latin typeface="Arial"/>
                <a:cs typeface="Arial"/>
                <a:hlinkClick r:id="rId2"/>
              </a:rPr>
              <a:t> </a:t>
            </a:r>
            <a:r>
              <a:rPr sz="1000" spc="-10" dirty="0">
                <a:latin typeface="Arial"/>
                <a:cs typeface="Arial"/>
              </a:rPr>
              <a:t>and</a:t>
            </a:r>
            <a:r>
              <a:rPr sz="1000" spc="15" dirty="0">
                <a:solidFill>
                  <a:srgbClr val="0000FF"/>
                </a:solidFill>
                <a:latin typeface="Arial"/>
                <a:cs typeface="Arial"/>
                <a:hlinkClick r:id="rId3"/>
              </a:rPr>
              <a:t> </a:t>
            </a:r>
            <a:r>
              <a:rPr sz="10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https://blog.hwr-berlin.de/ivanov</a:t>
            </a:r>
            <a:endParaRPr sz="1000">
              <a:latin typeface="Arial"/>
              <a:cs typeface="Arial"/>
            </a:endParaRPr>
          </a:p>
          <a:p>
            <a:pPr marL="283845" marR="6985" indent="-271145" algn="just">
              <a:lnSpc>
                <a:spcPts val="1150"/>
              </a:lnSpc>
              <a:spcBef>
                <a:spcPts val="605"/>
              </a:spcBef>
              <a:buAutoNum type="arabicPeriod"/>
              <a:tabLst>
                <a:tab pos="284480" algn="l"/>
              </a:tabLst>
            </a:pPr>
            <a:r>
              <a:rPr sz="1000" spc="-5" dirty="0">
                <a:latin typeface="Arial"/>
                <a:cs typeface="Arial"/>
              </a:rPr>
              <a:t>Ivanov D. (2018). </a:t>
            </a:r>
            <a:r>
              <a:rPr sz="1000" i="1" spc="-5" dirty="0">
                <a:latin typeface="Arial"/>
                <a:cs typeface="Arial"/>
              </a:rPr>
              <a:t>Structural Dynamics </a:t>
            </a:r>
            <a:r>
              <a:rPr sz="1000" i="1" spc="-10" dirty="0">
                <a:latin typeface="Arial"/>
                <a:cs typeface="Arial"/>
              </a:rPr>
              <a:t>and </a:t>
            </a:r>
            <a:r>
              <a:rPr sz="1000" i="1" spc="-5" dirty="0">
                <a:latin typeface="Arial"/>
                <a:cs typeface="Arial"/>
              </a:rPr>
              <a:t>Resilience </a:t>
            </a:r>
            <a:r>
              <a:rPr sz="1000" i="1" spc="-10" dirty="0">
                <a:latin typeface="Arial"/>
                <a:cs typeface="Arial"/>
              </a:rPr>
              <a:t>in </a:t>
            </a:r>
            <a:r>
              <a:rPr sz="1000" i="1" spc="-5" dirty="0">
                <a:latin typeface="Arial"/>
                <a:cs typeface="Arial"/>
              </a:rPr>
              <a:t>Supply </a:t>
            </a:r>
            <a:r>
              <a:rPr sz="1000" i="1" spc="-10" dirty="0">
                <a:latin typeface="Arial"/>
                <a:cs typeface="Arial"/>
              </a:rPr>
              <a:t>Chain </a:t>
            </a:r>
            <a:r>
              <a:rPr sz="1000" i="1" spc="-5" dirty="0">
                <a:latin typeface="Arial"/>
                <a:cs typeface="Arial"/>
              </a:rPr>
              <a:t>Risk Management</a:t>
            </a:r>
            <a:r>
              <a:rPr sz="1000" spc="-5" dirty="0">
                <a:latin typeface="Arial"/>
                <a:cs typeface="Arial"/>
              </a:rPr>
              <a:t>. </a:t>
            </a:r>
            <a:r>
              <a:rPr sz="1000" spc="-10" dirty="0">
                <a:latin typeface="Arial"/>
                <a:cs typeface="Arial"/>
              </a:rPr>
              <a:t>Springer,  </a:t>
            </a:r>
            <a:r>
              <a:rPr sz="1000" spc="-5" dirty="0">
                <a:latin typeface="Arial"/>
                <a:cs typeface="Arial"/>
              </a:rPr>
              <a:t>New</a:t>
            </a:r>
            <a:r>
              <a:rPr sz="1000" spc="-10" dirty="0">
                <a:latin typeface="Arial"/>
                <a:cs typeface="Arial"/>
              </a:rPr>
              <a:t> </a:t>
            </a:r>
            <a:r>
              <a:rPr sz="1000" spc="-5" dirty="0">
                <a:latin typeface="Arial"/>
                <a:cs typeface="Arial"/>
              </a:rPr>
              <a:t>York.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</TotalTime>
  <Words>32286</Words>
  <Application>Microsoft Office PowerPoint</Application>
  <PresentationFormat>Custom</PresentationFormat>
  <Paragraphs>4046</Paragraphs>
  <Slides>177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177</vt:i4>
      </vt:variant>
    </vt:vector>
  </HeadingPairs>
  <TitlesOfParts>
    <vt:vector size="184" baseType="lpstr">
      <vt:lpstr>Arial</vt:lpstr>
      <vt:lpstr>Calibri</vt:lpstr>
      <vt:lpstr>Symbol</vt:lpstr>
      <vt:lpstr>Times New Roman</vt:lpstr>
      <vt:lpstr>Trebuchet MS</vt:lpstr>
      <vt:lpstr>Wingdings</vt:lpstr>
      <vt:lpstr>Office Theme</vt:lpstr>
      <vt:lpstr>Supply Chain Simulation  and Optimization with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Supply Chain Simulation  and Optimization with</dc:title>
  <dc:creator>Irina Neaga</dc:creator>
  <cp:lastModifiedBy>Irina Neaga</cp:lastModifiedBy>
  <cp:revision>1</cp:revision>
  <dcterms:created xsi:type="dcterms:W3CDTF">2018-12-03T17:58:35Z</dcterms:created>
  <dcterms:modified xsi:type="dcterms:W3CDTF">2018-12-03T18:00:44Z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2018-03-27T00:00:00Z</vt:filetime>
  </property>
  <property fmtid="{D5CDD505-2E9C-101B-9397-08002B2CF9AE}" pid="3" name="Creator">
    <vt:lpwstr>Adobe Acrobat Pro DC 18.11.20035</vt:lpwstr>
  </property>
  <property fmtid="{D5CDD505-2E9C-101B-9397-08002B2CF9AE}" pid="4" name="LastSaved">
    <vt:filetime>2018-12-03T00:00:00Z</vt:filetime>
  </property>
</Properties>
</file>