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58" r:id="rId3"/>
  </p:sldIdLst>
  <p:sldSz cx="12801600" cy="96012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82" d="100"/>
          <a:sy n="82" d="100"/>
        </p:scale>
        <p:origin x="150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d:\Desktop\DAV%20ASSESSMENT\ASSESMENT%20TASK%202%20%20davvv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file:///d:\Desktop\DAV%20ASSESSMENT\ASSESMENT%20TASK%202%20%20davvv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file:///d:\Desktop\DAV%20ASSESSMENT\ASSESMENT%20TASK%202%20%20davvv.xlsx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128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Differences between areas and time in overall attendance</a:t>
            </a:r>
          </a:p>
        </c:rich>
      </c:tx>
      <c:layout>
        <c:manualLayout>
          <c:xMode val="edge"/>
          <c:yMode val="edge"/>
          <c:x val="8.1606615322858914E-2"/>
          <c:y val="3.3464991446881039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1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17820375325755089"/>
          <c:y val="0.24406662007479885"/>
          <c:w val="0.81957796812665495"/>
          <c:h val="0.21611254874306893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'March 2017'!$N$2</c:f>
              <c:strCache>
                <c:ptCount val="1"/>
                <c:pt idx="0">
                  <c:v>Mar-17</c:v>
                </c:pt>
              </c:strCache>
            </c:strRef>
          </c:tx>
          <c:spPr>
            <a:gradFill rotWithShape="1">
              <a:gsLst>
                <a:gs pos="0">
                  <a:schemeClr val="accent2">
                    <a:shade val="85000"/>
                    <a:satMod val="130000"/>
                  </a:schemeClr>
                </a:gs>
                <a:gs pos="34000">
                  <a:schemeClr val="accent2">
                    <a:shade val="87000"/>
                    <a:satMod val="125000"/>
                  </a:schemeClr>
                </a:gs>
                <a:gs pos="70000">
                  <a:schemeClr val="accent2">
                    <a:tint val="100000"/>
                    <a:shade val="90000"/>
                    <a:satMod val="130000"/>
                  </a:schemeClr>
                </a:gs>
                <a:gs pos="100000">
                  <a:schemeClr val="accent2">
                    <a:tint val="100000"/>
                    <a:shade val="100000"/>
                    <a:satMod val="110000"/>
                  </a:schemeClr>
                </a:gs>
              </a:gsLst>
              <a:path path="circle">
                <a:fillToRect l="100000" t="100000" r="100000" b="100000"/>
              </a:path>
            </a:gradFill>
            <a:ln>
              <a:noFill/>
            </a:ln>
            <a:effectLst>
              <a:outerShdw blurRad="44450" dist="25400" dir="2700000" algn="br" rotWithShape="0">
                <a:srgbClr val="000000">
                  <a:alpha val="60000"/>
                </a:srgbClr>
              </a:outerShdw>
            </a:effectLst>
            <a:scene3d>
              <a:camera prst="orthographicFront">
                <a:rot lat="0" lon="0" rev="0"/>
              </a:camera>
              <a:lightRig rig="threePt" dir="t">
                <a:rot lat="0" lon="0" rev="19800000"/>
              </a:lightRig>
            </a:scene3d>
            <a:sp3d prstMaterial="flat">
              <a:bevelT w="25400" h="31750"/>
            </a:sp3d>
          </c:spPr>
          <c:invertIfNegative val="0"/>
          <c:cat>
            <c:strRef>
              <c:f>'March 2017'!$M$3:$M$9</c:f>
              <c:strCache>
                <c:ptCount val="7"/>
                <c:pt idx="0">
                  <c:v>Powys Teaching Local Health Board</c:v>
                </c:pt>
                <c:pt idx="1">
                  <c:v>Cwm Taf University Local Health Board</c:v>
                </c:pt>
                <c:pt idx="2">
                  <c:v>Cardiff &amp; Vale University Local Health Board</c:v>
                </c:pt>
                <c:pt idx="3">
                  <c:v>Hywel Dda University Local Health Board</c:v>
                </c:pt>
                <c:pt idx="4">
                  <c:v>Aneurin Bevan University Local Health Board</c:v>
                </c:pt>
                <c:pt idx="5">
                  <c:v>Abertawe Bro Morgannwg University LHB</c:v>
                </c:pt>
                <c:pt idx="6">
                  <c:v>Betsi Cadwaladr University Local Health Boar</c:v>
                </c:pt>
              </c:strCache>
            </c:strRef>
          </c:cat>
          <c:val>
            <c:numRef>
              <c:f>'March 2017'!$N$3:$N$9</c:f>
              <c:numCache>
                <c:formatCode>#,##0</c:formatCode>
                <c:ptCount val="7"/>
                <c:pt idx="0">
                  <c:v>1541</c:v>
                </c:pt>
                <c:pt idx="1">
                  <c:v>11299</c:v>
                </c:pt>
                <c:pt idx="2">
                  <c:v>12204</c:v>
                </c:pt>
                <c:pt idx="3">
                  <c:v>12354</c:v>
                </c:pt>
                <c:pt idx="4">
                  <c:v>14324</c:v>
                </c:pt>
                <c:pt idx="5">
                  <c:v>15816</c:v>
                </c:pt>
                <c:pt idx="6">
                  <c:v>18811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9C1-44CD-AFEF-585E7BE15ED6}"/>
            </c:ext>
          </c:extLst>
        </c:ser>
        <c:ser>
          <c:idx val="1"/>
          <c:order val="1"/>
          <c:tx>
            <c:strRef>
              <c:f>'March 2017'!$O$2</c:f>
              <c:strCache>
                <c:ptCount val="1"/>
                <c:pt idx="0">
                  <c:v>Apr-17</c:v>
                </c:pt>
              </c:strCache>
            </c:strRef>
          </c:tx>
          <c:spPr>
            <a:gradFill rotWithShape="1">
              <a:gsLst>
                <a:gs pos="0">
                  <a:schemeClr val="accent4">
                    <a:shade val="85000"/>
                    <a:satMod val="130000"/>
                  </a:schemeClr>
                </a:gs>
                <a:gs pos="34000">
                  <a:schemeClr val="accent4">
                    <a:shade val="87000"/>
                    <a:satMod val="125000"/>
                  </a:schemeClr>
                </a:gs>
                <a:gs pos="70000">
                  <a:schemeClr val="accent4">
                    <a:tint val="100000"/>
                    <a:shade val="90000"/>
                    <a:satMod val="130000"/>
                  </a:schemeClr>
                </a:gs>
                <a:gs pos="100000">
                  <a:schemeClr val="accent4">
                    <a:tint val="100000"/>
                    <a:shade val="100000"/>
                    <a:satMod val="110000"/>
                  </a:schemeClr>
                </a:gs>
              </a:gsLst>
              <a:path path="circle">
                <a:fillToRect l="100000" t="100000" r="100000" b="100000"/>
              </a:path>
            </a:gradFill>
            <a:ln>
              <a:noFill/>
            </a:ln>
            <a:effectLst>
              <a:outerShdw blurRad="44450" dist="25400" dir="2700000" algn="br" rotWithShape="0">
                <a:srgbClr val="000000">
                  <a:alpha val="60000"/>
                </a:srgbClr>
              </a:outerShdw>
            </a:effectLst>
            <a:scene3d>
              <a:camera prst="orthographicFront">
                <a:rot lat="0" lon="0" rev="0"/>
              </a:camera>
              <a:lightRig rig="threePt" dir="t">
                <a:rot lat="0" lon="0" rev="19800000"/>
              </a:lightRig>
            </a:scene3d>
            <a:sp3d prstMaterial="flat">
              <a:bevelT w="25400" h="31750"/>
            </a:sp3d>
          </c:spPr>
          <c:invertIfNegative val="0"/>
          <c:cat>
            <c:strRef>
              <c:f>'March 2017'!$M$3:$M$9</c:f>
              <c:strCache>
                <c:ptCount val="7"/>
                <c:pt idx="0">
                  <c:v>Powys Teaching Local Health Board</c:v>
                </c:pt>
                <c:pt idx="1">
                  <c:v>Cwm Taf University Local Health Board</c:v>
                </c:pt>
                <c:pt idx="2">
                  <c:v>Cardiff &amp; Vale University Local Health Board</c:v>
                </c:pt>
                <c:pt idx="3">
                  <c:v>Hywel Dda University Local Health Board</c:v>
                </c:pt>
                <c:pt idx="4">
                  <c:v>Aneurin Bevan University Local Health Board</c:v>
                </c:pt>
                <c:pt idx="5">
                  <c:v>Abertawe Bro Morgannwg University LHB</c:v>
                </c:pt>
                <c:pt idx="6">
                  <c:v>Betsi Cadwaladr University Local Health Boar</c:v>
                </c:pt>
              </c:strCache>
            </c:strRef>
          </c:cat>
          <c:val>
            <c:numRef>
              <c:f>'March 2017'!$O$3:$O$9</c:f>
              <c:numCache>
                <c:formatCode>#,##0</c:formatCode>
                <c:ptCount val="7"/>
                <c:pt idx="0">
                  <c:v>1610</c:v>
                </c:pt>
                <c:pt idx="1">
                  <c:v>11033</c:v>
                </c:pt>
                <c:pt idx="2">
                  <c:v>11615</c:v>
                </c:pt>
                <c:pt idx="3">
                  <c:v>12302</c:v>
                </c:pt>
                <c:pt idx="4">
                  <c:v>13992</c:v>
                </c:pt>
                <c:pt idx="5">
                  <c:v>15591</c:v>
                </c:pt>
                <c:pt idx="6">
                  <c:v>19191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D9C1-44CD-AFEF-585E7BE15ED6}"/>
            </c:ext>
          </c:extLst>
        </c:ser>
        <c:ser>
          <c:idx val="2"/>
          <c:order val="2"/>
          <c:tx>
            <c:strRef>
              <c:f>'March 2017'!$P$2</c:f>
              <c:strCache>
                <c:ptCount val="1"/>
                <c:pt idx="0">
                  <c:v>May-17</c:v>
                </c:pt>
              </c:strCache>
            </c:strRef>
          </c:tx>
          <c:spPr>
            <a:gradFill rotWithShape="1">
              <a:gsLst>
                <a:gs pos="0">
                  <a:schemeClr val="accent6">
                    <a:shade val="85000"/>
                    <a:satMod val="130000"/>
                  </a:schemeClr>
                </a:gs>
                <a:gs pos="34000">
                  <a:schemeClr val="accent6">
                    <a:shade val="87000"/>
                    <a:satMod val="125000"/>
                  </a:schemeClr>
                </a:gs>
                <a:gs pos="70000">
                  <a:schemeClr val="accent6">
                    <a:tint val="100000"/>
                    <a:shade val="90000"/>
                    <a:satMod val="130000"/>
                  </a:schemeClr>
                </a:gs>
                <a:gs pos="100000">
                  <a:schemeClr val="accent6">
                    <a:tint val="100000"/>
                    <a:shade val="100000"/>
                    <a:satMod val="110000"/>
                  </a:schemeClr>
                </a:gs>
              </a:gsLst>
              <a:path path="circle">
                <a:fillToRect l="100000" t="100000" r="100000" b="100000"/>
              </a:path>
            </a:gradFill>
            <a:ln>
              <a:noFill/>
            </a:ln>
            <a:effectLst>
              <a:outerShdw blurRad="44450" dist="25400" dir="2700000" algn="br" rotWithShape="0">
                <a:srgbClr val="000000">
                  <a:alpha val="60000"/>
                </a:srgbClr>
              </a:outerShdw>
            </a:effectLst>
            <a:scene3d>
              <a:camera prst="orthographicFront">
                <a:rot lat="0" lon="0" rev="0"/>
              </a:camera>
              <a:lightRig rig="threePt" dir="t">
                <a:rot lat="0" lon="0" rev="19800000"/>
              </a:lightRig>
            </a:scene3d>
            <a:sp3d prstMaterial="flat">
              <a:bevelT w="25400" h="31750"/>
            </a:sp3d>
          </c:spPr>
          <c:invertIfNegative val="0"/>
          <c:cat>
            <c:strRef>
              <c:f>'March 2017'!$M$3:$M$9</c:f>
              <c:strCache>
                <c:ptCount val="7"/>
                <c:pt idx="0">
                  <c:v>Powys Teaching Local Health Board</c:v>
                </c:pt>
                <c:pt idx="1">
                  <c:v>Cwm Taf University Local Health Board</c:v>
                </c:pt>
                <c:pt idx="2">
                  <c:v>Cardiff &amp; Vale University Local Health Board</c:v>
                </c:pt>
                <c:pt idx="3">
                  <c:v>Hywel Dda University Local Health Board</c:v>
                </c:pt>
                <c:pt idx="4">
                  <c:v>Aneurin Bevan University Local Health Board</c:v>
                </c:pt>
                <c:pt idx="5">
                  <c:v>Abertawe Bro Morgannwg University LHB</c:v>
                </c:pt>
                <c:pt idx="6">
                  <c:v>Betsi Cadwaladr University Local Health Boar</c:v>
                </c:pt>
              </c:strCache>
            </c:strRef>
          </c:cat>
          <c:val>
            <c:numRef>
              <c:f>'March 2017'!$P$3:$P$9</c:f>
              <c:numCache>
                <c:formatCode>#,##0</c:formatCode>
                <c:ptCount val="7"/>
                <c:pt idx="0">
                  <c:v>1809</c:v>
                </c:pt>
                <c:pt idx="1">
                  <c:v>11557</c:v>
                </c:pt>
                <c:pt idx="2">
                  <c:v>12508</c:v>
                </c:pt>
                <c:pt idx="3">
                  <c:v>13332</c:v>
                </c:pt>
                <c:pt idx="4">
                  <c:v>14755</c:v>
                </c:pt>
                <c:pt idx="5">
                  <c:v>16758</c:v>
                </c:pt>
                <c:pt idx="6">
                  <c:v>20961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D9C1-44CD-AFEF-585E7BE15ED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overlap val="-24"/>
        <c:axId val="591496224"/>
        <c:axId val="591495896"/>
      </c:barChart>
      <c:catAx>
        <c:axId val="59149622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2700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91495896"/>
        <c:crosses val="autoZero"/>
        <c:auto val="1"/>
        <c:lblAlgn val="ctr"/>
        <c:lblOffset val="100"/>
        <c:noMultiLvlLbl val="0"/>
      </c:catAx>
      <c:valAx>
        <c:axId val="59149589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91496224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</c:dTable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>
        <a:lumMod val="75000"/>
      </a:schemeClr>
    </a:soli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128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sz="2000" dirty="0"/>
              <a:t>The proportion of patients treated within 4 hours, 8 hours, 12 hours and over 12 hours</a:t>
            </a:r>
          </a:p>
        </c:rich>
      </c:tx>
      <c:layout>
        <c:manualLayout>
          <c:xMode val="edge"/>
          <c:yMode val="edge"/>
          <c:x val="0.12513438764372298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1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2352358723197483"/>
          <c:y val="0.15460435753851604"/>
          <c:w val="0.69971484249878158"/>
          <c:h val="0.47160643638003213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'March 2017'!$N$22</c:f>
              <c:strCache>
                <c:ptCount val="1"/>
                <c:pt idx="0">
                  <c:v>March</c:v>
                </c:pt>
              </c:strCache>
            </c:strRef>
          </c:tx>
          <c:spPr>
            <a:gradFill rotWithShape="1">
              <a:gsLst>
                <a:gs pos="0">
                  <a:schemeClr val="accent2">
                    <a:shade val="85000"/>
                    <a:satMod val="130000"/>
                  </a:schemeClr>
                </a:gs>
                <a:gs pos="34000">
                  <a:schemeClr val="accent2">
                    <a:shade val="87000"/>
                    <a:satMod val="125000"/>
                  </a:schemeClr>
                </a:gs>
                <a:gs pos="70000">
                  <a:schemeClr val="accent2">
                    <a:tint val="100000"/>
                    <a:shade val="90000"/>
                    <a:satMod val="130000"/>
                  </a:schemeClr>
                </a:gs>
                <a:gs pos="100000">
                  <a:schemeClr val="accent2">
                    <a:tint val="100000"/>
                    <a:shade val="100000"/>
                    <a:satMod val="110000"/>
                  </a:schemeClr>
                </a:gs>
              </a:gsLst>
              <a:path path="circle">
                <a:fillToRect l="100000" t="100000" r="100000" b="100000"/>
              </a:path>
            </a:gradFill>
            <a:ln>
              <a:noFill/>
            </a:ln>
            <a:effectLst>
              <a:outerShdw blurRad="44450" dist="25400" dir="2700000" algn="br" rotWithShape="0">
                <a:srgbClr val="000000">
                  <a:alpha val="60000"/>
                </a:srgbClr>
              </a:outerShdw>
            </a:effectLst>
            <a:scene3d>
              <a:camera prst="orthographicFront">
                <a:rot lat="0" lon="0" rev="0"/>
              </a:camera>
              <a:lightRig rig="threePt" dir="t">
                <a:rot lat="0" lon="0" rev="19800000"/>
              </a:lightRig>
            </a:scene3d>
            <a:sp3d prstMaterial="flat">
              <a:bevelT w="25400" h="31750"/>
            </a:sp3d>
          </c:spPr>
          <c:invertIfNegative val="0"/>
          <c:cat>
            <c:strRef>
              <c:f>'March 2017'!$M$23:$M$26</c:f>
              <c:strCache>
                <c:ptCount val="4"/>
                <c:pt idx="0">
                  <c:v>4 hours</c:v>
                </c:pt>
                <c:pt idx="1">
                  <c:v>8 hours</c:v>
                </c:pt>
                <c:pt idx="2">
                  <c:v>12 hours</c:v>
                </c:pt>
                <c:pt idx="3">
                  <c:v>Over 12 hours </c:v>
                </c:pt>
              </c:strCache>
            </c:strRef>
          </c:cat>
          <c:val>
            <c:numRef>
              <c:f>'March 2017'!$N$23:$N$26</c:f>
              <c:numCache>
                <c:formatCode>0.00%</c:formatCode>
                <c:ptCount val="4"/>
                <c:pt idx="0">
                  <c:v>0.81</c:v>
                </c:pt>
                <c:pt idx="1">
                  <c:v>0.92400000000000004</c:v>
                </c:pt>
                <c:pt idx="2">
                  <c:v>0.96299999999999997</c:v>
                </c:pt>
                <c:pt idx="3">
                  <c:v>3.6999999999999998E-2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2B1-42ED-8EA1-42E022DCF764}"/>
            </c:ext>
          </c:extLst>
        </c:ser>
        <c:ser>
          <c:idx val="1"/>
          <c:order val="1"/>
          <c:tx>
            <c:strRef>
              <c:f>'March 2017'!$O$22</c:f>
              <c:strCache>
                <c:ptCount val="1"/>
                <c:pt idx="0">
                  <c:v>April</c:v>
                </c:pt>
              </c:strCache>
            </c:strRef>
          </c:tx>
          <c:spPr>
            <a:gradFill rotWithShape="1">
              <a:gsLst>
                <a:gs pos="0">
                  <a:schemeClr val="accent4">
                    <a:shade val="85000"/>
                    <a:satMod val="130000"/>
                  </a:schemeClr>
                </a:gs>
                <a:gs pos="34000">
                  <a:schemeClr val="accent4">
                    <a:shade val="87000"/>
                    <a:satMod val="125000"/>
                  </a:schemeClr>
                </a:gs>
                <a:gs pos="70000">
                  <a:schemeClr val="accent4">
                    <a:tint val="100000"/>
                    <a:shade val="90000"/>
                    <a:satMod val="130000"/>
                  </a:schemeClr>
                </a:gs>
                <a:gs pos="100000">
                  <a:schemeClr val="accent4">
                    <a:tint val="100000"/>
                    <a:shade val="100000"/>
                    <a:satMod val="110000"/>
                  </a:schemeClr>
                </a:gs>
              </a:gsLst>
              <a:path path="circle">
                <a:fillToRect l="100000" t="100000" r="100000" b="100000"/>
              </a:path>
            </a:gradFill>
            <a:ln>
              <a:noFill/>
            </a:ln>
            <a:effectLst>
              <a:outerShdw blurRad="44450" dist="25400" dir="2700000" algn="br" rotWithShape="0">
                <a:srgbClr val="000000">
                  <a:alpha val="60000"/>
                </a:srgbClr>
              </a:outerShdw>
            </a:effectLst>
            <a:scene3d>
              <a:camera prst="orthographicFront">
                <a:rot lat="0" lon="0" rev="0"/>
              </a:camera>
              <a:lightRig rig="threePt" dir="t">
                <a:rot lat="0" lon="0" rev="19800000"/>
              </a:lightRig>
            </a:scene3d>
            <a:sp3d prstMaterial="flat">
              <a:bevelT w="25400" h="31750"/>
            </a:sp3d>
          </c:spPr>
          <c:invertIfNegative val="0"/>
          <c:cat>
            <c:strRef>
              <c:f>'March 2017'!$M$23:$M$26</c:f>
              <c:strCache>
                <c:ptCount val="4"/>
                <c:pt idx="0">
                  <c:v>4 hours</c:v>
                </c:pt>
                <c:pt idx="1">
                  <c:v>8 hours</c:v>
                </c:pt>
                <c:pt idx="2">
                  <c:v>12 hours</c:v>
                </c:pt>
                <c:pt idx="3">
                  <c:v>Over 12 hours </c:v>
                </c:pt>
              </c:strCache>
            </c:strRef>
          </c:cat>
          <c:val>
            <c:numRef>
              <c:f>'March 2017'!$O$23:$O$26</c:f>
              <c:numCache>
                <c:formatCode>0.00%</c:formatCode>
                <c:ptCount val="4"/>
                <c:pt idx="0">
                  <c:v>0.83</c:v>
                </c:pt>
                <c:pt idx="1">
                  <c:v>0.93899999999999995</c:v>
                </c:pt>
                <c:pt idx="2">
                  <c:v>0.97399999999999998</c:v>
                </c:pt>
                <c:pt idx="3">
                  <c:v>2.5999999999999999E-2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2B1-42ED-8EA1-42E022DCF764}"/>
            </c:ext>
          </c:extLst>
        </c:ser>
        <c:ser>
          <c:idx val="2"/>
          <c:order val="2"/>
          <c:tx>
            <c:strRef>
              <c:f>'March 2017'!$P$22</c:f>
              <c:strCache>
                <c:ptCount val="1"/>
                <c:pt idx="0">
                  <c:v>May</c:v>
                </c:pt>
              </c:strCache>
            </c:strRef>
          </c:tx>
          <c:spPr>
            <a:gradFill rotWithShape="1">
              <a:gsLst>
                <a:gs pos="0">
                  <a:schemeClr val="accent6">
                    <a:shade val="85000"/>
                    <a:satMod val="130000"/>
                  </a:schemeClr>
                </a:gs>
                <a:gs pos="34000">
                  <a:schemeClr val="accent6">
                    <a:shade val="87000"/>
                    <a:satMod val="125000"/>
                  </a:schemeClr>
                </a:gs>
                <a:gs pos="70000">
                  <a:schemeClr val="accent6">
                    <a:tint val="100000"/>
                    <a:shade val="90000"/>
                    <a:satMod val="130000"/>
                  </a:schemeClr>
                </a:gs>
                <a:gs pos="100000">
                  <a:schemeClr val="accent6">
                    <a:tint val="100000"/>
                    <a:shade val="100000"/>
                    <a:satMod val="110000"/>
                  </a:schemeClr>
                </a:gs>
              </a:gsLst>
              <a:path path="circle">
                <a:fillToRect l="100000" t="100000" r="100000" b="100000"/>
              </a:path>
            </a:gradFill>
            <a:ln>
              <a:noFill/>
            </a:ln>
            <a:effectLst>
              <a:outerShdw blurRad="44450" dist="25400" dir="2700000" algn="br" rotWithShape="0">
                <a:srgbClr val="000000">
                  <a:alpha val="60000"/>
                </a:srgbClr>
              </a:outerShdw>
            </a:effectLst>
            <a:scene3d>
              <a:camera prst="orthographicFront">
                <a:rot lat="0" lon="0" rev="0"/>
              </a:camera>
              <a:lightRig rig="threePt" dir="t">
                <a:rot lat="0" lon="0" rev="19800000"/>
              </a:lightRig>
            </a:scene3d>
            <a:sp3d prstMaterial="flat">
              <a:bevelT w="25400" h="31750"/>
            </a:sp3d>
          </c:spPr>
          <c:invertIfNegative val="0"/>
          <c:cat>
            <c:strRef>
              <c:f>'March 2017'!$M$23:$M$26</c:f>
              <c:strCache>
                <c:ptCount val="4"/>
                <c:pt idx="0">
                  <c:v>4 hours</c:v>
                </c:pt>
                <c:pt idx="1">
                  <c:v>8 hours</c:v>
                </c:pt>
                <c:pt idx="2">
                  <c:v>12 hours</c:v>
                </c:pt>
                <c:pt idx="3">
                  <c:v>Over 12 hours </c:v>
                </c:pt>
              </c:strCache>
            </c:strRef>
          </c:cat>
          <c:val>
            <c:numRef>
              <c:f>'March 2017'!$P$23:$P$26</c:f>
              <c:numCache>
                <c:formatCode>0.00%</c:formatCode>
                <c:ptCount val="4"/>
                <c:pt idx="0">
                  <c:v>0.83099999999999996</c:v>
                </c:pt>
                <c:pt idx="1">
                  <c:v>0.93899999999999995</c:v>
                </c:pt>
                <c:pt idx="2">
                  <c:v>0.97399999999999998</c:v>
                </c:pt>
                <c:pt idx="3">
                  <c:v>2.5999999999999999E-2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52B1-42ED-8EA1-42E022DCF76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15"/>
        <c:overlap val="-20"/>
        <c:axId val="554339360"/>
        <c:axId val="554339688"/>
      </c:barChart>
      <c:catAx>
        <c:axId val="554339360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12700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54339688"/>
        <c:crosses val="autoZero"/>
        <c:auto val="1"/>
        <c:lblAlgn val="ctr"/>
        <c:lblOffset val="100"/>
        <c:noMultiLvlLbl val="0"/>
      </c:catAx>
      <c:valAx>
        <c:axId val="554339688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54339360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</c:dTable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>
        <a:lumMod val="75000"/>
      </a:schemeClr>
    </a:soli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128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Health boards witch have a better treatment period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1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'March 2017'!$M$73</c:f>
              <c:strCache>
                <c:ptCount val="1"/>
                <c:pt idx="0">
                  <c:v>Betsi Cadwaladr University Local Health Boar</c:v>
                </c:pt>
              </c:strCache>
            </c:strRef>
          </c:tx>
          <c:spPr>
            <a:gradFill rotWithShape="1">
              <a:gsLst>
                <a:gs pos="0">
                  <a:schemeClr val="accent2">
                    <a:shade val="85000"/>
                    <a:satMod val="130000"/>
                  </a:schemeClr>
                </a:gs>
                <a:gs pos="34000">
                  <a:schemeClr val="accent2">
                    <a:shade val="87000"/>
                    <a:satMod val="125000"/>
                  </a:schemeClr>
                </a:gs>
                <a:gs pos="70000">
                  <a:schemeClr val="accent2">
                    <a:tint val="100000"/>
                    <a:shade val="90000"/>
                    <a:satMod val="130000"/>
                  </a:schemeClr>
                </a:gs>
                <a:gs pos="100000">
                  <a:schemeClr val="accent2">
                    <a:tint val="100000"/>
                    <a:shade val="100000"/>
                    <a:satMod val="110000"/>
                  </a:schemeClr>
                </a:gs>
              </a:gsLst>
              <a:path path="circle">
                <a:fillToRect l="100000" t="100000" r="100000" b="100000"/>
              </a:path>
            </a:gradFill>
            <a:ln>
              <a:noFill/>
            </a:ln>
            <a:effectLst>
              <a:outerShdw blurRad="44450" dist="25400" dir="2700000" algn="br" rotWithShape="0">
                <a:srgbClr val="000000">
                  <a:alpha val="60000"/>
                </a:srgbClr>
              </a:outerShdw>
            </a:effectLst>
            <a:scene3d>
              <a:camera prst="orthographicFront">
                <a:rot lat="0" lon="0" rev="0"/>
              </a:camera>
              <a:lightRig rig="threePt" dir="t">
                <a:rot lat="0" lon="0" rev="19800000"/>
              </a:lightRig>
            </a:scene3d>
            <a:sp3d prstMaterial="flat">
              <a:bevelT w="25400" h="31750"/>
            </a:sp3d>
          </c:spPr>
          <c:invertIfNegative val="0"/>
          <c:cat>
            <c:numRef>
              <c:f>'March 2017'!$N$72:$P$72</c:f>
              <c:numCache>
                <c:formatCode>mmm\-yy</c:formatCode>
                <c:ptCount val="3"/>
                <c:pt idx="0">
                  <c:v>42795</c:v>
                </c:pt>
                <c:pt idx="1">
                  <c:v>42826</c:v>
                </c:pt>
                <c:pt idx="2">
                  <c:v>42856</c:v>
                </c:pt>
              </c:numCache>
            </c:numRef>
          </c:cat>
          <c:val>
            <c:numRef>
              <c:f>'March 2017'!$N$73:$P$73</c:f>
              <c:numCache>
                <c:formatCode>0.00%</c:formatCode>
                <c:ptCount val="3"/>
                <c:pt idx="0">
                  <c:v>0.93799999999999994</c:v>
                </c:pt>
                <c:pt idx="1">
                  <c:v>0.95099999999999996</c:v>
                </c:pt>
                <c:pt idx="2">
                  <c:v>0.95899999999999996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AAB-4F99-A610-E6B246208EFB}"/>
            </c:ext>
          </c:extLst>
        </c:ser>
        <c:ser>
          <c:idx val="1"/>
          <c:order val="1"/>
          <c:tx>
            <c:strRef>
              <c:f>'March 2017'!$M$74</c:f>
              <c:strCache>
                <c:ptCount val="1"/>
                <c:pt idx="0">
                  <c:v>Powys Teaching Local Health Board</c:v>
                </c:pt>
              </c:strCache>
            </c:strRef>
          </c:tx>
          <c:spPr>
            <a:gradFill rotWithShape="1">
              <a:gsLst>
                <a:gs pos="0">
                  <a:schemeClr val="accent4">
                    <a:shade val="85000"/>
                    <a:satMod val="130000"/>
                  </a:schemeClr>
                </a:gs>
                <a:gs pos="34000">
                  <a:schemeClr val="accent4">
                    <a:shade val="87000"/>
                    <a:satMod val="125000"/>
                  </a:schemeClr>
                </a:gs>
                <a:gs pos="70000">
                  <a:schemeClr val="accent4">
                    <a:tint val="100000"/>
                    <a:shade val="90000"/>
                    <a:satMod val="130000"/>
                  </a:schemeClr>
                </a:gs>
                <a:gs pos="100000">
                  <a:schemeClr val="accent4">
                    <a:tint val="100000"/>
                    <a:shade val="100000"/>
                    <a:satMod val="110000"/>
                  </a:schemeClr>
                </a:gs>
              </a:gsLst>
              <a:path path="circle">
                <a:fillToRect l="100000" t="100000" r="100000" b="100000"/>
              </a:path>
            </a:gradFill>
            <a:ln>
              <a:noFill/>
            </a:ln>
            <a:effectLst>
              <a:outerShdw blurRad="44450" dist="25400" dir="2700000" algn="br" rotWithShape="0">
                <a:srgbClr val="000000">
                  <a:alpha val="60000"/>
                </a:srgbClr>
              </a:outerShdw>
            </a:effectLst>
            <a:scene3d>
              <a:camera prst="orthographicFront">
                <a:rot lat="0" lon="0" rev="0"/>
              </a:camera>
              <a:lightRig rig="threePt" dir="t">
                <a:rot lat="0" lon="0" rev="19800000"/>
              </a:lightRig>
            </a:scene3d>
            <a:sp3d prstMaterial="flat">
              <a:bevelT w="25400" h="31750"/>
            </a:sp3d>
          </c:spPr>
          <c:invertIfNegative val="0"/>
          <c:cat>
            <c:numRef>
              <c:f>'March 2017'!$N$72:$P$72</c:f>
              <c:numCache>
                <c:formatCode>mmm\-yy</c:formatCode>
                <c:ptCount val="3"/>
                <c:pt idx="0">
                  <c:v>42795</c:v>
                </c:pt>
                <c:pt idx="1">
                  <c:v>42826</c:v>
                </c:pt>
                <c:pt idx="2">
                  <c:v>42856</c:v>
                </c:pt>
              </c:numCache>
            </c:numRef>
          </c:cat>
          <c:val>
            <c:numRef>
              <c:f>'March 2017'!$N$74:$P$74</c:f>
              <c:numCache>
                <c:formatCode>0%</c:formatCode>
                <c:ptCount val="3"/>
                <c:pt idx="0" formatCode="0.00%">
                  <c:v>0.999</c:v>
                </c:pt>
                <c:pt idx="1">
                  <c:v>1</c:v>
                </c:pt>
                <c:pt idx="2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1AAB-4F99-A610-E6B246208EFB}"/>
            </c:ext>
          </c:extLst>
        </c:ser>
        <c:ser>
          <c:idx val="2"/>
          <c:order val="2"/>
          <c:tx>
            <c:strRef>
              <c:f>'March 2017'!$M$75</c:f>
              <c:strCache>
                <c:ptCount val="1"/>
                <c:pt idx="0">
                  <c:v>Hywel Dda University Local Health Board</c:v>
                </c:pt>
              </c:strCache>
            </c:strRef>
          </c:tx>
          <c:spPr>
            <a:gradFill rotWithShape="1">
              <a:gsLst>
                <a:gs pos="0">
                  <a:schemeClr val="accent6">
                    <a:shade val="85000"/>
                    <a:satMod val="130000"/>
                  </a:schemeClr>
                </a:gs>
                <a:gs pos="34000">
                  <a:schemeClr val="accent6">
                    <a:shade val="87000"/>
                    <a:satMod val="125000"/>
                  </a:schemeClr>
                </a:gs>
                <a:gs pos="70000">
                  <a:schemeClr val="accent6">
                    <a:tint val="100000"/>
                    <a:shade val="90000"/>
                    <a:satMod val="130000"/>
                  </a:schemeClr>
                </a:gs>
                <a:gs pos="100000">
                  <a:schemeClr val="accent6">
                    <a:tint val="100000"/>
                    <a:shade val="100000"/>
                    <a:satMod val="110000"/>
                  </a:schemeClr>
                </a:gs>
              </a:gsLst>
              <a:path path="circle">
                <a:fillToRect l="100000" t="100000" r="100000" b="100000"/>
              </a:path>
            </a:gradFill>
            <a:ln>
              <a:noFill/>
            </a:ln>
            <a:effectLst>
              <a:outerShdw blurRad="44450" dist="25400" dir="2700000" algn="br" rotWithShape="0">
                <a:srgbClr val="000000">
                  <a:alpha val="60000"/>
                </a:srgbClr>
              </a:outerShdw>
            </a:effectLst>
            <a:scene3d>
              <a:camera prst="orthographicFront">
                <a:rot lat="0" lon="0" rev="0"/>
              </a:camera>
              <a:lightRig rig="threePt" dir="t">
                <a:rot lat="0" lon="0" rev="19800000"/>
              </a:lightRig>
            </a:scene3d>
            <a:sp3d prstMaterial="flat">
              <a:bevelT w="25400" h="31750"/>
            </a:sp3d>
          </c:spPr>
          <c:invertIfNegative val="0"/>
          <c:cat>
            <c:numRef>
              <c:f>'March 2017'!$N$72:$P$72</c:f>
              <c:numCache>
                <c:formatCode>mmm\-yy</c:formatCode>
                <c:ptCount val="3"/>
                <c:pt idx="0">
                  <c:v>42795</c:v>
                </c:pt>
                <c:pt idx="1">
                  <c:v>42826</c:v>
                </c:pt>
                <c:pt idx="2">
                  <c:v>42856</c:v>
                </c:pt>
              </c:numCache>
            </c:numRef>
          </c:cat>
          <c:val>
            <c:numRef>
              <c:f>'March 2017'!$N$75:$P$75</c:f>
              <c:numCache>
                <c:formatCode>0.00%</c:formatCode>
                <c:ptCount val="3"/>
                <c:pt idx="0">
                  <c:v>0.96599999999999997</c:v>
                </c:pt>
                <c:pt idx="1">
                  <c:v>0.97799999999999998</c:v>
                </c:pt>
                <c:pt idx="2">
                  <c:v>0.97199999999999998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1AAB-4F99-A610-E6B246208EFB}"/>
            </c:ext>
          </c:extLst>
        </c:ser>
        <c:ser>
          <c:idx val="3"/>
          <c:order val="3"/>
          <c:tx>
            <c:strRef>
              <c:f>'March 2017'!$M$76</c:f>
              <c:strCache>
                <c:ptCount val="1"/>
                <c:pt idx="0">
                  <c:v>Abertawe Bro Morgannwg University LHB</c:v>
                </c:pt>
              </c:strCache>
            </c:strRef>
          </c:tx>
          <c:spPr>
            <a:gradFill rotWithShape="1">
              <a:gsLst>
                <a:gs pos="0">
                  <a:schemeClr val="accent2">
                    <a:lumMod val="60000"/>
                    <a:shade val="85000"/>
                    <a:satMod val="130000"/>
                  </a:schemeClr>
                </a:gs>
                <a:gs pos="34000">
                  <a:schemeClr val="accent2">
                    <a:lumMod val="60000"/>
                    <a:shade val="87000"/>
                    <a:satMod val="125000"/>
                  </a:schemeClr>
                </a:gs>
                <a:gs pos="70000">
                  <a:schemeClr val="accent2">
                    <a:lumMod val="60000"/>
                    <a:tint val="100000"/>
                    <a:shade val="90000"/>
                    <a:satMod val="130000"/>
                  </a:schemeClr>
                </a:gs>
                <a:gs pos="100000">
                  <a:schemeClr val="accent2">
                    <a:lumMod val="60000"/>
                    <a:tint val="100000"/>
                    <a:shade val="100000"/>
                    <a:satMod val="110000"/>
                  </a:schemeClr>
                </a:gs>
              </a:gsLst>
              <a:path path="circle">
                <a:fillToRect l="100000" t="100000" r="100000" b="100000"/>
              </a:path>
            </a:gradFill>
            <a:ln>
              <a:noFill/>
            </a:ln>
            <a:effectLst>
              <a:outerShdw blurRad="44450" dist="25400" dir="2700000" algn="br" rotWithShape="0">
                <a:srgbClr val="000000">
                  <a:alpha val="60000"/>
                </a:srgbClr>
              </a:outerShdw>
            </a:effectLst>
            <a:scene3d>
              <a:camera prst="orthographicFront">
                <a:rot lat="0" lon="0" rev="0"/>
              </a:camera>
              <a:lightRig rig="threePt" dir="t">
                <a:rot lat="0" lon="0" rev="19800000"/>
              </a:lightRig>
            </a:scene3d>
            <a:sp3d prstMaterial="flat">
              <a:bevelT w="25400" h="31750"/>
            </a:sp3d>
          </c:spPr>
          <c:invertIfNegative val="0"/>
          <c:cat>
            <c:numRef>
              <c:f>'March 2017'!$N$72:$P$72</c:f>
              <c:numCache>
                <c:formatCode>mmm\-yy</c:formatCode>
                <c:ptCount val="3"/>
                <c:pt idx="0">
                  <c:v>42795</c:v>
                </c:pt>
                <c:pt idx="1">
                  <c:v>42826</c:v>
                </c:pt>
                <c:pt idx="2">
                  <c:v>42856</c:v>
                </c:pt>
              </c:numCache>
            </c:numRef>
          </c:cat>
          <c:val>
            <c:numRef>
              <c:f>'March 2017'!$N$76:$P$76</c:f>
              <c:numCache>
                <c:formatCode>0.00%</c:formatCode>
                <c:ptCount val="3"/>
                <c:pt idx="0">
                  <c:v>0.95699999999999996</c:v>
                </c:pt>
                <c:pt idx="1">
                  <c:v>0.97299999999999998</c:v>
                </c:pt>
                <c:pt idx="2">
                  <c:v>0.97699999999999998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1AAB-4F99-A610-E6B246208EFB}"/>
            </c:ext>
          </c:extLst>
        </c:ser>
        <c:ser>
          <c:idx val="4"/>
          <c:order val="4"/>
          <c:tx>
            <c:strRef>
              <c:f>'March 2017'!$M$77</c:f>
              <c:strCache>
                <c:ptCount val="1"/>
                <c:pt idx="0">
                  <c:v>Cwm Taf University Local Health Board</c:v>
                </c:pt>
              </c:strCache>
            </c:strRef>
          </c:tx>
          <c:spPr>
            <a:gradFill rotWithShape="1">
              <a:gsLst>
                <a:gs pos="0">
                  <a:schemeClr val="accent4">
                    <a:lumMod val="60000"/>
                    <a:shade val="85000"/>
                    <a:satMod val="130000"/>
                  </a:schemeClr>
                </a:gs>
                <a:gs pos="34000">
                  <a:schemeClr val="accent4">
                    <a:lumMod val="60000"/>
                    <a:shade val="87000"/>
                    <a:satMod val="125000"/>
                  </a:schemeClr>
                </a:gs>
                <a:gs pos="70000">
                  <a:schemeClr val="accent4">
                    <a:lumMod val="60000"/>
                    <a:tint val="100000"/>
                    <a:shade val="90000"/>
                    <a:satMod val="130000"/>
                  </a:schemeClr>
                </a:gs>
                <a:gs pos="100000">
                  <a:schemeClr val="accent4">
                    <a:lumMod val="60000"/>
                    <a:tint val="100000"/>
                    <a:shade val="100000"/>
                    <a:satMod val="110000"/>
                  </a:schemeClr>
                </a:gs>
              </a:gsLst>
              <a:path path="circle">
                <a:fillToRect l="100000" t="100000" r="100000" b="100000"/>
              </a:path>
            </a:gradFill>
            <a:ln>
              <a:noFill/>
            </a:ln>
            <a:effectLst>
              <a:outerShdw blurRad="44450" dist="25400" dir="2700000" algn="br" rotWithShape="0">
                <a:srgbClr val="000000">
                  <a:alpha val="60000"/>
                </a:srgbClr>
              </a:outerShdw>
            </a:effectLst>
            <a:scene3d>
              <a:camera prst="orthographicFront">
                <a:rot lat="0" lon="0" rev="0"/>
              </a:camera>
              <a:lightRig rig="threePt" dir="t">
                <a:rot lat="0" lon="0" rev="19800000"/>
              </a:lightRig>
            </a:scene3d>
            <a:sp3d prstMaterial="flat">
              <a:bevelT w="25400" h="31750"/>
            </a:sp3d>
          </c:spPr>
          <c:invertIfNegative val="0"/>
          <c:cat>
            <c:numRef>
              <c:f>'March 2017'!$N$72:$P$72</c:f>
              <c:numCache>
                <c:formatCode>mmm\-yy</c:formatCode>
                <c:ptCount val="3"/>
                <c:pt idx="0">
                  <c:v>42795</c:v>
                </c:pt>
                <c:pt idx="1">
                  <c:v>42826</c:v>
                </c:pt>
                <c:pt idx="2">
                  <c:v>42856</c:v>
                </c:pt>
              </c:numCache>
            </c:numRef>
          </c:cat>
          <c:val>
            <c:numRef>
              <c:f>'March 2017'!$N$77:$P$77</c:f>
              <c:numCache>
                <c:formatCode>0.00%</c:formatCode>
                <c:ptCount val="3"/>
                <c:pt idx="0">
                  <c:v>0.97399999999999998</c:v>
                </c:pt>
                <c:pt idx="1">
                  <c:v>0.98699999999999999</c:v>
                </c:pt>
                <c:pt idx="2">
                  <c:v>0.98399999999999999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1AAB-4F99-A610-E6B246208EFB}"/>
            </c:ext>
          </c:extLst>
        </c:ser>
        <c:ser>
          <c:idx val="5"/>
          <c:order val="5"/>
          <c:tx>
            <c:strRef>
              <c:f>'March 2017'!$M$78</c:f>
              <c:strCache>
                <c:ptCount val="1"/>
                <c:pt idx="0">
                  <c:v>Aneurin Bevan University Local Health Board</c:v>
                </c:pt>
              </c:strCache>
            </c:strRef>
          </c:tx>
          <c:spPr>
            <a:gradFill rotWithShape="1">
              <a:gsLst>
                <a:gs pos="0">
                  <a:schemeClr val="accent6">
                    <a:lumMod val="60000"/>
                    <a:shade val="85000"/>
                    <a:satMod val="130000"/>
                  </a:schemeClr>
                </a:gs>
                <a:gs pos="34000">
                  <a:schemeClr val="accent6">
                    <a:lumMod val="60000"/>
                    <a:shade val="87000"/>
                    <a:satMod val="125000"/>
                  </a:schemeClr>
                </a:gs>
                <a:gs pos="70000">
                  <a:schemeClr val="accent6">
                    <a:lumMod val="60000"/>
                    <a:tint val="100000"/>
                    <a:shade val="90000"/>
                    <a:satMod val="130000"/>
                  </a:schemeClr>
                </a:gs>
                <a:gs pos="100000">
                  <a:schemeClr val="accent6">
                    <a:lumMod val="60000"/>
                    <a:tint val="100000"/>
                    <a:shade val="100000"/>
                    <a:satMod val="110000"/>
                  </a:schemeClr>
                </a:gs>
              </a:gsLst>
              <a:path path="circle">
                <a:fillToRect l="100000" t="100000" r="100000" b="100000"/>
              </a:path>
            </a:gradFill>
            <a:ln>
              <a:noFill/>
            </a:ln>
            <a:effectLst>
              <a:outerShdw blurRad="44450" dist="25400" dir="2700000" algn="br" rotWithShape="0">
                <a:srgbClr val="000000">
                  <a:alpha val="60000"/>
                </a:srgbClr>
              </a:outerShdw>
            </a:effectLst>
            <a:scene3d>
              <a:camera prst="orthographicFront">
                <a:rot lat="0" lon="0" rev="0"/>
              </a:camera>
              <a:lightRig rig="threePt" dir="t">
                <a:rot lat="0" lon="0" rev="19800000"/>
              </a:lightRig>
            </a:scene3d>
            <a:sp3d prstMaterial="flat">
              <a:bevelT w="25400" h="31750"/>
            </a:sp3d>
          </c:spPr>
          <c:invertIfNegative val="0"/>
          <c:cat>
            <c:numRef>
              <c:f>'March 2017'!$N$72:$P$72</c:f>
              <c:numCache>
                <c:formatCode>mmm\-yy</c:formatCode>
                <c:ptCount val="3"/>
                <c:pt idx="0">
                  <c:v>42795</c:v>
                </c:pt>
                <c:pt idx="1">
                  <c:v>42826</c:v>
                </c:pt>
                <c:pt idx="2">
                  <c:v>42856</c:v>
                </c:pt>
              </c:numCache>
            </c:numRef>
          </c:cat>
          <c:val>
            <c:numRef>
              <c:f>'March 2017'!$N$78:$P$78</c:f>
              <c:numCache>
                <c:formatCode>0.00%</c:formatCode>
                <c:ptCount val="3"/>
                <c:pt idx="0" formatCode="0%">
                  <c:v>0.96</c:v>
                </c:pt>
                <c:pt idx="1">
                  <c:v>0.96799999999999997</c:v>
                </c:pt>
                <c:pt idx="2">
                  <c:v>0.96699999999999997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1AAB-4F99-A610-E6B246208EFB}"/>
            </c:ext>
          </c:extLst>
        </c:ser>
        <c:ser>
          <c:idx val="6"/>
          <c:order val="6"/>
          <c:tx>
            <c:strRef>
              <c:f>'March 2017'!$M$79</c:f>
              <c:strCache>
                <c:ptCount val="1"/>
                <c:pt idx="0">
                  <c:v>Cardiff &amp; Vale University Local Health Board</c:v>
                </c:pt>
              </c:strCache>
            </c:strRef>
          </c:tx>
          <c:spPr>
            <a:gradFill rotWithShape="1">
              <a:gsLst>
                <a:gs pos="0">
                  <a:schemeClr val="accent2">
                    <a:lumMod val="80000"/>
                    <a:lumOff val="20000"/>
                    <a:shade val="85000"/>
                    <a:satMod val="130000"/>
                  </a:schemeClr>
                </a:gs>
                <a:gs pos="34000">
                  <a:schemeClr val="accent2">
                    <a:lumMod val="80000"/>
                    <a:lumOff val="20000"/>
                    <a:shade val="87000"/>
                    <a:satMod val="125000"/>
                  </a:schemeClr>
                </a:gs>
                <a:gs pos="70000">
                  <a:schemeClr val="accent2">
                    <a:lumMod val="80000"/>
                    <a:lumOff val="20000"/>
                    <a:tint val="100000"/>
                    <a:shade val="90000"/>
                    <a:satMod val="130000"/>
                  </a:schemeClr>
                </a:gs>
                <a:gs pos="100000">
                  <a:schemeClr val="accent2">
                    <a:lumMod val="80000"/>
                    <a:lumOff val="20000"/>
                    <a:tint val="100000"/>
                    <a:shade val="100000"/>
                    <a:satMod val="110000"/>
                  </a:schemeClr>
                </a:gs>
              </a:gsLst>
              <a:path path="circle">
                <a:fillToRect l="100000" t="100000" r="100000" b="100000"/>
              </a:path>
            </a:gradFill>
            <a:ln>
              <a:noFill/>
            </a:ln>
            <a:effectLst>
              <a:outerShdw blurRad="44450" dist="25400" dir="2700000" algn="br" rotWithShape="0">
                <a:srgbClr val="000000">
                  <a:alpha val="60000"/>
                </a:srgbClr>
              </a:outerShdw>
            </a:effectLst>
            <a:scene3d>
              <a:camera prst="orthographicFront">
                <a:rot lat="0" lon="0" rev="0"/>
              </a:camera>
              <a:lightRig rig="threePt" dir="t">
                <a:rot lat="0" lon="0" rev="19800000"/>
              </a:lightRig>
            </a:scene3d>
            <a:sp3d prstMaterial="flat">
              <a:bevelT w="25400" h="31750"/>
            </a:sp3d>
          </c:spPr>
          <c:invertIfNegative val="0"/>
          <c:cat>
            <c:numRef>
              <c:f>'March 2017'!$N$72:$P$72</c:f>
              <c:numCache>
                <c:formatCode>mmm\-yy</c:formatCode>
                <c:ptCount val="3"/>
                <c:pt idx="0">
                  <c:v>42795</c:v>
                </c:pt>
                <c:pt idx="1">
                  <c:v>42826</c:v>
                </c:pt>
                <c:pt idx="2">
                  <c:v>42856</c:v>
                </c:pt>
              </c:numCache>
            </c:numRef>
          </c:cat>
          <c:val>
            <c:numRef>
              <c:f>'March 2017'!$N$79:$P$79</c:f>
              <c:numCache>
                <c:formatCode>0.00%</c:formatCode>
                <c:ptCount val="3"/>
                <c:pt idx="0">
                  <c:v>0.995</c:v>
                </c:pt>
                <c:pt idx="1">
                  <c:v>0.999</c:v>
                </c:pt>
                <c:pt idx="2">
                  <c:v>0.995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1AAB-4F99-A610-E6B246208EF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overlap val="-24"/>
        <c:axId val="148135424"/>
        <c:axId val="148142640"/>
      </c:barChart>
      <c:dateAx>
        <c:axId val="148135424"/>
        <c:scaling>
          <c:orientation val="minMax"/>
        </c:scaling>
        <c:delete val="0"/>
        <c:axPos val="b"/>
        <c:numFmt formatCode="mmm\-yy" sourceLinked="1"/>
        <c:majorTickMark val="none"/>
        <c:minorTickMark val="none"/>
        <c:tickLblPos val="nextTo"/>
        <c:spPr>
          <a:noFill/>
          <a:ln w="12700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48142640"/>
        <c:crosses val="autoZero"/>
        <c:auto val="1"/>
        <c:lblOffset val="100"/>
        <c:baseTimeUnit val="months"/>
      </c:dateAx>
      <c:valAx>
        <c:axId val="14814264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48135424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</c:dTable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>
        <a:lumMod val="75000"/>
      </a:schemeClr>
    </a:soli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128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Health board field where patients are most likely to have to wait longer than 12 hours.</a:t>
            </a:r>
          </a:p>
        </c:rich>
      </c:tx>
      <c:layout>
        <c:manualLayout>
          <c:xMode val="edge"/>
          <c:yMode val="edge"/>
          <c:x val="0.21501105508315346"/>
          <c:y val="3.4186956071280562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1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8.936754146900143E-2"/>
          <c:y val="2.5979340965887818E-2"/>
          <c:w val="0.87536389346680499"/>
          <c:h val="0.5439012906891792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'March 2017'!$N$94</c:f>
              <c:strCache>
                <c:ptCount val="1"/>
                <c:pt idx="0">
                  <c:v>Mar-17</c:v>
                </c:pt>
              </c:strCache>
            </c:strRef>
          </c:tx>
          <c:spPr>
            <a:gradFill rotWithShape="1">
              <a:gsLst>
                <a:gs pos="0">
                  <a:schemeClr val="accent2">
                    <a:shade val="85000"/>
                    <a:satMod val="130000"/>
                  </a:schemeClr>
                </a:gs>
                <a:gs pos="34000">
                  <a:schemeClr val="accent2">
                    <a:shade val="87000"/>
                    <a:satMod val="125000"/>
                  </a:schemeClr>
                </a:gs>
                <a:gs pos="70000">
                  <a:schemeClr val="accent2">
                    <a:tint val="100000"/>
                    <a:shade val="90000"/>
                    <a:satMod val="130000"/>
                  </a:schemeClr>
                </a:gs>
                <a:gs pos="100000">
                  <a:schemeClr val="accent2">
                    <a:tint val="100000"/>
                    <a:shade val="100000"/>
                    <a:satMod val="110000"/>
                  </a:schemeClr>
                </a:gs>
              </a:gsLst>
              <a:path path="circle">
                <a:fillToRect l="100000" t="100000" r="100000" b="100000"/>
              </a:path>
            </a:gradFill>
            <a:ln>
              <a:noFill/>
            </a:ln>
            <a:effectLst>
              <a:outerShdw blurRad="44450" dist="25400" dir="2700000" algn="br" rotWithShape="0">
                <a:srgbClr val="000000">
                  <a:alpha val="60000"/>
                </a:srgbClr>
              </a:outerShdw>
            </a:effectLst>
            <a:scene3d>
              <a:camera prst="orthographicFront">
                <a:rot lat="0" lon="0" rev="0"/>
              </a:camera>
              <a:lightRig rig="threePt" dir="t">
                <a:rot lat="0" lon="0" rev="19800000"/>
              </a:lightRig>
            </a:scene3d>
            <a:sp3d prstMaterial="flat">
              <a:bevelT w="25400" h="31750"/>
            </a:sp3d>
          </c:spPr>
          <c:invertIfNegative val="0"/>
          <c:cat>
            <c:strRef>
              <c:f>'March 2017'!$M$95:$M$101</c:f>
              <c:strCache>
                <c:ptCount val="7"/>
                <c:pt idx="0">
                  <c:v>Betsi Cadwaladr University Local Health Boar</c:v>
                </c:pt>
                <c:pt idx="1">
                  <c:v>Powys Teaching Local Health Board</c:v>
                </c:pt>
                <c:pt idx="2">
                  <c:v>Hywel Dda University Local Health Board</c:v>
                </c:pt>
                <c:pt idx="3">
                  <c:v>Abertawe Bro Morgannwg University LHB</c:v>
                </c:pt>
                <c:pt idx="4">
                  <c:v>Cwm Taf University Local Health Board</c:v>
                </c:pt>
                <c:pt idx="5">
                  <c:v>Aneurin Bevan University Local Health Board</c:v>
                </c:pt>
                <c:pt idx="6">
                  <c:v>Cardiff &amp; Vale University Local Health Board</c:v>
                </c:pt>
              </c:strCache>
            </c:strRef>
          </c:cat>
          <c:val>
            <c:numRef>
              <c:f>'March 2017'!$N$95:$N$101</c:f>
              <c:numCache>
                <c:formatCode>0.00%</c:formatCode>
                <c:ptCount val="7"/>
                <c:pt idx="0">
                  <c:v>6.2E-2</c:v>
                </c:pt>
                <c:pt idx="1">
                  <c:v>1E-3</c:v>
                </c:pt>
                <c:pt idx="2">
                  <c:v>3.4000000000000002E-2</c:v>
                </c:pt>
                <c:pt idx="3">
                  <c:v>4.2999999999999997E-2</c:v>
                </c:pt>
                <c:pt idx="4">
                  <c:v>2.5999999999999999E-2</c:v>
                </c:pt>
                <c:pt idx="5" formatCode="0%">
                  <c:v>0.04</c:v>
                </c:pt>
                <c:pt idx="6">
                  <c:v>5.0000000000000001E-3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4B1-4DFD-BBF5-3BC8B11504B3}"/>
            </c:ext>
          </c:extLst>
        </c:ser>
        <c:ser>
          <c:idx val="1"/>
          <c:order val="1"/>
          <c:tx>
            <c:strRef>
              <c:f>'March 2017'!$O$94</c:f>
              <c:strCache>
                <c:ptCount val="1"/>
                <c:pt idx="0">
                  <c:v>Apr-17</c:v>
                </c:pt>
              </c:strCache>
            </c:strRef>
          </c:tx>
          <c:spPr>
            <a:gradFill rotWithShape="1">
              <a:gsLst>
                <a:gs pos="0">
                  <a:schemeClr val="accent4">
                    <a:shade val="85000"/>
                    <a:satMod val="130000"/>
                  </a:schemeClr>
                </a:gs>
                <a:gs pos="34000">
                  <a:schemeClr val="accent4">
                    <a:shade val="87000"/>
                    <a:satMod val="125000"/>
                  </a:schemeClr>
                </a:gs>
                <a:gs pos="70000">
                  <a:schemeClr val="accent4">
                    <a:tint val="100000"/>
                    <a:shade val="90000"/>
                    <a:satMod val="130000"/>
                  </a:schemeClr>
                </a:gs>
                <a:gs pos="100000">
                  <a:schemeClr val="accent4">
                    <a:tint val="100000"/>
                    <a:shade val="100000"/>
                    <a:satMod val="110000"/>
                  </a:schemeClr>
                </a:gs>
              </a:gsLst>
              <a:path path="circle">
                <a:fillToRect l="100000" t="100000" r="100000" b="100000"/>
              </a:path>
            </a:gradFill>
            <a:ln>
              <a:noFill/>
            </a:ln>
            <a:effectLst>
              <a:outerShdw blurRad="44450" dist="25400" dir="2700000" algn="br" rotWithShape="0">
                <a:srgbClr val="000000">
                  <a:alpha val="60000"/>
                </a:srgbClr>
              </a:outerShdw>
            </a:effectLst>
            <a:scene3d>
              <a:camera prst="orthographicFront">
                <a:rot lat="0" lon="0" rev="0"/>
              </a:camera>
              <a:lightRig rig="threePt" dir="t">
                <a:rot lat="0" lon="0" rev="19800000"/>
              </a:lightRig>
            </a:scene3d>
            <a:sp3d prstMaterial="flat">
              <a:bevelT w="25400" h="31750"/>
            </a:sp3d>
          </c:spPr>
          <c:invertIfNegative val="0"/>
          <c:cat>
            <c:strRef>
              <c:f>'March 2017'!$M$95:$M$101</c:f>
              <c:strCache>
                <c:ptCount val="7"/>
                <c:pt idx="0">
                  <c:v>Betsi Cadwaladr University Local Health Boar</c:v>
                </c:pt>
                <c:pt idx="1">
                  <c:v>Powys Teaching Local Health Board</c:v>
                </c:pt>
                <c:pt idx="2">
                  <c:v>Hywel Dda University Local Health Board</c:v>
                </c:pt>
                <c:pt idx="3">
                  <c:v>Abertawe Bro Morgannwg University LHB</c:v>
                </c:pt>
                <c:pt idx="4">
                  <c:v>Cwm Taf University Local Health Board</c:v>
                </c:pt>
                <c:pt idx="5">
                  <c:v>Aneurin Bevan University Local Health Board</c:v>
                </c:pt>
                <c:pt idx="6">
                  <c:v>Cardiff &amp; Vale University Local Health Board</c:v>
                </c:pt>
              </c:strCache>
            </c:strRef>
          </c:cat>
          <c:val>
            <c:numRef>
              <c:f>'March 2017'!$O$95:$O$101</c:f>
              <c:numCache>
                <c:formatCode>0%</c:formatCode>
                <c:ptCount val="7"/>
                <c:pt idx="0" formatCode="0.00%">
                  <c:v>4.9000000000000002E-2</c:v>
                </c:pt>
                <c:pt idx="1">
                  <c:v>0</c:v>
                </c:pt>
                <c:pt idx="2" formatCode="0.00%">
                  <c:v>2.1999999999999999E-2</c:v>
                </c:pt>
                <c:pt idx="3" formatCode="0.00%">
                  <c:v>2.7E-2</c:v>
                </c:pt>
                <c:pt idx="4" formatCode="0.00%">
                  <c:v>1.2999999999999999E-2</c:v>
                </c:pt>
                <c:pt idx="5" formatCode="0.00%">
                  <c:v>3.2000000000000001E-2</c:v>
                </c:pt>
                <c:pt idx="6" formatCode="0.00%">
                  <c:v>1E-3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E4B1-4DFD-BBF5-3BC8B11504B3}"/>
            </c:ext>
          </c:extLst>
        </c:ser>
        <c:ser>
          <c:idx val="2"/>
          <c:order val="2"/>
          <c:tx>
            <c:strRef>
              <c:f>'March 2017'!$P$94</c:f>
              <c:strCache>
                <c:ptCount val="1"/>
                <c:pt idx="0">
                  <c:v>May-17</c:v>
                </c:pt>
              </c:strCache>
            </c:strRef>
          </c:tx>
          <c:spPr>
            <a:gradFill rotWithShape="1">
              <a:gsLst>
                <a:gs pos="0">
                  <a:schemeClr val="accent6">
                    <a:shade val="85000"/>
                    <a:satMod val="130000"/>
                  </a:schemeClr>
                </a:gs>
                <a:gs pos="34000">
                  <a:schemeClr val="accent6">
                    <a:shade val="87000"/>
                    <a:satMod val="125000"/>
                  </a:schemeClr>
                </a:gs>
                <a:gs pos="70000">
                  <a:schemeClr val="accent6">
                    <a:tint val="100000"/>
                    <a:shade val="90000"/>
                    <a:satMod val="130000"/>
                  </a:schemeClr>
                </a:gs>
                <a:gs pos="100000">
                  <a:schemeClr val="accent6">
                    <a:tint val="100000"/>
                    <a:shade val="100000"/>
                    <a:satMod val="110000"/>
                  </a:schemeClr>
                </a:gs>
              </a:gsLst>
              <a:path path="circle">
                <a:fillToRect l="100000" t="100000" r="100000" b="100000"/>
              </a:path>
            </a:gradFill>
            <a:ln>
              <a:noFill/>
            </a:ln>
            <a:effectLst>
              <a:outerShdw blurRad="44450" dist="25400" dir="2700000" algn="br" rotWithShape="0">
                <a:srgbClr val="000000">
                  <a:alpha val="60000"/>
                </a:srgbClr>
              </a:outerShdw>
            </a:effectLst>
            <a:scene3d>
              <a:camera prst="orthographicFront">
                <a:rot lat="0" lon="0" rev="0"/>
              </a:camera>
              <a:lightRig rig="threePt" dir="t">
                <a:rot lat="0" lon="0" rev="19800000"/>
              </a:lightRig>
            </a:scene3d>
            <a:sp3d prstMaterial="flat">
              <a:bevelT w="25400" h="31750"/>
            </a:sp3d>
          </c:spPr>
          <c:invertIfNegative val="0"/>
          <c:cat>
            <c:strRef>
              <c:f>'March 2017'!$M$95:$M$101</c:f>
              <c:strCache>
                <c:ptCount val="7"/>
                <c:pt idx="0">
                  <c:v>Betsi Cadwaladr University Local Health Boar</c:v>
                </c:pt>
                <c:pt idx="1">
                  <c:v>Powys Teaching Local Health Board</c:v>
                </c:pt>
                <c:pt idx="2">
                  <c:v>Hywel Dda University Local Health Board</c:v>
                </c:pt>
                <c:pt idx="3">
                  <c:v>Abertawe Bro Morgannwg University LHB</c:v>
                </c:pt>
                <c:pt idx="4">
                  <c:v>Cwm Taf University Local Health Board</c:v>
                </c:pt>
                <c:pt idx="5">
                  <c:v>Aneurin Bevan University Local Health Board</c:v>
                </c:pt>
                <c:pt idx="6">
                  <c:v>Cardiff &amp; Vale University Local Health Board</c:v>
                </c:pt>
              </c:strCache>
            </c:strRef>
          </c:cat>
          <c:val>
            <c:numRef>
              <c:f>'March 2017'!$P$95:$P$101</c:f>
              <c:numCache>
                <c:formatCode>0%</c:formatCode>
                <c:ptCount val="7"/>
                <c:pt idx="0" formatCode="0.00%">
                  <c:v>4.1000000000000002E-2</c:v>
                </c:pt>
                <c:pt idx="1">
                  <c:v>0</c:v>
                </c:pt>
                <c:pt idx="2" formatCode="0.00%">
                  <c:v>2.8000000000000001E-2</c:v>
                </c:pt>
                <c:pt idx="3" formatCode="0.00%">
                  <c:v>2.3E-2</c:v>
                </c:pt>
                <c:pt idx="4" formatCode="0.00%">
                  <c:v>1.6E-2</c:v>
                </c:pt>
                <c:pt idx="5" formatCode="0.00%">
                  <c:v>3.3000000000000002E-2</c:v>
                </c:pt>
                <c:pt idx="6" formatCode="0.00%">
                  <c:v>5.0000000000000001E-3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E4B1-4DFD-BBF5-3BC8B11504B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overlap val="-24"/>
        <c:axId val="267284560"/>
        <c:axId val="267283576"/>
      </c:barChart>
      <c:catAx>
        <c:axId val="2672845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2700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67283576"/>
        <c:crosses val="autoZero"/>
        <c:auto val="1"/>
        <c:lblAlgn val="ctr"/>
        <c:lblOffset val="100"/>
        <c:noMultiLvlLbl val="0"/>
      </c:catAx>
      <c:valAx>
        <c:axId val="2672835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67284560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</c:dTable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>
        <a:lumMod val="75000"/>
      </a:schemeClr>
    </a:soli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128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Health board where patients are more likely to have to wait less than</a:t>
            </a:r>
          </a:p>
          <a:p>
            <a:pPr>
              <a:defRPr/>
            </a:pPr>
            <a:r>
              <a:rPr lang="en-US"/>
              <a:t> 4 hours.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1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14034593115745381"/>
          <c:y val="0.11376091369195837"/>
          <c:w val="0.8250813700452746"/>
          <c:h val="0.35339005599558226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'March 2017'!$N$121</c:f>
              <c:strCache>
                <c:ptCount val="1"/>
                <c:pt idx="0">
                  <c:v>Mar-17</c:v>
                </c:pt>
              </c:strCache>
            </c:strRef>
          </c:tx>
          <c:spPr>
            <a:gradFill rotWithShape="1">
              <a:gsLst>
                <a:gs pos="0">
                  <a:schemeClr val="accent2">
                    <a:shade val="85000"/>
                    <a:satMod val="130000"/>
                  </a:schemeClr>
                </a:gs>
                <a:gs pos="34000">
                  <a:schemeClr val="accent2">
                    <a:shade val="87000"/>
                    <a:satMod val="125000"/>
                  </a:schemeClr>
                </a:gs>
                <a:gs pos="70000">
                  <a:schemeClr val="accent2">
                    <a:tint val="100000"/>
                    <a:shade val="90000"/>
                    <a:satMod val="130000"/>
                  </a:schemeClr>
                </a:gs>
                <a:gs pos="100000">
                  <a:schemeClr val="accent2">
                    <a:tint val="100000"/>
                    <a:shade val="100000"/>
                    <a:satMod val="110000"/>
                  </a:schemeClr>
                </a:gs>
              </a:gsLst>
              <a:path path="circle">
                <a:fillToRect l="100000" t="100000" r="100000" b="100000"/>
              </a:path>
            </a:gradFill>
            <a:ln>
              <a:noFill/>
            </a:ln>
            <a:effectLst>
              <a:outerShdw blurRad="44450" dist="25400" dir="2700000" algn="br" rotWithShape="0">
                <a:srgbClr val="000000">
                  <a:alpha val="60000"/>
                </a:srgbClr>
              </a:outerShdw>
            </a:effectLst>
            <a:scene3d>
              <a:camera prst="orthographicFront">
                <a:rot lat="0" lon="0" rev="0"/>
              </a:camera>
              <a:lightRig rig="threePt" dir="t">
                <a:rot lat="0" lon="0" rev="19800000"/>
              </a:lightRig>
            </a:scene3d>
            <a:sp3d prstMaterial="flat">
              <a:bevelT w="25400" h="31750"/>
            </a:sp3d>
          </c:spPr>
          <c:invertIfNegative val="0"/>
          <c:cat>
            <c:strRef>
              <c:f>'March 2017'!$M$122:$M$128</c:f>
              <c:strCache>
                <c:ptCount val="7"/>
                <c:pt idx="0">
                  <c:v>Betsi Cadwaladr University Local Health Boar</c:v>
                </c:pt>
                <c:pt idx="1">
                  <c:v>Powys Teaching Local Health Board</c:v>
                </c:pt>
                <c:pt idx="2">
                  <c:v>Hywel Dda University Local Health Board</c:v>
                </c:pt>
                <c:pt idx="3">
                  <c:v>Abertawe Bro Morgannwg University LHB</c:v>
                </c:pt>
                <c:pt idx="4">
                  <c:v>Cwm Taf University Local Health Board</c:v>
                </c:pt>
                <c:pt idx="5">
                  <c:v>Aneurin Bevan University Local Health Board</c:v>
                </c:pt>
                <c:pt idx="6">
                  <c:v>Cardiff &amp; Vale University Local Health Board</c:v>
                </c:pt>
              </c:strCache>
            </c:strRef>
          </c:cat>
          <c:val>
            <c:numRef>
              <c:f>'March 2017'!$N$122:$N$128</c:f>
              <c:numCache>
                <c:formatCode>0.00%</c:formatCode>
                <c:ptCount val="7"/>
                <c:pt idx="0">
                  <c:v>0.77600000000000002</c:v>
                </c:pt>
                <c:pt idx="1">
                  <c:v>0.999</c:v>
                </c:pt>
                <c:pt idx="2">
                  <c:v>0.85899999999999999</c:v>
                </c:pt>
                <c:pt idx="3">
                  <c:v>0.75700000000000001</c:v>
                </c:pt>
                <c:pt idx="4">
                  <c:v>0.82699999999999996</c:v>
                </c:pt>
                <c:pt idx="5">
                  <c:v>0.79100000000000004</c:v>
                </c:pt>
                <c:pt idx="6">
                  <c:v>0.86299999999999999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06B-404D-A9C3-6AE4BFAEA961}"/>
            </c:ext>
          </c:extLst>
        </c:ser>
        <c:ser>
          <c:idx val="1"/>
          <c:order val="1"/>
          <c:tx>
            <c:strRef>
              <c:f>'March 2017'!$O$121</c:f>
              <c:strCache>
                <c:ptCount val="1"/>
                <c:pt idx="0">
                  <c:v>Apr-17</c:v>
                </c:pt>
              </c:strCache>
            </c:strRef>
          </c:tx>
          <c:spPr>
            <a:gradFill rotWithShape="1">
              <a:gsLst>
                <a:gs pos="0">
                  <a:schemeClr val="accent4">
                    <a:shade val="85000"/>
                    <a:satMod val="130000"/>
                  </a:schemeClr>
                </a:gs>
                <a:gs pos="34000">
                  <a:schemeClr val="accent4">
                    <a:shade val="87000"/>
                    <a:satMod val="125000"/>
                  </a:schemeClr>
                </a:gs>
                <a:gs pos="70000">
                  <a:schemeClr val="accent4">
                    <a:tint val="100000"/>
                    <a:shade val="90000"/>
                    <a:satMod val="130000"/>
                  </a:schemeClr>
                </a:gs>
                <a:gs pos="100000">
                  <a:schemeClr val="accent4">
                    <a:tint val="100000"/>
                    <a:shade val="100000"/>
                    <a:satMod val="110000"/>
                  </a:schemeClr>
                </a:gs>
              </a:gsLst>
              <a:path path="circle">
                <a:fillToRect l="100000" t="100000" r="100000" b="100000"/>
              </a:path>
            </a:gradFill>
            <a:ln>
              <a:noFill/>
            </a:ln>
            <a:effectLst>
              <a:outerShdw blurRad="44450" dist="25400" dir="2700000" algn="br" rotWithShape="0">
                <a:srgbClr val="000000">
                  <a:alpha val="60000"/>
                </a:srgbClr>
              </a:outerShdw>
            </a:effectLst>
            <a:scene3d>
              <a:camera prst="orthographicFront">
                <a:rot lat="0" lon="0" rev="0"/>
              </a:camera>
              <a:lightRig rig="threePt" dir="t">
                <a:rot lat="0" lon="0" rev="19800000"/>
              </a:lightRig>
            </a:scene3d>
            <a:sp3d prstMaterial="flat">
              <a:bevelT w="25400" h="31750"/>
            </a:sp3d>
          </c:spPr>
          <c:invertIfNegative val="0"/>
          <c:cat>
            <c:strRef>
              <c:f>'March 2017'!$M$122:$M$128</c:f>
              <c:strCache>
                <c:ptCount val="7"/>
                <c:pt idx="0">
                  <c:v>Betsi Cadwaladr University Local Health Boar</c:v>
                </c:pt>
                <c:pt idx="1">
                  <c:v>Powys Teaching Local Health Board</c:v>
                </c:pt>
                <c:pt idx="2">
                  <c:v>Hywel Dda University Local Health Board</c:v>
                </c:pt>
                <c:pt idx="3">
                  <c:v>Abertawe Bro Morgannwg University LHB</c:v>
                </c:pt>
                <c:pt idx="4">
                  <c:v>Cwm Taf University Local Health Board</c:v>
                </c:pt>
                <c:pt idx="5">
                  <c:v>Aneurin Bevan University Local Health Board</c:v>
                </c:pt>
                <c:pt idx="6">
                  <c:v>Cardiff &amp; Vale University Local Health Board</c:v>
                </c:pt>
              </c:strCache>
            </c:strRef>
          </c:cat>
          <c:val>
            <c:numRef>
              <c:f>'March 2017'!$O$122:$O$128</c:f>
              <c:numCache>
                <c:formatCode>0.00%</c:formatCode>
                <c:ptCount val="7"/>
                <c:pt idx="0" formatCode="0%">
                  <c:v>0.77</c:v>
                </c:pt>
                <c:pt idx="1">
                  <c:v>0.999</c:v>
                </c:pt>
                <c:pt idx="2">
                  <c:v>0.876</c:v>
                </c:pt>
                <c:pt idx="3">
                  <c:v>0.79300000000000004</c:v>
                </c:pt>
                <c:pt idx="4">
                  <c:v>0.86699999999999999</c:v>
                </c:pt>
                <c:pt idx="5">
                  <c:v>0.81899999999999995</c:v>
                </c:pt>
                <c:pt idx="6">
                  <c:v>0.88200000000000001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606B-404D-A9C3-6AE4BFAEA961}"/>
            </c:ext>
          </c:extLst>
        </c:ser>
        <c:ser>
          <c:idx val="2"/>
          <c:order val="2"/>
          <c:tx>
            <c:strRef>
              <c:f>'March 2017'!$P$121</c:f>
              <c:strCache>
                <c:ptCount val="1"/>
                <c:pt idx="0">
                  <c:v>May-17</c:v>
                </c:pt>
              </c:strCache>
            </c:strRef>
          </c:tx>
          <c:spPr>
            <a:gradFill rotWithShape="1">
              <a:gsLst>
                <a:gs pos="0">
                  <a:schemeClr val="accent6">
                    <a:shade val="85000"/>
                    <a:satMod val="130000"/>
                  </a:schemeClr>
                </a:gs>
                <a:gs pos="34000">
                  <a:schemeClr val="accent6">
                    <a:shade val="87000"/>
                    <a:satMod val="125000"/>
                  </a:schemeClr>
                </a:gs>
                <a:gs pos="70000">
                  <a:schemeClr val="accent6">
                    <a:tint val="100000"/>
                    <a:shade val="90000"/>
                    <a:satMod val="130000"/>
                  </a:schemeClr>
                </a:gs>
                <a:gs pos="100000">
                  <a:schemeClr val="accent6">
                    <a:tint val="100000"/>
                    <a:shade val="100000"/>
                    <a:satMod val="110000"/>
                  </a:schemeClr>
                </a:gs>
              </a:gsLst>
              <a:path path="circle">
                <a:fillToRect l="100000" t="100000" r="100000" b="100000"/>
              </a:path>
            </a:gradFill>
            <a:ln>
              <a:noFill/>
            </a:ln>
            <a:effectLst>
              <a:outerShdw blurRad="44450" dist="25400" dir="2700000" algn="br" rotWithShape="0">
                <a:srgbClr val="000000">
                  <a:alpha val="60000"/>
                </a:srgbClr>
              </a:outerShdw>
            </a:effectLst>
            <a:scene3d>
              <a:camera prst="orthographicFront">
                <a:rot lat="0" lon="0" rev="0"/>
              </a:camera>
              <a:lightRig rig="threePt" dir="t">
                <a:rot lat="0" lon="0" rev="19800000"/>
              </a:lightRig>
            </a:scene3d>
            <a:sp3d prstMaterial="flat">
              <a:bevelT w="25400" h="31750"/>
            </a:sp3d>
          </c:spPr>
          <c:invertIfNegative val="0"/>
          <c:cat>
            <c:strRef>
              <c:f>'March 2017'!$M$122:$M$128</c:f>
              <c:strCache>
                <c:ptCount val="7"/>
                <c:pt idx="0">
                  <c:v>Betsi Cadwaladr University Local Health Boar</c:v>
                </c:pt>
                <c:pt idx="1">
                  <c:v>Powys Teaching Local Health Board</c:v>
                </c:pt>
                <c:pt idx="2">
                  <c:v>Hywel Dda University Local Health Board</c:v>
                </c:pt>
                <c:pt idx="3">
                  <c:v>Abertawe Bro Morgannwg University LHB</c:v>
                </c:pt>
                <c:pt idx="4">
                  <c:v>Cwm Taf University Local Health Board</c:v>
                </c:pt>
                <c:pt idx="5">
                  <c:v>Aneurin Bevan University Local Health Board</c:v>
                </c:pt>
                <c:pt idx="6">
                  <c:v>Cardiff &amp; Vale University Local Health Board</c:v>
                </c:pt>
              </c:strCache>
            </c:strRef>
          </c:cat>
          <c:val>
            <c:numRef>
              <c:f>'March 2017'!$P$122:$P$128</c:f>
              <c:numCache>
                <c:formatCode>0.00%</c:formatCode>
                <c:ptCount val="7"/>
                <c:pt idx="0">
                  <c:v>0.78900000000000003</c:v>
                </c:pt>
                <c:pt idx="1">
                  <c:v>0.999</c:v>
                </c:pt>
                <c:pt idx="2">
                  <c:v>0.874</c:v>
                </c:pt>
                <c:pt idx="3" formatCode="0%">
                  <c:v>0.82</c:v>
                </c:pt>
                <c:pt idx="4">
                  <c:v>0.86499999999999999</c:v>
                </c:pt>
                <c:pt idx="5" formatCode="0%">
                  <c:v>0.81</c:v>
                </c:pt>
                <c:pt idx="6">
                  <c:v>0.84199999999999997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606B-404D-A9C3-6AE4BFAEA96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overlap val="-24"/>
        <c:axId val="529505136"/>
        <c:axId val="529505464"/>
      </c:barChart>
      <c:catAx>
        <c:axId val="52950513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2700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29505464"/>
        <c:crosses val="autoZero"/>
        <c:auto val="1"/>
        <c:lblAlgn val="ctr"/>
        <c:lblOffset val="100"/>
        <c:noMultiLvlLbl val="0"/>
      </c:catAx>
      <c:valAx>
        <c:axId val="52950546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29505136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</c:dTable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>
        <a:lumMod val="75000"/>
      </a:schemeClr>
    </a:soli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3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lt1"/>
    </cs:fontRef>
  </cs:dataPoint>
  <cs:dataPoint3D>
    <cs:lnRef idx="0"/>
    <cs:fillRef idx="3">
      <cs:styleClr val="auto"/>
    </cs:fillRef>
    <cs:effectRef idx="3"/>
    <cs:fontRef idx="minor">
      <a:schemeClr val="lt1"/>
    </cs:fontRef>
  </cs:dataPoint3D>
  <cs:dataPointLine>
    <cs:lnRef idx="0">
      <cs:styleClr val="auto"/>
    </cs:lnRef>
    <cs:fillRef idx="3"/>
    <cs:effectRef idx="3"/>
    <cs:fontRef idx="minor">
      <a:schemeClr val="lt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lt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lt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128" b="1" kern="1200" baseline="0"/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lt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34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ize="5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128" b="1" kern="1200" baseline="0"/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lt1"/>
    </cs:fontRef>
  </cs:wall>
</cs:chartStyle>
</file>

<file path=ppt/charts/style3.xml><?xml version="1.0" encoding="utf-8"?>
<cs:chartStyle xmlns:cs="http://schemas.microsoft.com/office/drawing/2012/chartStyle" xmlns:a="http://schemas.openxmlformats.org/drawingml/2006/main" id="3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lt1"/>
    </cs:fontRef>
  </cs:dataPoint>
  <cs:dataPoint3D>
    <cs:lnRef idx="0"/>
    <cs:fillRef idx="3">
      <cs:styleClr val="auto"/>
    </cs:fillRef>
    <cs:effectRef idx="3"/>
    <cs:fontRef idx="minor">
      <a:schemeClr val="lt1"/>
    </cs:fontRef>
  </cs:dataPoint3D>
  <cs:dataPointLine>
    <cs:lnRef idx="0">
      <cs:styleClr val="auto"/>
    </cs:lnRef>
    <cs:fillRef idx="3"/>
    <cs:effectRef idx="3"/>
    <cs:fontRef idx="minor">
      <a:schemeClr val="lt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lt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lt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128" b="1" kern="1200" baseline="0"/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lt1"/>
    </cs:fontRef>
  </cs:wall>
</cs:chartStyle>
</file>

<file path=ppt/charts/style4.xml><?xml version="1.0" encoding="utf-8"?>
<cs:chartStyle xmlns:cs="http://schemas.microsoft.com/office/drawing/2012/chartStyle" xmlns:a="http://schemas.openxmlformats.org/drawingml/2006/main" id="3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lt1"/>
    </cs:fontRef>
  </cs:dataPoint>
  <cs:dataPoint3D>
    <cs:lnRef idx="0"/>
    <cs:fillRef idx="3">
      <cs:styleClr val="auto"/>
    </cs:fillRef>
    <cs:effectRef idx="3"/>
    <cs:fontRef idx="minor">
      <a:schemeClr val="lt1"/>
    </cs:fontRef>
  </cs:dataPoint3D>
  <cs:dataPointLine>
    <cs:lnRef idx="0">
      <cs:styleClr val="auto"/>
    </cs:lnRef>
    <cs:fillRef idx="3"/>
    <cs:effectRef idx="3"/>
    <cs:fontRef idx="minor">
      <a:schemeClr val="lt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lt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lt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128" b="1" kern="1200" baseline="0"/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lt1"/>
    </cs:fontRef>
  </cs:wall>
</cs:chartStyle>
</file>

<file path=ppt/charts/style5.xml><?xml version="1.0" encoding="utf-8"?>
<cs:chartStyle xmlns:cs="http://schemas.microsoft.com/office/drawing/2012/chartStyle" xmlns:a="http://schemas.openxmlformats.org/drawingml/2006/main" id="3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lt1"/>
    </cs:fontRef>
  </cs:dataPoint>
  <cs:dataPoint3D>
    <cs:lnRef idx="0"/>
    <cs:fillRef idx="3">
      <cs:styleClr val="auto"/>
    </cs:fillRef>
    <cs:effectRef idx="3"/>
    <cs:fontRef idx="minor">
      <a:schemeClr val="lt1"/>
    </cs:fontRef>
  </cs:dataPoint3D>
  <cs:dataPointLine>
    <cs:lnRef idx="0">
      <cs:styleClr val="auto"/>
    </cs:lnRef>
    <cs:fillRef idx="3"/>
    <cs:effectRef idx="3"/>
    <cs:fontRef idx="minor">
      <a:schemeClr val="lt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lt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lt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128" b="1" kern="1200" baseline="0"/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lt1"/>
    </cs:fontRef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335" y="8961120"/>
            <a:ext cx="12798267" cy="6400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7" y="8868043"/>
            <a:ext cx="12798267" cy="8961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2144" y="1062533"/>
            <a:ext cx="10561320" cy="4992624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11200" spc="-7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5053" y="6237869"/>
            <a:ext cx="10561320" cy="16002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3360" cap="all" spc="280" baseline="0">
                <a:solidFill>
                  <a:schemeClr val="tx2"/>
                </a:solidFill>
                <a:latin typeface="+mj-lt"/>
              </a:defRPr>
            </a:lvl1pPr>
            <a:lvl2pPr marL="640080" indent="0" algn="ctr">
              <a:buNone/>
              <a:defRPr sz="3360"/>
            </a:lvl2pPr>
            <a:lvl3pPr marL="1280160" indent="0" algn="ctr">
              <a:buNone/>
              <a:defRPr sz="3360"/>
            </a:lvl3pPr>
            <a:lvl4pPr marL="1920240" indent="0" algn="ctr">
              <a:buNone/>
              <a:defRPr sz="2800"/>
            </a:lvl4pPr>
            <a:lvl5pPr marL="2560320" indent="0" algn="ctr">
              <a:buNone/>
              <a:defRPr sz="2800"/>
            </a:lvl5pPr>
            <a:lvl6pPr marL="3200400" indent="0" algn="ctr">
              <a:buNone/>
              <a:defRPr sz="2800"/>
            </a:lvl6pPr>
            <a:lvl7pPr marL="3840480" indent="0" algn="ctr">
              <a:buNone/>
              <a:defRPr sz="2800"/>
            </a:lvl7pPr>
            <a:lvl8pPr marL="4480560" indent="0" algn="ctr">
              <a:buNone/>
              <a:defRPr sz="2800"/>
            </a:lvl8pPr>
            <a:lvl9pPr marL="5120640" indent="0" algn="ctr">
              <a:buNone/>
              <a:defRPr sz="2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EEE856-5B15-4678-A5C5-41D5D7E4E150}" type="datetimeFigureOut">
              <a:rPr lang="en-GB" smtClean="0"/>
              <a:t>04/01/2021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3C62DC-9FF7-4F66-9FCE-507FFEC5B76B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68042" y="6080760"/>
            <a:ext cx="10369296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500219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EEE856-5B15-4678-A5C5-41D5D7E4E150}" type="datetimeFigureOut">
              <a:rPr lang="en-GB" smtClean="0"/>
              <a:t>04/01/2021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3C62DC-9FF7-4F66-9FCE-507FFEC5B7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3952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335" y="8961120"/>
            <a:ext cx="12798267" cy="6400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7" y="8868043"/>
            <a:ext cx="12798267" cy="8961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2144" y="1062533"/>
            <a:ext cx="10561320" cy="4992624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112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2144" y="6234379"/>
            <a:ext cx="10561320" cy="16002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3360" cap="all" spc="280" baseline="0">
                <a:solidFill>
                  <a:schemeClr val="tx2"/>
                </a:solidFill>
                <a:latin typeface="+mj-lt"/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EEE856-5B15-4678-A5C5-41D5D7E4E150}" type="datetimeFigureOut">
              <a:rPr lang="en-GB" smtClean="0"/>
              <a:t>04/01/2021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3C62DC-9FF7-4F66-9FCE-507FFEC5B76B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68042" y="6080760"/>
            <a:ext cx="10369296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94564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152144" y="401246"/>
            <a:ext cx="10561320" cy="203106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2144" y="2584028"/>
            <a:ext cx="5184648" cy="56327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8816" y="2584031"/>
            <a:ext cx="5184648" cy="563270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EEE856-5B15-4678-A5C5-41D5D7E4E150}" type="datetimeFigureOut">
              <a:rPr lang="en-GB" smtClean="0"/>
              <a:t>04/01/2021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3C62DC-9FF7-4F66-9FCE-507FFEC5B7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1968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152144" y="401246"/>
            <a:ext cx="10561320" cy="203106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2144" y="2584473"/>
            <a:ext cx="5184648" cy="1030795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800" b="0" cap="all" baseline="0">
                <a:solidFill>
                  <a:schemeClr val="tx2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2144" y="3615268"/>
            <a:ext cx="5184648" cy="460146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8816" y="2584473"/>
            <a:ext cx="5184648" cy="1030795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800" b="0" cap="all" baseline="0">
                <a:solidFill>
                  <a:schemeClr val="tx2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8816" y="3615268"/>
            <a:ext cx="5184648" cy="460146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EEE856-5B15-4678-A5C5-41D5D7E4E150}" type="datetimeFigureOut">
              <a:rPr lang="en-GB" smtClean="0"/>
              <a:t>04/01/2021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3C62DC-9FF7-4F66-9FCE-507FFEC5B7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66188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EEE856-5B15-4678-A5C5-41D5D7E4E150}" type="datetimeFigureOut">
              <a:rPr lang="en-GB" smtClean="0"/>
              <a:t>04/01/2021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3C62DC-9FF7-4F66-9FCE-507FFEC5B7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87483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335" y="8961120"/>
            <a:ext cx="12798267" cy="6400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7" y="8868043"/>
            <a:ext cx="12798267" cy="8961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EEE856-5B15-4678-A5C5-41D5D7E4E150}" type="datetimeFigureOut">
              <a:rPr lang="en-GB" smtClean="0"/>
              <a:t>04/01/2021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3C62DC-9FF7-4F66-9FCE-507FFEC5B7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63174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9" y="0"/>
            <a:ext cx="4253330" cy="9601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242074" y="0"/>
            <a:ext cx="67208" cy="9601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832103"/>
            <a:ext cx="3360420" cy="3200400"/>
          </a:xfrm>
        </p:spPr>
        <p:txBody>
          <a:bodyPr anchor="b">
            <a:normAutofit/>
          </a:bodyPr>
          <a:lstStyle>
            <a:lvl1pPr>
              <a:defRPr sz="504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4333" y="1024128"/>
            <a:ext cx="7013150" cy="73609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0060" y="4096512"/>
            <a:ext cx="3360420" cy="473077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2100">
                <a:solidFill>
                  <a:srgbClr val="FFFFFF"/>
                </a:solidFill>
              </a:defRPr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88788" y="9043701"/>
            <a:ext cx="2749436" cy="511175"/>
          </a:xfrm>
        </p:spPr>
        <p:txBody>
          <a:bodyPr/>
          <a:lstStyle>
            <a:lvl1pPr algn="l">
              <a:defRPr/>
            </a:lvl1pPr>
          </a:lstStyle>
          <a:p>
            <a:fld id="{4AEEE856-5B15-4678-A5C5-41D5D7E4E150}" type="datetimeFigureOut">
              <a:rPr lang="en-GB" smtClean="0"/>
              <a:t>04/01/2021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040630" y="9043701"/>
            <a:ext cx="4880610" cy="51117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D3C62DC-9FF7-4F66-9FCE-507FFEC5B7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708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" y="6934200"/>
            <a:ext cx="12798267" cy="2667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7" y="6881106"/>
            <a:ext cx="12798267" cy="8961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2144" y="7104888"/>
            <a:ext cx="10625328" cy="1152144"/>
          </a:xfrm>
        </p:spPr>
        <p:txBody>
          <a:bodyPr tIns="0" bIns="0" anchor="b">
            <a:noAutofit/>
          </a:bodyPr>
          <a:lstStyle>
            <a:lvl1pPr>
              <a:defRPr sz="504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" y="0"/>
            <a:ext cx="12801585" cy="688110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4480">
                <a:solidFill>
                  <a:schemeClr val="bg1"/>
                </a:solidFill>
              </a:defRPr>
            </a:lvl1pPr>
            <a:lvl2pPr marL="640080" indent="0">
              <a:buNone/>
              <a:defRPr sz="3920"/>
            </a:lvl2pPr>
            <a:lvl3pPr marL="1280160" indent="0">
              <a:buNone/>
              <a:defRPr sz="336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2143" y="8269834"/>
            <a:ext cx="10625328" cy="832104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840"/>
              </a:spcAft>
              <a:buNone/>
              <a:defRPr sz="2100">
                <a:solidFill>
                  <a:srgbClr val="FFFFFF"/>
                </a:solidFill>
              </a:defRPr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EEE856-5B15-4678-A5C5-41D5D7E4E150}" type="datetimeFigureOut">
              <a:rPr lang="en-GB" smtClean="0"/>
              <a:t>04/01/2021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3C62DC-9FF7-4F66-9FCE-507FFEC5B7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67140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EEE856-5B15-4678-A5C5-41D5D7E4E150}" type="datetimeFigureOut">
              <a:rPr lang="en-GB" smtClean="0"/>
              <a:t>04/01/2021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3C62DC-9FF7-4F66-9FCE-507FFEC5B7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6608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335" y="8961120"/>
            <a:ext cx="12798267" cy="6400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7" y="8868043"/>
            <a:ext cx="12798267" cy="8961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1146" y="580692"/>
            <a:ext cx="2760345" cy="8060389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80111" y="580691"/>
            <a:ext cx="8121015" cy="806038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EEE856-5B15-4678-A5C5-41D5D7E4E150}" type="datetimeFigureOut">
              <a:rPr lang="en-GB" smtClean="0"/>
              <a:t>04/01/2021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3C62DC-9FF7-4F66-9FCE-507FFEC5B7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87250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8961120"/>
            <a:ext cx="12801601" cy="6400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" y="8868042"/>
            <a:ext cx="12801601" cy="923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52144" y="401246"/>
            <a:ext cx="10561320" cy="20310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2143" y="2584028"/>
            <a:ext cx="10561321" cy="5632704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52146" y="9043701"/>
            <a:ext cx="2595884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60">
                <a:solidFill>
                  <a:srgbClr val="FFFFFF"/>
                </a:solidFill>
              </a:defRPr>
            </a:lvl1pPr>
          </a:lstStyle>
          <a:p>
            <a:fld id="{4AEEE856-5B15-4678-A5C5-41D5D7E4E150}" type="datetimeFigureOut">
              <a:rPr lang="en-GB" smtClean="0"/>
              <a:t>04/01/2021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70495" y="9043701"/>
            <a:ext cx="5063944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6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95482" y="9043701"/>
            <a:ext cx="1377627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70">
                <a:solidFill>
                  <a:srgbClr val="FFFFFF"/>
                </a:solidFill>
              </a:defRPr>
            </a:lvl1pPr>
          </a:lstStyle>
          <a:p>
            <a:fld id="{4D3C62DC-9FF7-4F66-9FCE-507FFEC5B76B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253209" y="2432983"/>
            <a:ext cx="10465308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391564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1280160" rtl="0" eaLnBrk="1" latinLnBrk="0" hangingPunct="1">
        <a:lnSpc>
          <a:spcPct val="85000"/>
        </a:lnSpc>
        <a:spcBef>
          <a:spcPct val="0"/>
        </a:spcBef>
        <a:buNone/>
        <a:defRPr sz="6720" kern="1200" spc="-7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128016" indent="-128016" algn="l" defTabSz="1280160" rtl="0" eaLnBrk="1" latinLnBrk="0" hangingPunct="1">
        <a:lnSpc>
          <a:spcPct val="90000"/>
        </a:lnSpc>
        <a:spcBef>
          <a:spcPts val="1680"/>
        </a:spcBef>
        <a:spcAft>
          <a:spcPts val="28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37667" indent="-256032" algn="l" defTabSz="1280160" rtl="0" eaLnBrk="1" latinLnBrk="0" hangingPunct="1">
        <a:lnSpc>
          <a:spcPct val="90000"/>
        </a:lnSpc>
        <a:spcBef>
          <a:spcPts val="280"/>
        </a:spcBef>
        <a:spcAft>
          <a:spcPts val="560"/>
        </a:spcAft>
        <a:buClr>
          <a:schemeClr val="accent1"/>
        </a:buClr>
        <a:buFont typeface="Calibri" pitchFamily="34" charset="0"/>
        <a:buChar char="◦"/>
        <a:defRPr sz="252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793699" indent="-256032" algn="l" defTabSz="1280160" rtl="0" eaLnBrk="1" latinLnBrk="0" hangingPunct="1">
        <a:lnSpc>
          <a:spcPct val="90000"/>
        </a:lnSpc>
        <a:spcBef>
          <a:spcPts val="280"/>
        </a:spcBef>
        <a:spcAft>
          <a:spcPts val="560"/>
        </a:spcAft>
        <a:buClr>
          <a:schemeClr val="accent1"/>
        </a:buClr>
        <a:buFont typeface="Calibri" pitchFamily="34" charset="0"/>
        <a:buChar char="◦"/>
        <a:defRPr sz="196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49731" indent="-256032" algn="l" defTabSz="1280160" rtl="0" eaLnBrk="1" latinLnBrk="0" hangingPunct="1">
        <a:lnSpc>
          <a:spcPct val="90000"/>
        </a:lnSpc>
        <a:spcBef>
          <a:spcPts val="280"/>
        </a:spcBef>
        <a:spcAft>
          <a:spcPts val="560"/>
        </a:spcAft>
        <a:buClr>
          <a:schemeClr val="accent1"/>
        </a:buClr>
        <a:buFont typeface="Calibri" pitchFamily="34" charset="0"/>
        <a:buChar char="◦"/>
        <a:defRPr sz="196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05763" indent="-256032" algn="l" defTabSz="1280160" rtl="0" eaLnBrk="1" latinLnBrk="0" hangingPunct="1">
        <a:lnSpc>
          <a:spcPct val="90000"/>
        </a:lnSpc>
        <a:spcBef>
          <a:spcPts val="280"/>
        </a:spcBef>
        <a:spcAft>
          <a:spcPts val="560"/>
        </a:spcAft>
        <a:buClr>
          <a:schemeClr val="accent1"/>
        </a:buClr>
        <a:buFont typeface="Calibri" pitchFamily="34" charset="0"/>
        <a:buChar char="◦"/>
        <a:defRPr sz="196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540000" indent="-320040" algn="l" defTabSz="1280160" rtl="0" eaLnBrk="1" latinLnBrk="0" hangingPunct="1">
        <a:lnSpc>
          <a:spcPct val="90000"/>
        </a:lnSpc>
        <a:spcBef>
          <a:spcPts val="280"/>
        </a:spcBef>
        <a:spcAft>
          <a:spcPts val="560"/>
        </a:spcAft>
        <a:buClr>
          <a:schemeClr val="accent1"/>
        </a:buClr>
        <a:buFont typeface="Calibri" pitchFamily="34" charset="0"/>
        <a:buChar char="◦"/>
        <a:defRPr sz="196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820000" indent="-320040" algn="l" defTabSz="1280160" rtl="0" eaLnBrk="1" latinLnBrk="0" hangingPunct="1">
        <a:lnSpc>
          <a:spcPct val="90000"/>
        </a:lnSpc>
        <a:spcBef>
          <a:spcPts val="280"/>
        </a:spcBef>
        <a:spcAft>
          <a:spcPts val="560"/>
        </a:spcAft>
        <a:buClr>
          <a:schemeClr val="accent1"/>
        </a:buClr>
        <a:buFont typeface="Calibri" pitchFamily="34" charset="0"/>
        <a:buChar char="◦"/>
        <a:defRPr sz="196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100000" indent="-320040" algn="l" defTabSz="1280160" rtl="0" eaLnBrk="1" latinLnBrk="0" hangingPunct="1">
        <a:lnSpc>
          <a:spcPct val="90000"/>
        </a:lnSpc>
        <a:spcBef>
          <a:spcPts val="280"/>
        </a:spcBef>
        <a:spcAft>
          <a:spcPts val="560"/>
        </a:spcAft>
        <a:buClr>
          <a:schemeClr val="accent1"/>
        </a:buClr>
        <a:buFont typeface="Calibri" pitchFamily="34" charset="0"/>
        <a:buChar char="◦"/>
        <a:defRPr sz="196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380000" indent="-320040" algn="l" defTabSz="1280160" rtl="0" eaLnBrk="1" latinLnBrk="0" hangingPunct="1">
        <a:lnSpc>
          <a:spcPct val="90000"/>
        </a:lnSpc>
        <a:spcBef>
          <a:spcPts val="280"/>
        </a:spcBef>
        <a:spcAft>
          <a:spcPts val="560"/>
        </a:spcAft>
        <a:buClr>
          <a:schemeClr val="accent1"/>
        </a:buClr>
        <a:buFont typeface="Calibri" pitchFamily="34" charset="0"/>
        <a:buChar char="◦"/>
        <a:defRPr sz="196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Relationship Id="rId4" Type="http://schemas.openxmlformats.org/officeDocument/2006/relationships/chart" Target="../charts/char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2" Type="http://schemas.openxmlformats.org/officeDocument/2006/relationships/chart" Target="../charts/chart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hart 1">
            <a:extLst>
              <a:ext uri="{FF2B5EF4-FFF2-40B4-BE49-F238E27FC236}">
                <a16:creationId xmlns:a16="http://schemas.microsoft.com/office/drawing/2014/main" id="{499843AA-1051-44F3-A885-38AB048F284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28551456"/>
              </p:ext>
            </p:extLst>
          </p:nvPr>
        </p:nvGraphicFramePr>
        <p:xfrm>
          <a:off x="675641" y="642945"/>
          <a:ext cx="5572759" cy="389974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12" name="Chart 11">
            <a:extLst>
              <a:ext uri="{FF2B5EF4-FFF2-40B4-BE49-F238E27FC236}">
                <a16:creationId xmlns:a16="http://schemas.microsoft.com/office/drawing/2014/main" id="{466BEC12-3BA0-47EB-AF67-9CDCDB1BFCC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29358939"/>
              </p:ext>
            </p:extLst>
          </p:nvPr>
        </p:nvGraphicFramePr>
        <p:xfrm>
          <a:off x="6400800" y="642945"/>
          <a:ext cx="5543953" cy="389974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14" name="Chart 13">
            <a:extLst>
              <a:ext uri="{FF2B5EF4-FFF2-40B4-BE49-F238E27FC236}">
                <a16:creationId xmlns:a16="http://schemas.microsoft.com/office/drawing/2014/main" id="{18017A01-987E-47DB-8758-82D980CF8C9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82957394"/>
              </p:ext>
            </p:extLst>
          </p:nvPr>
        </p:nvGraphicFramePr>
        <p:xfrm>
          <a:off x="613844" y="4912024"/>
          <a:ext cx="11269111" cy="389974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D881AE2A-70B8-4E75-99F8-AA88C04541B9}"/>
              </a:ext>
            </a:extLst>
          </p:cNvPr>
          <p:cNvSpPr txBox="1"/>
          <p:nvPr/>
        </p:nvSpPr>
        <p:spPr>
          <a:xfrm>
            <a:off x="713348" y="221641"/>
            <a:ext cx="1314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Question 1: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E105156-D3B5-40B2-A5B0-ED057468C0E5}"/>
              </a:ext>
            </a:extLst>
          </p:cNvPr>
          <p:cNvSpPr txBox="1"/>
          <p:nvPr/>
        </p:nvSpPr>
        <p:spPr>
          <a:xfrm>
            <a:off x="6529753" y="221641"/>
            <a:ext cx="1314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Question 2: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17D9996-A6B0-465D-8AFC-BA76493B22D6}"/>
              </a:ext>
            </a:extLst>
          </p:cNvPr>
          <p:cNvSpPr txBox="1"/>
          <p:nvPr/>
        </p:nvSpPr>
        <p:spPr>
          <a:xfrm>
            <a:off x="713348" y="4542692"/>
            <a:ext cx="14419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Question 3: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488228E-00DD-4CE2-9A2F-D9D2CC6E1BC7}"/>
              </a:ext>
            </a:extLst>
          </p:cNvPr>
          <p:cNvSpPr txBox="1"/>
          <p:nvPr/>
        </p:nvSpPr>
        <p:spPr>
          <a:xfrm>
            <a:off x="-123093" y="8954869"/>
            <a:ext cx="43023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Analysis and Visualization ACCB4002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30F12C3-8E37-4733-8A58-CD7701BF65E3}"/>
              </a:ext>
            </a:extLst>
          </p:cNvPr>
          <p:cNvSpPr txBox="1"/>
          <p:nvPr/>
        </p:nvSpPr>
        <p:spPr>
          <a:xfrm>
            <a:off x="10504940" y="8954869"/>
            <a:ext cx="22966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Valentin Mihai Boholt    2011613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46658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hart 1">
            <a:extLst>
              <a:ext uri="{FF2B5EF4-FFF2-40B4-BE49-F238E27FC236}">
                <a16:creationId xmlns:a16="http://schemas.microsoft.com/office/drawing/2014/main" id="{C82CA492-2312-45B8-A464-C8F14AB6E89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8680466"/>
              </p:ext>
            </p:extLst>
          </p:nvPr>
        </p:nvGraphicFramePr>
        <p:xfrm>
          <a:off x="673100" y="572477"/>
          <a:ext cx="11442700" cy="38608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3" name="Chart 2">
            <a:extLst>
              <a:ext uri="{FF2B5EF4-FFF2-40B4-BE49-F238E27FC236}">
                <a16:creationId xmlns:a16="http://schemas.microsoft.com/office/drawing/2014/main" id="{147D71FE-4DDD-402D-904B-86426695270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795936399"/>
              </p:ext>
            </p:extLst>
          </p:nvPr>
        </p:nvGraphicFramePr>
        <p:xfrm>
          <a:off x="673100" y="4813300"/>
          <a:ext cx="11442700" cy="38608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7C701A7E-AEBA-44EE-8652-8D63E4E846E0}"/>
              </a:ext>
            </a:extLst>
          </p:cNvPr>
          <p:cNvSpPr txBox="1"/>
          <p:nvPr/>
        </p:nvSpPr>
        <p:spPr>
          <a:xfrm>
            <a:off x="673100" y="203145"/>
            <a:ext cx="16295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Question 4: 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8E18CD5-90F2-4CB9-993D-8645422413B0}"/>
              </a:ext>
            </a:extLst>
          </p:cNvPr>
          <p:cNvSpPr txBox="1"/>
          <p:nvPr/>
        </p:nvSpPr>
        <p:spPr>
          <a:xfrm>
            <a:off x="661376" y="4443968"/>
            <a:ext cx="16412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Question 5: </a:t>
            </a: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A1DAFF3-7FD9-45FE-8C81-32463568975F}"/>
              </a:ext>
            </a:extLst>
          </p:cNvPr>
          <p:cNvSpPr txBox="1"/>
          <p:nvPr/>
        </p:nvSpPr>
        <p:spPr>
          <a:xfrm>
            <a:off x="0" y="9010227"/>
            <a:ext cx="41927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Data Analysis and Visualization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ACCB4002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562AC21-7275-4664-BCE5-0C4BD883FF86}"/>
              </a:ext>
            </a:extLst>
          </p:cNvPr>
          <p:cNvSpPr txBox="1"/>
          <p:nvPr/>
        </p:nvSpPr>
        <p:spPr>
          <a:xfrm>
            <a:off x="10504940" y="8954869"/>
            <a:ext cx="22966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Valentin Mihai Boholt    2011613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6247980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22</TotalTime>
  <Words>101</Words>
  <Application>Microsoft Office PowerPoint</Application>
  <PresentationFormat>A3 Paper (297x420 mm)</PresentationFormat>
  <Paragraphs>15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Calibri</vt:lpstr>
      <vt:lpstr>Calibri Light</vt:lpstr>
      <vt:lpstr>Times New Roman</vt:lpstr>
      <vt:lpstr>Retrospect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Boholt Valentin-Mihai</dc:creator>
  <cp:lastModifiedBy>Boholt Valentin-Mihai</cp:lastModifiedBy>
  <cp:revision>4</cp:revision>
  <dcterms:created xsi:type="dcterms:W3CDTF">2021-01-04T20:59:51Z</dcterms:created>
  <dcterms:modified xsi:type="dcterms:W3CDTF">2021-01-04T21:21:56Z</dcterms:modified>
</cp:coreProperties>
</file>