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350" r:id="rId3"/>
    <p:sldId id="337" r:id="rId4"/>
    <p:sldId id="256" r:id="rId5"/>
    <p:sldId id="343" r:id="rId6"/>
    <p:sldId id="330" r:id="rId7"/>
    <p:sldId id="327" r:id="rId8"/>
    <p:sldId id="328" r:id="rId9"/>
    <p:sldId id="334" r:id="rId10"/>
    <p:sldId id="333" r:id="rId11"/>
    <p:sldId id="329" r:id="rId12"/>
    <p:sldId id="335" r:id="rId13"/>
    <p:sldId id="331" r:id="rId14"/>
    <p:sldId id="345" r:id="rId15"/>
    <p:sldId id="346" r:id="rId16"/>
    <p:sldId id="336" r:id="rId17"/>
    <p:sldId id="347" r:id="rId18"/>
    <p:sldId id="332" r:id="rId19"/>
    <p:sldId id="351" r:id="rId20"/>
    <p:sldId id="294" r:id="rId21"/>
    <p:sldId id="293" r:id="rId22"/>
    <p:sldId id="295" r:id="rId23"/>
    <p:sldId id="296" r:id="rId24"/>
    <p:sldId id="297" r:id="rId25"/>
    <p:sldId id="298" r:id="rId26"/>
    <p:sldId id="299" r:id="rId27"/>
    <p:sldId id="352" r:id="rId28"/>
    <p:sldId id="301" r:id="rId29"/>
    <p:sldId id="302" r:id="rId30"/>
    <p:sldId id="303" r:id="rId31"/>
    <p:sldId id="304" r:id="rId32"/>
    <p:sldId id="353" r:id="rId33"/>
    <p:sldId id="300" r:id="rId34"/>
    <p:sldId id="27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5B27D6-A86D-4C3F-B75D-3D86A0865F0F}" v="28" dt="2022-12-07T18:07:51.5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showGuides="1">
      <p:cViewPr varScale="1">
        <p:scale>
          <a:sx n="70" d="100"/>
          <a:sy n="70" d="100"/>
        </p:scale>
        <p:origin x="738"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4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0" dirty="0">
              <a:solidFill>
                <a:schemeClr val="tx1"/>
              </a:solidFill>
            </a:rPr>
            <a:t>Week 2: research methods: case studies; interviews; focus groups; ethnography mixed methods and triangulation</a:t>
          </a:r>
          <a:endParaRPr lang="en-US" b="0" dirty="0">
            <a:solidFill>
              <a:schemeClr val="tx1"/>
            </a:solidFill>
          </a:endParaRPr>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dirty="0">
              <a:solidFill>
                <a:srgbClr val="0070C0"/>
              </a:solidFill>
            </a:rPr>
            <a:t>Week 3: analysis and interpretation within an interpretive paradigm; social and cultural context of research </a:t>
          </a:r>
          <a:endParaRPr lang="en-US" b="1" dirty="0">
            <a:solidFill>
              <a:srgbClr val="0070C0"/>
            </a:solidFill>
          </a:endParaRPr>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t>Week 4: </a:t>
          </a:r>
          <a:r>
            <a:rPr lang="en-GB" dirty="0"/>
            <a:t>ethics; formulating a research question; developing a research proposal; project planning  </a:t>
          </a:r>
          <a:endParaRPr lang="en-US" dirty="0"/>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endParaRPr lang="en-US" dirty="0"/>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E9FED8-7E0A-48AA-B799-25C84D12ED3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38A6CB5-4F7C-45D7-9DBD-BE85535CD589}">
      <dgm:prSet/>
      <dgm:spPr/>
      <dgm:t>
        <a:bodyPr/>
        <a:lstStyle/>
        <a:p>
          <a:r>
            <a:rPr lang="en-GB"/>
            <a:t>A form of process-oriented analysis </a:t>
          </a:r>
          <a:endParaRPr lang="en-US"/>
        </a:p>
      </dgm:t>
    </dgm:pt>
    <dgm:pt modelId="{13CC57F3-20B6-4969-8D0B-3160231392DE}" type="parTrans" cxnId="{BF01705D-DCAA-4478-84B5-B92F1E627995}">
      <dgm:prSet/>
      <dgm:spPr/>
      <dgm:t>
        <a:bodyPr/>
        <a:lstStyle/>
        <a:p>
          <a:endParaRPr lang="en-US"/>
        </a:p>
      </dgm:t>
    </dgm:pt>
    <dgm:pt modelId="{A511F9F4-9E7F-43F9-B9E9-C00E2900E119}" type="sibTrans" cxnId="{BF01705D-DCAA-4478-84B5-B92F1E627995}">
      <dgm:prSet/>
      <dgm:spPr/>
      <dgm:t>
        <a:bodyPr/>
        <a:lstStyle/>
        <a:p>
          <a:endParaRPr lang="en-US"/>
        </a:p>
      </dgm:t>
    </dgm:pt>
    <dgm:pt modelId="{E11ED5B1-884E-4E94-A6E7-4C21C01AF50E}">
      <dgm:prSet/>
      <dgm:spPr/>
      <dgm:t>
        <a:bodyPr/>
        <a:lstStyle/>
        <a:p>
          <a:r>
            <a:rPr lang="en-GB"/>
            <a:t>Involves representing the emerging codes and themes visually </a:t>
          </a:r>
          <a:endParaRPr lang="en-US"/>
        </a:p>
      </dgm:t>
    </dgm:pt>
    <dgm:pt modelId="{A428F4AB-1220-4DF5-9D06-A54CB33C88F3}" type="parTrans" cxnId="{A88CB183-58AD-4EED-8686-0EFAFC9D56A8}">
      <dgm:prSet/>
      <dgm:spPr/>
      <dgm:t>
        <a:bodyPr/>
        <a:lstStyle/>
        <a:p>
          <a:endParaRPr lang="en-US"/>
        </a:p>
      </dgm:t>
    </dgm:pt>
    <dgm:pt modelId="{B97EA539-2784-4A2B-AD36-4803D05DAD49}" type="sibTrans" cxnId="{A88CB183-58AD-4EED-8686-0EFAFC9D56A8}">
      <dgm:prSet/>
      <dgm:spPr/>
      <dgm:t>
        <a:bodyPr/>
        <a:lstStyle/>
        <a:p>
          <a:endParaRPr lang="en-US"/>
        </a:p>
      </dgm:t>
    </dgm:pt>
    <dgm:pt modelId="{82C63D2F-3D77-4859-8FE2-526DBBD43885}">
      <dgm:prSet/>
      <dgm:spPr/>
      <dgm:t>
        <a:bodyPr/>
        <a:lstStyle/>
        <a:p>
          <a:r>
            <a:rPr lang="en-GB"/>
            <a:t>Maps, tables, loop diagrams, timelines</a:t>
          </a:r>
          <a:endParaRPr lang="en-US"/>
        </a:p>
      </dgm:t>
    </dgm:pt>
    <dgm:pt modelId="{52F8DBA8-8455-43C7-A648-075A977A1A79}" type="parTrans" cxnId="{6F31B93B-563B-49A6-85FE-67B90DC4B420}">
      <dgm:prSet/>
      <dgm:spPr/>
      <dgm:t>
        <a:bodyPr/>
        <a:lstStyle/>
        <a:p>
          <a:endParaRPr lang="en-US"/>
        </a:p>
      </dgm:t>
    </dgm:pt>
    <dgm:pt modelId="{99ED84A5-6D68-42D5-89AB-6A5B93A7D083}" type="sibTrans" cxnId="{6F31B93B-563B-49A6-85FE-67B90DC4B420}">
      <dgm:prSet/>
      <dgm:spPr/>
      <dgm:t>
        <a:bodyPr/>
        <a:lstStyle/>
        <a:p>
          <a:endParaRPr lang="en-US"/>
        </a:p>
      </dgm:t>
    </dgm:pt>
    <dgm:pt modelId="{7A41E819-DA33-47AA-92B6-279FF1D62D67}" type="pres">
      <dgm:prSet presAssocID="{6BE9FED8-7E0A-48AA-B799-25C84D12ED34}" presName="root" presStyleCnt="0">
        <dgm:presLayoutVars>
          <dgm:dir/>
          <dgm:resizeHandles val="exact"/>
        </dgm:presLayoutVars>
      </dgm:prSet>
      <dgm:spPr/>
    </dgm:pt>
    <dgm:pt modelId="{AF970F9D-2594-4B4A-B09C-9B24806E85C9}" type="pres">
      <dgm:prSet presAssocID="{738A6CB5-4F7C-45D7-9DBD-BE85535CD589}" presName="compNode" presStyleCnt="0"/>
      <dgm:spPr/>
    </dgm:pt>
    <dgm:pt modelId="{092784DC-285E-4CE4-A8CE-61E191DF1270}" type="pres">
      <dgm:prSet presAssocID="{738A6CB5-4F7C-45D7-9DBD-BE85535CD58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DD746866-1925-478B-AE22-4379F5FB8FA2}" type="pres">
      <dgm:prSet presAssocID="{738A6CB5-4F7C-45D7-9DBD-BE85535CD589}" presName="spaceRect" presStyleCnt="0"/>
      <dgm:spPr/>
    </dgm:pt>
    <dgm:pt modelId="{B7B5F0C3-B41E-483C-A424-945946701A65}" type="pres">
      <dgm:prSet presAssocID="{738A6CB5-4F7C-45D7-9DBD-BE85535CD589}" presName="textRect" presStyleLbl="revTx" presStyleIdx="0" presStyleCnt="3">
        <dgm:presLayoutVars>
          <dgm:chMax val="1"/>
          <dgm:chPref val="1"/>
        </dgm:presLayoutVars>
      </dgm:prSet>
      <dgm:spPr/>
    </dgm:pt>
    <dgm:pt modelId="{BA6F9578-E225-4FEF-BCDF-06682AF5CDBE}" type="pres">
      <dgm:prSet presAssocID="{A511F9F4-9E7F-43F9-B9E9-C00E2900E119}" presName="sibTrans" presStyleCnt="0"/>
      <dgm:spPr/>
    </dgm:pt>
    <dgm:pt modelId="{4A9D3F8F-728D-4C1F-B48E-24837164E257}" type="pres">
      <dgm:prSet presAssocID="{E11ED5B1-884E-4E94-A6E7-4C21C01AF50E}" presName="compNode" presStyleCnt="0"/>
      <dgm:spPr/>
    </dgm:pt>
    <dgm:pt modelId="{845CC1AF-9289-4E4E-A7D4-4D807E113D26}" type="pres">
      <dgm:prSet presAssocID="{E11ED5B1-884E-4E94-A6E7-4C21C01AF50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20744430-678A-40C9-B4C2-BFA902700F16}" type="pres">
      <dgm:prSet presAssocID="{E11ED5B1-884E-4E94-A6E7-4C21C01AF50E}" presName="spaceRect" presStyleCnt="0"/>
      <dgm:spPr/>
    </dgm:pt>
    <dgm:pt modelId="{6EA97CF0-52B0-455B-A04A-58781F996EA9}" type="pres">
      <dgm:prSet presAssocID="{E11ED5B1-884E-4E94-A6E7-4C21C01AF50E}" presName="textRect" presStyleLbl="revTx" presStyleIdx="1" presStyleCnt="3">
        <dgm:presLayoutVars>
          <dgm:chMax val="1"/>
          <dgm:chPref val="1"/>
        </dgm:presLayoutVars>
      </dgm:prSet>
      <dgm:spPr/>
    </dgm:pt>
    <dgm:pt modelId="{73D70E69-308A-4A99-ACFB-A8F82A5B874C}" type="pres">
      <dgm:prSet presAssocID="{B97EA539-2784-4A2B-AD36-4803D05DAD49}" presName="sibTrans" presStyleCnt="0"/>
      <dgm:spPr/>
    </dgm:pt>
    <dgm:pt modelId="{75C2D188-340A-4315-BB37-B55B4316F387}" type="pres">
      <dgm:prSet presAssocID="{82C63D2F-3D77-4859-8FE2-526DBBD43885}" presName="compNode" presStyleCnt="0"/>
      <dgm:spPr/>
    </dgm:pt>
    <dgm:pt modelId="{C1F816DA-C887-4144-A3A9-D2CD9172582B}" type="pres">
      <dgm:prSet presAssocID="{82C63D2F-3D77-4859-8FE2-526DBBD4388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p with pin"/>
        </a:ext>
      </dgm:extLst>
    </dgm:pt>
    <dgm:pt modelId="{FA6F6219-29AB-42FB-AE48-6DA9C0DE7984}" type="pres">
      <dgm:prSet presAssocID="{82C63D2F-3D77-4859-8FE2-526DBBD43885}" presName="spaceRect" presStyleCnt="0"/>
      <dgm:spPr/>
    </dgm:pt>
    <dgm:pt modelId="{5B547937-C58E-49DD-A65F-8B9390042E5B}" type="pres">
      <dgm:prSet presAssocID="{82C63D2F-3D77-4859-8FE2-526DBBD43885}" presName="textRect" presStyleLbl="revTx" presStyleIdx="2" presStyleCnt="3">
        <dgm:presLayoutVars>
          <dgm:chMax val="1"/>
          <dgm:chPref val="1"/>
        </dgm:presLayoutVars>
      </dgm:prSet>
      <dgm:spPr/>
    </dgm:pt>
  </dgm:ptLst>
  <dgm:cxnLst>
    <dgm:cxn modelId="{6F31B93B-563B-49A6-85FE-67B90DC4B420}" srcId="{6BE9FED8-7E0A-48AA-B799-25C84D12ED34}" destId="{82C63D2F-3D77-4859-8FE2-526DBBD43885}" srcOrd="2" destOrd="0" parTransId="{52F8DBA8-8455-43C7-A648-075A977A1A79}" sibTransId="{99ED84A5-6D68-42D5-89AB-6A5B93A7D083}"/>
    <dgm:cxn modelId="{BF01705D-DCAA-4478-84B5-B92F1E627995}" srcId="{6BE9FED8-7E0A-48AA-B799-25C84D12ED34}" destId="{738A6CB5-4F7C-45D7-9DBD-BE85535CD589}" srcOrd="0" destOrd="0" parTransId="{13CC57F3-20B6-4969-8D0B-3160231392DE}" sibTransId="{A511F9F4-9E7F-43F9-B9E9-C00E2900E119}"/>
    <dgm:cxn modelId="{A88CB183-58AD-4EED-8686-0EFAFC9D56A8}" srcId="{6BE9FED8-7E0A-48AA-B799-25C84D12ED34}" destId="{E11ED5B1-884E-4E94-A6E7-4C21C01AF50E}" srcOrd="1" destOrd="0" parTransId="{A428F4AB-1220-4DF5-9D06-A54CB33C88F3}" sibTransId="{B97EA539-2784-4A2B-AD36-4803D05DAD49}"/>
    <dgm:cxn modelId="{153BF698-E809-4B12-922A-2174788A4F78}" type="presOf" srcId="{738A6CB5-4F7C-45D7-9DBD-BE85535CD589}" destId="{B7B5F0C3-B41E-483C-A424-945946701A65}" srcOrd="0" destOrd="0" presId="urn:microsoft.com/office/officeart/2018/2/layout/IconLabelList"/>
    <dgm:cxn modelId="{5502C0B2-BE3A-4C0E-9885-140BDD496A2A}" type="presOf" srcId="{E11ED5B1-884E-4E94-A6E7-4C21C01AF50E}" destId="{6EA97CF0-52B0-455B-A04A-58781F996EA9}" srcOrd="0" destOrd="0" presId="urn:microsoft.com/office/officeart/2018/2/layout/IconLabelList"/>
    <dgm:cxn modelId="{B320D7CC-BF22-468B-93E8-3A39B7D687AD}" type="presOf" srcId="{82C63D2F-3D77-4859-8FE2-526DBBD43885}" destId="{5B547937-C58E-49DD-A65F-8B9390042E5B}" srcOrd="0" destOrd="0" presId="urn:microsoft.com/office/officeart/2018/2/layout/IconLabelList"/>
    <dgm:cxn modelId="{99027FF2-4F30-4E74-A775-8C7EF73D180B}" type="presOf" srcId="{6BE9FED8-7E0A-48AA-B799-25C84D12ED34}" destId="{7A41E819-DA33-47AA-92B6-279FF1D62D67}" srcOrd="0" destOrd="0" presId="urn:microsoft.com/office/officeart/2018/2/layout/IconLabelList"/>
    <dgm:cxn modelId="{6ADB00CD-0248-4D6B-9846-CDE5CDFD71B6}" type="presParOf" srcId="{7A41E819-DA33-47AA-92B6-279FF1D62D67}" destId="{AF970F9D-2594-4B4A-B09C-9B24806E85C9}" srcOrd="0" destOrd="0" presId="urn:microsoft.com/office/officeart/2018/2/layout/IconLabelList"/>
    <dgm:cxn modelId="{CF713373-85CA-4535-807E-36C7FDA060BE}" type="presParOf" srcId="{AF970F9D-2594-4B4A-B09C-9B24806E85C9}" destId="{092784DC-285E-4CE4-A8CE-61E191DF1270}" srcOrd="0" destOrd="0" presId="urn:microsoft.com/office/officeart/2018/2/layout/IconLabelList"/>
    <dgm:cxn modelId="{2747D6A8-FE80-47B9-A043-7BE6839BABEB}" type="presParOf" srcId="{AF970F9D-2594-4B4A-B09C-9B24806E85C9}" destId="{DD746866-1925-478B-AE22-4379F5FB8FA2}" srcOrd="1" destOrd="0" presId="urn:microsoft.com/office/officeart/2018/2/layout/IconLabelList"/>
    <dgm:cxn modelId="{AFA591EB-4C96-4A31-824A-33848E2D8A2B}" type="presParOf" srcId="{AF970F9D-2594-4B4A-B09C-9B24806E85C9}" destId="{B7B5F0C3-B41E-483C-A424-945946701A65}" srcOrd="2" destOrd="0" presId="urn:microsoft.com/office/officeart/2018/2/layout/IconLabelList"/>
    <dgm:cxn modelId="{F6748B8C-4F5B-4866-978B-5B3CC937CD01}" type="presParOf" srcId="{7A41E819-DA33-47AA-92B6-279FF1D62D67}" destId="{BA6F9578-E225-4FEF-BCDF-06682AF5CDBE}" srcOrd="1" destOrd="0" presId="urn:microsoft.com/office/officeart/2018/2/layout/IconLabelList"/>
    <dgm:cxn modelId="{1B197BBE-9F27-4CFA-A842-5512500D26CE}" type="presParOf" srcId="{7A41E819-DA33-47AA-92B6-279FF1D62D67}" destId="{4A9D3F8F-728D-4C1F-B48E-24837164E257}" srcOrd="2" destOrd="0" presId="urn:microsoft.com/office/officeart/2018/2/layout/IconLabelList"/>
    <dgm:cxn modelId="{082BFD2D-26EE-4E9B-9F73-C022C94CDE31}" type="presParOf" srcId="{4A9D3F8F-728D-4C1F-B48E-24837164E257}" destId="{845CC1AF-9289-4E4E-A7D4-4D807E113D26}" srcOrd="0" destOrd="0" presId="urn:microsoft.com/office/officeart/2018/2/layout/IconLabelList"/>
    <dgm:cxn modelId="{9723A823-34AA-4CD6-87AB-285E3408DA72}" type="presParOf" srcId="{4A9D3F8F-728D-4C1F-B48E-24837164E257}" destId="{20744430-678A-40C9-B4C2-BFA902700F16}" srcOrd="1" destOrd="0" presId="urn:microsoft.com/office/officeart/2018/2/layout/IconLabelList"/>
    <dgm:cxn modelId="{2398E46C-0B86-429D-BD71-A1CA82078EF1}" type="presParOf" srcId="{4A9D3F8F-728D-4C1F-B48E-24837164E257}" destId="{6EA97CF0-52B0-455B-A04A-58781F996EA9}" srcOrd="2" destOrd="0" presId="urn:microsoft.com/office/officeart/2018/2/layout/IconLabelList"/>
    <dgm:cxn modelId="{DC468CFF-B55A-4C66-9DFF-33C11D8521BC}" type="presParOf" srcId="{7A41E819-DA33-47AA-92B6-279FF1D62D67}" destId="{73D70E69-308A-4A99-ACFB-A8F82A5B874C}" srcOrd="3" destOrd="0" presId="urn:microsoft.com/office/officeart/2018/2/layout/IconLabelList"/>
    <dgm:cxn modelId="{0B0BD073-F0A2-4CFB-880A-310F27260CE9}" type="presParOf" srcId="{7A41E819-DA33-47AA-92B6-279FF1D62D67}" destId="{75C2D188-340A-4315-BB37-B55B4316F387}" srcOrd="4" destOrd="0" presId="urn:microsoft.com/office/officeart/2018/2/layout/IconLabelList"/>
    <dgm:cxn modelId="{BB7DA2D0-2B4B-4FB6-A347-CC357AC3089E}" type="presParOf" srcId="{75C2D188-340A-4315-BB37-B55B4316F387}" destId="{C1F816DA-C887-4144-A3A9-D2CD9172582B}" srcOrd="0" destOrd="0" presId="urn:microsoft.com/office/officeart/2018/2/layout/IconLabelList"/>
    <dgm:cxn modelId="{F8EC0DDD-EAF0-4425-B31E-076D9D38284A}" type="presParOf" srcId="{75C2D188-340A-4315-BB37-B55B4316F387}" destId="{FA6F6219-29AB-42FB-AE48-6DA9C0DE7984}" srcOrd="1" destOrd="0" presId="urn:microsoft.com/office/officeart/2018/2/layout/IconLabelList"/>
    <dgm:cxn modelId="{262757CB-3C62-4F33-B6A0-38B31C062E36}" type="presParOf" srcId="{75C2D188-340A-4315-BB37-B55B4316F387}" destId="{5B547937-C58E-49DD-A65F-8B9390042E5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512C64-65DC-4BE7-AA88-48A659326D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8E45A6C-2AFA-424C-936C-6866178C3DD9}">
      <dgm:prSet/>
      <dgm:spPr/>
      <dgm:t>
        <a:bodyPr/>
        <a:lstStyle/>
        <a:p>
          <a:r>
            <a:rPr lang="en-GB"/>
            <a:t>Context as: </a:t>
          </a:r>
          <a:endParaRPr lang="en-US"/>
        </a:p>
      </dgm:t>
    </dgm:pt>
    <dgm:pt modelId="{12A1D852-3D9A-426B-866D-8031EDDA6138}" type="parTrans" cxnId="{9B67AF88-970D-4487-B010-02C025526343}">
      <dgm:prSet/>
      <dgm:spPr/>
      <dgm:t>
        <a:bodyPr/>
        <a:lstStyle/>
        <a:p>
          <a:endParaRPr lang="en-US"/>
        </a:p>
      </dgm:t>
    </dgm:pt>
    <dgm:pt modelId="{EAD6CE6C-2460-4086-80A0-9BF5D67679C1}" type="sibTrans" cxnId="{9B67AF88-970D-4487-B010-02C025526343}">
      <dgm:prSet/>
      <dgm:spPr/>
      <dgm:t>
        <a:bodyPr/>
        <a:lstStyle/>
        <a:p>
          <a:endParaRPr lang="en-US"/>
        </a:p>
      </dgm:t>
    </dgm:pt>
    <dgm:pt modelId="{B8DE28E9-ACE8-4394-9651-D72693AA6EDE}">
      <dgm:prSet/>
      <dgm:spPr/>
      <dgm:t>
        <a:bodyPr/>
        <a:lstStyle/>
        <a:p>
          <a:r>
            <a:rPr lang="en-GB" b="1" i="1"/>
            <a:t>“that which surrounds, and gives meaning to something else”</a:t>
          </a:r>
          <a:endParaRPr lang="en-US"/>
        </a:p>
      </dgm:t>
    </dgm:pt>
    <dgm:pt modelId="{9E2B08FE-24A9-4DEC-8888-2C254391EEEC}" type="parTrans" cxnId="{1C22B084-A396-4070-9F24-BB4E32AF366A}">
      <dgm:prSet/>
      <dgm:spPr/>
      <dgm:t>
        <a:bodyPr/>
        <a:lstStyle/>
        <a:p>
          <a:endParaRPr lang="en-US"/>
        </a:p>
      </dgm:t>
    </dgm:pt>
    <dgm:pt modelId="{ABC862A0-C5BB-4A78-98AB-D787FBF72D7E}" type="sibTrans" cxnId="{1C22B084-A396-4070-9F24-BB4E32AF366A}">
      <dgm:prSet/>
      <dgm:spPr/>
      <dgm:t>
        <a:bodyPr/>
        <a:lstStyle/>
        <a:p>
          <a:endParaRPr lang="en-US"/>
        </a:p>
      </dgm:t>
    </dgm:pt>
    <dgm:pt modelId="{995E450C-F2B5-4498-8157-F04FA1F5CFE3}">
      <dgm:prSet/>
      <dgm:spPr/>
      <dgm:t>
        <a:bodyPr/>
        <a:lstStyle/>
        <a:p>
          <a:r>
            <a:rPr lang="en-GB" dirty="0"/>
            <a:t>Yet is this sufficient for a non-stable environment? </a:t>
          </a:r>
          <a:endParaRPr lang="en-US" dirty="0"/>
        </a:p>
      </dgm:t>
    </dgm:pt>
    <dgm:pt modelId="{45A6AE98-CD40-456C-B15C-D96CDF11A439}" type="parTrans" cxnId="{38FC6F0D-1B2D-4B60-B8D3-E499C8611DC8}">
      <dgm:prSet/>
      <dgm:spPr/>
      <dgm:t>
        <a:bodyPr/>
        <a:lstStyle/>
        <a:p>
          <a:endParaRPr lang="en-US"/>
        </a:p>
      </dgm:t>
    </dgm:pt>
    <dgm:pt modelId="{2A4B7AA9-9780-44F5-9D0D-D30FACFEE002}" type="sibTrans" cxnId="{38FC6F0D-1B2D-4B60-B8D3-E499C8611DC8}">
      <dgm:prSet/>
      <dgm:spPr/>
      <dgm:t>
        <a:bodyPr/>
        <a:lstStyle/>
        <a:p>
          <a:endParaRPr lang="en-US"/>
        </a:p>
      </dgm:t>
    </dgm:pt>
    <dgm:pt modelId="{B5D0D405-57B8-42DD-91AC-796EE5E4827E}">
      <dgm:prSet/>
      <dgm:spPr/>
      <dgm:t>
        <a:bodyPr/>
        <a:lstStyle/>
        <a:p>
          <a:r>
            <a:rPr lang="en-GB"/>
            <a:t>Competitive and changing environments whereby organisations have to adapt structure and processes to succeed </a:t>
          </a:r>
          <a:endParaRPr lang="en-US"/>
        </a:p>
      </dgm:t>
    </dgm:pt>
    <dgm:pt modelId="{1A6EEE21-34D7-4EDC-86DF-67DC392015A5}" type="parTrans" cxnId="{3535D7B3-0B50-498C-9A30-33A6C11918AB}">
      <dgm:prSet/>
      <dgm:spPr/>
      <dgm:t>
        <a:bodyPr/>
        <a:lstStyle/>
        <a:p>
          <a:endParaRPr lang="en-US"/>
        </a:p>
      </dgm:t>
    </dgm:pt>
    <dgm:pt modelId="{B27619F0-E792-4D22-A8BC-6DA71D0F4667}" type="sibTrans" cxnId="{3535D7B3-0B50-498C-9A30-33A6C11918AB}">
      <dgm:prSet/>
      <dgm:spPr/>
      <dgm:t>
        <a:bodyPr/>
        <a:lstStyle/>
        <a:p>
          <a:endParaRPr lang="en-US"/>
        </a:p>
      </dgm:t>
    </dgm:pt>
    <dgm:pt modelId="{5B928A4C-91CB-4D8E-B258-8A8EE557B027}">
      <dgm:prSet/>
      <dgm:spPr/>
      <dgm:t>
        <a:bodyPr/>
        <a:lstStyle/>
        <a:p>
          <a:r>
            <a:rPr lang="en-GB"/>
            <a:t>Layers of complexity </a:t>
          </a:r>
          <a:endParaRPr lang="en-US"/>
        </a:p>
      </dgm:t>
    </dgm:pt>
    <dgm:pt modelId="{E38CF5DD-9EE4-49AA-9735-B7AA369C5653}" type="parTrans" cxnId="{C9E0977E-9800-485C-8D37-3CF66201B54B}">
      <dgm:prSet/>
      <dgm:spPr/>
      <dgm:t>
        <a:bodyPr/>
        <a:lstStyle/>
        <a:p>
          <a:endParaRPr lang="en-US"/>
        </a:p>
      </dgm:t>
    </dgm:pt>
    <dgm:pt modelId="{EBA14387-1A57-42E0-B77E-2BC9FDF6FBDD}" type="sibTrans" cxnId="{C9E0977E-9800-485C-8D37-3CF66201B54B}">
      <dgm:prSet/>
      <dgm:spPr/>
      <dgm:t>
        <a:bodyPr/>
        <a:lstStyle/>
        <a:p>
          <a:endParaRPr lang="en-US"/>
        </a:p>
      </dgm:t>
    </dgm:pt>
    <dgm:pt modelId="{5C983035-AFD6-4490-8897-6CFF9D464AE2}" type="pres">
      <dgm:prSet presAssocID="{9B512C64-65DC-4BE7-AA88-48A659326D68}" presName="root" presStyleCnt="0">
        <dgm:presLayoutVars>
          <dgm:dir/>
          <dgm:resizeHandles val="exact"/>
        </dgm:presLayoutVars>
      </dgm:prSet>
      <dgm:spPr/>
    </dgm:pt>
    <dgm:pt modelId="{1A61B5F4-9B77-458F-B98C-B5A077971F77}" type="pres">
      <dgm:prSet presAssocID="{28E45A6C-2AFA-424C-936C-6866178C3DD9}" presName="compNode" presStyleCnt="0"/>
      <dgm:spPr/>
    </dgm:pt>
    <dgm:pt modelId="{3751B160-F29D-4DAF-9C35-D7DBE06D766D}" type="pres">
      <dgm:prSet presAssocID="{28E45A6C-2AFA-424C-936C-6866178C3DD9}" presName="bgRect" presStyleLbl="bgShp" presStyleIdx="0" presStyleCnt="5"/>
      <dgm:spPr/>
    </dgm:pt>
    <dgm:pt modelId="{C6DEA2B9-DC50-4C3E-AC15-6A607CD7DA60}" type="pres">
      <dgm:prSet presAssocID="{28E45A6C-2AFA-424C-936C-6866178C3DD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D6D94CD6-C855-4CC2-A877-F5597D174DE4}" type="pres">
      <dgm:prSet presAssocID="{28E45A6C-2AFA-424C-936C-6866178C3DD9}" presName="spaceRect" presStyleCnt="0"/>
      <dgm:spPr/>
    </dgm:pt>
    <dgm:pt modelId="{89F9B54D-27A3-4D67-8728-8D591B7E3EDC}" type="pres">
      <dgm:prSet presAssocID="{28E45A6C-2AFA-424C-936C-6866178C3DD9}" presName="parTx" presStyleLbl="revTx" presStyleIdx="0" presStyleCnt="5">
        <dgm:presLayoutVars>
          <dgm:chMax val="0"/>
          <dgm:chPref val="0"/>
        </dgm:presLayoutVars>
      </dgm:prSet>
      <dgm:spPr/>
    </dgm:pt>
    <dgm:pt modelId="{2CBD9E12-6B80-45C2-92CB-41B815CFA338}" type="pres">
      <dgm:prSet presAssocID="{EAD6CE6C-2460-4086-80A0-9BF5D67679C1}" presName="sibTrans" presStyleCnt="0"/>
      <dgm:spPr/>
    </dgm:pt>
    <dgm:pt modelId="{189BAF77-3CD5-4532-BD91-0F7DB0340D69}" type="pres">
      <dgm:prSet presAssocID="{B8DE28E9-ACE8-4394-9651-D72693AA6EDE}" presName="compNode" presStyleCnt="0"/>
      <dgm:spPr/>
    </dgm:pt>
    <dgm:pt modelId="{AB2CCD05-63E0-4F38-8EAF-6B2D777948C6}" type="pres">
      <dgm:prSet presAssocID="{B8DE28E9-ACE8-4394-9651-D72693AA6EDE}" presName="bgRect" presStyleLbl="bgShp" presStyleIdx="1" presStyleCnt="5"/>
      <dgm:spPr/>
    </dgm:pt>
    <dgm:pt modelId="{7A2EAC16-3358-43C3-8113-193F675AFD6C}" type="pres">
      <dgm:prSet presAssocID="{B8DE28E9-ACE8-4394-9651-D72693AA6ED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9CFBF80E-8D89-402E-8173-67317B5F55C6}" type="pres">
      <dgm:prSet presAssocID="{B8DE28E9-ACE8-4394-9651-D72693AA6EDE}" presName="spaceRect" presStyleCnt="0"/>
      <dgm:spPr/>
    </dgm:pt>
    <dgm:pt modelId="{B2658306-6BAA-4584-9379-CBA5A2E587BE}" type="pres">
      <dgm:prSet presAssocID="{B8DE28E9-ACE8-4394-9651-D72693AA6EDE}" presName="parTx" presStyleLbl="revTx" presStyleIdx="1" presStyleCnt="5">
        <dgm:presLayoutVars>
          <dgm:chMax val="0"/>
          <dgm:chPref val="0"/>
        </dgm:presLayoutVars>
      </dgm:prSet>
      <dgm:spPr/>
    </dgm:pt>
    <dgm:pt modelId="{DD953968-9576-41CE-94D2-FEE6538B97C8}" type="pres">
      <dgm:prSet presAssocID="{ABC862A0-C5BB-4A78-98AB-D787FBF72D7E}" presName="sibTrans" presStyleCnt="0"/>
      <dgm:spPr/>
    </dgm:pt>
    <dgm:pt modelId="{D14ADF44-A6B1-4235-A27B-625A2DDD0611}" type="pres">
      <dgm:prSet presAssocID="{995E450C-F2B5-4498-8157-F04FA1F5CFE3}" presName="compNode" presStyleCnt="0"/>
      <dgm:spPr/>
    </dgm:pt>
    <dgm:pt modelId="{1EAD380E-87C8-48A8-9E14-A6E3506A905E}" type="pres">
      <dgm:prSet presAssocID="{995E450C-F2B5-4498-8157-F04FA1F5CFE3}" presName="bgRect" presStyleLbl="bgShp" presStyleIdx="2" presStyleCnt="5"/>
      <dgm:spPr/>
    </dgm:pt>
    <dgm:pt modelId="{4B7B5152-B89B-45DE-8016-8757D98E8DE7}" type="pres">
      <dgm:prSet presAssocID="{995E450C-F2B5-4498-8157-F04FA1F5CFE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rrow Circle"/>
        </a:ext>
      </dgm:extLst>
    </dgm:pt>
    <dgm:pt modelId="{E9455BCD-F17C-45C3-9610-977985968342}" type="pres">
      <dgm:prSet presAssocID="{995E450C-F2B5-4498-8157-F04FA1F5CFE3}" presName="spaceRect" presStyleCnt="0"/>
      <dgm:spPr/>
    </dgm:pt>
    <dgm:pt modelId="{F7166451-2561-4980-9927-6F37DC28BD46}" type="pres">
      <dgm:prSet presAssocID="{995E450C-F2B5-4498-8157-F04FA1F5CFE3}" presName="parTx" presStyleLbl="revTx" presStyleIdx="2" presStyleCnt="5">
        <dgm:presLayoutVars>
          <dgm:chMax val="0"/>
          <dgm:chPref val="0"/>
        </dgm:presLayoutVars>
      </dgm:prSet>
      <dgm:spPr/>
    </dgm:pt>
    <dgm:pt modelId="{EEA113AC-4FA5-4C73-8845-668394D092A2}" type="pres">
      <dgm:prSet presAssocID="{2A4B7AA9-9780-44F5-9D0D-D30FACFEE002}" presName="sibTrans" presStyleCnt="0"/>
      <dgm:spPr/>
    </dgm:pt>
    <dgm:pt modelId="{F2355543-76BA-414D-90AC-6CE79A3772A7}" type="pres">
      <dgm:prSet presAssocID="{B5D0D405-57B8-42DD-91AC-796EE5E4827E}" presName="compNode" presStyleCnt="0"/>
      <dgm:spPr/>
    </dgm:pt>
    <dgm:pt modelId="{68AB1B2F-6BFE-4581-B075-BB7FAA1865B5}" type="pres">
      <dgm:prSet presAssocID="{B5D0D405-57B8-42DD-91AC-796EE5E4827E}" presName="bgRect" presStyleLbl="bgShp" presStyleIdx="3" presStyleCnt="5"/>
      <dgm:spPr/>
    </dgm:pt>
    <dgm:pt modelId="{EDEBEC8A-EFE5-45A0-B4D2-E262725EBAF1}" type="pres">
      <dgm:prSet presAssocID="{B5D0D405-57B8-42DD-91AC-796EE5E482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03580B52-380D-4027-91DF-1D9E34447BEB}" type="pres">
      <dgm:prSet presAssocID="{B5D0D405-57B8-42DD-91AC-796EE5E4827E}" presName="spaceRect" presStyleCnt="0"/>
      <dgm:spPr/>
    </dgm:pt>
    <dgm:pt modelId="{44C0D956-07B4-47C0-8EA0-C6F542953DF1}" type="pres">
      <dgm:prSet presAssocID="{B5D0D405-57B8-42DD-91AC-796EE5E4827E}" presName="parTx" presStyleLbl="revTx" presStyleIdx="3" presStyleCnt="5">
        <dgm:presLayoutVars>
          <dgm:chMax val="0"/>
          <dgm:chPref val="0"/>
        </dgm:presLayoutVars>
      </dgm:prSet>
      <dgm:spPr/>
    </dgm:pt>
    <dgm:pt modelId="{4DA27961-A91C-4F35-B21B-E1DAC047ACB5}" type="pres">
      <dgm:prSet presAssocID="{B27619F0-E792-4D22-A8BC-6DA71D0F4667}" presName="sibTrans" presStyleCnt="0"/>
      <dgm:spPr/>
    </dgm:pt>
    <dgm:pt modelId="{752F315A-747F-4225-AD4E-DC38264032CA}" type="pres">
      <dgm:prSet presAssocID="{5B928A4C-91CB-4D8E-B258-8A8EE557B027}" presName="compNode" presStyleCnt="0"/>
      <dgm:spPr/>
    </dgm:pt>
    <dgm:pt modelId="{C6C7B209-A051-4923-88AA-7FD08E7B9418}" type="pres">
      <dgm:prSet presAssocID="{5B928A4C-91CB-4D8E-B258-8A8EE557B027}" presName="bgRect" presStyleLbl="bgShp" presStyleIdx="4" presStyleCnt="5"/>
      <dgm:spPr/>
    </dgm:pt>
    <dgm:pt modelId="{157F6994-7576-4366-9D93-0CEB2D61A94B}" type="pres">
      <dgm:prSet presAssocID="{5B928A4C-91CB-4D8E-B258-8A8EE557B02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etwork"/>
        </a:ext>
      </dgm:extLst>
    </dgm:pt>
    <dgm:pt modelId="{A974539C-1DC9-414D-80A2-B6D702F1AAF8}" type="pres">
      <dgm:prSet presAssocID="{5B928A4C-91CB-4D8E-B258-8A8EE557B027}" presName="spaceRect" presStyleCnt="0"/>
      <dgm:spPr/>
    </dgm:pt>
    <dgm:pt modelId="{010C4ED3-335A-4945-A369-8766DC408896}" type="pres">
      <dgm:prSet presAssocID="{5B928A4C-91CB-4D8E-B258-8A8EE557B027}" presName="parTx" presStyleLbl="revTx" presStyleIdx="4" presStyleCnt="5">
        <dgm:presLayoutVars>
          <dgm:chMax val="0"/>
          <dgm:chPref val="0"/>
        </dgm:presLayoutVars>
      </dgm:prSet>
      <dgm:spPr/>
    </dgm:pt>
  </dgm:ptLst>
  <dgm:cxnLst>
    <dgm:cxn modelId="{38FC6F0D-1B2D-4B60-B8D3-E499C8611DC8}" srcId="{9B512C64-65DC-4BE7-AA88-48A659326D68}" destId="{995E450C-F2B5-4498-8157-F04FA1F5CFE3}" srcOrd="2" destOrd="0" parTransId="{45A6AE98-CD40-456C-B15C-D96CDF11A439}" sibTransId="{2A4B7AA9-9780-44F5-9D0D-D30FACFEE002}"/>
    <dgm:cxn modelId="{21CD152F-8B18-4B10-8364-78865B2B6332}" type="presOf" srcId="{5B928A4C-91CB-4D8E-B258-8A8EE557B027}" destId="{010C4ED3-335A-4945-A369-8766DC408896}" srcOrd="0" destOrd="0" presId="urn:microsoft.com/office/officeart/2018/2/layout/IconVerticalSolidList"/>
    <dgm:cxn modelId="{F64EFC49-4BED-4D39-AADF-CF4429270672}" type="presOf" srcId="{B8DE28E9-ACE8-4394-9651-D72693AA6EDE}" destId="{B2658306-6BAA-4584-9379-CBA5A2E587BE}" srcOrd="0" destOrd="0" presId="urn:microsoft.com/office/officeart/2018/2/layout/IconVerticalSolidList"/>
    <dgm:cxn modelId="{1CD4B74A-B50F-4CAE-B820-DF86178B37C6}" type="presOf" srcId="{B5D0D405-57B8-42DD-91AC-796EE5E4827E}" destId="{44C0D956-07B4-47C0-8EA0-C6F542953DF1}" srcOrd="0" destOrd="0" presId="urn:microsoft.com/office/officeart/2018/2/layout/IconVerticalSolidList"/>
    <dgm:cxn modelId="{C9E0977E-9800-485C-8D37-3CF66201B54B}" srcId="{9B512C64-65DC-4BE7-AA88-48A659326D68}" destId="{5B928A4C-91CB-4D8E-B258-8A8EE557B027}" srcOrd="4" destOrd="0" parTransId="{E38CF5DD-9EE4-49AA-9735-B7AA369C5653}" sibTransId="{EBA14387-1A57-42E0-B77E-2BC9FDF6FBDD}"/>
    <dgm:cxn modelId="{1C22B084-A396-4070-9F24-BB4E32AF366A}" srcId="{9B512C64-65DC-4BE7-AA88-48A659326D68}" destId="{B8DE28E9-ACE8-4394-9651-D72693AA6EDE}" srcOrd="1" destOrd="0" parTransId="{9E2B08FE-24A9-4DEC-8888-2C254391EEEC}" sibTransId="{ABC862A0-C5BB-4A78-98AB-D787FBF72D7E}"/>
    <dgm:cxn modelId="{9B67AF88-970D-4487-B010-02C025526343}" srcId="{9B512C64-65DC-4BE7-AA88-48A659326D68}" destId="{28E45A6C-2AFA-424C-936C-6866178C3DD9}" srcOrd="0" destOrd="0" parTransId="{12A1D852-3D9A-426B-866D-8031EDDA6138}" sibTransId="{EAD6CE6C-2460-4086-80A0-9BF5D67679C1}"/>
    <dgm:cxn modelId="{E222B68C-EFDA-4F53-80C1-F5420C61FDDE}" type="presOf" srcId="{9B512C64-65DC-4BE7-AA88-48A659326D68}" destId="{5C983035-AFD6-4490-8897-6CFF9D464AE2}" srcOrd="0" destOrd="0" presId="urn:microsoft.com/office/officeart/2018/2/layout/IconVerticalSolidList"/>
    <dgm:cxn modelId="{C9DAD294-9F99-4739-88EA-53538694DCF1}" type="presOf" srcId="{995E450C-F2B5-4498-8157-F04FA1F5CFE3}" destId="{F7166451-2561-4980-9927-6F37DC28BD46}" srcOrd="0" destOrd="0" presId="urn:microsoft.com/office/officeart/2018/2/layout/IconVerticalSolidList"/>
    <dgm:cxn modelId="{3535D7B3-0B50-498C-9A30-33A6C11918AB}" srcId="{9B512C64-65DC-4BE7-AA88-48A659326D68}" destId="{B5D0D405-57B8-42DD-91AC-796EE5E4827E}" srcOrd="3" destOrd="0" parTransId="{1A6EEE21-34D7-4EDC-86DF-67DC392015A5}" sibTransId="{B27619F0-E792-4D22-A8BC-6DA71D0F4667}"/>
    <dgm:cxn modelId="{CBD0A6FD-FC14-4DE9-94CA-65906B8D8A3F}" type="presOf" srcId="{28E45A6C-2AFA-424C-936C-6866178C3DD9}" destId="{89F9B54D-27A3-4D67-8728-8D591B7E3EDC}" srcOrd="0" destOrd="0" presId="urn:microsoft.com/office/officeart/2018/2/layout/IconVerticalSolidList"/>
    <dgm:cxn modelId="{232A4D7A-EA84-43B8-B566-0C64CD510666}" type="presParOf" srcId="{5C983035-AFD6-4490-8897-6CFF9D464AE2}" destId="{1A61B5F4-9B77-458F-B98C-B5A077971F77}" srcOrd="0" destOrd="0" presId="urn:microsoft.com/office/officeart/2018/2/layout/IconVerticalSolidList"/>
    <dgm:cxn modelId="{77F57F8D-94F3-4616-91A0-AAE3CB290EE5}" type="presParOf" srcId="{1A61B5F4-9B77-458F-B98C-B5A077971F77}" destId="{3751B160-F29D-4DAF-9C35-D7DBE06D766D}" srcOrd="0" destOrd="0" presId="urn:microsoft.com/office/officeart/2018/2/layout/IconVerticalSolidList"/>
    <dgm:cxn modelId="{5CA1ACD1-839B-4D63-9EF2-2DAA144C59CF}" type="presParOf" srcId="{1A61B5F4-9B77-458F-B98C-B5A077971F77}" destId="{C6DEA2B9-DC50-4C3E-AC15-6A607CD7DA60}" srcOrd="1" destOrd="0" presId="urn:microsoft.com/office/officeart/2018/2/layout/IconVerticalSolidList"/>
    <dgm:cxn modelId="{5E779166-74A3-48E8-938C-6C015C51B6D3}" type="presParOf" srcId="{1A61B5F4-9B77-458F-B98C-B5A077971F77}" destId="{D6D94CD6-C855-4CC2-A877-F5597D174DE4}" srcOrd="2" destOrd="0" presId="urn:microsoft.com/office/officeart/2018/2/layout/IconVerticalSolidList"/>
    <dgm:cxn modelId="{D426A412-BA6F-444B-81CF-9A9B460A2D50}" type="presParOf" srcId="{1A61B5F4-9B77-458F-B98C-B5A077971F77}" destId="{89F9B54D-27A3-4D67-8728-8D591B7E3EDC}" srcOrd="3" destOrd="0" presId="urn:microsoft.com/office/officeart/2018/2/layout/IconVerticalSolidList"/>
    <dgm:cxn modelId="{857DA9F4-6287-4B38-8BD5-843309330A0C}" type="presParOf" srcId="{5C983035-AFD6-4490-8897-6CFF9D464AE2}" destId="{2CBD9E12-6B80-45C2-92CB-41B815CFA338}" srcOrd="1" destOrd="0" presId="urn:microsoft.com/office/officeart/2018/2/layout/IconVerticalSolidList"/>
    <dgm:cxn modelId="{00800166-0B90-46ED-B9BB-33A005642F04}" type="presParOf" srcId="{5C983035-AFD6-4490-8897-6CFF9D464AE2}" destId="{189BAF77-3CD5-4532-BD91-0F7DB0340D69}" srcOrd="2" destOrd="0" presId="urn:microsoft.com/office/officeart/2018/2/layout/IconVerticalSolidList"/>
    <dgm:cxn modelId="{0F1BE968-8DCC-4BFD-8BFE-1502FA837819}" type="presParOf" srcId="{189BAF77-3CD5-4532-BD91-0F7DB0340D69}" destId="{AB2CCD05-63E0-4F38-8EAF-6B2D777948C6}" srcOrd="0" destOrd="0" presId="urn:microsoft.com/office/officeart/2018/2/layout/IconVerticalSolidList"/>
    <dgm:cxn modelId="{21D8D117-9F30-4BBF-AF88-BC8CFDEA446C}" type="presParOf" srcId="{189BAF77-3CD5-4532-BD91-0F7DB0340D69}" destId="{7A2EAC16-3358-43C3-8113-193F675AFD6C}" srcOrd="1" destOrd="0" presId="urn:microsoft.com/office/officeart/2018/2/layout/IconVerticalSolidList"/>
    <dgm:cxn modelId="{9C327269-F982-4C7A-AFA5-C9ED8B5C077A}" type="presParOf" srcId="{189BAF77-3CD5-4532-BD91-0F7DB0340D69}" destId="{9CFBF80E-8D89-402E-8173-67317B5F55C6}" srcOrd="2" destOrd="0" presId="urn:microsoft.com/office/officeart/2018/2/layout/IconVerticalSolidList"/>
    <dgm:cxn modelId="{4508CD03-8DB5-4873-9885-C412F5ED31DD}" type="presParOf" srcId="{189BAF77-3CD5-4532-BD91-0F7DB0340D69}" destId="{B2658306-6BAA-4584-9379-CBA5A2E587BE}" srcOrd="3" destOrd="0" presId="urn:microsoft.com/office/officeart/2018/2/layout/IconVerticalSolidList"/>
    <dgm:cxn modelId="{144D056D-205C-4BE6-9765-E595276D9F54}" type="presParOf" srcId="{5C983035-AFD6-4490-8897-6CFF9D464AE2}" destId="{DD953968-9576-41CE-94D2-FEE6538B97C8}" srcOrd="3" destOrd="0" presId="urn:microsoft.com/office/officeart/2018/2/layout/IconVerticalSolidList"/>
    <dgm:cxn modelId="{B3C29CE9-50C5-4784-93EA-FEAC2CAA9E49}" type="presParOf" srcId="{5C983035-AFD6-4490-8897-6CFF9D464AE2}" destId="{D14ADF44-A6B1-4235-A27B-625A2DDD0611}" srcOrd="4" destOrd="0" presId="urn:microsoft.com/office/officeart/2018/2/layout/IconVerticalSolidList"/>
    <dgm:cxn modelId="{8DA19468-70D8-43DD-A046-6F0D151710B6}" type="presParOf" srcId="{D14ADF44-A6B1-4235-A27B-625A2DDD0611}" destId="{1EAD380E-87C8-48A8-9E14-A6E3506A905E}" srcOrd="0" destOrd="0" presId="urn:microsoft.com/office/officeart/2018/2/layout/IconVerticalSolidList"/>
    <dgm:cxn modelId="{862C9ABF-A8FF-4C51-932C-0831F3ECF41A}" type="presParOf" srcId="{D14ADF44-A6B1-4235-A27B-625A2DDD0611}" destId="{4B7B5152-B89B-45DE-8016-8757D98E8DE7}" srcOrd="1" destOrd="0" presId="urn:microsoft.com/office/officeart/2018/2/layout/IconVerticalSolidList"/>
    <dgm:cxn modelId="{206191D4-FCD2-4643-9AEA-6E6A937A9FBC}" type="presParOf" srcId="{D14ADF44-A6B1-4235-A27B-625A2DDD0611}" destId="{E9455BCD-F17C-45C3-9610-977985968342}" srcOrd="2" destOrd="0" presId="urn:microsoft.com/office/officeart/2018/2/layout/IconVerticalSolidList"/>
    <dgm:cxn modelId="{7C528583-9711-425D-8156-E551C325B6DB}" type="presParOf" srcId="{D14ADF44-A6B1-4235-A27B-625A2DDD0611}" destId="{F7166451-2561-4980-9927-6F37DC28BD46}" srcOrd="3" destOrd="0" presId="urn:microsoft.com/office/officeart/2018/2/layout/IconVerticalSolidList"/>
    <dgm:cxn modelId="{909EA6D1-6517-4B8C-997D-DB4295610612}" type="presParOf" srcId="{5C983035-AFD6-4490-8897-6CFF9D464AE2}" destId="{EEA113AC-4FA5-4C73-8845-668394D092A2}" srcOrd="5" destOrd="0" presId="urn:microsoft.com/office/officeart/2018/2/layout/IconVerticalSolidList"/>
    <dgm:cxn modelId="{3BCE238A-F033-474F-8479-46F2469FF550}" type="presParOf" srcId="{5C983035-AFD6-4490-8897-6CFF9D464AE2}" destId="{F2355543-76BA-414D-90AC-6CE79A3772A7}" srcOrd="6" destOrd="0" presId="urn:microsoft.com/office/officeart/2018/2/layout/IconVerticalSolidList"/>
    <dgm:cxn modelId="{ACCECA9C-A859-4BAF-9548-4CAAB1C3B789}" type="presParOf" srcId="{F2355543-76BA-414D-90AC-6CE79A3772A7}" destId="{68AB1B2F-6BFE-4581-B075-BB7FAA1865B5}" srcOrd="0" destOrd="0" presId="urn:microsoft.com/office/officeart/2018/2/layout/IconVerticalSolidList"/>
    <dgm:cxn modelId="{02F25F9C-CDD0-4717-82EB-E974BA5A71D0}" type="presParOf" srcId="{F2355543-76BA-414D-90AC-6CE79A3772A7}" destId="{EDEBEC8A-EFE5-45A0-B4D2-E262725EBAF1}" srcOrd="1" destOrd="0" presId="urn:microsoft.com/office/officeart/2018/2/layout/IconVerticalSolidList"/>
    <dgm:cxn modelId="{DCE1BF2C-7F42-400F-866B-7B2D24A1ED73}" type="presParOf" srcId="{F2355543-76BA-414D-90AC-6CE79A3772A7}" destId="{03580B52-380D-4027-91DF-1D9E34447BEB}" srcOrd="2" destOrd="0" presId="urn:microsoft.com/office/officeart/2018/2/layout/IconVerticalSolidList"/>
    <dgm:cxn modelId="{5CE47E7B-FC71-418B-8A2D-A1D4C9B8C101}" type="presParOf" srcId="{F2355543-76BA-414D-90AC-6CE79A3772A7}" destId="{44C0D956-07B4-47C0-8EA0-C6F542953DF1}" srcOrd="3" destOrd="0" presId="urn:microsoft.com/office/officeart/2018/2/layout/IconVerticalSolidList"/>
    <dgm:cxn modelId="{037C8DB0-4432-4203-9B14-4692FCF05B6D}" type="presParOf" srcId="{5C983035-AFD6-4490-8897-6CFF9D464AE2}" destId="{4DA27961-A91C-4F35-B21B-E1DAC047ACB5}" srcOrd="7" destOrd="0" presId="urn:microsoft.com/office/officeart/2018/2/layout/IconVerticalSolidList"/>
    <dgm:cxn modelId="{92F757DA-5C92-4650-9CEF-5BEE2F3DB423}" type="presParOf" srcId="{5C983035-AFD6-4490-8897-6CFF9D464AE2}" destId="{752F315A-747F-4225-AD4E-DC38264032CA}" srcOrd="8" destOrd="0" presId="urn:microsoft.com/office/officeart/2018/2/layout/IconVerticalSolidList"/>
    <dgm:cxn modelId="{67C5264F-9ECB-4BAD-8B67-25F8A115B675}" type="presParOf" srcId="{752F315A-747F-4225-AD4E-DC38264032CA}" destId="{C6C7B209-A051-4923-88AA-7FD08E7B9418}" srcOrd="0" destOrd="0" presId="urn:microsoft.com/office/officeart/2018/2/layout/IconVerticalSolidList"/>
    <dgm:cxn modelId="{E9ED3A26-8CAF-4FAD-AD45-4A8C5CF2670C}" type="presParOf" srcId="{752F315A-747F-4225-AD4E-DC38264032CA}" destId="{157F6994-7576-4366-9D93-0CEB2D61A94B}" srcOrd="1" destOrd="0" presId="urn:microsoft.com/office/officeart/2018/2/layout/IconVerticalSolidList"/>
    <dgm:cxn modelId="{F684D430-A790-414F-B745-36DF27698788}" type="presParOf" srcId="{752F315A-747F-4225-AD4E-DC38264032CA}" destId="{A974539C-1DC9-414D-80A2-B6D702F1AAF8}" srcOrd="2" destOrd="0" presId="urn:microsoft.com/office/officeart/2018/2/layout/IconVerticalSolidList"/>
    <dgm:cxn modelId="{8EB4C05B-115C-4F9C-800B-1F67D4C122F5}" type="presParOf" srcId="{752F315A-747F-4225-AD4E-DC38264032CA}" destId="{010C4ED3-335A-4945-A369-8766DC40889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58B1D3-91D9-4430-8F30-B6A1DA6EE3D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BD4FFB3-2C7C-48D6-8E45-C9CD4F8E2F49}">
      <dgm:prSet/>
      <dgm:spPr/>
      <dgm:t>
        <a:bodyPr/>
        <a:lstStyle/>
        <a:p>
          <a:r>
            <a:rPr lang="en-GB"/>
            <a:t>Add to the body of knowledge </a:t>
          </a:r>
          <a:endParaRPr lang="en-US"/>
        </a:p>
      </dgm:t>
    </dgm:pt>
    <dgm:pt modelId="{7235BA89-14FE-4E7E-A79E-E8B61800A668}" type="parTrans" cxnId="{C6296AC7-6F9B-404A-935A-A91FBD4CCA37}">
      <dgm:prSet/>
      <dgm:spPr/>
      <dgm:t>
        <a:bodyPr/>
        <a:lstStyle/>
        <a:p>
          <a:endParaRPr lang="en-US"/>
        </a:p>
      </dgm:t>
    </dgm:pt>
    <dgm:pt modelId="{ABF1FB21-F9DB-4520-A041-F247F949010D}" type="sibTrans" cxnId="{C6296AC7-6F9B-404A-935A-A91FBD4CCA37}">
      <dgm:prSet/>
      <dgm:spPr/>
      <dgm:t>
        <a:bodyPr/>
        <a:lstStyle/>
        <a:p>
          <a:endParaRPr lang="en-US"/>
        </a:p>
      </dgm:t>
    </dgm:pt>
    <dgm:pt modelId="{CE091E83-B689-4095-9A54-DBA6F2D35927}">
      <dgm:prSet/>
      <dgm:spPr/>
      <dgm:t>
        <a:bodyPr/>
        <a:lstStyle/>
        <a:p>
          <a:r>
            <a:rPr lang="en-GB"/>
            <a:t>Practical purpose?</a:t>
          </a:r>
          <a:endParaRPr lang="en-US"/>
        </a:p>
      </dgm:t>
    </dgm:pt>
    <dgm:pt modelId="{8A3EA479-2C46-4E75-8704-A1EC8469050A}" type="parTrans" cxnId="{19BAE414-274E-47B4-AD04-DF0BF4D16A3B}">
      <dgm:prSet/>
      <dgm:spPr/>
      <dgm:t>
        <a:bodyPr/>
        <a:lstStyle/>
        <a:p>
          <a:endParaRPr lang="en-US"/>
        </a:p>
      </dgm:t>
    </dgm:pt>
    <dgm:pt modelId="{E3FD82A9-F26A-4D02-8157-F66BFFFBD6EC}" type="sibTrans" cxnId="{19BAE414-274E-47B4-AD04-DF0BF4D16A3B}">
      <dgm:prSet/>
      <dgm:spPr/>
      <dgm:t>
        <a:bodyPr/>
        <a:lstStyle/>
        <a:p>
          <a:endParaRPr lang="en-US"/>
        </a:p>
      </dgm:t>
    </dgm:pt>
    <dgm:pt modelId="{EE1157C2-77BB-4C3A-A5F2-44E4EF7CC102}">
      <dgm:prSet/>
      <dgm:spPr/>
      <dgm:t>
        <a:bodyPr/>
        <a:lstStyle/>
        <a:p>
          <a:r>
            <a:rPr lang="en-GB"/>
            <a:t>Implications for practice?</a:t>
          </a:r>
          <a:endParaRPr lang="en-US"/>
        </a:p>
      </dgm:t>
    </dgm:pt>
    <dgm:pt modelId="{6428CC69-E89C-4C9D-93CF-A526DC75922F}" type="parTrans" cxnId="{553A5D18-641E-4445-8F9C-CFD382471BED}">
      <dgm:prSet/>
      <dgm:spPr/>
      <dgm:t>
        <a:bodyPr/>
        <a:lstStyle/>
        <a:p>
          <a:endParaRPr lang="en-US"/>
        </a:p>
      </dgm:t>
    </dgm:pt>
    <dgm:pt modelId="{341731BC-35AA-471C-9A1E-DAE3D1FC4BAA}" type="sibTrans" cxnId="{553A5D18-641E-4445-8F9C-CFD382471BED}">
      <dgm:prSet/>
      <dgm:spPr/>
      <dgm:t>
        <a:bodyPr/>
        <a:lstStyle/>
        <a:p>
          <a:endParaRPr lang="en-US"/>
        </a:p>
      </dgm:t>
    </dgm:pt>
    <dgm:pt modelId="{267E69E6-E1F9-4CC9-A57D-11362FDC7BEA}">
      <dgm:prSet/>
      <dgm:spPr/>
      <dgm:t>
        <a:bodyPr/>
        <a:lstStyle/>
        <a:p>
          <a:r>
            <a:rPr lang="en-GB"/>
            <a:t>Evaluation research, action research</a:t>
          </a:r>
          <a:endParaRPr lang="en-US"/>
        </a:p>
      </dgm:t>
    </dgm:pt>
    <dgm:pt modelId="{EB0CFB90-12A0-4292-8926-AE167140061D}" type="parTrans" cxnId="{5A160DD6-3026-4CE0-B911-D2A8AF2381ED}">
      <dgm:prSet/>
      <dgm:spPr/>
      <dgm:t>
        <a:bodyPr/>
        <a:lstStyle/>
        <a:p>
          <a:endParaRPr lang="en-US"/>
        </a:p>
      </dgm:t>
    </dgm:pt>
    <dgm:pt modelId="{5C30B238-2869-4D9B-AE7C-B1C82C71C64B}" type="sibTrans" cxnId="{5A160DD6-3026-4CE0-B911-D2A8AF2381ED}">
      <dgm:prSet/>
      <dgm:spPr/>
      <dgm:t>
        <a:bodyPr/>
        <a:lstStyle/>
        <a:p>
          <a:endParaRPr lang="en-US"/>
        </a:p>
      </dgm:t>
    </dgm:pt>
    <dgm:pt modelId="{0BA8724D-BD78-48D3-B0FD-89C84718C568}">
      <dgm:prSet/>
      <dgm:spPr/>
      <dgm:t>
        <a:bodyPr/>
        <a:lstStyle/>
        <a:p>
          <a:r>
            <a:rPr lang="en-GB"/>
            <a:t>Potential value?</a:t>
          </a:r>
          <a:endParaRPr lang="en-US"/>
        </a:p>
      </dgm:t>
    </dgm:pt>
    <dgm:pt modelId="{F8731657-A9BA-4CCF-9D11-5372C0713937}" type="parTrans" cxnId="{1D932275-3C33-4C00-B824-2528170A2CD1}">
      <dgm:prSet/>
      <dgm:spPr/>
      <dgm:t>
        <a:bodyPr/>
        <a:lstStyle/>
        <a:p>
          <a:endParaRPr lang="en-US"/>
        </a:p>
      </dgm:t>
    </dgm:pt>
    <dgm:pt modelId="{97A429C4-182D-48FC-8444-1137A91F09E3}" type="sibTrans" cxnId="{1D932275-3C33-4C00-B824-2528170A2CD1}">
      <dgm:prSet/>
      <dgm:spPr/>
      <dgm:t>
        <a:bodyPr/>
        <a:lstStyle/>
        <a:p>
          <a:endParaRPr lang="en-US"/>
        </a:p>
      </dgm:t>
    </dgm:pt>
    <dgm:pt modelId="{F2FF67EE-B430-4F4C-B61E-74678B9E8584}" type="pres">
      <dgm:prSet presAssocID="{5A58B1D3-91D9-4430-8F30-B6A1DA6EE3DB}" presName="vert0" presStyleCnt="0">
        <dgm:presLayoutVars>
          <dgm:dir/>
          <dgm:animOne val="branch"/>
          <dgm:animLvl val="lvl"/>
        </dgm:presLayoutVars>
      </dgm:prSet>
      <dgm:spPr/>
    </dgm:pt>
    <dgm:pt modelId="{BE7213BA-2360-47B7-A45B-CA1D71907479}" type="pres">
      <dgm:prSet presAssocID="{8BD4FFB3-2C7C-48D6-8E45-C9CD4F8E2F49}" presName="thickLine" presStyleLbl="alignNode1" presStyleIdx="0" presStyleCnt="5"/>
      <dgm:spPr/>
    </dgm:pt>
    <dgm:pt modelId="{D7C8FF9E-E3FB-45CF-97F0-5CF6423CFA5B}" type="pres">
      <dgm:prSet presAssocID="{8BD4FFB3-2C7C-48D6-8E45-C9CD4F8E2F49}" presName="horz1" presStyleCnt="0"/>
      <dgm:spPr/>
    </dgm:pt>
    <dgm:pt modelId="{B3F4AEBB-74A1-457A-958C-CB50E51D8228}" type="pres">
      <dgm:prSet presAssocID="{8BD4FFB3-2C7C-48D6-8E45-C9CD4F8E2F49}" presName="tx1" presStyleLbl="revTx" presStyleIdx="0" presStyleCnt="5"/>
      <dgm:spPr/>
    </dgm:pt>
    <dgm:pt modelId="{D4717ED7-5E16-49EE-948F-2BB6B41E0E13}" type="pres">
      <dgm:prSet presAssocID="{8BD4FFB3-2C7C-48D6-8E45-C9CD4F8E2F49}" presName="vert1" presStyleCnt="0"/>
      <dgm:spPr/>
    </dgm:pt>
    <dgm:pt modelId="{56060683-4047-496E-BEEB-3712D16B747F}" type="pres">
      <dgm:prSet presAssocID="{CE091E83-B689-4095-9A54-DBA6F2D35927}" presName="thickLine" presStyleLbl="alignNode1" presStyleIdx="1" presStyleCnt="5"/>
      <dgm:spPr/>
    </dgm:pt>
    <dgm:pt modelId="{0F7855AA-F87C-47C9-BEC9-AA5B902FA51D}" type="pres">
      <dgm:prSet presAssocID="{CE091E83-B689-4095-9A54-DBA6F2D35927}" presName="horz1" presStyleCnt="0"/>
      <dgm:spPr/>
    </dgm:pt>
    <dgm:pt modelId="{3D3BF390-A92F-482C-B87A-2E38F70FC285}" type="pres">
      <dgm:prSet presAssocID="{CE091E83-B689-4095-9A54-DBA6F2D35927}" presName="tx1" presStyleLbl="revTx" presStyleIdx="1" presStyleCnt="5"/>
      <dgm:spPr/>
    </dgm:pt>
    <dgm:pt modelId="{74FCCBE1-17A0-4AB5-BD8F-938C2CD3F39C}" type="pres">
      <dgm:prSet presAssocID="{CE091E83-B689-4095-9A54-DBA6F2D35927}" presName="vert1" presStyleCnt="0"/>
      <dgm:spPr/>
    </dgm:pt>
    <dgm:pt modelId="{C3BFB255-D7B5-4025-98F3-ED61E81621C7}" type="pres">
      <dgm:prSet presAssocID="{EE1157C2-77BB-4C3A-A5F2-44E4EF7CC102}" presName="thickLine" presStyleLbl="alignNode1" presStyleIdx="2" presStyleCnt="5"/>
      <dgm:spPr/>
    </dgm:pt>
    <dgm:pt modelId="{9E50F8AD-FDF1-4314-8FA0-7C6A5B155BC5}" type="pres">
      <dgm:prSet presAssocID="{EE1157C2-77BB-4C3A-A5F2-44E4EF7CC102}" presName="horz1" presStyleCnt="0"/>
      <dgm:spPr/>
    </dgm:pt>
    <dgm:pt modelId="{975BF30A-FFA7-4BE2-BFA8-E932FBCC7F51}" type="pres">
      <dgm:prSet presAssocID="{EE1157C2-77BB-4C3A-A5F2-44E4EF7CC102}" presName="tx1" presStyleLbl="revTx" presStyleIdx="2" presStyleCnt="5"/>
      <dgm:spPr/>
    </dgm:pt>
    <dgm:pt modelId="{AD253FBD-82AC-4CB4-8470-92FA9A4585F5}" type="pres">
      <dgm:prSet presAssocID="{EE1157C2-77BB-4C3A-A5F2-44E4EF7CC102}" presName="vert1" presStyleCnt="0"/>
      <dgm:spPr/>
    </dgm:pt>
    <dgm:pt modelId="{28BF66E9-CD8D-4078-B170-C8C77D5E7C9F}" type="pres">
      <dgm:prSet presAssocID="{267E69E6-E1F9-4CC9-A57D-11362FDC7BEA}" presName="thickLine" presStyleLbl="alignNode1" presStyleIdx="3" presStyleCnt="5"/>
      <dgm:spPr/>
    </dgm:pt>
    <dgm:pt modelId="{C07B34BA-19C6-46D8-974E-8DB830254757}" type="pres">
      <dgm:prSet presAssocID="{267E69E6-E1F9-4CC9-A57D-11362FDC7BEA}" presName="horz1" presStyleCnt="0"/>
      <dgm:spPr/>
    </dgm:pt>
    <dgm:pt modelId="{75D9B2BB-3A63-4EC9-AEA3-E44D0254BB63}" type="pres">
      <dgm:prSet presAssocID="{267E69E6-E1F9-4CC9-A57D-11362FDC7BEA}" presName="tx1" presStyleLbl="revTx" presStyleIdx="3" presStyleCnt="5"/>
      <dgm:spPr/>
    </dgm:pt>
    <dgm:pt modelId="{C044FB18-E168-44F1-B9D3-A38231B97CAA}" type="pres">
      <dgm:prSet presAssocID="{267E69E6-E1F9-4CC9-A57D-11362FDC7BEA}" presName="vert1" presStyleCnt="0"/>
      <dgm:spPr/>
    </dgm:pt>
    <dgm:pt modelId="{264B050A-0B1D-4852-AF83-38950AFEA17B}" type="pres">
      <dgm:prSet presAssocID="{0BA8724D-BD78-48D3-B0FD-89C84718C568}" presName="thickLine" presStyleLbl="alignNode1" presStyleIdx="4" presStyleCnt="5"/>
      <dgm:spPr/>
    </dgm:pt>
    <dgm:pt modelId="{63A45A3A-BDE8-49E3-A262-CCE119D0193D}" type="pres">
      <dgm:prSet presAssocID="{0BA8724D-BD78-48D3-B0FD-89C84718C568}" presName="horz1" presStyleCnt="0"/>
      <dgm:spPr/>
    </dgm:pt>
    <dgm:pt modelId="{C797BB63-770C-4E4E-BB1C-57AD67152CB2}" type="pres">
      <dgm:prSet presAssocID="{0BA8724D-BD78-48D3-B0FD-89C84718C568}" presName="tx1" presStyleLbl="revTx" presStyleIdx="4" presStyleCnt="5"/>
      <dgm:spPr/>
    </dgm:pt>
    <dgm:pt modelId="{7B18702E-13EC-4532-982F-1BA6A2AADC7F}" type="pres">
      <dgm:prSet presAssocID="{0BA8724D-BD78-48D3-B0FD-89C84718C568}" presName="vert1" presStyleCnt="0"/>
      <dgm:spPr/>
    </dgm:pt>
  </dgm:ptLst>
  <dgm:cxnLst>
    <dgm:cxn modelId="{19BAE414-274E-47B4-AD04-DF0BF4D16A3B}" srcId="{5A58B1D3-91D9-4430-8F30-B6A1DA6EE3DB}" destId="{CE091E83-B689-4095-9A54-DBA6F2D35927}" srcOrd="1" destOrd="0" parTransId="{8A3EA479-2C46-4E75-8704-A1EC8469050A}" sibTransId="{E3FD82A9-F26A-4D02-8157-F66BFFFBD6EC}"/>
    <dgm:cxn modelId="{553A5D18-641E-4445-8F9C-CFD382471BED}" srcId="{5A58B1D3-91D9-4430-8F30-B6A1DA6EE3DB}" destId="{EE1157C2-77BB-4C3A-A5F2-44E4EF7CC102}" srcOrd="2" destOrd="0" parTransId="{6428CC69-E89C-4C9D-93CF-A526DC75922F}" sibTransId="{341731BC-35AA-471C-9A1E-DAE3D1FC4BAA}"/>
    <dgm:cxn modelId="{F6425560-70A5-42F1-85D0-C7B8602EF7BC}" type="presOf" srcId="{8BD4FFB3-2C7C-48D6-8E45-C9CD4F8E2F49}" destId="{B3F4AEBB-74A1-457A-958C-CB50E51D8228}" srcOrd="0" destOrd="0" presId="urn:microsoft.com/office/officeart/2008/layout/LinedList"/>
    <dgm:cxn modelId="{403D916D-B062-423D-8DC6-D019F3F57F58}" type="presOf" srcId="{5A58B1D3-91D9-4430-8F30-B6A1DA6EE3DB}" destId="{F2FF67EE-B430-4F4C-B61E-74678B9E8584}" srcOrd="0" destOrd="0" presId="urn:microsoft.com/office/officeart/2008/layout/LinedList"/>
    <dgm:cxn modelId="{F74EE353-55DA-4C04-A2C9-073610087E18}" type="presOf" srcId="{EE1157C2-77BB-4C3A-A5F2-44E4EF7CC102}" destId="{975BF30A-FFA7-4BE2-BFA8-E932FBCC7F51}" srcOrd="0" destOrd="0" presId="urn:microsoft.com/office/officeart/2008/layout/LinedList"/>
    <dgm:cxn modelId="{1D932275-3C33-4C00-B824-2528170A2CD1}" srcId="{5A58B1D3-91D9-4430-8F30-B6A1DA6EE3DB}" destId="{0BA8724D-BD78-48D3-B0FD-89C84718C568}" srcOrd="4" destOrd="0" parTransId="{F8731657-A9BA-4CCF-9D11-5372C0713937}" sibTransId="{97A429C4-182D-48FC-8444-1137A91F09E3}"/>
    <dgm:cxn modelId="{4781B48D-F865-482F-9016-A21274E6F869}" type="presOf" srcId="{0BA8724D-BD78-48D3-B0FD-89C84718C568}" destId="{C797BB63-770C-4E4E-BB1C-57AD67152CB2}" srcOrd="0" destOrd="0" presId="urn:microsoft.com/office/officeart/2008/layout/LinedList"/>
    <dgm:cxn modelId="{BBD483A7-E3E9-4A8F-A60E-CF21ADAAE7F9}" type="presOf" srcId="{267E69E6-E1F9-4CC9-A57D-11362FDC7BEA}" destId="{75D9B2BB-3A63-4EC9-AEA3-E44D0254BB63}" srcOrd="0" destOrd="0" presId="urn:microsoft.com/office/officeart/2008/layout/LinedList"/>
    <dgm:cxn modelId="{B6B363C3-C7AD-4F62-8CEC-B486192410A8}" type="presOf" srcId="{CE091E83-B689-4095-9A54-DBA6F2D35927}" destId="{3D3BF390-A92F-482C-B87A-2E38F70FC285}" srcOrd="0" destOrd="0" presId="urn:microsoft.com/office/officeart/2008/layout/LinedList"/>
    <dgm:cxn modelId="{C6296AC7-6F9B-404A-935A-A91FBD4CCA37}" srcId="{5A58B1D3-91D9-4430-8F30-B6A1DA6EE3DB}" destId="{8BD4FFB3-2C7C-48D6-8E45-C9CD4F8E2F49}" srcOrd="0" destOrd="0" parTransId="{7235BA89-14FE-4E7E-A79E-E8B61800A668}" sibTransId="{ABF1FB21-F9DB-4520-A041-F247F949010D}"/>
    <dgm:cxn modelId="{5A160DD6-3026-4CE0-B911-D2A8AF2381ED}" srcId="{5A58B1D3-91D9-4430-8F30-B6A1DA6EE3DB}" destId="{267E69E6-E1F9-4CC9-A57D-11362FDC7BEA}" srcOrd="3" destOrd="0" parTransId="{EB0CFB90-12A0-4292-8926-AE167140061D}" sibTransId="{5C30B238-2869-4D9B-AE7C-B1C82C71C64B}"/>
    <dgm:cxn modelId="{B98E6DF6-8755-40C1-A40B-643733AD188E}" type="presParOf" srcId="{F2FF67EE-B430-4F4C-B61E-74678B9E8584}" destId="{BE7213BA-2360-47B7-A45B-CA1D71907479}" srcOrd="0" destOrd="0" presId="urn:microsoft.com/office/officeart/2008/layout/LinedList"/>
    <dgm:cxn modelId="{9D00E640-65D5-4129-815A-DC2830C92531}" type="presParOf" srcId="{F2FF67EE-B430-4F4C-B61E-74678B9E8584}" destId="{D7C8FF9E-E3FB-45CF-97F0-5CF6423CFA5B}" srcOrd="1" destOrd="0" presId="urn:microsoft.com/office/officeart/2008/layout/LinedList"/>
    <dgm:cxn modelId="{35A80251-0615-43E1-B79B-22E8E0887288}" type="presParOf" srcId="{D7C8FF9E-E3FB-45CF-97F0-5CF6423CFA5B}" destId="{B3F4AEBB-74A1-457A-958C-CB50E51D8228}" srcOrd="0" destOrd="0" presId="urn:microsoft.com/office/officeart/2008/layout/LinedList"/>
    <dgm:cxn modelId="{0F4471E7-E573-4E35-9BD2-E71DBC1AD8A2}" type="presParOf" srcId="{D7C8FF9E-E3FB-45CF-97F0-5CF6423CFA5B}" destId="{D4717ED7-5E16-49EE-948F-2BB6B41E0E13}" srcOrd="1" destOrd="0" presId="urn:microsoft.com/office/officeart/2008/layout/LinedList"/>
    <dgm:cxn modelId="{8F6B8DEC-7ECB-4743-8BEC-5CE33A2C8F15}" type="presParOf" srcId="{F2FF67EE-B430-4F4C-B61E-74678B9E8584}" destId="{56060683-4047-496E-BEEB-3712D16B747F}" srcOrd="2" destOrd="0" presId="urn:microsoft.com/office/officeart/2008/layout/LinedList"/>
    <dgm:cxn modelId="{02D89471-FC72-4C02-8A6F-D6E999012EE4}" type="presParOf" srcId="{F2FF67EE-B430-4F4C-B61E-74678B9E8584}" destId="{0F7855AA-F87C-47C9-BEC9-AA5B902FA51D}" srcOrd="3" destOrd="0" presId="urn:microsoft.com/office/officeart/2008/layout/LinedList"/>
    <dgm:cxn modelId="{D6285CB0-B964-430A-A1C9-936997808BA3}" type="presParOf" srcId="{0F7855AA-F87C-47C9-BEC9-AA5B902FA51D}" destId="{3D3BF390-A92F-482C-B87A-2E38F70FC285}" srcOrd="0" destOrd="0" presId="urn:microsoft.com/office/officeart/2008/layout/LinedList"/>
    <dgm:cxn modelId="{E1C7DCEA-3646-4B1C-95E8-BDEB6B93FB69}" type="presParOf" srcId="{0F7855AA-F87C-47C9-BEC9-AA5B902FA51D}" destId="{74FCCBE1-17A0-4AB5-BD8F-938C2CD3F39C}" srcOrd="1" destOrd="0" presId="urn:microsoft.com/office/officeart/2008/layout/LinedList"/>
    <dgm:cxn modelId="{4EA0396D-395B-4CA0-B9F4-496A9769876B}" type="presParOf" srcId="{F2FF67EE-B430-4F4C-B61E-74678B9E8584}" destId="{C3BFB255-D7B5-4025-98F3-ED61E81621C7}" srcOrd="4" destOrd="0" presId="urn:microsoft.com/office/officeart/2008/layout/LinedList"/>
    <dgm:cxn modelId="{D9272BED-DCC7-4BBD-A1F7-083B1A45A5FA}" type="presParOf" srcId="{F2FF67EE-B430-4F4C-B61E-74678B9E8584}" destId="{9E50F8AD-FDF1-4314-8FA0-7C6A5B155BC5}" srcOrd="5" destOrd="0" presId="urn:microsoft.com/office/officeart/2008/layout/LinedList"/>
    <dgm:cxn modelId="{D5B4EE61-E0FA-4BD1-A762-FF9327D0DAD5}" type="presParOf" srcId="{9E50F8AD-FDF1-4314-8FA0-7C6A5B155BC5}" destId="{975BF30A-FFA7-4BE2-BFA8-E932FBCC7F51}" srcOrd="0" destOrd="0" presId="urn:microsoft.com/office/officeart/2008/layout/LinedList"/>
    <dgm:cxn modelId="{6B7DC9D6-DE6D-4D35-97E2-7C01F8FE9EFD}" type="presParOf" srcId="{9E50F8AD-FDF1-4314-8FA0-7C6A5B155BC5}" destId="{AD253FBD-82AC-4CB4-8470-92FA9A4585F5}" srcOrd="1" destOrd="0" presId="urn:microsoft.com/office/officeart/2008/layout/LinedList"/>
    <dgm:cxn modelId="{55A5F435-AF2B-4E08-8D22-F65C510CC514}" type="presParOf" srcId="{F2FF67EE-B430-4F4C-B61E-74678B9E8584}" destId="{28BF66E9-CD8D-4078-B170-C8C77D5E7C9F}" srcOrd="6" destOrd="0" presId="urn:microsoft.com/office/officeart/2008/layout/LinedList"/>
    <dgm:cxn modelId="{1F7F0DE0-0156-4B6E-AD50-F9E2BECB2B8F}" type="presParOf" srcId="{F2FF67EE-B430-4F4C-B61E-74678B9E8584}" destId="{C07B34BA-19C6-46D8-974E-8DB830254757}" srcOrd="7" destOrd="0" presId="urn:microsoft.com/office/officeart/2008/layout/LinedList"/>
    <dgm:cxn modelId="{5BA54443-1FEC-4CD0-8E0F-D4CC8E641AB5}" type="presParOf" srcId="{C07B34BA-19C6-46D8-974E-8DB830254757}" destId="{75D9B2BB-3A63-4EC9-AEA3-E44D0254BB63}" srcOrd="0" destOrd="0" presId="urn:microsoft.com/office/officeart/2008/layout/LinedList"/>
    <dgm:cxn modelId="{F209E9D9-C987-4864-81B0-5EFCFC663FC4}" type="presParOf" srcId="{C07B34BA-19C6-46D8-974E-8DB830254757}" destId="{C044FB18-E168-44F1-B9D3-A38231B97CAA}" srcOrd="1" destOrd="0" presId="urn:microsoft.com/office/officeart/2008/layout/LinedList"/>
    <dgm:cxn modelId="{5EB004E6-F2BB-4406-BC49-B781211F8EAF}" type="presParOf" srcId="{F2FF67EE-B430-4F4C-B61E-74678B9E8584}" destId="{264B050A-0B1D-4852-AF83-38950AFEA17B}" srcOrd="8" destOrd="0" presId="urn:microsoft.com/office/officeart/2008/layout/LinedList"/>
    <dgm:cxn modelId="{B7E86020-480E-4859-9607-7E6BE90F9A77}" type="presParOf" srcId="{F2FF67EE-B430-4F4C-B61E-74678B9E8584}" destId="{63A45A3A-BDE8-49E3-A262-CCE119D0193D}" srcOrd="9" destOrd="0" presId="urn:microsoft.com/office/officeart/2008/layout/LinedList"/>
    <dgm:cxn modelId="{EE11471A-EA73-410C-8504-119AFF39850C}" type="presParOf" srcId="{63A45A3A-BDE8-49E3-A262-CCE119D0193D}" destId="{C797BB63-770C-4E4E-BB1C-57AD67152CB2}" srcOrd="0" destOrd="0" presId="urn:microsoft.com/office/officeart/2008/layout/LinedList"/>
    <dgm:cxn modelId="{51454F1D-5756-422B-A5CE-72B7C6CDD89D}" type="presParOf" srcId="{63A45A3A-BDE8-49E3-A262-CCE119D0193D}" destId="{7B18702E-13EC-4532-982F-1BA6A2AADC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D32E05F-A8F1-4150-8F5B-1E1B0AED3FD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1B9BF27-FC71-4596-98CE-C24A878A3219}">
      <dgm:prSet/>
      <dgm:spPr/>
      <dgm:t>
        <a:bodyPr/>
        <a:lstStyle/>
        <a:p>
          <a:r>
            <a:rPr lang="en-GB"/>
            <a:t>Funding government bodies tend to fund around the government orientation of the day </a:t>
          </a:r>
          <a:endParaRPr lang="en-US"/>
        </a:p>
      </dgm:t>
    </dgm:pt>
    <dgm:pt modelId="{488D104D-C058-423A-BD48-5A1E7B932A67}" type="parTrans" cxnId="{CAF45E4B-72E0-4B1D-ADBF-2C887A019470}">
      <dgm:prSet/>
      <dgm:spPr/>
      <dgm:t>
        <a:bodyPr/>
        <a:lstStyle/>
        <a:p>
          <a:endParaRPr lang="en-US"/>
        </a:p>
      </dgm:t>
    </dgm:pt>
    <dgm:pt modelId="{613C4F31-F0F3-4F4C-84F9-C704A6B2A454}" type="sibTrans" cxnId="{CAF45E4B-72E0-4B1D-ADBF-2C887A019470}">
      <dgm:prSet/>
      <dgm:spPr/>
      <dgm:t>
        <a:bodyPr/>
        <a:lstStyle/>
        <a:p>
          <a:endParaRPr lang="en-US"/>
        </a:p>
      </dgm:t>
    </dgm:pt>
    <dgm:pt modelId="{27E2F9C4-3C3D-418C-B0E2-6ED0BF87375D}">
      <dgm:prSet/>
      <dgm:spPr/>
      <dgm:t>
        <a:bodyPr/>
        <a:lstStyle/>
        <a:p>
          <a:r>
            <a:rPr lang="en-GB"/>
            <a:t>Some issues more likely to attract funding than others</a:t>
          </a:r>
          <a:endParaRPr lang="en-US"/>
        </a:p>
      </dgm:t>
    </dgm:pt>
    <dgm:pt modelId="{FC18D2BF-55D0-4429-B33D-690C0101C8D3}" type="parTrans" cxnId="{C715376D-8AAB-4B5E-BB7A-797113A747C0}">
      <dgm:prSet/>
      <dgm:spPr/>
      <dgm:t>
        <a:bodyPr/>
        <a:lstStyle/>
        <a:p>
          <a:endParaRPr lang="en-US"/>
        </a:p>
      </dgm:t>
    </dgm:pt>
    <dgm:pt modelId="{50C5E85D-727A-4D88-B0BE-FBBF6CC9D84B}" type="sibTrans" cxnId="{C715376D-8AAB-4B5E-BB7A-797113A747C0}">
      <dgm:prSet/>
      <dgm:spPr/>
      <dgm:t>
        <a:bodyPr/>
        <a:lstStyle/>
        <a:p>
          <a:endParaRPr lang="en-US"/>
        </a:p>
      </dgm:t>
    </dgm:pt>
    <dgm:pt modelId="{E8C16A22-B0A4-45AA-ADBD-2C6CD88085AE}">
      <dgm:prSet/>
      <dgm:spPr/>
      <dgm:t>
        <a:bodyPr/>
        <a:lstStyle/>
        <a:p>
          <a:r>
            <a:rPr lang="en-GB"/>
            <a:t>Training and personal values of the researcher – personal motivations</a:t>
          </a:r>
          <a:endParaRPr lang="en-US"/>
        </a:p>
      </dgm:t>
    </dgm:pt>
    <dgm:pt modelId="{CB31E517-D0BA-443A-99D9-32AB78E41715}" type="parTrans" cxnId="{ECF6F277-47C1-4D27-BEF5-2DD2407BF31F}">
      <dgm:prSet/>
      <dgm:spPr/>
      <dgm:t>
        <a:bodyPr/>
        <a:lstStyle/>
        <a:p>
          <a:endParaRPr lang="en-US"/>
        </a:p>
      </dgm:t>
    </dgm:pt>
    <dgm:pt modelId="{9C3ECADE-A9FD-461E-B61F-D2D19D331F16}" type="sibTrans" cxnId="{ECF6F277-47C1-4D27-BEF5-2DD2407BF31F}">
      <dgm:prSet/>
      <dgm:spPr/>
      <dgm:t>
        <a:bodyPr/>
        <a:lstStyle/>
        <a:p>
          <a:endParaRPr lang="en-US"/>
        </a:p>
      </dgm:t>
    </dgm:pt>
    <dgm:pt modelId="{8EC8DF28-85A4-4E8A-B60F-29F9BF275C06}">
      <dgm:prSet/>
      <dgm:spPr/>
      <dgm:t>
        <a:bodyPr/>
        <a:lstStyle/>
        <a:p>
          <a:r>
            <a:rPr lang="en-GB"/>
            <a:t>Personal interest? Career development? (embedded)</a:t>
          </a:r>
          <a:endParaRPr lang="en-US"/>
        </a:p>
      </dgm:t>
    </dgm:pt>
    <dgm:pt modelId="{994D001F-C95D-4C6C-9799-A51FD9B7F1B3}" type="parTrans" cxnId="{2FDE77CE-466D-4370-AF02-453C56EBEB72}">
      <dgm:prSet/>
      <dgm:spPr/>
      <dgm:t>
        <a:bodyPr/>
        <a:lstStyle/>
        <a:p>
          <a:endParaRPr lang="en-US"/>
        </a:p>
      </dgm:t>
    </dgm:pt>
    <dgm:pt modelId="{42CC6C13-479B-4D7D-81F4-31AD944E3995}" type="sibTrans" cxnId="{2FDE77CE-466D-4370-AF02-453C56EBEB72}">
      <dgm:prSet/>
      <dgm:spPr/>
      <dgm:t>
        <a:bodyPr/>
        <a:lstStyle/>
        <a:p>
          <a:endParaRPr lang="en-US"/>
        </a:p>
      </dgm:t>
    </dgm:pt>
    <dgm:pt modelId="{29BE67AE-AA9D-44A2-A238-FC1FE7B8D558}">
      <dgm:prSet/>
      <dgm:spPr/>
      <dgm:t>
        <a:bodyPr/>
        <a:lstStyle/>
        <a:p>
          <a:r>
            <a:rPr lang="en-GB"/>
            <a:t>Blinkered and restrictive?</a:t>
          </a:r>
          <a:endParaRPr lang="en-US"/>
        </a:p>
      </dgm:t>
    </dgm:pt>
    <dgm:pt modelId="{83A977DE-04DC-43CF-B3C2-70FBD51201FF}" type="parTrans" cxnId="{4EA942DB-FF31-4472-BEDB-F1E9282A5E89}">
      <dgm:prSet/>
      <dgm:spPr/>
      <dgm:t>
        <a:bodyPr/>
        <a:lstStyle/>
        <a:p>
          <a:endParaRPr lang="en-US"/>
        </a:p>
      </dgm:t>
    </dgm:pt>
    <dgm:pt modelId="{E657E28E-B38F-4DCD-91D2-B642280344DA}" type="sibTrans" cxnId="{4EA942DB-FF31-4472-BEDB-F1E9282A5E89}">
      <dgm:prSet/>
      <dgm:spPr/>
      <dgm:t>
        <a:bodyPr/>
        <a:lstStyle/>
        <a:p>
          <a:endParaRPr lang="en-US"/>
        </a:p>
      </dgm:t>
    </dgm:pt>
    <dgm:pt modelId="{55C0BFA2-1A9A-47D0-B6F4-EDE37F810714}">
      <dgm:prSet/>
      <dgm:spPr/>
      <dgm:t>
        <a:bodyPr/>
        <a:lstStyle/>
        <a:p>
          <a:r>
            <a:rPr lang="en-GB"/>
            <a:t>Research is not sealed from wider influences </a:t>
          </a:r>
          <a:endParaRPr lang="en-US"/>
        </a:p>
      </dgm:t>
    </dgm:pt>
    <dgm:pt modelId="{B8E2D3B7-97DD-4601-B507-018A327A97E4}" type="parTrans" cxnId="{68A15849-AB87-4FEB-82AF-9CE1D5E47DEE}">
      <dgm:prSet/>
      <dgm:spPr/>
      <dgm:t>
        <a:bodyPr/>
        <a:lstStyle/>
        <a:p>
          <a:endParaRPr lang="en-US"/>
        </a:p>
      </dgm:t>
    </dgm:pt>
    <dgm:pt modelId="{07DF135F-92F7-42B1-9056-D53C3FABEEEB}" type="sibTrans" cxnId="{68A15849-AB87-4FEB-82AF-9CE1D5E47DEE}">
      <dgm:prSet/>
      <dgm:spPr/>
      <dgm:t>
        <a:bodyPr/>
        <a:lstStyle/>
        <a:p>
          <a:endParaRPr lang="en-US"/>
        </a:p>
      </dgm:t>
    </dgm:pt>
    <dgm:pt modelId="{03820055-4CE4-4EA7-B17D-308240C852C8}" type="pres">
      <dgm:prSet presAssocID="{9D32E05F-A8F1-4150-8F5B-1E1B0AED3FDB}" presName="vert0" presStyleCnt="0">
        <dgm:presLayoutVars>
          <dgm:dir/>
          <dgm:animOne val="branch"/>
          <dgm:animLvl val="lvl"/>
        </dgm:presLayoutVars>
      </dgm:prSet>
      <dgm:spPr/>
    </dgm:pt>
    <dgm:pt modelId="{7B598F0A-88AD-441A-9C9E-8A8E29AD0EEA}" type="pres">
      <dgm:prSet presAssocID="{B1B9BF27-FC71-4596-98CE-C24A878A3219}" presName="thickLine" presStyleLbl="alignNode1" presStyleIdx="0" presStyleCnt="6"/>
      <dgm:spPr/>
    </dgm:pt>
    <dgm:pt modelId="{EA617E25-CBFD-4F32-842E-E038F756DB72}" type="pres">
      <dgm:prSet presAssocID="{B1B9BF27-FC71-4596-98CE-C24A878A3219}" presName="horz1" presStyleCnt="0"/>
      <dgm:spPr/>
    </dgm:pt>
    <dgm:pt modelId="{FC7A04CE-8036-4D6B-B107-2DE37A1BC321}" type="pres">
      <dgm:prSet presAssocID="{B1B9BF27-FC71-4596-98CE-C24A878A3219}" presName="tx1" presStyleLbl="revTx" presStyleIdx="0" presStyleCnt="6"/>
      <dgm:spPr/>
    </dgm:pt>
    <dgm:pt modelId="{543C4933-2AAA-4A87-8F9E-D5A433F95BCF}" type="pres">
      <dgm:prSet presAssocID="{B1B9BF27-FC71-4596-98CE-C24A878A3219}" presName="vert1" presStyleCnt="0"/>
      <dgm:spPr/>
    </dgm:pt>
    <dgm:pt modelId="{CAB4B393-F1B4-43D9-B730-85276B218505}" type="pres">
      <dgm:prSet presAssocID="{27E2F9C4-3C3D-418C-B0E2-6ED0BF87375D}" presName="thickLine" presStyleLbl="alignNode1" presStyleIdx="1" presStyleCnt="6"/>
      <dgm:spPr/>
    </dgm:pt>
    <dgm:pt modelId="{D12DC722-07B3-44C8-B894-8C5C51A81C05}" type="pres">
      <dgm:prSet presAssocID="{27E2F9C4-3C3D-418C-B0E2-6ED0BF87375D}" presName="horz1" presStyleCnt="0"/>
      <dgm:spPr/>
    </dgm:pt>
    <dgm:pt modelId="{8F937595-7190-491F-AA33-659958335ED3}" type="pres">
      <dgm:prSet presAssocID="{27E2F9C4-3C3D-418C-B0E2-6ED0BF87375D}" presName="tx1" presStyleLbl="revTx" presStyleIdx="1" presStyleCnt="6"/>
      <dgm:spPr/>
    </dgm:pt>
    <dgm:pt modelId="{8F0E0CAD-14EF-4B20-96EB-71B9F9F6E357}" type="pres">
      <dgm:prSet presAssocID="{27E2F9C4-3C3D-418C-B0E2-6ED0BF87375D}" presName="vert1" presStyleCnt="0"/>
      <dgm:spPr/>
    </dgm:pt>
    <dgm:pt modelId="{41EBDE57-ED2B-4647-A09D-68EE943BA530}" type="pres">
      <dgm:prSet presAssocID="{E8C16A22-B0A4-45AA-ADBD-2C6CD88085AE}" presName="thickLine" presStyleLbl="alignNode1" presStyleIdx="2" presStyleCnt="6"/>
      <dgm:spPr/>
    </dgm:pt>
    <dgm:pt modelId="{D2571203-14B6-4C2B-BDB9-E1A907E3ECEA}" type="pres">
      <dgm:prSet presAssocID="{E8C16A22-B0A4-45AA-ADBD-2C6CD88085AE}" presName="horz1" presStyleCnt="0"/>
      <dgm:spPr/>
    </dgm:pt>
    <dgm:pt modelId="{FE4B08B9-5C66-4163-A3C3-A33D88DBAEB0}" type="pres">
      <dgm:prSet presAssocID="{E8C16A22-B0A4-45AA-ADBD-2C6CD88085AE}" presName="tx1" presStyleLbl="revTx" presStyleIdx="2" presStyleCnt="6"/>
      <dgm:spPr/>
    </dgm:pt>
    <dgm:pt modelId="{70533A3D-E556-4FB8-8DAE-FA531DA7A836}" type="pres">
      <dgm:prSet presAssocID="{E8C16A22-B0A4-45AA-ADBD-2C6CD88085AE}" presName="vert1" presStyleCnt="0"/>
      <dgm:spPr/>
    </dgm:pt>
    <dgm:pt modelId="{BE611815-8BF3-4795-8615-99467DBA3F41}" type="pres">
      <dgm:prSet presAssocID="{8EC8DF28-85A4-4E8A-B60F-29F9BF275C06}" presName="thickLine" presStyleLbl="alignNode1" presStyleIdx="3" presStyleCnt="6"/>
      <dgm:spPr/>
    </dgm:pt>
    <dgm:pt modelId="{EB2A7D5B-4CA9-4A2C-8F04-DE14D97178C7}" type="pres">
      <dgm:prSet presAssocID="{8EC8DF28-85A4-4E8A-B60F-29F9BF275C06}" presName="horz1" presStyleCnt="0"/>
      <dgm:spPr/>
    </dgm:pt>
    <dgm:pt modelId="{E0ECC41B-030F-4E18-847B-4D1A392F950D}" type="pres">
      <dgm:prSet presAssocID="{8EC8DF28-85A4-4E8A-B60F-29F9BF275C06}" presName="tx1" presStyleLbl="revTx" presStyleIdx="3" presStyleCnt="6"/>
      <dgm:spPr/>
    </dgm:pt>
    <dgm:pt modelId="{C525D699-5CB3-48D4-B46D-31E9A9EDC15E}" type="pres">
      <dgm:prSet presAssocID="{8EC8DF28-85A4-4E8A-B60F-29F9BF275C06}" presName="vert1" presStyleCnt="0"/>
      <dgm:spPr/>
    </dgm:pt>
    <dgm:pt modelId="{3A7946BF-B180-4A3D-BDEE-B5B945EF0AA2}" type="pres">
      <dgm:prSet presAssocID="{29BE67AE-AA9D-44A2-A238-FC1FE7B8D558}" presName="thickLine" presStyleLbl="alignNode1" presStyleIdx="4" presStyleCnt="6"/>
      <dgm:spPr/>
    </dgm:pt>
    <dgm:pt modelId="{70200227-1E23-4581-825B-063D45C576E1}" type="pres">
      <dgm:prSet presAssocID="{29BE67AE-AA9D-44A2-A238-FC1FE7B8D558}" presName="horz1" presStyleCnt="0"/>
      <dgm:spPr/>
    </dgm:pt>
    <dgm:pt modelId="{513B093C-7089-4D75-A05C-8D633D3477B5}" type="pres">
      <dgm:prSet presAssocID="{29BE67AE-AA9D-44A2-A238-FC1FE7B8D558}" presName="tx1" presStyleLbl="revTx" presStyleIdx="4" presStyleCnt="6"/>
      <dgm:spPr/>
    </dgm:pt>
    <dgm:pt modelId="{A49C8253-9388-4DAD-94A7-EBB093A887C9}" type="pres">
      <dgm:prSet presAssocID="{29BE67AE-AA9D-44A2-A238-FC1FE7B8D558}" presName="vert1" presStyleCnt="0"/>
      <dgm:spPr/>
    </dgm:pt>
    <dgm:pt modelId="{CBE8D5C9-5166-4591-958A-CAC2CAAFC0FB}" type="pres">
      <dgm:prSet presAssocID="{55C0BFA2-1A9A-47D0-B6F4-EDE37F810714}" presName="thickLine" presStyleLbl="alignNode1" presStyleIdx="5" presStyleCnt="6"/>
      <dgm:spPr/>
    </dgm:pt>
    <dgm:pt modelId="{37A4C4E9-E0D6-4C25-B5E1-49E266997A1B}" type="pres">
      <dgm:prSet presAssocID="{55C0BFA2-1A9A-47D0-B6F4-EDE37F810714}" presName="horz1" presStyleCnt="0"/>
      <dgm:spPr/>
    </dgm:pt>
    <dgm:pt modelId="{EA42D039-1FC9-454C-86A6-89A0A77314BE}" type="pres">
      <dgm:prSet presAssocID="{55C0BFA2-1A9A-47D0-B6F4-EDE37F810714}" presName="tx1" presStyleLbl="revTx" presStyleIdx="5" presStyleCnt="6"/>
      <dgm:spPr/>
    </dgm:pt>
    <dgm:pt modelId="{601DC906-37E0-4360-AD7D-F50AD97EDABC}" type="pres">
      <dgm:prSet presAssocID="{55C0BFA2-1A9A-47D0-B6F4-EDE37F810714}" presName="vert1" presStyleCnt="0"/>
      <dgm:spPr/>
    </dgm:pt>
  </dgm:ptLst>
  <dgm:cxnLst>
    <dgm:cxn modelId="{0D44380A-D0A0-430E-821D-B6F3554E306A}" type="presOf" srcId="{27E2F9C4-3C3D-418C-B0E2-6ED0BF87375D}" destId="{8F937595-7190-491F-AA33-659958335ED3}" srcOrd="0" destOrd="0" presId="urn:microsoft.com/office/officeart/2008/layout/LinedList"/>
    <dgm:cxn modelId="{3029AA0F-DEA9-4B07-AD99-C78C21AFF804}" type="presOf" srcId="{8EC8DF28-85A4-4E8A-B60F-29F9BF275C06}" destId="{E0ECC41B-030F-4E18-847B-4D1A392F950D}" srcOrd="0" destOrd="0" presId="urn:microsoft.com/office/officeart/2008/layout/LinedList"/>
    <dgm:cxn modelId="{0E0DF547-3D8F-474C-BE78-60EC79088298}" type="presOf" srcId="{55C0BFA2-1A9A-47D0-B6F4-EDE37F810714}" destId="{EA42D039-1FC9-454C-86A6-89A0A77314BE}" srcOrd="0" destOrd="0" presId="urn:microsoft.com/office/officeart/2008/layout/LinedList"/>
    <dgm:cxn modelId="{68A15849-AB87-4FEB-82AF-9CE1D5E47DEE}" srcId="{9D32E05F-A8F1-4150-8F5B-1E1B0AED3FDB}" destId="{55C0BFA2-1A9A-47D0-B6F4-EDE37F810714}" srcOrd="5" destOrd="0" parTransId="{B8E2D3B7-97DD-4601-B507-018A327A97E4}" sibTransId="{07DF135F-92F7-42B1-9056-D53C3FABEEEB}"/>
    <dgm:cxn modelId="{CAF45E4B-72E0-4B1D-ADBF-2C887A019470}" srcId="{9D32E05F-A8F1-4150-8F5B-1E1B0AED3FDB}" destId="{B1B9BF27-FC71-4596-98CE-C24A878A3219}" srcOrd="0" destOrd="0" parTransId="{488D104D-C058-423A-BD48-5A1E7B932A67}" sibTransId="{613C4F31-F0F3-4F4C-84F9-C704A6B2A454}"/>
    <dgm:cxn modelId="{C715376D-8AAB-4B5E-BB7A-797113A747C0}" srcId="{9D32E05F-A8F1-4150-8F5B-1E1B0AED3FDB}" destId="{27E2F9C4-3C3D-418C-B0E2-6ED0BF87375D}" srcOrd="1" destOrd="0" parTransId="{FC18D2BF-55D0-4429-B33D-690C0101C8D3}" sibTransId="{50C5E85D-727A-4D88-B0BE-FBBF6CC9D84B}"/>
    <dgm:cxn modelId="{ECF6F277-47C1-4D27-BEF5-2DD2407BF31F}" srcId="{9D32E05F-A8F1-4150-8F5B-1E1B0AED3FDB}" destId="{E8C16A22-B0A4-45AA-ADBD-2C6CD88085AE}" srcOrd="2" destOrd="0" parTransId="{CB31E517-D0BA-443A-99D9-32AB78E41715}" sibTransId="{9C3ECADE-A9FD-461E-B61F-D2D19D331F16}"/>
    <dgm:cxn modelId="{77D5268B-51A6-4CF1-85DF-AC924E69629D}" type="presOf" srcId="{B1B9BF27-FC71-4596-98CE-C24A878A3219}" destId="{FC7A04CE-8036-4D6B-B107-2DE37A1BC321}" srcOrd="0" destOrd="0" presId="urn:microsoft.com/office/officeart/2008/layout/LinedList"/>
    <dgm:cxn modelId="{AE600FBA-7865-4FA6-A220-B3C8261AC289}" type="presOf" srcId="{29BE67AE-AA9D-44A2-A238-FC1FE7B8D558}" destId="{513B093C-7089-4D75-A05C-8D633D3477B5}" srcOrd="0" destOrd="0" presId="urn:microsoft.com/office/officeart/2008/layout/LinedList"/>
    <dgm:cxn modelId="{032D51CE-8810-444E-96B7-21716BC0F1D3}" type="presOf" srcId="{E8C16A22-B0A4-45AA-ADBD-2C6CD88085AE}" destId="{FE4B08B9-5C66-4163-A3C3-A33D88DBAEB0}" srcOrd="0" destOrd="0" presId="urn:microsoft.com/office/officeart/2008/layout/LinedList"/>
    <dgm:cxn modelId="{2FDE77CE-466D-4370-AF02-453C56EBEB72}" srcId="{9D32E05F-A8F1-4150-8F5B-1E1B0AED3FDB}" destId="{8EC8DF28-85A4-4E8A-B60F-29F9BF275C06}" srcOrd="3" destOrd="0" parTransId="{994D001F-C95D-4C6C-9799-A51FD9B7F1B3}" sibTransId="{42CC6C13-479B-4D7D-81F4-31AD944E3995}"/>
    <dgm:cxn modelId="{4EA942DB-FF31-4472-BEDB-F1E9282A5E89}" srcId="{9D32E05F-A8F1-4150-8F5B-1E1B0AED3FDB}" destId="{29BE67AE-AA9D-44A2-A238-FC1FE7B8D558}" srcOrd="4" destOrd="0" parTransId="{83A977DE-04DC-43CF-B3C2-70FBD51201FF}" sibTransId="{E657E28E-B38F-4DCD-91D2-B642280344DA}"/>
    <dgm:cxn modelId="{5EC7E3F1-90A1-4164-A224-D1AD50EF9224}" type="presOf" srcId="{9D32E05F-A8F1-4150-8F5B-1E1B0AED3FDB}" destId="{03820055-4CE4-4EA7-B17D-308240C852C8}" srcOrd="0" destOrd="0" presId="urn:microsoft.com/office/officeart/2008/layout/LinedList"/>
    <dgm:cxn modelId="{0994DA5D-CB80-4865-A7DF-1E710C14A2FD}" type="presParOf" srcId="{03820055-4CE4-4EA7-B17D-308240C852C8}" destId="{7B598F0A-88AD-441A-9C9E-8A8E29AD0EEA}" srcOrd="0" destOrd="0" presId="urn:microsoft.com/office/officeart/2008/layout/LinedList"/>
    <dgm:cxn modelId="{9C1C3E45-930C-4E97-B355-AE737D8387A0}" type="presParOf" srcId="{03820055-4CE4-4EA7-B17D-308240C852C8}" destId="{EA617E25-CBFD-4F32-842E-E038F756DB72}" srcOrd="1" destOrd="0" presId="urn:microsoft.com/office/officeart/2008/layout/LinedList"/>
    <dgm:cxn modelId="{B77818CE-CB11-4528-BBD5-72E8A8D51103}" type="presParOf" srcId="{EA617E25-CBFD-4F32-842E-E038F756DB72}" destId="{FC7A04CE-8036-4D6B-B107-2DE37A1BC321}" srcOrd="0" destOrd="0" presId="urn:microsoft.com/office/officeart/2008/layout/LinedList"/>
    <dgm:cxn modelId="{DF43A203-2215-43EE-B2E7-A1A912813CA2}" type="presParOf" srcId="{EA617E25-CBFD-4F32-842E-E038F756DB72}" destId="{543C4933-2AAA-4A87-8F9E-D5A433F95BCF}" srcOrd="1" destOrd="0" presId="urn:microsoft.com/office/officeart/2008/layout/LinedList"/>
    <dgm:cxn modelId="{2B7456F1-2D67-4FF2-B647-FAD177DD70FF}" type="presParOf" srcId="{03820055-4CE4-4EA7-B17D-308240C852C8}" destId="{CAB4B393-F1B4-43D9-B730-85276B218505}" srcOrd="2" destOrd="0" presId="urn:microsoft.com/office/officeart/2008/layout/LinedList"/>
    <dgm:cxn modelId="{CABD85E1-3AA4-4D76-A7C5-171920CB7CA6}" type="presParOf" srcId="{03820055-4CE4-4EA7-B17D-308240C852C8}" destId="{D12DC722-07B3-44C8-B894-8C5C51A81C05}" srcOrd="3" destOrd="0" presId="urn:microsoft.com/office/officeart/2008/layout/LinedList"/>
    <dgm:cxn modelId="{DD6E0690-236F-4ACD-A20B-D7BAB9AB92AB}" type="presParOf" srcId="{D12DC722-07B3-44C8-B894-8C5C51A81C05}" destId="{8F937595-7190-491F-AA33-659958335ED3}" srcOrd="0" destOrd="0" presId="urn:microsoft.com/office/officeart/2008/layout/LinedList"/>
    <dgm:cxn modelId="{168EBA0B-C8FE-4673-BD5F-B8ABAA949C1A}" type="presParOf" srcId="{D12DC722-07B3-44C8-B894-8C5C51A81C05}" destId="{8F0E0CAD-14EF-4B20-96EB-71B9F9F6E357}" srcOrd="1" destOrd="0" presId="urn:microsoft.com/office/officeart/2008/layout/LinedList"/>
    <dgm:cxn modelId="{D25D7547-1BF2-4BD4-9986-C9195765BFDB}" type="presParOf" srcId="{03820055-4CE4-4EA7-B17D-308240C852C8}" destId="{41EBDE57-ED2B-4647-A09D-68EE943BA530}" srcOrd="4" destOrd="0" presId="urn:microsoft.com/office/officeart/2008/layout/LinedList"/>
    <dgm:cxn modelId="{6967A3AC-AF8A-4E0A-A197-06A332D2667E}" type="presParOf" srcId="{03820055-4CE4-4EA7-B17D-308240C852C8}" destId="{D2571203-14B6-4C2B-BDB9-E1A907E3ECEA}" srcOrd="5" destOrd="0" presId="urn:microsoft.com/office/officeart/2008/layout/LinedList"/>
    <dgm:cxn modelId="{6A67E61C-CCE1-42FE-9665-AFBF2B7AE7AA}" type="presParOf" srcId="{D2571203-14B6-4C2B-BDB9-E1A907E3ECEA}" destId="{FE4B08B9-5C66-4163-A3C3-A33D88DBAEB0}" srcOrd="0" destOrd="0" presId="urn:microsoft.com/office/officeart/2008/layout/LinedList"/>
    <dgm:cxn modelId="{2AB1031A-2DFE-4CB5-AE7F-E0938B363268}" type="presParOf" srcId="{D2571203-14B6-4C2B-BDB9-E1A907E3ECEA}" destId="{70533A3D-E556-4FB8-8DAE-FA531DA7A836}" srcOrd="1" destOrd="0" presId="urn:microsoft.com/office/officeart/2008/layout/LinedList"/>
    <dgm:cxn modelId="{F69C8FA3-49C0-45F1-9107-6157B09B1622}" type="presParOf" srcId="{03820055-4CE4-4EA7-B17D-308240C852C8}" destId="{BE611815-8BF3-4795-8615-99467DBA3F41}" srcOrd="6" destOrd="0" presId="urn:microsoft.com/office/officeart/2008/layout/LinedList"/>
    <dgm:cxn modelId="{0B86A3A9-7693-4FBC-8B37-6A9F558C85C6}" type="presParOf" srcId="{03820055-4CE4-4EA7-B17D-308240C852C8}" destId="{EB2A7D5B-4CA9-4A2C-8F04-DE14D97178C7}" srcOrd="7" destOrd="0" presId="urn:microsoft.com/office/officeart/2008/layout/LinedList"/>
    <dgm:cxn modelId="{DF6A3B4E-6E4C-4E9E-8A1F-717E72827856}" type="presParOf" srcId="{EB2A7D5B-4CA9-4A2C-8F04-DE14D97178C7}" destId="{E0ECC41B-030F-4E18-847B-4D1A392F950D}" srcOrd="0" destOrd="0" presId="urn:microsoft.com/office/officeart/2008/layout/LinedList"/>
    <dgm:cxn modelId="{C5F4FEED-D449-40A3-A0A3-2F57290C7E19}" type="presParOf" srcId="{EB2A7D5B-4CA9-4A2C-8F04-DE14D97178C7}" destId="{C525D699-5CB3-48D4-B46D-31E9A9EDC15E}" srcOrd="1" destOrd="0" presId="urn:microsoft.com/office/officeart/2008/layout/LinedList"/>
    <dgm:cxn modelId="{1864EB54-B84C-4DA4-83C8-89CCD22B052E}" type="presParOf" srcId="{03820055-4CE4-4EA7-B17D-308240C852C8}" destId="{3A7946BF-B180-4A3D-BDEE-B5B945EF0AA2}" srcOrd="8" destOrd="0" presId="urn:microsoft.com/office/officeart/2008/layout/LinedList"/>
    <dgm:cxn modelId="{A9749B01-D5D9-4E79-9A63-0015AEFBCC19}" type="presParOf" srcId="{03820055-4CE4-4EA7-B17D-308240C852C8}" destId="{70200227-1E23-4581-825B-063D45C576E1}" srcOrd="9" destOrd="0" presId="urn:microsoft.com/office/officeart/2008/layout/LinedList"/>
    <dgm:cxn modelId="{11461FA0-0539-49FF-A9B6-976B1FE97AB4}" type="presParOf" srcId="{70200227-1E23-4581-825B-063D45C576E1}" destId="{513B093C-7089-4D75-A05C-8D633D3477B5}" srcOrd="0" destOrd="0" presId="urn:microsoft.com/office/officeart/2008/layout/LinedList"/>
    <dgm:cxn modelId="{685D05F1-FECD-47BE-9A75-5B4652FED067}" type="presParOf" srcId="{70200227-1E23-4581-825B-063D45C576E1}" destId="{A49C8253-9388-4DAD-94A7-EBB093A887C9}" srcOrd="1" destOrd="0" presId="urn:microsoft.com/office/officeart/2008/layout/LinedList"/>
    <dgm:cxn modelId="{599F761D-EC10-466E-8D9C-F3330F1684CA}" type="presParOf" srcId="{03820055-4CE4-4EA7-B17D-308240C852C8}" destId="{CBE8D5C9-5166-4591-958A-CAC2CAAFC0FB}" srcOrd="10" destOrd="0" presId="urn:microsoft.com/office/officeart/2008/layout/LinedList"/>
    <dgm:cxn modelId="{EE90FDC8-F997-4794-9275-AC0FF735A17C}" type="presParOf" srcId="{03820055-4CE4-4EA7-B17D-308240C852C8}" destId="{37A4C4E9-E0D6-4C25-B5E1-49E266997A1B}" srcOrd="11" destOrd="0" presId="urn:microsoft.com/office/officeart/2008/layout/LinedList"/>
    <dgm:cxn modelId="{1A63594D-ACFF-49FE-A92B-7365C10FAAD7}" type="presParOf" srcId="{37A4C4E9-E0D6-4C25-B5E1-49E266997A1B}" destId="{EA42D039-1FC9-454C-86A6-89A0A77314BE}" srcOrd="0" destOrd="0" presId="urn:microsoft.com/office/officeart/2008/layout/LinedList"/>
    <dgm:cxn modelId="{E1F27944-90D1-459B-9332-65A29877ED7D}" type="presParOf" srcId="{37A4C4E9-E0D6-4C25-B5E1-49E266997A1B}" destId="{601DC906-37E0-4360-AD7D-F50AD97EDAB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A29D8D-4AD6-4B3E-B3FA-012A9BC3D1F6}"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2CB68413-8B98-4CE4-B3F0-B594DABF315E}">
      <dgm:prSet/>
      <dgm:spPr/>
      <dgm:t>
        <a:bodyPr/>
        <a:lstStyle/>
        <a:p>
          <a:r>
            <a:rPr lang="en-GB"/>
            <a:t>Broad backgrounds of beliefs and practices that guide the behaviours of both the researcher and research participants </a:t>
          </a:r>
          <a:endParaRPr lang="en-US"/>
        </a:p>
      </dgm:t>
    </dgm:pt>
    <dgm:pt modelId="{FDDD9FE8-74E3-49E5-9D61-8E0DA0FCF4CE}" type="parTrans" cxnId="{DEDEF7AF-08DB-4568-A90A-215052AFE6D0}">
      <dgm:prSet/>
      <dgm:spPr/>
      <dgm:t>
        <a:bodyPr/>
        <a:lstStyle/>
        <a:p>
          <a:endParaRPr lang="en-US"/>
        </a:p>
      </dgm:t>
    </dgm:pt>
    <dgm:pt modelId="{8B614128-8F11-45FC-BEA4-851046393EB8}" type="sibTrans" cxnId="{DEDEF7AF-08DB-4568-A90A-215052AFE6D0}">
      <dgm:prSet/>
      <dgm:spPr/>
      <dgm:t>
        <a:bodyPr/>
        <a:lstStyle/>
        <a:p>
          <a:endParaRPr lang="en-US"/>
        </a:p>
      </dgm:t>
    </dgm:pt>
    <dgm:pt modelId="{EFC0EF06-07E4-4829-8BE0-A8FB74E4D4D2}">
      <dgm:prSet/>
      <dgm:spPr/>
      <dgm:t>
        <a:bodyPr/>
        <a:lstStyle/>
        <a:p>
          <a:r>
            <a:rPr lang="en-GB"/>
            <a:t>Culture: the values, beliefs, attitudes, accepted actions, and general characteristics </a:t>
          </a:r>
          <a:endParaRPr lang="en-US"/>
        </a:p>
      </dgm:t>
    </dgm:pt>
    <dgm:pt modelId="{23E20E2A-3309-4BFA-864A-E67BF809DE2D}" type="parTrans" cxnId="{EAFC9CF7-C026-4639-B715-53413AAD440B}">
      <dgm:prSet/>
      <dgm:spPr/>
      <dgm:t>
        <a:bodyPr/>
        <a:lstStyle/>
        <a:p>
          <a:endParaRPr lang="en-US"/>
        </a:p>
      </dgm:t>
    </dgm:pt>
    <dgm:pt modelId="{7EE1FE4A-3565-4DFB-974B-7BA1C326C0B8}" type="sibTrans" cxnId="{EAFC9CF7-C026-4639-B715-53413AAD440B}">
      <dgm:prSet/>
      <dgm:spPr/>
      <dgm:t>
        <a:bodyPr/>
        <a:lstStyle/>
        <a:p>
          <a:endParaRPr lang="en-US"/>
        </a:p>
      </dgm:t>
    </dgm:pt>
    <dgm:pt modelId="{835F97C9-38AF-4888-8291-969EE7B8AA4B}">
      <dgm:prSet/>
      <dgm:spPr/>
      <dgm:t>
        <a:bodyPr/>
        <a:lstStyle/>
        <a:p>
          <a:r>
            <a:rPr lang="en-GB"/>
            <a:t>Often think in terms of nationality or geography but cultures are also based on education, age, gender, ethnicity, income, religion…. </a:t>
          </a:r>
          <a:endParaRPr lang="en-US"/>
        </a:p>
      </dgm:t>
    </dgm:pt>
    <dgm:pt modelId="{6A4003F6-D4BD-40BC-B183-F98A18E13AF0}" type="parTrans" cxnId="{4FA5C1DE-925A-4B95-A4F7-6B546FA3B331}">
      <dgm:prSet/>
      <dgm:spPr/>
      <dgm:t>
        <a:bodyPr/>
        <a:lstStyle/>
        <a:p>
          <a:endParaRPr lang="en-US"/>
        </a:p>
      </dgm:t>
    </dgm:pt>
    <dgm:pt modelId="{A8B7C1D4-A866-4438-9C1A-A6B237115781}" type="sibTrans" cxnId="{4FA5C1DE-925A-4B95-A4F7-6B546FA3B331}">
      <dgm:prSet/>
      <dgm:spPr/>
      <dgm:t>
        <a:bodyPr/>
        <a:lstStyle/>
        <a:p>
          <a:endParaRPr lang="en-US"/>
        </a:p>
      </dgm:t>
    </dgm:pt>
    <dgm:pt modelId="{91BE3B68-4493-4962-9E15-93FA60EC8A23}">
      <dgm:prSet/>
      <dgm:spPr/>
      <dgm:t>
        <a:bodyPr/>
        <a:lstStyle/>
        <a:p>
          <a:r>
            <a:rPr lang="en-GB"/>
            <a:t>We look through our own cultural lens </a:t>
          </a:r>
          <a:endParaRPr lang="en-US"/>
        </a:p>
      </dgm:t>
    </dgm:pt>
    <dgm:pt modelId="{98D7E3AF-FDA1-4CAE-8947-EE68D56496F3}" type="parTrans" cxnId="{D3C3058B-3012-49A3-9AD0-F5D4668070C2}">
      <dgm:prSet/>
      <dgm:spPr/>
      <dgm:t>
        <a:bodyPr/>
        <a:lstStyle/>
        <a:p>
          <a:endParaRPr lang="en-US"/>
        </a:p>
      </dgm:t>
    </dgm:pt>
    <dgm:pt modelId="{DAAF6A85-ECDC-4EF4-B159-7200217D2552}" type="sibTrans" cxnId="{D3C3058B-3012-49A3-9AD0-F5D4668070C2}">
      <dgm:prSet/>
      <dgm:spPr/>
      <dgm:t>
        <a:bodyPr/>
        <a:lstStyle/>
        <a:p>
          <a:endParaRPr lang="en-US"/>
        </a:p>
      </dgm:t>
    </dgm:pt>
    <dgm:pt modelId="{1D55EB89-B4A0-406A-AACA-916DDF551D20}" type="pres">
      <dgm:prSet presAssocID="{7FA29D8D-4AD6-4B3E-B3FA-012A9BC3D1F6}" presName="vert0" presStyleCnt="0">
        <dgm:presLayoutVars>
          <dgm:dir/>
          <dgm:animOne val="branch"/>
          <dgm:animLvl val="lvl"/>
        </dgm:presLayoutVars>
      </dgm:prSet>
      <dgm:spPr/>
    </dgm:pt>
    <dgm:pt modelId="{9170BFAC-C78E-4AE3-A4A2-C02E1301EAD5}" type="pres">
      <dgm:prSet presAssocID="{2CB68413-8B98-4CE4-B3F0-B594DABF315E}" presName="thickLine" presStyleLbl="alignNode1" presStyleIdx="0" presStyleCnt="4"/>
      <dgm:spPr/>
    </dgm:pt>
    <dgm:pt modelId="{1F93F4A5-2378-4D55-8B15-C879753C112D}" type="pres">
      <dgm:prSet presAssocID="{2CB68413-8B98-4CE4-B3F0-B594DABF315E}" presName="horz1" presStyleCnt="0"/>
      <dgm:spPr/>
    </dgm:pt>
    <dgm:pt modelId="{4FDE2443-7955-4723-88EA-FF2525ECF63D}" type="pres">
      <dgm:prSet presAssocID="{2CB68413-8B98-4CE4-B3F0-B594DABF315E}" presName="tx1" presStyleLbl="revTx" presStyleIdx="0" presStyleCnt="4"/>
      <dgm:spPr/>
    </dgm:pt>
    <dgm:pt modelId="{64880964-9A24-437C-BD07-8FC5EC686834}" type="pres">
      <dgm:prSet presAssocID="{2CB68413-8B98-4CE4-B3F0-B594DABF315E}" presName="vert1" presStyleCnt="0"/>
      <dgm:spPr/>
    </dgm:pt>
    <dgm:pt modelId="{528C61E8-4523-45C5-A21E-0F5E0BA578BD}" type="pres">
      <dgm:prSet presAssocID="{EFC0EF06-07E4-4829-8BE0-A8FB74E4D4D2}" presName="thickLine" presStyleLbl="alignNode1" presStyleIdx="1" presStyleCnt="4"/>
      <dgm:spPr/>
    </dgm:pt>
    <dgm:pt modelId="{8AF4401C-41AC-473A-883E-02508C695832}" type="pres">
      <dgm:prSet presAssocID="{EFC0EF06-07E4-4829-8BE0-A8FB74E4D4D2}" presName="horz1" presStyleCnt="0"/>
      <dgm:spPr/>
    </dgm:pt>
    <dgm:pt modelId="{85794124-517F-453C-881E-0D69D5EA9D33}" type="pres">
      <dgm:prSet presAssocID="{EFC0EF06-07E4-4829-8BE0-A8FB74E4D4D2}" presName="tx1" presStyleLbl="revTx" presStyleIdx="1" presStyleCnt="4"/>
      <dgm:spPr/>
    </dgm:pt>
    <dgm:pt modelId="{C055B889-309C-48BE-8627-1E7041CE8DC1}" type="pres">
      <dgm:prSet presAssocID="{EFC0EF06-07E4-4829-8BE0-A8FB74E4D4D2}" presName="vert1" presStyleCnt="0"/>
      <dgm:spPr/>
    </dgm:pt>
    <dgm:pt modelId="{616BD6DA-5F6B-488D-8754-E8F5EDE8AD4A}" type="pres">
      <dgm:prSet presAssocID="{835F97C9-38AF-4888-8291-969EE7B8AA4B}" presName="thickLine" presStyleLbl="alignNode1" presStyleIdx="2" presStyleCnt="4"/>
      <dgm:spPr/>
    </dgm:pt>
    <dgm:pt modelId="{B99D12EF-6198-4764-BB4C-3C5DBA672666}" type="pres">
      <dgm:prSet presAssocID="{835F97C9-38AF-4888-8291-969EE7B8AA4B}" presName="horz1" presStyleCnt="0"/>
      <dgm:spPr/>
    </dgm:pt>
    <dgm:pt modelId="{5984B533-6ADF-47EF-A61C-5002223FEFCB}" type="pres">
      <dgm:prSet presAssocID="{835F97C9-38AF-4888-8291-969EE7B8AA4B}" presName="tx1" presStyleLbl="revTx" presStyleIdx="2" presStyleCnt="4"/>
      <dgm:spPr/>
    </dgm:pt>
    <dgm:pt modelId="{1FBB8B33-BC5B-45FE-AF6B-9FC2CACDEF18}" type="pres">
      <dgm:prSet presAssocID="{835F97C9-38AF-4888-8291-969EE7B8AA4B}" presName="vert1" presStyleCnt="0"/>
      <dgm:spPr/>
    </dgm:pt>
    <dgm:pt modelId="{458B93B0-D08F-4F3D-9997-7D304FC9E63C}" type="pres">
      <dgm:prSet presAssocID="{91BE3B68-4493-4962-9E15-93FA60EC8A23}" presName="thickLine" presStyleLbl="alignNode1" presStyleIdx="3" presStyleCnt="4"/>
      <dgm:spPr/>
    </dgm:pt>
    <dgm:pt modelId="{74CAC41A-A282-4D04-BFDA-1A55A7566C6B}" type="pres">
      <dgm:prSet presAssocID="{91BE3B68-4493-4962-9E15-93FA60EC8A23}" presName="horz1" presStyleCnt="0"/>
      <dgm:spPr/>
    </dgm:pt>
    <dgm:pt modelId="{4D4A22C5-86FB-40B2-A1BF-B8C12CBBA658}" type="pres">
      <dgm:prSet presAssocID="{91BE3B68-4493-4962-9E15-93FA60EC8A23}" presName="tx1" presStyleLbl="revTx" presStyleIdx="3" presStyleCnt="4"/>
      <dgm:spPr/>
    </dgm:pt>
    <dgm:pt modelId="{E2662318-0B29-443E-A387-EA52E50E65F8}" type="pres">
      <dgm:prSet presAssocID="{91BE3B68-4493-4962-9E15-93FA60EC8A23}" presName="vert1" presStyleCnt="0"/>
      <dgm:spPr/>
    </dgm:pt>
  </dgm:ptLst>
  <dgm:cxnLst>
    <dgm:cxn modelId="{878CD912-62A1-4125-9347-91D1C0A0EF1B}" type="presOf" srcId="{7FA29D8D-4AD6-4B3E-B3FA-012A9BC3D1F6}" destId="{1D55EB89-B4A0-406A-AACA-916DDF551D20}" srcOrd="0" destOrd="0" presId="urn:microsoft.com/office/officeart/2008/layout/LinedList"/>
    <dgm:cxn modelId="{08B8F919-DF7D-4FE3-88F2-5083FE70E2B6}" type="presOf" srcId="{835F97C9-38AF-4888-8291-969EE7B8AA4B}" destId="{5984B533-6ADF-47EF-A61C-5002223FEFCB}" srcOrd="0" destOrd="0" presId="urn:microsoft.com/office/officeart/2008/layout/LinedList"/>
    <dgm:cxn modelId="{D3C3058B-3012-49A3-9AD0-F5D4668070C2}" srcId="{7FA29D8D-4AD6-4B3E-B3FA-012A9BC3D1F6}" destId="{91BE3B68-4493-4962-9E15-93FA60EC8A23}" srcOrd="3" destOrd="0" parTransId="{98D7E3AF-FDA1-4CAE-8947-EE68D56496F3}" sibTransId="{DAAF6A85-ECDC-4EF4-B159-7200217D2552}"/>
    <dgm:cxn modelId="{8D9E6AA4-A39E-4A73-A18D-45F647CFEA65}" type="presOf" srcId="{EFC0EF06-07E4-4829-8BE0-A8FB74E4D4D2}" destId="{85794124-517F-453C-881E-0D69D5EA9D33}" srcOrd="0" destOrd="0" presId="urn:microsoft.com/office/officeart/2008/layout/LinedList"/>
    <dgm:cxn modelId="{DEDEF7AF-08DB-4568-A90A-215052AFE6D0}" srcId="{7FA29D8D-4AD6-4B3E-B3FA-012A9BC3D1F6}" destId="{2CB68413-8B98-4CE4-B3F0-B594DABF315E}" srcOrd="0" destOrd="0" parTransId="{FDDD9FE8-74E3-49E5-9D61-8E0DA0FCF4CE}" sibTransId="{8B614128-8F11-45FC-BEA4-851046393EB8}"/>
    <dgm:cxn modelId="{B0877EB5-0391-4020-934C-2C53EA35EC0D}" type="presOf" srcId="{2CB68413-8B98-4CE4-B3F0-B594DABF315E}" destId="{4FDE2443-7955-4723-88EA-FF2525ECF63D}" srcOrd="0" destOrd="0" presId="urn:microsoft.com/office/officeart/2008/layout/LinedList"/>
    <dgm:cxn modelId="{4FA5C1DE-925A-4B95-A4F7-6B546FA3B331}" srcId="{7FA29D8D-4AD6-4B3E-B3FA-012A9BC3D1F6}" destId="{835F97C9-38AF-4888-8291-969EE7B8AA4B}" srcOrd="2" destOrd="0" parTransId="{6A4003F6-D4BD-40BC-B183-F98A18E13AF0}" sibTransId="{A8B7C1D4-A866-4438-9C1A-A6B237115781}"/>
    <dgm:cxn modelId="{EAFC9CF7-C026-4639-B715-53413AAD440B}" srcId="{7FA29D8D-4AD6-4B3E-B3FA-012A9BC3D1F6}" destId="{EFC0EF06-07E4-4829-8BE0-A8FB74E4D4D2}" srcOrd="1" destOrd="0" parTransId="{23E20E2A-3309-4BFA-864A-E67BF809DE2D}" sibTransId="{7EE1FE4A-3565-4DFB-974B-7BA1C326C0B8}"/>
    <dgm:cxn modelId="{72E1A0FD-F337-4B48-B01B-991620954C55}" type="presOf" srcId="{91BE3B68-4493-4962-9E15-93FA60EC8A23}" destId="{4D4A22C5-86FB-40B2-A1BF-B8C12CBBA658}" srcOrd="0" destOrd="0" presId="urn:microsoft.com/office/officeart/2008/layout/LinedList"/>
    <dgm:cxn modelId="{B25BB3AD-9C32-4FEF-B892-D48F1F4FE4D0}" type="presParOf" srcId="{1D55EB89-B4A0-406A-AACA-916DDF551D20}" destId="{9170BFAC-C78E-4AE3-A4A2-C02E1301EAD5}" srcOrd="0" destOrd="0" presId="urn:microsoft.com/office/officeart/2008/layout/LinedList"/>
    <dgm:cxn modelId="{2B6C1AD1-C81F-4DA8-8E70-37C2EECC6DAC}" type="presParOf" srcId="{1D55EB89-B4A0-406A-AACA-916DDF551D20}" destId="{1F93F4A5-2378-4D55-8B15-C879753C112D}" srcOrd="1" destOrd="0" presId="urn:microsoft.com/office/officeart/2008/layout/LinedList"/>
    <dgm:cxn modelId="{2A887AA6-1898-4942-AC0A-B1A72A6691C4}" type="presParOf" srcId="{1F93F4A5-2378-4D55-8B15-C879753C112D}" destId="{4FDE2443-7955-4723-88EA-FF2525ECF63D}" srcOrd="0" destOrd="0" presId="urn:microsoft.com/office/officeart/2008/layout/LinedList"/>
    <dgm:cxn modelId="{6BA70B99-3DD2-45B5-9093-6F7E8C4FD648}" type="presParOf" srcId="{1F93F4A5-2378-4D55-8B15-C879753C112D}" destId="{64880964-9A24-437C-BD07-8FC5EC686834}" srcOrd="1" destOrd="0" presId="urn:microsoft.com/office/officeart/2008/layout/LinedList"/>
    <dgm:cxn modelId="{81F23B83-AB48-447C-B254-AC0153DF0536}" type="presParOf" srcId="{1D55EB89-B4A0-406A-AACA-916DDF551D20}" destId="{528C61E8-4523-45C5-A21E-0F5E0BA578BD}" srcOrd="2" destOrd="0" presId="urn:microsoft.com/office/officeart/2008/layout/LinedList"/>
    <dgm:cxn modelId="{CD0946A0-9115-43D0-B928-7AD1DEDA8A1E}" type="presParOf" srcId="{1D55EB89-B4A0-406A-AACA-916DDF551D20}" destId="{8AF4401C-41AC-473A-883E-02508C695832}" srcOrd="3" destOrd="0" presId="urn:microsoft.com/office/officeart/2008/layout/LinedList"/>
    <dgm:cxn modelId="{B568B3A0-22AC-471C-A9A3-4E2AFD1B9411}" type="presParOf" srcId="{8AF4401C-41AC-473A-883E-02508C695832}" destId="{85794124-517F-453C-881E-0D69D5EA9D33}" srcOrd="0" destOrd="0" presId="urn:microsoft.com/office/officeart/2008/layout/LinedList"/>
    <dgm:cxn modelId="{B00CDE13-3E4D-4B00-A3DB-D12A18E44BE0}" type="presParOf" srcId="{8AF4401C-41AC-473A-883E-02508C695832}" destId="{C055B889-309C-48BE-8627-1E7041CE8DC1}" srcOrd="1" destOrd="0" presId="urn:microsoft.com/office/officeart/2008/layout/LinedList"/>
    <dgm:cxn modelId="{4D51AB6A-2691-4BC3-8009-7203ADAB6326}" type="presParOf" srcId="{1D55EB89-B4A0-406A-AACA-916DDF551D20}" destId="{616BD6DA-5F6B-488D-8754-E8F5EDE8AD4A}" srcOrd="4" destOrd="0" presId="urn:microsoft.com/office/officeart/2008/layout/LinedList"/>
    <dgm:cxn modelId="{CEE6F061-7323-4723-906E-892367737B4F}" type="presParOf" srcId="{1D55EB89-B4A0-406A-AACA-916DDF551D20}" destId="{B99D12EF-6198-4764-BB4C-3C5DBA672666}" srcOrd="5" destOrd="0" presId="urn:microsoft.com/office/officeart/2008/layout/LinedList"/>
    <dgm:cxn modelId="{62ADE71A-4704-4438-9A72-7332EB80E5FF}" type="presParOf" srcId="{B99D12EF-6198-4764-BB4C-3C5DBA672666}" destId="{5984B533-6ADF-47EF-A61C-5002223FEFCB}" srcOrd="0" destOrd="0" presId="urn:microsoft.com/office/officeart/2008/layout/LinedList"/>
    <dgm:cxn modelId="{9473AD86-1239-408A-A778-4FFA80D0CA75}" type="presParOf" srcId="{B99D12EF-6198-4764-BB4C-3C5DBA672666}" destId="{1FBB8B33-BC5B-45FE-AF6B-9FC2CACDEF18}" srcOrd="1" destOrd="0" presId="urn:microsoft.com/office/officeart/2008/layout/LinedList"/>
    <dgm:cxn modelId="{016FC9BF-F746-479E-A9E6-12918E0C31DB}" type="presParOf" srcId="{1D55EB89-B4A0-406A-AACA-916DDF551D20}" destId="{458B93B0-D08F-4F3D-9997-7D304FC9E63C}" srcOrd="6" destOrd="0" presId="urn:microsoft.com/office/officeart/2008/layout/LinedList"/>
    <dgm:cxn modelId="{1D6972E9-9FCD-40B2-A2CC-F1058DB6E1BE}" type="presParOf" srcId="{1D55EB89-B4A0-406A-AACA-916DDF551D20}" destId="{74CAC41A-A282-4D04-BFDA-1A55A7566C6B}" srcOrd="7" destOrd="0" presId="urn:microsoft.com/office/officeart/2008/layout/LinedList"/>
    <dgm:cxn modelId="{44DE3087-A05D-48C6-BFB7-18DD07929973}" type="presParOf" srcId="{74CAC41A-A282-4D04-BFDA-1A55A7566C6B}" destId="{4D4A22C5-86FB-40B2-A1BF-B8C12CBBA658}" srcOrd="0" destOrd="0" presId="urn:microsoft.com/office/officeart/2008/layout/LinedList"/>
    <dgm:cxn modelId="{5C83DC14-61F7-4553-BFA5-D97E3F3431A7}" type="presParOf" srcId="{74CAC41A-A282-4D04-BFDA-1A55A7566C6B}" destId="{E2662318-0B29-443E-A387-EA52E50E65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4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0"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0" dirty="0">
              <a:solidFill>
                <a:schemeClr val="tx1"/>
              </a:solidFill>
            </a:rPr>
            <a:t>Week 2: research methods: case studies; interviews; focus groups; ethnography mixed methods and triangulation</a:t>
          </a:r>
          <a:endParaRPr lang="en-US" b="0" dirty="0">
            <a:solidFill>
              <a:schemeClr val="tx1"/>
            </a:solidFill>
          </a:endParaRPr>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0" dirty="0">
              <a:solidFill>
                <a:schemeClr val="tx1"/>
              </a:solidFill>
            </a:rPr>
            <a:t>Week 3: analysis and interpretation within an interpretive paradigm; social and cultural context of research </a:t>
          </a:r>
          <a:endParaRPr lang="en-US" b="0" dirty="0">
            <a:solidFill>
              <a:schemeClr val="tx1"/>
            </a:solidFill>
          </a:endParaRPr>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solidFill>
                <a:srgbClr val="0070C0"/>
              </a:solidFill>
            </a:rPr>
            <a:t>Week 4: ethics; formulating a research question; developing a research proposal; project planning  </a:t>
          </a:r>
          <a:endParaRPr lang="en-US" b="1" dirty="0">
            <a:solidFill>
              <a:srgbClr val="0070C0"/>
            </a:solidFill>
          </a:endParaRPr>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endParaRPr lang="en-US" dirty="0"/>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39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390"/>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4 weeks focused on introducing qualitative research methods </a:t>
          </a:r>
          <a:endParaRPr lang="en-US" sz="2200" kern="1200" dirty="0"/>
        </a:p>
      </dsp:txBody>
      <dsp:txXfrm>
        <a:off x="0" y="2390"/>
        <a:ext cx="6900512" cy="815052"/>
      </dsp:txXfrm>
    </dsp:sp>
    <dsp:sp modelId="{5790CB92-572D-4923-BE46-19D2386E5EE6}">
      <dsp:nvSpPr>
        <dsp:cNvPr id="0" name=""/>
        <dsp:cNvSpPr/>
      </dsp:nvSpPr>
      <dsp:spPr>
        <a:xfrm>
          <a:off x="0" y="81744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817442"/>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1: </a:t>
          </a:r>
          <a:r>
            <a:rPr lang="en-GB" sz="2200" kern="1200" dirty="0"/>
            <a:t>principles and approaches; standards of reliability and validity; the research process </a:t>
          </a:r>
          <a:endParaRPr lang="en-US" sz="2200" kern="1200" dirty="0"/>
        </a:p>
      </dsp:txBody>
      <dsp:txXfrm>
        <a:off x="0" y="817442"/>
        <a:ext cx="6900512" cy="815052"/>
      </dsp:txXfrm>
    </dsp:sp>
    <dsp:sp modelId="{1CD10CBA-8A10-4A89-BD53-31CBD209DDFE}">
      <dsp:nvSpPr>
        <dsp:cNvPr id="0" name=""/>
        <dsp:cNvSpPr/>
      </dsp:nvSpPr>
      <dsp:spPr>
        <a:xfrm>
          <a:off x="0" y="163249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632494"/>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dirty="0">
              <a:solidFill>
                <a:schemeClr val="tx1"/>
              </a:solidFill>
            </a:rPr>
            <a:t>Week 2: research methods: case studies; interviews; focus groups; ethnography mixed methods and triangulation</a:t>
          </a:r>
          <a:endParaRPr lang="en-US" sz="2200" b="0" kern="1200" dirty="0">
            <a:solidFill>
              <a:schemeClr val="tx1"/>
            </a:solidFill>
          </a:endParaRPr>
        </a:p>
      </dsp:txBody>
      <dsp:txXfrm>
        <a:off x="0" y="1632494"/>
        <a:ext cx="6900512" cy="815052"/>
      </dsp:txXfrm>
    </dsp:sp>
    <dsp:sp modelId="{1482F247-97ED-4A01-958B-43C001C9579B}">
      <dsp:nvSpPr>
        <dsp:cNvPr id="0" name=""/>
        <dsp:cNvSpPr/>
      </dsp:nvSpPr>
      <dsp:spPr>
        <a:xfrm>
          <a:off x="0" y="244754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447546"/>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rgbClr val="0070C0"/>
              </a:solidFill>
            </a:rPr>
            <a:t>Week 3: analysis and interpretation within an interpretive paradigm; social and cultural context of research </a:t>
          </a:r>
          <a:endParaRPr lang="en-US" sz="2200" b="1" kern="1200" dirty="0">
            <a:solidFill>
              <a:srgbClr val="0070C0"/>
            </a:solidFill>
          </a:endParaRPr>
        </a:p>
      </dsp:txBody>
      <dsp:txXfrm>
        <a:off x="0" y="2447546"/>
        <a:ext cx="6900512" cy="815052"/>
      </dsp:txXfrm>
    </dsp:sp>
    <dsp:sp modelId="{9101A55E-87DB-4D21-B220-426FF6DBF277}">
      <dsp:nvSpPr>
        <dsp:cNvPr id="0" name=""/>
        <dsp:cNvSpPr/>
      </dsp:nvSpPr>
      <dsp:spPr>
        <a:xfrm>
          <a:off x="0" y="326259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262599"/>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4: </a:t>
          </a:r>
          <a:r>
            <a:rPr lang="en-GB" sz="2200" kern="1200" dirty="0"/>
            <a:t>ethics; formulating a research question; developing a research proposal; project planning  </a:t>
          </a:r>
          <a:endParaRPr lang="en-US" sz="2200" kern="1200" dirty="0"/>
        </a:p>
      </dsp:txBody>
      <dsp:txXfrm>
        <a:off x="0" y="3262599"/>
        <a:ext cx="6900512" cy="815052"/>
      </dsp:txXfrm>
    </dsp:sp>
    <dsp:sp modelId="{27AE4967-C531-454A-AD39-0974219AE62D}">
      <dsp:nvSpPr>
        <dsp:cNvPr id="0" name=""/>
        <dsp:cNvSpPr/>
      </dsp:nvSpPr>
      <dsp:spPr>
        <a:xfrm>
          <a:off x="0" y="407765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077651"/>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US" sz="2200" kern="1200" dirty="0"/>
        </a:p>
      </dsp:txBody>
      <dsp:txXfrm>
        <a:off x="0" y="4077651"/>
        <a:ext cx="6900512" cy="8150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784DC-285E-4CE4-A8CE-61E191DF1270}">
      <dsp:nvSpPr>
        <dsp:cNvPr id="0" name=""/>
        <dsp:cNvSpPr/>
      </dsp:nvSpPr>
      <dsp:spPr>
        <a:xfrm>
          <a:off x="1212569" y="786033"/>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B5F0C3-B41E-483C-A424-945946701A65}">
      <dsp:nvSpPr>
        <dsp:cNvPr id="0" name=""/>
        <dsp:cNvSpPr/>
      </dsp:nvSpPr>
      <dsp:spPr>
        <a:xfrm>
          <a:off x="417971"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 form of process-oriented analysis </a:t>
          </a:r>
          <a:endParaRPr lang="en-US" sz="1700" kern="1200"/>
        </a:p>
      </dsp:txBody>
      <dsp:txXfrm>
        <a:off x="417971" y="2442842"/>
        <a:ext cx="2889450" cy="720000"/>
      </dsp:txXfrm>
    </dsp:sp>
    <dsp:sp modelId="{845CC1AF-9289-4E4E-A7D4-4D807E113D26}">
      <dsp:nvSpPr>
        <dsp:cNvPr id="0" name=""/>
        <dsp:cNvSpPr/>
      </dsp:nvSpPr>
      <dsp:spPr>
        <a:xfrm>
          <a:off x="4607673" y="786033"/>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A97CF0-52B0-455B-A04A-58781F996EA9}">
      <dsp:nvSpPr>
        <dsp:cNvPr id="0" name=""/>
        <dsp:cNvSpPr/>
      </dsp:nvSpPr>
      <dsp:spPr>
        <a:xfrm>
          <a:off x="3813075"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Involves representing the emerging codes and themes visually </a:t>
          </a:r>
          <a:endParaRPr lang="en-US" sz="1700" kern="1200"/>
        </a:p>
      </dsp:txBody>
      <dsp:txXfrm>
        <a:off x="3813075" y="2442842"/>
        <a:ext cx="2889450" cy="720000"/>
      </dsp:txXfrm>
    </dsp:sp>
    <dsp:sp modelId="{C1F816DA-C887-4144-A3A9-D2CD9172582B}">
      <dsp:nvSpPr>
        <dsp:cNvPr id="0" name=""/>
        <dsp:cNvSpPr/>
      </dsp:nvSpPr>
      <dsp:spPr>
        <a:xfrm>
          <a:off x="8002777" y="786033"/>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547937-C58E-49DD-A65F-8B9390042E5B}">
      <dsp:nvSpPr>
        <dsp:cNvPr id="0" name=""/>
        <dsp:cNvSpPr/>
      </dsp:nvSpPr>
      <dsp:spPr>
        <a:xfrm>
          <a:off x="7208178"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Maps, tables, loop diagrams, timelines</a:t>
          </a:r>
          <a:endParaRPr lang="en-US" sz="1700" kern="1200"/>
        </a:p>
      </dsp:txBody>
      <dsp:txXfrm>
        <a:off x="7208178" y="2442842"/>
        <a:ext cx="28894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1B160-F29D-4DAF-9C35-D7DBE06D766D}">
      <dsp:nvSpPr>
        <dsp:cNvPr id="0" name=""/>
        <dsp:cNvSpPr/>
      </dsp:nvSpPr>
      <dsp:spPr>
        <a:xfrm>
          <a:off x="0" y="3360"/>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DEA2B9-DC50-4C3E-AC15-6A607CD7DA60}">
      <dsp:nvSpPr>
        <dsp:cNvPr id="0" name=""/>
        <dsp:cNvSpPr/>
      </dsp:nvSpPr>
      <dsp:spPr>
        <a:xfrm>
          <a:off x="216525" y="164412"/>
          <a:ext cx="393682" cy="3936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F9B54D-27A3-4D67-8728-8D591B7E3EDC}">
      <dsp:nvSpPr>
        <dsp:cNvPr id="0" name=""/>
        <dsp:cNvSpPr/>
      </dsp:nvSpPr>
      <dsp:spPr>
        <a:xfrm>
          <a:off x="826732" y="3360"/>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a:t>Context as: </a:t>
          </a:r>
          <a:endParaRPr lang="en-US" sz="1700" kern="1200"/>
        </a:p>
      </dsp:txBody>
      <dsp:txXfrm>
        <a:off x="826732" y="3360"/>
        <a:ext cx="5887333" cy="715786"/>
      </dsp:txXfrm>
    </dsp:sp>
    <dsp:sp modelId="{AB2CCD05-63E0-4F38-8EAF-6B2D777948C6}">
      <dsp:nvSpPr>
        <dsp:cNvPr id="0" name=""/>
        <dsp:cNvSpPr/>
      </dsp:nvSpPr>
      <dsp:spPr>
        <a:xfrm>
          <a:off x="0" y="898092"/>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2EAC16-3358-43C3-8113-193F675AFD6C}">
      <dsp:nvSpPr>
        <dsp:cNvPr id="0" name=""/>
        <dsp:cNvSpPr/>
      </dsp:nvSpPr>
      <dsp:spPr>
        <a:xfrm>
          <a:off x="216525" y="1059144"/>
          <a:ext cx="393682" cy="3936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658306-6BAA-4584-9379-CBA5A2E587BE}">
      <dsp:nvSpPr>
        <dsp:cNvPr id="0" name=""/>
        <dsp:cNvSpPr/>
      </dsp:nvSpPr>
      <dsp:spPr>
        <a:xfrm>
          <a:off x="826732" y="898092"/>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b="1" i="1" kern="1200"/>
            <a:t>“that which surrounds, and gives meaning to something else”</a:t>
          </a:r>
          <a:endParaRPr lang="en-US" sz="1700" kern="1200"/>
        </a:p>
      </dsp:txBody>
      <dsp:txXfrm>
        <a:off x="826732" y="898092"/>
        <a:ext cx="5887333" cy="715786"/>
      </dsp:txXfrm>
    </dsp:sp>
    <dsp:sp modelId="{1EAD380E-87C8-48A8-9E14-A6E3506A905E}">
      <dsp:nvSpPr>
        <dsp:cNvPr id="0" name=""/>
        <dsp:cNvSpPr/>
      </dsp:nvSpPr>
      <dsp:spPr>
        <a:xfrm>
          <a:off x="0" y="1792825"/>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7B5152-B89B-45DE-8016-8757D98E8DE7}">
      <dsp:nvSpPr>
        <dsp:cNvPr id="0" name=""/>
        <dsp:cNvSpPr/>
      </dsp:nvSpPr>
      <dsp:spPr>
        <a:xfrm>
          <a:off x="216525" y="1953877"/>
          <a:ext cx="393682" cy="3936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166451-2561-4980-9927-6F37DC28BD46}">
      <dsp:nvSpPr>
        <dsp:cNvPr id="0" name=""/>
        <dsp:cNvSpPr/>
      </dsp:nvSpPr>
      <dsp:spPr>
        <a:xfrm>
          <a:off x="826732" y="1792825"/>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dirty="0"/>
            <a:t>Yet is this sufficient for a non-stable environment? </a:t>
          </a:r>
          <a:endParaRPr lang="en-US" sz="1700" kern="1200" dirty="0"/>
        </a:p>
      </dsp:txBody>
      <dsp:txXfrm>
        <a:off x="826732" y="1792825"/>
        <a:ext cx="5887333" cy="715786"/>
      </dsp:txXfrm>
    </dsp:sp>
    <dsp:sp modelId="{68AB1B2F-6BFE-4581-B075-BB7FAA1865B5}">
      <dsp:nvSpPr>
        <dsp:cNvPr id="0" name=""/>
        <dsp:cNvSpPr/>
      </dsp:nvSpPr>
      <dsp:spPr>
        <a:xfrm>
          <a:off x="0" y="2687558"/>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EBEC8A-EFE5-45A0-B4D2-E262725EBAF1}">
      <dsp:nvSpPr>
        <dsp:cNvPr id="0" name=""/>
        <dsp:cNvSpPr/>
      </dsp:nvSpPr>
      <dsp:spPr>
        <a:xfrm>
          <a:off x="216525" y="2848609"/>
          <a:ext cx="393682" cy="3936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C0D956-07B4-47C0-8EA0-C6F542953DF1}">
      <dsp:nvSpPr>
        <dsp:cNvPr id="0" name=""/>
        <dsp:cNvSpPr/>
      </dsp:nvSpPr>
      <dsp:spPr>
        <a:xfrm>
          <a:off x="826732" y="2687558"/>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a:t>Competitive and changing environments whereby organisations have to adapt structure and processes to succeed </a:t>
          </a:r>
          <a:endParaRPr lang="en-US" sz="1700" kern="1200"/>
        </a:p>
      </dsp:txBody>
      <dsp:txXfrm>
        <a:off x="826732" y="2687558"/>
        <a:ext cx="5887333" cy="715786"/>
      </dsp:txXfrm>
    </dsp:sp>
    <dsp:sp modelId="{C6C7B209-A051-4923-88AA-7FD08E7B9418}">
      <dsp:nvSpPr>
        <dsp:cNvPr id="0" name=""/>
        <dsp:cNvSpPr/>
      </dsp:nvSpPr>
      <dsp:spPr>
        <a:xfrm>
          <a:off x="0" y="3582290"/>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7F6994-7576-4366-9D93-0CEB2D61A94B}">
      <dsp:nvSpPr>
        <dsp:cNvPr id="0" name=""/>
        <dsp:cNvSpPr/>
      </dsp:nvSpPr>
      <dsp:spPr>
        <a:xfrm>
          <a:off x="216525" y="3743342"/>
          <a:ext cx="393682" cy="3936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0C4ED3-335A-4945-A369-8766DC408896}">
      <dsp:nvSpPr>
        <dsp:cNvPr id="0" name=""/>
        <dsp:cNvSpPr/>
      </dsp:nvSpPr>
      <dsp:spPr>
        <a:xfrm>
          <a:off x="826732" y="3582290"/>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a:t>Layers of complexity </a:t>
          </a:r>
          <a:endParaRPr lang="en-US" sz="1700" kern="1200"/>
        </a:p>
      </dsp:txBody>
      <dsp:txXfrm>
        <a:off x="826732" y="3582290"/>
        <a:ext cx="5887333" cy="7157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7213BA-2360-47B7-A45B-CA1D71907479}">
      <dsp:nvSpPr>
        <dsp:cNvPr id="0" name=""/>
        <dsp:cNvSpPr/>
      </dsp:nvSpPr>
      <dsp:spPr>
        <a:xfrm>
          <a:off x="0" y="531"/>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F4AEBB-74A1-457A-958C-CB50E51D8228}">
      <dsp:nvSpPr>
        <dsp:cNvPr id="0" name=""/>
        <dsp:cNvSpPr/>
      </dsp:nvSpPr>
      <dsp:spPr>
        <a:xfrm>
          <a:off x="0" y="531"/>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Add to the body of knowledge </a:t>
          </a:r>
          <a:endParaRPr lang="en-US" sz="4000" kern="1200"/>
        </a:p>
      </dsp:txBody>
      <dsp:txXfrm>
        <a:off x="0" y="531"/>
        <a:ext cx="10515600" cy="870296"/>
      </dsp:txXfrm>
    </dsp:sp>
    <dsp:sp modelId="{56060683-4047-496E-BEEB-3712D16B747F}">
      <dsp:nvSpPr>
        <dsp:cNvPr id="0" name=""/>
        <dsp:cNvSpPr/>
      </dsp:nvSpPr>
      <dsp:spPr>
        <a:xfrm>
          <a:off x="0" y="870827"/>
          <a:ext cx="10515600"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3BF390-A92F-482C-B87A-2E38F70FC285}">
      <dsp:nvSpPr>
        <dsp:cNvPr id="0" name=""/>
        <dsp:cNvSpPr/>
      </dsp:nvSpPr>
      <dsp:spPr>
        <a:xfrm>
          <a:off x="0" y="870827"/>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Practical purpose?</a:t>
          </a:r>
          <a:endParaRPr lang="en-US" sz="4000" kern="1200"/>
        </a:p>
      </dsp:txBody>
      <dsp:txXfrm>
        <a:off x="0" y="870827"/>
        <a:ext cx="10515600" cy="870296"/>
      </dsp:txXfrm>
    </dsp:sp>
    <dsp:sp modelId="{C3BFB255-D7B5-4025-98F3-ED61E81621C7}">
      <dsp:nvSpPr>
        <dsp:cNvPr id="0" name=""/>
        <dsp:cNvSpPr/>
      </dsp:nvSpPr>
      <dsp:spPr>
        <a:xfrm>
          <a:off x="0" y="1741123"/>
          <a:ext cx="1051560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5BF30A-FFA7-4BE2-BFA8-E932FBCC7F51}">
      <dsp:nvSpPr>
        <dsp:cNvPr id="0" name=""/>
        <dsp:cNvSpPr/>
      </dsp:nvSpPr>
      <dsp:spPr>
        <a:xfrm>
          <a:off x="0" y="1741123"/>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Implications for practice?</a:t>
          </a:r>
          <a:endParaRPr lang="en-US" sz="4000" kern="1200"/>
        </a:p>
      </dsp:txBody>
      <dsp:txXfrm>
        <a:off x="0" y="1741123"/>
        <a:ext cx="10515600" cy="870296"/>
      </dsp:txXfrm>
    </dsp:sp>
    <dsp:sp modelId="{28BF66E9-CD8D-4078-B170-C8C77D5E7C9F}">
      <dsp:nvSpPr>
        <dsp:cNvPr id="0" name=""/>
        <dsp:cNvSpPr/>
      </dsp:nvSpPr>
      <dsp:spPr>
        <a:xfrm>
          <a:off x="0" y="2611420"/>
          <a:ext cx="10515600"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D9B2BB-3A63-4EC9-AEA3-E44D0254BB63}">
      <dsp:nvSpPr>
        <dsp:cNvPr id="0" name=""/>
        <dsp:cNvSpPr/>
      </dsp:nvSpPr>
      <dsp:spPr>
        <a:xfrm>
          <a:off x="0" y="2611420"/>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Evaluation research, action research</a:t>
          </a:r>
          <a:endParaRPr lang="en-US" sz="4000" kern="1200"/>
        </a:p>
      </dsp:txBody>
      <dsp:txXfrm>
        <a:off x="0" y="2611420"/>
        <a:ext cx="10515600" cy="870296"/>
      </dsp:txXfrm>
    </dsp:sp>
    <dsp:sp modelId="{264B050A-0B1D-4852-AF83-38950AFEA17B}">
      <dsp:nvSpPr>
        <dsp:cNvPr id="0" name=""/>
        <dsp:cNvSpPr/>
      </dsp:nvSpPr>
      <dsp:spPr>
        <a:xfrm>
          <a:off x="0" y="3481716"/>
          <a:ext cx="1051560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97BB63-770C-4E4E-BB1C-57AD67152CB2}">
      <dsp:nvSpPr>
        <dsp:cNvPr id="0" name=""/>
        <dsp:cNvSpPr/>
      </dsp:nvSpPr>
      <dsp:spPr>
        <a:xfrm>
          <a:off x="0" y="3481716"/>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Potential value?</a:t>
          </a:r>
          <a:endParaRPr lang="en-US" sz="4000" kern="1200"/>
        </a:p>
      </dsp:txBody>
      <dsp:txXfrm>
        <a:off x="0" y="3481716"/>
        <a:ext cx="10515600" cy="8702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598F0A-88AD-441A-9C9E-8A8E29AD0EEA}">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7A04CE-8036-4D6B-B107-2DE37A1BC321}">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Funding government bodies tend to fund around the government orientation of the day </a:t>
          </a:r>
          <a:endParaRPr lang="en-US" sz="2500" kern="1200"/>
        </a:p>
      </dsp:txBody>
      <dsp:txXfrm>
        <a:off x="0" y="2703"/>
        <a:ext cx="6900512" cy="921789"/>
      </dsp:txXfrm>
    </dsp:sp>
    <dsp:sp modelId="{CAB4B393-F1B4-43D9-B730-85276B218505}">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937595-7190-491F-AA33-659958335ED3}">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Some issues more likely to attract funding than others</a:t>
          </a:r>
          <a:endParaRPr lang="en-US" sz="2500" kern="1200"/>
        </a:p>
      </dsp:txBody>
      <dsp:txXfrm>
        <a:off x="0" y="924492"/>
        <a:ext cx="6900512" cy="921789"/>
      </dsp:txXfrm>
    </dsp:sp>
    <dsp:sp modelId="{41EBDE57-ED2B-4647-A09D-68EE943BA530}">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4B08B9-5C66-4163-A3C3-A33D88DBAEB0}">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Training and personal values of the researcher – personal motivations</a:t>
          </a:r>
          <a:endParaRPr lang="en-US" sz="2500" kern="1200"/>
        </a:p>
      </dsp:txBody>
      <dsp:txXfrm>
        <a:off x="0" y="1846281"/>
        <a:ext cx="6900512" cy="921789"/>
      </dsp:txXfrm>
    </dsp:sp>
    <dsp:sp modelId="{BE611815-8BF3-4795-8615-99467DBA3F41}">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ECC41B-030F-4E18-847B-4D1A392F950D}">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Personal interest? Career development? (embedded)</a:t>
          </a:r>
          <a:endParaRPr lang="en-US" sz="2500" kern="1200"/>
        </a:p>
      </dsp:txBody>
      <dsp:txXfrm>
        <a:off x="0" y="2768070"/>
        <a:ext cx="6900512" cy="921789"/>
      </dsp:txXfrm>
    </dsp:sp>
    <dsp:sp modelId="{3A7946BF-B180-4A3D-BDEE-B5B945EF0AA2}">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3B093C-7089-4D75-A05C-8D633D3477B5}">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Blinkered and restrictive?</a:t>
          </a:r>
          <a:endParaRPr lang="en-US" sz="2500" kern="1200"/>
        </a:p>
      </dsp:txBody>
      <dsp:txXfrm>
        <a:off x="0" y="3689859"/>
        <a:ext cx="6900512" cy="921789"/>
      </dsp:txXfrm>
    </dsp:sp>
    <dsp:sp modelId="{CBE8D5C9-5166-4591-958A-CAC2CAAFC0FB}">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42D039-1FC9-454C-86A6-89A0A77314BE}">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Research is not sealed from wider influences </a:t>
          </a:r>
          <a:endParaRPr lang="en-US" sz="2500" kern="1200"/>
        </a:p>
      </dsp:txBody>
      <dsp:txXfrm>
        <a:off x="0" y="4611648"/>
        <a:ext cx="6900512" cy="9217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0BFAC-C78E-4AE3-A4A2-C02E1301EAD5}">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DE2443-7955-4723-88EA-FF2525ECF63D}">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Broad backgrounds of beliefs and practices that guide the behaviours of both the researcher and research participants </a:t>
          </a:r>
          <a:endParaRPr lang="en-US" sz="2700" kern="1200"/>
        </a:p>
      </dsp:txBody>
      <dsp:txXfrm>
        <a:off x="0" y="0"/>
        <a:ext cx="6900512" cy="1384035"/>
      </dsp:txXfrm>
    </dsp:sp>
    <dsp:sp modelId="{528C61E8-4523-45C5-A21E-0F5E0BA578BD}">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794124-517F-453C-881E-0D69D5EA9D33}">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Culture: the values, beliefs, attitudes, accepted actions, and general characteristics </a:t>
          </a:r>
          <a:endParaRPr lang="en-US" sz="2700" kern="1200"/>
        </a:p>
      </dsp:txBody>
      <dsp:txXfrm>
        <a:off x="0" y="1384035"/>
        <a:ext cx="6900512" cy="1384035"/>
      </dsp:txXfrm>
    </dsp:sp>
    <dsp:sp modelId="{616BD6DA-5F6B-488D-8754-E8F5EDE8AD4A}">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84B533-6ADF-47EF-A61C-5002223FEFCB}">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Often think in terms of nationality or geography but cultures are also based on education, age, gender, ethnicity, income, religion…. </a:t>
          </a:r>
          <a:endParaRPr lang="en-US" sz="2700" kern="1200"/>
        </a:p>
      </dsp:txBody>
      <dsp:txXfrm>
        <a:off x="0" y="2768070"/>
        <a:ext cx="6900512" cy="1384035"/>
      </dsp:txXfrm>
    </dsp:sp>
    <dsp:sp modelId="{458B93B0-D08F-4F3D-9997-7D304FC9E63C}">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4A22C5-86FB-40B2-A1BF-B8C12CBBA65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We look through our own cultural lens </a:t>
          </a:r>
          <a:endParaRPr lang="en-US" sz="2700" kern="1200"/>
        </a:p>
      </dsp:txBody>
      <dsp:txXfrm>
        <a:off x="0" y="4152105"/>
        <a:ext cx="6900512" cy="13840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39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390"/>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4 weeks focused on introducing qualitative research methods </a:t>
          </a:r>
          <a:endParaRPr lang="en-US" sz="2200" kern="1200" dirty="0"/>
        </a:p>
      </dsp:txBody>
      <dsp:txXfrm>
        <a:off x="0" y="2390"/>
        <a:ext cx="6900512" cy="815052"/>
      </dsp:txXfrm>
    </dsp:sp>
    <dsp:sp modelId="{5790CB92-572D-4923-BE46-19D2386E5EE6}">
      <dsp:nvSpPr>
        <dsp:cNvPr id="0" name=""/>
        <dsp:cNvSpPr/>
      </dsp:nvSpPr>
      <dsp:spPr>
        <a:xfrm>
          <a:off x="0" y="81744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817442"/>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dirty="0"/>
            <a:t>Week 1: </a:t>
          </a:r>
          <a:r>
            <a:rPr lang="en-GB" sz="2200" kern="1200" dirty="0"/>
            <a:t>principles and approaches; standards of reliability and validity; the research process </a:t>
          </a:r>
          <a:endParaRPr lang="en-US" sz="2200" kern="1200" dirty="0"/>
        </a:p>
      </dsp:txBody>
      <dsp:txXfrm>
        <a:off x="0" y="817442"/>
        <a:ext cx="6900512" cy="815052"/>
      </dsp:txXfrm>
    </dsp:sp>
    <dsp:sp modelId="{1CD10CBA-8A10-4A89-BD53-31CBD209DDFE}">
      <dsp:nvSpPr>
        <dsp:cNvPr id="0" name=""/>
        <dsp:cNvSpPr/>
      </dsp:nvSpPr>
      <dsp:spPr>
        <a:xfrm>
          <a:off x="0" y="163249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632494"/>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dirty="0">
              <a:solidFill>
                <a:schemeClr val="tx1"/>
              </a:solidFill>
            </a:rPr>
            <a:t>Week 2: research methods: case studies; interviews; focus groups; ethnography mixed methods and triangulation</a:t>
          </a:r>
          <a:endParaRPr lang="en-US" sz="2200" b="0" kern="1200" dirty="0">
            <a:solidFill>
              <a:schemeClr val="tx1"/>
            </a:solidFill>
          </a:endParaRPr>
        </a:p>
      </dsp:txBody>
      <dsp:txXfrm>
        <a:off x="0" y="1632494"/>
        <a:ext cx="6900512" cy="815052"/>
      </dsp:txXfrm>
    </dsp:sp>
    <dsp:sp modelId="{1482F247-97ED-4A01-958B-43C001C9579B}">
      <dsp:nvSpPr>
        <dsp:cNvPr id="0" name=""/>
        <dsp:cNvSpPr/>
      </dsp:nvSpPr>
      <dsp:spPr>
        <a:xfrm>
          <a:off x="0" y="244754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447546"/>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dirty="0">
              <a:solidFill>
                <a:schemeClr val="tx1"/>
              </a:solidFill>
            </a:rPr>
            <a:t>Week 3: analysis and interpretation within an interpretive paradigm; social and cultural context of research </a:t>
          </a:r>
          <a:endParaRPr lang="en-US" sz="2200" b="0" kern="1200" dirty="0">
            <a:solidFill>
              <a:schemeClr val="tx1"/>
            </a:solidFill>
          </a:endParaRPr>
        </a:p>
      </dsp:txBody>
      <dsp:txXfrm>
        <a:off x="0" y="2447546"/>
        <a:ext cx="6900512" cy="815052"/>
      </dsp:txXfrm>
    </dsp:sp>
    <dsp:sp modelId="{9101A55E-87DB-4D21-B220-426FF6DBF277}">
      <dsp:nvSpPr>
        <dsp:cNvPr id="0" name=""/>
        <dsp:cNvSpPr/>
      </dsp:nvSpPr>
      <dsp:spPr>
        <a:xfrm>
          <a:off x="0" y="326259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262599"/>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rgbClr val="0070C0"/>
              </a:solidFill>
            </a:rPr>
            <a:t>Week 4: ethics; formulating a research question; developing a research proposal; project planning  </a:t>
          </a:r>
          <a:endParaRPr lang="en-US" sz="2200" b="1" kern="1200" dirty="0">
            <a:solidFill>
              <a:srgbClr val="0070C0"/>
            </a:solidFill>
          </a:endParaRPr>
        </a:p>
      </dsp:txBody>
      <dsp:txXfrm>
        <a:off x="0" y="3262599"/>
        <a:ext cx="6900512" cy="815052"/>
      </dsp:txXfrm>
    </dsp:sp>
    <dsp:sp modelId="{27AE4967-C531-454A-AD39-0974219AE62D}">
      <dsp:nvSpPr>
        <dsp:cNvPr id="0" name=""/>
        <dsp:cNvSpPr/>
      </dsp:nvSpPr>
      <dsp:spPr>
        <a:xfrm>
          <a:off x="0" y="407765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077651"/>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US" sz="2200" kern="1200" dirty="0"/>
        </a:p>
      </dsp:txBody>
      <dsp:txXfrm>
        <a:off x="0" y="4077651"/>
        <a:ext cx="6900512" cy="8150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62537-C754-4DF7-A07C-62C7709AE4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3602B3-76F6-43AF-A227-F1267666C6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C11952-763D-4EB6-8EA7-66B94F5E1919}"/>
              </a:ext>
            </a:extLst>
          </p:cNvPr>
          <p:cNvSpPr>
            <a:spLocks noGrp="1"/>
          </p:cNvSpPr>
          <p:nvPr>
            <p:ph type="dt" sz="half" idx="10"/>
          </p:nvPr>
        </p:nvSpPr>
        <p:spPr/>
        <p:txBody>
          <a:bodyPr/>
          <a:lstStyle/>
          <a:p>
            <a:fld id="{EF743FD1-306E-414A-A275-17C46A04DBFE}" type="datetimeFigureOut">
              <a:rPr lang="en-GB" smtClean="0"/>
              <a:t>07/12/2022</a:t>
            </a:fld>
            <a:endParaRPr lang="en-GB"/>
          </a:p>
        </p:txBody>
      </p:sp>
      <p:sp>
        <p:nvSpPr>
          <p:cNvPr id="5" name="Footer Placeholder 4">
            <a:extLst>
              <a:ext uri="{FF2B5EF4-FFF2-40B4-BE49-F238E27FC236}">
                <a16:creationId xmlns:a16="http://schemas.microsoft.com/office/drawing/2014/main" id="{CB319DA0-227A-4CC4-9B14-255628A47B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A26FDA-7B0F-4102-B77E-3EEF2F6A64B0}"/>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46522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7AB03-0201-4B65-8D82-8B556DB0AA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F88A28-5DA4-41FD-A5C2-41A456D92D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32D857-965E-4411-A2F2-EBDF7C790D8B}"/>
              </a:ext>
            </a:extLst>
          </p:cNvPr>
          <p:cNvSpPr>
            <a:spLocks noGrp="1"/>
          </p:cNvSpPr>
          <p:nvPr>
            <p:ph type="dt" sz="half" idx="10"/>
          </p:nvPr>
        </p:nvSpPr>
        <p:spPr/>
        <p:txBody>
          <a:bodyPr/>
          <a:lstStyle/>
          <a:p>
            <a:fld id="{EF743FD1-306E-414A-A275-17C46A04DBFE}" type="datetimeFigureOut">
              <a:rPr lang="en-GB" smtClean="0"/>
              <a:t>07/12/2022</a:t>
            </a:fld>
            <a:endParaRPr lang="en-GB"/>
          </a:p>
        </p:txBody>
      </p:sp>
      <p:sp>
        <p:nvSpPr>
          <p:cNvPr id="5" name="Footer Placeholder 4">
            <a:extLst>
              <a:ext uri="{FF2B5EF4-FFF2-40B4-BE49-F238E27FC236}">
                <a16:creationId xmlns:a16="http://schemas.microsoft.com/office/drawing/2014/main" id="{87B06215-7C9B-41D0-AE57-B4FFAD8954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1690C3-DE24-4BCE-86D2-ED171466F117}"/>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377389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AB6E5-EB9D-44EB-8237-908097083E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1E8BCD-FCEF-479B-8884-01AC0A8126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4AB414-411B-4E39-AF4F-0F86B1A83FB7}"/>
              </a:ext>
            </a:extLst>
          </p:cNvPr>
          <p:cNvSpPr>
            <a:spLocks noGrp="1"/>
          </p:cNvSpPr>
          <p:nvPr>
            <p:ph type="dt" sz="half" idx="10"/>
          </p:nvPr>
        </p:nvSpPr>
        <p:spPr/>
        <p:txBody>
          <a:bodyPr/>
          <a:lstStyle/>
          <a:p>
            <a:fld id="{EF743FD1-306E-414A-A275-17C46A04DBFE}" type="datetimeFigureOut">
              <a:rPr lang="en-GB" smtClean="0"/>
              <a:t>07/12/2022</a:t>
            </a:fld>
            <a:endParaRPr lang="en-GB"/>
          </a:p>
        </p:txBody>
      </p:sp>
      <p:sp>
        <p:nvSpPr>
          <p:cNvPr id="5" name="Footer Placeholder 4">
            <a:extLst>
              <a:ext uri="{FF2B5EF4-FFF2-40B4-BE49-F238E27FC236}">
                <a16:creationId xmlns:a16="http://schemas.microsoft.com/office/drawing/2014/main" id="{DA2CC77E-C1F6-4555-B5F4-3BFEE3C89F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3DFBBB-AFBD-4EB2-8C35-B439C891F3A2}"/>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912466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440A1-0439-4A0B-AAA2-92668F85FC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477417-C278-4670-9CAF-1D2D30CB21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BEC04A-C09E-4162-817E-4630C7F61C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F6CE25-3DD9-4BFA-BB43-8F39EAD98C50}"/>
              </a:ext>
            </a:extLst>
          </p:cNvPr>
          <p:cNvSpPr>
            <a:spLocks noGrp="1"/>
          </p:cNvSpPr>
          <p:nvPr>
            <p:ph type="dt" sz="half" idx="10"/>
          </p:nvPr>
        </p:nvSpPr>
        <p:spPr/>
        <p:txBody>
          <a:bodyPr/>
          <a:lstStyle/>
          <a:p>
            <a:fld id="{EF743FD1-306E-414A-A275-17C46A04DBFE}" type="datetimeFigureOut">
              <a:rPr lang="en-GB" smtClean="0"/>
              <a:t>07/12/2022</a:t>
            </a:fld>
            <a:endParaRPr lang="en-GB"/>
          </a:p>
        </p:txBody>
      </p:sp>
      <p:sp>
        <p:nvSpPr>
          <p:cNvPr id="6" name="Footer Placeholder 5">
            <a:extLst>
              <a:ext uri="{FF2B5EF4-FFF2-40B4-BE49-F238E27FC236}">
                <a16:creationId xmlns:a16="http://schemas.microsoft.com/office/drawing/2014/main" id="{2BE24010-5100-470B-AD79-A113763EA4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0138F3-07D0-4030-A044-8B4592AF3FD0}"/>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078546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10894-11D0-4FBA-B4BA-86CA065A85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E240E9-7EA0-4E79-B37F-81B97F2E6C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B59E5D-3687-4AAF-85C5-317A4D4869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8BCD86-0CCB-4174-BEE2-48134CFAA0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519CF1-7C35-4664-94D7-DCB32C56F2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B6E91A-B3FC-4E9E-BA94-CDE85BF57CDB}"/>
              </a:ext>
            </a:extLst>
          </p:cNvPr>
          <p:cNvSpPr>
            <a:spLocks noGrp="1"/>
          </p:cNvSpPr>
          <p:nvPr>
            <p:ph type="dt" sz="half" idx="10"/>
          </p:nvPr>
        </p:nvSpPr>
        <p:spPr/>
        <p:txBody>
          <a:bodyPr/>
          <a:lstStyle/>
          <a:p>
            <a:fld id="{EF743FD1-306E-414A-A275-17C46A04DBFE}" type="datetimeFigureOut">
              <a:rPr lang="en-GB" smtClean="0"/>
              <a:t>07/12/2022</a:t>
            </a:fld>
            <a:endParaRPr lang="en-GB"/>
          </a:p>
        </p:txBody>
      </p:sp>
      <p:sp>
        <p:nvSpPr>
          <p:cNvPr id="8" name="Footer Placeholder 7">
            <a:extLst>
              <a:ext uri="{FF2B5EF4-FFF2-40B4-BE49-F238E27FC236}">
                <a16:creationId xmlns:a16="http://schemas.microsoft.com/office/drawing/2014/main" id="{257E69C9-C0F8-4FE4-AEF1-816A717BC5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76961F-70EF-48E8-9514-71C1953E3082}"/>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178694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5D118-18A3-4AC3-96C6-F1F0295899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E24A8E6-51F8-423F-BDE7-B1A1722CE2B5}"/>
              </a:ext>
            </a:extLst>
          </p:cNvPr>
          <p:cNvSpPr>
            <a:spLocks noGrp="1"/>
          </p:cNvSpPr>
          <p:nvPr>
            <p:ph type="dt" sz="half" idx="10"/>
          </p:nvPr>
        </p:nvSpPr>
        <p:spPr/>
        <p:txBody>
          <a:bodyPr/>
          <a:lstStyle/>
          <a:p>
            <a:fld id="{EF743FD1-306E-414A-A275-17C46A04DBFE}" type="datetimeFigureOut">
              <a:rPr lang="en-GB" smtClean="0"/>
              <a:t>07/12/2022</a:t>
            </a:fld>
            <a:endParaRPr lang="en-GB"/>
          </a:p>
        </p:txBody>
      </p:sp>
      <p:sp>
        <p:nvSpPr>
          <p:cNvPr id="4" name="Footer Placeholder 3">
            <a:extLst>
              <a:ext uri="{FF2B5EF4-FFF2-40B4-BE49-F238E27FC236}">
                <a16:creationId xmlns:a16="http://schemas.microsoft.com/office/drawing/2014/main" id="{F4DACB7E-4126-438A-BA1C-4D20EF13E4C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04A527-869A-4662-B8F0-2AFB5D6C1ED6}"/>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751470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A41681-4680-41DC-AA65-41F9DFB5B9DA}"/>
              </a:ext>
            </a:extLst>
          </p:cNvPr>
          <p:cNvSpPr>
            <a:spLocks noGrp="1"/>
          </p:cNvSpPr>
          <p:nvPr>
            <p:ph type="dt" sz="half" idx="10"/>
          </p:nvPr>
        </p:nvSpPr>
        <p:spPr/>
        <p:txBody>
          <a:bodyPr/>
          <a:lstStyle/>
          <a:p>
            <a:fld id="{EF743FD1-306E-414A-A275-17C46A04DBFE}" type="datetimeFigureOut">
              <a:rPr lang="en-GB" smtClean="0"/>
              <a:t>07/12/2022</a:t>
            </a:fld>
            <a:endParaRPr lang="en-GB"/>
          </a:p>
        </p:txBody>
      </p:sp>
      <p:sp>
        <p:nvSpPr>
          <p:cNvPr id="3" name="Footer Placeholder 2">
            <a:extLst>
              <a:ext uri="{FF2B5EF4-FFF2-40B4-BE49-F238E27FC236}">
                <a16:creationId xmlns:a16="http://schemas.microsoft.com/office/drawing/2014/main" id="{31101B08-1E0D-457F-8D90-E6D7C0E8CC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4A782D-59C6-4400-B886-7E9FD2D45BA4}"/>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572347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3154C-9B0F-4EA0-AC47-23B021F763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1719BB-7703-4A40-9397-17E34E94F7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F6DECE-57EF-4F0F-8D75-AE70358C6D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15643-CBA3-425D-8EA2-E9DBE2094445}"/>
              </a:ext>
            </a:extLst>
          </p:cNvPr>
          <p:cNvSpPr>
            <a:spLocks noGrp="1"/>
          </p:cNvSpPr>
          <p:nvPr>
            <p:ph type="dt" sz="half" idx="10"/>
          </p:nvPr>
        </p:nvSpPr>
        <p:spPr/>
        <p:txBody>
          <a:bodyPr/>
          <a:lstStyle/>
          <a:p>
            <a:fld id="{EF743FD1-306E-414A-A275-17C46A04DBFE}" type="datetimeFigureOut">
              <a:rPr lang="en-GB" smtClean="0"/>
              <a:t>07/12/2022</a:t>
            </a:fld>
            <a:endParaRPr lang="en-GB"/>
          </a:p>
        </p:txBody>
      </p:sp>
      <p:sp>
        <p:nvSpPr>
          <p:cNvPr id="6" name="Footer Placeholder 5">
            <a:extLst>
              <a:ext uri="{FF2B5EF4-FFF2-40B4-BE49-F238E27FC236}">
                <a16:creationId xmlns:a16="http://schemas.microsoft.com/office/drawing/2014/main" id="{CB7E40B2-E532-4335-A964-191B65DFE2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160046-E819-4024-8487-F4AE3FEACB83}"/>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834628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952E6-DE8B-45DC-B2CB-C249803425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A0B5D6-114A-444F-A626-19C74A5AF4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B42C72-FE36-42C9-B45F-0644477E7A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3407A-40CE-4BCE-92B5-6032B4827451}"/>
              </a:ext>
            </a:extLst>
          </p:cNvPr>
          <p:cNvSpPr>
            <a:spLocks noGrp="1"/>
          </p:cNvSpPr>
          <p:nvPr>
            <p:ph type="dt" sz="half" idx="10"/>
          </p:nvPr>
        </p:nvSpPr>
        <p:spPr/>
        <p:txBody>
          <a:bodyPr/>
          <a:lstStyle/>
          <a:p>
            <a:fld id="{EF743FD1-306E-414A-A275-17C46A04DBFE}" type="datetimeFigureOut">
              <a:rPr lang="en-GB" smtClean="0"/>
              <a:t>07/12/2022</a:t>
            </a:fld>
            <a:endParaRPr lang="en-GB"/>
          </a:p>
        </p:txBody>
      </p:sp>
      <p:sp>
        <p:nvSpPr>
          <p:cNvPr id="6" name="Footer Placeholder 5">
            <a:extLst>
              <a:ext uri="{FF2B5EF4-FFF2-40B4-BE49-F238E27FC236}">
                <a16:creationId xmlns:a16="http://schemas.microsoft.com/office/drawing/2014/main" id="{C9534007-85A7-4C84-8C9F-539D443494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C5C8F7-6665-4015-9F94-05C82EA15B33}"/>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881750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9B0FA-75D0-4B7D-950F-10827D680A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DCB75D-D63D-463C-8DD4-39D048C02C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3E4ABF-7201-4E9A-9ED2-5AFE4849EDBC}"/>
              </a:ext>
            </a:extLst>
          </p:cNvPr>
          <p:cNvSpPr>
            <a:spLocks noGrp="1"/>
          </p:cNvSpPr>
          <p:nvPr>
            <p:ph type="dt" sz="half" idx="10"/>
          </p:nvPr>
        </p:nvSpPr>
        <p:spPr/>
        <p:txBody>
          <a:bodyPr/>
          <a:lstStyle/>
          <a:p>
            <a:fld id="{EF743FD1-306E-414A-A275-17C46A04DBFE}" type="datetimeFigureOut">
              <a:rPr lang="en-GB" smtClean="0"/>
              <a:t>07/12/2022</a:t>
            </a:fld>
            <a:endParaRPr lang="en-GB"/>
          </a:p>
        </p:txBody>
      </p:sp>
      <p:sp>
        <p:nvSpPr>
          <p:cNvPr id="5" name="Footer Placeholder 4">
            <a:extLst>
              <a:ext uri="{FF2B5EF4-FFF2-40B4-BE49-F238E27FC236}">
                <a16:creationId xmlns:a16="http://schemas.microsoft.com/office/drawing/2014/main" id="{469411FB-6318-46F8-8B3C-4B9AEF30ED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E0BFF-6AF0-460D-9579-253D0894C859}"/>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039871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07A1E7-2457-43B6-B9B2-BF201C1015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E66A4B-3CCB-4053-B1BD-E2C11C57FD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4F01D1-C642-4085-A951-2C920D39FA5F}"/>
              </a:ext>
            </a:extLst>
          </p:cNvPr>
          <p:cNvSpPr>
            <a:spLocks noGrp="1"/>
          </p:cNvSpPr>
          <p:nvPr>
            <p:ph type="dt" sz="half" idx="10"/>
          </p:nvPr>
        </p:nvSpPr>
        <p:spPr/>
        <p:txBody>
          <a:bodyPr/>
          <a:lstStyle/>
          <a:p>
            <a:fld id="{EF743FD1-306E-414A-A275-17C46A04DBFE}" type="datetimeFigureOut">
              <a:rPr lang="en-GB" smtClean="0"/>
              <a:t>07/12/2022</a:t>
            </a:fld>
            <a:endParaRPr lang="en-GB"/>
          </a:p>
        </p:txBody>
      </p:sp>
      <p:sp>
        <p:nvSpPr>
          <p:cNvPr id="5" name="Footer Placeholder 4">
            <a:extLst>
              <a:ext uri="{FF2B5EF4-FFF2-40B4-BE49-F238E27FC236}">
                <a16:creationId xmlns:a16="http://schemas.microsoft.com/office/drawing/2014/main" id="{811235B9-11A5-42C4-821F-ED5FEC1FE3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3DA891-42A7-43ED-986D-F6F8D92C91BD}"/>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407471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4AC4D5-3962-4F71-992E-9758C3215A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A026CC-547D-4624-93B0-1034CC630E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29F58B-2677-4251-B840-037414017D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743FD1-306E-414A-A275-17C46A04DBFE}" type="datetimeFigureOut">
              <a:rPr lang="en-GB" smtClean="0"/>
              <a:t>07/12/2022</a:t>
            </a:fld>
            <a:endParaRPr lang="en-GB"/>
          </a:p>
        </p:txBody>
      </p:sp>
      <p:sp>
        <p:nvSpPr>
          <p:cNvPr id="5" name="Footer Placeholder 4">
            <a:extLst>
              <a:ext uri="{FF2B5EF4-FFF2-40B4-BE49-F238E27FC236}">
                <a16:creationId xmlns:a16="http://schemas.microsoft.com/office/drawing/2014/main" id="{50BC5F8C-AC04-4C30-A816-2EBCBBAF4E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DFCB491-5ED2-465A-AE5D-5C86B45729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2C8B9C-E35E-4DA9-877C-E5F71D118E38}" type="slidenum">
              <a:rPr lang="en-GB" smtClean="0"/>
              <a:t>‹#›</a:t>
            </a:fld>
            <a:endParaRPr lang="en-GB"/>
          </a:p>
        </p:txBody>
      </p:sp>
    </p:spTree>
    <p:extLst>
      <p:ext uri="{BB962C8B-B14F-4D97-AF65-F5344CB8AC3E}">
        <p14:creationId xmlns:p14="http://schemas.microsoft.com/office/powerpoint/2010/main" val="42311086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3.xml.rels><?xml version="1.0" encoding="UTF-8" standalone="yes"?>
<Relationships xmlns="http://schemas.openxmlformats.org/package/2006/relationships"><Relationship Id="rId2" Type="http://schemas.openxmlformats.org/officeDocument/2006/relationships/hyperlink" Target="https://www.researchgate.net/publication/344535661_Qualitative_Research_Methods_in_Engineering"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blog.v-hr.com/blog/why-ethics-are-so-important-for-engineers" TargetMode="External"/><Relationship Id="rId2" Type="http://schemas.openxmlformats.org/officeDocument/2006/relationships/hyperlink" Target="https://epcmholdings.com/ethics-and-engineering/" TargetMode="External"/><Relationship Id="rId1" Type="http://schemas.openxmlformats.org/officeDocument/2006/relationships/slideLayout" Target="../slideLayouts/slideLayout2.xml"/><Relationship Id="rId5" Type="http://schemas.openxmlformats.org/officeDocument/2006/relationships/hyperlink" Target="https://www.raeng.org.uk/policy/supporting-the-profession/engineering-ethics-and-philosophy/ethics" TargetMode="External"/><Relationship Id="rId4" Type="http://schemas.openxmlformats.org/officeDocument/2006/relationships/hyperlink" Target="https://doi.org/10.1177%2F10778004032623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1524003" y="1999615"/>
            <a:ext cx="9144000" cy="2764028"/>
          </a:xfrm>
        </p:spPr>
        <p:txBody>
          <a:bodyPr anchor="ctr">
            <a:normAutofit/>
          </a:bodyPr>
          <a:lstStyle/>
          <a:p>
            <a:r>
              <a:rPr lang="en-GB" sz="6100"/>
              <a:t>Research methods </a:t>
            </a:r>
            <a:br>
              <a:rPr lang="en-GB" sz="6100"/>
            </a:br>
            <a:r>
              <a:rPr lang="en-GB" sz="6100"/>
              <a:t>ACFA7004</a:t>
            </a:r>
            <a:br>
              <a:rPr lang="en-GB" sz="6100"/>
            </a:br>
            <a:r>
              <a:rPr lang="en-GB" sz="6100"/>
              <a:t>Dr Kim Dearing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298327057"/>
              </p:ext>
            </p:extLst>
          </p:nvPr>
        </p:nvGraphicFramePr>
        <p:xfrm>
          <a:off x="4648018" y="1281869"/>
          <a:ext cx="6900512" cy="4895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5311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F99FF3-DE90-E1B3-3179-2C54EED9738D}"/>
              </a:ext>
            </a:extLst>
          </p:cNvPr>
          <p:cNvSpPr>
            <a:spLocks noGrp="1"/>
          </p:cNvSpPr>
          <p:nvPr>
            <p:ph type="ctrTitle"/>
          </p:nvPr>
        </p:nvSpPr>
        <p:spPr>
          <a:xfrm>
            <a:off x="640080" y="640080"/>
            <a:ext cx="6894575" cy="3566160"/>
          </a:xfrm>
        </p:spPr>
        <p:txBody>
          <a:bodyPr>
            <a:normAutofit/>
          </a:bodyPr>
          <a:lstStyle/>
          <a:p>
            <a:pPr algn="l"/>
            <a:r>
              <a:rPr lang="en-GB" sz="6600"/>
              <a:t>Data analysis</a:t>
            </a:r>
          </a:p>
        </p:txBody>
      </p:sp>
      <p:sp>
        <p:nvSpPr>
          <p:cNvPr id="3" name="Subtitle 2">
            <a:extLst>
              <a:ext uri="{FF2B5EF4-FFF2-40B4-BE49-F238E27FC236}">
                <a16:creationId xmlns:a16="http://schemas.microsoft.com/office/drawing/2014/main" id="{4BFA7CA9-A801-1601-1FBE-2E64D5C0AD55}"/>
              </a:ext>
            </a:extLst>
          </p:cNvPr>
          <p:cNvSpPr>
            <a:spLocks noGrp="1"/>
          </p:cNvSpPr>
          <p:nvPr>
            <p:ph type="subTitle" idx="1"/>
          </p:nvPr>
        </p:nvSpPr>
        <p:spPr>
          <a:xfrm>
            <a:off x="640080" y="4636008"/>
            <a:ext cx="6894576" cy="1572768"/>
          </a:xfrm>
        </p:spPr>
        <p:txBody>
          <a:bodyPr>
            <a:normAutofit/>
          </a:bodyPr>
          <a:lstStyle/>
          <a:p>
            <a:pPr algn="l"/>
            <a:r>
              <a:rPr lang="en-GB" dirty="0"/>
              <a:t>What to do with all the data?</a:t>
            </a:r>
            <a:endParaRPr lang="en-GB"/>
          </a:p>
        </p:txBody>
      </p:sp>
      <p:sp>
        <p:nvSpPr>
          <p:cNvPr id="11" name="sketchy line">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934A5586-2EFA-D75C-BFDB-71DC917FDF85}"/>
              </a:ext>
            </a:extLst>
          </p:cNvPr>
          <p:cNvPicPr>
            <a:picLocks noChangeAspect="1"/>
          </p:cNvPicPr>
          <p:nvPr/>
        </p:nvPicPr>
        <p:blipFill rotWithShape="1">
          <a:blip r:embed="rId2"/>
          <a:srcRect l="37141" r="23418" b="-1"/>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530895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72557F-CB90-4A90-9EFB-1257E7460A69}"/>
              </a:ext>
            </a:extLst>
          </p:cNvPr>
          <p:cNvSpPr>
            <a:spLocks noGrp="1"/>
          </p:cNvSpPr>
          <p:nvPr>
            <p:ph type="title"/>
          </p:nvPr>
        </p:nvSpPr>
        <p:spPr>
          <a:xfrm>
            <a:off x="841248" y="548640"/>
            <a:ext cx="3600860" cy="5431536"/>
          </a:xfrm>
        </p:spPr>
        <p:txBody>
          <a:bodyPr>
            <a:normAutofit/>
          </a:bodyPr>
          <a:lstStyle/>
          <a:p>
            <a:r>
              <a:rPr lang="en-GB" sz="4200"/>
              <a:t>Analysis and interpretation within an interpretive paradigm – what do you do with all the data?!</a:t>
            </a:r>
            <a:br>
              <a:rPr lang="en-GB" sz="4200"/>
            </a:br>
            <a:endParaRPr lang="en-GB" sz="4200"/>
          </a:p>
        </p:txBody>
      </p:sp>
      <p:sp>
        <p:nvSpPr>
          <p:cNvPr id="2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F3A5E0B-527E-4B36-B76A-BABC90ADDEF9}"/>
              </a:ext>
            </a:extLst>
          </p:cNvPr>
          <p:cNvSpPr>
            <a:spLocks noGrp="1"/>
          </p:cNvSpPr>
          <p:nvPr>
            <p:ph idx="1"/>
          </p:nvPr>
        </p:nvSpPr>
        <p:spPr>
          <a:xfrm>
            <a:off x="5126418" y="552091"/>
            <a:ext cx="6224335" cy="5431536"/>
          </a:xfrm>
        </p:spPr>
        <p:txBody>
          <a:bodyPr anchor="ctr">
            <a:normAutofit/>
          </a:bodyPr>
          <a:lstStyle/>
          <a:p>
            <a:pPr marL="0" indent="0">
              <a:buNone/>
            </a:pPr>
            <a:r>
              <a:rPr lang="en-GB" sz="2200" dirty="0"/>
              <a:t>Before getting started, some practical steps: </a:t>
            </a:r>
          </a:p>
          <a:p>
            <a:r>
              <a:rPr lang="en-GB" sz="2200" dirty="0"/>
              <a:t>Talk to your supervisor </a:t>
            </a:r>
          </a:p>
          <a:p>
            <a:pPr>
              <a:buFontTx/>
              <a:buChar char="-"/>
            </a:pPr>
            <a:r>
              <a:rPr lang="en-GB" sz="2200" dirty="0"/>
              <a:t>Offer a snap shot of what seems to be happening with the data </a:t>
            </a:r>
          </a:p>
          <a:p>
            <a:r>
              <a:rPr lang="en-GB" sz="2200" dirty="0"/>
              <a:t>Analyse the data as you gather?</a:t>
            </a:r>
          </a:p>
          <a:p>
            <a:pPr>
              <a:buFontTx/>
              <a:buChar char="-"/>
            </a:pPr>
            <a:r>
              <a:rPr lang="en-GB" sz="2200" dirty="0"/>
              <a:t>Analysis doesn’t only happen after it is collected </a:t>
            </a:r>
          </a:p>
          <a:p>
            <a:pPr>
              <a:buFontTx/>
              <a:buChar char="-"/>
            </a:pPr>
            <a:endParaRPr lang="en-GB" sz="2200" dirty="0"/>
          </a:p>
        </p:txBody>
      </p:sp>
    </p:spTree>
    <p:extLst>
      <p:ext uri="{BB962C8B-B14F-4D97-AF65-F5344CB8AC3E}">
        <p14:creationId xmlns:p14="http://schemas.microsoft.com/office/powerpoint/2010/main" val="4135067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C7AC8B-9D9B-60B2-1E14-D9ABFACE3DE1}"/>
              </a:ext>
            </a:extLst>
          </p:cNvPr>
          <p:cNvSpPr>
            <a:spLocks noGrp="1"/>
          </p:cNvSpPr>
          <p:nvPr>
            <p:ph type="title"/>
          </p:nvPr>
        </p:nvSpPr>
        <p:spPr>
          <a:xfrm>
            <a:off x="838200" y="365125"/>
            <a:ext cx="10515600" cy="1325563"/>
          </a:xfrm>
        </p:spPr>
        <p:txBody>
          <a:bodyPr>
            <a:normAutofit/>
          </a:bodyPr>
          <a:lstStyle/>
          <a:p>
            <a:r>
              <a:rPr lang="en-GB" sz="5400"/>
              <a:t>Tentative thoughts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D85B6E-6CEF-F3DF-0DEE-5FC8DD45D06D}"/>
              </a:ext>
            </a:extLst>
          </p:cNvPr>
          <p:cNvSpPr>
            <a:spLocks noGrp="1"/>
          </p:cNvSpPr>
          <p:nvPr>
            <p:ph idx="1"/>
          </p:nvPr>
        </p:nvSpPr>
        <p:spPr>
          <a:xfrm>
            <a:off x="838200" y="1929384"/>
            <a:ext cx="10515600" cy="4251960"/>
          </a:xfrm>
        </p:spPr>
        <p:txBody>
          <a:bodyPr>
            <a:normAutofit/>
          </a:bodyPr>
          <a:lstStyle/>
          <a:p>
            <a:pPr marL="0" indent="0">
              <a:buNone/>
            </a:pPr>
            <a:r>
              <a:rPr lang="en-GB" sz="2200" dirty="0"/>
              <a:t>	‘</a:t>
            </a:r>
            <a:r>
              <a:rPr lang="en-GB" sz="2200" i="1" dirty="0"/>
              <a:t>Good quality qualitative research will gather and analyse such data to answer 	questions in a transparent way that convinces the reader of its authenticity and 	rigour’ </a:t>
            </a:r>
          </a:p>
          <a:p>
            <a:endParaRPr lang="en-GB" sz="2200" dirty="0"/>
          </a:p>
          <a:p>
            <a:pPr marL="0" indent="0">
              <a:buNone/>
            </a:pPr>
            <a:r>
              <a:rPr lang="en-GB" sz="2200" i="1" dirty="0"/>
              <a:t>	‘Qualitative research is contextual and often involves complex human action and 	interactions. Data is often very difficult to make sense of and analyse. Analytical 	tools are necessary to grind through voluminous data’ </a:t>
            </a:r>
          </a:p>
          <a:p>
            <a:endParaRPr lang="en-GB" sz="2200" dirty="0"/>
          </a:p>
          <a:p>
            <a:endParaRPr lang="en-GB" sz="2200" dirty="0"/>
          </a:p>
          <a:p>
            <a:pPr marL="0" indent="0">
              <a:buNone/>
            </a:pPr>
            <a:endParaRPr lang="en-GB" sz="2200" dirty="0"/>
          </a:p>
          <a:p>
            <a:pPr marL="0" indent="0">
              <a:buNone/>
            </a:pPr>
            <a:r>
              <a:rPr lang="en-GB" sz="2200" dirty="0"/>
              <a:t>Kelly and Bowe, 2011 </a:t>
            </a:r>
          </a:p>
        </p:txBody>
      </p:sp>
    </p:spTree>
    <p:extLst>
      <p:ext uri="{BB962C8B-B14F-4D97-AF65-F5344CB8AC3E}">
        <p14:creationId xmlns:p14="http://schemas.microsoft.com/office/powerpoint/2010/main" val="2439629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DFDF18-C745-4169-A9F1-1FF306F78CA3}"/>
              </a:ext>
            </a:extLst>
          </p:cNvPr>
          <p:cNvSpPr>
            <a:spLocks noGrp="1"/>
          </p:cNvSpPr>
          <p:nvPr>
            <p:ph type="title"/>
          </p:nvPr>
        </p:nvSpPr>
        <p:spPr>
          <a:xfrm>
            <a:off x="838200" y="365125"/>
            <a:ext cx="10515600" cy="1325563"/>
          </a:xfrm>
        </p:spPr>
        <p:txBody>
          <a:bodyPr>
            <a:normAutofit/>
          </a:bodyPr>
          <a:lstStyle/>
          <a:p>
            <a:r>
              <a:rPr lang="en-GB" sz="4600"/>
              <a:t>The ‘big 6’ of qualitative analysis methods: </a:t>
            </a: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3C2EA7-FC87-44EA-A0B9-DA37882C72D0}"/>
              </a:ext>
            </a:extLst>
          </p:cNvPr>
          <p:cNvSpPr>
            <a:spLocks noGrp="1"/>
          </p:cNvSpPr>
          <p:nvPr>
            <p:ph idx="1"/>
          </p:nvPr>
        </p:nvSpPr>
        <p:spPr>
          <a:xfrm>
            <a:off x="838200" y="1929384"/>
            <a:ext cx="10515600" cy="4251960"/>
          </a:xfrm>
        </p:spPr>
        <p:txBody>
          <a:bodyPr>
            <a:normAutofit/>
          </a:bodyPr>
          <a:lstStyle/>
          <a:p>
            <a:r>
              <a:rPr lang="en-GB" sz="2200" i="1"/>
              <a:t>Content analysis </a:t>
            </a:r>
            <a:r>
              <a:rPr lang="en-GB" sz="2200"/>
              <a:t>– the process of categorising verbal or behavioural data to classify, summarise and tabulate the data </a:t>
            </a:r>
          </a:p>
          <a:p>
            <a:r>
              <a:rPr lang="en-GB" sz="2200" i="1"/>
              <a:t>Narrative analysis </a:t>
            </a:r>
            <a:r>
              <a:rPr lang="en-GB" sz="2200"/>
              <a:t>– reformulating stories presented taking into account the context of each case and different experiences of the participant </a:t>
            </a:r>
          </a:p>
          <a:p>
            <a:r>
              <a:rPr lang="en-GB" sz="2200" i="1"/>
              <a:t>Discourse analysis </a:t>
            </a:r>
            <a:r>
              <a:rPr lang="en-GB" sz="2200"/>
              <a:t>– analysis of naturally occurring talk and types of written text </a:t>
            </a:r>
          </a:p>
          <a:p>
            <a:r>
              <a:rPr lang="en-GB" sz="2200" b="1" i="1"/>
              <a:t>Thematic analysis </a:t>
            </a:r>
            <a:r>
              <a:rPr lang="en-GB" sz="2200" b="1"/>
              <a:t>– next slides </a:t>
            </a:r>
          </a:p>
          <a:p>
            <a:r>
              <a:rPr lang="en-GB" sz="2200" i="1"/>
              <a:t>Grounded theory (GT) </a:t>
            </a:r>
            <a:r>
              <a:rPr lang="en-GB" sz="2200"/>
              <a:t>– starts with a single case to formulate a theory then additional cases are examined to see if they contribute </a:t>
            </a:r>
          </a:p>
          <a:p>
            <a:r>
              <a:rPr lang="en-GB" sz="2200" i="1"/>
              <a:t>Framework analysis </a:t>
            </a:r>
            <a:r>
              <a:rPr lang="en-GB" sz="2200"/>
              <a:t>– advanced method over several stages: familiarisation, thematic, coding, charting, mapping and interpretation </a:t>
            </a:r>
          </a:p>
        </p:txBody>
      </p:sp>
    </p:spTree>
    <p:extLst>
      <p:ext uri="{BB962C8B-B14F-4D97-AF65-F5344CB8AC3E}">
        <p14:creationId xmlns:p14="http://schemas.microsoft.com/office/powerpoint/2010/main" val="2481160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9A975D-3127-4596-A308-F6EC9DC4246E}"/>
              </a:ext>
            </a:extLst>
          </p:cNvPr>
          <p:cNvSpPr>
            <a:spLocks noGrp="1"/>
          </p:cNvSpPr>
          <p:nvPr>
            <p:ph type="title"/>
          </p:nvPr>
        </p:nvSpPr>
        <p:spPr>
          <a:xfrm>
            <a:off x="841248" y="548640"/>
            <a:ext cx="3600860" cy="5431536"/>
          </a:xfrm>
        </p:spPr>
        <p:txBody>
          <a:bodyPr>
            <a:normAutofit/>
          </a:bodyPr>
          <a:lstStyle/>
          <a:p>
            <a:r>
              <a:rPr lang="en-GB" sz="5400"/>
              <a:t>General principles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46883F-DF95-49FF-994F-1F469FFDE0A4}"/>
              </a:ext>
            </a:extLst>
          </p:cNvPr>
          <p:cNvSpPr>
            <a:spLocks noGrp="1"/>
          </p:cNvSpPr>
          <p:nvPr>
            <p:ph idx="1"/>
          </p:nvPr>
        </p:nvSpPr>
        <p:spPr>
          <a:xfrm>
            <a:off x="5126418" y="552091"/>
            <a:ext cx="6224335" cy="5431536"/>
          </a:xfrm>
        </p:spPr>
        <p:txBody>
          <a:bodyPr anchor="ctr">
            <a:normAutofit/>
          </a:bodyPr>
          <a:lstStyle/>
          <a:p>
            <a:pPr marL="0" indent="0">
              <a:buNone/>
            </a:pPr>
            <a:r>
              <a:rPr lang="en-GB" sz="2200"/>
              <a:t>Coding is the starting point for most forms of qualitative data analysis </a:t>
            </a:r>
          </a:p>
          <a:p>
            <a:pPr marL="0" indent="0">
              <a:buNone/>
            </a:pPr>
            <a:r>
              <a:rPr lang="en-GB" sz="2200"/>
              <a:t>Considerations:</a:t>
            </a:r>
          </a:p>
          <a:p>
            <a:r>
              <a:rPr lang="en-GB" sz="2200"/>
              <a:t>Of what general category is this item of data an instance of?</a:t>
            </a:r>
          </a:p>
          <a:p>
            <a:r>
              <a:rPr lang="en-GB" sz="2200"/>
              <a:t>What does it represent?</a:t>
            </a:r>
          </a:p>
          <a:p>
            <a:r>
              <a:rPr lang="en-GB" sz="2200"/>
              <a:t>What sort of answer to the question does this imply? </a:t>
            </a:r>
          </a:p>
          <a:p>
            <a:r>
              <a:rPr lang="en-GB" sz="2200"/>
              <a:t>What is happening?</a:t>
            </a:r>
          </a:p>
          <a:p>
            <a:r>
              <a:rPr lang="en-GB" sz="2200"/>
              <a:t>Why are people doing this?</a:t>
            </a:r>
          </a:p>
          <a:p>
            <a:r>
              <a:rPr lang="en-GB" sz="2200"/>
              <a:t>What event is going on?</a:t>
            </a:r>
          </a:p>
        </p:txBody>
      </p:sp>
    </p:spTree>
    <p:extLst>
      <p:ext uri="{BB962C8B-B14F-4D97-AF65-F5344CB8AC3E}">
        <p14:creationId xmlns:p14="http://schemas.microsoft.com/office/powerpoint/2010/main" val="3957951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45C3D-D49A-444E-B48B-FEDF72F87C57}"/>
              </a:ext>
            </a:extLst>
          </p:cNvPr>
          <p:cNvSpPr>
            <a:spLocks noGrp="1"/>
          </p:cNvSpPr>
          <p:nvPr>
            <p:ph type="title"/>
          </p:nvPr>
        </p:nvSpPr>
        <p:spPr>
          <a:xfrm>
            <a:off x="640080" y="325369"/>
            <a:ext cx="4368602" cy="1956841"/>
          </a:xfrm>
        </p:spPr>
        <p:txBody>
          <a:bodyPr anchor="b">
            <a:normAutofit/>
          </a:bodyPr>
          <a:lstStyle/>
          <a:p>
            <a:r>
              <a:rPr lang="en-GB" sz="5400"/>
              <a:t>Tips: </a:t>
            </a:r>
          </a:p>
        </p:txBody>
      </p:sp>
      <p:sp>
        <p:nvSpPr>
          <p:cNvPr id="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14B68D-8E98-44E1-B2D6-47366A0CB7B5}"/>
              </a:ext>
            </a:extLst>
          </p:cNvPr>
          <p:cNvSpPr>
            <a:spLocks noGrp="1"/>
          </p:cNvSpPr>
          <p:nvPr>
            <p:ph idx="1"/>
          </p:nvPr>
        </p:nvSpPr>
        <p:spPr>
          <a:xfrm>
            <a:off x="640080" y="2872899"/>
            <a:ext cx="4243589" cy="3320668"/>
          </a:xfrm>
        </p:spPr>
        <p:txBody>
          <a:bodyPr>
            <a:normAutofit/>
          </a:bodyPr>
          <a:lstStyle/>
          <a:p>
            <a:r>
              <a:rPr lang="en-GB" sz="1500"/>
              <a:t>Code as soon as possible (sharpens understanding and helps to avoid feeling overwhelmed)</a:t>
            </a:r>
          </a:p>
          <a:p>
            <a:r>
              <a:rPr lang="en-GB" sz="1500"/>
              <a:t>Read through initial transcripts (notes… documents) </a:t>
            </a:r>
          </a:p>
          <a:p>
            <a:r>
              <a:rPr lang="en-GB" sz="1500"/>
              <a:t>Repeat but this time make brief notes about anything significant (key words)</a:t>
            </a:r>
          </a:p>
          <a:p>
            <a:r>
              <a:rPr lang="en-GB" sz="1500"/>
              <a:t>Review the codes </a:t>
            </a:r>
          </a:p>
          <a:p>
            <a:r>
              <a:rPr lang="en-GB" sz="1500"/>
              <a:t>Remember that codes can (and generally are) coded in more than one way </a:t>
            </a:r>
          </a:p>
          <a:p>
            <a:r>
              <a:rPr lang="en-GB" sz="1500"/>
              <a:t>Use as a mechanism for thinking about the meaning of the data and interconnections </a:t>
            </a:r>
          </a:p>
        </p:txBody>
      </p:sp>
      <p:pic>
        <p:nvPicPr>
          <p:cNvPr id="30" name="Picture 15" descr="Different coloured organisers">
            <a:extLst>
              <a:ext uri="{FF2B5EF4-FFF2-40B4-BE49-F238E27FC236}">
                <a16:creationId xmlns:a16="http://schemas.microsoft.com/office/drawing/2014/main" id="{19C7EA6C-9FD0-D3C4-55FD-BDBCA2A88CA9}"/>
              </a:ext>
            </a:extLst>
          </p:cNvPr>
          <p:cNvPicPr>
            <a:picLocks noChangeAspect="1"/>
          </p:cNvPicPr>
          <p:nvPr/>
        </p:nvPicPr>
        <p:blipFill rotWithShape="1">
          <a:blip r:embed="rId2"/>
          <a:srcRect l="19712" r="1960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56447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1FA64D7-9486-4EAA-9328-9892E7B3E15F}"/>
              </a:ext>
            </a:extLst>
          </p:cNvPr>
          <p:cNvPicPr>
            <a:picLocks noGrp="1" noChangeAspect="1"/>
          </p:cNvPicPr>
          <p:nvPr>
            <p:ph idx="1"/>
          </p:nvPr>
        </p:nvPicPr>
        <p:blipFill>
          <a:blip r:embed="rId2"/>
          <a:stretch>
            <a:fillRect/>
          </a:stretch>
        </p:blipFill>
        <p:spPr>
          <a:xfrm>
            <a:off x="2859712" y="886691"/>
            <a:ext cx="6118033" cy="5336454"/>
          </a:xfrm>
          <a:prstGeom prst="rect">
            <a:avLst/>
          </a:prstGeom>
        </p:spPr>
      </p:pic>
    </p:spTree>
    <p:extLst>
      <p:ext uri="{BB962C8B-B14F-4D97-AF65-F5344CB8AC3E}">
        <p14:creationId xmlns:p14="http://schemas.microsoft.com/office/powerpoint/2010/main" val="558166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70032C-07F3-41A1-B758-029413EC219F}"/>
              </a:ext>
            </a:extLst>
          </p:cNvPr>
          <p:cNvSpPr>
            <a:spLocks noGrp="1"/>
          </p:cNvSpPr>
          <p:nvPr>
            <p:ph type="title"/>
          </p:nvPr>
        </p:nvSpPr>
        <p:spPr>
          <a:xfrm>
            <a:off x="841248" y="548640"/>
            <a:ext cx="3600860" cy="5431536"/>
          </a:xfrm>
        </p:spPr>
        <p:txBody>
          <a:bodyPr>
            <a:normAutofit/>
          </a:bodyPr>
          <a:lstStyle/>
          <a:p>
            <a:r>
              <a:rPr lang="en-GB" sz="5400"/>
              <a:t>Three types of coding</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2FC3EC-C52F-4DA3-8930-D23931F1907F}"/>
              </a:ext>
            </a:extLst>
          </p:cNvPr>
          <p:cNvSpPr>
            <a:spLocks noGrp="1"/>
          </p:cNvSpPr>
          <p:nvPr>
            <p:ph idx="1"/>
          </p:nvPr>
        </p:nvSpPr>
        <p:spPr>
          <a:xfrm>
            <a:off x="5126418" y="552091"/>
            <a:ext cx="6224335" cy="5431536"/>
          </a:xfrm>
        </p:spPr>
        <p:txBody>
          <a:bodyPr anchor="ctr">
            <a:normAutofit/>
          </a:bodyPr>
          <a:lstStyle/>
          <a:p>
            <a:r>
              <a:rPr lang="en-GB" sz="2200"/>
              <a:t>Open coding: initial organisation of raw data to make sense of it </a:t>
            </a:r>
          </a:p>
          <a:p>
            <a:r>
              <a:rPr lang="en-GB" sz="2200"/>
              <a:t>Axial coding: interconnecting and linking the categories of codes</a:t>
            </a:r>
          </a:p>
          <a:p>
            <a:r>
              <a:rPr lang="en-GB" sz="2200"/>
              <a:t>Selective coding: formulating the story through connecting the categories </a:t>
            </a:r>
          </a:p>
        </p:txBody>
      </p:sp>
    </p:spTree>
    <p:extLst>
      <p:ext uri="{BB962C8B-B14F-4D97-AF65-F5344CB8AC3E}">
        <p14:creationId xmlns:p14="http://schemas.microsoft.com/office/powerpoint/2010/main" val="3966024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A67824-0AEB-4E38-8B29-F5C62A5AD4A8}"/>
              </a:ext>
            </a:extLst>
          </p:cNvPr>
          <p:cNvSpPr>
            <a:spLocks noGrp="1"/>
          </p:cNvSpPr>
          <p:nvPr>
            <p:ph type="title"/>
          </p:nvPr>
        </p:nvSpPr>
        <p:spPr>
          <a:xfrm>
            <a:off x="838200" y="365125"/>
            <a:ext cx="10515600" cy="1325563"/>
          </a:xfrm>
        </p:spPr>
        <p:txBody>
          <a:bodyPr>
            <a:normAutofit/>
          </a:bodyPr>
          <a:lstStyle/>
          <a:p>
            <a:r>
              <a:rPr lang="en-GB" sz="5400"/>
              <a:t>Thematic analysis </a:t>
            </a: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8DE9D6-9915-486C-80E7-F1EA6970E2AD}"/>
              </a:ext>
            </a:extLst>
          </p:cNvPr>
          <p:cNvSpPr>
            <a:spLocks noGrp="1"/>
          </p:cNvSpPr>
          <p:nvPr>
            <p:ph idx="1"/>
          </p:nvPr>
        </p:nvSpPr>
        <p:spPr>
          <a:xfrm>
            <a:off x="838200" y="1929384"/>
            <a:ext cx="10515600" cy="4251960"/>
          </a:xfrm>
        </p:spPr>
        <p:txBody>
          <a:bodyPr>
            <a:normAutofit/>
          </a:bodyPr>
          <a:lstStyle/>
          <a:p>
            <a:pPr marL="0" indent="0">
              <a:buNone/>
            </a:pPr>
            <a:r>
              <a:rPr lang="en-GB" sz="2200"/>
              <a:t>One of the most common approaches </a:t>
            </a:r>
          </a:p>
          <a:p>
            <a:r>
              <a:rPr lang="en-GB" sz="2200"/>
              <a:t>Searching for themes </a:t>
            </a:r>
          </a:p>
          <a:p>
            <a:pPr marL="0" indent="0">
              <a:buNone/>
            </a:pPr>
            <a:r>
              <a:rPr lang="en-GB" sz="2200"/>
              <a:t>What is a theme? </a:t>
            </a:r>
          </a:p>
          <a:p>
            <a:pPr>
              <a:buFontTx/>
              <a:buChar char="-"/>
            </a:pPr>
            <a:r>
              <a:rPr lang="en-GB" sz="2200"/>
              <a:t>A category identified by the analyst through their data </a:t>
            </a:r>
          </a:p>
          <a:p>
            <a:pPr>
              <a:buFontTx/>
              <a:buChar char="-"/>
            </a:pPr>
            <a:r>
              <a:rPr lang="en-GB" sz="2200"/>
              <a:t>Relates to the research focus (and possibly the research question)</a:t>
            </a:r>
          </a:p>
          <a:p>
            <a:pPr>
              <a:buFontTx/>
              <a:buChar char="-"/>
            </a:pPr>
            <a:r>
              <a:rPr lang="en-GB" sz="2200"/>
              <a:t>Builds on the codes in the transcripts </a:t>
            </a:r>
          </a:p>
          <a:p>
            <a:pPr>
              <a:buFontTx/>
              <a:buChar char="-"/>
            </a:pPr>
            <a:r>
              <a:rPr lang="en-GB" sz="2200"/>
              <a:t>Provides the basis for an understanding of the data that can make a theoretical contribution to the research focus </a:t>
            </a:r>
          </a:p>
          <a:p>
            <a:pPr marL="0" indent="0">
              <a:buNone/>
            </a:pPr>
            <a:endParaRPr lang="en-GB" sz="2200"/>
          </a:p>
          <a:p>
            <a:endParaRPr lang="en-GB" sz="2200"/>
          </a:p>
        </p:txBody>
      </p:sp>
    </p:spTree>
    <p:extLst>
      <p:ext uri="{BB962C8B-B14F-4D97-AF65-F5344CB8AC3E}">
        <p14:creationId xmlns:p14="http://schemas.microsoft.com/office/powerpoint/2010/main" val="12952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C4F57-924F-4B5E-A006-A5701340EB3D}"/>
              </a:ext>
            </a:extLst>
          </p:cNvPr>
          <p:cNvSpPr>
            <a:spLocks noGrp="1"/>
          </p:cNvSpPr>
          <p:nvPr>
            <p:ph type="title"/>
          </p:nvPr>
        </p:nvSpPr>
        <p:spPr>
          <a:xfrm>
            <a:off x="841248" y="548640"/>
            <a:ext cx="3600860" cy="5431536"/>
          </a:xfrm>
        </p:spPr>
        <p:txBody>
          <a:bodyPr>
            <a:normAutofit/>
          </a:bodyPr>
          <a:lstStyle/>
          <a:p>
            <a:r>
              <a:rPr lang="en-GB" sz="5000"/>
              <a:t>Identifying themes, patterns and relationships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F6EDBE-12A2-411C-A86D-FFA370B0522E}"/>
              </a:ext>
            </a:extLst>
          </p:cNvPr>
          <p:cNvSpPr>
            <a:spLocks noGrp="1"/>
          </p:cNvSpPr>
          <p:nvPr>
            <p:ph idx="1"/>
          </p:nvPr>
        </p:nvSpPr>
        <p:spPr>
          <a:xfrm>
            <a:off x="5126418" y="552091"/>
            <a:ext cx="6224335" cy="5431536"/>
          </a:xfrm>
        </p:spPr>
        <p:txBody>
          <a:bodyPr anchor="ctr">
            <a:normAutofit/>
          </a:bodyPr>
          <a:lstStyle/>
          <a:p>
            <a:r>
              <a:rPr lang="en-GB" sz="2200"/>
              <a:t>There is no universally applicable techniques that can be applied to generate findings </a:t>
            </a:r>
          </a:p>
          <a:p>
            <a:r>
              <a:rPr lang="en-GB" sz="2200"/>
              <a:t>Analytical and critical thinking skills of the researcher plays a significant role </a:t>
            </a:r>
          </a:p>
          <a:p>
            <a:r>
              <a:rPr lang="en-GB" sz="2200"/>
              <a:t>As such, no study can be repeated that will generate the same results </a:t>
            </a:r>
          </a:p>
          <a:p>
            <a:r>
              <a:rPr lang="en-GB" sz="2200"/>
              <a:t>However, there are sets of techniques to identify themes, relationships and relationships within the sample group in relation to the codes that have been generated in the previous stage </a:t>
            </a:r>
          </a:p>
        </p:txBody>
      </p:sp>
    </p:spTree>
    <p:extLst>
      <p:ext uri="{BB962C8B-B14F-4D97-AF65-F5344CB8AC3E}">
        <p14:creationId xmlns:p14="http://schemas.microsoft.com/office/powerpoint/2010/main" val="2485426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0F5982-86F8-469F-99CB-5019F2341674}"/>
              </a:ext>
            </a:extLst>
          </p:cNvPr>
          <p:cNvSpPr>
            <a:spLocks noGrp="1"/>
          </p:cNvSpPr>
          <p:nvPr>
            <p:ph type="title"/>
          </p:nvPr>
        </p:nvSpPr>
        <p:spPr>
          <a:xfrm>
            <a:off x="640080" y="325369"/>
            <a:ext cx="4368602" cy="1956841"/>
          </a:xfrm>
        </p:spPr>
        <p:txBody>
          <a:bodyPr anchor="b">
            <a:normAutofit/>
          </a:bodyPr>
          <a:lstStyle/>
          <a:p>
            <a:r>
              <a:rPr lang="en-GB" sz="5400"/>
              <a:t>Look out for: </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D20C33-3CEC-4420-BE79-E16818D58656}"/>
              </a:ext>
            </a:extLst>
          </p:cNvPr>
          <p:cNvSpPr>
            <a:spLocks noGrp="1"/>
          </p:cNvSpPr>
          <p:nvPr>
            <p:ph idx="1"/>
          </p:nvPr>
        </p:nvSpPr>
        <p:spPr>
          <a:xfrm>
            <a:off x="640080" y="2872899"/>
            <a:ext cx="4243589" cy="3320668"/>
          </a:xfrm>
        </p:spPr>
        <p:txBody>
          <a:bodyPr>
            <a:normAutofit/>
          </a:bodyPr>
          <a:lstStyle/>
          <a:p>
            <a:r>
              <a:rPr lang="en-GB" sz="2000"/>
              <a:t>Repetitions – topics that keep coming up </a:t>
            </a:r>
          </a:p>
          <a:p>
            <a:r>
              <a:rPr lang="en-GB" sz="2000"/>
              <a:t>Local expressions – unfamiliar or used in an unfamiliar way </a:t>
            </a:r>
          </a:p>
          <a:p>
            <a:r>
              <a:rPr lang="en-GB" sz="2000"/>
              <a:t>Transitions – how the topic shifts </a:t>
            </a:r>
          </a:p>
          <a:p>
            <a:r>
              <a:rPr lang="en-GB" sz="2000"/>
              <a:t>Similarities and differences </a:t>
            </a:r>
          </a:p>
          <a:p>
            <a:r>
              <a:rPr lang="en-GB" sz="2000"/>
              <a:t>Missing data </a:t>
            </a:r>
          </a:p>
          <a:p>
            <a:r>
              <a:rPr lang="en-GB" sz="2000"/>
              <a:t>Theory related material – concepts as a springboard for themes </a:t>
            </a:r>
          </a:p>
        </p:txBody>
      </p:sp>
      <p:pic>
        <p:nvPicPr>
          <p:cNvPr id="16" name="Picture 15" descr="Colour pencils drawing curves on background">
            <a:extLst>
              <a:ext uri="{FF2B5EF4-FFF2-40B4-BE49-F238E27FC236}">
                <a16:creationId xmlns:a16="http://schemas.microsoft.com/office/drawing/2014/main" id="{4C897BD1-823F-5EBD-FF15-458A4B23F511}"/>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82528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C14549-BD03-B4F6-67A8-DCFA56CA6EDC}"/>
              </a:ext>
            </a:extLst>
          </p:cNvPr>
          <p:cNvSpPr>
            <a:spLocks noGrp="1"/>
          </p:cNvSpPr>
          <p:nvPr>
            <p:ph type="title"/>
          </p:nvPr>
        </p:nvSpPr>
        <p:spPr>
          <a:xfrm>
            <a:off x="838200" y="365125"/>
            <a:ext cx="10515600" cy="1325563"/>
          </a:xfrm>
        </p:spPr>
        <p:txBody>
          <a:bodyPr>
            <a:normAutofit/>
          </a:bodyPr>
          <a:lstStyle/>
          <a:p>
            <a:r>
              <a:rPr lang="en-GB" sz="5400"/>
              <a:t>Visual mapping techniques</a:t>
            </a:r>
          </a:p>
        </p:txBody>
      </p:sp>
      <p:sp>
        <p:nvSpPr>
          <p:cNvPr id="1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EA680973-7EFF-1F67-02B1-E40EA2A6C281}"/>
              </a:ext>
            </a:extLst>
          </p:cNvPr>
          <p:cNvGraphicFramePr>
            <a:graphicFrameLocks noGrp="1"/>
          </p:cNvGraphicFramePr>
          <p:nvPr>
            <p:ph idx="1"/>
            <p:extLst>
              <p:ext uri="{D42A27DB-BD31-4B8C-83A1-F6EECF244321}">
                <p14:modId xmlns:p14="http://schemas.microsoft.com/office/powerpoint/2010/main" val="24369835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69369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01B538-0FC5-D40F-90A4-776FAA262195}"/>
              </a:ext>
            </a:extLst>
          </p:cNvPr>
          <p:cNvSpPr>
            <a:spLocks noGrp="1"/>
          </p:cNvSpPr>
          <p:nvPr>
            <p:ph type="title"/>
          </p:nvPr>
        </p:nvSpPr>
        <p:spPr>
          <a:xfrm>
            <a:off x="838200" y="365125"/>
            <a:ext cx="10515600" cy="1325563"/>
          </a:xfrm>
        </p:spPr>
        <p:txBody>
          <a:bodyPr>
            <a:normAutofit/>
          </a:bodyPr>
          <a:lstStyle/>
          <a:p>
            <a:r>
              <a:rPr lang="en-GB" sz="5400"/>
              <a:t>Similarities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71E8AFD8-63B5-29EE-050B-22AFFA0E1B1A}"/>
              </a:ext>
            </a:extLst>
          </p:cNvPr>
          <p:cNvSpPr>
            <a:spLocks noGrp="1"/>
          </p:cNvSpPr>
          <p:nvPr>
            <p:ph idx="1"/>
          </p:nvPr>
        </p:nvSpPr>
        <p:spPr>
          <a:xfrm>
            <a:off x="838200" y="1929384"/>
            <a:ext cx="10515600" cy="4251960"/>
          </a:xfrm>
        </p:spPr>
        <p:txBody>
          <a:bodyPr>
            <a:normAutofit/>
          </a:bodyPr>
          <a:lstStyle/>
          <a:p>
            <a:pPr marL="0" indent="0">
              <a:buNone/>
            </a:pPr>
            <a:r>
              <a:rPr lang="en-GB" sz="2200" dirty="0"/>
              <a:t>Within different analysis approaches, all tend to: </a:t>
            </a:r>
          </a:p>
          <a:p>
            <a:r>
              <a:rPr lang="en-GB" sz="2200" dirty="0"/>
              <a:t>Begin with raw data input (field notes, transcripts, archival documents)</a:t>
            </a:r>
          </a:p>
          <a:p>
            <a:r>
              <a:rPr lang="en-GB" sz="2200" dirty="0"/>
              <a:t>Identify common concepts and themes (adding meaning)</a:t>
            </a:r>
          </a:p>
          <a:p>
            <a:r>
              <a:rPr lang="en-GB" sz="2200" dirty="0"/>
              <a:t>Code sets (qualitative clustering) – grouping, adding, dropping until themes become clearer </a:t>
            </a:r>
          </a:p>
          <a:p>
            <a:r>
              <a:rPr lang="en-GB" sz="2200" dirty="0"/>
              <a:t>Major themes and subthemes </a:t>
            </a:r>
          </a:p>
        </p:txBody>
      </p:sp>
    </p:spTree>
    <p:extLst>
      <p:ext uri="{BB962C8B-B14F-4D97-AF65-F5344CB8AC3E}">
        <p14:creationId xmlns:p14="http://schemas.microsoft.com/office/powerpoint/2010/main" val="3843973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552845-2ED4-41B7-9885-4910400CA0A2}"/>
              </a:ext>
            </a:extLst>
          </p:cNvPr>
          <p:cNvSpPr>
            <a:spLocks noGrp="1"/>
          </p:cNvSpPr>
          <p:nvPr>
            <p:ph type="title"/>
          </p:nvPr>
        </p:nvSpPr>
        <p:spPr>
          <a:xfrm>
            <a:off x="841248" y="548640"/>
            <a:ext cx="3600860" cy="5431536"/>
          </a:xfrm>
        </p:spPr>
        <p:txBody>
          <a:bodyPr>
            <a:normAutofit/>
          </a:bodyPr>
          <a:lstStyle/>
          <a:p>
            <a:r>
              <a:rPr lang="en-GB" sz="5000"/>
              <a:t>Summarising the data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D24400-B406-42D7-A939-632EFC85EB6A}"/>
              </a:ext>
            </a:extLst>
          </p:cNvPr>
          <p:cNvSpPr>
            <a:spLocks noGrp="1"/>
          </p:cNvSpPr>
          <p:nvPr>
            <p:ph idx="1"/>
          </p:nvPr>
        </p:nvSpPr>
        <p:spPr>
          <a:xfrm>
            <a:off x="5126418" y="552091"/>
            <a:ext cx="6224335" cy="5431536"/>
          </a:xfrm>
        </p:spPr>
        <p:txBody>
          <a:bodyPr anchor="ctr">
            <a:normAutofit/>
          </a:bodyPr>
          <a:lstStyle/>
          <a:p>
            <a:r>
              <a:rPr lang="en-GB" sz="2200" dirty="0"/>
              <a:t>Link the research findings to the research question – does the data answer the question? </a:t>
            </a:r>
          </a:p>
          <a:p>
            <a:r>
              <a:rPr lang="en-GB" sz="2200" dirty="0"/>
              <a:t>Saturation reached? </a:t>
            </a:r>
          </a:p>
          <a:p>
            <a:r>
              <a:rPr lang="en-GB" sz="2200" dirty="0"/>
              <a:t>If breadth has been traded for depth, make sure there is depth (richness and nuance)</a:t>
            </a:r>
          </a:p>
          <a:p>
            <a:r>
              <a:rPr lang="en-GB" sz="2200" dirty="0"/>
              <a:t>Use quotes from the transcript to highlight themes and contradictions</a:t>
            </a:r>
          </a:p>
          <a:p>
            <a:endParaRPr lang="en-GB" sz="2200" dirty="0"/>
          </a:p>
          <a:p>
            <a:endParaRPr lang="en-GB" sz="2200" dirty="0"/>
          </a:p>
          <a:p>
            <a:r>
              <a:rPr lang="en-GB" sz="2200" dirty="0"/>
              <a:t>Note: the process of qualitative data analysis offered here is general and depending on the study, different methods of analysis may be required.</a:t>
            </a:r>
          </a:p>
        </p:txBody>
      </p:sp>
    </p:spTree>
    <p:extLst>
      <p:ext uri="{BB962C8B-B14F-4D97-AF65-F5344CB8AC3E}">
        <p14:creationId xmlns:p14="http://schemas.microsoft.com/office/powerpoint/2010/main" val="37984587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3ABD8C-78FF-F419-3719-D0F7B7D79735}"/>
              </a:ext>
            </a:extLst>
          </p:cNvPr>
          <p:cNvSpPr>
            <a:spLocks noGrp="1"/>
          </p:cNvSpPr>
          <p:nvPr>
            <p:ph type="title"/>
          </p:nvPr>
        </p:nvSpPr>
        <p:spPr>
          <a:xfrm>
            <a:off x="841248" y="548640"/>
            <a:ext cx="3600860" cy="5431536"/>
          </a:xfrm>
        </p:spPr>
        <p:txBody>
          <a:bodyPr>
            <a:normAutofit/>
          </a:bodyPr>
          <a:lstStyle/>
          <a:p>
            <a:r>
              <a:rPr lang="en-GB" sz="5400" dirty="0"/>
              <a:t>Writing up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6DB572-CFE4-6303-9750-8AAC2A89E14F}"/>
              </a:ext>
            </a:extLst>
          </p:cNvPr>
          <p:cNvSpPr>
            <a:spLocks noGrp="1"/>
          </p:cNvSpPr>
          <p:nvPr>
            <p:ph idx="1"/>
          </p:nvPr>
        </p:nvSpPr>
        <p:spPr>
          <a:xfrm>
            <a:off x="5126418" y="552091"/>
            <a:ext cx="6224335" cy="5431536"/>
          </a:xfrm>
        </p:spPr>
        <p:txBody>
          <a:bodyPr anchor="ctr">
            <a:normAutofit/>
          </a:bodyPr>
          <a:lstStyle/>
          <a:p>
            <a:r>
              <a:rPr lang="en-GB" sz="2200" dirty="0"/>
              <a:t>Balance ‘showing’ the data and ‘telling’ the findings - enough data for the reader to make a judgement about its validity (trustworthiness)</a:t>
            </a:r>
          </a:p>
          <a:p>
            <a:r>
              <a:rPr lang="en-GB" sz="2200" dirty="0"/>
              <a:t>Avoid objectivity if it is at the expense of unique insight </a:t>
            </a:r>
          </a:p>
          <a:p>
            <a:r>
              <a:rPr lang="en-GB" sz="2200" dirty="0"/>
              <a:t>Access to closed communities; identified patterns in complex data; deep expertise to problems</a:t>
            </a:r>
          </a:p>
          <a:p>
            <a:r>
              <a:rPr lang="en-GB" sz="2200" dirty="0"/>
              <a:t>Plausible generalisability is enough and realistic </a:t>
            </a:r>
          </a:p>
        </p:txBody>
      </p:sp>
    </p:spTree>
    <p:extLst>
      <p:ext uri="{BB962C8B-B14F-4D97-AF65-F5344CB8AC3E}">
        <p14:creationId xmlns:p14="http://schemas.microsoft.com/office/powerpoint/2010/main" val="13148831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29D4-DAF8-48CE-ACB9-A2C6F7070053}"/>
              </a:ext>
            </a:extLst>
          </p:cNvPr>
          <p:cNvSpPr>
            <a:spLocks noGrp="1"/>
          </p:cNvSpPr>
          <p:nvPr>
            <p:ph type="title"/>
          </p:nvPr>
        </p:nvSpPr>
        <p:spPr>
          <a:xfrm>
            <a:off x="4965430" y="629268"/>
            <a:ext cx="6586491" cy="1286160"/>
          </a:xfrm>
        </p:spPr>
        <p:txBody>
          <a:bodyPr anchor="b">
            <a:normAutofit/>
          </a:bodyPr>
          <a:lstStyle/>
          <a:p>
            <a:r>
              <a:rPr lang="en-GB" sz="4100"/>
              <a:t>Computer assisted qualitative data analysis </a:t>
            </a:r>
          </a:p>
        </p:txBody>
      </p:sp>
      <p:sp>
        <p:nvSpPr>
          <p:cNvPr id="3" name="Content Placeholder 2">
            <a:extLst>
              <a:ext uri="{FF2B5EF4-FFF2-40B4-BE49-F238E27FC236}">
                <a16:creationId xmlns:a16="http://schemas.microsoft.com/office/drawing/2014/main" id="{557812C8-D2D6-48D3-A5AC-9A00C1E7C30C}"/>
              </a:ext>
            </a:extLst>
          </p:cNvPr>
          <p:cNvSpPr>
            <a:spLocks noGrp="1"/>
          </p:cNvSpPr>
          <p:nvPr>
            <p:ph idx="1"/>
          </p:nvPr>
        </p:nvSpPr>
        <p:spPr>
          <a:xfrm>
            <a:off x="4965431" y="2438400"/>
            <a:ext cx="6586489" cy="3785419"/>
          </a:xfrm>
        </p:spPr>
        <p:txBody>
          <a:bodyPr>
            <a:normAutofit/>
          </a:bodyPr>
          <a:lstStyle/>
          <a:p>
            <a:pPr marL="0" indent="0">
              <a:buNone/>
            </a:pPr>
            <a:r>
              <a:rPr lang="en-GB" sz="2000"/>
              <a:t>NVivo; Atlas ti; Max QDA and others. </a:t>
            </a:r>
          </a:p>
          <a:p>
            <a:r>
              <a:rPr lang="en-GB" sz="2000"/>
              <a:t>Cannot help with decisions about the coding </a:t>
            </a:r>
          </a:p>
          <a:p>
            <a:r>
              <a:rPr lang="en-GB" sz="2000"/>
              <a:t>Cannot help with interpretation of the findings </a:t>
            </a:r>
          </a:p>
          <a:p>
            <a:r>
              <a:rPr lang="en-GB" sz="2000"/>
              <a:t>Can help with clerical tasks </a:t>
            </a:r>
          </a:p>
          <a:p>
            <a:r>
              <a:rPr lang="en-GB" sz="2000"/>
              <a:t>Useful for larger data sets </a:t>
            </a:r>
          </a:p>
          <a:p>
            <a:r>
              <a:rPr lang="en-GB" sz="2000"/>
              <a:t>Can index the transcripts </a:t>
            </a:r>
          </a:p>
          <a:p>
            <a:r>
              <a:rPr lang="en-GB" sz="2000"/>
              <a:t>Group data together to categories or themes </a:t>
            </a:r>
          </a:p>
          <a:p>
            <a:r>
              <a:rPr lang="en-GB" sz="2000"/>
              <a:t>Concrete links </a:t>
            </a:r>
          </a:p>
        </p:txBody>
      </p:sp>
      <p:pic>
        <p:nvPicPr>
          <p:cNvPr id="16" name="Picture 15" descr="Hands on keyboard and mouse">
            <a:extLst>
              <a:ext uri="{FF2B5EF4-FFF2-40B4-BE49-F238E27FC236}">
                <a16:creationId xmlns:a16="http://schemas.microsoft.com/office/drawing/2014/main" id="{CB77633A-335F-8AD1-91C9-42107256E6DA}"/>
              </a:ext>
            </a:extLst>
          </p:cNvPr>
          <p:cNvPicPr>
            <a:picLocks noChangeAspect="1"/>
          </p:cNvPicPr>
          <p:nvPr/>
        </p:nvPicPr>
        <p:blipFill rotWithShape="1">
          <a:blip r:embed="rId2"/>
          <a:srcRect l="35466" r="19415" b="-1"/>
          <a:stretch/>
        </p:blipFill>
        <p:spPr>
          <a:xfrm>
            <a:off x="20" y="10"/>
            <a:ext cx="4635571" cy="6857990"/>
          </a:xfrm>
          <a:prstGeom prst="rect">
            <a:avLst/>
          </a:prstGeom>
          <a:effectLst/>
        </p:spPr>
      </p:pic>
      <p:cxnSp>
        <p:nvCxnSpPr>
          <p:cNvPr id="20" name="Straight Connector 1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774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215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46E36B-E8CA-E62E-ED04-8D731A9697FA}"/>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Social and cultural context of research </a:t>
            </a:r>
          </a:p>
        </p:txBody>
      </p:sp>
      <p:pic>
        <p:nvPicPr>
          <p:cNvPr id="7" name="Graphic 6" descr="Users">
            <a:extLst>
              <a:ext uri="{FF2B5EF4-FFF2-40B4-BE49-F238E27FC236}">
                <a16:creationId xmlns:a16="http://schemas.microsoft.com/office/drawing/2014/main" id="{FF476140-7E4E-96B2-7804-D45644A375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38724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3B6A5-254F-F57F-0989-8BAC742DFE9F}"/>
              </a:ext>
            </a:extLst>
          </p:cNvPr>
          <p:cNvSpPr>
            <a:spLocks noGrp="1"/>
          </p:cNvSpPr>
          <p:nvPr>
            <p:ph type="title"/>
          </p:nvPr>
        </p:nvSpPr>
        <p:spPr>
          <a:xfrm>
            <a:off x="838200" y="365126"/>
            <a:ext cx="10515600" cy="1306440"/>
          </a:xfrm>
        </p:spPr>
        <p:txBody>
          <a:bodyPr>
            <a:normAutofit/>
          </a:bodyPr>
          <a:lstStyle/>
          <a:p>
            <a:r>
              <a:rPr lang="en-GB" sz="4000"/>
              <a:t>Context and design research </a:t>
            </a:r>
          </a:p>
        </p:txBody>
      </p:sp>
      <p:pic>
        <p:nvPicPr>
          <p:cNvPr id="22" name="Picture 19">
            <a:extLst>
              <a:ext uri="{FF2B5EF4-FFF2-40B4-BE49-F238E27FC236}">
                <a16:creationId xmlns:a16="http://schemas.microsoft.com/office/drawing/2014/main" id="{1A66EDBF-5800-8125-6655-B61C53DF2A23}"/>
              </a:ext>
            </a:extLst>
          </p:cNvPr>
          <p:cNvPicPr>
            <a:picLocks noChangeAspect="1"/>
          </p:cNvPicPr>
          <p:nvPr/>
        </p:nvPicPr>
        <p:blipFill rotWithShape="1">
          <a:blip r:embed="rId2"/>
          <a:srcRect l="13092" r="26677" b="1"/>
          <a:stretch/>
        </p:blipFill>
        <p:spPr>
          <a:xfrm>
            <a:off x="7989296" y="1843285"/>
            <a:ext cx="3364502" cy="3728611"/>
          </a:xfrm>
          <a:prstGeom prst="rect">
            <a:avLst/>
          </a:prstGeom>
        </p:spPr>
      </p:pic>
      <p:graphicFrame>
        <p:nvGraphicFramePr>
          <p:cNvPr id="23" name="Content Placeholder 2">
            <a:extLst>
              <a:ext uri="{FF2B5EF4-FFF2-40B4-BE49-F238E27FC236}">
                <a16:creationId xmlns:a16="http://schemas.microsoft.com/office/drawing/2014/main" id="{0A774E55-44A0-892F-A06D-2C153759DDC1}"/>
              </a:ext>
            </a:extLst>
          </p:cNvPr>
          <p:cNvGraphicFramePr>
            <a:graphicFrameLocks noGrp="1"/>
          </p:cNvGraphicFramePr>
          <p:nvPr>
            <p:ph idx="1"/>
          </p:nvPr>
        </p:nvGraphicFramePr>
        <p:xfrm>
          <a:off x="838200" y="1825625"/>
          <a:ext cx="6714066" cy="430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1273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F8BF-A20E-B8E5-7E25-2358FD03C5FA}"/>
              </a:ext>
            </a:extLst>
          </p:cNvPr>
          <p:cNvSpPr>
            <a:spLocks noGrp="1"/>
          </p:cNvSpPr>
          <p:nvPr>
            <p:ph type="title"/>
          </p:nvPr>
        </p:nvSpPr>
        <p:spPr>
          <a:xfrm>
            <a:off x="6739128" y="638089"/>
            <a:ext cx="4818888" cy="1476801"/>
          </a:xfrm>
        </p:spPr>
        <p:txBody>
          <a:bodyPr anchor="b">
            <a:normAutofit/>
          </a:bodyPr>
          <a:lstStyle/>
          <a:p>
            <a:r>
              <a:rPr lang="en-GB" sz="5400"/>
              <a:t>Social context: </a:t>
            </a:r>
          </a:p>
        </p:txBody>
      </p:sp>
      <p:pic>
        <p:nvPicPr>
          <p:cNvPr id="7" name="Graphic 6" descr="Onboarding">
            <a:extLst>
              <a:ext uri="{FF2B5EF4-FFF2-40B4-BE49-F238E27FC236}">
                <a16:creationId xmlns:a16="http://schemas.microsoft.com/office/drawing/2014/main" id="{EA077122-C3C5-323C-F75E-E2CDD18517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936" y="699516"/>
            <a:ext cx="5458968" cy="5458968"/>
          </a:xfrm>
          <a:prstGeom prst="rect">
            <a:avLst/>
          </a:prstGeom>
        </p:spPr>
      </p:pic>
      <p:sp>
        <p:nvSpPr>
          <p:cNvPr id="3" name="Content Placeholder 2">
            <a:extLst>
              <a:ext uri="{FF2B5EF4-FFF2-40B4-BE49-F238E27FC236}">
                <a16:creationId xmlns:a16="http://schemas.microsoft.com/office/drawing/2014/main" id="{71C0E657-B591-63AB-171C-726834B9C721}"/>
              </a:ext>
            </a:extLst>
          </p:cNvPr>
          <p:cNvSpPr>
            <a:spLocks noGrp="1"/>
          </p:cNvSpPr>
          <p:nvPr>
            <p:ph idx="1"/>
          </p:nvPr>
        </p:nvSpPr>
        <p:spPr>
          <a:xfrm>
            <a:off x="6739128" y="2664886"/>
            <a:ext cx="4818888" cy="3550789"/>
          </a:xfrm>
        </p:spPr>
        <p:txBody>
          <a:bodyPr anchor="t">
            <a:normAutofit/>
          </a:bodyPr>
          <a:lstStyle/>
          <a:p>
            <a:r>
              <a:rPr lang="en-GB" sz="1500"/>
              <a:t>Creative problem solvers (yet creativity brings risk)</a:t>
            </a:r>
          </a:p>
          <a:p>
            <a:r>
              <a:rPr lang="en-GB" sz="1500"/>
              <a:t>Solutions to complex social, economic and environmental problems </a:t>
            </a:r>
          </a:p>
          <a:p>
            <a:r>
              <a:rPr lang="en-GB" sz="1500"/>
              <a:t>Understanding the needs and requirements of users, communities, society and the environment </a:t>
            </a:r>
          </a:p>
          <a:p>
            <a:r>
              <a:rPr lang="en-GB" sz="1500"/>
              <a:t>Working with clients, users, communities and stakeholders </a:t>
            </a:r>
          </a:p>
          <a:p>
            <a:r>
              <a:rPr lang="en-GB" sz="1500"/>
              <a:t>Understanding the constraints and potential impacts of proposed solutions </a:t>
            </a:r>
          </a:p>
          <a:p>
            <a:r>
              <a:rPr lang="en-GB" sz="1500"/>
              <a:t>Conflict (employers and clients) </a:t>
            </a:r>
          </a:p>
          <a:p>
            <a:endParaRPr lang="en-GB" sz="1500"/>
          </a:p>
          <a:p>
            <a:pPr marL="0" indent="0">
              <a:buNone/>
            </a:pPr>
            <a:r>
              <a:rPr lang="en-GB" sz="1500"/>
              <a:t>(Lawlor, 2016) </a:t>
            </a:r>
          </a:p>
        </p:txBody>
      </p:sp>
    </p:spTree>
    <p:extLst>
      <p:ext uri="{BB962C8B-B14F-4D97-AF65-F5344CB8AC3E}">
        <p14:creationId xmlns:p14="http://schemas.microsoft.com/office/powerpoint/2010/main" val="3222412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10650BA-D090-4A23-98E3-B48BBAEA9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globe">
            <a:extLst>
              <a:ext uri="{FF2B5EF4-FFF2-40B4-BE49-F238E27FC236}">
                <a16:creationId xmlns:a16="http://schemas.microsoft.com/office/drawing/2014/main" id="{5AD4D460-2850-6896-2D9D-4B667553CB4F}"/>
              </a:ext>
            </a:extLst>
          </p:cNvPr>
          <p:cNvPicPr>
            <a:picLocks noChangeAspect="1"/>
          </p:cNvPicPr>
          <p:nvPr/>
        </p:nvPicPr>
        <p:blipFill rotWithShape="1">
          <a:blip r:embed="rId2"/>
          <a:srcRect l="24800" r="24423" b="1"/>
          <a:stretch/>
        </p:blipFill>
        <p:spPr>
          <a:xfrm>
            <a:off x="-9527" y="3725"/>
            <a:ext cx="5846165" cy="6850548"/>
          </a:xfrm>
          <a:prstGeom prst="rect">
            <a:avLst/>
          </a:prstGeom>
        </p:spPr>
      </p:pic>
      <p:grpSp>
        <p:nvGrpSpPr>
          <p:cNvPr id="12" name="Group 11">
            <a:extLst>
              <a:ext uri="{FF2B5EF4-FFF2-40B4-BE49-F238E27FC236}">
                <a16:creationId xmlns:a16="http://schemas.microsoft.com/office/drawing/2014/main" id="{FFB939B9-73CE-4644-87BB-72AEBF0011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27" y="-6558"/>
            <a:ext cx="6254832" cy="6874766"/>
            <a:chOff x="-9149" y="3725"/>
            <a:chExt cx="6254832" cy="6887203"/>
          </a:xfrm>
        </p:grpSpPr>
        <p:sp>
          <p:nvSpPr>
            <p:cNvPr id="13" name="Freeform: Shape 12">
              <a:extLst>
                <a:ext uri="{FF2B5EF4-FFF2-40B4-BE49-F238E27FC236}">
                  <a16:creationId xmlns:a16="http://schemas.microsoft.com/office/drawing/2014/main" id="{15F2A0CF-7879-4629-AC2B-4069D77A3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8645"/>
              <a:ext cx="5933139" cy="6387893"/>
            </a:xfrm>
            <a:custGeom>
              <a:avLst/>
              <a:gdLst>
                <a:gd name="connsiteX0" fmla="*/ 5852909 w 5933139"/>
                <a:gd name="connsiteY0" fmla="*/ 2469528 h 6335678"/>
                <a:gd name="connsiteX1" fmla="*/ 5830799 w 5933139"/>
                <a:gd name="connsiteY1" fmla="*/ 2394015 h 6335678"/>
                <a:gd name="connsiteX2" fmla="*/ 5805878 w 5933139"/>
                <a:gd name="connsiteY2" fmla="*/ 2319439 h 6335678"/>
                <a:gd name="connsiteX3" fmla="*/ 5778708 w 5933139"/>
                <a:gd name="connsiteY3" fmla="*/ 2245800 h 6335678"/>
                <a:gd name="connsiteX4" fmla="*/ 5652978 w 5933139"/>
                <a:gd name="connsiteY4" fmla="*/ 1959675 h 6335678"/>
                <a:gd name="connsiteX5" fmla="*/ 5327691 w 5933139"/>
                <a:gd name="connsiteY5" fmla="*/ 1432958 h 6335678"/>
                <a:gd name="connsiteX6" fmla="*/ 4921458 w 5933139"/>
                <a:gd name="connsiteY6" fmla="*/ 973322 h 6335678"/>
                <a:gd name="connsiteX7" fmla="*/ 4450018 w 5933139"/>
                <a:gd name="connsiteY7" fmla="*/ 586764 h 6335678"/>
                <a:gd name="connsiteX8" fmla="*/ 4193311 w 5933139"/>
                <a:gd name="connsiteY8" fmla="*/ 423558 h 6335678"/>
                <a:gd name="connsiteX9" fmla="*/ 3924237 w 5933139"/>
                <a:gd name="connsiteY9" fmla="*/ 281901 h 6335678"/>
                <a:gd name="connsiteX10" fmla="*/ 3352175 w 5933139"/>
                <a:gd name="connsiteY10" fmla="*/ 75786 h 6335678"/>
                <a:gd name="connsiteX11" fmla="*/ 3051997 w 5933139"/>
                <a:gd name="connsiteY11" fmla="*/ 19011 h 6335678"/>
                <a:gd name="connsiteX12" fmla="*/ 2745823 w 5933139"/>
                <a:gd name="connsiteY12" fmla="*/ 86 h 6335678"/>
                <a:gd name="connsiteX13" fmla="*/ 2141720 w 5933139"/>
                <a:gd name="connsiteY13" fmla="*/ 55550 h 6335678"/>
                <a:gd name="connsiteX14" fmla="*/ 1551295 w 5933139"/>
                <a:gd name="connsiteY14" fmla="*/ 216319 h 6335678"/>
                <a:gd name="connsiteX15" fmla="*/ 1001718 w 5933139"/>
                <a:gd name="connsiteY15" fmla="*/ 498134 h 6335678"/>
                <a:gd name="connsiteX16" fmla="*/ 754755 w 5933139"/>
                <a:gd name="connsiteY16" fmla="*/ 685886 h 6335678"/>
                <a:gd name="connsiteX17" fmla="*/ 533462 w 5933139"/>
                <a:gd name="connsiteY17" fmla="*/ 903056 h 6335678"/>
                <a:gd name="connsiteX18" fmla="*/ 0 w 5933139"/>
                <a:gd name="connsiteY18" fmla="*/ 1646568 h 6335678"/>
                <a:gd name="connsiteX19" fmla="*/ 0 w 5933139"/>
                <a:gd name="connsiteY19" fmla="*/ 4709059 h 6335678"/>
                <a:gd name="connsiteX20" fmla="*/ 120671 w 5933139"/>
                <a:gd name="connsiteY20" fmla="*/ 4907491 h 6335678"/>
                <a:gd name="connsiteX21" fmla="*/ 507979 w 5933139"/>
                <a:gd name="connsiteY21" fmla="*/ 5384178 h 6335678"/>
                <a:gd name="connsiteX22" fmla="*/ 972112 w 5933139"/>
                <a:gd name="connsiteY22" fmla="*/ 5778607 h 6335678"/>
                <a:gd name="connsiteX23" fmla="*/ 1229943 w 5933139"/>
                <a:gd name="connsiteY23" fmla="*/ 5939939 h 6335678"/>
                <a:gd name="connsiteX24" fmla="*/ 1502389 w 5933139"/>
                <a:gd name="connsiteY24" fmla="*/ 6073913 h 6335678"/>
                <a:gd name="connsiteX25" fmla="*/ 2673870 w 5933139"/>
                <a:gd name="connsiteY25" fmla="*/ 6333993 h 6335678"/>
                <a:gd name="connsiteX26" fmla="*/ 2749196 w 5933139"/>
                <a:gd name="connsiteY26" fmla="*/ 6335679 h 6335678"/>
                <a:gd name="connsiteX27" fmla="*/ 2787983 w 5933139"/>
                <a:gd name="connsiteY27" fmla="*/ 6335492 h 6335678"/>
                <a:gd name="connsiteX28" fmla="*/ 2826770 w 5933139"/>
                <a:gd name="connsiteY28" fmla="*/ 6334368 h 6335678"/>
                <a:gd name="connsiteX29" fmla="*/ 2981918 w 5933139"/>
                <a:gd name="connsiteY29" fmla="*/ 6319939 h 6335678"/>
                <a:gd name="connsiteX30" fmla="*/ 3285282 w 5933139"/>
                <a:gd name="connsiteY30" fmla="*/ 6241803 h 6335678"/>
                <a:gd name="connsiteX31" fmla="*/ 3566347 w 5933139"/>
                <a:gd name="connsiteY31" fmla="*/ 6104831 h 6335678"/>
                <a:gd name="connsiteX32" fmla="*/ 3818369 w 5933139"/>
                <a:gd name="connsiteY32" fmla="*/ 5926823 h 6335678"/>
                <a:gd name="connsiteX33" fmla="*/ 4044908 w 5933139"/>
                <a:gd name="connsiteY33" fmla="*/ 5726329 h 6335678"/>
                <a:gd name="connsiteX34" fmla="*/ 4151151 w 5933139"/>
                <a:gd name="connsiteY34" fmla="*/ 5622147 h 6335678"/>
                <a:gd name="connsiteX35" fmla="*/ 4253834 w 5933139"/>
                <a:gd name="connsiteY35" fmla="*/ 5516841 h 6335678"/>
                <a:gd name="connsiteX36" fmla="*/ 4452453 w 5933139"/>
                <a:gd name="connsiteY36" fmla="*/ 5306979 h 6335678"/>
                <a:gd name="connsiteX37" fmla="*/ 4548578 w 5933139"/>
                <a:gd name="connsiteY37" fmla="*/ 5202797 h 6335678"/>
                <a:gd name="connsiteX38" fmla="*/ 4596546 w 5933139"/>
                <a:gd name="connsiteY38" fmla="*/ 5151456 h 6335678"/>
                <a:gd name="connsiteX39" fmla="*/ 4643016 w 5933139"/>
                <a:gd name="connsiteY39" fmla="*/ 5103300 h 6335678"/>
                <a:gd name="connsiteX40" fmla="*/ 4739515 w 5933139"/>
                <a:gd name="connsiteY40" fmla="*/ 5013172 h 6335678"/>
                <a:gd name="connsiteX41" fmla="*/ 4842198 w 5933139"/>
                <a:gd name="connsiteY41" fmla="*/ 4930164 h 6335678"/>
                <a:gd name="connsiteX42" fmla="*/ 5071360 w 5933139"/>
                <a:gd name="connsiteY42" fmla="*/ 4780449 h 6335678"/>
                <a:gd name="connsiteX43" fmla="*/ 5332001 w 5933139"/>
                <a:gd name="connsiteY43" fmla="*/ 4615932 h 6335678"/>
                <a:gd name="connsiteX44" fmla="*/ 5397396 w 5933139"/>
                <a:gd name="connsiteY44" fmla="*/ 4563655 h 6335678"/>
                <a:gd name="connsiteX45" fmla="*/ 5459417 w 5933139"/>
                <a:gd name="connsiteY45" fmla="*/ 4505380 h 6335678"/>
                <a:gd name="connsiteX46" fmla="*/ 5567159 w 5933139"/>
                <a:gd name="connsiteY46" fmla="*/ 4374029 h 6335678"/>
                <a:gd name="connsiteX47" fmla="*/ 5651292 w 5933139"/>
                <a:gd name="connsiteY47" fmla="*/ 4231810 h 6335678"/>
                <a:gd name="connsiteX48" fmla="*/ 5716686 w 5933139"/>
                <a:gd name="connsiteY48" fmla="*/ 4085655 h 6335678"/>
                <a:gd name="connsiteX49" fmla="*/ 5820681 w 5933139"/>
                <a:gd name="connsiteY49" fmla="*/ 3791848 h 6335678"/>
                <a:gd name="connsiteX50" fmla="*/ 5898629 w 5933139"/>
                <a:gd name="connsiteY50" fmla="*/ 3487922 h 6335678"/>
                <a:gd name="connsiteX51" fmla="*/ 5932170 w 5933139"/>
                <a:gd name="connsiteY51" fmla="*/ 3174066 h 6335678"/>
                <a:gd name="connsiteX52" fmla="*/ 5872209 w 5933139"/>
                <a:gd name="connsiteY52" fmla="*/ 2545978 h 6335678"/>
                <a:gd name="connsiteX53" fmla="*/ 5852909 w 5933139"/>
                <a:gd name="connsiteY53" fmla="*/ 2469528 h 6335678"/>
                <a:gd name="connsiteX54" fmla="*/ 5507386 w 5933139"/>
                <a:gd name="connsiteY54" fmla="*/ 3724580 h 6335678"/>
                <a:gd name="connsiteX55" fmla="*/ 5453609 w 5933139"/>
                <a:gd name="connsiteY55" fmla="*/ 3989906 h 6335678"/>
                <a:gd name="connsiteX56" fmla="*/ 5344181 w 5933139"/>
                <a:gd name="connsiteY56" fmla="*/ 4220380 h 6335678"/>
                <a:gd name="connsiteX57" fmla="*/ 5171419 w 5933139"/>
                <a:gd name="connsiteY57" fmla="*/ 4388644 h 6335678"/>
                <a:gd name="connsiteX58" fmla="*/ 5057868 w 5933139"/>
                <a:gd name="connsiteY58" fmla="*/ 4453851 h 6335678"/>
                <a:gd name="connsiteX59" fmla="*/ 4930265 w 5933139"/>
                <a:gd name="connsiteY59" fmla="*/ 4516810 h 6335678"/>
                <a:gd name="connsiteX60" fmla="*/ 4660067 w 5933139"/>
                <a:gd name="connsiteY60" fmla="*/ 4664276 h 6335678"/>
                <a:gd name="connsiteX61" fmla="*/ 4408794 w 5933139"/>
                <a:gd name="connsiteY61" fmla="*/ 4857836 h 6335678"/>
                <a:gd name="connsiteX62" fmla="*/ 4352207 w 5933139"/>
                <a:gd name="connsiteY62" fmla="*/ 4911988 h 6335678"/>
                <a:gd name="connsiteX63" fmla="*/ 4299366 w 5933139"/>
                <a:gd name="connsiteY63" fmla="*/ 4965390 h 6335678"/>
                <a:gd name="connsiteX64" fmla="*/ 4197621 w 5933139"/>
                <a:gd name="connsiteY64" fmla="*/ 5074257 h 6335678"/>
                <a:gd name="connsiteX65" fmla="*/ 4008744 w 5933139"/>
                <a:gd name="connsiteY65" fmla="*/ 5297985 h 6335678"/>
                <a:gd name="connsiteX66" fmla="*/ 3917304 w 5933139"/>
                <a:gd name="connsiteY66" fmla="*/ 5409100 h 6335678"/>
                <a:gd name="connsiteX67" fmla="*/ 3826052 w 5933139"/>
                <a:gd name="connsiteY67" fmla="*/ 5518153 h 6335678"/>
                <a:gd name="connsiteX68" fmla="*/ 3637925 w 5933139"/>
                <a:gd name="connsiteY68" fmla="*/ 5725017 h 6335678"/>
                <a:gd name="connsiteX69" fmla="*/ 3433497 w 5933139"/>
                <a:gd name="connsiteY69" fmla="*/ 5906586 h 6335678"/>
                <a:gd name="connsiteX70" fmla="*/ 3204522 w 5933139"/>
                <a:gd name="connsiteY70" fmla="*/ 6046744 h 6335678"/>
                <a:gd name="connsiteX71" fmla="*/ 2950439 w 5933139"/>
                <a:gd name="connsiteY71" fmla="*/ 6129190 h 6335678"/>
                <a:gd name="connsiteX72" fmla="*/ 2816839 w 5933139"/>
                <a:gd name="connsiteY72" fmla="*/ 6146428 h 6335678"/>
                <a:gd name="connsiteX73" fmla="*/ 2749009 w 5933139"/>
                <a:gd name="connsiteY73" fmla="*/ 6149051 h 6335678"/>
                <a:gd name="connsiteX74" fmla="*/ 2678930 w 5933139"/>
                <a:gd name="connsiteY74" fmla="*/ 6148677 h 6335678"/>
                <a:gd name="connsiteX75" fmla="*/ 2125793 w 5933139"/>
                <a:gd name="connsiteY75" fmla="*/ 6065481 h 6335678"/>
                <a:gd name="connsiteX76" fmla="*/ 1610506 w 5933139"/>
                <a:gd name="connsiteY76" fmla="*/ 5851310 h 6335678"/>
                <a:gd name="connsiteX77" fmla="*/ 1373099 w 5933139"/>
                <a:gd name="connsiteY77" fmla="*/ 5706279 h 6335678"/>
                <a:gd name="connsiteX78" fmla="*/ 1315949 w 5933139"/>
                <a:gd name="connsiteY78" fmla="*/ 5666743 h 6335678"/>
                <a:gd name="connsiteX79" fmla="*/ 1259923 w 5933139"/>
                <a:gd name="connsiteY79" fmla="*/ 5625894 h 6335678"/>
                <a:gd name="connsiteX80" fmla="*/ 1204647 w 5933139"/>
                <a:gd name="connsiteY80" fmla="*/ 5583922 h 6335678"/>
                <a:gd name="connsiteX81" fmla="*/ 1150308 w 5933139"/>
                <a:gd name="connsiteY81" fmla="*/ 5540826 h 6335678"/>
                <a:gd name="connsiteX82" fmla="*/ 751569 w 5933139"/>
                <a:gd name="connsiteY82" fmla="*/ 5158015 h 6335678"/>
                <a:gd name="connsiteX83" fmla="*/ 663315 w 5933139"/>
                <a:gd name="connsiteY83" fmla="*/ 5052146 h 6335678"/>
                <a:gd name="connsiteX84" fmla="*/ 580869 w 5933139"/>
                <a:gd name="connsiteY84" fmla="*/ 4942718 h 6335678"/>
                <a:gd name="connsiteX85" fmla="*/ 432279 w 5933139"/>
                <a:gd name="connsiteY85" fmla="*/ 4713369 h 6335678"/>
                <a:gd name="connsiteX86" fmla="*/ 205553 w 5933139"/>
                <a:gd name="connsiteY86" fmla="*/ 4219443 h 6335678"/>
                <a:gd name="connsiteX87" fmla="*/ 79448 w 5933139"/>
                <a:gd name="connsiteY87" fmla="*/ 3693850 h 6335678"/>
                <a:gd name="connsiteX88" fmla="*/ 53590 w 5933139"/>
                <a:gd name="connsiteY88" fmla="*/ 3425339 h 6335678"/>
                <a:gd name="connsiteX89" fmla="*/ 49655 w 5933139"/>
                <a:gd name="connsiteY89" fmla="*/ 3155890 h 6335678"/>
                <a:gd name="connsiteX90" fmla="*/ 67830 w 5933139"/>
                <a:gd name="connsiteY90" fmla="*/ 2886817 h 6335678"/>
                <a:gd name="connsiteX91" fmla="*/ 108679 w 5933139"/>
                <a:gd name="connsiteY91" fmla="*/ 2619992 h 6335678"/>
                <a:gd name="connsiteX92" fmla="*/ 263077 w 5933139"/>
                <a:gd name="connsiteY92" fmla="*/ 2101520 h 6335678"/>
                <a:gd name="connsiteX93" fmla="*/ 837575 w 5933139"/>
                <a:gd name="connsiteY93" fmla="*/ 1186370 h 6335678"/>
                <a:gd name="connsiteX94" fmla="*/ 1031698 w 5933139"/>
                <a:gd name="connsiteY94" fmla="*/ 996932 h 6335678"/>
                <a:gd name="connsiteX95" fmla="*/ 1236688 w 5933139"/>
                <a:gd name="connsiteY95" fmla="*/ 819298 h 6335678"/>
                <a:gd name="connsiteX96" fmla="*/ 1687143 w 5933139"/>
                <a:gd name="connsiteY96" fmla="*/ 511438 h 6335678"/>
                <a:gd name="connsiteX97" fmla="*/ 2196246 w 5933139"/>
                <a:gd name="connsiteY97" fmla="*/ 300639 h 6335678"/>
                <a:gd name="connsiteX98" fmla="*/ 2745823 w 5933139"/>
                <a:gd name="connsiteY98" fmla="*/ 229248 h 6335678"/>
                <a:gd name="connsiteX99" fmla="*/ 3019206 w 5933139"/>
                <a:gd name="connsiteY99" fmla="*/ 252108 h 6335678"/>
                <a:gd name="connsiteX100" fmla="*/ 3288092 w 5933139"/>
                <a:gd name="connsiteY100" fmla="*/ 313006 h 6335678"/>
                <a:gd name="connsiteX101" fmla="*/ 3548172 w 5933139"/>
                <a:gd name="connsiteY101" fmla="*/ 407069 h 6335678"/>
                <a:gd name="connsiteX102" fmla="*/ 3611505 w 5933139"/>
                <a:gd name="connsiteY102" fmla="*/ 435176 h 6335678"/>
                <a:gd name="connsiteX103" fmla="*/ 3674089 w 5933139"/>
                <a:gd name="connsiteY103" fmla="*/ 464968 h 6335678"/>
                <a:gd name="connsiteX104" fmla="*/ 3735736 w 5933139"/>
                <a:gd name="connsiteY104" fmla="*/ 496823 h 6335678"/>
                <a:gd name="connsiteX105" fmla="*/ 3796634 w 5933139"/>
                <a:gd name="connsiteY105" fmla="*/ 530176 h 6335678"/>
                <a:gd name="connsiteX106" fmla="*/ 4251585 w 5933139"/>
                <a:gd name="connsiteY106" fmla="*/ 847405 h 6335678"/>
                <a:gd name="connsiteX107" fmla="*/ 4644515 w 5933139"/>
                <a:gd name="connsiteY107" fmla="*/ 1236775 h 6335678"/>
                <a:gd name="connsiteX108" fmla="*/ 4816527 w 5933139"/>
                <a:gd name="connsiteY108" fmla="*/ 1451883 h 6335678"/>
                <a:gd name="connsiteX109" fmla="*/ 4970738 w 5933139"/>
                <a:gd name="connsiteY109" fmla="*/ 1678610 h 6335678"/>
                <a:gd name="connsiteX110" fmla="*/ 5223885 w 5933139"/>
                <a:gd name="connsiteY110" fmla="*/ 2159232 h 6335678"/>
                <a:gd name="connsiteX111" fmla="*/ 5395709 w 5933139"/>
                <a:gd name="connsiteY111" fmla="*/ 2666087 h 6335678"/>
                <a:gd name="connsiteX112" fmla="*/ 5458855 w 5933139"/>
                <a:gd name="connsiteY112" fmla="*/ 2924292 h 6335678"/>
                <a:gd name="connsiteX113" fmla="*/ 5499142 w 5933139"/>
                <a:gd name="connsiteY113" fmla="*/ 3186995 h 6335678"/>
                <a:gd name="connsiteX114" fmla="*/ 5516755 w 5933139"/>
                <a:gd name="connsiteY114" fmla="*/ 3454007 h 6335678"/>
                <a:gd name="connsiteX115" fmla="*/ 5507386 w 5933139"/>
                <a:gd name="connsiteY115" fmla="*/ 3724580 h 633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5933139" h="6335678">
                  <a:moveTo>
                    <a:pt x="5852909" y="2469528"/>
                  </a:moveTo>
                  <a:lnTo>
                    <a:pt x="5830799" y="2394015"/>
                  </a:lnTo>
                  <a:lnTo>
                    <a:pt x="5805878" y="2319439"/>
                  </a:lnTo>
                  <a:cubicBezTo>
                    <a:pt x="5797446" y="2294705"/>
                    <a:pt x="5787890" y="2270346"/>
                    <a:pt x="5778708" y="2245800"/>
                  </a:cubicBezTo>
                  <a:cubicBezTo>
                    <a:pt x="5740858" y="2148364"/>
                    <a:pt x="5699073" y="2052614"/>
                    <a:pt x="5652978" y="1959675"/>
                  </a:cubicBezTo>
                  <a:cubicBezTo>
                    <a:pt x="5559664" y="1773985"/>
                    <a:pt x="5450986" y="1597663"/>
                    <a:pt x="5327691" y="1432958"/>
                  </a:cubicBezTo>
                  <a:cubicBezTo>
                    <a:pt x="5204960" y="1268067"/>
                    <a:pt x="5068362" y="1114980"/>
                    <a:pt x="4921458" y="973322"/>
                  </a:cubicBezTo>
                  <a:cubicBezTo>
                    <a:pt x="4774742" y="831665"/>
                    <a:pt x="4616408" y="703125"/>
                    <a:pt x="4450018" y="586764"/>
                  </a:cubicBezTo>
                  <a:cubicBezTo>
                    <a:pt x="4366822" y="528489"/>
                    <a:pt x="4281003" y="474337"/>
                    <a:pt x="4193311" y="423558"/>
                  </a:cubicBezTo>
                  <a:cubicBezTo>
                    <a:pt x="4105806" y="372404"/>
                    <a:pt x="4015865" y="325560"/>
                    <a:pt x="3924237" y="281901"/>
                  </a:cubicBezTo>
                  <a:cubicBezTo>
                    <a:pt x="3740983" y="195333"/>
                    <a:pt x="3549483" y="125067"/>
                    <a:pt x="3352175" y="75786"/>
                  </a:cubicBezTo>
                  <a:cubicBezTo>
                    <a:pt x="3253428" y="51240"/>
                    <a:pt x="3153368" y="31565"/>
                    <a:pt x="3051997" y="19011"/>
                  </a:cubicBezTo>
                  <a:cubicBezTo>
                    <a:pt x="2950814" y="5895"/>
                    <a:pt x="2848506" y="-851"/>
                    <a:pt x="2745823" y="86"/>
                  </a:cubicBezTo>
                  <a:cubicBezTo>
                    <a:pt x="2543643" y="1585"/>
                    <a:pt x="2341838" y="20135"/>
                    <a:pt x="2141720" y="55550"/>
                  </a:cubicBezTo>
                  <a:cubicBezTo>
                    <a:pt x="1941976" y="91339"/>
                    <a:pt x="1743356" y="143055"/>
                    <a:pt x="1551295" y="216319"/>
                  </a:cubicBezTo>
                  <a:cubicBezTo>
                    <a:pt x="1359233" y="289396"/>
                    <a:pt x="1173917" y="383459"/>
                    <a:pt x="1001718" y="498134"/>
                  </a:cubicBezTo>
                  <a:cubicBezTo>
                    <a:pt x="915712" y="555659"/>
                    <a:pt x="832141" y="617119"/>
                    <a:pt x="754755" y="685886"/>
                  </a:cubicBezTo>
                  <a:cubicBezTo>
                    <a:pt x="677555" y="754841"/>
                    <a:pt x="604666" y="828293"/>
                    <a:pt x="533462" y="903056"/>
                  </a:cubicBezTo>
                  <a:cubicBezTo>
                    <a:pt x="323413" y="1125660"/>
                    <a:pt x="143906" y="1376370"/>
                    <a:pt x="0" y="1646568"/>
                  </a:cubicBezTo>
                  <a:lnTo>
                    <a:pt x="0" y="4709059"/>
                  </a:lnTo>
                  <a:cubicBezTo>
                    <a:pt x="37850" y="4776702"/>
                    <a:pt x="78136" y="4843033"/>
                    <a:pt x="120671" y="4907491"/>
                  </a:cubicBezTo>
                  <a:cubicBezTo>
                    <a:pt x="234034" y="5078941"/>
                    <a:pt x="365198" y="5239336"/>
                    <a:pt x="507979" y="5384178"/>
                  </a:cubicBezTo>
                  <a:cubicBezTo>
                    <a:pt x="650948" y="5529395"/>
                    <a:pt x="805909" y="5662059"/>
                    <a:pt x="972112" y="5778607"/>
                  </a:cubicBezTo>
                  <a:cubicBezTo>
                    <a:pt x="1055308" y="5836881"/>
                    <a:pt x="1141314" y="5890846"/>
                    <a:pt x="1229943" y="5939939"/>
                  </a:cubicBezTo>
                  <a:cubicBezTo>
                    <a:pt x="1318385" y="5989406"/>
                    <a:pt x="1409450" y="6033815"/>
                    <a:pt x="1502389" y="6073913"/>
                  </a:cubicBezTo>
                  <a:cubicBezTo>
                    <a:pt x="1874145" y="6233559"/>
                    <a:pt x="2272884" y="6320689"/>
                    <a:pt x="2673870" y="6333993"/>
                  </a:cubicBezTo>
                  <a:lnTo>
                    <a:pt x="2749196" y="6335679"/>
                  </a:lnTo>
                  <a:lnTo>
                    <a:pt x="2787983" y="6335492"/>
                  </a:lnTo>
                  <a:lnTo>
                    <a:pt x="2826770" y="6334368"/>
                  </a:lnTo>
                  <a:cubicBezTo>
                    <a:pt x="2878486" y="6332494"/>
                    <a:pt x="2930390" y="6327247"/>
                    <a:pt x="2981918" y="6319939"/>
                  </a:cubicBezTo>
                  <a:cubicBezTo>
                    <a:pt x="3085163" y="6304949"/>
                    <a:pt x="3187096" y="6278529"/>
                    <a:pt x="3285282" y="6241803"/>
                  </a:cubicBezTo>
                  <a:cubicBezTo>
                    <a:pt x="3383467" y="6205265"/>
                    <a:pt x="3477530" y="6158608"/>
                    <a:pt x="3566347" y="6104831"/>
                  </a:cubicBezTo>
                  <a:cubicBezTo>
                    <a:pt x="3655164" y="6051053"/>
                    <a:pt x="3739109" y="5990905"/>
                    <a:pt x="3818369" y="5926823"/>
                  </a:cubicBezTo>
                  <a:cubicBezTo>
                    <a:pt x="3897630" y="5862739"/>
                    <a:pt x="3973143" y="5795471"/>
                    <a:pt x="4044908" y="5726329"/>
                  </a:cubicBezTo>
                  <a:cubicBezTo>
                    <a:pt x="4080884" y="5691852"/>
                    <a:pt x="4116299" y="5656999"/>
                    <a:pt x="4151151" y="5622147"/>
                  </a:cubicBezTo>
                  <a:cubicBezTo>
                    <a:pt x="4185816" y="5586920"/>
                    <a:pt x="4220106" y="5552068"/>
                    <a:pt x="4253834" y="5516841"/>
                  </a:cubicBezTo>
                  <a:cubicBezTo>
                    <a:pt x="4321289" y="5446388"/>
                    <a:pt x="4387808" y="5376871"/>
                    <a:pt x="4452453" y="5306979"/>
                  </a:cubicBezTo>
                  <a:lnTo>
                    <a:pt x="4548578" y="5202797"/>
                  </a:lnTo>
                  <a:lnTo>
                    <a:pt x="4596546" y="5151456"/>
                  </a:lnTo>
                  <a:cubicBezTo>
                    <a:pt x="4612661" y="5134592"/>
                    <a:pt x="4627276" y="5119040"/>
                    <a:pt x="4643016" y="5103300"/>
                  </a:cubicBezTo>
                  <a:cubicBezTo>
                    <a:pt x="4674308" y="5072196"/>
                    <a:pt x="4706162" y="5041841"/>
                    <a:pt x="4739515" y="5013172"/>
                  </a:cubicBezTo>
                  <a:cubicBezTo>
                    <a:pt x="4772493" y="4984128"/>
                    <a:pt x="4806596" y="4956397"/>
                    <a:pt x="4842198" y="4930164"/>
                  </a:cubicBezTo>
                  <a:cubicBezTo>
                    <a:pt x="4913026" y="4876949"/>
                    <a:pt x="4988914" y="4828980"/>
                    <a:pt x="5071360" y="4780449"/>
                  </a:cubicBezTo>
                  <a:cubicBezTo>
                    <a:pt x="5153243" y="4731544"/>
                    <a:pt x="5243372" y="4682076"/>
                    <a:pt x="5332001" y="4615932"/>
                  </a:cubicBezTo>
                  <a:cubicBezTo>
                    <a:pt x="5354111" y="4599443"/>
                    <a:pt x="5376035" y="4582205"/>
                    <a:pt x="5397396" y="4563655"/>
                  </a:cubicBezTo>
                  <a:cubicBezTo>
                    <a:pt x="5418757" y="4545104"/>
                    <a:pt x="5439368" y="4525617"/>
                    <a:pt x="5459417" y="4505380"/>
                  </a:cubicBezTo>
                  <a:cubicBezTo>
                    <a:pt x="5499329" y="4464719"/>
                    <a:pt x="5535493" y="4420311"/>
                    <a:pt x="5567159" y="4374029"/>
                  </a:cubicBezTo>
                  <a:cubicBezTo>
                    <a:pt x="5599388" y="4328121"/>
                    <a:pt x="5626558" y="4279965"/>
                    <a:pt x="5651292" y="4231810"/>
                  </a:cubicBezTo>
                  <a:cubicBezTo>
                    <a:pt x="5675651" y="4183466"/>
                    <a:pt x="5697012" y="4134561"/>
                    <a:pt x="5716686" y="4085655"/>
                  </a:cubicBezTo>
                  <a:cubicBezTo>
                    <a:pt x="5756223" y="3987845"/>
                    <a:pt x="5789576" y="3891158"/>
                    <a:pt x="5820681" y="3791848"/>
                  </a:cubicBezTo>
                  <a:cubicBezTo>
                    <a:pt x="5851972" y="3692726"/>
                    <a:pt x="5878955" y="3591167"/>
                    <a:pt x="5898629" y="3487922"/>
                  </a:cubicBezTo>
                  <a:cubicBezTo>
                    <a:pt x="5918116" y="3384490"/>
                    <a:pt x="5929172" y="3279372"/>
                    <a:pt x="5932170" y="3174066"/>
                  </a:cubicBezTo>
                  <a:cubicBezTo>
                    <a:pt x="5937604" y="2963454"/>
                    <a:pt x="5920552" y="2750968"/>
                    <a:pt x="5872209" y="2545978"/>
                  </a:cubicBezTo>
                  <a:cubicBezTo>
                    <a:pt x="5865838" y="2520307"/>
                    <a:pt x="5860029" y="2494637"/>
                    <a:pt x="5852909" y="2469528"/>
                  </a:cubicBezTo>
                  <a:close/>
                  <a:moveTo>
                    <a:pt x="5507386" y="3724580"/>
                  </a:moveTo>
                  <a:cubicBezTo>
                    <a:pt x="5497830" y="3814521"/>
                    <a:pt x="5480591" y="3905586"/>
                    <a:pt x="5453609" y="3989906"/>
                  </a:cubicBezTo>
                  <a:cubicBezTo>
                    <a:pt x="5426439" y="4074413"/>
                    <a:pt x="5390088" y="4152924"/>
                    <a:pt x="5344181" y="4220380"/>
                  </a:cubicBezTo>
                  <a:cubicBezTo>
                    <a:pt x="5297898" y="4287835"/>
                    <a:pt x="5241311" y="4342549"/>
                    <a:pt x="5171419" y="4388644"/>
                  </a:cubicBezTo>
                  <a:cubicBezTo>
                    <a:pt x="5136755" y="4411879"/>
                    <a:pt x="5098342" y="4433052"/>
                    <a:pt x="5057868" y="4453851"/>
                  </a:cubicBezTo>
                  <a:cubicBezTo>
                    <a:pt x="5017395" y="4474837"/>
                    <a:pt x="4974298" y="4495449"/>
                    <a:pt x="4930265" y="4516810"/>
                  </a:cubicBezTo>
                  <a:cubicBezTo>
                    <a:pt x="4841823" y="4559719"/>
                    <a:pt x="4748696" y="4607126"/>
                    <a:pt x="4660067" y="4664276"/>
                  </a:cubicBezTo>
                  <a:cubicBezTo>
                    <a:pt x="4571251" y="4721238"/>
                    <a:pt x="4486181" y="4786071"/>
                    <a:pt x="4408794" y="4857836"/>
                  </a:cubicBezTo>
                  <a:cubicBezTo>
                    <a:pt x="4389682" y="4875637"/>
                    <a:pt x="4370008" y="4894375"/>
                    <a:pt x="4352207" y="4911988"/>
                  </a:cubicBezTo>
                  <a:lnTo>
                    <a:pt x="4299366" y="4965390"/>
                  </a:lnTo>
                  <a:cubicBezTo>
                    <a:pt x="4264514" y="5001179"/>
                    <a:pt x="4230599" y="5037531"/>
                    <a:pt x="4197621" y="5074257"/>
                  </a:cubicBezTo>
                  <a:cubicBezTo>
                    <a:pt x="4131664" y="5147896"/>
                    <a:pt x="4070204" y="5223784"/>
                    <a:pt x="4008744" y="5297985"/>
                  </a:cubicBezTo>
                  <a:lnTo>
                    <a:pt x="3917304" y="5409100"/>
                  </a:lnTo>
                  <a:cubicBezTo>
                    <a:pt x="3886949" y="5446013"/>
                    <a:pt x="3856782" y="5482364"/>
                    <a:pt x="3826052" y="5518153"/>
                  </a:cubicBezTo>
                  <a:cubicBezTo>
                    <a:pt x="3764592" y="5589544"/>
                    <a:pt x="3702758" y="5659435"/>
                    <a:pt x="3637925" y="5725017"/>
                  </a:cubicBezTo>
                  <a:cubicBezTo>
                    <a:pt x="3573093" y="5790412"/>
                    <a:pt x="3505637" y="5852059"/>
                    <a:pt x="3433497" y="5906586"/>
                  </a:cubicBezTo>
                  <a:cubicBezTo>
                    <a:pt x="3361544" y="5961112"/>
                    <a:pt x="3285469" y="6009268"/>
                    <a:pt x="3204522" y="6046744"/>
                  </a:cubicBezTo>
                  <a:cubicBezTo>
                    <a:pt x="3123763" y="6084594"/>
                    <a:pt x="3038506" y="6112513"/>
                    <a:pt x="2950439" y="6129190"/>
                  </a:cubicBezTo>
                  <a:cubicBezTo>
                    <a:pt x="2906405" y="6137809"/>
                    <a:pt x="2861810" y="6143055"/>
                    <a:pt x="2816839" y="6146428"/>
                  </a:cubicBezTo>
                  <a:cubicBezTo>
                    <a:pt x="2794354" y="6147927"/>
                    <a:pt x="2771681" y="6148677"/>
                    <a:pt x="2749009" y="6149051"/>
                  </a:cubicBezTo>
                  <a:lnTo>
                    <a:pt x="2678930" y="6148677"/>
                  </a:lnTo>
                  <a:cubicBezTo>
                    <a:pt x="2491927" y="6144367"/>
                    <a:pt x="2305675" y="6116260"/>
                    <a:pt x="2125793" y="6065481"/>
                  </a:cubicBezTo>
                  <a:cubicBezTo>
                    <a:pt x="1945911" y="6014515"/>
                    <a:pt x="1773524" y="5940501"/>
                    <a:pt x="1610506" y="5851310"/>
                  </a:cubicBezTo>
                  <a:cubicBezTo>
                    <a:pt x="1528997" y="5806714"/>
                    <a:pt x="1449924" y="5757808"/>
                    <a:pt x="1373099" y="5706279"/>
                  </a:cubicBezTo>
                  <a:lnTo>
                    <a:pt x="1315949" y="5666743"/>
                  </a:lnTo>
                  <a:lnTo>
                    <a:pt x="1259923" y="5625894"/>
                  </a:lnTo>
                  <a:lnTo>
                    <a:pt x="1204647" y="5583922"/>
                  </a:lnTo>
                  <a:cubicBezTo>
                    <a:pt x="1186284" y="5569869"/>
                    <a:pt x="1168483" y="5555066"/>
                    <a:pt x="1150308" y="5540826"/>
                  </a:cubicBezTo>
                  <a:cubicBezTo>
                    <a:pt x="1006402" y="5424839"/>
                    <a:pt x="872615" y="5296860"/>
                    <a:pt x="751569" y="5158015"/>
                  </a:cubicBezTo>
                  <a:cubicBezTo>
                    <a:pt x="721214" y="5123350"/>
                    <a:pt x="691983" y="5087935"/>
                    <a:pt x="663315" y="5052146"/>
                  </a:cubicBezTo>
                  <a:cubicBezTo>
                    <a:pt x="635021" y="5016170"/>
                    <a:pt x="607289" y="4980006"/>
                    <a:pt x="580869" y="4942718"/>
                  </a:cubicBezTo>
                  <a:cubicBezTo>
                    <a:pt x="527654" y="4868517"/>
                    <a:pt x="478186" y="4791880"/>
                    <a:pt x="432279" y="4713369"/>
                  </a:cubicBezTo>
                  <a:cubicBezTo>
                    <a:pt x="340651" y="4556159"/>
                    <a:pt x="264764" y="4390330"/>
                    <a:pt x="205553" y="4219443"/>
                  </a:cubicBezTo>
                  <a:cubicBezTo>
                    <a:pt x="146154" y="4048555"/>
                    <a:pt x="104369" y="3872045"/>
                    <a:pt x="79448" y="3693850"/>
                  </a:cubicBezTo>
                  <a:cubicBezTo>
                    <a:pt x="67268" y="3604659"/>
                    <a:pt x="58087" y="3515092"/>
                    <a:pt x="53590" y="3425339"/>
                  </a:cubicBezTo>
                  <a:cubicBezTo>
                    <a:pt x="47969" y="3335585"/>
                    <a:pt x="47406" y="3245644"/>
                    <a:pt x="49655" y="3155890"/>
                  </a:cubicBezTo>
                  <a:cubicBezTo>
                    <a:pt x="52278" y="3066137"/>
                    <a:pt x="58274" y="2976383"/>
                    <a:pt x="67830" y="2886817"/>
                  </a:cubicBezTo>
                  <a:cubicBezTo>
                    <a:pt x="77761" y="2797438"/>
                    <a:pt x="91253" y="2708246"/>
                    <a:pt x="108679" y="2619992"/>
                  </a:cubicBezTo>
                  <a:cubicBezTo>
                    <a:pt x="143906" y="2443108"/>
                    <a:pt x="195809" y="2269409"/>
                    <a:pt x="263077" y="2101520"/>
                  </a:cubicBezTo>
                  <a:cubicBezTo>
                    <a:pt x="397614" y="1765740"/>
                    <a:pt x="593048" y="1453382"/>
                    <a:pt x="837575" y="1186370"/>
                  </a:cubicBezTo>
                  <a:cubicBezTo>
                    <a:pt x="898473" y="1119289"/>
                    <a:pt x="964242" y="1056893"/>
                    <a:pt x="1031698" y="996932"/>
                  </a:cubicBezTo>
                  <a:cubicBezTo>
                    <a:pt x="1099154" y="936784"/>
                    <a:pt x="1166235" y="876261"/>
                    <a:pt x="1236688" y="819298"/>
                  </a:cubicBezTo>
                  <a:cubicBezTo>
                    <a:pt x="1377221" y="704999"/>
                    <a:pt x="1526935" y="600442"/>
                    <a:pt x="1687143" y="511438"/>
                  </a:cubicBezTo>
                  <a:cubicBezTo>
                    <a:pt x="1847163" y="422621"/>
                    <a:pt x="2017676" y="348795"/>
                    <a:pt x="2196246" y="300639"/>
                  </a:cubicBezTo>
                  <a:cubicBezTo>
                    <a:pt x="2374629" y="251921"/>
                    <a:pt x="2560320" y="227749"/>
                    <a:pt x="2745823" y="229248"/>
                  </a:cubicBezTo>
                  <a:cubicBezTo>
                    <a:pt x="2837076" y="230372"/>
                    <a:pt x="2928516" y="238055"/>
                    <a:pt x="3019206" y="252108"/>
                  </a:cubicBezTo>
                  <a:cubicBezTo>
                    <a:pt x="3109710" y="266724"/>
                    <a:pt x="3199650" y="286773"/>
                    <a:pt x="3288092" y="313006"/>
                  </a:cubicBezTo>
                  <a:cubicBezTo>
                    <a:pt x="3376347" y="339426"/>
                    <a:pt x="3463477" y="370343"/>
                    <a:pt x="3548172" y="407069"/>
                  </a:cubicBezTo>
                  <a:cubicBezTo>
                    <a:pt x="3569345" y="416438"/>
                    <a:pt x="3590519" y="425432"/>
                    <a:pt x="3611505" y="435176"/>
                  </a:cubicBezTo>
                  <a:lnTo>
                    <a:pt x="3674089" y="464968"/>
                  </a:lnTo>
                  <a:lnTo>
                    <a:pt x="3735736" y="496823"/>
                  </a:lnTo>
                  <a:cubicBezTo>
                    <a:pt x="3756160" y="507690"/>
                    <a:pt x="3776397" y="519120"/>
                    <a:pt x="3796634" y="530176"/>
                  </a:cubicBezTo>
                  <a:cubicBezTo>
                    <a:pt x="3957965" y="621054"/>
                    <a:pt x="4110303" y="728046"/>
                    <a:pt x="4251585" y="847405"/>
                  </a:cubicBezTo>
                  <a:cubicBezTo>
                    <a:pt x="4393242" y="966390"/>
                    <a:pt x="4524781" y="1096991"/>
                    <a:pt x="4644515" y="1236775"/>
                  </a:cubicBezTo>
                  <a:cubicBezTo>
                    <a:pt x="4704663" y="1306479"/>
                    <a:pt x="4762375" y="1378057"/>
                    <a:pt x="4816527" y="1451883"/>
                  </a:cubicBezTo>
                  <a:cubicBezTo>
                    <a:pt x="4870679" y="1525897"/>
                    <a:pt x="4922020" y="1601598"/>
                    <a:pt x="4970738" y="1678610"/>
                  </a:cubicBezTo>
                  <a:cubicBezTo>
                    <a:pt x="5067799" y="1833008"/>
                    <a:pt x="5152494" y="1993965"/>
                    <a:pt x="5223885" y="2159232"/>
                  </a:cubicBezTo>
                  <a:cubicBezTo>
                    <a:pt x="5295275" y="2324686"/>
                    <a:pt x="5349615" y="2495199"/>
                    <a:pt x="5395709" y="2666087"/>
                  </a:cubicBezTo>
                  <a:cubicBezTo>
                    <a:pt x="5418757" y="2751718"/>
                    <a:pt x="5440680" y="2837537"/>
                    <a:pt x="5458855" y="2924292"/>
                  </a:cubicBezTo>
                  <a:cubicBezTo>
                    <a:pt x="5477406" y="3011048"/>
                    <a:pt x="5490522" y="3098740"/>
                    <a:pt x="5499142" y="3186995"/>
                  </a:cubicBezTo>
                  <a:cubicBezTo>
                    <a:pt x="5507761" y="3275250"/>
                    <a:pt x="5513944" y="3364254"/>
                    <a:pt x="5516755" y="3454007"/>
                  </a:cubicBezTo>
                  <a:cubicBezTo>
                    <a:pt x="5518629" y="3543761"/>
                    <a:pt x="5516755" y="3634264"/>
                    <a:pt x="5507386" y="3724580"/>
                  </a:cubicBezTo>
                  <a:close/>
                </a:path>
              </a:pathLst>
            </a:custGeom>
            <a:solidFill>
              <a:schemeClr val="bg1">
                <a:alpha val="30000"/>
              </a:schemeClr>
            </a:solidFill>
            <a:ln w="1873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7E50BFD-51AC-4ACE-820C-A285E6672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41478"/>
              <a:ext cx="5953893" cy="6434152"/>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317011 w 5953893"/>
                <a:gd name="connsiteY8" fmla="*/ 3797009 h 6434152"/>
                <a:gd name="connsiteX9" fmla="*/ 5176478 w 5953893"/>
                <a:gd name="connsiteY9" fmla="*/ 4100747 h 6434152"/>
                <a:gd name="connsiteX10" fmla="*/ 4942257 w 5953893"/>
                <a:gd name="connsiteY10" fmla="*/ 4250274 h 6434152"/>
                <a:gd name="connsiteX11" fmla="*/ 4216171 w 5953893"/>
                <a:gd name="connsiteY11" fmla="*/ 4773243 h 6434152"/>
                <a:gd name="connsiteX12" fmla="*/ 3905125 w 5953893"/>
                <a:gd name="connsiteY12" fmla="*/ 5105837 h 6434152"/>
                <a:gd name="connsiteX13" fmla="*/ 3308329 w 5953893"/>
                <a:gd name="connsiteY13" fmla="*/ 5682022 h 6434152"/>
                <a:gd name="connsiteX14" fmla="*/ 2739452 w 5953893"/>
                <a:gd name="connsiteY14" fmla="*/ 5870898 h 6434152"/>
                <a:gd name="connsiteX15" fmla="*/ 1647419 w 5953893"/>
                <a:gd name="connsiteY15" fmla="*/ 5625809 h 6434152"/>
                <a:gd name="connsiteX16" fmla="*/ 781175 w 5953893"/>
                <a:gd name="connsiteY16" fmla="*/ 4960620 h 6434152"/>
                <a:gd name="connsiteX17" fmla="*/ 312545 w 5953893"/>
                <a:gd name="connsiteY17" fmla="*/ 4165205 h 6434152"/>
                <a:gd name="connsiteX18" fmla="*/ 142032 w 5953893"/>
                <a:gd name="connsiteY18" fmla="*/ 3217451 h 6434152"/>
                <a:gd name="connsiteX19" fmla="*/ 347210 w 5953893"/>
                <a:gd name="connsiteY19" fmla="*/ 2181444 h 6434152"/>
                <a:gd name="connsiteX20" fmla="*/ 906155 w 5953893"/>
                <a:gd name="connsiteY20" fmla="*/ 1337497 h 6434152"/>
                <a:gd name="connsiteX21" fmla="*/ 2739265 w 5953893"/>
                <a:gd name="connsiteY21" fmla="*/ 563818 h 6434152"/>
                <a:gd name="connsiteX22" fmla="*/ 3849849 w 5953893"/>
                <a:gd name="connsiteY22" fmla="*/ 881796 h 6434152"/>
                <a:gd name="connsiteX23" fmla="*/ 4834515 w 5953893"/>
                <a:gd name="connsiteY23" fmla="*/ 1742419 h 6434152"/>
                <a:gd name="connsiteX24" fmla="*/ 5325256 w 5953893"/>
                <a:gd name="connsiteY24" fmla="*/ 2742076 h 6434152"/>
                <a:gd name="connsiteX25" fmla="*/ 5317011 w 5953893"/>
                <a:gd name="connsiteY25" fmla="*/ 3797009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317011" y="3797009"/>
                  </a:moveTo>
                  <a:cubicBezTo>
                    <a:pt x="5275976" y="3943538"/>
                    <a:pt x="5228756" y="4045658"/>
                    <a:pt x="5176478" y="4100747"/>
                  </a:cubicBezTo>
                  <a:cubicBezTo>
                    <a:pt x="5131883" y="4147591"/>
                    <a:pt x="5061991" y="4186004"/>
                    <a:pt x="4942257" y="4250274"/>
                  </a:cubicBezTo>
                  <a:cubicBezTo>
                    <a:pt x="4753381" y="4351458"/>
                    <a:pt x="4494613" y="4489929"/>
                    <a:pt x="4216171" y="4773243"/>
                  </a:cubicBezTo>
                  <a:cubicBezTo>
                    <a:pt x="4106555" y="4884733"/>
                    <a:pt x="4004247" y="4997159"/>
                    <a:pt x="3905125" y="5105837"/>
                  </a:cubicBezTo>
                  <a:cubicBezTo>
                    <a:pt x="3701071" y="5329753"/>
                    <a:pt x="3508260" y="5541302"/>
                    <a:pt x="3308329" y="5682022"/>
                  </a:cubicBezTo>
                  <a:cubicBezTo>
                    <a:pt x="3122826" y="5812624"/>
                    <a:pt x="2947441" y="5870898"/>
                    <a:pt x="2739452" y="5870898"/>
                  </a:cubicBezTo>
                  <a:cubicBezTo>
                    <a:pt x="2357765" y="5870898"/>
                    <a:pt x="1990319" y="5788452"/>
                    <a:pt x="1647419" y="5625809"/>
                  </a:cubicBezTo>
                  <a:cubicBezTo>
                    <a:pt x="1319509" y="5470286"/>
                    <a:pt x="1019893" y="5240187"/>
                    <a:pt x="781175" y="4960620"/>
                  </a:cubicBezTo>
                  <a:cubicBezTo>
                    <a:pt x="579370" y="4724151"/>
                    <a:pt x="421598" y="4456576"/>
                    <a:pt x="312545" y="4165205"/>
                  </a:cubicBezTo>
                  <a:cubicBezTo>
                    <a:pt x="199369" y="3863153"/>
                    <a:pt x="142032" y="3544237"/>
                    <a:pt x="142032" y="3217451"/>
                  </a:cubicBezTo>
                  <a:cubicBezTo>
                    <a:pt x="142032" y="2857688"/>
                    <a:pt x="211174" y="2509166"/>
                    <a:pt x="347210" y="2181444"/>
                  </a:cubicBezTo>
                  <a:cubicBezTo>
                    <a:pt x="478561" y="1865339"/>
                    <a:pt x="666688" y="1581275"/>
                    <a:pt x="906155" y="1337497"/>
                  </a:cubicBezTo>
                  <a:cubicBezTo>
                    <a:pt x="1396334" y="838512"/>
                    <a:pt x="2047469" y="563818"/>
                    <a:pt x="2739265" y="563818"/>
                  </a:cubicBezTo>
                  <a:cubicBezTo>
                    <a:pt x="3094157" y="563818"/>
                    <a:pt x="3478280" y="673808"/>
                    <a:pt x="3849849" y="881796"/>
                  </a:cubicBezTo>
                  <a:cubicBezTo>
                    <a:pt x="4226851" y="1092783"/>
                    <a:pt x="4567316" y="1390338"/>
                    <a:pt x="4834515" y="1742419"/>
                  </a:cubicBezTo>
                  <a:cubicBezTo>
                    <a:pt x="5070798" y="2053653"/>
                    <a:pt x="5240374" y="2399363"/>
                    <a:pt x="5325256" y="2742076"/>
                  </a:cubicBezTo>
                  <a:cubicBezTo>
                    <a:pt x="5414634" y="3102964"/>
                    <a:pt x="5411824" y="3458044"/>
                    <a:pt x="5317011" y="3797009"/>
                  </a:cubicBezTo>
                  <a:close/>
                </a:path>
              </a:pathLst>
            </a:custGeom>
            <a:solidFill>
              <a:schemeClr val="bg1">
                <a:alpha val="30000"/>
              </a:schemeClr>
            </a:solidFill>
            <a:ln w="18736"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A0394888-C50F-41C1-92D4-0E2B4315A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1462"/>
              <a:ext cx="5953893" cy="6444167"/>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208520 w 5953893"/>
                <a:gd name="connsiteY8" fmla="*/ 3766654 h 6434152"/>
                <a:gd name="connsiteX9" fmla="*/ 5094782 w 5953893"/>
                <a:gd name="connsiteY9" fmla="*/ 4022985 h 6434152"/>
                <a:gd name="connsiteX10" fmla="*/ 4888855 w 5953893"/>
                <a:gd name="connsiteY10" fmla="*/ 4150777 h 6434152"/>
                <a:gd name="connsiteX11" fmla="*/ 4135411 w 5953893"/>
                <a:gd name="connsiteY11" fmla="*/ 4694170 h 6434152"/>
                <a:gd name="connsiteX12" fmla="*/ 3821555 w 5953893"/>
                <a:gd name="connsiteY12" fmla="*/ 5029762 h 6434152"/>
                <a:gd name="connsiteX13" fmla="*/ 2739265 w 5953893"/>
                <a:gd name="connsiteY13" fmla="*/ 5758097 h 6434152"/>
                <a:gd name="connsiteX14" fmla="*/ 1695575 w 5953893"/>
                <a:gd name="connsiteY14" fmla="*/ 5523876 h 6434152"/>
                <a:gd name="connsiteX15" fmla="*/ 866619 w 5953893"/>
                <a:gd name="connsiteY15" fmla="*/ 4887356 h 6434152"/>
                <a:gd name="connsiteX16" fmla="*/ 417851 w 5953893"/>
                <a:gd name="connsiteY16" fmla="*/ 4125481 h 6434152"/>
                <a:gd name="connsiteX17" fmla="*/ 254645 w 5953893"/>
                <a:gd name="connsiteY17" fmla="*/ 3217264 h 6434152"/>
                <a:gd name="connsiteX18" fmla="*/ 451204 w 5953893"/>
                <a:gd name="connsiteY18" fmla="*/ 2224540 h 6434152"/>
                <a:gd name="connsiteX19" fmla="*/ 986540 w 5953893"/>
                <a:gd name="connsiteY19" fmla="*/ 1416383 h 6434152"/>
                <a:gd name="connsiteX20" fmla="*/ 2739452 w 5953893"/>
                <a:gd name="connsiteY20" fmla="*/ 676244 h 6434152"/>
                <a:gd name="connsiteX21" fmla="*/ 3794947 w 5953893"/>
                <a:gd name="connsiteY21" fmla="*/ 979795 h 6434152"/>
                <a:gd name="connsiteX22" fmla="*/ 4744762 w 5953893"/>
                <a:gd name="connsiteY22" fmla="*/ 1810250 h 6434152"/>
                <a:gd name="connsiteX23" fmla="*/ 5215827 w 5953893"/>
                <a:gd name="connsiteY23" fmla="*/ 2768871 h 6434152"/>
                <a:gd name="connsiteX24" fmla="*/ 5208520 w 5953893"/>
                <a:gd name="connsiteY24" fmla="*/ 3766654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208520" y="3766654"/>
                  </a:moveTo>
                  <a:cubicBezTo>
                    <a:pt x="5173667" y="3891634"/>
                    <a:pt x="5133194" y="3982699"/>
                    <a:pt x="5094782" y="4022985"/>
                  </a:cubicBezTo>
                  <a:cubicBezTo>
                    <a:pt x="5060492" y="4058962"/>
                    <a:pt x="4984792" y="4099435"/>
                    <a:pt x="4888855" y="4150777"/>
                  </a:cubicBezTo>
                  <a:cubicBezTo>
                    <a:pt x="4693420" y="4255333"/>
                    <a:pt x="4426033" y="4398489"/>
                    <a:pt x="4135411" y="4694170"/>
                  </a:cubicBezTo>
                  <a:cubicBezTo>
                    <a:pt x="4024297" y="4807158"/>
                    <a:pt x="3921239" y="4920334"/>
                    <a:pt x="3821555" y="5029762"/>
                  </a:cubicBezTo>
                  <a:cubicBezTo>
                    <a:pt x="3385341" y="5508324"/>
                    <a:pt x="3138940" y="5758097"/>
                    <a:pt x="2739265" y="5758097"/>
                  </a:cubicBezTo>
                  <a:cubicBezTo>
                    <a:pt x="2374442" y="5758097"/>
                    <a:pt x="2023297" y="5679211"/>
                    <a:pt x="1695575" y="5523876"/>
                  </a:cubicBezTo>
                  <a:cubicBezTo>
                    <a:pt x="1381906" y="5375098"/>
                    <a:pt x="1095219" y="5154930"/>
                    <a:pt x="866619" y="4887356"/>
                  </a:cubicBezTo>
                  <a:cubicBezTo>
                    <a:pt x="673246" y="4661005"/>
                    <a:pt x="522220" y="4404673"/>
                    <a:pt x="417851" y="4125481"/>
                  </a:cubicBezTo>
                  <a:cubicBezTo>
                    <a:pt x="309547" y="3836171"/>
                    <a:pt x="254645" y="3530558"/>
                    <a:pt x="254645" y="3217264"/>
                  </a:cubicBezTo>
                  <a:cubicBezTo>
                    <a:pt x="254645" y="2872490"/>
                    <a:pt x="320790" y="2538585"/>
                    <a:pt x="451204" y="2224540"/>
                  </a:cubicBezTo>
                  <a:cubicBezTo>
                    <a:pt x="577121" y="1921739"/>
                    <a:pt x="757191" y="1649855"/>
                    <a:pt x="986540" y="1416383"/>
                  </a:cubicBezTo>
                  <a:cubicBezTo>
                    <a:pt x="1455357" y="939134"/>
                    <a:pt x="2078011" y="676244"/>
                    <a:pt x="2739452" y="676244"/>
                  </a:cubicBezTo>
                  <a:cubicBezTo>
                    <a:pt x="3075232" y="676244"/>
                    <a:pt x="3440243" y="781175"/>
                    <a:pt x="3794947" y="979795"/>
                  </a:cubicBezTo>
                  <a:cubicBezTo>
                    <a:pt x="4158459" y="1183286"/>
                    <a:pt x="4486931" y="1470348"/>
                    <a:pt x="4744762" y="1810250"/>
                  </a:cubicBezTo>
                  <a:cubicBezTo>
                    <a:pt x="4971862" y="2109491"/>
                    <a:pt x="5134693" y="2440961"/>
                    <a:pt x="5215827" y="2768871"/>
                  </a:cubicBezTo>
                  <a:cubicBezTo>
                    <a:pt x="5300334" y="3110834"/>
                    <a:pt x="5297898" y="3446614"/>
                    <a:pt x="5208520" y="3766654"/>
                  </a:cubicBezTo>
                  <a:close/>
                </a:path>
              </a:pathLst>
            </a:custGeom>
            <a:solidFill>
              <a:schemeClr val="bg1">
                <a:alpha val="30000"/>
              </a:schemeClr>
            </a:solidFill>
            <a:ln w="18736" cap="flat">
              <a:noFill/>
              <a:prstDash val="solid"/>
              <a:miter/>
            </a:ln>
          </p:spPr>
          <p:txBody>
            <a:bodyPr rtlCol="0" anchor="ctr"/>
            <a:lstStyle/>
            <a:p>
              <a:endParaRPr lang="en-US" dirty="0"/>
            </a:p>
          </p:txBody>
        </p:sp>
        <p:sp useBgFill="1">
          <p:nvSpPr>
            <p:cNvPr id="16" name="Freeform: Shape 15">
              <a:extLst>
                <a:ext uri="{FF2B5EF4-FFF2-40B4-BE49-F238E27FC236}">
                  <a16:creationId xmlns:a16="http://schemas.microsoft.com/office/drawing/2014/main" id="{F22C906F-48B7-4ABF-B36E-0C0A056A5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3725"/>
              <a:ext cx="5855313" cy="6880645"/>
            </a:xfrm>
            <a:custGeom>
              <a:avLst/>
              <a:gdLst>
                <a:gd name="connsiteX0" fmla="*/ 5855313 w 5855313"/>
                <a:gd name="connsiteY0" fmla="*/ 4717843 h 6880645"/>
                <a:gd name="connsiteX1" fmla="*/ 5855313 w 5855313"/>
                <a:gd name="connsiteY1" fmla="*/ 6880645 h 6880645"/>
                <a:gd name="connsiteX2" fmla="*/ 0 w 5855313"/>
                <a:gd name="connsiteY2" fmla="*/ 6880645 h 6880645"/>
                <a:gd name="connsiteX3" fmla="*/ 0 w 5855313"/>
                <a:gd name="connsiteY3" fmla="*/ 5268859 h 6880645"/>
                <a:gd name="connsiteX4" fmla="*/ 36130 w 5855313"/>
                <a:gd name="connsiteY4" fmla="*/ 5327430 h 6880645"/>
                <a:gd name="connsiteX5" fmla="*/ 2782721 w 5855313"/>
                <a:gd name="connsiteY5" fmla="*/ 6765687 h 6880645"/>
                <a:gd name="connsiteX6" fmla="*/ 5834702 w 5855313"/>
                <a:gd name="connsiteY6" fmla="*/ 4773305 h 6880645"/>
                <a:gd name="connsiteX7" fmla="*/ 9148 w 5855313"/>
                <a:gd name="connsiteY7" fmla="*/ 0 h 6880645"/>
                <a:gd name="connsiteX8" fmla="*/ 5855312 w 5855313"/>
                <a:gd name="connsiteY8" fmla="*/ 0 h 6880645"/>
                <a:gd name="connsiteX9" fmla="*/ 5855312 w 5855313"/>
                <a:gd name="connsiteY9" fmla="*/ 96759 h 6880645"/>
                <a:gd name="connsiteX10" fmla="*/ 5855313 w 5855313"/>
                <a:gd name="connsiteY10" fmla="*/ 96759 h 6880645"/>
                <a:gd name="connsiteX11" fmla="*/ 5855313 w 5855313"/>
                <a:gd name="connsiteY11" fmla="*/ 2289203 h 6880645"/>
                <a:gd name="connsiteX12" fmla="*/ 5834702 w 5855313"/>
                <a:gd name="connsiteY12" fmla="*/ 2233742 h 6880645"/>
                <a:gd name="connsiteX13" fmla="*/ 2782721 w 5855313"/>
                <a:gd name="connsiteY13" fmla="*/ 241359 h 6880645"/>
                <a:gd name="connsiteX14" fmla="*/ 36130 w 5855313"/>
                <a:gd name="connsiteY14" fmla="*/ 1679616 h 6880645"/>
                <a:gd name="connsiteX15" fmla="*/ 0 w 5855313"/>
                <a:gd name="connsiteY15" fmla="*/ 1738187 h 6880645"/>
                <a:gd name="connsiteX16" fmla="*/ 0 w 5855313"/>
                <a:gd name="connsiteY16" fmla="*/ 96759 h 6880645"/>
                <a:gd name="connsiteX17" fmla="*/ 9148 w 5855313"/>
                <a:gd name="connsiteY17" fmla="*/ 96759 h 6880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55313" h="6880645">
                  <a:moveTo>
                    <a:pt x="5855313" y="4717843"/>
                  </a:moveTo>
                  <a:lnTo>
                    <a:pt x="5855313" y="6880645"/>
                  </a:lnTo>
                  <a:lnTo>
                    <a:pt x="0" y="6880645"/>
                  </a:lnTo>
                  <a:lnTo>
                    <a:pt x="0" y="5268859"/>
                  </a:lnTo>
                  <a:lnTo>
                    <a:pt x="36130" y="5327430"/>
                  </a:lnTo>
                  <a:cubicBezTo>
                    <a:pt x="631370" y="6195172"/>
                    <a:pt x="1639396" y="6765687"/>
                    <a:pt x="2782721" y="6765687"/>
                  </a:cubicBezTo>
                  <a:cubicBezTo>
                    <a:pt x="4154711" y="6765687"/>
                    <a:pt x="5331871" y="5944145"/>
                    <a:pt x="5834702" y="4773305"/>
                  </a:cubicBezTo>
                  <a:close/>
                  <a:moveTo>
                    <a:pt x="9148" y="0"/>
                  </a:moveTo>
                  <a:lnTo>
                    <a:pt x="5855312" y="0"/>
                  </a:lnTo>
                  <a:lnTo>
                    <a:pt x="5855312" y="96759"/>
                  </a:lnTo>
                  <a:lnTo>
                    <a:pt x="5855313" y="96759"/>
                  </a:lnTo>
                  <a:lnTo>
                    <a:pt x="5855313" y="2289203"/>
                  </a:lnTo>
                  <a:lnTo>
                    <a:pt x="5834702" y="2233742"/>
                  </a:lnTo>
                  <a:cubicBezTo>
                    <a:pt x="5331871" y="1062902"/>
                    <a:pt x="4154711" y="241359"/>
                    <a:pt x="2782721" y="241359"/>
                  </a:cubicBezTo>
                  <a:cubicBezTo>
                    <a:pt x="1639396" y="241359"/>
                    <a:pt x="631370" y="811875"/>
                    <a:pt x="36130" y="1679616"/>
                  </a:cubicBezTo>
                  <a:lnTo>
                    <a:pt x="0" y="1738187"/>
                  </a:lnTo>
                  <a:lnTo>
                    <a:pt x="0" y="96759"/>
                  </a:lnTo>
                  <a:lnTo>
                    <a:pt x="9148" y="9675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6">
              <a:extLst>
                <a:ext uri="{FF2B5EF4-FFF2-40B4-BE49-F238E27FC236}">
                  <a16:creationId xmlns:a16="http://schemas.microsoft.com/office/drawing/2014/main" id="{B4ABE2AA-A788-450F-94A8-AED4B698F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6370"/>
              <a:ext cx="6254832" cy="6864558"/>
            </a:xfrm>
            <a:custGeom>
              <a:avLst/>
              <a:gdLst>
                <a:gd name="connsiteX0" fmla="*/ 2766060 w 6254832"/>
                <a:gd name="connsiteY0" fmla="*/ 0 h 6864558"/>
                <a:gd name="connsiteX1" fmla="*/ 0 w 6254832"/>
                <a:gd name="connsiteY1" fmla="*/ 1340683 h 6864558"/>
                <a:gd name="connsiteX2" fmla="*/ 0 w 6254832"/>
                <a:gd name="connsiteY2" fmla="*/ 2201306 h 6864558"/>
                <a:gd name="connsiteX3" fmla="*/ 1312 w 6254832"/>
                <a:gd name="connsiteY3" fmla="*/ 2197746 h 6864558"/>
                <a:gd name="connsiteX4" fmla="*/ 612723 w 6254832"/>
                <a:gd name="connsiteY4" fmla="*/ 1201649 h 6864558"/>
                <a:gd name="connsiteX5" fmla="*/ 1571344 w 6254832"/>
                <a:gd name="connsiteY5" fmla="*/ 483245 h 6864558"/>
                <a:gd name="connsiteX6" fmla="*/ 1641235 w 6254832"/>
                <a:gd name="connsiteY6" fmla="*/ 452328 h 6864558"/>
                <a:gd name="connsiteX7" fmla="*/ 1711502 w 6254832"/>
                <a:gd name="connsiteY7" fmla="*/ 422348 h 6864558"/>
                <a:gd name="connsiteX8" fmla="*/ 1783080 w 6254832"/>
                <a:gd name="connsiteY8" fmla="*/ 395178 h 6864558"/>
                <a:gd name="connsiteX9" fmla="*/ 1855220 w 6254832"/>
                <a:gd name="connsiteY9" fmla="*/ 369133 h 6864558"/>
                <a:gd name="connsiteX10" fmla="*/ 1928297 w 6254832"/>
                <a:gd name="connsiteY10" fmla="*/ 345711 h 6864558"/>
                <a:gd name="connsiteX11" fmla="*/ 2001749 w 6254832"/>
                <a:gd name="connsiteY11" fmla="*/ 323600 h 6864558"/>
                <a:gd name="connsiteX12" fmla="*/ 2076138 w 6254832"/>
                <a:gd name="connsiteY12" fmla="*/ 304300 h 6864558"/>
                <a:gd name="connsiteX13" fmla="*/ 2113426 w 6254832"/>
                <a:gd name="connsiteY13" fmla="*/ 294744 h 6864558"/>
                <a:gd name="connsiteX14" fmla="*/ 2132163 w 6254832"/>
                <a:gd name="connsiteY14" fmla="*/ 290060 h 6864558"/>
                <a:gd name="connsiteX15" fmla="*/ 2151089 w 6254832"/>
                <a:gd name="connsiteY15" fmla="*/ 286312 h 6864558"/>
                <a:gd name="connsiteX16" fmla="*/ 2763249 w 6254832"/>
                <a:gd name="connsiteY16" fmla="*/ 218482 h 6864558"/>
                <a:gd name="connsiteX17" fmla="*/ 3372225 w 6254832"/>
                <a:gd name="connsiteY17" fmla="*/ 301302 h 6864558"/>
                <a:gd name="connsiteX18" fmla="*/ 3663596 w 6254832"/>
                <a:gd name="connsiteY18" fmla="*/ 398364 h 6864558"/>
                <a:gd name="connsiteX19" fmla="*/ 3941663 w 6254832"/>
                <a:gd name="connsiteY19" fmla="*/ 526717 h 6864558"/>
                <a:gd name="connsiteX20" fmla="*/ 4204366 w 6254832"/>
                <a:gd name="connsiteY20" fmla="*/ 681678 h 6864558"/>
                <a:gd name="connsiteX21" fmla="*/ 4450018 w 6254832"/>
                <a:gd name="connsiteY21" fmla="*/ 860061 h 6864558"/>
                <a:gd name="connsiteX22" fmla="*/ 4678992 w 6254832"/>
                <a:gd name="connsiteY22" fmla="*/ 1057181 h 6864558"/>
                <a:gd name="connsiteX23" fmla="*/ 4889791 w 6254832"/>
                <a:gd name="connsiteY23" fmla="*/ 1271166 h 6864558"/>
                <a:gd name="connsiteX24" fmla="*/ 5083164 w 6254832"/>
                <a:gd name="connsiteY24" fmla="*/ 1498642 h 6864558"/>
                <a:gd name="connsiteX25" fmla="*/ 5257987 w 6254832"/>
                <a:gd name="connsiteY25" fmla="*/ 1738484 h 6864558"/>
                <a:gd name="connsiteX26" fmla="*/ 5413510 w 6254832"/>
                <a:gd name="connsiteY26" fmla="*/ 1989195 h 6864558"/>
                <a:gd name="connsiteX27" fmla="*/ 5548609 w 6254832"/>
                <a:gd name="connsiteY27" fmla="*/ 2249462 h 6864558"/>
                <a:gd name="connsiteX28" fmla="*/ 5747791 w 6254832"/>
                <a:gd name="connsiteY28" fmla="*/ 2795666 h 6864558"/>
                <a:gd name="connsiteX29" fmla="*/ 5806814 w 6254832"/>
                <a:gd name="connsiteY29" fmla="*/ 3078980 h 6864558"/>
                <a:gd name="connsiteX30" fmla="*/ 5816933 w 6254832"/>
                <a:gd name="connsiteY30" fmla="*/ 3150558 h 6864558"/>
                <a:gd name="connsiteX31" fmla="*/ 5825178 w 6254832"/>
                <a:gd name="connsiteY31" fmla="*/ 3222323 h 6864558"/>
                <a:gd name="connsiteX32" fmla="*/ 5831923 w 6254832"/>
                <a:gd name="connsiteY32" fmla="*/ 3294276 h 6864558"/>
                <a:gd name="connsiteX33" fmla="*/ 5836233 w 6254832"/>
                <a:gd name="connsiteY33" fmla="*/ 3366416 h 6864558"/>
                <a:gd name="connsiteX34" fmla="*/ 5833047 w 6254832"/>
                <a:gd name="connsiteY34" fmla="*/ 3655726 h 6864558"/>
                <a:gd name="connsiteX35" fmla="*/ 5827426 w 6254832"/>
                <a:gd name="connsiteY35" fmla="*/ 3728054 h 6864558"/>
                <a:gd name="connsiteX36" fmla="*/ 5819556 w 6254832"/>
                <a:gd name="connsiteY36" fmla="*/ 3800194 h 6864558"/>
                <a:gd name="connsiteX37" fmla="*/ 5809063 w 6254832"/>
                <a:gd name="connsiteY37" fmla="*/ 3872147 h 6864558"/>
                <a:gd name="connsiteX38" fmla="*/ 5796696 w 6254832"/>
                <a:gd name="connsiteY38" fmla="*/ 3943912 h 6864558"/>
                <a:gd name="connsiteX39" fmla="*/ 5725305 w 6254832"/>
                <a:gd name="connsiteY39" fmla="*/ 4225165 h 6864558"/>
                <a:gd name="connsiteX40" fmla="*/ 5605384 w 6254832"/>
                <a:gd name="connsiteY40" fmla="*/ 4478312 h 6864558"/>
                <a:gd name="connsiteX41" fmla="*/ 5412573 w 6254832"/>
                <a:gd name="connsiteY41" fmla="*/ 4677306 h 6864558"/>
                <a:gd name="connsiteX42" fmla="*/ 5155867 w 6254832"/>
                <a:gd name="connsiteY42" fmla="*/ 4834703 h 6864558"/>
                <a:gd name="connsiteX43" fmla="*/ 4645452 w 6254832"/>
                <a:gd name="connsiteY43" fmla="*/ 5207396 h 6864558"/>
                <a:gd name="connsiteX44" fmla="*/ 4536211 w 6254832"/>
                <a:gd name="connsiteY44" fmla="*/ 5319072 h 6864558"/>
                <a:gd name="connsiteX45" fmla="*/ 4430343 w 6254832"/>
                <a:gd name="connsiteY45" fmla="*/ 5432061 h 6864558"/>
                <a:gd name="connsiteX46" fmla="*/ 4220668 w 6254832"/>
                <a:gd name="connsiteY46" fmla="*/ 5657663 h 6864558"/>
                <a:gd name="connsiteX47" fmla="*/ 4115174 w 6254832"/>
                <a:gd name="connsiteY47" fmla="*/ 5768777 h 6864558"/>
                <a:gd name="connsiteX48" fmla="*/ 4007245 w 6254832"/>
                <a:gd name="connsiteY48" fmla="*/ 5876707 h 6864558"/>
                <a:gd name="connsiteX49" fmla="*/ 3781081 w 6254832"/>
                <a:gd name="connsiteY49" fmla="*/ 6078887 h 6864558"/>
                <a:gd name="connsiteX50" fmla="*/ 3534493 w 6254832"/>
                <a:gd name="connsiteY50" fmla="*/ 6249775 h 6864558"/>
                <a:gd name="connsiteX51" fmla="*/ 3265232 w 6254832"/>
                <a:gd name="connsiteY51" fmla="*/ 6373068 h 6864558"/>
                <a:gd name="connsiteX52" fmla="*/ 3194779 w 6254832"/>
                <a:gd name="connsiteY52" fmla="*/ 6394804 h 6864558"/>
                <a:gd name="connsiteX53" fmla="*/ 3123575 w 6254832"/>
                <a:gd name="connsiteY53" fmla="*/ 6412792 h 6864558"/>
                <a:gd name="connsiteX54" fmla="*/ 3051435 w 6254832"/>
                <a:gd name="connsiteY54" fmla="*/ 6426471 h 6864558"/>
                <a:gd name="connsiteX55" fmla="*/ 2978733 w 6254832"/>
                <a:gd name="connsiteY55" fmla="*/ 6436214 h 6864558"/>
                <a:gd name="connsiteX56" fmla="*/ 2905656 w 6254832"/>
                <a:gd name="connsiteY56" fmla="*/ 6442211 h 6864558"/>
                <a:gd name="connsiteX57" fmla="*/ 2832204 w 6254832"/>
                <a:gd name="connsiteY57" fmla="*/ 6444459 h 6864558"/>
                <a:gd name="connsiteX58" fmla="*/ 2758565 w 6254832"/>
                <a:gd name="connsiteY58" fmla="*/ 6443335 h 6864558"/>
                <a:gd name="connsiteX59" fmla="*/ 2683239 w 6254832"/>
                <a:gd name="connsiteY59" fmla="*/ 6438463 h 6864558"/>
                <a:gd name="connsiteX60" fmla="*/ 2091503 w 6254832"/>
                <a:gd name="connsiteY60" fmla="*/ 6343275 h 6864558"/>
                <a:gd name="connsiteX61" fmla="*/ 1948347 w 6254832"/>
                <a:gd name="connsiteY61" fmla="*/ 6301490 h 6864558"/>
                <a:gd name="connsiteX62" fmla="*/ 1807626 w 6254832"/>
                <a:gd name="connsiteY62" fmla="*/ 6252585 h 6864558"/>
                <a:gd name="connsiteX63" fmla="*/ 1738297 w 6254832"/>
                <a:gd name="connsiteY63" fmla="*/ 6225790 h 6864558"/>
                <a:gd name="connsiteX64" fmla="*/ 1669529 w 6254832"/>
                <a:gd name="connsiteY64" fmla="*/ 6197684 h 6864558"/>
                <a:gd name="connsiteX65" fmla="*/ 1635239 w 6254832"/>
                <a:gd name="connsiteY65" fmla="*/ 6183630 h 6864558"/>
                <a:gd name="connsiteX66" fmla="*/ 1601699 w 6254832"/>
                <a:gd name="connsiteY66" fmla="*/ 6167891 h 6864558"/>
                <a:gd name="connsiteX67" fmla="*/ 1534618 w 6254832"/>
                <a:gd name="connsiteY67" fmla="*/ 6136411 h 6864558"/>
                <a:gd name="connsiteX68" fmla="*/ 592299 w 6254832"/>
                <a:gd name="connsiteY68" fmla="*/ 5443116 h 6864558"/>
                <a:gd name="connsiteX69" fmla="*/ 0 w 6254832"/>
                <a:gd name="connsiteY69" fmla="*/ 4496675 h 6864558"/>
                <a:gd name="connsiteX70" fmla="*/ 0 w 6254832"/>
                <a:gd name="connsiteY70" fmla="*/ 5523875 h 6864558"/>
                <a:gd name="connsiteX71" fmla="*/ 2766060 w 6254832"/>
                <a:gd name="connsiteY71" fmla="*/ 6864559 h 6864558"/>
                <a:gd name="connsiteX72" fmla="*/ 6254833 w 6254832"/>
                <a:gd name="connsiteY72" fmla="*/ 3432373 h 6864558"/>
                <a:gd name="connsiteX73" fmla="*/ 2766060 w 6254832"/>
                <a:gd name="connsiteY73" fmla="*/ 0 h 686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6254832" h="6864558">
                  <a:moveTo>
                    <a:pt x="2766060" y="0"/>
                  </a:moveTo>
                  <a:cubicBezTo>
                    <a:pt x="1639549" y="0"/>
                    <a:pt x="637831" y="525405"/>
                    <a:pt x="0" y="1340683"/>
                  </a:cubicBezTo>
                  <a:lnTo>
                    <a:pt x="0" y="2201306"/>
                  </a:lnTo>
                  <a:cubicBezTo>
                    <a:pt x="375" y="2200181"/>
                    <a:pt x="937" y="2198870"/>
                    <a:pt x="1312" y="2197746"/>
                  </a:cubicBezTo>
                  <a:cubicBezTo>
                    <a:pt x="142969" y="1837045"/>
                    <a:pt x="347959" y="1497143"/>
                    <a:pt x="612723" y="1201649"/>
                  </a:cubicBezTo>
                  <a:cubicBezTo>
                    <a:pt x="876550" y="906155"/>
                    <a:pt x="1201836" y="655258"/>
                    <a:pt x="1571344" y="483245"/>
                  </a:cubicBezTo>
                  <a:lnTo>
                    <a:pt x="1641235" y="452328"/>
                  </a:lnTo>
                  <a:cubicBezTo>
                    <a:pt x="1664658" y="442210"/>
                    <a:pt x="1687518" y="430967"/>
                    <a:pt x="1711502" y="422348"/>
                  </a:cubicBezTo>
                  <a:lnTo>
                    <a:pt x="1783080" y="395178"/>
                  </a:lnTo>
                  <a:cubicBezTo>
                    <a:pt x="1807064" y="386372"/>
                    <a:pt x="1830674" y="376441"/>
                    <a:pt x="1855220" y="369133"/>
                  </a:cubicBezTo>
                  <a:lnTo>
                    <a:pt x="1928297" y="345711"/>
                  </a:lnTo>
                  <a:cubicBezTo>
                    <a:pt x="1952656" y="338028"/>
                    <a:pt x="1976828" y="329409"/>
                    <a:pt x="2001749" y="323600"/>
                  </a:cubicBezTo>
                  <a:lnTo>
                    <a:pt x="2076138" y="304300"/>
                  </a:lnTo>
                  <a:lnTo>
                    <a:pt x="2113426" y="294744"/>
                  </a:lnTo>
                  <a:lnTo>
                    <a:pt x="2132163" y="290060"/>
                  </a:lnTo>
                  <a:lnTo>
                    <a:pt x="2151089" y="286312"/>
                  </a:lnTo>
                  <a:cubicBezTo>
                    <a:pt x="2351395" y="241716"/>
                    <a:pt x="2557322" y="219044"/>
                    <a:pt x="2763249" y="218482"/>
                  </a:cubicBezTo>
                  <a:cubicBezTo>
                    <a:pt x="2968802" y="218294"/>
                    <a:pt x="3174167" y="247900"/>
                    <a:pt x="3372225" y="301302"/>
                  </a:cubicBezTo>
                  <a:cubicBezTo>
                    <a:pt x="3471347" y="327910"/>
                    <a:pt x="3568596" y="360513"/>
                    <a:pt x="3663596" y="398364"/>
                  </a:cubicBezTo>
                  <a:cubicBezTo>
                    <a:pt x="3758784" y="435652"/>
                    <a:pt x="3851348" y="479311"/>
                    <a:pt x="3941663" y="526717"/>
                  </a:cubicBezTo>
                  <a:cubicBezTo>
                    <a:pt x="4031979" y="573936"/>
                    <a:pt x="4119297" y="626402"/>
                    <a:pt x="4204366" y="681678"/>
                  </a:cubicBezTo>
                  <a:cubicBezTo>
                    <a:pt x="4289060" y="737516"/>
                    <a:pt x="4370944" y="797289"/>
                    <a:pt x="4450018" y="860061"/>
                  </a:cubicBezTo>
                  <a:cubicBezTo>
                    <a:pt x="4529091" y="922832"/>
                    <a:pt x="4605540" y="988601"/>
                    <a:pt x="4678992" y="1057181"/>
                  </a:cubicBezTo>
                  <a:cubicBezTo>
                    <a:pt x="4752444" y="1125574"/>
                    <a:pt x="4822335" y="1197527"/>
                    <a:pt x="4889791" y="1271166"/>
                  </a:cubicBezTo>
                  <a:cubicBezTo>
                    <a:pt x="4957247" y="1344805"/>
                    <a:pt x="5021705" y="1420693"/>
                    <a:pt x="5083164" y="1498642"/>
                  </a:cubicBezTo>
                  <a:cubicBezTo>
                    <a:pt x="5144062" y="1576965"/>
                    <a:pt x="5202899" y="1656601"/>
                    <a:pt x="5257987" y="1738484"/>
                  </a:cubicBezTo>
                  <a:cubicBezTo>
                    <a:pt x="5313076" y="1820368"/>
                    <a:pt x="5365354" y="1903751"/>
                    <a:pt x="5413510" y="1989195"/>
                  </a:cubicBezTo>
                  <a:cubicBezTo>
                    <a:pt x="5462041" y="2074451"/>
                    <a:pt x="5507011" y="2161207"/>
                    <a:pt x="5548609" y="2249462"/>
                  </a:cubicBezTo>
                  <a:cubicBezTo>
                    <a:pt x="5631430" y="2426158"/>
                    <a:pt x="5698323" y="2608851"/>
                    <a:pt x="5747791" y="2795666"/>
                  </a:cubicBezTo>
                  <a:cubicBezTo>
                    <a:pt x="5771963" y="2889167"/>
                    <a:pt x="5791825" y="2983792"/>
                    <a:pt x="5806814" y="3078980"/>
                  </a:cubicBezTo>
                  <a:cubicBezTo>
                    <a:pt x="5810562" y="3102777"/>
                    <a:pt x="5814497" y="3126574"/>
                    <a:pt x="5816933" y="3150558"/>
                  </a:cubicBezTo>
                  <a:cubicBezTo>
                    <a:pt x="5819556" y="3174542"/>
                    <a:pt x="5823304" y="3198339"/>
                    <a:pt x="5825178" y="3222323"/>
                  </a:cubicBezTo>
                  <a:cubicBezTo>
                    <a:pt x="5827426" y="3246308"/>
                    <a:pt x="5830050" y="3270292"/>
                    <a:pt x="5831923" y="3294276"/>
                  </a:cubicBezTo>
                  <a:lnTo>
                    <a:pt x="5836233" y="3366416"/>
                  </a:lnTo>
                  <a:cubicBezTo>
                    <a:pt x="5839981" y="3462728"/>
                    <a:pt x="5839981" y="3559227"/>
                    <a:pt x="5833047" y="3655726"/>
                  </a:cubicBezTo>
                  <a:cubicBezTo>
                    <a:pt x="5830986" y="3679711"/>
                    <a:pt x="5830237" y="3704069"/>
                    <a:pt x="5827426" y="3728054"/>
                  </a:cubicBezTo>
                  <a:lnTo>
                    <a:pt x="5819556" y="3800194"/>
                  </a:lnTo>
                  <a:lnTo>
                    <a:pt x="5809063" y="3872147"/>
                  </a:lnTo>
                  <a:cubicBezTo>
                    <a:pt x="5805690" y="3896131"/>
                    <a:pt x="5800818" y="3919928"/>
                    <a:pt x="5796696" y="3943912"/>
                  </a:cubicBezTo>
                  <a:cubicBezTo>
                    <a:pt x="5778708" y="4039287"/>
                    <a:pt x="5755848" y="4134662"/>
                    <a:pt x="5725305" y="4225165"/>
                  </a:cubicBezTo>
                  <a:cubicBezTo>
                    <a:pt x="5694763" y="4315669"/>
                    <a:pt x="5656726" y="4402237"/>
                    <a:pt x="5605384" y="4478312"/>
                  </a:cubicBezTo>
                  <a:cubicBezTo>
                    <a:pt x="5554980" y="4555324"/>
                    <a:pt x="5489960" y="4620718"/>
                    <a:pt x="5412573" y="4677306"/>
                  </a:cubicBezTo>
                  <a:cubicBezTo>
                    <a:pt x="5335374" y="4734269"/>
                    <a:pt x="5245995" y="4782987"/>
                    <a:pt x="5155867" y="4834703"/>
                  </a:cubicBezTo>
                  <a:cubicBezTo>
                    <a:pt x="4973924" y="4936261"/>
                    <a:pt x="4794791" y="5058806"/>
                    <a:pt x="4645452" y="5207396"/>
                  </a:cubicBezTo>
                  <a:cubicBezTo>
                    <a:pt x="4607414" y="5244497"/>
                    <a:pt x="4571813" y="5281597"/>
                    <a:pt x="4536211" y="5319072"/>
                  </a:cubicBezTo>
                  <a:lnTo>
                    <a:pt x="4430343" y="5432061"/>
                  </a:lnTo>
                  <a:cubicBezTo>
                    <a:pt x="4360264" y="5507574"/>
                    <a:pt x="4290934" y="5583087"/>
                    <a:pt x="4220668" y="5657663"/>
                  </a:cubicBezTo>
                  <a:cubicBezTo>
                    <a:pt x="4185628" y="5694951"/>
                    <a:pt x="4150589" y="5732052"/>
                    <a:pt x="4115174" y="5768777"/>
                  </a:cubicBezTo>
                  <a:cubicBezTo>
                    <a:pt x="4079573" y="5805316"/>
                    <a:pt x="4043597" y="5841292"/>
                    <a:pt x="4007245" y="5876707"/>
                  </a:cubicBezTo>
                  <a:cubicBezTo>
                    <a:pt x="3934543" y="5947723"/>
                    <a:pt x="3859405" y="6015740"/>
                    <a:pt x="3781081" y="6078887"/>
                  </a:cubicBezTo>
                  <a:cubicBezTo>
                    <a:pt x="3702945" y="6142220"/>
                    <a:pt x="3620312" y="6199557"/>
                    <a:pt x="3534493" y="6249775"/>
                  </a:cubicBezTo>
                  <a:cubicBezTo>
                    <a:pt x="3448300" y="6299429"/>
                    <a:pt x="3358359" y="6341589"/>
                    <a:pt x="3265232" y="6373068"/>
                  </a:cubicBezTo>
                  <a:cubicBezTo>
                    <a:pt x="3241998" y="6381313"/>
                    <a:pt x="3218201" y="6387497"/>
                    <a:pt x="3194779" y="6394804"/>
                  </a:cubicBezTo>
                  <a:cubicBezTo>
                    <a:pt x="3171169" y="6401175"/>
                    <a:pt x="3147185" y="6406797"/>
                    <a:pt x="3123575" y="6412792"/>
                  </a:cubicBezTo>
                  <a:cubicBezTo>
                    <a:pt x="3099404" y="6417477"/>
                    <a:pt x="3075420" y="6422161"/>
                    <a:pt x="3051435" y="6426471"/>
                  </a:cubicBezTo>
                  <a:cubicBezTo>
                    <a:pt x="3027076" y="6429657"/>
                    <a:pt x="3002904" y="6433591"/>
                    <a:pt x="2978733" y="6436214"/>
                  </a:cubicBezTo>
                  <a:cubicBezTo>
                    <a:pt x="2954374" y="6438088"/>
                    <a:pt x="2930015" y="6440899"/>
                    <a:pt x="2905656" y="6442211"/>
                  </a:cubicBezTo>
                  <a:cubicBezTo>
                    <a:pt x="2881109" y="6442960"/>
                    <a:pt x="2856751" y="6444272"/>
                    <a:pt x="2832204" y="6444459"/>
                  </a:cubicBezTo>
                  <a:cubicBezTo>
                    <a:pt x="2807658" y="6444084"/>
                    <a:pt x="2783298" y="6444084"/>
                    <a:pt x="2758565" y="6443335"/>
                  </a:cubicBezTo>
                  <a:lnTo>
                    <a:pt x="2683239" y="6438463"/>
                  </a:lnTo>
                  <a:cubicBezTo>
                    <a:pt x="2482559" y="6425909"/>
                    <a:pt x="2284126" y="6393492"/>
                    <a:pt x="2091503" y="6343275"/>
                  </a:cubicBezTo>
                  <a:lnTo>
                    <a:pt x="1948347" y="6301490"/>
                  </a:lnTo>
                  <a:cubicBezTo>
                    <a:pt x="1901127" y="6286126"/>
                    <a:pt x="1854658" y="6268699"/>
                    <a:pt x="1807626" y="6252585"/>
                  </a:cubicBezTo>
                  <a:cubicBezTo>
                    <a:pt x="1784017" y="6245090"/>
                    <a:pt x="1761344" y="6234972"/>
                    <a:pt x="1738297" y="6225790"/>
                  </a:cubicBezTo>
                  <a:lnTo>
                    <a:pt x="1669529" y="6197684"/>
                  </a:lnTo>
                  <a:lnTo>
                    <a:pt x="1635239" y="6183630"/>
                  </a:lnTo>
                  <a:lnTo>
                    <a:pt x="1601699" y="6167891"/>
                  </a:lnTo>
                  <a:lnTo>
                    <a:pt x="1534618" y="6136411"/>
                  </a:lnTo>
                  <a:cubicBezTo>
                    <a:pt x="1179164" y="5964961"/>
                    <a:pt x="857250" y="5729616"/>
                    <a:pt x="592299" y="5443116"/>
                  </a:cubicBezTo>
                  <a:cubicBezTo>
                    <a:pt x="336904" y="5166173"/>
                    <a:pt x="137160" y="4842573"/>
                    <a:pt x="0" y="4496675"/>
                  </a:cubicBezTo>
                  <a:lnTo>
                    <a:pt x="0" y="5523875"/>
                  </a:lnTo>
                  <a:cubicBezTo>
                    <a:pt x="637831" y="6338966"/>
                    <a:pt x="1639549" y="6864559"/>
                    <a:pt x="2766060" y="6864559"/>
                  </a:cubicBezTo>
                  <a:cubicBezTo>
                    <a:pt x="4692858" y="6864559"/>
                    <a:pt x="6254833" y="5327879"/>
                    <a:pt x="6254833" y="3432373"/>
                  </a:cubicBezTo>
                  <a:cubicBezTo>
                    <a:pt x="6254833" y="1536679"/>
                    <a:pt x="4692858" y="0"/>
                    <a:pt x="2766060" y="0"/>
                  </a:cubicBezTo>
                  <a:close/>
                </a:path>
              </a:pathLst>
            </a:custGeom>
            <a:ln w="18736"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D88E0433-6831-9DDE-04B8-6EC66BCFAAB2}"/>
              </a:ext>
            </a:extLst>
          </p:cNvPr>
          <p:cNvSpPr>
            <a:spLocks noGrp="1"/>
          </p:cNvSpPr>
          <p:nvPr>
            <p:ph type="title"/>
          </p:nvPr>
        </p:nvSpPr>
        <p:spPr>
          <a:xfrm>
            <a:off x="6094105" y="802955"/>
            <a:ext cx="4977976" cy="1454051"/>
          </a:xfrm>
        </p:spPr>
        <p:txBody>
          <a:bodyPr anchor="b">
            <a:normAutofit/>
          </a:bodyPr>
          <a:lstStyle/>
          <a:p>
            <a:r>
              <a:rPr lang="en-GB" sz="3600">
                <a:solidFill>
                  <a:schemeClr val="tx2"/>
                </a:solidFill>
              </a:rPr>
              <a:t>Research context: </a:t>
            </a:r>
          </a:p>
        </p:txBody>
      </p:sp>
      <p:sp>
        <p:nvSpPr>
          <p:cNvPr id="3" name="Content Placeholder 2">
            <a:extLst>
              <a:ext uri="{FF2B5EF4-FFF2-40B4-BE49-F238E27FC236}">
                <a16:creationId xmlns:a16="http://schemas.microsoft.com/office/drawing/2014/main" id="{9470FFF9-CFF3-11C2-E1CD-E2D3055AD90D}"/>
              </a:ext>
            </a:extLst>
          </p:cNvPr>
          <p:cNvSpPr>
            <a:spLocks noGrp="1"/>
          </p:cNvSpPr>
          <p:nvPr>
            <p:ph idx="1"/>
          </p:nvPr>
        </p:nvSpPr>
        <p:spPr>
          <a:xfrm>
            <a:off x="6090574" y="2415756"/>
            <a:ext cx="4977578" cy="3639289"/>
          </a:xfrm>
        </p:spPr>
        <p:txBody>
          <a:bodyPr anchor="ctr">
            <a:normAutofit/>
          </a:bodyPr>
          <a:lstStyle/>
          <a:p>
            <a:r>
              <a:rPr lang="en-GB" sz="1800">
                <a:solidFill>
                  <a:schemeClr val="tx2"/>
                </a:solidFill>
              </a:rPr>
              <a:t>Research does not take place in a vacuum </a:t>
            </a:r>
          </a:p>
          <a:p>
            <a:r>
              <a:rPr lang="en-GB" sz="1800">
                <a:solidFill>
                  <a:schemeClr val="tx2"/>
                </a:solidFill>
              </a:rPr>
              <a:t>The social world has influence on what is studied and what is not </a:t>
            </a:r>
          </a:p>
          <a:p>
            <a:r>
              <a:rPr lang="en-GB" sz="1800">
                <a:solidFill>
                  <a:schemeClr val="tx2"/>
                </a:solidFill>
              </a:rPr>
              <a:t>The social world has influence on topics that are investigated </a:t>
            </a:r>
          </a:p>
          <a:p>
            <a:r>
              <a:rPr lang="en-GB" sz="1800">
                <a:solidFill>
                  <a:schemeClr val="tx2"/>
                </a:solidFill>
              </a:rPr>
              <a:t>The social world has influence on how research is interpreted </a:t>
            </a:r>
          </a:p>
        </p:txBody>
      </p:sp>
    </p:spTree>
    <p:extLst>
      <p:ext uri="{BB962C8B-B14F-4D97-AF65-F5344CB8AC3E}">
        <p14:creationId xmlns:p14="http://schemas.microsoft.com/office/powerpoint/2010/main" val="16172513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0A175-0C62-1335-603C-3513F554475E}"/>
              </a:ext>
            </a:extLst>
          </p:cNvPr>
          <p:cNvSpPr>
            <a:spLocks noGrp="1"/>
          </p:cNvSpPr>
          <p:nvPr>
            <p:ph type="title"/>
          </p:nvPr>
        </p:nvSpPr>
        <p:spPr>
          <a:xfrm>
            <a:off x="841248" y="548640"/>
            <a:ext cx="3600860" cy="5431536"/>
          </a:xfrm>
        </p:spPr>
        <p:txBody>
          <a:bodyPr>
            <a:normAutofit/>
          </a:bodyPr>
          <a:lstStyle/>
          <a:p>
            <a:r>
              <a:rPr lang="en-GB" sz="5400"/>
              <a:t>Existing knowledge</a:t>
            </a:r>
          </a:p>
        </p:txBody>
      </p:sp>
      <p:sp>
        <p:nvSpPr>
          <p:cNvPr id="3" name="Content Placeholder 2">
            <a:extLst>
              <a:ext uri="{FF2B5EF4-FFF2-40B4-BE49-F238E27FC236}">
                <a16:creationId xmlns:a16="http://schemas.microsoft.com/office/drawing/2014/main" id="{B0321C0D-8BCB-09DB-0A60-D62A2AADE5FA}"/>
              </a:ext>
            </a:extLst>
          </p:cNvPr>
          <p:cNvSpPr>
            <a:spLocks noGrp="1"/>
          </p:cNvSpPr>
          <p:nvPr>
            <p:ph idx="1"/>
          </p:nvPr>
        </p:nvSpPr>
        <p:spPr>
          <a:xfrm>
            <a:off x="5126418" y="552091"/>
            <a:ext cx="6224335" cy="5431536"/>
          </a:xfrm>
        </p:spPr>
        <p:txBody>
          <a:bodyPr anchor="ctr">
            <a:normAutofit/>
          </a:bodyPr>
          <a:lstStyle/>
          <a:p>
            <a:r>
              <a:rPr lang="en-GB" sz="2200"/>
              <a:t>From the literature review, you will be aware of the topic or area </a:t>
            </a:r>
          </a:p>
          <a:p>
            <a:r>
              <a:rPr lang="en-GB" sz="2200"/>
              <a:t>Acquainted with what is already ‘out there’ </a:t>
            </a:r>
          </a:p>
          <a:p>
            <a:r>
              <a:rPr lang="en-GB" sz="2200"/>
              <a:t>Aim is to build on this without covering the same specific ground </a:t>
            </a:r>
          </a:p>
          <a:p>
            <a:r>
              <a:rPr lang="en-GB" sz="2200"/>
              <a:t>Linking back to epistemological considerations:</a:t>
            </a:r>
          </a:p>
          <a:p>
            <a:pPr>
              <a:buFontTx/>
              <a:buChar char="-"/>
            </a:pPr>
            <a:r>
              <a:rPr lang="en-GB" sz="2200"/>
              <a:t>Assumptions and views about how research should be conducted </a:t>
            </a:r>
          </a:p>
          <a:p>
            <a:pPr>
              <a:buFontTx/>
              <a:buChar char="-"/>
            </a:pPr>
            <a:r>
              <a:rPr lang="en-GB" sz="2200"/>
              <a:t>‘scientific’ – hypothesis </a:t>
            </a:r>
          </a:p>
          <a:p>
            <a:pPr>
              <a:buFontTx/>
              <a:buChar char="-"/>
            </a:pPr>
            <a:r>
              <a:rPr lang="en-GB" sz="2200"/>
              <a:t>Yet, this view on research is not universally shared </a:t>
            </a:r>
          </a:p>
        </p:txBody>
      </p:sp>
    </p:spTree>
    <p:extLst>
      <p:ext uri="{BB962C8B-B14F-4D97-AF65-F5344CB8AC3E}">
        <p14:creationId xmlns:p14="http://schemas.microsoft.com/office/powerpoint/2010/main" val="19452072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E10650BA-D090-4A23-98E3-B48BBAEA9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Top shot of a representation of networks with stick figures.">
            <a:extLst>
              <a:ext uri="{FF2B5EF4-FFF2-40B4-BE49-F238E27FC236}">
                <a16:creationId xmlns:a16="http://schemas.microsoft.com/office/drawing/2014/main" id="{5DC4C817-4D57-4120-8566-D460BC532E29}"/>
              </a:ext>
            </a:extLst>
          </p:cNvPr>
          <p:cNvPicPr>
            <a:picLocks noChangeAspect="1"/>
          </p:cNvPicPr>
          <p:nvPr/>
        </p:nvPicPr>
        <p:blipFill rotWithShape="1">
          <a:blip r:embed="rId2"/>
          <a:srcRect l="33453" r="9797"/>
          <a:stretch/>
        </p:blipFill>
        <p:spPr>
          <a:xfrm>
            <a:off x="-9527" y="3725"/>
            <a:ext cx="5846165" cy="6850548"/>
          </a:xfrm>
          <a:prstGeom prst="rect">
            <a:avLst/>
          </a:prstGeom>
        </p:spPr>
      </p:pic>
      <p:grpSp>
        <p:nvGrpSpPr>
          <p:cNvPr id="26" name="Group 18">
            <a:extLst>
              <a:ext uri="{FF2B5EF4-FFF2-40B4-BE49-F238E27FC236}">
                <a16:creationId xmlns:a16="http://schemas.microsoft.com/office/drawing/2014/main" id="{FFB939B9-73CE-4644-87BB-72AEBF0011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27" y="-6558"/>
            <a:ext cx="6254832" cy="6874766"/>
            <a:chOff x="-9149" y="3725"/>
            <a:chExt cx="6254832" cy="6887203"/>
          </a:xfrm>
        </p:grpSpPr>
        <p:sp>
          <p:nvSpPr>
            <p:cNvPr id="27" name="Freeform: Shape 19">
              <a:extLst>
                <a:ext uri="{FF2B5EF4-FFF2-40B4-BE49-F238E27FC236}">
                  <a16:creationId xmlns:a16="http://schemas.microsoft.com/office/drawing/2014/main" id="{15F2A0CF-7879-4629-AC2B-4069D77A3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8645"/>
              <a:ext cx="5933139" cy="6387893"/>
            </a:xfrm>
            <a:custGeom>
              <a:avLst/>
              <a:gdLst>
                <a:gd name="connsiteX0" fmla="*/ 5852909 w 5933139"/>
                <a:gd name="connsiteY0" fmla="*/ 2469528 h 6335678"/>
                <a:gd name="connsiteX1" fmla="*/ 5830799 w 5933139"/>
                <a:gd name="connsiteY1" fmla="*/ 2394015 h 6335678"/>
                <a:gd name="connsiteX2" fmla="*/ 5805878 w 5933139"/>
                <a:gd name="connsiteY2" fmla="*/ 2319439 h 6335678"/>
                <a:gd name="connsiteX3" fmla="*/ 5778708 w 5933139"/>
                <a:gd name="connsiteY3" fmla="*/ 2245800 h 6335678"/>
                <a:gd name="connsiteX4" fmla="*/ 5652978 w 5933139"/>
                <a:gd name="connsiteY4" fmla="*/ 1959675 h 6335678"/>
                <a:gd name="connsiteX5" fmla="*/ 5327691 w 5933139"/>
                <a:gd name="connsiteY5" fmla="*/ 1432958 h 6335678"/>
                <a:gd name="connsiteX6" fmla="*/ 4921458 w 5933139"/>
                <a:gd name="connsiteY6" fmla="*/ 973322 h 6335678"/>
                <a:gd name="connsiteX7" fmla="*/ 4450018 w 5933139"/>
                <a:gd name="connsiteY7" fmla="*/ 586764 h 6335678"/>
                <a:gd name="connsiteX8" fmla="*/ 4193311 w 5933139"/>
                <a:gd name="connsiteY8" fmla="*/ 423558 h 6335678"/>
                <a:gd name="connsiteX9" fmla="*/ 3924237 w 5933139"/>
                <a:gd name="connsiteY9" fmla="*/ 281901 h 6335678"/>
                <a:gd name="connsiteX10" fmla="*/ 3352175 w 5933139"/>
                <a:gd name="connsiteY10" fmla="*/ 75786 h 6335678"/>
                <a:gd name="connsiteX11" fmla="*/ 3051997 w 5933139"/>
                <a:gd name="connsiteY11" fmla="*/ 19011 h 6335678"/>
                <a:gd name="connsiteX12" fmla="*/ 2745823 w 5933139"/>
                <a:gd name="connsiteY12" fmla="*/ 86 h 6335678"/>
                <a:gd name="connsiteX13" fmla="*/ 2141720 w 5933139"/>
                <a:gd name="connsiteY13" fmla="*/ 55550 h 6335678"/>
                <a:gd name="connsiteX14" fmla="*/ 1551295 w 5933139"/>
                <a:gd name="connsiteY14" fmla="*/ 216319 h 6335678"/>
                <a:gd name="connsiteX15" fmla="*/ 1001718 w 5933139"/>
                <a:gd name="connsiteY15" fmla="*/ 498134 h 6335678"/>
                <a:gd name="connsiteX16" fmla="*/ 754755 w 5933139"/>
                <a:gd name="connsiteY16" fmla="*/ 685886 h 6335678"/>
                <a:gd name="connsiteX17" fmla="*/ 533462 w 5933139"/>
                <a:gd name="connsiteY17" fmla="*/ 903056 h 6335678"/>
                <a:gd name="connsiteX18" fmla="*/ 0 w 5933139"/>
                <a:gd name="connsiteY18" fmla="*/ 1646568 h 6335678"/>
                <a:gd name="connsiteX19" fmla="*/ 0 w 5933139"/>
                <a:gd name="connsiteY19" fmla="*/ 4709059 h 6335678"/>
                <a:gd name="connsiteX20" fmla="*/ 120671 w 5933139"/>
                <a:gd name="connsiteY20" fmla="*/ 4907491 h 6335678"/>
                <a:gd name="connsiteX21" fmla="*/ 507979 w 5933139"/>
                <a:gd name="connsiteY21" fmla="*/ 5384178 h 6335678"/>
                <a:gd name="connsiteX22" fmla="*/ 972112 w 5933139"/>
                <a:gd name="connsiteY22" fmla="*/ 5778607 h 6335678"/>
                <a:gd name="connsiteX23" fmla="*/ 1229943 w 5933139"/>
                <a:gd name="connsiteY23" fmla="*/ 5939939 h 6335678"/>
                <a:gd name="connsiteX24" fmla="*/ 1502389 w 5933139"/>
                <a:gd name="connsiteY24" fmla="*/ 6073913 h 6335678"/>
                <a:gd name="connsiteX25" fmla="*/ 2673870 w 5933139"/>
                <a:gd name="connsiteY25" fmla="*/ 6333993 h 6335678"/>
                <a:gd name="connsiteX26" fmla="*/ 2749196 w 5933139"/>
                <a:gd name="connsiteY26" fmla="*/ 6335679 h 6335678"/>
                <a:gd name="connsiteX27" fmla="*/ 2787983 w 5933139"/>
                <a:gd name="connsiteY27" fmla="*/ 6335492 h 6335678"/>
                <a:gd name="connsiteX28" fmla="*/ 2826770 w 5933139"/>
                <a:gd name="connsiteY28" fmla="*/ 6334368 h 6335678"/>
                <a:gd name="connsiteX29" fmla="*/ 2981918 w 5933139"/>
                <a:gd name="connsiteY29" fmla="*/ 6319939 h 6335678"/>
                <a:gd name="connsiteX30" fmla="*/ 3285282 w 5933139"/>
                <a:gd name="connsiteY30" fmla="*/ 6241803 h 6335678"/>
                <a:gd name="connsiteX31" fmla="*/ 3566347 w 5933139"/>
                <a:gd name="connsiteY31" fmla="*/ 6104831 h 6335678"/>
                <a:gd name="connsiteX32" fmla="*/ 3818369 w 5933139"/>
                <a:gd name="connsiteY32" fmla="*/ 5926823 h 6335678"/>
                <a:gd name="connsiteX33" fmla="*/ 4044908 w 5933139"/>
                <a:gd name="connsiteY33" fmla="*/ 5726329 h 6335678"/>
                <a:gd name="connsiteX34" fmla="*/ 4151151 w 5933139"/>
                <a:gd name="connsiteY34" fmla="*/ 5622147 h 6335678"/>
                <a:gd name="connsiteX35" fmla="*/ 4253834 w 5933139"/>
                <a:gd name="connsiteY35" fmla="*/ 5516841 h 6335678"/>
                <a:gd name="connsiteX36" fmla="*/ 4452453 w 5933139"/>
                <a:gd name="connsiteY36" fmla="*/ 5306979 h 6335678"/>
                <a:gd name="connsiteX37" fmla="*/ 4548578 w 5933139"/>
                <a:gd name="connsiteY37" fmla="*/ 5202797 h 6335678"/>
                <a:gd name="connsiteX38" fmla="*/ 4596546 w 5933139"/>
                <a:gd name="connsiteY38" fmla="*/ 5151456 h 6335678"/>
                <a:gd name="connsiteX39" fmla="*/ 4643016 w 5933139"/>
                <a:gd name="connsiteY39" fmla="*/ 5103300 h 6335678"/>
                <a:gd name="connsiteX40" fmla="*/ 4739515 w 5933139"/>
                <a:gd name="connsiteY40" fmla="*/ 5013172 h 6335678"/>
                <a:gd name="connsiteX41" fmla="*/ 4842198 w 5933139"/>
                <a:gd name="connsiteY41" fmla="*/ 4930164 h 6335678"/>
                <a:gd name="connsiteX42" fmla="*/ 5071360 w 5933139"/>
                <a:gd name="connsiteY42" fmla="*/ 4780449 h 6335678"/>
                <a:gd name="connsiteX43" fmla="*/ 5332001 w 5933139"/>
                <a:gd name="connsiteY43" fmla="*/ 4615932 h 6335678"/>
                <a:gd name="connsiteX44" fmla="*/ 5397396 w 5933139"/>
                <a:gd name="connsiteY44" fmla="*/ 4563655 h 6335678"/>
                <a:gd name="connsiteX45" fmla="*/ 5459417 w 5933139"/>
                <a:gd name="connsiteY45" fmla="*/ 4505380 h 6335678"/>
                <a:gd name="connsiteX46" fmla="*/ 5567159 w 5933139"/>
                <a:gd name="connsiteY46" fmla="*/ 4374029 h 6335678"/>
                <a:gd name="connsiteX47" fmla="*/ 5651292 w 5933139"/>
                <a:gd name="connsiteY47" fmla="*/ 4231810 h 6335678"/>
                <a:gd name="connsiteX48" fmla="*/ 5716686 w 5933139"/>
                <a:gd name="connsiteY48" fmla="*/ 4085655 h 6335678"/>
                <a:gd name="connsiteX49" fmla="*/ 5820681 w 5933139"/>
                <a:gd name="connsiteY49" fmla="*/ 3791848 h 6335678"/>
                <a:gd name="connsiteX50" fmla="*/ 5898629 w 5933139"/>
                <a:gd name="connsiteY50" fmla="*/ 3487922 h 6335678"/>
                <a:gd name="connsiteX51" fmla="*/ 5932170 w 5933139"/>
                <a:gd name="connsiteY51" fmla="*/ 3174066 h 6335678"/>
                <a:gd name="connsiteX52" fmla="*/ 5872209 w 5933139"/>
                <a:gd name="connsiteY52" fmla="*/ 2545978 h 6335678"/>
                <a:gd name="connsiteX53" fmla="*/ 5852909 w 5933139"/>
                <a:gd name="connsiteY53" fmla="*/ 2469528 h 6335678"/>
                <a:gd name="connsiteX54" fmla="*/ 5507386 w 5933139"/>
                <a:gd name="connsiteY54" fmla="*/ 3724580 h 6335678"/>
                <a:gd name="connsiteX55" fmla="*/ 5453609 w 5933139"/>
                <a:gd name="connsiteY55" fmla="*/ 3989906 h 6335678"/>
                <a:gd name="connsiteX56" fmla="*/ 5344181 w 5933139"/>
                <a:gd name="connsiteY56" fmla="*/ 4220380 h 6335678"/>
                <a:gd name="connsiteX57" fmla="*/ 5171419 w 5933139"/>
                <a:gd name="connsiteY57" fmla="*/ 4388644 h 6335678"/>
                <a:gd name="connsiteX58" fmla="*/ 5057868 w 5933139"/>
                <a:gd name="connsiteY58" fmla="*/ 4453851 h 6335678"/>
                <a:gd name="connsiteX59" fmla="*/ 4930265 w 5933139"/>
                <a:gd name="connsiteY59" fmla="*/ 4516810 h 6335678"/>
                <a:gd name="connsiteX60" fmla="*/ 4660067 w 5933139"/>
                <a:gd name="connsiteY60" fmla="*/ 4664276 h 6335678"/>
                <a:gd name="connsiteX61" fmla="*/ 4408794 w 5933139"/>
                <a:gd name="connsiteY61" fmla="*/ 4857836 h 6335678"/>
                <a:gd name="connsiteX62" fmla="*/ 4352207 w 5933139"/>
                <a:gd name="connsiteY62" fmla="*/ 4911988 h 6335678"/>
                <a:gd name="connsiteX63" fmla="*/ 4299366 w 5933139"/>
                <a:gd name="connsiteY63" fmla="*/ 4965390 h 6335678"/>
                <a:gd name="connsiteX64" fmla="*/ 4197621 w 5933139"/>
                <a:gd name="connsiteY64" fmla="*/ 5074257 h 6335678"/>
                <a:gd name="connsiteX65" fmla="*/ 4008744 w 5933139"/>
                <a:gd name="connsiteY65" fmla="*/ 5297985 h 6335678"/>
                <a:gd name="connsiteX66" fmla="*/ 3917304 w 5933139"/>
                <a:gd name="connsiteY66" fmla="*/ 5409100 h 6335678"/>
                <a:gd name="connsiteX67" fmla="*/ 3826052 w 5933139"/>
                <a:gd name="connsiteY67" fmla="*/ 5518153 h 6335678"/>
                <a:gd name="connsiteX68" fmla="*/ 3637925 w 5933139"/>
                <a:gd name="connsiteY68" fmla="*/ 5725017 h 6335678"/>
                <a:gd name="connsiteX69" fmla="*/ 3433497 w 5933139"/>
                <a:gd name="connsiteY69" fmla="*/ 5906586 h 6335678"/>
                <a:gd name="connsiteX70" fmla="*/ 3204522 w 5933139"/>
                <a:gd name="connsiteY70" fmla="*/ 6046744 h 6335678"/>
                <a:gd name="connsiteX71" fmla="*/ 2950439 w 5933139"/>
                <a:gd name="connsiteY71" fmla="*/ 6129190 h 6335678"/>
                <a:gd name="connsiteX72" fmla="*/ 2816839 w 5933139"/>
                <a:gd name="connsiteY72" fmla="*/ 6146428 h 6335678"/>
                <a:gd name="connsiteX73" fmla="*/ 2749009 w 5933139"/>
                <a:gd name="connsiteY73" fmla="*/ 6149051 h 6335678"/>
                <a:gd name="connsiteX74" fmla="*/ 2678930 w 5933139"/>
                <a:gd name="connsiteY74" fmla="*/ 6148677 h 6335678"/>
                <a:gd name="connsiteX75" fmla="*/ 2125793 w 5933139"/>
                <a:gd name="connsiteY75" fmla="*/ 6065481 h 6335678"/>
                <a:gd name="connsiteX76" fmla="*/ 1610506 w 5933139"/>
                <a:gd name="connsiteY76" fmla="*/ 5851310 h 6335678"/>
                <a:gd name="connsiteX77" fmla="*/ 1373099 w 5933139"/>
                <a:gd name="connsiteY77" fmla="*/ 5706279 h 6335678"/>
                <a:gd name="connsiteX78" fmla="*/ 1315949 w 5933139"/>
                <a:gd name="connsiteY78" fmla="*/ 5666743 h 6335678"/>
                <a:gd name="connsiteX79" fmla="*/ 1259923 w 5933139"/>
                <a:gd name="connsiteY79" fmla="*/ 5625894 h 6335678"/>
                <a:gd name="connsiteX80" fmla="*/ 1204647 w 5933139"/>
                <a:gd name="connsiteY80" fmla="*/ 5583922 h 6335678"/>
                <a:gd name="connsiteX81" fmla="*/ 1150308 w 5933139"/>
                <a:gd name="connsiteY81" fmla="*/ 5540826 h 6335678"/>
                <a:gd name="connsiteX82" fmla="*/ 751569 w 5933139"/>
                <a:gd name="connsiteY82" fmla="*/ 5158015 h 6335678"/>
                <a:gd name="connsiteX83" fmla="*/ 663315 w 5933139"/>
                <a:gd name="connsiteY83" fmla="*/ 5052146 h 6335678"/>
                <a:gd name="connsiteX84" fmla="*/ 580869 w 5933139"/>
                <a:gd name="connsiteY84" fmla="*/ 4942718 h 6335678"/>
                <a:gd name="connsiteX85" fmla="*/ 432279 w 5933139"/>
                <a:gd name="connsiteY85" fmla="*/ 4713369 h 6335678"/>
                <a:gd name="connsiteX86" fmla="*/ 205553 w 5933139"/>
                <a:gd name="connsiteY86" fmla="*/ 4219443 h 6335678"/>
                <a:gd name="connsiteX87" fmla="*/ 79448 w 5933139"/>
                <a:gd name="connsiteY87" fmla="*/ 3693850 h 6335678"/>
                <a:gd name="connsiteX88" fmla="*/ 53590 w 5933139"/>
                <a:gd name="connsiteY88" fmla="*/ 3425339 h 6335678"/>
                <a:gd name="connsiteX89" fmla="*/ 49655 w 5933139"/>
                <a:gd name="connsiteY89" fmla="*/ 3155890 h 6335678"/>
                <a:gd name="connsiteX90" fmla="*/ 67830 w 5933139"/>
                <a:gd name="connsiteY90" fmla="*/ 2886817 h 6335678"/>
                <a:gd name="connsiteX91" fmla="*/ 108679 w 5933139"/>
                <a:gd name="connsiteY91" fmla="*/ 2619992 h 6335678"/>
                <a:gd name="connsiteX92" fmla="*/ 263077 w 5933139"/>
                <a:gd name="connsiteY92" fmla="*/ 2101520 h 6335678"/>
                <a:gd name="connsiteX93" fmla="*/ 837575 w 5933139"/>
                <a:gd name="connsiteY93" fmla="*/ 1186370 h 6335678"/>
                <a:gd name="connsiteX94" fmla="*/ 1031698 w 5933139"/>
                <a:gd name="connsiteY94" fmla="*/ 996932 h 6335678"/>
                <a:gd name="connsiteX95" fmla="*/ 1236688 w 5933139"/>
                <a:gd name="connsiteY95" fmla="*/ 819298 h 6335678"/>
                <a:gd name="connsiteX96" fmla="*/ 1687143 w 5933139"/>
                <a:gd name="connsiteY96" fmla="*/ 511438 h 6335678"/>
                <a:gd name="connsiteX97" fmla="*/ 2196246 w 5933139"/>
                <a:gd name="connsiteY97" fmla="*/ 300639 h 6335678"/>
                <a:gd name="connsiteX98" fmla="*/ 2745823 w 5933139"/>
                <a:gd name="connsiteY98" fmla="*/ 229248 h 6335678"/>
                <a:gd name="connsiteX99" fmla="*/ 3019206 w 5933139"/>
                <a:gd name="connsiteY99" fmla="*/ 252108 h 6335678"/>
                <a:gd name="connsiteX100" fmla="*/ 3288092 w 5933139"/>
                <a:gd name="connsiteY100" fmla="*/ 313006 h 6335678"/>
                <a:gd name="connsiteX101" fmla="*/ 3548172 w 5933139"/>
                <a:gd name="connsiteY101" fmla="*/ 407069 h 6335678"/>
                <a:gd name="connsiteX102" fmla="*/ 3611505 w 5933139"/>
                <a:gd name="connsiteY102" fmla="*/ 435176 h 6335678"/>
                <a:gd name="connsiteX103" fmla="*/ 3674089 w 5933139"/>
                <a:gd name="connsiteY103" fmla="*/ 464968 h 6335678"/>
                <a:gd name="connsiteX104" fmla="*/ 3735736 w 5933139"/>
                <a:gd name="connsiteY104" fmla="*/ 496823 h 6335678"/>
                <a:gd name="connsiteX105" fmla="*/ 3796634 w 5933139"/>
                <a:gd name="connsiteY105" fmla="*/ 530176 h 6335678"/>
                <a:gd name="connsiteX106" fmla="*/ 4251585 w 5933139"/>
                <a:gd name="connsiteY106" fmla="*/ 847405 h 6335678"/>
                <a:gd name="connsiteX107" fmla="*/ 4644515 w 5933139"/>
                <a:gd name="connsiteY107" fmla="*/ 1236775 h 6335678"/>
                <a:gd name="connsiteX108" fmla="*/ 4816527 w 5933139"/>
                <a:gd name="connsiteY108" fmla="*/ 1451883 h 6335678"/>
                <a:gd name="connsiteX109" fmla="*/ 4970738 w 5933139"/>
                <a:gd name="connsiteY109" fmla="*/ 1678610 h 6335678"/>
                <a:gd name="connsiteX110" fmla="*/ 5223885 w 5933139"/>
                <a:gd name="connsiteY110" fmla="*/ 2159232 h 6335678"/>
                <a:gd name="connsiteX111" fmla="*/ 5395709 w 5933139"/>
                <a:gd name="connsiteY111" fmla="*/ 2666087 h 6335678"/>
                <a:gd name="connsiteX112" fmla="*/ 5458855 w 5933139"/>
                <a:gd name="connsiteY112" fmla="*/ 2924292 h 6335678"/>
                <a:gd name="connsiteX113" fmla="*/ 5499142 w 5933139"/>
                <a:gd name="connsiteY113" fmla="*/ 3186995 h 6335678"/>
                <a:gd name="connsiteX114" fmla="*/ 5516755 w 5933139"/>
                <a:gd name="connsiteY114" fmla="*/ 3454007 h 6335678"/>
                <a:gd name="connsiteX115" fmla="*/ 5507386 w 5933139"/>
                <a:gd name="connsiteY115" fmla="*/ 3724580 h 633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5933139" h="6335678">
                  <a:moveTo>
                    <a:pt x="5852909" y="2469528"/>
                  </a:moveTo>
                  <a:lnTo>
                    <a:pt x="5830799" y="2394015"/>
                  </a:lnTo>
                  <a:lnTo>
                    <a:pt x="5805878" y="2319439"/>
                  </a:lnTo>
                  <a:cubicBezTo>
                    <a:pt x="5797446" y="2294705"/>
                    <a:pt x="5787890" y="2270346"/>
                    <a:pt x="5778708" y="2245800"/>
                  </a:cubicBezTo>
                  <a:cubicBezTo>
                    <a:pt x="5740858" y="2148364"/>
                    <a:pt x="5699073" y="2052614"/>
                    <a:pt x="5652978" y="1959675"/>
                  </a:cubicBezTo>
                  <a:cubicBezTo>
                    <a:pt x="5559664" y="1773985"/>
                    <a:pt x="5450986" y="1597663"/>
                    <a:pt x="5327691" y="1432958"/>
                  </a:cubicBezTo>
                  <a:cubicBezTo>
                    <a:pt x="5204960" y="1268067"/>
                    <a:pt x="5068362" y="1114980"/>
                    <a:pt x="4921458" y="973322"/>
                  </a:cubicBezTo>
                  <a:cubicBezTo>
                    <a:pt x="4774742" y="831665"/>
                    <a:pt x="4616408" y="703125"/>
                    <a:pt x="4450018" y="586764"/>
                  </a:cubicBezTo>
                  <a:cubicBezTo>
                    <a:pt x="4366822" y="528489"/>
                    <a:pt x="4281003" y="474337"/>
                    <a:pt x="4193311" y="423558"/>
                  </a:cubicBezTo>
                  <a:cubicBezTo>
                    <a:pt x="4105806" y="372404"/>
                    <a:pt x="4015865" y="325560"/>
                    <a:pt x="3924237" y="281901"/>
                  </a:cubicBezTo>
                  <a:cubicBezTo>
                    <a:pt x="3740983" y="195333"/>
                    <a:pt x="3549483" y="125067"/>
                    <a:pt x="3352175" y="75786"/>
                  </a:cubicBezTo>
                  <a:cubicBezTo>
                    <a:pt x="3253428" y="51240"/>
                    <a:pt x="3153368" y="31565"/>
                    <a:pt x="3051997" y="19011"/>
                  </a:cubicBezTo>
                  <a:cubicBezTo>
                    <a:pt x="2950814" y="5895"/>
                    <a:pt x="2848506" y="-851"/>
                    <a:pt x="2745823" y="86"/>
                  </a:cubicBezTo>
                  <a:cubicBezTo>
                    <a:pt x="2543643" y="1585"/>
                    <a:pt x="2341838" y="20135"/>
                    <a:pt x="2141720" y="55550"/>
                  </a:cubicBezTo>
                  <a:cubicBezTo>
                    <a:pt x="1941976" y="91339"/>
                    <a:pt x="1743356" y="143055"/>
                    <a:pt x="1551295" y="216319"/>
                  </a:cubicBezTo>
                  <a:cubicBezTo>
                    <a:pt x="1359233" y="289396"/>
                    <a:pt x="1173917" y="383459"/>
                    <a:pt x="1001718" y="498134"/>
                  </a:cubicBezTo>
                  <a:cubicBezTo>
                    <a:pt x="915712" y="555659"/>
                    <a:pt x="832141" y="617119"/>
                    <a:pt x="754755" y="685886"/>
                  </a:cubicBezTo>
                  <a:cubicBezTo>
                    <a:pt x="677555" y="754841"/>
                    <a:pt x="604666" y="828293"/>
                    <a:pt x="533462" y="903056"/>
                  </a:cubicBezTo>
                  <a:cubicBezTo>
                    <a:pt x="323413" y="1125660"/>
                    <a:pt x="143906" y="1376370"/>
                    <a:pt x="0" y="1646568"/>
                  </a:cubicBezTo>
                  <a:lnTo>
                    <a:pt x="0" y="4709059"/>
                  </a:lnTo>
                  <a:cubicBezTo>
                    <a:pt x="37850" y="4776702"/>
                    <a:pt x="78136" y="4843033"/>
                    <a:pt x="120671" y="4907491"/>
                  </a:cubicBezTo>
                  <a:cubicBezTo>
                    <a:pt x="234034" y="5078941"/>
                    <a:pt x="365198" y="5239336"/>
                    <a:pt x="507979" y="5384178"/>
                  </a:cubicBezTo>
                  <a:cubicBezTo>
                    <a:pt x="650948" y="5529395"/>
                    <a:pt x="805909" y="5662059"/>
                    <a:pt x="972112" y="5778607"/>
                  </a:cubicBezTo>
                  <a:cubicBezTo>
                    <a:pt x="1055308" y="5836881"/>
                    <a:pt x="1141314" y="5890846"/>
                    <a:pt x="1229943" y="5939939"/>
                  </a:cubicBezTo>
                  <a:cubicBezTo>
                    <a:pt x="1318385" y="5989406"/>
                    <a:pt x="1409450" y="6033815"/>
                    <a:pt x="1502389" y="6073913"/>
                  </a:cubicBezTo>
                  <a:cubicBezTo>
                    <a:pt x="1874145" y="6233559"/>
                    <a:pt x="2272884" y="6320689"/>
                    <a:pt x="2673870" y="6333993"/>
                  </a:cubicBezTo>
                  <a:lnTo>
                    <a:pt x="2749196" y="6335679"/>
                  </a:lnTo>
                  <a:lnTo>
                    <a:pt x="2787983" y="6335492"/>
                  </a:lnTo>
                  <a:lnTo>
                    <a:pt x="2826770" y="6334368"/>
                  </a:lnTo>
                  <a:cubicBezTo>
                    <a:pt x="2878486" y="6332494"/>
                    <a:pt x="2930390" y="6327247"/>
                    <a:pt x="2981918" y="6319939"/>
                  </a:cubicBezTo>
                  <a:cubicBezTo>
                    <a:pt x="3085163" y="6304949"/>
                    <a:pt x="3187096" y="6278529"/>
                    <a:pt x="3285282" y="6241803"/>
                  </a:cubicBezTo>
                  <a:cubicBezTo>
                    <a:pt x="3383467" y="6205265"/>
                    <a:pt x="3477530" y="6158608"/>
                    <a:pt x="3566347" y="6104831"/>
                  </a:cubicBezTo>
                  <a:cubicBezTo>
                    <a:pt x="3655164" y="6051053"/>
                    <a:pt x="3739109" y="5990905"/>
                    <a:pt x="3818369" y="5926823"/>
                  </a:cubicBezTo>
                  <a:cubicBezTo>
                    <a:pt x="3897630" y="5862739"/>
                    <a:pt x="3973143" y="5795471"/>
                    <a:pt x="4044908" y="5726329"/>
                  </a:cubicBezTo>
                  <a:cubicBezTo>
                    <a:pt x="4080884" y="5691852"/>
                    <a:pt x="4116299" y="5656999"/>
                    <a:pt x="4151151" y="5622147"/>
                  </a:cubicBezTo>
                  <a:cubicBezTo>
                    <a:pt x="4185816" y="5586920"/>
                    <a:pt x="4220106" y="5552068"/>
                    <a:pt x="4253834" y="5516841"/>
                  </a:cubicBezTo>
                  <a:cubicBezTo>
                    <a:pt x="4321289" y="5446388"/>
                    <a:pt x="4387808" y="5376871"/>
                    <a:pt x="4452453" y="5306979"/>
                  </a:cubicBezTo>
                  <a:lnTo>
                    <a:pt x="4548578" y="5202797"/>
                  </a:lnTo>
                  <a:lnTo>
                    <a:pt x="4596546" y="5151456"/>
                  </a:lnTo>
                  <a:cubicBezTo>
                    <a:pt x="4612661" y="5134592"/>
                    <a:pt x="4627276" y="5119040"/>
                    <a:pt x="4643016" y="5103300"/>
                  </a:cubicBezTo>
                  <a:cubicBezTo>
                    <a:pt x="4674308" y="5072196"/>
                    <a:pt x="4706162" y="5041841"/>
                    <a:pt x="4739515" y="5013172"/>
                  </a:cubicBezTo>
                  <a:cubicBezTo>
                    <a:pt x="4772493" y="4984128"/>
                    <a:pt x="4806596" y="4956397"/>
                    <a:pt x="4842198" y="4930164"/>
                  </a:cubicBezTo>
                  <a:cubicBezTo>
                    <a:pt x="4913026" y="4876949"/>
                    <a:pt x="4988914" y="4828980"/>
                    <a:pt x="5071360" y="4780449"/>
                  </a:cubicBezTo>
                  <a:cubicBezTo>
                    <a:pt x="5153243" y="4731544"/>
                    <a:pt x="5243372" y="4682076"/>
                    <a:pt x="5332001" y="4615932"/>
                  </a:cubicBezTo>
                  <a:cubicBezTo>
                    <a:pt x="5354111" y="4599443"/>
                    <a:pt x="5376035" y="4582205"/>
                    <a:pt x="5397396" y="4563655"/>
                  </a:cubicBezTo>
                  <a:cubicBezTo>
                    <a:pt x="5418757" y="4545104"/>
                    <a:pt x="5439368" y="4525617"/>
                    <a:pt x="5459417" y="4505380"/>
                  </a:cubicBezTo>
                  <a:cubicBezTo>
                    <a:pt x="5499329" y="4464719"/>
                    <a:pt x="5535493" y="4420311"/>
                    <a:pt x="5567159" y="4374029"/>
                  </a:cubicBezTo>
                  <a:cubicBezTo>
                    <a:pt x="5599388" y="4328121"/>
                    <a:pt x="5626558" y="4279965"/>
                    <a:pt x="5651292" y="4231810"/>
                  </a:cubicBezTo>
                  <a:cubicBezTo>
                    <a:pt x="5675651" y="4183466"/>
                    <a:pt x="5697012" y="4134561"/>
                    <a:pt x="5716686" y="4085655"/>
                  </a:cubicBezTo>
                  <a:cubicBezTo>
                    <a:pt x="5756223" y="3987845"/>
                    <a:pt x="5789576" y="3891158"/>
                    <a:pt x="5820681" y="3791848"/>
                  </a:cubicBezTo>
                  <a:cubicBezTo>
                    <a:pt x="5851972" y="3692726"/>
                    <a:pt x="5878955" y="3591167"/>
                    <a:pt x="5898629" y="3487922"/>
                  </a:cubicBezTo>
                  <a:cubicBezTo>
                    <a:pt x="5918116" y="3384490"/>
                    <a:pt x="5929172" y="3279372"/>
                    <a:pt x="5932170" y="3174066"/>
                  </a:cubicBezTo>
                  <a:cubicBezTo>
                    <a:pt x="5937604" y="2963454"/>
                    <a:pt x="5920552" y="2750968"/>
                    <a:pt x="5872209" y="2545978"/>
                  </a:cubicBezTo>
                  <a:cubicBezTo>
                    <a:pt x="5865838" y="2520307"/>
                    <a:pt x="5860029" y="2494637"/>
                    <a:pt x="5852909" y="2469528"/>
                  </a:cubicBezTo>
                  <a:close/>
                  <a:moveTo>
                    <a:pt x="5507386" y="3724580"/>
                  </a:moveTo>
                  <a:cubicBezTo>
                    <a:pt x="5497830" y="3814521"/>
                    <a:pt x="5480591" y="3905586"/>
                    <a:pt x="5453609" y="3989906"/>
                  </a:cubicBezTo>
                  <a:cubicBezTo>
                    <a:pt x="5426439" y="4074413"/>
                    <a:pt x="5390088" y="4152924"/>
                    <a:pt x="5344181" y="4220380"/>
                  </a:cubicBezTo>
                  <a:cubicBezTo>
                    <a:pt x="5297898" y="4287835"/>
                    <a:pt x="5241311" y="4342549"/>
                    <a:pt x="5171419" y="4388644"/>
                  </a:cubicBezTo>
                  <a:cubicBezTo>
                    <a:pt x="5136755" y="4411879"/>
                    <a:pt x="5098342" y="4433052"/>
                    <a:pt x="5057868" y="4453851"/>
                  </a:cubicBezTo>
                  <a:cubicBezTo>
                    <a:pt x="5017395" y="4474837"/>
                    <a:pt x="4974298" y="4495449"/>
                    <a:pt x="4930265" y="4516810"/>
                  </a:cubicBezTo>
                  <a:cubicBezTo>
                    <a:pt x="4841823" y="4559719"/>
                    <a:pt x="4748696" y="4607126"/>
                    <a:pt x="4660067" y="4664276"/>
                  </a:cubicBezTo>
                  <a:cubicBezTo>
                    <a:pt x="4571251" y="4721238"/>
                    <a:pt x="4486181" y="4786071"/>
                    <a:pt x="4408794" y="4857836"/>
                  </a:cubicBezTo>
                  <a:cubicBezTo>
                    <a:pt x="4389682" y="4875637"/>
                    <a:pt x="4370008" y="4894375"/>
                    <a:pt x="4352207" y="4911988"/>
                  </a:cubicBezTo>
                  <a:lnTo>
                    <a:pt x="4299366" y="4965390"/>
                  </a:lnTo>
                  <a:cubicBezTo>
                    <a:pt x="4264514" y="5001179"/>
                    <a:pt x="4230599" y="5037531"/>
                    <a:pt x="4197621" y="5074257"/>
                  </a:cubicBezTo>
                  <a:cubicBezTo>
                    <a:pt x="4131664" y="5147896"/>
                    <a:pt x="4070204" y="5223784"/>
                    <a:pt x="4008744" y="5297985"/>
                  </a:cubicBezTo>
                  <a:lnTo>
                    <a:pt x="3917304" y="5409100"/>
                  </a:lnTo>
                  <a:cubicBezTo>
                    <a:pt x="3886949" y="5446013"/>
                    <a:pt x="3856782" y="5482364"/>
                    <a:pt x="3826052" y="5518153"/>
                  </a:cubicBezTo>
                  <a:cubicBezTo>
                    <a:pt x="3764592" y="5589544"/>
                    <a:pt x="3702758" y="5659435"/>
                    <a:pt x="3637925" y="5725017"/>
                  </a:cubicBezTo>
                  <a:cubicBezTo>
                    <a:pt x="3573093" y="5790412"/>
                    <a:pt x="3505637" y="5852059"/>
                    <a:pt x="3433497" y="5906586"/>
                  </a:cubicBezTo>
                  <a:cubicBezTo>
                    <a:pt x="3361544" y="5961112"/>
                    <a:pt x="3285469" y="6009268"/>
                    <a:pt x="3204522" y="6046744"/>
                  </a:cubicBezTo>
                  <a:cubicBezTo>
                    <a:pt x="3123763" y="6084594"/>
                    <a:pt x="3038506" y="6112513"/>
                    <a:pt x="2950439" y="6129190"/>
                  </a:cubicBezTo>
                  <a:cubicBezTo>
                    <a:pt x="2906405" y="6137809"/>
                    <a:pt x="2861810" y="6143055"/>
                    <a:pt x="2816839" y="6146428"/>
                  </a:cubicBezTo>
                  <a:cubicBezTo>
                    <a:pt x="2794354" y="6147927"/>
                    <a:pt x="2771681" y="6148677"/>
                    <a:pt x="2749009" y="6149051"/>
                  </a:cubicBezTo>
                  <a:lnTo>
                    <a:pt x="2678930" y="6148677"/>
                  </a:lnTo>
                  <a:cubicBezTo>
                    <a:pt x="2491927" y="6144367"/>
                    <a:pt x="2305675" y="6116260"/>
                    <a:pt x="2125793" y="6065481"/>
                  </a:cubicBezTo>
                  <a:cubicBezTo>
                    <a:pt x="1945911" y="6014515"/>
                    <a:pt x="1773524" y="5940501"/>
                    <a:pt x="1610506" y="5851310"/>
                  </a:cubicBezTo>
                  <a:cubicBezTo>
                    <a:pt x="1528997" y="5806714"/>
                    <a:pt x="1449924" y="5757808"/>
                    <a:pt x="1373099" y="5706279"/>
                  </a:cubicBezTo>
                  <a:lnTo>
                    <a:pt x="1315949" y="5666743"/>
                  </a:lnTo>
                  <a:lnTo>
                    <a:pt x="1259923" y="5625894"/>
                  </a:lnTo>
                  <a:lnTo>
                    <a:pt x="1204647" y="5583922"/>
                  </a:lnTo>
                  <a:cubicBezTo>
                    <a:pt x="1186284" y="5569869"/>
                    <a:pt x="1168483" y="5555066"/>
                    <a:pt x="1150308" y="5540826"/>
                  </a:cubicBezTo>
                  <a:cubicBezTo>
                    <a:pt x="1006402" y="5424839"/>
                    <a:pt x="872615" y="5296860"/>
                    <a:pt x="751569" y="5158015"/>
                  </a:cubicBezTo>
                  <a:cubicBezTo>
                    <a:pt x="721214" y="5123350"/>
                    <a:pt x="691983" y="5087935"/>
                    <a:pt x="663315" y="5052146"/>
                  </a:cubicBezTo>
                  <a:cubicBezTo>
                    <a:pt x="635021" y="5016170"/>
                    <a:pt x="607289" y="4980006"/>
                    <a:pt x="580869" y="4942718"/>
                  </a:cubicBezTo>
                  <a:cubicBezTo>
                    <a:pt x="527654" y="4868517"/>
                    <a:pt x="478186" y="4791880"/>
                    <a:pt x="432279" y="4713369"/>
                  </a:cubicBezTo>
                  <a:cubicBezTo>
                    <a:pt x="340651" y="4556159"/>
                    <a:pt x="264764" y="4390330"/>
                    <a:pt x="205553" y="4219443"/>
                  </a:cubicBezTo>
                  <a:cubicBezTo>
                    <a:pt x="146154" y="4048555"/>
                    <a:pt x="104369" y="3872045"/>
                    <a:pt x="79448" y="3693850"/>
                  </a:cubicBezTo>
                  <a:cubicBezTo>
                    <a:pt x="67268" y="3604659"/>
                    <a:pt x="58087" y="3515092"/>
                    <a:pt x="53590" y="3425339"/>
                  </a:cubicBezTo>
                  <a:cubicBezTo>
                    <a:pt x="47969" y="3335585"/>
                    <a:pt x="47406" y="3245644"/>
                    <a:pt x="49655" y="3155890"/>
                  </a:cubicBezTo>
                  <a:cubicBezTo>
                    <a:pt x="52278" y="3066137"/>
                    <a:pt x="58274" y="2976383"/>
                    <a:pt x="67830" y="2886817"/>
                  </a:cubicBezTo>
                  <a:cubicBezTo>
                    <a:pt x="77761" y="2797438"/>
                    <a:pt x="91253" y="2708246"/>
                    <a:pt x="108679" y="2619992"/>
                  </a:cubicBezTo>
                  <a:cubicBezTo>
                    <a:pt x="143906" y="2443108"/>
                    <a:pt x="195809" y="2269409"/>
                    <a:pt x="263077" y="2101520"/>
                  </a:cubicBezTo>
                  <a:cubicBezTo>
                    <a:pt x="397614" y="1765740"/>
                    <a:pt x="593048" y="1453382"/>
                    <a:pt x="837575" y="1186370"/>
                  </a:cubicBezTo>
                  <a:cubicBezTo>
                    <a:pt x="898473" y="1119289"/>
                    <a:pt x="964242" y="1056893"/>
                    <a:pt x="1031698" y="996932"/>
                  </a:cubicBezTo>
                  <a:cubicBezTo>
                    <a:pt x="1099154" y="936784"/>
                    <a:pt x="1166235" y="876261"/>
                    <a:pt x="1236688" y="819298"/>
                  </a:cubicBezTo>
                  <a:cubicBezTo>
                    <a:pt x="1377221" y="704999"/>
                    <a:pt x="1526935" y="600442"/>
                    <a:pt x="1687143" y="511438"/>
                  </a:cubicBezTo>
                  <a:cubicBezTo>
                    <a:pt x="1847163" y="422621"/>
                    <a:pt x="2017676" y="348795"/>
                    <a:pt x="2196246" y="300639"/>
                  </a:cubicBezTo>
                  <a:cubicBezTo>
                    <a:pt x="2374629" y="251921"/>
                    <a:pt x="2560320" y="227749"/>
                    <a:pt x="2745823" y="229248"/>
                  </a:cubicBezTo>
                  <a:cubicBezTo>
                    <a:pt x="2837076" y="230372"/>
                    <a:pt x="2928516" y="238055"/>
                    <a:pt x="3019206" y="252108"/>
                  </a:cubicBezTo>
                  <a:cubicBezTo>
                    <a:pt x="3109710" y="266724"/>
                    <a:pt x="3199650" y="286773"/>
                    <a:pt x="3288092" y="313006"/>
                  </a:cubicBezTo>
                  <a:cubicBezTo>
                    <a:pt x="3376347" y="339426"/>
                    <a:pt x="3463477" y="370343"/>
                    <a:pt x="3548172" y="407069"/>
                  </a:cubicBezTo>
                  <a:cubicBezTo>
                    <a:pt x="3569345" y="416438"/>
                    <a:pt x="3590519" y="425432"/>
                    <a:pt x="3611505" y="435176"/>
                  </a:cubicBezTo>
                  <a:lnTo>
                    <a:pt x="3674089" y="464968"/>
                  </a:lnTo>
                  <a:lnTo>
                    <a:pt x="3735736" y="496823"/>
                  </a:lnTo>
                  <a:cubicBezTo>
                    <a:pt x="3756160" y="507690"/>
                    <a:pt x="3776397" y="519120"/>
                    <a:pt x="3796634" y="530176"/>
                  </a:cubicBezTo>
                  <a:cubicBezTo>
                    <a:pt x="3957965" y="621054"/>
                    <a:pt x="4110303" y="728046"/>
                    <a:pt x="4251585" y="847405"/>
                  </a:cubicBezTo>
                  <a:cubicBezTo>
                    <a:pt x="4393242" y="966390"/>
                    <a:pt x="4524781" y="1096991"/>
                    <a:pt x="4644515" y="1236775"/>
                  </a:cubicBezTo>
                  <a:cubicBezTo>
                    <a:pt x="4704663" y="1306479"/>
                    <a:pt x="4762375" y="1378057"/>
                    <a:pt x="4816527" y="1451883"/>
                  </a:cubicBezTo>
                  <a:cubicBezTo>
                    <a:pt x="4870679" y="1525897"/>
                    <a:pt x="4922020" y="1601598"/>
                    <a:pt x="4970738" y="1678610"/>
                  </a:cubicBezTo>
                  <a:cubicBezTo>
                    <a:pt x="5067799" y="1833008"/>
                    <a:pt x="5152494" y="1993965"/>
                    <a:pt x="5223885" y="2159232"/>
                  </a:cubicBezTo>
                  <a:cubicBezTo>
                    <a:pt x="5295275" y="2324686"/>
                    <a:pt x="5349615" y="2495199"/>
                    <a:pt x="5395709" y="2666087"/>
                  </a:cubicBezTo>
                  <a:cubicBezTo>
                    <a:pt x="5418757" y="2751718"/>
                    <a:pt x="5440680" y="2837537"/>
                    <a:pt x="5458855" y="2924292"/>
                  </a:cubicBezTo>
                  <a:cubicBezTo>
                    <a:pt x="5477406" y="3011048"/>
                    <a:pt x="5490522" y="3098740"/>
                    <a:pt x="5499142" y="3186995"/>
                  </a:cubicBezTo>
                  <a:cubicBezTo>
                    <a:pt x="5507761" y="3275250"/>
                    <a:pt x="5513944" y="3364254"/>
                    <a:pt x="5516755" y="3454007"/>
                  </a:cubicBezTo>
                  <a:cubicBezTo>
                    <a:pt x="5518629" y="3543761"/>
                    <a:pt x="5516755" y="3634264"/>
                    <a:pt x="5507386" y="3724580"/>
                  </a:cubicBezTo>
                  <a:close/>
                </a:path>
              </a:pathLst>
            </a:custGeom>
            <a:solidFill>
              <a:schemeClr val="bg1">
                <a:alpha val="30000"/>
              </a:schemeClr>
            </a:solidFill>
            <a:ln w="18736" cap="flat">
              <a:noFill/>
              <a:prstDash val="solid"/>
              <a:miter/>
            </a:ln>
          </p:spPr>
          <p:txBody>
            <a:bodyPr rtlCol="0" anchor="ctr"/>
            <a:lstStyle/>
            <a:p>
              <a:endParaRPr lang="en-US"/>
            </a:p>
          </p:txBody>
        </p:sp>
        <p:sp>
          <p:nvSpPr>
            <p:cNvPr id="28" name="Freeform: Shape 20">
              <a:extLst>
                <a:ext uri="{FF2B5EF4-FFF2-40B4-BE49-F238E27FC236}">
                  <a16:creationId xmlns:a16="http://schemas.microsoft.com/office/drawing/2014/main" id="{C7E50BFD-51AC-4ACE-820C-A285E6672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41478"/>
              <a:ext cx="5953893" cy="6434152"/>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317011 w 5953893"/>
                <a:gd name="connsiteY8" fmla="*/ 3797009 h 6434152"/>
                <a:gd name="connsiteX9" fmla="*/ 5176478 w 5953893"/>
                <a:gd name="connsiteY9" fmla="*/ 4100747 h 6434152"/>
                <a:gd name="connsiteX10" fmla="*/ 4942257 w 5953893"/>
                <a:gd name="connsiteY10" fmla="*/ 4250274 h 6434152"/>
                <a:gd name="connsiteX11" fmla="*/ 4216171 w 5953893"/>
                <a:gd name="connsiteY11" fmla="*/ 4773243 h 6434152"/>
                <a:gd name="connsiteX12" fmla="*/ 3905125 w 5953893"/>
                <a:gd name="connsiteY12" fmla="*/ 5105837 h 6434152"/>
                <a:gd name="connsiteX13" fmla="*/ 3308329 w 5953893"/>
                <a:gd name="connsiteY13" fmla="*/ 5682022 h 6434152"/>
                <a:gd name="connsiteX14" fmla="*/ 2739452 w 5953893"/>
                <a:gd name="connsiteY14" fmla="*/ 5870898 h 6434152"/>
                <a:gd name="connsiteX15" fmla="*/ 1647419 w 5953893"/>
                <a:gd name="connsiteY15" fmla="*/ 5625809 h 6434152"/>
                <a:gd name="connsiteX16" fmla="*/ 781175 w 5953893"/>
                <a:gd name="connsiteY16" fmla="*/ 4960620 h 6434152"/>
                <a:gd name="connsiteX17" fmla="*/ 312545 w 5953893"/>
                <a:gd name="connsiteY17" fmla="*/ 4165205 h 6434152"/>
                <a:gd name="connsiteX18" fmla="*/ 142032 w 5953893"/>
                <a:gd name="connsiteY18" fmla="*/ 3217451 h 6434152"/>
                <a:gd name="connsiteX19" fmla="*/ 347210 w 5953893"/>
                <a:gd name="connsiteY19" fmla="*/ 2181444 h 6434152"/>
                <a:gd name="connsiteX20" fmla="*/ 906155 w 5953893"/>
                <a:gd name="connsiteY20" fmla="*/ 1337497 h 6434152"/>
                <a:gd name="connsiteX21" fmla="*/ 2739265 w 5953893"/>
                <a:gd name="connsiteY21" fmla="*/ 563818 h 6434152"/>
                <a:gd name="connsiteX22" fmla="*/ 3849849 w 5953893"/>
                <a:gd name="connsiteY22" fmla="*/ 881796 h 6434152"/>
                <a:gd name="connsiteX23" fmla="*/ 4834515 w 5953893"/>
                <a:gd name="connsiteY23" fmla="*/ 1742419 h 6434152"/>
                <a:gd name="connsiteX24" fmla="*/ 5325256 w 5953893"/>
                <a:gd name="connsiteY24" fmla="*/ 2742076 h 6434152"/>
                <a:gd name="connsiteX25" fmla="*/ 5317011 w 5953893"/>
                <a:gd name="connsiteY25" fmla="*/ 3797009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317011" y="3797009"/>
                  </a:moveTo>
                  <a:cubicBezTo>
                    <a:pt x="5275976" y="3943538"/>
                    <a:pt x="5228756" y="4045658"/>
                    <a:pt x="5176478" y="4100747"/>
                  </a:cubicBezTo>
                  <a:cubicBezTo>
                    <a:pt x="5131883" y="4147591"/>
                    <a:pt x="5061991" y="4186004"/>
                    <a:pt x="4942257" y="4250274"/>
                  </a:cubicBezTo>
                  <a:cubicBezTo>
                    <a:pt x="4753381" y="4351458"/>
                    <a:pt x="4494613" y="4489929"/>
                    <a:pt x="4216171" y="4773243"/>
                  </a:cubicBezTo>
                  <a:cubicBezTo>
                    <a:pt x="4106555" y="4884733"/>
                    <a:pt x="4004247" y="4997159"/>
                    <a:pt x="3905125" y="5105837"/>
                  </a:cubicBezTo>
                  <a:cubicBezTo>
                    <a:pt x="3701071" y="5329753"/>
                    <a:pt x="3508260" y="5541302"/>
                    <a:pt x="3308329" y="5682022"/>
                  </a:cubicBezTo>
                  <a:cubicBezTo>
                    <a:pt x="3122826" y="5812624"/>
                    <a:pt x="2947441" y="5870898"/>
                    <a:pt x="2739452" y="5870898"/>
                  </a:cubicBezTo>
                  <a:cubicBezTo>
                    <a:pt x="2357765" y="5870898"/>
                    <a:pt x="1990319" y="5788452"/>
                    <a:pt x="1647419" y="5625809"/>
                  </a:cubicBezTo>
                  <a:cubicBezTo>
                    <a:pt x="1319509" y="5470286"/>
                    <a:pt x="1019893" y="5240187"/>
                    <a:pt x="781175" y="4960620"/>
                  </a:cubicBezTo>
                  <a:cubicBezTo>
                    <a:pt x="579370" y="4724151"/>
                    <a:pt x="421598" y="4456576"/>
                    <a:pt x="312545" y="4165205"/>
                  </a:cubicBezTo>
                  <a:cubicBezTo>
                    <a:pt x="199369" y="3863153"/>
                    <a:pt x="142032" y="3544237"/>
                    <a:pt x="142032" y="3217451"/>
                  </a:cubicBezTo>
                  <a:cubicBezTo>
                    <a:pt x="142032" y="2857688"/>
                    <a:pt x="211174" y="2509166"/>
                    <a:pt x="347210" y="2181444"/>
                  </a:cubicBezTo>
                  <a:cubicBezTo>
                    <a:pt x="478561" y="1865339"/>
                    <a:pt x="666688" y="1581275"/>
                    <a:pt x="906155" y="1337497"/>
                  </a:cubicBezTo>
                  <a:cubicBezTo>
                    <a:pt x="1396334" y="838512"/>
                    <a:pt x="2047469" y="563818"/>
                    <a:pt x="2739265" y="563818"/>
                  </a:cubicBezTo>
                  <a:cubicBezTo>
                    <a:pt x="3094157" y="563818"/>
                    <a:pt x="3478280" y="673808"/>
                    <a:pt x="3849849" y="881796"/>
                  </a:cubicBezTo>
                  <a:cubicBezTo>
                    <a:pt x="4226851" y="1092783"/>
                    <a:pt x="4567316" y="1390338"/>
                    <a:pt x="4834515" y="1742419"/>
                  </a:cubicBezTo>
                  <a:cubicBezTo>
                    <a:pt x="5070798" y="2053653"/>
                    <a:pt x="5240374" y="2399363"/>
                    <a:pt x="5325256" y="2742076"/>
                  </a:cubicBezTo>
                  <a:cubicBezTo>
                    <a:pt x="5414634" y="3102964"/>
                    <a:pt x="5411824" y="3458044"/>
                    <a:pt x="5317011" y="3797009"/>
                  </a:cubicBezTo>
                  <a:close/>
                </a:path>
              </a:pathLst>
            </a:custGeom>
            <a:solidFill>
              <a:schemeClr val="bg1">
                <a:alpha val="30000"/>
              </a:schemeClr>
            </a:solidFill>
            <a:ln w="18736" cap="flat">
              <a:noFill/>
              <a:prstDash val="solid"/>
              <a:miter/>
            </a:ln>
          </p:spPr>
          <p:txBody>
            <a:bodyPr rtlCol="0" anchor="ctr"/>
            <a:lstStyle/>
            <a:p>
              <a:endParaRPr lang="en-US"/>
            </a:p>
          </p:txBody>
        </p:sp>
        <p:sp>
          <p:nvSpPr>
            <p:cNvPr id="29" name="Freeform: Shape 21">
              <a:extLst>
                <a:ext uri="{FF2B5EF4-FFF2-40B4-BE49-F238E27FC236}">
                  <a16:creationId xmlns:a16="http://schemas.microsoft.com/office/drawing/2014/main" id="{A0394888-C50F-41C1-92D4-0E2B4315A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1462"/>
              <a:ext cx="5953893" cy="6444167"/>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208520 w 5953893"/>
                <a:gd name="connsiteY8" fmla="*/ 3766654 h 6434152"/>
                <a:gd name="connsiteX9" fmla="*/ 5094782 w 5953893"/>
                <a:gd name="connsiteY9" fmla="*/ 4022985 h 6434152"/>
                <a:gd name="connsiteX10" fmla="*/ 4888855 w 5953893"/>
                <a:gd name="connsiteY10" fmla="*/ 4150777 h 6434152"/>
                <a:gd name="connsiteX11" fmla="*/ 4135411 w 5953893"/>
                <a:gd name="connsiteY11" fmla="*/ 4694170 h 6434152"/>
                <a:gd name="connsiteX12" fmla="*/ 3821555 w 5953893"/>
                <a:gd name="connsiteY12" fmla="*/ 5029762 h 6434152"/>
                <a:gd name="connsiteX13" fmla="*/ 2739265 w 5953893"/>
                <a:gd name="connsiteY13" fmla="*/ 5758097 h 6434152"/>
                <a:gd name="connsiteX14" fmla="*/ 1695575 w 5953893"/>
                <a:gd name="connsiteY14" fmla="*/ 5523876 h 6434152"/>
                <a:gd name="connsiteX15" fmla="*/ 866619 w 5953893"/>
                <a:gd name="connsiteY15" fmla="*/ 4887356 h 6434152"/>
                <a:gd name="connsiteX16" fmla="*/ 417851 w 5953893"/>
                <a:gd name="connsiteY16" fmla="*/ 4125481 h 6434152"/>
                <a:gd name="connsiteX17" fmla="*/ 254645 w 5953893"/>
                <a:gd name="connsiteY17" fmla="*/ 3217264 h 6434152"/>
                <a:gd name="connsiteX18" fmla="*/ 451204 w 5953893"/>
                <a:gd name="connsiteY18" fmla="*/ 2224540 h 6434152"/>
                <a:gd name="connsiteX19" fmla="*/ 986540 w 5953893"/>
                <a:gd name="connsiteY19" fmla="*/ 1416383 h 6434152"/>
                <a:gd name="connsiteX20" fmla="*/ 2739452 w 5953893"/>
                <a:gd name="connsiteY20" fmla="*/ 676244 h 6434152"/>
                <a:gd name="connsiteX21" fmla="*/ 3794947 w 5953893"/>
                <a:gd name="connsiteY21" fmla="*/ 979795 h 6434152"/>
                <a:gd name="connsiteX22" fmla="*/ 4744762 w 5953893"/>
                <a:gd name="connsiteY22" fmla="*/ 1810250 h 6434152"/>
                <a:gd name="connsiteX23" fmla="*/ 5215827 w 5953893"/>
                <a:gd name="connsiteY23" fmla="*/ 2768871 h 6434152"/>
                <a:gd name="connsiteX24" fmla="*/ 5208520 w 5953893"/>
                <a:gd name="connsiteY24" fmla="*/ 3766654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208520" y="3766654"/>
                  </a:moveTo>
                  <a:cubicBezTo>
                    <a:pt x="5173667" y="3891634"/>
                    <a:pt x="5133194" y="3982699"/>
                    <a:pt x="5094782" y="4022985"/>
                  </a:cubicBezTo>
                  <a:cubicBezTo>
                    <a:pt x="5060492" y="4058962"/>
                    <a:pt x="4984792" y="4099435"/>
                    <a:pt x="4888855" y="4150777"/>
                  </a:cubicBezTo>
                  <a:cubicBezTo>
                    <a:pt x="4693420" y="4255333"/>
                    <a:pt x="4426033" y="4398489"/>
                    <a:pt x="4135411" y="4694170"/>
                  </a:cubicBezTo>
                  <a:cubicBezTo>
                    <a:pt x="4024297" y="4807158"/>
                    <a:pt x="3921239" y="4920334"/>
                    <a:pt x="3821555" y="5029762"/>
                  </a:cubicBezTo>
                  <a:cubicBezTo>
                    <a:pt x="3385341" y="5508324"/>
                    <a:pt x="3138940" y="5758097"/>
                    <a:pt x="2739265" y="5758097"/>
                  </a:cubicBezTo>
                  <a:cubicBezTo>
                    <a:pt x="2374442" y="5758097"/>
                    <a:pt x="2023297" y="5679211"/>
                    <a:pt x="1695575" y="5523876"/>
                  </a:cubicBezTo>
                  <a:cubicBezTo>
                    <a:pt x="1381906" y="5375098"/>
                    <a:pt x="1095219" y="5154930"/>
                    <a:pt x="866619" y="4887356"/>
                  </a:cubicBezTo>
                  <a:cubicBezTo>
                    <a:pt x="673246" y="4661005"/>
                    <a:pt x="522220" y="4404673"/>
                    <a:pt x="417851" y="4125481"/>
                  </a:cubicBezTo>
                  <a:cubicBezTo>
                    <a:pt x="309547" y="3836171"/>
                    <a:pt x="254645" y="3530558"/>
                    <a:pt x="254645" y="3217264"/>
                  </a:cubicBezTo>
                  <a:cubicBezTo>
                    <a:pt x="254645" y="2872490"/>
                    <a:pt x="320790" y="2538585"/>
                    <a:pt x="451204" y="2224540"/>
                  </a:cubicBezTo>
                  <a:cubicBezTo>
                    <a:pt x="577121" y="1921739"/>
                    <a:pt x="757191" y="1649855"/>
                    <a:pt x="986540" y="1416383"/>
                  </a:cubicBezTo>
                  <a:cubicBezTo>
                    <a:pt x="1455357" y="939134"/>
                    <a:pt x="2078011" y="676244"/>
                    <a:pt x="2739452" y="676244"/>
                  </a:cubicBezTo>
                  <a:cubicBezTo>
                    <a:pt x="3075232" y="676244"/>
                    <a:pt x="3440243" y="781175"/>
                    <a:pt x="3794947" y="979795"/>
                  </a:cubicBezTo>
                  <a:cubicBezTo>
                    <a:pt x="4158459" y="1183286"/>
                    <a:pt x="4486931" y="1470348"/>
                    <a:pt x="4744762" y="1810250"/>
                  </a:cubicBezTo>
                  <a:cubicBezTo>
                    <a:pt x="4971862" y="2109491"/>
                    <a:pt x="5134693" y="2440961"/>
                    <a:pt x="5215827" y="2768871"/>
                  </a:cubicBezTo>
                  <a:cubicBezTo>
                    <a:pt x="5300334" y="3110834"/>
                    <a:pt x="5297898" y="3446614"/>
                    <a:pt x="5208520" y="3766654"/>
                  </a:cubicBezTo>
                  <a:close/>
                </a:path>
              </a:pathLst>
            </a:custGeom>
            <a:solidFill>
              <a:schemeClr val="bg1">
                <a:alpha val="30000"/>
              </a:schemeClr>
            </a:solidFill>
            <a:ln w="18736" cap="flat">
              <a:noFill/>
              <a:prstDash val="solid"/>
              <a:miter/>
            </a:ln>
          </p:spPr>
          <p:txBody>
            <a:bodyPr rtlCol="0" anchor="ctr"/>
            <a:lstStyle/>
            <a:p>
              <a:endParaRPr lang="en-US" dirty="0"/>
            </a:p>
          </p:txBody>
        </p:sp>
        <p:sp useBgFill="1">
          <p:nvSpPr>
            <p:cNvPr id="30" name="Freeform: Shape 22">
              <a:extLst>
                <a:ext uri="{FF2B5EF4-FFF2-40B4-BE49-F238E27FC236}">
                  <a16:creationId xmlns:a16="http://schemas.microsoft.com/office/drawing/2014/main" id="{F22C906F-48B7-4ABF-B36E-0C0A056A5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3725"/>
              <a:ext cx="5855313" cy="6880645"/>
            </a:xfrm>
            <a:custGeom>
              <a:avLst/>
              <a:gdLst>
                <a:gd name="connsiteX0" fmla="*/ 5855313 w 5855313"/>
                <a:gd name="connsiteY0" fmla="*/ 4717843 h 6880645"/>
                <a:gd name="connsiteX1" fmla="*/ 5855313 w 5855313"/>
                <a:gd name="connsiteY1" fmla="*/ 6880645 h 6880645"/>
                <a:gd name="connsiteX2" fmla="*/ 0 w 5855313"/>
                <a:gd name="connsiteY2" fmla="*/ 6880645 h 6880645"/>
                <a:gd name="connsiteX3" fmla="*/ 0 w 5855313"/>
                <a:gd name="connsiteY3" fmla="*/ 5268859 h 6880645"/>
                <a:gd name="connsiteX4" fmla="*/ 36130 w 5855313"/>
                <a:gd name="connsiteY4" fmla="*/ 5327430 h 6880645"/>
                <a:gd name="connsiteX5" fmla="*/ 2782721 w 5855313"/>
                <a:gd name="connsiteY5" fmla="*/ 6765687 h 6880645"/>
                <a:gd name="connsiteX6" fmla="*/ 5834702 w 5855313"/>
                <a:gd name="connsiteY6" fmla="*/ 4773305 h 6880645"/>
                <a:gd name="connsiteX7" fmla="*/ 9148 w 5855313"/>
                <a:gd name="connsiteY7" fmla="*/ 0 h 6880645"/>
                <a:gd name="connsiteX8" fmla="*/ 5855312 w 5855313"/>
                <a:gd name="connsiteY8" fmla="*/ 0 h 6880645"/>
                <a:gd name="connsiteX9" fmla="*/ 5855312 w 5855313"/>
                <a:gd name="connsiteY9" fmla="*/ 96759 h 6880645"/>
                <a:gd name="connsiteX10" fmla="*/ 5855313 w 5855313"/>
                <a:gd name="connsiteY10" fmla="*/ 96759 h 6880645"/>
                <a:gd name="connsiteX11" fmla="*/ 5855313 w 5855313"/>
                <a:gd name="connsiteY11" fmla="*/ 2289203 h 6880645"/>
                <a:gd name="connsiteX12" fmla="*/ 5834702 w 5855313"/>
                <a:gd name="connsiteY12" fmla="*/ 2233742 h 6880645"/>
                <a:gd name="connsiteX13" fmla="*/ 2782721 w 5855313"/>
                <a:gd name="connsiteY13" fmla="*/ 241359 h 6880645"/>
                <a:gd name="connsiteX14" fmla="*/ 36130 w 5855313"/>
                <a:gd name="connsiteY14" fmla="*/ 1679616 h 6880645"/>
                <a:gd name="connsiteX15" fmla="*/ 0 w 5855313"/>
                <a:gd name="connsiteY15" fmla="*/ 1738187 h 6880645"/>
                <a:gd name="connsiteX16" fmla="*/ 0 w 5855313"/>
                <a:gd name="connsiteY16" fmla="*/ 96759 h 6880645"/>
                <a:gd name="connsiteX17" fmla="*/ 9148 w 5855313"/>
                <a:gd name="connsiteY17" fmla="*/ 96759 h 6880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55313" h="6880645">
                  <a:moveTo>
                    <a:pt x="5855313" y="4717843"/>
                  </a:moveTo>
                  <a:lnTo>
                    <a:pt x="5855313" y="6880645"/>
                  </a:lnTo>
                  <a:lnTo>
                    <a:pt x="0" y="6880645"/>
                  </a:lnTo>
                  <a:lnTo>
                    <a:pt x="0" y="5268859"/>
                  </a:lnTo>
                  <a:lnTo>
                    <a:pt x="36130" y="5327430"/>
                  </a:lnTo>
                  <a:cubicBezTo>
                    <a:pt x="631370" y="6195172"/>
                    <a:pt x="1639396" y="6765687"/>
                    <a:pt x="2782721" y="6765687"/>
                  </a:cubicBezTo>
                  <a:cubicBezTo>
                    <a:pt x="4154711" y="6765687"/>
                    <a:pt x="5331871" y="5944145"/>
                    <a:pt x="5834702" y="4773305"/>
                  </a:cubicBezTo>
                  <a:close/>
                  <a:moveTo>
                    <a:pt x="9148" y="0"/>
                  </a:moveTo>
                  <a:lnTo>
                    <a:pt x="5855312" y="0"/>
                  </a:lnTo>
                  <a:lnTo>
                    <a:pt x="5855312" y="96759"/>
                  </a:lnTo>
                  <a:lnTo>
                    <a:pt x="5855313" y="96759"/>
                  </a:lnTo>
                  <a:lnTo>
                    <a:pt x="5855313" y="2289203"/>
                  </a:lnTo>
                  <a:lnTo>
                    <a:pt x="5834702" y="2233742"/>
                  </a:lnTo>
                  <a:cubicBezTo>
                    <a:pt x="5331871" y="1062902"/>
                    <a:pt x="4154711" y="241359"/>
                    <a:pt x="2782721" y="241359"/>
                  </a:cubicBezTo>
                  <a:cubicBezTo>
                    <a:pt x="1639396" y="241359"/>
                    <a:pt x="631370" y="811875"/>
                    <a:pt x="36130" y="1679616"/>
                  </a:cubicBezTo>
                  <a:lnTo>
                    <a:pt x="0" y="1738187"/>
                  </a:lnTo>
                  <a:lnTo>
                    <a:pt x="0" y="96759"/>
                  </a:lnTo>
                  <a:lnTo>
                    <a:pt x="9148" y="9675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B4ABE2AA-A788-450F-94A8-AED4B698F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6370"/>
              <a:ext cx="6254832" cy="6864558"/>
            </a:xfrm>
            <a:custGeom>
              <a:avLst/>
              <a:gdLst>
                <a:gd name="connsiteX0" fmla="*/ 2766060 w 6254832"/>
                <a:gd name="connsiteY0" fmla="*/ 0 h 6864558"/>
                <a:gd name="connsiteX1" fmla="*/ 0 w 6254832"/>
                <a:gd name="connsiteY1" fmla="*/ 1340683 h 6864558"/>
                <a:gd name="connsiteX2" fmla="*/ 0 w 6254832"/>
                <a:gd name="connsiteY2" fmla="*/ 2201306 h 6864558"/>
                <a:gd name="connsiteX3" fmla="*/ 1312 w 6254832"/>
                <a:gd name="connsiteY3" fmla="*/ 2197746 h 6864558"/>
                <a:gd name="connsiteX4" fmla="*/ 612723 w 6254832"/>
                <a:gd name="connsiteY4" fmla="*/ 1201649 h 6864558"/>
                <a:gd name="connsiteX5" fmla="*/ 1571344 w 6254832"/>
                <a:gd name="connsiteY5" fmla="*/ 483245 h 6864558"/>
                <a:gd name="connsiteX6" fmla="*/ 1641235 w 6254832"/>
                <a:gd name="connsiteY6" fmla="*/ 452328 h 6864558"/>
                <a:gd name="connsiteX7" fmla="*/ 1711502 w 6254832"/>
                <a:gd name="connsiteY7" fmla="*/ 422348 h 6864558"/>
                <a:gd name="connsiteX8" fmla="*/ 1783080 w 6254832"/>
                <a:gd name="connsiteY8" fmla="*/ 395178 h 6864558"/>
                <a:gd name="connsiteX9" fmla="*/ 1855220 w 6254832"/>
                <a:gd name="connsiteY9" fmla="*/ 369133 h 6864558"/>
                <a:gd name="connsiteX10" fmla="*/ 1928297 w 6254832"/>
                <a:gd name="connsiteY10" fmla="*/ 345711 h 6864558"/>
                <a:gd name="connsiteX11" fmla="*/ 2001749 w 6254832"/>
                <a:gd name="connsiteY11" fmla="*/ 323600 h 6864558"/>
                <a:gd name="connsiteX12" fmla="*/ 2076138 w 6254832"/>
                <a:gd name="connsiteY12" fmla="*/ 304300 h 6864558"/>
                <a:gd name="connsiteX13" fmla="*/ 2113426 w 6254832"/>
                <a:gd name="connsiteY13" fmla="*/ 294744 h 6864558"/>
                <a:gd name="connsiteX14" fmla="*/ 2132163 w 6254832"/>
                <a:gd name="connsiteY14" fmla="*/ 290060 h 6864558"/>
                <a:gd name="connsiteX15" fmla="*/ 2151089 w 6254832"/>
                <a:gd name="connsiteY15" fmla="*/ 286312 h 6864558"/>
                <a:gd name="connsiteX16" fmla="*/ 2763249 w 6254832"/>
                <a:gd name="connsiteY16" fmla="*/ 218482 h 6864558"/>
                <a:gd name="connsiteX17" fmla="*/ 3372225 w 6254832"/>
                <a:gd name="connsiteY17" fmla="*/ 301302 h 6864558"/>
                <a:gd name="connsiteX18" fmla="*/ 3663596 w 6254832"/>
                <a:gd name="connsiteY18" fmla="*/ 398364 h 6864558"/>
                <a:gd name="connsiteX19" fmla="*/ 3941663 w 6254832"/>
                <a:gd name="connsiteY19" fmla="*/ 526717 h 6864558"/>
                <a:gd name="connsiteX20" fmla="*/ 4204366 w 6254832"/>
                <a:gd name="connsiteY20" fmla="*/ 681678 h 6864558"/>
                <a:gd name="connsiteX21" fmla="*/ 4450018 w 6254832"/>
                <a:gd name="connsiteY21" fmla="*/ 860061 h 6864558"/>
                <a:gd name="connsiteX22" fmla="*/ 4678992 w 6254832"/>
                <a:gd name="connsiteY22" fmla="*/ 1057181 h 6864558"/>
                <a:gd name="connsiteX23" fmla="*/ 4889791 w 6254832"/>
                <a:gd name="connsiteY23" fmla="*/ 1271166 h 6864558"/>
                <a:gd name="connsiteX24" fmla="*/ 5083164 w 6254832"/>
                <a:gd name="connsiteY24" fmla="*/ 1498642 h 6864558"/>
                <a:gd name="connsiteX25" fmla="*/ 5257987 w 6254832"/>
                <a:gd name="connsiteY25" fmla="*/ 1738484 h 6864558"/>
                <a:gd name="connsiteX26" fmla="*/ 5413510 w 6254832"/>
                <a:gd name="connsiteY26" fmla="*/ 1989195 h 6864558"/>
                <a:gd name="connsiteX27" fmla="*/ 5548609 w 6254832"/>
                <a:gd name="connsiteY27" fmla="*/ 2249462 h 6864558"/>
                <a:gd name="connsiteX28" fmla="*/ 5747791 w 6254832"/>
                <a:gd name="connsiteY28" fmla="*/ 2795666 h 6864558"/>
                <a:gd name="connsiteX29" fmla="*/ 5806814 w 6254832"/>
                <a:gd name="connsiteY29" fmla="*/ 3078980 h 6864558"/>
                <a:gd name="connsiteX30" fmla="*/ 5816933 w 6254832"/>
                <a:gd name="connsiteY30" fmla="*/ 3150558 h 6864558"/>
                <a:gd name="connsiteX31" fmla="*/ 5825178 w 6254832"/>
                <a:gd name="connsiteY31" fmla="*/ 3222323 h 6864558"/>
                <a:gd name="connsiteX32" fmla="*/ 5831923 w 6254832"/>
                <a:gd name="connsiteY32" fmla="*/ 3294276 h 6864558"/>
                <a:gd name="connsiteX33" fmla="*/ 5836233 w 6254832"/>
                <a:gd name="connsiteY33" fmla="*/ 3366416 h 6864558"/>
                <a:gd name="connsiteX34" fmla="*/ 5833047 w 6254832"/>
                <a:gd name="connsiteY34" fmla="*/ 3655726 h 6864558"/>
                <a:gd name="connsiteX35" fmla="*/ 5827426 w 6254832"/>
                <a:gd name="connsiteY35" fmla="*/ 3728054 h 6864558"/>
                <a:gd name="connsiteX36" fmla="*/ 5819556 w 6254832"/>
                <a:gd name="connsiteY36" fmla="*/ 3800194 h 6864558"/>
                <a:gd name="connsiteX37" fmla="*/ 5809063 w 6254832"/>
                <a:gd name="connsiteY37" fmla="*/ 3872147 h 6864558"/>
                <a:gd name="connsiteX38" fmla="*/ 5796696 w 6254832"/>
                <a:gd name="connsiteY38" fmla="*/ 3943912 h 6864558"/>
                <a:gd name="connsiteX39" fmla="*/ 5725305 w 6254832"/>
                <a:gd name="connsiteY39" fmla="*/ 4225165 h 6864558"/>
                <a:gd name="connsiteX40" fmla="*/ 5605384 w 6254832"/>
                <a:gd name="connsiteY40" fmla="*/ 4478312 h 6864558"/>
                <a:gd name="connsiteX41" fmla="*/ 5412573 w 6254832"/>
                <a:gd name="connsiteY41" fmla="*/ 4677306 h 6864558"/>
                <a:gd name="connsiteX42" fmla="*/ 5155867 w 6254832"/>
                <a:gd name="connsiteY42" fmla="*/ 4834703 h 6864558"/>
                <a:gd name="connsiteX43" fmla="*/ 4645452 w 6254832"/>
                <a:gd name="connsiteY43" fmla="*/ 5207396 h 6864558"/>
                <a:gd name="connsiteX44" fmla="*/ 4536211 w 6254832"/>
                <a:gd name="connsiteY44" fmla="*/ 5319072 h 6864558"/>
                <a:gd name="connsiteX45" fmla="*/ 4430343 w 6254832"/>
                <a:gd name="connsiteY45" fmla="*/ 5432061 h 6864558"/>
                <a:gd name="connsiteX46" fmla="*/ 4220668 w 6254832"/>
                <a:gd name="connsiteY46" fmla="*/ 5657663 h 6864558"/>
                <a:gd name="connsiteX47" fmla="*/ 4115174 w 6254832"/>
                <a:gd name="connsiteY47" fmla="*/ 5768777 h 6864558"/>
                <a:gd name="connsiteX48" fmla="*/ 4007245 w 6254832"/>
                <a:gd name="connsiteY48" fmla="*/ 5876707 h 6864558"/>
                <a:gd name="connsiteX49" fmla="*/ 3781081 w 6254832"/>
                <a:gd name="connsiteY49" fmla="*/ 6078887 h 6864558"/>
                <a:gd name="connsiteX50" fmla="*/ 3534493 w 6254832"/>
                <a:gd name="connsiteY50" fmla="*/ 6249775 h 6864558"/>
                <a:gd name="connsiteX51" fmla="*/ 3265232 w 6254832"/>
                <a:gd name="connsiteY51" fmla="*/ 6373068 h 6864558"/>
                <a:gd name="connsiteX52" fmla="*/ 3194779 w 6254832"/>
                <a:gd name="connsiteY52" fmla="*/ 6394804 h 6864558"/>
                <a:gd name="connsiteX53" fmla="*/ 3123575 w 6254832"/>
                <a:gd name="connsiteY53" fmla="*/ 6412792 h 6864558"/>
                <a:gd name="connsiteX54" fmla="*/ 3051435 w 6254832"/>
                <a:gd name="connsiteY54" fmla="*/ 6426471 h 6864558"/>
                <a:gd name="connsiteX55" fmla="*/ 2978733 w 6254832"/>
                <a:gd name="connsiteY55" fmla="*/ 6436214 h 6864558"/>
                <a:gd name="connsiteX56" fmla="*/ 2905656 w 6254832"/>
                <a:gd name="connsiteY56" fmla="*/ 6442211 h 6864558"/>
                <a:gd name="connsiteX57" fmla="*/ 2832204 w 6254832"/>
                <a:gd name="connsiteY57" fmla="*/ 6444459 h 6864558"/>
                <a:gd name="connsiteX58" fmla="*/ 2758565 w 6254832"/>
                <a:gd name="connsiteY58" fmla="*/ 6443335 h 6864558"/>
                <a:gd name="connsiteX59" fmla="*/ 2683239 w 6254832"/>
                <a:gd name="connsiteY59" fmla="*/ 6438463 h 6864558"/>
                <a:gd name="connsiteX60" fmla="*/ 2091503 w 6254832"/>
                <a:gd name="connsiteY60" fmla="*/ 6343275 h 6864558"/>
                <a:gd name="connsiteX61" fmla="*/ 1948347 w 6254832"/>
                <a:gd name="connsiteY61" fmla="*/ 6301490 h 6864558"/>
                <a:gd name="connsiteX62" fmla="*/ 1807626 w 6254832"/>
                <a:gd name="connsiteY62" fmla="*/ 6252585 h 6864558"/>
                <a:gd name="connsiteX63" fmla="*/ 1738297 w 6254832"/>
                <a:gd name="connsiteY63" fmla="*/ 6225790 h 6864558"/>
                <a:gd name="connsiteX64" fmla="*/ 1669529 w 6254832"/>
                <a:gd name="connsiteY64" fmla="*/ 6197684 h 6864558"/>
                <a:gd name="connsiteX65" fmla="*/ 1635239 w 6254832"/>
                <a:gd name="connsiteY65" fmla="*/ 6183630 h 6864558"/>
                <a:gd name="connsiteX66" fmla="*/ 1601699 w 6254832"/>
                <a:gd name="connsiteY66" fmla="*/ 6167891 h 6864558"/>
                <a:gd name="connsiteX67" fmla="*/ 1534618 w 6254832"/>
                <a:gd name="connsiteY67" fmla="*/ 6136411 h 6864558"/>
                <a:gd name="connsiteX68" fmla="*/ 592299 w 6254832"/>
                <a:gd name="connsiteY68" fmla="*/ 5443116 h 6864558"/>
                <a:gd name="connsiteX69" fmla="*/ 0 w 6254832"/>
                <a:gd name="connsiteY69" fmla="*/ 4496675 h 6864558"/>
                <a:gd name="connsiteX70" fmla="*/ 0 w 6254832"/>
                <a:gd name="connsiteY70" fmla="*/ 5523875 h 6864558"/>
                <a:gd name="connsiteX71" fmla="*/ 2766060 w 6254832"/>
                <a:gd name="connsiteY71" fmla="*/ 6864559 h 6864558"/>
                <a:gd name="connsiteX72" fmla="*/ 6254833 w 6254832"/>
                <a:gd name="connsiteY72" fmla="*/ 3432373 h 6864558"/>
                <a:gd name="connsiteX73" fmla="*/ 2766060 w 6254832"/>
                <a:gd name="connsiteY73" fmla="*/ 0 h 686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6254832" h="6864558">
                  <a:moveTo>
                    <a:pt x="2766060" y="0"/>
                  </a:moveTo>
                  <a:cubicBezTo>
                    <a:pt x="1639549" y="0"/>
                    <a:pt x="637831" y="525405"/>
                    <a:pt x="0" y="1340683"/>
                  </a:cubicBezTo>
                  <a:lnTo>
                    <a:pt x="0" y="2201306"/>
                  </a:lnTo>
                  <a:cubicBezTo>
                    <a:pt x="375" y="2200181"/>
                    <a:pt x="937" y="2198870"/>
                    <a:pt x="1312" y="2197746"/>
                  </a:cubicBezTo>
                  <a:cubicBezTo>
                    <a:pt x="142969" y="1837045"/>
                    <a:pt x="347959" y="1497143"/>
                    <a:pt x="612723" y="1201649"/>
                  </a:cubicBezTo>
                  <a:cubicBezTo>
                    <a:pt x="876550" y="906155"/>
                    <a:pt x="1201836" y="655258"/>
                    <a:pt x="1571344" y="483245"/>
                  </a:cubicBezTo>
                  <a:lnTo>
                    <a:pt x="1641235" y="452328"/>
                  </a:lnTo>
                  <a:cubicBezTo>
                    <a:pt x="1664658" y="442210"/>
                    <a:pt x="1687518" y="430967"/>
                    <a:pt x="1711502" y="422348"/>
                  </a:cubicBezTo>
                  <a:lnTo>
                    <a:pt x="1783080" y="395178"/>
                  </a:lnTo>
                  <a:cubicBezTo>
                    <a:pt x="1807064" y="386372"/>
                    <a:pt x="1830674" y="376441"/>
                    <a:pt x="1855220" y="369133"/>
                  </a:cubicBezTo>
                  <a:lnTo>
                    <a:pt x="1928297" y="345711"/>
                  </a:lnTo>
                  <a:cubicBezTo>
                    <a:pt x="1952656" y="338028"/>
                    <a:pt x="1976828" y="329409"/>
                    <a:pt x="2001749" y="323600"/>
                  </a:cubicBezTo>
                  <a:lnTo>
                    <a:pt x="2076138" y="304300"/>
                  </a:lnTo>
                  <a:lnTo>
                    <a:pt x="2113426" y="294744"/>
                  </a:lnTo>
                  <a:lnTo>
                    <a:pt x="2132163" y="290060"/>
                  </a:lnTo>
                  <a:lnTo>
                    <a:pt x="2151089" y="286312"/>
                  </a:lnTo>
                  <a:cubicBezTo>
                    <a:pt x="2351395" y="241716"/>
                    <a:pt x="2557322" y="219044"/>
                    <a:pt x="2763249" y="218482"/>
                  </a:cubicBezTo>
                  <a:cubicBezTo>
                    <a:pt x="2968802" y="218294"/>
                    <a:pt x="3174167" y="247900"/>
                    <a:pt x="3372225" y="301302"/>
                  </a:cubicBezTo>
                  <a:cubicBezTo>
                    <a:pt x="3471347" y="327910"/>
                    <a:pt x="3568596" y="360513"/>
                    <a:pt x="3663596" y="398364"/>
                  </a:cubicBezTo>
                  <a:cubicBezTo>
                    <a:pt x="3758784" y="435652"/>
                    <a:pt x="3851348" y="479311"/>
                    <a:pt x="3941663" y="526717"/>
                  </a:cubicBezTo>
                  <a:cubicBezTo>
                    <a:pt x="4031979" y="573936"/>
                    <a:pt x="4119297" y="626402"/>
                    <a:pt x="4204366" y="681678"/>
                  </a:cubicBezTo>
                  <a:cubicBezTo>
                    <a:pt x="4289060" y="737516"/>
                    <a:pt x="4370944" y="797289"/>
                    <a:pt x="4450018" y="860061"/>
                  </a:cubicBezTo>
                  <a:cubicBezTo>
                    <a:pt x="4529091" y="922832"/>
                    <a:pt x="4605540" y="988601"/>
                    <a:pt x="4678992" y="1057181"/>
                  </a:cubicBezTo>
                  <a:cubicBezTo>
                    <a:pt x="4752444" y="1125574"/>
                    <a:pt x="4822335" y="1197527"/>
                    <a:pt x="4889791" y="1271166"/>
                  </a:cubicBezTo>
                  <a:cubicBezTo>
                    <a:pt x="4957247" y="1344805"/>
                    <a:pt x="5021705" y="1420693"/>
                    <a:pt x="5083164" y="1498642"/>
                  </a:cubicBezTo>
                  <a:cubicBezTo>
                    <a:pt x="5144062" y="1576965"/>
                    <a:pt x="5202899" y="1656601"/>
                    <a:pt x="5257987" y="1738484"/>
                  </a:cubicBezTo>
                  <a:cubicBezTo>
                    <a:pt x="5313076" y="1820368"/>
                    <a:pt x="5365354" y="1903751"/>
                    <a:pt x="5413510" y="1989195"/>
                  </a:cubicBezTo>
                  <a:cubicBezTo>
                    <a:pt x="5462041" y="2074451"/>
                    <a:pt x="5507011" y="2161207"/>
                    <a:pt x="5548609" y="2249462"/>
                  </a:cubicBezTo>
                  <a:cubicBezTo>
                    <a:pt x="5631430" y="2426158"/>
                    <a:pt x="5698323" y="2608851"/>
                    <a:pt x="5747791" y="2795666"/>
                  </a:cubicBezTo>
                  <a:cubicBezTo>
                    <a:pt x="5771963" y="2889167"/>
                    <a:pt x="5791825" y="2983792"/>
                    <a:pt x="5806814" y="3078980"/>
                  </a:cubicBezTo>
                  <a:cubicBezTo>
                    <a:pt x="5810562" y="3102777"/>
                    <a:pt x="5814497" y="3126574"/>
                    <a:pt x="5816933" y="3150558"/>
                  </a:cubicBezTo>
                  <a:cubicBezTo>
                    <a:pt x="5819556" y="3174542"/>
                    <a:pt x="5823304" y="3198339"/>
                    <a:pt x="5825178" y="3222323"/>
                  </a:cubicBezTo>
                  <a:cubicBezTo>
                    <a:pt x="5827426" y="3246308"/>
                    <a:pt x="5830050" y="3270292"/>
                    <a:pt x="5831923" y="3294276"/>
                  </a:cubicBezTo>
                  <a:lnTo>
                    <a:pt x="5836233" y="3366416"/>
                  </a:lnTo>
                  <a:cubicBezTo>
                    <a:pt x="5839981" y="3462728"/>
                    <a:pt x="5839981" y="3559227"/>
                    <a:pt x="5833047" y="3655726"/>
                  </a:cubicBezTo>
                  <a:cubicBezTo>
                    <a:pt x="5830986" y="3679711"/>
                    <a:pt x="5830237" y="3704069"/>
                    <a:pt x="5827426" y="3728054"/>
                  </a:cubicBezTo>
                  <a:lnTo>
                    <a:pt x="5819556" y="3800194"/>
                  </a:lnTo>
                  <a:lnTo>
                    <a:pt x="5809063" y="3872147"/>
                  </a:lnTo>
                  <a:cubicBezTo>
                    <a:pt x="5805690" y="3896131"/>
                    <a:pt x="5800818" y="3919928"/>
                    <a:pt x="5796696" y="3943912"/>
                  </a:cubicBezTo>
                  <a:cubicBezTo>
                    <a:pt x="5778708" y="4039287"/>
                    <a:pt x="5755848" y="4134662"/>
                    <a:pt x="5725305" y="4225165"/>
                  </a:cubicBezTo>
                  <a:cubicBezTo>
                    <a:pt x="5694763" y="4315669"/>
                    <a:pt x="5656726" y="4402237"/>
                    <a:pt x="5605384" y="4478312"/>
                  </a:cubicBezTo>
                  <a:cubicBezTo>
                    <a:pt x="5554980" y="4555324"/>
                    <a:pt x="5489960" y="4620718"/>
                    <a:pt x="5412573" y="4677306"/>
                  </a:cubicBezTo>
                  <a:cubicBezTo>
                    <a:pt x="5335374" y="4734269"/>
                    <a:pt x="5245995" y="4782987"/>
                    <a:pt x="5155867" y="4834703"/>
                  </a:cubicBezTo>
                  <a:cubicBezTo>
                    <a:pt x="4973924" y="4936261"/>
                    <a:pt x="4794791" y="5058806"/>
                    <a:pt x="4645452" y="5207396"/>
                  </a:cubicBezTo>
                  <a:cubicBezTo>
                    <a:pt x="4607414" y="5244497"/>
                    <a:pt x="4571813" y="5281597"/>
                    <a:pt x="4536211" y="5319072"/>
                  </a:cubicBezTo>
                  <a:lnTo>
                    <a:pt x="4430343" y="5432061"/>
                  </a:lnTo>
                  <a:cubicBezTo>
                    <a:pt x="4360264" y="5507574"/>
                    <a:pt x="4290934" y="5583087"/>
                    <a:pt x="4220668" y="5657663"/>
                  </a:cubicBezTo>
                  <a:cubicBezTo>
                    <a:pt x="4185628" y="5694951"/>
                    <a:pt x="4150589" y="5732052"/>
                    <a:pt x="4115174" y="5768777"/>
                  </a:cubicBezTo>
                  <a:cubicBezTo>
                    <a:pt x="4079573" y="5805316"/>
                    <a:pt x="4043597" y="5841292"/>
                    <a:pt x="4007245" y="5876707"/>
                  </a:cubicBezTo>
                  <a:cubicBezTo>
                    <a:pt x="3934543" y="5947723"/>
                    <a:pt x="3859405" y="6015740"/>
                    <a:pt x="3781081" y="6078887"/>
                  </a:cubicBezTo>
                  <a:cubicBezTo>
                    <a:pt x="3702945" y="6142220"/>
                    <a:pt x="3620312" y="6199557"/>
                    <a:pt x="3534493" y="6249775"/>
                  </a:cubicBezTo>
                  <a:cubicBezTo>
                    <a:pt x="3448300" y="6299429"/>
                    <a:pt x="3358359" y="6341589"/>
                    <a:pt x="3265232" y="6373068"/>
                  </a:cubicBezTo>
                  <a:cubicBezTo>
                    <a:pt x="3241998" y="6381313"/>
                    <a:pt x="3218201" y="6387497"/>
                    <a:pt x="3194779" y="6394804"/>
                  </a:cubicBezTo>
                  <a:cubicBezTo>
                    <a:pt x="3171169" y="6401175"/>
                    <a:pt x="3147185" y="6406797"/>
                    <a:pt x="3123575" y="6412792"/>
                  </a:cubicBezTo>
                  <a:cubicBezTo>
                    <a:pt x="3099404" y="6417477"/>
                    <a:pt x="3075420" y="6422161"/>
                    <a:pt x="3051435" y="6426471"/>
                  </a:cubicBezTo>
                  <a:cubicBezTo>
                    <a:pt x="3027076" y="6429657"/>
                    <a:pt x="3002904" y="6433591"/>
                    <a:pt x="2978733" y="6436214"/>
                  </a:cubicBezTo>
                  <a:cubicBezTo>
                    <a:pt x="2954374" y="6438088"/>
                    <a:pt x="2930015" y="6440899"/>
                    <a:pt x="2905656" y="6442211"/>
                  </a:cubicBezTo>
                  <a:cubicBezTo>
                    <a:pt x="2881109" y="6442960"/>
                    <a:pt x="2856751" y="6444272"/>
                    <a:pt x="2832204" y="6444459"/>
                  </a:cubicBezTo>
                  <a:cubicBezTo>
                    <a:pt x="2807658" y="6444084"/>
                    <a:pt x="2783298" y="6444084"/>
                    <a:pt x="2758565" y="6443335"/>
                  </a:cubicBezTo>
                  <a:lnTo>
                    <a:pt x="2683239" y="6438463"/>
                  </a:lnTo>
                  <a:cubicBezTo>
                    <a:pt x="2482559" y="6425909"/>
                    <a:pt x="2284126" y="6393492"/>
                    <a:pt x="2091503" y="6343275"/>
                  </a:cubicBezTo>
                  <a:lnTo>
                    <a:pt x="1948347" y="6301490"/>
                  </a:lnTo>
                  <a:cubicBezTo>
                    <a:pt x="1901127" y="6286126"/>
                    <a:pt x="1854658" y="6268699"/>
                    <a:pt x="1807626" y="6252585"/>
                  </a:cubicBezTo>
                  <a:cubicBezTo>
                    <a:pt x="1784017" y="6245090"/>
                    <a:pt x="1761344" y="6234972"/>
                    <a:pt x="1738297" y="6225790"/>
                  </a:cubicBezTo>
                  <a:lnTo>
                    <a:pt x="1669529" y="6197684"/>
                  </a:lnTo>
                  <a:lnTo>
                    <a:pt x="1635239" y="6183630"/>
                  </a:lnTo>
                  <a:lnTo>
                    <a:pt x="1601699" y="6167891"/>
                  </a:lnTo>
                  <a:lnTo>
                    <a:pt x="1534618" y="6136411"/>
                  </a:lnTo>
                  <a:cubicBezTo>
                    <a:pt x="1179164" y="5964961"/>
                    <a:pt x="857250" y="5729616"/>
                    <a:pt x="592299" y="5443116"/>
                  </a:cubicBezTo>
                  <a:cubicBezTo>
                    <a:pt x="336904" y="5166173"/>
                    <a:pt x="137160" y="4842573"/>
                    <a:pt x="0" y="4496675"/>
                  </a:cubicBezTo>
                  <a:lnTo>
                    <a:pt x="0" y="5523875"/>
                  </a:lnTo>
                  <a:cubicBezTo>
                    <a:pt x="637831" y="6338966"/>
                    <a:pt x="1639549" y="6864559"/>
                    <a:pt x="2766060" y="6864559"/>
                  </a:cubicBezTo>
                  <a:cubicBezTo>
                    <a:pt x="4692858" y="6864559"/>
                    <a:pt x="6254833" y="5327879"/>
                    <a:pt x="6254833" y="3432373"/>
                  </a:cubicBezTo>
                  <a:cubicBezTo>
                    <a:pt x="6254833" y="1536679"/>
                    <a:pt x="4692858" y="0"/>
                    <a:pt x="2766060" y="0"/>
                  </a:cubicBezTo>
                  <a:close/>
                </a:path>
              </a:pathLst>
            </a:custGeom>
            <a:ln w="18736"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D53A0A99-9250-AA98-A64B-8619C99E86AA}"/>
              </a:ext>
            </a:extLst>
          </p:cNvPr>
          <p:cNvSpPr>
            <a:spLocks noGrp="1"/>
          </p:cNvSpPr>
          <p:nvPr>
            <p:ph type="title"/>
          </p:nvPr>
        </p:nvSpPr>
        <p:spPr>
          <a:xfrm>
            <a:off x="6094105" y="802955"/>
            <a:ext cx="4977976" cy="1454051"/>
          </a:xfrm>
        </p:spPr>
        <p:txBody>
          <a:bodyPr anchor="b">
            <a:normAutofit/>
          </a:bodyPr>
          <a:lstStyle/>
          <a:p>
            <a:r>
              <a:rPr lang="en-GB" sz="3600">
                <a:solidFill>
                  <a:schemeClr val="tx2"/>
                </a:solidFill>
              </a:rPr>
              <a:t>Assumptions </a:t>
            </a:r>
          </a:p>
        </p:txBody>
      </p:sp>
      <p:sp>
        <p:nvSpPr>
          <p:cNvPr id="3" name="Content Placeholder 2">
            <a:extLst>
              <a:ext uri="{FF2B5EF4-FFF2-40B4-BE49-F238E27FC236}">
                <a16:creationId xmlns:a16="http://schemas.microsoft.com/office/drawing/2014/main" id="{EC330CDB-FA15-3DF5-1965-F27C11A9023D}"/>
              </a:ext>
            </a:extLst>
          </p:cNvPr>
          <p:cNvSpPr>
            <a:spLocks noGrp="1"/>
          </p:cNvSpPr>
          <p:nvPr>
            <p:ph idx="1"/>
          </p:nvPr>
        </p:nvSpPr>
        <p:spPr>
          <a:xfrm>
            <a:off x="6090574" y="2415756"/>
            <a:ext cx="4977578" cy="3639289"/>
          </a:xfrm>
        </p:spPr>
        <p:txBody>
          <a:bodyPr anchor="ctr">
            <a:normAutofit/>
          </a:bodyPr>
          <a:lstStyle/>
          <a:p>
            <a:r>
              <a:rPr lang="en-GB" sz="1700">
                <a:solidFill>
                  <a:schemeClr val="tx2"/>
                </a:solidFill>
              </a:rPr>
              <a:t>Is the social world viewed as something external to us where there is no control? </a:t>
            </a:r>
          </a:p>
          <a:p>
            <a:r>
              <a:rPr lang="en-GB" sz="1700">
                <a:solidFill>
                  <a:schemeClr val="tx2"/>
                </a:solidFill>
              </a:rPr>
              <a:t>For an organisation, this could be a set of behavioural expectations and value set that has powerful influence over those who work there which is then socialised into new recruits </a:t>
            </a:r>
          </a:p>
          <a:p>
            <a:pPr marL="0" indent="0">
              <a:buNone/>
            </a:pPr>
            <a:r>
              <a:rPr lang="en-GB" sz="1700">
                <a:solidFill>
                  <a:schemeClr val="tx2"/>
                </a:solidFill>
              </a:rPr>
              <a:t>Or, </a:t>
            </a:r>
          </a:p>
          <a:p>
            <a:r>
              <a:rPr lang="en-GB" sz="1700">
                <a:solidFill>
                  <a:schemeClr val="tx2"/>
                </a:solidFill>
              </a:rPr>
              <a:t>It could be seen as an entity that is constantly reformulating and modifying through practice and small innovations </a:t>
            </a:r>
          </a:p>
          <a:p>
            <a:pPr marL="0" indent="0">
              <a:buNone/>
            </a:pPr>
            <a:r>
              <a:rPr lang="en-GB" sz="1700">
                <a:solidFill>
                  <a:schemeClr val="tx2"/>
                </a:solidFill>
              </a:rPr>
              <a:t>(ontology – considering the nature)</a:t>
            </a:r>
          </a:p>
          <a:p>
            <a:pPr marL="0" indent="0">
              <a:buNone/>
            </a:pPr>
            <a:r>
              <a:rPr lang="en-GB" sz="1700">
                <a:solidFill>
                  <a:schemeClr val="tx2"/>
                </a:solidFill>
              </a:rPr>
              <a:t>(Bryman, 2014). </a:t>
            </a:r>
          </a:p>
        </p:txBody>
      </p:sp>
    </p:spTree>
    <p:extLst>
      <p:ext uri="{BB962C8B-B14F-4D97-AF65-F5344CB8AC3E}">
        <p14:creationId xmlns:p14="http://schemas.microsoft.com/office/powerpoint/2010/main" val="20061235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D691-BDB8-5512-BD6F-EDA68E0D8F3D}"/>
              </a:ext>
            </a:extLst>
          </p:cNvPr>
          <p:cNvSpPr>
            <a:spLocks noGrp="1"/>
          </p:cNvSpPr>
          <p:nvPr>
            <p:ph type="title"/>
          </p:nvPr>
        </p:nvSpPr>
        <p:spPr>
          <a:xfrm>
            <a:off x="6739128" y="638089"/>
            <a:ext cx="4818888" cy="1476801"/>
          </a:xfrm>
        </p:spPr>
        <p:txBody>
          <a:bodyPr anchor="b">
            <a:normAutofit/>
          </a:bodyPr>
          <a:lstStyle/>
          <a:p>
            <a:r>
              <a:rPr lang="en-GB" sz="5400"/>
              <a:t>Values </a:t>
            </a:r>
          </a:p>
        </p:txBody>
      </p:sp>
      <p:pic>
        <p:nvPicPr>
          <p:cNvPr id="1026" name="Picture 2" descr="GMSS :: Vision and Values">
            <a:extLst>
              <a:ext uri="{FF2B5EF4-FFF2-40B4-BE49-F238E27FC236}">
                <a16:creationId xmlns:a16="http://schemas.microsoft.com/office/drawing/2014/main" id="{FBB4AF94-D4F7-A268-EBA4-BCF48A50AC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0936" y="1450124"/>
            <a:ext cx="5458968" cy="395775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ABBF1A0-2AFC-C867-17EF-8D6E67A0C9FD}"/>
              </a:ext>
            </a:extLst>
          </p:cNvPr>
          <p:cNvSpPr>
            <a:spLocks noGrp="1"/>
          </p:cNvSpPr>
          <p:nvPr>
            <p:ph idx="1"/>
          </p:nvPr>
        </p:nvSpPr>
        <p:spPr>
          <a:xfrm>
            <a:off x="6739128" y="2664886"/>
            <a:ext cx="4818888" cy="3550789"/>
          </a:xfrm>
        </p:spPr>
        <p:txBody>
          <a:bodyPr anchor="t">
            <a:normAutofit/>
          </a:bodyPr>
          <a:lstStyle/>
          <a:p>
            <a:r>
              <a:rPr lang="en-GB" sz="2200"/>
              <a:t>The values of a research community can have significant implications for a researcher </a:t>
            </a:r>
          </a:p>
          <a:p>
            <a:r>
              <a:rPr lang="en-GB" sz="2200"/>
              <a:t>Ethics </a:t>
            </a:r>
          </a:p>
          <a:p>
            <a:r>
              <a:rPr lang="en-GB" sz="2200"/>
              <a:t>Elaborate framework of bodies that scrutinise </a:t>
            </a:r>
          </a:p>
          <a:p>
            <a:r>
              <a:rPr lang="en-GB" sz="2200"/>
              <a:t>Who/what can be researched and who/what cannot be?</a:t>
            </a:r>
          </a:p>
        </p:txBody>
      </p:sp>
    </p:spTree>
    <p:extLst>
      <p:ext uri="{BB962C8B-B14F-4D97-AF65-F5344CB8AC3E}">
        <p14:creationId xmlns:p14="http://schemas.microsoft.com/office/powerpoint/2010/main" val="672446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C53DF-E33D-CBBF-3FD5-9B87EEE4D75B}"/>
              </a:ext>
            </a:extLst>
          </p:cNvPr>
          <p:cNvSpPr>
            <a:spLocks noGrp="1"/>
          </p:cNvSpPr>
          <p:nvPr>
            <p:ph type="title"/>
          </p:nvPr>
        </p:nvSpPr>
        <p:spPr>
          <a:xfrm>
            <a:off x="838200" y="557188"/>
            <a:ext cx="10515600" cy="1133499"/>
          </a:xfrm>
        </p:spPr>
        <p:txBody>
          <a:bodyPr>
            <a:normAutofit/>
          </a:bodyPr>
          <a:lstStyle/>
          <a:p>
            <a:pPr algn="ctr"/>
            <a:r>
              <a:rPr lang="en-GB" sz="5200"/>
              <a:t>Why research?</a:t>
            </a:r>
          </a:p>
        </p:txBody>
      </p:sp>
      <p:graphicFrame>
        <p:nvGraphicFramePr>
          <p:cNvPr id="5" name="Content Placeholder 2">
            <a:extLst>
              <a:ext uri="{FF2B5EF4-FFF2-40B4-BE49-F238E27FC236}">
                <a16:creationId xmlns:a16="http://schemas.microsoft.com/office/drawing/2014/main" id="{79B10D1B-0EB6-B56D-354A-0B942A0B60CF}"/>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62172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B4B74-BD65-9DD5-97F6-5657492643A5}"/>
              </a:ext>
            </a:extLst>
          </p:cNvPr>
          <p:cNvSpPr>
            <a:spLocks noGrp="1"/>
          </p:cNvSpPr>
          <p:nvPr>
            <p:ph type="title"/>
          </p:nvPr>
        </p:nvSpPr>
        <p:spPr>
          <a:xfrm>
            <a:off x="635000" y="640823"/>
            <a:ext cx="3418659" cy="5583148"/>
          </a:xfrm>
        </p:spPr>
        <p:txBody>
          <a:bodyPr anchor="ctr">
            <a:normAutofit/>
          </a:bodyPr>
          <a:lstStyle/>
          <a:p>
            <a:r>
              <a:rPr lang="en-GB" sz="5400"/>
              <a:t>Wider political context: </a:t>
            </a:r>
          </a:p>
        </p:txBody>
      </p:sp>
      <p:graphicFrame>
        <p:nvGraphicFramePr>
          <p:cNvPr id="17" name="Content Placeholder 2">
            <a:extLst>
              <a:ext uri="{FF2B5EF4-FFF2-40B4-BE49-F238E27FC236}">
                <a16:creationId xmlns:a16="http://schemas.microsoft.com/office/drawing/2014/main" id="{6C8EE129-9229-15D5-FA8B-59EA1909D244}"/>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1370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A2CB8-D7A6-2C15-890D-52CC4F7B16E6}"/>
              </a:ext>
            </a:extLst>
          </p:cNvPr>
          <p:cNvSpPr>
            <a:spLocks noGrp="1"/>
          </p:cNvSpPr>
          <p:nvPr>
            <p:ph type="title"/>
          </p:nvPr>
        </p:nvSpPr>
        <p:spPr>
          <a:xfrm>
            <a:off x="635000" y="640823"/>
            <a:ext cx="3418659" cy="5583148"/>
          </a:xfrm>
        </p:spPr>
        <p:txBody>
          <a:bodyPr anchor="ctr">
            <a:normAutofit/>
          </a:bodyPr>
          <a:lstStyle/>
          <a:p>
            <a:r>
              <a:rPr lang="en-GB" sz="5400"/>
              <a:t>Cultural context</a:t>
            </a:r>
          </a:p>
        </p:txBody>
      </p:sp>
      <p:graphicFrame>
        <p:nvGraphicFramePr>
          <p:cNvPr id="12" name="Content Placeholder 2">
            <a:extLst>
              <a:ext uri="{FF2B5EF4-FFF2-40B4-BE49-F238E27FC236}">
                <a16:creationId xmlns:a16="http://schemas.microsoft.com/office/drawing/2014/main" id="{23D17301-CB23-D891-5057-6195EFCB1DC8}"/>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25354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99B5E-05EA-0E81-A7E9-B2C37FDBF40E}"/>
              </a:ext>
            </a:extLst>
          </p:cNvPr>
          <p:cNvSpPr>
            <a:spLocks noGrp="1"/>
          </p:cNvSpPr>
          <p:nvPr>
            <p:ph type="title"/>
          </p:nvPr>
        </p:nvSpPr>
        <p:spPr>
          <a:xfrm>
            <a:off x="5297762" y="329184"/>
            <a:ext cx="6251110" cy="1783080"/>
          </a:xfrm>
        </p:spPr>
        <p:txBody>
          <a:bodyPr anchor="b">
            <a:normAutofit/>
          </a:bodyPr>
          <a:lstStyle/>
          <a:p>
            <a:r>
              <a:rPr lang="en-GB" sz="5400"/>
              <a:t>Culture continued </a:t>
            </a:r>
          </a:p>
        </p:txBody>
      </p:sp>
      <p:pic>
        <p:nvPicPr>
          <p:cNvPr id="5" name="Picture 4" descr="People shaking hands">
            <a:extLst>
              <a:ext uri="{FF2B5EF4-FFF2-40B4-BE49-F238E27FC236}">
                <a16:creationId xmlns:a16="http://schemas.microsoft.com/office/drawing/2014/main" id="{A2E27A0E-343A-69B5-460F-287784FD74B5}"/>
              </a:ext>
            </a:extLst>
          </p:cNvPr>
          <p:cNvPicPr>
            <a:picLocks noChangeAspect="1"/>
          </p:cNvPicPr>
          <p:nvPr/>
        </p:nvPicPr>
        <p:blipFill rotWithShape="1">
          <a:blip r:embed="rId2"/>
          <a:srcRect l="18704" r="3036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FA884ECE-987B-7792-D86C-69C1F63FBA59}"/>
              </a:ext>
            </a:extLst>
          </p:cNvPr>
          <p:cNvSpPr>
            <a:spLocks noGrp="1"/>
          </p:cNvSpPr>
          <p:nvPr>
            <p:ph idx="1"/>
          </p:nvPr>
        </p:nvSpPr>
        <p:spPr>
          <a:xfrm>
            <a:off x="5297762" y="2706624"/>
            <a:ext cx="6251110" cy="3483864"/>
          </a:xfrm>
        </p:spPr>
        <p:txBody>
          <a:bodyPr>
            <a:normAutofit/>
          </a:bodyPr>
          <a:lstStyle/>
          <a:p>
            <a:pPr marL="0" indent="0">
              <a:buNone/>
            </a:pPr>
            <a:r>
              <a:rPr lang="en-GB" sz="1700" i="1" dirty="0"/>
              <a:t>“The interaction of culture and communication is so pervasive that separating the two is virtually impossible. The way you communicate is deeply influenced by the culture in which you were raised. The meaning of words, the significance of gestures, the importance of time and place, the rules of human relationships—these and many other aspects of communication are defined by culture. To a large degree, your culture influences the way you think, which naturally affects the way you communicate both as a sender and receiver….In particular, your instinct is to encode your message using the assumptions of your culture. However, members of your audience decode your message according to the assumptions of their culture. The greater the difference between cultures, the greater the chance for misunderstanding”.</a:t>
            </a:r>
          </a:p>
          <a:p>
            <a:pPr marL="0" indent="0">
              <a:buNone/>
            </a:pPr>
            <a:r>
              <a:rPr lang="en-GB" sz="1700" dirty="0"/>
              <a:t>(</a:t>
            </a:r>
            <a:r>
              <a:rPr lang="en-GB" sz="1700" b="0" i="0" dirty="0" err="1">
                <a:effectLst/>
                <a:latin typeface="proxima-nova"/>
              </a:rPr>
              <a:t>Bovee</a:t>
            </a:r>
            <a:r>
              <a:rPr lang="en-GB" sz="1700" b="0" i="0" dirty="0">
                <a:effectLst/>
                <a:latin typeface="proxima-nova"/>
              </a:rPr>
              <a:t> and Thill 1016) </a:t>
            </a:r>
            <a:endParaRPr lang="en-GB" sz="1700" dirty="0"/>
          </a:p>
        </p:txBody>
      </p:sp>
    </p:spTree>
    <p:extLst>
      <p:ext uri="{BB962C8B-B14F-4D97-AF65-F5344CB8AC3E}">
        <p14:creationId xmlns:p14="http://schemas.microsoft.com/office/powerpoint/2010/main" val="24825500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15543-C37A-F169-3807-7EA35F37D416}"/>
              </a:ext>
            </a:extLst>
          </p:cNvPr>
          <p:cNvSpPr>
            <a:spLocks noGrp="1"/>
          </p:cNvSpPr>
          <p:nvPr>
            <p:ph type="title"/>
          </p:nvPr>
        </p:nvSpPr>
        <p:spPr>
          <a:xfrm>
            <a:off x="841248" y="548640"/>
            <a:ext cx="3600860" cy="5431536"/>
          </a:xfrm>
        </p:spPr>
        <p:txBody>
          <a:bodyPr>
            <a:normAutofit/>
          </a:bodyPr>
          <a:lstStyle/>
          <a:p>
            <a:r>
              <a:rPr lang="en-GB" sz="4200" dirty="0"/>
              <a:t>Considerations for applying an understanding of culture: </a:t>
            </a:r>
          </a:p>
        </p:txBody>
      </p:sp>
      <p:sp>
        <p:nvSpPr>
          <p:cNvPr id="3" name="Content Placeholder 2">
            <a:extLst>
              <a:ext uri="{FF2B5EF4-FFF2-40B4-BE49-F238E27FC236}">
                <a16:creationId xmlns:a16="http://schemas.microsoft.com/office/drawing/2014/main" id="{00F4CF17-A186-F33A-B106-48E283D568EC}"/>
              </a:ext>
            </a:extLst>
          </p:cNvPr>
          <p:cNvSpPr>
            <a:spLocks noGrp="1"/>
          </p:cNvSpPr>
          <p:nvPr>
            <p:ph idx="1"/>
          </p:nvPr>
        </p:nvSpPr>
        <p:spPr>
          <a:xfrm>
            <a:off x="5126418" y="552091"/>
            <a:ext cx="6224335" cy="5431536"/>
          </a:xfrm>
        </p:spPr>
        <p:txBody>
          <a:bodyPr anchor="ctr">
            <a:normAutofit/>
          </a:bodyPr>
          <a:lstStyle/>
          <a:p>
            <a:r>
              <a:rPr lang="en-GB" sz="2200"/>
              <a:t>Amount of detail needed – high-context cultures – France and Japan, for example, are high-context cultures that provides little written detail. Instead, generally, there are many social rules and understandings within the culture. </a:t>
            </a:r>
          </a:p>
          <a:p>
            <a:r>
              <a:rPr lang="en-GB" sz="2200"/>
              <a:t>Expectation here that people have assumed enough knowledge to avoid detail</a:t>
            </a:r>
          </a:p>
          <a:p>
            <a:r>
              <a:rPr lang="en-GB" sz="2200"/>
              <a:t>In contrast, the USA, UK and Germany are low-context cultures where we assume little and offer surface level rules which are more explicitly defined </a:t>
            </a:r>
          </a:p>
          <a:p>
            <a:r>
              <a:rPr lang="en-GB" sz="2200"/>
              <a:t>The latter expects detailed writing of an entire process </a:t>
            </a:r>
          </a:p>
        </p:txBody>
      </p:sp>
    </p:spTree>
    <p:extLst>
      <p:ext uri="{BB962C8B-B14F-4D97-AF65-F5344CB8AC3E}">
        <p14:creationId xmlns:p14="http://schemas.microsoft.com/office/powerpoint/2010/main" val="2776454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EAB54-3FBA-7E6D-EADB-2371AC99EC0A}"/>
              </a:ext>
            </a:extLst>
          </p:cNvPr>
          <p:cNvSpPr>
            <a:spLocks noGrp="1"/>
          </p:cNvSpPr>
          <p:nvPr>
            <p:ph type="title"/>
          </p:nvPr>
        </p:nvSpPr>
        <p:spPr>
          <a:xfrm>
            <a:off x="6739128" y="638089"/>
            <a:ext cx="4818888" cy="1476801"/>
          </a:xfrm>
        </p:spPr>
        <p:txBody>
          <a:bodyPr anchor="b">
            <a:normAutofit/>
          </a:bodyPr>
          <a:lstStyle/>
          <a:p>
            <a:r>
              <a:rPr lang="en-GB" sz="3000" dirty="0"/>
              <a:t>Considerations for applying an understanding of culture: </a:t>
            </a:r>
          </a:p>
        </p:txBody>
      </p:sp>
      <p:pic>
        <p:nvPicPr>
          <p:cNvPr id="7" name="Graphic 6" descr="Social Network">
            <a:extLst>
              <a:ext uri="{FF2B5EF4-FFF2-40B4-BE49-F238E27FC236}">
                <a16:creationId xmlns:a16="http://schemas.microsoft.com/office/drawing/2014/main" id="{995ACBFC-4056-C2F6-89C4-C404FCB83A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936" y="699516"/>
            <a:ext cx="5458968" cy="5458968"/>
          </a:xfrm>
          <a:prstGeom prst="rect">
            <a:avLst/>
          </a:prstGeom>
        </p:spPr>
      </p:pic>
      <p:sp>
        <p:nvSpPr>
          <p:cNvPr id="3" name="Content Placeholder 2">
            <a:extLst>
              <a:ext uri="{FF2B5EF4-FFF2-40B4-BE49-F238E27FC236}">
                <a16:creationId xmlns:a16="http://schemas.microsoft.com/office/drawing/2014/main" id="{376433A7-D9A0-DFA2-AAC4-FF08C8883F07}"/>
              </a:ext>
            </a:extLst>
          </p:cNvPr>
          <p:cNvSpPr>
            <a:spLocks noGrp="1"/>
          </p:cNvSpPr>
          <p:nvPr>
            <p:ph idx="1"/>
          </p:nvPr>
        </p:nvSpPr>
        <p:spPr>
          <a:xfrm>
            <a:off x="6739128" y="2664886"/>
            <a:ext cx="4818888" cy="3550789"/>
          </a:xfrm>
        </p:spPr>
        <p:txBody>
          <a:bodyPr anchor="t">
            <a:normAutofit/>
          </a:bodyPr>
          <a:lstStyle/>
          <a:p>
            <a:r>
              <a:rPr lang="en-GB" sz="1700" dirty="0"/>
              <a:t>Distance between hierarchies – top to bottom in an organisation </a:t>
            </a:r>
          </a:p>
          <a:p>
            <a:r>
              <a:rPr lang="en-GB" sz="1700" dirty="0"/>
              <a:t>The greater the distance between top-level management and low-level workers, the more formal the culture tends to be between them</a:t>
            </a:r>
          </a:p>
          <a:p>
            <a:r>
              <a:rPr lang="en-GB" sz="1700" dirty="0"/>
              <a:t>In companies that are more flat, communication tends to be less formal </a:t>
            </a:r>
          </a:p>
          <a:p>
            <a:r>
              <a:rPr lang="en-GB" sz="1700" dirty="0"/>
              <a:t>Individual versus group preferences – collectivist – pursuing group goals </a:t>
            </a:r>
          </a:p>
          <a:p>
            <a:r>
              <a:rPr lang="en-GB" sz="1700" dirty="0"/>
              <a:t>Individualistic cultures – more interested in personal achievement </a:t>
            </a:r>
          </a:p>
        </p:txBody>
      </p:sp>
    </p:spTree>
    <p:extLst>
      <p:ext uri="{BB962C8B-B14F-4D97-AF65-F5344CB8AC3E}">
        <p14:creationId xmlns:p14="http://schemas.microsoft.com/office/powerpoint/2010/main" val="13707918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2596097800"/>
              </p:ext>
            </p:extLst>
          </p:nvPr>
        </p:nvGraphicFramePr>
        <p:xfrm>
          <a:off x="4648018" y="1281869"/>
          <a:ext cx="6900512" cy="4895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21591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06BF5-0EAD-47FD-BD9F-1E3A6C01D33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28A6FFD-A7C0-4C37-9DD6-05A306865BCA}"/>
              </a:ext>
            </a:extLst>
          </p:cNvPr>
          <p:cNvSpPr>
            <a:spLocks noGrp="1"/>
          </p:cNvSpPr>
          <p:nvPr>
            <p:ph idx="1"/>
          </p:nvPr>
        </p:nvSpPr>
        <p:spPr/>
        <p:txBody>
          <a:bodyPr>
            <a:normAutofit fontScale="70000" lnSpcReduction="20000"/>
          </a:bodyPr>
          <a:lstStyle/>
          <a:p>
            <a:pPr marL="0" indent="0">
              <a:buNone/>
            </a:pPr>
            <a:r>
              <a:rPr lang="en-GB" dirty="0"/>
              <a:t>Bryman, A. 2012. </a:t>
            </a:r>
            <a:r>
              <a:rPr lang="en-GB" i="1" dirty="0"/>
              <a:t>Social Research Methods. </a:t>
            </a:r>
            <a:r>
              <a:rPr lang="en-GB" dirty="0"/>
              <a:t>(4</a:t>
            </a:r>
            <a:r>
              <a:rPr lang="en-GB" baseline="30000" dirty="0"/>
              <a:t>th</a:t>
            </a:r>
            <a:r>
              <a:rPr lang="en-GB" dirty="0"/>
              <a:t> ed). Oxford: Oxford University Press. </a:t>
            </a:r>
          </a:p>
          <a:p>
            <a:pPr marL="0" indent="0">
              <a:buNone/>
            </a:pPr>
            <a:r>
              <a:rPr lang="en-GB" dirty="0"/>
              <a:t>Kelly, K. &amp; Bowe, B. Qualitative research methods in engineering. </a:t>
            </a:r>
            <a:r>
              <a:rPr lang="en-GB" dirty="0">
                <a:hlinkClick r:id="rId2"/>
              </a:rPr>
              <a:t>https://www.researchgate.net/publication/344535661_Qualitative_Research_Methods_in_Engineering</a:t>
            </a:r>
            <a:r>
              <a:rPr lang="en-GB" dirty="0"/>
              <a:t> </a:t>
            </a:r>
          </a:p>
          <a:p>
            <a:pPr marL="0" indent="0">
              <a:buNone/>
            </a:pPr>
            <a:r>
              <a:rPr lang="en-GB" dirty="0" err="1"/>
              <a:t>Kvale</a:t>
            </a:r>
            <a:r>
              <a:rPr lang="en-GB" dirty="0"/>
              <a:t>, S. (1996). </a:t>
            </a:r>
            <a:r>
              <a:rPr lang="en-GB" i="1" dirty="0" err="1"/>
              <a:t>InterViews</a:t>
            </a:r>
            <a:r>
              <a:rPr lang="en-GB" i="1" dirty="0"/>
              <a:t>: An introduction to Qualitative Research interviewing</a:t>
            </a:r>
            <a:r>
              <a:rPr lang="en-GB" dirty="0"/>
              <a:t>. Thousand Oaks, CA: Sage. </a:t>
            </a:r>
          </a:p>
          <a:p>
            <a:pPr marL="0" indent="0">
              <a:buNone/>
            </a:pPr>
            <a:r>
              <a:rPr lang="en-GB" dirty="0"/>
              <a:t>McGrath, J. E. (1982). Dilemmatic: The study of research choices and dilemmas. In J. E. McGrath, J. Martin, &amp; R. A. </a:t>
            </a:r>
            <a:r>
              <a:rPr lang="en-GB" dirty="0" err="1"/>
              <a:t>Kulka</a:t>
            </a:r>
            <a:r>
              <a:rPr lang="en-GB" dirty="0"/>
              <a:t> (Eds.), </a:t>
            </a:r>
            <a:r>
              <a:rPr lang="en-GB" i="1" dirty="0"/>
              <a:t>Judgment calls in research </a:t>
            </a:r>
            <a:r>
              <a:rPr lang="en-GB" dirty="0"/>
              <a:t>(pp. 69-102). Beverly Hills, CA: Sage Publications.</a:t>
            </a:r>
          </a:p>
          <a:p>
            <a:pPr marL="0" indent="0">
              <a:buNone/>
            </a:pPr>
            <a:r>
              <a:rPr lang="en-GB" dirty="0"/>
              <a:t>Rashid, Y., Rashid, A., </a:t>
            </a:r>
            <a:r>
              <a:rPr lang="en-GB" dirty="0" err="1"/>
              <a:t>Warraich</a:t>
            </a:r>
            <a:r>
              <a:rPr lang="en-GB" dirty="0"/>
              <a:t>, M.A., Sabir, S.S., Waseem, A. Cast Study Method: A Step-by-Step Guide for Business Researchers. </a:t>
            </a:r>
            <a:r>
              <a:rPr lang="en-GB" i="1" dirty="0"/>
              <a:t>International Journal of Qualitative Methods</a:t>
            </a:r>
            <a:r>
              <a:rPr lang="en-GB" dirty="0"/>
              <a:t>, 18, 1-13. </a:t>
            </a:r>
          </a:p>
          <a:p>
            <a:pPr marL="0" indent="0">
              <a:buNone/>
            </a:pPr>
            <a:r>
              <a:rPr lang="en-GB" dirty="0"/>
              <a:t>Turner, S., Cardinal, L., &amp; Burton, R. (2017). Research Design for Mixed Methods: A Triangulation-based Framework and Roadmap. </a:t>
            </a:r>
            <a:r>
              <a:rPr lang="en-GB" i="1" dirty="0"/>
              <a:t>Organisational Research Methods, </a:t>
            </a:r>
            <a:r>
              <a:rPr lang="en-GB" dirty="0"/>
              <a:t>20(2), 243-267. </a:t>
            </a:r>
          </a:p>
          <a:p>
            <a:pPr marL="0" indent="0">
              <a:buNone/>
            </a:pPr>
            <a:r>
              <a:rPr lang="en-GB" dirty="0"/>
              <a:t>Sandeep Reddivari, </a:t>
            </a:r>
            <a:r>
              <a:rPr lang="en-GB" dirty="0" err="1"/>
              <a:t>Asai</a:t>
            </a:r>
            <a:r>
              <a:rPr lang="en-GB" dirty="0"/>
              <a:t> </a:t>
            </a:r>
            <a:r>
              <a:rPr lang="en-GB" dirty="0" err="1"/>
              <a:t>Asaithambi</a:t>
            </a:r>
            <a:r>
              <a:rPr lang="en-GB" dirty="0"/>
              <a:t>, Nan </a:t>
            </a:r>
            <a:r>
              <a:rPr lang="en-GB" dirty="0" err="1"/>
              <a:t>Niu</a:t>
            </a:r>
            <a:r>
              <a:rPr lang="en-GB" dirty="0"/>
              <a:t>, </a:t>
            </a:r>
            <a:r>
              <a:rPr lang="en-GB" dirty="0" err="1"/>
              <a:t>Wentao</a:t>
            </a:r>
            <a:r>
              <a:rPr lang="en-GB" dirty="0"/>
              <a:t> Wang, Li Da Xu &amp; </a:t>
            </a:r>
            <a:r>
              <a:rPr lang="en-GB" dirty="0" err="1"/>
              <a:t>JingRu</a:t>
            </a:r>
            <a:r>
              <a:rPr lang="en-GB" dirty="0"/>
              <a:t> C. Cheng (2017) Ethnographic field work in requirements engineering, Enterprise Information Systems, 11(1), 137-159.</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391338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F4307-8748-4D54-8EB8-29624B7364D9}"/>
              </a:ext>
            </a:extLst>
          </p:cNvPr>
          <p:cNvSpPr>
            <a:spLocks noGrp="1"/>
          </p:cNvSpPr>
          <p:nvPr>
            <p:ph type="title"/>
          </p:nvPr>
        </p:nvSpPr>
        <p:spPr/>
        <p:txBody>
          <a:bodyPr/>
          <a:lstStyle/>
          <a:p>
            <a:r>
              <a:rPr lang="en-GB" dirty="0"/>
              <a:t>References and further reading </a:t>
            </a:r>
          </a:p>
        </p:txBody>
      </p:sp>
      <p:sp>
        <p:nvSpPr>
          <p:cNvPr id="3" name="Content Placeholder 2">
            <a:extLst>
              <a:ext uri="{FF2B5EF4-FFF2-40B4-BE49-F238E27FC236}">
                <a16:creationId xmlns:a16="http://schemas.microsoft.com/office/drawing/2014/main" id="{477D98DF-2C3D-419B-9638-22470F297016}"/>
              </a:ext>
            </a:extLst>
          </p:cNvPr>
          <p:cNvSpPr>
            <a:spLocks noGrp="1"/>
          </p:cNvSpPr>
          <p:nvPr>
            <p:ph idx="1"/>
          </p:nvPr>
        </p:nvSpPr>
        <p:spPr/>
        <p:txBody>
          <a:bodyPr>
            <a:normAutofit fontScale="77500" lnSpcReduction="20000"/>
          </a:bodyPr>
          <a:lstStyle/>
          <a:p>
            <a:pPr marL="0" indent="0">
              <a:buNone/>
            </a:pPr>
            <a:r>
              <a:rPr lang="en-GB" dirty="0" err="1">
                <a:hlinkClick r:id="rId2">
                  <a:extLst>
                    <a:ext uri="{A12FA001-AC4F-418D-AE19-62706E023703}">
                      <ahyp:hlinkClr xmlns:ahyp="http://schemas.microsoft.com/office/drawing/2018/hyperlinkcolor" val="tx"/>
                    </a:ext>
                  </a:extLst>
                </a:hlinkClick>
              </a:rPr>
              <a:t>Bovee</a:t>
            </a:r>
            <a:r>
              <a:rPr lang="en-GB" dirty="0">
                <a:hlinkClick r:id="">
                  <a:extLst>
                    <a:ext uri="{A12FA001-AC4F-418D-AE19-62706E023703}">
                      <ahyp:hlinkClr xmlns:ahyp="http://schemas.microsoft.com/office/drawing/2018/hyperlinkcolor" val="tx"/>
                    </a:ext>
                  </a:extLst>
                </a:hlinkClick>
              </a:rPr>
              <a:t>, Courtland and John Thill. Business Communication Today. 13th ed. Boston: Pearson, 2016, pgs. 65-66</a:t>
            </a:r>
          </a:p>
          <a:p>
            <a:pPr marL="0" indent="0">
              <a:buNone/>
            </a:pPr>
            <a:r>
              <a:rPr lang="en-GB" dirty="0">
                <a:hlinkClick r:id="">
                  <a:extLst>
                    <a:ext uri="{A12FA001-AC4F-418D-AE19-62706E023703}">
                      <ahyp:hlinkClr xmlns:ahyp="http://schemas.microsoft.com/office/drawing/2018/hyperlinkcolor" val="tx"/>
                    </a:ext>
                  </a:extLst>
                </a:hlinkClick>
              </a:rPr>
              <a:t>EPCM Holdings (global engineering project): https://epcmholdings.com/ethics-and-engineering/</a:t>
            </a:r>
            <a:r>
              <a:rPr lang="en-GB" dirty="0"/>
              <a:t> </a:t>
            </a:r>
          </a:p>
          <a:p>
            <a:pPr marL="0" indent="0">
              <a:buNone/>
            </a:pPr>
            <a:r>
              <a:rPr lang="en-GB" dirty="0">
                <a:hlinkClick r:id="rId3">
                  <a:extLst>
                    <a:ext uri="{A12FA001-AC4F-418D-AE19-62706E023703}">
                      <ahyp:hlinkClr xmlns:ahyp="http://schemas.microsoft.com/office/drawing/2018/hyperlinkcolor" val="tx"/>
                    </a:ext>
                  </a:extLst>
                </a:hlinkClick>
              </a:rPr>
              <a:t>Guillrmin, M., Gillam, L. 2014. Ethics, Reflexivity, and ‘Ethically Important Moments’ in Research. DOI: </a:t>
            </a:r>
            <a:r>
              <a:rPr lang="en-GB" b="0" i="0" dirty="0">
                <a:effectLst/>
                <a:hlinkClick r:id="rId4">
                  <a:extLst>
                    <a:ext uri="{A12FA001-AC4F-418D-AE19-62706E023703}">
                      <ahyp:hlinkClr xmlns:ahyp="http://schemas.microsoft.com/office/drawing/2018/hyperlinkcolor" val="tx"/>
                    </a:ext>
                  </a:extLst>
                </a:hlinkClick>
              </a:rPr>
              <a:t>10.1177/1077800403262360</a:t>
            </a:r>
            <a:r>
              <a:rPr lang="en-GB" b="0" i="0" dirty="0">
                <a:effectLst/>
              </a:rPr>
              <a:t> </a:t>
            </a:r>
          </a:p>
          <a:p>
            <a:pPr marL="0" indent="0">
              <a:buNone/>
            </a:pPr>
            <a:r>
              <a:rPr lang="en-GB" dirty="0">
                <a:hlinkClick r:id="">
                  <a:extLst>
                    <a:ext uri="{A12FA001-AC4F-418D-AE19-62706E023703}">
                      <ahyp:hlinkClr xmlns:ahyp="http://schemas.microsoft.com/office/drawing/2018/hyperlinkcolor" val="tx"/>
                    </a:ext>
                  </a:extLst>
                </a:hlinkClick>
              </a:rPr>
              <a:t>Lawlor, R. 2016. Engineering in Society: https://www.raeng.org.uk/publications/reports/engineering-in-society </a:t>
            </a:r>
          </a:p>
          <a:p>
            <a:pPr marL="0" indent="0">
              <a:buNone/>
            </a:pPr>
            <a:r>
              <a:rPr lang="en-GB" dirty="0">
                <a:hlinkClick r:id="">
                  <a:extLst>
                    <a:ext uri="{A12FA001-AC4F-418D-AE19-62706E023703}">
                      <ahyp:hlinkClr xmlns:ahyp="http://schemas.microsoft.com/office/drawing/2018/hyperlinkcolor" val="tx"/>
                    </a:ext>
                  </a:extLst>
                </a:hlinkClick>
              </a:rPr>
              <a:t>Mansfield, M. 2019 Why Ethics Are So Important For Engineers. </a:t>
            </a:r>
            <a:r>
              <a:rPr lang="en-GB" i="1" dirty="0">
                <a:hlinkClick r:id="rId3">
                  <a:extLst>
                    <a:ext uri="{A12FA001-AC4F-418D-AE19-62706E023703}">
                      <ahyp:hlinkClr xmlns:ahyp="http://schemas.microsoft.com/office/drawing/2018/hyperlinkcolor" val="tx"/>
                    </a:ext>
                  </a:extLst>
                </a:hlinkClick>
              </a:rPr>
              <a:t>Engineering &amp; Defence  </a:t>
            </a:r>
            <a:r>
              <a:rPr lang="en-GB" dirty="0">
                <a:hlinkClick r:id="rId3">
                  <a:extLst>
                    <a:ext uri="{A12FA001-AC4F-418D-AE19-62706E023703}">
                      <ahyp:hlinkClr xmlns:ahyp="http://schemas.microsoft.com/office/drawing/2018/hyperlinkcolor" val="tx"/>
                    </a:ext>
                  </a:extLst>
                </a:hlinkClick>
              </a:rPr>
              <a:t>https://blog.v-hr.com/blog/why-ethics-are-so-important-for-engineers</a:t>
            </a:r>
            <a:r>
              <a:rPr lang="en-GB" dirty="0"/>
              <a:t> </a:t>
            </a:r>
          </a:p>
          <a:p>
            <a:pPr marL="0" indent="0">
              <a:buNone/>
            </a:pPr>
            <a:r>
              <a:rPr lang="en-GB" dirty="0">
                <a:hlinkClick r:id="rId5">
                  <a:extLst>
                    <a:ext uri="{A12FA001-AC4F-418D-AE19-62706E023703}">
                      <ahyp:hlinkClr xmlns:ahyp="http://schemas.microsoft.com/office/drawing/2018/hyperlinkcolor" val="tx"/>
                    </a:ext>
                  </a:extLst>
                </a:hlinkClick>
              </a:rPr>
              <a:t>Royal Academy of Engineering: https://www.raeng.org.uk/policy/supporting-the-profession/engineering-ethics-and-philosophy/ethics</a:t>
            </a:r>
            <a:r>
              <a:rPr lang="en-GB" dirty="0"/>
              <a:t> </a:t>
            </a:r>
            <a:endParaRPr lang="en-GB" dirty="0">
              <a:hlinkClick r:id="">
                <a:extLst>
                  <a:ext uri="{A12FA001-AC4F-418D-AE19-62706E023703}">
                    <ahyp:hlinkClr xmlns:ahyp="http://schemas.microsoft.com/office/drawing/2018/hyperlinkcolor" val="tx"/>
                  </a:ext>
                </a:extLst>
              </a:hlinkClick>
            </a:endParaRPr>
          </a:p>
          <a:p>
            <a:pPr marL="0" indent="0">
              <a:buNone/>
            </a:pPr>
            <a:r>
              <a:rPr lang="en-GB" dirty="0">
                <a:hlinkClick r:id="">
                  <a:extLst>
                    <a:ext uri="{A12FA001-AC4F-418D-AE19-62706E023703}">
                      <ahyp:hlinkClr xmlns:ahyp="http://schemas.microsoft.com/office/drawing/2018/hyperlinkcolor" val="tx"/>
                    </a:ext>
                  </a:extLst>
                </a:hlinkClick>
              </a:rPr>
              <a:t>Stahl, B. et al. 2014. Critical Theory as an Approach to the Ethics of Information Security. </a:t>
            </a:r>
            <a:r>
              <a:rPr lang="en-GB" i="1" dirty="0">
                <a:hlinkClick r:id="rId3">
                  <a:extLst>
                    <a:ext uri="{A12FA001-AC4F-418D-AE19-62706E023703}">
                      <ahyp:hlinkClr xmlns:ahyp="http://schemas.microsoft.com/office/drawing/2018/hyperlinkcolor" val="tx"/>
                    </a:ext>
                  </a:extLst>
                </a:hlinkClick>
              </a:rPr>
              <a:t>Science and Engineering Ethics </a:t>
            </a:r>
            <a:r>
              <a:rPr lang="en-GB" dirty="0">
                <a:hlinkClick r:id="rId3">
                  <a:extLst>
                    <a:ext uri="{A12FA001-AC4F-418D-AE19-62706E023703}">
                      <ahyp:hlinkClr xmlns:ahyp="http://schemas.microsoft.com/office/drawing/2018/hyperlinkcolor" val="tx"/>
                    </a:ext>
                  </a:extLst>
                </a:hlinkClick>
              </a:rPr>
              <a:t>D.O.I: 10.1007/s11948-013-9496-6</a:t>
            </a:r>
          </a:p>
        </p:txBody>
      </p:sp>
    </p:spTree>
    <p:extLst>
      <p:ext uri="{BB962C8B-B14F-4D97-AF65-F5344CB8AC3E}">
        <p14:creationId xmlns:p14="http://schemas.microsoft.com/office/powerpoint/2010/main" val="618982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333</TotalTime>
  <Words>2274</Words>
  <Application>Microsoft Office PowerPoint</Application>
  <PresentationFormat>Widescreen</PresentationFormat>
  <Paragraphs>197</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Calibri Light</vt:lpstr>
      <vt:lpstr>proxima-nova</vt:lpstr>
      <vt:lpstr>Office Theme</vt:lpstr>
      <vt:lpstr>Research methods  ACFA7004 Dr Kim Dearing </vt:lpstr>
      <vt:lpstr>Qualitative block </vt:lpstr>
      <vt:lpstr>Data analysis</vt:lpstr>
      <vt:lpstr>Analysis and interpretation within an interpretive paradigm – what do you do with all the data?! </vt:lpstr>
      <vt:lpstr>Tentative thoughts </vt:lpstr>
      <vt:lpstr>The ‘big 6’ of qualitative analysis methods: </vt:lpstr>
      <vt:lpstr>General principles </vt:lpstr>
      <vt:lpstr>Tips: </vt:lpstr>
      <vt:lpstr>PowerPoint Presentation</vt:lpstr>
      <vt:lpstr>Three types of coding</vt:lpstr>
      <vt:lpstr>Thematic analysis </vt:lpstr>
      <vt:lpstr>Identifying themes, patterns and relationships </vt:lpstr>
      <vt:lpstr>Look out for: </vt:lpstr>
      <vt:lpstr>Visual mapping techniques</vt:lpstr>
      <vt:lpstr>Similarities </vt:lpstr>
      <vt:lpstr>Summarising the data </vt:lpstr>
      <vt:lpstr>Writing up </vt:lpstr>
      <vt:lpstr>Computer assisted qualitative data analysis </vt:lpstr>
      <vt:lpstr>Social and cultural context of research </vt:lpstr>
      <vt:lpstr>Context and design research </vt:lpstr>
      <vt:lpstr>Social context: </vt:lpstr>
      <vt:lpstr>Research context: </vt:lpstr>
      <vt:lpstr>Existing knowledge</vt:lpstr>
      <vt:lpstr>Assumptions </vt:lpstr>
      <vt:lpstr>Values </vt:lpstr>
      <vt:lpstr>Why research?</vt:lpstr>
      <vt:lpstr>Wider political context: </vt:lpstr>
      <vt:lpstr>Cultural context</vt:lpstr>
      <vt:lpstr>Culture continued </vt:lpstr>
      <vt:lpstr>Considerations for applying an understanding of culture: </vt:lpstr>
      <vt:lpstr>Considerations for applying an understanding of culture: </vt:lpstr>
      <vt:lpstr>Qualitative block </vt:lpstr>
      <vt:lpstr>References</vt:lpstr>
      <vt:lpstr>References and further reading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ACFA7004 Dr Kim Dearing</dc:title>
  <dc:creator>Kim Dearing</dc:creator>
  <cp:lastModifiedBy>Kim Dearing</cp:lastModifiedBy>
  <cp:revision>3</cp:revision>
  <dcterms:created xsi:type="dcterms:W3CDTF">2022-04-26T09:03:46Z</dcterms:created>
  <dcterms:modified xsi:type="dcterms:W3CDTF">2022-12-07T18:08:23Z</dcterms:modified>
</cp:coreProperties>
</file>