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359" r:id="rId3"/>
    <p:sldId id="361" r:id="rId4"/>
    <p:sldId id="338" r:id="rId5"/>
    <p:sldId id="344" r:id="rId6"/>
    <p:sldId id="360" r:id="rId7"/>
    <p:sldId id="337" r:id="rId8"/>
    <p:sldId id="345" r:id="rId9"/>
    <p:sldId id="352" r:id="rId10"/>
    <p:sldId id="335" r:id="rId11"/>
    <p:sldId id="362" r:id="rId12"/>
    <p:sldId id="353" r:id="rId13"/>
    <p:sldId id="280" r:id="rId14"/>
    <p:sldId id="282" r:id="rId15"/>
    <p:sldId id="283" r:id="rId16"/>
    <p:sldId id="284" r:id="rId17"/>
    <p:sldId id="350" r:id="rId18"/>
    <p:sldId id="351" r:id="rId19"/>
    <p:sldId id="285" r:id="rId20"/>
    <p:sldId id="286" r:id="rId21"/>
    <p:sldId id="346" r:id="rId22"/>
    <p:sldId id="347" r:id="rId23"/>
    <p:sldId id="354" r:id="rId24"/>
    <p:sldId id="279"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293" autoAdjust="0"/>
    <p:restoredTop sz="95794" autoAdjust="0"/>
  </p:normalViewPr>
  <p:slideViewPr>
    <p:cSldViewPr>
      <p:cViewPr varScale="1">
        <p:scale>
          <a:sx n="86" d="100"/>
          <a:sy n="86" d="100"/>
        </p:scale>
        <p:origin x="773"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17/01/2024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17/01/2024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17/01/2024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17/01/2024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17/01/2024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17/01/2024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17/01/2024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17/01/2024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17/01/2024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17/01/2024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17/01/2024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17/01/2024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a:br>
            <a:r>
              <a:rPr lang="en-GB" altLang="en-US" b="1"/>
              <a:t>  Management and Organisations</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1 – </a:t>
            </a:r>
            <a:r>
              <a:rPr lang="en-GB" altLang="en-US" sz="2400" b="1"/>
              <a:t>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C54E7-EA3F-62FA-A71A-640E0AD3EDC2}"/>
              </a:ext>
            </a:extLst>
          </p:cNvPr>
          <p:cNvSpPr>
            <a:spLocks noGrp="1"/>
          </p:cNvSpPr>
          <p:nvPr>
            <p:ph type="title"/>
          </p:nvPr>
        </p:nvSpPr>
        <p:spPr/>
        <p:txBody>
          <a:bodyPr/>
          <a:lstStyle/>
          <a:p>
            <a:r>
              <a:rPr lang="en-US" sz="3600" b="1" dirty="0"/>
              <a:t>Objectives</a:t>
            </a:r>
          </a:p>
        </p:txBody>
      </p:sp>
      <p:sp>
        <p:nvSpPr>
          <p:cNvPr id="3" name="Content Placeholder 2">
            <a:extLst>
              <a:ext uri="{FF2B5EF4-FFF2-40B4-BE49-F238E27FC236}">
                <a16:creationId xmlns:a16="http://schemas.microsoft.com/office/drawing/2014/main" id="{673B9780-AA9F-76E1-49FC-D2A9992D455C}"/>
              </a:ext>
            </a:extLst>
          </p:cNvPr>
          <p:cNvSpPr>
            <a:spLocks noGrp="1"/>
          </p:cNvSpPr>
          <p:nvPr>
            <p:ph sz="half" idx="1"/>
          </p:nvPr>
        </p:nvSpPr>
        <p:spPr/>
        <p:txBody>
          <a:bodyPr/>
          <a:lstStyle/>
          <a:p>
            <a:r>
              <a:rPr lang="en-US" sz="2400" dirty="0"/>
              <a:t>Management Studies</a:t>
            </a:r>
          </a:p>
          <a:p>
            <a:pPr lvl="1"/>
            <a:r>
              <a:rPr lang="en-US" sz="2000" dirty="0"/>
              <a:t>Importance of management studies</a:t>
            </a:r>
          </a:p>
          <a:p>
            <a:r>
              <a:rPr lang="en-US" sz="2400" dirty="0"/>
              <a:t>Management and organization</a:t>
            </a:r>
          </a:p>
          <a:p>
            <a:pPr lvl="1"/>
            <a:r>
              <a:rPr lang="en-US" sz="2000" dirty="0"/>
              <a:t>Organization</a:t>
            </a:r>
          </a:p>
          <a:p>
            <a:pPr lvl="1"/>
            <a:r>
              <a:rPr lang="en-US" sz="2000" dirty="0"/>
              <a:t>Management </a:t>
            </a:r>
          </a:p>
          <a:p>
            <a:pPr lvl="1"/>
            <a:r>
              <a:rPr lang="en-US" sz="2000" dirty="0"/>
              <a:t>Defining management</a:t>
            </a:r>
          </a:p>
          <a:p>
            <a:endParaRPr lang="en-US" dirty="0"/>
          </a:p>
        </p:txBody>
      </p:sp>
      <p:sp>
        <p:nvSpPr>
          <p:cNvPr id="4" name="Content Placeholder 3">
            <a:extLst>
              <a:ext uri="{FF2B5EF4-FFF2-40B4-BE49-F238E27FC236}">
                <a16:creationId xmlns:a16="http://schemas.microsoft.com/office/drawing/2014/main" id="{FA399A25-4FC9-D627-85CB-1300145B8E87}"/>
              </a:ext>
            </a:extLst>
          </p:cNvPr>
          <p:cNvSpPr>
            <a:spLocks noGrp="1"/>
          </p:cNvSpPr>
          <p:nvPr>
            <p:ph sz="half" idx="2"/>
          </p:nvPr>
        </p:nvSpPr>
        <p:spPr/>
        <p:txBody>
          <a:bodyPr/>
          <a:lstStyle/>
          <a:p>
            <a:r>
              <a:rPr lang="en-US" sz="2400" dirty="0"/>
              <a:t>Managers</a:t>
            </a:r>
          </a:p>
          <a:p>
            <a:pPr lvl="1"/>
            <a:r>
              <a:rPr lang="en-US" sz="1800" dirty="0"/>
              <a:t>Levels of Managers</a:t>
            </a:r>
          </a:p>
          <a:p>
            <a:r>
              <a:rPr lang="en-US" sz="2400" dirty="0"/>
              <a:t>Importance of Managers</a:t>
            </a:r>
          </a:p>
          <a:p>
            <a:r>
              <a:rPr lang="en-US" sz="2400" dirty="0"/>
              <a:t>Effectiveness versus efficiency</a:t>
            </a:r>
          </a:p>
          <a:p>
            <a:endParaRPr lang="en-US" dirty="0"/>
          </a:p>
        </p:txBody>
      </p:sp>
      <p:sp>
        <p:nvSpPr>
          <p:cNvPr id="5" name="Date Placeholder 4">
            <a:extLst>
              <a:ext uri="{FF2B5EF4-FFF2-40B4-BE49-F238E27FC236}">
                <a16:creationId xmlns:a16="http://schemas.microsoft.com/office/drawing/2014/main" id="{A23C1187-DD05-6D5A-DB1B-00573121FA6D}"/>
              </a:ext>
            </a:extLst>
          </p:cNvPr>
          <p:cNvSpPr>
            <a:spLocks noGrp="1"/>
          </p:cNvSpPr>
          <p:nvPr>
            <p:ph type="dt" sz="half" idx="10"/>
          </p:nvPr>
        </p:nvSpPr>
        <p:spPr/>
        <p:txBody>
          <a:bodyPr/>
          <a:lstStyle/>
          <a:p>
            <a:pPr>
              <a:defRPr/>
            </a:pPr>
            <a:fld id="{BF591E8F-CD29-C540-B878-55AA4FEAB1B9}" type="datetime1">
              <a:rPr lang="en-GB" altLang="en-US" smtClean="0"/>
              <a:pPr>
                <a:defRPr/>
              </a:pPr>
              <a:t>17/01/2024</a:t>
            </a:fld>
            <a:endParaRPr lang="en-GB" altLang="en-US"/>
          </a:p>
        </p:txBody>
      </p:sp>
      <p:sp>
        <p:nvSpPr>
          <p:cNvPr id="6" name="Slide Number Placeholder 5">
            <a:extLst>
              <a:ext uri="{FF2B5EF4-FFF2-40B4-BE49-F238E27FC236}">
                <a16:creationId xmlns:a16="http://schemas.microsoft.com/office/drawing/2014/main" id="{84F2C967-0953-2801-3673-950F205A2069}"/>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1664092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Students Must Know: 6 Basic Competencies of the Management Major |  Universitas Multimedia Nusantara">
            <a:extLst>
              <a:ext uri="{FF2B5EF4-FFF2-40B4-BE49-F238E27FC236}">
                <a16:creationId xmlns:a16="http://schemas.microsoft.com/office/drawing/2014/main" id="{46FB6198-2515-39E4-C7E3-9D93AAD15A9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7504" y="404664"/>
            <a:ext cx="8928992" cy="5112569"/>
          </a:xfrm>
          <a:prstGeom prst="rect">
            <a:avLst/>
          </a:prstGeom>
          <a:solidFill>
            <a:srgbClr val="FFFFFF"/>
          </a:solidFill>
        </p:spPr>
      </p:pic>
      <p:sp>
        <p:nvSpPr>
          <p:cNvPr id="4" name="Date Placeholder 3">
            <a:extLst>
              <a:ext uri="{FF2B5EF4-FFF2-40B4-BE49-F238E27FC236}">
                <a16:creationId xmlns:a16="http://schemas.microsoft.com/office/drawing/2014/main" id="{E32F443C-E47C-9FB2-E27B-D2670A1339C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17/01/2024</a:t>
            </a:fld>
            <a:endParaRPr lang="en-GB" altLang="en-US" sz="900"/>
          </a:p>
        </p:txBody>
      </p:sp>
      <p:sp>
        <p:nvSpPr>
          <p:cNvPr id="5" name="Slide Number Placeholder 4">
            <a:extLst>
              <a:ext uri="{FF2B5EF4-FFF2-40B4-BE49-F238E27FC236}">
                <a16:creationId xmlns:a16="http://schemas.microsoft.com/office/drawing/2014/main" id="{A8A68001-9292-F088-7229-E3950D1C7438}"/>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822134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3D70-162A-79D1-23E7-F60706DC371A}"/>
              </a:ext>
            </a:extLst>
          </p:cNvPr>
          <p:cNvSpPr>
            <a:spLocks noGrp="1"/>
          </p:cNvSpPr>
          <p:nvPr>
            <p:ph type="title"/>
          </p:nvPr>
        </p:nvSpPr>
        <p:spPr/>
        <p:txBody>
          <a:bodyPr/>
          <a:lstStyle/>
          <a:p>
            <a:r>
              <a:rPr lang="en-US" sz="3600" b="1" dirty="0"/>
              <a:t>Management</a:t>
            </a:r>
            <a:r>
              <a:rPr lang="en-US" dirty="0"/>
              <a:t> </a:t>
            </a:r>
            <a:r>
              <a:rPr lang="en-US" sz="3600" b="1" dirty="0"/>
              <a:t>Studies </a:t>
            </a:r>
            <a:r>
              <a:rPr lang="en-US" sz="2400" dirty="0"/>
              <a:t>(1 of 2)</a:t>
            </a:r>
            <a:endParaRPr lang="en-US" sz="3600" dirty="0"/>
          </a:p>
        </p:txBody>
      </p:sp>
      <p:sp>
        <p:nvSpPr>
          <p:cNvPr id="3" name="Content Placeholder 2">
            <a:extLst>
              <a:ext uri="{FF2B5EF4-FFF2-40B4-BE49-F238E27FC236}">
                <a16:creationId xmlns:a16="http://schemas.microsoft.com/office/drawing/2014/main" id="{8F60757E-5198-D35E-0FF1-693943C12DC1}"/>
              </a:ext>
            </a:extLst>
          </p:cNvPr>
          <p:cNvSpPr>
            <a:spLocks noGrp="1"/>
          </p:cNvSpPr>
          <p:nvPr>
            <p:ph idx="1"/>
          </p:nvPr>
        </p:nvSpPr>
        <p:spPr/>
        <p:txBody>
          <a:bodyPr/>
          <a:lstStyle/>
          <a:p>
            <a:r>
              <a:rPr lang="en-US" sz="2400" dirty="0"/>
              <a:t>The study of management is fundamental for multiple reasons. It provides future managers valuable insights and skills that are applicable in a wide range of professional settings. </a:t>
            </a:r>
          </a:p>
        </p:txBody>
      </p:sp>
      <p:sp>
        <p:nvSpPr>
          <p:cNvPr id="4" name="Date Placeholder 3">
            <a:extLst>
              <a:ext uri="{FF2B5EF4-FFF2-40B4-BE49-F238E27FC236}">
                <a16:creationId xmlns:a16="http://schemas.microsoft.com/office/drawing/2014/main" id="{074065DB-9C27-B298-DE31-65E826450A24}"/>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ACDC0369-0B4E-8D46-97C5-FE7CA469BA47}"/>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8495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1AE1-E789-13DD-1D5F-CC3B211C9E8D}"/>
              </a:ext>
            </a:extLst>
          </p:cNvPr>
          <p:cNvSpPr>
            <a:spLocks noGrp="1"/>
          </p:cNvSpPr>
          <p:nvPr>
            <p:ph type="title"/>
          </p:nvPr>
        </p:nvSpPr>
        <p:spPr/>
        <p:txBody>
          <a:bodyPr/>
          <a:lstStyle/>
          <a:p>
            <a:r>
              <a:rPr lang="en-US" sz="3600" b="1" dirty="0"/>
              <a:t>Importance</a:t>
            </a:r>
            <a:r>
              <a:rPr lang="en-US" sz="3600" dirty="0"/>
              <a:t> </a:t>
            </a:r>
            <a:r>
              <a:rPr lang="en-US" sz="3600" b="1" dirty="0"/>
              <a:t>of</a:t>
            </a:r>
            <a:r>
              <a:rPr lang="en-US" sz="3600" dirty="0"/>
              <a:t> </a:t>
            </a:r>
            <a:r>
              <a:rPr lang="en-US" sz="3600" b="1" dirty="0"/>
              <a:t>Management</a:t>
            </a:r>
            <a:r>
              <a:rPr lang="en-US" sz="3600" dirty="0"/>
              <a:t> </a:t>
            </a:r>
            <a:r>
              <a:rPr lang="en-US" sz="3600" b="1" dirty="0"/>
              <a:t>Studies </a:t>
            </a:r>
            <a:r>
              <a:rPr lang="en-US" sz="2400" dirty="0"/>
              <a:t>(2 of 2)</a:t>
            </a:r>
            <a:endParaRPr lang="en-US" sz="3600" dirty="0"/>
          </a:p>
        </p:txBody>
      </p:sp>
      <p:sp>
        <p:nvSpPr>
          <p:cNvPr id="3" name="Content Placeholder 2">
            <a:extLst>
              <a:ext uri="{FF2B5EF4-FFF2-40B4-BE49-F238E27FC236}">
                <a16:creationId xmlns:a16="http://schemas.microsoft.com/office/drawing/2014/main" id="{5E200B1D-2340-4066-E092-D017A7BAF29B}"/>
              </a:ext>
            </a:extLst>
          </p:cNvPr>
          <p:cNvSpPr>
            <a:spLocks noGrp="1"/>
          </p:cNvSpPr>
          <p:nvPr>
            <p:ph idx="1"/>
          </p:nvPr>
        </p:nvSpPr>
        <p:spPr/>
        <p:txBody>
          <a:bodyPr/>
          <a:lstStyle/>
          <a:p>
            <a:pPr marL="0" indent="0">
              <a:buNone/>
            </a:pPr>
            <a:r>
              <a:rPr lang="en-US" sz="2400" dirty="0"/>
              <a:t>Here are some key reasons highlighting the importance of management studies:</a:t>
            </a:r>
          </a:p>
          <a:p>
            <a:r>
              <a:rPr lang="en-US" sz="2400" dirty="0"/>
              <a:t>Strategic planning</a:t>
            </a:r>
          </a:p>
          <a:p>
            <a:r>
              <a:rPr lang="en-US" sz="2400" dirty="0"/>
              <a:t>Decision-making</a:t>
            </a:r>
          </a:p>
          <a:p>
            <a:r>
              <a:rPr lang="en-US" sz="2400" dirty="0"/>
              <a:t>Problem solving</a:t>
            </a:r>
          </a:p>
          <a:p>
            <a:r>
              <a:rPr lang="en-US" sz="2400" dirty="0"/>
              <a:t>Communication</a:t>
            </a:r>
          </a:p>
          <a:p>
            <a:r>
              <a:rPr lang="en-US" sz="2400" dirty="0"/>
              <a:t>Resource management</a:t>
            </a:r>
          </a:p>
          <a:p>
            <a:r>
              <a:rPr lang="en-US" sz="2400" dirty="0"/>
              <a:t>Innovation and creativity</a:t>
            </a:r>
          </a:p>
        </p:txBody>
      </p:sp>
      <p:sp>
        <p:nvSpPr>
          <p:cNvPr id="4" name="Date Placeholder 3">
            <a:extLst>
              <a:ext uri="{FF2B5EF4-FFF2-40B4-BE49-F238E27FC236}">
                <a16:creationId xmlns:a16="http://schemas.microsoft.com/office/drawing/2014/main" id="{BC09CCCD-103F-D806-A4E9-61204BB7CDD7}"/>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DC835827-E2A5-E46E-4F91-1F2685027531}"/>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23948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FB263-2956-3814-D7B7-F1D4CD16F121}"/>
              </a:ext>
            </a:extLst>
          </p:cNvPr>
          <p:cNvSpPr>
            <a:spLocks noGrp="1"/>
          </p:cNvSpPr>
          <p:nvPr>
            <p:ph type="title"/>
          </p:nvPr>
        </p:nvSpPr>
        <p:spPr/>
        <p:txBody>
          <a:bodyPr/>
          <a:lstStyle/>
          <a:p>
            <a:r>
              <a:rPr lang="en-US" sz="3600" b="1" dirty="0"/>
              <a:t>Importance of Management</a:t>
            </a:r>
          </a:p>
        </p:txBody>
      </p:sp>
      <p:pic>
        <p:nvPicPr>
          <p:cNvPr id="7" name="Content Placeholder 6" descr="A diagram of a management system&#10;&#10;Description automatically generated">
            <a:extLst>
              <a:ext uri="{FF2B5EF4-FFF2-40B4-BE49-F238E27FC236}">
                <a16:creationId xmlns:a16="http://schemas.microsoft.com/office/drawing/2014/main" id="{037822EE-88F7-DB6B-3668-0D3B14B170B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4700" y="1729581"/>
            <a:ext cx="7594600" cy="3657600"/>
          </a:xfrm>
        </p:spPr>
      </p:pic>
      <p:sp>
        <p:nvSpPr>
          <p:cNvPr id="4" name="Date Placeholder 3">
            <a:extLst>
              <a:ext uri="{FF2B5EF4-FFF2-40B4-BE49-F238E27FC236}">
                <a16:creationId xmlns:a16="http://schemas.microsoft.com/office/drawing/2014/main" id="{4433E13F-7B0A-9194-42DD-60C7CCA384B2}"/>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439E272C-9928-8AE6-AB34-8136C3BAFD6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
        <p:nvSpPr>
          <p:cNvPr id="3" name="TextBox 2">
            <a:extLst>
              <a:ext uri="{FF2B5EF4-FFF2-40B4-BE49-F238E27FC236}">
                <a16:creationId xmlns:a16="http://schemas.microsoft.com/office/drawing/2014/main" id="{5CC5F0F6-4206-6DC4-3948-C1F7AE2B1987}"/>
              </a:ext>
            </a:extLst>
          </p:cNvPr>
          <p:cNvSpPr txBox="1"/>
          <p:nvPr/>
        </p:nvSpPr>
        <p:spPr>
          <a:xfrm>
            <a:off x="3447333" y="5387181"/>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688895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A6F67-2C9B-5DDF-CB66-C9851FBF6113}"/>
              </a:ext>
            </a:extLst>
          </p:cNvPr>
          <p:cNvSpPr>
            <a:spLocks noGrp="1"/>
          </p:cNvSpPr>
          <p:nvPr>
            <p:ph type="title"/>
          </p:nvPr>
        </p:nvSpPr>
        <p:spPr/>
        <p:txBody>
          <a:bodyPr/>
          <a:lstStyle/>
          <a:p>
            <a:r>
              <a:rPr lang="en-US" sz="3600" b="1" dirty="0"/>
              <a:t>Management</a:t>
            </a:r>
            <a:r>
              <a:rPr lang="en-US" dirty="0"/>
              <a:t> </a:t>
            </a:r>
            <a:r>
              <a:rPr lang="en-US" sz="3600" b="1" dirty="0"/>
              <a:t>and</a:t>
            </a:r>
            <a:r>
              <a:rPr lang="en-US" dirty="0"/>
              <a:t> </a:t>
            </a:r>
            <a:r>
              <a:rPr lang="en-US" sz="3600" b="1" dirty="0"/>
              <a:t>Organizations</a:t>
            </a:r>
          </a:p>
        </p:txBody>
      </p:sp>
      <p:sp>
        <p:nvSpPr>
          <p:cNvPr id="3" name="Content Placeholder 2">
            <a:extLst>
              <a:ext uri="{FF2B5EF4-FFF2-40B4-BE49-F238E27FC236}">
                <a16:creationId xmlns:a16="http://schemas.microsoft.com/office/drawing/2014/main" id="{4CB491DA-2ACC-AF66-E1B8-3FD2F4F3DCD8}"/>
              </a:ext>
            </a:extLst>
          </p:cNvPr>
          <p:cNvSpPr>
            <a:spLocks noGrp="1"/>
          </p:cNvSpPr>
          <p:nvPr>
            <p:ph idx="1"/>
          </p:nvPr>
        </p:nvSpPr>
        <p:spPr/>
        <p:txBody>
          <a:bodyPr/>
          <a:lstStyle/>
          <a:p>
            <a:r>
              <a:rPr lang="en-GB" sz="2400" dirty="0"/>
              <a:t>Management and organisation are closely intertwined concepts, as management is a fundamental aspect of running and operating an organisation.</a:t>
            </a:r>
          </a:p>
          <a:p>
            <a:r>
              <a:rPr lang="en-US" sz="2400" dirty="0"/>
              <a:t>The success of an organization often depends on the quality of its management practices, leadership, and the ability to adapt to changing conditions in the business environment.</a:t>
            </a:r>
          </a:p>
        </p:txBody>
      </p:sp>
      <p:sp>
        <p:nvSpPr>
          <p:cNvPr id="4" name="Date Placeholder 3">
            <a:extLst>
              <a:ext uri="{FF2B5EF4-FFF2-40B4-BE49-F238E27FC236}">
                <a16:creationId xmlns:a16="http://schemas.microsoft.com/office/drawing/2014/main" id="{5F3C6AB7-3DB3-1E3C-E03E-9D0AE035A2BD}"/>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4D061D9A-F5A7-F432-685F-04B555990281}"/>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768736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Diagram of a diagram of management&#10;&#10;Description automatically generated">
            <a:extLst>
              <a:ext uri="{FF2B5EF4-FFF2-40B4-BE49-F238E27FC236}">
                <a16:creationId xmlns:a16="http://schemas.microsoft.com/office/drawing/2014/main" id="{4FCD3BF3-65EF-9358-8D79-28DF37FD98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60648"/>
            <a:ext cx="8352928" cy="5400600"/>
          </a:xfrm>
        </p:spPr>
      </p:pic>
      <p:sp>
        <p:nvSpPr>
          <p:cNvPr id="4" name="Date Placeholder 3">
            <a:extLst>
              <a:ext uri="{FF2B5EF4-FFF2-40B4-BE49-F238E27FC236}">
                <a16:creationId xmlns:a16="http://schemas.microsoft.com/office/drawing/2014/main" id="{16C0EE36-99F6-4861-AD57-DE185DD59526}"/>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9F456D34-1B63-EC82-4BDD-2520FF3FCAAE}"/>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
        <p:nvSpPr>
          <p:cNvPr id="2" name="TextBox 1">
            <a:extLst>
              <a:ext uri="{FF2B5EF4-FFF2-40B4-BE49-F238E27FC236}">
                <a16:creationId xmlns:a16="http://schemas.microsoft.com/office/drawing/2014/main" id="{EC2DD845-2AA9-3A30-4A3F-E65994690B54}"/>
              </a:ext>
            </a:extLst>
          </p:cNvPr>
          <p:cNvSpPr txBox="1"/>
          <p:nvPr/>
        </p:nvSpPr>
        <p:spPr>
          <a:xfrm>
            <a:off x="3586540" y="5373216"/>
            <a:ext cx="2258952" cy="369332"/>
          </a:xfrm>
          <a:prstGeom prst="rect">
            <a:avLst/>
          </a:prstGeom>
          <a:noFill/>
        </p:spPr>
        <p:txBody>
          <a:bodyPr wrap="none" rtlCol="0">
            <a:spAutoFit/>
          </a:bodyPr>
          <a:lstStyle/>
          <a:p>
            <a:r>
              <a:rPr lang="en-GB" b="0" i="0" u="none" strike="noStrike" dirty="0">
                <a:effectLst/>
                <a:latin typeface="Source Sans Pro" panose="020B0503030403020204" pitchFamily="34" charset="0"/>
              </a:rPr>
              <a:t>(Cole and Kelly, 2020)</a:t>
            </a:r>
            <a:endParaRPr lang="en-US" dirty="0"/>
          </a:p>
        </p:txBody>
      </p:sp>
    </p:spTree>
    <p:extLst>
      <p:ext uri="{BB962C8B-B14F-4D97-AF65-F5344CB8AC3E}">
        <p14:creationId xmlns:p14="http://schemas.microsoft.com/office/powerpoint/2010/main" val="3870361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5C39-71CB-69A4-FE92-4C05E8C4A8BC}"/>
              </a:ext>
            </a:extLst>
          </p:cNvPr>
          <p:cNvSpPr>
            <a:spLocks noGrp="1"/>
          </p:cNvSpPr>
          <p:nvPr>
            <p:ph type="title"/>
          </p:nvPr>
        </p:nvSpPr>
        <p:spPr/>
        <p:txBody>
          <a:bodyPr/>
          <a:lstStyle/>
          <a:p>
            <a:r>
              <a:rPr lang="en-US" sz="3600" b="1" dirty="0"/>
              <a:t>Organization</a:t>
            </a:r>
          </a:p>
        </p:txBody>
      </p:sp>
      <p:sp>
        <p:nvSpPr>
          <p:cNvPr id="3" name="Content Placeholder 2">
            <a:extLst>
              <a:ext uri="{FF2B5EF4-FFF2-40B4-BE49-F238E27FC236}">
                <a16:creationId xmlns:a16="http://schemas.microsoft.com/office/drawing/2014/main" id="{36FC7D0D-51D1-838C-FB8D-5AEDBE19BA41}"/>
              </a:ext>
            </a:extLst>
          </p:cNvPr>
          <p:cNvSpPr>
            <a:spLocks noGrp="1"/>
          </p:cNvSpPr>
          <p:nvPr>
            <p:ph idx="1"/>
          </p:nvPr>
        </p:nvSpPr>
        <p:spPr/>
        <p:txBody>
          <a:bodyPr/>
          <a:lstStyle/>
          <a:p>
            <a:r>
              <a:rPr lang="en-US" sz="2400" dirty="0"/>
              <a:t>Organizations are structured entities comprising individuals, resources, and systems that collaborate to pursue common goals.</a:t>
            </a:r>
          </a:p>
          <a:p>
            <a:r>
              <a:rPr lang="en-US" sz="2400" dirty="0"/>
              <a:t>An organization is a cycle of activities that is comprised of </a:t>
            </a:r>
            <a:r>
              <a:rPr lang="en-US" sz="2400" b="1" dirty="0"/>
              <a:t>management</a:t>
            </a:r>
            <a:r>
              <a:rPr lang="en-US" sz="2400" dirty="0"/>
              <a:t>, </a:t>
            </a:r>
            <a:r>
              <a:rPr lang="en-US" sz="2400" b="1" dirty="0"/>
              <a:t>managers</a:t>
            </a:r>
            <a:r>
              <a:rPr lang="en-US" sz="2400" dirty="0"/>
              <a:t>, and </a:t>
            </a:r>
            <a:r>
              <a:rPr lang="en-US" sz="2400" b="1" dirty="0"/>
              <a:t>managing</a:t>
            </a:r>
            <a:r>
              <a:rPr lang="en-US" sz="2400" dirty="0"/>
              <a:t> to achieve the business short term and long-term objectives.</a:t>
            </a:r>
          </a:p>
        </p:txBody>
      </p:sp>
      <p:sp>
        <p:nvSpPr>
          <p:cNvPr id="4" name="Date Placeholder 3">
            <a:extLst>
              <a:ext uri="{FF2B5EF4-FFF2-40B4-BE49-F238E27FC236}">
                <a16:creationId xmlns:a16="http://schemas.microsoft.com/office/drawing/2014/main" id="{7FCC7FE4-22EA-3D72-C632-4DF193E25C55}"/>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251E1BD2-F57D-85CA-231F-F87A96E9A834}"/>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437736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A828-1B1A-108D-FF41-B3795A15A394}"/>
              </a:ext>
            </a:extLst>
          </p:cNvPr>
          <p:cNvSpPr>
            <a:spLocks noGrp="1"/>
          </p:cNvSpPr>
          <p:nvPr>
            <p:ph type="title"/>
          </p:nvPr>
        </p:nvSpPr>
        <p:spPr>
          <a:xfrm>
            <a:off x="457200" y="274638"/>
            <a:ext cx="8229600" cy="1143000"/>
          </a:xfrm>
        </p:spPr>
        <p:txBody>
          <a:bodyPr wrap="square" anchor="ctr">
            <a:normAutofit/>
          </a:bodyPr>
          <a:lstStyle/>
          <a:p>
            <a:r>
              <a:rPr lang="en-US" sz="3600" b="1" dirty="0"/>
              <a:t>Management</a:t>
            </a:r>
          </a:p>
        </p:txBody>
      </p:sp>
      <p:sp>
        <p:nvSpPr>
          <p:cNvPr id="3" name="Content Placeholder 2">
            <a:extLst>
              <a:ext uri="{FF2B5EF4-FFF2-40B4-BE49-F238E27FC236}">
                <a16:creationId xmlns:a16="http://schemas.microsoft.com/office/drawing/2014/main" id="{A5E63E31-EEDB-B8D2-6933-EA07A88E087A}"/>
              </a:ext>
            </a:extLst>
          </p:cNvPr>
          <p:cNvSpPr>
            <a:spLocks noGrp="1"/>
          </p:cNvSpPr>
          <p:nvPr>
            <p:ph sz="half" idx="1"/>
          </p:nvPr>
        </p:nvSpPr>
        <p:spPr>
          <a:xfrm>
            <a:off x="457200" y="1600201"/>
            <a:ext cx="4038600" cy="3989040"/>
          </a:xfrm>
        </p:spPr>
        <p:txBody>
          <a:bodyPr wrap="square" anchor="t">
            <a:normAutofit/>
          </a:bodyPr>
          <a:lstStyle/>
          <a:p>
            <a:r>
              <a:rPr lang="en-US" dirty="0"/>
              <a:t>Management involves making decisions, setting priorities, and allocating resources to ensure that the organization's activities are carried out effectively and efficiently.</a:t>
            </a:r>
          </a:p>
        </p:txBody>
      </p:sp>
      <p:pic>
        <p:nvPicPr>
          <p:cNvPr id="1026" name="Picture 2" descr="Droit du travail pour les Managers - Pouvoir réagir au quotidien - Ackware  - Centre de formation à Reims">
            <a:extLst>
              <a:ext uri="{FF2B5EF4-FFF2-40B4-BE49-F238E27FC236}">
                <a16:creationId xmlns:a16="http://schemas.microsoft.com/office/drawing/2014/main" id="{6DD9299D-10DD-E658-CA7A-F08FD17ACC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383141"/>
            <a:ext cx="4038600" cy="2423160"/>
          </a:xfrm>
          <a:prstGeom prst="rect">
            <a:avLst/>
          </a:prstGeom>
          <a:solidFill>
            <a:srgbClr val="FFFFFF"/>
          </a:solidFill>
        </p:spPr>
      </p:pic>
      <p:sp>
        <p:nvSpPr>
          <p:cNvPr id="4" name="Date Placeholder 3">
            <a:extLst>
              <a:ext uri="{FF2B5EF4-FFF2-40B4-BE49-F238E27FC236}">
                <a16:creationId xmlns:a16="http://schemas.microsoft.com/office/drawing/2014/main" id="{E85A5936-40CA-4A7B-E4F3-918615AAB20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17/01/2024</a:t>
            </a:fld>
            <a:endParaRPr lang="en-GB" altLang="en-US" sz="900"/>
          </a:p>
        </p:txBody>
      </p:sp>
      <p:sp>
        <p:nvSpPr>
          <p:cNvPr id="5" name="Slide Number Placeholder 4">
            <a:extLst>
              <a:ext uri="{FF2B5EF4-FFF2-40B4-BE49-F238E27FC236}">
                <a16:creationId xmlns:a16="http://schemas.microsoft.com/office/drawing/2014/main" id="{6B73CEB0-65EB-C114-162C-2F5E686C96A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2895351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FD1F4-B724-57C2-0FD5-899197161997}"/>
              </a:ext>
            </a:extLst>
          </p:cNvPr>
          <p:cNvSpPr>
            <a:spLocks noGrp="1"/>
          </p:cNvSpPr>
          <p:nvPr>
            <p:ph type="title"/>
          </p:nvPr>
        </p:nvSpPr>
        <p:spPr>
          <a:xfrm>
            <a:off x="457200" y="274638"/>
            <a:ext cx="8229600" cy="634082"/>
          </a:xfrm>
        </p:spPr>
        <p:txBody>
          <a:bodyPr/>
          <a:lstStyle/>
          <a:p>
            <a:r>
              <a:rPr lang="en-US" b="1" dirty="0"/>
              <a:t>Activity</a:t>
            </a:r>
            <a:endParaRPr lang="en-GB" b="1" dirty="0"/>
          </a:p>
        </p:txBody>
      </p:sp>
      <p:sp>
        <p:nvSpPr>
          <p:cNvPr id="5" name="Date Placeholder 4">
            <a:extLst>
              <a:ext uri="{FF2B5EF4-FFF2-40B4-BE49-F238E27FC236}">
                <a16:creationId xmlns:a16="http://schemas.microsoft.com/office/drawing/2014/main" id="{621CC2D5-DA11-F9C8-A70C-19AA4B1AECD2}"/>
              </a:ext>
            </a:extLst>
          </p:cNvPr>
          <p:cNvSpPr>
            <a:spLocks noGrp="1"/>
          </p:cNvSpPr>
          <p:nvPr>
            <p:ph type="dt" sz="half" idx="10"/>
          </p:nvPr>
        </p:nvSpPr>
        <p:spPr/>
        <p:txBody>
          <a:bodyPr/>
          <a:lstStyle/>
          <a:p>
            <a:pPr>
              <a:defRPr/>
            </a:pPr>
            <a:fld id="{BF591E8F-CD29-C540-B878-55AA4FEAB1B9}" type="datetime1">
              <a:rPr lang="en-GB" altLang="en-US" smtClean="0"/>
              <a:pPr>
                <a:defRPr/>
              </a:pPr>
              <a:t>17/01/2024</a:t>
            </a:fld>
            <a:endParaRPr lang="en-GB" altLang="en-US"/>
          </a:p>
        </p:txBody>
      </p:sp>
      <p:sp>
        <p:nvSpPr>
          <p:cNvPr id="6" name="Slide Number Placeholder 5">
            <a:extLst>
              <a:ext uri="{FF2B5EF4-FFF2-40B4-BE49-F238E27FC236}">
                <a16:creationId xmlns:a16="http://schemas.microsoft.com/office/drawing/2014/main" id="{EEBC907F-8BAC-F44C-EB9D-4A1F48AFBBFB}"/>
              </a:ext>
            </a:extLst>
          </p:cNvPr>
          <p:cNvSpPr>
            <a:spLocks noGrp="1"/>
          </p:cNvSpPr>
          <p:nvPr>
            <p:ph type="sldNum" sz="quarter" idx="11"/>
          </p:nvPr>
        </p:nvSpPr>
        <p:spPr/>
        <p:txBody>
          <a:bodyPr/>
          <a:lstStyle/>
          <a:p>
            <a:pPr>
              <a:defRPr/>
            </a:pPr>
            <a:fld id="{028E0E42-E21B-EE45-9B68-F25F6BC41901}" type="slidenum">
              <a:rPr lang="en-GB" altLang="en-US" smtClean="0"/>
              <a:pPr>
                <a:defRPr/>
              </a:pPr>
              <a:t>11</a:t>
            </a:fld>
            <a:endParaRPr lang="en-GB" altLang="en-US"/>
          </a:p>
        </p:txBody>
      </p:sp>
      <p:pic>
        <p:nvPicPr>
          <p:cNvPr id="8" name="Picture 7">
            <a:extLst>
              <a:ext uri="{FF2B5EF4-FFF2-40B4-BE49-F238E27FC236}">
                <a16:creationId xmlns:a16="http://schemas.microsoft.com/office/drawing/2014/main" id="{60B1C38E-5340-F75D-1951-CAF03B96D27D}"/>
              </a:ext>
            </a:extLst>
          </p:cNvPr>
          <p:cNvPicPr>
            <a:picLocks noChangeAspect="1"/>
          </p:cNvPicPr>
          <p:nvPr/>
        </p:nvPicPr>
        <p:blipFill rotWithShape="1">
          <a:blip r:embed="rId2"/>
          <a:srcRect l="29526" t="14445" r="29525" b="10800"/>
          <a:stretch/>
        </p:blipFill>
        <p:spPr>
          <a:xfrm>
            <a:off x="4962115" y="1556792"/>
            <a:ext cx="3744416" cy="3845024"/>
          </a:xfrm>
          <a:prstGeom prst="rect">
            <a:avLst/>
          </a:prstGeom>
        </p:spPr>
      </p:pic>
      <p:sp>
        <p:nvSpPr>
          <p:cNvPr id="10" name="TextBox 9">
            <a:extLst>
              <a:ext uri="{FF2B5EF4-FFF2-40B4-BE49-F238E27FC236}">
                <a16:creationId xmlns:a16="http://schemas.microsoft.com/office/drawing/2014/main" id="{8F56C221-522E-D051-C1BE-C078252BE94A}"/>
              </a:ext>
            </a:extLst>
          </p:cNvPr>
          <p:cNvSpPr txBox="1"/>
          <p:nvPr/>
        </p:nvSpPr>
        <p:spPr>
          <a:xfrm>
            <a:off x="233065" y="1724978"/>
            <a:ext cx="4572000" cy="1754326"/>
          </a:xfrm>
          <a:prstGeom prst="rect">
            <a:avLst/>
          </a:prstGeom>
          <a:noFill/>
        </p:spPr>
        <p:txBody>
          <a:bodyPr wrap="square">
            <a:spAutoFit/>
          </a:bodyPr>
          <a:lstStyle/>
          <a:p>
            <a:r>
              <a:rPr lang="en-GB" sz="1800" dirty="0"/>
              <a:t>Go to the Internet and search for the definition of Management. Highlight the key words / phrases in the management definition and let’s discuss. </a:t>
            </a:r>
          </a:p>
          <a:p>
            <a:endParaRPr lang="en-GB" sz="1800" dirty="0"/>
          </a:p>
          <a:p>
            <a:r>
              <a:rPr lang="en-GB" sz="1800" dirty="0"/>
              <a:t>Send your comments to the </a:t>
            </a:r>
            <a:r>
              <a:rPr lang="en-GB" sz="1800" dirty="0" err="1"/>
              <a:t>padlet</a:t>
            </a:r>
            <a:r>
              <a:rPr lang="en-GB" sz="1800" dirty="0"/>
              <a:t> below: </a:t>
            </a:r>
          </a:p>
        </p:txBody>
      </p:sp>
    </p:spTree>
    <p:extLst>
      <p:ext uri="{BB962C8B-B14F-4D97-AF65-F5344CB8AC3E}">
        <p14:creationId xmlns:p14="http://schemas.microsoft.com/office/powerpoint/2010/main" val="1175319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6F54-E936-9461-9A5B-244B6266D916}"/>
              </a:ext>
            </a:extLst>
          </p:cNvPr>
          <p:cNvSpPr>
            <a:spLocks noGrp="1"/>
          </p:cNvSpPr>
          <p:nvPr>
            <p:ph type="title"/>
          </p:nvPr>
        </p:nvSpPr>
        <p:spPr/>
        <p:txBody>
          <a:bodyPr/>
          <a:lstStyle/>
          <a:p>
            <a:r>
              <a:rPr lang="en-US" sz="3600" b="1" dirty="0"/>
              <a:t>Defining Management</a:t>
            </a:r>
            <a:endParaRPr lang="en-US" sz="3600" dirty="0"/>
          </a:p>
        </p:txBody>
      </p:sp>
      <p:sp>
        <p:nvSpPr>
          <p:cNvPr id="3" name="Content Placeholder 2">
            <a:extLst>
              <a:ext uri="{FF2B5EF4-FFF2-40B4-BE49-F238E27FC236}">
                <a16:creationId xmlns:a16="http://schemas.microsoft.com/office/drawing/2014/main" id="{ED4B772B-E441-601B-0328-4F17CD7ABB6A}"/>
              </a:ext>
            </a:extLst>
          </p:cNvPr>
          <p:cNvSpPr>
            <a:spLocks noGrp="1"/>
          </p:cNvSpPr>
          <p:nvPr>
            <p:ph idx="1"/>
          </p:nvPr>
        </p:nvSpPr>
        <p:spPr/>
        <p:txBody>
          <a:bodyPr/>
          <a:lstStyle/>
          <a:p>
            <a:r>
              <a:rPr lang="en-US" sz="2400" dirty="0"/>
              <a:t>Management is defined as the process of planning, organizing, coordinating, and controlling resources such as human, financial, and technological within an organization to achieve its goals and objectives (Robbins  et al., 2021)</a:t>
            </a:r>
          </a:p>
          <a:p>
            <a:endParaRPr lang="en-US" dirty="0"/>
          </a:p>
        </p:txBody>
      </p:sp>
      <p:sp>
        <p:nvSpPr>
          <p:cNvPr id="4" name="Date Placeholder 3">
            <a:extLst>
              <a:ext uri="{FF2B5EF4-FFF2-40B4-BE49-F238E27FC236}">
                <a16:creationId xmlns:a16="http://schemas.microsoft.com/office/drawing/2014/main" id="{FECA6BC5-EA09-F95C-4964-57159391DBE4}"/>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3175EFF7-66E9-FE99-1B0C-4A02424F1AD7}"/>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pic>
        <p:nvPicPr>
          <p:cNvPr id="1026" name="Picture 2" descr="Management Training | Dallas &amp; Forth Worth, Texas">
            <a:extLst>
              <a:ext uri="{FF2B5EF4-FFF2-40B4-BE49-F238E27FC236}">
                <a16:creationId xmlns:a16="http://schemas.microsoft.com/office/drawing/2014/main" id="{AB5A89FF-8FDF-AD9F-927C-BAA3411829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3429000"/>
            <a:ext cx="2903860" cy="227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3698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F92E8-FC6E-7BBE-C72C-0BB350D6D23C}"/>
              </a:ext>
            </a:extLst>
          </p:cNvPr>
          <p:cNvSpPr>
            <a:spLocks noGrp="1"/>
          </p:cNvSpPr>
          <p:nvPr>
            <p:ph type="title"/>
          </p:nvPr>
        </p:nvSpPr>
        <p:spPr>
          <a:xfrm>
            <a:off x="457200" y="274638"/>
            <a:ext cx="8229600" cy="1143000"/>
          </a:xfrm>
        </p:spPr>
        <p:txBody>
          <a:bodyPr wrap="square" anchor="ctr">
            <a:normAutofit/>
          </a:bodyPr>
          <a:lstStyle/>
          <a:p>
            <a:r>
              <a:rPr lang="en-US" sz="3600" b="1" dirty="0"/>
              <a:t>Managers</a:t>
            </a:r>
          </a:p>
        </p:txBody>
      </p:sp>
      <p:sp>
        <p:nvSpPr>
          <p:cNvPr id="3" name="Content Placeholder 2">
            <a:extLst>
              <a:ext uri="{FF2B5EF4-FFF2-40B4-BE49-F238E27FC236}">
                <a16:creationId xmlns:a16="http://schemas.microsoft.com/office/drawing/2014/main" id="{7D86DE85-560B-E3EB-DA65-FE8198FF0978}"/>
              </a:ext>
            </a:extLst>
          </p:cNvPr>
          <p:cNvSpPr>
            <a:spLocks noGrp="1"/>
          </p:cNvSpPr>
          <p:nvPr>
            <p:ph sz="half" idx="1"/>
          </p:nvPr>
        </p:nvSpPr>
        <p:spPr>
          <a:xfrm>
            <a:off x="457200" y="1600201"/>
            <a:ext cx="4038600" cy="3989040"/>
          </a:xfrm>
        </p:spPr>
        <p:txBody>
          <a:bodyPr wrap="square" anchor="t">
            <a:normAutofit/>
          </a:bodyPr>
          <a:lstStyle/>
          <a:p>
            <a:r>
              <a:rPr lang="en-US" sz="2400" dirty="0"/>
              <a:t>“Someone who coordinates and oversees the work of other people so organizational goals can be accomplished” (Robbins et al., 2021).</a:t>
            </a:r>
          </a:p>
        </p:txBody>
      </p:sp>
      <p:pic>
        <p:nvPicPr>
          <p:cNvPr id="2050" name="Picture 2" descr="Management PNG Transparent Images Free Download | Vector Files | Pngtree">
            <a:extLst>
              <a:ext uri="{FF2B5EF4-FFF2-40B4-BE49-F238E27FC236}">
                <a16:creationId xmlns:a16="http://schemas.microsoft.com/office/drawing/2014/main" id="{4B363A34-64AD-788E-FF7A-6E30CF06B9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1224"/>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F1F6E6D7-1243-D979-F5FF-B0D175CD0B8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17/01/2024</a:t>
            </a:fld>
            <a:endParaRPr lang="en-GB" altLang="en-US" sz="900"/>
          </a:p>
        </p:txBody>
      </p:sp>
      <p:sp>
        <p:nvSpPr>
          <p:cNvPr id="5" name="Slide Number Placeholder 4">
            <a:extLst>
              <a:ext uri="{FF2B5EF4-FFF2-40B4-BE49-F238E27FC236}">
                <a16:creationId xmlns:a16="http://schemas.microsoft.com/office/drawing/2014/main" id="{D774AF89-4F8F-9817-8577-EB93C6F754B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87373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EE071-102A-500F-0A33-BB851CB43C1C}"/>
              </a:ext>
            </a:extLst>
          </p:cNvPr>
          <p:cNvSpPr>
            <a:spLocks noGrp="1"/>
          </p:cNvSpPr>
          <p:nvPr>
            <p:ph type="title"/>
          </p:nvPr>
        </p:nvSpPr>
        <p:spPr>
          <a:xfrm>
            <a:off x="457200" y="274638"/>
            <a:ext cx="8229600" cy="1143000"/>
          </a:xfrm>
        </p:spPr>
        <p:txBody>
          <a:bodyPr wrap="square" anchor="ctr">
            <a:normAutofit/>
          </a:bodyPr>
          <a:lstStyle/>
          <a:p>
            <a:r>
              <a:rPr lang="en-US" sz="3600" b="1" dirty="0"/>
              <a:t>Levels of Managers </a:t>
            </a:r>
            <a:r>
              <a:rPr lang="en-US" sz="2000" dirty="0"/>
              <a:t>(1 of 5)</a:t>
            </a:r>
            <a:endParaRPr lang="en-US" sz="3600" dirty="0"/>
          </a:p>
        </p:txBody>
      </p:sp>
      <p:pic>
        <p:nvPicPr>
          <p:cNvPr id="9" name="Content Placeholder 6" descr="A diagram of a company's management&#10;&#10;Description automatically generated">
            <a:extLst>
              <a:ext uri="{FF2B5EF4-FFF2-40B4-BE49-F238E27FC236}">
                <a16:creationId xmlns:a16="http://schemas.microsoft.com/office/drawing/2014/main" id="{FCC46EFA-B38B-DA79-B260-5CFE8480DAA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0394" y="1600201"/>
            <a:ext cx="8203212" cy="3917032"/>
          </a:xfrm>
          <a:noFill/>
        </p:spPr>
      </p:pic>
      <p:sp>
        <p:nvSpPr>
          <p:cNvPr id="4" name="Date Placeholder 3">
            <a:extLst>
              <a:ext uri="{FF2B5EF4-FFF2-40B4-BE49-F238E27FC236}">
                <a16:creationId xmlns:a16="http://schemas.microsoft.com/office/drawing/2014/main" id="{AE841057-F2D7-FCD1-6FD1-A4BABB01B7F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17/01/2024</a:t>
            </a:fld>
            <a:endParaRPr lang="en-GB" altLang="en-US" sz="900"/>
          </a:p>
        </p:txBody>
      </p:sp>
      <p:sp>
        <p:nvSpPr>
          <p:cNvPr id="5" name="Slide Number Placeholder 4">
            <a:extLst>
              <a:ext uri="{FF2B5EF4-FFF2-40B4-BE49-F238E27FC236}">
                <a16:creationId xmlns:a16="http://schemas.microsoft.com/office/drawing/2014/main" id="{4BDE84F1-D3D2-A999-FFD0-222F406DEB4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
        <p:nvSpPr>
          <p:cNvPr id="3" name="TextBox 2">
            <a:extLst>
              <a:ext uri="{FF2B5EF4-FFF2-40B4-BE49-F238E27FC236}">
                <a16:creationId xmlns:a16="http://schemas.microsoft.com/office/drawing/2014/main" id="{AD20296A-F792-93E1-C129-85521327E165}"/>
              </a:ext>
            </a:extLst>
          </p:cNvPr>
          <p:cNvSpPr txBox="1"/>
          <p:nvPr/>
        </p:nvSpPr>
        <p:spPr>
          <a:xfrm>
            <a:off x="3447333" y="5387181"/>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2293837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50ADE-740B-2835-759B-0D30C5E1FEFB}"/>
              </a:ext>
            </a:extLst>
          </p:cNvPr>
          <p:cNvSpPr>
            <a:spLocks noGrp="1"/>
          </p:cNvSpPr>
          <p:nvPr>
            <p:ph type="title"/>
          </p:nvPr>
        </p:nvSpPr>
        <p:spPr/>
        <p:txBody>
          <a:bodyPr/>
          <a:lstStyle/>
          <a:p>
            <a:r>
              <a:rPr lang="en-US" sz="3600" b="1" dirty="0"/>
              <a:t>Top Managers </a:t>
            </a:r>
            <a:r>
              <a:rPr lang="en-US" sz="2000" dirty="0"/>
              <a:t>(2 of 5)</a:t>
            </a:r>
            <a:endParaRPr lang="en-US" sz="3600" b="1" dirty="0"/>
          </a:p>
        </p:txBody>
      </p:sp>
      <p:sp>
        <p:nvSpPr>
          <p:cNvPr id="3" name="Content Placeholder 2">
            <a:extLst>
              <a:ext uri="{FF2B5EF4-FFF2-40B4-BE49-F238E27FC236}">
                <a16:creationId xmlns:a16="http://schemas.microsoft.com/office/drawing/2014/main" id="{32C62D85-DAEC-C9B9-BC93-ACB3E0FA385D}"/>
              </a:ext>
            </a:extLst>
          </p:cNvPr>
          <p:cNvSpPr>
            <a:spLocks noGrp="1"/>
          </p:cNvSpPr>
          <p:nvPr>
            <p:ph idx="1"/>
          </p:nvPr>
        </p:nvSpPr>
        <p:spPr>
          <a:xfrm>
            <a:off x="457200" y="1456184"/>
            <a:ext cx="8229600" cy="3917032"/>
          </a:xfrm>
        </p:spPr>
        <p:txBody>
          <a:bodyPr/>
          <a:lstStyle/>
          <a:p>
            <a:r>
              <a:rPr lang="en-US" sz="2400" dirty="0"/>
              <a:t>Managers at the top level of an organization, often referred to as executives or senior leaders, play a crucial role in shaping the overall direction and success of the entire company. </a:t>
            </a:r>
          </a:p>
          <a:p>
            <a:r>
              <a:rPr lang="en-US" sz="2400" dirty="0"/>
              <a:t>Their responsibilities extend beyond day-to-day operations to making decisions that have a broad impact across the organization. </a:t>
            </a:r>
          </a:p>
          <a:p>
            <a:r>
              <a:rPr lang="en-US" sz="2400" dirty="0"/>
              <a:t>This includes formulating strategies that align with the company's long-term goals and providing the vision and direction necessary for the organization's sustained growth and success.</a:t>
            </a:r>
          </a:p>
        </p:txBody>
      </p:sp>
      <p:sp>
        <p:nvSpPr>
          <p:cNvPr id="4" name="Date Placeholder 3">
            <a:extLst>
              <a:ext uri="{FF2B5EF4-FFF2-40B4-BE49-F238E27FC236}">
                <a16:creationId xmlns:a16="http://schemas.microsoft.com/office/drawing/2014/main" id="{5A88DF49-9B8B-18E9-F662-2DCD13ECBB3D}"/>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B64B2710-4EAA-E804-F5EE-41CA28261A0B}"/>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912979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1EB15-12C4-7809-8F31-BAF1CF8C1C54}"/>
              </a:ext>
            </a:extLst>
          </p:cNvPr>
          <p:cNvSpPr>
            <a:spLocks noGrp="1"/>
          </p:cNvSpPr>
          <p:nvPr>
            <p:ph type="title"/>
          </p:nvPr>
        </p:nvSpPr>
        <p:spPr/>
        <p:txBody>
          <a:bodyPr/>
          <a:lstStyle/>
          <a:p>
            <a:r>
              <a:rPr lang="en-US" sz="3600" b="1" dirty="0"/>
              <a:t>Middle Managers </a:t>
            </a:r>
            <a:r>
              <a:rPr lang="en-US" sz="2000" dirty="0"/>
              <a:t>(3 of 5)</a:t>
            </a:r>
            <a:endParaRPr lang="en-US" sz="3600" b="1" dirty="0"/>
          </a:p>
        </p:txBody>
      </p:sp>
      <p:sp>
        <p:nvSpPr>
          <p:cNvPr id="3" name="Content Placeholder 2">
            <a:extLst>
              <a:ext uri="{FF2B5EF4-FFF2-40B4-BE49-F238E27FC236}">
                <a16:creationId xmlns:a16="http://schemas.microsoft.com/office/drawing/2014/main" id="{1C1EDAC8-EEA2-B60B-6490-7741833DAAAC}"/>
              </a:ext>
            </a:extLst>
          </p:cNvPr>
          <p:cNvSpPr>
            <a:spLocks noGrp="1"/>
          </p:cNvSpPr>
          <p:nvPr>
            <p:ph idx="1"/>
          </p:nvPr>
        </p:nvSpPr>
        <p:spPr/>
        <p:txBody>
          <a:bodyPr/>
          <a:lstStyle/>
          <a:p>
            <a:r>
              <a:rPr lang="en-US" sz="2400" dirty="0"/>
              <a:t>Middle managers, situated between top-level executives and first-line managers, play a pivotal role in organizational management. </a:t>
            </a:r>
          </a:p>
          <a:p>
            <a:r>
              <a:rPr lang="en-US" sz="2400" dirty="0"/>
              <a:t>The middle managers are responsible for translating the high-level strategies and goals set by top management into actionable plans for their specific departments or teams. </a:t>
            </a:r>
          </a:p>
        </p:txBody>
      </p:sp>
      <p:sp>
        <p:nvSpPr>
          <p:cNvPr id="4" name="Date Placeholder 3">
            <a:extLst>
              <a:ext uri="{FF2B5EF4-FFF2-40B4-BE49-F238E27FC236}">
                <a16:creationId xmlns:a16="http://schemas.microsoft.com/office/drawing/2014/main" id="{22A11071-12F1-754F-72E6-90A58602F73A}"/>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BA9B101B-A865-3C6F-3D70-88D5DBE7A9AE}"/>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2581829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F09A8-10BB-1ACC-3658-E88CEB737FDC}"/>
              </a:ext>
            </a:extLst>
          </p:cNvPr>
          <p:cNvSpPr>
            <a:spLocks noGrp="1"/>
          </p:cNvSpPr>
          <p:nvPr>
            <p:ph type="title"/>
          </p:nvPr>
        </p:nvSpPr>
        <p:spPr/>
        <p:txBody>
          <a:bodyPr/>
          <a:lstStyle/>
          <a:p>
            <a:r>
              <a:rPr lang="en-US" sz="3600" b="1" dirty="0"/>
              <a:t>First-line Managers </a:t>
            </a:r>
            <a:r>
              <a:rPr lang="en-US" sz="2000" dirty="0"/>
              <a:t>(4 of 5)</a:t>
            </a:r>
            <a:endParaRPr lang="en-US" sz="3600" b="1" dirty="0"/>
          </a:p>
        </p:txBody>
      </p:sp>
      <p:sp>
        <p:nvSpPr>
          <p:cNvPr id="3" name="Content Placeholder 2">
            <a:extLst>
              <a:ext uri="{FF2B5EF4-FFF2-40B4-BE49-F238E27FC236}">
                <a16:creationId xmlns:a16="http://schemas.microsoft.com/office/drawing/2014/main" id="{D6B6408F-D048-649F-C941-F1FF644E629B}"/>
              </a:ext>
            </a:extLst>
          </p:cNvPr>
          <p:cNvSpPr>
            <a:spLocks noGrp="1"/>
          </p:cNvSpPr>
          <p:nvPr>
            <p:ph idx="1"/>
          </p:nvPr>
        </p:nvSpPr>
        <p:spPr/>
        <p:txBody>
          <a:bodyPr/>
          <a:lstStyle/>
          <a:p>
            <a:r>
              <a:rPr lang="en-US" sz="2400" dirty="0"/>
              <a:t>First-line managers hold a crucial position in organizational hierarchy. </a:t>
            </a:r>
          </a:p>
          <a:p>
            <a:r>
              <a:rPr lang="en-US" sz="2400" dirty="0"/>
              <a:t>These managers directly oversee the day-to-day activities of front-line employees and are responsible for ensuring that tasks are efficiently carried out to meet operational goals. </a:t>
            </a:r>
          </a:p>
          <a:p>
            <a:r>
              <a:rPr lang="en-US" sz="2400" dirty="0"/>
              <a:t>They play a key role in guiding, instructing, and supporting front-line staff, addressing immediate challenges, and ensuring that organizational policies are implemented effectively.</a:t>
            </a:r>
          </a:p>
        </p:txBody>
      </p:sp>
      <p:sp>
        <p:nvSpPr>
          <p:cNvPr id="4" name="Date Placeholder 3">
            <a:extLst>
              <a:ext uri="{FF2B5EF4-FFF2-40B4-BE49-F238E27FC236}">
                <a16:creationId xmlns:a16="http://schemas.microsoft.com/office/drawing/2014/main" id="{F9C2A7DB-AD75-32D6-A52A-23A7F28EC42B}"/>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190960B3-788E-AE73-FDCC-FAD5F8D70C1A}"/>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517784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1A20-0666-2D1C-522D-4A4B51AF2669}"/>
              </a:ext>
            </a:extLst>
          </p:cNvPr>
          <p:cNvSpPr>
            <a:spLocks noGrp="1"/>
          </p:cNvSpPr>
          <p:nvPr>
            <p:ph type="title"/>
          </p:nvPr>
        </p:nvSpPr>
        <p:spPr/>
        <p:txBody>
          <a:bodyPr/>
          <a:lstStyle/>
          <a:p>
            <a:r>
              <a:rPr lang="en-US" sz="3600" b="1" dirty="0"/>
              <a:t>Non managerial Employees </a:t>
            </a:r>
            <a:r>
              <a:rPr lang="en-US" sz="2000" dirty="0"/>
              <a:t>(5 of 5)</a:t>
            </a:r>
            <a:endParaRPr lang="en-US" sz="3600" b="1" dirty="0"/>
          </a:p>
        </p:txBody>
      </p:sp>
      <p:sp>
        <p:nvSpPr>
          <p:cNvPr id="3" name="Content Placeholder 2">
            <a:extLst>
              <a:ext uri="{FF2B5EF4-FFF2-40B4-BE49-F238E27FC236}">
                <a16:creationId xmlns:a16="http://schemas.microsoft.com/office/drawing/2014/main" id="{2BC3743B-0C7E-380E-0C04-B164449B551B}"/>
              </a:ext>
            </a:extLst>
          </p:cNvPr>
          <p:cNvSpPr>
            <a:spLocks noGrp="1"/>
          </p:cNvSpPr>
          <p:nvPr>
            <p:ph idx="1"/>
          </p:nvPr>
        </p:nvSpPr>
        <p:spPr>
          <a:xfrm>
            <a:off x="457200" y="1484784"/>
            <a:ext cx="8229600" cy="3917032"/>
          </a:xfrm>
        </p:spPr>
        <p:txBody>
          <a:bodyPr/>
          <a:lstStyle/>
          <a:p>
            <a:r>
              <a:rPr lang="en-US" sz="2400" dirty="0"/>
              <a:t>Non-managerial employees form the backbone of an organization, as they are primarily responsible for the production of goods or delivery of services that directly address the needs of the organization's customers. </a:t>
            </a:r>
          </a:p>
          <a:p>
            <a:r>
              <a:rPr lang="en-US" sz="2400" dirty="0"/>
              <a:t>Non-managerial employees are hands-on contributors who perform the day-to-day tasks necessary for the organization's core functions. </a:t>
            </a:r>
          </a:p>
          <a:p>
            <a:r>
              <a:rPr lang="en-US" sz="2400" dirty="0"/>
              <a:t>Their roles often involve tasks such as manufacturing products, providing customer service, delivering services, or creating the tangible outputs that customers interact with.</a:t>
            </a:r>
          </a:p>
        </p:txBody>
      </p:sp>
      <p:sp>
        <p:nvSpPr>
          <p:cNvPr id="4" name="Date Placeholder 3">
            <a:extLst>
              <a:ext uri="{FF2B5EF4-FFF2-40B4-BE49-F238E27FC236}">
                <a16:creationId xmlns:a16="http://schemas.microsoft.com/office/drawing/2014/main" id="{6B6389A5-A6B5-A39A-5B69-5CAAC70B2EFE}"/>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8B5607D6-7A57-689B-62BC-83CD5303662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2953366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F465-ECA5-DA57-0D2A-0B37F1A1CA7F}"/>
              </a:ext>
            </a:extLst>
          </p:cNvPr>
          <p:cNvSpPr>
            <a:spLocks noGrp="1"/>
          </p:cNvSpPr>
          <p:nvPr>
            <p:ph type="title"/>
          </p:nvPr>
        </p:nvSpPr>
        <p:spPr/>
        <p:txBody>
          <a:bodyPr/>
          <a:lstStyle/>
          <a:p>
            <a:r>
              <a:rPr lang="en-US" sz="3600" b="1" dirty="0"/>
              <a:t>Importance of Managers </a:t>
            </a:r>
            <a:r>
              <a:rPr lang="en-US" sz="2400" dirty="0"/>
              <a:t>(1 of 4)</a:t>
            </a:r>
            <a:endParaRPr lang="en-US" sz="3600" dirty="0"/>
          </a:p>
        </p:txBody>
      </p:sp>
      <p:sp>
        <p:nvSpPr>
          <p:cNvPr id="3" name="Content Placeholder 2">
            <a:extLst>
              <a:ext uri="{FF2B5EF4-FFF2-40B4-BE49-F238E27FC236}">
                <a16:creationId xmlns:a16="http://schemas.microsoft.com/office/drawing/2014/main" id="{A8A16450-CB13-63AD-958B-35D7E184B5DB}"/>
              </a:ext>
            </a:extLst>
          </p:cNvPr>
          <p:cNvSpPr>
            <a:spLocks noGrp="1"/>
          </p:cNvSpPr>
          <p:nvPr>
            <p:ph idx="1"/>
          </p:nvPr>
        </p:nvSpPr>
        <p:spPr/>
        <p:txBody>
          <a:bodyPr/>
          <a:lstStyle/>
          <a:p>
            <a:r>
              <a:rPr lang="en-US" sz="2400" dirty="0"/>
              <a:t>According to Robbins et al. (2021), managers are important for three reasons</a:t>
            </a:r>
            <a:r>
              <a:rPr lang="en-US" sz="2800" dirty="0"/>
              <a:t>:</a:t>
            </a:r>
          </a:p>
          <a:p>
            <a:pPr lvl="1"/>
            <a:r>
              <a:rPr lang="en-US" sz="2400" dirty="0"/>
              <a:t>Organizations need their managerial skills and competences.</a:t>
            </a:r>
          </a:p>
          <a:p>
            <a:pPr lvl="1"/>
            <a:r>
              <a:rPr lang="en-US" sz="2400" dirty="0"/>
              <a:t>Managers are fundamental in getting the organization work done.</a:t>
            </a:r>
          </a:p>
          <a:p>
            <a:pPr lvl="1"/>
            <a:r>
              <a:rPr lang="en-US" sz="2400" dirty="0"/>
              <a:t>Managers are able to make a difference in an organization performance.</a:t>
            </a:r>
          </a:p>
        </p:txBody>
      </p:sp>
      <p:sp>
        <p:nvSpPr>
          <p:cNvPr id="4" name="Date Placeholder 3">
            <a:extLst>
              <a:ext uri="{FF2B5EF4-FFF2-40B4-BE49-F238E27FC236}">
                <a16:creationId xmlns:a16="http://schemas.microsoft.com/office/drawing/2014/main" id="{2AE75522-0230-19C9-034F-7E59677E0A9F}"/>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F9702524-CE65-6171-1239-5F87554252D9}"/>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544113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F16F8-DF08-83E5-0EA8-684DB46D63FB}"/>
              </a:ext>
            </a:extLst>
          </p:cNvPr>
          <p:cNvSpPr>
            <a:spLocks noGrp="1"/>
          </p:cNvSpPr>
          <p:nvPr>
            <p:ph type="title"/>
          </p:nvPr>
        </p:nvSpPr>
        <p:spPr/>
        <p:txBody>
          <a:bodyPr/>
          <a:lstStyle/>
          <a:p>
            <a:r>
              <a:rPr lang="en-US" sz="3600" b="1" dirty="0"/>
              <a:t>Managerial skills and competences </a:t>
            </a:r>
            <a:br>
              <a:rPr lang="en-US" sz="3600" b="1" dirty="0"/>
            </a:br>
            <a:r>
              <a:rPr lang="en-US" sz="2000" dirty="0"/>
              <a:t>(2 of 4)</a:t>
            </a:r>
            <a:endParaRPr lang="en-US" dirty="0"/>
          </a:p>
        </p:txBody>
      </p:sp>
      <p:sp>
        <p:nvSpPr>
          <p:cNvPr id="3" name="Content Placeholder 2">
            <a:extLst>
              <a:ext uri="{FF2B5EF4-FFF2-40B4-BE49-F238E27FC236}">
                <a16:creationId xmlns:a16="http://schemas.microsoft.com/office/drawing/2014/main" id="{6C6E176A-AB61-290A-37EB-240588D558B3}"/>
              </a:ext>
            </a:extLst>
          </p:cNvPr>
          <p:cNvSpPr>
            <a:spLocks noGrp="1"/>
          </p:cNvSpPr>
          <p:nvPr>
            <p:ph idx="1"/>
          </p:nvPr>
        </p:nvSpPr>
        <p:spPr/>
        <p:txBody>
          <a:bodyPr/>
          <a:lstStyle/>
          <a:p>
            <a:r>
              <a:rPr lang="en-US" sz="2400" dirty="0"/>
              <a:t>In today's dynamic and uncertain market, managerial skills and competences are increasingly crucial due to the numerous challenges organizations face. </a:t>
            </a:r>
          </a:p>
          <a:p>
            <a:r>
              <a:rPr lang="en-US" sz="2400" dirty="0"/>
              <a:t>Managers need to navigate uncertainties such as rapid technological advancements, global economic shifts, and unexpected disruptions, which can impact industries and markets. </a:t>
            </a:r>
          </a:p>
          <a:p>
            <a:r>
              <a:rPr lang="en-US" sz="2400" dirty="0"/>
              <a:t>The ability to adapt to change, make informed decisions in uncertain situations, and strategically plan for the future are essential managerial skills. </a:t>
            </a:r>
            <a:endParaRPr lang="en-US" dirty="0"/>
          </a:p>
        </p:txBody>
      </p:sp>
      <p:sp>
        <p:nvSpPr>
          <p:cNvPr id="4" name="Date Placeholder 3">
            <a:extLst>
              <a:ext uri="{FF2B5EF4-FFF2-40B4-BE49-F238E27FC236}">
                <a16:creationId xmlns:a16="http://schemas.microsoft.com/office/drawing/2014/main" id="{40C9B44B-D50A-E9D1-7E9C-F8171B45E53F}"/>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3CC8D83F-4944-72E3-1938-3210E5F00C2E}"/>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790297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79ED-20F4-7B43-8447-F3822C2DD3ED}"/>
              </a:ext>
            </a:extLst>
          </p:cNvPr>
          <p:cNvSpPr>
            <a:spLocks noGrp="1"/>
          </p:cNvSpPr>
          <p:nvPr>
            <p:ph type="title"/>
          </p:nvPr>
        </p:nvSpPr>
        <p:spPr/>
        <p:txBody>
          <a:bodyPr/>
          <a:lstStyle/>
          <a:p>
            <a:r>
              <a:rPr lang="en-US" sz="3600" b="1" dirty="0"/>
              <a:t>Getting the organization work done </a:t>
            </a:r>
            <a:r>
              <a:rPr lang="en-US" sz="2000" dirty="0"/>
              <a:t>(3 of 4)</a:t>
            </a:r>
            <a:endParaRPr lang="en-US" dirty="0"/>
          </a:p>
        </p:txBody>
      </p:sp>
      <p:sp>
        <p:nvSpPr>
          <p:cNvPr id="3" name="Content Placeholder 2">
            <a:extLst>
              <a:ext uri="{FF2B5EF4-FFF2-40B4-BE49-F238E27FC236}">
                <a16:creationId xmlns:a16="http://schemas.microsoft.com/office/drawing/2014/main" id="{F6A775B0-2586-FA59-7DA4-C508A8CD850A}"/>
              </a:ext>
            </a:extLst>
          </p:cNvPr>
          <p:cNvSpPr>
            <a:spLocks noGrp="1"/>
          </p:cNvSpPr>
          <p:nvPr>
            <p:ph idx="1"/>
          </p:nvPr>
        </p:nvSpPr>
        <p:spPr/>
        <p:txBody>
          <a:bodyPr/>
          <a:lstStyle/>
          <a:p>
            <a:r>
              <a:rPr lang="en-US" sz="2400" dirty="0"/>
              <a:t>Managers play a fundamental role in translating organizational plans and strategies into actionable tasks.</a:t>
            </a:r>
          </a:p>
          <a:p>
            <a:r>
              <a:rPr lang="en-US" sz="2400" dirty="0"/>
              <a:t>Through their managerial functions, such as planning, organizing, directing, and controlling, managers facilitate the smooth functioning of the organization, ensuring that work is executed at all organization levels.</a:t>
            </a:r>
          </a:p>
          <a:p>
            <a:r>
              <a:rPr lang="en-US" sz="2400" dirty="0"/>
              <a:t>Managers are responsible for overseeing day-to-day operations, coordinating activities, and ensuring that tasks are carried out efficiently and effectively and in alignment with organizational goals. </a:t>
            </a:r>
          </a:p>
        </p:txBody>
      </p:sp>
      <p:sp>
        <p:nvSpPr>
          <p:cNvPr id="4" name="Date Placeholder 3">
            <a:extLst>
              <a:ext uri="{FF2B5EF4-FFF2-40B4-BE49-F238E27FC236}">
                <a16:creationId xmlns:a16="http://schemas.microsoft.com/office/drawing/2014/main" id="{2F7E6EAC-CFBB-28D0-5D64-AFBAD2FAB5DD}"/>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27973423-F493-021B-A765-6452D74A810D}"/>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416485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427-77EE-9AA6-8CBC-FF87EA836C26}"/>
              </a:ext>
            </a:extLst>
          </p:cNvPr>
          <p:cNvSpPr>
            <a:spLocks noGrp="1"/>
          </p:cNvSpPr>
          <p:nvPr>
            <p:ph type="title"/>
          </p:nvPr>
        </p:nvSpPr>
        <p:spPr/>
        <p:txBody>
          <a:bodyPr/>
          <a:lstStyle/>
          <a:p>
            <a:r>
              <a:rPr lang="en-US" sz="3600" b="1" dirty="0"/>
              <a:t>Impact on Organizational Performance </a:t>
            </a:r>
            <a:r>
              <a:rPr lang="en-US" sz="2400" dirty="0"/>
              <a:t>(3 of 4)</a:t>
            </a:r>
            <a:endParaRPr lang="en-US" sz="3600" b="1" dirty="0"/>
          </a:p>
        </p:txBody>
      </p:sp>
      <p:sp>
        <p:nvSpPr>
          <p:cNvPr id="3" name="Content Placeholder 2">
            <a:extLst>
              <a:ext uri="{FF2B5EF4-FFF2-40B4-BE49-F238E27FC236}">
                <a16:creationId xmlns:a16="http://schemas.microsoft.com/office/drawing/2014/main" id="{570EFA31-DFA4-9DF0-EAC8-B9C5CC3FF02E}"/>
              </a:ext>
            </a:extLst>
          </p:cNvPr>
          <p:cNvSpPr>
            <a:spLocks noGrp="1"/>
          </p:cNvSpPr>
          <p:nvPr>
            <p:ph idx="1"/>
          </p:nvPr>
        </p:nvSpPr>
        <p:spPr/>
        <p:txBody>
          <a:bodyPr/>
          <a:lstStyle/>
          <a:p>
            <a:r>
              <a:rPr lang="en-US" sz="2400" dirty="0"/>
              <a:t>Managers have a direct impact on the performance of an organization. Their management, decision-making, and ability to motivate and guide teams influence how well the organization performs in terms of productivity, efficiency, and achieving objectives. </a:t>
            </a:r>
          </a:p>
          <a:p>
            <a:r>
              <a:rPr lang="en-US" sz="2400" dirty="0"/>
              <a:t>Effective and efficient management can lead to improved employee morale, innovation, and overall organizational success. </a:t>
            </a:r>
          </a:p>
          <a:p>
            <a:r>
              <a:rPr lang="en-US" sz="2400" dirty="0"/>
              <a:t>Conversely, poor management can result in inefficiencies, conflicts, and a decline in performance.</a:t>
            </a:r>
          </a:p>
        </p:txBody>
      </p:sp>
      <p:sp>
        <p:nvSpPr>
          <p:cNvPr id="4" name="Date Placeholder 3">
            <a:extLst>
              <a:ext uri="{FF2B5EF4-FFF2-40B4-BE49-F238E27FC236}">
                <a16:creationId xmlns:a16="http://schemas.microsoft.com/office/drawing/2014/main" id="{B467FA99-E7AB-9B85-7E51-FC245D70A69E}"/>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B939A6CB-25BE-3C42-C644-D3E45236F0CD}"/>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738684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520D-1F00-3CC6-0867-87B05AA33817}"/>
              </a:ext>
            </a:extLst>
          </p:cNvPr>
          <p:cNvSpPr>
            <a:spLocks noGrp="1"/>
          </p:cNvSpPr>
          <p:nvPr>
            <p:ph type="title"/>
          </p:nvPr>
        </p:nvSpPr>
        <p:spPr/>
        <p:txBody>
          <a:bodyPr/>
          <a:lstStyle/>
          <a:p>
            <a:r>
              <a:rPr lang="en-US" sz="3600" b="1" dirty="0"/>
              <a:t>Activity</a:t>
            </a:r>
          </a:p>
        </p:txBody>
      </p:sp>
      <p:sp>
        <p:nvSpPr>
          <p:cNvPr id="3" name="Content Placeholder 2">
            <a:extLst>
              <a:ext uri="{FF2B5EF4-FFF2-40B4-BE49-F238E27FC236}">
                <a16:creationId xmlns:a16="http://schemas.microsoft.com/office/drawing/2014/main" id="{8F2B8B5B-D506-9BEA-A547-E3769CDB6EE2}"/>
              </a:ext>
            </a:extLst>
          </p:cNvPr>
          <p:cNvSpPr>
            <a:spLocks noGrp="1"/>
          </p:cNvSpPr>
          <p:nvPr>
            <p:ph idx="1"/>
          </p:nvPr>
        </p:nvSpPr>
        <p:spPr/>
        <p:txBody>
          <a:bodyPr/>
          <a:lstStyle/>
          <a:p>
            <a:r>
              <a:rPr lang="en-US" sz="2800" dirty="0"/>
              <a:t>In pairs, research and identify additional benefits attributed to managers.</a:t>
            </a:r>
          </a:p>
          <a:p>
            <a:r>
              <a:rPr lang="en-US" sz="2800" dirty="0"/>
              <a:t>List and explain what advantages do managers bring to organizations?</a:t>
            </a:r>
          </a:p>
          <a:p>
            <a:r>
              <a:rPr lang="en-US" sz="2800" dirty="0"/>
              <a:t>In your opinion, are managers essentials in today’s organizations? Justify your answer.</a:t>
            </a:r>
          </a:p>
        </p:txBody>
      </p:sp>
      <p:sp>
        <p:nvSpPr>
          <p:cNvPr id="4" name="Date Placeholder 3">
            <a:extLst>
              <a:ext uri="{FF2B5EF4-FFF2-40B4-BE49-F238E27FC236}">
                <a16:creationId xmlns:a16="http://schemas.microsoft.com/office/drawing/2014/main" id="{E392E74E-64F3-1017-54C7-44F642350F6C}"/>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C5666776-6072-47E6-C3F5-1BD77C801490}"/>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0005503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4EA0E-EDC3-5A91-6454-9EF1B5908726}"/>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B4E8312F-6979-ED80-6982-DEDD6AC7E199}"/>
              </a:ext>
            </a:extLst>
          </p:cNvPr>
          <p:cNvSpPr>
            <a:spLocks noGrp="1"/>
          </p:cNvSpPr>
          <p:nvPr>
            <p:ph idx="1"/>
          </p:nvPr>
        </p:nvSpPr>
        <p:spPr/>
        <p:txBody>
          <a:bodyPr/>
          <a:lstStyle/>
          <a:p>
            <a:r>
              <a:rPr lang="en-US" sz="2400" dirty="0"/>
              <a:t>Cole, G.A and Kelly, P. Phil (2020) Management theory and practice. Ninth edition / Gerald A. Cole, Phil Kelly. Andover: Cengage Learning.</a:t>
            </a:r>
          </a:p>
          <a:p>
            <a:r>
              <a:rPr lang="en-US" sz="2400" dirty="0"/>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5E93A682-4148-4389-B6A0-931859B864D2}"/>
              </a:ext>
            </a:extLst>
          </p:cNvPr>
          <p:cNvSpPr>
            <a:spLocks noGrp="1"/>
          </p:cNvSpPr>
          <p:nvPr>
            <p:ph type="dt" sz="half" idx="10"/>
          </p:nvPr>
        </p:nvSpPr>
        <p:spPr/>
        <p:txBody>
          <a:bodyPr/>
          <a:lstStyle/>
          <a:p>
            <a:pPr>
              <a:defRPr/>
            </a:pPr>
            <a:fld id="{130ADD5E-52E0-0D44-B721-F95AB1FBEECE}" type="datetime1">
              <a:rPr lang="en-GB" altLang="en-US" smtClean="0"/>
              <a:pPr>
                <a:defRPr/>
              </a:pPr>
              <a:t>17/01/2024</a:t>
            </a:fld>
            <a:endParaRPr lang="en-GB" altLang="en-US"/>
          </a:p>
        </p:txBody>
      </p:sp>
      <p:sp>
        <p:nvSpPr>
          <p:cNvPr id="5" name="Slide Number Placeholder 4">
            <a:extLst>
              <a:ext uri="{FF2B5EF4-FFF2-40B4-BE49-F238E27FC236}">
                <a16:creationId xmlns:a16="http://schemas.microsoft.com/office/drawing/2014/main" id="{A6B16CAC-779D-2C27-4E5C-B10C087BEB73}"/>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9384122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1133</Words>
  <Application>Microsoft Office PowerPoint</Application>
  <PresentationFormat>On-screen Show (4:3)</PresentationFormat>
  <Paragraphs>129</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Source Sans Pro</vt:lpstr>
      <vt:lpstr>Verdana</vt:lpstr>
      <vt:lpstr>20140311PresentationUWTSDTemplate</vt:lpstr>
      <vt:lpstr>   Management and Organisations       LCBB4008         Week 1 – Session 2 </vt:lpstr>
      <vt:lpstr>Objectives</vt:lpstr>
      <vt:lpstr>PowerPoint Presentation</vt:lpstr>
      <vt:lpstr>Management Studies (1 of 2)</vt:lpstr>
      <vt:lpstr>Importance of Management Studies (2 of 2)</vt:lpstr>
      <vt:lpstr>Importance of Management</vt:lpstr>
      <vt:lpstr>Management and Organizations</vt:lpstr>
      <vt:lpstr>PowerPoint Presentation</vt:lpstr>
      <vt:lpstr>Organization</vt:lpstr>
      <vt:lpstr>Management</vt:lpstr>
      <vt:lpstr>Activity</vt:lpstr>
      <vt:lpstr>Defining Management</vt:lpstr>
      <vt:lpstr>Managers</vt:lpstr>
      <vt:lpstr>Levels of Managers (1 of 5)</vt:lpstr>
      <vt:lpstr>Top Managers (2 of 5)</vt:lpstr>
      <vt:lpstr>Middle Managers (3 of 5)</vt:lpstr>
      <vt:lpstr>First-line Managers (4 of 5)</vt:lpstr>
      <vt:lpstr>Non managerial Employees (5 of 5)</vt:lpstr>
      <vt:lpstr>Importance of Managers (1 of 4)</vt:lpstr>
      <vt:lpstr>Managerial skills and competences  (2 of 4)</vt:lpstr>
      <vt:lpstr>Getting the organization work done (3 of 4)</vt:lpstr>
      <vt:lpstr>Impact on Organizational Performance (3 of 4)</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Liyanage</cp:lastModifiedBy>
  <cp:revision>144</cp:revision>
  <cp:lastPrinted>2018-07-02T15:32:24Z</cp:lastPrinted>
  <dcterms:created xsi:type="dcterms:W3CDTF">2002-10-07T19:43:58Z</dcterms:created>
  <dcterms:modified xsi:type="dcterms:W3CDTF">2024-01-17T05:56:08Z</dcterms:modified>
</cp:coreProperties>
</file>