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59"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6" d="100"/>
          <a:sy n="76" d="100"/>
        </p:scale>
        <p:origin x="72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3015303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7811222D-1497-48C5-AB7E-D38FF1BE8D50}"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3628641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981841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11222D-1497-48C5-AB7E-D38FF1BE8D50}" type="datetimeFigureOut">
              <a:rPr lang="en-GB" smtClean="0"/>
              <a:t>19/04/2021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478525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11222D-1497-48C5-AB7E-D38FF1BE8D50}" type="datetimeFigureOut">
              <a:rPr lang="en-GB" smtClean="0"/>
              <a:t>19/04/2021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904183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811222D-1497-48C5-AB7E-D38FF1BE8D50}" type="datetimeFigureOut">
              <a:rPr lang="en-GB" smtClean="0"/>
              <a:t>19/04/2021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1386085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811222D-1497-48C5-AB7E-D38FF1BE8D50}" type="datetimeFigureOut">
              <a:rPr lang="en-GB" smtClean="0"/>
              <a:t>19/04/2021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2903140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811222D-1497-48C5-AB7E-D38FF1BE8D50}" type="datetimeFigureOut">
              <a:rPr lang="en-GB" smtClean="0"/>
              <a:t>19/04/2021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15449641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11222D-1497-48C5-AB7E-D38FF1BE8D50}" type="datetimeFigureOut">
              <a:rPr lang="en-GB" smtClean="0"/>
              <a:t>19/04/2021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2703721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11222D-1497-48C5-AB7E-D38FF1BE8D50}" type="datetimeFigureOut">
              <a:rPr lang="en-GB" smtClean="0"/>
              <a:t>19/04/2021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2428034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1838918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5060429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13411257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811222D-1497-48C5-AB7E-D38FF1BE8D50}" type="datetimeFigureOut">
              <a:rPr lang="en-GB" smtClean="0"/>
              <a:t>19/04/2021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27648444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811222D-1497-48C5-AB7E-D38FF1BE8D50}" type="datetimeFigureOut">
              <a:rPr lang="en-GB" smtClean="0"/>
              <a:t>19/04/2021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4823784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28391043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3235962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811222D-1497-48C5-AB7E-D38FF1BE8D50}" type="datetimeFigureOut">
              <a:rPr lang="en-GB" smtClean="0"/>
              <a:t>19/04/2021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029412C-A950-4FEA-8934-3DE23815A09E}" type="slidenum">
              <a:rPr lang="en-GB" smtClean="0"/>
              <a:t>‹#›</a:t>
            </a:fld>
            <a:endParaRPr lang="en-GB"/>
          </a:p>
        </p:txBody>
      </p:sp>
    </p:spTree>
    <p:extLst>
      <p:ext uri="{BB962C8B-B14F-4D97-AF65-F5344CB8AC3E}">
        <p14:creationId xmlns:p14="http://schemas.microsoft.com/office/powerpoint/2010/main" val="262403375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39639-CB5A-4A89-8CCE-5AEC4F16B92B}"/>
              </a:ext>
            </a:extLst>
          </p:cNvPr>
          <p:cNvSpPr>
            <a:spLocks noGrp="1"/>
          </p:cNvSpPr>
          <p:nvPr>
            <p:ph type="ctrTitle"/>
          </p:nvPr>
        </p:nvSpPr>
        <p:spPr>
          <a:xfrm>
            <a:off x="209227" y="367862"/>
            <a:ext cx="11631478" cy="3979055"/>
          </a:xfrm>
        </p:spPr>
        <p:txBody>
          <a:bodyPr>
            <a:normAutofit fontScale="90000"/>
          </a:bodyPr>
          <a:lstStyle/>
          <a:p>
            <a:pPr algn="ctr"/>
            <a:br>
              <a:rPr lang="en-GB" b="1" dirty="0"/>
            </a:br>
            <a:br>
              <a:rPr lang="en-GB" b="1" dirty="0"/>
            </a:br>
            <a:br>
              <a:rPr lang="en-GB" b="1" dirty="0"/>
            </a:br>
            <a:br>
              <a:rPr lang="en-GB" b="1" dirty="0"/>
            </a:br>
            <a:br>
              <a:rPr lang="en-GB" b="1" dirty="0"/>
            </a:br>
            <a:br>
              <a:rPr lang="en-GB" b="1" dirty="0"/>
            </a:br>
            <a:br>
              <a:rPr lang="en-GB" b="1" dirty="0"/>
            </a:br>
            <a:br>
              <a:rPr lang="en-GB" b="1" dirty="0"/>
            </a:br>
            <a:br>
              <a:rPr lang="en-GB" b="1" dirty="0"/>
            </a:br>
            <a:br>
              <a:rPr lang="en-GB" b="1" dirty="0"/>
            </a:br>
            <a:br>
              <a:rPr lang="en-GB" b="1" dirty="0"/>
            </a:br>
            <a:br>
              <a:rPr lang="en-GB" b="1" dirty="0"/>
            </a:br>
            <a:br>
              <a:rPr lang="en-GB" b="1" dirty="0"/>
            </a:br>
            <a:br>
              <a:rPr lang="en-GB" b="1" dirty="0"/>
            </a:br>
            <a:br>
              <a:rPr lang="en-GB" b="1" dirty="0"/>
            </a:br>
            <a:br>
              <a:rPr lang="en-GB" b="1" dirty="0"/>
            </a:br>
            <a:br>
              <a:rPr lang="en-GB" b="1" dirty="0"/>
            </a:br>
            <a:r>
              <a:rPr lang="en-GB" sz="4400" b="1" dirty="0"/>
              <a:t>Introduction to Research</a:t>
            </a:r>
            <a:br>
              <a:rPr lang="en-GB" sz="4400" b="1" dirty="0"/>
            </a:br>
            <a:r>
              <a:rPr lang="en-GB" sz="4400" b="1" dirty="0"/>
              <a:t>BMHP5005</a:t>
            </a:r>
            <a:br>
              <a:rPr lang="en-GB" sz="4400" b="1" dirty="0"/>
            </a:br>
            <a:r>
              <a:rPr lang="en-GB" sz="4000" b="1" dirty="0"/>
              <a:t>Student </a:t>
            </a:r>
            <a:r>
              <a:rPr lang="en-GB" sz="4000" b="1"/>
              <a:t>Name: Jahanara </a:t>
            </a:r>
            <a:r>
              <a:rPr lang="en-GB" sz="4000" b="1" dirty="0"/>
              <a:t>Begum</a:t>
            </a:r>
            <a:br>
              <a:rPr lang="en-GB" sz="4000" b="1" dirty="0"/>
            </a:br>
            <a:r>
              <a:rPr lang="en-GB" sz="4000" b="1" dirty="0"/>
              <a:t>Student </a:t>
            </a:r>
            <a:r>
              <a:rPr lang="en-GB" sz="4000" b="1"/>
              <a:t>ID:1813593</a:t>
            </a:r>
            <a:br>
              <a:rPr lang="en-GB" b="1" dirty="0"/>
            </a:br>
            <a:br>
              <a:rPr lang="en-GB" dirty="0"/>
            </a:br>
            <a:endParaRPr lang="en-GB" sz="4800" dirty="0"/>
          </a:p>
        </p:txBody>
      </p:sp>
      <p:sp>
        <p:nvSpPr>
          <p:cNvPr id="3" name="Subtitle 2">
            <a:extLst>
              <a:ext uri="{FF2B5EF4-FFF2-40B4-BE49-F238E27FC236}">
                <a16:creationId xmlns:a16="http://schemas.microsoft.com/office/drawing/2014/main" id="{0E8B21DD-5913-418B-899A-535F266F26DC}"/>
              </a:ext>
            </a:extLst>
          </p:cNvPr>
          <p:cNvSpPr>
            <a:spLocks noGrp="1"/>
          </p:cNvSpPr>
          <p:nvPr>
            <p:ph type="subTitle" idx="1"/>
          </p:nvPr>
        </p:nvSpPr>
        <p:spPr/>
        <p:txBody>
          <a:bodyPr>
            <a:normAutofit/>
          </a:bodyPr>
          <a:lstStyle/>
          <a:p>
            <a:pPr algn="ctr"/>
            <a:r>
              <a:rPr lang="en-GB" sz="4400" dirty="0"/>
              <a:t>Viva </a:t>
            </a:r>
          </a:p>
        </p:txBody>
      </p:sp>
    </p:spTree>
    <p:extLst>
      <p:ext uri="{BB962C8B-B14F-4D97-AF65-F5344CB8AC3E}">
        <p14:creationId xmlns:p14="http://schemas.microsoft.com/office/powerpoint/2010/main" val="1192417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a:xfrm>
            <a:off x="3215897" y="178677"/>
            <a:ext cx="5292672" cy="952699"/>
          </a:xfrm>
        </p:spPr>
        <p:txBody>
          <a:bodyPr>
            <a:normAutofit/>
          </a:bodyPr>
          <a:lstStyle/>
          <a:p>
            <a:r>
              <a:rPr lang="en-GB" sz="2800" b="1" dirty="0"/>
              <a:t>LITERATURE REVIEW FOCUS</a:t>
            </a: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a:xfrm>
            <a:off x="252247" y="1087594"/>
            <a:ext cx="11540359" cy="5431709"/>
          </a:xfrm>
        </p:spPr>
        <p:txBody>
          <a:bodyPr>
            <a:normAutofit fontScale="85000" lnSpcReduction="10000"/>
          </a:bodyPr>
          <a:lstStyle/>
          <a:p>
            <a:pPr marL="0" indent="0">
              <a:lnSpc>
                <a:spcPct val="150000"/>
              </a:lnSpc>
              <a:buNone/>
            </a:pPr>
            <a:r>
              <a:rPr lang="en-US" sz="1900" dirty="0"/>
              <a:t> </a:t>
            </a:r>
            <a:r>
              <a:rPr lang="en-US" sz="1900" b="1" dirty="0"/>
              <a:t>Research Question:</a:t>
            </a:r>
          </a:p>
          <a:p>
            <a:pPr marL="342900" marR="0" lvl="0" indent="-342900" algn="just">
              <a:lnSpc>
                <a:spcPct val="150000"/>
              </a:lnSpc>
              <a:spcBef>
                <a:spcPts val="0"/>
              </a:spcBef>
              <a:spcAft>
                <a:spcPts val="0"/>
              </a:spcAft>
              <a:buFont typeface="Symbol" panose="05050102010706020507" pitchFamily="18" charset="2"/>
              <a:buChar char=""/>
            </a:pPr>
            <a:r>
              <a:rPr lang="en-US" sz="1900" dirty="0">
                <a:effectLst/>
                <a:ea typeface="Calibri" panose="020F0502020204030204" pitchFamily="34" charset="0"/>
                <a:cs typeface="Times New Roman" panose="02020603050405020304" pitchFamily="18" charset="0"/>
              </a:rPr>
              <a:t>What roles are played by the learning support assistants in primary schools?</a:t>
            </a:r>
          </a:p>
          <a:p>
            <a:pPr marL="342900" marR="0" lvl="0" indent="-342900" algn="just">
              <a:lnSpc>
                <a:spcPct val="150000"/>
              </a:lnSpc>
              <a:spcBef>
                <a:spcPts val="0"/>
              </a:spcBef>
              <a:spcAft>
                <a:spcPts val="0"/>
              </a:spcAft>
              <a:buFont typeface="Symbol" panose="05050102010706020507" pitchFamily="18" charset="2"/>
              <a:buChar char=""/>
            </a:pPr>
            <a:r>
              <a:rPr lang="en-US" sz="1900" dirty="0">
                <a:effectLst/>
                <a:ea typeface="Calibri" panose="020F0502020204030204" pitchFamily="34" charset="0"/>
                <a:cs typeface="Times New Roman" panose="02020603050405020304" pitchFamily="18" charset="0"/>
              </a:rPr>
              <a:t>How the learning support assistants meet the learning needs of students in primary schools?</a:t>
            </a:r>
          </a:p>
          <a:p>
            <a:pPr marL="342900" marR="0" lvl="0" indent="-342900" algn="just">
              <a:lnSpc>
                <a:spcPct val="150000"/>
              </a:lnSpc>
              <a:spcBef>
                <a:spcPts val="0"/>
              </a:spcBef>
              <a:spcAft>
                <a:spcPts val="800"/>
              </a:spcAft>
              <a:buFont typeface="Symbol" panose="05050102010706020507" pitchFamily="18" charset="2"/>
              <a:buChar char=""/>
            </a:pPr>
            <a:r>
              <a:rPr lang="en-US" sz="1900" dirty="0">
                <a:effectLst/>
                <a:ea typeface="Calibri" panose="020F0502020204030204" pitchFamily="34" charset="0"/>
                <a:cs typeface="Times New Roman" panose="02020603050405020304" pitchFamily="18" charset="0"/>
              </a:rPr>
              <a:t>What challenges are faced by the learning support assistants in playing their role in primary schools?</a:t>
            </a:r>
            <a:endParaRPr lang="en-US" sz="1900" dirty="0"/>
          </a:p>
          <a:p>
            <a:pPr marL="0" indent="0">
              <a:lnSpc>
                <a:spcPct val="150000"/>
              </a:lnSpc>
              <a:buNone/>
            </a:pPr>
            <a:r>
              <a:rPr lang="en-US" sz="1900" b="1" dirty="0"/>
              <a:t>Aim:</a:t>
            </a:r>
          </a:p>
          <a:p>
            <a:pPr marL="0" indent="0">
              <a:lnSpc>
                <a:spcPct val="150000"/>
              </a:lnSpc>
              <a:buNone/>
            </a:pPr>
            <a:r>
              <a:rPr lang="en-US" sz="1900" dirty="0">
                <a:effectLst/>
                <a:ea typeface="Calibri" panose="020F0502020204030204" pitchFamily="34" charset="0"/>
                <a:cs typeface="Times New Roman" panose="02020603050405020304" pitchFamily="18" charset="0"/>
              </a:rPr>
              <a:t>This research aims to evaluate the role of learning support assistants (LSAs) to understand the importance of their role in enabling the students with special needs leading to continue their study and learning in primary schools.</a:t>
            </a:r>
            <a:endParaRPr lang="en-US" sz="1900" i="1" dirty="0">
              <a:solidFill>
                <a:srgbClr val="0070C0"/>
              </a:solidFill>
            </a:endParaRPr>
          </a:p>
          <a:p>
            <a:pPr marL="0" indent="0">
              <a:lnSpc>
                <a:spcPct val="150000"/>
              </a:lnSpc>
              <a:buNone/>
            </a:pPr>
            <a:r>
              <a:rPr lang="en-US" sz="1900" b="1" dirty="0"/>
              <a:t>Objectives:</a:t>
            </a:r>
          </a:p>
          <a:p>
            <a:pPr marL="342900" marR="0" lvl="0" indent="-342900" algn="just">
              <a:lnSpc>
                <a:spcPct val="150000"/>
              </a:lnSpc>
              <a:spcBef>
                <a:spcPts val="0"/>
              </a:spcBef>
              <a:spcAft>
                <a:spcPts val="0"/>
              </a:spcAft>
              <a:buFont typeface="Symbol" panose="05050102010706020507" pitchFamily="18" charset="2"/>
              <a:buChar char=""/>
            </a:pPr>
            <a:r>
              <a:rPr lang="en-US" sz="1900" dirty="0">
                <a:effectLst/>
                <a:ea typeface="Calibri" panose="020F0502020204030204" pitchFamily="34" charset="0"/>
                <a:cs typeface="Times New Roman" panose="02020603050405020304" pitchFamily="18" charset="0"/>
              </a:rPr>
              <a:t>To identify and evaluate the key roles of learning support assistants.</a:t>
            </a:r>
          </a:p>
          <a:p>
            <a:pPr marL="342900" marR="0" lvl="0" indent="-342900" algn="just">
              <a:lnSpc>
                <a:spcPct val="150000"/>
              </a:lnSpc>
              <a:spcBef>
                <a:spcPts val="0"/>
              </a:spcBef>
              <a:spcAft>
                <a:spcPts val="0"/>
              </a:spcAft>
              <a:buFont typeface="Symbol" panose="05050102010706020507" pitchFamily="18" charset="2"/>
              <a:buChar char=""/>
            </a:pPr>
            <a:r>
              <a:rPr lang="en-US" sz="1900" dirty="0">
                <a:effectLst/>
                <a:ea typeface="Calibri" panose="020F0502020204030204" pitchFamily="34" charset="0"/>
                <a:cs typeface="Times New Roman" panose="02020603050405020304" pitchFamily="18" charset="0"/>
              </a:rPr>
              <a:t>To evaluate the importance of learning support assistants in meeting the learning needs of primary school students.</a:t>
            </a:r>
          </a:p>
          <a:p>
            <a:pPr marL="342900" marR="0" lvl="0" indent="-342900" algn="just">
              <a:lnSpc>
                <a:spcPct val="150000"/>
              </a:lnSpc>
              <a:spcBef>
                <a:spcPts val="0"/>
              </a:spcBef>
              <a:spcAft>
                <a:spcPts val="800"/>
              </a:spcAft>
              <a:buFont typeface="Symbol" panose="05050102010706020507" pitchFamily="18" charset="2"/>
              <a:buChar char=""/>
            </a:pPr>
            <a:r>
              <a:rPr lang="en-US" sz="1900" dirty="0">
                <a:effectLst/>
                <a:ea typeface="Calibri" panose="020F0502020204030204" pitchFamily="34" charset="0"/>
                <a:cs typeface="Times New Roman" panose="02020603050405020304" pitchFamily="18" charset="0"/>
              </a:rPr>
              <a:t>To identify and evaluate the challenges faced by the learning support assistants in primary schools.    </a:t>
            </a:r>
          </a:p>
          <a:p>
            <a:pPr marL="0" indent="0">
              <a:buNone/>
            </a:pPr>
            <a:endParaRPr lang="en-GB" sz="2000" dirty="0"/>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a:xfrm>
            <a:off x="4765729" y="0"/>
            <a:ext cx="2603716" cy="662152"/>
          </a:xfrm>
        </p:spPr>
        <p:txBody>
          <a:bodyPr>
            <a:normAutofit/>
          </a:bodyPr>
          <a:lstStyle/>
          <a:p>
            <a:r>
              <a:rPr lang="en-GB" sz="3200" b="1" dirty="0"/>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302663" y="556394"/>
            <a:ext cx="11529848" cy="6073006"/>
          </a:xfrm>
        </p:spPr>
        <p:txBody>
          <a:bodyPr>
            <a:normAutofit/>
          </a:bodyPr>
          <a:lstStyle/>
          <a:p>
            <a:pPr marL="0" indent="0">
              <a:lnSpc>
                <a:spcPct val="150000"/>
              </a:lnSpc>
              <a:buNone/>
            </a:pPr>
            <a:r>
              <a:rPr lang="en-US" sz="2000" b="1" dirty="0"/>
              <a:t>Type of research:</a:t>
            </a:r>
          </a:p>
          <a:p>
            <a:pPr marL="0" indent="0">
              <a:lnSpc>
                <a:spcPct val="150000"/>
              </a:lnSpc>
              <a:buNone/>
            </a:pPr>
            <a:r>
              <a:rPr lang="en-US" sz="2000" dirty="0"/>
              <a:t>It was a secondary research where </a:t>
            </a:r>
            <a:r>
              <a:rPr lang="en-US" sz="1800" dirty="0">
                <a:latin typeface="Arial" panose="020B0604020202020204" pitchFamily="34" charset="0"/>
              </a:rPr>
              <a:t>p</a:t>
            </a:r>
            <a:r>
              <a:rPr lang="en-US" sz="1800" dirty="0">
                <a:effectLst/>
                <a:latin typeface="Arial" panose="020B0604020202020204" pitchFamily="34" charset="0"/>
                <a:ea typeface="Calibri" panose="020F0502020204030204" pitchFamily="34" charset="0"/>
              </a:rPr>
              <a:t>ragmatist research philosophy was applied in this research to support the data collection for this research where both qualitative and quantitative data were collected to develop the literature review and also supported the data analysis and research discussion. </a:t>
            </a:r>
            <a:endParaRPr lang="en-US" sz="2000" dirty="0"/>
          </a:p>
          <a:p>
            <a:pPr marL="0" indent="0">
              <a:lnSpc>
                <a:spcPct val="200000"/>
              </a:lnSpc>
              <a:buNone/>
            </a:pPr>
            <a:r>
              <a:rPr lang="en-US" sz="2000" b="1" dirty="0"/>
              <a:t>Keywords used to find the literature:</a:t>
            </a:r>
          </a:p>
          <a:p>
            <a:pPr marL="0" indent="0">
              <a:lnSpc>
                <a:spcPct val="200000"/>
              </a:lnSpc>
              <a:buNone/>
            </a:pPr>
            <a:r>
              <a:rPr lang="en-US" dirty="0"/>
              <a:t>Search term help researcher to find out right samples (</a:t>
            </a:r>
            <a:r>
              <a:rPr lang="en-GB" dirty="0"/>
              <a:t>Griffiths, 2009). Below Key terms uses for data search.</a:t>
            </a:r>
            <a:endParaRPr lang="en-US" sz="2000" dirty="0"/>
          </a:p>
          <a:p>
            <a:pPr>
              <a:lnSpc>
                <a:spcPct val="200000"/>
              </a:lnSpc>
            </a:pPr>
            <a:r>
              <a:rPr lang="en-GB"/>
              <a:t>learning, </a:t>
            </a:r>
            <a:r>
              <a:rPr lang="en-GB" dirty="0"/>
              <a:t>support, assistant, challenges, primary, schools, special, needs, children.</a:t>
            </a:r>
            <a:endParaRPr lang="en-US" sz="2000" b="1" dirty="0"/>
          </a:p>
          <a:p>
            <a:pPr marL="0" indent="0">
              <a:lnSpc>
                <a:spcPct val="200000"/>
              </a:lnSpc>
              <a:buNone/>
            </a:pPr>
            <a:endParaRPr lang="en-US" sz="2000" b="1" dirty="0"/>
          </a:p>
          <a:p>
            <a:pPr marL="0" indent="0">
              <a:lnSpc>
                <a:spcPct val="200000"/>
              </a:lnSpc>
              <a:buNone/>
            </a:pPr>
            <a:endParaRPr lang="en-US" sz="2000" b="1" dirty="0"/>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12534-C509-4112-899E-57A44A80F3C3}"/>
              </a:ext>
            </a:extLst>
          </p:cNvPr>
          <p:cNvSpPr>
            <a:spLocks noGrp="1"/>
          </p:cNvSpPr>
          <p:nvPr>
            <p:ph type="title"/>
          </p:nvPr>
        </p:nvSpPr>
        <p:spPr>
          <a:xfrm>
            <a:off x="838200" y="18255"/>
            <a:ext cx="10515600" cy="838995"/>
          </a:xfrm>
        </p:spPr>
        <p:txBody>
          <a:bodyPr/>
          <a:lstStyle/>
          <a:p>
            <a:pPr algn="ctr"/>
            <a:r>
              <a:rPr lang="en-GB" sz="4400" b="1" dirty="0"/>
              <a:t>METHODS</a:t>
            </a:r>
            <a:endParaRPr lang="en-US" dirty="0"/>
          </a:p>
        </p:txBody>
      </p:sp>
      <p:sp>
        <p:nvSpPr>
          <p:cNvPr id="3" name="Content Placeholder 2">
            <a:extLst>
              <a:ext uri="{FF2B5EF4-FFF2-40B4-BE49-F238E27FC236}">
                <a16:creationId xmlns:a16="http://schemas.microsoft.com/office/drawing/2014/main" id="{7BCDA0B0-C280-4F6A-9866-FF1EE38B1312}"/>
              </a:ext>
            </a:extLst>
          </p:cNvPr>
          <p:cNvSpPr>
            <a:spLocks noGrp="1"/>
          </p:cNvSpPr>
          <p:nvPr>
            <p:ph idx="1"/>
          </p:nvPr>
        </p:nvSpPr>
        <p:spPr>
          <a:xfrm>
            <a:off x="838200" y="515366"/>
            <a:ext cx="10515600" cy="5668264"/>
          </a:xfrm>
        </p:spPr>
        <p:txBody>
          <a:bodyPr>
            <a:normAutofit/>
          </a:bodyPr>
          <a:lstStyle/>
          <a:p>
            <a:pPr marL="0" indent="0">
              <a:lnSpc>
                <a:spcPct val="200000"/>
              </a:lnSpc>
              <a:buNone/>
            </a:pPr>
            <a:r>
              <a:rPr lang="en-US" sz="2000" b="1" dirty="0"/>
              <a:t>Data sources:</a:t>
            </a:r>
          </a:p>
          <a:p>
            <a:pPr marL="0" indent="0">
              <a:lnSpc>
                <a:spcPct val="200000"/>
              </a:lnSpc>
              <a:buNone/>
            </a:pPr>
            <a:r>
              <a:rPr lang="en-US" sz="1800" dirty="0">
                <a:effectLst/>
                <a:latin typeface="Arial" panose="020B0604020202020204" pitchFamily="34" charset="0"/>
                <a:ea typeface="Calibri" panose="020F0502020204030204" pitchFamily="34" charset="0"/>
              </a:rPr>
              <a:t>This research used secondary data sources and for that, the search engines helped to access online data sources. ‘Google’ and ‘Google Scholar’ were the main search engines to access online data sources and also to access journals and research articles. Additional databases were used as data sources including BMJ, JSTOR, and Elsevier. </a:t>
            </a:r>
            <a:endParaRPr lang="en-US" sz="2000" dirty="0"/>
          </a:p>
          <a:p>
            <a:pPr marL="0" indent="0">
              <a:lnSpc>
                <a:spcPct val="200000"/>
              </a:lnSpc>
              <a:buNone/>
            </a:pPr>
            <a:r>
              <a:rPr lang="en-US" sz="2000" b="1" dirty="0"/>
              <a:t>Inclusion and exclusion criteria:</a:t>
            </a:r>
            <a:endParaRPr lang="en-GB" sz="2000" b="1" dirty="0"/>
          </a:p>
          <a:p>
            <a:endParaRPr lang="en-US" dirty="0"/>
          </a:p>
        </p:txBody>
      </p:sp>
      <p:graphicFrame>
        <p:nvGraphicFramePr>
          <p:cNvPr id="4" name="Table 3">
            <a:extLst>
              <a:ext uri="{FF2B5EF4-FFF2-40B4-BE49-F238E27FC236}">
                <a16:creationId xmlns:a16="http://schemas.microsoft.com/office/drawing/2014/main" id="{47681EC7-051C-4D2B-9D1C-DBB8142207B8}"/>
              </a:ext>
            </a:extLst>
          </p:cNvPr>
          <p:cNvGraphicFramePr>
            <a:graphicFrameLocks noGrp="1"/>
          </p:cNvGraphicFramePr>
          <p:nvPr>
            <p:extLst>
              <p:ext uri="{D42A27DB-BD31-4B8C-83A1-F6EECF244321}">
                <p14:modId xmlns:p14="http://schemas.microsoft.com/office/powerpoint/2010/main" val="3175759204"/>
              </p:ext>
            </p:extLst>
          </p:nvPr>
        </p:nvGraphicFramePr>
        <p:xfrm>
          <a:off x="1238250" y="4190017"/>
          <a:ext cx="8157210" cy="2490724"/>
        </p:xfrm>
        <a:graphic>
          <a:graphicData uri="http://schemas.openxmlformats.org/drawingml/2006/table">
            <a:tbl>
              <a:tblPr firstRow="1" firstCol="1" bandRow="1">
                <a:tableStyleId>{5C22544A-7EE6-4342-B048-85BDC9FD1C3A}</a:tableStyleId>
              </a:tblPr>
              <a:tblGrid>
                <a:gridCol w="4078605">
                  <a:extLst>
                    <a:ext uri="{9D8B030D-6E8A-4147-A177-3AD203B41FA5}">
                      <a16:colId xmlns:a16="http://schemas.microsoft.com/office/drawing/2014/main" val="825683602"/>
                    </a:ext>
                  </a:extLst>
                </a:gridCol>
                <a:gridCol w="4078605">
                  <a:extLst>
                    <a:ext uri="{9D8B030D-6E8A-4147-A177-3AD203B41FA5}">
                      <a16:colId xmlns:a16="http://schemas.microsoft.com/office/drawing/2014/main" val="3528864203"/>
                    </a:ext>
                  </a:extLst>
                </a:gridCol>
              </a:tblGrid>
              <a:tr h="0">
                <a:tc>
                  <a:txBody>
                    <a:bodyPr/>
                    <a:lstStyle/>
                    <a:p>
                      <a:pPr marL="0" marR="0" algn="ctr">
                        <a:lnSpc>
                          <a:spcPct val="150000"/>
                        </a:lnSpc>
                        <a:spcBef>
                          <a:spcPts val="0"/>
                        </a:spcBef>
                        <a:spcAft>
                          <a:spcPts val="0"/>
                        </a:spcAft>
                      </a:pPr>
                      <a:r>
                        <a:rPr lang="en-US" sz="1400" dirty="0">
                          <a:effectLst/>
                        </a:rPr>
                        <a:t>Inclusion Criteria</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400" dirty="0">
                          <a:effectLst/>
                        </a:rPr>
                        <a:t>Exclusion Criteria</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45202172"/>
                  </a:ext>
                </a:extLst>
              </a:tr>
              <a:tr h="0">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400" dirty="0">
                          <a:effectLst/>
                        </a:rPr>
                        <a:t>The learning support assistants also referred to its equivalents where the teaching assistants were also included under this term. </a:t>
                      </a:r>
                    </a:p>
                    <a:p>
                      <a:pPr marL="342900" marR="0" lvl="0" indent="-342900" algn="just">
                        <a:lnSpc>
                          <a:spcPct val="150000"/>
                        </a:lnSpc>
                        <a:spcBef>
                          <a:spcPts val="0"/>
                        </a:spcBef>
                        <a:spcAft>
                          <a:spcPts val="0"/>
                        </a:spcAft>
                        <a:buFont typeface="Symbol" panose="05050102010706020507" pitchFamily="18" charset="2"/>
                        <a:buChar char=""/>
                      </a:pPr>
                      <a:r>
                        <a:rPr lang="en-US" sz="1400" dirty="0">
                          <a:effectLst/>
                        </a:rPr>
                        <a:t>To develop the sample of the data research articles from 2005 to 2021 were included only. </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400" dirty="0">
                          <a:effectLst/>
                        </a:rPr>
                        <a:t>The children except studying in primary schools were excluded to evaluate the impact of the role of LSAs. </a:t>
                      </a:r>
                    </a:p>
                    <a:p>
                      <a:pPr marL="0" marR="0" algn="just">
                        <a:lnSpc>
                          <a:spcPct val="150000"/>
                        </a:lnSpc>
                        <a:spcBef>
                          <a:spcPts val="0"/>
                        </a:spcBef>
                        <a:spcAft>
                          <a:spcPts val="0"/>
                        </a:spcAft>
                      </a:pPr>
                      <a:r>
                        <a:rPr lang="en-US" sz="1400" dirty="0">
                          <a:effectLst/>
                        </a:rPr>
                        <a:t> </a:t>
                      </a:r>
                    </a:p>
                    <a:p>
                      <a:pPr marL="0" marR="0" algn="just">
                        <a:lnSpc>
                          <a:spcPct val="150000"/>
                        </a:lnSpc>
                        <a:spcBef>
                          <a:spcPts val="0"/>
                        </a:spcBef>
                        <a:spcAft>
                          <a:spcPts val="0"/>
                        </a:spcAft>
                      </a:pPr>
                      <a:r>
                        <a:rPr lang="en-US" sz="1400" dirty="0">
                          <a:effectLst/>
                        </a:rPr>
                        <a:t> </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79219285"/>
                  </a:ext>
                </a:extLst>
              </a:tr>
            </a:tbl>
          </a:graphicData>
        </a:graphic>
      </p:graphicFrame>
    </p:spTree>
    <p:extLst>
      <p:ext uri="{BB962C8B-B14F-4D97-AF65-F5344CB8AC3E}">
        <p14:creationId xmlns:p14="http://schemas.microsoft.com/office/powerpoint/2010/main" val="32443288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a:xfrm>
            <a:off x="3386380" y="162732"/>
            <a:ext cx="5850610" cy="891153"/>
          </a:xfrm>
        </p:spPr>
        <p:txBody>
          <a:bodyPr>
            <a:normAutofit/>
          </a:bodyPr>
          <a:lstStyle/>
          <a:p>
            <a:r>
              <a:rPr lang="en-GB" sz="2800" b="1" dirty="0"/>
              <a:t>FINDINGS &amp; KEY THEMES</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a:xfrm>
            <a:off x="323683" y="968645"/>
            <a:ext cx="11687503" cy="5649132"/>
          </a:xfrm>
        </p:spPr>
        <p:txBody>
          <a:bodyPr>
            <a:normAutofit fontScale="77500" lnSpcReduction="20000"/>
          </a:bodyPr>
          <a:lstStyle/>
          <a:p>
            <a:pPr marL="0" indent="0" algn="just">
              <a:lnSpc>
                <a:spcPct val="170000"/>
              </a:lnSpc>
              <a:buNone/>
            </a:pPr>
            <a:r>
              <a:rPr lang="en-US" sz="1800" b="1" dirty="0"/>
              <a:t>Key findings:</a:t>
            </a:r>
            <a:endParaRPr lang="en-US" sz="1800" dirty="0"/>
          </a:p>
          <a:p>
            <a:pPr marL="0" indent="0" algn="just">
              <a:lnSpc>
                <a:spcPct val="170000"/>
              </a:lnSpc>
              <a:buNone/>
            </a:pPr>
            <a:r>
              <a:rPr lang="en-US" sz="1800" dirty="0"/>
              <a:t>1. </a:t>
            </a:r>
            <a:r>
              <a:rPr lang="en-US" sz="1800" dirty="0">
                <a:effectLst/>
                <a:ea typeface="Calibri" panose="020F0502020204030204" pitchFamily="34" charset="0"/>
              </a:rPr>
              <a:t>The LSAs’ main role is to create a favorable learning environment for the pupils and the teachers in the classrooms and ensure the inclusion of all pupils in the learning process. </a:t>
            </a:r>
            <a:endParaRPr lang="en-US" sz="1800" dirty="0"/>
          </a:p>
          <a:p>
            <a:pPr marL="0" indent="0" algn="just">
              <a:lnSpc>
                <a:spcPct val="170000"/>
              </a:lnSpc>
              <a:buNone/>
            </a:pPr>
            <a:r>
              <a:rPr lang="en-US" sz="1800" dirty="0"/>
              <a:t>2.</a:t>
            </a:r>
            <a:r>
              <a:rPr lang="en-US" sz="1800" dirty="0">
                <a:effectLst/>
                <a:ea typeface="Calibri" panose="020F0502020204030204" pitchFamily="34" charset="0"/>
              </a:rPr>
              <a:t> The LSAs are very important but it is subject to the placement as the LSAs in mainstream schools are less effective rather more useful in schools where there are pupils with SEN and SEND because those pupils need additional support and assistance to cope with a standard learning process </a:t>
            </a:r>
            <a:r>
              <a:rPr lang="en-US" sz="1800" dirty="0">
                <a:ea typeface="Calibri" panose="020F0502020204030204" pitchFamily="34" charset="0"/>
              </a:rPr>
              <a:t>a</a:t>
            </a:r>
            <a:r>
              <a:rPr lang="en-US" sz="1800" dirty="0">
                <a:effectLst/>
                <a:ea typeface="Calibri" panose="020F0502020204030204" pitchFamily="34" charset="0"/>
              </a:rPr>
              <a:t>nd environment. </a:t>
            </a:r>
            <a:endParaRPr lang="en-US" sz="1800" dirty="0"/>
          </a:p>
          <a:p>
            <a:pPr marL="0" indent="0" algn="just">
              <a:lnSpc>
                <a:spcPct val="170000"/>
              </a:lnSpc>
              <a:buNone/>
            </a:pPr>
            <a:r>
              <a:rPr lang="en-US" sz="1800" dirty="0"/>
              <a:t>3.</a:t>
            </a:r>
            <a:r>
              <a:rPr lang="en-US" sz="1800" dirty="0">
                <a:effectLst/>
                <a:ea typeface="Calibri" panose="020F0502020204030204" pitchFamily="34" charset="0"/>
              </a:rPr>
              <a:t> In playing the role by the LSAs and their equivalents such as the TAs have to face lots of challenges where the common challenges faced by TAs and their equivalents who deal with the pupils with SEN and SEND often experience physical harassments which is a part of their job and it is a tough challenges they face to carry on their job to support the children and pupils to improve their </a:t>
            </a:r>
            <a:r>
              <a:rPr lang="en-US" sz="1800" dirty="0" err="1">
                <a:effectLst/>
                <a:ea typeface="Calibri" panose="020F0502020204030204" pitchFamily="34" charset="0"/>
              </a:rPr>
              <a:t>behaviour</a:t>
            </a:r>
            <a:r>
              <a:rPr lang="en-US" sz="1800" dirty="0">
                <a:effectLst/>
                <a:ea typeface="Calibri" panose="020F0502020204030204" pitchFamily="34" charset="0"/>
              </a:rPr>
              <a:t> in the learning experience. </a:t>
            </a:r>
            <a:endParaRPr lang="en-US" sz="1800" dirty="0"/>
          </a:p>
          <a:p>
            <a:pPr marL="0" marR="0" lvl="0" indent="0" algn="just" defTabSz="914400" rtl="0" eaLnBrk="1" fontAlgn="auto" latinLnBrk="0" hangingPunct="1">
              <a:lnSpc>
                <a:spcPct val="170000"/>
              </a:lnSpc>
              <a:spcBef>
                <a:spcPts val="1000"/>
              </a:spcBef>
              <a:spcAft>
                <a:spcPts val="0"/>
              </a:spcAft>
              <a:buClrTx/>
              <a:buSzTx/>
              <a:buNone/>
              <a:tabLst/>
              <a:defRPr/>
            </a:pPr>
            <a:r>
              <a:rPr kumimoji="0" lang="en-US" sz="1800" b="1" i="0" u="none" strike="noStrike" kern="1200" cap="none" spc="0" normalizeH="0" baseline="0" noProof="0" dirty="0">
                <a:ln>
                  <a:noFill/>
                </a:ln>
                <a:effectLst/>
                <a:uLnTx/>
                <a:uFillTx/>
                <a:ea typeface="+mn-ea"/>
                <a:cs typeface="+mn-cs"/>
              </a:rPr>
              <a:t>Key themes:</a:t>
            </a:r>
          </a:p>
          <a:p>
            <a:pPr marL="0" marR="0" algn="just">
              <a:lnSpc>
                <a:spcPct val="170000"/>
              </a:lnSpc>
              <a:spcBef>
                <a:spcPts val="0"/>
              </a:spcBef>
              <a:spcAft>
                <a:spcPts val="800"/>
              </a:spcAft>
            </a:pPr>
            <a:r>
              <a:rPr lang="en-US" sz="1800" dirty="0">
                <a:effectLst/>
                <a:ea typeface="Calibri" panose="020F0502020204030204" pitchFamily="34" charset="0"/>
                <a:cs typeface="Times New Roman" panose="02020603050405020304" pitchFamily="18" charset="0"/>
              </a:rPr>
              <a:t>Theme 1: Role played by the learning support assistants (LSAs) in primary schools</a:t>
            </a:r>
          </a:p>
          <a:p>
            <a:pPr marL="0" marR="0" algn="just">
              <a:lnSpc>
                <a:spcPct val="170000"/>
              </a:lnSpc>
              <a:spcBef>
                <a:spcPts val="0"/>
              </a:spcBef>
              <a:spcAft>
                <a:spcPts val="800"/>
              </a:spcAft>
            </a:pPr>
            <a:r>
              <a:rPr lang="en-US" sz="1800" dirty="0">
                <a:effectLst/>
                <a:ea typeface="Calibri" panose="020F0502020204030204" pitchFamily="34" charset="0"/>
                <a:cs typeface="Times New Roman" panose="02020603050405020304" pitchFamily="18" charset="0"/>
              </a:rPr>
              <a:t>Theme 2: Importance of learning support assistants (LSAs) in meeting the learning needs of primary school students</a:t>
            </a:r>
          </a:p>
          <a:p>
            <a:pPr marL="0" marR="0" algn="just">
              <a:lnSpc>
                <a:spcPct val="170000"/>
              </a:lnSpc>
              <a:spcBef>
                <a:spcPts val="0"/>
              </a:spcBef>
              <a:spcAft>
                <a:spcPts val="800"/>
              </a:spcAft>
            </a:pPr>
            <a:r>
              <a:rPr lang="en-US" sz="1800" dirty="0">
                <a:effectLst/>
                <a:ea typeface="Calibri" panose="020F0502020204030204" pitchFamily="34" charset="0"/>
                <a:cs typeface="Times New Roman" panose="02020603050405020304" pitchFamily="18" charset="0"/>
              </a:rPr>
              <a:t>Theme 3: Challenges faced by the learning support assistants (LSAs) in primary schools    </a:t>
            </a:r>
          </a:p>
          <a:p>
            <a:endParaRPr lang="en-US" dirty="0"/>
          </a:p>
          <a:p>
            <a:endParaRPr lang="en-GB" dirty="0"/>
          </a:p>
        </p:txBody>
      </p:sp>
    </p:spTree>
    <p:extLst>
      <p:ext uri="{BB962C8B-B14F-4D97-AF65-F5344CB8AC3E}">
        <p14:creationId xmlns:p14="http://schemas.microsoft.com/office/powerpoint/2010/main" val="42112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Griffiths, F., (2009). Research Methods for Health Care Practice, London: SAGE</a:t>
            </a:r>
          </a:p>
          <a:p>
            <a:r>
              <a:rPr lang="en-GB" dirty="0"/>
              <a:t>Shi, L., (2008). Health Services Research Methods, 2nd Edition, London; Cengage Learning</a:t>
            </a:r>
          </a:p>
          <a:p>
            <a:endParaRPr lang="en-GB" dirty="0"/>
          </a:p>
          <a:p>
            <a:endParaRPr lang="en-US" dirty="0"/>
          </a:p>
        </p:txBody>
      </p:sp>
    </p:spTree>
    <p:extLst>
      <p:ext uri="{BB962C8B-B14F-4D97-AF65-F5344CB8AC3E}">
        <p14:creationId xmlns:p14="http://schemas.microsoft.com/office/powerpoint/2010/main" val="23934230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27</TotalTime>
  <Words>674</Words>
  <Application>Microsoft Office PowerPoint</Application>
  <PresentationFormat>Widescreen</PresentationFormat>
  <Paragraphs>41</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Century Gothic</vt:lpstr>
      <vt:lpstr>Symbol</vt:lpstr>
      <vt:lpstr>Wingdings 3</vt:lpstr>
      <vt:lpstr>Ion</vt:lpstr>
      <vt:lpstr>                 Introduction to Research BMHP5005 Student Name: Jahanara Begum Student ID:1813593  </vt:lpstr>
      <vt:lpstr>LITERATURE REVIEW FOCUS</vt:lpstr>
      <vt:lpstr>METHODS</vt:lpstr>
      <vt:lpstr>METHODS</vt:lpstr>
      <vt:lpstr>FINDINGS &amp; KEY THEMES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Jahanara Begum (1813593)</cp:lastModifiedBy>
  <cp:revision>45</cp:revision>
  <dcterms:created xsi:type="dcterms:W3CDTF">2020-04-30T09:56:57Z</dcterms:created>
  <dcterms:modified xsi:type="dcterms:W3CDTF">2021-04-19T18:52:16Z</dcterms:modified>
</cp:coreProperties>
</file>