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6" r:id="rId2"/>
  </p:sldMasterIdLst>
  <p:notesMasterIdLst>
    <p:notesMasterId r:id="rId43"/>
  </p:notesMasterIdLst>
  <p:handoutMasterIdLst>
    <p:handoutMasterId r:id="rId44"/>
  </p:handoutMasterIdLst>
  <p:sldIdLst>
    <p:sldId id="270" r:id="rId3"/>
    <p:sldId id="293" r:id="rId4"/>
    <p:sldId id="294" r:id="rId5"/>
    <p:sldId id="322" r:id="rId6"/>
    <p:sldId id="272" r:id="rId7"/>
    <p:sldId id="309" r:id="rId8"/>
    <p:sldId id="324" r:id="rId9"/>
    <p:sldId id="339" r:id="rId10"/>
    <p:sldId id="343" r:id="rId11"/>
    <p:sldId id="274" r:id="rId12"/>
    <p:sldId id="325" r:id="rId13"/>
    <p:sldId id="326" r:id="rId14"/>
    <p:sldId id="275" r:id="rId15"/>
    <p:sldId id="276" r:id="rId16"/>
    <p:sldId id="277" r:id="rId17"/>
    <p:sldId id="328" r:id="rId18"/>
    <p:sldId id="292" r:id="rId19"/>
    <p:sldId id="329" r:id="rId20"/>
    <p:sldId id="330" r:id="rId21"/>
    <p:sldId id="278" r:id="rId22"/>
    <p:sldId id="280" r:id="rId23"/>
    <p:sldId id="310" r:id="rId24"/>
    <p:sldId id="332" r:id="rId25"/>
    <p:sldId id="307" r:id="rId26"/>
    <p:sldId id="344" r:id="rId27"/>
    <p:sldId id="345" r:id="rId28"/>
    <p:sldId id="283" r:id="rId29"/>
    <p:sldId id="312" r:id="rId30"/>
    <p:sldId id="313" r:id="rId31"/>
    <p:sldId id="346" r:id="rId32"/>
    <p:sldId id="335" r:id="rId33"/>
    <p:sldId id="336" r:id="rId34"/>
    <p:sldId id="318" r:id="rId35"/>
    <p:sldId id="319" r:id="rId36"/>
    <p:sldId id="320" r:id="rId37"/>
    <p:sldId id="284" r:id="rId38"/>
    <p:sldId id="315" r:id="rId39"/>
    <p:sldId id="286" r:id="rId40"/>
    <p:sldId id="337" r:id="rId41"/>
    <p:sldId id="287" r:id="rId42"/>
  </p:sldIdLst>
  <p:sldSz cx="12192000" cy="6858000"/>
  <p:notesSz cx="6858000" cy="9144000"/>
  <p:custDataLst>
    <p:tags r:id="rId45"/>
  </p:custDataLst>
  <p:defaultTextStyle>
    <a:defPPr>
      <a:defRPr lang="en-US"/>
    </a:defPPr>
    <a:lvl1pPr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Franklin Gothic Book" panose="020B0503020102020204" pitchFamily="34" charset="0"/>
        <a:ea typeface="+mn-ea"/>
        <a:cs typeface="+mn-cs"/>
      </a:defRPr>
    </a:lvl5pPr>
    <a:lvl6pPr marL="2286000" algn="l" defTabSz="914400" rtl="0" eaLnBrk="1" latinLnBrk="0" hangingPunct="1">
      <a:defRPr kern="1200">
        <a:solidFill>
          <a:schemeClr val="tx1"/>
        </a:solidFill>
        <a:latin typeface="Franklin Gothic Book" panose="020B0503020102020204" pitchFamily="34" charset="0"/>
        <a:ea typeface="+mn-ea"/>
        <a:cs typeface="+mn-cs"/>
      </a:defRPr>
    </a:lvl6pPr>
    <a:lvl7pPr marL="2743200" algn="l" defTabSz="914400" rtl="0" eaLnBrk="1" latinLnBrk="0" hangingPunct="1">
      <a:defRPr kern="1200">
        <a:solidFill>
          <a:schemeClr val="tx1"/>
        </a:solidFill>
        <a:latin typeface="Franklin Gothic Book" panose="020B0503020102020204" pitchFamily="34" charset="0"/>
        <a:ea typeface="+mn-ea"/>
        <a:cs typeface="+mn-cs"/>
      </a:defRPr>
    </a:lvl7pPr>
    <a:lvl8pPr marL="3200400" algn="l" defTabSz="914400" rtl="0" eaLnBrk="1" latinLnBrk="0" hangingPunct="1">
      <a:defRPr kern="1200">
        <a:solidFill>
          <a:schemeClr val="tx1"/>
        </a:solidFill>
        <a:latin typeface="Franklin Gothic Book" panose="020B0503020102020204" pitchFamily="34" charset="0"/>
        <a:ea typeface="+mn-ea"/>
        <a:cs typeface="+mn-cs"/>
      </a:defRPr>
    </a:lvl8pPr>
    <a:lvl9pPr marL="3657600" algn="l" defTabSz="914400" rtl="0" eaLnBrk="1" latinLnBrk="0" hangingPunct="1">
      <a:defRPr kern="1200">
        <a:solidFill>
          <a:schemeClr val="tx1"/>
        </a:solidFill>
        <a:latin typeface="Franklin Gothic Book" panose="020B05030201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66BC"/>
    <a:srgbClr val="D7D7D7"/>
    <a:srgbClr val="069E51"/>
    <a:srgbClr val="6A6A6A"/>
    <a:srgbClr val="B93737"/>
    <a:srgbClr val="F49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65C1B8-4ECF-4E52-91F1-5D15105ADDB8}" v="102" dt="2025-10-06T15:54:10.169"/>
  </p1510:revLst>
</p1510:revInfo>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01" autoAdjust="0"/>
    <p:restoredTop sz="87611" autoAdjust="0"/>
  </p:normalViewPr>
  <p:slideViewPr>
    <p:cSldViewPr snapToGrid="0" snapToObjects="1">
      <p:cViewPr varScale="1">
        <p:scale>
          <a:sx n="139" d="100"/>
          <a:sy n="139" d="100"/>
        </p:scale>
        <p:origin x="1520" y="16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559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lt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a:defRPr sz="1200" smtClean="0"/>
            </a:lvl1pPr>
          </a:lstStyle>
          <a:p>
            <a:pPr>
              <a:defRPr/>
            </a:pPr>
            <a:fld id="{87A2C252-5688-44A0-BFF9-CFA8D34B8E5E}" type="datetimeFigureOut">
              <a:rPr lang="en-US" altLang="en-US"/>
              <a:pPr>
                <a:defRPr/>
              </a:pPr>
              <a:t>10/6/25</a:t>
            </a:fld>
            <a:endParaRPr lang="en-US" alt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lt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1D254FF0-9A45-4C62-8064-44E4CC66855D}" type="slidenum">
              <a:rPr lang="en-US" altLang="en-US"/>
              <a:pPr/>
              <a:t>‹#›</a:t>
            </a:fld>
            <a:endParaRPr lang="en-US" altLang="en-US" dirty="0"/>
          </a:p>
        </p:txBody>
      </p:sp>
    </p:spTree>
    <p:extLst>
      <p:ext uri="{BB962C8B-B14F-4D97-AF65-F5344CB8AC3E}">
        <p14:creationId xmlns:p14="http://schemas.microsoft.com/office/powerpoint/2010/main" val="40215086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eaLnBrk="1" hangingPunct="1">
              <a:defRPr sz="1200" smtClean="0">
                <a:latin typeface="Calibri" pitchFamily="34" charset="0"/>
              </a:defRPr>
            </a:lvl1pPr>
          </a:lstStyle>
          <a:p>
            <a:pPr>
              <a:defRPr/>
            </a:pPr>
            <a:endParaRPr lang="en-US" altLang="en-US" dirty="0"/>
          </a:p>
        </p:txBody>
      </p:sp>
      <p:sp>
        <p:nvSpPr>
          <p:cNvPr id="3" name="Date Placeholder 2"/>
          <p:cNvSpPr>
            <a:spLocks noGrp="1"/>
          </p:cNvSpPr>
          <p:nvPr>
            <p:ph type="dt"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itchFamily="34" charset="0"/>
              </a:defRPr>
            </a:lvl1pPr>
          </a:lstStyle>
          <a:p>
            <a:pPr>
              <a:defRPr/>
            </a:pPr>
            <a:fld id="{96CCC59E-CCE7-404B-AA4E-0DEAD720DA9F}" type="datetimeFigureOut">
              <a:rPr lang="en-US" altLang="en-US"/>
              <a:pPr>
                <a:defRPr/>
              </a:pPr>
              <a:t>10/6/25</a:t>
            </a:fld>
            <a:endParaRPr lang="en-US" alt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eaLnBrk="1" hangingPunct="1">
              <a:defRPr sz="1200" smtClean="0">
                <a:latin typeface="Calibri" pitchFamily="34" charset="0"/>
              </a:defRPr>
            </a:lvl1pPr>
          </a:lstStyle>
          <a:p>
            <a:pPr>
              <a:defRPr/>
            </a:pPr>
            <a:endParaRPr lang="en-US" alt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9D8F4014-75F9-474D-8DFA-11374318636E}" type="slidenum">
              <a:rPr lang="en-US" altLang="en-US"/>
              <a:pPr/>
              <a:t>‹#›</a:t>
            </a:fld>
            <a:endParaRPr lang="en-US" altLang="en-US" dirty="0"/>
          </a:p>
        </p:txBody>
      </p:sp>
    </p:spTree>
    <p:extLst>
      <p:ext uri="{BB962C8B-B14F-4D97-AF65-F5344CB8AC3E}">
        <p14:creationId xmlns:p14="http://schemas.microsoft.com/office/powerpoint/2010/main" val="27318868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auto">
              <a:lnSpc>
                <a:spcPct val="12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3.2 The main pathways of energy metabolism using carbohydrates, lipids, and proteins as energy sources.</a:t>
            </a:r>
          </a:p>
          <a:p>
            <a:r>
              <a:rPr lang="en-US" sz="1800" dirty="0">
                <a:effectLst/>
                <a:latin typeface="Times New Roman" panose="02020603050405020304" pitchFamily="18" charset="0"/>
                <a:ea typeface="Times New Roman" panose="02020603050405020304" pitchFamily="18" charset="0"/>
              </a:rPr>
              <a:t>Reprinted by permission from M. Gleeson, "Biochemistry of Exercise," in </a:t>
            </a:r>
            <a:r>
              <a:rPr lang="en-US" sz="1800" i="1" dirty="0">
                <a:effectLst/>
                <a:latin typeface="Times New Roman" panose="02020603050405020304" pitchFamily="18" charset="0"/>
                <a:ea typeface="Times New Roman" panose="02020603050405020304" pitchFamily="18" charset="0"/>
              </a:rPr>
              <a:t>Nutrition in Sport,</a:t>
            </a:r>
            <a:r>
              <a:rPr lang="en-US" sz="1800" dirty="0">
                <a:effectLst/>
                <a:latin typeface="Times New Roman" panose="02020603050405020304" pitchFamily="18" charset="0"/>
                <a:ea typeface="Times New Roman" panose="02020603050405020304" pitchFamily="18" charset="0"/>
              </a:rPr>
              <a:t> edited by R.J. Maughan (Blackwell Science Ltd., 2000), 17-38.</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4</a:t>
            </a:fld>
            <a:endParaRPr lang="en-US" altLang="en-US" dirty="0"/>
          </a:p>
        </p:txBody>
      </p:sp>
    </p:spTree>
    <p:extLst>
      <p:ext uri="{BB962C8B-B14F-4D97-AF65-F5344CB8AC3E}">
        <p14:creationId xmlns:p14="http://schemas.microsoft.com/office/powerpoint/2010/main" val="1053285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auto">
              <a:lnSpc>
                <a:spcPct val="12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*Approximate delay time before maximal rates are attained after onset of exercise.</a:t>
            </a:r>
          </a:p>
          <a:p>
            <a:pPr marL="0" marR="0" fontAlgn="auto">
              <a:lnSpc>
                <a:spcPct val="12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Reprinted by permission from M. Gleeson, "Biochemistry of Exercise," in </a:t>
            </a:r>
            <a:r>
              <a:rPr lang="en-US" sz="1800" i="1" dirty="0">
                <a:solidFill>
                  <a:srgbClr val="000000"/>
                </a:solidFill>
                <a:effectLst/>
                <a:latin typeface="Times New Roman" panose="02020603050405020304" pitchFamily="18" charset="0"/>
                <a:ea typeface="Times New Roman" panose="02020603050405020304" pitchFamily="18" charset="0"/>
              </a:rPr>
              <a:t>Nutrition in Sport,</a:t>
            </a:r>
            <a:r>
              <a:rPr lang="en-US" sz="1800" dirty="0">
                <a:solidFill>
                  <a:srgbClr val="000000"/>
                </a:solidFill>
                <a:effectLst/>
                <a:latin typeface="Times New Roman" panose="02020603050405020304" pitchFamily="18" charset="0"/>
                <a:ea typeface="Times New Roman" panose="02020603050405020304" pitchFamily="18" charset="0"/>
              </a:rPr>
              <a:t> edited by R.J. Maughan (Blackwell Science Ltd., 2000), 17-38; permission conveyed through Copyright Clearance Center, Inc.</a:t>
            </a:r>
          </a:p>
          <a:p>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6</a:t>
            </a:fld>
            <a:endParaRPr lang="en-US" altLang="en-US" dirty="0"/>
          </a:p>
        </p:txBody>
      </p:sp>
    </p:spTree>
    <p:extLst>
      <p:ext uri="{BB962C8B-B14F-4D97-AF65-F5344CB8AC3E}">
        <p14:creationId xmlns:p14="http://schemas.microsoft.com/office/powerpoint/2010/main" val="36921132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Infographic 3.1 The three main pathways of ATP resynthesis in muscle</a:t>
            </a:r>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7</a:t>
            </a:fld>
            <a:endParaRPr lang="en-US" altLang="en-US" dirty="0"/>
          </a:p>
        </p:txBody>
      </p:sp>
    </p:spTree>
    <p:extLst>
      <p:ext uri="{BB962C8B-B14F-4D97-AF65-F5344CB8AC3E}">
        <p14:creationId xmlns:p14="http://schemas.microsoft.com/office/powerpoint/2010/main" val="34665984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B25B0-6315-19AD-65EF-101838ACA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0082D3-9B18-A646-E597-EF399D271F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C14976-E6B6-31AE-4B32-890D75E2EC99}"/>
              </a:ext>
            </a:extLst>
          </p:cNvPr>
          <p:cNvSpPr>
            <a:spLocks noGrp="1"/>
          </p:cNvSpPr>
          <p:nvPr>
            <p:ph type="body" idx="1"/>
          </p:nvPr>
        </p:nvSpPr>
        <p:spPr/>
        <p:txBody>
          <a:bodyPr/>
          <a:lstStyle/>
          <a:p>
            <a:r>
              <a:rPr lang="en-US" dirty="0"/>
              <a:t>Infographic 3.1 The three main pathways of ATP resynthesis in muscle</a:t>
            </a:r>
          </a:p>
        </p:txBody>
      </p:sp>
      <p:sp>
        <p:nvSpPr>
          <p:cNvPr id="4" name="Slide Number Placeholder 3">
            <a:extLst>
              <a:ext uri="{FF2B5EF4-FFF2-40B4-BE49-F238E27FC236}">
                <a16:creationId xmlns:a16="http://schemas.microsoft.com/office/drawing/2014/main" id="{F7D338C1-369A-9628-9D5B-19A218126FD3}"/>
              </a:ext>
            </a:extLst>
          </p:cNvPr>
          <p:cNvSpPr>
            <a:spLocks noGrp="1"/>
          </p:cNvSpPr>
          <p:nvPr>
            <p:ph type="sldNum" sz="quarter" idx="5"/>
          </p:nvPr>
        </p:nvSpPr>
        <p:spPr/>
        <p:txBody>
          <a:bodyPr/>
          <a:lstStyle/>
          <a:p>
            <a:fld id="{9D8F4014-75F9-474D-8DFA-11374318636E}" type="slidenum">
              <a:rPr lang="en-US" altLang="en-US" smtClean="0"/>
              <a:pPr/>
              <a:t>9</a:t>
            </a:fld>
            <a:endParaRPr lang="en-US" altLang="en-US" dirty="0"/>
          </a:p>
        </p:txBody>
      </p:sp>
    </p:spTree>
    <p:extLst>
      <p:ext uri="{BB962C8B-B14F-4D97-AF65-F5344CB8AC3E}">
        <p14:creationId xmlns:p14="http://schemas.microsoft.com/office/powerpoint/2010/main" val="598505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D8F4014-75F9-474D-8DFA-11374318636E}" type="slidenum">
              <a:rPr lang="en-US" altLang="en-US" smtClean="0"/>
              <a:pPr/>
              <a:t>10</a:t>
            </a:fld>
            <a:endParaRPr lang="en-US" altLang="en-US" dirty="0"/>
          </a:p>
        </p:txBody>
      </p:sp>
    </p:spTree>
    <p:extLst>
      <p:ext uri="{BB962C8B-B14F-4D97-AF65-F5344CB8AC3E}">
        <p14:creationId xmlns:p14="http://schemas.microsoft.com/office/powerpoint/2010/main" val="637674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Figure 3.6 Formation of acetyl-CoA occurs from the catabolism of carbohydrates, fats, and proteins. Acetyl-CoA is oxidized in the tricarboxylic acid cycle, which generates carbon dioxide, reduced coenzymes, and ATP.</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11</a:t>
            </a:fld>
            <a:endParaRPr lang="en-US" altLang="en-US" dirty="0"/>
          </a:p>
        </p:txBody>
      </p:sp>
    </p:spTree>
    <p:extLst>
      <p:ext uri="{BB962C8B-B14F-4D97-AF65-F5344CB8AC3E}">
        <p14:creationId xmlns:p14="http://schemas.microsoft.com/office/powerpoint/2010/main" val="201581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auto">
              <a:lnSpc>
                <a:spcPct val="12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Figure 3.8 The TCA cycle generates the reduced coenzymes NADH and FADH</a:t>
            </a:r>
            <a:r>
              <a:rPr lang="en-US" sz="1800" baseline="-25000" dirty="0">
                <a:solidFill>
                  <a:srgbClr val="000000"/>
                </a:solidFill>
                <a:effectLst/>
                <a:latin typeface="Times New Roman" panose="02020603050405020304" pitchFamily="18" charset="0"/>
                <a:ea typeface="Times New Roman" panose="02020603050405020304" pitchFamily="18" charset="0"/>
              </a:rPr>
              <a:t>2</a:t>
            </a:r>
            <a:r>
              <a:rPr lang="en-US" sz="1800" dirty="0">
                <a:solidFill>
                  <a:srgbClr val="000000"/>
                </a:solidFill>
                <a:effectLst/>
                <a:latin typeface="Times New Roman" panose="02020603050405020304" pitchFamily="18" charset="0"/>
                <a:ea typeface="Times New Roman" panose="02020603050405020304" pitchFamily="18" charset="0"/>
              </a:rPr>
              <a:t>. Oxidation of these coenzymes in the electron-transport chain releases energy that is used for the resynthesis of ATP. This process is called oxidative phosphorylation.</a:t>
            </a:r>
          </a:p>
          <a:p>
            <a:r>
              <a:rPr lang="en-US" sz="1800" dirty="0">
                <a:effectLst/>
                <a:latin typeface="Times New Roman" panose="02020603050405020304" pitchFamily="18" charset="0"/>
                <a:ea typeface="Times New Roman" panose="02020603050405020304" pitchFamily="18" charset="0"/>
              </a:rPr>
              <a:t>Reprinted by permission from M. Gleeson, "Biochemistry of Exercise," in </a:t>
            </a:r>
            <a:r>
              <a:rPr lang="en-US" sz="1800" i="1" dirty="0">
                <a:effectLst/>
                <a:latin typeface="Times New Roman" panose="02020603050405020304" pitchFamily="18" charset="0"/>
                <a:ea typeface="Times New Roman" panose="02020603050405020304" pitchFamily="18" charset="0"/>
              </a:rPr>
              <a:t>Nutrition in Sport,</a:t>
            </a:r>
            <a:r>
              <a:rPr lang="en-US" sz="1800" dirty="0">
                <a:effectLst/>
                <a:latin typeface="Times New Roman" panose="02020603050405020304" pitchFamily="18" charset="0"/>
                <a:ea typeface="Times New Roman" panose="02020603050405020304" pitchFamily="18" charset="0"/>
              </a:rPr>
              <a:t> edited by R.J. Maughan (Blackwell Science Ltd., 2000), 17-38; permission conveyed through Copyright Clearance Center, Inc.</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12</a:t>
            </a:fld>
            <a:endParaRPr lang="en-US" altLang="en-US" dirty="0"/>
          </a:p>
        </p:txBody>
      </p:sp>
    </p:spTree>
    <p:extLst>
      <p:ext uri="{BB962C8B-B14F-4D97-AF65-F5344CB8AC3E}">
        <p14:creationId xmlns:p14="http://schemas.microsoft.com/office/powerpoint/2010/main" val="26856840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Figure 3.9 Lipolysis in adipose tissue mobilizes free fatty acids, which enter the circulation and thus become available for muscle to use as a fuel for exercise. There are three different lipases involved in the breakdown of one triacylglycerol molecule. Insulin inhibits lipolysis.</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16</a:t>
            </a:fld>
            <a:endParaRPr lang="en-US" altLang="en-US" dirty="0"/>
          </a:p>
        </p:txBody>
      </p:sp>
    </p:spTree>
    <p:extLst>
      <p:ext uri="{BB962C8B-B14F-4D97-AF65-F5344CB8AC3E}">
        <p14:creationId xmlns:p14="http://schemas.microsoft.com/office/powerpoint/2010/main" val="2089430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Figure 3.10 Fatty acid uptake by skeletal muscle. ABP = albumin binding protein; FABP = fatty acid binding protein.; FAT = fatty acid transporter; IMTG = intramuscular triacylglycerol; HSL = hormone-sensitive lipase.</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18</a:t>
            </a:fld>
            <a:endParaRPr lang="en-US" altLang="en-US" dirty="0"/>
          </a:p>
        </p:txBody>
      </p:sp>
    </p:spTree>
    <p:extLst>
      <p:ext uri="{BB962C8B-B14F-4D97-AF65-F5344CB8AC3E}">
        <p14:creationId xmlns:p14="http://schemas.microsoft.com/office/powerpoint/2010/main" val="1957094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Figure 3.12 Carnitine aids the transport of long-chain FAs across the mitochondrial membrane. Inside the mitochondrion, carnitine is removed and fatty acyl-CoA is re-formed, which frees carnitine to diffuse back across the mitochondrial membrane into the cytoplasm.</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19</a:t>
            </a:fld>
            <a:endParaRPr lang="en-US" altLang="en-US" dirty="0"/>
          </a:p>
        </p:txBody>
      </p:sp>
    </p:spTree>
    <p:extLst>
      <p:ext uri="{BB962C8B-B14F-4D97-AF65-F5344CB8AC3E}">
        <p14:creationId xmlns:p14="http://schemas.microsoft.com/office/powerpoint/2010/main" val="688396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auto">
              <a:lnSpc>
                <a:spcPct val="120000"/>
              </a:lnSpc>
              <a:spcBef>
                <a:spcPts val="0"/>
              </a:spcBef>
              <a:spcAft>
                <a:spcPts val="0"/>
              </a:spcAft>
            </a:pPr>
            <a:r>
              <a:rPr lang="en-US" sz="1800" i="1" dirty="0">
                <a:solidFill>
                  <a:srgbClr val="000000"/>
                </a:solidFill>
                <a:effectLst/>
                <a:latin typeface="Times New Roman" panose="02020603050405020304" pitchFamily="18" charset="0"/>
                <a:ea typeface="Times New Roman" panose="02020603050405020304" pitchFamily="18" charset="0"/>
              </a:rPr>
              <a:t>Note:</a:t>
            </a:r>
            <a:r>
              <a:rPr lang="en-US" sz="1800" dirty="0">
                <a:solidFill>
                  <a:srgbClr val="000000"/>
                </a:solidFill>
                <a:effectLst/>
                <a:latin typeface="Times New Roman" panose="02020603050405020304" pitchFamily="18" charset="0"/>
                <a:ea typeface="Times New Roman" panose="02020603050405020304" pitchFamily="18" charset="0"/>
              </a:rPr>
              <a:t> Assumes a body mass of 80 kg (176 lb), a fat content of 15% of body mass, and a protein content of about 12% of body mass. The value for blood glucose includes the glucose content of extracellular fluid. The exercise times are the approximate times that these stores would last if they were the only source of energy available during exercise at marathon-running pace (equivalent to an energy expenditure of about 80 kJ [19 kcal]/min).</a:t>
            </a:r>
          </a:p>
          <a:p>
            <a:r>
              <a:rPr lang="en-US" sz="1800" dirty="0">
                <a:effectLst/>
                <a:latin typeface="Times New Roman" panose="02020603050405020304" pitchFamily="18" charset="0"/>
                <a:ea typeface="Times New Roman" panose="02020603050405020304" pitchFamily="18" charset="0"/>
              </a:rPr>
              <a:t>Reprinted by permission from M. Gleeson, "Biochemistry of Exercise," in </a:t>
            </a:r>
            <a:r>
              <a:rPr lang="en-US" sz="1800" i="1" dirty="0">
                <a:effectLst/>
                <a:latin typeface="Times New Roman" panose="02020603050405020304" pitchFamily="18" charset="0"/>
                <a:ea typeface="Times New Roman" panose="02020603050405020304" pitchFamily="18" charset="0"/>
              </a:rPr>
              <a:t>Nutrition in Sport,</a:t>
            </a:r>
            <a:r>
              <a:rPr lang="en-US" sz="1800" dirty="0">
                <a:effectLst/>
                <a:latin typeface="Times New Roman" panose="02020603050405020304" pitchFamily="18" charset="0"/>
                <a:ea typeface="Times New Roman" panose="02020603050405020304" pitchFamily="18" charset="0"/>
              </a:rPr>
              <a:t> edited by R.J. Maughan (Blackwell Science Ltd., 2000), 17-38; permission conveyed through Copyright Clearance Center, Inc.</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22</a:t>
            </a:fld>
            <a:endParaRPr lang="en-US" altLang="en-US" dirty="0"/>
          </a:p>
        </p:txBody>
      </p:sp>
    </p:spTree>
    <p:extLst>
      <p:ext uri="{BB962C8B-B14F-4D97-AF65-F5344CB8AC3E}">
        <p14:creationId xmlns:p14="http://schemas.microsoft.com/office/powerpoint/2010/main" val="41259671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Infographic 3.2 Energy sources for endurance and intense sports.</a:t>
            </a:r>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23</a:t>
            </a:fld>
            <a:endParaRPr lang="en-US" altLang="en-US" dirty="0"/>
          </a:p>
        </p:txBody>
      </p:sp>
    </p:spTree>
    <p:extLst>
      <p:ext uri="{BB962C8B-B14F-4D97-AF65-F5344CB8AC3E}">
        <p14:creationId xmlns:p14="http://schemas.microsoft.com/office/powerpoint/2010/main" val="1422164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D8F4014-75F9-474D-8DFA-11374318636E}" type="slidenum">
              <a:rPr lang="en-US" altLang="en-US" smtClean="0"/>
              <a:pPr/>
              <a:t>24</a:t>
            </a:fld>
            <a:endParaRPr lang="en-US" altLang="en-US" dirty="0"/>
          </a:p>
        </p:txBody>
      </p:sp>
    </p:spTree>
    <p:extLst>
      <p:ext uri="{BB962C8B-B14F-4D97-AF65-F5344CB8AC3E}">
        <p14:creationId xmlns:p14="http://schemas.microsoft.com/office/powerpoint/2010/main" val="17075301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auto">
              <a:lnSpc>
                <a:spcPct val="12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Figure 3.27 Changes in the relative contributions of the major fuel sources to ATP resynthesis during prolonged submaximal exercise at an intensity equivalent to about 60% of VO</a:t>
            </a:r>
            <a:r>
              <a:rPr lang="en-US" sz="1800" baseline="-25000" dirty="0">
                <a:solidFill>
                  <a:srgbClr val="000000"/>
                </a:solidFill>
                <a:effectLst/>
                <a:latin typeface="Times New Roman" panose="02020603050405020304" pitchFamily="18" charset="0"/>
                <a:ea typeface="Times New Roman" panose="02020603050405020304" pitchFamily="18" charset="0"/>
              </a:rPr>
              <a:t>2</a:t>
            </a:r>
            <a:r>
              <a:rPr lang="en-US" sz="1800" dirty="0">
                <a:solidFill>
                  <a:srgbClr val="000000"/>
                </a:solidFill>
                <a:effectLst/>
                <a:latin typeface="Times New Roman" panose="02020603050405020304" pitchFamily="18" charset="0"/>
                <a:ea typeface="Times New Roman" panose="02020603050405020304" pitchFamily="18" charset="0"/>
              </a:rPr>
              <a:t>max (approximately 10 times the resting metabolic rate).</a:t>
            </a:r>
          </a:p>
          <a:p>
            <a:r>
              <a:rPr lang="en-US" sz="1800" dirty="0">
                <a:effectLst/>
                <a:latin typeface="Times New Roman" panose="02020603050405020304" pitchFamily="18" charset="0"/>
                <a:ea typeface="Times New Roman" panose="02020603050405020304" pitchFamily="18" charset="0"/>
              </a:rPr>
              <a:t>Reprinted by permission from M. Gleeson, "Biochemistry of Exercise," in </a:t>
            </a:r>
            <a:r>
              <a:rPr lang="en-US" sz="1800" i="1" dirty="0">
                <a:effectLst/>
                <a:latin typeface="Times New Roman" panose="02020603050405020304" pitchFamily="18" charset="0"/>
                <a:ea typeface="Times New Roman" panose="02020603050405020304" pitchFamily="18" charset="0"/>
              </a:rPr>
              <a:t>Nutrition in Sport,</a:t>
            </a:r>
            <a:r>
              <a:rPr lang="en-US" sz="1800" dirty="0">
                <a:effectLst/>
                <a:latin typeface="Times New Roman" panose="02020603050405020304" pitchFamily="18" charset="0"/>
                <a:ea typeface="Times New Roman" panose="02020603050405020304" pitchFamily="18" charset="0"/>
              </a:rPr>
              <a:t> edited by R.J. Maughan (Blackwell Science Ltd., 2000), 17-38; permission conveyed through Copyright Clearance Center, Inc.</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31</a:t>
            </a:fld>
            <a:endParaRPr lang="en-US" altLang="en-US" dirty="0"/>
          </a:p>
        </p:txBody>
      </p:sp>
    </p:spTree>
    <p:extLst>
      <p:ext uri="{BB962C8B-B14F-4D97-AF65-F5344CB8AC3E}">
        <p14:creationId xmlns:p14="http://schemas.microsoft.com/office/powerpoint/2010/main" val="21936494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fontAlgn="auto">
              <a:lnSpc>
                <a:spcPct val="120000"/>
              </a:lnSpc>
              <a:spcBef>
                <a:spcPts val="0"/>
              </a:spcBef>
              <a:spcAft>
                <a:spcPts val="0"/>
              </a:spcAft>
            </a:pPr>
            <a:r>
              <a:rPr lang="en-US" sz="1800" dirty="0">
                <a:solidFill>
                  <a:srgbClr val="000000"/>
                </a:solidFill>
                <a:effectLst/>
                <a:latin typeface="Times New Roman" panose="02020603050405020304" pitchFamily="18" charset="0"/>
                <a:ea typeface="Times New Roman" panose="02020603050405020304" pitchFamily="18" charset="0"/>
              </a:rPr>
              <a:t>Figure 3.28 The contributions of different fuel sources to energy expenditure at three different exercise intensities.</a:t>
            </a:r>
          </a:p>
          <a:p>
            <a:r>
              <a:rPr lang="fr-FR" sz="1800" dirty="0" err="1">
                <a:effectLst/>
                <a:latin typeface="Times New Roman" panose="02020603050405020304" pitchFamily="18" charset="0"/>
                <a:ea typeface="Times New Roman" panose="02020603050405020304" pitchFamily="18" charset="0"/>
              </a:rPr>
              <a:t>Based</a:t>
            </a:r>
            <a:r>
              <a:rPr lang="fr-FR" sz="1800" dirty="0">
                <a:effectLst/>
                <a:latin typeface="Times New Roman" panose="02020603050405020304" pitchFamily="18" charset="0"/>
                <a:ea typeface="Times New Roman" panose="02020603050405020304" pitchFamily="18" charset="0"/>
              </a:rPr>
              <a:t> on </a:t>
            </a:r>
            <a:r>
              <a:rPr lang="fr-FR" sz="1800" dirty="0" err="1">
                <a:effectLst/>
                <a:latin typeface="Times New Roman" panose="02020603050405020304" pitchFamily="18" charset="0"/>
                <a:ea typeface="Times New Roman" panose="02020603050405020304" pitchFamily="18" charset="0"/>
              </a:rPr>
              <a:t>Romijn</a:t>
            </a:r>
            <a:r>
              <a:rPr lang="fr-FR" sz="1800" dirty="0">
                <a:effectLst/>
                <a:latin typeface="Times New Roman" panose="02020603050405020304" pitchFamily="18" charset="0"/>
                <a:ea typeface="Times New Roman" panose="02020603050405020304" pitchFamily="18" charset="0"/>
              </a:rPr>
              <a:t> et al. (1995).</a:t>
            </a:r>
            <a:endParaRPr lang="en-US" dirty="0"/>
          </a:p>
        </p:txBody>
      </p:sp>
      <p:sp>
        <p:nvSpPr>
          <p:cNvPr id="4" name="Slide Number Placeholder 3"/>
          <p:cNvSpPr>
            <a:spLocks noGrp="1"/>
          </p:cNvSpPr>
          <p:nvPr>
            <p:ph type="sldNum" sz="quarter" idx="5"/>
          </p:nvPr>
        </p:nvSpPr>
        <p:spPr/>
        <p:txBody>
          <a:bodyPr/>
          <a:lstStyle/>
          <a:p>
            <a:fld id="{9D8F4014-75F9-474D-8DFA-11374318636E}" type="slidenum">
              <a:rPr lang="en-US" altLang="en-US" smtClean="0"/>
              <a:pPr/>
              <a:t>32</a:t>
            </a:fld>
            <a:endParaRPr lang="en-US" altLang="en-US" dirty="0"/>
          </a:p>
        </p:txBody>
      </p:sp>
    </p:spTree>
    <p:extLst>
      <p:ext uri="{BB962C8B-B14F-4D97-AF65-F5344CB8AC3E}">
        <p14:creationId xmlns:p14="http://schemas.microsoft.com/office/powerpoint/2010/main" val="737739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D8F4014-75F9-474D-8DFA-11374318636E}" type="slidenum">
              <a:rPr lang="en-US" altLang="en-US" smtClean="0"/>
              <a:pPr/>
              <a:t>35</a:t>
            </a:fld>
            <a:endParaRPr lang="en-US" altLang="en-US" dirty="0"/>
          </a:p>
        </p:txBody>
      </p:sp>
    </p:spTree>
    <p:extLst>
      <p:ext uri="{BB962C8B-B14F-4D97-AF65-F5344CB8AC3E}">
        <p14:creationId xmlns:p14="http://schemas.microsoft.com/office/powerpoint/2010/main" val="10373269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387158"/>
            <a:ext cx="9144000" cy="1866319"/>
          </a:xfrm>
          <a:prstGeom prst="rect">
            <a:avLst/>
          </a:prstGeom>
        </p:spPr>
        <p:txBody>
          <a:bodyPr anchor="t"/>
          <a:lstStyle>
            <a:lvl1pPr algn="ctr">
              <a:defRPr sz="6000" b="1" i="0" cap="all" baseline="0">
                <a:ln>
                  <a:noFill/>
                </a:ln>
                <a:solidFill>
                  <a:srgbClr val="3766BC"/>
                </a:solidFill>
                <a:latin typeface="Helvetica Neue Condensed" charset="0"/>
              </a:defRPr>
            </a:lvl1pPr>
          </a:lstStyle>
          <a:p>
            <a:r>
              <a:rPr lang="en-US"/>
              <a:t>Click to edit Master title style</a:t>
            </a:r>
            <a:endParaRPr lang="en-US" dirty="0"/>
          </a:p>
        </p:txBody>
      </p:sp>
      <p:sp>
        <p:nvSpPr>
          <p:cNvPr id="3" name="Subtitle 2"/>
          <p:cNvSpPr>
            <a:spLocks noGrp="1"/>
          </p:cNvSpPr>
          <p:nvPr>
            <p:ph type="subTitle" idx="1"/>
          </p:nvPr>
        </p:nvSpPr>
        <p:spPr>
          <a:xfrm>
            <a:off x="1524000" y="1975134"/>
            <a:ext cx="9144000" cy="412024"/>
          </a:xfrm>
        </p:spPr>
        <p:txBody>
          <a:bodyPr>
            <a:normAutofit/>
          </a:bodyPr>
          <a:lstStyle>
            <a:lvl1pPr marL="0" indent="0" algn="ctr">
              <a:buNone/>
              <a:defRPr sz="2200" cap="all" baseline="0">
                <a:solidFill>
                  <a:srgbClr val="6A6A6A"/>
                </a:solidFill>
                <a:latin typeface="Helvetica Neue"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8" name="Content Placeholder 7"/>
          <p:cNvSpPr>
            <a:spLocks noGrp="1"/>
          </p:cNvSpPr>
          <p:nvPr>
            <p:ph sz="quarter" idx="10"/>
          </p:nvPr>
        </p:nvSpPr>
        <p:spPr>
          <a:xfrm>
            <a:off x="0" y="5845552"/>
            <a:ext cx="12192000" cy="457277"/>
          </a:xfrm>
        </p:spPr>
        <p:txBody>
          <a:bodyPr>
            <a:normAutofit/>
          </a:bodyPr>
          <a:lstStyle>
            <a:lvl1pPr marL="0" indent="0" algn="ctr">
              <a:buFontTx/>
              <a:buNone/>
              <a:defRPr sz="1800" baseline="0">
                <a:solidFill>
                  <a:srgbClr val="D7D7D7"/>
                </a:solidFill>
              </a:defRPr>
            </a:lvl1pPr>
          </a:lstStyle>
          <a:p>
            <a:pPr lvl="0"/>
            <a:r>
              <a:rPr lang="en-US"/>
              <a:t>Edit Master text styles</a:t>
            </a:r>
          </a:p>
        </p:txBody>
      </p:sp>
    </p:spTree>
    <p:extLst>
      <p:ext uri="{BB962C8B-B14F-4D97-AF65-F5344CB8AC3E}">
        <p14:creationId xmlns:p14="http://schemas.microsoft.com/office/powerpoint/2010/main" val="3820231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969560"/>
            <a:ext cx="10515600" cy="409790"/>
          </a:xfrm>
          <a:prstGeom prst="rect">
            <a:avLst/>
          </a:prstGeom>
        </p:spPr>
        <p:txBody>
          <a:bodyPr lIns="0" tIns="0" rIns="0" bIns="0">
            <a:noAutofit/>
          </a:bodyPr>
          <a:lstStyle>
            <a:lvl1pPr algn="ctr">
              <a:defRPr sz="3800" b="1" i="0" cap="none" baseline="0">
                <a:solidFill>
                  <a:srgbClr val="3766BC"/>
                </a:solidFill>
                <a:latin typeface="Helvetica Neue Condensed" charset="0"/>
              </a:defRPr>
            </a:lvl1pPr>
          </a:lstStyle>
          <a:p>
            <a:r>
              <a:rPr lang="en-US"/>
              <a:t>Click to edit Master title style</a:t>
            </a:r>
            <a:endParaRPr lang="en-US" dirty="0"/>
          </a:p>
        </p:txBody>
      </p:sp>
      <p:sp>
        <p:nvSpPr>
          <p:cNvPr id="3" name="Content Placeholder 2"/>
          <p:cNvSpPr>
            <a:spLocks noGrp="1"/>
          </p:cNvSpPr>
          <p:nvPr>
            <p:ph idx="1"/>
          </p:nvPr>
        </p:nvSpPr>
        <p:spPr>
          <a:xfrm>
            <a:off x="838200" y="1807919"/>
            <a:ext cx="10515600" cy="4168338"/>
          </a:xfrm>
        </p:spPr>
        <p:txBody>
          <a:bodyPr>
            <a:noAutofit/>
          </a:bodyPr>
          <a:lstStyle>
            <a:lvl1pPr>
              <a:defRPr b="1" baseline="0">
                <a:latin typeface="Helvetica" pitchFamily="34" charset="0"/>
              </a:defRPr>
            </a:lvl1pPr>
            <a:lvl2pPr>
              <a:defRPr b="1" baseline="0">
                <a:latin typeface="Helvetica" pitchFamily="34" charset="0"/>
              </a:defRPr>
            </a:lvl2pPr>
            <a:lvl3pPr>
              <a:defRPr b="1">
                <a:latin typeface="Helvetica" pitchFamily="34" charset="0"/>
              </a:defRPr>
            </a:lvl3pPr>
            <a:lvl4pPr>
              <a:defRPr b="1" baseline="0">
                <a:latin typeface="Helvetica" pitchFamily="34" charset="0"/>
              </a:defRPr>
            </a:lvl4pPr>
            <a:lvl5pPr>
              <a:defRPr b="1">
                <a:latin typeface="Helvetica"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38977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41954"/>
            <a:ext cx="5181600" cy="4134303"/>
          </a:xfrm>
        </p:spPr>
        <p:txBody>
          <a:bodyPr>
            <a:noAutofit/>
          </a:bodyPr>
          <a:lstStyle>
            <a:lvl1pPr>
              <a:defRPr b="1">
                <a:latin typeface="Helvetica" pitchFamily="34" charset="0"/>
              </a:defRPr>
            </a:lvl1pPr>
            <a:lvl2pPr>
              <a:defRPr b="1">
                <a:latin typeface="Helvetica" pitchFamily="34" charset="0"/>
              </a:defRPr>
            </a:lvl2pPr>
            <a:lvl3pPr>
              <a:defRPr b="1">
                <a:latin typeface="Helvetica" pitchFamily="34" charset="0"/>
              </a:defRPr>
            </a:lvl3pPr>
            <a:lvl4pPr>
              <a:defRPr b="1">
                <a:latin typeface="Helvetica" pitchFamily="34" charset="0"/>
              </a:defRPr>
            </a:lvl4pPr>
            <a:lvl5pPr>
              <a:defRPr b="1">
                <a:latin typeface="Helvetica"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41953"/>
            <a:ext cx="5181600" cy="4134303"/>
          </a:xfrm>
        </p:spPr>
        <p:txBody>
          <a:bodyPr>
            <a:noAutofit/>
          </a:bodyPr>
          <a:lstStyle>
            <a:lvl1pPr>
              <a:defRPr b="1">
                <a:latin typeface="Helvetica" pitchFamily="34" charset="0"/>
              </a:defRPr>
            </a:lvl1pPr>
            <a:lvl2pPr>
              <a:defRPr b="1">
                <a:latin typeface="Helvetica" pitchFamily="34" charset="0"/>
              </a:defRPr>
            </a:lvl2pPr>
            <a:lvl3pPr>
              <a:defRPr b="1">
                <a:latin typeface="Helvetica" pitchFamily="34" charset="0"/>
              </a:defRPr>
            </a:lvl3pPr>
            <a:lvl4pPr>
              <a:defRPr b="1">
                <a:latin typeface="Helvetica" pitchFamily="34" charset="0"/>
              </a:defRPr>
            </a:lvl4pPr>
            <a:lvl5pPr>
              <a:defRPr b="1">
                <a:latin typeface="Helvetica"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1"/>
          <p:cNvSpPr>
            <a:spLocks noGrp="1"/>
          </p:cNvSpPr>
          <p:nvPr>
            <p:ph type="title"/>
          </p:nvPr>
        </p:nvSpPr>
        <p:spPr>
          <a:xfrm>
            <a:off x="838200" y="969560"/>
            <a:ext cx="10515600" cy="409790"/>
          </a:xfrm>
          <a:prstGeom prst="rect">
            <a:avLst/>
          </a:prstGeom>
        </p:spPr>
        <p:txBody>
          <a:bodyPr lIns="0" tIns="0" rIns="0" bIns="0">
            <a:normAutofit/>
          </a:bodyPr>
          <a:lstStyle>
            <a:lvl1pPr algn="ctr">
              <a:defRPr sz="3800" b="1" i="0" baseline="0">
                <a:solidFill>
                  <a:srgbClr val="3766BC"/>
                </a:solidFill>
                <a:latin typeface="Helvetica Neue Condensed" charset="0"/>
              </a:defRPr>
            </a:lvl1pPr>
          </a:lstStyle>
          <a:p>
            <a:r>
              <a:rPr lang="en-US" dirty="0"/>
              <a:t>Click to edit Master title style</a:t>
            </a:r>
          </a:p>
        </p:txBody>
      </p:sp>
    </p:spTree>
    <p:extLst>
      <p:ext uri="{BB962C8B-B14F-4D97-AF65-F5344CB8AC3E}">
        <p14:creationId xmlns:p14="http://schemas.microsoft.com/office/powerpoint/2010/main" val="2105059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A37BA7D-B68D-4CAB-B007-9C48419216CD}" type="datetimeFigureOut">
              <a:rPr lang="en-US" altLang="en-US"/>
              <a:pPr>
                <a:defRPr/>
              </a:pPr>
              <a:t>10/6/25</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dirty="0"/>
          </a:p>
        </p:txBody>
      </p:sp>
      <p:sp>
        <p:nvSpPr>
          <p:cNvPr id="6" name="Slide Number Placeholder 5"/>
          <p:cNvSpPr>
            <a:spLocks noGrp="1"/>
          </p:cNvSpPr>
          <p:nvPr>
            <p:ph type="sldNum" sz="quarter" idx="12"/>
          </p:nvPr>
        </p:nvSpPr>
        <p:spPr/>
        <p:txBody>
          <a:bodyPr/>
          <a:lstStyle>
            <a:lvl1pPr>
              <a:defRPr/>
            </a:lvl1pPr>
          </a:lstStyle>
          <a:p>
            <a:fld id="{217474A3-2782-4698-B0C3-200C78EED7DD}" type="slidenum">
              <a:rPr lang="en-US" altLang="en-US"/>
              <a:pPr/>
              <a:t>‹#›</a:t>
            </a:fld>
            <a:endParaRPr lang="en-US" altLang="en-US" dirty="0"/>
          </a:p>
        </p:txBody>
      </p:sp>
    </p:spTree>
    <p:extLst>
      <p:ext uri="{BB962C8B-B14F-4D97-AF65-F5344CB8AC3E}">
        <p14:creationId xmlns:p14="http://schemas.microsoft.com/office/powerpoint/2010/main" val="3754330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06D9FC19-6F6B-40BB-A551-5B23405E1A22}" type="datetimeFigureOut">
              <a:rPr lang="en-US" altLang="en-US"/>
              <a:pPr>
                <a:defRPr/>
              </a:pPr>
              <a:t>10/6/25</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dirty="0"/>
          </a:p>
        </p:txBody>
      </p:sp>
      <p:sp>
        <p:nvSpPr>
          <p:cNvPr id="6" name="Slide Number Placeholder 5"/>
          <p:cNvSpPr>
            <a:spLocks noGrp="1"/>
          </p:cNvSpPr>
          <p:nvPr>
            <p:ph type="sldNum" sz="quarter" idx="12"/>
          </p:nvPr>
        </p:nvSpPr>
        <p:spPr/>
        <p:txBody>
          <a:bodyPr/>
          <a:lstStyle>
            <a:lvl1pPr>
              <a:defRPr/>
            </a:lvl1pPr>
          </a:lstStyle>
          <a:p>
            <a:fld id="{AD8DB88A-3BFC-43D6-A0B9-1F9382ED257F}" type="slidenum">
              <a:rPr lang="en-US" altLang="en-US"/>
              <a:pPr/>
              <a:t>‹#›</a:t>
            </a:fld>
            <a:endParaRPr lang="en-US" altLang="en-US" dirty="0"/>
          </a:p>
        </p:txBody>
      </p:sp>
    </p:spTree>
    <p:extLst>
      <p:ext uri="{BB962C8B-B14F-4D97-AF65-F5344CB8AC3E}">
        <p14:creationId xmlns:p14="http://schemas.microsoft.com/office/powerpoint/2010/main" val="3042760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8E08C940-C326-4E22-A072-F58D9986B6CC}" type="datetimeFigureOut">
              <a:rPr lang="en-US" altLang="en-US"/>
              <a:pPr>
                <a:defRPr/>
              </a:pPr>
              <a:t>10/6/25</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dirty="0"/>
          </a:p>
        </p:txBody>
      </p:sp>
      <p:sp>
        <p:nvSpPr>
          <p:cNvPr id="6" name="Slide Number Placeholder 5"/>
          <p:cNvSpPr>
            <a:spLocks noGrp="1"/>
          </p:cNvSpPr>
          <p:nvPr>
            <p:ph type="sldNum" sz="quarter" idx="12"/>
          </p:nvPr>
        </p:nvSpPr>
        <p:spPr/>
        <p:txBody>
          <a:bodyPr/>
          <a:lstStyle>
            <a:lvl1pPr>
              <a:defRPr/>
            </a:lvl1pPr>
          </a:lstStyle>
          <a:p>
            <a:fld id="{2AC6C458-612D-410B-A23A-38C22B1AD289}" type="slidenum">
              <a:rPr lang="en-US" altLang="en-US"/>
              <a:pPr/>
              <a:t>‹#›</a:t>
            </a:fld>
            <a:endParaRPr lang="en-US" altLang="en-US" dirty="0"/>
          </a:p>
        </p:txBody>
      </p:sp>
    </p:spTree>
    <p:extLst>
      <p:ext uri="{BB962C8B-B14F-4D97-AF65-F5344CB8AC3E}">
        <p14:creationId xmlns:p14="http://schemas.microsoft.com/office/powerpoint/2010/main" val="3925558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0B050E1-B9F5-47B8-8A5F-7ADCF818B579}" type="datetimeFigureOut">
              <a:rPr lang="en-US" altLang="en-US"/>
              <a:pPr>
                <a:defRPr/>
              </a:pPr>
              <a:t>10/6/25</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dirty="0"/>
          </a:p>
        </p:txBody>
      </p:sp>
      <p:sp>
        <p:nvSpPr>
          <p:cNvPr id="7" name="Slide Number Placeholder 5"/>
          <p:cNvSpPr>
            <a:spLocks noGrp="1"/>
          </p:cNvSpPr>
          <p:nvPr>
            <p:ph type="sldNum" sz="quarter" idx="12"/>
          </p:nvPr>
        </p:nvSpPr>
        <p:spPr/>
        <p:txBody>
          <a:bodyPr/>
          <a:lstStyle>
            <a:lvl1pPr>
              <a:defRPr/>
            </a:lvl1pPr>
          </a:lstStyle>
          <a:p>
            <a:fld id="{728573AA-BCB7-4BEE-8B0C-22CEC8BA2796}" type="slidenum">
              <a:rPr lang="en-US" altLang="en-US"/>
              <a:pPr/>
              <a:t>‹#›</a:t>
            </a:fld>
            <a:endParaRPr lang="en-US" altLang="en-US" dirty="0"/>
          </a:p>
        </p:txBody>
      </p:sp>
    </p:spTree>
    <p:extLst>
      <p:ext uri="{BB962C8B-B14F-4D97-AF65-F5344CB8AC3E}">
        <p14:creationId xmlns:p14="http://schemas.microsoft.com/office/powerpoint/2010/main" val="2546376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1056B03A-8A4D-4B18-85EA-C920101115C2}" type="datetimeFigureOut">
              <a:rPr lang="en-US" altLang="en-US"/>
              <a:pPr>
                <a:defRPr/>
              </a:pPr>
              <a:t>10/6/25</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endParaRPr lang="en-US" altLang="en-US" dirty="0"/>
          </a:p>
        </p:txBody>
      </p:sp>
      <p:sp>
        <p:nvSpPr>
          <p:cNvPr id="9" name="Slide Number Placeholder 5"/>
          <p:cNvSpPr>
            <a:spLocks noGrp="1"/>
          </p:cNvSpPr>
          <p:nvPr>
            <p:ph type="sldNum" sz="quarter" idx="12"/>
          </p:nvPr>
        </p:nvSpPr>
        <p:spPr/>
        <p:txBody>
          <a:bodyPr/>
          <a:lstStyle>
            <a:lvl1pPr>
              <a:defRPr/>
            </a:lvl1pPr>
          </a:lstStyle>
          <a:p>
            <a:fld id="{891E2BBD-6DFD-4051-B524-3C412915A2BF}" type="slidenum">
              <a:rPr lang="en-US" altLang="en-US"/>
              <a:pPr/>
              <a:t>‹#›</a:t>
            </a:fld>
            <a:endParaRPr lang="en-US" altLang="en-US" dirty="0"/>
          </a:p>
        </p:txBody>
      </p:sp>
    </p:spTree>
    <p:extLst>
      <p:ext uri="{BB962C8B-B14F-4D97-AF65-F5344CB8AC3E}">
        <p14:creationId xmlns:p14="http://schemas.microsoft.com/office/powerpoint/2010/main" val="3185609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623BF81C-7F74-4E4D-BD97-843E430D1755}" type="datetimeFigureOut">
              <a:rPr lang="en-US" altLang="en-US"/>
              <a:pPr>
                <a:defRPr/>
              </a:pPr>
              <a:t>10/6/25</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endParaRPr lang="en-US" altLang="en-US" dirty="0"/>
          </a:p>
        </p:txBody>
      </p:sp>
      <p:sp>
        <p:nvSpPr>
          <p:cNvPr id="5" name="Slide Number Placeholder 5"/>
          <p:cNvSpPr>
            <a:spLocks noGrp="1"/>
          </p:cNvSpPr>
          <p:nvPr>
            <p:ph type="sldNum" sz="quarter" idx="12"/>
          </p:nvPr>
        </p:nvSpPr>
        <p:spPr/>
        <p:txBody>
          <a:bodyPr/>
          <a:lstStyle>
            <a:lvl1pPr>
              <a:defRPr/>
            </a:lvl1pPr>
          </a:lstStyle>
          <a:p>
            <a:fld id="{1981CFFC-F819-4CCF-95AB-0B72F07DC821}" type="slidenum">
              <a:rPr lang="en-US" altLang="en-US"/>
              <a:pPr/>
              <a:t>‹#›</a:t>
            </a:fld>
            <a:endParaRPr lang="en-US" altLang="en-US" dirty="0"/>
          </a:p>
        </p:txBody>
      </p:sp>
    </p:spTree>
    <p:extLst>
      <p:ext uri="{BB962C8B-B14F-4D97-AF65-F5344CB8AC3E}">
        <p14:creationId xmlns:p14="http://schemas.microsoft.com/office/powerpoint/2010/main" val="3729133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5BAB519A-78B7-4C0F-8A15-E9B5323AC18E}" type="datetimeFigureOut">
              <a:rPr lang="en-US" altLang="en-US"/>
              <a:pPr>
                <a:defRPr/>
              </a:pPr>
              <a:t>10/6/25</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endParaRPr lang="en-US" altLang="en-US" dirty="0"/>
          </a:p>
        </p:txBody>
      </p:sp>
      <p:sp>
        <p:nvSpPr>
          <p:cNvPr id="4" name="Slide Number Placeholder 5"/>
          <p:cNvSpPr>
            <a:spLocks noGrp="1"/>
          </p:cNvSpPr>
          <p:nvPr>
            <p:ph type="sldNum" sz="quarter" idx="12"/>
          </p:nvPr>
        </p:nvSpPr>
        <p:spPr/>
        <p:txBody>
          <a:bodyPr/>
          <a:lstStyle>
            <a:lvl1pPr>
              <a:defRPr/>
            </a:lvl1pPr>
          </a:lstStyle>
          <a:p>
            <a:fld id="{3FAA1434-A6A6-46B9-BAF2-FED71B7A5BEC}" type="slidenum">
              <a:rPr lang="en-US" altLang="en-US"/>
              <a:pPr/>
              <a:t>‹#›</a:t>
            </a:fld>
            <a:endParaRPr lang="en-US" altLang="en-US" dirty="0"/>
          </a:p>
        </p:txBody>
      </p:sp>
    </p:spTree>
    <p:extLst>
      <p:ext uri="{BB962C8B-B14F-4D97-AF65-F5344CB8AC3E}">
        <p14:creationId xmlns:p14="http://schemas.microsoft.com/office/powerpoint/2010/main" val="2080850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C56E29B-72B0-4DFE-BAF8-4FA4CD0AE990}" type="datetimeFigureOut">
              <a:rPr lang="en-US" altLang="en-US"/>
              <a:pPr>
                <a:defRPr/>
              </a:pPr>
              <a:t>10/6/25</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dirty="0"/>
          </a:p>
        </p:txBody>
      </p:sp>
      <p:sp>
        <p:nvSpPr>
          <p:cNvPr id="7" name="Slide Number Placeholder 5"/>
          <p:cNvSpPr>
            <a:spLocks noGrp="1"/>
          </p:cNvSpPr>
          <p:nvPr>
            <p:ph type="sldNum" sz="quarter" idx="12"/>
          </p:nvPr>
        </p:nvSpPr>
        <p:spPr/>
        <p:txBody>
          <a:bodyPr/>
          <a:lstStyle>
            <a:lvl1pPr>
              <a:defRPr/>
            </a:lvl1pPr>
          </a:lstStyle>
          <a:p>
            <a:fld id="{E4F52ED4-BC79-47BF-8A23-39D94FF7F8D7}" type="slidenum">
              <a:rPr lang="en-US" altLang="en-US"/>
              <a:pPr/>
              <a:t>‹#›</a:t>
            </a:fld>
            <a:endParaRPr lang="en-US" altLang="en-US" dirty="0"/>
          </a:p>
        </p:txBody>
      </p:sp>
    </p:spTree>
    <p:extLst>
      <p:ext uri="{BB962C8B-B14F-4D97-AF65-F5344CB8AC3E}">
        <p14:creationId xmlns:p14="http://schemas.microsoft.com/office/powerpoint/2010/main" val="41290217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63273E4-1673-4F49-A000-75434E831798}" type="datetimeFigureOut">
              <a:rPr lang="en-US" altLang="en-US"/>
              <a:pPr>
                <a:defRPr/>
              </a:pPr>
              <a:t>10/6/25</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endParaRPr lang="en-US" altLang="en-US" dirty="0"/>
          </a:p>
        </p:txBody>
      </p:sp>
      <p:sp>
        <p:nvSpPr>
          <p:cNvPr id="7" name="Slide Number Placeholder 5"/>
          <p:cNvSpPr>
            <a:spLocks noGrp="1"/>
          </p:cNvSpPr>
          <p:nvPr>
            <p:ph type="sldNum" sz="quarter" idx="12"/>
          </p:nvPr>
        </p:nvSpPr>
        <p:spPr/>
        <p:txBody>
          <a:bodyPr/>
          <a:lstStyle>
            <a:lvl1pPr>
              <a:defRPr/>
            </a:lvl1pPr>
          </a:lstStyle>
          <a:p>
            <a:fld id="{F52C659B-36D2-41BC-8F83-C5BFD5B89924}" type="slidenum">
              <a:rPr lang="en-US" altLang="en-US"/>
              <a:pPr/>
              <a:t>‹#›</a:t>
            </a:fld>
            <a:endParaRPr lang="en-US" altLang="en-US" dirty="0"/>
          </a:p>
        </p:txBody>
      </p:sp>
    </p:spTree>
    <p:extLst>
      <p:ext uri="{BB962C8B-B14F-4D97-AF65-F5344CB8AC3E}">
        <p14:creationId xmlns:p14="http://schemas.microsoft.com/office/powerpoint/2010/main" val="329168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1297C10-F4CF-4AAF-9394-2137F383A334}" type="datetimeFigureOut">
              <a:rPr lang="en-US" altLang="en-US"/>
              <a:pPr>
                <a:defRPr/>
              </a:pPr>
              <a:t>10/6/25</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dirty="0"/>
          </a:p>
        </p:txBody>
      </p:sp>
      <p:sp>
        <p:nvSpPr>
          <p:cNvPr id="6" name="Slide Number Placeholder 5"/>
          <p:cNvSpPr>
            <a:spLocks noGrp="1"/>
          </p:cNvSpPr>
          <p:nvPr>
            <p:ph type="sldNum" sz="quarter" idx="12"/>
          </p:nvPr>
        </p:nvSpPr>
        <p:spPr/>
        <p:txBody>
          <a:bodyPr/>
          <a:lstStyle>
            <a:lvl1pPr>
              <a:defRPr/>
            </a:lvl1pPr>
          </a:lstStyle>
          <a:p>
            <a:fld id="{2110FCE6-E227-4E91-84F8-5EF6FA89DEE0}" type="slidenum">
              <a:rPr lang="en-US" altLang="en-US"/>
              <a:pPr/>
              <a:t>‹#›</a:t>
            </a:fld>
            <a:endParaRPr lang="en-US" altLang="en-US" dirty="0"/>
          </a:p>
        </p:txBody>
      </p:sp>
    </p:spTree>
    <p:extLst>
      <p:ext uri="{BB962C8B-B14F-4D97-AF65-F5344CB8AC3E}">
        <p14:creationId xmlns:p14="http://schemas.microsoft.com/office/powerpoint/2010/main" val="32762175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6566095-A1A3-4C98-A61E-8857A55537CF}" type="datetimeFigureOut">
              <a:rPr lang="en-US" altLang="en-US"/>
              <a:pPr>
                <a:defRPr/>
              </a:pPr>
              <a:t>10/6/25</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endParaRPr lang="en-US" altLang="en-US" dirty="0"/>
          </a:p>
        </p:txBody>
      </p:sp>
      <p:sp>
        <p:nvSpPr>
          <p:cNvPr id="6" name="Slide Number Placeholder 5"/>
          <p:cNvSpPr>
            <a:spLocks noGrp="1"/>
          </p:cNvSpPr>
          <p:nvPr>
            <p:ph type="sldNum" sz="quarter" idx="12"/>
          </p:nvPr>
        </p:nvSpPr>
        <p:spPr/>
        <p:txBody>
          <a:bodyPr/>
          <a:lstStyle>
            <a:lvl1pPr>
              <a:defRPr/>
            </a:lvl1pPr>
          </a:lstStyle>
          <a:p>
            <a:fld id="{C1A75FD8-31B5-4DD0-A600-3D54C457EDB7}" type="slidenum">
              <a:rPr lang="en-US" altLang="en-US"/>
              <a:pPr/>
              <a:t>‹#›</a:t>
            </a:fld>
            <a:endParaRPr lang="en-US" altLang="en-US" dirty="0"/>
          </a:p>
        </p:txBody>
      </p:sp>
    </p:spTree>
    <p:extLst>
      <p:ext uri="{BB962C8B-B14F-4D97-AF65-F5344CB8AC3E}">
        <p14:creationId xmlns:p14="http://schemas.microsoft.com/office/powerpoint/2010/main" val="1136197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3.png"/><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7" name="Title Placeholder 8"/>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Franklin Gothic Medium" pitchFamily="34" charset="0"/>
        </a:defRPr>
      </a:lvl2pPr>
      <a:lvl3pPr algn="l" rtl="0" eaLnBrk="0" fontAlgn="base" hangingPunct="0">
        <a:lnSpc>
          <a:spcPct val="90000"/>
        </a:lnSpc>
        <a:spcBef>
          <a:spcPct val="0"/>
        </a:spcBef>
        <a:spcAft>
          <a:spcPct val="0"/>
        </a:spcAft>
        <a:defRPr sz="4400">
          <a:solidFill>
            <a:schemeClr val="tx1"/>
          </a:solidFill>
          <a:latin typeface="Franklin Gothic Medium" pitchFamily="34" charset="0"/>
        </a:defRPr>
      </a:lvl3pPr>
      <a:lvl4pPr algn="l" rtl="0" eaLnBrk="0" fontAlgn="base" hangingPunct="0">
        <a:lnSpc>
          <a:spcPct val="90000"/>
        </a:lnSpc>
        <a:spcBef>
          <a:spcPct val="0"/>
        </a:spcBef>
        <a:spcAft>
          <a:spcPct val="0"/>
        </a:spcAft>
        <a:defRPr sz="4400">
          <a:solidFill>
            <a:schemeClr val="tx1"/>
          </a:solidFill>
          <a:latin typeface="Franklin Gothic Medium" pitchFamily="34" charset="0"/>
        </a:defRPr>
      </a:lvl4pPr>
      <a:lvl5pPr algn="l" rtl="0" eaLnBrk="0" fontAlgn="base" hangingPunct="0">
        <a:lnSpc>
          <a:spcPct val="90000"/>
        </a:lnSpc>
        <a:spcBef>
          <a:spcPct val="0"/>
        </a:spcBef>
        <a:spcAft>
          <a:spcPct val="0"/>
        </a:spcAft>
        <a:defRPr sz="4400">
          <a:solidFill>
            <a:schemeClr val="tx1"/>
          </a:solidFill>
          <a:latin typeface="Franklin Gothic Medium" pitchFamily="34" charset="0"/>
        </a:defRPr>
      </a:lvl5pPr>
      <a:lvl6pPr marL="457200" algn="l" rtl="0" fontAlgn="base">
        <a:lnSpc>
          <a:spcPct val="90000"/>
        </a:lnSpc>
        <a:spcBef>
          <a:spcPct val="0"/>
        </a:spcBef>
        <a:spcAft>
          <a:spcPct val="0"/>
        </a:spcAft>
        <a:defRPr sz="4400">
          <a:solidFill>
            <a:schemeClr val="tx1"/>
          </a:solidFill>
          <a:latin typeface="Franklin Gothic Medium" pitchFamily="34" charset="0"/>
        </a:defRPr>
      </a:lvl6pPr>
      <a:lvl7pPr marL="914400" algn="l" rtl="0" fontAlgn="base">
        <a:lnSpc>
          <a:spcPct val="90000"/>
        </a:lnSpc>
        <a:spcBef>
          <a:spcPct val="0"/>
        </a:spcBef>
        <a:spcAft>
          <a:spcPct val="0"/>
        </a:spcAft>
        <a:defRPr sz="4400">
          <a:solidFill>
            <a:schemeClr val="tx1"/>
          </a:solidFill>
          <a:latin typeface="Franklin Gothic Medium" pitchFamily="34" charset="0"/>
        </a:defRPr>
      </a:lvl7pPr>
      <a:lvl8pPr marL="1371600" algn="l" rtl="0" fontAlgn="base">
        <a:lnSpc>
          <a:spcPct val="90000"/>
        </a:lnSpc>
        <a:spcBef>
          <a:spcPct val="0"/>
        </a:spcBef>
        <a:spcAft>
          <a:spcPct val="0"/>
        </a:spcAft>
        <a:defRPr sz="4400">
          <a:solidFill>
            <a:schemeClr val="tx1"/>
          </a:solidFill>
          <a:latin typeface="Franklin Gothic Medium" pitchFamily="34" charset="0"/>
        </a:defRPr>
      </a:lvl8pPr>
      <a:lvl9pPr marL="1828800" algn="l" rtl="0" fontAlgn="base">
        <a:lnSpc>
          <a:spcPct val="90000"/>
        </a:lnSpc>
        <a:spcBef>
          <a:spcPct val="0"/>
        </a:spcBef>
        <a:spcAft>
          <a:spcPct val="0"/>
        </a:spcAft>
        <a:defRPr sz="4400">
          <a:solidFill>
            <a:schemeClr val="tx1"/>
          </a:solidFill>
          <a:latin typeface="Franklin Gothic Medium"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latin typeface="Calibri" pitchFamily="34" charset="0"/>
              </a:defRPr>
            </a:lvl1pPr>
          </a:lstStyle>
          <a:p>
            <a:pPr>
              <a:defRPr/>
            </a:pPr>
            <a:fld id="{BE4AE11F-9285-4F6F-A6B2-1A6388682792}" type="datetimeFigureOut">
              <a:rPr lang="en-US" altLang="en-US"/>
              <a:pPr>
                <a:defRPr/>
              </a:pPr>
              <a:t>10/6/25</a:t>
            </a:fld>
            <a:endParaRPr lang="en-US" alt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latin typeface="Calibri" pitchFamily="34" charset="0"/>
              </a:defRPr>
            </a:lvl1pPr>
          </a:lstStyle>
          <a:p>
            <a:pPr>
              <a:defRPr/>
            </a:pPr>
            <a:endParaRPr lang="en-US" alt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A8AA81F6-E4F9-4273-BDEA-24C02A580AF1}" type="slidenum">
              <a:rPr lang="en-US" altLang="en-US"/>
              <a:pPr/>
              <a:t>‹#›</a:t>
            </a:fld>
            <a:endParaRPr lang="en-US" altLang="en-US" dirty="0"/>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rtl="0" eaLnBrk="0" fontAlgn="base" hangingPunct="0">
        <a:lnSpc>
          <a:spcPct val="90000"/>
        </a:lnSpc>
        <a:spcBef>
          <a:spcPct val="0"/>
        </a:spcBef>
        <a:spcAft>
          <a:spcPct val="0"/>
        </a:spcAft>
        <a:defRPr sz="3800" kern="1200">
          <a:solidFill>
            <a:srgbClr val="3766BC"/>
          </a:solidFill>
          <a:latin typeface="Helvetica Neue Condensed" charset="0"/>
          <a:ea typeface="+mj-ea"/>
          <a:cs typeface="+mj-cs"/>
        </a:defRPr>
      </a:lvl1pPr>
      <a:lvl2pPr algn="l" rtl="0" eaLnBrk="0" fontAlgn="base" hangingPunct="0">
        <a:lnSpc>
          <a:spcPct val="90000"/>
        </a:lnSpc>
        <a:spcBef>
          <a:spcPct val="0"/>
        </a:spcBef>
        <a:spcAft>
          <a:spcPct val="0"/>
        </a:spcAft>
        <a:defRPr sz="3800">
          <a:solidFill>
            <a:srgbClr val="3766BC"/>
          </a:solidFill>
          <a:latin typeface="Helvetica Neue Condensed"/>
        </a:defRPr>
      </a:lvl2pPr>
      <a:lvl3pPr algn="l" rtl="0" eaLnBrk="0" fontAlgn="base" hangingPunct="0">
        <a:lnSpc>
          <a:spcPct val="90000"/>
        </a:lnSpc>
        <a:spcBef>
          <a:spcPct val="0"/>
        </a:spcBef>
        <a:spcAft>
          <a:spcPct val="0"/>
        </a:spcAft>
        <a:defRPr sz="3800">
          <a:solidFill>
            <a:srgbClr val="3766BC"/>
          </a:solidFill>
          <a:latin typeface="Helvetica Neue Condensed"/>
        </a:defRPr>
      </a:lvl3pPr>
      <a:lvl4pPr algn="l" rtl="0" eaLnBrk="0" fontAlgn="base" hangingPunct="0">
        <a:lnSpc>
          <a:spcPct val="90000"/>
        </a:lnSpc>
        <a:spcBef>
          <a:spcPct val="0"/>
        </a:spcBef>
        <a:spcAft>
          <a:spcPct val="0"/>
        </a:spcAft>
        <a:defRPr sz="3800">
          <a:solidFill>
            <a:srgbClr val="3766BC"/>
          </a:solidFill>
          <a:latin typeface="Helvetica Neue Condensed"/>
        </a:defRPr>
      </a:lvl4pPr>
      <a:lvl5pPr algn="l" rtl="0" eaLnBrk="0" fontAlgn="base" hangingPunct="0">
        <a:lnSpc>
          <a:spcPct val="90000"/>
        </a:lnSpc>
        <a:spcBef>
          <a:spcPct val="0"/>
        </a:spcBef>
        <a:spcAft>
          <a:spcPct val="0"/>
        </a:spcAft>
        <a:defRPr sz="3800">
          <a:solidFill>
            <a:srgbClr val="3766BC"/>
          </a:solidFill>
          <a:latin typeface="Helvetica Neue Condensed"/>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Helvetica Bold" charset="0"/>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Helvetica Bold" charset="0"/>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Helvetica Bold" charset="0"/>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Helvetica Bold" charset="0"/>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Helvetica Bold"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8" name="Video 6147" descr="Speedometer Gauge">
            <a:extLst>
              <a:ext uri="{FF2B5EF4-FFF2-40B4-BE49-F238E27FC236}">
                <a16:creationId xmlns:a16="http://schemas.microsoft.com/office/drawing/2014/main" id="{55911043-C0A3-D94C-32C4-04FB7A4A3A11}"/>
              </a:ext>
            </a:extLst>
          </p:cNvPr>
          <p:cNvPicPr>
            <a:picLocks noChangeAspect="1"/>
          </p:cNvPicPr>
          <p:nvPr>
            <a:videoFile r:link="rId2"/>
            <p:extLst>
              <p:ext uri="{DAA4B4D4-6D71-4841-9C94-3DE7FCFB9230}">
                <p14:media xmlns:p14="http://schemas.microsoft.com/office/powerpoint/2010/main" r:embed="rId1"/>
              </p:ext>
            </p:extLst>
          </p:nvPr>
        </p:nvPicPr>
        <p:blipFill>
          <a:blip r:embed="rId4"/>
          <a:srcRect t="284" r="1" b="1"/>
          <a:stretch>
            <a:fillRect/>
          </a:stretch>
        </p:blipFill>
        <p:spPr>
          <a:xfrm>
            <a:off x="-3047" y="10"/>
            <a:ext cx="12191999" cy="6857990"/>
          </a:xfrm>
          <a:prstGeom prst="rect">
            <a:avLst/>
          </a:prstGeom>
        </p:spPr>
      </p:pic>
      <p:sp>
        <p:nvSpPr>
          <p:cNvPr id="6154" name="Rectangle 6153">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Title 1"/>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eaLnBrk="1" hangingPunct="1"/>
            <a:r>
              <a:rPr lang="en-US" sz="5200">
                <a:solidFill>
                  <a:srgbClr val="FFFFFF"/>
                </a:solidFill>
                <a:latin typeface="+mj-lt"/>
              </a:rPr>
              <a:t>Fuel sources for muscle and exercise metabolism</a:t>
            </a:r>
            <a:endParaRPr lang="en-US" altLang="en-US" sz="5200" cap="none">
              <a:solidFill>
                <a:srgbClr val="FFFFFF"/>
              </a:solidFill>
              <a:latin typeface="+mj-lt"/>
            </a:endParaRPr>
          </a:p>
        </p:txBody>
      </p:sp>
      <p:sp>
        <p:nvSpPr>
          <p:cNvPr id="3" name="Subtitle 2"/>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eaLnBrk="1" fontAlgn="auto" hangingPunct="1">
              <a:spcAft>
                <a:spcPts val="0"/>
              </a:spcAft>
              <a:defRPr/>
            </a:pPr>
            <a:r>
              <a:rPr lang="en-US" sz="2400">
                <a:solidFill>
                  <a:srgbClr val="FFFFFF"/>
                </a:solidFill>
                <a:latin typeface="+mn-lt"/>
              </a:rPr>
              <a:t>Chapter 3</a:t>
            </a:r>
            <a:endParaRPr lang="en-US" sz="2400" b="1">
              <a:solidFill>
                <a:srgbClr val="FFFFFF"/>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48" fill="hold"/>
                                        <p:tgtEl>
                                          <p:spTgt spid="6148"/>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148"/>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148"/>
                                        </p:tgtEl>
                                      </p:cBhvr>
                                    </p:cmd>
                                  </p:childTnLst>
                                </p:cTn>
                              </p:par>
                            </p:childTnLst>
                          </p:cTn>
                        </p:par>
                      </p:childTnLst>
                    </p:cTn>
                  </p:par>
                </p:childTnLst>
              </p:cTn>
              <p:nextCondLst>
                <p:cond evt="onClick" delay="0">
                  <p:tgtEl>
                    <p:spTgt spid="6148"/>
                  </p:tgtEl>
                </p:cond>
              </p:nextCondLst>
            </p:seq>
            <p:video>
              <p:cMediaNode mute="1">
                <p:cTn id="12" repeatCount="indefinite" fill="hold" display="0">
                  <p:stCondLst>
                    <p:cond delay="indefinite"/>
                  </p:stCondLst>
                </p:cTn>
                <p:tgtEl>
                  <p:spTgt spid="6148"/>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Fiber Types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000" dirty="0"/>
              <a:t>Human muscle fibers are commonly divided into </a:t>
            </a:r>
          </a:p>
          <a:p>
            <a:pPr lvl="1"/>
            <a:r>
              <a:rPr lang="en-US" sz="2000" dirty="0"/>
              <a:t>Type I: classified as slow-twitch fibers</a:t>
            </a:r>
          </a:p>
          <a:p>
            <a:pPr lvl="1"/>
            <a:r>
              <a:rPr lang="en-US" sz="2000" dirty="0"/>
              <a:t>Type </a:t>
            </a:r>
            <a:r>
              <a:rPr lang="en-US" sz="2000" dirty="0" err="1"/>
              <a:t>IIa</a:t>
            </a:r>
            <a:r>
              <a:rPr lang="en-US" sz="2000" dirty="0"/>
              <a:t>: classified as fast-twitch fatigue-resistant fibers</a:t>
            </a:r>
          </a:p>
          <a:p>
            <a:pPr lvl="1"/>
            <a:r>
              <a:rPr lang="en-US" sz="2000" dirty="0"/>
              <a:t>Type IIX: classified as fast-twitch fatigable fibers</a:t>
            </a:r>
          </a:p>
          <a:p>
            <a:r>
              <a:rPr lang="en-US" sz="2000" dirty="0"/>
              <a:t>See table 3.1 for characteristics of each fiber type.</a:t>
            </a:r>
          </a:p>
          <a:p>
            <a:r>
              <a:rPr lang="en-US" sz="2000" dirty="0"/>
              <a:t>The proportions in which type I, </a:t>
            </a:r>
            <a:r>
              <a:rPr lang="en-US" sz="2000" dirty="0" err="1"/>
              <a:t>IIa</a:t>
            </a:r>
            <a:r>
              <a:rPr lang="en-US" sz="2000" dirty="0"/>
              <a:t>, and IIX are found differ substantially among muscles and among individuals.</a:t>
            </a:r>
          </a:p>
          <a:p>
            <a:pPr marL="0" indent="0">
              <a:buNone/>
            </a:pPr>
            <a:endParaRPr lang="en-US" sz="1400" b="0" i="1" dirty="0">
              <a:latin typeface="Arial" panose="020B0604020202020204" pitchFamily="34" charset="0"/>
              <a:cs typeface="Arial" panose="020B0604020202020204" pitchFamily="34" charset="0"/>
            </a:endParaRPr>
          </a:p>
          <a:p>
            <a:pPr marL="0" indent="0">
              <a:buNone/>
            </a:pPr>
            <a:endParaRPr lang="en-US" sz="1400" b="0" i="1" dirty="0">
              <a:latin typeface="Arial" panose="020B0604020202020204" pitchFamily="34" charset="0"/>
              <a:cs typeface="Arial" panose="020B0604020202020204" pitchFamily="34" charset="0"/>
            </a:endParaRPr>
          </a:p>
          <a:p>
            <a:pPr marL="0" indent="0">
              <a:buNone/>
            </a:pPr>
            <a:endParaRPr lang="en-US" sz="1400" b="0" i="1" dirty="0">
              <a:latin typeface="Arial" panose="020B0604020202020204" pitchFamily="34" charset="0"/>
              <a:cs typeface="Arial" panose="020B0604020202020204" pitchFamily="34" charset="0"/>
            </a:endParaRPr>
          </a:p>
          <a:p>
            <a:pPr marL="0" indent="0">
              <a:buNone/>
            </a:pPr>
            <a:r>
              <a:rPr lang="en-US" sz="1400" b="0" i="1" dirty="0">
                <a:latin typeface="Arial" panose="020B0604020202020204" pitchFamily="34" charset="0"/>
                <a:cs typeface="Arial" panose="020B0604020202020204" pitchFamily="34" charset="0"/>
              </a:rPr>
              <a:t>(continued) </a:t>
            </a:r>
            <a:endParaRPr lang="en-GB" sz="1400" b="0"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137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94D6AA1-A0E1-45F9-8E25-BAB809229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199" y="557189"/>
            <a:ext cx="10515599" cy="1296287"/>
          </a:xfrm>
        </p:spPr>
        <p:txBody>
          <a:bodyPr vert="horz" lIns="91440" tIns="45720" rIns="91440" bIns="45720" rtlCol="0" anchor="b">
            <a:normAutofit/>
          </a:bodyPr>
          <a:lstStyle/>
          <a:p>
            <a:pPr eaLnBrk="1" hangingPunct="1"/>
            <a:r>
              <a:rPr lang="en-US" sz="5200" kern="1200">
                <a:solidFill>
                  <a:schemeClr val="tx1"/>
                </a:solidFill>
                <a:latin typeface="+mj-lt"/>
                <a:ea typeface="+mj-ea"/>
                <a:cs typeface="+mj-cs"/>
              </a:rPr>
              <a:t>Fiber Types </a:t>
            </a:r>
            <a:r>
              <a:rPr lang="en-US" sz="5200" i="1" kern="1200">
                <a:solidFill>
                  <a:schemeClr val="tx1"/>
                </a:solidFill>
                <a:latin typeface="+mj-lt"/>
                <a:ea typeface="+mj-ea"/>
                <a:cs typeface="+mj-cs"/>
              </a:rPr>
              <a:t>(continued)</a:t>
            </a:r>
          </a:p>
        </p:txBody>
      </p:sp>
      <p:pic>
        <p:nvPicPr>
          <p:cNvPr id="6" name="Content Placeholder 5">
            <a:extLst>
              <a:ext uri="{FF2B5EF4-FFF2-40B4-BE49-F238E27FC236}">
                <a16:creationId xmlns:a16="http://schemas.microsoft.com/office/drawing/2014/main" id="{7863F15C-4F3A-D4CB-252A-B17FBF3BC1A2}"/>
              </a:ext>
            </a:extLst>
          </p:cNvPr>
          <p:cNvPicPr>
            <a:picLocks noGrp="1" noChangeAspect="1"/>
          </p:cNvPicPr>
          <p:nvPr>
            <p:ph idx="1"/>
          </p:nvPr>
        </p:nvPicPr>
        <p:blipFill>
          <a:blip r:embed="rId2"/>
          <a:stretch>
            <a:fillRect/>
          </a:stretch>
        </p:blipFill>
        <p:spPr bwMode="auto">
          <a:xfrm>
            <a:off x="838200" y="3167886"/>
            <a:ext cx="10515599" cy="294436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64118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6A638-9F1E-3EEF-44E2-F9923B9FF519}"/>
              </a:ext>
            </a:extLst>
          </p:cNvPr>
          <p:cNvSpPr>
            <a:spLocks noGrp="1"/>
          </p:cNvSpPr>
          <p:nvPr>
            <p:ph type="title"/>
          </p:nvPr>
        </p:nvSpPr>
        <p:spPr>
          <a:xfrm>
            <a:off x="838200" y="969560"/>
            <a:ext cx="2577353" cy="409790"/>
          </a:xfrm>
        </p:spPr>
        <p:txBody>
          <a:bodyPr/>
          <a:lstStyle/>
          <a:p>
            <a:r>
              <a:rPr lang="en-GB"/>
              <a:t>Figure 3.2</a:t>
            </a:r>
            <a:endParaRPr lang="en-GB" dirty="0"/>
          </a:p>
        </p:txBody>
      </p:sp>
      <p:pic>
        <p:nvPicPr>
          <p:cNvPr id="5" name="Content Placeholder 4" descr="A diagram of a cycle&#10;&#10;Description automatically generated">
            <a:extLst>
              <a:ext uri="{FF2B5EF4-FFF2-40B4-BE49-F238E27FC236}">
                <a16:creationId xmlns:a16="http://schemas.microsoft.com/office/drawing/2014/main" id="{C66E21E4-399C-3ABC-0510-3873FF3279A5}"/>
              </a:ext>
            </a:extLst>
          </p:cNvPr>
          <p:cNvPicPr>
            <a:picLocks noGrp="1" noChangeAspect="1"/>
          </p:cNvPicPr>
          <p:nvPr>
            <p:ph idx="1"/>
          </p:nvPr>
        </p:nvPicPr>
        <p:blipFill>
          <a:blip r:embed="rId3"/>
          <a:stretch>
            <a:fillRect/>
          </a:stretch>
        </p:blipFill>
        <p:spPr>
          <a:xfrm>
            <a:off x="4016188" y="746586"/>
            <a:ext cx="7552765" cy="5364827"/>
          </a:xfrm>
        </p:spPr>
      </p:pic>
    </p:spTree>
    <p:extLst>
      <p:ext uri="{BB962C8B-B14F-4D97-AF65-F5344CB8AC3E}">
        <p14:creationId xmlns:p14="http://schemas.microsoft.com/office/powerpoint/2010/main" val="20930901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sz="2900">
                <a:solidFill>
                  <a:srgbClr val="FFFFFF"/>
                </a:solidFill>
              </a:rPr>
              <a:t>Phosphocreatine in Anaerobic Metabolism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600"/>
              <a:t>Phosphocreatine (PCr) is present in the sarcoplasm of muscle at about three times the concentration of ATP.</a:t>
            </a:r>
          </a:p>
          <a:p>
            <a:pPr marL="0" indent="0">
              <a:buNone/>
            </a:pPr>
            <a:r>
              <a:rPr lang="en-US" sz="2600"/>
              <a:t>		ADP + PCr + H</a:t>
            </a:r>
            <a:r>
              <a:rPr lang="en-US" sz="2600" baseline="30000"/>
              <a:t>+</a:t>
            </a:r>
            <a:r>
              <a:rPr lang="en-US" sz="2600"/>
              <a:t> </a:t>
            </a:r>
            <a:r>
              <a:rPr lang="en-US" sz="2600">
                <a:sym typeface="Symbol"/>
              </a:rPr>
              <a:t></a:t>
            </a:r>
            <a:r>
              <a:rPr lang="en-US" sz="2600"/>
              <a:t> ATP + Cr </a:t>
            </a:r>
          </a:p>
          <a:p>
            <a:r>
              <a:rPr lang="en-US" sz="2600"/>
              <a:t>Phosphocreatine hydrolysis is initiated at the immediate onset of contraction and is the fastest available means of resynthesizing ATP. The reaction also buffers some H</a:t>
            </a:r>
            <a:r>
              <a:rPr lang="en-US" sz="2600" baseline="30000"/>
              <a:t>+</a:t>
            </a:r>
            <a:r>
              <a:rPr lang="en-US" sz="2600"/>
              <a:t>, which would otherwise contribute to early fatigue.</a:t>
            </a:r>
          </a:p>
          <a:p>
            <a:r>
              <a:rPr lang="en-US" sz="2600"/>
              <a:t>The rate of PCr hydrolysis begins to decline after only a few sec­onds of maximal force generation.</a:t>
            </a:r>
          </a:p>
        </p:txBody>
      </p:sp>
    </p:spTree>
    <p:extLst>
      <p:ext uri="{BB962C8B-B14F-4D97-AF65-F5344CB8AC3E}">
        <p14:creationId xmlns:p14="http://schemas.microsoft.com/office/powerpoint/2010/main" val="2438968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3">
            <a:extLst>
              <a:ext uri="{FF2B5EF4-FFF2-40B4-BE49-F238E27FC236}">
                <a16:creationId xmlns:a16="http://schemas.microsoft.com/office/drawing/2014/main" id="{217BB85B-44B2-4D56-A6F2-ED872BF5C2E8}"/>
              </a:ext>
            </a:extLst>
          </p:cNvPr>
          <p:cNvGraphicFramePr>
            <a:graphicFrameLocks noGrp="1"/>
          </p:cNvGraphicFramePr>
          <p:nvPr>
            <p:extLst>
              <p:ext uri="{D42A27DB-BD31-4B8C-83A1-F6EECF244321}">
                <p14:modId xmlns:p14="http://schemas.microsoft.com/office/powerpoint/2010/main" val="3248459076"/>
              </p:ext>
            </p:extLst>
          </p:nvPr>
        </p:nvGraphicFramePr>
        <p:xfrm>
          <a:off x="2031999" y="2314324"/>
          <a:ext cx="8127999" cy="3037840"/>
        </p:xfrm>
        <a:graphic>
          <a:graphicData uri="http://schemas.openxmlformats.org/drawingml/2006/table">
            <a:tbl>
              <a:tblPr firstRow="1">
                <a:tableStyleId>{F5AB1C69-6EDB-4FF4-983F-18BD219EF322}</a:tableStyleId>
              </a:tblPr>
              <a:tblGrid>
                <a:gridCol w="2333812">
                  <a:extLst>
                    <a:ext uri="{9D8B030D-6E8A-4147-A177-3AD203B41FA5}">
                      <a16:colId xmlns:a16="http://schemas.microsoft.com/office/drawing/2014/main" val="4080820100"/>
                    </a:ext>
                  </a:extLst>
                </a:gridCol>
                <a:gridCol w="2599764">
                  <a:extLst>
                    <a:ext uri="{9D8B030D-6E8A-4147-A177-3AD203B41FA5}">
                      <a16:colId xmlns:a16="http://schemas.microsoft.com/office/drawing/2014/main" val="2246841482"/>
                    </a:ext>
                  </a:extLst>
                </a:gridCol>
                <a:gridCol w="3194423">
                  <a:extLst>
                    <a:ext uri="{9D8B030D-6E8A-4147-A177-3AD203B41FA5}">
                      <a16:colId xmlns:a16="http://schemas.microsoft.com/office/drawing/2014/main" val="2819541665"/>
                    </a:ext>
                  </a:extLst>
                </a:gridCol>
              </a:tblGrid>
              <a:tr h="370840">
                <a:tc>
                  <a:txBody>
                    <a:bodyPr/>
                    <a:lstStyle/>
                    <a:p>
                      <a:endParaRPr lang="en-US" dirty="0">
                        <a:solidFill>
                          <a:schemeClr val="tx1"/>
                        </a:solidFill>
                        <a:latin typeface="Helvetica" panose="020B0604020202020204" pitchFamily="34" charset="0"/>
                        <a:cs typeface="Helvetica" panose="020B0604020202020204" pitchFamily="34" charset="0"/>
                      </a:endParaRPr>
                    </a:p>
                  </a:txBody>
                  <a:tcPr anchor="b"/>
                </a:tc>
                <a:tc>
                  <a:txBody>
                    <a:bodyPr/>
                    <a:lstStyle/>
                    <a:p>
                      <a:r>
                        <a:rPr lang="en-US" dirty="0">
                          <a:solidFill>
                            <a:schemeClr val="tx1"/>
                          </a:solidFill>
                          <a:latin typeface="Helvetica" panose="020B0604020202020204" pitchFamily="34" charset="0"/>
                          <a:cs typeface="Helvetica" panose="020B0604020202020204" pitchFamily="34" charset="0"/>
                        </a:rPr>
                        <a:t>Max rate of ATP resynthesis</a:t>
                      </a:r>
                      <a:br>
                        <a:rPr lang="en-US" dirty="0">
                          <a:solidFill>
                            <a:schemeClr val="tx1"/>
                          </a:solidFill>
                          <a:latin typeface="Helvetica" panose="020B0604020202020204" pitchFamily="34" charset="0"/>
                          <a:cs typeface="Helvetica" panose="020B0604020202020204" pitchFamily="34" charset="0"/>
                        </a:rPr>
                      </a:br>
                      <a:r>
                        <a:rPr lang="en-US" dirty="0">
                          <a:solidFill>
                            <a:schemeClr val="tx1"/>
                          </a:solidFill>
                          <a:latin typeface="Helvetica" panose="020B0604020202020204" pitchFamily="34" charset="0"/>
                          <a:cs typeface="Helvetica" panose="020B0604020202020204" pitchFamily="34" charset="0"/>
                        </a:rPr>
                        <a:t>(mmol ATP/kg w.w./s)</a:t>
                      </a:r>
                    </a:p>
                  </a:txBody>
                  <a:tcPr anchor="b"/>
                </a:tc>
                <a:tc>
                  <a:txBody>
                    <a:bodyPr/>
                    <a:lstStyle/>
                    <a:p>
                      <a:r>
                        <a:rPr lang="en-US" dirty="0">
                          <a:solidFill>
                            <a:schemeClr val="tx1"/>
                          </a:solidFill>
                          <a:latin typeface="Helvetica" panose="020B0604020202020204" pitchFamily="34" charset="0"/>
                          <a:cs typeface="Helvetica" panose="020B0604020202020204" pitchFamily="34" charset="0"/>
                        </a:rPr>
                        <a:t>Delay time*</a:t>
                      </a:r>
                    </a:p>
                  </a:txBody>
                  <a:tcPr anchor="b"/>
                </a:tc>
                <a:extLst>
                  <a:ext uri="{0D108BD9-81ED-4DB2-BD59-A6C34878D82A}">
                    <a16:rowId xmlns:a16="http://schemas.microsoft.com/office/drawing/2014/main" val="1066365949"/>
                  </a:ext>
                </a:extLst>
              </a:tr>
              <a:tr h="370840">
                <a:tc>
                  <a:txBody>
                    <a:bodyPr/>
                    <a:lstStyle/>
                    <a:p>
                      <a:r>
                        <a:rPr lang="en-US" sz="1800" kern="1200" dirty="0">
                          <a:solidFill>
                            <a:schemeClr val="dk1"/>
                          </a:solidFill>
                          <a:effectLst/>
                          <a:latin typeface="+mn-lt"/>
                          <a:ea typeface="+mn-ea"/>
                          <a:cs typeface="+mn-cs"/>
                        </a:rPr>
                        <a:t>PCr breakdown</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2.25</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Instantaneous</a:t>
                      </a:r>
                      <a:endParaRPr lang="en-US" dirty="0">
                        <a:latin typeface="+mn-lt"/>
                        <a:cs typeface="Helvetica" panose="020B0604020202020204" pitchFamily="34" charset="0"/>
                      </a:endParaRPr>
                    </a:p>
                  </a:txBody>
                  <a:tcPr/>
                </a:tc>
                <a:extLst>
                  <a:ext uri="{0D108BD9-81ED-4DB2-BD59-A6C34878D82A}">
                    <a16:rowId xmlns:a16="http://schemas.microsoft.com/office/drawing/2014/main" val="2389044596"/>
                  </a:ext>
                </a:extLst>
              </a:tr>
              <a:tr h="370840">
                <a:tc>
                  <a:txBody>
                    <a:bodyPr/>
                    <a:lstStyle/>
                    <a:p>
                      <a:r>
                        <a:rPr lang="en-US" sz="1800" kern="1200" dirty="0">
                          <a:solidFill>
                            <a:schemeClr val="dk1"/>
                          </a:solidFill>
                          <a:effectLst/>
                          <a:latin typeface="+mn-lt"/>
                          <a:ea typeface="+mn-ea"/>
                          <a:cs typeface="+mn-cs"/>
                        </a:rPr>
                        <a:t>Glycolysis</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1.10</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5-10 s</a:t>
                      </a:r>
                      <a:endParaRPr lang="en-US" dirty="0">
                        <a:latin typeface="+mn-lt"/>
                        <a:cs typeface="Helvetica" panose="020B0604020202020204" pitchFamily="34" charset="0"/>
                      </a:endParaRPr>
                    </a:p>
                  </a:txBody>
                  <a:tcPr/>
                </a:tc>
                <a:extLst>
                  <a:ext uri="{0D108BD9-81ED-4DB2-BD59-A6C34878D82A}">
                    <a16:rowId xmlns:a16="http://schemas.microsoft.com/office/drawing/2014/main" val="2622323895"/>
                  </a:ext>
                </a:extLst>
              </a:tr>
              <a:tr h="370840">
                <a:tc>
                  <a:txBody>
                    <a:bodyPr/>
                    <a:lstStyle/>
                    <a:p>
                      <a:r>
                        <a:rPr lang="en-US" sz="1800" kern="1200" dirty="0">
                          <a:solidFill>
                            <a:schemeClr val="dk1"/>
                          </a:solidFill>
                          <a:effectLst/>
                          <a:latin typeface="+mn-lt"/>
                          <a:ea typeface="+mn-ea"/>
                          <a:cs typeface="+mn-cs"/>
                        </a:rPr>
                        <a:t>Glycogen oxidation</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0.70</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1-3 min</a:t>
                      </a:r>
                      <a:endParaRPr lang="en-US" dirty="0">
                        <a:latin typeface="+mn-lt"/>
                        <a:cs typeface="Helvetica" panose="020B0604020202020204" pitchFamily="34" charset="0"/>
                      </a:endParaRPr>
                    </a:p>
                  </a:txBody>
                  <a:tcPr/>
                </a:tc>
                <a:extLst>
                  <a:ext uri="{0D108BD9-81ED-4DB2-BD59-A6C34878D82A}">
                    <a16:rowId xmlns:a16="http://schemas.microsoft.com/office/drawing/2014/main" val="543589488"/>
                  </a:ext>
                </a:extLst>
              </a:tr>
              <a:tr h="370840">
                <a:tc>
                  <a:txBody>
                    <a:bodyPr/>
                    <a:lstStyle/>
                    <a:p>
                      <a:r>
                        <a:rPr lang="en-US" sz="1800" kern="1200" dirty="0">
                          <a:solidFill>
                            <a:schemeClr val="dk1"/>
                          </a:solidFill>
                          <a:effectLst/>
                          <a:latin typeface="+mn-lt"/>
                          <a:ea typeface="+mn-ea"/>
                          <a:cs typeface="+mn-cs"/>
                        </a:rPr>
                        <a:t>Glucose (from blood) oxidation</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0.35</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~90 min</a:t>
                      </a:r>
                      <a:endParaRPr lang="en-US" dirty="0">
                        <a:latin typeface="+mn-lt"/>
                        <a:cs typeface="Helvetica" panose="020B0604020202020204" pitchFamily="34" charset="0"/>
                      </a:endParaRPr>
                    </a:p>
                  </a:txBody>
                  <a:tcPr/>
                </a:tc>
                <a:extLst>
                  <a:ext uri="{0D108BD9-81ED-4DB2-BD59-A6C34878D82A}">
                    <a16:rowId xmlns:a16="http://schemas.microsoft.com/office/drawing/2014/main" val="3296816992"/>
                  </a:ext>
                </a:extLst>
              </a:tr>
              <a:tr h="370840">
                <a:tc>
                  <a:txBody>
                    <a:bodyPr/>
                    <a:lstStyle/>
                    <a:p>
                      <a:r>
                        <a:rPr lang="en-US" sz="1800" kern="1200" dirty="0">
                          <a:solidFill>
                            <a:schemeClr val="dk1"/>
                          </a:solidFill>
                          <a:effectLst/>
                          <a:latin typeface="+mn-lt"/>
                          <a:ea typeface="+mn-ea"/>
                          <a:cs typeface="+mn-cs"/>
                        </a:rPr>
                        <a:t>Fat oxidation</a:t>
                      </a:r>
                      <a:endParaRPr lang="en-US" dirty="0">
                        <a:latin typeface="+mn-lt"/>
                        <a:cs typeface="Helvetica" panose="020B0604020202020204" pitchFamily="34" charset="0"/>
                      </a:endParaRPr>
                    </a:p>
                  </a:txBody>
                  <a:tcPr/>
                </a:tc>
                <a:tc>
                  <a:txBody>
                    <a:bodyPr/>
                    <a:lstStyle/>
                    <a:p>
                      <a:r>
                        <a:rPr lang="en-US" sz="1800" kern="1200" dirty="0">
                          <a:solidFill>
                            <a:schemeClr val="dk1"/>
                          </a:solidFill>
                          <a:effectLst/>
                          <a:latin typeface="+mn-lt"/>
                          <a:ea typeface="+mn-ea"/>
                          <a:cs typeface="+mn-cs"/>
                        </a:rPr>
                        <a:t>0.25</a:t>
                      </a:r>
                      <a:endParaRPr lang="en-US" dirty="0">
                        <a:latin typeface="+mn-lt"/>
                        <a:cs typeface="Helvetica" panose="020B0604020202020204" pitchFamily="34" charset="0"/>
                      </a:endParaRPr>
                    </a:p>
                  </a:txBody>
                  <a:tcPr/>
                </a:tc>
                <a:tc>
                  <a:txBody>
                    <a:bodyPr/>
                    <a:lstStyle/>
                    <a:p>
                      <a:r>
                        <a:rPr lang="en-US" dirty="0">
                          <a:latin typeface="+mn-lt"/>
                          <a:cs typeface="Helvetica" panose="020B0604020202020204" pitchFamily="34" charset="0"/>
                        </a:rPr>
                        <a:t>&gt;2 h</a:t>
                      </a:r>
                    </a:p>
                  </a:txBody>
                  <a:tcPr/>
                </a:tc>
                <a:extLst>
                  <a:ext uri="{0D108BD9-81ED-4DB2-BD59-A6C34878D82A}">
                    <a16:rowId xmlns:a16="http://schemas.microsoft.com/office/drawing/2014/main" val="2941095845"/>
                  </a:ext>
                </a:extLst>
              </a:tr>
            </a:tbl>
          </a:graphicData>
        </a:graphic>
      </p:graphicFrame>
      <p:sp>
        <p:nvSpPr>
          <p:cNvPr id="6" name="Title 1">
            <a:extLst>
              <a:ext uri="{FF2B5EF4-FFF2-40B4-BE49-F238E27FC236}">
                <a16:creationId xmlns:a16="http://schemas.microsoft.com/office/drawing/2014/main" id="{DAB12AFB-D235-4B19-A034-04A4FE9581EB}"/>
              </a:ext>
            </a:extLst>
          </p:cNvPr>
          <p:cNvSpPr>
            <a:spLocks noGrp="1"/>
          </p:cNvSpPr>
          <p:nvPr>
            <p:ph type="title"/>
          </p:nvPr>
        </p:nvSpPr>
        <p:spPr>
          <a:xfrm>
            <a:off x="-1" y="894424"/>
            <a:ext cx="12192000" cy="846306"/>
          </a:xfrm>
        </p:spPr>
        <p:txBody>
          <a:bodyPr/>
          <a:lstStyle/>
          <a:p>
            <a:r>
              <a:rPr lang="en-US" altLang="en-US" dirty="0">
                <a:ea typeface="ＭＳ Ｐゴシック" panose="020B0600070205080204" pitchFamily="34" charset="-128"/>
              </a:rPr>
              <a:t>Table 3.3 ATP Resynthesis From Anaerobic</a:t>
            </a:r>
            <a:br>
              <a:rPr lang="en-US" altLang="en-US" dirty="0">
                <a:ea typeface="ＭＳ Ｐゴシック" panose="020B0600070205080204" pitchFamily="34" charset="-128"/>
              </a:rPr>
            </a:br>
            <a:r>
              <a:rPr lang="en-US" altLang="en-US" dirty="0">
                <a:ea typeface="ＭＳ Ｐゴシック" panose="020B0600070205080204" pitchFamily="34" charset="-128"/>
              </a:rPr>
              <a:t>and Aerobic Metabolism</a:t>
            </a:r>
            <a:endParaRPr lang="en-US" altLang="en-US" sz="2600" dirty="0">
              <a:solidFill>
                <a:srgbClr val="FF0000"/>
              </a:solidFill>
              <a:ea typeface="ＭＳ Ｐゴシック" panose="020B0600070205080204" pitchFamily="34" charset="-128"/>
            </a:endParaRPr>
          </a:p>
        </p:txBody>
      </p:sp>
    </p:spTree>
    <p:extLst>
      <p:ext uri="{BB962C8B-B14F-4D97-AF65-F5344CB8AC3E}">
        <p14:creationId xmlns:p14="http://schemas.microsoft.com/office/powerpoint/2010/main" val="33948175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949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762901-DD8E-6091-3A7C-DE51989E95BA}"/>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Infographic 3.1</a:t>
            </a:r>
          </a:p>
        </p:txBody>
      </p:sp>
      <p:pic>
        <p:nvPicPr>
          <p:cNvPr id="6" name="Content Placeholder 5" descr="A diagram of a protein cycle&#10;&#10;Description automatically generated with medium confidence">
            <a:extLst>
              <a:ext uri="{FF2B5EF4-FFF2-40B4-BE49-F238E27FC236}">
                <a16:creationId xmlns:a16="http://schemas.microsoft.com/office/drawing/2014/main" id="{1667357B-4AF6-2377-31F9-54D796950BF2}"/>
              </a:ext>
            </a:extLst>
          </p:cNvPr>
          <p:cNvPicPr>
            <a:picLocks noGrp="1" noChangeAspect="1"/>
          </p:cNvPicPr>
          <p:nvPr>
            <p:ph idx="1"/>
          </p:nvPr>
        </p:nvPicPr>
        <p:blipFill>
          <a:blip r:embed="rId3"/>
          <a:stretch>
            <a:fillRect/>
          </a:stretch>
        </p:blipFill>
        <p:spPr>
          <a:xfrm>
            <a:off x="4038600" y="1010274"/>
            <a:ext cx="7188199" cy="4834063"/>
          </a:xfrm>
          <a:prstGeom prst="rect">
            <a:avLst/>
          </a:prstGeom>
        </p:spPr>
      </p:pic>
    </p:spTree>
    <p:extLst>
      <p:ext uri="{BB962C8B-B14F-4D97-AF65-F5344CB8AC3E}">
        <p14:creationId xmlns:p14="http://schemas.microsoft.com/office/powerpoint/2010/main" val="2134764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74B7BE-67FE-7E8B-EE1C-345613C4FE99}"/>
              </a:ext>
            </a:extLst>
          </p:cNvPr>
          <p:cNvSpPr>
            <a:spLocks noGrp="1"/>
          </p:cNvSpPr>
          <p:nvPr>
            <p:ph type="title"/>
          </p:nvPr>
        </p:nvSpPr>
        <p:spPr/>
        <p:txBody>
          <a:bodyPr/>
          <a:lstStyle/>
          <a:p>
            <a:r>
              <a:rPr lang="en-GB" dirty="0"/>
              <a:t>Glycolysis in Anaerobic Metabolism</a:t>
            </a:r>
            <a:endParaRPr lang="en-US" dirty="0"/>
          </a:p>
        </p:txBody>
      </p:sp>
      <p:sp>
        <p:nvSpPr>
          <p:cNvPr id="3" name="Content Placeholder 2">
            <a:extLst>
              <a:ext uri="{FF2B5EF4-FFF2-40B4-BE49-F238E27FC236}">
                <a16:creationId xmlns:a16="http://schemas.microsoft.com/office/drawing/2014/main" id="{553E40E1-AE6B-59A5-AC84-C9D12345EA68}"/>
              </a:ext>
            </a:extLst>
          </p:cNvPr>
          <p:cNvSpPr>
            <a:spLocks noGrp="1"/>
          </p:cNvSpPr>
          <p:nvPr>
            <p:ph idx="1"/>
          </p:nvPr>
        </p:nvSpPr>
        <p:spPr/>
        <p:txBody>
          <a:bodyPr/>
          <a:lstStyle/>
          <a:p>
            <a:r>
              <a:rPr lang="en-US" dirty="0"/>
              <a:t>See figure 3.5 for a simplified illustration of glycolysis.</a:t>
            </a:r>
          </a:p>
          <a:p>
            <a:r>
              <a:rPr lang="en-US" dirty="0"/>
              <a:t>Carbohydrate provides </a:t>
            </a:r>
            <a:r>
              <a:rPr lang="en-GB" sz="2800" dirty="0"/>
              <a:t>energy by anaerobic metabolism, with lactate as the end prod­uct, or by complete oxidation to carbon dioxide and water. </a:t>
            </a:r>
          </a:p>
          <a:p>
            <a:r>
              <a:rPr lang="en-GB" sz="2800" dirty="0"/>
              <a:t>The net effect of anaerobic glycolysis is conversion of one molecule of glucose to two molecules of pyruvate. This process makes two molecules of ATP available per molecule of glucose (derived from blood) that is broken down. </a:t>
            </a:r>
          </a:p>
          <a:p>
            <a:pPr marL="0" indent="0" algn="r">
              <a:buNone/>
            </a:pPr>
            <a:endParaRPr lang="en-GB" sz="1400" b="0" i="1" dirty="0"/>
          </a:p>
          <a:p>
            <a:pPr marL="0" indent="0" algn="r">
              <a:buNone/>
            </a:pPr>
            <a:r>
              <a:rPr lang="en-GB" sz="1400" b="0" i="1" dirty="0"/>
              <a:t>(continued)</a:t>
            </a:r>
          </a:p>
          <a:p>
            <a:endParaRPr lang="en-US" dirty="0"/>
          </a:p>
        </p:txBody>
      </p:sp>
    </p:spTree>
    <p:extLst>
      <p:ext uri="{BB962C8B-B14F-4D97-AF65-F5344CB8AC3E}">
        <p14:creationId xmlns:p14="http://schemas.microsoft.com/office/powerpoint/2010/main" val="29056901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C3228F-1E1C-4E8B-5F0D-562ECC6FDB0C}"/>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9491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31AE5C-4C20-7AF6-DC99-0FFC1CE79F8F}"/>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Infographic 3.1</a:t>
            </a:r>
          </a:p>
        </p:txBody>
      </p:sp>
      <p:pic>
        <p:nvPicPr>
          <p:cNvPr id="6" name="Content Placeholder 5" descr="A diagram of a protein cycle&#10;&#10;Description automatically generated with medium confidence">
            <a:extLst>
              <a:ext uri="{FF2B5EF4-FFF2-40B4-BE49-F238E27FC236}">
                <a16:creationId xmlns:a16="http://schemas.microsoft.com/office/drawing/2014/main" id="{F491771D-8DBF-5E12-9D4A-4B2FF0C30CCE}"/>
              </a:ext>
            </a:extLst>
          </p:cNvPr>
          <p:cNvPicPr>
            <a:picLocks noGrp="1" noChangeAspect="1"/>
          </p:cNvPicPr>
          <p:nvPr>
            <p:ph idx="1"/>
          </p:nvPr>
        </p:nvPicPr>
        <p:blipFill>
          <a:blip r:embed="rId3"/>
          <a:stretch>
            <a:fillRect/>
          </a:stretch>
        </p:blipFill>
        <p:spPr>
          <a:xfrm>
            <a:off x="4038600" y="1010274"/>
            <a:ext cx="7188199" cy="4834063"/>
          </a:xfrm>
          <a:prstGeom prst="rect">
            <a:avLst/>
          </a:prstGeom>
        </p:spPr>
      </p:pic>
    </p:spTree>
    <p:extLst>
      <p:ext uri="{BB962C8B-B14F-4D97-AF65-F5344CB8AC3E}">
        <p14:creationId xmlns:p14="http://schemas.microsoft.com/office/powerpoint/2010/main" val="3146364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Carbohydrate Oxidation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600"/>
              <a:t>Carbohydrate and fat are oxidized in the mitochondria via the TCA cycle (also known as Krebs cycle) and oxidative phosphorylation. </a:t>
            </a:r>
          </a:p>
          <a:p>
            <a:r>
              <a:rPr lang="en-US" sz="2600"/>
              <a:t>In the aero­bic resynthesis of ATP, oxygen is the final electron acceptor in the electron transport chain, and it combines with hydrogen to form water.</a:t>
            </a:r>
          </a:p>
          <a:p>
            <a:r>
              <a:rPr lang="en-US" sz="2600"/>
              <a:t>A total of 38 ATP molecules are resynthesized from the complete oxidation of glucose to CO</a:t>
            </a:r>
            <a:r>
              <a:rPr lang="en-US" sz="2600" baseline="-25000"/>
              <a:t>2</a:t>
            </a:r>
            <a:r>
              <a:rPr lang="en-US" sz="2600"/>
              <a:t> and H</a:t>
            </a:r>
            <a:r>
              <a:rPr lang="en-US" sz="2600" baseline="-25000"/>
              <a:t>2</a:t>
            </a:r>
            <a:r>
              <a:rPr lang="en-US" sz="2600"/>
              <a:t>O.</a:t>
            </a:r>
          </a:p>
          <a:p>
            <a:pPr marL="0" indent="0">
              <a:buNone/>
            </a:pPr>
            <a:r>
              <a:rPr lang="en-US" sz="2600"/>
              <a:t>     Glucose + 6 </a:t>
            </a:r>
            <a:r>
              <a:rPr lang="en-US" sz="2600" err="1"/>
              <a:t>O</a:t>
            </a:r>
            <a:r>
              <a:rPr lang="en-US" sz="2600" baseline="-25000" err="1"/>
              <a:t>2</a:t>
            </a:r>
            <a:r>
              <a:rPr lang="en-US" sz="2600"/>
              <a:t> + 38 ADP + 38 Pi </a:t>
            </a:r>
            <a:r>
              <a:rPr lang="en-US" sz="2600">
                <a:sym typeface="Symbol"/>
              </a:rPr>
              <a:t></a:t>
            </a:r>
            <a:r>
              <a:rPr lang="en-US" sz="2600"/>
              <a:t> 6 CO</a:t>
            </a:r>
            <a:r>
              <a:rPr lang="en-US" sz="2600" baseline="-25000"/>
              <a:t>2</a:t>
            </a:r>
            <a:r>
              <a:rPr lang="en-US" sz="2600"/>
              <a:t> + 6 H</a:t>
            </a:r>
            <a:r>
              <a:rPr lang="en-US" sz="2600" baseline="-25000"/>
              <a:t>2</a:t>
            </a:r>
            <a:r>
              <a:rPr lang="en-US" sz="2600"/>
              <a:t>O + 38 ATP</a:t>
            </a:r>
            <a:endParaRPr lang="en-GB" sz="2600"/>
          </a:p>
          <a:p>
            <a:pPr marL="0" indent="0">
              <a:buNone/>
            </a:pPr>
            <a:endParaRPr lang="en-GB" sz="2600"/>
          </a:p>
        </p:txBody>
      </p:sp>
    </p:spTree>
    <p:extLst>
      <p:ext uri="{BB962C8B-B14F-4D97-AF65-F5344CB8AC3E}">
        <p14:creationId xmlns:p14="http://schemas.microsoft.com/office/powerpoint/2010/main" val="39303981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5A67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860A8-E7DD-0B4C-679F-F7EB212B7F4D}"/>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Figure 3.6</a:t>
            </a:r>
          </a:p>
        </p:txBody>
      </p:sp>
      <p:pic>
        <p:nvPicPr>
          <p:cNvPr id="5" name="Content Placeholder 4" descr="Diagram of a cycle of glucose and glucose&#10;&#10;Description automatically generated with medium confidence">
            <a:extLst>
              <a:ext uri="{FF2B5EF4-FFF2-40B4-BE49-F238E27FC236}">
                <a16:creationId xmlns:a16="http://schemas.microsoft.com/office/drawing/2014/main" id="{45E73DBE-15A5-75F6-0307-76440822A79D}"/>
              </a:ext>
            </a:extLst>
          </p:cNvPr>
          <p:cNvPicPr>
            <a:picLocks noGrp="1" noChangeAspect="1"/>
          </p:cNvPicPr>
          <p:nvPr>
            <p:ph idx="1"/>
          </p:nvPr>
        </p:nvPicPr>
        <p:blipFill>
          <a:blip r:embed="rId3"/>
          <a:stretch>
            <a:fillRect/>
          </a:stretch>
        </p:blipFill>
        <p:spPr>
          <a:xfrm>
            <a:off x="4038600" y="1288816"/>
            <a:ext cx="7188199" cy="4276978"/>
          </a:xfrm>
          <a:prstGeom prst="rect">
            <a:avLst/>
          </a:prstGeom>
        </p:spPr>
      </p:pic>
    </p:spTree>
    <p:extLst>
      <p:ext uri="{BB962C8B-B14F-4D97-AF65-F5344CB8AC3E}">
        <p14:creationId xmlns:p14="http://schemas.microsoft.com/office/powerpoint/2010/main" val="3231396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6865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0CA12A-078A-EA35-C7C8-BA09ABF877DC}"/>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Figure 3.8</a:t>
            </a:r>
          </a:p>
        </p:txBody>
      </p:sp>
      <p:pic>
        <p:nvPicPr>
          <p:cNvPr id="5" name="Content Placeholder 4" descr="A diagram of a brain&#10;&#10;Description automatically generated">
            <a:extLst>
              <a:ext uri="{FF2B5EF4-FFF2-40B4-BE49-F238E27FC236}">
                <a16:creationId xmlns:a16="http://schemas.microsoft.com/office/drawing/2014/main" id="{189B6DD9-5794-AAA3-E84A-7DAF16C78538}"/>
              </a:ext>
            </a:extLst>
          </p:cNvPr>
          <p:cNvPicPr>
            <a:picLocks noGrp="1" noChangeAspect="1"/>
          </p:cNvPicPr>
          <p:nvPr>
            <p:ph idx="1"/>
          </p:nvPr>
        </p:nvPicPr>
        <p:blipFill>
          <a:blip r:embed="rId3"/>
          <a:stretch>
            <a:fillRect/>
          </a:stretch>
        </p:blipFill>
        <p:spPr>
          <a:xfrm>
            <a:off x="4579457" y="961812"/>
            <a:ext cx="6106485" cy="4930987"/>
          </a:xfrm>
          <a:prstGeom prst="rect">
            <a:avLst/>
          </a:prstGeom>
        </p:spPr>
      </p:pic>
    </p:spTree>
    <p:extLst>
      <p:ext uri="{BB962C8B-B14F-4D97-AF65-F5344CB8AC3E}">
        <p14:creationId xmlns:p14="http://schemas.microsoft.com/office/powerpoint/2010/main" val="2170387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Carbohydrate Depletion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600"/>
              <a:t>Carbohydrate stores are rapidly depleted during exercise (muscle glycogen) or during fasting (liver glycogen).</a:t>
            </a:r>
          </a:p>
          <a:p>
            <a:r>
              <a:rPr lang="en-US" sz="2600"/>
              <a:t>Muscle glycogen stores are normally depleted after 1 to 2 hours of hard exercise. In very high-intensity exercise, the muscle glycogen content falls rapidly but is not completely depleted at the point of fatigue.</a:t>
            </a:r>
          </a:p>
          <a:p>
            <a:r>
              <a:rPr lang="en-US" sz="2600"/>
              <a:t>Carbohydrate is the major fuel for muscle activity in high-intensity exercise; when the muscle glycogen stores are depleted, only low-intensity exercise is possible. </a:t>
            </a:r>
            <a:endParaRPr lang="en-GB" sz="2600"/>
          </a:p>
          <a:p>
            <a:endParaRPr lang="en-GB" sz="2600"/>
          </a:p>
        </p:txBody>
      </p:sp>
    </p:spTree>
    <p:extLst>
      <p:ext uri="{BB962C8B-B14F-4D97-AF65-F5344CB8AC3E}">
        <p14:creationId xmlns:p14="http://schemas.microsoft.com/office/powerpoint/2010/main" val="1448017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Glycogen and Performance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dirty="0"/>
              <a:t>The time that a fixed exercise intensity can be sustained is related to the size of the preexercise muscle glycogen store.</a:t>
            </a:r>
          </a:p>
          <a:p>
            <a:r>
              <a:rPr lang="en-US" dirty="0"/>
              <a:t>The size of the store depends on the pattern of exercise and diet in the previous hours and days.</a:t>
            </a:r>
          </a:p>
          <a:p>
            <a:r>
              <a:rPr lang="en-US" dirty="0"/>
              <a:t>High carbohydrate intakes are needed to restore depleted glycogen stores during periods of heavy training or following endurance events.</a:t>
            </a:r>
          </a:p>
          <a:p>
            <a:r>
              <a:rPr lang="en-US" dirty="0"/>
              <a:t>With high intakes, the stores can be restored within 24 to 48 hours.</a:t>
            </a:r>
            <a:endParaRPr lang="en-GB" dirty="0"/>
          </a:p>
          <a:p>
            <a:endParaRPr lang="en-GB" dirty="0"/>
          </a:p>
        </p:txBody>
      </p:sp>
    </p:spTree>
    <p:extLst>
      <p:ext uri="{BB962C8B-B14F-4D97-AF65-F5344CB8AC3E}">
        <p14:creationId xmlns:p14="http://schemas.microsoft.com/office/powerpoint/2010/main" val="16059508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Fat as a Fuel for Exercise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The principal storage form of fat in the body is triacylglycerol, mostly located in white adipose tissue.</a:t>
            </a:r>
          </a:p>
          <a:p>
            <a:r>
              <a:rPr lang="en-US" sz="2400"/>
              <a:t>Triacylglycerol stores are also found in liver and muscle and as lipoproteins in blood. </a:t>
            </a:r>
          </a:p>
          <a:p>
            <a:r>
              <a:rPr lang="en-US" sz="2400"/>
              <a:t>Muscles cannot oxidize triacylglycerols directly. </a:t>
            </a:r>
          </a:p>
          <a:p>
            <a:r>
              <a:rPr lang="en-US" sz="2400"/>
              <a:t>The triacyl­glycerol molecule must first be broken down into its fatty acid (FA) and glycerol components by lipolysis.</a:t>
            </a:r>
          </a:p>
          <a:p>
            <a:r>
              <a:rPr lang="en-US" sz="2400"/>
              <a:t>This process is activated during exercise by the actions of catecholamines, glu­cagon, and cortisol. 									</a:t>
            </a:r>
            <a:endParaRPr lang="en-GB" sz="2400" i="1"/>
          </a:p>
        </p:txBody>
      </p:sp>
    </p:spTree>
    <p:extLst>
      <p:ext uri="{BB962C8B-B14F-4D97-AF65-F5344CB8AC3E}">
        <p14:creationId xmlns:p14="http://schemas.microsoft.com/office/powerpoint/2010/main" val="16914511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DBC97-026C-CDFC-2A30-B246D688C296}"/>
              </a:ext>
            </a:extLst>
          </p:cNvPr>
          <p:cNvSpPr>
            <a:spLocks noGrp="1"/>
          </p:cNvSpPr>
          <p:nvPr>
            <p:ph type="title"/>
          </p:nvPr>
        </p:nvSpPr>
        <p:spPr/>
        <p:txBody>
          <a:bodyPr/>
          <a:lstStyle/>
          <a:p>
            <a:r>
              <a:rPr lang="en-GB" dirty="0"/>
              <a:t>Figure 3.9</a:t>
            </a:r>
          </a:p>
        </p:txBody>
      </p:sp>
      <p:pic>
        <p:nvPicPr>
          <p:cNvPr id="5" name="Content Placeholder 4" descr="A diagram of a cell membrane&#10;&#10;Description automatically generated">
            <a:extLst>
              <a:ext uri="{FF2B5EF4-FFF2-40B4-BE49-F238E27FC236}">
                <a16:creationId xmlns:a16="http://schemas.microsoft.com/office/drawing/2014/main" id="{BA77F39E-7C7B-90C7-AD4F-13669B2CD6BC}"/>
              </a:ext>
            </a:extLst>
          </p:cNvPr>
          <p:cNvPicPr>
            <a:picLocks noGrp="1" noChangeAspect="1"/>
          </p:cNvPicPr>
          <p:nvPr>
            <p:ph idx="1"/>
          </p:nvPr>
        </p:nvPicPr>
        <p:blipFill>
          <a:blip r:embed="rId3"/>
          <a:stretch>
            <a:fillRect/>
          </a:stretch>
        </p:blipFill>
        <p:spPr>
          <a:xfrm>
            <a:off x="1434543" y="1741488"/>
            <a:ext cx="9322914" cy="4486012"/>
          </a:xfrm>
        </p:spPr>
      </p:pic>
    </p:spTree>
    <p:extLst>
      <p:ext uri="{BB962C8B-B14F-4D97-AF65-F5344CB8AC3E}">
        <p14:creationId xmlns:p14="http://schemas.microsoft.com/office/powerpoint/2010/main" val="3438918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Fat Transport and Oxidation</a:t>
            </a:r>
            <a:endParaRPr lang="en-GB" i="1">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The principal sources of fat fuels for exercise are blood-borne FAs derived from adipose tissue and intramuscular triacylglycerol (lipid droplets in the cytoplasm).</a:t>
            </a:r>
          </a:p>
          <a:p>
            <a:r>
              <a:rPr lang="en-US" sz="2400"/>
              <a:t>FAs are transported from blood into muscle fibers via the CD36 fatty acid transporter.</a:t>
            </a:r>
          </a:p>
          <a:p>
            <a:r>
              <a:rPr lang="en-US" sz="2400"/>
              <a:t>FAs are linked to carnitine for transport into the mitochondria, where they are broken down into two-carbon units and linked to coenzyme A to form acetyl-CoA.</a:t>
            </a:r>
          </a:p>
          <a:p>
            <a:r>
              <a:rPr lang="en-US" sz="2400"/>
              <a:t>Acetyl-CoA is oxidized in the TCA cycle.</a:t>
            </a:r>
          </a:p>
          <a:p>
            <a:endParaRPr lang="en-GB" sz="2400"/>
          </a:p>
          <a:p>
            <a:pPr marL="0" indent="0">
              <a:buNone/>
            </a:pPr>
            <a:r>
              <a:rPr lang="en-US" sz="2400"/>
              <a:t> 			</a:t>
            </a:r>
            <a:endParaRPr lang="en-GB" sz="2400" i="1"/>
          </a:p>
        </p:txBody>
      </p:sp>
    </p:spTree>
    <p:extLst>
      <p:ext uri="{BB962C8B-B14F-4D97-AF65-F5344CB8AC3E}">
        <p14:creationId xmlns:p14="http://schemas.microsoft.com/office/powerpoint/2010/main" val="24077689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5D7A9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D758BB-A0F4-BBD6-DBA1-A84D33E81383}"/>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Figure 3.10</a:t>
            </a:r>
          </a:p>
        </p:txBody>
      </p:sp>
      <p:pic>
        <p:nvPicPr>
          <p:cNvPr id="5" name="Content Placeholder 4" descr="A diagram of a plant&#10;&#10;Description automatically generated">
            <a:extLst>
              <a:ext uri="{FF2B5EF4-FFF2-40B4-BE49-F238E27FC236}">
                <a16:creationId xmlns:a16="http://schemas.microsoft.com/office/drawing/2014/main" id="{9D179623-5EE7-98AC-662E-1C79234A1DB9}"/>
              </a:ext>
            </a:extLst>
          </p:cNvPr>
          <p:cNvPicPr>
            <a:picLocks noGrp="1" noChangeAspect="1"/>
          </p:cNvPicPr>
          <p:nvPr>
            <p:ph idx="1"/>
          </p:nvPr>
        </p:nvPicPr>
        <p:blipFill>
          <a:blip r:embed="rId3"/>
          <a:stretch>
            <a:fillRect/>
          </a:stretch>
        </p:blipFill>
        <p:spPr>
          <a:xfrm>
            <a:off x="4038600" y="1693152"/>
            <a:ext cx="7188199" cy="3468306"/>
          </a:xfrm>
          <a:prstGeom prst="rect">
            <a:avLst/>
          </a:prstGeom>
        </p:spPr>
      </p:pic>
    </p:spTree>
    <p:extLst>
      <p:ext uri="{BB962C8B-B14F-4D97-AF65-F5344CB8AC3E}">
        <p14:creationId xmlns:p14="http://schemas.microsoft.com/office/powerpoint/2010/main" val="26288492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545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79EF8E-4EE9-1F02-F17F-463854948D63}"/>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Figure 3.12</a:t>
            </a:r>
          </a:p>
        </p:txBody>
      </p:sp>
      <p:pic>
        <p:nvPicPr>
          <p:cNvPr id="5" name="Content Placeholder 4" descr="Diagram of a cell cycle&#10;&#10;Description automatically generated">
            <a:extLst>
              <a:ext uri="{FF2B5EF4-FFF2-40B4-BE49-F238E27FC236}">
                <a16:creationId xmlns:a16="http://schemas.microsoft.com/office/drawing/2014/main" id="{557586A2-F85A-7A21-E4B5-834F4063F7D7}"/>
              </a:ext>
            </a:extLst>
          </p:cNvPr>
          <p:cNvPicPr>
            <a:picLocks noGrp="1" noChangeAspect="1"/>
          </p:cNvPicPr>
          <p:nvPr>
            <p:ph idx="1"/>
          </p:nvPr>
        </p:nvPicPr>
        <p:blipFill>
          <a:blip r:embed="rId3"/>
          <a:stretch>
            <a:fillRect/>
          </a:stretch>
        </p:blipFill>
        <p:spPr>
          <a:xfrm>
            <a:off x="5931509" y="961812"/>
            <a:ext cx="3402381" cy="4930987"/>
          </a:xfrm>
          <a:prstGeom prst="rect">
            <a:avLst/>
          </a:prstGeom>
        </p:spPr>
      </p:pic>
    </p:spTree>
    <p:extLst>
      <p:ext uri="{BB962C8B-B14F-4D97-AF65-F5344CB8AC3E}">
        <p14:creationId xmlns:p14="http://schemas.microsoft.com/office/powerpoint/2010/main" val="16271241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sz="3500">
                <a:solidFill>
                  <a:srgbClr val="FFFFFF"/>
                </a:solidFill>
              </a:rPr>
              <a:t>Intramuscular Triacylglycerol (IMTG)</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Another source of FAs is the IMTG stores in the muscle.</a:t>
            </a:r>
          </a:p>
          <a:p>
            <a:r>
              <a:rPr lang="en-US" sz="2400"/>
              <a:t>Type I muscle fibers have a higher content of IMTG than type II muscle fibers have. </a:t>
            </a:r>
          </a:p>
          <a:p>
            <a:r>
              <a:rPr lang="en-US" sz="2400"/>
              <a:t>IMTG stores decrease during exercise and are used as an important source of energy. </a:t>
            </a:r>
          </a:p>
          <a:p>
            <a:r>
              <a:rPr lang="en-US" sz="2400"/>
              <a:t>Endurance exercise training increases the triacylglycerol content of muscle. </a:t>
            </a:r>
          </a:p>
          <a:p>
            <a:r>
              <a:rPr lang="en-US" sz="2400"/>
              <a:t>Like adipose tissue, muscle contains a hormone-sensitive lipase that is influenced by catecholamines and insulin.</a:t>
            </a:r>
            <a:endParaRPr lang="en-GB" sz="2400" i="1"/>
          </a:p>
          <a:p>
            <a:endParaRPr lang="en-GB" sz="2400"/>
          </a:p>
        </p:txBody>
      </p:sp>
    </p:spTree>
    <p:extLst>
      <p:ext uri="{BB962C8B-B14F-4D97-AF65-F5344CB8AC3E}">
        <p14:creationId xmlns:p14="http://schemas.microsoft.com/office/powerpoint/2010/main" val="6031593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Amino Acid Oxidation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After removal of the amino (NH</a:t>
            </a:r>
            <a:r>
              <a:rPr lang="en-US" sz="2400" baseline="-25000"/>
              <a:t>2</a:t>
            </a:r>
            <a:r>
              <a:rPr lang="en-US" sz="2400"/>
              <a:t>) group, the carbon skeletons of amino acids (AAs) can be used for oxidation, but only six of the available 20 AAs in protein are oxidized in significant amounts by muscle: asparagine, aspartate, glutamate, isoleucine, leucine, and valine.</a:t>
            </a:r>
          </a:p>
          <a:p>
            <a:r>
              <a:rPr lang="en-US" sz="2400"/>
              <a:t>AA oxidation has been estimated to contribute up to only about 15% of energy expenditure in resting conditions.</a:t>
            </a:r>
          </a:p>
          <a:p>
            <a:r>
              <a:rPr lang="en-US" sz="2400"/>
              <a:t>During exercise, this relative contribution likely decreases to less than 5% because of an increasing importance of carbohydrate and fat as fuels.</a:t>
            </a:r>
          </a:p>
          <a:p>
            <a:endParaRPr lang="en-GB" sz="2400"/>
          </a:p>
        </p:txBody>
      </p:sp>
    </p:spTree>
    <p:extLst>
      <p:ext uri="{BB962C8B-B14F-4D97-AF65-F5344CB8AC3E}">
        <p14:creationId xmlns:p14="http://schemas.microsoft.com/office/powerpoint/2010/main" val="3528403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BB806CE6-0F3D-41CB-A48C-FBD3EF2705DB}"/>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altLang="en-US" sz="2600" kern="1200">
                <a:solidFill>
                  <a:srgbClr val="FFFFFF"/>
                </a:solidFill>
                <a:latin typeface="+mj-lt"/>
                <a:ea typeface="+mj-ea"/>
                <a:cs typeface="+mj-cs"/>
              </a:rPr>
              <a:t>Table 3.5 Energy Stores in the Average Adult Male</a:t>
            </a:r>
          </a:p>
        </p:txBody>
      </p:sp>
      <p:graphicFrame>
        <p:nvGraphicFramePr>
          <p:cNvPr id="3" name="Table 3">
            <a:extLst>
              <a:ext uri="{FF2B5EF4-FFF2-40B4-BE49-F238E27FC236}">
                <a16:creationId xmlns:a16="http://schemas.microsoft.com/office/drawing/2014/main" id="{BBA4B62F-73C5-40EC-98FE-76482E202F77}"/>
              </a:ext>
            </a:extLst>
          </p:cNvPr>
          <p:cNvGraphicFramePr>
            <a:graphicFrameLocks noGrp="1"/>
          </p:cNvGraphicFramePr>
          <p:nvPr>
            <p:extLst>
              <p:ext uri="{D42A27DB-BD31-4B8C-83A1-F6EECF244321}">
                <p14:modId xmlns:p14="http://schemas.microsoft.com/office/powerpoint/2010/main" val="1057550690"/>
              </p:ext>
            </p:extLst>
          </p:nvPr>
        </p:nvGraphicFramePr>
        <p:xfrm>
          <a:off x="4083462" y="961812"/>
          <a:ext cx="7098475" cy="4930992"/>
        </p:xfrm>
        <a:graphic>
          <a:graphicData uri="http://schemas.openxmlformats.org/drawingml/2006/table">
            <a:tbl>
              <a:tblPr firstRow="1">
                <a:tableStyleId>{F5AB1C69-6EDB-4FF4-983F-18BD219EF322}</a:tableStyleId>
              </a:tblPr>
              <a:tblGrid>
                <a:gridCol w="1570241">
                  <a:extLst>
                    <a:ext uri="{9D8B030D-6E8A-4147-A177-3AD203B41FA5}">
                      <a16:colId xmlns:a16="http://schemas.microsoft.com/office/drawing/2014/main" val="2397790405"/>
                    </a:ext>
                  </a:extLst>
                </a:gridCol>
                <a:gridCol w="1477692">
                  <a:extLst>
                    <a:ext uri="{9D8B030D-6E8A-4147-A177-3AD203B41FA5}">
                      <a16:colId xmlns:a16="http://schemas.microsoft.com/office/drawing/2014/main" val="3296170571"/>
                    </a:ext>
                  </a:extLst>
                </a:gridCol>
                <a:gridCol w="2434027">
                  <a:extLst>
                    <a:ext uri="{9D8B030D-6E8A-4147-A177-3AD203B41FA5}">
                      <a16:colId xmlns:a16="http://schemas.microsoft.com/office/drawing/2014/main" val="827084113"/>
                    </a:ext>
                  </a:extLst>
                </a:gridCol>
                <a:gridCol w="1616515">
                  <a:extLst>
                    <a:ext uri="{9D8B030D-6E8A-4147-A177-3AD203B41FA5}">
                      <a16:colId xmlns:a16="http://schemas.microsoft.com/office/drawing/2014/main" val="1053586879"/>
                    </a:ext>
                  </a:extLst>
                </a:gridCol>
              </a:tblGrid>
              <a:tr h="821832">
                <a:tc>
                  <a:txBody>
                    <a:bodyPr/>
                    <a:lstStyle/>
                    <a:p>
                      <a:r>
                        <a:rPr lang="en-US" sz="2200">
                          <a:solidFill>
                            <a:schemeClr val="tx1"/>
                          </a:solidFill>
                          <a:latin typeface="Helvetica" panose="020B0604020202020204" pitchFamily="34" charset="0"/>
                          <a:cs typeface="Helvetica" panose="020B0604020202020204" pitchFamily="34" charset="0"/>
                        </a:rPr>
                        <a:t>Fuel type</a:t>
                      </a:r>
                    </a:p>
                  </a:txBody>
                  <a:tcPr marL="111058" marR="111058" marT="55529" marB="55529" anchor="b"/>
                </a:tc>
                <a:tc>
                  <a:txBody>
                    <a:bodyPr/>
                    <a:lstStyle/>
                    <a:p>
                      <a:r>
                        <a:rPr lang="en-US" sz="2200">
                          <a:solidFill>
                            <a:schemeClr val="tx1"/>
                          </a:solidFill>
                          <a:latin typeface="Helvetica" panose="020B0604020202020204" pitchFamily="34" charset="0"/>
                          <a:cs typeface="Helvetica" panose="020B0604020202020204" pitchFamily="34" charset="0"/>
                        </a:rPr>
                        <a:t>Mass</a:t>
                      </a:r>
                    </a:p>
                  </a:txBody>
                  <a:tcPr marL="111058" marR="111058" marT="55529" marB="55529" anchor="b"/>
                </a:tc>
                <a:tc>
                  <a:txBody>
                    <a:bodyPr/>
                    <a:lstStyle/>
                    <a:p>
                      <a:r>
                        <a:rPr lang="en-US" sz="2200">
                          <a:solidFill>
                            <a:schemeClr val="tx1"/>
                          </a:solidFill>
                          <a:latin typeface="Helvetica" panose="020B0604020202020204" pitchFamily="34" charset="0"/>
                          <a:cs typeface="Helvetica" panose="020B0604020202020204" pitchFamily="34" charset="0"/>
                        </a:rPr>
                        <a:t>Energy available</a:t>
                      </a:r>
                    </a:p>
                  </a:txBody>
                  <a:tcPr marL="111058" marR="111058" marT="55529" marB="55529" anchor="b"/>
                </a:tc>
                <a:tc>
                  <a:txBody>
                    <a:bodyPr/>
                    <a:lstStyle/>
                    <a:p>
                      <a:r>
                        <a:rPr lang="en-US" sz="2200">
                          <a:solidFill>
                            <a:schemeClr val="tx1"/>
                          </a:solidFill>
                          <a:latin typeface="Helvetica" panose="020B0604020202020204" pitchFamily="34" charset="0"/>
                          <a:cs typeface="Helvetica" panose="020B0604020202020204" pitchFamily="34" charset="0"/>
                        </a:rPr>
                        <a:t>Exercise time (min)</a:t>
                      </a:r>
                    </a:p>
                  </a:txBody>
                  <a:tcPr marL="111058" marR="111058" marT="55529" marB="55529" anchor="b"/>
                </a:tc>
                <a:extLst>
                  <a:ext uri="{0D108BD9-81ED-4DB2-BD59-A6C34878D82A}">
                    <a16:rowId xmlns:a16="http://schemas.microsoft.com/office/drawing/2014/main" val="2849655424"/>
                  </a:ext>
                </a:extLst>
              </a:tr>
              <a:tr h="821832">
                <a:tc>
                  <a:txBody>
                    <a:bodyPr/>
                    <a:lstStyle/>
                    <a:p>
                      <a:r>
                        <a:rPr lang="en-US" sz="2200" kern="1200">
                          <a:solidFill>
                            <a:schemeClr val="dk1"/>
                          </a:solidFill>
                          <a:effectLst/>
                          <a:latin typeface="+mn-lt"/>
                          <a:ea typeface="+mn-ea"/>
                          <a:cs typeface="+mn-cs"/>
                        </a:rPr>
                        <a:t>Liver glycogen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0.10 kg (0.22 lb)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1,600 kJ (382 kcal)</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20</a:t>
                      </a:r>
                      <a:endParaRPr lang="en-US" sz="2200">
                        <a:latin typeface="Helvetica" panose="020B0604020202020204" pitchFamily="34" charset="0"/>
                        <a:cs typeface="Helvetica" panose="020B0604020202020204" pitchFamily="34" charset="0"/>
                      </a:endParaRPr>
                    </a:p>
                  </a:txBody>
                  <a:tcPr marL="111058" marR="111058" marT="55529" marB="55529"/>
                </a:tc>
                <a:extLst>
                  <a:ext uri="{0D108BD9-81ED-4DB2-BD59-A6C34878D82A}">
                    <a16:rowId xmlns:a16="http://schemas.microsoft.com/office/drawing/2014/main" val="2407333212"/>
                  </a:ext>
                </a:extLst>
              </a:tr>
              <a:tr h="821832">
                <a:tc>
                  <a:txBody>
                    <a:bodyPr/>
                    <a:lstStyle/>
                    <a:p>
                      <a:r>
                        <a:rPr lang="en-US" sz="2200" kern="1200">
                          <a:solidFill>
                            <a:schemeClr val="dk1"/>
                          </a:solidFill>
                          <a:effectLst/>
                          <a:latin typeface="+mn-lt"/>
                          <a:ea typeface="+mn-ea"/>
                          <a:cs typeface="+mn-cs"/>
                        </a:rPr>
                        <a:t>Muscle glycogen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0.40 kg (0.88 lb)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6,400 kJ (1,530 kcal)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80</a:t>
                      </a:r>
                      <a:endParaRPr lang="en-US" sz="2200">
                        <a:latin typeface="Helvetica" panose="020B0604020202020204" pitchFamily="34" charset="0"/>
                        <a:cs typeface="Helvetica" panose="020B0604020202020204" pitchFamily="34" charset="0"/>
                      </a:endParaRPr>
                    </a:p>
                  </a:txBody>
                  <a:tcPr marL="111058" marR="111058" marT="55529" marB="55529"/>
                </a:tc>
                <a:extLst>
                  <a:ext uri="{0D108BD9-81ED-4DB2-BD59-A6C34878D82A}">
                    <a16:rowId xmlns:a16="http://schemas.microsoft.com/office/drawing/2014/main" val="1943158460"/>
                  </a:ext>
                </a:extLst>
              </a:tr>
              <a:tr h="821832">
                <a:tc>
                  <a:txBody>
                    <a:bodyPr/>
                    <a:lstStyle/>
                    <a:p>
                      <a:r>
                        <a:rPr lang="en-US" sz="2200" kern="1200">
                          <a:solidFill>
                            <a:schemeClr val="dk1"/>
                          </a:solidFill>
                          <a:effectLst/>
                          <a:latin typeface="+mn-lt"/>
                          <a:ea typeface="+mn-ea"/>
                          <a:cs typeface="+mn-cs"/>
                        </a:rPr>
                        <a:t>Blood glucose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0.01 kg (0.02 lb)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160 kJ (38 kcal)</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2</a:t>
                      </a:r>
                      <a:endParaRPr lang="en-US" sz="2200">
                        <a:latin typeface="Helvetica" panose="020B0604020202020204" pitchFamily="34" charset="0"/>
                        <a:cs typeface="Helvetica" panose="020B0604020202020204" pitchFamily="34" charset="0"/>
                      </a:endParaRPr>
                    </a:p>
                  </a:txBody>
                  <a:tcPr marL="111058" marR="111058" marT="55529" marB="55529"/>
                </a:tc>
                <a:extLst>
                  <a:ext uri="{0D108BD9-81ED-4DB2-BD59-A6C34878D82A}">
                    <a16:rowId xmlns:a16="http://schemas.microsoft.com/office/drawing/2014/main" val="779993199"/>
                  </a:ext>
                </a:extLst>
              </a:tr>
              <a:tr h="821832">
                <a:tc>
                  <a:txBody>
                    <a:bodyPr/>
                    <a:lstStyle/>
                    <a:p>
                      <a:r>
                        <a:rPr lang="en-US" sz="2200" kern="1200">
                          <a:solidFill>
                            <a:schemeClr val="dk1"/>
                          </a:solidFill>
                          <a:effectLst/>
                          <a:latin typeface="+mn-lt"/>
                          <a:ea typeface="+mn-ea"/>
                          <a:cs typeface="+mn-cs"/>
                        </a:rPr>
                        <a:t>Fat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12.3 kg (27.1 lb)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442,000 kJ (105,641 kcal)</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5,550</a:t>
                      </a:r>
                      <a:endParaRPr lang="en-US" sz="2200">
                        <a:latin typeface="Helvetica" panose="020B0604020202020204" pitchFamily="34" charset="0"/>
                        <a:cs typeface="Helvetica" panose="020B0604020202020204" pitchFamily="34" charset="0"/>
                      </a:endParaRPr>
                    </a:p>
                  </a:txBody>
                  <a:tcPr marL="111058" marR="111058" marT="55529" marB="55529"/>
                </a:tc>
                <a:extLst>
                  <a:ext uri="{0D108BD9-81ED-4DB2-BD59-A6C34878D82A}">
                    <a16:rowId xmlns:a16="http://schemas.microsoft.com/office/drawing/2014/main" val="3242932724"/>
                  </a:ext>
                </a:extLst>
              </a:tr>
              <a:tr h="821832">
                <a:tc>
                  <a:txBody>
                    <a:bodyPr/>
                    <a:lstStyle/>
                    <a:p>
                      <a:r>
                        <a:rPr lang="en-US" sz="2200" kern="1200">
                          <a:solidFill>
                            <a:schemeClr val="dk1"/>
                          </a:solidFill>
                          <a:effectLst/>
                          <a:latin typeface="+mn-lt"/>
                          <a:ea typeface="+mn-ea"/>
                          <a:cs typeface="+mn-cs"/>
                        </a:rPr>
                        <a:t>Protein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10.0 kg (22.0 lb) </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170,000 kJ (40,611 kcal)</a:t>
                      </a:r>
                      <a:endParaRPr lang="en-US" sz="2200">
                        <a:latin typeface="Helvetica" panose="020B0604020202020204" pitchFamily="34" charset="0"/>
                        <a:cs typeface="Helvetica" panose="020B0604020202020204" pitchFamily="34" charset="0"/>
                      </a:endParaRPr>
                    </a:p>
                  </a:txBody>
                  <a:tcPr marL="111058" marR="111058" marT="55529" marB="55529"/>
                </a:tc>
                <a:tc>
                  <a:txBody>
                    <a:bodyPr/>
                    <a:lstStyle/>
                    <a:p>
                      <a:r>
                        <a:rPr lang="en-US" sz="2200" kern="1200">
                          <a:solidFill>
                            <a:schemeClr val="dk1"/>
                          </a:solidFill>
                          <a:effectLst/>
                          <a:latin typeface="+mn-lt"/>
                          <a:ea typeface="+mn-ea"/>
                          <a:cs typeface="+mn-cs"/>
                        </a:rPr>
                        <a:t>2,130</a:t>
                      </a:r>
                      <a:endParaRPr lang="en-US" sz="2200">
                        <a:latin typeface="Helvetica" panose="020B0604020202020204" pitchFamily="34" charset="0"/>
                        <a:cs typeface="Helvetica" panose="020B0604020202020204" pitchFamily="34" charset="0"/>
                      </a:endParaRPr>
                    </a:p>
                  </a:txBody>
                  <a:tcPr marL="111058" marR="111058" marT="55529" marB="55529"/>
                </a:tc>
                <a:extLst>
                  <a:ext uri="{0D108BD9-81ED-4DB2-BD59-A6C34878D82A}">
                    <a16:rowId xmlns:a16="http://schemas.microsoft.com/office/drawing/2014/main" val="1197069331"/>
                  </a:ext>
                </a:extLst>
              </a:tr>
            </a:tbl>
          </a:graphicData>
        </a:graphic>
      </p:graphicFrame>
    </p:spTree>
    <p:extLst>
      <p:ext uri="{BB962C8B-B14F-4D97-AF65-F5344CB8AC3E}">
        <p14:creationId xmlns:p14="http://schemas.microsoft.com/office/powerpoint/2010/main" val="19633196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308E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99A537-F5E1-4F56-C03F-FE2018EECE57}"/>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Infographic 3.2</a:t>
            </a:r>
          </a:p>
        </p:txBody>
      </p:sp>
      <p:pic>
        <p:nvPicPr>
          <p:cNvPr id="5" name="Content Placeholder 4" descr="A diagram of energy sources for endurance and intense sports&#10;&#10;Description automatically generated">
            <a:extLst>
              <a:ext uri="{FF2B5EF4-FFF2-40B4-BE49-F238E27FC236}">
                <a16:creationId xmlns:a16="http://schemas.microsoft.com/office/drawing/2014/main" id="{77574427-4207-53AF-D821-790505F00981}"/>
              </a:ext>
            </a:extLst>
          </p:cNvPr>
          <p:cNvPicPr>
            <a:picLocks noGrp="1" noChangeAspect="1"/>
          </p:cNvPicPr>
          <p:nvPr>
            <p:ph idx="1"/>
          </p:nvPr>
        </p:nvPicPr>
        <p:blipFill>
          <a:blip r:embed="rId3"/>
          <a:stretch>
            <a:fillRect/>
          </a:stretch>
        </p:blipFill>
        <p:spPr>
          <a:xfrm>
            <a:off x="4732119" y="961812"/>
            <a:ext cx="5801161" cy="4930987"/>
          </a:xfrm>
          <a:prstGeom prst="rect">
            <a:avLst/>
          </a:prstGeom>
        </p:spPr>
      </p:pic>
    </p:spTree>
    <p:extLst>
      <p:ext uri="{BB962C8B-B14F-4D97-AF65-F5344CB8AC3E}">
        <p14:creationId xmlns:p14="http://schemas.microsoft.com/office/powerpoint/2010/main" val="1455191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Regulation of Muscle Metabolism</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t>Intracellular factors</a:t>
            </a:r>
          </a:p>
          <a:p>
            <a:pPr lvl="1"/>
            <a:r>
              <a:rPr lang="en-US" dirty="0"/>
              <a:t>ATP/ADP</a:t>
            </a:r>
            <a:endParaRPr lang="en-GB" dirty="0"/>
          </a:p>
          <a:p>
            <a:pPr lvl="1"/>
            <a:r>
              <a:rPr lang="en-US" dirty="0"/>
              <a:t>Pi</a:t>
            </a:r>
            <a:endParaRPr lang="en-GB" dirty="0"/>
          </a:p>
          <a:p>
            <a:pPr lvl="1"/>
            <a:r>
              <a:rPr lang="en-US" dirty="0"/>
              <a:t>AMP</a:t>
            </a:r>
            <a:endParaRPr lang="en-GB" dirty="0"/>
          </a:p>
          <a:p>
            <a:pPr lvl="1"/>
            <a:r>
              <a:rPr lang="en-US" dirty="0"/>
              <a:t>Ca</a:t>
            </a:r>
            <a:r>
              <a:rPr lang="en-US" baseline="30000" dirty="0"/>
              <a:t>2+</a:t>
            </a:r>
            <a:endParaRPr lang="en-GB" baseline="30000" dirty="0"/>
          </a:p>
          <a:p>
            <a:r>
              <a:rPr lang="en-US" dirty="0"/>
              <a:t>Hormones and cytokines</a:t>
            </a:r>
            <a:endParaRPr lang="en-GB" dirty="0"/>
          </a:p>
          <a:p>
            <a:pPr lvl="1"/>
            <a:r>
              <a:rPr lang="en-US" dirty="0"/>
              <a:t>Insulin</a:t>
            </a:r>
            <a:endParaRPr lang="en-GB" dirty="0"/>
          </a:p>
          <a:p>
            <a:pPr lvl="1"/>
            <a:r>
              <a:rPr lang="en-US" dirty="0"/>
              <a:t>Catecholamines</a:t>
            </a:r>
            <a:endParaRPr lang="en-GB" dirty="0"/>
          </a:p>
          <a:p>
            <a:pPr lvl="1"/>
            <a:r>
              <a:rPr lang="en-US" dirty="0"/>
              <a:t>Glucagon, growth hormone, and cortisol</a:t>
            </a:r>
          </a:p>
          <a:p>
            <a:pPr lvl="1"/>
            <a:r>
              <a:rPr lang="en-US" dirty="0"/>
              <a:t>Interleukin-6</a:t>
            </a:r>
            <a:endParaRPr lang="en-GB" dirty="0"/>
          </a:p>
          <a:p>
            <a:pPr lvl="1"/>
            <a:endParaRPr lang="en-GB" dirty="0"/>
          </a:p>
        </p:txBody>
      </p:sp>
    </p:spTree>
    <p:extLst>
      <p:ext uri="{BB962C8B-B14F-4D97-AF65-F5344CB8AC3E}">
        <p14:creationId xmlns:p14="http://schemas.microsoft.com/office/powerpoint/2010/main" val="521542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23648-78AE-7E1A-F673-A65B8278620E}"/>
              </a:ext>
            </a:extLst>
          </p:cNvPr>
          <p:cNvSpPr>
            <a:spLocks noGrp="1"/>
          </p:cNvSpPr>
          <p:nvPr>
            <p:ph type="title"/>
          </p:nvPr>
        </p:nvSpPr>
        <p:spPr/>
        <p:txBody>
          <a:bodyPr/>
          <a:lstStyle/>
          <a:p>
            <a:endParaRPr lang="en-GB" dirty="0"/>
          </a:p>
        </p:txBody>
      </p:sp>
      <p:pic>
        <p:nvPicPr>
          <p:cNvPr id="5" name="Content Placeholder 4">
            <a:extLst>
              <a:ext uri="{FF2B5EF4-FFF2-40B4-BE49-F238E27FC236}">
                <a16:creationId xmlns:a16="http://schemas.microsoft.com/office/drawing/2014/main" id="{3AC2A540-E8D9-E681-9CDA-1E14A6C3F4B2}"/>
              </a:ext>
            </a:extLst>
          </p:cNvPr>
          <p:cNvPicPr>
            <a:picLocks noGrp="1" noChangeAspect="1"/>
          </p:cNvPicPr>
          <p:nvPr>
            <p:ph idx="1"/>
          </p:nvPr>
        </p:nvPicPr>
        <p:blipFill>
          <a:blip r:embed="rId2"/>
          <a:stretch>
            <a:fillRect/>
          </a:stretch>
        </p:blipFill>
        <p:spPr bwMode="auto">
          <a:xfrm>
            <a:off x="565825" y="2386478"/>
            <a:ext cx="11267644" cy="2234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09064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C09EE-6697-3470-C2DE-2DC1C3DD68C6}"/>
              </a:ext>
            </a:extLst>
          </p:cNvPr>
          <p:cNvSpPr>
            <a:spLocks noGrp="1"/>
          </p:cNvSpPr>
          <p:nvPr>
            <p:ph type="title"/>
          </p:nvPr>
        </p:nvSpPr>
        <p:spPr/>
        <p:txBody>
          <a:bodyPr/>
          <a:lstStyle/>
          <a:p>
            <a:endParaRPr lang="en-GB"/>
          </a:p>
        </p:txBody>
      </p:sp>
      <p:pic>
        <p:nvPicPr>
          <p:cNvPr id="5" name="Content Placeholder 4" descr="Diagram of a diagram of a glutamine&#10;&#10;AI-generated content may be incorrect.">
            <a:extLst>
              <a:ext uri="{FF2B5EF4-FFF2-40B4-BE49-F238E27FC236}">
                <a16:creationId xmlns:a16="http://schemas.microsoft.com/office/drawing/2014/main" id="{BADB49FB-4957-8E60-E4FF-E434446A497C}"/>
              </a:ext>
            </a:extLst>
          </p:cNvPr>
          <p:cNvPicPr>
            <a:picLocks noGrp="1" noChangeAspect="1"/>
          </p:cNvPicPr>
          <p:nvPr>
            <p:ph idx="1"/>
          </p:nvPr>
        </p:nvPicPr>
        <p:blipFill>
          <a:blip r:embed="rId2"/>
          <a:stretch>
            <a:fillRect/>
          </a:stretch>
        </p:blipFill>
        <p:spPr>
          <a:xfrm>
            <a:off x="2435694" y="1089499"/>
            <a:ext cx="6382159" cy="4887440"/>
          </a:xfrm>
        </p:spPr>
      </p:pic>
    </p:spTree>
    <p:extLst>
      <p:ext uri="{BB962C8B-B14F-4D97-AF65-F5344CB8AC3E}">
        <p14:creationId xmlns:p14="http://schemas.microsoft.com/office/powerpoint/2010/main" val="4002298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Factors Influencing Fuel Selection for Exercise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dirty="0"/>
              <a:t>Substrate availability</a:t>
            </a:r>
          </a:p>
          <a:p>
            <a:r>
              <a:rPr lang="en-US" dirty="0"/>
              <a:t>Diet</a:t>
            </a:r>
          </a:p>
          <a:p>
            <a:r>
              <a:rPr lang="en-US" dirty="0"/>
              <a:t>Exercise intensity</a:t>
            </a:r>
          </a:p>
          <a:p>
            <a:r>
              <a:rPr lang="en-US" dirty="0"/>
              <a:t>Exercise duration</a:t>
            </a:r>
          </a:p>
          <a:p>
            <a:r>
              <a:rPr lang="en-US" dirty="0"/>
              <a:t>Training status</a:t>
            </a:r>
          </a:p>
          <a:p>
            <a:r>
              <a:rPr lang="en-US" dirty="0"/>
              <a:t>Hormones</a:t>
            </a:r>
          </a:p>
          <a:p>
            <a:r>
              <a:rPr lang="en-US" dirty="0"/>
              <a:t>Previous exercise</a:t>
            </a:r>
          </a:p>
          <a:p>
            <a:r>
              <a:rPr lang="en-US" dirty="0"/>
              <a:t>Environmental conditions</a:t>
            </a:r>
            <a:endParaRPr lang="en-GB" dirty="0"/>
          </a:p>
        </p:txBody>
      </p:sp>
    </p:spTree>
    <p:extLst>
      <p:ext uri="{BB962C8B-B14F-4D97-AF65-F5344CB8AC3E}">
        <p14:creationId xmlns:p14="http://schemas.microsoft.com/office/powerpoint/2010/main" val="27182447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Fuel Selection for Exercise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447308" y="591344"/>
                <a:ext cx="6906491" cy="5585619"/>
              </a:xfrm>
            </p:spPr>
            <p:txBody>
              <a:bodyPr anchor="ctr">
                <a:normAutofit/>
              </a:bodyPr>
              <a:lstStyle/>
              <a:p>
                <a:r>
                  <a:rPr lang="en-US" sz="2400"/>
                  <a:t>Fat uptake and oxidation by muscle is slow and can supply ATP at a rate sufficient to maintain exercise at only an intensity of about 60% of </a:t>
                </a:r>
                <a14:m>
                  <m:oMath xmlns:m="http://schemas.openxmlformats.org/officeDocument/2006/math">
                    <m:acc>
                      <m:accPr>
                        <m:chr m:val="̇"/>
                        <m:ctrlPr>
                          <a:rPr lang="en-US" sz="2400" i="1" smtClean="0">
                            <a:latin typeface="Cambria Math" panose="02040503050406030204" pitchFamily="18" charset="0"/>
                          </a:rPr>
                        </m:ctrlPr>
                      </m:accPr>
                      <m:e>
                        <m:r>
                          <m:rPr>
                            <m:nor/>
                          </m:rPr>
                          <a:rPr lang="en-US" sz="2400" b="1" i="0" smtClean="0">
                            <a:cs typeface="Helvetica" panose="020B0604020202020204" pitchFamily="34" charset="0"/>
                          </a:rPr>
                          <m:t>V</m:t>
                        </m:r>
                      </m:e>
                    </m:acc>
                  </m:oMath>
                </a14:m>
                <a:r>
                  <a:rPr lang="en-US" sz="2400"/>
                  <a:t>O</a:t>
                </a:r>
                <a:r>
                  <a:rPr lang="en-US" sz="2400" baseline="-25000"/>
                  <a:t>2</a:t>
                </a:r>
                <a:r>
                  <a:rPr lang="en-US" sz="2400"/>
                  <a:t>max. </a:t>
                </a:r>
              </a:p>
              <a:p>
                <a:r>
                  <a:rPr lang="en-US" sz="2400"/>
                  <a:t>To generate ATP to sustain higher exercise intensities, there is an increasing reliance on carbohydrate, and at intensities above about 85% of </a:t>
                </a:r>
                <a14:m>
                  <m:oMath xmlns:m="http://schemas.openxmlformats.org/officeDocument/2006/math">
                    <m:acc>
                      <m:accPr>
                        <m:chr m:val="̇"/>
                        <m:ctrlPr>
                          <a:rPr lang="en-US" sz="2400" i="1" smtClean="0">
                            <a:latin typeface="Cambria Math" panose="02040503050406030204" pitchFamily="18" charset="0"/>
                          </a:rPr>
                        </m:ctrlPr>
                      </m:accPr>
                      <m:e>
                        <m:r>
                          <m:rPr>
                            <m:nor/>
                          </m:rPr>
                          <a:rPr lang="en-US" sz="2400" b="1" i="0" smtClean="0">
                            <a:cs typeface="Helvetica" panose="020B0604020202020204" pitchFamily="34" charset="0"/>
                          </a:rPr>
                          <m:t>V</m:t>
                        </m:r>
                      </m:e>
                    </m:acc>
                  </m:oMath>
                </a14:m>
                <a:r>
                  <a:rPr lang="en-US" sz="2400"/>
                  <a:t>O</a:t>
                </a:r>
                <a:r>
                  <a:rPr lang="en-US" sz="2400" baseline="-25000"/>
                  <a:t>2</a:t>
                </a:r>
                <a:r>
                  <a:rPr lang="en-US" sz="2400"/>
                  <a:t>max, the oxidation of carbohydrate will be the predominant fuel, with fat contributing 30% or less. </a:t>
                </a:r>
              </a:p>
              <a:p>
                <a:r>
                  <a:rPr lang="en-US" sz="2400"/>
                  <a:t>Both the oxidative pathway of carbohydrate utilization and the anaerobic pathway of glycolysis can supply ATP at a much faster rate than fat oxidation can. 			  </a:t>
                </a:r>
              </a:p>
              <a:p>
                <a:pPr marL="0" indent="0">
                  <a:buNone/>
                </a:pPr>
                <a:r>
                  <a:rPr lang="en-US" sz="2400" b="0" i="1">
                    <a:latin typeface="Arial" panose="020B0604020202020204" pitchFamily="34" charset="0"/>
                    <a:cs typeface="Arial" panose="020B0604020202020204" pitchFamily="34" charset="0"/>
                  </a:rPr>
                  <a:t>(continued)</a:t>
                </a:r>
                <a:endParaRPr lang="en-GB" sz="2400" b="0" i="1">
                  <a:latin typeface="Arial" panose="020B0604020202020204" pitchFamily="34" charset="0"/>
                  <a:cs typeface="Arial" panose="020B0604020202020204" pitchFamily="34" charset="0"/>
                </a:endParaRPr>
              </a:p>
              <a:p>
                <a:endParaRPr lang="en-GB" sz="240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447308" y="591344"/>
                <a:ext cx="6906491" cy="5585619"/>
              </a:xfrm>
              <a:blipFill>
                <a:blip r:embed="rId2"/>
                <a:stretch>
                  <a:fillRect l="-1413" t="-4367" r="-265"/>
                </a:stretch>
              </a:blipFill>
            </p:spPr>
            <p:txBody>
              <a:bodyPr/>
              <a:lstStyle/>
              <a:p>
                <a:r>
                  <a:rPr lang="en-GB">
                    <a:noFill/>
                  </a:rPr>
                  <a:t> </a:t>
                </a:r>
              </a:p>
            </p:txBody>
          </p:sp>
        </mc:Fallback>
      </mc:AlternateContent>
    </p:spTree>
    <p:extLst>
      <p:ext uri="{BB962C8B-B14F-4D97-AF65-F5344CB8AC3E}">
        <p14:creationId xmlns:p14="http://schemas.microsoft.com/office/powerpoint/2010/main" val="10492923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Fuel Selection for Exercise </a:t>
            </a:r>
            <a:r>
              <a:rPr lang="en-GB" i="1">
                <a:solidFill>
                  <a:srgbClr val="FFFFFF"/>
                </a:solidFill>
                <a:latin typeface="Arial" panose="020B0604020202020204" pitchFamily="34" charset="0"/>
                <a:cs typeface="Arial" panose="020B0604020202020204" pitchFamily="34" charset="0"/>
              </a:rPr>
              <a:t>(continued)</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During most forms of submaximal exercise, a mixture of fat and carbohydrate is oxidized to provide energy for muscular contraction.</a:t>
            </a:r>
          </a:p>
          <a:p>
            <a:r>
              <a:rPr lang="en-US" sz="2400"/>
              <a:t>Fat oxidation makes an increasing contribution to ATP regeneration as exercise duration increases (up to 80% of total energy required for exercise lasting several hours).</a:t>
            </a:r>
          </a:p>
          <a:p>
            <a:r>
              <a:rPr lang="en-US" sz="2400"/>
              <a:t>Utilizing more fat at moderate to high exercise intensities allows greater sparing of the limited carbohydrate reserves, permitting exercise to be prolonged. </a:t>
            </a:r>
          </a:p>
          <a:p>
            <a:r>
              <a:rPr lang="en-US" sz="2400"/>
              <a:t>Endurance training increases the capacity to oxidize fat.</a:t>
            </a:r>
            <a:endParaRPr lang="en-GB" sz="2400" i="1"/>
          </a:p>
          <a:p>
            <a:endParaRPr lang="en-GB" sz="2400"/>
          </a:p>
        </p:txBody>
      </p:sp>
    </p:spTree>
    <p:extLst>
      <p:ext uri="{BB962C8B-B14F-4D97-AF65-F5344CB8AC3E}">
        <p14:creationId xmlns:p14="http://schemas.microsoft.com/office/powerpoint/2010/main" val="22422533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25B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C134D3-0417-9D16-0F76-9AECEA35ABA9}"/>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endParaRPr lang="en-US" sz="2600" kern="1200">
              <a:solidFill>
                <a:srgbClr val="FFFFFF"/>
              </a:solidFill>
              <a:latin typeface="+mj-lt"/>
              <a:ea typeface="+mj-ea"/>
              <a:cs typeface="+mj-cs"/>
            </a:endParaRPr>
          </a:p>
        </p:txBody>
      </p:sp>
      <p:pic>
        <p:nvPicPr>
          <p:cNvPr id="5" name="Content Placeholder 4" descr="A graph showing the amount of time&#10;&#10;AI-generated content may be incorrect.">
            <a:extLst>
              <a:ext uri="{FF2B5EF4-FFF2-40B4-BE49-F238E27FC236}">
                <a16:creationId xmlns:a16="http://schemas.microsoft.com/office/drawing/2014/main" id="{57F406A6-FEF9-859B-D8BD-3487ED8DF68D}"/>
              </a:ext>
            </a:extLst>
          </p:cNvPr>
          <p:cNvPicPr>
            <a:picLocks noGrp="1" noChangeAspect="1"/>
          </p:cNvPicPr>
          <p:nvPr>
            <p:ph idx="1"/>
          </p:nvPr>
        </p:nvPicPr>
        <p:blipFill>
          <a:blip r:embed="rId2"/>
          <a:stretch>
            <a:fillRect/>
          </a:stretch>
        </p:blipFill>
        <p:spPr>
          <a:xfrm>
            <a:off x="4072420" y="961812"/>
            <a:ext cx="7120558" cy="4930987"/>
          </a:xfrm>
          <a:prstGeom prst="rect">
            <a:avLst/>
          </a:prstGeom>
        </p:spPr>
      </p:pic>
    </p:spTree>
    <p:extLst>
      <p:ext uri="{BB962C8B-B14F-4D97-AF65-F5344CB8AC3E}">
        <p14:creationId xmlns:p14="http://schemas.microsoft.com/office/powerpoint/2010/main" val="142020968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6E7D9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332FA7-AB9F-0A6A-8FC3-71D9FE895A1B}"/>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Figure 3.27</a:t>
            </a:r>
          </a:p>
        </p:txBody>
      </p:sp>
      <p:pic>
        <p:nvPicPr>
          <p:cNvPr id="5" name="Content Placeholder 4" descr="A graph showing the amount of exercise per day&#10;&#10;Description automatically generated">
            <a:extLst>
              <a:ext uri="{FF2B5EF4-FFF2-40B4-BE49-F238E27FC236}">
                <a16:creationId xmlns:a16="http://schemas.microsoft.com/office/drawing/2014/main" id="{A5FE8D88-CBB5-9A21-E2C2-8754B88BE54A}"/>
              </a:ext>
            </a:extLst>
          </p:cNvPr>
          <p:cNvPicPr>
            <a:picLocks noGrp="1" noChangeAspect="1"/>
          </p:cNvPicPr>
          <p:nvPr>
            <p:ph idx="1"/>
          </p:nvPr>
        </p:nvPicPr>
        <p:blipFill>
          <a:blip r:embed="rId3"/>
          <a:stretch>
            <a:fillRect/>
          </a:stretch>
        </p:blipFill>
        <p:spPr>
          <a:xfrm>
            <a:off x="4038600" y="1127082"/>
            <a:ext cx="7188199" cy="4600447"/>
          </a:xfrm>
          <a:prstGeom prst="rect">
            <a:avLst/>
          </a:prstGeom>
        </p:spPr>
      </p:pic>
    </p:spTree>
    <p:extLst>
      <p:ext uri="{BB962C8B-B14F-4D97-AF65-F5344CB8AC3E}">
        <p14:creationId xmlns:p14="http://schemas.microsoft.com/office/powerpoint/2010/main" val="32956443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281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ECAD97-F799-1D8F-24F1-DADF56FC64A2}"/>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eaLnBrk="1" hangingPunct="1"/>
            <a:r>
              <a:rPr lang="en-US" sz="2600" kern="1200">
                <a:solidFill>
                  <a:srgbClr val="FFFFFF"/>
                </a:solidFill>
                <a:latin typeface="+mj-lt"/>
                <a:ea typeface="+mj-ea"/>
                <a:cs typeface="+mj-cs"/>
              </a:rPr>
              <a:t>Figure 3.28</a:t>
            </a:r>
          </a:p>
        </p:txBody>
      </p:sp>
      <p:pic>
        <p:nvPicPr>
          <p:cNvPr id="5" name="Content Placeholder 4" descr="A graph of exercise intensity&#10;&#10;Description automatically generated">
            <a:extLst>
              <a:ext uri="{FF2B5EF4-FFF2-40B4-BE49-F238E27FC236}">
                <a16:creationId xmlns:a16="http://schemas.microsoft.com/office/drawing/2014/main" id="{D0746F58-A136-E88C-DA41-852C8087E543}"/>
              </a:ext>
            </a:extLst>
          </p:cNvPr>
          <p:cNvPicPr>
            <a:picLocks noGrp="1" noChangeAspect="1"/>
          </p:cNvPicPr>
          <p:nvPr>
            <p:ph idx="1"/>
          </p:nvPr>
        </p:nvPicPr>
        <p:blipFill>
          <a:blip r:embed="rId3"/>
          <a:stretch>
            <a:fillRect/>
          </a:stretch>
        </p:blipFill>
        <p:spPr>
          <a:xfrm>
            <a:off x="4038600" y="1360698"/>
            <a:ext cx="7188199" cy="4133214"/>
          </a:xfrm>
          <a:prstGeom prst="rect">
            <a:avLst/>
          </a:prstGeom>
        </p:spPr>
      </p:pic>
    </p:spTree>
    <p:extLst>
      <p:ext uri="{BB962C8B-B14F-4D97-AF65-F5344CB8AC3E}">
        <p14:creationId xmlns:p14="http://schemas.microsoft.com/office/powerpoint/2010/main" val="2715605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Fatigue in High-Intensity Exercise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600"/>
              <a:t>Fatigue, the inability to maintain a given or expected force or power output, is an inevitable feature of maximal exercise. </a:t>
            </a:r>
          </a:p>
          <a:p>
            <a:r>
              <a:rPr lang="en-US" sz="2600"/>
              <a:t>Typically, the loss of power output or force production is likely to be in the range of 40% to 60% of the maximum observed during 30 seconds of all-out exercise. </a:t>
            </a:r>
          </a:p>
          <a:p>
            <a:r>
              <a:rPr lang="en-US" sz="2600"/>
              <a:t>Many factors contribute to fatigue, but during maximal short-duration exercise, it will be caused primarily by a gradual decline in anaerobic ATP production or an increase in ADP and Pi accumulation.</a:t>
            </a:r>
            <a:endParaRPr lang="en-GB" sz="2600"/>
          </a:p>
        </p:txBody>
      </p:sp>
    </p:spTree>
    <p:extLst>
      <p:ext uri="{BB962C8B-B14F-4D97-AF65-F5344CB8AC3E}">
        <p14:creationId xmlns:p14="http://schemas.microsoft.com/office/powerpoint/2010/main" val="1018356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Fatigue in Prolonged Exercise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In high-intensity exercise lasting 1 to 5 minutes, lactic acid accumulation may contribute to the fatigue process. </a:t>
            </a:r>
          </a:p>
          <a:p>
            <a:r>
              <a:rPr lang="en-US" sz="2400"/>
              <a:t>At marathon-running pace, muscle glycogen stores alone can fuel about 80 minutes of exercise before depletion. </a:t>
            </a:r>
          </a:p>
          <a:p>
            <a:r>
              <a:rPr lang="en-US" sz="2400"/>
              <a:t>Oxidation of blood glucose (derived from liver glycogen stores) enables ATP production to be maintained and exercise to continue.</a:t>
            </a:r>
          </a:p>
          <a:p>
            <a:r>
              <a:rPr lang="en-US" sz="2400"/>
              <a:t>When muscle and liver glycogen become depleted, ATP production becomes compromised because of the inability of fat oxidation to increase sufficiently to offset this deficit. </a:t>
            </a:r>
            <a:endParaRPr lang="en-GB" sz="2400"/>
          </a:p>
        </p:txBody>
      </p:sp>
    </p:spTree>
    <p:extLst>
      <p:ext uri="{BB962C8B-B14F-4D97-AF65-F5344CB8AC3E}">
        <p14:creationId xmlns:p14="http://schemas.microsoft.com/office/powerpoint/2010/main" val="2112258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sz="3500">
                <a:solidFill>
                  <a:srgbClr val="FFFFFF"/>
                </a:solidFill>
              </a:rPr>
              <a:t>Hypoglycemia and Central Fatigue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600"/>
              <a:t>Prolonged exercise, particularly after a period of fasting or a diet low in carbohydrate, results in hypoglycemia, which may be a direct cause of fatigue. </a:t>
            </a:r>
          </a:p>
          <a:p>
            <a:r>
              <a:rPr lang="en-US" sz="2600"/>
              <a:t>Hypoglycemia is detected by the brain and causes symptoms of tiredness and dizziness. </a:t>
            </a:r>
          </a:p>
          <a:p>
            <a:r>
              <a:rPr lang="en-US" sz="2600"/>
              <a:t>This central fatigue could then reduce the degree of skeletal muscle recruitment by the motor cortex, causing a fall in muscle force generation.</a:t>
            </a:r>
          </a:p>
          <a:p>
            <a:r>
              <a:rPr lang="en-US" sz="2600"/>
              <a:t>In the heat, performance is decreased, and exercise-induced hyperthermia is associated with central fatigue. </a:t>
            </a:r>
            <a:endParaRPr lang="en-GB" sz="2600"/>
          </a:p>
        </p:txBody>
      </p:sp>
    </p:spTree>
    <p:extLst>
      <p:ext uri="{BB962C8B-B14F-4D97-AF65-F5344CB8AC3E}">
        <p14:creationId xmlns:p14="http://schemas.microsoft.com/office/powerpoint/2010/main" val="42585091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Metabolic Adaptations to Training</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Muscle adaptations to aerobic endurance training include increases in capillary density and mitochondrial size and number. </a:t>
            </a:r>
          </a:p>
          <a:p>
            <a:r>
              <a:rPr lang="en-US" sz="2400"/>
              <a:t>The activity of the TCA cycle and of other oxidative enzymes increases, and a concomitant increase occurs in the capacity to oxidize both fat and carbohydrate.</a:t>
            </a:r>
          </a:p>
          <a:p>
            <a:r>
              <a:rPr lang="en-US" sz="2400"/>
              <a:t>Endurance training also increases the relative cross-sectional area of type I fibers, increases intramuscular content of triacylglycerol, and increases the capacity to use fat as an energy source during submaximal exercise.</a:t>
            </a:r>
          </a:p>
          <a:p>
            <a:pPr marL="0" indent="0">
              <a:buNone/>
            </a:pPr>
            <a:r>
              <a:rPr lang="en-US" sz="2400" b="0" i="1">
                <a:latin typeface="Arial" panose="020B0604020202020204" pitchFamily="34" charset="0"/>
                <a:cs typeface="Arial" panose="020B0604020202020204" pitchFamily="34" charset="0"/>
              </a:rPr>
              <a:t>(continued) </a:t>
            </a:r>
            <a:endParaRPr lang="en-GB" sz="2400" b="0" i="1">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707559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Metabolic Adaptations to Training </a:t>
            </a:r>
            <a:r>
              <a:rPr lang="en-GB" i="1">
                <a:solidFill>
                  <a:srgbClr val="FFFFFF"/>
                </a:solidFill>
                <a:latin typeface="Arial" panose="020B0604020202020204" pitchFamily="34" charset="0"/>
                <a:cs typeface="Arial" panose="020B0604020202020204" pitchFamily="34" charset="0"/>
              </a:rPr>
              <a:t>(continued)</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447308" y="591344"/>
                <a:ext cx="6906491" cy="5585619"/>
              </a:xfrm>
            </p:spPr>
            <p:txBody>
              <a:bodyPr anchor="ctr">
                <a:normAutofit/>
              </a:bodyPr>
              <a:lstStyle/>
              <a:p>
                <a:r>
                  <a:rPr lang="en-US" sz="2400"/>
                  <a:t>Training adaptations in muscle affect substrate utilization.</a:t>
                </a:r>
              </a:p>
              <a:p>
                <a:r>
                  <a:rPr lang="en-US" sz="2400"/>
                  <a:t>Trained subjects demonstrate increased reliance on intramuscular triacylglycerol as an energy source. </a:t>
                </a:r>
              </a:p>
              <a:p>
                <a:r>
                  <a:rPr lang="en-US" sz="2400"/>
                  <a:t>These and other effects of training (e.g., increased </a:t>
                </a:r>
                <a14:m>
                  <m:oMath xmlns:m="http://schemas.openxmlformats.org/officeDocument/2006/math">
                    <m:acc>
                      <m:accPr>
                        <m:chr m:val="̇"/>
                        <m:ctrlPr>
                          <a:rPr lang="en-US" sz="2400" i="1" smtClean="0">
                            <a:latin typeface="Cambria Math" panose="02040503050406030204" pitchFamily="18" charset="0"/>
                          </a:rPr>
                        </m:ctrlPr>
                      </m:accPr>
                      <m:e>
                        <m:r>
                          <m:rPr>
                            <m:nor/>
                          </m:rPr>
                          <a:rPr lang="en-US" sz="2400" b="1" i="0" smtClean="0">
                            <a:cs typeface="Helvetica" panose="020B0604020202020204" pitchFamily="34" charset="0"/>
                          </a:rPr>
                          <m:t>V</m:t>
                        </m:r>
                      </m:e>
                    </m:acc>
                  </m:oMath>
                </a14:m>
                <a:r>
                  <a:rPr lang="en-US" sz="2400"/>
                  <a:t>O</a:t>
                </a:r>
                <a:r>
                  <a:rPr lang="en-US" sz="2400" baseline="-25000"/>
                  <a:t>2</a:t>
                </a:r>
                <a:r>
                  <a:rPr lang="en-US" sz="2400"/>
                  <a:t>max and attenuated hormonal responses to exercise) decrease the rate of muscle glycogen and blood glucose utilization and decrease the rate of lactate accumulation during submaximal exercise.</a:t>
                </a:r>
              </a:p>
              <a:p>
                <a:r>
                  <a:rPr lang="en-US" sz="2400"/>
                  <a:t>These adaptations contribute to marked improvement in endurance capacity after training.</a:t>
                </a:r>
                <a:endParaRPr lang="en-GB" sz="2400"/>
              </a:p>
              <a:p>
                <a:endParaRPr lang="en-GB" sz="240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447308" y="591344"/>
                <a:ext cx="6906491" cy="5585619"/>
              </a:xfrm>
              <a:blipFill>
                <a:blip r:embed="rId2"/>
                <a:stretch>
                  <a:fillRect l="-1237" t="-1201" r="-1148"/>
                </a:stretch>
              </a:blipFill>
            </p:spPr>
            <p:txBody>
              <a:bodyPr/>
              <a:lstStyle/>
              <a:p>
                <a:r>
                  <a:rPr lang="en-GB">
                    <a:noFill/>
                  </a:rPr>
                  <a:t> </a:t>
                </a:r>
              </a:p>
            </p:txBody>
          </p:sp>
        </mc:Fallback>
      </mc:AlternateContent>
    </p:spTree>
    <p:extLst>
      <p:ext uri="{BB962C8B-B14F-4D97-AF65-F5344CB8AC3E}">
        <p14:creationId xmlns:p14="http://schemas.microsoft.com/office/powerpoint/2010/main" val="37069334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Glycogen and Endurance</a:t>
            </a:r>
            <a:br>
              <a:rPr lang="en-GB">
                <a:solidFill>
                  <a:srgbClr val="FFFFFF"/>
                </a:solidFill>
              </a:rPr>
            </a:br>
            <a:r>
              <a:rPr lang="en-GB">
                <a:solidFill>
                  <a:srgbClr val="FFFFFF"/>
                </a:solidFill>
              </a:rPr>
              <a:t>Training Adaptations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US" sz="2400"/>
              <a:t>Low levels of muscle glycogen may enhance the mRNA content of some genes involved in exercise metabolism.</a:t>
            </a:r>
          </a:p>
          <a:p>
            <a:r>
              <a:rPr lang="en-US" sz="2400"/>
              <a:t>Genes for some metabolic enzymes, including citrate synthase and </a:t>
            </a:r>
            <a:r>
              <a:rPr lang="el-GR" sz="2400"/>
              <a:t>β</a:t>
            </a:r>
            <a:r>
              <a:rPr lang="en-US" sz="2400"/>
              <a:t>-hydroxyacyl-CoA dehydrogenase, are upregulated to a greater extent in response to exercise when exercise is performed with low preexercise glycogen.</a:t>
            </a:r>
          </a:p>
          <a:p>
            <a:r>
              <a:rPr lang="en-US" sz="2400"/>
              <a:t>Some signaling proteins, such as AMP-activated protein kinase (AMPK), possess glycogen binding domains, and when glycogen is low, these proteins are more active toward their specific targets.</a:t>
            </a:r>
            <a:endParaRPr lang="en-GB" sz="2400"/>
          </a:p>
        </p:txBody>
      </p:sp>
    </p:spTree>
    <p:extLst>
      <p:ext uri="{BB962C8B-B14F-4D97-AF65-F5344CB8AC3E}">
        <p14:creationId xmlns:p14="http://schemas.microsoft.com/office/powerpoint/2010/main" val="36857534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42C637-6A29-0105-3CBF-7D367D0F2853}"/>
              </a:ext>
            </a:extLst>
          </p:cNvPr>
          <p:cNvSpPr>
            <a:spLocks noGrp="1"/>
          </p:cNvSpPr>
          <p:nvPr>
            <p:ph type="title"/>
          </p:nvPr>
        </p:nvSpPr>
        <p:spPr>
          <a:xfrm>
            <a:off x="686834" y="1153572"/>
            <a:ext cx="3200400" cy="4461163"/>
          </a:xfrm>
        </p:spPr>
        <p:txBody>
          <a:bodyPr>
            <a:normAutofit/>
          </a:bodyPr>
          <a:lstStyle/>
          <a:p>
            <a:r>
              <a:rPr lang="en-GB">
                <a:solidFill>
                  <a:srgbClr val="FFFFFF"/>
                </a:solidFill>
              </a:rPr>
              <a:t>Nutrition, Performance, and Training Adaptations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D9B1ADC-2025-B4FE-3AC7-2887A8B08525}"/>
              </a:ext>
            </a:extLst>
          </p:cNvPr>
          <p:cNvSpPr>
            <a:spLocks noGrp="1"/>
          </p:cNvSpPr>
          <p:nvPr>
            <p:ph idx="1"/>
          </p:nvPr>
        </p:nvSpPr>
        <p:spPr>
          <a:xfrm>
            <a:off x="4447308" y="591344"/>
            <a:ext cx="6906491" cy="5585619"/>
          </a:xfrm>
        </p:spPr>
        <p:txBody>
          <a:bodyPr anchor="ctr">
            <a:normAutofit/>
          </a:bodyPr>
          <a:lstStyle/>
          <a:p>
            <a:r>
              <a:rPr lang="en-GB" sz="2600"/>
              <a:t>A variety of nutrition interventions involving dietary manipulation, supplements, and ingestion of sports foods or beverages during exercise can have an impact on metabolic responses to exercise and athletic performance.</a:t>
            </a:r>
          </a:p>
          <a:p>
            <a:r>
              <a:rPr lang="en-GB" sz="2600"/>
              <a:t>Performance-enhancing (ergogenic) supplements include </a:t>
            </a:r>
            <a:r>
              <a:rPr lang="el-GR" sz="2600"/>
              <a:t>β</a:t>
            </a:r>
            <a:r>
              <a:rPr lang="en-GB" sz="2600"/>
              <a:t>-alanine, bicarbonate, caffeine, creatine, and nitrate.</a:t>
            </a:r>
          </a:p>
          <a:p>
            <a:r>
              <a:rPr lang="en-GB" sz="2600"/>
              <a:t>Nutrition can also influence adaptations to endurance or resistance training. </a:t>
            </a:r>
          </a:p>
        </p:txBody>
      </p:sp>
    </p:spTree>
    <p:extLst>
      <p:ext uri="{BB962C8B-B14F-4D97-AF65-F5344CB8AC3E}">
        <p14:creationId xmlns:p14="http://schemas.microsoft.com/office/powerpoint/2010/main" val="1529353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6834" y="1153572"/>
            <a:ext cx="3200400" cy="4461163"/>
          </a:xfrm>
        </p:spPr>
        <p:txBody>
          <a:bodyPr>
            <a:normAutofit/>
          </a:bodyPr>
          <a:lstStyle/>
          <a:p>
            <a:r>
              <a:rPr lang="en-GB">
                <a:solidFill>
                  <a:srgbClr val="FFFFFF"/>
                </a:solidFill>
              </a:rPr>
              <a:t>Antioxidants Impair Training Adaptations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4447308" y="591344"/>
            <a:ext cx="6906491" cy="5585619"/>
          </a:xfrm>
        </p:spPr>
        <p:txBody>
          <a:bodyPr anchor="ctr">
            <a:normAutofit/>
          </a:bodyPr>
          <a:lstStyle/>
          <a:p>
            <a:r>
              <a:rPr lang="en-GB" dirty="0"/>
              <a:t>Consuming megadoses of vitamins C and E impairs some adaptations to endurance training, including mitochondrial biogenesis.</a:t>
            </a:r>
          </a:p>
          <a:p>
            <a:r>
              <a:rPr lang="en-US" dirty="0"/>
              <a:t>Free radicals are generated during exercise and act as signals for wider adaptive responses in muscle and other tissues.</a:t>
            </a:r>
          </a:p>
          <a:p>
            <a:r>
              <a:rPr lang="en-US" dirty="0"/>
              <a:t>This raises questions about the approach to protecting tissues that </a:t>
            </a:r>
            <a:r>
              <a:rPr lang="en-US"/>
              <a:t>promotes frequent supplementation </a:t>
            </a:r>
            <a:r>
              <a:rPr lang="en-US" dirty="0"/>
              <a:t>with antioxidant nutrients.</a:t>
            </a:r>
            <a:endParaRPr lang="en-GB" dirty="0"/>
          </a:p>
        </p:txBody>
      </p:sp>
    </p:spTree>
    <p:extLst>
      <p:ext uri="{BB962C8B-B14F-4D97-AF65-F5344CB8AC3E}">
        <p14:creationId xmlns:p14="http://schemas.microsoft.com/office/powerpoint/2010/main" val="7796467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0.0&quot;&gt;&lt;object type=&quot;1&quot; unique_id=&quot;10001&quot;&gt;&lt;object type=&quot;2&quot; unique_id=&quot;10002&quot;&gt;&lt;object type=&quot;3&quot; unique_id=&quot;10003&quot;&gt;&lt;property id=&quot;20148&quot; value=&quot;5&quot;/&gt;&lt;property id=&quot;20300&quot; value=&quot;Slide 1&quot;/&gt;&lt;property id=&quot;20307&quot; value=&quot;270&quot;/&gt;&lt;/object&gt;&lt;object type=&quot;3&quot; unique_id=&quot;10004&quot;&gt;&lt;property id=&quot;20148&quot; value=&quot;5&quot;/&gt;&lt;property id=&quot;20300&quot; value=&quot;Slide 2&quot;/&gt;&lt;property id=&quot;20307&quot; value=&quot;269&quot;/&gt;&lt;/object&gt;&lt;/object&gt;&lt;object type=&quot;8&quot; unique_id=&quot;10008&quot;&gt;&lt;/object&gt;&lt;/object&gt;&lt;/database&gt;"/>
  <p:tag name="MMPROD_NEXTUNIQUEID" val="10009"/>
  <p:tag name="SECTOMILLISECCONVERTED"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1532</TotalTime>
  <Words>2598</Words>
  <Application>Microsoft Macintosh PowerPoint</Application>
  <PresentationFormat>Widescreen</PresentationFormat>
  <Paragraphs>217</Paragraphs>
  <Slides>40</Slides>
  <Notes>16</Notes>
  <HiddenSlides>0</HiddenSlides>
  <MMClips>1</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40</vt:i4>
      </vt:variant>
    </vt:vector>
  </HeadingPairs>
  <TitlesOfParts>
    <vt:vector size="55" baseType="lpstr">
      <vt:lpstr>ＭＳ Ｐゴシック</vt:lpstr>
      <vt:lpstr>Arial</vt:lpstr>
      <vt:lpstr>Calibri</vt:lpstr>
      <vt:lpstr>Calibri Light</vt:lpstr>
      <vt:lpstr>Cambria Math</vt:lpstr>
      <vt:lpstr>Franklin Gothic Book</vt:lpstr>
      <vt:lpstr>Franklin Gothic Medium</vt:lpstr>
      <vt:lpstr>Helvetica</vt:lpstr>
      <vt:lpstr>Helvetica Bold</vt:lpstr>
      <vt:lpstr>Helvetica Neue</vt:lpstr>
      <vt:lpstr>Helvetica Neue Condensed</vt:lpstr>
      <vt:lpstr>Symbol</vt:lpstr>
      <vt:lpstr>Times New Roman</vt:lpstr>
      <vt:lpstr>Office Theme</vt:lpstr>
      <vt:lpstr>Custom Design</vt:lpstr>
      <vt:lpstr>Fuel sources for muscle and exercise metabolism</vt:lpstr>
      <vt:lpstr>Fiber Types</vt:lpstr>
      <vt:lpstr>Fiber Types (continued)</vt:lpstr>
      <vt:lpstr>Figure 3.2</vt:lpstr>
      <vt:lpstr>Phosphocreatine in Anaerobic Metabolism</vt:lpstr>
      <vt:lpstr>Table 3.3 ATP Resynthesis From Anaerobic and Aerobic Metabolism</vt:lpstr>
      <vt:lpstr>Infographic 3.1</vt:lpstr>
      <vt:lpstr>Glycolysis in Anaerobic Metabolism</vt:lpstr>
      <vt:lpstr>Infographic 3.1</vt:lpstr>
      <vt:lpstr>Carbohydrate Oxidation</vt:lpstr>
      <vt:lpstr>Figure 3.6</vt:lpstr>
      <vt:lpstr>Figure 3.8</vt:lpstr>
      <vt:lpstr>Carbohydrate Depletion</vt:lpstr>
      <vt:lpstr>Glycogen and Performance</vt:lpstr>
      <vt:lpstr>Fat as a Fuel for Exercise</vt:lpstr>
      <vt:lpstr>Figure 3.9</vt:lpstr>
      <vt:lpstr>Fat Transport and Oxidation</vt:lpstr>
      <vt:lpstr>Figure 3.10</vt:lpstr>
      <vt:lpstr>Figure 3.12</vt:lpstr>
      <vt:lpstr>Intramuscular Triacylglycerol (IMTG)</vt:lpstr>
      <vt:lpstr>Amino Acid Oxidation</vt:lpstr>
      <vt:lpstr>Table 3.5 Energy Stores in the Average Adult Male</vt:lpstr>
      <vt:lpstr>Infographic 3.2</vt:lpstr>
      <vt:lpstr>Regulation of Muscle Metabolism</vt:lpstr>
      <vt:lpstr>PowerPoint Presentation</vt:lpstr>
      <vt:lpstr>PowerPoint Presentation</vt:lpstr>
      <vt:lpstr>Factors Influencing Fuel Selection for Exercise</vt:lpstr>
      <vt:lpstr>Fuel Selection for Exercise</vt:lpstr>
      <vt:lpstr>Fuel Selection for Exercise (continued)</vt:lpstr>
      <vt:lpstr>PowerPoint Presentation</vt:lpstr>
      <vt:lpstr>Figure 3.27</vt:lpstr>
      <vt:lpstr>Figure 3.28</vt:lpstr>
      <vt:lpstr>Fatigue in High-Intensity Exercise</vt:lpstr>
      <vt:lpstr>Fatigue in Prolonged Exercise </vt:lpstr>
      <vt:lpstr>Hypoglycemia and Central Fatigue</vt:lpstr>
      <vt:lpstr>Metabolic Adaptations to Training</vt:lpstr>
      <vt:lpstr>Metabolic Adaptations to Training (continued)</vt:lpstr>
      <vt:lpstr>Glycogen and Endurance Training Adaptations</vt:lpstr>
      <vt:lpstr>Nutrition, Performance, and Training Adaptations</vt:lpstr>
      <vt:lpstr>Antioxidants Impair Training Adaptations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dc:title>
  <dc:creator>Microsoft Office User</dc:creator>
  <cp:lastModifiedBy>Geraint Forster</cp:lastModifiedBy>
  <cp:revision>128</cp:revision>
  <cp:lastPrinted>2017-03-14T16:50:08Z</cp:lastPrinted>
  <dcterms:created xsi:type="dcterms:W3CDTF">2017-03-14T15:11:25Z</dcterms:created>
  <dcterms:modified xsi:type="dcterms:W3CDTF">2025-10-06T19:50:34Z</dcterms:modified>
</cp:coreProperties>
</file>