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28" r:id="rId1"/>
  </p:sldMasterIdLst>
  <p:notesMasterIdLst>
    <p:notesMasterId r:id="rId33"/>
  </p:notesMasterIdLst>
  <p:handoutMasterIdLst>
    <p:handoutMasterId r:id="rId34"/>
  </p:handoutMasterIdLst>
  <p:sldIdLst>
    <p:sldId id="353" r:id="rId2"/>
    <p:sldId id="322" r:id="rId3"/>
    <p:sldId id="352" r:id="rId4"/>
    <p:sldId id="323" r:id="rId5"/>
    <p:sldId id="324" r:id="rId6"/>
    <p:sldId id="325" r:id="rId7"/>
    <p:sldId id="296" r:id="rId8"/>
    <p:sldId id="367" r:id="rId9"/>
    <p:sldId id="368" r:id="rId10"/>
    <p:sldId id="369" r:id="rId11"/>
    <p:sldId id="370" r:id="rId12"/>
    <p:sldId id="371" r:id="rId13"/>
    <p:sldId id="372" r:id="rId14"/>
    <p:sldId id="336" r:id="rId15"/>
    <p:sldId id="338" r:id="rId16"/>
    <p:sldId id="354" r:id="rId17"/>
    <p:sldId id="355" r:id="rId18"/>
    <p:sldId id="356" r:id="rId19"/>
    <p:sldId id="357" r:id="rId20"/>
    <p:sldId id="358" r:id="rId21"/>
    <p:sldId id="359" r:id="rId22"/>
    <p:sldId id="360" r:id="rId23"/>
    <p:sldId id="361" r:id="rId24"/>
    <p:sldId id="362" r:id="rId25"/>
    <p:sldId id="363" r:id="rId26"/>
    <p:sldId id="364" r:id="rId27"/>
    <p:sldId id="366" r:id="rId28"/>
    <p:sldId id="373" r:id="rId29"/>
    <p:sldId id="365" r:id="rId30"/>
    <p:sldId id="305" r:id="rId31"/>
    <p:sldId id="288" r:id="rId32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339" autoAdjust="0"/>
    <p:restoredTop sz="94624" autoAdjust="0"/>
  </p:normalViewPr>
  <p:slideViewPr>
    <p:cSldViewPr snapToGrid="0" snapToObjects="1">
      <p:cViewPr varScale="1">
        <p:scale>
          <a:sx n="115" d="100"/>
          <a:sy n="115" d="100"/>
        </p:scale>
        <p:origin x="2160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8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F12FD1-8B30-4D3C-9882-D1D40485142A}" type="datetimeFigureOut">
              <a:rPr lang="en-US" smtClean="0"/>
              <a:t>10/31/2018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8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526BDA-FC4F-4EA5-81F9-0844255C74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78677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8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7CCD1A-61D2-1E45-962A-BF49F1150ED6}" type="datetimeFigureOut">
              <a:rPr lang="en-US" smtClean="0"/>
              <a:pPr/>
              <a:t>10/31/2018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8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1508D1-2A63-C84E-80FE-C4042A513CC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2712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FDC381-8C16-4BE6-BB67-F3F81A6DC02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69690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FDC381-8C16-4BE6-BB67-F3F81A6DC026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1889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FDC381-8C16-4BE6-BB67-F3F81A6DC026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3599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DB4E0D4-E9E3-4A42-83C4-8E118E46F851}" type="datetimeFigureOut">
              <a:rPr lang="en-US" smtClean="0"/>
              <a:pPr/>
              <a:t>10/31/2018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4E0D4-E9E3-4A42-83C4-8E118E46F851}" type="datetimeFigureOut">
              <a:rPr lang="en-US" smtClean="0"/>
              <a:pPr/>
              <a:t>10/31/2018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4E0D4-E9E3-4A42-83C4-8E118E46F851}" type="datetimeFigureOut">
              <a:rPr lang="en-US" smtClean="0"/>
              <a:pPr/>
              <a:t>10/31/2018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4E0D4-E9E3-4A42-83C4-8E118E46F851}" type="datetimeFigureOut">
              <a:rPr lang="en-US" smtClean="0"/>
              <a:pPr/>
              <a:t>10/31/2018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4E0D4-E9E3-4A42-83C4-8E118E46F851}" type="datetimeFigureOut">
              <a:rPr lang="en-US" smtClean="0"/>
              <a:pPr/>
              <a:t>10/31/2018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4E0D4-E9E3-4A42-83C4-8E118E46F851}" type="datetimeFigureOut">
              <a:rPr lang="en-US" smtClean="0"/>
              <a:pPr/>
              <a:t>10/31/2018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4E0D4-E9E3-4A42-83C4-8E118E46F851}" type="datetimeFigureOut">
              <a:rPr lang="en-US" smtClean="0"/>
              <a:pPr/>
              <a:t>10/31/2018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4DB4E0D4-E9E3-4A42-83C4-8E118E46F851}" type="datetimeFigureOut">
              <a:rPr lang="en-US" smtClean="0"/>
              <a:pPr/>
              <a:t>10/31/2018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DB4E0D4-E9E3-4A42-83C4-8E118E46F851}" type="datetimeFigureOut">
              <a:rPr lang="en-US" smtClean="0"/>
              <a:pPr/>
              <a:t>10/31/2018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4E0D4-E9E3-4A42-83C4-8E118E46F851}" type="datetimeFigureOut">
              <a:rPr lang="en-US" smtClean="0"/>
              <a:pPr/>
              <a:t>10/31/2018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4E0D4-E9E3-4A42-83C4-8E118E46F851}" type="datetimeFigureOut">
              <a:rPr lang="en-US" smtClean="0"/>
              <a:pPr/>
              <a:t>10/31/2018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DB4E0D4-E9E3-4A42-83C4-8E118E46F851}" type="datetimeFigureOut">
              <a:rPr lang="en-US" smtClean="0"/>
              <a:pPr/>
              <a:t>10/31/2018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ublimescience.com/free-science-experiments/how-to-make-a-volcano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em.org.uk/resources/elibrary/resource/26720/electricity-its-electric" TargetMode="External"/><Relationship Id="rId2" Type="http://schemas.openxmlformats.org/officeDocument/2006/relationships/hyperlink" Target="https://www.stem.org.uk/resources/community/collection/12388/year-4-electricity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oodlandtrust.org.uk/mediafile/100146207/Getting-outside-the-classroom-learning-pack.pdf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hwb.wales.gov.uk/Resources/browse?sort=recommendation&amp;language=en&amp;category=Focus%20on%20Science&amp;tags=Year%20of%20Science&amp;tags=Focus%20on%20Science" TargetMode="External"/><Relationship Id="rId2" Type="http://schemas.openxmlformats.org/officeDocument/2006/relationships/hyperlink" Target="https://www.stem.org.uk/cross-curricular-topics-resourc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xplorify.wellcome.ac.uk/" TargetMode="External"/><Relationship Id="rId5" Type="http://schemas.openxmlformats.org/officeDocument/2006/relationships/hyperlink" Target="http://www.crestawards.org/all-star-activities/" TargetMode="External"/><Relationship Id="rId4" Type="http://schemas.openxmlformats.org/officeDocument/2006/relationships/hyperlink" Target="http://enews.pearson.com/rsps/m/mpTHYqT802Zy92SrPzlAxY3qNv741vaqoJbN1vmV1cQ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Science and Technology 3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Learning and Teaching in the Primary School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290700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What is Science Enquiry? </a:t>
            </a:r>
            <a:endParaRPr lang="en-US" altLang="en-US" smtClean="0"/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 dirty="0" smtClean="0"/>
          </a:p>
          <a:p>
            <a:endParaRPr lang="en-GB" altLang="en-US" dirty="0" smtClean="0">
              <a:solidFill>
                <a:srgbClr val="333399"/>
              </a:solidFill>
            </a:endParaRPr>
          </a:p>
          <a:p>
            <a:r>
              <a:rPr lang="en-GB" altLang="en-US" sz="3600" dirty="0" smtClean="0"/>
              <a:t>Science enquiry is what children do in order to answer scientific questions about the world around them.</a:t>
            </a:r>
            <a:endParaRPr lang="en-US" altLang="en-US" sz="3600" dirty="0" smtClean="0"/>
          </a:p>
        </p:txBody>
      </p:sp>
    </p:spTree>
    <p:extLst>
      <p:ext uri="{BB962C8B-B14F-4D97-AF65-F5344CB8AC3E}">
        <p14:creationId xmlns:p14="http://schemas.microsoft.com/office/powerpoint/2010/main" val="2372900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 xmlns:mv="urn:schemas-microsoft-com:mac:vml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97b2cdc0-c69c-42b2-b10b-15d83116f795@GBRP2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956" y="0"/>
            <a:ext cx="8654143" cy="66620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847514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en-GB" dirty="0" smtClean="0"/>
          </a:p>
          <a:p>
            <a:r>
              <a:rPr lang="en-GB" b="1" dirty="0" smtClean="0"/>
              <a:t>Fair test </a:t>
            </a:r>
            <a:r>
              <a:rPr lang="en-GB" dirty="0" smtClean="0"/>
              <a:t>– alter one factor and observe/ measure the effect, while keeping other factors the same</a:t>
            </a:r>
          </a:p>
          <a:p>
            <a:r>
              <a:rPr lang="en-GB" b="1" dirty="0" smtClean="0"/>
              <a:t>Classifying and identifying </a:t>
            </a:r>
            <a:r>
              <a:rPr lang="en-GB" dirty="0" smtClean="0"/>
              <a:t>– group according to features/ properties</a:t>
            </a:r>
          </a:p>
          <a:p>
            <a:r>
              <a:rPr lang="en-GB" b="1" dirty="0" smtClean="0"/>
              <a:t>Exploring</a:t>
            </a:r>
            <a:r>
              <a:rPr lang="en-GB" dirty="0" smtClean="0"/>
              <a:t>, e.g. by observing/ measuring over time</a:t>
            </a:r>
          </a:p>
          <a:p>
            <a:r>
              <a:rPr lang="en-GB" b="1" dirty="0" smtClean="0"/>
              <a:t>Pattern seeking </a:t>
            </a:r>
            <a:r>
              <a:rPr lang="en-GB" dirty="0" smtClean="0"/>
              <a:t>– e.g. do a survey</a:t>
            </a:r>
          </a:p>
          <a:p>
            <a:r>
              <a:rPr lang="en-GB" b="1" dirty="0" smtClean="0"/>
              <a:t>Making things – </a:t>
            </a:r>
            <a:r>
              <a:rPr lang="en-GB" dirty="0" smtClean="0"/>
              <a:t>e.g. to solve a problem (direct technology link)</a:t>
            </a:r>
          </a:p>
          <a:p>
            <a:r>
              <a:rPr lang="en-GB" b="1" dirty="0" smtClean="0"/>
              <a:t>Using and applying models </a:t>
            </a:r>
            <a:r>
              <a:rPr lang="en-GB" dirty="0" smtClean="0"/>
              <a:t>– testing an explanation/model to see if it works e.g. water cycle</a:t>
            </a:r>
          </a:p>
          <a:p>
            <a:endParaRPr lang="en-GB" dirty="0" smtClean="0"/>
          </a:p>
          <a:p>
            <a:r>
              <a:rPr lang="en-GB" dirty="0" smtClean="0"/>
              <a:t>Reference/ Research contextualises and supports all enquiry processes.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Children can answer scientific questions using the science enquiry processes: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2098263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mtClean="0"/>
              <a:t>The stages of enquiry can be identified for all enquiry types</a:t>
            </a:r>
            <a:endParaRPr lang="en-US" altLang="en-US" smtClean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66363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188806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Exploring</a:t>
                      </a:r>
                      <a:endParaRPr lang="en-US" sz="1800" dirty="0"/>
                    </a:p>
                  </a:txBody>
                  <a:tcPr marT="45723" marB="45723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Children explore a question, statement, problem, idea, artefact, living thing or event as a starting point to enquiry.</a:t>
                      </a:r>
                      <a:endParaRPr lang="en-US" sz="1800" dirty="0"/>
                    </a:p>
                  </a:txBody>
                  <a:tcPr marT="45723" marB="45723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63146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Collecting and analysing evidence</a:t>
                      </a:r>
                      <a:endParaRPr lang="en-US" sz="1800" dirty="0"/>
                    </a:p>
                  </a:txBody>
                  <a:tcPr marT="45723" marB="45723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Children observe over time, look for patterns, identify and classify, research using secondary sources or carry out a fair test, and record and analyse their findings.</a:t>
                      </a:r>
                      <a:endParaRPr lang="en-US" sz="1800" dirty="0"/>
                    </a:p>
                  </a:txBody>
                  <a:tcPr marT="45723" marB="45723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37486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Reaching a suitable and satisfying outcome</a:t>
                      </a:r>
                      <a:endParaRPr lang="en-US" sz="1800" dirty="0"/>
                    </a:p>
                  </a:txBody>
                  <a:tcPr marT="45723" marB="45723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Children solve a problem, answer a question, develop an explanation, make and evaluate</a:t>
                      </a:r>
                      <a:r>
                        <a:rPr lang="en-GB" sz="1800" baseline="0" dirty="0" smtClean="0"/>
                        <a:t> an artefact or system, provide evidence to justify why the outcome is appropriate, or raise more questions to investigate.</a:t>
                      </a:r>
                      <a:endParaRPr lang="en-US" sz="1800" dirty="0"/>
                    </a:p>
                  </a:txBody>
                  <a:tcPr marT="45723" marB="45723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3339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 xmlns:mv="urn:schemas-microsoft-com:mac:vml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90259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defRPr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Developing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the science enquiry </a:t>
            </a: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SKILLS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through 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“planning, developing and reflecting”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using the full range of types of enquiry and contexts drawn from the </a:t>
            </a: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RANGE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of science contexts and related concepts.</a:t>
            </a: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Communication/ Scientific Literacy: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The expression and sharing of ideas and the collection and evaluation of evidence are at the heart of good science teaching and learning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. This includes the use of ICT in the DCF.</a:t>
            </a:r>
          </a:p>
          <a:p>
            <a:pPr>
              <a:defRPr/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What is scientific numeracy?</a:t>
            </a:r>
            <a:endParaRPr lang="en-GB" sz="2400" dirty="0"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curriculum focus 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on </a:t>
            </a:r>
            <a:r>
              <a:rPr lang="en-GB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developing 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endParaRPr lang="en-US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3992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-15014"/>
            <a:ext cx="8229600" cy="1023583"/>
          </a:xfrm>
        </p:spPr>
        <p:txBody>
          <a:bodyPr>
            <a:normAutofit/>
          </a:bodyPr>
          <a:lstStyle/>
          <a:p>
            <a:r>
              <a:rPr lang="en-GB" sz="2800" dirty="0" smtClean="0"/>
              <a:t>Level Characteristic and Progression</a:t>
            </a:r>
            <a:endParaRPr lang="en-US" sz="2800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9225995"/>
              </p:ext>
            </p:extLst>
          </p:nvPr>
        </p:nvGraphicFramePr>
        <p:xfrm>
          <a:off x="457200" y="846159"/>
          <a:ext cx="8229600" cy="26553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9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37437">
                <a:tc>
                  <a:txBody>
                    <a:bodyPr/>
                    <a:lstStyle/>
                    <a:p>
                      <a:r>
                        <a:rPr lang="en-GB" dirty="0" smtClean="0"/>
                        <a:t>Planning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3573">
                <a:tc>
                  <a:txBody>
                    <a:bodyPr/>
                    <a:lstStyle/>
                    <a:p>
                      <a:r>
                        <a:rPr lang="en-GB" dirty="0" smtClean="0"/>
                        <a:t>Find evidence,</a:t>
                      </a:r>
                      <a:r>
                        <a:rPr lang="en-GB" baseline="0" dirty="0" smtClean="0"/>
                        <a:t> information and ideas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3573">
                <a:tc>
                  <a:txBody>
                    <a:bodyPr/>
                    <a:lstStyle/>
                    <a:p>
                      <a:r>
                        <a:rPr lang="en-GB" dirty="0" smtClean="0"/>
                        <a:t>Methods and strategies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23573">
                <a:tc>
                  <a:txBody>
                    <a:bodyPr/>
                    <a:lstStyle/>
                    <a:p>
                      <a:r>
                        <a:rPr lang="en-GB" dirty="0" smtClean="0"/>
                        <a:t>Predict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23573">
                <a:tc>
                  <a:txBody>
                    <a:bodyPr/>
                    <a:lstStyle/>
                    <a:p>
                      <a:r>
                        <a:rPr lang="en-GB" dirty="0" smtClean="0"/>
                        <a:t>Fair testing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23573">
                <a:tc>
                  <a:txBody>
                    <a:bodyPr/>
                    <a:lstStyle/>
                    <a:p>
                      <a:r>
                        <a:rPr lang="en-GB" dirty="0" smtClean="0"/>
                        <a:t>Determine success criteria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9766939"/>
              </p:ext>
            </p:extLst>
          </p:nvPr>
        </p:nvGraphicFramePr>
        <p:xfrm>
          <a:off x="4933665" y="1603061"/>
          <a:ext cx="3657601" cy="27568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6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62286">
                <a:tc>
                  <a:txBody>
                    <a:bodyPr/>
                    <a:lstStyle/>
                    <a:p>
                      <a:r>
                        <a:rPr lang="en-GB" dirty="0" smtClean="0"/>
                        <a:t>Developing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5059">
                <a:tc>
                  <a:txBody>
                    <a:bodyPr/>
                    <a:lstStyle/>
                    <a:p>
                      <a:r>
                        <a:rPr lang="en-GB" dirty="0" smtClean="0"/>
                        <a:t>Observe and measure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5059">
                <a:tc>
                  <a:txBody>
                    <a:bodyPr/>
                    <a:lstStyle/>
                    <a:p>
                      <a:r>
                        <a:rPr lang="en-GB" dirty="0" smtClean="0"/>
                        <a:t>Monitor progress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5059">
                <a:tc>
                  <a:txBody>
                    <a:bodyPr/>
                    <a:lstStyle/>
                    <a:p>
                      <a:r>
                        <a:rPr lang="en-GB" dirty="0" smtClean="0"/>
                        <a:t>Communicate findings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5059">
                <a:tc>
                  <a:txBody>
                    <a:bodyPr/>
                    <a:lstStyle/>
                    <a:p>
                      <a:r>
                        <a:rPr lang="en-GB" dirty="0" smtClean="0"/>
                        <a:t>Review findings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5059">
                <a:tc>
                  <a:txBody>
                    <a:bodyPr/>
                    <a:lstStyle/>
                    <a:p>
                      <a:r>
                        <a:rPr lang="en-GB" dirty="0" smtClean="0"/>
                        <a:t>Explaining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5059">
                <a:tc>
                  <a:txBody>
                    <a:bodyPr/>
                    <a:lstStyle/>
                    <a:p>
                      <a:r>
                        <a:rPr lang="en-GB" dirty="0" smtClean="0"/>
                        <a:t>Conclusions and decisions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658699"/>
              </p:ext>
            </p:extLst>
          </p:nvPr>
        </p:nvGraphicFramePr>
        <p:xfrm>
          <a:off x="593677" y="4476466"/>
          <a:ext cx="8140890" cy="21017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408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783807">
                <a:tc>
                  <a:txBody>
                    <a:bodyPr/>
                    <a:lstStyle/>
                    <a:p>
                      <a:r>
                        <a:rPr lang="en-GB" dirty="0" smtClean="0"/>
                        <a:t>Reflecting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2644">
                <a:tc>
                  <a:txBody>
                    <a:bodyPr/>
                    <a:lstStyle/>
                    <a:p>
                      <a:r>
                        <a:rPr lang="en-GB" dirty="0" smtClean="0"/>
                        <a:t>Review success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2644">
                <a:tc>
                  <a:txBody>
                    <a:bodyPr/>
                    <a:lstStyle/>
                    <a:p>
                      <a:r>
                        <a:rPr lang="en-GB" dirty="0" smtClean="0"/>
                        <a:t>Evaluate learning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2660">
                <a:tc>
                  <a:txBody>
                    <a:bodyPr/>
                    <a:lstStyle/>
                    <a:p>
                      <a:r>
                        <a:rPr lang="en-GB" dirty="0" smtClean="0"/>
                        <a:t>Link learning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5188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7c50de5-7375-4a34-a16c-2d95d7f0fdc2@eurprd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6576" y="1417638"/>
            <a:ext cx="6096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539552" y="274638"/>
            <a:ext cx="7690048" cy="1143000"/>
          </a:xfrm>
        </p:spPr>
        <p:txBody>
          <a:bodyPr>
            <a:normAutofit/>
          </a:bodyPr>
          <a:lstStyle/>
          <a:p>
            <a:r>
              <a:rPr lang="en-GB" sz="1800" dirty="0">
                <a:hlinkClick r:id="rId3"/>
              </a:rPr>
              <a:t>https://</a:t>
            </a:r>
            <a:r>
              <a:rPr lang="en-GB" sz="1800" dirty="0" smtClean="0">
                <a:hlinkClick r:id="rId3"/>
              </a:rPr>
              <a:t>www.sublimescience.com/free-science-experiments/how-to-make-a-volcano</a:t>
            </a:r>
            <a:r>
              <a:rPr lang="en-GB" sz="1800" dirty="0" smtClean="0"/>
              <a:t/>
            </a:r>
            <a:br>
              <a:rPr lang="en-GB" sz="1800" dirty="0" smtClean="0"/>
            </a:b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46655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en-GB" dirty="0" smtClean="0"/>
          </a:p>
          <a:p>
            <a:pPr marL="109728" indent="0">
              <a:buNone/>
            </a:pPr>
            <a:r>
              <a:rPr lang="en-GB" dirty="0" smtClean="0"/>
              <a:t>Snow balling: Electricity at home</a:t>
            </a:r>
          </a:p>
          <a:p>
            <a:pPr marL="109728" indent="0">
              <a:buNone/>
            </a:pPr>
            <a:r>
              <a:rPr lang="en-GB" i="1" dirty="0" smtClean="0"/>
              <a:t>Kitchen; living room; bedroom; bathroom; outside; garage/shed</a:t>
            </a:r>
            <a:endParaRPr lang="en-GB" i="1" dirty="0"/>
          </a:p>
          <a:p>
            <a:pPr marL="109728" indent="0">
              <a:buNone/>
            </a:pPr>
            <a:r>
              <a:rPr lang="en-GB" dirty="0" smtClean="0"/>
              <a:t>Diamond ranking challenge 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endParaRPr lang="en-GB" dirty="0" smtClean="0"/>
          </a:p>
          <a:p>
            <a:pPr marL="109728" indent="0">
              <a:buNone/>
            </a:pPr>
            <a:r>
              <a:rPr lang="en-GB" dirty="0" smtClean="0"/>
              <a:t>Reflection</a:t>
            </a:r>
            <a:r>
              <a:rPr lang="en-GB" dirty="0"/>
              <a:t>..?</a:t>
            </a:r>
            <a:endParaRPr lang="en-US" dirty="0"/>
          </a:p>
          <a:p>
            <a:pPr marL="109728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 fontScale="90000"/>
          </a:bodyPr>
          <a:lstStyle/>
          <a:p>
            <a:pPr marL="109728" indent="0"/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3100" dirty="0" smtClean="0"/>
              <a:t>Some elicitation strategies e.g. for electricity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7984" y="4005064"/>
            <a:ext cx="1905000" cy="247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192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www.stem.org.uk/resources/community/collection/12388/year-4-electricity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www.stem.org.uk/resources/elibrary/resource/26720/electricity-its-electric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of links to resources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85983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476672"/>
            <a:ext cx="5949280" cy="5949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8012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620688"/>
            <a:ext cx="5589240" cy="5589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0230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404664"/>
            <a:ext cx="6309320" cy="6309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7595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Look </a:t>
            </a:r>
            <a:r>
              <a:rPr lang="en-GB" dirty="0">
                <a:latin typeface="Arial" pitchFamily="34" charset="0"/>
                <a:cs typeface="Arial" pitchFamily="34" charset="0"/>
              </a:rPr>
              <a:t>at the science enquiry activities undertaken by the children and identify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the type of scientific enquiry.</a:t>
            </a:r>
          </a:p>
          <a:p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Research</a:t>
            </a:r>
            <a:r>
              <a:rPr lang="en-GB" dirty="0">
                <a:latin typeface="Arial" pitchFamily="34" charset="0"/>
                <a:cs typeface="Arial" pitchFamily="34" charset="0"/>
              </a:rPr>
              <a:t>?</a:t>
            </a: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Observing and recording evidence?</a:t>
            </a: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Survey?</a:t>
            </a: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Fair test enquiry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endParaRPr lang="en-GB" dirty="0">
              <a:latin typeface="Arial" pitchFamily="34" charset="0"/>
              <a:cs typeface="Arial" pitchFamily="34" charset="0"/>
            </a:endParaRPr>
          </a:p>
          <a:p>
            <a:r>
              <a:rPr lang="en-GB" i="1" dirty="0" smtClean="0">
                <a:latin typeface="Arial" pitchFamily="34" charset="0"/>
                <a:cs typeface="Arial" pitchFamily="34" charset="0"/>
              </a:rPr>
              <a:t>In Pack</a:t>
            </a:r>
            <a:endParaRPr lang="en-GB" i="1" dirty="0"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solidFill>
                  <a:schemeClr val="accent6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Activity </a:t>
            </a:r>
            <a:r>
              <a:rPr lang="en-GB" sz="3200" dirty="0">
                <a:solidFill>
                  <a:schemeClr val="accent6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(pairs)</a:t>
            </a:r>
          </a:p>
        </p:txBody>
      </p:sp>
    </p:spTree>
    <p:extLst>
      <p:ext uri="{BB962C8B-B14F-4D97-AF65-F5344CB8AC3E}">
        <p14:creationId xmlns:p14="http://schemas.microsoft.com/office/powerpoint/2010/main" val="3725203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109728" indent="0">
              <a:buNone/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Activity:</a:t>
            </a:r>
          </a:p>
          <a:p>
            <a:pPr marL="109728" indent="0">
              <a:buNone/>
            </a:pPr>
            <a:endParaRPr lang="en-GB" sz="2800" b="1" dirty="0">
              <a:latin typeface="Arial" pitchFamily="34" charset="0"/>
              <a:cs typeface="Arial" pitchFamily="34" charset="0"/>
            </a:endParaRPr>
          </a:p>
          <a:p>
            <a:pPr marL="109728" indent="0">
              <a:buNone/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Enquiry Question</a:t>
            </a:r>
          </a:p>
          <a:p>
            <a:endParaRPr lang="en-GB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800" dirty="0" smtClean="0">
                <a:latin typeface="Arial" pitchFamily="34" charset="0"/>
                <a:cs typeface="Arial" pitchFamily="34" charset="0"/>
              </a:rPr>
              <a:t>Harry 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and Tom love the taste of cress, and grow their own from seeds. Harry’s cress is ready before Tom's. Can you help find the reason for this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r>
              <a:rPr lang="en-GB" sz="2800" dirty="0" smtClean="0">
                <a:latin typeface="Arial" pitchFamily="34" charset="0"/>
                <a:cs typeface="Arial" pitchFamily="34" charset="0"/>
              </a:rPr>
              <a:t>Use the planning frame to think through a “parachutes” fair test enquiry.</a:t>
            </a:r>
          </a:p>
          <a:p>
            <a:endParaRPr lang="en-GB" sz="2800" dirty="0">
              <a:latin typeface="Arial" pitchFamily="34" charset="0"/>
              <a:cs typeface="Arial" pitchFamily="34" charset="0"/>
            </a:endParaRPr>
          </a:p>
          <a:p>
            <a:r>
              <a:rPr lang="en-GB" sz="1600" dirty="0" smtClean="0">
                <a:latin typeface="Arial" pitchFamily="34" charset="0"/>
                <a:cs typeface="Arial" pitchFamily="34" charset="0"/>
              </a:rPr>
              <a:t>(See pack for skills progression across FP and KS2 from Turner et al.)</a:t>
            </a:r>
            <a:endParaRPr lang="en-GB" sz="28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buNone/>
            </a:pPr>
            <a:endParaRPr lang="en-GB" sz="2800" dirty="0">
              <a:latin typeface="Arial" pitchFamily="34" charset="0"/>
              <a:cs typeface="Arial" pitchFamily="34" charset="0"/>
            </a:endParaRPr>
          </a:p>
          <a:p>
            <a:pPr marL="109728" indent="0">
              <a:buNone/>
            </a:pPr>
            <a:endParaRPr lang="en-GB" sz="1800" dirty="0"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fair test science enquiry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9705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en-GB" dirty="0" smtClean="0"/>
          </a:p>
          <a:p>
            <a:pPr marL="109728" indent="0">
              <a:buNone/>
            </a:pPr>
            <a:r>
              <a:rPr lang="en-GB" dirty="0" smtClean="0"/>
              <a:t>Reflection</a:t>
            </a:r>
            <a:r>
              <a:rPr lang="en-GB" dirty="0"/>
              <a:t>..?</a:t>
            </a:r>
            <a:endParaRPr lang="en-US" dirty="0"/>
          </a:p>
          <a:p>
            <a:pPr marL="109728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109728" indent="0"/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3100" dirty="0"/>
              <a:t>	</a:t>
            </a:r>
            <a:r>
              <a:rPr lang="en-GB" sz="3100" dirty="0" smtClean="0"/>
              <a:t>	</a:t>
            </a:r>
            <a:r>
              <a:rPr lang="en-GB" sz="2200" dirty="0" smtClean="0"/>
              <a:t>SOLIDS         </a:t>
            </a:r>
            <a:r>
              <a:rPr lang="en-GB" sz="2200" i="1" dirty="0" smtClean="0"/>
              <a:t>L   I  Q  U   I D   S                                        G </a:t>
            </a:r>
            <a:r>
              <a:rPr lang="en-GB" sz="2200" dirty="0" smtClean="0"/>
              <a:t>                  A                     </a:t>
            </a:r>
            <a:r>
              <a:rPr lang="en-GB" sz="2200" i="1" dirty="0" smtClean="0"/>
              <a:t>S</a:t>
            </a:r>
            <a:r>
              <a:rPr lang="en-GB" sz="2200" dirty="0" smtClean="0"/>
              <a:t>                            </a:t>
            </a:r>
            <a:r>
              <a:rPr lang="en-GB" sz="2200" i="1" dirty="0" smtClean="0"/>
              <a:t>E </a:t>
            </a:r>
            <a:r>
              <a:rPr lang="en-GB" sz="2200" dirty="0" smtClean="0"/>
              <a:t>                   S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pic>
        <p:nvPicPr>
          <p:cNvPr id="2050" name="Picture 2" descr="Water is so important to us that we give it different names depending on it's state. Here are all three states together - solid ice, liquid water and gaseous vapour (invisible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564904"/>
            <a:ext cx="3024336" cy="381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 descr="111078343.png"/>
          <p:cNvPicPr>
            <a:picLocks noGrp="1" noChangeAspect="1"/>
          </p:cNvPicPr>
          <p:nvPr/>
        </p:nvPicPr>
        <p:blipFill>
          <a:blip r:embed="rId4"/>
          <a:srcRect l="-18187" r="-18187"/>
          <a:stretch>
            <a:fillRect/>
          </a:stretch>
        </p:blipFill>
        <p:spPr>
          <a:xfrm>
            <a:off x="3763736" y="1556792"/>
            <a:ext cx="5045528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22243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 smtClean="0"/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Activity: Questions about water 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can we find the answers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Questions are the stimulus for science enquiry </a:t>
            </a:r>
            <a:endParaRPr lang="en-US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0931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Encouraging thinking and talking together - elicitation of ideas and prior knowledge using </a:t>
            </a:r>
            <a:r>
              <a:rPr lang="en-GB" sz="2400" b="1" i="1" dirty="0" smtClean="0"/>
              <a:t>Concept Cartoons</a:t>
            </a:r>
            <a:r>
              <a:rPr lang="en-GB" sz="2400" dirty="0" smtClean="0"/>
              <a:t>.</a:t>
            </a:r>
          </a:p>
          <a:p>
            <a:endParaRPr lang="en-GB" sz="2400" dirty="0" smtClean="0"/>
          </a:p>
          <a:p>
            <a:endParaRPr lang="en-GB" sz="2400" dirty="0"/>
          </a:p>
          <a:p>
            <a:endParaRPr lang="en-GB" sz="2400" dirty="0" smtClean="0"/>
          </a:p>
          <a:p>
            <a:endParaRPr lang="en-GB" sz="2400" dirty="0"/>
          </a:p>
          <a:p>
            <a:endParaRPr lang="en-GB" sz="2400" dirty="0" smtClean="0"/>
          </a:p>
          <a:p>
            <a:r>
              <a:rPr lang="en-GB" sz="2400" dirty="0" smtClean="0"/>
              <a:t>What happens when a candle burns?</a:t>
            </a:r>
          </a:p>
          <a:p>
            <a:endParaRPr lang="en-GB" sz="2400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CANDLES</a:t>
            </a:r>
            <a:endParaRPr lang="en-US" dirty="0"/>
          </a:p>
        </p:txBody>
      </p:sp>
      <p:sp>
        <p:nvSpPr>
          <p:cNvPr id="4" name="AutoShape 2" descr="Image result for candl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780928"/>
            <a:ext cx="261937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54319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experiment </a:t>
            </a:r>
            <a:r>
              <a:rPr lang="en-US" dirty="0"/>
              <a:t>with different everyday objects and use their senses to sort them into groups according to simple </a:t>
            </a:r>
            <a:r>
              <a:rPr lang="en-US" i="1" dirty="0"/>
              <a:t>features</a:t>
            </a:r>
          </a:p>
          <a:p>
            <a:r>
              <a:rPr lang="en-US" dirty="0"/>
              <a:t>experiment with different everyday materials and use their senses to sort them into groups according to simple </a:t>
            </a:r>
            <a:r>
              <a:rPr lang="en-US" i="1" dirty="0"/>
              <a:t>properties</a:t>
            </a:r>
          </a:p>
          <a:p>
            <a:r>
              <a:rPr lang="en-US" dirty="0"/>
              <a:t>develop an awareness of, and be able to distinguish between, made and natural materials</a:t>
            </a:r>
          </a:p>
          <a:p>
            <a:r>
              <a:rPr lang="en-US" dirty="0"/>
              <a:t>understand how some everyday materials change in shape when stretched, squashed, bent and twisted</a:t>
            </a:r>
            <a:r>
              <a:rPr lang="en-US" dirty="0" smtClean="0"/>
              <a:t>, (i.e. respond to forces) </a:t>
            </a:r>
            <a:r>
              <a:rPr lang="en-US" dirty="0"/>
              <a:t>and when heated or </a:t>
            </a:r>
            <a:r>
              <a:rPr lang="en-US" dirty="0" smtClean="0"/>
              <a:t>cooled</a:t>
            </a:r>
          </a:p>
          <a:p>
            <a:pPr lvl="8"/>
            <a:r>
              <a:rPr lang="en-US" dirty="0" smtClean="0"/>
              <a:t>Pass the crazy soa</a:t>
            </a:r>
            <a:r>
              <a:rPr lang="en-US" dirty="0"/>
              <a:t>p</a:t>
            </a:r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/>
            </a:r>
            <a:br>
              <a:rPr lang="en-US" b="1" dirty="0"/>
            </a:br>
            <a:r>
              <a:rPr lang="en-US" b="1" dirty="0" smtClean="0"/>
              <a:t>K&amp;U </a:t>
            </a:r>
            <a:r>
              <a:rPr lang="en-US" dirty="0" smtClean="0"/>
              <a:t>World: </a:t>
            </a:r>
            <a:r>
              <a:rPr lang="en-US" b="1" dirty="0" smtClean="0"/>
              <a:t>Myself and non-living things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30978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624078" indent="-514350">
              <a:buFont typeface="+mj-lt"/>
              <a:buAutoNum type="arabicPeriod"/>
            </a:pPr>
            <a:r>
              <a:rPr lang="en-US" dirty="0" smtClean="0"/>
              <a:t>the </a:t>
            </a:r>
            <a:r>
              <a:rPr lang="en-US" dirty="0"/>
              <a:t>daily and annual movements of </a:t>
            </a:r>
            <a:r>
              <a:rPr lang="en-US" dirty="0" smtClean="0"/>
              <a:t>the Earth </a:t>
            </a:r>
            <a:r>
              <a:rPr lang="en-US" dirty="0"/>
              <a:t>and their effect on day and </a:t>
            </a:r>
            <a:r>
              <a:rPr lang="en-US" dirty="0" smtClean="0"/>
              <a:t>year length</a:t>
            </a:r>
          </a:p>
          <a:p>
            <a:pPr marL="624078" indent="-514350">
              <a:buFont typeface="+mj-lt"/>
              <a:buAutoNum type="arabicPeriod"/>
            </a:pPr>
            <a:r>
              <a:rPr lang="en-US" dirty="0" smtClean="0"/>
              <a:t>the </a:t>
            </a:r>
            <a:r>
              <a:rPr lang="en-US" dirty="0"/>
              <a:t>relative positions and key features of </a:t>
            </a:r>
            <a:r>
              <a:rPr lang="en-US" dirty="0" smtClean="0"/>
              <a:t>the Sun </a:t>
            </a:r>
            <a:r>
              <a:rPr lang="en-US" dirty="0"/>
              <a:t>and planets in the solar </a:t>
            </a:r>
            <a:r>
              <a:rPr lang="en-US" dirty="0" smtClean="0"/>
              <a:t>system</a:t>
            </a:r>
          </a:p>
          <a:p>
            <a:pPr marL="624078" indent="-514350">
              <a:buFont typeface="+mj-lt"/>
              <a:buAutoNum type="arabicPeriod"/>
            </a:pPr>
            <a:r>
              <a:rPr lang="en-US" b="1" dirty="0" smtClean="0"/>
              <a:t>a </a:t>
            </a:r>
            <a:r>
              <a:rPr lang="en-US" b="1" dirty="0"/>
              <a:t>comparison of the features and </a:t>
            </a:r>
            <a:r>
              <a:rPr lang="en-US" b="1" dirty="0" smtClean="0"/>
              <a:t>properties of </a:t>
            </a:r>
            <a:r>
              <a:rPr lang="en-US" b="1" dirty="0"/>
              <a:t>some natural and made </a:t>
            </a:r>
            <a:r>
              <a:rPr lang="en-US" b="1" dirty="0" smtClean="0"/>
              <a:t>materials</a:t>
            </a:r>
          </a:p>
          <a:p>
            <a:pPr marL="624078" indent="-514350">
              <a:buFont typeface="+mj-lt"/>
              <a:buAutoNum type="arabicPeriod"/>
            </a:pPr>
            <a:r>
              <a:rPr lang="en-US" b="1" dirty="0" smtClean="0"/>
              <a:t>the </a:t>
            </a:r>
            <a:r>
              <a:rPr lang="en-US" b="1" dirty="0"/>
              <a:t>properties of materials relating to </a:t>
            </a:r>
            <a:r>
              <a:rPr lang="en-US" b="1" dirty="0" smtClean="0"/>
              <a:t>their uses</a:t>
            </a:r>
          </a:p>
          <a:p>
            <a:pPr marL="624078" indent="-514350">
              <a:buFont typeface="+mj-lt"/>
              <a:buAutoNum type="arabicPeriod"/>
            </a:pPr>
            <a:r>
              <a:rPr lang="en-US" b="1" dirty="0" smtClean="0"/>
              <a:t>how </a:t>
            </a:r>
            <a:r>
              <a:rPr lang="en-US" b="1" dirty="0"/>
              <a:t>some materials are formed </a:t>
            </a:r>
            <a:r>
              <a:rPr lang="en-US" b="1" dirty="0" smtClean="0"/>
              <a:t>or produced</a:t>
            </a:r>
            <a:endParaRPr lang="en-US" b="1" dirty="0"/>
          </a:p>
          <a:p>
            <a:pPr marL="624078" indent="-514350">
              <a:buFont typeface="+mj-lt"/>
              <a:buAutoNum type="arabicPeriod"/>
            </a:pPr>
            <a:r>
              <a:rPr lang="en-US" b="1" dirty="0" smtClean="0"/>
              <a:t>a </a:t>
            </a:r>
            <a:r>
              <a:rPr lang="en-US" b="1" dirty="0"/>
              <a:t>consideration of what waste is </a:t>
            </a:r>
            <a:r>
              <a:rPr lang="en-US" b="1" dirty="0" smtClean="0"/>
              <a:t>and what </a:t>
            </a:r>
            <a:r>
              <a:rPr lang="en-US" b="1" dirty="0"/>
              <a:t>happens to local waste that </a:t>
            </a:r>
            <a:r>
              <a:rPr lang="en-US" b="1" dirty="0" smtClean="0"/>
              <a:t>can be </a:t>
            </a:r>
            <a:r>
              <a:rPr lang="en-US" b="1" dirty="0"/>
              <a:t>recycled and that which cannot </a:t>
            </a:r>
            <a:r>
              <a:rPr lang="en-US" b="1" dirty="0" smtClean="0"/>
              <a:t>be recycled</a:t>
            </a:r>
            <a:endParaRPr lang="en-US" b="1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KS2: The sustainable Earth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9061161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altLang="en-US" sz="2800" dirty="0"/>
              <a:t>Using all appropriate senses.</a:t>
            </a:r>
          </a:p>
          <a:p>
            <a:pPr>
              <a:lnSpc>
                <a:spcPct val="90000"/>
              </a:lnSpc>
            </a:pPr>
            <a:r>
              <a:rPr lang="en-GB" altLang="en-US" sz="2800" b="1" i="1" dirty="0"/>
              <a:t>Describing</a:t>
            </a:r>
            <a:r>
              <a:rPr lang="en-GB" altLang="en-US" sz="2800" dirty="0"/>
              <a:t> </a:t>
            </a:r>
            <a:r>
              <a:rPr lang="en-GB" altLang="en-US" sz="2800" dirty="0" smtClean="0"/>
              <a:t> observations</a:t>
            </a:r>
            <a:r>
              <a:rPr lang="en-GB" altLang="en-US" sz="2800" dirty="0"/>
              <a:t>.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Noting similarities and </a:t>
            </a:r>
            <a:r>
              <a:rPr lang="en-GB" altLang="en-US" sz="2800" dirty="0" smtClean="0"/>
              <a:t>differences </a:t>
            </a:r>
            <a:r>
              <a:rPr lang="en-GB" altLang="en-US" sz="2800" b="1" i="1" dirty="0" smtClean="0"/>
              <a:t>Comparing</a:t>
            </a:r>
            <a:r>
              <a:rPr lang="en-GB" altLang="en-US" sz="2800" dirty="0" smtClean="0"/>
              <a:t> </a:t>
            </a:r>
            <a:r>
              <a:rPr lang="en-GB" altLang="en-US" sz="2800" dirty="0"/>
              <a:t>– lighter than, harder than etc.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Noting the unexpected.</a:t>
            </a:r>
          </a:p>
          <a:p>
            <a:pPr>
              <a:lnSpc>
                <a:spcPct val="90000"/>
              </a:lnSpc>
            </a:pPr>
            <a:r>
              <a:rPr lang="en-GB" altLang="en-US" sz="2800" b="1" i="1" dirty="0"/>
              <a:t>Describing</a:t>
            </a:r>
            <a:r>
              <a:rPr lang="en-GB" altLang="en-US" sz="2800" dirty="0"/>
              <a:t> </a:t>
            </a:r>
            <a:r>
              <a:rPr lang="en-GB" altLang="en-US" sz="2800" dirty="0" smtClean="0"/>
              <a:t> patterns</a:t>
            </a:r>
            <a:r>
              <a:rPr lang="en-GB" altLang="en-US" sz="2800" dirty="0"/>
              <a:t>.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Identifying where and when examples fit into a stated pattern (</a:t>
            </a:r>
            <a:r>
              <a:rPr lang="en-GB" altLang="en-US" sz="2800" b="1" i="1" dirty="0"/>
              <a:t>explaining</a:t>
            </a:r>
            <a:r>
              <a:rPr lang="en-GB" altLang="en-US" sz="2800" dirty="0"/>
              <a:t>)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Classifying – sorting according to one/ several attributes; recognizing criteria used for sorting; devising own criteria for sorting (</a:t>
            </a:r>
            <a:r>
              <a:rPr lang="en-GB" altLang="en-US" sz="2800" b="1" i="1" dirty="0"/>
              <a:t>explaining</a:t>
            </a:r>
            <a:r>
              <a:rPr lang="en-GB" altLang="en-US" sz="2800" dirty="0"/>
              <a:t>).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Reminder: Indicators </a:t>
            </a:r>
            <a:r>
              <a:rPr lang="en-GB" altLang="en-US" dirty="0"/>
              <a:t>for Observing as a skill that can be planned for.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8831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27608" y="1700809"/>
            <a:ext cx="8229600" cy="403244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 smtClean="0"/>
              <a:t>Physical </a:t>
            </a:r>
            <a:r>
              <a:rPr lang="en-GB" altLang="en-US" dirty="0"/>
              <a:t>state?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Material?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Origin?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Characteristic properties</a:t>
            </a:r>
            <a:r>
              <a:rPr lang="en-GB" altLang="en-US" dirty="0" smtClean="0"/>
              <a:t>? How they behave when…?</a:t>
            </a:r>
          </a:p>
          <a:p>
            <a:pPr>
              <a:lnSpc>
                <a:spcPct val="90000"/>
              </a:lnSpc>
            </a:pPr>
            <a:endParaRPr lang="en-GB" altLang="en-US" dirty="0"/>
          </a:p>
          <a:p>
            <a:pPr>
              <a:lnSpc>
                <a:spcPct val="90000"/>
              </a:lnSpc>
            </a:pPr>
            <a:r>
              <a:rPr lang="en-GB" altLang="en-US" dirty="0" smtClean="0"/>
              <a:t>Many properties of materials are defined by their response to </a:t>
            </a:r>
            <a:r>
              <a:rPr lang="en-GB" altLang="en-US" b="1" i="1" dirty="0" smtClean="0"/>
              <a:t>forces</a:t>
            </a:r>
            <a:r>
              <a:rPr lang="en-GB" altLang="en-US" dirty="0" smtClean="0"/>
              <a:t> – hardness; strength; elasticity; stiffness; toughness etc.</a:t>
            </a:r>
            <a:endParaRPr lang="en-GB" altLang="en-US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altLang="en-US" sz="3100" dirty="0" smtClean="0"/>
              <a:t/>
            </a:r>
            <a:br>
              <a:rPr lang="en-GB" altLang="en-US" sz="3100" dirty="0" smtClean="0"/>
            </a:br>
            <a:r>
              <a:rPr lang="en-GB" altLang="en-US" sz="3100" dirty="0" smtClean="0"/>
              <a:t>A </a:t>
            </a:r>
            <a:r>
              <a:rPr lang="en-GB" altLang="en-US" sz="3100" dirty="0"/>
              <a:t>variety of properties can be used to differentiate between objects to classify them:</a:t>
            </a:r>
            <a:r>
              <a:rPr lang="en-GB" altLang="en-US" dirty="0"/>
              <a:t/>
            </a:r>
            <a:br>
              <a:rPr lang="en-GB" alt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73370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b="1" dirty="0"/>
              <a:t>Compositional – metal, plastic, wood, stone, glass</a:t>
            </a:r>
          </a:p>
          <a:p>
            <a:r>
              <a:rPr lang="en-GB" altLang="en-US" sz="2800" b="1" dirty="0"/>
              <a:t>Functional – building, food, it holds things, to write on, we use to…</a:t>
            </a:r>
          </a:p>
          <a:p>
            <a:r>
              <a:rPr lang="en-GB" altLang="en-US" sz="2800" b="1" dirty="0"/>
              <a:t>Locational – found in the kitchen, from the beach, in a drawer etc.</a:t>
            </a:r>
          </a:p>
          <a:p>
            <a:r>
              <a:rPr lang="en-GB" altLang="en-US" sz="2800" b="1" dirty="0"/>
              <a:t>Observable properties – hard, soft, crackly, heavy, bendy, stretchy etc.</a:t>
            </a:r>
          </a:p>
          <a:p>
            <a:r>
              <a:rPr lang="en-GB" altLang="en-US" sz="2800" b="1" dirty="0"/>
              <a:t>Manufactured or “made”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 use: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8070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 b="1" dirty="0" smtClean="0"/>
              <a:t>There </a:t>
            </a:r>
            <a:r>
              <a:rPr lang="en-GB" altLang="en-US" sz="2800" b="1" dirty="0"/>
              <a:t>are many opportunities to challenge </a:t>
            </a:r>
            <a:r>
              <a:rPr lang="en-GB" altLang="en-US" sz="2800" b="1" dirty="0" smtClean="0"/>
              <a:t>pupils </a:t>
            </a:r>
            <a:r>
              <a:rPr lang="en-GB" altLang="en-US" sz="2800" b="1" dirty="0"/>
              <a:t>to find the answers to investigable questions.</a:t>
            </a:r>
          </a:p>
          <a:p>
            <a:pPr>
              <a:lnSpc>
                <a:spcPct val="90000"/>
              </a:lnSpc>
            </a:pPr>
            <a:endParaRPr lang="en-GB" altLang="en-US" sz="2800" b="1" dirty="0" smtClean="0"/>
          </a:p>
          <a:p>
            <a:pPr>
              <a:lnSpc>
                <a:spcPct val="90000"/>
              </a:lnSpc>
            </a:pPr>
            <a:r>
              <a:rPr lang="en-GB" altLang="en-US" sz="2800" b="1" dirty="0" smtClean="0"/>
              <a:t>Which </a:t>
            </a:r>
            <a:r>
              <a:rPr lang="en-GB" altLang="en-US" sz="2800" b="1" dirty="0"/>
              <a:t>material is the strongest? </a:t>
            </a:r>
            <a:r>
              <a:rPr lang="en-GB" altLang="en-US" sz="2800" b="1" dirty="0" err="1" smtClean="0"/>
              <a:t>stretchiest</a:t>
            </a:r>
            <a:r>
              <a:rPr lang="en-GB" altLang="en-US" sz="2800" b="1" dirty="0" smtClean="0"/>
              <a:t>?  hardest? most </a:t>
            </a:r>
            <a:r>
              <a:rPr lang="en-GB" altLang="en-US" sz="2800" b="1" dirty="0"/>
              <a:t>absorbent? most waterproof? best for keeping warm? etc.</a:t>
            </a:r>
          </a:p>
          <a:p>
            <a:pPr>
              <a:lnSpc>
                <a:spcPct val="90000"/>
              </a:lnSpc>
            </a:pPr>
            <a:endParaRPr lang="en-GB" altLang="en-US" sz="2800" b="1" dirty="0" smtClean="0"/>
          </a:p>
          <a:p>
            <a:pPr>
              <a:lnSpc>
                <a:spcPct val="90000"/>
              </a:lnSpc>
            </a:pPr>
            <a:r>
              <a:rPr lang="en-GB" altLang="en-US" sz="2800" b="1" dirty="0" smtClean="0"/>
              <a:t>These </a:t>
            </a:r>
            <a:r>
              <a:rPr lang="en-GB" altLang="en-US" sz="2800" b="1" dirty="0"/>
              <a:t>can be introduced as problem solving activities that require pupils to find out the answer by scientific enquiry.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4400" dirty="0"/>
              <a:t>Linking properties of materials to every day use.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06963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525963"/>
          </a:xfrm>
        </p:spPr>
        <p:txBody>
          <a:bodyPr>
            <a:normAutofit/>
          </a:bodyPr>
          <a:lstStyle/>
          <a:p>
            <a:r>
              <a:rPr lang="en-GB" sz="2000" dirty="0" smtClean="0"/>
              <a:t>Which brand is the best?</a:t>
            </a:r>
          </a:p>
          <a:p>
            <a:r>
              <a:rPr lang="en-GB" sz="2000" dirty="0" smtClean="0"/>
              <a:t>A focus upon accuracy of measurement.</a:t>
            </a:r>
          </a:p>
          <a:p>
            <a:r>
              <a:rPr lang="en-GB" sz="2000" dirty="0" smtClean="0"/>
              <a:t>Refer to guidance sheet: Giving the pupils a plan to follow to guarantee that they can </a:t>
            </a:r>
            <a:r>
              <a:rPr lang="en-GB" sz="2000" i="1" dirty="0" smtClean="0"/>
              <a:t>develop and reflect.</a:t>
            </a:r>
            <a:endParaRPr lang="en-US" sz="2000" i="1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Paper Towels </a:t>
            </a:r>
            <a:r>
              <a:rPr lang="en-GB" i="1" dirty="0"/>
              <a:t>Fair Test </a:t>
            </a:r>
            <a:r>
              <a:rPr lang="en-GB" dirty="0"/>
              <a:t>Enquiry</a:t>
            </a:r>
            <a:br>
              <a:rPr lang="en-GB" dirty="0"/>
            </a:br>
            <a:endParaRPr lang="en-US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708920"/>
            <a:ext cx="5256584" cy="3699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758050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What is your prediction/ hypothesis?</a:t>
            </a:r>
          </a:p>
          <a:p>
            <a:r>
              <a:rPr lang="en-GB" dirty="0"/>
              <a:t>Fair test question?</a:t>
            </a:r>
          </a:p>
          <a:p>
            <a:r>
              <a:rPr lang="en-GB" dirty="0"/>
              <a:t>Type of graph?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Record your results in a table and plot your results using a graph.</a:t>
            </a:r>
          </a:p>
          <a:p>
            <a:r>
              <a:rPr lang="en-GB" dirty="0"/>
              <a:t>Use your graph to compare the brands by noting numerical data.</a:t>
            </a:r>
          </a:p>
          <a:p>
            <a:r>
              <a:rPr lang="en-GB" dirty="0" smtClean="0"/>
              <a:t>Write </a:t>
            </a:r>
            <a:r>
              <a:rPr lang="en-GB" dirty="0"/>
              <a:t>a brief report to recommend to buyers why they should choose a particular brand of paper </a:t>
            </a:r>
            <a:r>
              <a:rPr lang="en-GB" dirty="0" smtClean="0"/>
              <a:t>towels.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3528" y="368925"/>
            <a:ext cx="8229600" cy="1143000"/>
          </a:xfrm>
        </p:spPr>
        <p:txBody>
          <a:bodyPr/>
          <a:lstStyle/>
          <a:p>
            <a:r>
              <a:rPr lang="en-GB" dirty="0"/>
              <a:t>Plan, Develop, Reflect</a:t>
            </a:r>
          </a:p>
        </p:txBody>
      </p:sp>
    </p:spTree>
    <p:extLst>
      <p:ext uri="{BB962C8B-B14F-4D97-AF65-F5344CB8AC3E}">
        <p14:creationId xmlns:p14="http://schemas.microsoft.com/office/powerpoint/2010/main" val="312053458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Materials experiences to </a:t>
            </a:r>
            <a:r>
              <a:rPr lang="en-GB" dirty="0" smtClean="0"/>
              <a:t>try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Gloop; Jelly </a:t>
            </a:r>
            <a:r>
              <a:rPr lang="en-GB" dirty="0" err="1"/>
              <a:t>baff</a:t>
            </a:r>
            <a:r>
              <a:rPr lang="en-GB" dirty="0"/>
              <a:t>; Magic snow;</a:t>
            </a:r>
          </a:p>
        </p:txBody>
      </p:sp>
      <p:pic>
        <p:nvPicPr>
          <p:cNvPr id="4" name="Content Placeholder 3" descr="science-experiments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60828" y="1497467"/>
            <a:ext cx="6034616" cy="4525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20187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Moodle for other resources</a:t>
            </a:r>
            <a:endParaRPr lang="en-GB" dirty="0"/>
          </a:p>
          <a:p>
            <a:r>
              <a:rPr lang="en-GB" dirty="0" smtClean="0"/>
              <a:t>“Outdoor </a:t>
            </a:r>
            <a:r>
              <a:rPr lang="en-GB" dirty="0"/>
              <a:t>Learning Pack for Primary </a:t>
            </a:r>
            <a:r>
              <a:rPr lang="en-GB" dirty="0" smtClean="0"/>
              <a:t>Teachers”</a:t>
            </a:r>
            <a:endParaRPr lang="en-GB" dirty="0"/>
          </a:p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www.woodlandtrust.org.uk/mediafile/100146207/Getting-outside-the-classroom-learning-pack.pdf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Let’s go outside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2722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TIDY UP TIME!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An important consideration as a teacher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7660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109728" indent="0">
              <a:buNone/>
            </a:pPr>
            <a:r>
              <a:rPr lang="en-GB" u="sng" dirty="0" smtClean="0"/>
              <a:t>STEM </a:t>
            </a:r>
            <a:r>
              <a:rPr lang="en-GB" u="sng" dirty="0"/>
              <a:t>LINKS 2017</a:t>
            </a:r>
            <a:endParaRPr lang="en-GB" dirty="0"/>
          </a:p>
          <a:p>
            <a:r>
              <a:rPr lang="en-GB" u="sng" dirty="0">
                <a:hlinkClick r:id="rId2"/>
              </a:rPr>
              <a:t>https://</a:t>
            </a:r>
            <a:r>
              <a:rPr lang="en-GB" u="sng" dirty="0" smtClean="0">
                <a:hlinkClick r:id="rId2"/>
              </a:rPr>
              <a:t>www.stem.org.uk/cross-curricular-topics-resources</a:t>
            </a:r>
            <a:endParaRPr lang="en-GB" dirty="0"/>
          </a:p>
          <a:p>
            <a:pPr marL="109728" indent="0">
              <a:buNone/>
            </a:pPr>
            <a:r>
              <a:rPr lang="en-GB" u="sng" dirty="0" smtClean="0"/>
              <a:t>HWB </a:t>
            </a:r>
            <a:r>
              <a:rPr lang="en-GB" u="sng" dirty="0"/>
              <a:t>SCIENCE</a:t>
            </a:r>
            <a:endParaRPr lang="en-GB" dirty="0"/>
          </a:p>
          <a:p>
            <a:r>
              <a:rPr lang="en-GB" u="sng" dirty="0">
                <a:hlinkClick r:id="rId3"/>
              </a:rPr>
              <a:t>http://hwb.wales.gov.uk/Resources/browse?sort=recommendation&amp;language=en&amp;category=Focus%20on%20Science&amp;tags=Year%20of%20Science&amp;tags=Focus%20on%20Science</a:t>
            </a:r>
            <a:endParaRPr lang="en-GB" dirty="0"/>
          </a:p>
          <a:p>
            <a:pPr marL="109728" indent="0">
              <a:buNone/>
            </a:pPr>
            <a:r>
              <a:rPr lang="en-GB" u="sng" dirty="0" smtClean="0"/>
              <a:t>The Crunch</a:t>
            </a:r>
          </a:p>
          <a:p>
            <a:r>
              <a:rPr lang="en-GB" b="1" u="sng" dirty="0" smtClean="0">
                <a:hlinkClick r:id="rId4"/>
              </a:rPr>
              <a:t>thecrunch.wellcome.ac.uk/schools</a:t>
            </a:r>
            <a:endParaRPr lang="en-GB" b="1" u="sng" dirty="0" smtClean="0"/>
          </a:p>
          <a:p>
            <a:pPr marL="109728" indent="0">
              <a:buNone/>
            </a:pPr>
            <a:r>
              <a:rPr lang="en-GB" b="1" u="sng" dirty="0" smtClean="0"/>
              <a:t>Crest Star Science</a:t>
            </a:r>
            <a:r>
              <a:rPr lang="en-GB" dirty="0" smtClean="0">
                <a:hlinkClick r:id="rId5"/>
              </a:rPr>
              <a:t>http</a:t>
            </a:r>
            <a:r>
              <a:rPr lang="en-GB" dirty="0">
                <a:hlinkClick r:id="rId5"/>
              </a:rPr>
              <a:t>://www.crestawards.org/all-star-activities</a:t>
            </a:r>
            <a:r>
              <a:rPr lang="en-GB" dirty="0" smtClean="0">
                <a:hlinkClick r:id="rId5"/>
              </a:rPr>
              <a:t>/</a:t>
            </a:r>
            <a:endParaRPr lang="en-GB" u="sng" dirty="0" smtClean="0">
              <a:hlinkClick r:id="rId6"/>
            </a:endParaRPr>
          </a:p>
          <a:p>
            <a:pPr marL="109728" indent="0">
              <a:buNone/>
            </a:pPr>
            <a:r>
              <a:rPr lang="en-GB" b="1" u="sng" dirty="0" smtClean="0"/>
              <a:t>EXPLORIFY</a:t>
            </a:r>
            <a:endParaRPr lang="en-GB" u="sng" dirty="0">
              <a:hlinkClick r:id="rId6"/>
            </a:endParaRPr>
          </a:p>
          <a:p>
            <a:r>
              <a:rPr lang="en-GB" u="sng" dirty="0" smtClean="0">
                <a:hlinkClick r:id="rId6"/>
              </a:rPr>
              <a:t>https</a:t>
            </a:r>
            <a:r>
              <a:rPr lang="en-GB" u="sng" dirty="0">
                <a:hlinkClick r:id="rId6"/>
              </a:rPr>
              <a:t>://explorify.wellcome.ac.uk/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109728" indent="0">
              <a:buNone/>
            </a:pPr>
            <a:endParaRPr lang="en-GB" u="sng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Essential links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6303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sz="2800" dirty="0"/>
              <a:t>Goldsworthy, A. &amp; </a:t>
            </a:r>
            <a:r>
              <a:rPr lang="en-GB" sz="2800" dirty="0" err="1"/>
              <a:t>Ponchoud</a:t>
            </a:r>
            <a:r>
              <a:rPr lang="en-GB" sz="2800" dirty="0"/>
              <a:t>, R</a:t>
            </a:r>
            <a:r>
              <a:rPr lang="en-GB" sz="2800" dirty="0" smtClean="0"/>
              <a:t>. </a:t>
            </a:r>
            <a:r>
              <a:rPr lang="en-GB" sz="2800" dirty="0"/>
              <a:t>(2008) </a:t>
            </a:r>
            <a:r>
              <a:rPr lang="en-GB" sz="2800" i="1" dirty="0"/>
              <a:t>Science Enquiry Games.</a:t>
            </a:r>
            <a:r>
              <a:rPr lang="en-GB" sz="2800" dirty="0"/>
              <a:t> </a:t>
            </a:r>
            <a:r>
              <a:rPr lang="en-GB" sz="2800" dirty="0" err="1" smtClean="0"/>
              <a:t>Sandbach</a:t>
            </a:r>
            <a:r>
              <a:rPr lang="en-GB" sz="2800" dirty="0" smtClean="0"/>
              <a:t>: </a:t>
            </a:r>
            <a:r>
              <a:rPr lang="en-GB" sz="2800" dirty="0" err="1"/>
              <a:t>Millgate</a:t>
            </a:r>
            <a:r>
              <a:rPr lang="en-GB" sz="2800" dirty="0"/>
              <a:t> House</a:t>
            </a:r>
            <a:r>
              <a:rPr lang="en-GB" sz="2800" dirty="0" smtClean="0"/>
              <a:t>.</a:t>
            </a:r>
            <a:endParaRPr lang="en-GB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800" dirty="0" smtClean="0">
                <a:latin typeface="Arial" pitchFamily="34" charset="0"/>
                <a:cs typeface="Arial" pitchFamily="34" charset="0"/>
              </a:rPr>
              <a:t>Goldsworthy 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A. and </a:t>
            </a:r>
            <a:r>
              <a:rPr lang="en-GB" sz="2800" dirty="0" err="1">
                <a:latin typeface="Arial" pitchFamily="34" charset="0"/>
                <a:cs typeface="Arial" pitchFamily="34" charset="0"/>
              </a:rPr>
              <a:t>Feasey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 R.(1997) </a:t>
            </a:r>
            <a:r>
              <a:rPr lang="en-GB" sz="2800" i="1" dirty="0">
                <a:latin typeface="Arial" pitchFamily="34" charset="0"/>
                <a:cs typeface="Arial" pitchFamily="34" charset="0"/>
              </a:rPr>
              <a:t>Making sense of primary science investigations. 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Hatfield: ASE.</a:t>
            </a:r>
            <a:r>
              <a:rPr lang="en-US" sz="2800" dirty="0"/>
              <a:t> </a:t>
            </a:r>
          </a:p>
          <a:p>
            <a:r>
              <a:rPr lang="en-GB" sz="2800" dirty="0" smtClean="0">
                <a:latin typeface="Arial" pitchFamily="34" charset="0"/>
                <a:cs typeface="Arial" pitchFamily="34" charset="0"/>
              </a:rPr>
              <a:t>Harlen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, W. (2009) “Enquiry and good science teaching”,</a:t>
            </a:r>
            <a:r>
              <a:rPr lang="en-GB" sz="2800" i="1" dirty="0">
                <a:latin typeface="Arial" pitchFamily="34" charset="0"/>
                <a:cs typeface="Arial" pitchFamily="34" charset="0"/>
              </a:rPr>
              <a:t> Primary Science, 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106, January, p5-8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en-GB" sz="2800" dirty="0">
                <a:latin typeface="Arial" pitchFamily="34" charset="0"/>
                <a:cs typeface="Arial" pitchFamily="34" charset="0"/>
              </a:rPr>
              <a:t> Ward, H. and </a:t>
            </a:r>
            <a:r>
              <a:rPr lang="en-GB" sz="2800" dirty="0" err="1">
                <a:latin typeface="Arial" pitchFamily="34" charset="0"/>
                <a:cs typeface="Arial" pitchFamily="34" charset="0"/>
              </a:rPr>
              <a:t>Roden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, J. (2016)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Teaching Science in The Primary Classroom.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London: Sage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Turner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J.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(2011)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It’s not fair – or is it? A guide to developing children’s ideas through primary science enquiry.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Hatfield: 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ASE.</a:t>
            </a:r>
          </a:p>
          <a:p>
            <a:pPr marL="109728" indent="0"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6501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1861</TotalTime>
  <Words>1276</Words>
  <Application>Microsoft Office PowerPoint</Application>
  <PresentationFormat>On-screen Show (4:3)</PresentationFormat>
  <Paragraphs>186</Paragraphs>
  <Slides>31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8" baseType="lpstr">
      <vt:lpstr>Arial</vt:lpstr>
      <vt:lpstr>Calibri</vt:lpstr>
      <vt:lpstr>Lucida Sans Unicode</vt:lpstr>
      <vt:lpstr>Verdana</vt:lpstr>
      <vt:lpstr>Wingdings 2</vt:lpstr>
      <vt:lpstr>Wingdings 3</vt:lpstr>
      <vt:lpstr>Concourse</vt:lpstr>
      <vt:lpstr>Learning and Teaching in the Primary School</vt:lpstr>
      <vt:lpstr>What is Science Enquiry? </vt:lpstr>
      <vt:lpstr>PowerPoint Presentation</vt:lpstr>
      <vt:lpstr>Children can answer scientific questions using the science enquiry processes:</vt:lpstr>
      <vt:lpstr>The stages of enquiry can be identified for all enquiry types</vt:lpstr>
      <vt:lpstr>A curriculum focus on developing skills</vt:lpstr>
      <vt:lpstr>Level Characteristic and Progression</vt:lpstr>
      <vt:lpstr>https://www.sublimescience.com/free-science-experiments/how-to-make-a-volcano </vt:lpstr>
      <vt:lpstr>   Some elicitation strategies e.g. for electricity </vt:lpstr>
      <vt:lpstr>Examples of links to resources</vt:lpstr>
      <vt:lpstr>PowerPoint Presentation</vt:lpstr>
      <vt:lpstr>PowerPoint Presentation</vt:lpstr>
      <vt:lpstr>PowerPoint Presentation</vt:lpstr>
      <vt:lpstr>Activity (pairs)</vt:lpstr>
      <vt:lpstr>The fair test science enquiry</vt:lpstr>
      <vt:lpstr>   SOLIDS         L   I  Q  U   I D   S                                        G                   A                     S                            E                    S </vt:lpstr>
      <vt:lpstr>Questions are the stimulus for science enquiry </vt:lpstr>
      <vt:lpstr>CANDLES</vt:lpstr>
      <vt:lpstr> K&amp;U World: Myself and non-living things </vt:lpstr>
      <vt:lpstr>KS2: The sustainable Earth</vt:lpstr>
      <vt:lpstr>Reminder: Indicators for Observing as a skill that can be planned for.</vt:lpstr>
      <vt:lpstr> A variety of properties can be used to differentiate between objects to classify them: </vt:lpstr>
      <vt:lpstr>Children use:</vt:lpstr>
      <vt:lpstr>Linking properties of materials to every day use.</vt:lpstr>
      <vt:lpstr>Paper Towels Fair Test Enquiry </vt:lpstr>
      <vt:lpstr>Plan, Develop, Reflect</vt:lpstr>
      <vt:lpstr>Materials experiences to try Gloop; Jelly baff; Magic snow;</vt:lpstr>
      <vt:lpstr>Let’s go outside</vt:lpstr>
      <vt:lpstr>PowerPoint Presentation</vt:lpstr>
      <vt:lpstr>Essential links</vt:lpstr>
      <vt:lpstr>References</vt:lpstr>
    </vt:vector>
  </TitlesOfParts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Cyfleoedd ar Herioed Opportunities and Challenges</dc:title>
  <dc:creator>sarah stretton</dc:creator>
  <cp:lastModifiedBy>Ceri Lewis</cp:lastModifiedBy>
  <cp:revision>113</cp:revision>
  <cp:lastPrinted>2018-09-26T12:12:39Z</cp:lastPrinted>
  <dcterms:created xsi:type="dcterms:W3CDTF">2015-07-27T21:15:15Z</dcterms:created>
  <dcterms:modified xsi:type="dcterms:W3CDTF">2018-10-31T13:28:28Z</dcterms:modified>
</cp:coreProperties>
</file>