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4"/>
  </p:notesMasterIdLst>
  <p:handoutMasterIdLst>
    <p:handoutMasterId r:id="rId25"/>
  </p:handoutMasterIdLst>
  <p:sldIdLst>
    <p:sldId id="474" r:id="rId4"/>
    <p:sldId id="348" r:id="rId5"/>
    <p:sldId id="532" r:id="rId6"/>
    <p:sldId id="542" r:id="rId7"/>
    <p:sldId id="531" r:id="rId8"/>
    <p:sldId id="460" r:id="rId9"/>
    <p:sldId id="537" r:id="rId10"/>
    <p:sldId id="546" r:id="rId11"/>
    <p:sldId id="547" r:id="rId12"/>
    <p:sldId id="544" r:id="rId13"/>
    <p:sldId id="545" r:id="rId14"/>
    <p:sldId id="286" r:id="rId15"/>
    <p:sldId id="450" r:id="rId16"/>
    <p:sldId id="535" r:id="rId17"/>
    <p:sldId id="536" r:id="rId18"/>
    <p:sldId id="540" r:id="rId19"/>
    <p:sldId id="265" r:id="rId20"/>
    <p:sldId id="541" r:id="rId21"/>
    <p:sldId id="534" r:id="rId22"/>
    <p:sldId id="543" r:id="rId2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D579"/>
    <a:srgbClr val="FF85FF"/>
    <a:srgbClr val="00FA00"/>
    <a:srgbClr val="73FEFF"/>
    <a:srgbClr val="FFDCE9"/>
    <a:srgbClr val="FF8A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261"/>
    <p:restoredTop sz="79267" autoAdjust="0"/>
  </p:normalViewPr>
  <p:slideViewPr>
    <p:cSldViewPr snapToGrid="0" snapToObjects="1">
      <p:cViewPr varScale="1">
        <p:scale>
          <a:sx n="110" d="100"/>
          <a:sy n="110" d="100"/>
        </p:scale>
        <p:origin x="208" y="9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240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4526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5631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0311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7464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546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19/11/20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9144460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2A9E-41FC-483B-8F76-822C7EABC03D}" type="datetime1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2530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21" r:id="rId21"/>
    <p:sldLayoutId id="2147484122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tiff"/><Relationship Id="rId3" Type="http://schemas.openxmlformats.org/officeDocument/2006/relationships/hyperlink" Target="https://www.youtube.com/watch?v=A-fs5JB_b7E" TargetMode="External"/><Relationship Id="rId7" Type="http://schemas.openxmlformats.org/officeDocument/2006/relationships/image" Target="../media/image11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0.tiff"/><Relationship Id="rId5" Type="http://schemas.openxmlformats.org/officeDocument/2006/relationships/image" Target="../media/image9.tiff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5.tiff"/><Relationship Id="rId4" Type="http://schemas.openxmlformats.org/officeDocument/2006/relationships/image" Target="../media/image14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18.tiff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5.m4a"/><Relationship Id="rId13" Type="http://schemas.openxmlformats.org/officeDocument/2006/relationships/slideLayout" Target="../slideLayouts/slideLayout24.xml"/><Relationship Id="rId18" Type="http://schemas.openxmlformats.org/officeDocument/2006/relationships/image" Target="../media/image24.tiff"/><Relationship Id="rId3" Type="http://schemas.microsoft.com/office/2007/relationships/media" Target="../media/media3.m4a"/><Relationship Id="rId21" Type="http://schemas.openxmlformats.org/officeDocument/2006/relationships/image" Target="../media/image19.png"/><Relationship Id="rId7" Type="http://schemas.microsoft.com/office/2007/relationships/media" Target="../media/media5.m4a"/><Relationship Id="rId12" Type="http://schemas.openxmlformats.org/officeDocument/2006/relationships/audio" Target="../media/media7.m4a"/><Relationship Id="rId17" Type="http://schemas.openxmlformats.org/officeDocument/2006/relationships/image" Target="../media/image23.tiff"/><Relationship Id="rId2" Type="http://schemas.openxmlformats.org/officeDocument/2006/relationships/audio" Target="../media/media2.m4a"/><Relationship Id="rId16" Type="http://schemas.openxmlformats.org/officeDocument/2006/relationships/image" Target="../media/image22.tiff"/><Relationship Id="rId20" Type="http://schemas.openxmlformats.org/officeDocument/2006/relationships/image" Target="../media/image26.tiff"/><Relationship Id="rId1" Type="http://schemas.microsoft.com/office/2007/relationships/media" Target="../media/media2.m4a"/><Relationship Id="rId6" Type="http://schemas.openxmlformats.org/officeDocument/2006/relationships/audio" Target="../media/media4.m4a"/><Relationship Id="rId11" Type="http://schemas.microsoft.com/office/2007/relationships/media" Target="../media/media7.m4a"/><Relationship Id="rId5" Type="http://schemas.microsoft.com/office/2007/relationships/media" Target="../media/media4.m4a"/><Relationship Id="rId15" Type="http://schemas.openxmlformats.org/officeDocument/2006/relationships/image" Target="../media/image21.tiff"/><Relationship Id="rId10" Type="http://schemas.openxmlformats.org/officeDocument/2006/relationships/audio" Target="../media/media6.m4a"/><Relationship Id="rId19" Type="http://schemas.openxmlformats.org/officeDocument/2006/relationships/image" Target="../media/image25.tiff"/><Relationship Id="rId4" Type="http://schemas.openxmlformats.org/officeDocument/2006/relationships/audio" Target="../media/media3.m4a"/><Relationship Id="rId9" Type="http://schemas.microsoft.com/office/2007/relationships/media" Target="../media/media6.m4a"/><Relationship Id="rId14" Type="http://schemas.openxmlformats.org/officeDocument/2006/relationships/image" Target="../media/image20.tiff"/><Relationship Id="rId22" Type="http://schemas.openxmlformats.org/officeDocument/2006/relationships/image" Target="../media/image27.tif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tiff"/><Relationship Id="rId3" Type="http://schemas.openxmlformats.org/officeDocument/2006/relationships/image" Target="../media/image28.png"/><Relationship Id="rId7" Type="http://schemas.openxmlformats.org/officeDocument/2006/relationships/image" Target="../media/image30.png"/><Relationship Id="rId2" Type="http://schemas.openxmlformats.org/officeDocument/2006/relationships/hyperlink" Target="https://cyw.cymru/en/games/create-with-cyw/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www.youtube.com/watch?v=qySdoH0uvmc" TargetMode="External"/><Relationship Id="rId5" Type="http://schemas.openxmlformats.org/officeDocument/2006/relationships/image" Target="../media/image29.png"/><Relationship Id="rId10" Type="http://schemas.openxmlformats.org/officeDocument/2006/relationships/image" Target="../media/image31.png"/><Relationship Id="rId4" Type="http://schemas.openxmlformats.org/officeDocument/2006/relationships/hyperlink" Target="https://www.s4c.cymru/en/cyw/grown-ups/post/19365/new-byd-cyw-app/" TargetMode="External"/><Relationship Id="rId9" Type="http://schemas.openxmlformats.org/officeDocument/2006/relationships/image" Target="../media/image26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2" Type="http://schemas.openxmlformats.org/officeDocument/2006/relationships/hyperlink" Target="https://youtu.be/qaiQ_t8Bt40" TargetMode="Externa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3.png"/><Relationship Id="rId4" Type="http://schemas.openxmlformats.org/officeDocument/2006/relationships/hyperlink" Target="https://www.youtube.com/watch?v=pyCzacjMtl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37.tiff"/><Relationship Id="rId5" Type="http://schemas.openxmlformats.org/officeDocument/2006/relationships/image" Target="../media/image36.tiff"/><Relationship Id="rId4" Type="http://schemas.openxmlformats.org/officeDocument/2006/relationships/image" Target="../media/image35.tiff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40.tiff"/><Relationship Id="rId5" Type="http://schemas.openxmlformats.org/officeDocument/2006/relationships/image" Target="../media/image39.tiff"/><Relationship Id="rId4" Type="http://schemas.openxmlformats.org/officeDocument/2006/relationships/image" Target="../media/image38.tif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19.png"/><Relationship Id="rId3" Type="http://schemas.microsoft.com/office/2007/relationships/media" Target="../media/media9.m4a"/><Relationship Id="rId7" Type="http://schemas.openxmlformats.org/officeDocument/2006/relationships/slideLayout" Target="../slideLayouts/slideLayout28.xml"/><Relationship Id="rId12" Type="http://schemas.openxmlformats.org/officeDocument/2006/relationships/image" Target="../media/image43.tiff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audio" Target="../media/media10.m4a"/><Relationship Id="rId11" Type="http://schemas.openxmlformats.org/officeDocument/2006/relationships/image" Target="../media/image42.tiff"/><Relationship Id="rId5" Type="http://schemas.microsoft.com/office/2007/relationships/media" Target="../media/media10.m4a"/><Relationship Id="rId10" Type="http://schemas.openxmlformats.org/officeDocument/2006/relationships/image" Target="../media/image41.tiff"/><Relationship Id="rId4" Type="http://schemas.openxmlformats.org/officeDocument/2006/relationships/audio" Target="../media/media9.m4a"/><Relationship Id="rId9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44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hyperlink" Target="https://www.s4c.cymru/clic/programme/807692449" TargetMode="Externa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51.png"/><Relationship Id="rId4" Type="http://schemas.openxmlformats.org/officeDocument/2006/relationships/hyperlink" Target="https://www.s4c.cymru/clic/Categories/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B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8</a:t>
            </a: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Tachwedd</a:t>
            </a:r>
            <a:r>
              <a:rPr lang="en-US" sz="2400" dirty="0">
                <a:solidFill>
                  <a:schemeClr val="bg1"/>
                </a:solidFill>
              </a:rPr>
              <a:t> 24</a:t>
            </a:r>
            <a:r>
              <a:rPr lang="en-US" sz="2400" baseline="30000" dirty="0">
                <a:solidFill>
                  <a:schemeClr val="bg1"/>
                </a:solidFill>
              </a:rPr>
              <a:t>ain</a:t>
            </a:r>
            <a:r>
              <a:rPr lang="en-US" sz="2400" dirty="0">
                <a:solidFill>
                  <a:schemeClr val="bg1"/>
                </a:solidFill>
              </a:rPr>
              <a:t> 2020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2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8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B27ABED-FAFE-6F49-89B9-17DEC4AD680A}"/>
              </a:ext>
            </a:extLst>
          </p:cNvPr>
          <p:cNvSpPr txBox="1">
            <a:spLocks/>
          </p:cNvSpPr>
          <p:nvPr/>
        </p:nvSpPr>
        <p:spPr>
          <a:xfrm>
            <a:off x="538885" y="832213"/>
            <a:ext cx="5799629" cy="435324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Disgrifio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Describing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Ansoddeiriau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Adjectives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Cyflwyno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sesiwn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mini-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meicro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783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3D0811-5524-4743-8689-163D6B85E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029691" y="1720769"/>
            <a:ext cx="6883077" cy="34415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CC9680-9BA2-874F-A7F1-124103B51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-1698586" y="1698585"/>
            <a:ext cx="6883077" cy="3485908"/>
          </a:xfrm>
          <a:prstGeom prst="rect">
            <a:avLst/>
          </a:prstGeom>
        </p:spPr>
      </p:pic>
      <p:sp>
        <p:nvSpPr>
          <p:cNvPr id="2" name="Title 6">
            <a:extLst>
              <a:ext uri="{FF2B5EF4-FFF2-40B4-BE49-F238E27FC236}">
                <a16:creationId xmlns:a16="http://schemas.microsoft.com/office/drawing/2014/main" id="{9E1A236C-25D2-0B4E-9752-8AA006C7628A}"/>
              </a:ext>
            </a:extLst>
          </p:cNvPr>
          <p:cNvSpPr txBox="1">
            <a:spLocks/>
          </p:cNvSpPr>
          <p:nvPr/>
        </p:nvSpPr>
        <p:spPr>
          <a:xfrm>
            <a:off x="0" y="213743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21221386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44756" y="891606"/>
            <a:ext cx="4372706" cy="571201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rhain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(What’s this?)       (What are these?)</a:t>
            </a:r>
          </a:p>
          <a:p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yfr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  <a:endParaRPr lang="en-GB" sz="17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book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ymeriad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</a:t>
            </a:r>
            <a:r>
              <a:rPr lang="en-GB" sz="17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character is it?)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anifail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sort of animal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stori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story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it…?)       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147059" y="286331"/>
            <a:ext cx="2825362" cy="590467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GB" sz="1700" dirty="0">
              <a:solidFill>
                <a:prstClr val="black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does he/she feel?)</a:t>
            </a: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 they feel?)</a:t>
            </a:r>
          </a:p>
          <a:p>
            <a:pPr lvl="0"/>
            <a:endParaRPr lang="en-GB" sz="1700" i="1" dirty="0">
              <a:solidFill>
                <a:prstClr val="black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feels…)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feel…)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happy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yffrous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excited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odlon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contented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siriol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cheerful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linedig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rist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angry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iflas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bored/miserable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siomedig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disappointed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alch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glad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lonely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5471164" y="94705"/>
            <a:ext cx="3558688" cy="3898754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(it’s…)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(they’re…)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iddorol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(interesting)</a:t>
            </a:r>
          </a:p>
          <a:p>
            <a:r>
              <a:rPr lang="en-GB" sz="1600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good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excellent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hyfryd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lovely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arbennig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special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ofnadwy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terrible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annwyl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dear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irion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silly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swil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(shy)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fflwfflyd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(fluffy)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flewog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(hairy / long haired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5-Point Star 11"/>
          <p:cNvSpPr/>
          <p:nvPr/>
        </p:nvSpPr>
        <p:spPr>
          <a:xfrm rot="20847772">
            <a:off x="10847302" y="5533627"/>
            <a:ext cx="1180241" cy="1082191"/>
          </a:xfrm>
          <a:prstGeom prst="star5">
            <a:avLst>
              <a:gd name="adj" fmla="val 11322"/>
              <a:gd name="hf" fmla="val 105146"/>
              <a:gd name="vf" fmla="val 110557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5-Point Star 12"/>
          <p:cNvSpPr/>
          <p:nvPr/>
        </p:nvSpPr>
        <p:spPr>
          <a:xfrm rot="20847772">
            <a:off x="8054296" y="1752931"/>
            <a:ext cx="1087827" cy="944967"/>
          </a:xfrm>
          <a:prstGeom prst="star5">
            <a:avLst>
              <a:gd name="adj" fmla="val 12805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5-Point Star 13"/>
          <p:cNvSpPr/>
          <p:nvPr/>
        </p:nvSpPr>
        <p:spPr>
          <a:xfrm rot="20847772">
            <a:off x="3236536" y="1796930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660" y="3697775"/>
            <a:ext cx="909524" cy="90952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609" y="3697775"/>
            <a:ext cx="1094852" cy="1094852"/>
          </a:xfrm>
          <a:prstGeom prst="rect">
            <a:avLst/>
          </a:prstGeom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4</a:t>
            </a:fld>
            <a:endParaRPr lang="en-GB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3D69B35C-1A69-414F-9C2A-E4721012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24" name="Title 6">
            <a:extLst>
              <a:ext uri="{FF2B5EF4-FFF2-40B4-BE49-F238E27FC236}">
                <a16:creationId xmlns:a16="http://schemas.microsoft.com/office/drawing/2014/main" id="{4FF2CC80-111E-BB42-B0B2-0D383735E149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786D5716-0CEF-8F42-A87D-100D19F6C7F7}"/>
              </a:ext>
            </a:extLst>
          </p:cNvPr>
          <p:cNvSpPr/>
          <p:nvPr/>
        </p:nvSpPr>
        <p:spPr>
          <a:xfrm>
            <a:off x="5546121" y="3861079"/>
            <a:ext cx="3495305" cy="2944707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awr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(big)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small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fyr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short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ew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enau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thin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yflym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fast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araf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slow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ryf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(strong)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 (weak)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0508" y="4517251"/>
            <a:ext cx="1611268" cy="1611268"/>
          </a:xfrm>
          <a:prstGeom prst="rect">
            <a:avLst/>
          </a:prstGeom>
        </p:spPr>
      </p:pic>
      <p:sp>
        <p:nvSpPr>
          <p:cNvPr id="23" name="5-Point Star 22">
            <a:extLst>
              <a:ext uri="{FF2B5EF4-FFF2-40B4-BE49-F238E27FC236}">
                <a16:creationId xmlns:a16="http://schemas.microsoft.com/office/drawing/2014/main" id="{FE00746B-9397-0544-AB9C-E0C61084BC63}"/>
              </a:ext>
            </a:extLst>
          </p:cNvPr>
          <p:cNvSpPr/>
          <p:nvPr/>
        </p:nvSpPr>
        <p:spPr>
          <a:xfrm rot="20847772">
            <a:off x="4046741" y="5712233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7B94AC-A200-7147-BBC8-094F9ACECB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17461" y="1006904"/>
            <a:ext cx="1076878" cy="4624270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5CBCBD2-9F58-6C49-BB4F-5289D414ED3E}"/>
              </a:ext>
            </a:extLst>
          </p:cNvPr>
          <p:cNvCxnSpPr>
            <a:cxnSpLocks/>
          </p:cNvCxnSpPr>
          <p:nvPr/>
        </p:nvCxnSpPr>
        <p:spPr>
          <a:xfrm>
            <a:off x="4956431" y="1626383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712CFB-9946-774B-8491-D134D03A9BF5}"/>
              </a:ext>
            </a:extLst>
          </p:cNvPr>
          <p:cNvCxnSpPr>
            <a:cxnSpLocks/>
          </p:cNvCxnSpPr>
          <p:nvPr/>
        </p:nvCxnSpPr>
        <p:spPr>
          <a:xfrm>
            <a:off x="4956431" y="3105560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0611D2-2AF8-D04C-A5E1-66B1C795E71F}"/>
              </a:ext>
            </a:extLst>
          </p:cNvPr>
          <p:cNvCxnSpPr>
            <a:cxnSpLocks/>
          </p:cNvCxnSpPr>
          <p:nvPr/>
        </p:nvCxnSpPr>
        <p:spPr>
          <a:xfrm>
            <a:off x="4956431" y="5418430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1290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DF57C9-29F8-2F44-AD28-22DB09ADE0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75" y="0"/>
            <a:ext cx="10202799" cy="6858000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05C2734-4524-4543-B653-33A4CCC37BA7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0590619" y="1539433"/>
          <a:ext cx="1356360" cy="50948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5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2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25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/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5272D12-8160-7446-B43B-ED10DEA1D0B8}"/>
              </a:ext>
            </a:extLst>
          </p:cNvPr>
          <p:cNvCxnSpPr>
            <a:cxnSpLocks/>
          </p:cNvCxnSpPr>
          <p:nvPr/>
        </p:nvCxnSpPr>
        <p:spPr>
          <a:xfrm>
            <a:off x="7338349" y="5359079"/>
            <a:ext cx="3252270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4920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3"/>
            <a:extLst>
              <a:ext uri="{FF2B5EF4-FFF2-40B4-BE49-F238E27FC236}">
                <a16:creationId xmlns:a16="http://schemas.microsoft.com/office/drawing/2014/main" id="{9BE6A7FD-1838-C844-B2DC-104C22313C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507" y="4976840"/>
            <a:ext cx="2847640" cy="148061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419B1FF-3D4B-0C4F-A037-43E97D462B19}"/>
              </a:ext>
            </a:extLst>
          </p:cNvPr>
          <p:cNvSpPr/>
          <p:nvPr/>
        </p:nvSpPr>
        <p:spPr>
          <a:xfrm>
            <a:off x="-622434" y="5046495"/>
            <a:ext cx="3406589" cy="1223414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Cân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</a:p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‘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Lliwiau’r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</a:p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Enfys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’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708024-2878-614B-9437-0BDC8BC879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307" y="1198362"/>
            <a:ext cx="7115691" cy="3546551"/>
          </a:xfrm>
          <a:prstGeom prst="rect">
            <a:avLst/>
          </a:prstGeom>
        </p:spPr>
      </p:pic>
      <p:sp>
        <p:nvSpPr>
          <p:cNvPr id="5" name="Title 6">
            <a:extLst>
              <a:ext uri="{FF2B5EF4-FFF2-40B4-BE49-F238E27FC236}">
                <a16:creationId xmlns:a16="http://schemas.microsoft.com/office/drawing/2014/main" id="{64C83303-8D23-B047-B852-FF7A692A67EA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lliwiau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BC240E1-1C2F-7E45-AB63-1929EB3721F8}"/>
              </a:ext>
            </a:extLst>
          </p:cNvPr>
          <p:cNvSpPr/>
          <p:nvPr/>
        </p:nvSpPr>
        <p:spPr>
          <a:xfrm>
            <a:off x="5729379" y="191340"/>
            <a:ext cx="3020431" cy="838693"/>
          </a:xfrm>
          <a:prstGeom prst="rect">
            <a:avLst/>
          </a:prstGeom>
          <a:solidFill>
            <a:srgbClr val="FF8AD8"/>
          </a:solidFill>
          <a:ln>
            <a:solidFill>
              <a:schemeClr val="tx1"/>
            </a:solidFill>
          </a:ln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Pa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liw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ydy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hwn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? </a:t>
            </a:r>
          </a:p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e’n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0CE183-4F8F-A048-B715-AAC6EDB004F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1089" t="77438" r="25114" b="1296"/>
          <a:stretch/>
        </p:blipFill>
        <p:spPr>
          <a:xfrm rot="803995">
            <a:off x="6706155" y="5588673"/>
            <a:ext cx="1121906" cy="100255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88F80EF-64A6-754F-B742-8E6AC4E59F6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4454" r="26306" b="73148"/>
          <a:stretch/>
        </p:blipFill>
        <p:spPr>
          <a:xfrm rot="799900">
            <a:off x="8312978" y="5551534"/>
            <a:ext cx="820963" cy="114573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DB64FA1-4196-004E-BC3D-FD3CCF769F3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6194" t="47206" r="49502" b="24165"/>
          <a:stretch/>
        </p:blipFill>
        <p:spPr>
          <a:xfrm rot="20286580">
            <a:off x="9533847" y="5563797"/>
            <a:ext cx="865262" cy="101922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994091-61FE-C74D-A58F-FA8D5B88EFD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5603" t="25827" r="49080" b="48921"/>
          <a:stretch/>
        </p:blipFill>
        <p:spPr>
          <a:xfrm rot="19702665">
            <a:off x="7639996" y="4423203"/>
            <a:ext cx="1103894" cy="110110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ED8FFAC-92B6-CE4F-987A-BA8C7A9D48D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2101" t="24195" b="51169"/>
          <a:stretch/>
        </p:blipFill>
        <p:spPr>
          <a:xfrm rot="1259508">
            <a:off x="9182456" y="2856001"/>
            <a:ext cx="1203590" cy="106281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6774D0B-3DBE-7B4A-B4B2-80FE5CCA1D2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3177" r="72286" b="46127"/>
          <a:stretch/>
        </p:blipFill>
        <p:spPr>
          <a:xfrm rot="20279214">
            <a:off x="9211397" y="1367462"/>
            <a:ext cx="1021134" cy="113105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3562EAF-D7A0-E044-B23F-8C2D3B3D398B}"/>
              </a:ext>
            </a:extLst>
          </p:cNvPr>
          <p:cNvSpPr/>
          <p:nvPr/>
        </p:nvSpPr>
        <p:spPr>
          <a:xfrm>
            <a:off x="9037361" y="183346"/>
            <a:ext cx="2998229" cy="838693"/>
          </a:xfrm>
          <a:prstGeom prst="rect">
            <a:avLst/>
          </a:prstGeom>
          <a:solidFill>
            <a:srgbClr val="FF8AD8"/>
          </a:solidFill>
          <a:ln>
            <a:solidFill>
              <a:schemeClr val="tx1"/>
            </a:solidFill>
          </a:ln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Pa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liw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ydy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rhain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?</a:t>
            </a:r>
          </a:p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nhw’n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…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15E69A1-F994-AA47-892C-FAE1F081F4F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9687052">
            <a:off x="7455287" y="1391400"/>
            <a:ext cx="1420475" cy="85450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351D8B2-68A9-4349-B717-78219D83A0B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07774" y="2431259"/>
            <a:ext cx="1540412" cy="174386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1A7B591-D45F-8547-9B4E-8E135D6B2AB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21" t="76085" r="75513" b="1341"/>
          <a:stretch/>
        </p:blipFill>
        <p:spPr>
          <a:xfrm rot="1228998">
            <a:off x="9048772" y="4169755"/>
            <a:ext cx="1075059" cy="1021150"/>
          </a:xfrm>
          <a:prstGeom prst="rect">
            <a:avLst/>
          </a:prstGeom>
        </p:spPr>
      </p:pic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1F295D92-8A29-0D4D-8B32-CEDE57A8ADA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0642659" y="1209662"/>
          <a:ext cx="1440642" cy="50948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2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62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/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9458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6">
            <a:extLst>
              <a:ext uri="{FF2B5EF4-FFF2-40B4-BE49-F238E27FC236}">
                <a16:creationId xmlns:a16="http://schemas.microsoft.com/office/drawing/2014/main" id="{64C83303-8D23-B047-B852-FF7A692A67EA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lliwiau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BC240E1-1C2F-7E45-AB63-1929EB3721F8}"/>
              </a:ext>
            </a:extLst>
          </p:cNvPr>
          <p:cNvSpPr/>
          <p:nvPr/>
        </p:nvSpPr>
        <p:spPr>
          <a:xfrm>
            <a:off x="5142847" y="185995"/>
            <a:ext cx="6397989" cy="838693"/>
          </a:xfrm>
          <a:prstGeom prst="rect">
            <a:avLst/>
          </a:prstGeom>
          <a:solidFill>
            <a:srgbClr val="FF8AD8"/>
          </a:solidFill>
          <a:ln>
            <a:solidFill>
              <a:schemeClr val="tx1"/>
            </a:solidFill>
          </a:ln>
        </p:spPr>
        <p:txBody>
          <a:bodyPr wrap="square" lIns="68580" tIns="34291" rIns="68580" bIns="34291">
            <a:spAutoFit/>
          </a:bodyPr>
          <a:lstStyle/>
          <a:p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Pa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liw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nhw’n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wneud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?</a:t>
            </a:r>
          </a:p>
          <a:p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 ______ a _______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gwneud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______ 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23E299C-5D22-6D4B-BBAD-FB84519C0D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42" t="3306" r="64516" b="67728"/>
          <a:stretch/>
        </p:blipFill>
        <p:spPr>
          <a:xfrm>
            <a:off x="177307" y="1347871"/>
            <a:ext cx="3613943" cy="152813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2CA4550-4105-1B41-8D73-81A41992E9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820" t="68997" r="14171" b="7643"/>
          <a:stretch/>
        </p:blipFill>
        <p:spPr>
          <a:xfrm>
            <a:off x="4169757" y="3274100"/>
            <a:ext cx="3887365" cy="129279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31ADE83-9840-8E44-901C-AA38307813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94" t="36580" r="64368" b="34659"/>
          <a:stretch/>
        </p:blipFill>
        <p:spPr>
          <a:xfrm>
            <a:off x="200193" y="3089447"/>
            <a:ext cx="3568170" cy="154822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1B18CC42-DD20-9844-880A-86E988DB72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359" t="37782" r="14657" b="38998"/>
          <a:stretch/>
        </p:blipFill>
        <p:spPr>
          <a:xfrm>
            <a:off x="4133079" y="1576710"/>
            <a:ext cx="3960720" cy="138972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1B3BACD-0139-254C-820F-7D6E779CA5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025" t="3697" r="16149" b="70269"/>
          <a:stretch/>
        </p:blipFill>
        <p:spPr>
          <a:xfrm>
            <a:off x="200193" y="4851116"/>
            <a:ext cx="3747516" cy="1527916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81B9497-D5B7-0E4E-A6CA-12591006EA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08" t="71240" r="60712" b="4959"/>
          <a:stretch/>
        </p:blipFill>
        <p:spPr>
          <a:xfrm>
            <a:off x="4212725" y="5012371"/>
            <a:ext cx="5150906" cy="162162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A497CF1-642E-F84C-AAF9-DF7B3667A673}"/>
              </a:ext>
            </a:extLst>
          </p:cNvPr>
          <p:cNvSpPr/>
          <p:nvPr/>
        </p:nvSpPr>
        <p:spPr>
          <a:xfrm>
            <a:off x="8458516" y="1446461"/>
            <a:ext cx="3348750" cy="3362461"/>
          </a:xfrm>
          <a:prstGeom prst="rect">
            <a:avLst/>
          </a:prstGeom>
          <a:solidFill>
            <a:srgbClr val="FF8AD8"/>
          </a:solidFill>
          <a:ln>
            <a:solidFill>
              <a:schemeClr val="tx1"/>
            </a:solidFill>
          </a:ln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Beth </a:t>
            </a:r>
            <a:r>
              <a:rPr lang="en-GB" sz="2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ydy’r</a:t>
            </a:r>
            <a:r>
              <a:rPr lang="en-GB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lliwiau</a:t>
            </a:r>
            <a:r>
              <a:rPr lang="en-GB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cynradd</a:t>
            </a:r>
            <a:r>
              <a:rPr lang="en-GB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? </a:t>
            </a:r>
            <a:endParaRPr lang="en-GB" sz="20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  <a:p>
            <a:pPr algn="ctr"/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  <a:p>
            <a:pPr algn="ctr"/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  <a:p>
            <a:pPr algn="ctr"/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  <a:p>
            <a:pPr algn="ctr"/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  <a:p>
            <a:pPr algn="ctr"/>
            <a:r>
              <a:rPr lang="en-GB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Beth </a:t>
            </a:r>
            <a:r>
              <a:rPr lang="en-GB" sz="2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ydy’r</a:t>
            </a:r>
            <a:r>
              <a:rPr lang="en-GB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lliwiau</a:t>
            </a:r>
            <a:r>
              <a:rPr lang="en-GB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eilaidd</a:t>
            </a:r>
            <a:r>
              <a:rPr lang="en-GB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? </a:t>
            </a:r>
            <a:endParaRPr lang="en-GB" sz="20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  <a:p>
            <a:endParaRPr lang="en-GB" sz="25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  <a:p>
            <a:endParaRPr lang="en-GB" sz="25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  <a:p>
            <a:endParaRPr lang="en-GB" sz="2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  <a:p>
            <a:endParaRPr lang="en-GB" sz="2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E005AB-6C27-E84F-9660-EE0E5E636F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03882" y="2255309"/>
            <a:ext cx="852863" cy="84152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0B80745-8D74-D842-A2AC-E5242BF215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03882" y="3890904"/>
            <a:ext cx="858018" cy="858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670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6">
            <a:extLst>
              <a:ext uri="{FF2B5EF4-FFF2-40B4-BE49-F238E27FC236}">
                <a16:creationId xmlns:a16="http://schemas.microsoft.com/office/drawing/2014/main" id="{64C83303-8D23-B047-B852-FF7A692A67EA}"/>
              </a:ext>
            </a:extLst>
          </p:cNvPr>
          <p:cNvSpPr txBox="1">
            <a:spLocks/>
          </p:cNvSpPr>
          <p:nvPr/>
        </p:nvSpPr>
        <p:spPr>
          <a:xfrm>
            <a:off x="277792" y="-907724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lliwiau</a:t>
            </a:r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 </a:t>
            </a:r>
            <a:r>
              <a:rPr lang="en-US" sz="48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– </a:t>
            </a:r>
            <a:r>
              <a:rPr lang="en-US" sz="48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yr</a:t>
            </a:r>
            <a:r>
              <a:rPr lang="en-US" sz="48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48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atebion</a:t>
            </a:r>
            <a:r>
              <a:rPr lang="en-US" sz="48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/answers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BC240E1-1C2F-7E45-AB63-1929EB3721F8}"/>
              </a:ext>
            </a:extLst>
          </p:cNvPr>
          <p:cNvSpPr/>
          <p:nvPr/>
        </p:nvSpPr>
        <p:spPr>
          <a:xfrm>
            <a:off x="3028708" y="1389257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 du 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gwneud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llwyd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A3C39A1-4551-B246-9BEA-5897112162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807"/>
          <a:stretch/>
        </p:blipFill>
        <p:spPr>
          <a:xfrm>
            <a:off x="3149857" y="3803965"/>
            <a:ext cx="3106646" cy="30848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2AFC4C-5875-C341-B362-AF6F543DF3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9362"/>
          <a:stretch/>
        </p:blipFill>
        <p:spPr>
          <a:xfrm>
            <a:off x="59550" y="996549"/>
            <a:ext cx="3248880" cy="319779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2F7F6AB-2013-1448-A3F2-953079F573F2}"/>
              </a:ext>
            </a:extLst>
          </p:cNvPr>
          <p:cNvSpPr/>
          <p:nvPr/>
        </p:nvSpPr>
        <p:spPr>
          <a:xfrm>
            <a:off x="3104077" y="2297201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coch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glas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gwneud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porffor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A5A5D06-B737-FA4C-AD85-0CFF5F9A606E}"/>
              </a:ext>
            </a:extLst>
          </p:cNvPr>
          <p:cNvSpPr/>
          <p:nvPr/>
        </p:nvSpPr>
        <p:spPr>
          <a:xfrm>
            <a:off x="3028708" y="3285721"/>
            <a:ext cx="8765895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glas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melyn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coch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gwneud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brown 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B9B84F-F228-694D-8984-A84E18CDB3A8}"/>
              </a:ext>
            </a:extLst>
          </p:cNvPr>
          <p:cNvSpPr/>
          <p:nvPr/>
        </p:nvSpPr>
        <p:spPr>
          <a:xfrm>
            <a:off x="5918520" y="4109819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coch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melyn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gwneud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oren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78215D-A2E2-9A49-A71A-4E2DDDE04738}"/>
              </a:ext>
            </a:extLst>
          </p:cNvPr>
          <p:cNvSpPr/>
          <p:nvPr/>
        </p:nvSpPr>
        <p:spPr>
          <a:xfrm>
            <a:off x="5779625" y="5119409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glas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melyn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gwneud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gwyrdd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3162A35-3317-1046-92FA-5AF944621C83}"/>
              </a:ext>
            </a:extLst>
          </p:cNvPr>
          <p:cNvSpPr/>
          <p:nvPr/>
        </p:nvSpPr>
        <p:spPr>
          <a:xfrm>
            <a:off x="5918521" y="6170493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coch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gwneud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pinc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2168503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6">
            <a:extLst>
              <a:ext uri="{FF2B5EF4-FFF2-40B4-BE49-F238E27FC236}">
                <a16:creationId xmlns:a16="http://schemas.microsoft.com/office/drawing/2014/main" id="{64C83303-8D23-B047-B852-FF7A692A67EA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lliwiau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A8718CC-9A44-8044-AF4D-31C94B4AFF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016" y="246125"/>
            <a:ext cx="4282633" cy="63906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50C19BC-7EFC-F649-806C-38243B8E88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8806" y="3738623"/>
            <a:ext cx="2841724" cy="21859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0BC2E2E-C4FF-CA4A-A2CF-3EB4FFE908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-1141884" y="2915005"/>
            <a:ext cx="4457700" cy="4111877"/>
          </a:xfrm>
          <a:prstGeom prst="rect">
            <a:avLst/>
          </a:prstGeom>
        </p:spPr>
      </p:pic>
      <p:pic>
        <p:nvPicPr>
          <p:cNvPr id="2" name="Maes Yr Awel 14">
            <a:hlinkClick r:id="" action="ppaction://media"/>
            <a:extLst>
              <a:ext uri="{FF2B5EF4-FFF2-40B4-BE49-F238E27FC236}">
                <a16:creationId xmlns:a16="http://schemas.microsoft.com/office/drawing/2014/main" id="{759D76B5-D58C-AE4B-A11D-387A42336D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079668" y="1664211"/>
            <a:ext cx="1250794" cy="1250794"/>
          </a:xfrm>
          <a:prstGeom prst="rect">
            <a:avLst/>
          </a:prstGeom>
          <a:ln w="127000" cap="sq">
            <a:solidFill>
              <a:srgbClr val="92D05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950FB57D-C6FB-2246-B37E-74211B3A062F}"/>
              </a:ext>
            </a:extLst>
          </p:cNvPr>
          <p:cNvSpPr/>
          <p:nvPr/>
        </p:nvSpPr>
        <p:spPr>
          <a:xfrm>
            <a:off x="458445" y="1092813"/>
            <a:ext cx="5277670" cy="2371103"/>
          </a:xfrm>
          <a:prstGeom prst="wedgeRoundRectCallout">
            <a:avLst>
              <a:gd name="adj1" fmla="val -38195"/>
              <a:gd name="adj2" fmla="val 8782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gerdd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hyfryd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am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lliwiau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Pa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weithgareddau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allech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wneud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seiliedig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arni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Listen to this lovely poem about the colours.</a:t>
            </a: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Which activities could you do with the pupils based on the poem? </a:t>
            </a:r>
          </a:p>
        </p:txBody>
      </p:sp>
      <p:sp>
        <p:nvSpPr>
          <p:cNvPr id="4" name="Vertical Scroll 3">
            <a:extLst>
              <a:ext uri="{FF2B5EF4-FFF2-40B4-BE49-F238E27FC236}">
                <a16:creationId xmlns:a16="http://schemas.microsoft.com/office/drawing/2014/main" id="{72D945FE-FD6D-814D-ADD2-81DB3501DC7F}"/>
              </a:ext>
            </a:extLst>
          </p:cNvPr>
          <p:cNvSpPr/>
          <p:nvPr/>
        </p:nvSpPr>
        <p:spPr>
          <a:xfrm>
            <a:off x="2066010" y="3727049"/>
            <a:ext cx="2459956" cy="2197515"/>
          </a:xfrm>
          <a:prstGeom prst="verticalScroll">
            <a:avLst/>
          </a:prstGeom>
          <a:solidFill>
            <a:srgbClr val="D9F3C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EB2D90-67F0-0047-81F0-D3AA93232504}"/>
              </a:ext>
            </a:extLst>
          </p:cNvPr>
          <p:cNvSpPr txBox="1"/>
          <p:nvPr/>
        </p:nvSpPr>
        <p:spPr>
          <a:xfrm>
            <a:off x="2539915" y="4164086"/>
            <a:ext cx="18750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dirty="0">
                <a:latin typeface="Segoe Print" panose="02000800000000000000" pitchFamily="2" charset="0"/>
              </a:rPr>
              <a:t>Ysgrifennwch rhai syniadau.</a:t>
            </a:r>
          </a:p>
          <a:p>
            <a:endParaRPr lang="cy-GB" sz="1600" b="1" dirty="0">
              <a:latin typeface="Segoe Print" panose="02000800000000000000" pitchFamily="2" charset="0"/>
            </a:endParaRPr>
          </a:p>
          <a:p>
            <a:r>
              <a:rPr lang="cy-GB" sz="1600" b="1" dirty="0">
                <a:latin typeface="Segoe Print" panose="02000800000000000000" pitchFamily="2" charset="0"/>
              </a:rPr>
              <a:t>Write some ideas.</a:t>
            </a:r>
          </a:p>
        </p:txBody>
      </p:sp>
    </p:spTree>
    <p:extLst>
      <p:ext uri="{BB962C8B-B14F-4D97-AF65-F5344CB8AC3E}">
        <p14:creationId xmlns:p14="http://schemas.microsoft.com/office/powerpoint/2010/main" val="3798544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7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1CD26D05-0B89-EA40-BC48-B30BA46FB9DA}"/>
              </a:ext>
            </a:extLst>
          </p:cNvPr>
          <p:cNvSpPr/>
          <p:nvPr/>
        </p:nvSpPr>
        <p:spPr>
          <a:xfrm>
            <a:off x="2451948" y="3159889"/>
            <a:ext cx="1771148" cy="3533137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C5C8AFEB-1AD5-7841-AD15-590B27091D27}"/>
              </a:ext>
            </a:extLst>
          </p:cNvPr>
          <p:cNvSpPr/>
          <p:nvPr/>
        </p:nvSpPr>
        <p:spPr>
          <a:xfrm>
            <a:off x="6327875" y="3159889"/>
            <a:ext cx="1754030" cy="3612388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D99D0F77-D549-0243-A821-5856E4574468}"/>
              </a:ext>
            </a:extLst>
          </p:cNvPr>
          <p:cNvSpPr/>
          <p:nvPr/>
        </p:nvSpPr>
        <p:spPr>
          <a:xfrm>
            <a:off x="10220446" y="3159889"/>
            <a:ext cx="1818705" cy="3548030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E39C4130-4DB0-4B49-90CF-010DF50E20AF}"/>
              </a:ext>
            </a:extLst>
          </p:cNvPr>
          <p:cNvSpPr/>
          <p:nvPr/>
        </p:nvSpPr>
        <p:spPr>
          <a:xfrm>
            <a:off x="8242771" y="1827472"/>
            <a:ext cx="1802972" cy="3499008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B83E2922-212C-3A43-940B-17FE51307A07}"/>
              </a:ext>
            </a:extLst>
          </p:cNvPr>
          <p:cNvSpPr/>
          <p:nvPr/>
        </p:nvSpPr>
        <p:spPr>
          <a:xfrm>
            <a:off x="4452054" y="1827472"/>
            <a:ext cx="1746898" cy="3499008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C9F7B8FD-49A9-E04C-998D-5755DA5F4643}"/>
              </a:ext>
            </a:extLst>
          </p:cNvPr>
          <p:cNvSpPr/>
          <p:nvPr/>
        </p:nvSpPr>
        <p:spPr>
          <a:xfrm>
            <a:off x="462987" y="1827471"/>
            <a:ext cx="1775327" cy="3499009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FA29173D-0EA0-7E4B-802A-73765E23FEC8}"/>
              </a:ext>
            </a:extLst>
          </p:cNvPr>
          <p:cNvSpPr txBox="1">
            <a:spLocks/>
          </p:cNvSpPr>
          <p:nvPr/>
        </p:nvSpPr>
        <p:spPr>
          <a:xfrm>
            <a:off x="462987" y="-234303"/>
            <a:ext cx="3657600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Cyw</a:t>
            </a:r>
            <a:endParaRPr lang="en-US" sz="48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18FAB38-55B2-1246-A407-44ED53DD640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31326" y="1982894"/>
            <a:ext cx="1584902" cy="158490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83CF68A-217B-C94B-AAA1-E9453836FBB7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665258" y="3401928"/>
            <a:ext cx="1359852" cy="135985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4D145D0-133E-8248-9E76-41CF4E007E4B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622956" y="2043064"/>
            <a:ext cx="1409444" cy="140944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316B575-D7D4-2142-AF52-95AAE75A1D10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568771" y="3412965"/>
            <a:ext cx="1304180" cy="130418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6DDC078-F60B-474B-BF5D-4DBDDD72E47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437043" y="2043064"/>
            <a:ext cx="1485356" cy="148535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D445252-E469-E04E-B2B7-0D4E31E91B80}"/>
              </a:ext>
            </a:extLst>
          </p:cNvPr>
          <p:cNvPicPr>
            <a:picLocks noChangeAspect="1"/>
          </p:cNvPicPr>
          <p:nvPr/>
        </p:nvPicPr>
        <p:blipFill rotWithShape="1">
          <a:blip r:embed="rId19"/>
          <a:srcRect l="19905" t="11105" r="31962" b="11646"/>
          <a:stretch/>
        </p:blipFill>
        <p:spPr>
          <a:xfrm>
            <a:off x="10454832" y="3401928"/>
            <a:ext cx="1349931" cy="121867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4E7EE41-B513-FC45-A461-4EA03065C21D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459477" y="180320"/>
            <a:ext cx="1168286" cy="655964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72F09522-8E03-464D-A60D-9FE864D7CFE5}"/>
              </a:ext>
            </a:extLst>
          </p:cNvPr>
          <p:cNvSpPr/>
          <p:nvPr/>
        </p:nvSpPr>
        <p:spPr>
          <a:xfrm>
            <a:off x="574925" y="3699201"/>
            <a:ext cx="15514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Dyma Llew.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Llew ydy e.</a:t>
            </a:r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299339E-A2F6-BF4E-BFBE-46686220B84B}"/>
              </a:ext>
            </a:extLst>
          </p:cNvPr>
          <p:cNvSpPr/>
          <p:nvPr/>
        </p:nvSpPr>
        <p:spPr>
          <a:xfrm>
            <a:off x="2483926" y="4965795"/>
            <a:ext cx="18536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Dyma Plwmp.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Eliffant ydy e.</a:t>
            </a:r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AF3893C-91D1-3D42-86B3-94E1C7BABE3A}"/>
              </a:ext>
            </a:extLst>
          </p:cNvPr>
          <p:cNvSpPr/>
          <p:nvPr/>
        </p:nvSpPr>
        <p:spPr>
          <a:xfrm>
            <a:off x="4530241" y="3656753"/>
            <a:ext cx="171944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Dyma Jamgl.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Jiraff ydy e.</a:t>
            </a:r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E38B53C-F6ED-3040-8E2B-A57BACFB3A90}"/>
              </a:ext>
            </a:extLst>
          </p:cNvPr>
          <p:cNvSpPr/>
          <p:nvPr/>
        </p:nvSpPr>
        <p:spPr>
          <a:xfrm>
            <a:off x="6412956" y="4889082"/>
            <a:ext cx="171053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Dyma Deryn.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Aderyn 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ydy hi.</a:t>
            </a:r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25499DB-DE91-A148-A5EC-A7756F8DFD13}"/>
              </a:ext>
            </a:extLst>
          </p:cNvPr>
          <p:cNvSpPr/>
          <p:nvPr/>
        </p:nvSpPr>
        <p:spPr>
          <a:xfrm>
            <a:off x="8423079" y="3622657"/>
            <a:ext cx="147130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Dyma Cyw.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Cyw bach 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ydy hi.</a:t>
            </a:r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0338445-2031-7F4D-8F8C-DD270A956395}"/>
              </a:ext>
            </a:extLst>
          </p:cNvPr>
          <p:cNvSpPr/>
          <p:nvPr/>
        </p:nvSpPr>
        <p:spPr>
          <a:xfrm>
            <a:off x="10384332" y="4862639"/>
            <a:ext cx="15872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Dyma Bolgi.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Ci ydy e.</a:t>
            </a:r>
            <a:endParaRPr lang="en-US" dirty="0"/>
          </a:p>
        </p:txBody>
      </p:sp>
      <p:pic>
        <p:nvPicPr>
          <p:cNvPr id="32" name="Maes Yr Awel 15">
            <a:hlinkClick r:id="" action="ppaction://media"/>
            <a:extLst>
              <a:ext uri="{FF2B5EF4-FFF2-40B4-BE49-F238E27FC236}">
                <a16:creationId xmlns:a16="http://schemas.microsoft.com/office/drawing/2014/main" id="{C62CD037-34B1-E14F-97B0-38163E2541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4307" y="4543123"/>
            <a:ext cx="484469" cy="484469"/>
          </a:xfrm>
          <a:prstGeom prst="rect">
            <a:avLst/>
          </a:prstGeom>
          <a:ln w="88900" cap="sq" cmpd="thickThin">
            <a:solidFill>
              <a:srgbClr val="D42CD5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3" name="Maes Yr Awel 16">
            <a:hlinkClick r:id="" action="ppaction://media"/>
            <a:extLst>
              <a:ext uri="{FF2B5EF4-FFF2-40B4-BE49-F238E27FC236}">
                <a16:creationId xmlns:a16="http://schemas.microsoft.com/office/drawing/2014/main" id="{3FEBF2FE-B1BA-C543-9ED5-9BA007D6ACD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5050993" y="4545987"/>
            <a:ext cx="508486" cy="508486"/>
          </a:xfrm>
          <a:prstGeom prst="rect">
            <a:avLst/>
          </a:prstGeom>
          <a:ln w="88900" cap="sq" cmpd="thickThin">
            <a:solidFill>
              <a:srgbClr val="D42CD5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4" name="Maes Yr Awel 17">
            <a:hlinkClick r:id="" action="ppaction://media"/>
            <a:extLst>
              <a:ext uri="{FF2B5EF4-FFF2-40B4-BE49-F238E27FC236}">
                <a16:creationId xmlns:a16="http://schemas.microsoft.com/office/drawing/2014/main" id="{90C7868A-A475-CA4F-9EC9-4826CFC01A59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8859413" y="4640224"/>
            <a:ext cx="520845" cy="520845"/>
          </a:xfrm>
          <a:prstGeom prst="rect">
            <a:avLst/>
          </a:prstGeom>
          <a:ln w="88900" cap="sq" cmpd="thickThin">
            <a:solidFill>
              <a:srgbClr val="D42CD5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5" name="Maes Yr Awel 18">
            <a:hlinkClick r:id="" action="ppaction://media"/>
            <a:extLst>
              <a:ext uri="{FF2B5EF4-FFF2-40B4-BE49-F238E27FC236}">
                <a16:creationId xmlns:a16="http://schemas.microsoft.com/office/drawing/2014/main" id="{29E6622E-1CE8-6A4F-95AD-3FE23E803650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3045776" y="5841346"/>
            <a:ext cx="473971" cy="473971"/>
          </a:xfrm>
          <a:prstGeom prst="rect">
            <a:avLst/>
          </a:prstGeom>
          <a:ln w="88900" cap="sq" cmpd="thickThin">
            <a:solidFill>
              <a:srgbClr val="D42CD5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6" name="Maes Yr Awel 19">
            <a:hlinkClick r:id="" action="ppaction://media"/>
            <a:extLst>
              <a:ext uri="{FF2B5EF4-FFF2-40B4-BE49-F238E27FC236}">
                <a16:creationId xmlns:a16="http://schemas.microsoft.com/office/drawing/2014/main" id="{80ADF9D2-6C42-114E-A19E-163F44960650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972537" y="5984349"/>
            <a:ext cx="496647" cy="496647"/>
          </a:xfrm>
          <a:prstGeom prst="rect">
            <a:avLst/>
          </a:prstGeom>
          <a:ln w="88900" cap="sq" cmpd="thickThin">
            <a:solidFill>
              <a:srgbClr val="D42CD5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7" name="Maes Yr Awel 20">
            <a:hlinkClick r:id="" action="ppaction://media"/>
            <a:extLst>
              <a:ext uri="{FF2B5EF4-FFF2-40B4-BE49-F238E27FC236}">
                <a16:creationId xmlns:a16="http://schemas.microsoft.com/office/drawing/2014/main" id="{F02311CA-8F36-544B-A34A-67C01D77BE0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895825" y="5812412"/>
            <a:ext cx="564308" cy="564308"/>
          </a:xfrm>
          <a:prstGeom prst="rect">
            <a:avLst/>
          </a:prstGeom>
          <a:ln w="88900" cap="sq" cmpd="thickThin">
            <a:solidFill>
              <a:srgbClr val="D42CD5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9" name="Pentagon 38">
            <a:extLst>
              <a:ext uri="{FF2B5EF4-FFF2-40B4-BE49-F238E27FC236}">
                <a16:creationId xmlns:a16="http://schemas.microsoft.com/office/drawing/2014/main" id="{606C3B5E-4A8D-8944-BF5D-227A9F8B39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3794" y="154804"/>
            <a:ext cx="8538206" cy="1341469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endParaRPr lang="en-GB" sz="1400" dirty="0">
              <a:ln w="0" cmpd="sng">
                <a:solidFill>
                  <a:schemeClr val="tx1"/>
                </a:solidFill>
                <a:prstDash val="solid"/>
              </a:ln>
              <a:latin typeface="American Typewriter" panose="02090604020004020304" pitchFamily="18" charset="77"/>
              <a:cs typeface="MV Boli" panose="02000500030200090000" pitchFamily="2" charset="0"/>
            </a:endParaRPr>
          </a:p>
          <a:p>
            <a:pPr algn="ctr"/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Dyma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gymeriadau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cyfres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Cyw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.   Pa </a:t>
            </a:r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liwiau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ydyn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nhw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?</a:t>
            </a:r>
          </a:p>
          <a:p>
            <a:pPr algn="ctr"/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Here are the characters from the </a:t>
            </a:r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Cyw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series.   Which colours are they?</a:t>
            </a:r>
          </a:p>
          <a:p>
            <a:pPr algn="ctr"/>
            <a:endParaRPr lang="en-GB" sz="1400" dirty="0">
              <a:ln w="0" cmpd="sng">
                <a:solidFill>
                  <a:schemeClr val="tx1"/>
                </a:solidFill>
                <a:prstDash val="solid"/>
              </a:ln>
              <a:latin typeface="American Typewriter" panose="02090604020004020304" pitchFamily="18" charset="77"/>
              <a:cs typeface="MV Boli" panose="02000500030200090000" pitchFamily="2" charset="0"/>
            </a:endParaRPr>
          </a:p>
          <a:p>
            <a:pPr algn="ctr"/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Read the descriptions and listen to the words.</a:t>
            </a:r>
          </a:p>
          <a:p>
            <a:pPr algn="ctr"/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latin typeface="American Typewriter" panose="02090604020004020304" pitchFamily="18" charset="77"/>
                <a:cs typeface="MV Boli" panose="02000500030200090000" pitchFamily="2" charset="0"/>
              </a:rPr>
              <a:t>Describe each character using the adjectives we have learnt.</a:t>
            </a:r>
          </a:p>
          <a:p>
            <a:r>
              <a:rPr lang="cy-GB" sz="14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400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AC911A75-EE6D-C443-8E39-12D701ED3B58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0430536" y="1545"/>
            <a:ext cx="1825926" cy="1825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42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8329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8268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0" dur="799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6836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735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6024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  <p:audio>
              <p:cMediaNode vol="80000">
                <p:cTn id="6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  <p:audio>
              <p:cMediaNode vol="80000"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  <p:audio>
              <p:cMediaNode vol="80000">
                <p:cTn id="6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6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  <p:bldLst>
      <p:bldP spid="24" grpId="0" animBg="1"/>
      <p:bldP spid="22" grpId="0" animBg="1"/>
      <p:bldP spid="25" grpId="0" animBg="1"/>
      <p:bldP spid="23" grpId="0" animBg="1"/>
      <p:bldP spid="21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394BE0FE-FFEE-8946-A65D-BF574F9BDC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71" y="2707003"/>
            <a:ext cx="4014008" cy="2378017"/>
          </a:xfrm>
          <a:prstGeom prst="rect">
            <a:avLst/>
          </a:prstGeom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43920F6F-78A9-9E4A-ABD9-0450A87A25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2258" y="2707003"/>
            <a:ext cx="1843182" cy="2368139"/>
          </a:xfrm>
          <a:prstGeom prst="rect">
            <a:avLst/>
          </a:prstGeom>
        </p:spPr>
      </p:pic>
      <p:pic>
        <p:nvPicPr>
          <p:cNvPr id="8" name="Picture 7">
            <a:hlinkClick r:id="rId6"/>
            <a:extLst>
              <a:ext uri="{FF2B5EF4-FFF2-40B4-BE49-F238E27FC236}">
                <a16:creationId xmlns:a16="http://schemas.microsoft.com/office/drawing/2014/main" id="{78BAF6D4-F2A4-0741-AA7B-345B2797CC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39120" y="2707003"/>
            <a:ext cx="4190264" cy="237580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FDC1DDB-461C-264F-B01E-F1CDEDD6D995}"/>
              </a:ext>
            </a:extLst>
          </p:cNvPr>
          <p:cNvSpPr/>
          <p:nvPr/>
        </p:nvSpPr>
        <p:spPr>
          <a:xfrm>
            <a:off x="7478693" y="2173259"/>
            <a:ext cx="4538318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Cân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‘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Lliwiau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Cyw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’</a:t>
            </a:r>
          </a:p>
        </p:txBody>
      </p:sp>
      <p:sp>
        <p:nvSpPr>
          <p:cNvPr id="10" name="Title 6">
            <a:extLst>
              <a:ext uri="{FF2B5EF4-FFF2-40B4-BE49-F238E27FC236}">
                <a16:creationId xmlns:a16="http://schemas.microsoft.com/office/drawing/2014/main" id="{00C46D83-7216-4E4A-B82A-C9F7EF287048}"/>
              </a:ext>
            </a:extLst>
          </p:cNvPr>
          <p:cNvSpPr txBox="1">
            <a:spLocks/>
          </p:cNvSpPr>
          <p:nvPr/>
        </p:nvSpPr>
        <p:spPr>
          <a:xfrm>
            <a:off x="246375" y="-211154"/>
            <a:ext cx="3657600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Cyw</a:t>
            </a:r>
            <a:endParaRPr lang="en-US" sz="48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DB88510-8AB7-7141-9540-18132F29B98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2658480" y="126487"/>
            <a:ext cx="2490990" cy="229774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D0BAF74-1852-2848-83DF-4F51A94FD63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1482" y="101262"/>
            <a:ext cx="1168286" cy="65596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D36EF5F-DF4A-8044-966D-37059900AE49}"/>
              </a:ext>
            </a:extLst>
          </p:cNvPr>
          <p:cNvSpPr/>
          <p:nvPr/>
        </p:nvSpPr>
        <p:spPr>
          <a:xfrm>
            <a:off x="-126564" y="2197244"/>
            <a:ext cx="4538318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Gwefan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Cyw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C132CC0-0870-0140-8B6F-7F33AA2BAABE}"/>
              </a:ext>
            </a:extLst>
          </p:cNvPr>
          <p:cNvSpPr/>
          <p:nvPr/>
        </p:nvSpPr>
        <p:spPr>
          <a:xfrm>
            <a:off x="3714690" y="2197244"/>
            <a:ext cx="4538318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Ap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Cyw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3FEFE9B-4454-B84C-87FD-72FF6D36309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59271" y="5501284"/>
            <a:ext cx="2081618" cy="1170097"/>
          </a:xfrm>
          <a:prstGeom prst="rect">
            <a:avLst/>
          </a:prstGeom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EB5A3317-497A-724D-99D1-9D9739C40518}"/>
              </a:ext>
            </a:extLst>
          </p:cNvPr>
          <p:cNvSpPr/>
          <p:nvPr/>
        </p:nvSpPr>
        <p:spPr>
          <a:xfrm>
            <a:off x="4880886" y="174933"/>
            <a:ext cx="7085144" cy="1884614"/>
          </a:xfrm>
          <a:prstGeom prst="wedgeRoundRectCallout">
            <a:avLst>
              <a:gd name="adj1" fmla="val -63726"/>
              <a:gd name="adj2" fmla="val -808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Below are links to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resources and activities. They are very useful to support teaching and learning Welsh.  </a:t>
            </a: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 on each picture and take some time to browse the resources available, and think how you could implement them in the classroom – especially when you teach topics that ask the pupils to describe </a:t>
            </a:r>
            <a:r>
              <a:rPr lang="en-GB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4C76B78-CBE0-F54C-8B69-1E058691D6F9}"/>
              </a:ext>
            </a:extLst>
          </p:cNvPr>
          <p:cNvCxnSpPr>
            <a:cxnSpLocks/>
          </p:cNvCxnSpPr>
          <p:nvPr/>
        </p:nvCxnSpPr>
        <p:spPr>
          <a:xfrm>
            <a:off x="3335975" y="4247455"/>
            <a:ext cx="1293115" cy="1174292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A10F998-6BF8-9447-9981-A29BC56443E8}"/>
              </a:ext>
            </a:extLst>
          </p:cNvPr>
          <p:cNvCxnSpPr>
            <a:cxnSpLocks/>
          </p:cNvCxnSpPr>
          <p:nvPr/>
        </p:nvCxnSpPr>
        <p:spPr>
          <a:xfrm flipV="1">
            <a:off x="6034914" y="5293985"/>
            <a:ext cx="3013628" cy="687946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0DBF1FE-B67F-D647-93BF-8387477980AE}"/>
              </a:ext>
            </a:extLst>
          </p:cNvPr>
          <p:cNvCxnSpPr>
            <a:cxnSpLocks/>
          </p:cNvCxnSpPr>
          <p:nvPr/>
        </p:nvCxnSpPr>
        <p:spPr>
          <a:xfrm>
            <a:off x="5782235" y="6202515"/>
            <a:ext cx="1983697" cy="413079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092D9FE3-F26F-CE4B-A6B3-FBC03D2A2909}"/>
              </a:ext>
            </a:extLst>
          </p:cNvPr>
          <p:cNvCxnSpPr>
            <a:cxnSpLocks/>
          </p:cNvCxnSpPr>
          <p:nvPr/>
        </p:nvCxnSpPr>
        <p:spPr>
          <a:xfrm flipH="1" flipV="1">
            <a:off x="2142595" y="5293985"/>
            <a:ext cx="3290017" cy="6936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CA0A9FC9-F695-884C-8357-232568526CD6}"/>
              </a:ext>
            </a:extLst>
          </p:cNvPr>
          <p:cNvCxnSpPr>
            <a:cxnSpLocks/>
          </p:cNvCxnSpPr>
          <p:nvPr/>
        </p:nvCxnSpPr>
        <p:spPr>
          <a:xfrm flipH="1">
            <a:off x="3424140" y="6184094"/>
            <a:ext cx="1693200" cy="43150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36" name="Picture 35">
            <a:extLst>
              <a:ext uri="{FF2B5EF4-FFF2-40B4-BE49-F238E27FC236}">
                <a16:creationId xmlns:a16="http://schemas.microsoft.com/office/drawing/2014/main" id="{5AB41A71-9996-2B44-965F-E0AE9CD72EDF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5261" t="38346" r="61902" b="32139"/>
          <a:stretch/>
        </p:blipFill>
        <p:spPr>
          <a:xfrm>
            <a:off x="2553311" y="5718035"/>
            <a:ext cx="880917" cy="113841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8D9AC3E-9DDF-BD4A-BBD6-350ADDFDD71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36701" t="37606" r="49981" b="33359"/>
          <a:stretch/>
        </p:blipFill>
        <p:spPr>
          <a:xfrm>
            <a:off x="1212281" y="5209920"/>
            <a:ext cx="939337" cy="1151093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50406DA4-30EE-CF42-A41B-865AD0A5E493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49284" t="39850" r="38619" b="30058"/>
          <a:stretch/>
        </p:blipFill>
        <p:spPr>
          <a:xfrm>
            <a:off x="7797328" y="5670556"/>
            <a:ext cx="853169" cy="1193013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200F5A18-3508-B548-886C-D1C4C0650EB6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60652" t="37227" r="26566" b="29153"/>
          <a:stretch/>
        </p:blipFill>
        <p:spPr>
          <a:xfrm>
            <a:off x="9079938" y="5138596"/>
            <a:ext cx="901507" cy="1332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2456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23334" y="443849"/>
            <a:ext cx="10786533" cy="60427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endParaRPr lang="cy-GB" sz="2667" b="1" dirty="0">
              <a:solidFill>
                <a:schemeClr val="accent5">
                  <a:lumMod val="75000"/>
                </a:schemeClr>
              </a:solidFill>
              <a:latin typeface="Segoe Print" panose="02000800000000000000" pitchFamily="2" charset="0"/>
            </a:endParaRPr>
          </a:p>
          <a:p>
            <a:endParaRPr lang="cy-GB" sz="2400" dirty="0">
              <a:solidFill>
                <a:schemeClr val="accent5">
                  <a:lumMod val="75000"/>
                </a:schemeClr>
              </a:solidFill>
              <a:latin typeface="Segoe Print" panose="02000800000000000000" pitchFamily="2" charset="0"/>
            </a:endParaRPr>
          </a:p>
          <a:p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Oes gafr eto? Oes heb ei godro?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Ar y creigiau geirwon mae'r hen afr yn crwydro.</a:t>
            </a:r>
          </a:p>
          <a:p>
            <a:endParaRPr lang="cy-GB" sz="2400" dirty="0">
              <a:solidFill>
                <a:schemeClr val="accent5">
                  <a:lumMod val="75000"/>
                </a:schemeClr>
              </a:solidFill>
              <a:latin typeface="Segoe Print" panose="02000800000000000000" pitchFamily="2" charset="0"/>
            </a:endParaRPr>
          </a:p>
          <a:p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Gafr wen, wen, wen,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ie finwen, finwen, finwen,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foel gynffonwen, foel gynffonwen,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ystlys wen a chynffon, wen-wen-wen.</a:t>
            </a:r>
          </a:p>
          <a:p>
            <a:endParaRPr lang="cy-GB" sz="2400" dirty="0">
              <a:solidFill>
                <a:schemeClr val="accent5">
                  <a:lumMod val="75000"/>
                </a:schemeClr>
              </a:solidFill>
              <a:latin typeface="Segoe Print" panose="02000800000000000000" pitchFamily="2" charset="0"/>
            </a:endParaRPr>
          </a:p>
          <a:p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Oes gafr eto? Oes heb ei godro?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Ar y creigiau geirwon mae'r hen afr yn crwydro.</a:t>
            </a:r>
          </a:p>
          <a:p>
            <a:r>
              <a:rPr lang="cy-GB" sz="2400" i="1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(2il pennill)</a:t>
            </a: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 Gafr ddu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i="1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(3ydd pennill)</a:t>
            </a: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 Gafr goch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i="1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(4ydd pennill)</a:t>
            </a: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 Gafr las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i="1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(5ed pennill)</a:t>
            </a: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 Gafr binc</a:t>
            </a:r>
          </a:p>
        </p:txBody>
      </p:sp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F8F154E5-90E3-294E-8E5B-FEC3460099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7259" y="4343447"/>
            <a:ext cx="2876932" cy="191566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62D5167-EAB0-674F-B3AE-68D6CB1E76A4}"/>
              </a:ext>
            </a:extLst>
          </p:cNvPr>
          <p:cNvSpPr/>
          <p:nvPr/>
        </p:nvSpPr>
        <p:spPr>
          <a:xfrm>
            <a:off x="423334" y="196770"/>
            <a:ext cx="11802535" cy="1177247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Oes</a:t>
            </a:r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gafr</a:t>
            </a:r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eto</a:t>
            </a:r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  <p:pic>
        <p:nvPicPr>
          <p:cNvPr id="8" name="Picture 7">
            <a:hlinkClick r:id="rId4"/>
            <a:extLst>
              <a:ext uri="{FF2B5EF4-FFF2-40B4-BE49-F238E27FC236}">
                <a16:creationId xmlns:a16="http://schemas.microsoft.com/office/drawing/2014/main" id="{0CB63EAD-F9CB-A849-AC54-BE69592C26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49881" y="785393"/>
            <a:ext cx="2964563" cy="1616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0683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F316965E-938D-164E-AB74-53D64D9D41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8701" y="2391147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sz="2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75ECEB-4E40-AE45-846A-32ACB0AFFEAF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4158" y="122923"/>
            <a:ext cx="5850716" cy="14225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ma14="http://schemas.microsoft.com/office/mac/drawingml/2011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154798-6004-FF44-96E2-FA16AC9929C4}"/>
              </a:ext>
            </a:extLst>
          </p:cNvPr>
          <p:cNvSpPr/>
          <p:nvPr/>
        </p:nvSpPr>
        <p:spPr>
          <a:xfrm>
            <a:off x="840820" y="448102"/>
            <a:ext cx="3954929" cy="6052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Sut anifail ydy e?</a:t>
            </a:r>
            <a:endParaRPr lang="en-US" sz="3333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2923666-C050-6340-AC11-472450DE8E0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40820" y="4379393"/>
          <a:ext cx="2687164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Mae e’n fawr.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gyflym.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frown a melyn.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swil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gryf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93F6E6E8-B22C-7F4C-9092-1A01CBC67F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820" y="1603310"/>
            <a:ext cx="2484628" cy="244057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C351FFA-A49A-CC41-A09E-6148DBC40F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9048" y="892054"/>
            <a:ext cx="2006600" cy="3175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DB7A9C-7F4B-E249-A3E6-C486B53240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26070" y="1603310"/>
            <a:ext cx="2395437" cy="2344685"/>
          </a:xfrm>
          <a:prstGeom prst="rect">
            <a:avLst/>
          </a:prstGeom>
        </p:spPr>
      </p:pic>
      <p:sp>
        <p:nvSpPr>
          <p:cNvPr id="12" name="Pentagon 11">
            <a:extLst>
              <a:ext uri="{FF2B5EF4-FFF2-40B4-BE49-F238E27FC236}">
                <a16:creationId xmlns:a16="http://schemas.microsoft.com/office/drawing/2014/main" id="{66C1B551-B0E1-8543-9F92-2CB5E521A0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858000"/>
            <a:ext cx="4158404" cy="1380067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How?</a:t>
            </a:r>
            <a:endParaRPr lang="en-GB" sz="4667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6DC69AF6-DCF8-7F4A-B365-FFC8082D137F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938621" y="4379393"/>
          <a:ext cx="2687164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Mae e’n dal.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annwyl.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frown a melyn.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dew?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fawr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5BEE41B-4CCE-9F49-8161-94967FF7FE9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875058" y="4379393"/>
          <a:ext cx="3056965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056965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Mae e’n fawr.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gryf.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llwyd.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gyflym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Weithiau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dew?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sp>
        <p:nvSpPr>
          <p:cNvPr id="15" name="Rectangle 14">
            <a:extLst>
              <a:ext uri="{FF2B5EF4-FFF2-40B4-BE49-F238E27FC236}">
                <a16:creationId xmlns:a16="http://schemas.microsoft.com/office/drawing/2014/main" id="{B0CE86DE-B391-0E41-8227-57A6BE1C9474}"/>
              </a:ext>
            </a:extLst>
          </p:cNvPr>
          <p:cNvSpPr/>
          <p:nvPr/>
        </p:nvSpPr>
        <p:spPr>
          <a:xfrm>
            <a:off x="1114143" y="394799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llew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3A8D0EE-C1CD-974E-8232-08759E9A17E9}"/>
              </a:ext>
            </a:extLst>
          </p:cNvPr>
          <p:cNvSpPr/>
          <p:nvPr/>
        </p:nvSpPr>
        <p:spPr>
          <a:xfrm>
            <a:off x="5374516" y="394799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jiraff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90433F3-8E82-174D-86E5-7607596D1C9D}"/>
              </a:ext>
            </a:extLst>
          </p:cNvPr>
          <p:cNvSpPr/>
          <p:nvPr/>
        </p:nvSpPr>
        <p:spPr>
          <a:xfrm>
            <a:off x="9416101" y="3925421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eliffant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02892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F316965E-938D-164E-AB74-53D64D9D41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8701" y="2391147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sz="2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75ECEB-4E40-AE45-846A-32ACB0AFFEAF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4158" y="180798"/>
            <a:ext cx="5850716" cy="14225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ma14="http://schemas.microsoft.com/office/mac/drawingml/2011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154798-6004-FF44-96E2-FA16AC9929C4}"/>
              </a:ext>
            </a:extLst>
          </p:cNvPr>
          <p:cNvSpPr/>
          <p:nvPr/>
        </p:nvSpPr>
        <p:spPr>
          <a:xfrm>
            <a:off x="840820" y="448102"/>
            <a:ext cx="3954929" cy="6052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Sut anifail ydy e?</a:t>
            </a:r>
            <a:endParaRPr lang="en-US" sz="3333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2923666-C050-6340-AC11-472450DE8E0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40820" y="4379393"/>
          <a:ext cx="2687164" cy="18610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sp>
        <p:nvSpPr>
          <p:cNvPr id="12" name="Pentagon 11">
            <a:extLst>
              <a:ext uri="{FF2B5EF4-FFF2-40B4-BE49-F238E27FC236}">
                <a16:creationId xmlns:a16="http://schemas.microsoft.com/office/drawing/2014/main" id="{66C1B551-B0E1-8543-9F92-2CB5E521A0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858000"/>
            <a:ext cx="4158404" cy="1380067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How?</a:t>
            </a:r>
            <a:endParaRPr lang="en-GB" sz="4667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15" name="Pentagon 14">
            <a:extLst>
              <a:ext uri="{FF2B5EF4-FFF2-40B4-BE49-F238E27FC236}">
                <a16:creationId xmlns:a16="http://schemas.microsoft.com/office/drawing/2014/main" id="{A793BCAF-CEDF-C64C-94AD-311172684D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65932" y="223243"/>
            <a:ext cx="6240585" cy="1380067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endParaRPr lang="cy-GB" sz="35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20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Eich tro chi! Disgrifiwch rhain gan ddilyn yr un patrymau. </a:t>
            </a:r>
          </a:p>
          <a:p>
            <a:pPr algn="ctr"/>
            <a:r>
              <a:rPr lang="cy-GB" sz="20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Your turn! Describe these animals by using the same patterns. </a:t>
            </a:r>
            <a:endParaRPr lang="en-GB" sz="2000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2B9C6BEA-0977-E246-9A2B-6E35AB088ECF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802747" y="4379393"/>
          <a:ext cx="2687164" cy="18610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273F076E-ABFD-834F-BFE7-46C34BE96E8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686224" y="4379393"/>
          <a:ext cx="2687164" cy="18610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3BCBE933-5081-084A-8FEC-3F5F569977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9036" y="1618230"/>
            <a:ext cx="2070732" cy="23424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57A3492-6E98-0547-A68A-AD190E8BDE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6368" y="1832086"/>
            <a:ext cx="2171584" cy="21715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464A32-2F62-8B4A-BCDE-A8F92A2051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67827" y="1798919"/>
            <a:ext cx="2384267" cy="216173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CBC3E92-BCC7-0A4D-8A8A-F5D02C4B5490}"/>
              </a:ext>
            </a:extLst>
          </p:cNvPr>
          <p:cNvSpPr/>
          <p:nvPr/>
        </p:nvSpPr>
        <p:spPr>
          <a:xfrm>
            <a:off x="1114143" y="394799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llygoden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DFCCEEE-9966-9E4A-9B2B-97E4746A99AF}"/>
              </a:ext>
            </a:extLst>
          </p:cNvPr>
          <p:cNvSpPr/>
          <p:nvPr/>
        </p:nvSpPr>
        <p:spPr>
          <a:xfrm>
            <a:off x="5238642" y="4003669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mochyn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48B8BAF-EED3-A349-8304-C637DFB5C308}"/>
              </a:ext>
            </a:extLst>
          </p:cNvPr>
          <p:cNvSpPr/>
          <p:nvPr/>
        </p:nvSpPr>
        <p:spPr>
          <a:xfrm>
            <a:off x="9122119" y="387737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iâr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5565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F316965E-938D-164E-AB74-53D64D9D41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7126" y="2237990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sz="2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75ECEB-4E40-AE45-846A-32ACB0AFFEAF}"/>
              </a:ext>
            </a:extLst>
          </p:cNvPr>
          <p:cNvPicPr/>
          <p:nvPr/>
        </p:nvPicPr>
        <p:blipFill rotWithShape="1">
          <a:blip r:embed="rId8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-195301" y="-22000"/>
            <a:ext cx="5850716" cy="14225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ma14="http://schemas.microsoft.com/office/mac/drawingml/2011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154798-6004-FF44-96E2-FA16AC9929C4}"/>
              </a:ext>
            </a:extLst>
          </p:cNvPr>
          <p:cNvSpPr/>
          <p:nvPr/>
        </p:nvSpPr>
        <p:spPr>
          <a:xfrm>
            <a:off x="844926" y="318469"/>
            <a:ext cx="3770263" cy="6052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Pa anifail ydy e?</a:t>
            </a:r>
            <a:endParaRPr lang="en-US" sz="3333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2923666-C050-6340-AC11-472450DE8E0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15251" y="4306631"/>
          <a:ext cx="3703899" cy="231531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703899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171119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fawr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gryf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wyn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, brown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neu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du.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gyflym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anifail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fferm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Weithiau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41323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sp>
        <p:nvSpPr>
          <p:cNvPr id="15" name="Pentagon 14">
            <a:extLst>
              <a:ext uri="{FF2B5EF4-FFF2-40B4-BE49-F238E27FC236}">
                <a16:creationId xmlns:a16="http://schemas.microsoft.com/office/drawing/2014/main" id="{A793BCAF-CEDF-C64C-94AD-311172684D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78056" y="143393"/>
            <a:ext cx="6805914" cy="1162712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Gwrandewch ar y disgrifiadau. Beth ydy e?</a:t>
            </a:r>
          </a:p>
          <a:p>
            <a:pPr algn="ctr"/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Cliciwch am yr ateb.</a:t>
            </a:r>
          </a:p>
          <a:p>
            <a:pPr algn="ctr"/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Listen to the descriptions. What is it?</a:t>
            </a:r>
          </a:p>
          <a:p>
            <a:pPr algn="ctr"/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Click to read the descriptions and to see the answers. 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6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C277AC95-984F-F646-99CD-F3BA8F1F820C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64147" y="4319054"/>
          <a:ext cx="3703899" cy="231531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703899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171119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fach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fflwfflyd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gyflym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iawn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swil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annwyl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41323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774176A8-232B-6347-952C-F7DA6A87B1B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213043" y="4306631"/>
          <a:ext cx="3703899" cy="231531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703899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171119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hir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gryf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frown,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gwyrdd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neu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du.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araf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annwyl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41323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FCF466CD-B437-7A41-BCD5-FD01FCBC835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3351" y="1513037"/>
            <a:ext cx="2343608" cy="214120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3B676A2-C8BE-374C-B23B-236E814E66C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08991" y="1757191"/>
            <a:ext cx="1831555" cy="191214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D0BE449-33EF-454E-99A4-6057CA7B4AA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669438" y="1686770"/>
            <a:ext cx="2985131" cy="196747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C28AE1-DCF8-8045-817A-98664C9DE2A9}"/>
              </a:ext>
            </a:extLst>
          </p:cNvPr>
          <p:cNvSpPr/>
          <p:nvPr/>
        </p:nvSpPr>
        <p:spPr>
          <a:xfrm>
            <a:off x="1097468" y="3669334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ceffyl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2A07EE1-6558-9E4A-B9A8-4178285621EE}"/>
              </a:ext>
            </a:extLst>
          </p:cNvPr>
          <p:cNvSpPr/>
          <p:nvPr/>
        </p:nvSpPr>
        <p:spPr>
          <a:xfrm>
            <a:off x="5131933" y="3590989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cwningen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88796B9-8B65-5A42-BE2E-C72B62C8D461}"/>
              </a:ext>
            </a:extLst>
          </p:cNvPr>
          <p:cNvSpPr/>
          <p:nvPr/>
        </p:nvSpPr>
        <p:spPr>
          <a:xfrm>
            <a:off x="9240617" y="3590989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neidr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D8C918EB-23F6-0D42-99D1-1F0711E349A7}"/>
              </a:ext>
            </a:extLst>
          </p:cNvPr>
          <p:cNvSpPr/>
          <p:nvPr/>
        </p:nvSpPr>
        <p:spPr>
          <a:xfrm>
            <a:off x="497711" y="1381563"/>
            <a:ext cx="3148314" cy="2663397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99439815-832D-6A4B-99EF-50E4AED930CD}"/>
              </a:ext>
            </a:extLst>
          </p:cNvPr>
          <p:cNvSpPr/>
          <p:nvPr/>
        </p:nvSpPr>
        <p:spPr>
          <a:xfrm>
            <a:off x="8574146" y="1444303"/>
            <a:ext cx="3148314" cy="2663397"/>
          </a:xfrm>
          <a:prstGeom prst="roundRect">
            <a:avLst/>
          </a:prstGeom>
          <a:solidFill>
            <a:srgbClr val="A6FFB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4E25568A-FB78-EB4D-8103-2B797662F96C}"/>
              </a:ext>
            </a:extLst>
          </p:cNvPr>
          <p:cNvSpPr/>
          <p:nvPr/>
        </p:nvSpPr>
        <p:spPr>
          <a:xfrm>
            <a:off x="4541733" y="1459909"/>
            <a:ext cx="3148314" cy="2663397"/>
          </a:xfrm>
          <a:prstGeom prst="roundRect">
            <a:avLst/>
          </a:prstGeom>
          <a:solidFill>
            <a:srgbClr val="FFA3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8ABA3AFA-64F6-D145-93DA-BF5DAC73D58D}"/>
              </a:ext>
            </a:extLst>
          </p:cNvPr>
          <p:cNvSpPr/>
          <p:nvPr/>
        </p:nvSpPr>
        <p:spPr>
          <a:xfrm>
            <a:off x="205131" y="4319054"/>
            <a:ext cx="3843562" cy="2333055"/>
          </a:xfrm>
          <a:prstGeom prst="roundRect">
            <a:avLst/>
          </a:prstGeom>
          <a:solidFill>
            <a:srgbClr val="FDFF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5" name="New Recording 3">
            <a:hlinkClick r:id="" action="ppaction://media"/>
            <a:extLst>
              <a:ext uri="{FF2B5EF4-FFF2-40B4-BE49-F238E27FC236}">
                <a16:creationId xmlns:a16="http://schemas.microsoft.com/office/drawing/2014/main" id="{F32293A5-424F-C649-9963-5B41089D31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235893" y="4229837"/>
            <a:ext cx="812800" cy="8128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82453384-B95A-B64E-89D1-58AF3FD369BA}"/>
              </a:ext>
            </a:extLst>
          </p:cNvPr>
          <p:cNvSpPr/>
          <p:nvPr/>
        </p:nvSpPr>
        <p:spPr>
          <a:xfrm>
            <a:off x="4181366" y="4297758"/>
            <a:ext cx="3843562" cy="2333055"/>
          </a:xfrm>
          <a:prstGeom prst="roundRect">
            <a:avLst/>
          </a:prstGeom>
          <a:solidFill>
            <a:srgbClr val="FFDCE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D1E7DB3C-C026-0A45-9D17-5EBECFE61E38}"/>
              </a:ext>
            </a:extLst>
          </p:cNvPr>
          <p:cNvSpPr/>
          <p:nvPr/>
        </p:nvSpPr>
        <p:spPr>
          <a:xfrm>
            <a:off x="8185705" y="4319054"/>
            <a:ext cx="3843562" cy="2333055"/>
          </a:xfrm>
          <a:prstGeom prst="roundRect">
            <a:avLst/>
          </a:prstGeom>
          <a:solidFill>
            <a:srgbClr val="D9F3C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3" name="A486 24">
            <a:hlinkClick r:id="" action="ppaction://media"/>
            <a:extLst>
              <a:ext uri="{FF2B5EF4-FFF2-40B4-BE49-F238E27FC236}">
                <a16:creationId xmlns:a16="http://schemas.microsoft.com/office/drawing/2014/main" id="{E5D4AE67-6990-CE40-B47A-FE02046D3D7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157380" y="4231389"/>
            <a:ext cx="812800" cy="8128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" name="A486 23">
            <a:hlinkClick r:id="" action="ppaction://media"/>
            <a:extLst>
              <a:ext uri="{FF2B5EF4-FFF2-40B4-BE49-F238E27FC236}">
                <a16:creationId xmlns:a16="http://schemas.microsoft.com/office/drawing/2014/main" id="{5AC3AEEB-4E73-7C46-BD56-E7FFB013D0EB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238027" y="4260857"/>
            <a:ext cx="812800" cy="8128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081666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5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186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5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5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B87CB306-D524-344A-881B-9828A1180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859" y="5108932"/>
            <a:ext cx="5320668" cy="1162712"/>
          </a:xfrm>
          <a:prstGeom prst="homePlate">
            <a:avLst>
              <a:gd name="adj" fmla="val 30763"/>
            </a:avLst>
          </a:prstGeom>
          <a:solidFill>
            <a:schemeClr val="accent5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_______ gyda fi.   =   I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________ gyda fe. = He has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________ gyda hi.  = She has ________ .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414E965F-B3A4-024F-B845-5DFF98951C63}"/>
              </a:ext>
            </a:extLst>
          </p:cNvPr>
          <p:cNvSpPr txBox="1">
            <a:spLocks/>
          </p:cNvSpPr>
          <p:nvPr/>
        </p:nvSpPr>
        <p:spPr>
          <a:xfrm>
            <a:off x="107859" y="-645631"/>
            <a:ext cx="12192000" cy="15162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r>
              <a:rPr lang="en-US" sz="4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person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8F502D8-B21A-2149-94E2-EDFFE912F3AD}"/>
              </a:ext>
            </a:extLst>
          </p:cNvPr>
          <p:cNvGraphicFramePr>
            <a:graphicFrameLocks noGrp="1"/>
          </p:cNvGraphicFramePr>
          <p:nvPr/>
        </p:nvGraphicFramePr>
        <p:xfrm>
          <a:off x="655320" y="870653"/>
          <a:ext cx="10803615" cy="393539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0803615">
                  <a:extLst>
                    <a:ext uri="{9D8B030D-6E8A-4147-A177-3AD203B41FA5}">
                      <a16:colId xmlns:a16="http://schemas.microsoft.com/office/drawing/2014/main" val="641735864"/>
                    </a:ext>
                  </a:extLst>
                </a:gridCol>
              </a:tblGrid>
              <a:tr h="39353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y-GB" sz="1800" dirty="0">
                        <a:effectLst/>
                        <a:latin typeface="American Typewriter" panose="02090604020004020304" pitchFamily="18" charset="77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Mae		barf hir	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beard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gyda fi.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      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het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inc	 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pink hat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gwallt golau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fair hair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gyda fe.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trwyn hir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nose)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 gyda hi.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cot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g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och	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red coat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llygaid glas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blue eyes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mwstash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moustache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 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Oes 		llygaid brown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brown ey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es)         gyda ti?                       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Oes./Nac oes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gwallt tywyll (dark hair)             gyda fe?            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arian  (money)                               gyda hi?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213668"/>
                  </a:ext>
                </a:extLst>
              </a:tr>
            </a:tbl>
          </a:graphicData>
        </a:graphic>
      </p:graphicFrame>
      <p:sp>
        <p:nvSpPr>
          <p:cNvPr id="7" name="Pentagon 6">
            <a:extLst>
              <a:ext uri="{FF2B5EF4-FFF2-40B4-BE49-F238E27FC236}">
                <a16:creationId xmlns:a16="http://schemas.microsoft.com/office/drawing/2014/main" id="{BE7F9713-C7A2-E245-A01D-CCD1E75C8C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6871" y="5108932"/>
            <a:ext cx="6290552" cy="1162712"/>
          </a:xfrm>
          <a:prstGeom prst="homePlate">
            <a:avLst>
              <a:gd name="adj" fmla="val 30763"/>
            </a:avLst>
          </a:prstGeom>
          <a:solidFill>
            <a:schemeClr val="accent4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Does dim _______ gyda fi.   =   I don’t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Does dim ________ gyda fe. = He doesn’t have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Does dim ________ gyda hi.  = She doesn’t have ________ .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5417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41FF1D8-B659-D846-8A0E-8202CADFB34E}"/>
              </a:ext>
            </a:extLst>
          </p:cNvPr>
          <p:cNvSpPr/>
          <p:nvPr/>
        </p:nvSpPr>
        <p:spPr>
          <a:xfrm>
            <a:off x="175355" y="1060546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e’n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dal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FFE0EA6-FF92-7F44-9B22-DF0113A91A27}"/>
              </a:ext>
            </a:extLst>
          </p:cNvPr>
          <p:cNvSpPr/>
          <p:nvPr/>
        </p:nvSpPr>
        <p:spPr>
          <a:xfrm>
            <a:off x="318370" y="2374358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nhw’n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fawr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ac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gryf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. 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655AB7E-B89F-7B4D-9C68-DC4DD2AC1211}"/>
              </a:ext>
            </a:extLst>
          </p:cNvPr>
          <p:cNvSpPr/>
          <p:nvPr/>
        </p:nvSpPr>
        <p:spPr>
          <a:xfrm>
            <a:off x="175354" y="3037020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nhw’n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fach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ac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wan. 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D4F220C-1B8B-CF42-B7AB-D30F8BDB9F69}"/>
              </a:ext>
            </a:extLst>
          </p:cNvPr>
          <p:cNvSpPr/>
          <p:nvPr/>
        </p:nvSpPr>
        <p:spPr>
          <a:xfrm>
            <a:off x="1046706" y="3763588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Rydw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i’n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gyflym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.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3162DDB-CF4E-374E-B375-D171BD96E5B7}"/>
              </a:ext>
            </a:extLst>
          </p:cNvPr>
          <p:cNvSpPr/>
          <p:nvPr/>
        </p:nvSpPr>
        <p:spPr>
          <a:xfrm>
            <a:off x="175357" y="4439530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athrawes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ydy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hi?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7D0C7F-6E28-FE41-8DA6-332CA73B7517}"/>
              </a:ext>
            </a:extLst>
          </p:cNvPr>
          <p:cNvSpPr/>
          <p:nvPr/>
        </p:nvSpPr>
        <p:spPr>
          <a:xfrm>
            <a:off x="561198" y="5240171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nhw’n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teimlo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77FD85F-2B62-C642-88FC-59F26EC14EF7}"/>
              </a:ext>
            </a:extLst>
          </p:cNvPr>
          <p:cNvSpPr/>
          <p:nvPr/>
        </p:nvSpPr>
        <p:spPr>
          <a:xfrm>
            <a:off x="318370" y="5842039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stori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ydy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hi?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0C7919-25DB-EE4D-A82A-50C9D15792B6}"/>
              </a:ext>
            </a:extLst>
          </p:cNvPr>
          <p:cNvSpPr/>
          <p:nvPr/>
        </p:nvSpPr>
        <p:spPr>
          <a:xfrm>
            <a:off x="1046705" y="1686733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anifail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ydy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e?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6ADBE0-09AA-414B-BF79-AF230FFAB0A9}"/>
              </a:ext>
            </a:extLst>
          </p:cNvPr>
          <p:cNvSpPr/>
          <p:nvPr/>
        </p:nvSpPr>
        <p:spPr>
          <a:xfrm>
            <a:off x="6498873" y="1122438"/>
            <a:ext cx="5049295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How are they feeling?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35D6C9C-AEB3-6D48-80B7-357ECC75DB7D}"/>
              </a:ext>
            </a:extLst>
          </p:cNvPr>
          <p:cNvSpPr/>
          <p:nvPr/>
        </p:nvSpPr>
        <p:spPr>
          <a:xfrm>
            <a:off x="6281991" y="1789487"/>
            <a:ext cx="5779341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I am fast.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074C501-6671-EF4C-B674-B2FE5A3599B8}"/>
              </a:ext>
            </a:extLst>
          </p:cNvPr>
          <p:cNvSpPr/>
          <p:nvPr/>
        </p:nvSpPr>
        <p:spPr>
          <a:xfrm>
            <a:off x="6219998" y="2456536"/>
            <a:ext cx="5049295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What kind of teacher is she?</a:t>
            </a:r>
            <a:endParaRPr lang="en-GB" sz="2133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3A188FE-B385-1E48-8D6D-152056F0FD48}"/>
              </a:ext>
            </a:extLst>
          </p:cNvPr>
          <p:cNvSpPr/>
          <p:nvPr/>
        </p:nvSpPr>
        <p:spPr>
          <a:xfrm>
            <a:off x="6967355" y="3230227"/>
            <a:ext cx="5049295" cy="364204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>
              <a:lnSpc>
                <a:spcPts val="2267"/>
              </a:lnSpc>
              <a:spcAft>
                <a:spcPts val="1600"/>
              </a:spcAft>
            </a:pP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What kind of story is it?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934508C-9BF0-DB4F-BA39-4C5A7A623421}"/>
              </a:ext>
            </a:extLst>
          </p:cNvPr>
          <p:cNvSpPr/>
          <p:nvPr/>
        </p:nvSpPr>
        <p:spPr>
          <a:xfrm>
            <a:off x="6498871" y="3897276"/>
            <a:ext cx="5562461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He’s tall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C102388-B2F2-9543-9DD2-E2C0FD90D126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-528931" y="-103494"/>
            <a:ext cx="13497857" cy="12803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="" xmlns:wpc="http://schemas.microsoft.com/office/word/2010/wordprocessingCanvas" xmlns:mo="http://schemas.microsoft.com/office/mac/office/2008/main" xmlns:mc="http://schemas.openxmlformats.org/markup-compatibility/2006" xmlns:mv="urn:schemas-microsoft-com:mac:vml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ma14="http://schemas.microsoft.com/office/mac/drawingml/2011/main" xmlns:pic="http://schemas.openxmlformats.org/drawingml/2006/picture" xmlns:a14="http://schemas.microsoft.com/office/drawing/2010/main" xmlns:lc="http://schemas.openxmlformats.org/drawingml/2006/lockedCanvas"/>
            </a:ext>
          </a:extLst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53550ED-5093-BD48-940B-A9B510292CD1}"/>
              </a:ext>
            </a:extLst>
          </p:cNvPr>
          <p:cNvSpPr/>
          <p:nvPr/>
        </p:nvSpPr>
        <p:spPr>
          <a:xfrm>
            <a:off x="6967354" y="4606902"/>
            <a:ext cx="5049295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They are small and weak. 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B9B3D6-FA23-D246-A65D-548AE9BD1477}"/>
              </a:ext>
            </a:extLst>
          </p:cNvPr>
          <p:cNvSpPr/>
          <p:nvPr/>
        </p:nvSpPr>
        <p:spPr>
          <a:xfrm>
            <a:off x="6096000" y="5325111"/>
            <a:ext cx="6096000" cy="364204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>
              <a:lnSpc>
                <a:spcPts val="2267"/>
              </a:lnSpc>
              <a:spcAft>
                <a:spcPts val="1600"/>
              </a:spcAft>
            </a:pP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What type of animal is it?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201D93B-F666-7444-A83C-D153DDAC5446}"/>
              </a:ext>
            </a:extLst>
          </p:cNvPr>
          <p:cNvSpPr/>
          <p:nvPr/>
        </p:nvSpPr>
        <p:spPr>
          <a:xfrm>
            <a:off x="6824339" y="6233453"/>
            <a:ext cx="5049295" cy="364204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>
              <a:lnSpc>
                <a:spcPts val="2267"/>
              </a:lnSpc>
              <a:spcAft>
                <a:spcPts val="1600"/>
              </a:spcAft>
            </a:pP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They are big and strong.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Title 6">
            <a:extLst>
              <a:ext uri="{FF2B5EF4-FFF2-40B4-BE49-F238E27FC236}">
                <a16:creationId xmlns:a16="http://schemas.microsoft.com/office/drawing/2014/main" id="{7A321AD8-F165-8544-9460-8C740D914C44}"/>
              </a:ext>
            </a:extLst>
          </p:cNvPr>
          <p:cNvSpPr txBox="1">
            <a:spLocks/>
          </p:cNvSpPr>
          <p:nvPr/>
        </p:nvSpPr>
        <p:spPr>
          <a:xfrm>
            <a:off x="4035668" y="-629912"/>
            <a:ext cx="12192000" cy="15162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Parwch</a:t>
            </a:r>
            <a:r>
              <a:rPr lang="en-US" sz="4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rhain</a:t>
            </a:r>
            <a:r>
              <a:rPr lang="en-US" sz="4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3412172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41FF1D8-B659-D846-8A0E-8202CADFB34E}"/>
              </a:ext>
            </a:extLst>
          </p:cNvPr>
          <p:cNvSpPr/>
          <p:nvPr/>
        </p:nvSpPr>
        <p:spPr>
          <a:xfrm>
            <a:off x="175355" y="1060546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e’n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dal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FFE0EA6-FF92-7F44-9B22-DF0113A91A27}"/>
              </a:ext>
            </a:extLst>
          </p:cNvPr>
          <p:cNvSpPr/>
          <p:nvPr/>
        </p:nvSpPr>
        <p:spPr>
          <a:xfrm>
            <a:off x="5929943" y="5568732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nhw’n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fawr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ac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gryf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. 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655AB7E-B89F-7B4D-9C68-DC4DD2AC1211}"/>
              </a:ext>
            </a:extLst>
          </p:cNvPr>
          <p:cNvSpPr/>
          <p:nvPr/>
        </p:nvSpPr>
        <p:spPr>
          <a:xfrm>
            <a:off x="3766" y="2324081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nhw’n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fach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ac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wan. 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D4F220C-1B8B-CF42-B7AB-D30F8BDB9F69}"/>
              </a:ext>
            </a:extLst>
          </p:cNvPr>
          <p:cNvSpPr/>
          <p:nvPr/>
        </p:nvSpPr>
        <p:spPr>
          <a:xfrm>
            <a:off x="5706719" y="1050860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Rydw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i’n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gyflym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.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3162DDB-CF4E-374E-B375-D171BD96E5B7}"/>
              </a:ext>
            </a:extLst>
          </p:cNvPr>
          <p:cNvSpPr/>
          <p:nvPr/>
        </p:nvSpPr>
        <p:spPr>
          <a:xfrm>
            <a:off x="0" y="3834452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athrawes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ydy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hi?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7D0C7F-6E28-FE41-8DA6-332CA73B7517}"/>
              </a:ext>
            </a:extLst>
          </p:cNvPr>
          <p:cNvSpPr/>
          <p:nvPr/>
        </p:nvSpPr>
        <p:spPr>
          <a:xfrm>
            <a:off x="238884" y="5084237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nhw’n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teimlo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77FD85F-2B62-C642-88FC-59F26EC14EF7}"/>
              </a:ext>
            </a:extLst>
          </p:cNvPr>
          <p:cNvSpPr/>
          <p:nvPr/>
        </p:nvSpPr>
        <p:spPr>
          <a:xfrm>
            <a:off x="6208818" y="2552919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stori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ydy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hi?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0C7919-25DB-EE4D-A82A-50C9D15792B6}"/>
              </a:ext>
            </a:extLst>
          </p:cNvPr>
          <p:cNvSpPr/>
          <p:nvPr/>
        </p:nvSpPr>
        <p:spPr>
          <a:xfrm>
            <a:off x="5991937" y="3930795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anifail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ydy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e?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6ADBE0-09AA-414B-BF79-AF230FFAB0A9}"/>
              </a:ext>
            </a:extLst>
          </p:cNvPr>
          <p:cNvSpPr/>
          <p:nvPr/>
        </p:nvSpPr>
        <p:spPr>
          <a:xfrm>
            <a:off x="971731" y="5429715"/>
            <a:ext cx="5049295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How are they feeling?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35D6C9C-AEB3-6D48-80B7-357ECC75DB7D}"/>
              </a:ext>
            </a:extLst>
          </p:cNvPr>
          <p:cNvSpPr/>
          <p:nvPr/>
        </p:nvSpPr>
        <p:spPr>
          <a:xfrm>
            <a:off x="7103207" y="1458931"/>
            <a:ext cx="4354246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I am fast.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074C501-6671-EF4C-B674-B2FE5A3599B8}"/>
              </a:ext>
            </a:extLst>
          </p:cNvPr>
          <p:cNvSpPr/>
          <p:nvPr/>
        </p:nvSpPr>
        <p:spPr>
          <a:xfrm>
            <a:off x="1599687" y="4220357"/>
            <a:ext cx="5049295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What kind of teacher is she?</a:t>
            </a:r>
            <a:endParaRPr lang="en-GB" sz="2133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3A188FE-B385-1E48-8D6D-152056F0FD48}"/>
              </a:ext>
            </a:extLst>
          </p:cNvPr>
          <p:cNvSpPr/>
          <p:nvPr/>
        </p:nvSpPr>
        <p:spPr>
          <a:xfrm>
            <a:off x="6677301" y="2962989"/>
            <a:ext cx="5049295" cy="364204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>
              <a:lnSpc>
                <a:spcPts val="2267"/>
              </a:lnSpc>
              <a:spcAft>
                <a:spcPts val="1600"/>
              </a:spcAft>
            </a:pP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What kind of story is it?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934508C-9BF0-DB4F-BA39-4C5A7A623421}"/>
              </a:ext>
            </a:extLst>
          </p:cNvPr>
          <p:cNvSpPr/>
          <p:nvPr/>
        </p:nvSpPr>
        <p:spPr>
          <a:xfrm>
            <a:off x="1970469" y="1456189"/>
            <a:ext cx="4181692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He’s tall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C102388-B2F2-9543-9DD2-E2C0FD90D126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-482069" y="-123739"/>
            <a:ext cx="13497857" cy="12803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="" xmlns:wpc="http://schemas.microsoft.com/office/word/2010/wordprocessingCanvas" xmlns:mo="http://schemas.microsoft.com/office/mac/office/2008/main" xmlns:mc="http://schemas.openxmlformats.org/markup-compatibility/2006" xmlns:mv="urn:schemas-microsoft-com:mac:vml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ma14="http://schemas.microsoft.com/office/mac/drawingml/2011/main" xmlns:pic="http://schemas.openxmlformats.org/drawingml/2006/picture" xmlns:a14="http://schemas.microsoft.com/office/drawing/2010/main" xmlns:lc="http://schemas.openxmlformats.org/drawingml/2006/lockedCanvas"/>
            </a:ext>
          </a:extLst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53550ED-5093-BD48-940B-A9B510292CD1}"/>
              </a:ext>
            </a:extLst>
          </p:cNvPr>
          <p:cNvSpPr/>
          <p:nvPr/>
        </p:nvSpPr>
        <p:spPr>
          <a:xfrm>
            <a:off x="883542" y="2715363"/>
            <a:ext cx="5049295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They are small and weak. 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B9B3D6-FA23-D246-A65D-548AE9BD1477}"/>
              </a:ext>
            </a:extLst>
          </p:cNvPr>
          <p:cNvSpPr/>
          <p:nvPr/>
        </p:nvSpPr>
        <p:spPr>
          <a:xfrm>
            <a:off x="6977080" y="4361557"/>
            <a:ext cx="4606500" cy="364204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>
              <a:lnSpc>
                <a:spcPts val="2267"/>
              </a:lnSpc>
              <a:spcAft>
                <a:spcPts val="1600"/>
              </a:spcAft>
            </a:pP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What type of animal is it?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201D93B-F666-7444-A83C-D153DDAC5446}"/>
              </a:ext>
            </a:extLst>
          </p:cNvPr>
          <p:cNvSpPr/>
          <p:nvPr/>
        </p:nvSpPr>
        <p:spPr>
          <a:xfrm>
            <a:off x="6534285" y="5966215"/>
            <a:ext cx="5049295" cy="364204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>
              <a:lnSpc>
                <a:spcPts val="2267"/>
              </a:lnSpc>
              <a:spcAft>
                <a:spcPts val="1600"/>
              </a:spcAft>
            </a:pP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They are big and strong.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Title 6">
            <a:extLst>
              <a:ext uri="{FF2B5EF4-FFF2-40B4-BE49-F238E27FC236}">
                <a16:creationId xmlns:a16="http://schemas.microsoft.com/office/drawing/2014/main" id="{7A321AD8-F165-8544-9460-8C740D914C44}"/>
              </a:ext>
            </a:extLst>
          </p:cNvPr>
          <p:cNvSpPr txBox="1">
            <a:spLocks/>
          </p:cNvSpPr>
          <p:nvPr/>
        </p:nvSpPr>
        <p:spPr>
          <a:xfrm>
            <a:off x="4950068" y="-664974"/>
            <a:ext cx="12192000" cy="15162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Atebion</a:t>
            </a:r>
            <a:r>
              <a:rPr lang="en-US" sz="4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!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3F1A31A5-7244-5843-ADFF-4A2CBFA43C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065251" y="4243904"/>
            <a:ext cx="2183406" cy="2183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2777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FE07CF11-191E-A74B-B675-3B0A3B178E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99" y="1362761"/>
            <a:ext cx="2668893" cy="1621461"/>
          </a:xfrm>
          <a:prstGeom prst="rect">
            <a:avLst/>
          </a:prstGeom>
        </p:spPr>
      </p:pic>
      <p:sp>
        <p:nvSpPr>
          <p:cNvPr id="7" name="Pentagon 6">
            <a:extLst>
              <a:ext uri="{FF2B5EF4-FFF2-40B4-BE49-F238E27FC236}">
                <a16:creationId xmlns:a16="http://schemas.microsoft.com/office/drawing/2014/main" id="{AEFCCF65-2CF8-FA47-843F-FA7D8FCF40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4707" y="165684"/>
            <a:ext cx="9027458" cy="1458512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15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Rydyn ni’n mynd i wylio clip o raglen Cyw. Gwyliwch yn ofalus, a bydd y tiwtor yn gofyn cwestiynau i chi i ymarfer y patrymau rydyn ni wedi eu gwneud. </a:t>
            </a:r>
          </a:p>
          <a:p>
            <a:pPr algn="ctr"/>
            <a:endParaRPr lang="cy-GB" sz="15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15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Here’s a clip from one of Cyw’s programmes. Following the clip the tutor will be asking questions, to practice the patterns we have done in these sessions.</a:t>
            </a:r>
            <a:endParaRPr lang="en-GB" sz="1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BD5236A1-C0CF-8F49-8F49-CF7B89B2DE00}"/>
              </a:ext>
            </a:extLst>
          </p:cNvPr>
          <p:cNvSpPr txBox="1">
            <a:spLocks/>
          </p:cNvSpPr>
          <p:nvPr/>
        </p:nvSpPr>
        <p:spPr>
          <a:xfrm>
            <a:off x="465014" y="-378563"/>
            <a:ext cx="3657600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Cyw</a:t>
            </a:r>
            <a:endParaRPr lang="en-US" sz="48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735890C-F521-7948-9DBA-301839937F3D}"/>
              </a:ext>
            </a:extLst>
          </p:cNvPr>
          <p:cNvSpPr/>
          <p:nvPr/>
        </p:nvSpPr>
        <p:spPr>
          <a:xfrm>
            <a:off x="265952" y="3107951"/>
            <a:ext cx="3206453" cy="1264301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Ble mae Bolgi heddiw?</a:t>
            </a:r>
          </a:p>
          <a:p>
            <a:pPr algn="ctr"/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Ble mae Bolgi yn eistedd?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4DF2612-EC09-4F46-9331-E5F9413A1C46}"/>
              </a:ext>
            </a:extLst>
          </p:cNvPr>
          <p:cNvSpPr/>
          <p:nvPr/>
        </p:nvSpPr>
        <p:spPr>
          <a:xfrm>
            <a:off x="265951" y="4493004"/>
            <a:ext cx="3206453" cy="2231889"/>
          </a:xfrm>
          <a:prstGeom prst="roundRect">
            <a:avLst/>
          </a:prstGeom>
          <a:solidFill>
            <a:srgbClr val="FFDCE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Beth ydy hwn/hon?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________ ydy e/hi.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liw ydy e/hi?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_______ .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5B88B76F-73EF-CD48-9297-8AD5BCA7631C}"/>
              </a:ext>
            </a:extLst>
          </p:cNvPr>
          <p:cNvSpPr/>
          <p:nvPr/>
        </p:nvSpPr>
        <p:spPr>
          <a:xfrm>
            <a:off x="3638763" y="3690696"/>
            <a:ext cx="4249416" cy="3034197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sz="2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Wyt ti’n </a:t>
            </a:r>
            <a:r>
              <a:rPr lang="cy-GB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hoffi’r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_______?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i’n hoffi’r _______ achos...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anifail ydy dy </a:t>
            </a:r>
            <a:r>
              <a:rPr lang="cy-GB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hoff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un? 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Fy hoff anifail ydy _______ achos...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92369CBB-AA09-544B-B415-6C1A18950634}"/>
              </a:ext>
            </a:extLst>
          </p:cNvPr>
          <p:cNvSpPr/>
          <p:nvPr/>
        </p:nvSpPr>
        <p:spPr>
          <a:xfrm>
            <a:off x="8028589" y="4834314"/>
            <a:ext cx="3989004" cy="1727351"/>
          </a:xfrm>
          <a:prstGeom prst="roundRect">
            <a:avLst/>
          </a:prstGeom>
          <a:solidFill>
            <a:srgbClr val="FFD57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sŵn mae e’n/hi’n wneud?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sŵn mae’r _______ yn wneud?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gwneud sŵn ... .</a:t>
            </a:r>
          </a:p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0182FB1-54BC-E443-8FB0-458D065C9848}"/>
              </a:ext>
            </a:extLst>
          </p:cNvPr>
          <p:cNvSpPr/>
          <p:nvPr/>
        </p:nvSpPr>
        <p:spPr>
          <a:xfrm>
            <a:off x="8054018" y="1845094"/>
            <a:ext cx="3938147" cy="2776061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Wyt ti’n hoffi’r _______?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sym typeface="Wingdings" pitchFamily="2" charset="2"/>
              </a:rPr>
              <a:t> 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i’n hoffi’r ______ achos ...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sym typeface="Wingdings" pitchFamily="2" charset="2"/>
              </a:rPr>
              <a:t> 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 ddim yn hoffi’r ______ achos...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75728A1-C4A9-9E4E-B328-08585EC1E45C}"/>
              </a:ext>
            </a:extLst>
          </p:cNvPr>
          <p:cNvSpPr/>
          <p:nvPr/>
        </p:nvSpPr>
        <p:spPr>
          <a:xfrm>
            <a:off x="3565004" y="2177945"/>
            <a:ext cx="4323175" cy="1343526"/>
          </a:xfrm>
          <a:prstGeom prst="roundRect">
            <a:avLst/>
          </a:prstGeom>
          <a:solidFill>
            <a:srgbClr val="00FA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Beth mae’r ______ yn hoffi (wneud)?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Mae’r ________ yn hoffi ... .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hoffi ... 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D2978D4-E34F-6B40-814C-518C8FF1FFDE}"/>
              </a:ext>
            </a:extLst>
          </p:cNvPr>
          <p:cNvCxnSpPr>
            <a:cxnSpLocks/>
          </p:cNvCxnSpPr>
          <p:nvPr/>
        </p:nvCxnSpPr>
        <p:spPr>
          <a:xfrm flipH="1">
            <a:off x="2152891" y="894890"/>
            <a:ext cx="811816" cy="609819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5DB796BF-04AD-7A4D-9391-4868712DCC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4780"/>
          <a:stretch/>
        </p:blipFill>
        <p:spPr>
          <a:xfrm>
            <a:off x="2205293" y="1935474"/>
            <a:ext cx="1601461" cy="12700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7E0B693-4AF4-1744-9035-ACAEDA4044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1559"/>
          <a:stretch/>
        </p:blipFill>
        <p:spPr>
          <a:xfrm>
            <a:off x="2061709" y="5207794"/>
            <a:ext cx="1805996" cy="12700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50B236C-7CE3-B644-A9D1-05CAF953D1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7706" y="2543572"/>
            <a:ext cx="1082213" cy="92195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2745ACC-7D4C-134C-8140-E77244AA01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2050" y="5062989"/>
            <a:ext cx="1086679" cy="84631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7ADB409-E92C-5B4D-899E-2AB418B7FD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05303" y="2452976"/>
            <a:ext cx="1171112" cy="91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28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065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pic>
        <p:nvPicPr>
          <p:cNvPr id="3" name="Picture 2" descr="Icon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94248B85-2FF8-2440-9A29-C888EBE2B0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5645" y="1087217"/>
            <a:ext cx="3814764" cy="1433983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342900" y="2821339"/>
            <a:ext cx="11372850" cy="388040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Ewch i wefan CywTiwb.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Dewiswch un raglen. Dewiswch olygfa i’w thrafod - tua 5 munud o’r rhaglen.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 (</a:t>
            </a:r>
            <a:r>
              <a:rPr lang="cy-GB" sz="20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Choose one programme.Choose a suitable scene from the programme – no more than 5 minutes)</a:t>
            </a: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Meddyliwch am gwestiynau i ofyn i’r ‘disgyblion’ am y clip.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(Think of questions to ask the ‘pupil’s about what they see in the clip.)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Byddwch yn gweithio mewn grwpiau i drafod y rhaglen.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(You’ll be working in groups to take it in turns to be the ‘teacher’ and the ‘pupils’.)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DYSGU MINI MEICRO – 1.12.2020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0" y="-63187"/>
            <a:ext cx="3878352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endParaRPr lang="en-US" sz="32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Directed learning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6ADAF74-3A07-FE4A-BB67-40B050C52298}"/>
              </a:ext>
            </a:extLst>
          </p:cNvPr>
          <p:cNvCxnSpPr>
            <a:cxnSpLocks/>
          </p:cNvCxnSpPr>
          <p:nvPr/>
        </p:nvCxnSpPr>
        <p:spPr>
          <a:xfrm flipV="1">
            <a:off x="5798916" y="2280213"/>
            <a:ext cx="0" cy="72920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027345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1156</TotalTime>
  <Words>1770</Words>
  <Application>Microsoft Macintosh PowerPoint</Application>
  <PresentationFormat>Widescreen</PresentationFormat>
  <Paragraphs>468</Paragraphs>
  <Slides>20</Slides>
  <Notes>7</Notes>
  <HiddenSlides>0</HiddenSlides>
  <MMClips>10</MMClips>
  <ScaleCrop>false</ScaleCrop>
  <HeadingPairs>
    <vt:vector size="6" baseType="variant">
      <vt:variant>
        <vt:lpstr>Fonts Used</vt:lpstr>
      </vt:variant>
      <vt:variant>
        <vt:i4>17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40" baseType="lpstr">
      <vt:lpstr>Arial Unicode MS</vt:lpstr>
      <vt:lpstr>MS Mincho</vt:lpstr>
      <vt:lpstr>American Typewriter</vt:lpstr>
      <vt:lpstr>Arial</vt:lpstr>
      <vt:lpstr>Arial Rounded MT Bold</vt:lpstr>
      <vt:lpstr>Calibri</vt:lpstr>
      <vt:lpstr>Calibri Light</vt:lpstr>
      <vt:lpstr>Cambria</vt:lpstr>
      <vt:lpstr>Cavolini</vt:lpstr>
      <vt:lpstr>Ink Free</vt:lpstr>
      <vt:lpstr>MV Boli</vt:lpstr>
      <vt:lpstr>Segoe Print</vt:lpstr>
      <vt:lpstr>Times New Roman</vt:lpstr>
      <vt:lpstr>Trebuchet MS</vt:lpstr>
      <vt:lpstr>Tw Cen MT</vt:lpstr>
      <vt:lpstr>Verdana</vt:lpstr>
      <vt:lpstr>Wingdings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31</cp:revision>
  <dcterms:created xsi:type="dcterms:W3CDTF">2020-10-16T10:30:34Z</dcterms:created>
  <dcterms:modified xsi:type="dcterms:W3CDTF">2020-11-19T16:03:46Z</dcterms:modified>
</cp:coreProperties>
</file>