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3/9/24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3/9/24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3/9/24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3/9/24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3/9/24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3/9/24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3/9/24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3/9/24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3/9/24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3/9/24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3/9/24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3/9/24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3/9/24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3331E7-2329-262E-04A6-8EEE778C254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b="1" i="0" u="none" strike="noStrike" dirty="0">
                <a:effectLst/>
                <a:latin typeface="Times New Roman" panose="02020603050405020304" pitchFamily="18" charset="0"/>
              </a:rPr>
              <a:t>Presentation: Enhancing Team Performance in the Modern Workplace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1EA317-8DA4-CC72-4FD2-3F70987AC38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/>
              <a:t>Loriana</a:t>
            </a:r>
            <a:r>
              <a:rPr lang="en-GB" dirty="0"/>
              <a:t> </a:t>
            </a:r>
            <a:r>
              <a:rPr lang="en-GB" dirty="0" err="1"/>
              <a:t>jonas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06035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A200C5-B9CF-4EEE-9A33-55B5187F56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833875"/>
            <a:ext cx="10820400" cy="4024125"/>
          </a:xfrm>
        </p:spPr>
        <p:txBody>
          <a:bodyPr/>
          <a:lstStyle/>
          <a:p>
            <a:pPr marL="0" indent="0">
              <a:buNone/>
            </a:pPr>
            <a:r>
              <a:rPr lang="en-GB" sz="2400" b="1" i="1" u="none" strike="noStrike" dirty="0">
                <a:effectLst/>
                <a:latin typeface="Times New Roman" panose="02020603050405020304" pitchFamily="18" charset="0"/>
              </a:rPr>
              <a:t>Leveraging Teamwork Theories and Leadership Models for High Performance</a:t>
            </a:r>
            <a:endParaRPr lang="en-GB" sz="2400" b="0" i="0" u="none" strike="noStrike" dirty="0">
              <a:effectLst/>
              <a:latin typeface="-webkit-standard"/>
            </a:endParaRPr>
          </a:p>
          <a:p>
            <a:pPr marL="0" indent="0">
              <a:buNone/>
            </a:pPr>
            <a:r>
              <a:rPr lang="en-GB" sz="2400" b="0" i="1" u="none" strike="noStrike" dirty="0">
                <a:effectLst/>
                <a:latin typeface="Times New Roman" panose="02020603050405020304" pitchFamily="18" charset="0"/>
              </a:rPr>
              <a:t>Introduction:</a:t>
            </a:r>
            <a:r>
              <a:rPr lang="en-GB" sz="2400" b="0" i="0" u="none" strike="noStrike" dirty="0">
                <a:effectLst/>
                <a:latin typeface="Times New Roman" panose="02020603050405020304" pitchFamily="18" charset="0"/>
              </a:rPr>
              <a:t> In today's dynamic work environment, where remote and in-office collaboration intertwine, the essence of effective teamwork and leadership becomes paramount. Our presentation aims to delve into how to </a:t>
            </a:r>
            <a:r>
              <a:rPr lang="en-GB" sz="2400" b="0" i="0" u="none" strike="noStrike" dirty="0" err="1">
                <a:effectLst/>
                <a:latin typeface="Times New Roman" panose="02020603050405020304" pitchFamily="18" charset="0"/>
              </a:rPr>
              <a:t>utilize</a:t>
            </a:r>
            <a:r>
              <a:rPr lang="en-GB" sz="2400" b="0" i="0" u="none" strike="noStrike" dirty="0">
                <a:effectLst/>
                <a:latin typeface="Times New Roman" panose="02020603050405020304" pitchFamily="18" charset="0"/>
              </a:rPr>
              <a:t> teamwork theories and leadership models to foster high-performing teams across virtual and physical spaces.</a:t>
            </a:r>
            <a:endParaRPr lang="en-GB" sz="2400" b="0" i="0" u="none" strike="noStrike" dirty="0">
              <a:effectLst/>
              <a:latin typeface="-webkit-standard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18555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29843760-B46C-F846-6025-19C81F3A10F1}"/>
              </a:ext>
            </a:extLst>
          </p:cNvPr>
          <p:cNvSpPr txBox="1"/>
          <p:nvPr/>
        </p:nvSpPr>
        <p:spPr>
          <a:xfrm>
            <a:off x="510478" y="1439745"/>
            <a:ext cx="425976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1. Understanding Team Dynamics:</a:t>
            </a:r>
            <a:endParaRPr lang="en-GB" b="0" i="0" u="none" strike="noStrike" dirty="0">
              <a:effectLst/>
              <a:latin typeface="-webkit-standard"/>
            </a:endParaRP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Distinguishing between Groups and Teams:</a:t>
            </a:r>
            <a:endParaRPr lang="en-GB" b="0" i="0" u="none" strike="noStrike" dirty="0">
              <a:effectLst/>
              <a:latin typeface="-webkit-standard"/>
            </a:endParaRP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Groups: Collection of individuals with shared goals.</a:t>
            </a:r>
            <a:endParaRPr lang="en-GB" b="0" i="0" u="none" strike="noStrike" dirty="0">
              <a:effectLst/>
              <a:latin typeface="-webkit-standard"/>
            </a:endParaRP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Teams: Cohesive units with interdependent roles striving towards common objectives.</a:t>
            </a:r>
            <a:endParaRPr lang="en-GB" b="0" i="0" u="none" strike="noStrike" dirty="0">
              <a:effectLst/>
              <a:latin typeface="-webkit-standard"/>
            </a:endParaRPr>
          </a:p>
          <a:p>
            <a:pPr algn="l"/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9A6FC1F-B6C4-01AA-7D63-27B5D3CCBE33}"/>
              </a:ext>
            </a:extLst>
          </p:cNvPr>
          <p:cNvSpPr txBox="1"/>
          <p:nvPr/>
        </p:nvSpPr>
        <p:spPr>
          <a:xfrm>
            <a:off x="5780049" y="1439745"/>
            <a:ext cx="614927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2. </a:t>
            </a:r>
            <a:r>
              <a:rPr lang="en-GB" b="0" i="0" u="none" strike="noStrike" dirty="0" err="1">
                <a:effectLst/>
                <a:latin typeface="Times New Roman" panose="02020603050405020304" pitchFamily="18" charset="0"/>
              </a:rPr>
              <a:t>Tuckman's</a:t>
            </a:r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 Team Development Model:</a:t>
            </a:r>
            <a:endParaRPr lang="en-GB" b="0" i="0" u="none" strike="noStrike" dirty="0">
              <a:effectLst/>
              <a:latin typeface="-webkit-standard"/>
            </a:endParaRP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Forming: Team members acquaint themselves with objectives and roles.</a:t>
            </a:r>
            <a:endParaRPr lang="en-GB" b="0" i="0" u="none" strike="noStrike" dirty="0">
              <a:effectLst/>
              <a:latin typeface="-webkit-standard"/>
            </a:endParaRP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Storming: Conflicts emerge as individuals assert themselves.</a:t>
            </a:r>
            <a:endParaRPr lang="en-GB" b="0" i="0" u="none" strike="noStrike" dirty="0">
              <a:effectLst/>
              <a:latin typeface="-webkit-standard"/>
            </a:endParaRP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Norming: Cohesion develops, roles solidify, and consensus forms.</a:t>
            </a:r>
            <a:endParaRPr lang="en-GB" b="0" i="0" u="none" strike="noStrike" dirty="0">
              <a:effectLst/>
              <a:latin typeface="-webkit-standard"/>
            </a:endParaRP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Performing: Optimal productivity achieved as the team operates synergistically.</a:t>
            </a:r>
            <a:endParaRPr lang="en-GB" b="0" i="0" u="none" strike="noStrike" dirty="0">
              <a:effectLst/>
              <a:latin typeface="-webkit-standard"/>
            </a:endParaRP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Adjourning: Task completion and disbandment for temporary teams.</a:t>
            </a:r>
            <a:endParaRPr lang="en-GB" b="0" i="0" u="none" strike="noStrike" dirty="0">
              <a:effectLst/>
              <a:latin typeface="-webkit-standard"/>
            </a:endParaRP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Example: A marketing team at XYZ Company experienced storming during a project launch, but through effective communication and role clarification, they transitioned into the norming stage, resulting in successful campaign execution.</a:t>
            </a:r>
            <a:endParaRPr lang="en-GB" b="0" i="0" u="none" strike="noStrike" dirty="0">
              <a:effectLst/>
              <a:latin typeface="-webkit-standard"/>
            </a:endParaRPr>
          </a:p>
          <a:p>
            <a:pPr algn="l"/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0080708-0314-DD6A-CE9A-7D4C058692B6}"/>
              </a:ext>
            </a:extLst>
          </p:cNvPr>
          <p:cNvSpPr txBox="1"/>
          <p:nvPr/>
        </p:nvSpPr>
        <p:spPr>
          <a:xfrm>
            <a:off x="519770" y="3429000"/>
            <a:ext cx="486998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3. </a:t>
            </a:r>
            <a:r>
              <a:rPr lang="en-GB" b="0" i="0" u="none" strike="noStrike" dirty="0" err="1">
                <a:effectLst/>
                <a:latin typeface="Times New Roman" panose="02020603050405020304" pitchFamily="18" charset="0"/>
              </a:rPr>
              <a:t>Belbin's</a:t>
            </a:r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 Team Role Theory:</a:t>
            </a:r>
            <a:endParaRPr lang="en-GB" b="0" i="0" u="none" strike="noStrike" dirty="0">
              <a:effectLst/>
              <a:latin typeface="-webkit-standard"/>
            </a:endParaRP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Investigator, Implementer, Coordinator, Shaper, etc., each contributing distinct strengths.</a:t>
            </a:r>
            <a:endParaRPr lang="en-GB" b="0" i="0" u="none" strike="noStrike" dirty="0">
              <a:effectLst/>
              <a:latin typeface="-webkit-standard"/>
            </a:endParaRP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Understanding team composition and balancing roles crucial for efficiency.</a:t>
            </a:r>
            <a:endParaRPr lang="en-GB" b="0" i="0" u="none" strike="noStrike" dirty="0">
              <a:effectLst/>
              <a:latin typeface="-webkit-standard"/>
            </a:endParaRP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Self-Perception Inventory (SPI) assessment aids in identifying individual team roles.</a:t>
            </a:r>
            <a:endParaRPr lang="en-GB" b="0" i="0" u="none" strike="noStrike" dirty="0">
              <a:effectLst/>
              <a:latin typeface="-webkit-standard"/>
            </a:endParaRP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Example: Our team underwent SPI assessment revealing diverse role compositions. By </a:t>
            </a:r>
            <a:r>
              <a:rPr lang="en-GB" b="0" i="0" u="none" strike="noStrike" dirty="0" err="1">
                <a:effectLst/>
                <a:latin typeface="Times New Roman" panose="02020603050405020304" pitchFamily="18" charset="0"/>
              </a:rPr>
              <a:t>recognizing</a:t>
            </a:r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 each member's strengths, we </a:t>
            </a:r>
            <a:r>
              <a:rPr lang="en-GB" b="0" i="0" u="none" strike="noStrike" dirty="0" err="1">
                <a:effectLst/>
                <a:latin typeface="Times New Roman" panose="02020603050405020304" pitchFamily="18" charset="0"/>
              </a:rPr>
              <a:t>optimized</a:t>
            </a:r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 task allocation and collaboration.</a:t>
            </a:r>
            <a:endParaRPr lang="en-GB" b="0" i="0" u="none" strike="noStrike" dirty="0">
              <a:effectLst/>
              <a:latin typeface="-webkit-standard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53172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8908D5C9-9EDA-3E47-6357-B640322FE7E5}"/>
              </a:ext>
            </a:extLst>
          </p:cNvPr>
          <p:cNvSpPr txBox="1"/>
          <p:nvPr/>
        </p:nvSpPr>
        <p:spPr>
          <a:xfrm>
            <a:off x="712440" y="377262"/>
            <a:ext cx="6011744" cy="2363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collaboration.</a:t>
            </a:r>
            <a:endParaRPr lang="en-GB" b="0" i="0" u="none" strike="noStrike" dirty="0">
              <a:effectLst/>
              <a:latin typeface="-webkit-standard"/>
            </a:endParaRP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4. Characteristics &amp; Benefits of Effective Teams:</a:t>
            </a:r>
            <a:endParaRPr lang="en-GB" b="0" i="0" u="none" strike="noStrike" dirty="0">
              <a:effectLst/>
              <a:latin typeface="-webkit-standard"/>
            </a:endParaRP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Clear goals and roles foster accountability and alignment.</a:t>
            </a:r>
            <a:endParaRPr lang="en-GB" b="0" i="0" u="none" strike="noStrike" dirty="0">
              <a:effectLst/>
              <a:latin typeface="-webkit-standard"/>
            </a:endParaRP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Open communication channels promote idea exchange and problem-solving.</a:t>
            </a:r>
            <a:endParaRPr lang="en-GB" b="0" i="0" u="none" strike="noStrike" dirty="0">
              <a:effectLst/>
              <a:latin typeface="-webkit-standard"/>
            </a:endParaRP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Trust and mutual respect underpin healthy team dynamics.</a:t>
            </a:r>
            <a:endParaRPr lang="en-GB" b="0" i="0" u="none" strike="noStrike" dirty="0">
              <a:effectLst/>
              <a:latin typeface="-webkit-standard"/>
            </a:endParaRP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Diversity of perspectives drives innovation and adaptability.</a:t>
            </a:r>
            <a:endParaRPr lang="en-GB" b="0" i="0" u="none" strike="noStrike" dirty="0">
              <a:effectLst/>
              <a:latin typeface="-webkit-standard"/>
            </a:endParaRPr>
          </a:p>
          <a:p>
            <a:pPr algn="l"/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5DBA4C1-FAA1-8868-E637-D4E5D091002A}"/>
              </a:ext>
            </a:extLst>
          </p:cNvPr>
          <p:cNvSpPr txBox="1"/>
          <p:nvPr/>
        </p:nvSpPr>
        <p:spPr>
          <a:xfrm>
            <a:off x="737219" y="2741254"/>
            <a:ext cx="988122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adaptability.</a:t>
            </a:r>
            <a:endParaRPr lang="en-GB" b="0" i="0" u="none" strike="noStrike" dirty="0">
              <a:effectLst/>
              <a:latin typeface="-webkit-standard"/>
            </a:endParaRP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5. Reward and Recognition:</a:t>
            </a:r>
            <a:endParaRPr lang="en-GB" b="0" i="0" u="none" strike="noStrike" dirty="0">
              <a:effectLst/>
              <a:latin typeface="-webkit-standard"/>
            </a:endParaRP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Acknowledging individual and collective achievements reinforces motivation and commitment.</a:t>
            </a:r>
            <a:endParaRPr lang="en-GB" b="0" i="0" u="none" strike="noStrike" dirty="0">
              <a:effectLst/>
              <a:latin typeface="-webkit-standard"/>
            </a:endParaRP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Tailored incentives cater to diverse preferences and performance metrics.</a:t>
            </a:r>
            <a:endParaRPr lang="en-GB" b="0" i="0" u="none" strike="noStrike" dirty="0">
              <a:effectLst/>
              <a:latin typeface="-webkit-standard"/>
            </a:endParaRP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Example: At ABC Corporation, quarterly team awards celebrate outstanding contributions, fostering a culture of appreciation and camaraderie.</a:t>
            </a:r>
            <a:endParaRPr lang="en-GB" b="0" i="0" u="none" strike="noStrike" dirty="0">
              <a:effectLst/>
              <a:latin typeface="-webkit-standard"/>
            </a:endParaRPr>
          </a:p>
          <a:p>
            <a:pPr algn="l"/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9FDF7E5-52EA-2352-0E03-0C04F5D30C2E}"/>
              </a:ext>
            </a:extLst>
          </p:cNvPr>
          <p:cNvSpPr txBox="1"/>
          <p:nvPr/>
        </p:nvSpPr>
        <p:spPr>
          <a:xfrm>
            <a:off x="6724183" y="377262"/>
            <a:ext cx="513947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6. Conflict Handling and Delegation:</a:t>
            </a:r>
            <a:endParaRPr lang="en-GB" b="0" i="0" u="none" strike="noStrike" dirty="0">
              <a:effectLst/>
              <a:latin typeface="-webkit-standard"/>
            </a:endParaRP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Constructive conflict resolution encourages diverse viewpoints without impeding progress.</a:t>
            </a:r>
            <a:endParaRPr lang="en-GB" b="0" i="0" u="none" strike="noStrike" dirty="0">
              <a:effectLst/>
              <a:latin typeface="-webkit-standard"/>
            </a:endParaRP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Delegation empowers team members, fosters skill development, and enhances efficiency.</a:t>
            </a:r>
            <a:endParaRPr lang="en-GB" b="0" i="0" u="none" strike="noStrike" dirty="0">
              <a:effectLst/>
              <a:latin typeface="-webkit-standard"/>
            </a:endParaRP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Example: In a recent project, conflicting opinions surfaced, but through active listening and compromise, our team transformed disagreements into creative solutions, propelling project success.</a:t>
            </a:r>
            <a:endParaRPr lang="en-GB" b="0" i="0" u="none" strike="noStrike" dirty="0">
              <a:effectLst/>
              <a:latin typeface="-webkit-standard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47987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D7597BC-A0EF-65E3-BC3F-9AB5F1873F36}"/>
              </a:ext>
            </a:extLst>
          </p:cNvPr>
          <p:cNvSpPr txBox="1"/>
          <p:nvPr/>
        </p:nvSpPr>
        <p:spPr>
          <a:xfrm>
            <a:off x="634381" y="355599"/>
            <a:ext cx="5461619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b="0" i="0" u="none" strike="noStrike" dirty="0">
                <a:effectLst/>
                <a:latin typeface="Times New Roman" panose="02020603050405020304" pitchFamily="18" charset="0"/>
              </a:rPr>
            </a:br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7. Leveraging Technology for Virtual Collaboration:</a:t>
            </a:r>
            <a:endParaRPr lang="en-GB" b="0" i="0" u="none" strike="noStrike" dirty="0">
              <a:effectLst/>
              <a:latin typeface="-webkit-standard"/>
            </a:endParaRP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In the era of remote work, technology serves as a cornerstone for seamless virtual collaboration.</a:t>
            </a:r>
            <a:endParaRPr lang="en-GB" b="0" i="0" u="none" strike="noStrike" dirty="0">
              <a:effectLst/>
              <a:latin typeface="-webkit-standard"/>
            </a:endParaRPr>
          </a:p>
          <a:p>
            <a:r>
              <a:rPr lang="en-GB" b="0" i="0" u="none" strike="noStrike" dirty="0" err="1">
                <a:effectLst/>
                <a:latin typeface="Times New Roman" panose="02020603050405020304" pitchFamily="18" charset="0"/>
              </a:rPr>
              <a:t>Utilizing</a:t>
            </a:r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 video conferencing, project management tools, and communication platforms fosters connectivity and facilitates real-time interaction.</a:t>
            </a:r>
            <a:endParaRPr lang="en-GB" b="0" i="0" u="none" strike="noStrike" dirty="0">
              <a:effectLst/>
              <a:latin typeface="-webkit-standard"/>
            </a:endParaRP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Embracing digital tools enhances accessibility, flexibility, and productivity across distributed teams.</a:t>
            </a:r>
            <a:endParaRPr lang="en-GB" b="0" i="0" u="none" strike="noStrike" dirty="0">
              <a:effectLst/>
              <a:latin typeface="-webkit-standard"/>
            </a:endParaRP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Example: Amidst the COVID-19 pandemic, companies like Google and Microsoft rapidly transitioned to remote work, leveraging digital platforms to sustain operations and promote employee engagement.</a:t>
            </a:r>
            <a:endParaRPr lang="en-GB" b="0" i="0" u="none" strike="noStrike" dirty="0">
              <a:effectLst/>
              <a:latin typeface="-webkit-standard"/>
            </a:endParaRPr>
          </a:p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8DF9CA4-56D0-D26A-671B-A953099B9D76}"/>
              </a:ext>
            </a:extLst>
          </p:cNvPr>
          <p:cNvSpPr txBox="1"/>
          <p:nvPr/>
        </p:nvSpPr>
        <p:spPr>
          <a:xfrm>
            <a:off x="6096000" y="632598"/>
            <a:ext cx="574659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8. Cultivating Psychological Safety:</a:t>
            </a:r>
            <a:endParaRPr lang="en-GB" b="0" i="0" u="none" strike="noStrike" dirty="0">
              <a:effectLst/>
              <a:latin typeface="-webkit-standard"/>
            </a:endParaRP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Psychological safety, as coined by Amy Edmondson, cultivates an environment where team members feel safe to take risks, voice opinions, and express vulnerabilities without fear of judgment.</a:t>
            </a:r>
            <a:endParaRPr lang="en-GB" b="0" i="0" u="none" strike="noStrike" dirty="0">
              <a:effectLst/>
              <a:latin typeface="-webkit-standard"/>
            </a:endParaRP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Encouraging open dialogue and respecting diverse viewpoints nurtures a culture of trust and inclusivity.</a:t>
            </a:r>
            <a:endParaRPr lang="en-GB" b="0" i="0" u="none" strike="noStrike" dirty="0">
              <a:effectLst/>
              <a:latin typeface="-webkit-standard"/>
            </a:endParaRP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Example: In a study by Google on team dynamics, psychological safety emerged as a key predictor of team effectiveness, highlighting its pivotal role in fostering innovation and collaboration.</a:t>
            </a:r>
            <a:endParaRPr lang="en-GB" b="0" i="0" u="none" strike="noStrike" dirty="0">
              <a:effectLst/>
              <a:latin typeface="-webkit-standard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95624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1DE1ADF-373D-ADCE-EFC0-6030A0A7A3BE}"/>
              </a:ext>
            </a:extLst>
          </p:cNvPr>
          <p:cNvSpPr txBox="1"/>
          <p:nvPr/>
        </p:nvSpPr>
        <p:spPr>
          <a:xfrm>
            <a:off x="380689" y="492567"/>
            <a:ext cx="1143062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9. Continuous Learning and Development:</a:t>
            </a:r>
            <a:endParaRPr lang="en-GB" b="0" i="0" u="none" strike="noStrike" dirty="0">
              <a:effectLst/>
              <a:latin typeface="-webkit-standard"/>
            </a:endParaRP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Embracing a growth mindset promotes continuous learning and skill development within teams.</a:t>
            </a:r>
            <a:endParaRPr lang="en-GB" b="0" i="0" u="none" strike="noStrike" dirty="0">
              <a:effectLst/>
              <a:latin typeface="-webkit-standard"/>
            </a:endParaRP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Investing in training programs, mentorship initiatives, and knowledge-sharing platforms empowers individuals to adapt to evolving demands and explore new opportunities.</a:t>
            </a:r>
            <a:endParaRPr lang="en-GB" b="0" i="0" u="none" strike="noStrike" dirty="0">
              <a:effectLst/>
              <a:latin typeface="-webkit-standard"/>
            </a:endParaRP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Example: Companies like LinkedIn offer a plethora of online learning resources, enabling employees to </a:t>
            </a:r>
            <a:r>
              <a:rPr lang="en-GB" b="0" i="0" u="none" strike="noStrike" dirty="0" err="1">
                <a:effectLst/>
                <a:latin typeface="Times New Roman" panose="02020603050405020304" pitchFamily="18" charset="0"/>
              </a:rPr>
              <a:t>upskill</a:t>
            </a:r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 and stay abreast of industry trends, fostering a culture of continuous improvement.</a:t>
            </a:r>
            <a:endParaRPr lang="en-GB" b="0" i="0" u="none" strike="noStrike" dirty="0">
              <a:effectLst/>
              <a:latin typeface="-webkit-standard"/>
            </a:endParaRPr>
          </a:p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2F220D-FA17-1B19-5708-CFE0A825D8BD}"/>
              </a:ext>
            </a:extLst>
          </p:cNvPr>
          <p:cNvSpPr txBox="1"/>
          <p:nvPr/>
        </p:nvSpPr>
        <p:spPr>
          <a:xfrm>
            <a:off x="380690" y="2523892"/>
            <a:ext cx="1181131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10. Embracing Agile Methodologies:</a:t>
            </a:r>
            <a:endParaRPr lang="en-GB" b="0" i="0" u="none" strike="noStrike" dirty="0">
              <a:effectLst/>
              <a:latin typeface="-webkit-standard"/>
            </a:endParaRP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Agile methodologies, originating from software development, offer a framework for iterative, adaptive project management.</a:t>
            </a:r>
            <a:endParaRPr lang="en-GB" b="0" i="0" u="none" strike="noStrike" dirty="0">
              <a:effectLst/>
              <a:latin typeface="-webkit-standard"/>
            </a:endParaRP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Agile principles such as transparency, collaboration, and responsiveness enhance team agility and responsiveness to change.</a:t>
            </a:r>
            <a:endParaRPr lang="en-GB" b="0" i="0" u="none" strike="noStrike" dirty="0">
              <a:effectLst/>
              <a:latin typeface="-webkit-standard"/>
            </a:endParaRP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Example: Agile methodologies have transcended software development, with companies across various industries adopting agile frameworks like Scrum and </a:t>
            </a:r>
            <a:r>
              <a:rPr lang="en-GB" b="0" i="0" u="none" strike="noStrike" dirty="0" err="1">
                <a:effectLst/>
                <a:latin typeface="Times New Roman" panose="02020603050405020304" pitchFamily="18" charset="0"/>
              </a:rPr>
              <a:t>Kanban</a:t>
            </a:r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 to enhance productivity and adaptability.</a:t>
            </a:r>
            <a:endParaRPr lang="en-GB" b="0" i="0" u="none" strike="noStrike" dirty="0">
              <a:effectLst/>
              <a:latin typeface="-webkit-standard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20529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53EACD42-A86D-6B37-5F9F-657C8BF1033F}"/>
              </a:ext>
            </a:extLst>
          </p:cNvPr>
          <p:cNvSpPr txBox="1"/>
          <p:nvPr/>
        </p:nvSpPr>
        <p:spPr>
          <a:xfrm>
            <a:off x="929268" y="2523892"/>
            <a:ext cx="1031487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1" u="none" strike="noStrike" dirty="0">
                <a:effectLst/>
                <a:latin typeface="Times New Roman" panose="02020603050405020304" pitchFamily="18" charset="0"/>
              </a:rPr>
              <a:t>Conclusion: </a:t>
            </a:r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As </a:t>
            </a:r>
            <a:r>
              <a:rPr lang="en-GB" b="0" i="0" u="none" strike="noStrike" dirty="0" err="1">
                <a:effectLst/>
                <a:latin typeface="Times New Roman" panose="02020603050405020304" pitchFamily="18" charset="0"/>
              </a:rPr>
              <a:t>organizations</a:t>
            </a:r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 navigate the complexities of the modern workplace, leveraging teamwork theories and leadership models is imperative for fostering high-performing teams. By embracing technology, cultivating psychological safety, </a:t>
            </a:r>
            <a:r>
              <a:rPr lang="en-GB" b="0" i="0" u="none" strike="noStrike" dirty="0" err="1">
                <a:effectLst/>
                <a:latin typeface="Times New Roman" panose="02020603050405020304" pitchFamily="18" charset="0"/>
              </a:rPr>
              <a:t>prioritizing</a:t>
            </a:r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 continuous learning, and embracing agile methodologies, </a:t>
            </a:r>
            <a:r>
              <a:rPr lang="en-GB" b="0" i="0" u="none" strike="noStrike" dirty="0" err="1">
                <a:effectLst/>
                <a:latin typeface="Times New Roman" panose="02020603050405020304" pitchFamily="18" charset="0"/>
              </a:rPr>
              <a:t>organizations</a:t>
            </a:r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 can adapt to dynamic environments and propel team performance to new heights.</a:t>
            </a:r>
            <a:endParaRPr lang="en-GB" b="0" i="0" u="none" strike="noStrike" dirty="0">
              <a:effectLst/>
              <a:latin typeface="-webkit-standard"/>
            </a:endParaRP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Navigating the complexities of modern workplaces requires adept </a:t>
            </a:r>
            <a:r>
              <a:rPr lang="en-GB" b="0" i="0" u="none" strike="noStrike" dirty="0" err="1">
                <a:effectLst/>
                <a:latin typeface="Times New Roman" panose="02020603050405020304" pitchFamily="18" charset="0"/>
              </a:rPr>
              <a:t>utilization</a:t>
            </a:r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 of teamwork theories and leadership models. By embracing diversity, fostering open communication, and leveraging individual strengths, </a:t>
            </a:r>
            <a:r>
              <a:rPr lang="en-GB" b="0" i="0" u="none" strike="noStrike" dirty="0" err="1">
                <a:effectLst/>
                <a:latin typeface="Times New Roman" panose="02020603050405020304" pitchFamily="18" charset="0"/>
              </a:rPr>
              <a:t>organizations</a:t>
            </a:r>
            <a:r>
              <a:rPr lang="en-GB" b="0" i="0" u="none" strike="noStrike" dirty="0">
                <a:effectLst/>
                <a:latin typeface="Times New Roman" panose="02020603050405020304" pitchFamily="18" charset="0"/>
              </a:rPr>
              <a:t> can cultivate high-performing teams capable of thriving in virtual and physical realms.</a:t>
            </a:r>
            <a:endParaRPr lang="en-GB" b="0" i="0" u="none" strike="noStrike" dirty="0">
              <a:effectLst/>
              <a:latin typeface="-webkit-standard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01426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DD1E8E16-567D-B6D7-6F7F-30972224D5A2}"/>
              </a:ext>
            </a:extLst>
          </p:cNvPr>
          <p:cNvSpPr txBox="1"/>
          <p:nvPr/>
        </p:nvSpPr>
        <p:spPr>
          <a:xfrm>
            <a:off x="805364" y="1129990"/>
            <a:ext cx="10252929" cy="3144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i="0" u="none" strike="noStrike" dirty="0">
                <a:effectLst/>
                <a:latin typeface="Times New Roman" panose="02020603050405020304" pitchFamily="18" charset="0"/>
              </a:rPr>
              <a:t>References:</a:t>
            </a:r>
            <a:endParaRPr lang="en-GB" sz="2400" b="0" i="0" u="none" strike="noStrike" dirty="0">
              <a:effectLst/>
              <a:latin typeface="-webkit-standard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effectLst/>
                <a:latin typeface="Symbol" pitchFamily="2" charset="2"/>
              </a:rPr>
              <a:t> </a:t>
            </a:r>
            <a:r>
              <a:rPr lang="en-GB" sz="2400" b="0" i="0" u="none" strike="noStrike" dirty="0" err="1">
                <a:effectLst/>
                <a:latin typeface="Times New Roman" panose="02020603050405020304" pitchFamily="18" charset="0"/>
              </a:rPr>
              <a:t>Belbin</a:t>
            </a:r>
            <a:r>
              <a:rPr lang="en-GB" sz="2400" b="0" i="0" u="none" strike="noStrike" dirty="0">
                <a:effectLst/>
                <a:latin typeface="Times New Roman" panose="02020603050405020304" pitchFamily="18" charset="0"/>
              </a:rPr>
              <a:t>, M. (2012). Team Roles at Work.</a:t>
            </a:r>
            <a:endParaRPr lang="en-GB" sz="2400" b="0" i="0" u="none" strike="noStrike" dirty="0">
              <a:effectLst/>
              <a:latin typeface="-webkit-standard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effectLst/>
                <a:latin typeface="Symbol" pitchFamily="2" charset="2"/>
              </a:rPr>
              <a:t> </a:t>
            </a:r>
            <a:r>
              <a:rPr lang="en-GB" sz="2400" b="0" i="0" u="none" strike="noStrike" dirty="0" err="1">
                <a:effectLst/>
                <a:latin typeface="Times New Roman" panose="02020603050405020304" pitchFamily="18" charset="0"/>
              </a:rPr>
              <a:t>Tuckman</a:t>
            </a:r>
            <a:r>
              <a:rPr lang="en-GB" sz="2400" b="0" i="0" u="none" strike="noStrike" dirty="0">
                <a:effectLst/>
                <a:latin typeface="Times New Roman" panose="02020603050405020304" pitchFamily="18" charset="0"/>
              </a:rPr>
              <a:t>, B. (1965). Developmental sequence in small groups.</a:t>
            </a:r>
            <a:endParaRPr lang="en-GB" sz="2400" b="0" i="0" u="none" strike="noStrike" dirty="0">
              <a:effectLst/>
              <a:latin typeface="-webkit-standard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effectLst/>
                <a:latin typeface="Times New Roman" panose="02020603050405020304" pitchFamily="18" charset="0"/>
              </a:rPr>
              <a:t>Edmondson, A. (2018). The Fearless </a:t>
            </a:r>
            <a:r>
              <a:rPr lang="en-GB" sz="2400" b="0" i="0" u="none" strike="noStrike" dirty="0" err="1">
                <a:effectLst/>
                <a:latin typeface="Times New Roman" panose="02020603050405020304" pitchFamily="18" charset="0"/>
              </a:rPr>
              <a:t>Organization</a:t>
            </a:r>
            <a:r>
              <a:rPr lang="en-GB" sz="2400" b="0" i="0" u="none" strike="noStrike" dirty="0">
                <a:effectLst/>
                <a:latin typeface="Times New Roman" panose="02020603050405020304" pitchFamily="18" charset="0"/>
              </a:rPr>
              <a:t>: Creating Psychological Safety in the Workplace for Learning, Innovation, and Growth.</a:t>
            </a:r>
            <a:endParaRPr lang="en-GB" sz="2400" b="0" i="0" u="none" strike="noStrike" dirty="0">
              <a:effectLst/>
              <a:latin typeface="-webkit-standard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effectLst/>
                <a:latin typeface="Times New Roman" panose="02020603050405020304" pitchFamily="18" charset="0"/>
              </a:rPr>
              <a:t>Sutherland, J. (2014). Scrum: The Art of Doing Twice the Work in Half the Time.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>
                <a:latin typeface="Times New Roman" panose="02020603050405020304" pitchFamily="18" charset="0"/>
              </a:rPr>
              <a:t>Kahneman</a:t>
            </a:r>
            <a:r>
              <a:rPr lang="en-GB" sz="2400" dirty="0">
                <a:latin typeface="Times New Roman" panose="02020603050405020304" pitchFamily="18" charset="0"/>
              </a:rPr>
              <a:t>, D. (2011). Thinking, Fast and Slow.</a:t>
            </a:r>
            <a:endParaRPr lang="en-GB" sz="2400" b="0" i="0" u="none" strike="noStrike" dirty="0">
              <a:effectLst/>
              <a:latin typeface="-webkit-standard"/>
            </a:endParaRPr>
          </a:p>
        </p:txBody>
      </p:sp>
    </p:spTree>
    <p:extLst>
      <p:ext uri="{BB962C8B-B14F-4D97-AF65-F5344CB8AC3E}">
        <p14:creationId xmlns:p14="http://schemas.microsoft.com/office/powerpoint/2010/main" val="3668613345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Vapor Trail</vt:lpstr>
      <vt:lpstr>Presentation: Enhancing Team Performance in the Modern Workplace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Presentation: Enhancing Team Performance in the Modern Workplace</dc:title>
  <dc:creator>Irena Krajnakova (2309834)</dc:creator>
  <cp:lastModifiedBy>Irena Krajnakova (2309834)</cp:lastModifiedBy>
  <cp:revision>1</cp:revision>
  <dcterms:created xsi:type="dcterms:W3CDTF">2024-03-09T13:40:35Z</dcterms:created>
  <dcterms:modified xsi:type="dcterms:W3CDTF">2024-03-09T14:01:02Z</dcterms:modified>
</cp:coreProperties>
</file>