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3" r:id="rId1"/>
  </p:sldMasterIdLst>
  <p:notesMasterIdLst>
    <p:notesMasterId r:id="rId9"/>
  </p:notesMasterIdLst>
  <p:sldIdLst>
    <p:sldId id="256" r:id="rId2"/>
    <p:sldId id="266" r:id="rId3"/>
    <p:sldId id="276" r:id="rId4"/>
    <p:sldId id="277" r:id="rId5"/>
    <p:sldId id="278" r:id="rId6"/>
    <p:sldId id="274" r:id="rId7"/>
    <p:sldId id="279" r:id="rId8"/>
  </p:sldIdLst>
  <p:sldSz cx="9144000" cy="5143500" type="screen16x9"/>
  <p:notesSz cx="6858000" cy="9144000"/>
  <p:embeddedFontLst>
    <p:embeddedFont>
      <p:font typeface="Atkinson Hyperlegible" panose="020B0604020202020204" charset="0"/>
      <p:regular r:id="rId10"/>
      <p:bold r:id="rId11"/>
      <p:italic r:id="rId12"/>
      <p:boldItalic r:id="rId13"/>
    </p:embeddedFont>
    <p:embeddedFont>
      <p:font typeface="Playfair Display" panose="020F0502020204030204" pitchFamily="2" charset="0"/>
      <p:regular r:id="rId14"/>
      <p:bold r:id="rId15"/>
      <p:italic r:id="rId16"/>
      <p:boldItalic r:id="rId17"/>
    </p:embeddedFont>
    <p:embeddedFont>
      <p:font typeface="PT Sans" panose="020F0502020204030204" pitchFamily="34" charset="0"/>
      <p:regular r:id="rId18"/>
      <p:bold r:id="rId19"/>
      <p:italic r:id="rId20"/>
      <p:boldItalic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SER" initials="U" lastIdx="1" clrIdx="0">
    <p:extLst>
      <p:ext uri="{19B8F6BF-5375-455C-9EA6-DF929625EA0E}">
        <p15:presenceInfo xmlns:p15="http://schemas.microsoft.com/office/powerpoint/2012/main" userId="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EEAB0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5EF1D2-A3FA-456E-AB2C-D893DBF409E1}" v="1" dt="2025-03-24T21:23:29.340"/>
  </p1510:revLst>
</p1510:revInfo>
</file>

<file path=ppt/tableStyles.xml><?xml version="1.0" encoding="utf-8"?>
<a:tblStyleLst xmlns:a="http://schemas.openxmlformats.org/drawingml/2006/main" def="{F312DC64-4D61-4241-B424-28F6A688604D}">
  <a:tblStyle styleId="{F312DC64-4D61-4241-B424-28F6A688604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C5A4BF13-AFCE-483D-9B90-AA31CF83EB99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484" autoAdjust="0"/>
  </p:normalViewPr>
  <p:slideViewPr>
    <p:cSldViewPr snapToGrid="0">
      <p:cViewPr varScale="1">
        <p:scale>
          <a:sx n="100" d="100"/>
          <a:sy n="100" d="100"/>
        </p:scale>
        <p:origin x="3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12.fntdata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font" Target="fonts/font1.fntdata"/><Relationship Id="rId19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udiu Maceseanu" userId="f2a09cee-b822-4238-a555-5640ba751d03" providerId="ADAL" clId="{7A5EF1D2-A3FA-456E-AB2C-D893DBF409E1}"/>
    <pc:docChg chg="undo redo custSel modSld">
      <pc:chgData name="Claudiu Maceseanu" userId="f2a09cee-b822-4238-a555-5640ba751d03" providerId="ADAL" clId="{7A5EF1D2-A3FA-456E-AB2C-D893DBF409E1}" dt="2025-03-24T22:09:06.404" v="321" actId="20577"/>
      <pc:docMkLst>
        <pc:docMk/>
      </pc:docMkLst>
      <pc:sldChg chg="modSp mod">
        <pc:chgData name="Claudiu Maceseanu" userId="f2a09cee-b822-4238-a555-5640ba751d03" providerId="ADAL" clId="{7A5EF1D2-A3FA-456E-AB2C-D893DBF409E1}" dt="2025-03-24T21:19:43.515" v="34" actId="20577"/>
        <pc:sldMkLst>
          <pc:docMk/>
          <pc:sldMk cId="0" sldId="256"/>
        </pc:sldMkLst>
        <pc:spChg chg="mod">
          <ac:chgData name="Claudiu Maceseanu" userId="f2a09cee-b822-4238-a555-5640ba751d03" providerId="ADAL" clId="{7A5EF1D2-A3FA-456E-AB2C-D893DBF409E1}" dt="2025-03-24T21:19:43.515" v="34" actId="20577"/>
          <ac:spMkLst>
            <pc:docMk/>
            <pc:sldMk cId="0" sldId="256"/>
            <ac:spMk id="3" creationId="{A26AD7AC-57BC-04F5-3685-A779D30E9121}"/>
          </ac:spMkLst>
        </pc:spChg>
      </pc:sldChg>
      <pc:sldChg chg="modSp mod modNotesTx">
        <pc:chgData name="Claudiu Maceseanu" userId="f2a09cee-b822-4238-a555-5640ba751d03" providerId="ADAL" clId="{7A5EF1D2-A3FA-456E-AB2C-D893DBF409E1}" dt="2025-03-24T22:07:25.791" v="320" actId="20577"/>
        <pc:sldMkLst>
          <pc:docMk/>
          <pc:sldMk cId="0" sldId="266"/>
        </pc:sldMkLst>
        <pc:spChg chg="mod">
          <ac:chgData name="Claudiu Maceseanu" userId="f2a09cee-b822-4238-a555-5640ba751d03" providerId="ADAL" clId="{7A5EF1D2-A3FA-456E-AB2C-D893DBF409E1}" dt="2025-03-24T22:07:25.791" v="320" actId="20577"/>
          <ac:spMkLst>
            <pc:docMk/>
            <pc:sldMk cId="0" sldId="266"/>
            <ac:spMk id="3" creationId="{79966BE4-97F2-AA54-5AD0-AAD307B03EDB}"/>
          </ac:spMkLst>
        </pc:spChg>
      </pc:sldChg>
      <pc:sldChg chg="modSp mod modNotesTx">
        <pc:chgData name="Claudiu Maceseanu" userId="f2a09cee-b822-4238-a555-5640ba751d03" providerId="ADAL" clId="{7A5EF1D2-A3FA-456E-AB2C-D893DBF409E1}" dt="2025-03-24T22:09:06.404" v="321" actId="20577"/>
        <pc:sldMkLst>
          <pc:docMk/>
          <pc:sldMk cId="2788541848" sldId="276"/>
        </pc:sldMkLst>
        <pc:spChg chg="mod">
          <ac:chgData name="Claudiu Maceseanu" userId="f2a09cee-b822-4238-a555-5640ba751d03" providerId="ADAL" clId="{7A5EF1D2-A3FA-456E-AB2C-D893DBF409E1}" dt="2025-03-24T22:09:06.404" v="321" actId="20577"/>
          <ac:spMkLst>
            <pc:docMk/>
            <pc:sldMk cId="2788541848" sldId="276"/>
            <ac:spMk id="4" creationId="{81CCFD73-C5AA-C72A-6867-28226EC46DDE}"/>
          </ac:spMkLst>
        </pc:spChg>
      </pc:sldChg>
      <pc:sldChg chg="modSp mod modNotesTx">
        <pc:chgData name="Claudiu Maceseanu" userId="f2a09cee-b822-4238-a555-5640ba751d03" providerId="ADAL" clId="{7A5EF1D2-A3FA-456E-AB2C-D893DBF409E1}" dt="2025-03-24T21:58:57.306" v="316" actId="313"/>
        <pc:sldMkLst>
          <pc:docMk/>
          <pc:sldMk cId="2820174540" sldId="277"/>
        </pc:sldMkLst>
        <pc:spChg chg="mod">
          <ac:chgData name="Claudiu Maceseanu" userId="f2a09cee-b822-4238-a555-5640ba751d03" providerId="ADAL" clId="{7A5EF1D2-A3FA-456E-AB2C-D893DBF409E1}" dt="2025-03-24T21:58:57.306" v="316" actId="313"/>
          <ac:spMkLst>
            <pc:docMk/>
            <pc:sldMk cId="2820174540" sldId="277"/>
            <ac:spMk id="5" creationId="{2416399B-C2B3-2E06-22FD-214D7BBA9E56}"/>
          </ac:spMkLst>
        </pc:spChg>
      </pc:sldChg>
      <pc:sldChg chg="modNotesTx">
        <pc:chgData name="Claudiu Maceseanu" userId="f2a09cee-b822-4238-a555-5640ba751d03" providerId="ADAL" clId="{7A5EF1D2-A3FA-456E-AB2C-D893DBF409E1}" dt="2025-03-24T21:31:57.232" v="169" actId="20577"/>
        <pc:sldMkLst>
          <pc:docMk/>
          <pc:sldMk cId="4138673685" sldId="2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g27699ee3396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8" name="Google Shape;278;g27699ee3396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54dda1946d_4_27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4" name="Google Shape;464;g54dda1946d_4_27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Aft>
                <a:spcPts val="120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2">
          <a:extLst>
            <a:ext uri="{FF2B5EF4-FFF2-40B4-BE49-F238E27FC236}">
              <a16:creationId xmlns:a16="http://schemas.microsoft.com/office/drawing/2014/main" id="{DC3EB317-3251-A311-E8EF-353583D82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54dda1946d_4_2730:notes">
            <a:extLst>
              <a:ext uri="{FF2B5EF4-FFF2-40B4-BE49-F238E27FC236}">
                <a16:creationId xmlns:a16="http://schemas.microsoft.com/office/drawing/2014/main" id="{602DECF1-5F8D-2429-BB1A-3FA519A3ABA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4" name="Google Shape;464;g54dda1946d_4_2730:notes">
            <a:extLst>
              <a:ext uri="{FF2B5EF4-FFF2-40B4-BE49-F238E27FC236}">
                <a16:creationId xmlns:a16="http://schemas.microsoft.com/office/drawing/2014/main" id="{56B9EB37-DFAD-6287-FAB2-E23A4D42F0E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32002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2">
          <a:extLst>
            <a:ext uri="{FF2B5EF4-FFF2-40B4-BE49-F238E27FC236}">
              <a16:creationId xmlns:a16="http://schemas.microsoft.com/office/drawing/2014/main" id="{403D3816-B33D-4083-5324-25536C202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54dda1946d_4_2730:notes">
            <a:extLst>
              <a:ext uri="{FF2B5EF4-FFF2-40B4-BE49-F238E27FC236}">
                <a16:creationId xmlns:a16="http://schemas.microsoft.com/office/drawing/2014/main" id="{90BCB2DA-C5CE-9447-311F-96776D13161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4" name="Google Shape;464;g54dda1946d_4_2730:notes">
            <a:extLst>
              <a:ext uri="{FF2B5EF4-FFF2-40B4-BE49-F238E27FC236}">
                <a16:creationId xmlns:a16="http://schemas.microsoft.com/office/drawing/2014/main" id="{66752C9A-5186-76C8-5747-7CCDC27883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69321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2">
          <a:extLst>
            <a:ext uri="{FF2B5EF4-FFF2-40B4-BE49-F238E27FC236}">
              <a16:creationId xmlns:a16="http://schemas.microsoft.com/office/drawing/2014/main" id="{85BD0674-441B-FFAB-48DB-38BC457309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54dda1946d_4_2730:notes">
            <a:extLst>
              <a:ext uri="{FF2B5EF4-FFF2-40B4-BE49-F238E27FC236}">
                <a16:creationId xmlns:a16="http://schemas.microsoft.com/office/drawing/2014/main" id="{201ED5EA-1C21-26BB-DA1C-7C69107F5F2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4" name="Google Shape;464;g54dda1946d_4_2730:notes">
            <a:extLst>
              <a:ext uri="{FF2B5EF4-FFF2-40B4-BE49-F238E27FC236}">
                <a16:creationId xmlns:a16="http://schemas.microsoft.com/office/drawing/2014/main" id="{808962E4-2130-B59D-C21A-5B0D34E3550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28198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7" name="Google Shape;637;g2516e2bbe78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8" name="Google Shape;638;g2516e2bbe78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/>
          </a:blip>
          <a:srcRect b="426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462725" y="1121425"/>
            <a:ext cx="4813200" cy="223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462725" y="3546275"/>
            <a:ext cx="45288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Google Shape;74;p8"/>
          <p:cNvPicPr preferRelativeResize="0"/>
          <p:nvPr/>
        </p:nvPicPr>
        <p:blipFill rotWithShape="1">
          <a:blip r:embed="rId2">
            <a:alphaModFix/>
          </a:blip>
          <a:srcRect b="426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8"/>
          <p:cNvSpPr txBox="1">
            <a:spLocks noGrp="1"/>
          </p:cNvSpPr>
          <p:nvPr>
            <p:ph type="title"/>
          </p:nvPr>
        </p:nvSpPr>
        <p:spPr>
          <a:xfrm>
            <a:off x="2317950" y="1307100"/>
            <a:ext cx="45081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10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Google Shape;77;p9"/>
          <p:cNvPicPr preferRelativeResize="0"/>
          <p:nvPr/>
        </p:nvPicPr>
        <p:blipFill rotWithShape="1">
          <a:blip r:embed="rId2">
            <a:alphaModFix/>
          </a:blip>
          <a:srcRect b="426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8" name="Google Shape;78;p9"/>
          <p:cNvSpPr txBox="1">
            <a:spLocks noGrp="1"/>
          </p:cNvSpPr>
          <p:nvPr>
            <p:ph type="title"/>
          </p:nvPr>
        </p:nvSpPr>
        <p:spPr>
          <a:xfrm>
            <a:off x="2135550" y="1189100"/>
            <a:ext cx="4872900" cy="19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1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9"/>
          <p:cNvSpPr txBox="1">
            <a:spLocks noGrp="1"/>
          </p:cNvSpPr>
          <p:nvPr>
            <p:ph type="subTitle" idx="1"/>
          </p:nvPr>
        </p:nvSpPr>
        <p:spPr>
          <a:xfrm>
            <a:off x="2135550" y="3153500"/>
            <a:ext cx="4872900" cy="6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Google Shape;81;p10"/>
          <p:cNvPicPr preferRelativeResize="0"/>
          <p:nvPr/>
        </p:nvPicPr>
        <p:blipFill rotWithShape="1">
          <a:blip r:embed="rId2">
            <a:alphaModFix/>
          </a:blip>
          <a:srcRect b="426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2" name="Google Shape;82;p10"/>
          <p:cNvSpPr txBox="1">
            <a:spLocks noGrp="1"/>
          </p:cNvSpPr>
          <p:nvPr>
            <p:ph type="title"/>
          </p:nvPr>
        </p:nvSpPr>
        <p:spPr>
          <a:xfrm>
            <a:off x="720000" y="4014450"/>
            <a:ext cx="7704000" cy="5727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4_1"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Google Shape;135;p16"/>
          <p:cNvPicPr preferRelativeResize="0"/>
          <p:nvPr/>
        </p:nvPicPr>
        <p:blipFill rotWithShape="1">
          <a:blip r:embed="rId2">
            <a:alphaModFix/>
          </a:blip>
          <a:srcRect b="426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6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2402100" cy="114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6"/>
          <p:cNvSpPr txBox="1">
            <a:spLocks noGrp="1"/>
          </p:cNvSpPr>
          <p:nvPr>
            <p:ph type="subTitle" idx="1"/>
          </p:nvPr>
        </p:nvSpPr>
        <p:spPr>
          <a:xfrm>
            <a:off x="713225" y="1799350"/>
            <a:ext cx="2402100" cy="102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16"/>
          <p:cNvSpPr>
            <a:spLocks noGrp="1"/>
          </p:cNvSpPr>
          <p:nvPr>
            <p:ph type="pic" idx="2"/>
          </p:nvPr>
        </p:nvSpPr>
        <p:spPr>
          <a:xfrm>
            <a:off x="5629675" y="539500"/>
            <a:ext cx="2801100" cy="4064700"/>
          </a:xfrm>
          <a:prstGeom prst="rect">
            <a:avLst/>
          </a:prstGeom>
          <a:noFill/>
          <a:ln>
            <a:noFill/>
          </a:ln>
        </p:spPr>
      </p:sp>
      <p:sp>
        <p:nvSpPr>
          <p:cNvPr id="139" name="Google Shape;139;p16"/>
          <p:cNvSpPr>
            <a:spLocks noGrp="1"/>
          </p:cNvSpPr>
          <p:nvPr>
            <p:ph type="pic" idx="3"/>
          </p:nvPr>
        </p:nvSpPr>
        <p:spPr>
          <a:xfrm>
            <a:off x="3171450" y="539500"/>
            <a:ext cx="2304300" cy="2285700"/>
          </a:xfrm>
          <a:prstGeom prst="rect">
            <a:avLst/>
          </a:prstGeom>
          <a:noFill/>
          <a:ln>
            <a:noFill/>
          </a:ln>
        </p:spPr>
      </p:sp>
      <p:sp>
        <p:nvSpPr>
          <p:cNvPr id="140" name="Google Shape;140;p16"/>
          <p:cNvSpPr>
            <a:spLocks noGrp="1"/>
          </p:cNvSpPr>
          <p:nvPr>
            <p:ph type="pic" idx="4"/>
          </p:nvPr>
        </p:nvSpPr>
        <p:spPr>
          <a:xfrm>
            <a:off x="713225" y="2953775"/>
            <a:ext cx="2304300" cy="1650300"/>
          </a:xfrm>
          <a:prstGeom prst="rect">
            <a:avLst/>
          </a:prstGeom>
          <a:noFill/>
          <a:ln>
            <a:noFill/>
          </a:ln>
        </p:spPr>
      </p:sp>
      <p:sp>
        <p:nvSpPr>
          <p:cNvPr id="141" name="Google Shape;141;p16"/>
          <p:cNvSpPr>
            <a:spLocks noGrp="1"/>
          </p:cNvSpPr>
          <p:nvPr>
            <p:ph type="pic" idx="5"/>
          </p:nvPr>
        </p:nvSpPr>
        <p:spPr>
          <a:xfrm>
            <a:off x="3171450" y="2953775"/>
            <a:ext cx="2304300" cy="1650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"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" name="Google Shape;232;p21"/>
          <p:cNvPicPr preferRelativeResize="0"/>
          <p:nvPr/>
        </p:nvPicPr>
        <p:blipFill rotWithShape="1">
          <a:blip r:embed="rId2">
            <a:alphaModFix/>
          </a:blip>
          <a:srcRect b="426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3" name="Google Shape;233;p21"/>
          <p:cNvSpPr txBox="1">
            <a:spLocks noGrp="1"/>
          </p:cNvSpPr>
          <p:nvPr>
            <p:ph type="title" hasCustomPrompt="1"/>
          </p:nvPr>
        </p:nvSpPr>
        <p:spPr>
          <a:xfrm>
            <a:off x="798388" y="2743394"/>
            <a:ext cx="3492600" cy="768900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5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34" name="Google Shape;234;p21"/>
          <p:cNvSpPr txBox="1">
            <a:spLocks noGrp="1"/>
          </p:cNvSpPr>
          <p:nvPr>
            <p:ph type="subTitle" idx="1"/>
          </p:nvPr>
        </p:nvSpPr>
        <p:spPr>
          <a:xfrm>
            <a:off x="798388" y="3512292"/>
            <a:ext cx="3492600" cy="598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235" name="Google Shape;235;p21"/>
          <p:cNvSpPr txBox="1">
            <a:spLocks noGrp="1"/>
          </p:cNvSpPr>
          <p:nvPr>
            <p:ph type="title" idx="2" hasCustomPrompt="1"/>
          </p:nvPr>
        </p:nvSpPr>
        <p:spPr>
          <a:xfrm>
            <a:off x="2825700" y="1032408"/>
            <a:ext cx="3492600" cy="768900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5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36" name="Google Shape;236;p21"/>
          <p:cNvSpPr txBox="1">
            <a:spLocks noGrp="1"/>
          </p:cNvSpPr>
          <p:nvPr>
            <p:ph type="subTitle" idx="3"/>
          </p:nvPr>
        </p:nvSpPr>
        <p:spPr>
          <a:xfrm>
            <a:off x="2825700" y="1801320"/>
            <a:ext cx="3492600" cy="598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237" name="Google Shape;237;p21"/>
          <p:cNvSpPr txBox="1">
            <a:spLocks noGrp="1"/>
          </p:cNvSpPr>
          <p:nvPr>
            <p:ph type="title" idx="4" hasCustomPrompt="1"/>
          </p:nvPr>
        </p:nvSpPr>
        <p:spPr>
          <a:xfrm>
            <a:off x="4853013" y="2743394"/>
            <a:ext cx="3492600" cy="768900"/>
          </a:xfrm>
          <a:prstGeom prst="rect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500" b="1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38" name="Google Shape;238;p21"/>
          <p:cNvSpPr txBox="1">
            <a:spLocks noGrp="1"/>
          </p:cNvSpPr>
          <p:nvPr>
            <p:ph type="subTitle" idx="5"/>
          </p:nvPr>
        </p:nvSpPr>
        <p:spPr>
          <a:xfrm>
            <a:off x="4853013" y="3512292"/>
            <a:ext cx="3492600" cy="598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PT Sans"/>
              <a:buNone/>
              <a:defRPr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fair Display"/>
              <a:buNone/>
              <a:defRPr sz="30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tkinson Hyperlegible"/>
              <a:buChar char="●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1pPr>
            <a:lvl2pPr marL="914400" lvl="1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tkinson Hyperlegible"/>
              <a:buChar char="○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2pPr>
            <a:lvl3pPr marL="1371600" lvl="2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tkinson Hyperlegible"/>
              <a:buChar char="■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3pPr>
            <a:lvl4pPr marL="1828800" lvl="3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tkinson Hyperlegible"/>
              <a:buChar char="●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4pPr>
            <a:lvl5pPr marL="2286000" lvl="4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tkinson Hyperlegible"/>
              <a:buChar char="○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5pPr>
            <a:lvl6pPr marL="2743200" lvl="5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tkinson Hyperlegible"/>
              <a:buChar char="■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6pPr>
            <a:lvl7pPr marL="3200400" lvl="6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tkinson Hyperlegible"/>
              <a:buChar char="●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7pPr>
            <a:lvl8pPr marL="3657600" lvl="7" indent="-3048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tkinson Hyperlegible"/>
              <a:buChar char="○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8pPr>
            <a:lvl9pPr marL="4114800" lvl="8" indent="-3048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200"/>
              <a:buFont typeface="Atkinson Hyperlegible"/>
              <a:buChar char="■"/>
              <a:defRPr sz="1200">
                <a:solidFill>
                  <a:schemeClr val="dk1"/>
                </a:solidFill>
                <a:latin typeface="Atkinson Hyperlegible"/>
                <a:ea typeface="Atkinson Hyperlegible"/>
                <a:cs typeface="Atkinson Hyperlegible"/>
                <a:sym typeface="Atkinson Hyperlegibl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4" r:id="rId2"/>
    <p:sldLayoutId id="2147483655" r:id="rId3"/>
    <p:sldLayoutId id="2147483656" r:id="rId4"/>
    <p:sldLayoutId id="2147483662" r:id="rId5"/>
    <p:sldLayoutId id="2147483667" r:id="rId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2" name="Google Shape;282;p28"/>
          <p:cNvGrpSpPr/>
          <p:nvPr/>
        </p:nvGrpSpPr>
        <p:grpSpPr>
          <a:xfrm>
            <a:off x="0" y="-48225"/>
            <a:ext cx="3364110" cy="5187250"/>
            <a:chOff x="-22735" y="0"/>
            <a:chExt cx="3364110" cy="5187250"/>
          </a:xfrm>
        </p:grpSpPr>
        <p:pic>
          <p:nvPicPr>
            <p:cNvPr id="283" name="Google Shape;283;p28"/>
            <p:cNvPicPr preferRelativeResize="0"/>
            <p:nvPr/>
          </p:nvPicPr>
          <p:blipFill rotWithShape="1">
            <a:blip r:embed="rId3">
              <a:alphaModFix/>
            </a:blip>
            <a:srcRect l="5517" t="-5104" b="30035"/>
            <a:stretch/>
          </p:blipFill>
          <p:spPr>
            <a:xfrm rot="5400000">
              <a:off x="-539655" y="1113340"/>
              <a:ext cx="3981888" cy="294800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84" name="Google Shape;284;p28"/>
            <p:cNvPicPr preferRelativeResize="0"/>
            <p:nvPr/>
          </p:nvPicPr>
          <p:blipFill rotWithShape="1">
            <a:blip r:embed="rId4">
              <a:alphaModFix/>
            </a:blip>
            <a:srcRect l="11254" r="13011" b="50881"/>
            <a:stretch/>
          </p:blipFill>
          <p:spPr>
            <a:xfrm rot="5400000">
              <a:off x="-600537" y="1202811"/>
              <a:ext cx="2723513" cy="151069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85" name="Google Shape;285;p28"/>
            <p:cNvPicPr preferRelativeResize="0"/>
            <p:nvPr/>
          </p:nvPicPr>
          <p:blipFill rotWithShape="1">
            <a:blip r:embed="rId3">
              <a:alphaModFix/>
            </a:blip>
            <a:srcRect t="4102" b="50813"/>
            <a:stretch/>
          </p:blipFill>
          <p:spPr>
            <a:xfrm rot="5400000">
              <a:off x="-1036776" y="2590637"/>
              <a:ext cx="3595978" cy="151069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86" name="Google Shape;286;p28"/>
            <p:cNvPicPr preferRelativeResize="0"/>
            <p:nvPr/>
          </p:nvPicPr>
          <p:blipFill rotWithShape="1">
            <a:blip r:embed="rId3">
              <a:alphaModFix/>
            </a:blip>
            <a:srcRect l="5516" t="-5104" r="37551" b="30035"/>
            <a:stretch/>
          </p:blipFill>
          <p:spPr>
            <a:xfrm rot="5400000">
              <a:off x="251575" y="2465300"/>
              <a:ext cx="2399450" cy="294800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287" name="Google Shape;287;p28"/>
            <p:cNvGrpSpPr/>
            <p:nvPr/>
          </p:nvGrpSpPr>
          <p:grpSpPr>
            <a:xfrm rot="-5400000">
              <a:off x="-599782" y="2439476"/>
              <a:ext cx="3281550" cy="2127456"/>
              <a:chOff x="-8" y="0"/>
              <a:chExt cx="3281550" cy="2127456"/>
            </a:xfrm>
          </p:grpSpPr>
          <p:pic>
            <p:nvPicPr>
              <p:cNvPr id="288" name="Google Shape;288;p28"/>
              <p:cNvPicPr preferRelativeResize="0"/>
              <p:nvPr/>
            </p:nvPicPr>
            <p:blipFill rotWithShape="1">
              <a:blip r:embed="rId3">
                <a:alphaModFix/>
              </a:blip>
              <a:srcRect l="5517" t="-5104" b="30035"/>
              <a:stretch/>
            </p:blipFill>
            <p:spPr>
              <a:xfrm rot="10800000">
                <a:off x="408192" y="0"/>
                <a:ext cx="2873350" cy="212745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89" name="Google Shape;289;p28"/>
              <p:cNvPicPr preferRelativeResize="0"/>
              <p:nvPr/>
            </p:nvPicPr>
            <p:blipFill rotWithShape="1">
              <a:blip r:embed="rId4">
                <a:alphaModFix/>
              </a:blip>
              <a:srcRect l="11254" r="13011" b="50881"/>
              <a:stretch/>
            </p:blipFill>
            <p:spPr>
              <a:xfrm rot="10800000">
                <a:off x="1316242" y="20631"/>
                <a:ext cx="1965300" cy="10902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0" name="Google Shape;290;p28"/>
              <p:cNvPicPr preferRelativeResize="0"/>
              <p:nvPr/>
            </p:nvPicPr>
            <p:blipFill rotWithShape="1">
              <a:blip r:embed="rId3">
                <a:alphaModFix/>
              </a:blip>
              <a:srcRect t="4102" b="50813"/>
              <a:stretch/>
            </p:blipFill>
            <p:spPr>
              <a:xfrm rot="10800000">
                <a:off x="-8" y="20626"/>
                <a:ext cx="2594875" cy="10902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1" name="Google Shape;291;p28"/>
              <p:cNvPicPr preferRelativeResize="0"/>
              <p:nvPr/>
            </p:nvPicPr>
            <p:blipFill rotWithShape="1">
              <a:blip r:embed="rId3">
                <a:alphaModFix/>
              </a:blip>
              <a:srcRect l="5518" t="-5104" r="50852" b="30035"/>
              <a:stretch/>
            </p:blipFill>
            <p:spPr>
              <a:xfrm rot="10800000">
                <a:off x="408192" y="6"/>
                <a:ext cx="1326825" cy="212745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2" name="Google Shape;292;p28"/>
              <p:cNvPicPr preferRelativeResize="0"/>
              <p:nvPr/>
            </p:nvPicPr>
            <p:blipFill rotWithShape="1">
              <a:blip r:embed="rId5">
                <a:alphaModFix/>
              </a:blip>
              <a:srcRect b="50443"/>
              <a:stretch/>
            </p:blipFill>
            <p:spPr>
              <a:xfrm rot="10800000">
                <a:off x="5" y="6"/>
                <a:ext cx="1651475" cy="762675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293" name="Google Shape;293;p28"/>
              <p:cNvPicPr preferRelativeResize="0"/>
              <p:nvPr/>
            </p:nvPicPr>
            <p:blipFill rotWithShape="1">
              <a:blip r:embed="rId5">
                <a:alphaModFix/>
              </a:blip>
              <a:srcRect b="50443"/>
              <a:stretch/>
            </p:blipFill>
            <p:spPr>
              <a:xfrm rot="10800000">
                <a:off x="5" y="682393"/>
                <a:ext cx="1651475" cy="762675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pic>
          <p:nvPicPr>
            <p:cNvPr id="294" name="Google Shape;294;p28"/>
            <p:cNvPicPr preferRelativeResize="0"/>
            <p:nvPr/>
          </p:nvPicPr>
          <p:blipFill rotWithShape="1">
            <a:blip r:embed="rId3">
              <a:alphaModFix/>
            </a:blip>
            <a:srcRect l="35435" t="1038" r="-10067" b="47015"/>
            <a:stretch/>
          </p:blipFill>
          <p:spPr>
            <a:xfrm rot="5400000">
              <a:off x="-934288" y="911587"/>
              <a:ext cx="5187250" cy="33640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95" name="Google Shape;295;p28"/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-280950" y="996475"/>
              <a:ext cx="959650" cy="4431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96" name="Google Shape;296;p28"/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-638593" y="2163864"/>
              <a:ext cx="2288614" cy="105683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97" name="Google Shape;297;p28"/>
            <p:cNvPicPr preferRelativeResize="0"/>
            <p:nvPr/>
          </p:nvPicPr>
          <p:blipFill rotWithShape="1">
            <a:blip r:embed="rId4">
              <a:alphaModFix/>
            </a:blip>
            <a:srcRect l="11254" r="13011" b="50881"/>
            <a:stretch/>
          </p:blipFill>
          <p:spPr>
            <a:xfrm rot="5400000">
              <a:off x="-381573" y="3081635"/>
              <a:ext cx="1611750" cy="89407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A5319C26-8B7D-4420-B8BE-7564388ECAE6}"/>
              </a:ext>
            </a:extLst>
          </p:cNvPr>
          <p:cNvSpPr txBox="1"/>
          <p:nvPr/>
        </p:nvSpPr>
        <p:spPr>
          <a:xfrm>
            <a:off x="3100173" y="1414105"/>
            <a:ext cx="5929452" cy="800197"/>
          </a:xfrm>
          <a:prstGeom prst="rect">
            <a:avLst/>
          </a:prstGeom>
          <a:noFill/>
        </p:spPr>
        <p:txBody>
          <a:bodyPr wrap="square" lIns="121899" tIns="60949" rIns="121899" bIns="60949">
            <a:spAutoFit/>
          </a:bodyPr>
          <a:lstStyle/>
          <a:p>
            <a:pPr algn="ctr"/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Presentation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6AD7AC-57BC-04F5-3685-A779D30E9121}"/>
              </a:ext>
            </a:extLst>
          </p:cNvPr>
          <p:cNvSpPr txBox="1"/>
          <p:nvPr/>
        </p:nvSpPr>
        <p:spPr>
          <a:xfrm>
            <a:off x="3256786" y="2674572"/>
            <a:ext cx="457200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Aft>
                <a:spcPts val="12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Code: BMSW4013</a:t>
            </a:r>
          </a:p>
          <a:p>
            <a:pPr marL="0" marR="0">
              <a:spcAft>
                <a:spcPts val="12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Title: Academic Skills for the Digital Era</a:t>
            </a:r>
          </a:p>
          <a:p>
            <a:pPr marL="0" marR="0">
              <a:spcAft>
                <a:spcPts val="120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Student Name: Claudiu Maceseanu</a:t>
            </a:r>
          </a:p>
          <a:p>
            <a:pPr marL="0" marR="0">
              <a:spcAft>
                <a:spcPts val="12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ID:2426938</a:t>
            </a:r>
          </a:p>
          <a:p>
            <a:pPr marL="0" marR="0">
              <a:spcAft>
                <a:spcPts val="1200"/>
              </a:spcAf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Date of Submission: 24/03/2025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2" name="Google Shape;472;p38"/>
          <p:cNvGrpSpPr/>
          <p:nvPr/>
        </p:nvGrpSpPr>
        <p:grpSpPr>
          <a:xfrm>
            <a:off x="6626988" y="3511908"/>
            <a:ext cx="2516860" cy="1631591"/>
            <a:chOff x="6626988" y="3511908"/>
            <a:chExt cx="2516860" cy="1631591"/>
          </a:xfrm>
        </p:grpSpPr>
        <p:pic>
          <p:nvPicPr>
            <p:cNvPr id="473" name="Google Shape;473;p38"/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6626988" y="4291573"/>
              <a:ext cx="1507329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4" name="Google Shape;474;p38"/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>
              <a:off x="7153648" y="4291577"/>
              <a:ext cx="1990195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5" name="Google Shape;475;p38"/>
            <p:cNvPicPr preferRelativeResize="0"/>
            <p:nvPr/>
          </p:nvPicPr>
          <p:blipFill rotWithShape="1">
            <a:blip r:embed="rId4">
              <a:alphaModFix/>
            </a:blip>
            <a:srcRect l="5516" t="-5104" r="37551" b="30035"/>
            <a:stretch/>
          </p:blipFill>
          <p:spPr>
            <a:xfrm>
              <a:off x="7813129" y="3511908"/>
              <a:ext cx="1327977" cy="16315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6" name="Google Shape;476;p38"/>
            <p:cNvPicPr preferRelativeResize="0"/>
            <p:nvPr/>
          </p:nvPicPr>
          <p:blipFill rotWithShape="1">
            <a:blip r:embed="rId4">
              <a:alphaModFix/>
            </a:blip>
            <a:srcRect l="5517" t="-5104" b="30035"/>
            <a:stretch/>
          </p:blipFill>
          <p:spPr>
            <a:xfrm>
              <a:off x="7508365" y="4099843"/>
              <a:ext cx="1409571" cy="10436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7" name="Google Shape;477;p38"/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7327672" y="4528710"/>
              <a:ext cx="1087696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8" name="Google Shape;478;p38"/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>
              <a:off x="7707713" y="4528712"/>
              <a:ext cx="1436134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9" name="Google Shape;479;p38"/>
            <p:cNvPicPr preferRelativeResize="0"/>
            <p:nvPr/>
          </p:nvPicPr>
          <p:blipFill rotWithShape="1">
            <a:blip r:embed="rId4">
              <a:alphaModFix/>
            </a:blip>
            <a:srcRect l="5518" t="-5104" r="50852" b="30035"/>
            <a:stretch/>
          </p:blipFill>
          <p:spPr>
            <a:xfrm>
              <a:off x="8183597" y="3966058"/>
              <a:ext cx="734332" cy="11774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0" name="Google Shape;480;p38"/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>
              <a:off x="8229831" y="4721393"/>
              <a:ext cx="914010" cy="4221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1" name="Google Shape;481;p38"/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>
              <a:off x="6705481" y="4898219"/>
              <a:ext cx="531119" cy="24526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2" name="Google Shape;482;p38"/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7803844" y="4648674"/>
              <a:ext cx="892023" cy="49482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83" name="Google Shape;483;p38"/>
          <p:cNvGrpSpPr/>
          <p:nvPr/>
        </p:nvGrpSpPr>
        <p:grpSpPr>
          <a:xfrm>
            <a:off x="0" y="-4997"/>
            <a:ext cx="2951479" cy="1631591"/>
            <a:chOff x="-6" y="8"/>
            <a:chExt cx="2951479" cy="1631591"/>
          </a:xfrm>
        </p:grpSpPr>
        <p:pic>
          <p:nvPicPr>
            <p:cNvPr id="484" name="Google Shape;484;p38"/>
            <p:cNvPicPr preferRelativeResize="0"/>
            <p:nvPr/>
          </p:nvPicPr>
          <p:blipFill rotWithShape="1">
            <a:blip r:embed="rId4">
              <a:alphaModFix/>
            </a:blip>
            <a:srcRect l="17266" t="-5104" b="30035"/>
            <a:stretch/>
          </p:blipFill>
          <p:spPr>
            <a:xfrm rot="10800000">
              <a:off x="1381134" y="22"/>
              <a:ext cx="1570338" cy="132774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5" name="Google Shape;485;p38"/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1009524" y="15842"/>
              <a:ext cx="1507329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6" name="Google Shape;486;p38"/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 rot="10800000">
              <a:off x="-2" y="15839"/>
              <a:ext cx="1990195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7" name="Google Shape;487;p38"/>
            <p:cNvPicPr preferRelativeResize="0"/>
            <p:nvPr/>
          </p:nvPicPr>
          <p:blipFill rotWithShape="1">
            <a:blip r:embed="rId4">
              <a:alphaModFix/>
            </a:blip>
            <a:srcRect l="5516" t="-5104" r="37551" b="30035"/>
            <a:stretch/>
          </p:blipFill>
          <p:spPr>
            <a:xfrm rot="10800000">
              <a:off x="2735" y="28"/>
              <a:ext cx="1327977" cy="16315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8" name="Google Shape;488;p38"/>
            <p:cNvPicPr preferRelativeResize="0"/>
            <p:nvPr/>
          </p:nvPicPr>
          <p:blipFill rotWithShape="1">
            <a:blip r:embed="rId4">
              <a:alphaModFix/>
            </a:blip>
            <a:srcRect l="5517" t="-5104" b="30035"/>
            <a:stretch/>
          </p:blipFill>
          <p:spPr>
            <a:xfrm rot="10800000">
              <a:off x="225904" y="9"/>
              <a:ext cx="1409571" cy="10436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9" name="Google Shape;489;p38"/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728472" y="11426"/>
              <a:ext cx="1087696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0" name="Google Shape;490;p38"/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 rot="10800000">
              <a:off x="-6" y="11423"/>
              <a:ext cx="1436134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1" name="Google Shape;491;p38"/>
            <p:cNvPicPr preferRelativeResize="0"/>
            <p:nvPr/>
          </p:nvPicPr>
          <p:blipFill rotWithShape="1">
            <a:blip r:embed="rId4">
              <a:alphaModFix/>
            </a:blip>
            <a:srcRect l="5518" t="-5104" r="50852" b="30035"/>
            <a:stretch/>
          </p:blipFill>
          <p:spPr>
            <a:xfrm rot="10800000">
              <a:off x="225912" y="12"/>
              <a:ext cx="734332" cy="11774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2" name="Google Shape;492;p38"/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10800000">
              <a:off x="1907241" y="27"/>
              <a:ext cx="531119" cy="24526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3" name="Google Shape;493;p38"/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10800000">
              <a:off x="723568" y="25"/>
              <a:ext cx="1266634" cy="58490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4" name="Google Shape;494;p38"/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447974" y="8"/>
              <a:ext cx="892023" cy="49482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9966BE4-97F2-AA54-5AD0-AAD307B03EDB}"/>
              </a:ext>
            </a:extLst>
          </p:cNvPr>
          <p:cNvSpPr txBox="1"/>
          <p:nvPr/>
        </p:nvSpPr>
        <p:spPr>
          <a:xfrm>
            <a:off x="640082" y="262071"/>
            <a:ext cx="7503520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1200"/>
              </a:spcAft>
            </a:pPr>
            <a:r>
              <a:rPr lang="en-GB" sz="3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Introduction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Dr. Dana Hart, a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well-known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AI and robotics scientist, disappeared mysteriously after raising ethical concerns about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usage of AI in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military. As a Senior Engineer at NovaTech, she was recognised for opposing immoral AI usage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from her LinkedIn journal article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0" marR="0" algn="just"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investigation investigating her disappearance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seek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to answer the following questions: </a:t>
            </a:r>
          </a:p>
          <a:p>
            <a:pPr marL="342900" marR="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caused her disappearance? </a:t>
            </a:r>
          </a:p>
          <a:p>
            <a:pPr marL="342900" marR="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Her ethical view of artificial intelligence may have contributed to her possible threats. Is this possible? </a:t>
            </a:r>
          </a:p>
          <a:p>
            <a:pPr marL="342900" marR="0" indent="-342900" algn="just">
              <a:spcAft>
                <a:spcPts val="12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 there any evidence that NovaTech or another entity was involved in her disappearance?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5">
          <a:extLst>
            <a:ext uri="{FF2B5EF4-FFF2-40B4-BE49-F238E27FC236}">
              <a16:creationId xmlns:a16="http://schemas.microsoft.com/office/drawing/2014/main" id="{0A79E86A-D272-B66C-4F66-D29E9AA4F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2" name="Google Shape;472;p38">
            <a:extLst>
              <a:ext uri="{FF2B5EF4-FFF2-40B4-BE49-F238E27FC236}">
                <a16:creationId xmlns:a16="http://schemas.microsoft.com/office/drawing/2014/main" id="{E065EF79-C562-0B7F-F85F-8E0542D146D4}"/>
              </a:ext>
            </a:extLst>
          </p:cNvPr>
          <p:cNvGrpSpPr/>
          <p:nvPr/>
        </p:nvGrpSpPr>
        <p:grpSpPr>
          <a:xfrm>
            <a:off x="6626988" y="3511908"/>
            <a:ext cx="2516860" cy="1631591"/>
            <a:chOff x="6626988" y="3511908"/>
            <a:chExt cx="2516860" cy="1631591"/>
          </a:xfrm>
        </p:grpSpPr>
        <p:pic>
          <p:nvPicPr>
            <p:cNvPr id="473" name="Google Shape;473;p38">
              <a:extLst>
                <a:ext uri="{FF2B5EF4-FFF2-40B4-BE49-F238E27FC236}">
                  <a16:creationId xmlns:a16="http://schemas.microsoft.com/office/drawing/2014/main" id="{C0F7D5B8-41C0-CDE5-2A91-A906824EE1F9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6626988" y="4291573"/>
              <a:ext cx="1507329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4" name="Google Shape;474;p38">
              <a:extLst>
                <a:ext uri="{FF2B5EF4-FFF2-40B4-BE49-F238E27FC236}">
                  <a16:creationId xmlns:a16="http://schemas.microsoft.com/office/drawing/2014/main" id="{46A11A1E-B060-8248-71D7-55BF675154DE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>
              <a:off x="7153648" y="4291577"/>
              <a:ext cx="1990195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5" name="Google Shape;475;p38">
              <a:extLst>
                <a:ext uri="{FF2B5EF4-FFF2-40B4-BE49-F238E27FC236}">
                  <a16:creationId xmlns:a16="http://schemas.microsoft.com/office/drawing/2014/main" id="{4EB07E8D-2108-0458-B238-CC17EBEC11E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6" t="-5104" r="37551" b="30035"/>
            <a:stretch/>
          </p:blipFill>
          <p:spPr>
            <a:xfrm>
              <a:off x="7813129" y="3511908"/>
              <a:ext cx="1327977" cy="16315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6" name="Google Shape;476;p38">
              <a:extLst>
                <a:ext uri="{FF2B5EF4-FFF2-40B4-BE49-F238E27FC236}">
                  <a16:creationId xmlns:a16="http://schemas.microsoft.com/office/drawing/2014/main" id="{625B9FAA-F853-C689-E428-D9129767DC18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7" t="-5104" b="30035"/>
            <a:stretch/>
          </p:blipFill>
          <p:spPr>
            <a:xfrm>
              <a:off x="7508365" y="4099843"/>
              <a:ext cx="1409571" cy="10436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7" name="Google Shape;477;p38">
              <a:extLst>
                <a:ext uri="{FF2B5EF4-FFF2-40B4-BE49-F238E27FC236}">
                  <a16:creationId xmlns:a16="http://schemas.microsoft.com/office/drawing/2014/main" id="{1689FEE1-0D29-CCFA-9B20-FD832AAE8F7B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7327672" y="4528710"/>
              <a:ext cx="1087696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8" name="Google Shape;478;p38">
              <a:extLst>
                <a:ext uri="{FF2B5EF4-FFF2-40B4-BE49-F238E27FC236}">
                  <a16:creationId xmlns:a16="http://schemas.microsoft.com/office/drawing/2014/main" id="{4D9EFE85-D60A-C4C2-BA24-6488E9533B0E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>
              <a:off x="7707713" y="4528712"/>
              <a:ext cx="1436134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9" name="Google Shape;479;p38">
              <a:extLst>
                <a:ext uri="{FF2B5EF4-FFF2-40B4-BE49-F238E27FC236}">
                  <a16:creationId xmlns:a16="http://schemas.microsoft.com/office/drawing/2014/main" id="{389BD5FA-2E3F-9319-4B99-8E1508C80036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8" t="-5104" r="50852" b="30035"/>
            <a:stretch/>
          </p:blipFill>
          <p:spPr>
            <a:xfrm>
              <a:off x="8183597" y="3966058"/>
              <a:ext cx="734332" cy="11774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0" name="Google Shape;480;p38">
              <a:extLst>
                <a:ext uri="{FF2B5EF4-FFF2-40B4-BE49-F238E27FC236}">
                  <a16:creationId xmlns:a16="http://schemas.microsoft.com/office/drawing/2014/main" id="{A7BA023D-482E-D076-B072-E9DE8049CBC5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>
              <a:off x="8229831" y="4721393"/>
              <a:ext cx="914010" cy="4221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1" name="Google Shape;481;p38">
              <a:extLst>
                <a:ext uri="{FF2B5EF4-FFF2-40B4-BE49-F238E27FC236}">
                  <a16:creationId xmlns:a16="http://schemas.microsoft.com/office/drawing/2014/main" id="{27253DE6-8353-2B21-3C72-E94B3E84CF4E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>
              <a:off x="6705481" y="4898219"/>
              <a:ext cx="531119" cy="24526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2" name="Google Shape;482;p38">
              <a:extLst>
                <a:ext uri="{FF2B5EF4-FFF2-40B4-BE49-F238E27FC236}">
                  <a16:creationId xmlns:a16="http://schemas.microsoft.com/office/drawing/2014/main" id="{007CD8F9-07DB-25D2-2137-CEDE9B566BE3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7803844" y="4648674"/>
              <a:ext cx="892023" cy="49482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83" name="Google Shape;483;p38">
            <a:extLst>
              <a:ext uri="{FF2B5EF4-FFF2-40B4-BE49-F238E27FC236}">
                <a16:creationId xmlns:a16="http://schemas.microsoft.com/office/drawing/2014/main" id="{74E21032-D8EA-3DDC-AEFB-417B660B64DD}"/>
              </a:ext>
            </a:extLst>
          </p:cNvPr>
          <p:cNvGrpSpPr/>
          <p:nvPr/>
        </p:nvGrpSpPr>
        <p:grpSpPr>
          <a:xfrm>
            <a:off x="0" y="-4997"/>
            <a:ext cx="2951479" cy="1631591"/>
            <a:chOff x="-6" y="8"/>
            <a:chExt cx="2951479" cy="1631591"/>
          </a:xfrm>
        </p:grpSpPr>
        <p:pic>
          <p:nvPicPr>
            <p:cNvPr id="484" name="Google Shape;484;p38">
              <a:extLst>
                <a:ext uri="{FF2B5EF4-FFF2-40B4-BE49-F238E27FC236}">
                  <a16:creationId xmlns:a16="http://schemas.microsoft.com/office/drawing/2014/main" id="{31F78B75-BEB1-639E-112D-9DA3459D190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7266" t="-5104" b="30035"/>
            <a:stretch/>
          </p:blipFill>
          <p:spPr>
            <a:xfrm rot="10800000">
              <a:off x="1381134" y="22"/>
              <a:ext cx="1570338" cy="132774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5" name="Google Shape;485;p38">
              <a:extLst>
                <a:ext uri="{FF2B5EF4-FFF2-40B4-BE49-F238E27FC236}">
                  <a16:creationId xmlns:a16="http://schemas.microsoft.com/office/drawing/2014/main" id="{B5DD483A-2D0D-617C-A28B-90ACC17BA63E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1009524" y="15842"/>
              <a:ext cx="1507329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6" name="Google Shape;486;p38">
              <a:extLst>
                <a:ext uri="{FF2B5EF4-FFF2-40B4-BE49-F238E27FC236}">
                  <a16:creationId xmlns:a16="http://schemas.microsoft.com/office/drawing/2014/main" id="{39C4D1DA-7D94-3E82-4C40-AE04C55B1F14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 rot="10800000">
              <a:off x="-2" y="15839"/>
              <a:ext cx="1990195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7" name="Google Shape;487;p38">
              <a:extLst>
                <a:ext uri="{FF2B5EF4-FFF2-40B4-BE49-F238E27FC236}">
                  <a16:creationId xmlns:a16="http://schemas.microsoft.com/office/drawing/2014/main" id="{0AAF04C1-62AD-9211-F31E-D4C96B40AAF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6" t="-5104" r="37551" b="30035"/>
            <a:stretch/>
          </p:blipFill>
          <p:spPr>
            <a:xfrm rot="10800000">
              <a:off x="2735" y="28"/>
              <a:ext cx="1327977" cy="16315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8" name="Google Shape;488;p38">
              <a:extLst>
                <a:ext uri="{FF2B5EF4-FFF2-40B4-BE49-F238E27FC236}">
                  <a16:creationId xmlns:a16="http://schemas.microsoft.com/office/drawing/2014/main" id="{A80C7AFD-1236-CE29-6C38-7F90C4332FED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7" t="-5104" b="30035"/>
            <a:stretch/>
          </p:blipFill>
          <p:spPr>
            <a:xfrm rot="10800000">
              <a:off x="225904" y="9"/>
              <a:ext cx="1409571" cy="10436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9" name="Google Shape;489;p38">
              <a:extLst>
                <a:ext uri="{FF2B5EF4-FFF2-40B4-BE49-F238E27FC236}">
                  <a16:creationId xmlns:a16="http://schemas.microsoft.com/office/drawing/2014/main" id="{DD25ED7F-022A-046B-CFE3-BDA81A31BD6E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728472" y="11426"/>
              <a:ext cx="1087696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0" name="Google Shape;490;p38">
              <a:extLst>
                <a:ext uri="{FF2B5EF4-FFF2-40B4-BE49-F238E27FC236}">
                  <a16:creationId xmlns:a16="http://schemas.microsoft.com/office/drawing/2014/main" id="{170E1F1E-4A87-C085-3D51-40C608A1B777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 rot="10800000">
              <a:off x="-6" y="11423"/>
              <a:ext cx="1436134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1" name="Google Shape;491;p38">
              <a:extLst>
                <a:ext uri="{FF2B5EF4-FFF2-40B4-BE49-F238E27FC236}">
                  <a16:creationId xmlns:a16="http://schemas.microsoft.com/office/drawing/2014/main" id="{9C860E4A-473C-7460-CE01-DBEAE5EFEE37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8" t="-5104" r="50852" b="30035"/>
            <a:stretch/>
          </p:blipFill>
          <p:spPr>
            <a:xfrm rot="10800000">
              <a:off x="225912" y="12"/>
              <a:ext cx="734332" cy="11774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2" name="Google Shape;492;p38">
              <a:extLst>
                <a:ext uri="{FF2B5EF4-FFF2-40B4-BE49-F238E27FC236}">
                  <a16:creationId xmlns:a16="http://schemas.microsoft.com/office/drawing/2014/main" id="{5AA55922-7F2D-FEA2-83FF-28BBE6CD5823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10800000">
              <a:off x="1907241" y="27"/>
              <a:ext cx="531119" cy="24526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3" name="Google Shape;493;p38">
              <a:extLst>
                <a:ext uri="{FF2B5EF4-FFF2-40B4-BE49-F238E27FC236}">
                  <a16:creationId xmlns:a16="http://schemas.microsoft.com/office/drawing/2014/main" id="{DCB5D54E-A3A6-4BA7-0053-1912B58C2488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10800000">
              <a:off x="723568" y="25"/>
              <a:ext cx="1266634" cy="58490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4" name="Google Shape;494;p38">
              <a:extLst>
                <a:ext uri="{FF2B5EF4-FFF2-40B4-BE49-F238E27FC236}">
                  <a16:creationId xmlns:a16="http://schemas.microsoft.com/office/drawing/2014/main" id="{28B4FFE2-98FF-64C2-6441-8923B722467A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447974" y="8"/>
              <a:ext cx="892023" cy="49482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1CCFD73-C5AA-C72A-6867-28226EC46DDE}"/>
              </a:ext>
            </a:extLst>
          </p:cNvPr>
          <p:cNvSpPr txBox="1"/>
          <p:nvPr/>
        </p:nvSpPr>
        <p:spPr>
          <a:xfrm>
            <a:off x="493383" y="581934"/>
            <a:ext cx="815723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1200"/>
              </a:spcAft>
            </a:pPr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Evidence and Analysis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Dr. Hart expressed worries about NovaTech's leadership and secret AI programs in the weeks leading up to her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disappearance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Her emails show that she opposed artificial intelligence-driven monitoring and military decision-making, claiming they violated human rights.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NovaTech headquarters surveillance footage showed Dr. Hart and an unnamed person having a heated confrontation. The event happened before Dr. Hart disappeared.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She was also threatened by anonymous people to stop exploring unethical AI use. </a:t>
            </a:r>
          </a:p>
        </p:txBody>
      </p:sp>
    </p:spTree>
    <p:extLst>
      <p:ext uri="{BB962C8B-B14F-4D97-AF65-F5344CB8AC3E}">
        <p14:creationId xmlns:p14="http://schemas.microsoft.com/office/powerpoint/2010/main" val="2788541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5">
          <a:extLst>
            <a:ext uri="{FF2B5EF4-FFF2-40B4-BE49-F238E27FC236}">
              <a16:creationId xmlns:a16="http://schemas.microsoft.com/office/drawing/2014/main" id="{3377D16B-75DA-C099-4184-2463F06EFE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2" name="Google Shape;472;p38">
            <a:extLst>
              <a:ext uri="{FF2B5EF4-FFF2-40B4-BE49-F238E27FC236}">
                <a16:creationId xmlns:a16="http://schemas.microsoft.com/office/drawing/2014/main" id="{C1ABBEBC-1183-048E-2730-340FD523C44A}"/>
              </a:ext>
            </a:extLst>
          </p:cNvPr>
          <p:cNvGrpSpPr/>
          <p:nvPr/>
        </p:nvGrpSpPr>
        <p:grpSpPr>
          <a:xfrm>
            <a:off x="6626988" y="3511908"/>
            <a:ext cx="2516860" cy="1631591"/>
            <a:chOff x="6626988" y="3511908"/>
            <a:chExt cx="2516860" cy="1631591"/>
          </a:xfrm>
        </p:grpSpPr>
        <p:pic>
          <p:nvPicPr>
            <p:cNvPr id="473" name="Google Shape;473;p38">
              <a:extLst>
                <a:ext uri="{FF2B5EF4-FFF2-40B4-BE49-F238E27FC236}">
                  <a16:creationId xmlns:a16="http://schemas.microsoft.com/office/drawing/2014/main" id="{748CE302-CC43-2694-C9E5-B45EB30EF51D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6626988" y="4291573"/>
              <a:ext cx="1507329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4" name="Google Shape;474;p38">
              <a:extLst>
                <a:ext uri="{FF2B5EF4-FFF2-40B4-BE49-F238E27FC236}">
                  <a16:creationId xmlns:a16="http://schemas.microsoft.com/office/drawing/2014/main" id="{EDD76DA2-46DF-3BCA-9204-E74CB0C52C36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>
              <a:off x="7153648" y="4291577"/>
              <a:ext cx="1990195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5" name="Google Shape;475;p38">
              <a:extLst>
                <a:ext uri="{FF2B5EF4-FFF2-40B4-BE49-F238E27FC236}">
                  <a16:creationId xmlns:a16="http://schemas.microsoft.com/office/drawing/2014/main" id="{95E29BC2-A7C4-02E5-961E-0D4DA4DBF7AA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6" t="-5104" r="37551" b="30035"/>
            <a:stretch/>
          </p:blipFill>
          <p:spPr>
            <a:xfrm>
              <a:off x="7813129" y="3511908"/>
              <a:ext cx="1327977" cy="16315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6" name="Google Shape;476;p38">
              <a:extLst>
                <a:ext uri="{FF2B5EF4-FFF2-40B4-BE49-F238E27FC236}">
                  <a16:creationId xmlns:a16="http://schemas.microsoft.com/office/drawing/2014/main" id="{6DF572BC-2E01-D39C-3F94-EAF550FCB7B2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7" t="-5104" b="30035"/>
            <a:stretch/>
          </p:blipFill>
          <p:spPr>
            <a:xfrm>
              <a:off x="7508365" y="4099843"/>
              <a:ext cx="1409571" cy="10436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7" name="Google Shape;477;p38">
              <a:extLst>
                <a:ext uri="{FF2B5EF4-FFF2-40B4-BE49-F238E27FC236}">
                  <a16:creationId xmlns:a16="http://schemas.microsoft.com/office/drawing/2014/main" id="{90C85572-9E38-ADFD-7F38-10C180C64A08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7327672" y="4528710"/>
              <a:ext cx="1087696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8" name="Google Shape;478;p38">
              <a:extLst>
                <a:ext uri="{FF2B5EF4-FFF2-40B4-BE49-F238E27FC236}">
                  <a16:creationId xmlns:a16="http://schemas.microsoft.com/office/drawing/2014/main" id="{BF61C0A3-B620-83B5-C7B8-7B3944546C09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>
              <a:off x="7707713" y="4528712"/>
              <a:ext cx="1436134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9" name="Google Shape;479;p38">
              <a:extLst>
                <a:ext uri="{FF2B5EF4-FFF2-40B4-BE49-F238E27FC236}">
                  <a16:creationId xmlns:a16="http://schemas.microsoft.com/office/drawing/2014/main" id="{D7D419D5-41A7-E785-1F5B-8595D0E43D84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8" t="-5104" r="50852" b="30035"/>
            <a:stretch/>
          </p:blipFill>
          <p:spPr>
            <a:xfrm>
              <a:off x="8183597" y="3966058"/>
              <a:ext cx="734332" cy="11774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0" name="Google Shape;480;p38">
              <a:extLst>
                <a:ext uri="{FF2B5EF4-FFF2-40B4-BE49-F238E27FC236}">
                  <a16:creationId xmlns:a16="http://schemas.microsoft.com/office/drawing/2014/main" id="{E417DF7E-82CE-39E8-20DE-96AA055292DA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>
              <a:off x="8229831" y="4721393"/>
              <a:ext cx="914010" cy="4221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1" name="Google Shape;481;p38">
              <a:extLst>
                <a:ext uri="{FF2B5EF4-FFF2-40B4-BE49-F238E27FC236}">
                  <a16:creationId xmlns:a16="http://schemas.microsoft.com/office/drawing/2014/main" id="{D65BBEE2-76CC-EB23-1F69-6CCCC733BC4C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>
              <a:off x="6705481" y="4898219"/>
              <a:ext cx="531119" cy="24526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2" name="Google Shape;482;p38">
              <a:extLst>
                <a:ext uri="{FF2B5EF4-FFF2-40B4-BE49-F238E27FC236}">
                  <a16:creationId xmlns:a16="http://schemas.microsoft.com/office/drawing/2014/main" id="{18CF6F52-51EB-2BD8-BECC-6ED2D3AF29A1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7803844" y="4648674"/>
              <a:ext cx="892023" cy="49482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83" name="Google Shape;483;p38">
            <a:extLst>
              <a:ext uri="{FF2B5EF4-FFF2-40B4-BE49-F238E27FC236}">
                <a16:creationId xmlns:a16="http://schemas.microsoft.com/office/drawing/2014/main" id="{AF469556-4F46-2D86-7340-5BE5CDCC7544}"/>
              </a:ext>
            </a:extLst>
          </p:cNvPr>
          <p:cNvGrpSpPr/>
          <p:nvPr/>
        </p:nvGrpSpPr>
        <p:grpSpPr>
          <a:xfrm>
            <a:off x="0" y="-4997"/>
            <a:ext cx="2951479" cy="1631591"/>
            <a:chOff x="-6" y="8"/>
            <a:chExt cx="2951479" cy="1631591"/>
          </a:xfrm>
        </p:grpSpPr>
        <p:pic>
          <p:nvPicPr>
            <p:cNvPr id="484" name="Google Shape;484;p38">
              <a:extLst>
                <a:ext uri="{FF2B5EF4-FFF2-40B4-BE49-F238E27FC236}">
                  <a16:creationId xmlns:a16="http://schemas.microsoft.com/office/drawing/2014/main" id="{818E7ECC-BC78-6352-E00D-2680A3104A86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7266" t="-5104" b="30035"/>
            <a:stretch/>
          </p:blipFill>
          <p:spPr>
            <a:xfrm rot="10800000">
              <a:off x="1381134" y="22"/>
              <a:ext cx="1570338" cy="132774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5" name="Google Shape;485;p38">
              <a:extLst>
                <a:ext uri="{FF2B5EF4-FFF2-40B4-BE49-F238E27FC236}">
                  <a16:creationId xmlns:a16="http://schemas.microsoft.com/office/drawing/2014/main" id="{97DA282B-D51F-4862-00A0-04F2D234EC10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1009524" y="15842"/>
              <a:ext cx="1507329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6" name="Google Shape;486;p38">
              <a:extLst>
                <a:ext uri="{FF2B5EF4-FFF2-40B4-BE49-F238E27FC236}">
                  <a16:creationId xmlns:a16="http://schemas.microsoft.com/office/drawing/2014/main" id="{75970236-D484-F6AF-7C9E-CD3546D09C5E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 rot="10800000">
              <a:off x="-2" y="15839"/>
              <a:ext cx="1990195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7" name="Google Shape;487;p38">
              <a:extLst>
                <a:ext uri="{FF2B5EF4-FFF2-40B4-BE49-F238E27FC236}">
                  <a16:creationId xmlns:a16="http://schemas.microsoft.com/office/drawing/2014/main" id="{92B94A88-1738-AF2E-B1AD-045D3F3D0D0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6" t="-5104" r="37551" b="30035"/>
            <a:stretch/>
          </p:blipFill>
          <p:spPr>
            <a:xfrm rot="10800000">
              <a:off x="2735" y="28"/>
              <a:ext cx="1327977" cy="16315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8" name="Google Shape;488;p38">
              <a:extLst>
                <a:ext uri="{FF2B5EF4-FFF2-40B4-BE49-F238E27FC236}">
                  <a16:creationId xmlns:a16="http://schemas.microsoft.com/office/drawing/2014/main" id="{50CA4388-9AC9-5A03-6151-8B3A234466C2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7" t="-5104" b="30035"/>
            <a:stretch/>
          </p:blipFill>
          <p:spPr>
            <a:xfrm rot="10800000">
              <a:off x="225904" y="9"/>
              <a:ext cx="1409571" cy="10436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9" name="Google Shape;489;p38">
              <a:extLst>
                <a:ext uri="{FF2B5EF4-FFF2-40B4-BE49-F238E27FC236}">
                  <a16:creationId xmlns:a16="http://schemas.microsoft.com/office/drawing/2014/main" id="{A8DCB29E-AC9F-5C20-BBFD-1653B508A8FE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728472" y="11426"/>
              <a:ext cx="1087696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0" name="Google Shape;490;p38">
              <a:extLst>
                <a:ext uri="{FF2B5EF4-FFF2-40B4-BE49-F238E27FC236}">
                  <a16:creationId xmlns:a16="http://schemas.microsoft.com/office/drawing/2014/main" id="{87BBEFFE-4AD3-9285-9CFB-5111A9FE197C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 rot="10800000">
              <a:off x="-6" y="11423"/>
              <a:ext cx="1436134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1" name="Google Shape;491;p38">
              <a:extLst>
                <a:ext uri="{FF2B5EF4-FFF2-40B4-BE49-F238E27FC236}">
                  <a16:creationId xmlns:a16="http://schemas.microsoft.com/office/drawing/2014/main" id="{DDFCF28B-76DA-DDAC-9871-637C87A4836A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8" t="-5104" r="50852" b="30035"/>
            <a:stretch/>
          </p:blipFill>
          <p:spPr>
            <a:xfrm rot="10800000">
              <a:off x="225912" y="12"/>
              <a:ext cx="734332" cy="11774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2" name="Google Shape;492;p38">
              <a:extLst>
                <a:ext uri="{FF2B5EF4-FFF2-40B4-BE49-F238E27FC236}">
                  <a16:creationId xmlns:a16="http://schemas.microsoft.com/office/drawing/2014/main" id="{ED489496-F728-3545-6021-494E8AFE32F7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10800000">
              <a:off x="1907241" y="27"/>
              <a:ext cx="531119" cy="24526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3" name="Google Shape;493;p38">
              <a:extLst>
                <a:ext uri="{FF2B5EF4-FFF2-40B4-BE49-F238E27FC236}">
                  <a16:creationId xmlns:a16="http://schemas.microsoft.com/office/drawing/2014/main" id="{45DDA8DC-01DD-787C-49EC-1D529767BACE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10800000">
              <a:off x="723568" y="25"/>
              <a:ext cx="1266634" cy="58490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4" name="Google Shape;494;p38">
              <a:extLst>
                <a:ext uri="{FF2B5EF4-FFF2-40B4-BE49-F238E27FC236}">
                  <a16:creationId xmlns:a16="http://schemas.microsoft.com/office/drawing/2014/main" id="{71805916-A501-755A-BF76-C80207720CBD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447974" y="8"/>
              <a:ext cx="892023" cy="49482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416399B-C2B3-2E06-22FD-214D7BBA9E56}"/>
              </a:ext>
            </a:extLst>
          </p:cNvPr>
          <p:cNvSpPr txBox="1"/>
          <p:nvPr/>
        </p:nvSpPr>
        <p:spPr>
          <a:xfrm>
            <a:off x="637521" y="862608"/>
            <a:ext cx="7868958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1200"/>
              </a:spcAft>
            </a:pPr>
            <a:r>
              <a:rPr lang="en-GB" sz="3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Theories and Conclusions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One common argument is that she was pressured by companies or other external forces to oppose immoral AI initiatives (Floridi and Taddeo, 2018).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Experts who have spoken out against company misconduct have faced attacks, threats, and even more extreme violence.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If she had planned to expose NovaTech, major stakeholders may have intervened to discourage her (Yang, Chen and Huang, 2018).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unknown person in the CCTV tape may have helped conceal her findings. </a:t>
            </a:r>
          </a:p>
        </p:txBody>
      </p:sp>
    </p:spTree>
    <p:extLst>
      <p:ext uri="{BB962C8B-B14F-4D97-AF65-F5344CB8AC3E}">
        <p14:creationId xmlns:p14="http://schemas.microsoft.com/office/powerpoint/2010/main" val="2820174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5">
          <a:extLst>
            <a:ext uri="{FF2B5EF4-FFF2-40B4-BE49-F238E27FC236}">
              <a16:creationId xmlns:a16="http://schemas.microsoft.com/office/drawing/2014/main" id="{69926B04-2EAD-5619-117E-945CB24124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2" name="Google Shape;472;p38">
            <a:extLst>
              <a:ext uri="{FF2B5EF4-FFF2-40B4-BE49-F238E27FC236}">
                <a16:creationId xmlns:a16="http://schemas.microsoft.com/office/drawing/2014/main" id="{7BD5BAB2-CBBD-417A-E2B6-1F6F39755BF7}"/>
              </a:ext>
            </a:extLst>
          </p:cNvPr>
          <p:cNvGrpSpPr/>
          <p:nvPr/>
        </p:nvGrpSpPr>
        <p:grpSpPr>
          <a:xfrm>
            <a:off x="6626988" y="3511908"/>
            <a:ext cx="2516860" cy="1631591"/>
            <a:chOff x="6626988" y="3511908"/>
            <a:chExt cx="2516860" cy="1631591"/>
          </a:xfrm>
        </p:grpSpPr>
        <p:pic>
          <p:nvPicPr>
            <p:cNvPr id="473" name="Google Shape;473;p38">
              <a:extLst>
                <a:ext uri="{FF2B5EF4-FFF2-40B4-BE49-F238E27FC236}">
                  <a16:creationId xmlns:a16="http://schemas.microsoft.com/office/drawing/2014/main" id="{BD015D56-8DCB-7237-FB05-121EC9D20206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6626988" y="4291573"/>
              <a:ext cx="1507329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4" name="Google Shape;474;p38">
              <a:extLst>
                <a:ext uri="{FF2B5EF4-FFF2-40B4-BE49-F238E27FC236}">
                  <a16:creationId xmlns:a16="http://schemas.microsoft.com/office/drawing/2014/main" id="{36E98F35-A7A7-A95D-2E11-FE70EB144A56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>
              <a:off x="7153648" y="4291577"/>
              <a:ext cx="1990195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5" name="Google Shape;475;p38">
              <a:extLst>
                <a:ext uri="{FF2B5EF4-FFF2-40B4-BE49-F238E27FC236}">
                  <a16:creationId xmlns:a16="http://schemas.microsoft.com/office/drawing/2014/main" id="{F8A5E597-EEC7-41A3-4173-22BDD9FE82F3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6" t="-5104" r="37551" b="30035"/>
            <a:stretch/>
          </p:blipFill>
          <p:spPr>
            <a:xfrm>
              <a:off x="7813129" y="3511908"/>
              <a:ext cx="1327977" cy="16315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6" name="Google Shape;476;p38">
              <a:extLst>
                <a:ext uri="{FF2B5EF4-FFF2-40B4-BE49-F238E27FC236}">
                  <a16:creationId xmlns:a16="http://schemas.microsoft.com/office/drawing/2014/main" id="{D80B0361-FF66-9232-39E8-0BF1D3E3D31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7" t="-5104" b="30035"/>
            <a:stretch/>
          </p:blipFill>
          <p:spPr>
            <a:xfrm>
              <a:off x="7508365" y="4099843"/>
              <a:ext cx="1409571" cy="10436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7" name="Google Shape;477;p38">
              <a:extLst>
                <a:ext uri="{FF2B5EF4-FFF2-40B4-BE49-F238E27FC236}">
                  <a16:creationId xmlns:a16="http://schemas.microsoft.com/office/drawing/2014/main" id="{DAC248C7-3029-C34A-FBEC-6C8B6221BACE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7327672" y="4528710"/>
              <a:ext cx="1087696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8" name="Google Shape;478;p38">
              <a:extLst>
                <a:ext uri="{FF2B5EF4-FFF2-40B4-BE49-F238E27FC236}">
                  <a16:creationId xmlns:a16="http://schemas.microsoft.com/office/drawing/2014/main" id="{9D0090E4-FD40-8167-0735-A619E9BA4656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>
              <a:off x="7707713" y="4528712"/>
              <a:ext cx="1436134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9" name="Google Shape;479;p38">
              <a:extLst>
                <a:ext uri="{FF2B5EF4-FFF2-40B4-BE49-F238E27FC236}">
                  <a16:creationId xmlns:a16="http://schemas.microsoft.com/office/drawing/2014/main" id="{5F2ABCE9-60D4-8EF3-5579-CFFD679EAABE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8" t="-5104" r="50852" b="30035"/>
            <a:stretch/>
          </p:blipFill>
          <p:spPr>
            <a:xfrm>
              <a:off x="8183597" y="3966058"/>
              <a:ext cx="734332" cy="11774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0" name="Google Shape;480;p38">
              <a:extLst>
                <a:ext uri="{FF2B5EF4-FFF2-40B4-BE49-F238E27FC236}">
                  <a16:creationId xmlns:a16="http://schemas.microsoft.com/office/drawing/2014/main" id="{D523B67A-3BC9-31DD-B7DB-BB9C23BFAFC4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>
              <a:off x="8229831" y="4721393"/>
              <a:ext cx="914010" cy="42210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1" name="Google Shape;481;p38">
              <a:extLst>
                <a:ext uri="{FF2B5EF4-FFF2-40B4-BE49-F238E27FC236}">
                  <a16:creationId xmlns:a16="http://schemas.microsoft.com/office/drawing/2014/main" id="{CC0C091F-9652-34A6-C15F-F06269DA1F4C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>
              <a:off x="6705481" y="4898219"/>
              <a:ext cx="531119" cy="24526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2" name="Google Shape;482;p38">
              <a:extLst>
                <a:ext uri="{FF2B5EF4-FFF2-40B4-BE49-F238E27FC236}">
                  <a16:creationId xmlns:a16="http://schemas.microsoft.com/office/drawing/2014/main" id="{ACA8069D-5140-19B5-436C-5600E54EE325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>
              <a:off x="7803844" y="4648674"/>
              <a:ext cx="892023" cy="49482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83" name="Google Shape;483;p38">
            <a:extLst>
              <a:ext uri="{FF2B5EF4-FFF2-40B4-BE49-F238E27FC236}">
                <a16:creationId xmlns:a16="http://schemas.microsoft.com/office/drawing/2014/main" id="{17264652-2D50-4B42-BE33-7FF9288EC6DB}"/>
              </a:ext>
            </a:extLst>
          </p:cNvPr>
          <p:cNvGrpSpPr/>
          <p:nvPr/>
        </p:nvGrpSpPr>
        <p:grpSpPr>
          <a:xfrm>
            <a:off x="0" y="-4997"/>
            <a:ext cx="2951479" cy="1631591"/>
            <a:chOff x="-6" y="8"/>
            <a:chExt cx="2951479" cy="1631591"/>
          </a:xfrm>
        </p:grpSpPr>
        <p:pic>
          <p:nvPicPr>
            <p:cNvPr id="484" name="Google Shape;484;p38">
              <a:extLst>
                <a:ext uri="{FF2B5EF4-FFF2-40B4-BE49-F238E27FC236}">
                  <a16:creationId xmlns:a16="http://schemas.microsoft.com/office/drawing/2014/main" id="{516E4A4C-53E3-13F9-AC37-9A482B3D69D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7266" t="-5104" b="30035"/>
            <a:stretch/>
          </p:blipFill>
          <p:spPr>
            <a:xfrm rot="10800000">
              <a:off x="1381134" y="22"/>
              <a:ext cx="1570338" cy="132774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5" name="Google Shape;485;p38">
              <a:extLst>
                <a:ext uri="{FF2B5EF4-FFF2-40B4-BE49-F238E27FC236}">
                  <a16:creationId xmlns:a16="http://schemas.microsoft.com/office/drawing/2014/main" id="{39CDB9AD-D626-211A-979D-28E25E98B730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1009524" y="15842"/>
              <a:ext cx="1507329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6" name="Google Shape;486;p38">
              <a:extLst>
                <a:ext uri="{FF2B5EF4-FFF2-40B4-BE49-F238E27FC236}">
                  <a16:creationId xmlns:a16="http://schemas.microsoft.com/office/drawing/2014/main" id="{0A997D0F-15D1-DDF5-9952-D5338FE2DBC5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 rot="10800000">
              <a:off x="-2" y="15839"/>
              <a:ext cx="1990195" cy="83609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7" name="Google Shape;487;p38">
              <a:extLst>
                <a:ext uri="{FF2B5EF4-FFF2-40B4-BE49-F238E27FC236}">
                  <a16:creationId xmlns:a16="http://schemas.microsoft.com/office/drawing/2014/main" id="{DE430915-BCE4-FC4D-401D-20A16357E30F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6" t="-5104" r="37551" b="30035"/>
            <a:stretch/>
          </p:blipFill>
          <p:spPr>
            <a:xfrm rot="10800000">
              <a:off x="2735" y="28"/>
              <a:ext cx="1327977" cy="16315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8" name="Google Shape;488;p38">
              <a:extLst>
                <a:ext uri="{FF2B5EF4-FFF2-40B4-BE49-F238E27FC236}">
                  <a16:creationId xmlns:a16="http://schemas.microsoft.com/office/drawing/2014/main" id="{27621332-B31C-8009-4566-B6B094C18A95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7" t="-5104" b="30035"/>
            <a:stretch/>
          </p:blipFill>
          <p:spPr>
            <a:xfrm rot="10800000">
              <a:off x="225904" y="9"/>
              <a:ext cx="1409571" cy="104365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9" name="Google Shape;489;p38">
              <a:extLst>
                <a:ext uri="{FF2B5EF4-FFF2-40B4-BE49-F238E27FC236}">
                  <a16:creationId xmlns:a16="http://schemas.microsoft.com/office/drawing/2014/main" id="{98255FB6-0CEC-DBC4-B1C8-2CFBBF1E1ADC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728472" y="11426"/>
              <a:ext cx="1087696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0" name="Google Shape;490;p38">
              <a:extLst>
                <a:ext uri="{FF2B5EF4-FFF2-40B4-BE49-F238E27FC236}">
                  <a16:creationId xmlns:a16="http://schemas.microsoft.com/office/drawing/2014/main" id="{F0265D64-CEF4-5414-E6CB-022801E2F44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t="4102" b="50813"/>
            <a:stretch/>
          </p:blipFill>
          <p:spPr>
            <a:xfrm rot="10800000">
              <a:off x="-6" y="11423"/>
              <a:ext cx="1436134" cy="60337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1" name="Google Shape;491;p38">
              <a:extLst>
                <a:ext uri="{FF2B5EF4-FFF2-40B4-BE49-F238E27FC236}">
                  <a16:creationId xmlns:a16="http://schemas.microsoft.com/office/drawing/2014/main" id="{49011419-C8AF-6969-E389-F01F2579CA81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5518" t="-5104" r="50852" b="30035"/>
            <a:stretch/>
          </p:blipFill>
          <p:spPr>
            <a:xfrm rot="10800000">
              <a:off x="225912" y="12"/>
              <a:ext cx="734332" cy="11774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2" name="Google Shape;492;p38">
              <a:extLst>
                <a:ext uri="{FF2B5EF4-FFF2-40B4-BE49-F238E27FC236}">
                  <a16:creationId xmlns:a16="http://schemas.microsoft.com/office/drawing/2014/main" id="{B051F610-28F3-664F-7229-3BF8CC6B55A7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10800000">
              <a:off x="1907241" y="27"/>
              <a:ext cx="531119" cy="24526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3" name="Google Shape;493;p38">
              <a:extLst>
                <a:ext uri="{FF2B5EF4-FFF2-40B4-BE49-F238E27FC236}">
                  <a16:creationId xmlns:a16="http://schemas.microsoft.com/office/drawing/2014/main" id="{80AE66DA-CEEC-E6FC-C96C-5D8EE47F0FD3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10800000">
              <a:off x="723568" y="25"/>
              <a:ext cx="1266634" cy="58490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4" name="Google Shape;494;p38">
              <a:extLst>
                <a:ext uri="{FF2B5EF4-FFF2-40B4-BE49-F238E27FC236}">
                  <a16:creationId xmlns:a16="http://schemas.microsoft.com/office/drawing/2014/main" id="{E3429F90-88B1-B907-23AC-471533E4E544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1254" r="13011" b="50881"/>
            <a:stretch/>
          </p:blipFill>
          <p:spPr>
            <a:xfrm rot="10800000">
              <a:off x="447974" y="8"/>
              <a:ext cx="892023" cy="494826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D72F532-956B-373B-69B0-B6661449C097}"/>
              </a:ext>
            </a:extLst>
          </p:cNvPr>
          <p:cNvSpPr txBox="1"/>
          <p:nvPr/>
        </p:nvSpPr>
        <p:spPr>
          <a:xfrm>
            <a:off x="447980" y="544597"/>
            <a:ext cx="819435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Aft>
                <a:spcPts val="1200"/>
              </a:spcAft>
            </a:pPr>
            <a:r>
              <a:rPr lang="en-GB" sz="4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Reflection</a:t>
            </a:r>
            <a:endParaRPr lang="en-GB" sz="4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study showed that uncovering the truth in cases involving huge firms and sensitive technologies is difficult.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Because there was no direct proof linking NovaTech to Dr. Hart's disappearance, circumstantial evidence had to be investigated (Blanchard and Taddeo, 2023).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Deciphering her encrypted texts was difficult, demonstrating the complexity of digital forensics in modern investigations (Carlo, 2021). </a:t>
            </a:r>
          </a:p>
          <a:p>
            <a:pPr marL="285750" marR="0" indent="-285750" algn="just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One of the most important results of the inquiry is that whistleblowers in the artificial intelligence industry need better protection (Holland Michel, 2020). </a:t>
            </a:r>
          </a:p>
        </p:txBody>
      </p:sp>
    </p:spTree>
    <p:extLst>
      <p:ext uri="{BB962C8B-B14F-4D97-AF65-F5344CB8AC3E}">
        <p14:creationId xmlns:p14="http://schemas.microsoft.com/office/powerpoint/2010/main" val="4138673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665;p47">
            <a:extLst>
              <a:ext uri="{FF2B5EF4-FFF2-40B4-BE49-F238E27FC236}">
                <a16:creationId xmlns:a16="http://schemas.microsoft.com/office/drawing/2014/main" id="{1827E2AF-A3A0-4227-8072-D36B524BA7F7}"/>
              </a:ext>
            </a:extLst>
          </p:cNvPr>
          <p:cNvGrpSpPr/>
          <p:nvPr/>
        </p:nvGrpSpPr>
        <p:grpSpPr>
          <a:xfrm rot="10800000" flipH="1">
            <a:off x="13389" y="869378"/>
            <a:ext cx="1884794" cy="4096088"/>
            <a:chOff x="-22726" y="0"/>
            <a:chExt cx="2370810" cy="5152312"/>
          </a:xfrm>
        </p:grpSpPr>
        <p:pic>
          <p:nvPicPr>
            <p:cNvPr id="21" name="Google Shape;666;p47">
              <a:extLst>
                <a:ext uri="{FF2B5EF4-FFF2-40B4-BE49-F238E27FC236}">
                  <a16:creationId xmlns:a16="http://schemas.microsoft.com/office/drawing/2014/main" id="{9E7F15C5-8A6D-4C2D-B1B7-3FF5B4C10382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5517" t="-5104" b="30035"/>
            <a:stretch/>
          </p:blipFill>
          <p:spPr>
            <a:xfrm rot="5400000">
              <a:off x="-361014" y="877812"/>
              <a:ext cx="2605925" cy="19293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" name="Google Shape;667;p47">
              <a:extLst>
                <a:ext uri="{FF2B5EF4-FFF2-40B4-BE49-F238E27FC236}">
                  <a16:creationId xmlns:a16="http://schemas.microsoft.com/office/drawing/2014/main" id="{C1C13DD4-01D4-465D-A16A-E2B54F9BFF4F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1254" r="13011" b="50881"/>
            <a:stretch/>
          </p:blipFill>
          <p:spPr>
            <a:xfrm rot="5400000">
              <a:off x="-487394" y="1982825"/>
              <a:ext cx="2190249" cy="121489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" name="Google Shape;668;p47">
              <a:extLst>
                <a:ext uri="{FF2B5EF4-FFF2-40B4-BE49-F238E27FC236}">
                  <a16:creationId xmlns:a16="http://schemas.microsoft.com/office/drawing/2014/main" id="{112428CE-EBF2-4294-BCAD-2441E3EDF30A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t="4102" b="50813"/>
            <a:stretch/>
          </p:blipFill>
          <p:spPr>
            <a:xfrm rot="5400000">
              <a:off x="-838218" y="3098916"/>
              <a:ext cx="2891885" cy="121489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4" name="Google Shape;669;p47">
              <a:extLst>
                <a:ext uri="{FF2B5EF4-FFF2-40B4-BE49-F238E27FC236}">
                  <a16:creationId xmlns:a16="http://schemas.microsoft.com/office/drawing/2014/main" id="{5698B439-4D93-4B71-B10B-77EF159E6BB9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5516" t="-5104" r="37551" b="30035"/>
            <a:stretch/>
          </p:blipFill>
          <p:spPr>
            <a:xfrm rot="5400000">
              <a:off x="197874" y="2998120"/>
              <a:ext cx="1929638" cy="237078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5" name="Google Shape;670;p47">
              <a:extLst>
                <a:ext uri="{FF2B5EF4-FFF2-40B4-BE49-F238E27FC236}">
                  <a16:creationId xmlns:a16="http://schemas.microsoft.com/office/drawing/2014/main" id="{30579119-B030-49FC-ABEC-DF4FD2B05730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5517" t="-5104" b="30035"/>
            <a:stretch/>
          </p:blipFill>
          <p:spPr>
            <a:xfrm rot="5400000">
              <a:off x="-288575" y="3041699"/>
              <a:ext cx="2048200" cy="15165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6" name="Google Shape;671;p47">
              <a:extLst>
                <a:ext uri="{FF2B5EF4-FFF2-40B4-BE49-F238E27FC236}">
                  <a16:creationId xmlns:a16="http://schemas.microsoft.com/office/drawing/2014/main" id="{E08A5685-7B34-44EE-BE90-73B15C69BEAE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1254" r="13011" b="50881"/>
            <a:stretch/>
          </p:blipFill>
          <p:spPr>
            <a:xfrm rot="5400000">
              <a:off x="-358013" y="2865168"/>
              <a:ext cx="1580494" cy="87673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7" name="Google Shape;672;p47">
              <a:extLst>
                <a:ext uri="{FF2B5EF4-FFF2-40B4-BE49-F238E27FC236}">
                  <a16:creationId xmlns:a16="http://schemas.microsoft.com/office/drawing/2014/main" id="{EE398675-39C7-4717-B8E0-F34F54FE63F1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t="4102" b="50813"/>
            <a:stretch/>
          </p:blipFill>
          <p:spPr>
            <a:xfrm rot="5400000">
              <a:off x="-611169" y="3670544"/>
              <a:ext cx="2086798" cy="87673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8" name="Google Shape;673;p47">
              <a:extLst>
                <a:ext uri="{FF2B5EF4-FFF2-40B4-BE49-F238E27FC236}">
                  <a16:creationId xmlns:a16="http://schemas.microsoft.com/office/drawing/2014/main" id="{C003F55C-20E7-4120-AEEA-9D2200850CA6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5518" t="-5104" r="50852" b="30035"/>
            <a:stretch/>
          </p:blipFill>
          <p:spPr>
            <a:xfrm rot="5400000">
              <a:off x="299210" y="3435075"/>
              <a:ext cx="1067033" cy="17108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9" name="Google Shape;674;p47">
              <a:extLst>
                <a:ext uri="{FF2B5EF4-FFF2-40B4-BE49-F238E27FC236}">
                  <a16:creationId xmlns:a16="http://schemas.microsoft.com/office/drawing/2014/main" id="{15C567B3-556F-447F-908A-6855821FCBE1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-380108" y="4181573"/>
              <a:ext cx="1328116" cy="6133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0" name="Google Shape;675;p47">
              <a:extLst>
                <a:ext uri="{FF2B5EF4-FFF2-40B4-BE49-F238E27FC236}">
                  <a16:creationId xmlns:a16="http://schemas.microsoft.com/office/drawing/2014/main" id="{2A15F171-A747-4A86-B8B0-B1B7201D0454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168668" y="4181573"/>
              <a:ext cx="1328116" cy="6133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1" name="Google Shape;676;p47">
              <a:extLst>
                <a:ext uri="{FF2B5EF4-FFF2-40B4-BE49-F238E27FC236}">
                  <a16:creationId xmlns:a16="http://schemas.microsoft.com/office/drawing/2014/main" id="{9BADFA10-9520-4746-B9E3-F3ED7AFE7BB6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35435" t="1038" r="12098" b="47015"/>
            <a:stretch/>
          </p:blipFill>
          <p:spPr>
            <a:xfrm rot="5400000">
              <a:off x="-103713" y="81012"/>
              <a:ext cx="2091325" cy="19293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2" name="Google Shape;677;p47">
              <a:extLst>
                <a:ext uri="{FF2B5EF4-FFF2-40B4-BE49-F238E27FC236}">
                  <a16:creationId xmlns:a16="http://schemas.microsoft.com/office/drawing/2014/main" id="{762FC3C3-7267-4B53-ADD6-145E22A72ABF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-230383" y="1816890"/>
              <a:ext cx="771750" cy="35638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3" name="Google Shape;678;p47">
              <a:extLst>
                <a:ext uri="{FF2B5EF4-FFF2-40B4-BE49-F238E27FC236}">
                  <a16:creationId xmlns:a16="http://schemas.microsoft.com/office/drawing/2014/main" id="{AC6A96D8-2EB2-4166-AB11-11A7DD94B690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-517999" y="2755704"/>
              <a:ext cx="1840503" cy="84991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4" name="Google Shape;679;p47">
              <a:extLst>
                <a:ext uri="{FF2B5EF4-FFF2-40B4-BE49-F238E27FC236}">
                  <a16:creationId xmlns:a16="http://schemas.microsoft.com/office/drawing/2014/main" id="{93684C94-F45B-4FDD-9CF1-D7D705A60A78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1254" r="13011" b="50881"/>
            <a:stretch/>
          </p:blipFill>
          <p:spPr>
            <a:xfrm rot="5400000">
              <a:off x="-311303" y="3493776"/>
              <a:ext cx="1296169" cy="71901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5" name="Google Shape;680;p47">
            <a:extLst>
              <a:ext uri="{FF2B5EF4-FFF2-40B4-BE49-F238E27FC236}">
                <a16:creationId xmlns:a16="http://schemas.microsoft.com/office/drawing/2014/main" id="{A98E21F8-34A3-4A9D-8779-5D9457E62522}"/>
              </a:ext>
            </a:extLst>
          </p:cNvPr>
          <p:cNvGrpSpPr/>
          <p:nvPr/>
        </p:nvGrpSpPr>
        <p:grpSpPr>
          <a:xfrm rot="-5400000" flipH="1">
            <a:off x="6502260" y="-1010776"/>
            <a:ext cx="1665020" cy="3618460"/>
            <a:chOff x="-22726" y="12"/>
            <a:chExt cx="2370810" cy="5152300"/>
          </a:xfrm>
        </p:grpSpPr>
        <p:pic>
          <p:nvPicPr>
            <p:cNvPr id="36" name="Google Shape;681;p47">
              <a:extLst>
                <a:ext uri="{FF2B5EF4-FFF2-40B4-BE49-F238E27FC236}">
                  <a16:creationId xmlns:a16="http://schemas.microsoft.com/office/drawing/2014/main" id="{85B3B86D-DD19-43AC-B4C8-84D40EE4D553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5517" t="-5104" b="30035"/>
            <a:stretch/>
          </p:blipFill>
          <p:spPr>
            <a:xfrm rot="5400000">
              <a:off x="-361014" y="877812"/>
              <a:ext cx="2605925" cy="19293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7" name="Google Shape;682;p47">
              <a:extLst>
                <a:ext uri="{FF2B5EF4-FFF2-40B4-BE49-F238E27FC236}">
                  <a16:creationId xmlns:a16="http://schemas.microsoft.com/office/drawing/2014/main" id="{9E341F11-8B8F-45D1-85C0-8CFF881D304D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1254" r="13011" b="50881"/>
            <a:stretch/>
          </p:blipFill>
          <p:spPr>
            <a:xfrm rot="5400000">
              <a:off x="-487394" y="1982825"/>
              <a:ext cx="2190249" cy="121489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8" name="Google Shape;683;p47">
              <a:extLst>
                <a:ext uri="{FF2B5EF4-FFF2-40B4-BE49-F238E27FC236}">
                  <a16:creationId xmlns:a16="http://schemas.microsoft.com/office/drawing/2014/main" id="{F8E5DC9C-1D15-44A8-AF25-ABFE57BCFB9B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t="4102" b="50813"/>
            <a:stretch/>
          </p:blipFill>
          <p:spPr>
            <a:xfrm rot="5400000">
              <a:off x="-838218" y="3098916"/>
              <a:ext cx="2891885" cy="121489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9" name="Google Shape;684;p47">
              <a:extLst>
                <a:ext uri="{FF2B5EF4-FFF2-40B4-BE49-F238E27FC236}">
                  <a16:creationId xmlns:a16="http://schemas.microsoft.com/office/drawing/2014/main" id="{44D95FE5-BB82-497A-9E0A-A79E83096D8A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5516" t="-5104" r="37551" b="30035"/>
            <a:stretch/>
          </p:blipFill>
          <p:spPr>
            <a:xfrm rot="5400000">
              <a:off x="197874" y="2998120"/>
              <a:ext cx="1929638" cy="237078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0" name="Google Shape;685;p47">
              <a:extLst>
                <a:ext uri="{FF2B5EF4-FFF2-40B4-BE49-F238E27FC236}">
                  <a16:creationId xmlns:a16="http://schemas.microsoft.com/office/drawing/2014/main" id="{096FFC80-6CB4-492F-BB1E-F6C4318A17F8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5517" t="-5104" b="30035"/>
            <a:stretch/>
          </p:blipFill>
          <p:spPr>
            <a:xfrm rot="5400000">
              <a:off x="-288575" y="3041699"/>
              <a:ext cx="2048200" cy="15165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1" name="Google Shape;686;p47">
              <a:extLst>
                <a:ext uri="{FF2B5EF4-FFF2-40B4-BE49-F238E27FC236}">
                  <a16:creationId xmlns:a16="http://schemas.microsoft.com/office/drawing/2014/main" id="{1D7B251F-A6C2-497A-A355-995DC9902DAE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1254" r="13011" b="50881"/>
            <a:stretch/>
          </p:blipFill>
          <p:spPr>
            <a:xfrm rot="5400000">
              <a:off x="-358013" y="2865168"/>
              <a:ext cx="1580494" cy="87673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2" name="Google Shape;687;p47">
              <a:extLst>
                <a:ext uri="{FF2B5EF4-FFF2-40B4-BE49-F238E27FC236}">
                  <a16:creationId xmlns:a16="http://schemas.microsoft.com/office/drawing/2014/main" id="{F6B37B91-9C59-445C-9D9A-48C264DCAB7B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t="4102" b="50813"/>
            <a:stretch/>
          </p:blipFill>
          <p:spPr>
            <a:xfrm rot="5400000">
              <a:off x="-611169" y="3670544"/>
              <a:ext cx="2086798" cy="87673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3" name="Google Shape;688;p47">
              <a:extLst>
                <a:ext uri="{FF2B5EF4-FFF2-40B4-BE49-F238E27FC236}">
                  <a16:creationId xmlns:a16="http://schemas.microsoft.com/office/drawing/2014/main" id="{CF39C835-B266-4CE8-82C8-42ECD82F7D5C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5518" t="-5104" r="50852" b="30035"/>
            <a:stretch/>
          </p:blipFill>
          <p:spPr>
            <a:xfrm rot="5400000">
              <a:off x="299210" y="3435075"/>
              <a:ext cx="1067033" cy="171089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4" name="Google Shape;689;p47">
              <a:extLst>
                <a:ext uri="{FF2B5EF4-FFF2-40B4-BE49-F238E27FC236}">
                  <a16:creationId xmlns:a16="http://schemas.microsoft.com/office/drawing/2014/main" id="{2F5FD418-EE46-408D-AB3D-9E92580C73DE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-380108" y="4181573"/>
              <a:ext cx="1328116" cy="6133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5" name="Google Shape;690;p47">
              <a:extLst>
                <a:ext uri="{FF2B5EF4-FFF2-40B4-BE49-F238E27FC236}">
                  <a16:creationId xmlns:a16="http://schemas.microsoft.com/office/drawing/2014/main" id="{8F5320FD-01C2-43E9-B7AF-BED1735E3F4F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168668" y="4181573"/>
              <a:ext cx="1328116" cy="61334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6" name="Google Shape;691;p47">
              <a:extLst>
                <a:ext uri="{FF2B5EF4-FFF2-40B4-BE49-F238E27FC236}">
                  <a16:creationId xmlns:a16="http://schemas.microsoft.com/office/drawing/2014/main" id="{369292F8-FF07-462C-B316-EA46BD95019C}"/>
                </a:ext>
              </a:extLst>
            </p:cNvPr>
            <p:cNvPicPr preferRelativeResize="0"/>
            <p:nvPr/>
          </p:nvPicPr>
          <p:blipFill rotWithShape="1">
            <a:blip r:embed="rId3">
              <a:alphaModFix/>
            </a:blip>
            <a:srcRect l="1558" t="1038" r="7837" b="47015"/>
            <a:stretch/>
          </p:blipFill>
          <p:spPr>
            <a:xfrm rot="5400000">
              <a:off x="-863858" y="841176"/>
              <a:ext cx="3611629" cy="192930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7" name="Google Shape;692;p47">
              <a:extLst>
                <a:ext uri="{FF2B5EF4-FFF2-40B4-BE49-F238E27FC236}">
                  <a16:creationId xmlns:a16="http://schemas.microsoft.com/office/drawing/2014/main" id="{F65A3825-BF53-4C7E-BCDF-4A445760BF86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-230383" y="1816890"/>
              <a:ext cx="771750" cy="356382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" name="Google Shape;693;p47">
              <a:extLst>
                <a:ext uri="{FF2B5EF4-FFF2-40B4-BE49-F238E27FC236}">
                  <a16:creationId xmlns:a16="http://schemas.microsoft.com/office/drawing/2014/main" id="{9C8A7D82-3759-418C-8764-04DEC52AA8B3}"/>
                </a:ext>
              </a:extLst>
            </p:cNvPr>
            <p:cNvPicPr preferRelativeResize="0"/>
            <p:nvPr/>
          </p:nvPicPr>
          <p:blipFill rotWithShape="1">
            <a:blip r:embed="rId5">
              <a:alphaModFix/>
            </a:blip>
            <a:srcRect b="50443"/>
            <a:stretch/>
          </p:blipFill>
          <p:spPr>
            <a:xfrm rot="5400000">
              <a:off x="-517999" y="2755704"/>
              <a:ext cx="1840503" cy="84991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9" name="Google Shape;694;p47">
              <a:extLst>
                <a:ext uri="{FF2B5EF4-FFF2-40B4-BE49-F238E27FC236}">
                  <a16:creationId xmlns:a16="http://schemas.microsoft.com/office/drawing/2014/main" id="{87C5E78D-FDF7-41FD-901B-060D7A3EBCF0}"/>
                </a:ext>
              </a:extLst>
            </p:cNvPr>
            <p:cNvPicPr preferRelativeResize="0"/>
            <p:nvPr/>
          </p:nvPicPr>
          <p:blipFill rotWithShape="1">
            <a:blip r:embed="rId4">
              <a:alphaModFix/>
            </a:blip>
            <a:srcRect l="11254" r="13011" b="50881"/>
            <a:stretch/>
          </p:blipFill>
          <p:spPr>
            <a:xfrm rot="5400000">
              <a:off x="-311303" y="3493776"/>
              <a:ext cx="1296169" cy="71901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51" name="Google Shape;651;p47">
            <a:extLst>
              <a:ext uri="{FF2B5EF4-FFF2-40B4-BE49-F238E27FC236}">
                <a16:creationId xmlns:a16="http://schemas.microsoft.com/office/drawing/2014/main" id="{CA85644F-056D-46E1-B092-C81C0F239D3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124264" y="1554501"/>
            <a:ext cx="5137126" cy="59541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b="1" dirty="0"/>
              <a:t>Do you have any questions?</a:t>
            </a:r>
            <a:endParaRPr sz="40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AE73495-606B-6534-BDF6-70CD169C9232}"/>
              </a:ext>
            </a:extLst>
          </p:cNvPr>
          <p:cNvSpPr txBox="1"/>
          <p:nvPr/>
        </p:nvSpPr>
        <p:spPr>
          <a:xfrm>
            <a:off x="189571" y="221202"/>
            <a:ext cx="8831765" cy="45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Aft>
                <a:spcPts val="1200"/>
              </a:spcAft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</a:p>
          <a:p>
            <a:pPr marL="0" marR="0" algn="just">
              <a:lnSpc>
                <a:spcPct val="150000"/>
              </a:lnSpc>
              <a:spcAft>
                <a:spcPts val="12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Blanchard, A. and Taddeo, M. (2023). The Ethics of Artificial Intelligence for Intelligence Analysis: a Review of the Key Challenges with Recommendations.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Digital Society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2(1). doi:https://doi.org/10.1007/s44206-023-00036-4.</a:t>
            </a:r>
          </a:p>
          <a:p>
            <a:pPr marL="0" marR="0" algn="just">
              <a:lnSpc>
                <a:spcPct val="150000"/>
              </a:lnSpc>
              <a:spcAft>
                <a:spcPts val="12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Carlo, A. (2021). Artificial Intelligence in the Defence Sector.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Modelling and Simulation for Autonomous Systems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pp.269–278. doi:https://doi.org/10.1007/978-3-030-70740-8_17.</a:t>
            </a:r>
          </a:p>
          <a:p>
            <a:pPr marL="0" marR="0" algn="just">
              <a:lnSpc>
                <a:spcPct val="150000"/>
              </a:lnSpc>
              <a:spcAft>
                <a:spcPts val="12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Floridi, L. and Taddeo, M. (2018).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Ethics and Artificial Intelligence in Defence: A Framework for Responsible Innovation.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Journal of AI Ethics, 2(1), 1-25.</a:t>
            </a:r>
          </a:p>
          <a:p>
            <a:pPr marL="0" marR="0" algn="just">
              <a:lnSpc>
                <a:spcPct val="150000"/>
              </a:lnSpc>
              <a:spcAft>
                <a:spcPts val="12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Holland Michel, A. (2020).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Known Unknowns: The Predictability Problem in AI Ethics.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Ethics in AI Quarterly, 9(2), 120-145.</a:t>
            </a:r>
          </a:p>
          <a:p>
            <a:pPr marL="0" marR="0" algn="just">
              <a:lnSpc>
                <a:spcPct val="150000"/>
              </a:lnSpc>
              <a:spcAft>
                <a:spcPts val="1200"/>
              </a:spcAft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Yang, R., Chen, L. and Huang, J. (2018).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Ethical Risks of AI Deployment in Defence Systems: A Case Study Approach.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International Journal of Military Ethics, 13(4), 210-228.</a:t>
            </a:r>
          </a:p>
        </p:txBody>
      </p:sp>
    </p:spTree>
    <p:extLst>
      <p:ext uri="{BB962C8B-B14F-4D97-AF65-F5344CB8AC3E}">
        <p14:creationId xmlns:p14="http://schemas.microsoft.com/office/powerpoint/2010/main" val="1834444188"/>
      </p:ext>
    </p:extLst>
  </p:cSld>
  <p:clrMapOvr>
    <a:masterClrMapping/>
  </p:clrMapOvr>
</p:sld>
</file>

<file path=ppt/theme/theme1.xml><?xml version="1.0" encoding="utf-8"?>
<a:theme xmlns:a="http://schemas.openxmlformats.org/drawingml/2006/main" name="Formal Meeting by Slidesgo">
  <a:themeElements>
    <a:clrScheme name="Simple Light">
      <a:dk1>
        <a:srgbClr val="000000"/>
      </a:dk1>
      <a:lt1>
        <a:srgbClr val="FFFFFF"/>
      </a:lt1>
      <a:dk2>
        <a:srgbClr val="001B5C"/>
      </a:dk2>
      <a:lt2>
        <a:srgbClr val="BF9000"/>
      </a:lt2>
      <a:accent1>
        <a:srgbClr val="D9D9D9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798</TotalTime>
  <Words>585</Words>
  <Application>Microsoft Office PowerPoint</Application>
  <PresentationFormat>On-screen Show (16:9)</PresentationFormat>
  <Paragraphs>34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Wingdings</vt:lpstr>
      <vt:lpstr>Arial</vt:lpstr>
      <vt:lpstr>Playfair Display</vt:lpstr>
      <vt:lpstr>Atkinson Hyperlegible</vt:lpstr>
      <vt:lpstr>Times New Roman</vt:lpstr>
      <vt:lpstr>PT Sans</vt:lpstr>
      <vt:lpstr>Formal Meeting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FORMAL MEETING</dc:title>
  <dc:creator>USER</dc:creator>
  <cp:lastModifiedBy>Claudiu Maceseanu</cp:lastModifiedBy>
  <cp:revision>127</cp:revision>
  <dcterms:modified xsi:type="dcterms:W3CDTF">2025-03-24T22:09:15Z</dcterms:modified>
</cp:coreProperties>
</file>