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8" r:id="rId1"/>
  </p:sldMasterIdLst>
  <p:sldIdLst>
    <p:sldId id="256" r:id="rId2"/>
    <p:sldId id="257" r:id="rId3"/>
    <p:sldId id="259" r:id="rId4"/>
    <p:sldId id="258" r:id="rId5"/>
    <p:sldId id="262" r:id="rId6"/>
    <p:sldId id="263" r:id="rId7"/>
    <p:sldId id="264" r:id="rId8"/>
    <p:sldId id="266" r:id="rId9"/>
    <p:sldId id="267" r:id="rId10"/>
    <p:sldId id="268" r:id="rId11"/>
    <p:sldId id="270" r:id="rId12"/>
    <p:sldId id="271" r:id="rId13"/>
    <p:sldId id="272" r:id="rId14"/>
    <p:sldId id="273" r:id="rId15"/>
    <p:sldId id="274" r:id="rId16"/>
    <p:sldId id="275" r:id="rId17"/>
    <p:sldId id="276" r:id="rId18"/>
    <p:sldId id="277" r:id="rId19"/>
    <p:sldId id="279" r:id="rId20"/>
    <p:sldId id="280"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43" autoAdjust="0"/>
    <p:restoredTop sz="94660"/>
  </p:normalViewPr>
  <p:slideViewPr>
    <p:cSldViewPr snapToGrid="0">
      <p:cViewPr varScale="1">
        <p:scale>
          <a:sx n="97" d="100"/>
          <a:sy n="97" d="100"/>
        </p:scale>
        <p:origin x="30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452505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316016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911117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FFF40B-567D-48F7-93F8-CA376FB07C3D}" type="datetimeFigureOut">
              <a:rPr lang="en-US" smtClean="0"/>
              <a:t>6/30/2019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134710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FFF40B-567D-48F7-93F8-CA376FB07C3D}" type="datetimeFigureOut">
              <a:rPr lang="en-US" smtClean="0"/>
              <a:t>6/30/2019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318095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FFF40B-567D-48F7-93F8-CA376FB07C3D}" type="datetimeFigureOut">
              <a:rPr lang="en-US" smtClean="0"/>
              <a:t>6/30/2019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422495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FF40B-567D-48F7-93F8-CA376FB07C3D}" type="datetimeFigureOut">
              <a:rPr lang="en-US" smtClean="0"/>
              <a:t>6/30/2019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225167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FFF40B-567D-48F7-93F8-CA376FB07C3D}" type="datetimeFigureOut">
              <a:rPr lang="en-US" smtClean="0"/>
              <a:t>6/30/2019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34618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FFF40B-567D-48F7-93F8-CA376FB07C3D}" type="datetimeFigureOut">
              <a:rPr lang="en-US" smtClean="0"/>
              <a:t>6/30/2019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3647796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803045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73636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02108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52945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583209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1499243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FFF40B-567D-48F7-93F8-CA376FB07C3D}" type="datetimeFigureOut">
              <a:rPr lang="en-US" smtClean="0"/>
              <a:t>6/30/2019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978C38-9ADC-41E4-ACB1-310EC226DDBA}" type="slidenum">
              <a:rPr lang="en-US" smtClean="0"/>
              <a:t>‹#›</a:t>
            </a:fld>
            <a:endParaRPr lang="en-US"/>
          </a:p>
        </p:txBody>
      </p:sp>
    </p:spTree>
    <p:extLst>
      <p:ext uri="{BB962C8B-B14F-4D97-AF65-F5344CB8AC3E}">
        <p14:creationId xmlns:p14="http://schemas.microsoft.com/office/powerpoint/2010/main" val="912282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accent1">
                <a:lumMod val="75000"/>
              </a:schemeClr>
            </a:gs>
            <a:gs pos="37000">
              <a:schemeClr val="accent1">
                <a:lumMod val="75000"/>
              </a:schemeClr>
            </a:gs>
            <a:gs pos="93000">
              <a:schemeClr val="bg1"/>
            </a:gs>
          </a:gsLst>
          <a:path path="circle">
            <a:fillToRect l="100000" t="100000"/>
          </a:path>
          <a:tileRect r="-100000" b="-100000"/>
        </a:gradFill>
        <a:effectLst/>
      </p:bgPr>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FFF40B-567D-48F7-93F8-CA376FB07C3D}" type="datetimeFigureOut">
              <a:rPr lang="en-US" smtClean="0"/>
              <a:t>6/30/2019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3978C38-9ADC-41E4-ACB1-310EC226DDBA}" type="slidenum">
              <a:rPr lang="en-US" smtClean="0"/>
              <a:t>‹#›</a:t>
            </a:fld>
            <a:endParaRPr lang="en-US"/>
          </a:p>
        </p:txBody>
      </p:sp>
    </p:spTree>
    <p:extLst>
      <p:ext uri="{BB962C8B-B14F-4D97-AF65-F5344CB8AC3E}">
        <p14:creationId xmlns:p14="http://schemas.microsoft.com/office/powerpoint/2010/main" val="3102399209"/>
      </p:ext>
    </p:extLst>
  </p:cSld>
  <p:clrMap bg1="dk1" tx1="lt1" bg2="dk2" tx2="lt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 id="2147483991" r:id="rId13"/>
    <p:sldLayoutId id="2147483992" r:id="rId14"/>
    <p:sldLayoutId id="2147483993" r:id="rId15"/>
    <p:sldLayoutId id="21474839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01060" y="-547657"/>
            <a:ext cx="8859402" cy="3059442"/>
          </a:xfrm>
        </p:spPr>
        <p:txBody>
          <a:bodyPr/>
          <a:lstStyle/>
          <a:p>
            <a:pPr lvl="0" algn="ctr">
              <a:spcBef>
                <a:spcPts val="1000"/>
              </a:spcBef>
              <a:buClr>
                <a:srgbClr val="0F6FC6"/>
              </a:buClr>
              <a:buSzPct val="80000"/>
            </a:pPr>
            <a:r>
              <a:rPr lang="en-US" sz="4800" dirty="0" smtClean="0">
                <a:solidFill>
                  <a:prstClr val="white">
                    <a:lumMod val="50000"/>
                    <a:lumOff val="50000"/>
                  </a:prstClr>
                </a:solidFill>
                <a:ea typeface="+mn-ea"/>
                <a:cs typeface="+mn-cs"/>
              </a:rPr>
              <a:t> </a:t>
            </a:r>
            <a:r>
              <a:rPr lang="en-US" sz="7200" dirty="0" smtClean="0">
                <a:solidFill>
                  <a:prstClr val="white">
                    <a:lumMod val="50000"/>
                    <a:lumOff val="50000"/>
                  </a:prstClr>
                </a:solidFill>
                <a:latin typeface="Algerian" panose="04020705040A02060702" pitchFamily="82" charset="0"/>
                <a:ea typeface="+mn-ea"/>
                <a:cs typeface="+mn-cs"/>
              </a:rPr>
              <a:t>I.A.G.D</a:t>
            </a:r>
            <a:r>
              <a:rPr lang="en-US" sz="6600" dirty="0" smtClean="0">
                <a:solidFill>
                  <a:prstClr val="white">
                    <a:lumMod val="50000"/>
                    <a:lumOff val="50000"/>
                  </a:prstClr>
                </a:solidFill>
                <a:latin typeface="Algerian" panose="04020705040A02060702" pitchFamily="82" charset="0"/>
                <a:ea typeface="+mn-ea"/>
                <a:cs typeface="+mn-cs"/>
              </a:rPr>
              <a:t>. </a:t>
            </a:r>
            <a:r>
              <a:rPr lang="en-US" sz="4800" dirty="0" smtClean="0">
                <a:solidFill>
                  <a:prstClr val="white">
                    <a:lumMod val="50000"/>
                    <a:lumOff val="50000"/>
                  </a:prstClr>
                </a:solidFill>
                <a:ea typeface="+mn-ea"/>
                <a:cs typeface="+mn-cs"/>
              </a:rPr>
              <a:t/>
            </a:r>
            <a:br>
              <a:rPr lang="en-US" sz="4800" dirty="0" smtClean="0">
                <a:solidFill>
                  <a:prstClr val="white">
                    <a:lumMod val="50000"/>
                    <a:lumOff val="50000"/>
                  </a:prstClr>
                </a:solidFill>
                <a:ea typeface="+mn-ea"/>
                <a:cs typeface="+mn-cs"/>
              </a:rPr>
            </a:br>
            <a:r>
              <a:rPr lang="en-US" sz="1800" dirty="0" smtClean="0">
                <a:solidFill>
                  <a:prstClr val="white">
                    <a:lumMod val="50000"/>
                    <a:lumOff val="50000"/>
                  </a:prstClr>
                </a:solidFill>
                <a:latin typeface="Simplified Arabic Fixed" panose="02070309020205020404" pitchFamily="49" charset="-78"/>
                <a:ea typeface="+mn-ea"/>
                <a:cs typeface="Simplified Arabic Fixed" panose="02070309020205020404" pitchFamily="49" charset="-78"/>
              </a:rPr>
              <a:t>~ </a:t>
            </a:r>
            <a:r>
              <a:rPr lang="en-US" sz="2000" dirty="0" smtClean="0">
                <a:solidFill>
                  <a:prstClr val="white">
                    <a:lumMod val="50000"/>
                    <a:lumOff val="50000"/>
                  </a:prstClr>
                </a:solidFill>
                <a:latin typeface="Simplified Arabic Fixed" panose="02070309020205020404" pitchFamily="49" charset="-78"/>
                <a:ea typeface="+mn-ea"/>
                <a:cs typeface="Simplified Arabic Fixed" panose="02070309020205020404" pitchFamily="49" charset="-78"/>
              </a:rPr>
              <a:t>Innovation Alternative Geographic Destination </a:t>
            </a:r>
            <a:r>
              <a:rPr lang="en-US" sz="2400" dirty="0" smtClean="0">
                <a:solidFill>
                  <a:prstClr val="white">
                    <a:lumMod val="50000"/>
                    <a:lumOff val="50000"/>
                  </a:prstClr>
                </a:solidFill>
                <a:latin typeface="Simplified Arabic Fixed" panose="02070309020205020404" pitchFamily="49" charset="-78"/>
                <a:ea typeface="+mn-ea"/>
                <a:cs typeface="Simplified Arabic Fixed" panose="02070309020205020404" pitchFamily="49" charset="-78"/>
              </a:rPr>
              <a:t>~</a:t>
            </a:r>
            <a:r>
              <a:rPr lang="en-US" sz="4800" dirty="0" smtClean="0">
                <a:solidFill>
                  <a:prstClr val="white">
                    <a:lumMod val="50000"/>
                    <a:lumOff val="50000"/>
                  </a:prstClr>
                </a:solidFill>
                <a:latin typeface="Simplified Arabic Fixed" panose="02070309020205020404" pitchFamily="49" charset="-78"/>
                <a:ea typeface="+mn-ea"/>
                <a:cs typeface="Simplified Arabic Fixed" panose="02070309020205020404" pitchFamily="49" charset="-78"/>
              </a:rPr>
              <a:t/>
            </a:r>
            <a:br>
              <a:rPr lang="en-US" sz="4800" dirty="0" smtClean="0">
                <a:solidFill>
                  <a:prstClr val="white">
                    <a:lumMod val="50000"/>
                    <a:lumOff val="50000"/>
                  </a:prstClr>
                </a:solidFill>
                <a:latin typeface="Simplified Arabic Fixed" panose="02070309020205020404" pitchFamily="49" charset="-78"/>
                <a:ea typeface="+mn-ea"/>
                <a:cs typeface="Simplified Arabic Fixed" panose="02070309020205020404" pitchFamily="49" charset="-78"/>
              </a:rPr>
            </a:br>
            <a:r>
              <a:rPr lang="en-US" sz="4800" dirty="0" smtClean="0">
                <a:solidFill>
                  <a:prstClr val="white">
                    <a:lumMod val="50000"/>
                    <a:lumOff val="50000"/>
                  </a:prstClr>
                </a:solidFill>
                <a:ea typeface="+mn-ea"/>
                <a:cs typeface="+mn-cs"/>
              </a:rPr>
              <a:t> </a:t>
            </a:r>
            <a:r>
              <a:rPr lang="en-US" sz="3400" dirty="0" smtClean="0">
                <a:solidFill>
                  <a:prstClr val="white">
                    <a:lumMod val="50000"/>
                    <a:lumOff val="50000"/>
                  </a:prstClr>
                </a:solidFill>
                <a:latin typeface="Algerian" panose="04020705040A02060702" pitchFamily="82" charset="0"/>
                <a:ea typeface="Gungsuh" panose="02030600000101010101" pitchFamily="18" charset="-127"/>
                <a:cs typeface="+mn-cs"/>
              </a:rPr>
              <a:t>Tourism and Travel Trade </a:t>
            </a:r>
            <a:r>
              <a:rPr lang="en-US" sz="3400" dirty="0" smtClean="0">
                <a:solidFill>
                  <a:prstClr val="white">
                    <a:lumMod val="50000"/>
                    <a:lumOff val="50000"/>
                  </a:prstClr>
                </a:solidFill>
                <a:latin typeface="Algerian" panose="04020705040A02060702" pitchFamily="82" charset="0"/>
                <a:ea typeface="Gungsuh" panose="02030600000101010101" pitchFamily="18" charset="-127"/>
                <a:cs typeface="+mn-cs"/>
              </a:rPr>
              <a:t>Services</a:t>
            </a:r>
            <a:endParaRPr lang="en-US" sz="3200" dirty="0">
              <a:latin typeface="Algerian" panose="04020705040A02060702" pitchFamily="82" charset="0"/>
            </a:endParaRPr>
          </a:p>
        </p:txBody>
      </p:sp>
      <p:sp>
        <p:nvSpPr>
          <p:cNvPr id="2" name="Subtitle 1"/>
          <p:cNvSpPr>
            <a:spLocks noGrp="1"/>
          </p:cNvSpPr>
          <p:nvPr>
            <p:ph type="subTitle" idx="1"/>
          </p:nvPr>
        </p:nvSpPr>
        <p:spPr>
          <a:xfrm>
            <a:off x="845820" y="2797535"/>
            <a:ext cx="10961370" cy="3751856"/>
          </a:xfrm>
        </p:spPr>
        <p:txBody>
          <a:bodyPr>
            <a:normAutofit fontScale="40000" lnSpcReduction="20000"/>
          </a:bodyPr>
          <a:lstStyle/>
          <a:p>
            <a:pPr algn="just"/>
            <a:r>
              <a:rPr lang="en-US" dirty="0" smtClean="0">
                <a:solidFill>
                  <a:srgbClr val="FFFFFF"/>
                </a:solidFill>
                <a:latin typeface="+mj-lt"/>
              </a:rPr>
              <a:t>                       </a:t>
            </a:r>
            <a:r>
              <a:rPr lang="en-US" dirty="0" smtClean="0">
                <a:solidFill>
                  <a:srgbClr val="FFFFFF"/>
                </a:solidFill>
                <a:latin typeface="+mj-lt"/>
              </a:rPr>
              <a:t>                                                                                 </a:t>
            </a:r>
            <a:r>
              <a:rPr lang="en-US" sz="6000" dirty="0" smtClean="0">
                <a:solidFill>
                  <a:srgbClr val="FFFFFF"/>
                </a:solidFill>
                <a:latin typeface="+mj-lt"/>
              </a:rPr>
              <a:t>Name </a:t>
            </a:r>
            <a:r>
              <a:rPr lang="en-US" sz="6000" dirty="0" smtClean="0">
                <a:solidFill>
                  <a:srgbClr val="FFFFFF"/>
                </a:solidFill>
                <a:latin typeface="+mj-lt"/>
              </a:rPr>
              <a:t>of the Students    </a:t>
            </a:r>
            <a:r>
              <a:rPr lang="en-US" sz="6000" dirty="0" smtClean="0">
                <a:solidFill>
                  <a:srgbClr val="FFFFFF"/>
                </a:solidFill>
                <a:latin typeface="Batang" panose="02030600000101010101" pitchFamily="18" charset="-127"/>
                <a:ea typeface="Batang" panose="02030600000101010101" pitchFamily="18" charset="-127"/>
              </a:rPr>
              <a:t>&amp;</a:t>
            </a:r>
            <a:r>
              <a:rPr lang="en-US" sz="6000" dirty="0" smtClean="0">
                <a:solidFill>
                  <a:srgbClr val="FFFFFF"/>
                </a:solidFill>
                <a:latin typeface="+mj-lt"/>
              </a:rPr>
              <a:t>   ID Number :   </a:t>
            </a:r>
          </a:p>
          <a:p>
            <a:pPr algn="ctr"/>
            <a:r>
              <a:rPr lang="en-US" sz="8000" dirty="0" smtClean="0">
                <a:solidFill>
                  <a:srgbClr val="FFFFFF"/>
                </a:solidFill>
                <a:latin typeface="Algerian" panose="04020705040A02060702" pitchFamily="82" charset="0"/>
              </a:rPr>
              <a:t>I</a:t>
            </a:r>
            <a:r>
              <a:rPr lang="en-US" sz="6000" dirty="0" smtClean="0">
                <a:solidFill>
                  <a:srgbClr val="FFFFFF"/>
                </a:solidFill>
                <a:latin typeface="+mj-lt"/>
              </a:rPr>
              <a:t>ulian </a:t>
            </a:r>
            <a:r>
              <a:rPr lang="en-US" sz="6000" dirty="0" err="1" smtClean="0">
                <a:solidFill>
                  <a:srgbClr val="FFFFFF"/>
                </a:solidFill>
                <a:latin typeface="+mj-lt"/>
              </a:rPr>
              <a:t>Cozea</a:t>
            </a:r>
            <a:r>
              <a:rPr lang="en-US" sz="6000" dirty="0" smtClean="0">
                <a:solidFill>
                  <a:srgbClr val="FFFFFF"/>
                </a:solidFill>
                <a:latin typeface="+mj-lt"/>
              </a:rPr>
              <a:t>                         1815434      </a:t>
            </a:r>
          </a:p>
          <a:p>
            <a:pPr algn="ctr"/>
            <a:r>
              <a:rPr lang="en-US" sz="7000" dirty="0" smtClean="0">
                <a:solidFill>
                  <a:srgbClr val="FFFFFF"/>
                </a:solidFill>
                <a:latin typeface="Algerian" panose="04020705040A02060702" pitchFamily="82" charset="0"/>
              </a:rPr>
              <a:t>A</a:t>
            </a:r>
            <a:r>
              <a:rPr lang="en-US" sz="6000" dirty="0" smtClean="0">
                <a:solidFill>
                  <a:srgbClr val="FFFFFF"/>
                </a:solidFill>
                <a:latin typeface="+mj-lt"/>
              </a:rPr>
              <a:t>drian </a:t>
            </a:r>
            <a:r>
              <a:rPr lang="en-US" sz="6000" dirty="0" err="1" smtClean="0">
                <a:solidFill>
                  <a:srgbClr val="FFFFFF"/>
                </a:solidFill>
                <a:latin typeface="+mj-lt"/>
              </a:rPr>
              <a:t>Cozea</a:t>
            </a:r>
            <a:r>
              <a:rPr lang="en-US" sz="6000" dirty="0" smtClean="0">
                <a:solidFill>
                  <a:srgbClr val="FFFFFF"/>
                </a:solidFill>
                <a:latin typeface="+mj-lt"/>
              </a:rPr>
              <a:t>                        1815470 </a:t>
            </a:r>
          </a:p>
          <a:p>
            <a:pPr algn="ctr"/>
            <a:r>
              <a:rPr lang="en-US" sz="7000" dirty="0" smtClean="0">
                <a:solidFill>
                  <a:srgbClr val="FFFFFF"/>
                </a:solidFill>
                <a:latin typeface="Algerian" panose="04020705040A02060702" pitchFamily="82" charset="0"/>
              </a:rPr>
              <a:t>G</a:t>
            </a:r>
            <a:r>
              <a:rPr lang="en-US" sz="6000" dirty="0" smtClean="0">
                <a:solidFill>
                  <a:srgbClr val="FFFFFF"/>
                </a:solidFill>
                <a:latin typeface="+mj-lt"/>
              </a:rPr>
              <a:t>heorghe Stefan                   1816296 </a:t>
            </a:r>
          </a:p>
          <a:p>
            <a:pPr algn="ctr"/>
            <a:r>
              <a:rPr lang="en-US" sz="7000" dirty="0" smtClean="0">
                <a:solidFill>
                  <a:srgbClr val="FFFFFF"/>
                </a:solidFill>
                <a:latin typeface="Algerian" panose="04020705040A02060702" pitchFamily="82" charset="0"/>
              </a:rPr>
              <a:t>D</a:t>
            </a:r>
            <a:r>
              <a:rPr lang="en-US" sz="6000" dirty="0" smtClean="0">
                <a:solidFill>
                  <a:srgbClr val="FFFFFF"/>
                </a:solidFill>
                <a:latin typeface="+mj-lt"/>
              </a:rPr>
              <a:t>aniel Eduard </a:t>
            </a:r>
            <a:r>
              <a:rPr lang="en-US" sz="6000" dirty="0" err="1" smtClean="0">
                <a:solidFill>
                  <a:srgbClr val="FFFFFF"/>
                </a:solidFill>
                <a:latin typeface="+mj-lt"/>
              </a:rPr>
              <a:t>Radu</a:t>
            </a:r>
            <a:r>
              <a:rPr lang="en-US" sz="6000" dirty="0" smtClean="0">
                <a:solidFill>
                  <a:srgbClr val="FFFFFF"/>
                </a:solidFill>
                <a:latin typeface="+mj-lt"/>
              </a:rPr>
              <a:t>               1818400  </a:t>
            </a:r>
          </a:p>
          <a:p>
            <a:pPr algn="ctr"/>
            <a:r>
              <a:rPr lang="en-US" sz="6000" dirty="0" smtClean="0">
                <a:solidFill>
                  <a:srgbClr val="FFFFFF"/>
                </a:solidFill>
                <a:latin typeface="+mj-lt"/>
              </a:rPr>
              <a:t>       </a:t>
            </a:r>
          </a:p>
          <a:p>
            <a:pPr algn="just"/>
            <a:r>
              <a:rPr lang="en-US" sz="6000" dirty="0" smtClean="0">
                <a:solidFill>
                  <a:srgbClr val="FFFFFF"/>
                </a:solidFill>
                <a:latin typeface="+mj-lt"/>
              </a:rPr>
              <a:t>                          </a:t>
            </a:r>
            <a:r>
              <a:rPr lang="en-US" sz="6000" dirty="0" smtClean="0">
                <a:solidFill>
                  <a:srgbClr val="FFFFFF"/>
                </a:solidFill>
                <a:latin typeface="+mj-lt"/>
              </a:rPr>
              <a:t>     </a:t>
            </a:r>
            <a:r>
              <a:rPr lang="en-US" sz="6000" dirty="0" smtClean="0">
                <a:solidFill>
                  <a:srgbClr val="FFFFFF"/>
                </a:solidFill>
                <a:latin typeface="+mj-lt"/>
              </a:rPr>
              <a:t>Lecturer Name: </a:t>
            </a:r>
          </a:p>
          <a:p>
            <a:pPr algn="just"/>
            <a:r>
              <a:rPr lang="en-US" sz="6000" dirty="0" smtClean="0">
                <a:solidFill>
                  <a:srgbClr val="FFFFFF"/>
                </a:solidFill>
                <a:latin typeface="+mj-lt"/>
              </a:rPr>
              <a:t>                        </a:t>
            </a:r>
            <a:r>
              <a:rPr lang="en-US" sz="6000" dirty="0" smtClean="0">
                <a:solidFill>
                  <a:srgbClr val="FFFFFF"/>
                </a:solidFill>
                <a:latin typeface="+mj-lt"/>
              </a:rPr>
              <a:t>       Dr</a:t>
            </a:r>
            <a:r>
              <a:rPr lang="en-US" sz="6000" dirty="0" smtClean="0">
                <a:solidFill>
                  <a:srgbClr val="FFFFFF"/>
                </a:solidFill>
                <a:latin typeface="+mj-lt"/>
              </a:rPr>
              <a:t>. </a:t>
            </a:r>
            <a:r>
              <a:rPr lang="en-US" sz="6000" b="1" dirty="0" err="1" smtClean="0">
                <a:solidFill>
                  <a:srgbClr val="FFFFFF"/>
                </a:solidFill>
                <a:latin typeface="+mj-lt"/>
              </a:rPr>
              <a:t>Olu</a:t>
            </a:r>
            <a:r>
              <a:rPr lang="en-US" sz="6000" b="1" dirty="0" smtClean="0">
                <a:solidFill>
                  <a:srgbClr val="FFFFFF"/>
                </a:solidFill>
                <a:latin typeface="+mj-lt"/>
              </a:rPr>
              <a:t> </a:t>
            </a:r>
            <a:r>
              <a:rPr lang="en-US" sz="6000" b="1" dirty="0" err="1" smtClean="0">
                <a:solidFill>
                  <a:srgbClr val="FFFFFF"/>
                </a:solidFill>
                <a:latin typeface="+mj-lt"/>
              </a:rPr>
              <a:t>Adegbite</a:t>
            </a:r>
            <a:r>
              <a:rPr lang="en-US" sz="6000" b="1" dirty="0" smtClean="0">
                <a:solidFill>
                  <a:srgbClr val="FFFFFF"/>
                </a:solidFill>
                <a:latin typeface="+mj-lt"/>
              </a:rPr>
              <a:t>    </a:t>
            </a:r>
            <a:r>
              <a:rPr lang="en-US" sz="6000" b="1" dirty="0" smtClean="0">
                <a:solidFill>
                  <a:srgbClr val="FFFFFF"/>
                </a:solidFill>
                <a:latin typeface="+mj-lt"/>
              </a:rPr>
              <a:t>            </a:t>
            </a:r>
            <a:r>
              <a:rPr lang="en-US" sz="6000" dirty="0" smtClean="0">
                <a:solidFill>
                  <a:srgbClr val="FFFFFF"/>
                </a:solidFill>
                <a:latin typeface="+mj-lt"/>
              </a:rPr>
              <a:t>M4X01916</a:t>
            </a:r>
            <a:endParaRPr lang="en-US" dirty="0">
              <a:solidFill>
                <a:srgbClr val="FFFFFF"/>
              </a:solidFill>
              <a:latin typeface="+mj-lt"/>
            </a:endParaRPr>
          </a:p>
          <a:p>
            <a:pPr algn="ctr"/>
            <a:endParaRPr lang="en-US" sz="2400" dirty="0"/>
          </a:p>
        </p:txBody>
      </p:sp>
    </p:spTree>
    <p:extLst>
      <p:ext uri="{BB962C8B-B14F-4D97-AF65-F5344CB8AC3E}">
        <p14:creationId xmlns:p14="http://schemas.microsoft.com/office/powerpoint/2010/main" val="1019485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123" y="308262"/>
            <a:ext cx="11120283" cy="938648"/>
          </a:xfrm>
        </p:spPr>
        <p:txBody>
          <a:bodyPr/>
          <a:lstStyle/>
          <a:p>
            <a:pPr algn="ctr"/>
            <a:r>
              <a:rPr lang="en-US" sz="3200" u="sng" dirty="0" smtClean="0">
                <a:solidFill>
                  <a:schemeClr val="tx1"/>
                </a:solidFill>
              </a:rPr>
              <a:t>IN</a:t>
            </a:r>
            <a:r>
              <a:rPr lang="en-US" sz="3200" u="sng" dirty="0" smtClean="0">
                <a:solidFill>
                  <a:schemeClr val="tx1"/>
                </a:solidFill>
              </a:rPr>
              <a:t>TRODUCTION</a:t>
            </a:r>
            <a:endParaRPr lang="en-US" sz="3200" u="sng" dirty="0">
              <a:solidFill>
                <a:schemeClr val="tx1"/>
              </a:solidFill>
            </a:endParaRPr>
          </a:p>
        </p:txBody>
      </p:sp>
      <p:sp>
        <p:nvSpPr>
          <p:cNvPr id="3" name="Content Placeholder 2"/>
          <p:cNvSpPr>
            <a:spLocks noGrp="1"/>
          </p:cNvSpPr>
          <p:nvPr>
            <p:ph idx="1"/>
          </p:nvPr>
        </p:nvSpPr>
        <p:spPr>
          <a:xfrm>
            <a:off x="0" y="1246910"/>
            <a:ext cx="11601450" cy="5259877"/>
          </a:xfrm>
        </p:spPr>
        <p:txBody>
          <a:bodyPr>
            <a:normAutofit lnSpcReduction="10000"/>
          </a:bodyPr>
          <a:lstStyle/>
          <a:p>
            <a:pPr algn="just"/>
            <a:r>
              <a:rPr lang="en-US" sz="2400" dirty="0">
                <a:latin typeface="+mj-lt"/>
              </a:rPr>
              <a:t>Tourism industry consist of groups of industries which are saddled with the provision of infrastructure, services and products for helping tourist have a successful tour. The industry is capacitated with providing means to help tourist throughout their travelling. They facilitate tourism visitation to different places for different purposes which include business, leisure, etc. (Morgan, Pritchard and Pride, 2012)</a:t>
            </a:r>
          </a:p>
          <a:p>
            <a:pPr algn="just"/>
            <a:endParaRPr lang="en-US" sz="2400" dirty="0">
              <a:latin typeface="+mj-lt"/>
            </a:endParaRPr>
          </a:p>
          <a:p>
            <a:pPr algn="just"/>
            <a:r>
              <a:rPr lang="en-US" sz="2400" dirty="0">
                <a:latin typeface="+mj-lt"/>
              </a:rPr>
              <a:t>Tourism industry entails all the activities of tourist during the tour, thus, tourism industry is the sum of all the products and services consumed or used by tourists which directly or indirectly support their tourism activity. Such activities include destination visits, hotel, travel bookings, hotel stay, food and drinks, recreation and leisure. Businesses, companies and firms which provide this services are considered to be operating within the hotel and tourism industry (</a:t>
            </a:r>
            <a:r>
              <a:rPr lang="en-US" sz="2400" dirty="0" err="1">
                <a:latin typeface="+mj-lt"/>
              </a:rPr>
              <a:t>Campon</a:t>
            </a:r>
            <a:r>
              <a:rPr lang="en-US" sz="2400" dirty="0">
                <a:latin typeface="+mj-lt"/>
              </a:rPr>
              <a:t>, Alves, and </a:t>
            </a:r>
            <a:r>
              <a:rPr lang="en-US" sz="2400" dirty="0" err="1">
                <a:latin typeface="+mj-lt"/>
              </a:rPr>
              <a:t>Jernandez</a:t>
            </a:r>
            <a:r>
              <a:rPr lang="en-US" sz="2400" dirty="0">
                <a:latin typeface="+mj-lt"/>
              </a:rPr>
              <a:t>, 2013)</a:t>
            </a:r>
          </a:p>
          <a:p>
            <a:pPr algn="just"/>
            <a:endParaRPr lang="en-US" sz="2400" dirty="0">
              <a:latin typeface="Californian FB" panose="0207040306080B030204" pitchFamily="18" charset="0"/>
            </a:endParaRPr>
          </a:p>
        </p:txBody>
      </p:sp>
    </p:spTree>
    <p:extLst>
      <p:ext uri="{BB962C8B-B14F-4D97-AF65-F5344CB8AC3E}">
        <p14:creationId xmlns:p14="http://schemas.microsoft.com/office/powerpoint/2010/main" val="4211388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8536" y="212052"/>
            <a:ext cx="10286999" cy="1646302"/>
          </a:xfrm>
        </p:spPr>
        <p:txBody>
          <a:bodyPr/>
          <a:lstStyle/>
          <a:p>
            <a:pPr algn="ctr"/>
            <a:r>
              <a:rPr lang="en-US" sz="3200" u="sng" dirty="0">
                <a:solidFill>
                  <a:schemeClr val="tx1"/>
                </a:solidFill>
              </a:rPr>
              <a:t>Introduction Cont’d</a:t>
            </a:r>
          </a:p>
        </p:txBody>
      </p:sp>
      <p:sp>
        <p:nvSpPr>
          <p:cNvPr id="3" name="Subtitle 2"/>
          <p:cNvSpPr>
            <a:spLocks noGrp="1"/>
          </p:cNvSpPr>
          <p:nvPr>
            <p:ph type="subTitle" idx="1"/>
          </p:nvPr>
        </p:nvSpPr>
        <p:spPr>
          <a:xfrm>
            <a:off x="187034" y="2651760"/>
            <a:ext cx="11791605" cy="3495502"/>
          </a:xfrm>
        </p:spPr>
        <p:txBody>
          <a:bodyPr>
            <a:normAutofit/>
          </a:bodyPr>
          <a:lstStyle/>
          <a:p>
            <a:pPr algn="just"/>
            <a:r>
              <a:rPr lang="en-US" sz="2400" dirty="0">
                <a:latin typeface="+mj-lt"/>
              </a:rPr>
              <a:t>In 2011, the travel and tourism industry generated $1.2 trillion and supported 7.6 million jobs globally. Since then, real travel and tourism spending grew 3.5 percent in 2017, 2 outpacing the 1.7 percent growth rate for the economy as a whole (Hudson and Ritchie, 2018)</a:t>
            </a:r>
          </a:p>
          <a:p>
            <a:pPr algn="just"/>
            <a:endParaRPr lang="en-US" sz="2400" dirty="0">
              <a:latin typeface="Californian FB" panose="0207040306080B030204" pitchFamily="18" charset="0"/>
            </a:endParaRPr>
          </a:p>
        </p:txBody>
      </p:sp>
    </p:spTree>
    <p:extLst>
      <p:ext uri="{BB962C8B-B14F-4D97-AF65-F5344CB8AC3E}">
        <p14:creationId xmlns:p14="http://schemas.microsoft.com/office/powerpoint/2010/main" val="163647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845" y="1087583"/>
            <a:ext cx="10858499" cy="1320800"/>
          </a:xfrm>
        </p:spPr>
        <p:txBody>
          <a:bodyPr/>
          <a:lstStyle/>
          <a:p>
            <a:pPr algn="ctr"/>
            <a:r>
              <a:rPr lang="en-US" u="sng" dirty="0" smtClean="0">
                <a:solidFill>
                  <a:schemeClr val="tx1"/>
                </a:solidFill>
                <a:latin typeface="Adobe Gothic Std B" panose="020B0800000000000000" pitchFamily="34" charset="-128"/>
                <a:ea typeface="Adobe Gothic Std B" panose="020B0800000000000000" pitchFamily="34" charset="-128"/>
              </a:rPr>
              <a:t> </a:t>
            </a:r>
            <a:r>
              <a:rPr lang="en-US" sz="3200" u="sng" dirty="0">
                <a:solidFill>
                  <a:schemeClr val="tx1"/>
                </a:solidFill>
                <a:ea typeface="Adobe Gothic Std B" panose="020B0800000000000000" pitchFamily="34" charset="-128"/>
              </a:rPr>
              <a:t>I . A . G .  D. Tourism and Travel Trade Services</a:t>
            </a:r>
          </a:p>
        </p:txBody>
      </p:sp>
      <p:sp>
        <p:nvSpPr>
          <p:cNvPr id="3" name="Content Placeholder 2"/>
          <p:cNvSpPr>
            <a:spLocks noGrp="1"/>
          </p:cNvSpPr>
          <p:nvPr>
            <p:ph idx="1"/>
          </p:nvPr>
        </p:nvSpPr>
        <p:spPr>
          <a:xfrm>
            <a:off x="189114" y="2045971"/>
            <a:ext cx="11629505" cy="4700846"/>
          </a:xfrm>
        </p:spPr>
        <p:txBody>
          <a:bodyPr>
            <a:normAutofit/>
          </a:bodyPr>
          <a:lstStyle/>
          <a:p>
            <a:pPr marL="0" indent="0" algn="just">
              <a:buNone/>
            </a:pPr>
            <a:endParaRPr lang="en-US" sz="2800" dirty="0">
              <a:latin typeface="+mj-lt"/>
              <a:ea typeface="Adobe Gothic Std B" panose="020B0800000000000000" pitchFamily="34" charset="-128"/>
            </a:endParaRPr>
          </a:p>
          <a:p>
            <a:pPr algn="just"/>
            <a:endParaRPr lang="en-US" sz="2800" dirty="0">
              <a:latin typeface="+mj-lt"/>
              <a:ea typeface="Adobe Gothic Std B" panose="020B0800000000000000" pitchFamily="34" charset="-128"/>
            </a:endParaRPr>
          </a:p>
          <a:p>
            <a:pPr algn="just"/>
            <a:r>
              <a:rPr lang="en-US" sz="2400" dirty="0">
                <a:latin typeface="+mj-lt"/>
                <a:ea typeface="Adobe Gothic Std B" panose="020B0800000000000000" pitchFamily="34" charset="-128"/>
              </a:rPr>
              <a:t>I . A . G .  D. Tourism and Travel Trade Services, is a company which provide tourism services such as tour packages, transportation and travelling bookings, destination search and bookings and hotel reservations</a:t>
            </a:r>
          </a:p>
        </p:txBody>
      </p:sp>
    </p:spTree>
    <p:extLst>
      <p:ext uri="{BB962C8B-B14F-4D97-AF65-F5344CB8AC3E}">
        <p14:creationId xmlns:p14="http://schemas.microsoft.com/office/powerpoint/2010/main" val="3043744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890" y="175975"/>
            <a:ext cx="11489228" cy="772715"/>
          </a:xfrm>
        </p:spPr>
        <p:txBody>
          <a:bodyPr>
            <a:normAutofit fontScale="90000"/>
          </a:bodyPr>
          <a:lstStyle/>
          <a:p>
            <a:pPr algn="ctr"/>
            <a:r>
              <a:rPr lang="en-US" b="1" u="sng" dirty="0">
                <a:solidFill>
                  <a:schemeClr val="tx1"/>
                </a:solidFill>
                <a:ea typeface="Adobe Gothic Std B" panose="020B0800000000000000" pitchFamily="34" charset="-128"/>
              </a:rPr>
              <a:t>Internal Factors Affecting the Travel </a:t>
            </a:r>
            <a:r>
              <a:rPr lang="en-US" b="1" u="sng" dirty="0" smtClean="0">
                <a:solidFill>
                  <a:schemeClr val="tx1"/>
                </a:solidFill>
                <a:ea typeface="Adobe Gothic Std B" panose="020B0800000000000000" pitchFamily="34" charset="-128"/>
              </a:rPr>
              <a:t>industry</a:t>
            </a:r>
            <a:r>
              <a:rPr lang="en-US" u="sng" dirty="0">
                <a:solidFill>
                  <a:schemeClr val="tx1"/>
                </a:solidFill>
                <a:ea typeface="Adobe Gothic Std B" panose="020B0800000000000000" pitchFamily="34" charset="-128"/>
              </a:rPr>
              <a:t/>
            </a:r>
            <a:br>
              <a:rPr lang="en-US" u="sng" dirty="0">
                <a:solidFill>
                  <a:schemeClr val="tx1"/>
                </a:solidFill>
                <a:ea typeface="Adobe Gothic Std B" panose="020B0800000000000000" pitchFamily="34" charset="-128"/>
              </a:rPr>
            </a:br>
            <a:endParaRPr lang="en-US" u="sng" dirty="0">
              <a:solidFill>
                <a:schemeClr val="tx1"/>
              </a:solidFill>
              <a:ea typeface="Adobe Gothic Std B" panose="020B0800000000000000" pitchFamily="34" charset="-128"/>
            </a:endParaRPr>
          </a:p>
        </p:txBody>
      </p:sp>
      <p:sp>
        <p:nvSpPr>
          <p:cNvPr id="3" name="Content Placeholder 2"/>
          <p:cNvSpPr>
            <a:spLocks noGrp="1"/>
          </p:cNvSpPr>
          <p:nvPr>
            <p:ph idx="1"/>
          </p:nvPr>
        </p:nvSpPr>
        <p:spPr>
          <a:xfrm>
            <a:off x="262890" y="948690"/>
            <a:ext cx="11327130" cy="5753446"/>
          </a:xfrm>
        </p:spPr>
        <p:txBody>
          <a:bodyPr>
            <a:normAutofit/>
          </a:bodyPr>
          <a:lstStyle/>
          <a:p>
            <a:pPr algn="just">
              <a:buFont typeface="Wingdings" panose="05000000000000000000" pitchFamily="2" charset="2"/>
              <a:buChar char="Ø"/>
            </a:pPr>
            <a:r>
              <a:rPr lang="en-US" sz="2400" b="1" dirty="0">
                <a:latin typeface="+mj-lt"/>
              </a:rPr>
              <a:t>Man-management </a:t>
            </a:r>
            <a:r>
              <a:rPr lang="en-US" sz="2400" b="1" dirty="0" smtClean="0">
                <a:latin typeface="+mj-lt"/>
              </a:rPr>
              <a:t>skills</a:t>
            </a:r>
            <a:r>
              <a:rPr lang="en-US" sz="2400" b="1" dirty="0" smtClean="0">
                <a:latin typeface="+mj-lt"/>
              </a:rPr>
              <a:t>:</a:t>
            </a:r>
            <a:endParaRPr lang="en-US" sz="2400" b="1" dirty="0">
              <a:latin typeface="+mj-lt"/>
            </a:endParaRPr>
          </a:p>
          <a:p>
            <a:pPr marL="0" indent="0" algn="just">
              <a:buNone/>
            </a:pPr>
            <a:r>
              <a:rPr lang="en-US" sz="2400" dirty="0">
                <a:latin typeface="+mj-lt"/>
              </a:rPr>
              <a:t>This is a very essential factor determining the success of every business in every industry. In the travel and tourism industry, it is essential that staffs and management have solid man-management skill as that will be a backbone on which a successful business can be built. The customer relation must be of high quality to retain customer loyalty. While the board of directors must also be efficient in coordinating the staffs (Morgan, Pritchard and Pride, 2012).</a:t>
            </a:r>
          </a:p>
          <a:p>
            <a:pPr algn="just"/>
            <a:r>
              <a:rPr lang="en-US" sz="2400" b="1" dirty="0">
                <a:latin typeface="+mj-lt"/>
              </a:rPr>
              <a:t>Quality of goods and Services:</a:t>
            </a:r>
            <a:endParaRPr lang="en-US" sz="2400" dirty="0">
              <a:latin typeface="+mj-lt"/>
            </a:endParaRPr>
          </a:p>
          <a:p>
            <a:pPr marL="0" indent="0" algn="just">
              <a:buNone/>
            </a:pPr>
            <a:r>
              <a:rPr lang="en-US" sz="2400" dirty="0">
                <a:latin typeface="+mj-lt"/>
              </a:rPr>
              <a:t>In marketing destination, goods and services must be of the highest caliber to attract tourist. The UK is known for having a good level of quality when it comes to hotels and restaurants. Thus a firm or business lacking behind in such quality stands a chance of losing customers. </a:t>
            </a:r>
          </a:p>
          <a:p>
            <a:pPr marL="0" indent="0" algn="just">
              <a:buNone/>
            </a:pPr>
            <a:endParaRPr lang="en-US" sz="2400" dirty="0"/>
          </a:p>
          <a:p>
            <a:pPr marL="0" indent="0" algn="just">
              <a:buNone/>
            </a:pPr>
            <a:endParaRPr lang="en-US" sz="2400" dirty="0"/>
          </a:p>
        </p:txBody>
      </p:sp>
    </p:spTree>
    <p:extLst>
      <p:ext uri="{BB962C8B-B14F-4D97-AF65-F5344CB8AC3E}">
        <p14:creationId xmlns:p14="http://schemas.microsoft.com/office/powerpoint/2010/main" val="1897753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333" y="225136"/>
            <a:ext cx="11583785" cy="1073728"/>
          </a:xfrm>
        </p:spPr>
        <p:txBody>
          <a:bodyPr>
            <a:normAutofit fontScale="90000"/>
          </a:bodyPr>
          <a:lstStyle/>
          <a:p>
            <a:pPr algn="ctr"/>
            <a:r>
              <a:rPr lang="en-US" b="1" u="sng" dirty="0">
                <a:solidFill>
                  <a:schemeClr val="tx1"/>
                </a:solidFill>
                <a:ea typeface="Adobe Gothic Std B" panose="020B0800000000000000" pitchFamily="34" charset="-128"/>
              </a:rPr>
              <a:t>External Factors Affecting the Travel </a:t>
            </a:r>
            <a:r>
              <a:rPr lang="en-US" b="1" u="sng" dirty="0" smtClean="0">
                <a:solidFill>
                  <a:schemeClr val="tx1"/>
                </a:solidFill>
                <a:ea typeface="Adobe Gothic Std B" panose="020B0800000000000000" pitchFamily="34" charset="-128"/>
              </a:rPr>
              <a:t>industry</a:t>
            </a:r>
            <a:r>
              <a:rPr lang="en-US" dirty="0">
                <a:solidFill>
                  <a:schemeClr val="tx1"/>
                </a:solidFill>
                <a:ea typeface="Adobe Gothic Std B" panose="020B0800000000000000" pitchFamily="34" charset="-128"/>
              </a:rPr>
              <a:t/>
            </a:r>
            <a:br>
              <a:rPr lang="en-US" dirty="0">
                <a:solidFill>
                  <a:schemeClr val="tx1"/>
                </a:solidFill>
                <a:ea typeface="Adobe Gothic Std B" panose="020B0800000000000000" pitchFamily="34" charset="-128"/>
              </a:rPr>
            </a:br>
            <a:endParaRPr lang="en-US" dirty="0">
              <a:solidFill>
                <a:schemeClr val="tx1"/>
              </a:solidFill>
              <a:ea typeface="Adobe Gothic Std B" panose="020B0800000000000000" pitchFamily="34" charset="-128"/>
            </a:endParaRPr>
          </a:p>
        </p:txBody>
      </p:sp>
      <p:sp>
        <p:nvSpPr>
          <p:cNvPr id="3" name="Content Placeholder 2"/>
          <p:cNvSpPr>
            <a:spLocks noGrp="1"/>
          </p:cNvSpPr>
          <p:nvPr>
            <p:ph idx="1"/>
          </p:nvPr>
        </p:nvSpPr>
        <p:spPr>
          <a:xfrm>
            <a:off x="168333" y="1298864"/>
            <a:ext cx="11583785" cy="5891645"/>
          </a:xfrm>
        </p:spPr>
        <p:txBody>
          <a:bodyPr>
            <a:normAutofit/>
          </a:bodyPr>
          <a:lstStyle/>
          <a:p>
            <a:pPr algn="just"/>
            <a:r>
              <a:rPr lang="en-US" sz="2400" b="1" dirty="0">
                <a:latin typeface="+mj-lt"/>
              </a:rPr>
              <a:t>Exchange rate:</a:t>
            </a:r>
            <a:endParaRPr lang="en-US" sz="2400" dirty="0">
              <a:latin typeface="+mj-lt"/>
            </a:endParaRPr>
          </a:p>
          <a:p>
            <a:pPr marL="0" indent="0" algn="just">
              <a:buNone/>
            </a:pPr>
            <a:r>
              <a:rPr lang="en-US" sz="2400" dirty="0">
                <a:latin typeface="+mj-lt"/>
              </a:rPr>
              <a:t>Exchange rate strongly influence the rate at which tourist will be eager to visit the United Kingdom. The UK pound sterling has a high value which often retard tourist visitation since many tourist may not be able to afford the exchange rate when their own currency is converted to pound sterling.</a:t>
            </a:r>
          </a:p>
          <a:p>
            <a:pPr marL="0" indent="0" algn="just">
              <a:buNone/>
            </a:pPr>
            <a:endParaRPr lang="en-US" sz="2400" dirty="0">
              <a:latin typeface="+mj-lt"/>
            </a:endParaRPr>
          </a:p>
          <a:p>
            <a:pPr lvl="0" algn="just"/>
            <a:r>
              <a:rPr lang="en-US" sz="2400" b="1" dirty="0">
                <a:latin typeface="+mj-lt"/>
              </a:rPr>
              <a:t>Weather </a:t>
            </a:r>
            <a:r>
              <a:rPr lang="en-US" sz="2400" b="1" dirty="0" smtClean="0">
                <a:latin typeface="+mj-lt"/>
              </a:rPr>
              <a:t>Condition :</a:t>
            </a:r>
            <a:endParaRPr lang="en-US" sz="2400" b="1" dirty="0">
              <a:latin typeface="+mj-lt"/>
            </a:endParaRPr>
          </a:p>
          <a:p>
            <a:pPr marL="0" indent="0" algn="just">
              <a:buNone/>
            </a:pPr>
            <a:r>
              <a:rPr lang="en-US" sz="2400" dirty="0">
                <a:latin typeface="+mj-lt"/>
              </a:rPr>
              <a:t>This is a very important factor which determine the time of the year in which tourist can visit the United Kingdom because the climatic condition of the country is always changing, many tourist may seek for sunshine elsewhere.</a:t>
            </a:r>
          </a:p>
          <a:p>
            <a:pPr marL="0" indent="0" algn="just">
              <a:buNone/>
            </a:pPr>
            <a:endParaRPr lang="en-US" sz="2400" dirty="0">
              <a:latin typeface="Californian FB" panose="0207040306080B030204" pitchFamily="18" charset="0"/>
            </a:endParaRPr>
          </a:p>
          <a:p>
            <a:pPr marL="0" indent="0" algn="just">
              <a:buNone/>
            </a:pPr>
            <a:endParaRPr lang="en-US" sz="2400" dirty="0">
              <a:latin typeface="Californian FB" panose="0207040306080B030204" pitchFamily="18" charset="0"/>
            </a:endParaRPr>
          </a:p>
        </p:txBody>
      </p:sp>
    </p:spTree>
    <p:extLst>
      <p:ext uri="{BB962C8B-B14F-4D97-AF65-F5344CB8AC3E}">
        <p14:creationId xmlns:p14="http://schemas.microsoft.com/office/powerpoint/2010/main" val="1339444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310" y="225136"/>
            <a:ext cx="11535808" cy="1073728"/>
          </a:xfrm>
        </p:spPr>
        <p:txBody>
          <a:bodyPr>
            <a:normAutofit fontScale="90000"/>
          </a:bodyPr>
          <a:lstStyle/>
          <a:p>
            <a:pPr algn="ctr"/>
            <a:r>
              <a:rPr lang="en-US" b="1" u="sng" dirty="0">
                <a:solidFill>
                  <a:schemeClr val="tx1"/>
                </a:solidFill>
                <a:ea typeface="Adobe Gothic Std B" panose="020B0800000000000000" pitchFamily="34" charset="-128"/>
              </a:rPr>
              <a:t>External Factors Affecting the Travel industry, cont’d</a:t>
            </a:r>
            <a:r>
              <a:rPr lang="en-US" dirty="0">
                <a:solidFill>
                  <a:schemeClr val="tx1"/>
                </a:solidFill>
                <a:ea typeface="Adobe Gothic Std B" panose="020B0800000000000000" pitchFamily="34" charset="-128"/>
              </a:rPr>
              <a:t/>
            </a:r>
            <a:br>
              <a:rPr lang="en-US" dirty="0">
                <a:solidFill>
                  <a:schemeClr val="tx1"/>
                </a:solidFill>
                <a:ea typeface="Adobe Gothic Std B" panose="020B0800000000000000" pitchFamily="34" charset="-128"/>
              </a:rPr>
            </a:br>
            <a:endParaRPr lang="en-US" dirty="0">
              <a:solidFill>
                <a:schemeClr val="tx1"/>
              </a:solidFill>
              <a:ea typeface="Adobe Gothic Std B" panose="020B0800000000000000" pitchFamily="34" charset="-128"/>
            </a:endParaRPr>
          </a:p>
        </p:txBody>
      </p:sp>
      <p:sp>
        <p:nvSpPr>
          <p:cNvPr id="3" name="Content Placeholder 2"/>
          <p:cNvSpPr>
            <a:spLocks noGrp="1"/>
          </p:cNvSpPr>
          <p:nvPr>
            <p:ph idx="1"/>
          </p:nvPr>
        </p:nvSpPr>
        <p:spPr>
          <a:xfrm>
            <a:off x="216310" y="1563329"/>
            <a:ext cx="11611896" cy="5925388"/>
          </a:xfrm>
        </p:spPr>
        <p:txBody>
          <a:bodyPr>
            <a:normAutofit/>
          </a:bodyPr>
          <a:lstStyle/>
          <a:p>
            <a:pPr algn="just"/>
            <a:r>
              <a:rPr lang="en-US" sz="2400" b="1" dirty="0">
                <a:latin typeface="+mj-lt"/>
              </a:rPr>
              <a:t>Travel </a:t>
            </a:r>
            <a:r>
              <a:rPr lang="en-US" sz="2400" b="1" dirty="0" smtClean="0">
                <a:latin typeface="+mj-lt"/>
              </a:rPr>
              <a:t>Restrictions :</a:t>
            </a:r>
            <a:endParaRPr lang="en-US" sz="2400" dirty="0">
              <a:latin typeface="+mj-lt"/>
            </a:endParaRPr>
          </a:p>
          <a:p>
            <a:pPr marL="0" indent="0" algn="just">
              <a:buNone/>
            </a:pPr>
            <a:r>
              <a:rPr lang="en-US" sz="2400" dirty="0">
                <a:latin typeface="+mj-lt"/>
              </a:rPr>
              <a:t>Higher barrier of entering into the United Kingdom will lessen the number of tourist in the country. As tourist may seek other alternative countries. There are three major restrictions which can stop inbound tourists entering the country</a:t>
            </a:r>
          </a:p>
          <a:p>
            <a:pPr marL="0" lvl="0" indent="0" algn="just">
              <a:buNone/>
            </a:pPr>
            <a:r>
              <a:rPr lang="en-US" sz="2400" dirty="0">
                <a:latin typeface="+mj-lt"/>
              </a:rPr>
              <a:t>1. Security-related restrictions</a:t>
            </a:r>
          </a:p>
          <a:p>
            <a:pPr marL="0" lvl="0" indent="0" algn="just">
              <a:buNone/>
            </a:pPr>
            <a:r>
              <a:rPr lang="en-US" sz="2400" dirty="0">
                <a:latin typeface="+mj-lt"/>
              </a:rPr>
              <a:t>2. Immigration restrictions</a:t>
            </a:r>
          </a:p>
          <a:p>
            <a:pPr marL="0" indent="0" algn="just">
              <a:buNone/>
            </a:pPr>
            <a:r>
              <a:rPr lang="en-US" sz="2400" dirty="0">
                <a:latin typeface="+mj-lt"/>
              </a:rPr>
              <a:t>3. Custom restrictions</a:t>
            </a:r>
          </a:p>
          <a:p>
            <a:pPr marL="0" indent="0" algn="just">
              <a:buNone/>
            </a:pPr>
            <a:r>
              <a:rPr lang="en-US" sz="2400" dirty="0">
                <a:latin typeface="+mj-lt"/>
              </a:rPr>
              <a:t>(Morgan, Pritchard and Pride, 2012)</a:t>
            </a:r>
          </a:p>
        </p:txBody>
      </p:sp>
    </p:spTree>
    <p:extLst>
      <p:ext uri="{BB962C8B-B14F-4D97-AF65-F5344CB8AC3E}">
        <p14:creationId xmlns:p14="http://schemas.microsoft.com/office/powerpoint/2010/main" val="255586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629" y="262790"/>
            <a:ext cx="11376121" cy="1320800"/>
          </a:xfrm>
        </p:spPr>
        <p:txBody>
          <a:bodyPr>
            <a:normAutofit/>
          </a:bodyPr>
          <a:lstStyle/>
          <a:p>
            <a:pPr algn="ctr"/>
            <a:r>
              <a:rPr lang="en-US" sz="3200" b="1" u="sng" dirty="0">
                <a:solidFill>
                  <a:schemeClr val="tx1"/>
                </a:solidFill>
                <a:ea typeface="Adobe Gothic Std B" panose="020B0800000000000000" pitchFamily="34" charset="-128"/>
              </a:rPr>
              <a:t>SWOT analysis of </a:t>
            </a:r>
            <a:r>
              <a:rPr lang="en-US" sz="3200" b="1" u="sng" dirty="0" err="1" smtClean="0">
                <a:solidFill>
                  <a:schemeClr val="tx1"/>
                </a:solidFill>
                <a:ea typeface="Adobe Gothic Std B" panose="020B0800000000000000" pitchFamily="34" charset="-128"/>
              </a:rPr>
              <a:t>I.A.G</a:t>
            </a:r>
            <a:r>
              <a:rPr lang="en-US" sz="3200" b="1" u="sng" dirty="0" err="1" smtClean="0">
                <a:solidFill>
                  <a:schemeClr val="tx1"/>
                </a:solidFill>
                <a:ea typeface="Adobe Gothic Std B" panose="020B0800000000000000" pitchFamily="34" charset="-128"/>
              </a:rPr>
              <a:t>.</a:t>
            </a:r>
            <a:r>
              <a:rPr lang="en-US" sz="3200" b="1" u="sng" dirty="0" err="1" smtClean="0">
                <a:solidFill>
                  <a:schemeClr val="tx1"/>
                </a:solidFill>
                <a:ea typeface="Adobe Gothic Std B" panose="020B0800000000000000" pitchFamily="34" charset="-128"/>
              </a:rPr>
              <a:t>D.Tourism</a:t>
            </a:r>
            <a:r>
              <a:rPr lang="en-US" sz="3200" b="1" u="sng" dirty="0" smtClean="0">
                <a:solidFill>
                  <a:schemeClr val="tx1"/>
                </a:solidFill>
                <a:ea typeface="Adobe Gothic Std B" panose="020B0800000000000000" pitchFamily="34" charset="-128"/>
              </a:rPr>
              <a:t> </a:t>
            </a:r>
            <a:br>
              <a:rPr lang="en-US" sz="3200" b="1" u="sng" dirty="0" smtClean="0">
                <a:solidFill>
                  <a:schemeClr val="tx1"/>
                </a:solidFill>
                <a:ea typeface="Adobe Gothic Std B" panose="020B0800000000000000" pitchFamily="34" charset="-128"/>
              </a:rPr>
            </a:br>
            <a:r>
              <a:rPr lang="en-US" sz="3200" b="1" u="sng" dirty="0" smtClean="0">
                <a:solidFill>
                  <a:schemeClr val="tx1"/>
                </a:solidFill>
                <a:ea typeface="Adobe Gothic Std B" panose="020B0800000000000000" pitchFamily="34" charset="-128"/>
              </a:rPr>
              <a:t>and </a:t>
            </a:r>
            <a:r>
              <a:rPr lang="en-US" sz="3200" b="1" u="sng" dirty="0">
                <a:solidFill>
                  <a:schemeClr val="tx1"/>
                </a:solidFill>
                <a:ea typeface="Adobe Gothic Std B" panose="020B0800000000000000" pitchFamily="34" charset="-128"/>
              </a:rPr>
              <a:t>Travel Trade </a:t>
            </a:r>
            <a:r>
              <a:rPr lang="en-US" sz="3200" b="1" u="sng" dirty="0" smtClean="0">
                <a:solidFill>
                  <a:schemeClr val="tx1"/>
                </a:solidFill>
                <a:ea typeface="Adobe Gothic Std B" panose="020B0800000000000000" pitchFamily="34" charset="-128"/>
              </a:rPr>
              <a:t>Services</a:t>
            </a:r>
            <a:r>
              <a:rPr lang="en-US" sz="3200" b="1" u="sng" dirty="0">
                <a:solidFill>
                  <a:schemeClr val="tx1"/>
                </a:solidFill>
                <a:ea typeface="Adobe Gothic Std B" panose="020B0800000000000000" pitchFamily="34" charset="-128"/>
              </a:rPr>
              <a:t>, UK</a:t>
            </a:r>
          </a:p>
        </p:txBody>
      </p:sp>
      <p:sp>
        <p:nvSpPr>
          <p:cNvPr id="3" name="Content Placeholder 2"/>
          <p:cNvSpPr>
            <a:spLocks noGrp="1"/>
          </p:cNvSpPr>
          <p:nvPr>
            <p:ph idx="1"/>
          </p:nvPr>
        </p:nvSpPr>
        <p:spPr>
          <a:xfrm>
            <a:off x="280555" y="1514764"/>
            <a:ext cx="11435195" cy="5343236"/>
          </a:xfrm>
        </p:spPr>
        <p:txBody>
          <a:bodyPr>
            <a:normAutofit/>
          </a:bodyPr>
          <a:lstStyle/>
          <a:p>
            <a:pPr algn="just">
              <a:buFont typeface="Wingdings" panose="05000000000000000000" pitchFamily="2" charset="2"/>
              <a:buChar char="Ø"/>
            </a:pPr>
            <a:r>
              <a:rPr lang="en-US" sz="2400" b="1" dirty="0">
                <a:latin typeface="+mj-lt"/>
                <a:ea typeface="Adobe Gothic Std B" panose="020B0800000000000000" pitchFamily="34" charset="-128"/>
              </a:rPr>
              <a:t>Strength </a:t>
            </a:r>
            <a:r>
              <a:rPr lang="en-US" sz="2400" b="1" dirty="0" smtClean="0">
                <a:latin typeface="+mj-lt"/>
                <a:ea typeface="Adobe Gothic Std B" panose="020B0800000000000000" pitchFamily="34" charset="-128"/>
              </a:rPr>
              <a:t>:</a:t>
            </a:r>
            <a:endParaRPr lang="en-US" sz="2400" b="1" dirty="0">
              <a:latin typeface="+mj-lt"/>
              <a:ea typeface="Adobe Gothic Std B" panose="020B0800000000000000" pitchFamily="34" charset="-128"/>
            </a:endParaRPr>
          </a:p>
          <a:p>
            <a:pPr marL="0" indent="0" algn="just">
              <a:buNone/>
            </a:pPr>
            <a:r>
              <a:rPr lang="en-US" sz="2400" dirty="0">
                <a:latin typeface="+mj-lt"/>
              </a:rPr>
              <a:t>Quality of Staffs</a:t>
            </a:r>
          </a:p>
          <a:p>
            <a:pPr marL="0" indent="0" algn="just">
              <a:buNone/>
            </a:pPr>
            <a:r>
              <a:rPr lang="en-US" sz="2400" dirty="0">
                <a:latin typeface="+mj-lt"/>
              </a:rPr>
              <a:t>Our board of directors are experienced and veterans in the field, they have worked with some other companies in the field prior to joining our team, this will help to weather storms on our way. </a:t>
            </a:r>
          </a:p>
          <a:p>
            <a:pPr marL="0" indent="0" algn="just">
              <a:buNone/>
            </a:pPr>
            <a:endParaRPr lang="en-US" sz="2400" dirty="0">
              <a:latin typeface="+mj-lt"/>
            </a:endParaRPr>
          </a:p>
          <a:p>
            <a:pPr marL="0" indent="0" algn="just">
              <a:buNone/>
            </a:pPr>
            <a:r>
              <a:rPr lang="en-US" sz="2400" dirty="0">
                <a:latin typeface="+mj-lt"/>
              </a:rPr>
              <a:t>Model of Business:</a:t>
            </a:r>
          </a:p>
          <a:p>
            <a:pPr marL="0" indent="0" algn="just">
              <a:buNone/>
            </a:pPr>
            <a:r>
              <a:rPr lang="en-US" sz="2400" dirty="0" smtClean="0">
                <a:solidFill>
                  <a:schemeClr val="tx1"/>
                </a:solidFill>
                <a:latin typeface="+mj-lt"/>
                <a:ea typeface="Adobe Gothic Std B" panose="020B0800000000000000" pitchFamily="34" charset="-128"/>
              </a:rPr>
              <a:t>I.A.G.D</a:t>
            </a:r>
            <a:r>
              <a:rPr lang="en-US" sz="2400" dirty="0">
                <a:solidFill>
                  <a:schemeClr val="tx1"/>
                </a:solidFill>
                <a:latin typeface="+mj-lt"/>
                <a:ea typeface="Adobe Gothic Std B" panose="020B0800000000000000" pitchFamily="34" charset="-128"/>
              </a:rPr>
              <a:t>. Tourism and Travel Trade Services, UK</a:t>
            </a:r>
            <a:r>
              <a:rPr lang="en-US" sz="2400" dirty="0">
                <a:latin typeface="+mj-lt"/>
              </a:rPr>
              <a:t> is affiliated with some big international airports in the country so that when tourists are booking their flight and transport in their home country, our business will be proposed to them as a perfect Travel and tour services which can provide them maximum experience in the country.</a:t>
            </a:r>
          </a:p>
          <a:p>
            <a:pPr marL="0" indent="0" algn="just">
              <a:buNone/>
            </a:pPr>
            <a:endParaRPr lang="en-US" sz="2400" dirty="0">
              <a:latin typeface="+mj-lt"/>
            </a:endParaRPr>
          </a:p>
        </p:txBody>
      </p:sp>
    </p:spTree>
    <p:extLst>
      <p:ext uri="{BB962C8B-B14F-4D97-AF65-F5344CB8AC3E}">
        <p14:creationId xmlns:p14="http://schemas.microsoft.com/office/powerpoint/2010/main" val="1855041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11376121" cy="1320800"/>
          </a:xfrm>
        </p:spPr>
        <p:txBody>
          <a:bodyPr>
            <a:normAutofit/>
          </a:bodyPr>
          <a:lstStyle/>
          <a:p>
            <a:pPr algn="ctr"/>
            <a:r>
              <a:rPr lang="en-US" sz="3200" b="1" u="sng" dirty="0">
                <a:solidFill>
                  <a:schemeClr val="tx1"/>
                </a:solidFill>
                <a:ea typeface="Adobe Gothic Std B" panose="020B0800000000000000" pitchFamily="34" charset="-128"/>
              </a:rPr>
              <a:t>SWOT analysis of  </a:t>
            </a:r>
            <a:r>
              <a:rPr lang="en-US" sz="3200" b="1" u="sng" dirty="0" err="1" smtClean="0">
                <a:solidFill>
                  <a:schemeClr val="tx1"/>
                </a:solidFill>
                <a:ea typeface="Adobe Gothic Std B" panose="020B0800000000000000" pitchFamily="34" charset="-128"/>
              </a:rPr>
              <a:t>I.A.G.D.Tourism</a:t>
            </a:r>
            <a:r>
              <a:rPr lang="en-US" sz="3200" b="1" u="sng" dirty="0" smtClean="0">
                <a:solidFill>
                  <a:schemeClr val="tx1"/>
                </a:solidFill>
                <a:ea typeface="Adobe Gothic Std B" panose="020B0800000000000000" pitchFamily="34" charset="-128"/>
              </a:rPr>
              <a:t> </a:t>
            </a:r>
            <a:br>
              <a:rPr lang="en-US" sz="3200" b="1" u="sng" dirty="0" smtClean="0">
                <a:solidFill>
                  <a:schemeClr val="tx1"/>
                </a:solidFill>
                <a:ea typeface="Adobe Gothic Std B" panose="020B0800000000000000" pitchFamily="34" charset="-128"/>
              </a:rPr>
            </a:br>
            <a:r>
              <a:rPr lang="en-US" sz="3200" b="1" u="sng" dirty="0" smtClean="0">
                <a:solidFill>
                  <a:schemeClr val="tx1"/>
                </a:solidFill>
                <a:ea typeface="Adobe Gothic Std B" panose="020B0800000000000000" pitchFamily="34" charset="-128"/>
              </a:rPr>
              <a:t>and </a:t>
            </a:r>
            <a:r>
              <a:rPr lang="en-US" sz="3200" b="1" u="sng" dirty="0">
                <a:solidFill>
                  <a:schemeClr val="tx1"/>
                </a:solidFill>
                <a:ea typeface="Adobe Gothic Std B" panose="020B0800000000000000" pitchFamily="34" charset="-128"/>
              </a:rPr>
              <a:t>Travel Trade Services, UK</a:t>
            </a:r>
          </a:p>
        </p:txBody>
      </p:sp>
      <p:sp>
        <p:nvSpPr>
          <p:cNvPr id="3" name="Content Placeholder 2"/>
          <p:cNvSpPr>
            <a:spLocks noGrp="1"/>
          </p:cNvSpPr>
          <p:nvPr>
            <p:ph idx="1"/>
          </p:nvPr>
        </p:nvSpPr>
        <p:spPr>
          <a:xfrm>
            <a:off x="429491" y="2648155"/>
            <a:ext cx="11762509" cy="4595091"/>
          </a:xfrm>
        </p:spPr>
        <p:txBody>
          <a:bodyPr>
            <a:normAutofit/>
          </a:bodyPr>
          <a:lstStyle/>
          <a:p>
            <a:r>
              <a:rPr lang="en-US" sz="2400" b="1" dirty="0" smtClean="0">
                <a:latin typeface="+mj-lt"/>
              </a:rPr>
              <a:t>Weakness :</a:t>
            </a:r>
            <a:endParaRPr lang="en-US" sz="2400" dirty="0">
              <a:latin typeface="+mj-lt"/>
            </a:endParaRPr>
          </a:p>
          <a:p>
            <a:pPr marL="0" indent="0">
              <a:buNone/>
            </a:pPr>
            <a:r>
              <a:rPr lang="en-US" sz="2400" dirty="0">
                <a:latin typeface="+mj-lt"/>
              </a:rPr>
              <a:t>We are new entrants in the market, we’ll need to compete with other multi-billion dollars companies in the industry some of which are industry leaders. Without adequate funding it might be difficult to survive the competition onslaught in the industry</a:t>
            </a:r>
          </a:p>
        </p:txBody>
      </p:sp>
    </p:spTree>
    <p:extLst>
      <p:ext uri="{BB962C8B-B14F-4D97-AF65-F5344CB8AC3E}">
        <p14:creationId xmlns:p14="http://schemas.microsoft.com/office/powerpoint/2010/main" val="3325195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11376121" cy="1320800"/>
          </a:xfrm>
        </p:spPr>
        <p:txBody>
          <a:bodyPr>
            <a:normAutofit/>
          </a:bodyPr>
          <a:lstStyle/>
          <a:p>
            <a:pPr algn="ctr"/>
            <a:r>
              <a:rPr lang="en-US" sz="3200" b="1" u="sng" dirty="0">
                <a:solidFill>
                  <a:schemeClr val="tx1"/>
                </a:solidFill>
                <a:ea typeface="Adobe Gothic Std B" panose="020B0800000000000000" pitchFamily="34" charset="-128"/>
              </a:rPr>
              <a:t>SWOT analysis of  </a:t>
            </a:r>
            <a:r>
              <a:rPr lang="en-US" sz="3200" b="1" u="sng" dirty="0" err="1" smtClean="0">
                <a:solidFill>
                  <a:schemeClr val="tx1"/>
                </a:solidFill>
                <a:ea typeface="Adobe Gothic Std B" panose="020B0800000000000000" pitchFamily="34" charset="-128"/>
              </a:rPr>
              <a:t>I.A.G.D.Tourism</a:t>
            </a:r>
            <a:r>
              <a:rPr lang="en-US" sz="3200" b="1" u="sng" dirty="0" smtClean="0">
                <a:solidFill>
                  <a:schemeClr val="tx1"/>
                </a:solidFill>
                <a:ea typeface="Adobe Gothic Std B" panose="020B0800000000000000" pitchFamily="34" charset="-128"/>
              </a:rPr>
              <a:t/>
            </a:r>
            <a:br>
              <a:rPr lang="en-US" sz="3200" b="1" u="sng" dirty="0" smtClean="0">
                <a:solidFill>
                  <a:schemeClr val="tx1"/>
                </a:solidFill>
                <a:ea typeface="Adobe Gothic Std B" panose="020B0800000000000000" pitchFamily="34" charset="-128"/>
              </a:rPr>
            </a:br>
            <a:r>
              <a:rPr lang="en-US" sz="3200" b="1" u="sng" dirty="0" smtClean="0">
                <a:solidFill>
                  <a:schemeClr val="tx1"/>
                </a:solidFill>
                <a:ea typeface="Adobe Gothic Std B" panose="020B0800000000000000" pitchFamily="34" charset="-128"/>
              </a:rPr>
              <a:t> </a:t>
            </a:r>
            <a:r>
              <a:rPr lang="en-US" sz="3200" b="1" u="sng" dirty="0">
                <a:solidFill>
                  <a:schemeClr val="tx1"/>
                </a:solidFill>
                <a:ea typeface="Adobe Gothic Std B" panose="020B0800000000000000" pitchFamily="34" charset="-128"/>
              </a:rPr>
              <a:t>and Travel Trade Services, UK</a:t>
            </a:r>
          </a:p>
        </p:txBody>
      </p:sp>
      <p:sp>
        <p:nvSpPr>
          <p:cNvPr id="3" name="Content Placeholder 2"/>
          <p:cNvSpPr>
            <a:spLocks noGrp="1"/>
          </p:cNvSpPr>
          <p:nvPr>
            <p:ph idx="1"/>
          </p:nvPr>
        </p:nvSpPr>
        <p:spPr>
          <a:xfrm>
            <a:off x="290945" y="1930400"/>
            <a:ext cx="11276215" cy="4595091"/>
          </a:xfrm>
        </p:spPr>
        <p:txBody>
          <a:bodyPr>
            <a:normAutofit fontScale="85000" lnSpcReduction="20000"/>
          </a:bodyPr>
          <a:lstStyle/>
          <a:p>
            <a:pPr algn="just"/>
            <a:r>
              <a:rPr lang="en-US" sz="2800" b="1" dirty="0" smtClean="0">
                <a:latin typeface="+mj-lt"/>
              </a:rPr>
              <a:t>Opportunities :</a:t>
            </a:r>
            <a:endParaRPr lang="en-US" sz="2800" dirty="0">
              <a:latin typeface="+mj-lt"/>
            </a:endParaRPr>
          </a:p>
          <a:p>
            <a:pPr marL="0" indent="0" algn="just">
              <a:buNone/>
            </a:pPr>
            <a:r>
              <a:rPr lang="en-US" sz="2800" dirty="0">
                <a:latin typeface="+mj-lt"/>
              </a:rPr>
              <a:t>Our offices are placed in strategic points in the country so as to explore any opportunity at the earliest.  For example, as a travelling and service agent, our offices are situated close to airports so as to be closer to our target market. </a:t>
            </a:r>
          </a:p>
          <a:p>
            <a:pPr marL="0" indent="0" algn="just">
              <a:buNone/>
            </a:pPr>
            <a:endParaRPr lang="en-US" sz="2800" dirty="0">
              <a:latin typeface="+mj-lt"/>
            </a:endParaRPr>
          </a:p>
          <a:p>
            <a:r>
              <a:rPr lang="en-US" sz="2800" b="1" dirty="0" smtClean="0">
                <a:latin typeface="+mj-lt"/>
              </a:rPr>
              <a:t>Threat :</a:t>
            </a:r>
            <a:endParaRPr lang="en-US" sz="2800" b="1" dirty="0">
              <a:latin typeface="+mj-lt"/>
            </a:endParaRPr>
          </a:p>
          <a:p>
            <a:pPr>
              <a:buFont typeface="Wingdings" panose="05000000000000000000" pitchFamily="2" charset="2"/>
              <a:buChar char="§"/>
            </a:pPr>
            <a:r>
              <a:rPr lang="en-US" sz="2800" dirty="0" smtClean="0">
                <a:latin typeface="+mj-lt"/>
              </a:rPr>
              <a:t>Entrant </a:t>
            </a:r>
            <a:r>
              <a:rPr lang="en-US" sz="2800" dirty="0">
                <a:latin typeface="+mj-lt"/>
              </a:rPr>
              <a:t>of new firm into the business</a:t>
            </a:r>
          </a:p>
          <a:p>
            <a:pPr>
              <a:buFont typeface="Wingdings" panose="05000000000000000000" pitchFamily="2" charset="2"/>
              <a:buChar char="§"/>
            </a:pPr>
            <a:r>
              <a:rPr lang="en-US" sz="2800" dirty="0">
                <a:latin typeface="+mj-lt"/>
              </a:rPr>
              <a:t>Change in government policies such as more stringent laws and policies on immigration </a:t>
            </a:r>
          </a:p>
          <a:p>
            <a:pPr>
              <a:buFont typeface="Wingdings" panose="05000000000000000000" pitchFamily="2" charset="2"/>
              <a:buChar char="§"/>
            </a:pPr>
            <a:r>
              <a:rPr lang="en-US" sz="2800" dirty="0">
                <a:latin typeface="+mj-lt"/>
              </a:rPr>
              <a:t>Fluctuation in the value of pounds</a:t>
            </a:r>
          </a:p>
          <a:p>
            <a:pPr>
              <a:buFont typeface="Wingdings" panose="05000000000000000000" pitchFamily="2" charset="2"/>
              <a:buChar char="§"/>
            </a:pPr>
            <a:r>
              <a:rPr lang="en-US" sz="2800" dirty="0">
                <a:latin typeface="+mj-lt"/>
              </a:rPr>
              <a:t>Political Unrest </a:t>
            </a:r>
          </a:p>
          <a:p>
            <a:pPr marL="0" indent="0" algn="just">
              <a:buNone/>
            </a:pPr>
            <a:endParaRPr lang="en-US" sz="2800" dirty="0"/>
          </a:p>
          <a:p>
            <a:pPr marL="0" indent="0" algn="just">
              <a:buNone/>
            </a:pPr>
            <a:endParaRPr lang="en-US" sz="2800" dirty="0"/>
          </a:p>
        </p:txBody>
      </p:sp>
    </p:spTree>
    <p:extLst>
      <p:ext uri="{BB962C8B-B14F-4D97-AF65-F5344CB8AC3E}">
        <p14:creationId xmlns:p14="http://schemas.microsoft.com/office/powerpoint/2010/main" val="854663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11376121" cy="1320800"/>
          </a:xfrm>
        </p:spPr>
        <p:txBody>
          <a:bodyPr>
            <a:normAutofit/>
          </a:bodyPr>
          <a:lstStyle/>
          <a:p>
            <a:pPr algn="ctr"/>
            <a:r>
              <a:rPr lang="en-US" sz="3200" b="1" u="sng" dirty="0">
                <a:solidFill>
                  <a:schemeClr val="tx1"/>
                </a:solidFill>
                <a:ea typeface="Adobe Gothic Std B" panose="020B0800000000000000" pitchFamily="34" charset="-128"/>
              </a:rPr>
              <a:t>PESTLE analysis of  </a:t>
            </a:r>
            <a:r>
              <a:rPr lang="en-US" sz="3200" b="1" u="sng" dirty="0" err="1" smtClean="0">
                <a:solidFill>
                  <a:schemeClr val="tx1"/>
                </a:solidFill>
                <a:ea typeface="Adobe Gothic Std B" panose="020B0800000000000000" pitchFamily="34" charset="-128"/>
              </a:rPr>
              <a:t>I.A.G.D.Tourism</a:t>
            </a:r>
            <a:r>
              <a:rPr lang="en-US" sz="3200" b="1" u="sng" dirty="0" smtClean="0">
                <a:solidFill>
                  <a:schemeClr val="tx1"/>
                </a:solidFill>
                <a:ea typeface="Adobe Gothic Std B" panose="020B0800000000000000" pitchFamily="34" charset="-128"/>
              </a:rPr>
              <a:t/>
            </a:r>
            <a:br>
              <a:rPr lang="en-US" sz="3200" b="1" u="sng" dirty="0" smtClean="0">
                <a:solidFill>
                  <a:schemeClr val="tx1"/>
                </a:solidFill>
                <a:ea typeface="Adobe Gothic Std B" panose="020B0800000000000000" pitchFamily="34" charset="-128"/>
              </a:rPr>
            </a:br>
            <a:r>
              <a:rPr lang="en-US" sz="3200" b="1" u="sng" dirty="0" smtClean="0">
                <a:solidFill>
                  <a:schemeClr val="tx1"/>
                </a:solidFill>
                <a:ea typeface="Adobe Gothic Std B" panose="020B0800000000000000" pitchFamily="34" charset="-128"/>
              </a:rPr>
              <a:t> </a:t>
            </a:r>
            <a:r>
              <a:rPr lang="en-US" sz="3200" b="1" u="sng" dirty="0">
                <a:solidFill>
                  <a:schemeClr val="tx1"/>
                </a:solidFill>
                <a:ea typeface="Adobe Gothic Std B" panose="020B0800000000000000" pitchFamily="34" charset="-128"/>
              </a:rPr>
              <a:t>and Travel Trade Services, UK</a:t>
            </a:r>
          </a:p>
        </p:txBody>
      </p:sp>
      <p:sp>
        <p:nvSpPr>
          <p:cNvPr id="3" name="Content Placeholder 2"/>
          <p:cNvSpPr>
            <a:spLocks noGrp="1"/>
          </p:cNvSpPr>
          <p:nvPr>
            <p:ph idx="1"/>
          </p:nvPr>
        </p:nvSpPr>
        <p:spPr>
          <a:xfrm>
            <a:off x="290945" y="2388870"/>
            <a:ext cx="11459095" cy="4136621"/>
          </a:xfrm>
        </p:spPr>
        <p:txBody>
          <a:bodyPr>
            <a:normAutofit/>
          </a:bodyPr>
          <a:lstStyle/>
          <a:p>
            <a:pPr algn="just"/>
            <a:r>
              <a:rPr lang="en-US" sz="2400" b="1" dirty="0">
                <a:latin typeface="+mj-lt"/>
              </a:rPr>
              <a:t>Political:</a:t>
            </a:r>
            <a:endParaRPr lang="en-US" sz="2400" dirty="0">
              <a:latin typeface="+mj-lt"/>
            </a:endParaRPr>
          </a:p>
          <a:p>
            <a:pPr marL="0" indent="0" algn="just">
              <a:buNone/>
            </a:pPr>
            <a:r>
              <a:rPr lang="en-US" sz="2400" dirty="0">
                <a:latin typeface="+mj-lt"/>
              </a:rPr>
              <a:t>Political stability is a major factor influencing Travel and tourism industry. </a:t>
            </a:r>
            <a:r>
              <a:rPr lang="en-US" sz="2400" dirty="0" smtClean="0">
                <a:latin typeface="+mj-lt"/>
              </a:rPr>
              <a:t>             The </a:t>
            </a:r>
            <a:r>
              <a:rPr lang="en-US" sz="2400" dirty="0">
                <a:latin typeface="+mj-lt"/>
              </a:rPr>
              <a:t>absence of political unrest in a country is a sign of peaceful coexistence and tourist will see have no doubt about their safety in the country. The United Kingdom is considered to have a relatively stable political environment Which is good for our business (Palmer, 2000).</a:t>
            </a:r>
          </a:p>
        </p:txBody>
      </p:sp>
    </p:spTree>
    <p:extLst>
      <p:ext uri="{BB962C8B-B14F-4D97-AF65-F5344CB8AC3E}">
        <p14:creationId xmlns:p14="http://schemas.microsoft.com/office/powerpoint/2010/main" val="736132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308264"/>
            <a:ext cx="11376121" cy="1094509"/>
          </a:xfrm>
        </p:spPr>
        <p:txBody>
          <a:bodyPr>
            <a:normAutofit fontScale="90000"/>
          </a:bodyPr>
          <a:lstStyle/>
          <a:p>
            <a:pPr algn="ctr"/>
            <a:r>
              <a:rPr lang="en-US" b="1" u="sng" dirty="0">
                <a:solidFill>
                  <a:schemeClr val="tx1"/>
                </a:solidFill>
                <a:ea typeface="Adobe Gothic Std B" panose="020B0800000000000000" pitchFamily="34" charset="-128"/>
              </a:rPr>
              <a:t>PESTLE analysis of  </a:t>
            </a:r>
            <a:r>
              <a:rPr lang="en-US" b="1" u="sng" dirty="0" err="1" smtClean="0">
                <a:solidFill>
                  <a:schemeClr val="tx1"/>
                </a:solidFill>
                <a:ea typeface="Adobe Gothic Std B" panose="020B0800000000000000" pitchFamily="34" charset="-128"/>
              </a:rPr>
              <a:t>I.A.G.D.Tourism</a:t>
            </a:r>
            <a:r>
              <a:rPr lang="en-US" b="1" u="sng" dirty="0" smtClean="0">
                <a:solidFill>
                  <a:schemeClr val="tx1"/>
                </a:solidFill>
                <a:ea typeface="Adobe Gothic Std B" panose="020B0800000000000000" pitchFamily="34" charset="-128"/>
              </a:rPr>
              <a:t/>
            </a:r>
            <a:br>
              <a:rPr lang="en-US" b="1" u="sng" dirty="0" smtClean="0">
                <a:solidFill>
                  <a:schemeClr val="tx1"/>
                </a:solidFill>
                <a:ea typeface="Adobe Gothic Std B" panose="020B0800000000000000" pitchFamily="34" charset="-128"/>
              </a:rPr>
            </a:br>
            <a:r>
              <a:rPr lang="en-US" b="1" u="sng" dirty="0" smtClean="0">
                <a:solidFill>
                  <a:schemeClr val="tx1"/>
                </a:solidFill>
                <a:ea typeface="Adobe Gothic Std B" panose="020B0800000000000000" pitchFamily="34" charset="-128"/>
              </a:rPr>
              <a:t> </a:t>
            </a:r>
            <a:r>
              <a:rPr lang="en-US" b="1" u="sng" dirty="0">
                <a:solidFill>
                  <a:schemeClr val="tx1"/>
                </a:solidFill>
                <a:ea typeface="Adobe Gothic Std B" panose="020B0800000000000000" pitchFamily="34" charset="-128"/>
              </a:rPr>
              <a:t>and Travel Trade Services, UK. Cont’d</a:t>
            </a:r>
          </a:p>
        </p:txBody>
      </p:sp>
      <p:sp>
        <p:nvSpPr>
          <p:cNvPr id="3" name="Content Placeholder 2"/>
          <p:cNvSpPr>
            <a:spLocks noGrp="1"/>
          </p:cNvSpPr>
          <p:nvPr>
            <p:ph idx="1"/>
          </p:nvPr>
        </p:nvSpPr>
        <p:spPr>
          <a:xfrm>
            <a:off x="290945" y="1954530"/>
            <a:ext cx="11173345" cy="4570961"/>
          </a:xfrm>
        </p:spPr>
        <p:txBody>
          <a:bodyPr>
            <a:normAutofit/>
          </a:bodyPr>
          <a:lstStyle/>
          <a:p>
            <a:pPr algn="just"/>
            <a:r>
              <a:rPr lang="en-US" sz="2400" b="1" dirty="0">
                <a:latin typeface="+mj-lt"/>
              </a:rPr>
              <a:t>Economic Factors:</a:t>
            </a:r>
            <a:endParaRPr lang="en-US" sz="2400" dirty="0">
              <a:latin typeface="+mj-lt"/>
            </a:endParaRPr>
          </a:p>
          <a:p>
            <a:pPr marL="0" indent="0" algn="just">
              <a:buNone/>
            </a:pPr>
            <a:r>
              <a:rPr lang="en-US" sz="2400" dirty="0"/>
              <a:t>Various economic factors such as VAT, taxation policies and the market value of pounds sterling in the exchange market are some of the economic factors which determine the rate of influx of tourist to United Kingdom. The high influx of tourist to UK will definitely benefits I . A . G .  D. Tourism and Travel Trade Services. As newly arrived tourists will need booking, hotel reservation, destination search, and other travel packages.</a:t>
            </a:r>
          </a:p>
        </p:txBody>
      </p:sp>
    </p:spTree>
    <p:extLst>
      <p:ext uri="{BB962C8B-B14F-4D97-AF65-F5344CB8AC3E}">
        <p14:creationId xmlns:p14="http://schemas.microsoft.com/office/powerpoint/2010/main" val="277886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a:solidFill>
                  <a:schemeClr val="tx1"/>
                </a:solidFill>
                <a:ea typeface="Adobe Gothic Std B" panose="020B0800000000000000" pitchFamily="34" charset="-128"/>
              </a:rPr>
              <a:t>PESTLE analysis of  </a:t>
            </a:r>
            <a:r>
              <a:rPr lang="en-US" sz="3200" b="1" u="sng" dirty="0" err="1">
                <a:solidFill>
                  <a:schemeClr val="tx1"/>
                </a:solidFill>
                <a:ea typeface="Adobe Gothic Std B" panose="020B0800000000000000" pitchFamily="34" charset="-128"/>
              </a:rPr>
              <a:t>I.A.G.D.Tourism</a:t>
            </a:r>
            <a:r>
              <a:rPr lang="en-US" sz="3200" b="1" u="sng" dirty="0">
                <a:solidFill>
                  <a:schemeClr val="tx1"/>
                </a:solidFill>
                <a:ea typeface="Adobe Gothic Std B" panose="020B0800000000000000" pitchFamily="34" charset="-128"/>
              </a:rPr>
              <a:t/>
            </a:r>
            <a:br>
              <a:rPr lang="en-US" sz="3200" b="1" u="sng" dirty="0">
                <a:solidFill>
                  <a:schemeClr val="tx1"/>
                </a:solidFill>
                <a:ea typeface="Adobe Gothic Std B" panose="020B0800000000000000" pitchFamily="34" charset="-128"/>
              </a:rPr>
            </a:br>
            <a:r>
              <a:rPr lang="en-US" sz="3200" b="1" u="sng" dirty="0">
                <a:solidFill>
                  <a:schemeClr val="tx1"/>
                </a:solidFill>
                <a:ea typeface="Adobe Gothic Std B" panose="020B0800000000000000" pitchFamily="34" charset="-128"/>
              </a:rPr>
              <a:t> and Travel Trade Services, UK. Cont’d</a:t>
            </a:r>
            <a:endParaRPr lang="en-US" sz="3200" dirty="0">
              <a:solidFill>
                <a:schemeClr val="tx1"/>
              </a:solidFill>
              <a:latin typeface="Adobe Gothic Std B" panose="020B0800000000000000" pitchFamily="34" charset="-128"/>
              <a:ea typeface="Adobe Gothic Std B" panose="020B0800000000000000" pitchFamily="34" charset="-128"/>
            </a:endParaRPr>
          </a:p>
        </p:txBody>
      </p:sp>
      <p:sp>
        <p:nvSpPr>
          <p:cNvPr id="3" name="Content Placeholder 2"/>
          <p:cNvSpPr>
            <a:spLocks noGrp="1"/>
          </p:cNvSpPr>
          <p:nvPr>
            <p:ph idx="1"/>
          </p:nvPr>
        </p:nvSpPr>
        <p:spPr>
          <a:xfrm>
            <a:off x="259851" y="1756220"/>
            <a:ext cx="11170150" cy="5101780"/>
          </a:xfrm>
        </p:spPr>
        <p:txBody>
          <a:bodyPr>
            <a:normAutofit/>
          </a:bodyPr>
          <a:lstStyle/>
          <a:p>
            <a:pPr algn="just"/>
            <a:r>
              <a:rPr lang="en-US" sz="2400" b="1" dirty="0" smtClean="0">
                <a:latin typeface="+mj-lt"/>
              </a:rPr>
              <a:t>Socio-Demographic :</a:t>
            </a:r>
            <a:endParaRPr lang="en-US" sz="2400" b="1" dirty="0">
              <a:latin typeface="+mj-lt"/>
            </a:endParaRPr>
          </a:p>
          <a:p>
            <a:pPr marL="0" indent="0" algn="just">
              <a:buNone/>
            </a:pPr>
            <a:r>
              <a:rPr lang="en-US" sz="2400" dirty="0">
                <a:latin typeface="+mj-lt"/>
              </a:rPr>
              <a:t>The availability of various tourist attractions which cater for different categories of individuals, means all class of tourist will be catered for. For example, aging population will prefer relaxation centers thus advertising that cater for comfort and relaxation centers while a younger population will prefer adventurous centers. </a:t>
            </a:r>
          </a:p>
          <a:p>
            <a:pPr marL="0" indent="0" algn="just">
              <a:buNone/>
            </a:pPr>
            <a:endParaRPr lang="en-US" sz="2400" dirty="0">
              <a:latin typeface="+mj-lt"/>
            </a:endParaRPr>
          </a:p>
          <a:p>
            <a:pPr marL="0" indent="0" algn="just">
              <a:buNone/>
            </a:pPr>
            <a:r>
              <a:rPr lang="en-US" sz="2400" dirty="0">
                <a:latin typeface="+mj-lt"/>
              </a:rPr>
              <a:t>The societal demand for natural product (going green) also means the United Kingdom with lots of centers with natural habitat stands a chance of drawing large pool of tourist (Young and </a:t>
            </a:r>
            <a:r>
              <a:rPr lang="en-US" sz="2400" dirty="0" err="1">
                <a:latin typeface="+mj-lt"/>
              </a:rPr>
              <a:t>Pagoso</a:t>
            </a:r>
            <a:r>
              <a:rPr lang="en-US" sz="2400" dirty="0">
                <a:latin typeface="+mj-lt"/>
              </a:rPr>
              <a:t> 2008).</a:t>
            </a:r>
          </a:p>
        </p:txBody>
      </p:sp>
    </p:spTree>
    <p:extLst>
      <p:ext uri="{BB962C8B-B14F-4D97-AF65-F5344CB8AC3E}">
        <p14:creationId xmlns:p14="http://schemas.microsoft.com/office/powerpoint/2010/main" val="1921177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a:solidFill>
                  <a:schemeClr val="tx1"/>
                </a:solidFill>
                <a:ea typeface="Adobe Gothic Std B" panose="020B0800000000000000" pitchFamily="34" charset="-128"/>
              </a:rPr>
              <a:t>PESTLE analysis of  </a:t>
            </a:r>
            <a:r>
              <a:rPr lang="en-US" sz="3200" b="1" u="sng" dirty="0" err="1">
                <a:solidFill>
                  <a:schemeClr val="tx1"/>
                </a:solidFill>
                <a:ea typeface="Adobe Gothic Std B" panose="020B0800000000000000" pitchFamily="34" charset="-128"/>
              </a:rPr>
              <a:t>I.A.G.D.Tourism</a:t>
            </a:r>
            <a:r>
              <a:rPr lang="en-US" sz="3200" b="1" u="sng" dirty="0">
                <a:solidFill>
                  <a:schemeClr val="tx1"/>
                </a:solidFill>
                <a:ea typeface="Adobe Gothic Std B" panose="020B0800000000000000" pitchFamily="34" charset="-128"/>
              </a:rPr>
              <a:t/>
            </a:r>
            <a:br>
              <a:rPr lang="en-US" sz="3200" b="1" u="sng" dirty="0">
                <a:solidFill>
                  <a:schemeClr val="tx1"/>
                </a:solidFill>
                <a:ea typeface="Adobe Gothic Std B" panose="020B0800000000000000" pitchFamily="34" charset="-128"/>
              </a:rPr>
            </a:br>
            <a:r>
              <a:rPr lang="en-US" sz="3200" b="1" u="sng" dirty="0">
                <a:solidFill>
                  <a:schemeClr val="tx1"/>
                </a:solidFill>
                <a:ea typeface="Adobe Gothic Std B" panose="020B0800000000000000" pitchFamily="34" charset="-128"/>
              </a:rPr>
              <a:t> and Travel Trade Services, UK. Cont’d</a:t>
            </a:r>
            <a:endParaRPr lang="en-US" sz="3200" dirty="0">
              <a:solidFill>
                <a:schemeClr val="tx1"/>
              </a:solidFill>
              <a:ea typeface="Adobe Gothic Std B" panose="020B0800000000000000" pitchFamily="34" charset="-128"/>
            </a:endParaRPr>
          </a:p>
        </p:txBody>
      </p:sp>
      <p:sp>
        <p:nvSpPr>
          <p:cNvPr id="3" name="Content Placeholder 2"/>
          <p:cNvSpPr>
            <a:spLocks noGrp="1"/>
          </p:cNvSpPr>
          <p:nvPr>
            <p:ph idx="1"/>
          </p:nvPr>
        </p:nvSpPr>
        <p:spPr>
          <a:xfrm>
            <a:off x="249383" y="1920240"/>
            <a:ext cx="11260628" cy="5104015"/>
          </a:xfrm>
        </p:spPr>
        <p:txBody>
          <a:bodyPr>
            <a:normAutofit/>
          </a:bodyPr>
          <a:lstStyle/>
          <a:p>
            <a:pPr algn="just" fontAlgn="base"/>
            <a:r>
              <a:rPr lang="en-US" sz="2400" b="1" dirty="0">
                <a:latin typeface="+mj-lt"/>
              </a:rPr>
              <a:t>Technological Factors:</a:t>
            </a:r>
            <a:endParaRPr lang="en-US" sz="2400" dirty="0">
              <a:latin typeface="+mj-lt"/>
            </a:endParaRPr>
          </a:p>
          <a:p>
            <a:pPr marL="0" indent="0" algn="just">
              <a:buNone/>
            </a:pPr>
            <a:r>
              <a:rPr lang="en-US" sz="2400" dirty="0">
                <a:latin typeface="+mj-lt"/>
              </a:rPr>
              <a:t>Technology has to a great extent sharpened the activities of the Travel and tourism industry, tourist want to have the best of experiences when they are on tour. Our buses at </a:t>
            </a:r>
            <a:r>
              <a:rPr lang="en-US" sz="2400" dirty="0" err="1" smtClean="0">
                <a:latin typeface="+mj-lt"/>
              </a:rPr>
              <a:t>I.A.G.D.Tourism</a:t>
            </a:r>
            <a:r>
              <a:rPr lang="en-US" sz="2400" dirty="0" smtClean="0">
                <a:latin typeface="+mj-lt"/>
              </a:rPr>
              <a:t> </a:t>
            </a:r>
            <a:r>
              <a:rPr lang="en-US" sz="2400" dirty="0">
                <a:latin typeface="+mj-lt"/>
              </a:rPr>
              <a:t>and travel trade services are some of the latest, we plan to incorporate GPS into our buses so that our customers can have real life experience when they are in our buses and cabs. For destination search, our app which will be designed for this purpose will also help tourist to have a fore taste of any likely destination they might want to choose </a:t>
            </a:r>
          </a:p>
        </p:txBody>
      </p:sp>
    </p:spTree>
    <p:extLst>
      <p:ext uri="{BB962C8B-B14F-4D97-AF65-F5344CB8AC3E}">
        <p14:creationId xmlns:p14="http://schemas.microsoft.com/office/powerpoint/2010/main" val="583419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a:solidFill>
                  <a:schemeClr val="tx1"/>
                </a:solidFill>
                <a:ea typeface="Adobe Gothic Std B" panose="020B0800000000000000" pitchFamily="34" charset="-128"/>
              </a:rPr>
              <a:t>PESTLE analysis of  </a:t>
            </a:r>
            <a:r>
              <a:rPr lang="en-US" sz="3200" b="1" u="sng" dirty="0" err="1">
                <a:solidFill>
                  <a:schemeClr val="tx1"/>
                </a:solidFill>
                <a:ea typeface="Adobe Gothic Std B" panose="020B0800000000000000" pitchFamily="34" charset="-128"/>
              </a:rPr>
              <a:t>I.A.G.D.Tourism</a:t>
            </a:r>
            <a:r>
              <a:rPr lang="en-US" sz="3200" b="1" u="sng" dirty="0">
                <a:solidFill>
                  <a:schemeClr val="tx1"/>
                </a:solidFill>
                <a:ea typeface="Adobe Gothic Std B" panose="020B0800000000000000" pitchFamily="34" charset="-128"/>
              </a:rPr>
              <a:t/>
            </a:r>
            <a:br>
              <a:rPr lang="en-US" sz="3200" b="1" u="sng" dirty="0">
                <a:solidFill>
                  <a:schemeClr val="tx1"/>
                </a:solidFill>
                <a:ea typeface="Adobe Gothic Std B" panose="020B0800000000000000" pitchFamily="34" charset="-128"/>
              </a:rPr>
            </a:br>
            <a:r>
              <a:rPr lang="en-US" sz="3200" b="1" u="sng" dirty="0">
                <a:solidFill>
                  <a:schemeClr val="tx1"/>
                </a:solidFill>
                <a:ea typeface="Adobe Gothic Std B" panose="020B0800000000000000" pitchFamily="34" charset="-128"/>
              </a:rPr>
              <a:t> and Travel Trade Services, UK. Cont’d</a:t>
            </a:r>
            <a:endParaRPr lang="en-US" sz="3200" dirty="0">
              <a:solidFill>
                <a:schemeClr val="tx1"/>
              </a:solidFill>
              <a:ea typeface="Adobe Gothic Std B" panose="020B0800000000000000" pitchFamily="34" charset="-128"/>
            </a:endParaRPr>
          </a:p>
        </p:txBody>
      </p:sp>
      <p:sp>
        <p:nvSpPr>
          <p:cNvPr id="3" name="Content Placeholder 2"/>
          <p:cNvSpPr>
            <a:spLocks noGrp="1"/>
          </p:cNvSpPr>
          <p:nvPr>
            <p:ph idx="1"/>
          </p:nvPr>
        </p:nvSpPr>
        <p:spPr>
          <a:xfrm>
            <a:off x="256655" y="1863090"/>
            <a:ext cx="11436235" cy="5119601"/>
          </a:xfrm>
        </p:spPr>
        <p:txBody>
          <a:bodyPr>
            <a:normAutofit/>
          </a:bodyPr>
          <a:lstStyle/>
          <a:p>
            <a:pPr fontAlgn="base"/>
            <a:r>
              <a:rPr lang="en-US" sz="2400" b="1" dirty="0"/>
              <a:t>Legal </a:t>
            </a:r>
            <a:r>
              <a:rPr lang="en-US" sz="2400" b="1" dirty="0" smtClean="0"/>
              <a:t>Factors :</a:t>
            </a:r>
            <a:endParaRPr lang="en-US" sz="2400" b="1" dirty="0"/>
          </a:p>
          <a:p>
            <a:pPr marL="0" indent="0" fontAlgn="base">
              <a:buNone/>
            </a:pPr>
            <a:r>
              <a:rPr lang="en-US" sz="2400" dirty="0"/>
              <a:t>The Travel Industry has to follow certain legal laws and regulations in the United Kingdom. These factors are something which cannot be undermined. Negating these factors and its influence could be fatal to our business. It thus incumbent on us to follow and respect not only the rules and regulations set by the government but also by the other states in which the our firm will be operating. However, we’ll be hiring an attorney as our legal adviser. </a:t>
            </a:r>
          </a:p>
        </p:txBody>
      </p:sp>
    </p:spTree>
    <p:extLst>
      <p:ext uri="{BB962C8B-B14F-4D97-AF65-F5344CB8AC3E}">
        <p14:creationId xmlns:p14="http://schemas.microsoft.com/office/powerpoint/2010/main" val="900161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a:solidFill>
                  <a:schemeClr val="tx1"/>
                </a:solidFill>
                <a:ea typeface="Adobe Gothic Std B" panose="020B0800000000000000" pitchFamily="34" charset="-128"/>
              </a:rPr>
              <a:t>PESTLE analysis of  </a:t>
            </a:r>
            <a:r>
              <a:rPr lang="en-US" sz="3200" b="1" u="sng" dirty="0" err="1">
                <a:solidFill>
                  <a:schemeClr val="tx1"/>
                </a:solidFill>
                <a:ea typeface="Adobe Gothic Std B" panose="020B0800000000000000" pitchFamily="34" charset="-128"/>
              </a:rPr>
              <a:t>I.A.G.D.Tourism</a:t>
            </a:r>
            <a:r>
              <a:rPr lang="en-US" sz="3200" b="1" u="sng" dirty="0">
                <a:solidFill>
                  <a:schemeClr val="tx1"/>
                </a:solidFill>
                <a:ea typeface="Adobe Gothic Std B" panose="020B0800000000000000" pitchFamily="34" charset="-128"/>
              </a:rPr>
              <a:t/>
            </a:r>
            <a:br>
              <a:rPr lang="en-US" sz="3200" b="1" u="sng" dirty="0">
                <a:solidFill>
                  <a:schemeClr val="tx1"/>
                </a:solidFill>
                <a:ea typeface="Adobe Gothic Std B" panose="020B0800000000000000" pitchFamily="34" charset="-128"/>
              </a:rPr>
            </a:br>
            <a:r>
              <a:rPr lang="en-US" sz="3200" b="1" u="sng" dirty="0">
                <a:solidFill>
                  <a:schemeClr val="tx1"/>
                </a:solidFill>
                <a:ea typeface="Adobe Gothic Std B" panose="020B0800000000000000" pitchFamily="34" charset="-128"/>
              </a:rPr>
              <a:t> and Travel Trade Services, UK. Cont’d</a:t>
            </a:r>
            <a:endParaRPr lang="en-US" sz="3200" dirty="0">
              <a:solidFill>
                <a:schemeClr val="tx1"/>
              </a:solidFill>
              <a:latin typeface="Adobe Gothic Std B" panose="020B0800000000000000" pitchFamily="34" charset="-128"/>
              <a:ea typeface="Adobe Gothic Std B" panose="020B0800000000000000" pitchFamily="34" charset="-128"/>
            </a:endParaRPr>
          </a:p>
        </p:txBody>
      </p:sp>
      <p:sp>
        <p:nvSpPr>
          <p:cNvPr id="3" name="Content Placeholder 2"/>
          <p:cNvSpPr>
            <a:spLocks noGrp="1"/>
          </p:cNvSpPr>
          <p:nvPr>
            <p:ph idx="1"/>
          </p:nvPr>
        </p:nvSpPr>
        <p:spPr>
          <a:xfrm>
            <a:off x="290945" y="1577109"/>
            <a:ext cx="11565081" cy="5133109"/>
          </a:xfrm>
        </p:spPr>
        <p:txBody>
          <a:bodyPr>
            <a:normAutofit/>
          </a:bodyPr>
          <a:lstStyle/>
          <a:p>
            <a:pPr fontAlgn="base"/>
            <a:r>
              <a:rPr lang="en-US" sz="2400" b="1" dirty="0"/>
              <a:t>Environmental </a:t>
            </a:r>
            <a:r>
              <a:rPr lang="en-US" sz="2400" b="1" dirty="0" smtClean="0"/>
              <a:t>Factors :</a:t>
            </a:r>
            <a:endParaRPr lang="en-US" sz="2400" b="1" dirty="0"/>
          </a:p>
          <a:p>
            <a:pPr marL="0" indent="0" fontAlgn="base">
              <a:buNone/>
            </a:pPr>
            <a:r>
              <a:rPr lang="en-US" sz="2400" dirty="0">
                <a:latin typeface="+mj-lt"/>
              </a:rPr>
              <a:t>Weather is a great factor affecting the choice of destinations by tourist. Also, another fundamental concerns pertaining to the environment are the best use of fuel and the wastage of oil in the travelling aspect to minimize environmental pollution.</a:t>
            </a:r>
          </a:p>
          <a:p>
            <a:pPr marL="0" indent="0" fontAlgn="base">
              <a:buNone/>
            </a:pPr>
            <a:endParaRPr lang="en-US" sz="2400" dirty="0">
              <a:latin typeface="+mj-lt"/>
            </a:endParaRPr>
          </a:p>
          <a:p>
            <a:pPr marL="0" indent="0" fontAlgn="base">
              <a:buNone/>
            </a:pPr>
            <a:r>
              <a:rPr lang="en-US" sz="2400" dirty="0" err="1" smtClean="0">
                <a:latin typeface="+mj-lt"/>
              </a:rPr>
              <a:t>I.A.G.D.Tourism</a:t>
            </a:r>
            <a:r>
              <a:rPr lang="en-US" sz="2400" dirty="0" smtClean="0">
                <a:latin typeface="+mj-lt"/>
              </a:rPr>
              <a:t> </a:t>
            </a:r>
            <a:r>
              <a:rPr lang="en-US" sz="2400" dirty="0">
                <a:latin typeface="+mj-lt"/>
              </a:rPr>
              <a:t>and travel trade services will focus on the preservation of the environment to aid the fight on global warming. To do this, policies which aid conservation of natural environment will be formulated and implemented. </a:t>
            </a:r>
          </a:p>
        </p:txBody>
      </p:sp>
    </p:spTree>
    <p:extLst>
      <p:ext uri="{BB962C8B-B14F-4D97-AF65-F5344CB8AC3E}">
        <p14:creationId xmlns:p14="http://schemas.microsoft.com/office/powerpoint/2010/main" val="936545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err="1" smtClean="0">
                <a:solidFill>
                  <a:schemeClr val="tx1"/>
                </a:solidFill>
              </a:rPr>
              <a:t>I.A.G.D.Tourism</a:t>
            </a:r>
            <a:r>
              <a:rPr lang="en-US" sz="3200" b="1" u="sng" dirty="0" smtClean="0">
                <a:solidFill>
                  <a:schemeClr val="tx1"/>
                </a:solidFill>
              </a:rPr>
              <a:t> </a:t>
            </a:r>
            <a:r>
              <a:rPr lang="en-US" sz="3200" b="1" u="sng" dirty="0">
                <a:solidFill>
                  <a:schemeClr val="tx1"/>
                </a:solidFill>
              </a:rPr>
              <a:t>and travel trade services target market(s)</a:t>
            </a:r>
          </a:p>
        </p:txBody>
      </p:sp>
      <p:sp>
        <p:nvSpPr>
          <p:cNvPr id="3" name="Content Placeholder 2"/>
          <p:cNvSpPr>
            <a:spLocks noGrp="1"/>
          </p:cNvSpPr>
          <p:nvPr>
            <p:ph idx="1"/>
          </p:nvPr>
        </p:nvSpPr>
        <p:spPr>
          <a:xfrm>
            <a:off x="271280" y="1724891"/>
            <a:ext cx="11565081" cy="5133109"/>
          </a:xfrm>
        </p:spPr>
        <p:txBody>
          <a:bodyPr>
            <a:normAutofit/>
          </a:bodyPr>
          <a:lstStyle/>
          <a:p>
            <a:r>
              <a:rPr lang="en-US" sz="2400" dirty="0">
                <a:latin typeface="+mj-lt"/>
              </a:rPr>
              <a:t>Our main target markets are people coming to the United Kingdom for tourism. We know that such tourist we be needing transportation and travelling bookings, destination search and bookings and hotel reservations and we are ready to meet their needs. </a:t>
            </a:r>
            <a:r>
              <a:rPr lang="en-US" sz="2400" b="1" dirty="0" smtClean="0">
                <a:solidFill>
                  <a:schemeClr val="tx1"/>
                </a:solidFill>
                <a:latin typeface="+mj-lt"/>
              </a:rPr>
              <a:t>         </a:t>
            </a:r>
            <a:endParaRPr lang="en-US" sz="2400" b="1" dirty="0">
              <a:solidFill>
                <a:schemeClr val="tx1"/>
              </a:solidFill>
              <a:latin typeface="+mj-lt"/>
            </a:endParaRPr>
          </a:p>
          <a:p>
            <a:pPr marL="0" indent="0">
              <a:buNone/>
            </a:pPr>
            <a:r>
              <a:rPr lang="en-US" sz="2400" dirty="0" smtClean="0">
                <a:solidFill>
                  <a:schemeClr val="tx1"/>
                </a:solidFill>
                <a:latin typeface="+mj-lt"/>
              </a:rPr>
              <a:t>    Segment </a:t>
            </a:r>
            <a:r>
              <a:rPr lang="en-US" sz="2400" dirty="0">
                <a:solidFill>
                  <a:schemeClr val="tx1"/>
                </a:solidFill>
                <a:latin typeface="+mj-lt"/>
              </a:rPr>
              <a:t>of the Market our business served.</a:t>
            </a:r>
          </a:p>
          <a:p>
            <a:pPr marL="0" indent="0">
              <a:buNone/>
            </a:pPr>
            <a:r>
              <a:rPr lang="en-US" sz="2400" dirty="0" smtClean="0">
                <a:latin typeface="+mj-lt"/>
              </a:rPr>
              <a:t>   </a:t>
            </a:r>
            <a:r>
              <a:rPr lang="en-US" sz="2400" dirty="0" smtClean="0">
                <a:latin typeface="+mj-lt"/>
              </a:rPr>
              <a:t> </a:t>
            </a:r>
            <a:r>
              <a:rPr lang="en-US" sz="2400" dirty="0" smtClean="0">
                <a:latin typeface="+mj-lt"/>
              </a:rPr>
              <a:t>Our </a:t>
            </a:r>
            <a:r>
              <a:rPr lang="en-US" sz="2400" dirty="0">
                <a:latin typeface="+mj-lt"/>
              </a:rPr>
              <a:t>niche in the Hospitality Industry is Travel and tourism. </a:t>
            </a:r>
          </a:p>
          <a:p>
            <a:pPr marL="0" indent="0">
              <a:buNone/>
            </a:pPr>
            <a:endParaRPr lang="en-US" sz="2400" dirty="0">
              <a:latin typeface="+mj-lt"/>
            </a:endParaRPr>
          </a:p>
        </p:txBody>
      </p:sp>
    </p:spTree>
    <p:extLst>
      <p:ext uri="{BB962C8B-B14F-4D97-AF65-F5344CB8AC3E}">
        <p14:creationId xmlns:p14="http://schemas.microsoft.com/office/powerpoint/2010/main" val="2150223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162791"/>
            <a:ext cx="11376121" cy="834736"/>
          </a:xfrm>
        </p:spPr>
        <p:txBody>
          <a:bodyPr/>
          <a:lstStyle/>
          <a:p>
            <a:r>
              <a:rPr lang="en-US" b="1" dirty="0">
                <a:solidFill>
                  <a:schemeClr val="tx1"/>
                </a:solidFill>
              </a:rPr>
              <a:t>                          </a:t>
            </a:r>
            <a:r>
              <a:rPr lang="en-US" sz="3200" b="1" u="sng" dirty="0">
                <a:solidFill>
                  <a:schemeClr val="tx1"/>
                </a:solidFill>
              </a:rPr>
              <a:t>MARKET MIX</a:t>
            </a:r>
            <a:endParaRPr lang="en-US" sz="3200" u="sng" dirty="0">
              <a:solidFill>
                <a:schemeClr val="tx1"/>
              </a:solidFill>
            </a:endParaRPr>
          </a:p>
        </p:txBody>
      </p:sp>
      <p:sp>
        <p:nvSpPr>
          <p:cNvPr id="3" name="Content Placeholder 2"/>
          <p:cNvSpPr>
            <a:spLocks noGrp="1"/>
          </p:cNvSpPr>
          <p:nvPr>
            <p:ph idx="1"/>
          </p:nvPr>
        </p:nvSpPr>
        <p:spPr>
          <a:xfrm>
            <a:off x="153785" y="777240"/>
            <a:ext cx="11367655" cy="5806440"/>
          </a:xfrm>
        </p:spPr>
        <p:txBody>
          <a:bodyPr>
            <a:normAutofit fontScale="85000" lnSpcReduction="20000"/>
          </a:bodyPr>
          <a:lstStyle/>
          <a:p>
            <a:pPr marL="0" indent="0" algn="just">
              <a:buNone/>
            </a:pPr>
            <a:r>
              <a:rPr lang="en-US" sz="2800" b="1" dirty="0"/>
              <a:t>                                </a:t>
            </a:r>
            <a:endParaRPr lang="en-US" sz="2800" dirty="0"/>
          </a:p>
          <a:p>
            <a:pPr algn="just" fontAlgn="base"/>
            <a:r>
              <a:rPr lang="en-US" sz="2600" b="1" dirty="0">
                <a:latin typeface="+mj-lt"/>
              </a:rPr>
              <a:t>Media Campaigns:</a:t>
            </a:r>
            <a:endParaRPr lang="en-US" sz="2600" dirty="0">
              <a:latin typeface="+mj-lt"/>
            </a:endParaRPr>
          </a:p>
          <a:p>
            <a:pPr marL="0" indent="0" algn="just" fontAlgn="base">
              <a:buNone/>
            </a:pPr>
            <a:r>
              <a:rPr lang="en-US" sz="2600" dirty="0">
                <a:latin typeface="+mj-lt"/>
              </a:rPr>
              <a:t>We have developed a solid website for our business which we intend to use for marketing our services. The website was designed with high graphic user interface to allow easy navigation on the website. Our social media channels are well optimized and branded to favor our business. We have set up a professional business profile on LinkedIn, Facebook, Twitter and Instagram. These channels are meant to </a:t>
            </a:r>
            <a:r>
              <a:rPr lang="en-US" sz="3000" dirty="0">
                <a:latin typeface="+mj-lt"/>
              </a:rPr>
              <a:t>give</a:t>
            </a:r>
            <a:r>
              <a:rPr lang="en-US" sz="2600" dirty="0">
                <a:latin typeface="+mj-lt"/>
              </a:rPr>
              <a:t> us exposure and more leverage in the market. Promotional campaigns, coupons are what we’ll be looking forward to use in the future.</a:t>
            </a:r>
          </a:p>
          <a:p>
            <a:pPr marL="0" indent="0" algn="just" fontAlgn="base">
              <a:buNone/>
            </a:pPr>
            <a:endParaRPr lang="en-US" sz="2400" dirty="0">
              <a:latin typeface="+mj-lt"/>
            </a:endParaRPr>
          </a:p>
          <a:p>
            <a:pPr algn="just" fontAlgn="base"/>
            <a:r>
              <a:rPr lang="en-US" sz="2600" b="1" dirty="0">
                <a:latin typeface="+mj-lt"/>
              </a:rPr>
              <a:t>Service:</a:t>
            </a:r>
            <a:endParaRPr lang="en-US" sz="2600" dirty="0">
              <a:latin typeface="+mj-lt"/>
            </a:endParaRPr>
          </a:p>
          <a:p>
            <a:pPr marL="0" indent="0" algn="just" fontAlgn="base">
              <a:buNone/>
            </a:pPr>
            <a:r>
              <a:rPr lang="en-US" sz="2600" dirty="0">
                <a:latin typeface="+mj-lt"/>
              </a:rPr>
              <a:t>We have great customer support services which tend to give us an edge over our competitors as our customers will be thrilled with their experience and will want to use our services the second time. We plan to improve our workforce in quality and quantity thus we plan to employ more capable hands in the future and while we send some of our staff on professional courses to help their profession.</a:t>
            </a:r>
          </a:p>
          <a:p>
            <a:pPr marL="0" indent="0" algn="just" fontAlgn="base">
              <a:buNone/>
            </a:pPr>
            <a:r>
              <a:rPr lang="en-US" sz="2400" dirty="0">
                <a:latin typeface="+mj-lt"/>
              </a:rPr>
              <a:t> </a:t>
            </a:r>
            <a:r>
              <a:rPr lang="en-US" sz="2800" dirty="0">
                <a:latin typeface="+mj-lt"/>
              </a:rPr>
              <a:t> </a:t>
            </a:r>
          </a:p>
          <a:p>
            <a:pPr marL="0" indent="0" algn="just">
              <a:buNone/>
            </a:pPr>
            <a:endParaRPr lang="en-US" sz="2800" dirty="0"/>
          </a:p>
        </p:txBody>
      </p:sp>
    </p:spTree>
    <p:extLst>
      <p:ext uri="{BB962C8B-B14F-4D97-AF65-F5344CB8AC3E}">
        <p14:creationId xmlns:p14="http://schemas.microsoft.com/office/powerpoint/2010/main" val="3393868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smtClean="0">
                <a:solidFill>
                  <a:schemeClr val="tx1"/>
                </a:solidFill>
              </a:rPr>
              <a:t>Market </a:t>
            </a:r>
            <a:r>
              <a:rPr lang="en-US" sz="3200" b="1" u="sng" dirty="0">
                <a:solidFill>
                  <a:schemeClr val="tx1"/>
                </a:solidFill>
              </a:rPr>
              <a:t>Mix, cont’d</a:t>
            </a:r>
            <a:endParaRPr lang="en-US" sz="3200" u="sng" dirty="0">
              <a:solidFill>
                <a:schemeClr val="tx1"/>
              </a:solidFill>
            </a:endParaRPr>
          </a:p>
        </p:txBody>
      </p:sp>
      <p:sp>
        <p:nvSpPr>
          <p:cNvPr id="3" name="Content Placeholder 2"/>
          <p:cNvSpPr>
            <a:spLocks noGrp="1"/>
          </p:cNvSpPr>
          <p:nvPr>
            <p:ph idx="1"/>
          </p:nvPr>
        </p:nvSpPr>
        <p:spPr>
          <a:xfrm>
            <a:off x="290945" y="1392382"/>
            <a:ext cx="11565081" cy="5133109"/>
          </a:xfrm>
        </p:spPr>
        <p:txBody>
          <a:bodyPr>
            <a:normAutofit/>
          </a:bodyPr>
          <a:lstStyle/>
          <a:p>
            <a:pPr algn="just"/>
            <a:r>
              <a:rPr lang="en-US" sz="2400" b="1" dirty="0" smtClean="0">
                <a:latin typeface="+mj-lt"/>
              </a:rPr>
              <a:t>Facilities:</a:t>
            </a:r>
            <a:endParaRPr lang="en-US" sz="2400" dirty="0">
              <a:latin typeface="+mj-lt"/>
            </a:endParaRPr>
          </a:p>
          <a:p>
            <a:pPr marL="0" indent="0" algn="just">
              <a:buNone/>
            </a:pPr>
            <a:r>
              <a:rPr lang="en-US" sz="2400" dirty="0">
                <a:latin typeface="+mj-lt"/>
              </a:rPr>
              <a:t>We are aware of the importance of having the latest technological tools in our business as such we plan to invest as needs arise. </a:t>
            </a:r>
          </a:p>
          <a:p>
            <a:pPr algn="just"/>
            <a:r>
              <a:rPr lang="en-US" sz="2400" b="1" dirty="0" smtClean="0">
                <a:latin typeface="+mj-lt"/>
              </a:rPr>
              <a:t>Budget:</a:t>
            </a:r>
            <a:endParaRPr lang="en-US" sz="2400" dirty="0">
              <a:latin typeface="+mj-lt"/>
            </a:endParaRPr>
          </a:p>
          <a:p>
            <a:pPr marL="0" indent="0" algn="just">
              <a:buNone/>
            </a:pPr>
            <a:r>
              <a:rPr lang="en-US" sz="2400" dirty="0">
                <a:latin typeface="+mj-lt"/>
              </a:rPr>
              <a:t>We do not have adequate financial flexibility to achieve all our goals as a business, thus we’ll be looking for investors who have similar vison as ours and have passion for growth and expansion.</a:t>
            </a:r>
          </a:p>
          <a:p>
            <a:pPr marL="0" indent="0" algn="just">
              <a:buNone/>
            </a:pPr>
            <a:endParaRPr lang="en-US" sz="2400" dirty="0">
              <a:latin typeface="+mj-lt"/>
            </a:endParaRPr>
          </a:p>
        </p:txBody>
      </p:sp>
    </p:spTree>
    <p:extLst>
      <p:ext uri="{BB962C8B-B14F-4D97-AF65-F5344CB8AC3E}">
        <p14:creationId xmlns:p14="http://schemas.microsoft.com/office/powerpoint/2010/main" val="1833995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1" y="256309"/>
            <a:ext cx="11707090" cy="1320800"/>
          </a:xfrm>
        </p:spPr>
        <p:txBody>
          <a:bodyPr>
            <a:normAutofit/>
          </a:bodyPr>
          <a:lstStyle/>
          <a:p>
            <a:pPr algn="ctr"/>
            <a:r>
              <a:rPr lang="en-US" sz="3200" b="1" u="sng" dirty="0" smtClean="0">
                <a:solidFill>
                  <a:schemeClr val="tx1"/>
                </a:solidFill>
              </a:rPr>
              <a:t>Summary</a:t>
            </a:r>
            <a:endParaRPr lang="en-US" sz="3200" u="sng" dirty="0">
              <a:solidFill>
                <a:schemeClr val="tx1"/>
              </a:solidFill>
            </a:endParaRPr>
          </a:p>
        </p:txBody>
      </p:sp>
      <p:sp>
        <p:nvSpPr>
          <p:cNvPr id="3" name="Content Placeholder 2"/>
          <p:cNvSpPr>
            <a:spLocks noGrp="1"/>
          </p:cNvSpPr>
          <p:nvPr>
            <p:ph idx="1"/>
          </p:nvPr>
        </p:nvSpPr>
        <p:spPr>
          <a:xfrm>
            <a:off x="192623" y="1451610"/>
            <a:ext cx="11271668" cy="4749416"/>
          </a:xfrm>
        </p:spPr>
        <p:txBody>
          <a:bodyPr>
            <a:normAutofit/>
          </a:bodyPr>
          <a:lstStyle/>
          <a:p>
            <a:pPr marL="0" indent="0" algn="just">
              <a:buNone/>
            </a:pPr>
            <a:r>
              <a:rPr lang="en-US" sz="2400" dirty="0">
                <a:latin typeface="+mj-lt"/>
              </a:rPr>
              <a:t>The tourism and travel niche of the hospitality industry is one of the most dynamic industry. They provide many services that make them innovative in their domain. Travel Industry has business that depicts the adventure nature of the domain. However, the ever changing trends in the industry means that businesses in the travel niche must be open minded to adapt to the changes in the demand of consumers. To be a giant firm in the industry, strong financial base is required and investors will be needed to contribute to the growth of our business and achieve our goals.  </a:t>
            </a:r>
          </a:p>
        </p:txBody>
      </p:sp>
    </p:spTree>
    <p:extLst>
      <p:ext uri="{BB962C8B-B14F-4D97-AF65-F5344CB8AC3E}">
        <p14:creationId xmlns:p14="http://schemas.microsoft.com/office/powerpoint/2010/main" val="24266094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69" y="256309"/>
            <a:ext cx="11376121" cy="1320800"/>
          </a:xfrm>
        </p:spPr>
        <p:txBody>
          <a:bodyPr>
            <a:normAutofit/>
          </a:bodyPr>
          <a:lstStyle/>
          <a:p>
            <a:pPr algn="ctr"/>
            <a:r>
              <a:rPr lang="en-US" sz="3200" b="1" u="sng" dirty="0">
                <a:solidFill>
                  <a:schemeClr val="tx1"/>
                </a:solidFill>
              </a:rPr>
              <a:t>References </a:t>
            </a:r>
            <a:endParaRPr lang="en-US" sz="3200" u="sng" dirty="0">
              <a:solidFill>
                <a:schemeClr val="tx1"/>
              </a:solidFill>
            </a:endParaRPr>
          </a:p>
        </p:txBody>
      </p:sp>
      <p:sp>
        <p:nvSpPr>
          <p:cNvPr id="3" name="Content Placeholder 2"/>
          <p:cNvSpPr>
            <a:spLocks noGrp="1"/>
          </p:cNvSpPr>
          <p:nvPr>
            <p:ph idx="1"/>
          </p:nvPr>
        </p:nvSpPr>
        <p:spPr>
          <a:xfrm>
            <a:off x="290945" y="1291590"/>
            <a:ext cx="11173345" cy="5233901"/>
          </a:xfrm>
        </p:spPr>
        <p:txBody>
          <a:bodyPr>
            <a:normAutofit/>
          </a:bodyPr>
          <a:lstStyle/>
          <a:p>
            <a:r>
              <a:rPr lang="en-US" sz="2400" dirty="0">
                <a:latin typeface="+mj-lt"/>
              </a:rPr>
              <a:t>Morgan N., Pritchard A., Pride R. (2012) Destination Branding, Routledge.</a:t>
            </a:r>
          </a:p>
          <a:p>
            <a:r>
              <a:rPr lang="en-US" sz="2400" dirty="0">
                <a:latin typeface="+mj-lt"/>
              </a:rPr>
              <a:t>Hudson S. and Ritchie Brent J. R. Promoting Destinations via film tourism, An empirical identification of supporting Marketing Initiatives, Journal of Travel Research, May 2018 vol. 44 no. 4 387-396</a:t>
            </a:r>
          </a:p>
          <a:p>
            <a:r>
              <a:rPr lang="en-US" sz="2400" dirty="0" err="1">
                <a:latin typeface="+mj-lt"/>
              </a:rPr>
              <a:t>Campon</a:t>
            </a:r>
            <a:r>
              <a:rPr lang="en-US" sz="2400" dirty="0">
                <a:latin typeface="+mj-lt"/>
              </a:rPr>
              <a:t> A. M., Alves H., and </a:t>
            </a:r>
            <a:r>
              <a:rPr lang="en-US" sz="2400" dirty="0" err="1">
                <a:latin typeface="+mj-lt"/>
              </a:rPr>
              <a:t>Jernandez</a:t>
            </a:r>
            <a:r>
              <a:rPr lang="en-US" sz="2400" dirty="0">
                <a:latin typeface="+mj-lt"/>
              </a:rPr>
              <a:t> J. M., (2013) Quantitative Methods in Tourism, </a:t>
            </a:r>
            <a:r>
              <a:rPr lang="en-US" sz="2400" dirty="0" err="1">
                <a:latin typeface="+mj-lt"/>
              </a:rPr>
              <a:t>SpringerVerlag</a:t>
            </a:r>
            <a:r>
              <a:rPr lang="en-US" sz="2400" dirty="0">
                <a:latin typeface="+mj-lt"/>
              </a:rPr>
              <a:t> Berlin Heidelberg.pg 13 – 41</a:t>
            </a:r>
          </a:p>
          <a:p>
            <a:r>
              <a:rPr lang="en-US" sz="2400" dirty="0">
                <a:latin typeface="+mj-lt"/>
              </a:rPr>
              <a:t>Palmer, A (2000), Principle of Marketing, Oxford University Press, USA Page 27</a:t>
            </a:r>
          </a:p>
          <a:p>
            <a:r>
              <a:rPr lang="en-US" sz="2400" dirty="0">
                <a:latin typeface="+mj-lt"/>
              </a:rPr>
              <a:t>Young, F and </a:t>
            </a:r>
            <a:r>
              <a:rPr lang="en-US" sz="2400" dirty="0" err="1">
                <a:latin typeface="+mj-lt"/>
              </a:rPr>
              <a:t>Pagoso</a:t>
            </a:r>
            <a:r>
              <a:rPr lang="en-US" sz="2400" dirty="0">
                <a:latin typeface="+mj-lt"/>
              </a:rPr>
              <a:t>, C. (2008). Principles of marketing, Rex Bookstore </a:t>
            </a:r>
            <a:r>
              <a:rPr lang="en-US" sz="2400" dirty="0" err="1">
                <a:latin typeface="+mj-lt"/>
              </a:rPr>
              <a:t>inc</a:t>
            </a:r>
            <a:r>
              <a:rPr lang="en-US" sz="2400" dirty="0">
                <a:latin typeface="+mj-lt"/>
              </a:rPr>
              <a:t>, 1</a:t>
            </a:r>
            <a:r>
              <a:rPr lang="en-US" sz="2400" baseline="30000" dirty="0">
                <a:latin typeface="+mj-lt"/>
              </a:rPr>
              <a:t>st</a:t>
            </a:r>
            <a:r>
              <a:rPr lang="en-US" sz="2400" dirty="0">
                <a:latin typeface="+mj-lt"/>
              </a:rPr>
              <a:t> Edition, page 63</a:t>
            </a:r>
          </a:p>
          <a:p>
            <a:pPr marL="0" indent="0" algn="just">
              <a:buNone/>
            </a:pPr>
            <a:endParaRPr lang="en-US" sz="2400" dirty="0"/>
          </a:p>
        </p:txBody>
      </p:sp>
    </p:spTree>
    <p:extLst>
      <p:ext uri="{BB962C8B-B14F-4D97-AF65-F5344CB8AC3E}">
        <p14:creationId xmlns:p14="http://schemas.microsoft.com/office/powerpoint/2010/main" val="32099167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300</TotalTime>
  <Words>1961</Words>
  <Application>Microsoft Office PowerPoint</Application>
  <PresentationFormat>Widescreen</PresentationFormat>
  <Paragraphs>103</Paragraphs>
  <Slides>21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Batang</vt:lpstr>
      <vt:lpstr>Gungsuh</vt:lpstr>
      <vt:lpstr>Adobe Gothic Std B</vt:lpstr>
      <vt:lpstr>Algerian</vt:lpstr>
      <vt:lpstr>Arial</vt:lpstr>
      <vt:lpstr>Californian FB</vt:lpstr>
      <vt:lpstr>Simplified Arabic Fixed</vt:lpstr>
      <vt:lpstr>Trebuchet MS</vt:lpstr>
      <vt:lpstr>Wingdings</vt:lpstr>
      <vt:lpstr>Wingdings 3</vt:lpstr>
      <vt:lpstr>Facet</vt:lpstr>
      <vt:lpstr> I.A.G.D.  ~ Innovation Alternative Geographic Destination ~  Tourism and Travel Trade Services</vt:lpstr>
      <vt:lpstr>INTRODUCTION</vt:lpstr>
      <vt:lpstr>Introduction Cont’d</vt:lpstr>
      <vt:lpstr> I . A . G .  D. Tourism and Travel Trade Services</vt:lpstr>
      <vt:lpstr>Internal Factors Affecting the Travel industry </vt:lpstr>
      <vt:lpstr>External Factors Affecting the Travel industry </vt:lpstr>
      <vt:lpstr>External Factors Affecting the Travel industry, cont’d </vt:lpstr>
      <vt:lpstr>SWOT analysis of I.A.G.D.Tourism  and Travel Trade Services, UK</vt:lpstr>
      <vt:lpstr>SWOT analysis of  I.A.G.D.Tourism  and Travel Trade Services, UK</vt:lpstr>
      <vt:lpstr>SWOT analysis of  I.A.G.D.Tourism  and Travel Trade Services, UK</vt:lpstr>
      <vt:lpstr>PESTLE analysis of  I.A.G.D.Tourism  and Travel Trade Services, UK</vt:lpstr>
      <vt:lpstr>PESTLE analysis of  I.A.G.D.Tourism  and Travel Trade Services, UK. Cont’d</vt:lpstr>
      <vt:lpstr>PESTLE analysis of  I.A.G.D.Tourism  and Travel Trade Services, UK. Cont’d</vt:lpstr>
      <vt:lpstr>PESTLE analysis of  I.A.G.D.Tourism  and Travel Trade Services, UK. Cont’d</vt:lpstr>
      <vt:lpstr>PESTLE analysis of  I.A.G.D.Tourism  and Travel Trade Services, UK. Cont’d</vt:lpstr>
      <vt:lpstr>PESTLE analysis of  I.A.G.D.Tourism  and Travel Trade Services, UK. Cont’d</vt:lpstr>
      <vt:lpstr>I.A.G.D.Tourism and travel trade services target market(s)</vt:lpstr>
      <vt:lpstr>                          MARKET MIX</vt:lpstr>
      <vt:lpstr>Market Mix, cont’d</vt:lpstr>
      <vt:lpstr>Summary</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TOURISM INDUSTRY</dc:title>
  <dc:creator>HP</dc:creator>
  <cp:lastModifiedBy>ashfield car centre</cp:lastModifiedBy>
  <cp:revision>44</cp:revision>
  <dcterms:created xsi:type="dcterms:W3CDTF">2019-06-28T18:08:53Z</dcterms:created>
  <dcterms:modified xsi:type="dcterms:W3CDTF">2019-06-30T15:37:15Z</dcterms:modified>
</cp:coreProperties>
</file>