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2.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56" r:id="rId1"/>
  </p:sldMasterIdLst>
  <p:notesMasterIdLst>
    <p:notesMasterId r:id="rId52"/>
  </p:notesMasterIdLst>
  <p:handoutMasterIdLst>
    <p:handoutMasterId r:id="rId53"/>
  </p:handoutMasterIdLst>
  <p:sldIdLst>
    <p:sldId id="256" r:id="rId2"/>
    <p:sldId id="257" r:id="rId3"/>
    <p:sldId id="259" r:id="rId4"/>
    <p:sldId id="258" r:id="rId5"/>
    <p:sldId id="260" r:id="rId6"/>
    <p:sldId id="262" r:id="rId7"/>
    <p:sldId id="298" r:id="rId8"/>
    <p:sldId id="263" r:id="rId9"/>
    <p:sldId id="299" r:id="rId10"/>
    <p:sldId id="264" r:id="rId11"/>
    <p:sldId id="265" r:id="rId12"/>
    <p:sldId id="266" r:id="rId13"/>
    <p:sldId id="267" r:id="rId14"/>
    <p:sldId id="270" r:id="rId15"/>
    <p:sldId id="271" r:id="rId16"/>
    <p:sldId id="306" r:id="rId17"/>
    <p:sldId id="305" r:id="rId18"/>
    <p:sldId id="272" r:id="rId19"/>
    <p:sldId id="273" r:id="rId20"/>
    <p:sldId id="268" r:id="rId21"/>
    <p:sldId id="307" r:id="rId22"/>
    <p:sldId id="269" r:id="rId23"/>
    <p:sldId id="274" r:id="rId24"/>
    <p:sldId id="275" r:id="rId25"/>
    <p:sldId id="276" r:id="rId26"/>
    <p:sldId id="277" r:id="rId27"/>
    <p:sldId id="302" r:id="rId28"/>
    <p:sldId id="303" r:id="rId29"/>
    <p:sldId id="279" r:id="rId30"/>
    <p:sldId id="283" r:id="rId31"/>
    <p:sldId id="280" r:id="rId32"/>
    <p:sldId id="308" r:id="rId33"/>
    <p:sldId id="284" r:id="rId34"/>
    <p:sldId id="281" r:id="rId35"/>
    <p:sldId id="285" r:id="rId36"/>
    <p:sldId id="286" r:id="rId37"/>
    <p:sldId id="287" r:id="rId38"/>
    <p:sldId id="288" r:id="rId39"/>
    <p:sldId id="289" r:id="rId40"/>
    <p:sldId id="261" r:id="rId41"/>
    <p:sldId id="290" r:id="rId42"/>
    <p:sldId id="291" r:id="rId43"/>
    <p:sldId id="292" r:id="rId44"/>
    <p:sldId id="293" r:id="rId45"/>
    <p:sldId id="300" r:id="rId46"/>
    <p:sldId id="294" r:id="rId47"/>
    <p:sldId id="295" r:id="rId48"/>
    <p:sldId id="297" r:id="rId49"/>
    <p:sldId id="304" r:id="rId50"/>
    <p:sldId id="301" r:id="rId51"/>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FF7FB"/>
    <a:srgbClr val="FDDACB"/>
    <a:srgbClr val="DAF8D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207F2F-262D-48DA-A00C-15BE928E8E57}" v="24" dt="2025-02-06T14:48: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8440" autoAdjust="0"/>
  </p:normalViewPr>
  <p:slideViewPr>
    <p:cSldViewPr snapToGrid="0">
      <p:cViewPr varScale="1">
        <p:scale>
          <a:sx n="76" d="100"/>
          <a:sy n="76" d="100"/>
        </p:scale>
        <p:origin x="195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diagrams/_rels/data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8.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8.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BF9151-BC20-46E5-96DD-B801BC3592CD}" type="doc">
      <dgm:prSet loTypeId="urn:microsoft.com/office/officeart/2005/8/layout/vList2" loCatId="list" qsTypeId="urn:microsoft.com/office/officeart/2005/8/quickstyle/simple4" qsCatId="simple" csTypeId="urn:microsoft.com/office/officeart/2005/8/colors/colorful3" csCatId="colorful"/>
      <dgm:spPr/>
      <dgm:t>
        <a:bodyPr/>
        <a:lstStyle/>
        <a:p>
          <a:endParaRPr lang="en-US"/>
        </a:p>
      </dgm:t>
    </dgm:pt>
    <dgm:pt modelId="{4106C240-D143-4BB2-9CB1-5A4F0B690F52}">
      <dgm:prSet/>
      <dgm:spPr/>
      <dgm:t>
        <a:bodyPr/>
        <a:lstStyle/>
        <a:p>
          <a:r>
            <a:rPr lang="en-GB"/>
            <a:t>By the end of this session, you should be able to……</a:t>
          </a:r>
          <a:endParaRPr lang="en-US"/>
        </a:p>
      </dgm:t>
    </dgm:pt>
    <dgm:pt modelId="{A187C2C4-94E4-47C9-8853-EF73C97D5FB1}" type="parTrans" cxnId="{4AE022B4-7845-4118-8D61-97C35BB07AA0}">
      <dgm:prSet/>
      <dgm:spPr/>
      <dgm:t>
        <a:bodyPr/>
        <a:lstStyle/>
        <a:p>
          <a:endParaRPr lang="en-US"/>
        </a:p>
      </dgm:t>
    </dgm:pt>
    <dgm:pt modelId="{A20830AC-EB2C-433B-B398-AD320F9E7C26}" type="sibTrans" cxnId="{4AE022B4-7845-4118-8D61-97C35BB07AA0}">
      <dgm:prSet/>
      <dgm:spPr/>
      <dgm:t>
        <a:bodyPr/>
        <a:lstStyle/>
        <a:p>
          <a:endParaRPr lang="en-US"/>
        </a:p>
      </dgm:t>
    </dgm:pt>
    <dgm:pt modelId="{28116C85-5B39-487A-BF13-8B261C0323C0}">
      <dgm:prSet/>
      <dgm:spPr/>
      <dgm:t>
        <a:bodyPr/>
        <a:lstStyle/>
        <a:p>
          <a:r>
            <a:rPr lang="en-GB"/>
            <a:t>explain the concept of consideration in contract</a:t>
          </a:r>
          <a:endParaRPr lang="en-US"/>
        </a:p>
      </dgm:t>
    </dgm:pt>
    <dgm:pt modelId="{BC691952-A6FE-4363-8B61-CD3A6A3B0734}" type="parTrans" cxnId="{51F90344-FDE4-4610-BF0F-99DD3E426A3F}">
      <dgm:prSet/>
      <dgm:spPr/>
      <dgm:t>
        <a:bodyPr/>
        <a:lstStyle/>
        <a:p>
          <a:endParaRPr lang="en-US"/>
        </a:p>
      </dgm:t>
    </dgm:pt>
    <dgm:pt modelId="{A2661037-96CF-471B-AC35-E0B7CCACA777}" type="sibTrans" cxnId="{51F90344-FDE4-4610-BF0F-99DD3E426A3F}">
      <dgm:prSet/>
      <dgm:spPr/>
      <dgm:t>
        <a:bodyPr/>
        <a:lstStyle/>
        <a:p>
          <a:endParaRPr lang="en-US"/>
        </a:p>
      </dgm:t>
    </dgm:pt>
    <dgm:pt modelId="{4C18DCF2-436B-4262-8E72-4D5A47122213}">
      <dgm:prSet/>
      <dgm:spPr/>
      <dgm:t>
        <a:bodyPr/>
        <a:lstStyle/>
        <a:p>
          <a:r>
            <a:rPr lang="en-GB"/>
            <a:t>Describe the rules for determining a party’s intention to enter into a contract</a:t>
          </a:r>
          <a:endParaRPr lang="en-US"/>
        </a:p>
      </dgm:t>
    </dgm:pt>
    <dgm:pt modelId="{D57F9246-EA24-4C30-8610-589A7932E51B}" type="parTrans" cxnId="{EA81F933-5182-4153-B875-9567335332DE}">
      <dgm:prSet/>
      <dgm:spPr/>
      <dgm:t>
        <a:bodyPr/>
        <a:lstStyle/>
        <a:p>
          <a:endParaRPr lang="en-US"/>
        </a:p>
      </dgm:t>
    </dgm:pt>
    <dgm:pt modelId="{5AD2502C-627C-4D3E-AD41-A11631CDBB96}" type="sibTrans" cxnId="{EA81F933-5182-4153-B875-9567335332DE}">
      <dgm:prSet/>
      <dgm:spPr/>
      <dgm:t>
        <a:bodyPr/>
        <a:lstStyle/>
        <a:p>
          <a:endParaRPr lang="en-US"/>
        </a:p>
      </dgm:t>
    </dgm:pt>
    <dgm:pt modelId="{D8F09F26-C2E0-4B65-836A-86AF82AE91D8}" type="pres">
      <dgm:prSet presAssocID="{5FBF9151-BC20-46E5-96DD-B801BC3592CD}" presName="linear" presStyleCnt="0">
        <dgm:presLayoutVars>
          <dgm:animLvl val="lvl"/>
          <dgm:resizeHandles val="exact"/>
        </dgm:presLayoutVars>
      </dgm:prSet>
      <dgm:spPr/>
    </dgm:pt>
    <dgm:pt modelId="{2E63692E-47D9-4B51-9DD2-7650297B0DCE}" type="pres">
      <dgm:prSet presAssocID="{4106C240-D143-4BB2-9CB1-5A4F0B690F52}" presName="parentText" presStyleLbl="node1" presStyleIdx="0" presStyleCnt="1">
        <dgm:presLayoutVars>
          <dgm:chMax val="0"/>
          <dgm:bulletEnabled val="1"/>
        </dgm:presLayoutVars>
      </dgm:prSet>
      <dgm:spPr/>
    </dgm:pt>
    <dgm:pt modelId="{46920DF6-78F4-42B7-AE92-E83C874C6ADB}" type="pres">
      <dgm:prSet presAssocID="{4106C240-D143-4BB2-9CB1-5A4F0B690F52}" presName="childText" presStyleLbl="revTx" presStyleIdx="0" presStyleCnt="1">
        <dgm:presLayoutVars>
          <dgm:bulletEnabled val="1"/>
        </dgm:presLayoutVars>
      </dgm:prSet>
      <dgm:spPr/>
    </dgm:pt>
  </dgm:ptLst>
  <dgm:cxnLst>
    <dgm:cxn modelId="{EA81F933-5182-4153-B875-9567335332DE}" srcId="{4106C240-D143-4BB2-9CB1-5A4F0B690F52}" destId="{4C18DCF2-436B-4262-8E72-4D5A47122213}" srcOrd="1" destOrd="0" parTransId="{D57F9246-EA24-4C30-8610-589A7932E51B}" sibTransId="{5AD2502C-627C-4D3E-AD41-A11631CDBB96}"/>
    <dgm:cxn modelId="{D2F48536-EA7A-4669-B378-D5CEB896509B}" type="presOf" srcId="{4C18DCF2-436B-4262-8E72-4D5A47122213}" destId="{46920DF6-78F4-42B7-AE92-E83C874C6ADB}" srcOrd="0" destOrd="1" presId="urn:microsoft.com/office/officeart/2005/8/layout/vList2"/>
    <dgm:cxn modelId="{51F90344-FDE4-4610-BF0F-99DD3E426A3F}" srcId="{4106C240-D143-4BB2-9CB1-5A4F0B690F52}" destId="{28116C85-5B39-487A-BF13-8B261C0323C0}" srcOrd="0" destOrd="0" parTransId="{BC691952-A6FE-4363-8B61-CD3A6A3B0734}" sibTransId="{A2661037-96CF-471B-AC35-E0B7CCACA777}"/>
    <dgm:cxn modelId="{727ECA74-DDFD-42CC-837F-3B928171901E}" type="presOf" srcId="{28116C85-5B39-487A-BF13-8B261C0323C0}" destId="{46920DF6-78F4-42B7-AE92-E83C874C6ADB}" srcOrd="0" destOrd="0" presId="urn:microsoft.com/office/officeart/2005/8/layout/vList2"/>
    <dgm:cxn modelId="{A437CDA7-721B-475E-874C-39EDF88458E9}" type="presOf" srcId="{4106C240-D143-4BB2-9CB1-5A4F0B690F52}" destId="{2E63692E-47D9-4B51-9DD2-7650297B0DCE}" srcOrd="0" destOrd="0" presId="urn:microsoft.com/office/officeart/2005/8/layout/vList2"/>
    <dgm:cxn modelId="{4AE022B4-7845-4118-8D61-97C35BB07AA0}" srcId="{5FBF9151-BC20-46E5-96DD-B801BC3592CD}" destId="{4106C240-D143-4BB2-9CB1-5A4F0B690F52}" srcOrd="0" destOrd="0" parTransId="{A187C2C4-94E4-47C9-8853-EF73C97D5FB1}" sibTransId="{A20830AC-EB2C-433B-B398-AD320F9E7C26}"/>
    <dgm:cxn modelId="{76969BD4-2167-452A-B9F7-15DB007BCE35}" type="presOf" srcId="{5FBF9151-BC20-46E5-96DD-B801BC3592CD}" destId="{D8F09F26-C2E0-4B65-836A-86AF82AE91D8}" srcOrd="0" destOrd="0" presId="urn:microsoft.com/office/officeart/2005/8/layout/vList2"/>
    <dgm:cxn modelId="{49A98EF1-AB9B-448E-80DC-016AD3B47EE5}" type="presParOf" srcId="{D8F09F26-C2E0-4B65-836A-86AF82AE91D8}" destId="{2E63692E-47D9-4B51-9DD2-7650297B0DCE}" srcOrd="0" destOrd="0" presId="urn:microsoft.com/office/officeart/2005/8/layout/vList2"/>
    <dgm:cxn modelId="{C739D2F3-BF03-4446-BFDF-5BB6423AFF35}" type="presParOf" srcId="{D8F09F26-C2E0-4B65-836A-86AF82AE91D8}" destId="{46920DF6-78F4-42B7-AE92-E83C874C6ADB}"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A97680-44B0-412E-B4AF-6C08139ABE15}"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45800F36-5F15-49CA-93F2-C0676DBD0F78}">
      <dgm:prSet/>
      <dgm:spPr/>
      <dgm:t>
        <a:bodyPr/>
        <a:lstStyle/>
        <a:p>
          <a:r>
            <a:rPr lang="en-GB" i="1" dirty="0"/>
            <a:t>An act or forbearance of one party; or the promise thereof, is the price for which the promise of the other is bought, and the promise thus given for value is enforceable </a:t>
          </a:r>
          <a:r>
            <a:rPr lang="en-GB" dirty="0"/>
            <a:t>– </a:t>
          </a:r>
          <a:r>
            <a:rPr lang="en-GB" b="1" dirty="0">
              <a:solidFill>
                <a:schemeClr val="accent4">
                  <a:lumMod val="75000"/>
                </a:schemeClr>
              </a:solidFill>
            </a:rPr>
            <a:t>Dunlop v Selfridge [1915]</a:t>
          </a:r>
          <a:endParaRPr lang="en-US" b="1" dirty="0">
            <a:solidFill>
              <a:schemeClr val="accent4">
                <a:lumMod val="75000"/>
              </a:schemeClr>
            </a:solidFill>
          </a:endParaRPr>
        </a:p>
      </dgm:t>
    </dgm:pt>
    <dgm:pt modelId="{78B0A588-C51B-4F3E-B074-43F494958F31}" type="parTrans" cxnId="{F0E194E4-4201-48B0-A72D-F3A20BA6878C}">
      <dgm:prSet/>
      <dgm:spPr/>
      <dgm:t>
        <a:bodyPr/>
        <a:lstStyle/>
        <a:p>
          <a:endParaRPr lang="en-US"/>
        </a:p>
      </dgm:t>
    </dgm:pt>
    <dgm:pt modelId="{8CFD4C8D-3194-4678-BA8D-B331E7C780B7}" type="sibTrans" cxnId="{F0E194E4-4201-48B0-A72D-F3A20BA6878C}">
      <dgm:prSet/>
      <dgm:spPr/>
      <dgm:t>
        <a:bodyPr/>
        <a:lstStyle/>
        <a:p>
          <a:endParaRPr lang="en-US"/>
        </a:p>
      </dgm:t>
    </dgm:pt>
    <dgm:pt modelId="{76AB0196-67C3-4A78-AFD7-A3A5922B91BA}">
      <dgm:prSet/>
      <dgm:spPr/>
      <dgm:t>
        <a:bodyPr/>
        <a:lstStyle/>
        <a:p>
          <a:r>
            <a:rPr lang="en-GB" i="1" dirty="0"/>
            <a:t>“ A valuable consideration . . . May consist either in some right, interest, profit or benefit accruing to the one party, or some forbearance, detriment, loss, or responsibility, given, suffered, or undertaken by the other” </a:t>
          </a:r>
          <a:r>
            <a:rPr lang="en-GB" dirty="0"/>
            <a:t>– </a:t>
          </a:r>
          <a:r>
            <a:rPr lang="en-GB" b="1" dirty="0">
              <a:solidFill>
                <a:schemeClr val="accent4">
                  <a:lumMod val="75000"/>
                </a:schemeClr>
              </a:solidFill>
            </a:rPr>
            <a:t>Currie v Misa [1875]</a:t>
          </a:r>
          <a:endParaRPr lang="en-US" b="1" dirty="0">
            <a:solidFill>
              <a:schemeClr val="accent4">
                <a:lumMod val="75000"/>
              </a:schemeClr>
            </a:solidFill>
          </a:endParaRPr>
        </a:p>
      </dgm:t>
    </dgm:pt>
    <dgm:pt modelId="{7F1FD307-75A1-4191-8164-052754872B4F}" type="parTrans" cxnId="{66C3B82C-9E54-4990-ADD9-30FDBDD08F64}">
      <dgm:prSet/>
      <dgm:spPr/>
      <dgm:t>
        <a:bodyPr/>
        <a:lstStyle/>
        <a:p>
          <a:endParaRPr lang="en-US"/>
        </a:p>
      </dgm:t>
    </dgm:pt>
    <dgm:pt modelId="{B240FE64-7FFD-4BA9-AD8A-CEBC38E4FFA9}" type="sibTrans" cxnId="{66C3B82C-9E54-4990-ADD9-30FDBDD08F64}">
      <dgm:prSet/>
      <dgm:spPr/>
      <dgm:t>
        <a:bodyPr/>
        <a:lstStyle/>
        <a:p>
          <a:endParaRPr lang="en-US"/>
        </a:p>
      </dgm:t>
    </dgm:pt>
    <dgm:pt modelId="{3E97456C-AE20-4743-B36B-9018E1A3598D}" type="pres">
      <dgm:prSet presAssocID="{20A97680-44B0-412E-B4AF-6C08139ABE15}" presName="vert0" presStyleCnt="0">
        <dgm:presLayoutVars>
          <dgm:dir/>
          <dgm:animOne val="branch"/>
          <dgm:animLvl val="lvl"/>
        </dgm:presLayoutVars>
      </dgm:prSet>
      <dgm:spPr/>
    </dgm:pt>
    <dgm:pt modelId="{A951B009-C5F4-49C8-AD20-D29B137DEFAF}" type="pres">
      <dgm:prSet presAssocID="{45800F36-5F15-49CA-93F2-C0676DBD0F78}" presName="thickLine" presStyleLbl="alignNode1" presStyleIdx="0" presStyleCnt="2"/>
      <dgm:spPr/>
    </dgm:pt>
    <dgm:pt modelId="{0E3BFCCF-9E87-4C15-BE71-3B27E8A21019}" type="pres">
      <dgm:prSet presAssocID="{45800F36-5F15-49CA-93F2-C0676DBD0F78}" presName="horz1" presStyleCnt="0"/>
      <dgm:spPr/>
    </dgm:pt>
    <dgm:pt modelId="{4CAC9F1A-4808-41E4-96F6-96335DBA0F7B}" type="pres">
      <dgm:prSet presAssocID="{45800F36-5F15-49CA-93F2-C0676DBD0F78}" presName="tx1" presStyleLbl="revTx" presStyleIdx="0" presStyleCnt="2"/>
      <dgm:spPr/>
    </dgm:pt>
    <dgm:pt modelId="{E10FBEF4-E348-48F5-AA71-5F601BA0EE02}" type="pres">
      <dgm:prSet presAssocID="{45800F36-5F15-49CA-93F2-C0676DBD0F78}" presName="vert1" presStyleCnt="0"/>
      <dgm:spPr/>
    </dgm:pt>
    <dgm:pt modelId="{11562A7C-EA9C-415C-B750-D2F70BD6AB31}" type="pres">
      <dgm:prSet presAssocID="{76AB0196-67C3-4A78-AFD7-A3A5922B91BA}" presName="thickLine" presStyleLbl="alignNode1" presStyleIdx="1" presStyleCnt="2"/>
      <dgm:spPr/>
    </dgm:pt>
    <dgm:pt modelId="{3CAE4BA3-99EF-4ADF-BEE3-56096329B2D6}" type="pres">
      <dgm:prSet presAssocID="{76AB0196-67C3-4A78-AFD7-A3A5922B91BA}" presName="horz1" presStyleCnt="0"/>
      <dgm:spPr/>
    </dgm:pt>
    <dgm:pt modelId="{F236A033-7155-4501-AE5C-C4372447C6F9}" type="pres">
      <dgm:prSet presAssocID="{76AB0196-67C3-4A78-AFD7-A3A5922B91BA}" presName="tx1" presStyleLbl="revTx" presStyleIdx="1" presStyleCnt="2"/>
      <dgm:spPr/>
    </dgm:pt>
    <dgm:pt modelId="{537199DD-A9F5-42D9-9E14-CFB3243B2E7B}" type="pres">
      <dgm:prSet presAssocID="{76AB0196-67C3-4A78-AFD7-A3A5922B91BA}" presName="vert1" presStyleCnt="0"/>
      <dgm:spPr/>
    </dgm:pt>
  </dgm:ptLst>
  <dgm:cxnLst>
    <dgm:cxn modelId="{66C3B82C-9E54-4990-ADD9-30FDBDD08F64}" srcId="{20A97680-44B0-412E-B4AF-6C08139ABE15}" destId="{76AB0196-67C3-4A78-AFD7-A3A5922B91BA}" srcOrd="1" destOrd="0" parTransId="{7F1FD307-75A1-4191-8164-052754872B4F}" sibTransId="{B240FE64-7FFD-4BA9-AD8A-CEBC38E4FFA9}"/>
    <dgm:cxn modelId="{E4851945-9184-4DBE-966F-B24A7D2E64A0}" type="presOf" srcId="{20A97680-44B0-412E-B4AF-6C08139ABE15}" destId="{3E97456C-AE20-4743-B36B-9018E1A3598D}" srcOrd="0" destOrd="0" presId="urn:microsoft.com/office/officeart/2008/layout/LinedList"/>
    <dgm:cxn modelId="{A1E9C74A-CDF5-4B4B-9AE2-98A3FF673002}" type="presOf" srcId="{76AB0196-67C3-4A78-AFD7-A3A5922B91BA}" destId="{F236A033-7155-4501-AE5C-C4372447C6F9}" srcOrd="0" destOrd="0" presId="urn:microsoft.com/office/officeart/2008/layout/LinedList"/>
    <dgm:cxn modelId="{A6CBAFCA-7B0B-4BD8-8A88-14A9FECE4F9C}" type="presOf" srcId="{45800F36-5F15-49CA-93F2-C0676DBD0F78}" destId="{4CAC9F1A-4808-41E4-96F6-96335DBA0F7B}" srcOrd="0" destOrd="0" presId="urn:microsoft.com/office/officeart/2008/layout/LinedList"/>
    <dgm:cxn modelId="{F0E194E4-4201-48B0-A72D-F3A20BA6878C}" srcId="{20A97680-44B0-412E-B4AF-6C08139ABE15}" destId="{45800F36-5F15-49CA-93F2-C0676DBD0F78}" srcOrd="0" destOrd="0" parTransId="{78B0A588-C51B-4F3E-B074-43F494958F31}" sibTransId="{8CFD4C8D-3194-4678-BA8D-B331E7C780B7}"/>
    <dgm:cxn modelId="{C00CFCD5-F7E3-47A0-B668-55DE4F743822}" type="presParOf" srcId="{3E97456C-AE20-4743-B36B-9018E1A3598D}" destId="{A951B009-C5F4-49C8-AD20-D29B137DEFAF}" srcOrd="0" destOrd="0" presId="urn:microsoft.com/office/officeart/2008/layout/LinedList"/>
    <dgm:cxn modelId="{11A6FC0E-9A37-45ED-9B9B-4C1092168C28}" type="presParOf" srcId="{3E97456C-AE20-4743-B36B-9018E1A3598D}" destId="{0E3BFCCF-9E87-4C15-BE71-3B27E8A21019}" srcOrd="1" destOrd="0" presId="urn:microsoft.com/office/officeart/2008/layout/LinedList"/>
    <dgm:cxn modelId="{4FB4A8B5-0EBC-46F8-A6BB-092327D91C4C}" type="presParOf" srcId="{0E3BFCCF-9E87-4C15-BE71-3B27E8A21019}" destId="{4CAC9F1A-4808-41E4-96F6-96335DBA0F7B}" srcOrd="0" destOrd="0" presId="urn:microsoft.com/office/officeart/2008/layout/LinedList"/>
    <dgm:cxn modelId="{59982B0A-5A05-4FB8-82B4-7E93C442E72C}" type="presParOf" srcId="{0E3BFCCF-9E87-4C15-BE71-3B27E8A21019}" destId="{E10FBEF4-E348-48F5-AA71-5F601BA0EE02}" srcOrd="1" destOrd="0" presId="urn:microsoft.com/office/officeart/2008/layout/LinedList"/>
    <dgm:cxn modelId="{695EC301-AB09-4C34-B960-F3FBF726528A}" type="presParOf" srcId="{3E97456C-AE20-4743-B36B-9018E1A3598D}" destId="{11562A7C-EA9C-415C-B750-D2F70BD6AB31}" srcOrd="2" destOrd="0" presId="urn:microsoft.com/office/officeart/2008/layout/LinedList"/>
    <dgm:cxn modelId="{A0F7CAE5-C4D4-45FF-99CE-1850522F8895}" type="presParOf" srcId="{3E97456C-AE20-4743-B36B-9018E1A3598D}" destId="{3CAE4BA3-99EF-4ADF-BEE3-56096329B2D6}" srcOrd="3" destOrd="0" presId="urn:microsoft.com/office/officeart/2008/layout/LinedList"/>
    <dgm:cxn modelId="{FB251490-6977-4D1A-8C12-F02C2DD16DB9}" type="presParOf" srcId="{3CAE4BA3-99EF-4ADF-BEE3-56096329B2D6}" destId="{F236A033-7155-4501-AE5C-C4372447C6F9}" srcOrd="0" destOrd="0" presId="urn:microsoft.com/office/officeart/2008/layout/LinedList"/>
    <dgm:cxn modelId="{B5D4C7FA-F122-42EA-9CF4-05299DFCF51A}" type="presParOf" srcId="{3CAE4BA3-99EF-4ADF-BEE3-56096329B2D6}" destId="{537199DD-A9F5-42D9-9E14-CFB3243B2E7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666A3A-06A6-4B73-840E-B48DD68F4328}"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7FF575F7-8656-48D5-8999-A478BA0E6D96}">
      <dgm:prSet/>
      <dgm:spPr/>
      <dgm:t>
        <a:bodyPr/>
        <a:lstStyle/>
        <a:p>
          <a:r>
            <a:rPr lang="en-GB"/>
            <a:t>1. Consideration must move from the promisee;</a:t>
          </a:r>
          <a:endParaRPr lang="en-US"/>
        </a:p>
      </dgm:t>
    </dgm:pt>
    <dgm:pt modelId="{61C5083C-D90F-4039-8F74-920CE25B8381}" type="parTrans" cxnId="{19646951-9890-405F-ABBA-B8CA0CF663BD}">
      <dgm:prSet/>
      <dgm:spPr/>
      <dgm:t>
        <a:bodyPr/>
        <a:lstStyle/>
        <a:p>
          <a:endParaRPr lang="en-US"/>
        </a:p>
      </dgm:t>
    </dgm:pt>
    <dgm:pt modelId="{AEE709E6-32C2-47A0-9AED-5EC3E57B72D8}" type="sibTrans" cxnId="{19646951-9890-405F-ABBA-B8CA0CF663BD}">
      <dgm:prSet/>
      <dgm:spPr/>
      <dgm:t>
        <a:bodyPr/>
        <a:lstStyle/>
        <a:p>
          <a:endParaRPr lang="en-US"/>
        </a:p>
      </dgm:t>
    </dgm:pt>
    <dgm:pt modelId="{FE2DDCEE-BCDA-4FD6-80A6-AFE6F3D2AD80}">
      <dgm:prSet/>
      <dgm:spPr/>
      <dgm:t>
        <a:bodyPr/>
        <a:lstStyle/>
        <a:p>
          <a:r>
            <a:rPr lang="en-GB"/>
            <a:t>2. Consideration must not be past;</a:t>
          </a:r>
          <a:endParaRPr lang="en-US"/>
        </a:p>
      </dgm:t>
    </dgm:pt>
    <dgm:pt modelId="{1E978E4B-2863-45AA-AF96-4E933CC5687F}" type="parTrans" cxnId="{2A9BC021-C0D0-465E-BFA8-484C909C3CEB}">
      <dgm:prSet/>
      <dgm:spPr/>
      <dgm:t>
        <a:bodyPr/>
        <a:lstStyle/>
        <a:p>
          <a:endParaRPr lang="en-US"/>
        </a:p>
      </dgm:t>
    </dgm:pt>
    <dgm:pt modelId="{B14787CF-2AFA-4D75-9F36-F7BD0BCF4AE2}" type="sibTrans" cxnId="{2A9BC021-C0D0-465E-BFA8-484C909C3CEB}">
      <dgm:prSet/>
      <dgm:spPr/>
      <dgm:t>
        <a:bodyPr/>
        <a:lstStyle/>
        <a:p>
          <a:endParaRPr lang="en-US"/>
        </a:p>
      </dgm:t>
    </dgm:pt>
    <dgm:pt modelId="{E78CCCBA-DE04-407E-AAFA-B047A2751CD5}">
      <dgm:prSet/>
      <dgm:spPr/>
      <dgm:t>
        <a:bodyPr/>
        <a:lstStyle/>
        <a:p>
          <a:r>
            <a:rPr lang="en-GB"/>
            <a:t>3. Consideration need not be adequate; and</a:t>
          </a:r>
          <a:endParaRPr lang="en-US"/>
        </a:p>
      </dgm:t>
    </dgm:pt>
    <dgm:pt modelId="{2C925FA5-F339-4998-86A5-3F0D8D5708A6}" type="parTrans" cxnId="{74B33ED7-F0C6-496B-BA92-676296EAFBE4}">
      <dgm:prSet/>
      <dgm:spPr/>
      <dgm:t>
        <a:bodyPr/>
        <a:lstStyle/>
        <a:p>
          <a:endParaRPr lang="en-US"/>
        </a:p>
      </dgm:t>
    </dgm:pt>
    <dgm:pt modelId="{7C9B364A-D39F-46F1-90FD-8D1578A5EA6A}" type="sibTrans" cxnId="{74B33ED7-F0C6-496B-BA92-676296EAFBE4}">
      <dgm:prSet/>
      <dgm:spPr/>
      <dgm:t>
        <a:bodyPr/>
        <a:lstStyle/>
        <a:p>
          <a:endParaRPr lang="en-US"/>
        </a:p>
      </dgm:t>
    </dgm:pt>
    <dgm:pt modelId="{BF728782-09BE-42AD-AC5E-B3F9CEC9C918}">
      <dgm:prSet/>
      <dgm:spPr/>
      <dgm:t>
        <a:bodyPr/>
        <a:lstStyle/>
        <a:p>
          <a:r>
            <a:rPr lang="en-GB"/>
            <a:t>4. Consideration must be sufficient</a:t>
          </a:r>
          <a:endParaRPr lang="en-US"/>
        </a:p>
      </dgm:t>
    </dgm:pt>
    <dgm:pt modelId="{6B682C77-EA7D-49A0-8B27-5A63F02FB51C}" type="parTrans" cxnId="{5DBD685B-540C-4693-A499-141BA1FE1C06}">
      <dgm:prSet/>
      <dgm:spPr/>
      <dgm:t>
        <a:bodyPr/>
        <a:lstStyle/>
        <a:p>
          <a:endParaRPr lang="en-US"/>
        </a:p>
      </dgm:t>
    </dgm:pt>
    <dgm:pt modelId="{7C7A8789-A914-4F2F-A734-84F4A946BEAA}" type="sibTrans" cxnId="{5DBD685B-540C-4693-A499-141BA1FE1C06}">
      <dgm:prSet/>
      <dgm:spPr/>
      <dgm:t>
        <a:bodyPr/>
        <a:lstStyle/>
        <a:p>
          <a:endParaRPr lang="en-US"/>
        </a:p>
      </dgm:t>
    </dgm:pt>
    <dgm:pt modelId="{407AA14E-B091-4423-8E8D-EF42B9EE040C}" type="pres">
      <dgm:prSet presAssocID="{14666A3A-06A6-4B73-840E-B48DD68F4328}" presName="matrix" presStyleCnt="0">
        <dgm:presLayoutVars>
          <dgm:chMax val="1"/>
          <dgm:dir/>
          <dgm:resizeHandles val="exact"/>
        </dgm:presLayoutVars>
      </dgm:prSet>
      <dgm:spPr/>
    </dgm:pt>
    <dgm:pt modelId="{32C98250-0831-4EEC-9324-93E7842C2A20}" type="pres">
      <dgm:prSet presAssocID="{14666A3A-06A6-4B73-840E-B48DD68F4328}" presName="diamond" presStyleLbl="bgShp" presStyleIdx="0" presStyleCnt="1"/>
      <dgm:spPr/>
    </dgm:pt>
    <dgm:pt modelId="{A26D5B26-54B3-48E8-A95D-FF9FC6E91156}" type="pres">
      <dgm:prSet presAssocID="{14666A3A-06A6-4B73-840E-B48DD68F4328}" presName="quad1" presStyleLbl="node1" presStyleIdx="0" presStyleCnt="4">
        <dgm:presLayoutVars>
          <dgm:chMax val="0"/>
          <dgm:chPref val="0"/>
          <dgm:bulletEnabled val="1"/>
        </dgm:presLayoutVars>
      </dgm:prSet>
      <dgm:spPr/>
    </dgm:pt>
    <dgm:pt modelId="{B5E3FB70-E8FD-451B-AD4E-F5D2802FD91C}" type="pres">
      <dgm:prSet presAssocID="{14666A3A-06A6-4B73-840E-B48DD68F4328}" presName="quad2" presStyleLbl="node1" presStyleIdx="1" presStyleCnt="4">
        <dgm:presLayoutVars>
          <dgm:chMax val="0"/>
          <dgm:chPref val="0"/>
          <dgm:bulletEnabled val="1"/>
        </dgm:presLayoutVars>
      </dgm:prSet>
      <dgm:spPr/>
    </dgm:pt>
    <dgm:pt modelId="{533C27FE-AD90-4F35-B3C1-0FCA3FCA5384}" type="pres">
      <dgm:prSet presAssocID="{14666A3A-06A6-4B73-840E-B48DD68F4328}" presName="quad3" presStyleLbl="node1" presStyleIdx="2" presStyleCnt="4">
        <dgm:presLayoutVars>
          <dgm:chMax val="0"/>
          <dgm:chPref val="0"/>
          <dgm:bulletEnabled val="1"/>
        </dgm:presLayoutVars>
      </dgm:prSet>
      <dgm:spPr/>
    </dgm:pt>
    <dgm:pt modelId="{5D16B9D9-6B3D-4738-9346-8E1CA12382E1}" type="pres">
      <dgm:prSet presAssocID="{14666A3A-06A6-4B73-840E-B48DD68F4328}" presName="quad4" presStyleLbl="node1" presStyleIdx="3" presStyleCnt="4">
        <dgm:presLayoutVars>
          <dgm:chMax val="0"/>
          <dgm:chPref val="0"/>
          <dgm:bulletEnabled val="1"/>
        </dgm:presLayoutVars>
      </dgm:prSet>
      <dgm:spPr/>
    </dgm:pt>
  </dgm:ptLst>
  <dgm:cxnLst>
    <dgm:cxn modelId="{2A9BC021-C0D0-465E-BFA8-484C909C3CEB}" srcId="{14666A3A-06A6-4B73-840E-B48DD68F4328}" destId="{FE2DDCEE-BCDA-4FD6-80A6-AFE6F3D2AD80}" srcOrd="1" destOrd="0" parTransId="{1E978E4B-2863-45AA-AF96-4E933CC5687F}" sibTransId="{B14787CF-2AFA-4D75-9F36-F7BD0BCF4AE2}"/>
    <dgm:cxn modelId="{011B0924-DF48-4990-8D33-79BC2178E7BA}" type="presOf" srcId="{14666A3A-06A6-4B73-840E-B48DD68F4328}" destId="{407AA14E-B091-4423-8E8D-EF42B9EE040C}" srcOrd="0" destOrd="0" presId="urn:microsoft.com/office/officeart/2005/8/layout/matrix3"/>
    <dgm:cxn modelId="{5DBD685B-540C-4693-A499-141BA1FE1C06}" srcId="{14666A3A-06A6-4B73-840E-B48DD68F4328}" destId="{BF728782-09BE-42AD-AC5E-B3F9CEC9C918}" srcOrd="3" destOrd="0" parTransId="{6B682C77-EA7D-49A0-8B27-5A63F02FB51C}" sibTransId="{7C7A8789-A914-4F2F-A734-84F4A946BEAA}"/>
    <dgm:cxn modelId="{19646951-9890-405F-ABBA-B8CA0CF663BD}" srcId="{14666A3A-06A6-4B73-840E-B48DD68F4328}" destId="{7FF575F7-8656-48D5-8999-A478BA0E6D96}" srcOrd="0" destOrd="0" parTransId="{61C5083C-D90F-4039-8F74-920CE25B8381}" sibTransId="{AEE709E6-32C2-47A0-9AED-5EC3E57B72D8}"/>
    <dgm:cxn modelId="{C99FEF96-09D6-4609-9355-3F4107FC9702}" type="presOf" srcId="{FE2DDCEE-BCDA-4FD6-80A6-AFE6F3D2AD80}" destId="{B5E3FB70-E8FD-451B-AD4E-F5D2802FD91C}" srcOrd="0" destOrd="0" presId="urn:microsoft.com/office/officeart/2005/8/layout/matrix3"/>
    <dgm:cxn modelId="{737419B8-0686-44B2-8A04-BA78880D8473}" type="presOf" srcId="{E78CCCBA-DE04-407E-AAFA-B047A2751CD5}" destId="{533C27FE-AD90-4F35-B3C1-0FCA3FCA5384}" srcOrd="0" destOrd="0" presId="urn:microsoft.com/office/officeart/2005/8/layout/matrix3"/>
    <dgm:cxn modelId="{AAA693D4-ABA7-4D69-A200-411B662B372A}" type="presOf" srcId="{BF728782-09BE-42AD-AC5E-B3F9CEC9C918}" destId="{5D16B9D9-6B3D-4738-9346-8E1CA12382E1}" srcOrd="0" destOrd="0" presId="urn:microsoft.com/office/officeart/2005/8/layout/matrix3"/>
    <dgm:cxn modelId="{74B33ED7-F0C6-496B-BA92-676296EAFBE4}" srcId="{14666A3A-06A6-4B73-840E-B48DD68F4328}" destId="{E78CCCBA-DE04-407E-AAFA-B047A2751CD5}" srcOrd="2" destOrd="0" parTransId="{2C925FA5-F339-4998-86A5-3F0D8D5708A6}" sibTransId="{7C9B364A-D39F-46F1-90FD-8D1578A5EA6A}"/>
    <dgm:cxn modelId="{BEDAF1E6-364B-409D-966B-FEC2B6430FC7}" type="presOf" srcId="{7FF575F7-8656-48D5-8999-A478BA0E6D96}" destId="{A26D5B26-54B3-48E8-A95D-FF9FC6E91156}" srcOrd="0" destOrd="0" presId="urn:microsoft.com/office/officeart/2005/8/layout/matrix3"/>
    <dgm:cxn modelId="{F0E4C02D-4355-4D0B-BFDB-3B99A308CCA6}" type="presParOf" srcId="{407AA14E-B091-4423-8E8D-EF42B9EE040C}" destId="{32C98250-0831-4EEC-9324-93E7842C2A20}" srcOrd="0" destOrd="0" presId="urn:microsoft.com/office/officeart/2005/8/layout/matrix3"/>
    <dgm:cxn modelId="{6A7771DE-8C74-4DA8-AB40-6695EF192A92}" type="presParOf" srcId="{407AA14E-B091-4423-8E8D-EF42B9EE040C}" destId="{A26D5B26-54B3-48E8-A95D-FF9FC6E91156}" srcOrd="1" destOrd="0" presId="urn:microsoft.com/office/officeart/2005/8/layout/matrix3"/>
    <dgm:cxn modelId="{D6F9EF79-0672-48B2-9E10-D4A87EC51037}" type="presParOf" srcId="{407AA14E-B091-4423-8E8D-EF42B9EE040C}" destId="{B5E3FB70-E8FD-451B-AD4E-F5D2802FD91C}" srcOrd="2" destOrd="0" presId="urn:microsoft.com/office/officeart/2005/8/layout/matrix3"/>
    <dgm:cxn modelId="{7055F124-4F29-4F94-B4AD-348B78A2E5EC}" type="presParOf" srcId="{407AA14E-B091-4423-8E8D-EF42B9EE040C}" destId="{533C27FE-AD90-4F35-B3C1-0FCA3FCA5384}" srcOrd="3" destOrd="0" presId="urn:microsoft.com/office/officeart/2005/8/layout/matrix3"/>
    <dgm:cxn modelId="{C658CA16-B2D9-406C-AB04-CD16E9CFFC8F}" type="presParOf" srcId="{407AA14E-B091-4423-8E8D-EF42B9EE040C}" destId="{5D16B9D9-6B3D-4738-9346-8E1CA12382E1}"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5ED021-069B-4CA0-8C42-14AD46F21A48}"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BC4CE072-18ED-41C3-ADB4-1943B2C20B1F}">
      <dgm:prSet/>
      <dgm:spPr/>
      <dgm:t>
        <a:bodyPr/>
        <a:lstStyle/>
        <a:p>
          <a:r>
            <a:rPr lang="en-GB" b="1" i="1"/>
            <a:t>Consideration must be recognised by the law as being of some benefit to promisor or detriment to the promise.</a:t>
          </a:r>
          <a:endParaRPr lang="en-US"/>
        </a:p>
      </dgm:t>
    </dgm:pt>
    <dgm:pt modelId="{2E6CA7BB-C49C-4488-A394-B860789E5609}" type="parTrans" cxnId="{08D123BF-6B22-49F3-8394-DA3324898B74}">
      <dgm:prSet/>
      <dgm:spPr/>
      <dgm:t>
        <a:bodyPr/>
        <a:lstStyle/>
        <a:p>
          <a:endParaRPr lang="en-US"/>
        </a:p>
      </dgm:t>
    </dgm:pt>
    <dgm:pt modelId="{C4E629A0-358C-47A4-B5F9-4C5715010D6B}" type="sibTrans" cxnId="{08D123BF-6B22-49F3-8394-DA3324898B74}">
      <dgm:prSet/>
      <dgm:spPr/>
      <dgm:t>
        <a:bodyPr/>
        <a:lstStyle/>
        <a:p>
          <a:endParaRPr lang="en-US"/>
        </a:p>
      </dgm:t>
    </dgm:pt>
    <dgm:pt modelId="{E5E03355-D95C-42CF-8E62-2939227C7D6B}">
      <dgm:prSet/>
      <dgm:spPr/>
      <dgm:t>
        <a:bodyPr/>
        <a:lstStyle/>
        <a:p>
          <a:r>
            <a:rPr lang="en-GB" dirty="0"/>
            <a:t>Forms part of the previous rule: </a:t>
          </a:r>
          <a:r>
            <a:rPr lang="en-GB" b="1" dirty="0"/>
            <a:t>Consideration must be sufficient, but need not               be adequate.</a:t>
          </a:r>
          <a:endParaRPr lang="en-US" dirty="0"/>
        </a:p>
      </dgm:t>
    </dgm:pt>
    <dgm:pt modelId="{AF128D6F-B6F8-486D-97B4-27E9E5230FEB}" type="parTrans" cxnId="{130C2DCD-ED31-4B98-96FA-E22EB6FB2E28}">
      <dgm:prSet/>
      <dgm:spPr/>
      <dgm:t>
        <a:bodyPr/>
        <a:lstStyle/>
        <a:p>
          <a:endParaRPr lang="en-US"/>
        </a:p>
      </dgm:t>
    </dgm:pt>
    <dgm:pt modelId="{076BEBB6-1DDA-4DD1-B622-C0BB0FCB9402}" type="sibTrans" cxnId="{130C2DCD-ED31-4B98-96FA-E22EB6FB2E28}">
      <dgm:prSet/>
      <dgm:spPr/>
      <dgm:t>
        <a:bodyPr/>
        <a:lstStyle/>
        <a:p>
          <a:endParaRPr lang="en-US"/>
        </a:p>
      </dgm:t>
    </dgm:pt>
    <dgm:pt modelId="{0ECB9008-FACF-4BCD-87FE-FB85605ECE62}">
      <dgm:prSet/>
      <dgm:spPr/>
      <dgm:t>
        <a:bodyPr/>
        <a:lstStyle/>
        <a:p>
          <a:r>
            <a:rPr lang="en-GB" b="1" dirty="0">
              <a:solidFill>
                <a:schemeClr val="accent4">
                  <a:lumMod val="50000"/>
                </a:schemeClr>
              </a:solidFill>
            </a:rPr>
            <a:t>Thomas v Thomas [1842] </a:t>
          </a:r>
          <a:r>
            <a:rPr lang="en-GB" b="1" dirty="0"/>
            <a:t>“</a:t>
          </a:r>
          <a:r>
            <a:rPr lang="en-GB" b="0" dirty="0"/>
            <a:t>consideration means something which is of some value in the eye of the law”.  </a:t>
          </a:r>
          <a:endParaRPr lang="en-US" b="0" dirty="0"/>
        </a:p>
      </dgm:t>
    </dgm:pt>
    <dgm:pt modelId="{DCB49038-63D6-44A2-BAF2-63B90F7E16FB}" type="parTrans" cxnId="{9D6A10C9-8B92-49F5-870B-6F3EE6561FA7}">
      <dgm:prSet/>
      <dgm:spPr/>
      <dgm:t>
        <a:bodyPr/>
        <a:lstStyle/>
        <a:p>
          <a:endParaRPr lang="en-US"/>
        </a:p>
      </dgm:t>
    </dgm:pt>
    <dgm:pt modelId="{9E220C26-41C0-43B2-A282-B3682BCA3A83}" type="sibTrans" cxnId="{9D6A10C9-8B92-49F5-870B-6F3EE6561FA7}">
      <dgm:prSet/>
      <dgm:spPr/>
      <dgm:t>
        <a:bodyPr/>
        <a:lstStyle/>
        <a:p>
          <a:endParaRPr lang="en-US"/>
        </a:p>
      </dgm:t>
    </dgm:pt>
    <dgm:pt modelId="{2385D3B9-A3F2-4EFB-AA99-3AD943F0DEB3}">
      <dgm:prSet/>
      <dgm:spPr/>
      <dgm:t>
        <a:bodyPr/>
        <a:lstStyle/>
        <a:p>
          <a:r>
            <a:rPr lang="en-GB" b="1" dirty="0">
              <a:solidFill>
                <a:schemeClr val="accent4">
                  <a:lumMod val="50000"/>
                </a:schemeClr>
              </a:solidFill>
            </a:rPr>
            <a:t>White v </a:t>
          </a:r>
          <a:r>
            <a:rPr lang="en-GB" b="1" dirty="0" err="1">
              <a:solidFill>
                <a:schemeClr val="accent4">
                  <a:lumMod val="50000"/>
                </a:schemeClr>
              </a:solidFill>
            </a:rPr>
            <a:t>Bluett</a:t>
          </a:r>
          <a:r>
            <a:rPr lang="en-GB" b="1" dirty="0">
              <a:solidFill>
                <a:schemeClr val="accent4">
                  <a:lumMod val="50000"/>
                </a:schemeClr>
              </a:solidFill>
            </a:rPr>
            <a:t> [1853]- </a:t>
          </a:r>
          <a:r>
            <a:rPr lang="en-GB" b="0" dirty="0"/>
            <a:t>a promise by a son to ‘cease his complaints’ to his father was held not to be consideration.</a:t>
          </a:r>
          <a:endParaRPr lang="en-US" b="0" dirty="0"/>
        </a:p>
      </dgm:t>
    </dgm:pt>
    <dgm:pt modelId="{3B5AF473-D4A2-4700-9AEC-4CB44DAAA398}" type="parTrans" cxnId="{5BA40725-D4E9-4896-96BE-8C1E9A97AF13}">
      <dgm:prSet/>
      <dgm:spPr/>
      <dgm:t>
        <a:bodyPr/>
        <a:lstStyle/>
        <a:p>
          <a:endParaRPr lang="en-US"/>
        </a:p>
      </dgm:t>
    </dgm:pt>
    <dgm:pt modelId="{4B456734-79B1-4701-8750-3F9D429D04CD}" type="sibTrans" cxnId="{5BA40725-D4E9-4896-96BE-8C1E9A97AF13}">
      <dgm:prSet/>
      <dgm:spPr/>
      <dgm:t>
        <a:bodyPr/>
        <a:lstStyle/>
        <a:p>
          <a:endParaRPr lang="en-US"/>
        </a:p>
      </dgm:t>
    </dgm:pt>
    <dgm:pt modelId="{016F5C09-1D87-4ECD-9E00-C60CB96A9B55}" type="pres">
      <dgm:prSet presAssocID="{CD5ED021-069B-4CA0-8C42-14AD46F21A48}" presName="root" presStyleCnt="0">
        <dgm:presLayoutVars>
          <dgm:dir/>
          <dgm:resizeHandles val="exact"/>
        </dgm:presLayoutVars>
      </dgm:prSet>
      <dgm:spPr/>
    </dgm:pt>
    <dgm:pt modelId="{1DABE987-3A7C-4202-89CC-5906BD14A8B6}" type="pres">
      <dgm:prSet presAssocID="{CD5ED021-069B-4CA0-8C42-14AD46F21A48}" presName="container" presStyleCnt="0">
        <dgm:presLayoutVars>
          <dgm:dir/>
          <dgm:resizeHandles val="exact"/>
        </dgm:presLayoutVars>
      </dgm:prSet>
      <dgm:spPr/>
    </dgm:pt>
    <dgm:pt modelId="{011A4A8B-A9DB-4998-838E-C34598A3E16F}" type="pres">
      <dgm:prSet presAssocID="{BC4CE072-18ED-41C3-ADB4-1943B2C20B1F}" presName="compNode" presStyleCnt="0"/>
      <dgm:spPr/>
    </dgm:pt>
    <dgm:pt modelId="{F0B06A9C-2662-4F00-81E9-20ECA717E14D}" type="pres">
      <dgm:prSet presAssocID="{BC4CE072-18ED-41C3-ADB4-1943B2C20B1F}" presName="iconBgRect" presStyleLbl="bgShp" presStyleIdx="0" presStyleCnt="4"/>
      <dgm:spPr/>
    </dgm:pt>
    <dgm:pt modelId="{7579093D-5FA3-40B0-AE59-AA9CAEEFAFB6}" type="pres">
      <dgm:prSet presAssocID="{BC4CE072-18ED-41C3-ADB4-1943B2C20B1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B27606F7-D669-4E92-B302-7275089E41C8}" type="pres">
      <dgm:prSet presAssocID="{BC4CE072-18ED-41C3-ADB4-1943B2C20B1F}" presName="spaceRect" presStyleCnt="0"/>
      <dgm:spPr/>
    </dgm:pt>
    <dgm:pt modelId="{A14A0E86-04EB-4853-82C9-8EAA600E6205}" type="pres">
      <dgm:prSet presAssocID="{BC4CE072-18ED-41C3-ADB4-1943B2C20B1F}" presName="textRect" presStyleLbl="revTx" presStyleIdx="0" presStyleCnt="4">
        <dgm:presLayoutVars>
          <dgm:chMax val="1"/>
          <dgm:chPref val="1"/>
        </dgm:presLayoutVars>
      </dgm:prSet>
      <dgm:spPr/>
    </dgm:pt>
    <dgm:pt modelId="{88B78EFE-9B10-4DBA-AC1A-5CDB2FC7913C}" type="pres">
      <dgm:prSet presAssocID="{C4E629A0-358C-47A4-B5F9-4C5715010D6B}" presName="sibTrans" presStyleLbl="sibTrans2D1" presStyleIdx="0" presStyleCnt="0"/>
      <dgm:spPr/>
    </dgm:pt>
    <dgm:pt modelId="{B824526E-2B9C-4F9D-9DC5-C98907A66B2B}" type="pres">
      <dgm:prSet presAssocID="{E5E03355-D95C-42CF-8E62-2939227C7D6B}" presName="compNode" presStyleCnt="0"/>
      <dgm:spPr/>
    </dgm:pt>
    <dgm:pt modelId="{0D6C1D66-D3E1-462F-AE5D-D199C2806F9A}" type="pres">
      <dgm:prSet presAssocID="{E5E03355-D95C-42CF-8E62-2939227C7D6B}" presName="iconBgRect" presStyleLbl="bgShp" presStyleIdx="1" presStyleCnt="4"/>
      <dgm:spPr/>
    </dgm:pt>
    <dgm:pt modelId="{EC10D69C-0DC6-4CBB-AA27-A28951D152B1}" type="pres">
      <dgm:prSet presAssocID="{E5E03355-D95C-42CF-8E62-2939227C7D6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055FAA51-42F4-44DC-A0AE-3B839BC9BBF1}" type="pres">
      <dgm:prSet presAssocID="{E5E03355-D95C-42CF-8E62-2939227C7D6B}" presName="spaceRect" presStyleCnt="0"/>
      <dgm:spPr/>
    </dgm:pt>
    <dgm:pt modelId="{4968159D-7371-4E5D-9C2C-FAB489DDAE38}" type="pres">
      <dgm:prSet presAssocID="{E5E03355-D95C-42CF-8E62-2939227C7D6B}" presName="textRect" presStyleLbl="revTx" presStyleIdx="1" presStyleCnt="4">
        <dgm:presLayoutVars>
          <dgm:chMax val="1"/>
          <dgm:chPref val="1"/>
        </dgm:presLayoutVars>
      </dgm:prSet>
      <dgm:spPr/>
    </dgm:pt>
    <dgm:pt modelId="{AF626942-8758-4D16-8FF5-28BC7CCBE006}" type="pres">
      <dgm:prSet presAssocID="{076BEBB6-1DDA-4DD1-B622-C0BB0FCB9402}" presName="sibTrans" presStyleLbl="sibTrans2D1" presStyleIdx="0" presStyleCnt="0"/>
      <dgm:spPr/>
    </dgm:pt>
    <dgm:pt modelId="{B2404215-33C8-4E4C-B546-0053B9440CC1}" type="pres">
      <dgm:prSet presAssocID="{0ECB9008-FACF-4BCD-87FE-FB85605ECE62}" presName="compNode" presStyleCnt="0"/>
      <dgm:spPr/>
    </dgm:pt>
    <dgm:pt modelId="{D9A32DF0-4E6E-46A9-92A5-202301CAAF8C}" type="pres">
      <dgm:prSet presAssocID="{0ECB9008-FACF-4BCD-87FE-FB85605ECE62}" presName="iconBgRect" presStyleLbl="bgShp" presStyleIdx="2" presStyleCnt="4"/>
      <dgm:spPr/>
    </dgm:pt>
    <dgm:pt modelId="{F8A3EE5B-2026-4142-9B47-97E4CDC9E1AB}" type="pres">
      <dgm:prSet presAssocID="{0ECB9008-FACF-4BCD-87FE-FB85605ECE6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BFC34AAA-18AB-4DCB-9A4B-2178214685CE}" type="pres">
      <dgm:prSet presAssocID="{0ECB9008-FACF-4BCD-87FE-FB85605ECE62}" presName="spaceRect" presStyleCnt="0"/>
      <dgm:spPr/>
    </dgm:pt>
    <dgm:pt modelId="{5AD012BD-EC94-4402-AD77-A3AA617DC534}" type="pres">
      <dgm:prSet presAssocID="{0ECB9008-FACF-4BCD-87FE-FB85605ECE62}" presName="textRect" presStyleLbl="revTx" presStyleIdx="2" presStyleCnt="4">
        <dgm:presLayoutVars>
          <dgm:chMax val="1"/>
          <dgm:chPref val="1"/>
        </dgm:presLayoutVars>
      </dgm:prSet>
      <dgm:spPr/>
    </dgm:pt>
    <dgm:pt modelId="{6436650A-B676-47D4-B539-487793161BDD}" type="pres">
      <dgm:prSet presAssocID="{9E220C26-41C0-43B2-A282-B3682BCA3A83}" presName="sibTrans" presStyleLbl="sibTrans2D1" presStyleIdx="0" presStyleCnt="0"/>
      <dgm:spPr/>
    </dgm:pt>
    <dgm:pt modelId="{46B675F6-889C-45B4-9CA3-464999C1E03E}" type="pres">
      <dgm:prSet presAssocID="{2385D3B9-A3F2-4EFB-AA99-3AD943F0DEB3}" presName="compNode" presStyleCnt="0"/>
      <dgm:spPr/>
    </dgm:pt>
    <dgm:pt modelId="{95373999-7647-46FB-875C-DC1B5CF9DF49}" type="pres">
      <dgm:prSet presAssocID="{2385D3B9-A3F2-4EFB-AA99-3AD943F0DEB3}" presName="iconBgRect" presStyleLbl="bgShp" presStyleIdx="3" presStyleCnt="4"/>
      <dgm:spPr/>
    </dgm:pt>
    <dgm:pt modelId="{CAF122B6-70B2-48EF-A58C-AD80482A4FD6}" type="pres">
      <dgm:prSet presAssocID="{2385D3B9-A3F2-4EFB-AA99-3AD943F0DEB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stle scene"/>
        </a:ext>
      </dgm:extLst>
    </dgm:pt>
    <dgm:pt modelId="{7EABACB5-4420-4B6D-AD72-70FF6C30D489}" type="pres">
      <dgm:prSet presAssocID="{2385D3B9-A3F2-4EFB-AA99-3AD943F0DEB3}" presName="spaceRect" presStyleCnt="0"/>
      <dgm:spPr/>
    </dgm:pt>
    <dgm:pt modelId="{242125DA-A52F-4563-8622-B650CC066876}" type="pres">
      <dgm:prSet presAssocID="{2385D3B9-A3F2-4EFB-AA99-3AD943F0DEB3}" presName="textRect" presStyleLbl="revTx" presStyleIdx="3" presStyleCnt="4">
        <dgm:presLayoutVars>
          <dgm:chMax val="1"/>
          <dgm:chPref val="1"/>
        </dgm:presLayoutVars>
      </dgm:prSet>
      <dgm:spPr/>
    </dgm:pt>
  </dgm:ptLst>
  <dgm:cxnLst>
    <dgm:cxn modelId="{F3597603-F90F-4C32-8AD0-C824E28AB126}" type="presOf" srcId="{2385D3B9-A3F2-4EFB-AA99-3AD943F0DEB3}" destId="{242125DA-A52F-4563-8622-B650CC066876}" srcOrd="0" destOrd="0" presId="urn:microsoft.com/office/officeart/2018/2/layout/IconCircleList"/>
    <dgm:cxn modelId="{3CB6D919-146F-4C81-A72C-01383D0B8C0C}" type="presOf" srcId="{C4E629A0-358C-47A4-B5F9-4C5715010D6B}" destId="{88B78EFE-9B10-4DBA-AC1A-5CDB2FC7913C}" srcOrd="0" destOrd="0" presId="urn:microsoft.com/office/officeart/2018/2/layout/IconCircleList"/>
    <dgm:cxn modelId="{5BA40725-D4E9-4896-96BE-8C1E9A97AF13}" srcId="{CD5ED021-069B-4CA0-8C42-14AD46F21A48}" destId="{2385D3B9-A3F2-4EFB-AA99-3AD943F0DEB3}" srcOrd="3" destOrd="0" parTransId="{3B5AF473-D4A2-4700-9AEC-4CB44DAAA398}" sibTransId="{4B456734-79B1-4701-8750-3F9D429D04CD}"/>
    <dgm:cxn modelId="{65ED505B-6587-46D8-AD9E-C8090E74C18F}" type="presOf" srcId="{CD5ED021-069B-4CA0-8C42-14AD46F21A48}" destId="{016F5C09-1D87-4ECD-9E00-C60CB96A9B55}" srcOrd="0" destOrd="0" presId="urn:microsoft.com/office/officeart/2018/2/layout/IconCircleList"/>
    <dgm:cxn modelId="{7D06F484-FFF5-48D5-AA08-93E38A5BD992}" type="presOf" srcId="{0ECB9008-FACF-4BCD-87FE-FB85605ECE62}" destId="{5AD012BD-EC94-4402-AD77-A3AA617DC534}" srcOrd="0" destOrd="0" presId="urn:microsoft.com/office/officeart/2018/2/layout/IconCircleList"/>
    <dgm:cxn modelId="{76EE1486-6F16-4075-AA1B-5C25F9CE05E1}" type="presOf" srcId="{BC4CE072-18ED-41C3-ADB4-1943B2C20B1F}" destId="{A14A0E86-04EB-4853-82C9-8EAA600E6205}" srcOrd="0" destOrd="0" presId="urn:microsoft.com/office/officeart/2018/2/layout/IconCircleList"/>
    <dgm:cxn modelId="{C47BC5B4-6CEB-4F4F-94BE-B0535A32E400}" type="presOf" srcId="{9E220C26-41C0-43B2-A282-B3682BCA3A83}" destId="{6436650A-B676-47D4-B539-487793161BDD}" srcOrd="0" destOrd="0" presId="urn:microsoft.com/office/officeart/2018/2/layout/IconCircleList"/>
    <dgm:cxn modelId="{08D123BF-6B22-49F3-8394-DA3324898B74}" srcId="{CD5ED021-069B-4CA0-8C42-14AD46F21A48}" destId="{BC4CE072-18ED-41C3-ADB4-1943B2C20B1F}" srcOrd="0" destOrd="0" parTransId="{2E6CA7BB-C49C-4488-A394-B860789E5609}" sibTransId="{C4E629A0-358C-47A4-B5F9-4C5715010D6B}"/>
    <dgm:cxn modelId="{408374C5-21CC-464A-A2A1-E5E55E5FACDE}" type="presOf" srcId="{E5E03355-D95C-42CF-8E62-2939227C7D6B}" destId="{4968159D-7371-4E5D-9C2C-FAB489DDAE38}" srcOrd="0" destOrd="0" presId="urn:microsoft.com/office/officeart/2018/2/layout/IconCircleList"/>
    <dgm:cxn modelId="{9D6A10C9-8B92-49F5-870B-6F3EE6561FA7}" srcId="{CD5ED021-069B-4CA0-8C42-14AD46F21A48}" destId="{0ECB9008-FACF-4BCD-87FE-FB85605ECE62}" srcOrd="2" destOrd="0" parTransId="{DCB49038-63D6-44A2-BAF2-63B90F7E16FB}" sibTransId="{9E220C26-41C0-43B2-A282-B3682BCA3A83}"/>
    <dgm:cxn modelId="{130C2DCD-ED31-4B98-96FA-E22EB6FB2E28}" srcId="{CD5ED021-069B-4CA0-8C42-14AD46F21A48}" destId="{E5E03355-D95C-42CF-8E62-2939227C7D6B}" srcOrd="1" destOrd="0" parTransId="{AF128D6F-B6F8-486D-97B4-27E9E5230FEB}" sibTransId="{076BEBB6-1DDA-4DD1-B622-C0BB0FCB9402}"/>
    <dgm:cxn modelId="{9A05E7DC-6E9D-435C-A6FC-39A9A81AD0B8}" type="presOf" srcId="{076BEBB6-1DDA-4DD1-B622-C0BB0FCB9402}" destId="{AF626942-8758-4D16-8FF5-28BC7CCBE006}" srcOrd="0" destOrd="0" presId="urn:microsoft.com/office/officeart/2018/2/layout/IconCircleList"/>
    <dgm:cxn modelId="{658B4D15-9D48-4303-8FC7-EA0912550225}" type="presParOf" srcId="{016F5C09-1D87-4ECD-9E00-C60CB96A9B55}" destId="{1DABE987-3A7C-4202-89CC-5906BD14A8B6}" srcOrd="0" destOrd="0" presId="urn:microsoft.com/office/officeart/2018/2/layout/IconCircleList"/>
    <dgm:cxn modelId="{89E2006A-9E1A-4C09-800A-E6252B6F2A85}" type="presParOf" srcId="{1DABE987-3A7C-4202-89CC-5906BD14A8B6}" destId="{011A4A8B-A9DB-4998-838E-C34598A3E16F}" srcOrd="0" destOrd="0" presId="urn:microsoft.com/office/officeart/2018/2/layout/IconCircleList"/>
    <dgm:cxn modelId="{3B29EB38-DB1D-4C56-96CE-F0486B6C52CC}" type="presParOf" srcId="{011A4A8B-A9DB-4998-838E-C34598A3E16F}" destId="{F0B06A9C-2662-4F00-81E9-20ECA717E14D}" srcOrd="0" destOrd="0" presId="urn:microsoft.com/office/officeart/2018/2/layout/IconCircleList"/>
    <dgm:cxn modelId="{162270F2-9419-45D9-A483-A9ED454E623C}" type="presParOf" srcId="{011A4A8B-A9DB-4998-838E-C34598A3E16F}" destId="{7579093D-5FA3-40B0-AE59-AA9CAEEFAFB6}" srcOrd="1" destOrd="0" presId="urn:microsoft.com/office/officeart/2018/2/layout/IconCircleList"/>
    <dgm:cxn modelId="{CA640901-D785-457B-85DF-EDF6A366CFC7}" type="presParOf" srcId="{011A4A8B-A9DB-4998-838E-C34598A3E16F}" destId="{B27606F7-D669-4E92-B302-7275089E41C8}" srcOrd="2" destOrd="0" presId="urn:microsoft.com/office/officeart/2018/2/layout/IconCircleList"/>
    <dgm:cxn modelId="{7383ABFD-D527-4198-BF9A-3E80818FF4C8}" type="presParOf" srcId="{011A4A8B-A9DB-4998-838E-C34598A3E16F}" destId="{A14A0E86-04EB-4853-82C9-8EAA600E6205}" srcOrd="3" destOrd="0" presId="urn:microsoft.com/office/officeart/2018/2/layout/IconCircleList"/>
    <dgm:cxn modelId="{F2B69EB7-1865-47EB-BFE7-AB0BCE6A3563}" type="presParOf" srcId="{1DABE987-3A7C-4202-89CC-5906BD14A8B6}" destId="{88B78EFE-9B10-4DBA-AC1A-5CDB2FC7913C}" srcOrd="1" destOrd="0" presId="urn:microsoft.com/office/officeart/2018/2/layout/IconCircleList"/>
    <dgm:cxn modelId="{3ABB36A2-0FCE-47F3-BAAE-5BEB37FC3807}" type="presParOf" srcId="{1DABE987-3A7C-4202-89CC-5906BD14A8B6}" destId="{B824526E-2B9C-4F9D-9DC5-C98907A66B2B}" srcOrd="2" destOrd="0" presId="urn:microsoft.com/office/officeart/2018/2/layout/IconCircleList"/>
    <dgm:cxn modelId="{BBCD6259-9AFA-49D6-9152-EAC093767452}" type="presParOf" srcId="{B824526E-2B9C-4F9D-9DC5-C98907A66B2B}" destId="{0D6C1D66-D3E1-462F-AE5D-D199C2806F9A}" srcOrd="0" destOrd="0" presId="urn:microsoft.com/office/officeart/2018/2/layout/IconCircleList"/>
    <dgm:cxn modelId="{2817D0DE-41D7-4ED7-AF24-B8A66B35C19F}" type="presParOf" srcId="{B824526E-2B9C-4F9D-9DC5-C98907A66B2B}" destId="{EC10D69C-0DC6-4CBB-AA27-A28951D152B1}" srcOrd="1" destOrd="0" presId="urn:microsoft.com/office/officeart/2018/2/layout/IconCircleList"/>
    <dgm:cxn modelId="{8109FC7F-6443-488D-9EC6-D5F56D1FF9BB}" type="presParOf" srcId="{B824526E-2B9C-4F9D-9DC5-C98907A66B2B}" destId="{055FAA51-42F4-44DC-A0AE-3B839BC9BBF1}" srcOrd="2" destOrd="0" presId="urn:microsoft.com/office/officeart/2018/2/layout/IconCircleList"/>
    <dgm:cxn modelId="{9FD2D3BE-2649-4ED2-B528-612829B4A733}" type="presParOf" srcId="{B824526E-2B9C-4F9D-9DC5-C98907A66B2B}" destId="{4968159D-7371-4E5D-9C2C-FAB489DDAE38}" srcOrd="3" destOrd="0" presId="urn:microsoft.com/office/officeart/2018/2/layout/IconCircleList"/>
    <dgm:cxn modelId="{7EA2F4A6-950A-41F1-A1D4-B79D5812FF96}" type="presParOf" srcId="{1DABE987-3A7C-4202-89CC-5906BD14A8B6}" destId="{AF626942-8758-4D16-8FF5-28BC7CCBE006}" srcOrd="3" destOrd="0" presId="urn:microsoft.com/office/officeart/2018/2/layout/IconCircleList"/>
    <dgm:cxn modelId="{198CD314-D0E1-4421-9837-D0830AFE5A59}" type="presParOf" srcId="{1DABE987-3A7C-4202-89CC-5906BD14A8B6}" destId="{B2404215-33C8-4E4C-B546-0053B9440CC1}" srcOrd="4" destOrd="0" presId="urn:microsoft.com/office/officeart/2018/2/layout/IconCircleList"/>
    <dgm:cxn modelId="{6BB1ED89-33C9-46C7-9466-EA83CC5C6B80}" type="presParOf" srcId="{B2404215-33C8-4E4C-B546-0053B9440CC1}" destId="{D9A32DF0-4E6E-46A9-92A5-202301CAAF8C}" srcOrd="0" destOrd="0" presId="urn:microsoft.com/office/officeart/2018/2/layout/IconCircleList"/>
    <dgm:cxn modelId="{04F5D246-4ADA-4553-956B-840E2738116A}" type="presParOf" srcId="{B2404215-33C8-4E4C-B546-0053B9440CC1}" destId="{F8A3EE5B-2026-4142-9B47-97E4CDC9E1AB}" srcOrd="1" destOrd="0" presId="urn:microsoft.com/office/officeart/2018/2/layout/IconCircleList"/>
    <dgm:cxn modelId="{26E737EC-96D7-4990-ABC3-D846850FCB00}" type="presParOf" srcId="{B2404215-33C8-4E4C-B546-0053B9440CC1}" destId="{BFC34AAA-18AB-4DCB-9A4B-2178214685CE}" srcOrd="2" destOrd="0" presId="urn:microsoft.com/office/officeart/2018/2/layout/IconCircleList"/>
    <dgm:cxn modelId="{11F3478B-D374-43A3-80A5-11CC7AEE1A76}" type="presParOf" srcId="{B2404215-33C8-4E4C-B546-0053B9440CC1}" destId="{5AD012BD-EC94-4402-AD77-A3AA617DC534}" srcOrd="3" destOrd="0" presId="urn:microsoft.com/office/officeart/2018/2/layout/IconCircleList"/>
    <dgm:cxn modelId="{8BBE00F4-A53B-4968-A352-4C55A3D6710F}" type="presParOf" srcId="{1DABE987-3A7C-4202-89CC-5906BD14A8B6}" destId="{6436650A-B676-47D4-B539-487793161BDD}" srcOrd="5" destOrd="0" presId="urn:microsoft.com/office/officeart/2018/2/layout/IconCircleList"/>
    <dgm:cxn modelId="{F6A4E754-EBE3-4BCF-8F63-05BE4CAD8A87}" type="presParOf" srcId="{1DABE987-3A7C-4202-89CC-5906BD14A8B6}" destId="{46B675F6-889C-45B4-9CA3-464999C1E03E}" srcOrd="6" destOrd="0" presId="urn:microsoft.com/office/officeart/2018/2/layout/IconCircleList"/>
    <dgm:cxn modelId="{6BC4D157-03FA-4E80-9BEE-F2544752A217}" type="presParOf" srcId="{46B675F6-889C-45B4-9CA3-464999C1E03E}" destId="{95373999-7647-46FB-875C-DC1B5CF9DF49}" srcOrd="0" destOrd="0" presId="urn:microsoft.com/office/officeart/2018/2/layout/IconCircleList"/>
    <dgm:cxn modelId="{9E0CCA3E-1C7E-42FD-B5DE-0F6E367360A6}" type="presParOf" srcId="{46B675F6-889C-45B4-9CA3-464999C1E03E}" destId="{CAF122B6-70B2-48EF-A58C-AD80482A4FD6}" srcOrd="1" destOrd="0" presId="urn:microsoft.com/office/officeart/2018/2/layout/IconCircleList"/>
    <dgm:cxn modelId="{37440E53-B305-4AA0-A0D9-51F104A166E7}" type="presParOf" srcId="{46B675F6-889C-45B4-9CA3-464999C1E03E}" destId="{7EABACB5-4420-4B6D-AD72-70FF6C30D489}" srcOrd="2" destOrd="0" presId="urn:microsoft.com/office/officeart/2018/2/layout/IconCircleList"/>
    <dgm:cxn modelId="{A3C719C1-3947-48E7-93A8-2774149E7FE6}" type="presParOf" srcId="{46B675F6-889C-45B4-9CA3-464999C1E03E}" destId="{242125DA-A52F-4563-8622-B650CC06687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325949D-3BF9-4237-8B45-8412986EBCCD}"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3A7E9F27-6250-4D24-BBDD-CDD5F3B05D36}">
      <dgm:prSet/>
      <dgm:spPr/>
      <dgm:t>
        <a:bodyPr/>
        <a:lstStyle/>
        <a:p>
          <a:r>
            <a:rPr lang="en-GB"/>
            <a:t>How is consideration defined in Currie v Misa [1875]?</a:t>
          </a:r>
          <a:endParaRPr lang="en-US"/>
        </a:p>
      </dgm:t>
    </dgm:pt>
    <dgm:pt modelId="{C8A1CE62-B0F6-40EF-8EBB-1619A1A45B07}" type="parTrans" cxnId="{88B7CB4F-4231-42D1-A734-D65A7CCCE3E3}">
      <dgm:prSet/>
      <dgm:spPr/>
      <dgm:t>
        <a:bodyPr/>
        <a:lstStyle/>
        <a:p>
          <a:endParaRPr lang="en-US"/>
        </a:p>
      </dgm:t>
    </dgm:pt>
    <dgm:pt modelId="{99D0347C-DAA8-4896-BFA2-5D9CBE0ED58F}" type="sibTrans" cxnId="{88B7CB4F-4231-42D1-A734-D65A7CCCE3E3}">
      <dgm:prSet/>
      <dgm:spPr/>
      <dgm:t>
        <a:bodyPr/>
        <a:lstStyle/>
        <a:p>
          <a:endParaRPr lang="en-US"/>
        </a:p>
      </dgm:t>
    </dgm:pt>
    <dgm:pt modelId="{A92E45D2-0767-489A-9B22-373297DB597D}">
      <dgm:prSet/>
      <dgm:spPr/>
      <dgm:t>
        <a:bodyPr/>
        <a:lstStyle/>
        <a:p>
          <a:r>
            <a:rPr lang="en-GB"/>
            <a:t>Distinguish between ‘executed’ and executory’ consideration</a:t>
          </a:r>
          <a:endParaRPr lang="en-US"/>
        </a:p>
      </dgm:t>
    </dgm:pt>
    <dgm:pt modelId="{2602D66A-2202-4411-A8FB-543BB5A4FCF3}" type="parTrans" cxnId="{CEAD4901-F006-46B7-AFF3-CC24FC6780B9}">
      <dgm:prSet/>
      <dgm:spPr/>
      <dgm:t>
        <a:bodyPr/>
        <a:lstStyle/>
        <a:p>
          <a:endParaRPr lang="en-US"/>
        </a:p>
      </dgm:t>
    </dgm:pt>
    <dgm:pt modelId="{94D6D316-0DB2-4F71-84CA-D3F34BCD8EE8}" type="sibTrans" cxnId="{CEAD4901-F006-46B7-AFF3-CC24FC6780B9}">
      <dgm:prSet/>
      <dgm:spPr/>
      <dgm:t>
        <a:bodyPr/>
        <a:lstStyle/>
        <a:p>
          <a:endParaRPr lang="en-US"/>
        </a:p>
      </dgm:t>
    </dgm:pt>
    <dgm:pt modelId="{2A8F84C3-0325-4398-A570-0155B095981D}">
      <dgm:prSet/>
      <dgm:spPr/>
      <dgm:t>
        <a:bodyPr/>
        <a:lstStyle/>
        <a:p>
          <a:r>
            <a:rPr lang="en-GB"/>
            <a:t>What is the difference between ‘adequate’ and ‘sufficient’ consideration?</a:t>
          </a:r>
          <a:endParaRPr lang="en-US"/>
        </a:p>
      </dgm:t>
    </dgm:pt>
    <dgm:pt modelId="{462D5758-08D7-4645-82DB-D724E8501F54}" type="parTrans" cxnId="{791D0313-020F-4FAE-9EA5-0B3144F8AE56}">
      <dgm:prSet/>
      <dgm:spPr/>
      <dgm:t>
        <a:bodyPr/>
        <a:lstStyle/>
        <a:p>
          <a:endParaRPr lang="en-US"/>
        </a:p>
      </dgm:t>
    </dgm:pt>
    <dgm:pt modelId="{7C048257-B0E5-4B1D-8DC1-834E2EF4CA8D}" type="sibTrans" cxnId="{791D0313-020F-4FAE-9EA5-0B3144F8AE56}">
      <dgm:prSet/>
      <dgm:spPr/>
      <dgm:t>
        <a:bodyPr/>
        <a:lstStyle/>
        <a:p>
          <a:endParaRPr lang="en-US"/>
        </a:p>
      </dgm:t>
    </dgm:pt>
    <dgm:pt modelId="{6D74C775-0CCA-4F49-8A40-E7BA62B9E6A3}">
      <dgm:prSet/>
      <dgm:spPr/>
      <dgm:t>
        <a:bodyPr/>
        <a:lstStyle/>
        <a:p>
          <a:r>
            <a:rPr lang="en-GB"/>
            <a:t>After your next-door neighbour mowed your lawn out of kindness, you agreed to pay him for his trouble. Is there an enforceable contract?</a:t>
          </a:r>
          <a:endParaRPr lang="en-US"/>
        </a:p>
      </dgm:t>
    </dgm:pt>
    <dgm:pt modelId="{5DFEAAC9-2BBC-4C32-B445-D639677B20AB}" type="parTrans" cxnId="{688DD27A-ABBA-4071-840C-19D97B872C08}">
      <dgm:prSet/>
      <dgm:spPr/>
      <dgm:t>
        <a:bodyPr/>
        <a:lstStyle/>
        <a:p>
          <a:endParaRPr lang="en-US"/>
        </a:p>
      </dgm:t>
    </dgm:pt>
    <dgm:pt modelId="{678C7F5C-D786-47D9-BDBB-B76A9E2455CD}" type="sibTrans" cxnId="{688DD27A-ABBA-4071-840C-19D97B872C08}">
      <dgm:prSet/>
      <dgm:spPr/>
      <dgm:t>
        <a:bodyPr/>
        <a:lstStyle/>
        <a:p>
          <a:endParaRPr lang="en-US"/>
        </a:p>
      </dgm:t>
    </dgm:pt>
    <dgm:pt modelId="{3F616D9E-1743-46AC-89F6-78A479993742}">
      <dgm:prSet/>
      <dgm:spPr/>
      <dgm:t>
        <a:bodyPr/>
        <a:lstStyle/>
        <a:p>
          <a:r>
            <a:rPr lang="en-GB"/>
            <a:t>Will performance of an existing duty be sufficient consideration?</a:t>
          </a:r>
          <a:endParaRPr lang="en-US"/>
        </a:p>
      </dgm:t>
    </dgm:pt>
    <dgm:pt modelId="{A09E497C-FEEB-4A1D-A90F-41F58C2A469A}" type="parTrans" cxnId="{58977FB4-1CE5-46F4-B15E-EC59C27EF60D}">
      <dgm:prSet/>
      <dgm:spPr/>
      <dgm:t>
        <a:bodyPr/>
        <a:lstStyle/>
        <a:p>
          <a:endParaRPr lang="en-US"/>
        </a:p>
      </dgm:t>
    </dgm:pt>
    <dgm:pt modelId="{8342AFD2-249A-42F2-BC37-2DA83F245A60}" type="sibTrans" cxnId="{58977FB4-1CE5-46F4-B15E-EC59C27EF60D}">
      <dgm:prSet/>
      <dgm:spPr/>
      <dgm:t>
        <a:bodyPr/>
        <a:lstStyle/>
        <a:p>
          <a:endParaRPr lang="en-US"/>
        </a:p>
      </dgm:t>
    </dgm:pt>
    <dgm:pt modelId="{91F158C6-4B29-4296-A16B-2A0D99DB9B45}" type="pres">
      <dgm:prSet presAssocID="{8325949D-3BF9-4237-8B45-8412986EBCCD}" presName="outerComposite" presStyleCnt="0">
        <dgm:presLayoutVars>
          <dgm:chMax val="5"/>
          <dgm:dir/>
          <dgm:resizeHandles val="exact"/>
        </dgm:presLayoutVars>
      </dgm:prSet>
      <dgm:spPr/>
    </dgm:pt>
    <dgm:pt modelId="{242E856C-94B1-4702-AEFA-C2A8229056A4}" type="pres">
      <dgm:prSet presAssocID="{8325949D-3BF9-4237-8B45-8412986EBCCD}" presName="dummyMaxCanvas" presStyleCnt="0">
        <dgm:presLayoutVars/>
      </dgm:prSet>
      <dgm:spPr/>
    </dgm:pt>
    <dgm:pt modelId="{8EB6F9BE-9432-465E-967D-0CE286A6D31E}" type="pres">
      <dgm:prSet presAssocID="{8325949D-3BF9-4237-8B45-8412986EBCCD}" presName="FiveNodes_1" presStyleLbl="node1" presStyleIdx="0" presStyleCnt="5">
        <dgm:presLayoutVars>
          <dgm:bulletEnabled val="1"/>
        </dgm:presLayoutVars>
      </dgm:prSet>
      <dgm:spPr/>
    </dgm:pt>
    <dgm:pt modelId="{3CD06D52-B289-4971-8E8D-53854ACA78B8}" type="pres">
      <dgm:prSet presAssocID="{8325949D-3BF9-4237-8B45-8412986EBCCD}" presName="FiveNodes_2" presStyleLbl="node1" presStyleIdx="1" presStyleCnt="5">
        <dgm:presLayoutVars>
          <dgm:bulletEnabled val="1"/>
        </dgm:presLayoutVars>
      </dgm:prSet>
      <dgm:spPr/>
    </dgm:pt>
    <dgm:pt modelId="{CF363CC6-5AEA-43EB-981D-1D07F9CC1F73}" type="pres">
      <dgm:prSet presAssocID="{8325949D-3BF9-4237-8B45-8412986EBCCD}" presName="FiveNodes_3" presStyleLbl="node1" presStyleIdx="2" presStyleCnt="5">
        <dgm:presLayoutVars>
          <dgm:bulletEnabled val="1"/>
        </dgm:presLayoutVars>
      </dgm:prSet>
      <dgm:spPr/>
    </dgm:pt>
    <dgm:pt modelId="{607DADD5-8C8C-4A63-B873-49814C9867B0}" type="pres">
      <dgm:prSet presAssocID="{8325949D-3BF9-4237-8B45-8412986EBCCD}" presName="FiveNodes_4" presStyleLbl="node1" presStyleIdx="3" presStyleCnt="5">
        <dgm:presLayoutVars>
          <dgm:bulletEnabled val="1"/>
        </dgm:presLayoutVars>
      </dgm:prSet>
      <dgm:spPr/>
    </dgm:pt>
    <dgm:pt modelId="{F100AC15-C59D-43EB-9E68-52FB9864BB87}" type="pres">
      <dgm:prSet presAssocID="{8325949D-3BF9-4237-8B45-8412986EBCCD}" presName="FiveNodes_5" presStyleLbl="node1" presStyleIdx="4" presStyleCnt="5">
        <dgm:presLayoutVars>
          <dgm:bulletEnabled val="1"/>
        </dgm:presLayoutVars>
      </dgm:prSet>
      <dgm:spPr/>
    </dgm:pt>
    <dgm:pt modelId="{7146A88E-97C6-4D74-85D6-882F400E5CCD}" type="pres">
      <dgm:prSet presAssocID="{8325949D-3BF9-4237-8B45-8412986EBCCD}" presName="FiveConn_1-2" presStyleLbl="fgAccFollowNode1" presStyleIdx="0" presStyleCnt="4">
        <dgm:presLayoutVars>
          <dgm:bulletEnabled val="1"/>
        </dgm:presLayoutVars>
      </dgm:prSet>
      <dgm:spPr/>
    </dgm:pt>
    <dgm:pt modelId="{978D8213-3756-4A73-8F7C-4F114EB03F15}" type="pres">
      <dgm:prSet presAssocID="{8325949D-3BF9-4237-8B45-8412986EBCCD}" presName="FiveConn_2-3" presStyleLbl="fgAccFollowNode1" presStyleIdx="1" presStyleCnt="4">
        <dgm:presLayoutVars>
          <dgm:bulletEnabled val="1"/>
        </dgm:presLayoutVars>
      </dgm:prSet>
      <dgm:spPr/>
    </dgm:pt>
    <dgm:pt modelId="{33E0F1DE-0B25-4AD1-8B85-C3BD1C320851}" type="pres">
      <dgm:prSet presAssocID="{8325949D-3BF9-4237-8B45-8412986EBCCD}" presName="FiveConn_3-4" presStyleLbl="fgAccFollowNode1" presStyleIdx="2" presStyleCnt="4">
        <dgm:presLayoutVars>
          <dgm:bulletEnabled val="1"/>
        </dgm:presLayoutVars>
      </dgm:prSet>
      <dgm:spPr/>
    </dgm:pt>
    <dgm:pt modelId="{138075D8-9409-47FF-B18C-9DC400A3976B}" type="pres">
      <dgm:prSet presAssocID="{8325949D-3BF9-4237-8B45-8412986EBCCD}" presName="FiveConn_4-5" presStyleLbl="fgAccFollowNode1" presStyleIdx="3" presStyleCnt="4">
        <dgm:presLayoutVars>
          <dgm:bulletEnabled val="1"/>
        </dgm:presLayoutVars>
      </dgm:prSet>
      <dgm:spPr/>
    </dgm:pt>
    <dgm:pt modelId="{2BADB31D-9894-4C1D-A6E3-71503713180E}" type="pres">
      <dgm:prSet presAssocID="{8325949D-3BF9-4237-8B45-8412986EBCCD}" presName="FiveNodes_1_text" presStyleLbl="node1" presStyleIdx="4" presStyleCnt="5">
        <dgm:presLayoutVars>
          <dgm:bulletEnabled val="1"/>
        </dgm:presLayoutVars>
      </dgm:prSet>
      <dgm:spPr/>
    </dgm:pt>
    <dgm:pt modelId="{9190C342-D756-4834-9329-28632567D856}" type="pres">
      <dgm:prSet presAssocID="{8325949D-3BF9-4237-8B45-8412986EBCCD}" presName="FiveNodes_2_text" presStyleLbl="node1" presStyleIdx="4" presStyleCnt="5">
        <dgm:presLayoutVars>
          <dgm:bulletEnabled val="1"/>
        </dgm:presLayoutVars>
      </dgm:prSet>
      <dgm:spPr/>
    </dgm:pt>
    <dgm:pt modelId="{7053F1D6-B04C-46CF-9A62-D9A302F65E34}" type="pres">
      <dgm:prSet presAssocID="{8325949D-3BF9-4237-8B45-8412986EBCCD}" presName="FiveNodes_3_text" presStyleLbl="node1" presStyleIdx="4" presStyleCnt="5">
        <dgm:presLayoutVars>
          <dgm:bulletEnabled val="1"/>
        </dgm:presLayoutVars>
      </dgm:prSet>
      <dgm:spPr/>
    </dgm:pt>
    <dgm:pt modelId="{6168C1B3-CFF6-4B77-9BF8-FD4835420072}" type="pres">
      <dgm:prSet presAssocID="{8325949D-3BF9-4237-8B45-8412986EBCCD}" presName="FiveNodes_4_text" presStyleLbl="node1" presStyleIdx="4" presStyleCnt="5">
        <dgm:presLayoutVars>
          <dgm:bulletEnabled val="1"/>
        </dgm:presLayoutVars>
      </dgm:prSet>
      <dgm:spPr/>
    </dgm:pt>
    <dgm:pt modelId="{8E39A7E4-7031-44F5-953E-122B22C9856A}" type="pres">
      <dgm:prSet presAssocID="{8325949D-3BF9-4237-8B45-8412986EBCCD}" presName="FiveNodes_5_text" presStyleLbl="node1" presStyleIdx="4" presStyleCnt="5">
        <dgm:presLayoutVars>
          <dgm:bulletEnabled val="1"/>
        </dgm:presLayoutVars>
      </dgm:prSet>
      <dgm:spPr/>
    </dgm:pt>
  </dgm:ptLst>
  <dgm:cxnLst>
    <dgm:cxn modelId="{CEAD4901-F006-46B7-AFF3-CC24FC6780B9}" srcId="{8325949D-3BF9-4237-8B45-8412986EBCCD}" destId="{A92E45D2-0767-489A-9B22-373297DB597D}" srcOrd="1" destOrd="0" parTransId="{2602D66A-2202-4411-A8FB-543BB5A4FCF3}" sibTransId="{94D6D316-0DB2-4F71-84CA-D3F34BCD8EE8}"/>
    <dgm:cxn modelId="{6FB8D10E-D8E8-4FFB-AB0A-A13B62ECC57B}" type="presOf" srcId="{8325949D-3BF9-4237-8B45-8412986EBCCD}" destId="{91F158C6-4B29-4296-A16B-2A0D99DB9B45}" srcOrd="0" destOrd="0" presId="urn:microsoft.com/office/officeart/2005/8/layout/vProcess5"/>
    <dgm:cxn modelId="{791D0313-020F-4FAE-9EA5-0B3144F8AE56}" srcId="{8325949D-3BF9-4237-8B45-8412986EBCCD}" destId="{2A8F84C3-0325-4398-A570-0155B095981D}" srcOrd="2" destOrd="0" parTransId="{462D5758-08D7-4645-82DB-D724E8501F54}" sibTransId="{7C048257-B0E5-4B1D-8DC1-834E2EF4CA8D}"/>
    <dgm:cxn modelId="{23E2B61E-17C6-4E74-A74C-B3B84865C665}" type="presOf" srcId="{3F616D9E-1743-46AC-89F6-78A479993742}" destId="{F100AC15-C59D-43EB-9E68-52FB9864BB87}" srcOrd="0" destOrd="0" presId="urn:microsoft.com/office/officeart/2005/8/layout/vProcess5"/>
    <dgm:cxn modelId="{94AEFD36-5315-4BC6-ABF1-EEFB82D33937}" type="presOf" srcId="{3F616D9E-1743-46AC-89F6-78A479993742}" destId="{8E39A7E4-7031-44F5-953E-122B22C9856A}" srcOrd="1" destOrd="0" presId="urn:microsoft.com/office/officeart/2005/8/layout/vProcess5"/>
    <dgm:cxn modelId="{69696D44-0E58-4A14-86E2-16F83AFE08C6}" type="presOf" srcId="{678C7F5C-D786-47D9-BDBB-B76A9E2455CD}" destId="{138075D8-9409-47FF-B18C-9DC400A3976B}" srcOrd="0" destOrd="0" presId="urn:microsoft.com/office/officeart/2005/8/layout/vProcess5"/>
    <dgm:cxn modelId="{9672B665-0225-418F-9007-BEA2D6A9BD0B}" type="presOf" srcId="{7C048257-B0E5-4B1D-8DC1-834E2EF4CA8D}" destId="{33E0F1DE-0B25-4AD1-8B85-C3BD1C320851}" srcOrd="0" destOrd="0" presId="urn:microsoft.com/office/officeart/2005/8/layout/vProcess5"/>
    <dgm:cxn modelId="{6E0BBB6B-1147-453A-8DF1-6EFA83A353FC}" type="presOf" srcId="{2A8F84C3-0325-4398-A570-0155B095981D}" destId="{CF363CC6-5AEA-43EB-981D-1D07F9CC1F73}" srcOrd="0" destOrd="0" presId="urn:microsoft.com/office/officeart/2005/8/layout/vProcess5"/>
    <dgm:cxn modelId="{88B7CB4F-4231-42D1-A734-D65A7CCCE3E3}" srcId="{8325949D-3BF9-4237-8B45-8412986EBCCD}" destId="{3A7E9F27-6250-4D24-BBDD-CDD5F3B05D36}" srcOrd="0" destOrd="0" parTransId="{C8A1CE62-B0F6-40EF-8EBB-1619A1A45B07}" sibTransId="{99D0347C-DAA8-4896-BFA2-5D9CBE0ED58F}"/>
    <dgm:cxn modelId="{8D0C0B53-EB42-4C5E-91CC-A2ECE2197103}" type="presOf" srcId="{3A7E9F27-6250-4D24-BBDD-CDD5F3B05D36}" destId="{2BADB31D-9894-4C1D-A6E3-71503713180E}" srcOrd="1" destOrd="0" presId="urn:microsoft.com/office/officeart/2005/8/layout/vProcess5"/>
    <dgm:cxn modelId="{688DD27A-ABBA-4071-840C-19D97B872C08}" srcId="{8325949D-3BF9-4237-8B45-8412986EBCCD}" destId="{6D74C775-0CCA-4F49-8A40-E7BA62B9E6A3}" srcOrd="3" destOrd="0" parTransId="{5DFEAAC9-2BBC-4C32-B445-D639677B20AB}" sibTransId="{678C7F5C-D786-47D9-BDBB-B76A9E2455CD}"/>
    <dgm:cxn modelId="{4F78F97B-37A3-4B2A-B725-AA1630B67E8D}" type="presOf" srcId="{2A8F84C3-0325-4398-A570-0155B095981D}" destId="{7053F1D6-B04C-46CF-9A62-D9A302F65E34}" srcOrd="1" destOrd="0" presId="urn:microsoft.com/office/officeart/2005/8/layout/vProcess5"/>
    <dgm:cxn modelId="{DC075087-5F79-48E1-8275-39D26ED2FDAA}" type="presOf" srcId="{3A7E9F27-6250-4D24-BBDD-CDD5F3B05D36}" destId="{8EB6F9BE-9432-465E-967D-0CE286A6D31E}" srcOrd="0" destOrd="0" presId="urn:microsoft.com/office/officeart/2005/8/layout/vProcess5"/>
    <dgm:cxn modelId="{CDEA749B-358D-4EDD-BCDC-4380AC828E5D}" type="presOf" srcId="{6D74C775-0CCA-4F49-8A40-E7BA62B9E6A3}" destId="{607DADD5-8C8C-4A63-B873-49814C9867B0}" srcOrd="0" destOrd="0" presId="urn:microsoft.com/office/officeart/2005/8/layout/vProcess5"/>
    <dgm:cxn modelId="{58D427B4-6133-4A13-82EB-9636CA119ADE}" type="presOf" srcId="{A92E45D2-0767-489A-9B22-373297DB597D}" destId="{3CD06D52-B289-4971-8E8D-53854ACA78B8}" srcOrd="0" destOrd="0" presId="urn:microsoft.com/office/officeart/2005/8/layout/vProcess5"/>
    <dgm:cxn modelId="{58977FB4-1CE5-46F4-B15E-EC59C27EF60D}" srcId="{8325949D-3BF9-4237-8B45-8412986EBCCD}" destId="{3F616D9E-1743-46AC-89F6-78A479993742}" srcOrd="4" destOrd="0" parTransId="{A09E497C-FEEB-4A1D-A90F-41F58C2A469A}" sibTransId="{8342AFD2-249A-42F2-BC37-2DA83F245A60}"/>
    <dgm:cxn modelId="{7F469BB4-3B64-4CD3-84D9-53ABB1D9FED1}" type="presOf" srcId="{A92E45D2-0767-489A-9B22-373297DB597D}" destId="{9190C342-D756-4834-9329-28632567D856}" srcOrd="1" destOrd="0" presId="urn:microsoft.com/office/officeart/2005/8/layout/vProcess5"/>
    <dgm:cxn modelId="{BFDDA6C0-4B25-4E37-BE3C-81ED577DA76D}" type="presOf" srcId="{99D0347C-DAA8-4896-BFA2-5D9CBE0ED58F}" destId="{7146A88E-97C6-4D74-85D6-882F400E5CCD}" srcOrd="0" destOrd="0" presId="urn:microsoft.com/office/officeart/2005/8/layout/vProcess5"/>
    <dgm:cxn modelId="{722DB2C1-F6D2-4547-9790-B6C0356E1BE5}" type="presOf" srcId="{94D6D316-0DB2-4F71-84CA-D3F34BCD8EE8}" destId="{978D8213-3756-4A73-8F7C-4F114EB03F15}" srcOrd="0" destOrd="0" presId="urn:microsoft.com/office/officeart/2005/8/layout/vProcess5"/>
    <dgm:cxn modelId="{E864BDF6-7182-4217-864D-DF6C7913DE3D}" type="presOf" srcId="{6D74C775-0CCA-4F49-8A40-E7BA62B9E6A3}" destId="{6168C1B3-CFF6-4B77-9BF8-FD4835420072}" srcOrd="1" destOrd="0" presId="urn:microsoft.com/office/officeart/2005/8/layout/vProcess5"/>
    <dgm:cxn modelId="{705F5391-4DFA-40BA-98FD-D2E577FB8CA6}" type="presParOf" srcId="{91F158C6-4B29-4296-A16B-2A0D99DB9B45}" destId="{242E856C-94B1-4702-AEFA-C2A8229056A4}" srcOrd="0" destOrd="0" presId="urn:microsoft.com/office/officeart/2005/8/layout/vProcess5"/>
    <dgm:cxn modelId="{C2DB3FE9-4A2C-4D9F-A16B-96D7780AE010}" type="presParOf" srcId="{91F158C6-4B29-4296-A16B-2A0D99DB9B45}" destId="{8EB6F9BE-9432-465E-967D-0CE286A6D31E}" srcOrd="1" destOrd="0" presId="urn:microsoft.com/office/officeart/2005/8/layout/vProcess5"/>
    <dgm:cxn modelId="{AA353237-69E5-4CB3-AC6B-11F6471BCC68}" type="presParOf" srcId="{91F158C6-4B29-4296-A16B-2A0D99DB9B45}" destId="{3CD06D52-B289-4971-8E8D-53854ACA78B8}" srcOrd="2" destOrd="0" presId="urn:microsoft.com/office/officeart/2005/8/layout/vProcess5"/>
    <dgm:cxn modelId="{08ED1C30-1F17-4A1E-A517-1309C2A92839}" type="presParOf" srcId="{91F158C6-4B29-4296-A16B-2A0D99DB9B45}" destId="{CF363CC6-5AEA-43EB-981D-1D07F9CC1F73}" srcOrd="3" destOrd="0" presId="urn:microsoft.com/office/officeart/2005/8/layout/vProcess5"/>
    <dgm:cxn modelId="{1B3E8563-46EC-4212-966C-9813BB606EF1}" type="presParOf" srcId="{91F158C6-4B29-4296-A16B-2A0D99DB9B45}" destId="{607DADD5-8C8C-4A63-B873-49814C9867B0}" srcOrd="4" destOrd="0" presId="urn:microsoft.com/office/officeart/2005/8/layout/vProcess5"/>
    <dgm:cxn modelId="{01EE0AC9-4084-4E77-8245-1D73686EB1DD}" type="presParOf" srcId="{91F158C6-4B29-4296-A16B-2A0D99DB9B45}" destId="{F100AC15-C59D-43EB-9E68-52FB9864BB87}" srcOrd="5" destOrd="0" presId="urn:microsoft.com/office/officeart/2005/8/layout/vProcess5"/>
    <dgm:cxn modelId="{71D805E0-194E-489B-9434-9CC51F4E5F9C}" type="presParOf" srcId="{91F158C6-4B29-4296-A16B-2A0D99DB9B45}" destId="{7146A88E-97C6-4D74-85D6-882F400E5CCD}" srcOrd="6" destOrd="0" presId="urn:microsoft.com/office/officeart/2005/8/layout/vProcess5"/>
    <dgm:cxn modelId="{5D195F78-FBFC-40EB-AC0D-4E330885E379}" type="presParOf" srcId="{91F158C6-4B29-4296-A16B-2A0D99DB9B45}" destId="{978D8213-3756-4A73-8F7C-4F114EB03F15}" srcOrd="7" destOrd="0" presId="urn:microsoft.com/office/officeart/2005/8/layout/vProcess5"/>
    <dgm:cxn modelId="{D0184FC3-0474-42AB-9B9B-D7ED61BA5314}" type="presParOf" srcId="{91F158C6-4B29-4296-A16B-2A0D99DB9B45}" destId="{33E0F1DE-0B25-4AD1-8B85-C3BD1C320851}" srcOrd="8" destOrd="0" presId="urn:microsoft.com/office/officeart/2005/8/layout/vProcess5"/>
    <dgm:cxn modelId="{91A912CC-B6BA-442A-AFA1-46EEF8580957}" type="presParOf" srcId="{91F158C6-4B29-4296-A16B-2A0D99DB9B45}" destId="{138075D8-9409-47FF-B18C-9DC400A3976B}" srcOrd="9" destOrd="0" presId="urn:microsoft.com/office/officeart/2005/8/layout/vProcess5"/>
    <dgm:cxn modelId="{D3A4178A-4D84-4D14-A3CE-B13F4229E92D}" type="presParOf" srcId="{91F158C6-4B29-4296-A16B-2A0D99DB9B45}" destId="{2BADB31D-9894-4C1D-A6E3-71503713180E}" srcOrd="10" destOrd="0" presId="urn:microsoft.com/office/officeart/2005/8/layout/vProcess5"/>
    <dgm:cxn modelId="{A49F7E07-047E-46EE-B987-B835340A5A68}" type="presParOf" srcId="{91F158C6-4B29-4296-A16B-2A0D99DB9B45}" destId="{9190C342-D756-4834-9329-28632567D856}" srcOrd="11" destOrd="0" presId="urn:microsoft.com/office/officeart/2005/8/layout/vProcess5"/>
    <dgm:cxn modelId="{BEDB0AB7-4504-47D9-AE47-2F5749477E3E}" type="presParOf" srcId="{91F158C6-4B29-4296-A16B-2A0D99DB9B45}" destId="{7053F1D6-B04C-46CF-9A62-D9A302F65E34}" srcOrd="12" destOrd="0" presId="urn:microsoft.com/office/officeart/2005/8/layout/vProcess5"/>
    <dgm:cxn modelId="{C7032E4C-DCD3-4A19-BF2A-25A0C599C043}" type="presParOf" srcId="{91F158C6-4B29-4296-A16B-2A0D99DB9B45}" destId="{6168C1B3-CFF6-4B77-9BF8-FD4835420072}" srcOrd="13" destOrd="0" presId="urn:microsoft.com/office/officeart/2005/8/layout/vProcess5"/>
    <dgm:cxn modelId="{C91491AB-BE1A-4FED-BEA7-9CFB79F73095}" type="presParOf" srcId="{91F158C6-4B29-4296-A16B-2A0D99DB9B45}" destId="{8E39A7E4-7031-44F5-953E-122B22C9856A}"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5443AE7-4669-449E-BFB4-2872679DCB4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42E8F3A-EA5B-49E4-8392-F76C7BEF4F5E}">
      <dgm:prSet/>
      <dgm:spPr/>
      <dgm:t>
        <a:bodyPr/>
        <a:lstStyle/>
        <a:p>
          <a:r>
            <a:rPr lang="en-GB" b="1"/>
            <a:t>By the end of this session, you should be able to. . . </a:t>
          </a:r>
          <a:endParaRPr lang="en-US"/>
        </a:p>
      </dgm:t>
    </dgm:pt>
    <dgm:pt modelId="{13133D39-0F46-4432-8EB6-C67AC6A78950}" type="parTrans" cxnId="{9257651C-B2CC-4715-84CC-B2D2C5219928}">
      <dgm:prSet/>
      <dgm:spPr/>
      <dgm:t>
        <a:bodyPr/>
        <a:lstStyle/>
        <a:p>
          <a:endParaRPr lang="en-US"/>
        </a:p>
      </dgm:t>
    </dgm:pt>
    <dgm:pt modelId="{A06F1A80-2FA7-4E5C-B9A1-615C352F0587}" type="sibTrans" cxnId="{9257651C-B2CC-4715-84CC-B2D2C5219928}">
      <dgm:prSet/>
      <dgm:spPr/>
      <dgm:t>
        <a:bodyPr/>
        <a:lstStyle/>
        <a:p>
          <a:endParaRPr lang="en-US"/>
        </a:p>
      </dgm:t>
    </dgm:pt>
    <dgm:pt modelId="{B347B345-5D56-44FE-B812-2DC7A8D109C5}">
      <dgm:prSet/>
      <dgm:spPr/>
      <dgm:t>
        <a:bodyPr/>
        <a:lstStyle/>
        <a:p>
          <a:r>
            <a:rPr lang="en-GB"/>
            <a:t>Describe the third essential element of a contract</a:t>
          </a:r>
          <a:endParaRPr lang="en-US"/>
        </a:p>
      </dgm:t>
    </dgm:pt>
    <dgm:pt modelId="{DBF890F4-3BF3-46C1-8C11-59601DDA19AC}" type="parTrans" cxnId="{4AE9BF80-C7EF-409B-B6D7-08311C949D5B}">
      <dgm:prSet/>
      <dgm:spPr/>
      <dgm:t>
        <a:bodyPr/>
        <a:lstStyle/>
        <a:p>
          <a:endParaRPr lang="en-US"/>
        </a:p>
      </dgm:t>
    </dgm:pt>
    <dgm:pt modelId="{19D0922C-D0D8-4B69-9D78-8B7FC2D97C37}" type="sibTrans" cxnId="{4AE9BF80-C7EF-409B-B6D7-08311C949D5B}">
      <dgm:prSet/>
      <dgm:spPr/>
      <dgm:t>
        <a:bodyPr/>
        <a:lstStyle/>
        <a:p>
          <a:endParaRPr lang="en-US"/>
        </a:p>
      </dgm:t>
    </dgm:pt>
    <dgm:pt modelId="{2BF3429B-299D-4209-B9E2-3240BE5E7FCC}">
      <dgm:prSet/>
      <dgm:spPr/>
      <dgm:t>
        <a:bodyPr/>
        <a:lstStyle/>
        <a:p>
          <a:r>
            <a:rPr lang="en-GB"/>
            <a:t>Understand the rules that relate to a parties intention when entering into a contract</a:t>
          </a:r>
          <a:endParaRPr lang="en-US"/>
        </a:p>
      </dgm:t>
    </dgm:pt>
    <dgm:pt modelId="{28E32C01-C922-4AC8-9365-1C44CE3E46C6}" type="parTrans" cxnId="{CE1066B6-225A-425E-910A-217EF1992FD3}">
      <dgm:prSet/>
      <dgm:spPr/>
      <dgm:t>
        <a:bodyPr/>
        <a:lstStyle/>
        <a:p>
          <a:endParaRPr lang="en-US"/>
        </a:p>
      </dgm:t>
    </dgm:pt>
    <dgm:pt modelId="{00670BB2-0DD6-451D-8896-F4A4064F4C1B}" type="sibTrans" cxnId="{CE1066B6-225A-425E-910A-217EF1992FD3}">
      <dgm:prSet/>
      <dgm:spPr/>
      <dgm:t>
        <a:bodyPr/>
        <a:lstStyle/>
        <a:p>
          <a:endParaRPr lang="en-US"/>
        </a:p>
      </dgm:t>
    </dgm:pt>
    <dgm:pt modelId="{B33EEAB2-C877-4669-933B-0A94EEB0E606}" type="pres">
      <dgm:prSet presAssocID="{65443AE7-4669-449E-BFB4-2872679DCB40}" presName="linear" presStyleCnt="0">
        <dgm:presLayoutVars>
          <dgm:animLvl val="lvl"/>
          <dgm:resizeHandles val="exact"/>
        </dgm:presLayoutVars>
      </dgm:prSet>
      <dgm:spPr/>
    </dgm:pt>
    <dgm:pt modelId="{883B0E1C-7DA1-47C7-81F8-A7B431FFCC7A}" type="pres">
      <dgm:prSet presAssocID="{D42E8F3A-EA5B-49E4-8392-F76C7BEF4F5E}" presName="parentText" presStyleLbl="node1" presStyleIdx="0" presStyleCnt="3">
        <dgm:presLayoutVars>
          <dgm:chMax val="0"/>
          <dgm:bulletEnabled val="1"/>
        </dgm:presLayoutVars>
      </dgm:prSet>
      <dgm:spPr/>
    </dgm:pt>
    <dgm:pt modelId="{1B18056F-DF90-4D1C-8969-56930AA0F1CF}" type="pres">
      <dgm:prSet presAssocID="{A06F1A80-2FA7-4E5C-B9A1-615C352F0587}" presName="spacer" presStyleCnt="0"/>
      <dgm:spPr/>
    </dgm:pt>
    <dgm:pt modelId="{0B232976-2CEF-4535-807B-7E3C22549A42}" type="pres">
      <dgm:prSet presAssocID="{B347B345-5D56-44FE-B812-2DC7A8D109C5}" presName="parentText" presStyleLbl="node1" presStyleIdx="1" presStyleCnt="3">
        <dgm:presLayoutVars>
          <dgm:chMax val="0"/>
          <dgm:bulletEnabled val="1"/>
        </dgm:presLayoutVars>
      </dgm:prSet>
      <dgm:spPr/>
    </dgm:pt>
    <dgm:pt modelId="{4A557B4F-6F6B-41B7-AED4-718FD8CADE15}" type="pres">
      <dgm:prSet presAssocID="{19D0922C-D0D8-4B69-9D78-8B7FC2D97C37}" presName="spacer" presStyleCnt="0"/>
      <dgm:spPr/>
    </dgm:pt>
    <dgm:pt modelId="{58123AC6-EE16-4D2D-B99C-C82CCCF850BB}" type="pres">
      <dgm:prSet presAssocID="{2BF3429B-299D-4209-B9E2-3240BE5E7FCC}" presName="parentText" presStyleLbl="node1" presStyleIdx="2" presStyleCnt="3">
        <dgm:presLayoutVars>
          <dgm:chMax val="0"/>
          <dgm:bulletEnabled val="1"/>
        </dgm:presLayoutVars>
      </dgm:prSet>
      <dgm:spPr/>
    </dgm:pt>
  </dgm:ptLst>
  <dgm:cxnLst>
    <dgm:cxn modelId="{9257651C-B2CC-4715-84CC-B2D2C5219928}" srcId="{65443AE7-4669-449E-BFB4-2872679DCB40}" destId="{D42E8F3A-EA5B-49E4-8392-F76C7BEF4F5E}" srcOrd="0" destOrd="0" parTransId="{13133D39-0F46-4432-8EB6-C67AC6A78950}" sibTransId="{A06F1A80-2FA7-4E5C-B9A1-615C352F0587}"/>
    <dgm:cxn modelId="{F8C9766F-E7D0-4070-B8F9-6F4E015E89F0}" type="presOf" srcId="{65443AE7-4669-449E-BFB4-2872679DCB40}" destId="{B33EEAB2-C877-4669-933B-0A94EEB0E606}" srcOrd="0" destOrd="0" presId="urn:microsoft.com/office/officeart/2005/8/layout/vList2"/>
    <dgm:cxn modelId="{9DB34C7F-623B-4437-9D39-8A5992D3EA61}" type="presOf" srcId="{2BF3429B-299D-4209-B9E2-3240BE5E7FCC}" destId="{58123AC6-EE16-4D2D-B99C-C82CCCF850BB}" srcOrd="0" destOrd="0" presId="urn:microsoft.com/office/officeart/2005/8/layout/vList2"/>
    <dgm:cxn modelId="{4AE9BF80-C7EF-409B-B6D7-08311C949D5B}" srcId="{65443AE7-4669-449E-BFB4-2872679DCB40}" destId="{B347B345-5D56-44FE-B812-2DC7A8D109C5}" srcOrd="1" destOrd="0" parTransId="{DBF890F4-3BF3-46C1-8C11-59601DDA19AC}" sibTransId="{19D0922C-D0D8-4B69-9D78-8B7FC2D97C37}"/>
    <dgm:cxn modelId="{CE1066B6-225A-425E-910A-217EF1992FD3}" srcId="{65443AE7-4669-449E-BFB4-2872679DCB40}" destId="{2BF3429B-299D-4209-B9E2-3240BE5E7FCC}" srcOrd="2" destOrd="0" parTransId="{28E32C01-C922-4AC8-9365-1C44CE3E46C6}" sibTransId="{00670BB2-0DD6-451D-8896-F4A4064F4C1B}"/>
    <dgm:cxn modelId="{66E510C5-770B-4DC3-8DF4-B566331FA686}" type="presOf" srcId="{B347B345-5D56-44FE-B812-2DC7A8D109C5}" destId="{0B232976-2CEF-4535-807B-7E3C22549A42}" srcOrd="0" destOrd="0" presId="urn:microsoft.com/office/officeart/2005/8/layout/vList2"/>
    <dgm:cxn modelId="{D9DCE0C7-2B25-4C76-94DC-3752EC82B0FC}" type="presOf" srcId="{D42E8F3A-EA5B-49E4-8392-F76C7BEF4F5E}" destId="{883B0E1C-7DA1-47C7-81F8-A7B431FFCC7A}" srcOrd="0" destOrd="0" presId="urn:microsoft.com/office/officeart/2005/8/layout/vList2"/>
    <dgm:cxn modelId="{5AD24A06-6205-4B7C-BE55-B395FCC436A5}" type="presParOf" srcId="{B33EEAB2-C877-4669-933B-0A94EEB0E606}" destId="{883B0E1C-7DA1-47C7-81F8-A7B431FFCC7A}" srcOrd="0" destOrd="0" presId="urn:microsoft.com/office/officeart/2005/8/layout/vList2"/>
    <dgm:cxn modelId="{E34C79F1-CBA5-4CCD-B842-85976545AE5D}" type="presParOf" srcId="{B33EEAB2-C877-4669-933B-0A94EEB0E606}" destId="{1B18056F-DF90-4D1C-8969-56930AA0F1CF}" srcOrd="1" destOrd="0" presId="urn:microsoft.com/office/officeart/2005/8/layout/vList2"/>
    <dgm:cxn modelId="{81E39425-0267-4642-BC08-86E8D06C9DD5}" type="presParOf" srcId="{B33EEAB2-C877-4669-933B-0A94EEB0E606}" destId="{0B232976-2CEF-4535-807B-7E3C22549A42}" srcOrd="2" destOrd="0" presId="urn:microsoft.com/office/officeart/2005/8/layout/vList2"/>
    <dgm:cxn modelId="{EA502EA2-91FD-471B-9C8A-19CF32975612}" type="presParOf" srcId="{B33EEAB2-C877-4669-933B-0A94EEB0E606}" destId="{4A557B4F-6F6B-41B7-AED4-718FD8CADE15}" srcOrd="3" destOrd="0" presId="urn:microsoft.com/office/officeart/2005/8/layout/vList2"/>
    <dgm:cxn modelId="{92C984D5-7C4E-458A-B361-94DE9F42FCC6}" type="presParOf" srcId="{B33EEAB2-C877-4669-933B-0A94EEB0E606}" destId="{58123AC6-EE16-4D2D-B99C-C82CCCF850B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03BED7F-A7AB-4B1E-BE0E-B5745FAA8EB8}"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85E2BA5-6743-4FAA-A3FA-7B270332783E}">
      <dgm:prSet/>
      <dgm:spPr/>
      <dgm:t>
        <a:bodyPr/>
        <a:lstStyle/>
        <a:p>
          <a:r>
            <a:rPr lang="en-GB" b="1"/>
            <a:t>CAN YOU THINK OF SOME EXAMPLES OF FAMILY/SOCIAL AGREEMENTS?</a:t>
          </a:r>
          <a:endParaRPr lang="en-US"/>
        </a:p>
      </dgm:t>
    </dgm:pt>
    <dgm:pt modelId="{3B85F76A-AD8F-4FE6-B688-36644E3605B6}" type="parTrans" cxnId="{F07FAE6D-4240-4735-AF99-528455607B7A}">
      <dgm:prSet/>
      <dgm:spPr/>
      <dgm:t>
        <a:bodyPr/>
        <a:lstStyle/>
        <a:p>
          <a:endParaRPr lang="en-US"/>
        </a:p>
      </dgm:t>
    </dgm:pt>
    <dgm:pt modelId="{862E2122-98E7-4617-B82A-231E42DA58F5}" type="sibTrans" cxnId="{F07FAE6D-4240-4735-AF99-528455607B7A}">
      <dgm:prSet/>
      <dgm:spPr/>
      <dgm:t>
        <a:bodyPr/>
        <a:lstStyle/>
        <a:p>
          <a:endParaRPr lang="en-US"/>
        </a:p>
      </dgm:t>
    </dgm:pt>
    <dgm:pt modelId="{8DA59960-5F34-411A-B4D8-0286C2D22699}">
      <dgm:prSet/>
      <dgm:spPr/>
      <dgm:t>
        <a:bodyPr/>
        <a:lstStyle/>
        <a:p>
          <a:r>
            <a:rPr lang="en-GB" b="1"/>
            <a:t>DO YOU THINK A COURT WOULD CONSIDER THESE TO BE A CONTRACT?</a:t>
          </a:r>
          <a:endParaRPr lang="en-US"/>
        </a:p>
      </dgm:t>
    </dgm:pt>
    <dgm:pt modelId="{2E35D168-9551-4A95-BA8A-7CFAF02E3EE3}" type="parTrans" cxnId="{49D7191E-660D-4AE7-8EE4-7E30B298C520}">
      <dgm:prSet/>
      <dgm:spPr/>
      <dgm:t>
        <a:bodyPr/>
        <a:lstStyle/>
        <a:p>
          <a:endParaRPr lang="en-US"/>
        </a:p>
      </dgm:t>
    </dgm:pt>
    <dgm:pt modelId="{C62D3B0E-23BC-48A7-8D9D-D6AF092DA9DB}" type="sibTrans" cxnId="{49D7191E-660D-4AE7-8EE4-7E30B298C520}">
      <dgm:prSet/>
      <dgm:spPr/>
      <dgm:t>
        <a:bodyPr/>
        <a:lstStyle/>
        <a:p>
          <a:endParaRPr lang="en-US"/>
        </a:p>
      </dgm:t>
    </dgm:pt>
    <dgm:pt modelId="{AE21D934-FABC-47EA-A93C-2E0354E7F280}">
      <dgm:prSet/>
      <dgm:spPr/>
      <dgm:t>
        <a:bodyPr/>
        <a:lstStyle/>
        <a:p>
          <a:r>
            <a:rPr lang="en-GB" b="1"/>
            <a:t>What happened in the case of </a:t>
          </a:r>
          <a:r>
            <a:rPr lang="en-GB" b="1" i="1"/>
            <a:t>Jones v Padavatton [1969]?</a:t>
          </a:r>
          <a:endParaRPr lang="en-US"/>
        </a:p>
      </dgm:t>
    </dgm:pt>
    <dgm:pt modelId="{CB656E23-DF46-4169-8D6F-9771DA53C914}" type="parTrans" cxnId="{DF67F399-6D72-413A-8850-68B50F2124B9}">
      <dgm:prSet/>
      <dgm:spPr/>
      <dgm:t>
        <a:bodyPr/>
        <a:lstStyle/>
        <a:p>
          <a:endParaRPr lang="en-US"/>
        </a:p>
      </dgm:t>
    </dgm:pt>
    <dgm:pt modelId="{25934629-16AF-400E-A8C3-F654F8024B7B}" type="sibTrans" cxnId="{DF67F399-6D72-413A-8850-68B50F2124B9}">
      <dgm:prSet/>
      <dgm:spPr/>
      <dgm:t>
        <a:bodyPr/>
        <a:lstStyle/>
        <a:p>
          <a:endParaRPr lang="en-US"/>
        </a:p>
      </dgm:t>
    </dgm:pt>
    <dgm:pt modelId="{4A34C634-C2F9-41CE-8EB6-6DA02764EEDA}" type="pres">
      <dgm:prSet presAssocID="{E03BED7F-A7AB-4B1E-BE0E-B5745FAA8EB8}" presName="root" presStyleCnt="0">
        <dgm:presLayoutVars>
          <dgm:dir/>
          <dgm:resizeHandles val="exact"/>
        </dgm:presLayoutVars>
      </dgm:prSet>
      <dgm:spPr/>
    </dgm:pt>
    <dgm:pt modelId="{397D596E-BDBC-4265-A2B5-F879EB0CBA68}" type="pres">
      <dgm:prSet presAssocID="{585E2BA5-6743-4FAA-A3FA-7B270332783E}" presName="compNode" presStyleCnt="0"/>
      <dgm:spPr/>
    </dgm:pt>
    <dgm:pt modelId="{FC09CCA4-3E6E-405D-A1A1-CA5CC3B246B7}" type="pres">
      <dgm:prSet presAssocID="{585E2BA5-6743-4FAA-A3FA-7B270332783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tract"/>
        </a:ext>
      </dgm:extLst>
    </dgm:pt>
    <dgm:pt modelId="{682F5FE3-B309-4113-8026-D8D26CCF9AE5}" type="pres">
      <dgm:prSet presAssocID="{585E2BA5-6743-4FAA-A3FA-7B270332783E}" presName="spaceRect" presStyleCnt="0"/>
      <dgm:spPr/>
    </dgm:pt>
    <dgm:pt modelId="{CCCF69E6-08AC-4691-9E44-ECB2344FD5F8}" type="pres">
      <dgm:prSet presAssocID="{585E2BA5-6743-4FAA-A3FA-7B270332783E}" presName="textRect" presStyleLbl="revTx" presStyleIdx="0" presStyleCnt="3">
        <dgm:presLayoutVars>
          <dgm:chMax val="1"/>
          <dgm:chPref val="1"/>
        </dgm:presLayoutVars>
      </dgm:prSet>
      <dgm:spPr/>
    </dgm:pt>
    <dgm:pt modelId="{F944C7AF-D638-414D-A4CC-0E37D8517BF1}" type="pres">
      <dgm:prSet presAssocID="{862E2122-98E7-4617-B82A-231E42DA58F5}" presName="sibTrans" presStyleCnt="0"/>
      <dgm:spPr/>
    </dgm:pt>
    <dgm:pt modelId="{C11B753C-70C5-4EB1-8455-EC283244441C}" type="pres">
      <dgm:prSet presAssocID="{8DA59960-5F34-411A-B4D8-0286C2D22699}" presName="compNode" presStyleCnt="0"/>
      <dgm:spPr/>
    </dgm:pt>
    <dgm:pt modelId="{D9BE0C4A-9F0C-41E4-8B11-53B36048BA1A}" type="pres">
      <dgm:prSet presAssocID="{8DA59960-5F34-411A-B4D8-0286C2D2269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CD3D71D4-3CA2-4D25-8C9A-A89A78FBBAA3}" type="pres">
      <dgm:prSet presAssocID="{8DA59960-5F34-411A-B4D8-0286C2D22699}" presName="spaceRect" presStyleCnt="0"/>
      <dgm:spPr/>
    </dgm:pt>
    <dgm:pt modelId="{64BE14EF-AFFF-406E-B47A-7E6D122A840A}" type="pres">
      <dgm:prSet presAssocID="{8DA59960-5F34-411A-B4D8-0286C2D22699}" presName="textRect" presStyleLbl="revTx" presStyleIdx="1" presStyleCnt="3">
        <dgm:presLayoutVars>
          <dgm:chMax val="1"/>
          <dgm:chPref val="1"/>
        </dgm:presLayoutVars>
      </dgm:prSet>
      <dgm:spPr/>
    </dgm:pt>
    <dgm:pt modelId="{2C85A0F0-3FFE-4309-ACF2-23431DCEDD9B}" type="pres">
      <dgm:prSet presAssocID="{C62D3B0E-23BC-48A7-8D9D-D6AF092DA9DB}" presName="sibTrans" presStyleCnt="0"/>
      <dgm:spPr/>
    </dgm:pt>
    <dgm:pt modelId="{8381FEED-BC92-40FC-8BAA-AB2432BCC3A2}" type="pres">
      <dgm:prSet presAssocID="{AE21D934-FABC-47EA-A93C-2E0354E7F280}" presName="compNode" presStyleCnt="0"/>
      <dgm:spPr/>
    </dgm:pt>
    <dgm:pt modelId="{FE020CED-409E-46CE-8142-600E06FA1228}" type="pres">
      <dgm:prSet presAssocID="{AE21D934-FABC-47EA-A93C-2E0354E7F28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BFB922BD-EB26-42BC-A28A-D31927C3F35A}" type="pres">
      <dgm:prSet presAssocID="{AE21D934-FABC-47EA-A93C-2E0354E7F280}" presName="spaceRect" presStyleCnt="0"/>
      <dgm:spPr/>
    </dgm:pt>
    <dgm:pt modelId="{5FB3BD3E-0CE2-47F9-A35E-6EE7D89CE041}" type="pres">
      <dgm:prSet presAssocID="{AE21D934-FABC-47EA-A93C-2E0354E7F280}" presName="textRect" presStyleLbl="revTx" presStyleIdx="2" presStyleCnt="3">
        <dgm:presLayoutVars>
          <dgm:chMax val="1"/>
          <dgm:chPref val="1"/>
        </dgm:presLayoutVars>
      </dgm:prSet>
      <dgm:spPr/>
    </dgm:pt>
  </dgm:ptLst>
  <dgm:cxnLst>
    <dgm:cxn modelId="{49D7191E-660D-4AE7-8EE4-7E30B298C520}" srcId="{E03BED7F-A7AB-4B1E-BE0E-B5745FAA8EB8}" destId="{8DA59960-5F34-411A-B4D8-0286C2D22699}" srcOrd="1" destOrd="0" parTransId="{2E35D168-9551-4A95-BA8A-7CFAF02E3EE3}" sibTransId="{C62D3B0E-23BC-48A7-8D9D-D6AF092DA9DB}"/>
    <dgm:cxn modelId="{DCF5A765-AE43-4AA0-9248-181869D85A40}" type="presOf" srcId="{585E2BA5-6743-4FAA-A3FA-7B270332783E}" destId="{CCCF69E6-08AC-4691-9E44-ECB2344FD5F8}" srcOrd="0" destOrd="0" presId="urn:microsoft.com/office/officeart/2018/2/layout/IconLabelList"/>
    <dgm:cxn modelId="{318DBD69-FE4A-4EF0-B4F4-E2AC0A744274}" type="presOf" srcId="{AE21D934-FABC-47EA-A93C-2E0354E7F280}" destId="{5FB3BD3E-0CE2-47F9-A35E-6EE7D89CE041}" srcOrd="0" destOrd="0" presId="urn:microsoft.com/office/officeart/2018/2/layout/IconLabelList"/>
    <dgm:cxn modelId="{F07FAE6D-4240-4735-AF99-528455607B7A}" srcId="{E03BED7F-A7AB-4B1E-BE0E-B5745FAA8EB8}" destId="{585E2BA5-6743-4FAA-A3FA-7B270332783E}" srcOrd="0" destOrd="0" parTransId="{3B85F76A-AD8F-4FE6-B688-36644E3605B6}" sibTransId="{862E2122-98E7-4617-B82A-231E42DA58F5}"/>
    <dgm:cxn modelId="{E2535256-4FF4-4598-BC62-4C1F1727D61F}" type="presOf" srcId="{8DA59960-5F34-411A-B4D8-0286C2D22699}" destId="{64BE14EF-AFFF-406E-B47A-7E6D122A840A}" srcOrd="0" destOrd="0" presId="urn:microsoft.com/office/officeart/2018/2/layout/IconLabelList"/>
    <dgm:cxn modelId="{DF67F399-6D72-413A-8850-68B50F2124B9}" srcId="{E03BED7F-A7AB-4B1E-BE0E-B5745FAA8EB8}" destId="{AE21D934-FABC-47EA-A93C-2E0354E7F280}" srcOrd="2" destOrd="0" parTransId="{CB656E23-DF46-4169-8D6F-9771DA53C914}" sibTransId="{25934629-16AF-400E-A8C3-F654F8024B7B}"/>
    <dgm:cxn modelId="{9A57DEE4-7C22-4268-B480-BAE3448961B9}" type="presOf" srcId="{E03BED7F-A7AB-4B1E-BE0E-B5745FAA8EB8}" destId="{4A34C634-C2F9-41CE-8EB6-6DA02764EEDA}" srcOrd="0" destOrd="0" presId="urn:microsoft.com/office/officeart/2018/2/layout/IconLabelList"/>
    <dgm:cxn modelId="{3D29412A-D931-4165-BE45-D88BEC5BAF91}" type="presParOf" srcId="{4A34C634-C2F9-41CE-8EB6-6DA02764EEDA}" destId="{397D596E-BDBC-4265-A2B5-F879EB0CBA68}" srcOrd="0" destOrd="0" presId="urn:microsoft.com/office/officeart/2018/2/layout/IconLabelList"/>
    <dgm:cxn modelId="{6ADA62A0-52BD-42B6-8610-88CAEC70F68E}" type="presParOf" srcId="{397D596E-BDBC-4265-A2B5-F879EB0CBA68}" destId="{FC09CCA4-3E6E-405D-A1A1-CA5CC3B246B7}" srcOrd="0" destOrd="0" presId="urn:microsoft.com/office/officeart/2018/2/layout/IconLabelList"/>
    <dgm:cxn modelId="{7E908B5D-6FAF-4271-B897-E95B5F44F64E}" type="presParOf" srcId="{397D596E-BDBC-4265-A2B5-F879EB0CBA68}" destId="{682F5FE3-B309-4113-8026-D8D26CCF9AE5}" srcOrd="1" destOrd="0" presId="urn:microsoft.com/office/officeart/2018/2/layout/IconLabelList"/>
    <dgm:cxn modelId="{CD0F4DFE-FC1C-410F-873D-A0EF02DBCDB5}" type="presParOf" srcId="{397D596E-BDBC-4265-A2B5-F879EB0CBA68}" destId="{CCCF69E6-08AC-4691-9E44-ECB2344FD5F8}" srcOrd="2" destOrd="0" presId="urn:microsoft.com/office/officeart/2018/2/layout/IconLabelList"/>
    <dgm:cxn modelId="{B48593F0-B0C1-448B-81C0-F585EA317E43}" type="presParOf" srcId="{4A34C634-C2F9-41CE-8EB6-6DA02764EEDA}" destId="{F944C7AF-D638-414D-A4CC-0E37D8517BF1}" srcOrd="1" destOrd="0" presId="urn:microsoft.com/office/officeart/2018/2/layout/IconLabelList"/>
    <dgm:cxn modelId="{1AAE62C1-CC46-48D3-B450-9C43434E0ADE}" type="presParOf" srcId="{4A34C634-C2F9-41CE-8EB6-6DA02764EEDA}" destId="{C11B753C-70C5-4EB1-8455-EC283244441C}" srcOrd="2" destOrd="0" presId="urn:microsoft.com/office/officeart/2018/2/layout/IconLabelList"/>
    <dgm:cxn modelId="{4E15E20D-BDEF-4A36-B3AA-D5125118CFBB}" type="presParOf" srcId="{C11B753C-70C5-4EB1-8455-EC283244441C}" destId="{D9BE0C4A-9F0C-41E4-8B11-53B36048BA1A}" srcOrd="0" destOrd="0" presId="urn:microsoft.com/office/officeart/2018/2/layout/IconLabelList"/>
    <dgm:cxn modelId="{70952AFA-4CC4-4D0F-8B32-E0EAFD3ECBD7}" type="presParOf" srcId="{C11B753C-70C5-4EB1-8455-EC283244441C}" destId="{CD3D71D4-3CA2-4D25-8C9A-A89A78FBBAA3}" srcOrd="1" destOrd="0" presId="urn:microsoft.com/office/officeart/2018/2/layout/IconLabelList"/>
    <dgm:cxn modelId="{226DA8EE-ACCB-49F8-B84F-705D1C0219EB}" type="presParOf" srcId="{C11B753C-70C5-4EB1-8455-EC283244441C}" destId="{64BE14EF-AFFF-406E-B47A-7E6D122A840A}" srcOrd="2" destOrd="0" presId="urn:microsoft.com/office/officeart/2018/2/layout/IconLabelList"/>
    <dgm:cxn modelId="{EFF7CEC7-DDCE-46F3-8DF7-AEDE206E5BCF}" type="presParOf" srcId="{4A34C634-C2F9-41CE-8EB6-6DA02764EEDA}" destId="{2C85A0F0-3FFE-4309-ACF2-23431DCEDD9B}" srcOrd="3" destOrd="0" presId="urn:microsoft.com/office/officeart/2018/2/layout/IconLabelList"/>
    <dgm:cxn modelId="{BE387B9D-2E5F-4661-B401-E853EAAFC774}" type="presParOf" srcId="{4A34C634-C2F9-41CE-8EB6-6DA02764EEDA}" destId="{8381FEED-BC92-40FC-8BAA-AB2432BCC3A2}" srcOrd="4" destOrd="0" presId="urn:microsoft.com/office/officeart/2018/2/layout/IconLabelList"/>
    <dgm:cxn modelId="{425B2C23-8E6F-4759-88D9-BB76206DBD79}" type="presParOf" srcId="{8381FEED-BC92-40FC-8BAA-AB2432BCC3A2}" destId="{FE020CED-409E-46CE-8142-600E06FA1228}" srcOrd="0" destOrd="0" presId="urn:microsoft.com/office/officeart/2018/2/layout/IconLabelList"/>
    <dgm:cxn modelId="{8AA3F13C-724F-4D3F-920A-353435551E89}" type="presParOf" srcId="{8381FEED-BC92-40FC-8BAA-AB2432BCC3A2}" destId="{BFB922BD-EB26-42BC-A28A-D31927C3F35A}" srcOrd="1" destOrd="0" presId="urn:microsoft.com/office/officeart/2018/2/layout/IconLabelList"/>
    <dgm:cxn modelId="{79EC166E-DC47-4B34-8C07-95EDF879BCD4}" type="presParOf" srcId="{8381FEED-BC92-40FC-8BAA-AB2432BCC3A2}" destId="{5FB3BD3E-0CE2-47F9-A35E-6EE7D89CE04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F8CD837-0C45-4D5F-8C91-4784F6391A1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F1323F8-D936-4540-A989-82B0A3D83249}">
      <dgm:prSet/>
      <dgm:spPr/>
      <dgm:t>
        <a:bodyPr/>
        <a:lstStyle/>
        <a:p>
          <a:pPr>
            <a:lnSpc>
              <a:spcPct val="100000"/>
            </a:lnSpc>
          </a:pPr>
          <a:r>
            <a:rPr lang="en-GB" b="1" i="1" u="sng"/>
            <a:t>General rule: </a:t>
          </a:r>
          <a:r>
            <a:rPr lang="en-GB"/>
            <a:t>It is generally presumed that an agreement between family members or friends in a social context </a:t>
          </a:r>
          <a:r>
            <a:rPr lang="en-GB" b="1"/>
            <a:t>IS NOT </a:t>
          </a:r>
          <a:r>
            <a:rPr lang="en-GB"/>
            <a:t>intended to be a contract.</a:t>
          </a:r>
          <a:endParaRPr lang="en-US"/>
        </a:p>
      </dgm:t>
    </dgm:pt>
    <dgm:pt modelId="{0994FA18-C127-4325-A8F7-E1E8A19498B2}" type="parTrans" cxnId="{182B2165-2C66-47C4-A11C-895051687C56}">
      <dgm:prSet/>
      <dgm:spPr/>
      <dgm:t>
        <a:bodyPr/>
        <a:lstStyle/>
        <a:p>
          <a:endParaRPr lang="en-US"/>
        </a:p>
      </dgm:t>
    </dgm:pt>
    <dgm:pt modelId="{B86E17B8-FD60-4218-8B80-C8DAFE91BD6D}" type="sibTrans" cxnId="{182B2165-2C66-47C4-A11C-895051687C56}">
      <dgm:prSet/>
      <dgm:spPr/>
      <dgm:t>
        <a:bodyPr/>
        <a:lstStyle/>
        <a:p>
          <a:endParaRPr lang="en-US"/>
        </a:p>
      </dgm:t>
    </dgm:pt>
    <dgm:pt modelId="{E24AA119-68F9-4611-9CF1-002EB9FB1372}">
      <dgm:prSet/>
      <dgm:spPr/>
      <dgm:t>
        <a:bodyPr/>
        <a:lstStyle/>
        <a:p>
          <a:pPr>
            <a:lnSpc>
              <a:spcPct val="100000"/>
            </a:lnSpc>
          </a:pPr>
          <a:r>
            <a:rPr lang="en-GB"/>
            <a:t>Agreements between husband and wife are generally presumed not to create a legal relationship – </a:t>
          </a:r>
          <a:r>
            <a:rPr lang="en-GB" b="1" i="1"/>
            <a:t>Balfour v Balfour [1919]</a:t>
          </a:r>
          <a:endParaRPr lang="en-US"/>
        </a:p>
      </dgm:t>
    </dgm:pt>
    <dgm:pt modelId="{0B8EFF10-632D-46EB-AB55-5A1C00F96A8E}" type="parTrans" cxnId="{6F65F507-CE70-48C8-B2DD-FA87AC531A87}">
      <dgm:prSet/>
      <dgm:spPr/>
      <dgm:t>
        <a:bodyPr/>
        <a:lstStyle/>
        <a:p>
          <a:endParaRPr lang="en-US"/>
        </a:p>
      </dgm:t>
    </dgm:pt>
    <dgm:pt modelId="{186FC9F1-7B01-4EA3-B1E5-E5D8A7DA16FF}" type="sibTrans" cxnId="{6F65F507-CE70-48C8-B2DD-FA87AC531A87}">
      <dgm:prSet/>
      <dgm:spPr/>
      <dgm:t>
        <a:bodyPr/>
        <a:lstStyle/>
        <a:p>
          <a:endParaRPr lang="en-US"/>
        </a:p>
      </dgm:t>
    </dgm:pt>
    <dgm:pt modelId="{CDD47319-AA8D-4A5C-A2D4-88DE06EE2FDB}">
      <dgm:prSet/>
      <dgm:spPr/>
      <dgm:t>
        <a:bodyPr/>
        <a:lstStyle/>
        <a:p>
          <a:pPr>
            <a:lnSpc>
              <a:spcPct val="100000"/>
            </a:lnSpc>
          </a:pPr>
          <a:r>
            <a:rPr lang="en-GB" b="1" i="1"/>
            <a:t>Merritt v Merritt [1970]</a:t>
          </a:r>
          <a:endParaRPr lang="en-US"/>
        </a:p>
      </dgm:t>
    </dgm:pt>
    <dgm:pt modelId="{FDB4B1DA-6962-48CB-9013-128D77AF45AD}" type="parTrans" cxnId="{81E85773-3811-478A-ACA3-5F892023D16B}">
      <dgm:prSet/>
      <dgm:spPr/>
      <dgm:t>
        <a:bodyPr/>
        <a:lstStyle/>
        <a:p>
          <a:endParaRPr lang="en-US"/>
        </a:p>
      </dgm:t>
    </dgm:pt>
    <dgm:pt modelId="{D3660899-B7F0-420F-B245-43FFA967FC0C}" type="sibTrans" cxnId="{81E85773-3811-478A-ACA3-5F892023D16B}">
      <dgm:prSet/>
      <dgm:spPr/>
      <dgm:t>
        <a:bodyPr/>
        <a:lstStyle/>
        <a:p>
          <a:endParaRPr lang="en-US"/>
        </a:p>
      </dgm:t>
    </dgm:pt>
    <dgm:pt modelId="{A81FD667-B7C1-4FEF-BA0B-10DD1209DFAF}">
      <dgm:prSet/>
      <dgm:spPr/>
      <dgm:t>
        <a:bodyPr/>
        <a:lstStyle/>
        <a:p>
          <a:pPr>
            <a:lnSpc>
              <a:spcPct val="100000"/>
            </a:lnSpc>
          </a:pPr>
          <a:r>
            <a:rPr lang="en-GB"/>
            <a:t>An agreement between other family members and/or close friends is also presumed not to be binding. – </a:t>
          </a:r>
          <a:r>
            <a:rPr lang="en-GB" b="1" i="1"/>
            <a:t>Jones v Padavatton [1969]</a:t>
          </a:r>
          <a:endParaRPr lang="en-US"/>
        </a:p>
      </dgm:t>
    </dgm:pt>
    <dgm:pt modelId="{4CC18B1B-0580-4178-BF3A-421476D0BF60}" type="parTrans" cxnId="{28DCFC81-9AC2-4D5A-8190-035FB363B79F}">
      <dgm:prSet/>
      <dgm:spPr/>
      <dgm:t>
        <a:bodyPr/>
        <a:lstStyle/>
        <a:p>
          <a:endParaRPr lang="en-US"/>
        </a:p>
      </dgm:t>
    </dgm:pt>
    <dgm:pt modelId="{581EBF1F-6682-498C-A941-E8261E112912}" type="sibTrans" cxnId="{28DCFC81-9AC2-4D5A-8190-035FB363B79F}">
      <dgm:prSet/>
      <dgm:spPr/>
      <dgm:t>
        <a:bodyPr/>
        <a:lstStyle/>
        <a:p>
          <a:endParaRPr lang="en-US"/>
        </a:p>
      </dgm:t>
    </dgm:pt>
    <dgm:pt modelId="{5568AA16-B2F5-4022-BF49-7584CFE1C0E0}" type="pres">
      <dgm:prSet presAssocID="{DF8CD837-0C45-4D5F-8C91-4784F6391A1A}" presName="root" presStyleCnt="0">
        <dgm:presLayoutVars>
          <dgm:dir/>
          <dgm:resizeHandles val="exact"/>
        </dgm:presLayoutVars>
      </dgm:prSet>
      <dgm:spPr/>
    </dgm:pt>
    <dgm:pt modelId="{7B04CC56-F4B8-498F-B0B5-86B85C3641F3}" type="pres">
      <dgm:prSet presAssocID="{CF1323F8-D936-4540-A989-82B0A3D83249}" presName="compNode" presStyleCnt="0"/>
      <dgm:spPr/>
    </dgm:pt>
    <dgm:pt modelId="{535A5AA7-D9D7-493E-B887-128C66E5D772}" type="pres">
      <dgm:prSet presAssocID="{CF1323F8-D936-4540-A989-82B0A3D83249}" presName="bgRect" presStyleLbl="bgShp" presStyleIdx="0" presStyleCnt="4"/>
      <dgm:spPr/>
    </dgm:pt>
    <dgm:pt modelId="{0D23F36C-5EF3-44A0-ADDD-B67C9D8C11FC}" type="pres">
      <dgm:prSet presAssocID="{CF1323F8-D936-4540-A989-82B0A3D8324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udge"/>
        </a:ext>
      </dgm:extLst>
    </dgm:pt>
    <dgm:pt modelId="{BDCEDDE2-CB32-41E1-B082-233AB0BEBB90}" type="pres">
      <dgm:prSet presAssocID="{CF1323F8-D936-4540-A989-82B0A3D83249}" presName="spaceRect" presStyleCnt="0"/>
      <dgm:spPr/>
    </dgm:pt>
    <dgm:pt modelId="{4BB60F09-90C4-4F00-BFAC-06D4B9324D19}" type="pres">
      <dgm:prSet presAssocID="{CF1323F8-D936-4540-A989-82B0A3D83249}" presName="parTx" presStyleLbl="revTx" presStyleIdx="0" presStyleCnt="4">
        <dgm:presLayoutVars>
          <dgm:chMax val="0"/>
          <dgm:chPref val="0"/>
        </dgm:presLayoutVars>
      </dgm:prSet>
      <dgm:spPr/>
    </dgm:pt>
    <dgm:pt modelId="{8661A19A-8C59-4FFE-81A7-73EF78B095FF}" type="pres">
      <dgm:prSet presAssocID="{B86E17B8-FD60-4218-8B80-C8DAFE91BD6D}" presName="sibTrans" presStyleCnt="0"/>
      <dgm:spPr/>
    </dgm:pt>
    <dgm:pt modelId="{571DE24D-9543-44A9-8414-3BC584924591}" type="pres">
      <dgm:prSet presAssocID="{E24AA119-68F9-4611-9CF1-002EB9FB1372}" presName="compNode" presStyleCnt="0"/>
      <dgm:spPr/>
    </dgm:pt>
    <dgm:pt modelId="{856F0B9E-21CA-4E55-BECC-0502E7E50482}" type="pres">
      <dgm:prSet presAssocID="{E24AA119-68F9-4611-9CF1-002EB9FB1372}" presName="bgRect" presStyleLbl="bgShp" presStyleIdx="1" presStyleCnt="4"/>
      <dgm:spPr/>
    </dgm:pt>
    <dgm:pt modelId="{D7CBFA10-0D5D-4314-BAAE-6738C56575D6}" type="pres">
      <dgm:prSet presAssocID="{E24AA119-68F9-4611-9CF1-002EB9FB137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edding Rings"/>
        </a:ext>
      </dgm:extLst>
    </dgm:pt>
    <dgm:pt modelId="{64CBA528-2AE5-41CE-A043-703010C33076}" type="pres">
      <dgm:prSet presAssocID="{E24AA119-68F9-4611-9CF1-002EB9FB1372}" presName="spaceRect" presStyleCnt="0"/>
      <dgm:spPr/>
    </dgm:pt>
    <dgm:pt modelId="{48277CCC-4B0C-413B-87EE-E6BB04E2D048}" type="pres">
      <dgm:prSet presAssocID="{E24AA119-68F9-4611-9CF1-002EB9FB1372}" presName="parTx" presStyleLbl="revTx" presStyleIdx="1" presStyleCnt="4">
        <dgm:presLayoutVars>
          <dgm:chMax val="0"/>
          <dgm:chPref val="0"/>
        </dgm:presLayoutVars>
      </dgm:prSet>
      <dgm:spPr/>
    </dgm:pt>
    <dgm:pt modelId="{BB2679C8-8872-4600-B8D9-114612C0F078}" type="pres">
      <dgm:prSet presAssocID="{186FC9F1-7B01-4EA3-B1E5-E5D8A7DA16FF}" presName="sibTrans" presStyleCnt="0"/>
      <dgm:spPr/>
    </dgm:pt>
    <dgm:pt modelId="{ADE84309-2A2F-4BE6-82C6-728348BDC4A0}" type="pres">
      <dgm:prSet presAssocID="{CDD47319-AA8D-4A5C-A2D4-88DE06EE2FDB}" presName="compNode" presStyleCnt="0"/>
      <dgm:spPr/>
    </dgm:pt>
    <dgm:pt modelId="{8547BD35-54D0-44E4-8B14-B739E5CB5FC4}" type="pres">
      <dgm:prSet presAssocID="{CDD47319-AA8D-4A5C-A2D4-88DE06EE2FDB}" presName="bgRect" presStyleLbl="bgShp" presStyleIdx="2" presStyleCnt="4"/>
      <dgm:spPr/>
    </dgm:pt>
    <dgm:pt modelId="{FD205CC0-91D2-4261-90E6-015FB1293BF6}" type="pres">
      <dgm:prSet presAssocID="{CDD47319-AA8D-4A5C-A2D4-88DE06EE2FD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hale"/>
        </a:ext>
      </dgm:extLst>
    </dgm:pt>
    <dgm:pt modelId="{43B7BFEE-87E4-44A2-838C-37AAAD26718F}" type="pres">
      <dgm:prSet presAssocID="{CDD47319-AA8D-4A5C-A2D4-88DE06EE2FDB}" presName="spaceRect" presStyleCnt="0"/>
      <dgm:spPr/>
    </dgm:pt>
    <dgm:pt modelId="{7F11ADEE-9275-49CB-AB97-8BD33B38606F}" type="pres">
      <dgm:prSet presAssocID="{CDD47319-AA8D-4A5C-A2D4-88DE06EE2FDB}" presName="parTx" presStyleLbl="revTx" presStyleIdx="2" presStyleCnt="4">
        <dgm:presLayoutVars>
          <dgm:chMax val="0"/>
          <dgm:chPref val="0"/>
        </dgm:presLayoutVars>
      </dgm:prSet>
      <dgm:spPr/>
    </dgm:pt>
    <dgm:pt modelId="{444E1F23-28F6-4F9C-845E-2DCD6B88DBFD}" type="pres">
      <dgm:prSet presAssocID="{D3660899-B7F0-420F-B245-43FFA967FC0C}" presName="sibTrans" presStyleCnt="0"/>
      <dgm:spPr/>
    </dgm:pt>
    <dgm:pt modelId="{B7724158-7109-4F45-A206-ABB50DDE67D8}" type="pres">
      <dgm:prSet presAssocID="{A81FD667-B7C1-4FEF-BA0B-10DD1209DFAF}" presName="compNode" presStyleCnt="0"/>
      <dgm:spPr/>
    </dgm:pt>
    <dgm:pt modelId="{C5E51C16-DE35-408A-931B-2511476D7E82}" type="pres">
      <dgm:prSet presAssocID="{A81FD667-B7C1-4FEF-BA0B-10DD1209DFAF}" presName="bgRect" presStyleLbl="bgShp" presStyleIdx="3" presStyleCnt="4"/>
      <dgm:spPr/>
    </dgm:pt>
    <dgm:pt modelId="{F0AC1BB4-8CDF-493C-B9FB-F80A1BFA367F}" type="pres">
      <dgm:prSet presAssocID="{A81FD667-B7C1-4FEF-BA0B-10DD1209DFA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avel"/>
        </a:ext>
      </dgm:extLst>
    </dgm:pt>
    <dgm:pt modelId="{7A160AC9-CB68-448F-8ED7-B32ED3F4BDDF}" type="pres">
      <dgm:prSet presAssocID="{A81FD667-B7C1-4FEF-BA0B-10DD1209DFAF}" presName="spaceRect" presStyleCnt="0"/>
      <dgm:spPr/>
    </dgm:pt>
    <dgm:pt modelId="{2BE88E75-E99A-464B-AC59-41DE23A8891B}" type="pres">
      <dgm:prSet presAssocID="{A81FD667-B7C1-4FEF-BA0B-10DD1209DFAF}" presName="parTx" presStyleLbl="revTx" presStyleIdx="3" presStyleCnt="4">
        <dgm:presLayoutVars>
          <dgm:chMax val="0"/>
          <dgm:chPref val="0"/>
        </dgm:presLayoutVars>
      </dgm:prSet>
      <dgm:spPr/>
    </dgm:pt>
  </dgm:ptLst>
  <dgm:cxnLst>
    <dgm:cxn modelId="{6F65F507-CE70-48C8-B2DD-FA87AC531A87}" srcId="{DF8CD837-0C45-4D5F-8C91-4784F6391A1A}" destId="{E24AA119-68F9-4611-9CF1-002EB9FB1372}" srcOrd="1" destOrd="0" parTransId="{0B8EFF10-632D-46EB-AB55-5A1C00F96A8E}" sibTransId="{186FC9F1-7B01-4EA3-B1E5-E5D8A7DA16FF}"/>
    <dgm:cxn modelId="{182B2165-2C66-47C4-A11C-895051687C56}" srcId="{DF8CD837-0C45-4D5F-8C91-4784F6391A1A}" destId="{CF1323F8-D936-4540-A989-82B0A3D83249}" srcOrd="0" destOrd="0" parTransId="{0994FA18-C127-4325-A8F7-E1E8A19498B2}" sibTransId="{B86E17B8-FD60-4218-8B80-C8DAFE91BD6D}"/>
    <dgm:cxn modelId="{81E85773-3811-478A-ACA3-5F892023D16B}" srcId="{DF8CD837-0C45-4D5F-8C91-4784F6391A1A}" destId="{CDD47319-AA8D-4A5C-A2D4-88DE06EE2FDB}" srcOrd="2" destOrd="0" parTransId="{FDB4B1DA-6962-48CB-9013-128D77AF45AD}" sibTransId="{D3660899-B7F0-420F-B245-43FFA967FC0C}"/>
    <dgm:cxn modelId="{28DCFC81-9AC2-4D5A-8190-035FB363B79F}" srcId="{DF8CD837-0C45-4D5F-8C91-4784F6391A1A}" destId="{A81FD667-B7C1-4FEF-BA0B-10DD1209DFAF}" srcOrd="3" destOrd="0" parTransId="{4CC18B1B-0580-4178-BF3A-421476D0BF60}" sibTransId="{581EBF1F-6682-498C-A941-E8261E112912}"/>
    <dgm:cxn modelId="{BAA40B90-F3F8-45E6-97C1-105C5610DE36}" type="presOf" srcId="{CF1323F8-D936-4540-A989-82B0A3D83249}" destId="{4BB60F09-90C4-4F00-BFAC-06D4B9324D19}" srcOrd="0" destOrd="0" presId="urn:microsoft.com/office/officeart/2018/2/layout/IconVerticalSolidList"/>
    <dgm:cxn modelId="{985652AB-44F6-497F-8A26-EB13EB62589A}" type="presOf" srcId="{A81FD667-B7C1-4FEF-BA0B-10DD1209DFAF}" destId="{2BE88E75-E99A-464B-AC59-41DE23A8891B}" srcOrd="0" destOrd="0" presId="urn:microsoft.com/office/officeart/2018/2/layout/IconVerticalSolidList"/>
    <dgm:cxn modelId="{28FD9FCE-DFEC-4C88-8DFE-9698559AB166}" type="presOf" srcId="{CDD47319-AA8D-4A5C-A2D4-88DE06EE2FDB}" destId="{7F11ADEE-9275-49CB-AB97-8BD33B38606F}" srcOrd="0" destOrd="0" presId="urn:microsoft.com/office/officeart/2018/2/layout/IconVerticalSolidList"/>
    <dgm:cxn modelId="{1822A1E0-CE7E-49E0-A81F-86E9745F2178}" type="presOf" srcId="{E24AA119-68F9-4611-9CF1-002EB9FB1372}" destId="{48277CCC-4B0C-413B-87EE-E6BB04E2D048}" srcOrd="0" destOrd="0" presId="urn:microsoft.com/office/officeart/2018/2/layout/IconVerticalSolidList"/>
    <dgm:cxn modelId="{E797DBFD-4BE2-4A63-AC2F-108A5B0C4EF1}" type="presOf" srcId="{DF8CD837-0C45-4D5F-8C91-4784F6391A1A}" destId="{5568AA16-B2F5-4022-BF49-7584CFE1C0E0}" srcOrd="0" destOrd="0" presId="urn:microsoft.com/office/officeart/2018/2/layout/IconVerticalSolidList"/>
    <dgm:cxn modelId="{E4FD452F-91D1-49C3-8622-ED1F1692CC17}" type="presParOf" srcId="{5568AA16-B2F5-4022-BF49-7584CFE1C0E0}" destId="{7B04CC56-F4B8-498F-B0B5-86B85C3641F3}" srcOrd="0" destOrd="0" presId="urn:microsoft.com/office/officeart/2018/2/layout/IconVerticalSolidList"/>
    <dgm:cxn modelId="{B546DA5D-ACB8-40AA-B458-9F6B1DFF1E0B}" type="presParOf" srcId="{7B04CC56-F4B8-498F-B0B5-86B85C3641F3}" destId="{535A5AA7-D9D7-493E-B887-128C66E5D772}" srcOrd="0" destOrd="0" presId="urn:microsoft.com/office/officeart/2018/2/layout/IconVerticalSolidList"/>
    <dgm:cxn modelId="{956242CF-C2C8-4777-B1C1-E35414BF32E2}" type="presParOf" srcId="{7B04CC56-F4B8-498F-B0B5-86B85C3641F3}" destId="{0D23F36C-5EF3-44A0-ADDD-B67C9D8C11FC}" srcOrd="1" destOrd="0" presId="urn:microsoft.com/office/officeart/2018/2/layout/IconVerticalSolidList"/>
    <dgm:cxn modelId="{C5006227-3943-4095-94B9-F15DC897452D}" type="presParOf" srcId="{7B04CC56-F4B8-498F-B0B5-86B85C3641F3}" destId="{BDCEDDE2-CB32-41E1-B082-233AB0BEBB90}" srcOrd="2" destOrd="0" presId="urn:microsoft.com/office/officeart/2018/2/layout/IconVerticalSolidList"/>
    <dgm:cxn modelId="{3C3868D8-6B0E-474E-B584-82D8D02DDA3E}" type="presParOf" srcId="{7B04CC56-F4B8-498F-B0B5-86B85C3641F3}" destId="{4BB60F09-90C4-4F00-BFAC-06D4B9324D19}" srcOrd="3" destOrd="0" presId="urn:microsoft.com/office/officeart/2018/2/layout/IconVerticalSolidList"/>
    <dgm:cxn modelId="{15EBAED0-7B2F-41CF-833C-5659B99F08AF}" type="presParOf" srcId="{5568AA16-B2F5-4022-BF49-7584CFE1C0E0}" destId="{8661A19A-8C59-4FFE-81A7-73EF78B095FF}" srcOrd="1" destOrd="0" presId="urn:microsoft.com/office/officeart/2018/2/layout/IconVerticalSolidList"/>
    <dgm:cxn modelId="{3BD7C8A4-4459-4D8F-80F6-A29BF0FF39BE}" type="presParOf" srcId="{5568AA16-B2F5-4022-BF49-7584CFE1C0E0}" destId="{571DE24D-9543-44A9-8414-3BC584924591}" srcOrd="2" destOrd="0" presId="urn:microsoft.com/office/officeart/2018/2/layout/IconVerticalSolidList"/>
    <dgm:cxn modelId="{417AEFD3-1E35-4E0B-8863-DFE2A6733BF1}" type="presParOf" srcId="{571DE24D-9543-44A9-8414-3BC584924591}" destId="{856F0B9E-21CA-4E55-BECC-0502E7E50482}" srcOrd="0" destOrd="0" presId="urn:microsoft.com/office/officeart/2018/2/layout/IconVerticalSolidList"/>
    <dgm:cxn modelId="{9902EE1D-0321-4357-A2B4-978FCC6AD8CE}" type="presParOf" srcId="{571DE24D-9543-44A9-8414-3BC584924591}" destId="{D7CBFA10-0D5D-4314-BAAE-6738C56575D6}" srcOrd="1" destOrd="0" presId="urn:microsoft.com/office/officeart/2018/2/layout/IconVerticalSolidList"/>
    <dgm:cxn modelId="{27D898EA-3609-4F08-864B-CF98A84C8C71}" type="presParOf" srcId="{571DE24D-9543-44A9-8414-3BC584924591}" destId="{64CBA528-2AE5-41CE-A043-703010C33076}" srcOrd="2" destOrd="0" presId="urn:microsoft.com/office/officeart/2018/2/layout/IconVerticalSolidList"/>
    <dgm:cxn modelId="{24B2B3FC-FB69-44CC-A6A4-00CBDDC12BE8}" type="presParOf" srcId="{571DE24D-9543-44A9-8414-3BC584924591}" destId="{48277CCC-4B0C-413B-87EE-E6BB04E2D048}" srcOrd="3" destOrd="0" presId="urn:microsoft.com/office/officeart/2018/2/layout/IconVerticalSolidList"/>
    <dgm:cxn modelId="{D830176B-8D59-47C7-9A6A-AC0154199043}" type="presParOf" srcId="{5568AA16-B2F5-4022-BF49-7584CFE1C0E0}" destId="{BB2679C8-8872-4600-B8D9-114612C0F078}" srcOrd="3" destOrd="0" presId="urn:microsoft.com/office/officeart/2018/2/layout/IconVerticalSolidList"/>
    <dgm:cxn modelId="{2D0CB48B-BD2F-4BC7-9E05-0DF952860677}" type="presParOf" srcId="{5568AA16-B2F5-4022-BF49-7584CFE1C0E0}" destId="{ADE84309-2A2F-4BE6-82C6-728348BDC4A0}" srcOrd="4" destOrd="0" presId="urn:microsoft.com/office/officeart/2018/2/layout/IconVerticalSolidList"/>
    <dgm:cxn modelId="{3E8DA478-E6C0-480E-B621-66485005CC35}" type="presParOf" srcId="{ADE84309-2A2F-4BE6-82C6-728348BDC4A0}" destId="{8547BD35-54D0-44E4-8B14-B739E5CB5FC4}" srcOrd="0" destOrd="0" presId="urn:microsoft.com/office/officeart/2018/2/layout/IconVerticalSolidList"/>
    <dgm:cxn modelId="{A2C5D870-1633-454A-B1CA-5CEAB1E973D1}" type="presParOf" srcId="{ADE84309-2A2F-4BE6-82C6-728348BDC4A0}" destId="{FD205CC0-91D2-4261-90E6-015FB1293BF6}" srcOrd="1" destOrd="0" presId="urn:microsoft.com/office/officeart/2018/2/layout/IconVerticalSolidList"/>
    <dgm:cxn modelId="{9CFB8C1A-6150-40FC-87A0-1433A2EF9036}" type="presParOf" srcId="{ADE84309-2A2F-4BE6-82C6-728348BDC4A0}" destId="{43B7BFEE-87E4-44A2-838C-37AAAD26718F}" srcOrd="2" destOrd="0" presId="urn:microsoft.com/office/officeart/2018/2/layout/IconVerticalSolidList"/>
    <dgm:cxn modelId="{288FE334-9499-4FDA-BE32-D1603A54C9E1}" type="presParOf" srcId="{ADE84309-2A2F-4BE6-82C6-728348BDC4A0}" destId="{7F11ADEE-9275-49CB-AB97-8BD33B38606F}" srcOrd="3" destOrd="0" presId="urn:microsoft.com/office/officeart/2018/2/layout/IconVerticalSolidList"/>
    <dgm:cxn modelId="{3214A431-1C25-41D9-A41C-67C2DFCD07D1}" type="presParOf" srcId="{5568AA16-B2F5-4022-BF49-7584CFE1C0E0}" destId="{444E1F23-28F6-4F9C-845E-2DCD6B88DBFD}" srcOrd="5" destOrd="0" presId="urn:microsoft.com/office/officeart/2018/2/layout/IconVerticalSolidList"/>
    <dgm:cxn modelId="{D445A470-A195-4617-9972-81D61EF4CFC1}" type="presParOf" srcId="{5568AA16-B2F5-4022-BF49-7584CFE1C0E0}" destId="{B7724158-7109-4F45-A206-ABB50DDE67D8}" srcOrd="6" destOrd="0" presId="urn:microsoft.com/office/officeart/2018/2/layout/IconVerticalSolidList"/>
    <dgm:cxn modelId="{9B576C86-06EC-42D6-BE72-7907F7E729C9}" type="presParOf" srcId="{B7724158-7109-4F45-A206-ABB50DDE67D8}" destId="{C5E51C16-DE35-408A-931B-2511476D7E82}" srcOrd="0" destOrd="0" presId="urn:microsoft.com/office/officeart/2018/2/layout/IconVerticalSolidList"/>
    <dgm:cxn modelId="{5B22E72D-B3E3-4995-B8C4-1241702ABB70}" type="presParOf" srcId="{B7724158-7109-4F45-A206-ABB50DDE67D8}" destId="{F0AC1BB4-8CDF-493C-B9FB-F80A1BFA367F}" srcOrd="1" destOrd="0" presId="urn:microsoft.com/office/officeart/2018/2/layout/IconVerticalSolidList"/>
    <dgm:cxn modelId="{6EC35818-FE4E-4738-8E75-3543AD6909E1}" type="presParOf" srcId="{B7724158-7109-4F45-A206-ABB50DDE67D8}" destId="{7A160AC9-CB68-448F-8ED7-B32ED3F4BDDF}" srcOrd="2" destOrd="0" presId="urn:microsoft.com/office/officeart/2018/2/layout/IconVerticalSolidList"/>
    <dgm:cxn modelId="{1F3B8586-2B68-4E19-BC6C-0D9408669E66}" type="presParOf" srcId="{B7724158-7109-4F45-A206-ABB50DDE67D8}" destId="{2BE88E75-E99A-464B-AC59-41DE23A8891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35B5FAD-D587-47D7-A4D2-D0E4331C08B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1CDC28D9-DD4F-4B38-8404-C4FEC8F5537A}">
      <dgm:prSet/>
      <dgm:spPr/>
      <dgm:t>
        <a:bodyPr/>
        <a:lstStyle/>
        <a:p>
          <a:r>
            <a:rPr lang="en-GB"/>
            <a:t>In commercial agreements, where it is important to promote consistency and certainty, there is a presumption that there is an intention to create a legal relationship. </a:t>
          </a:r>
          <a:endParaRPr lang="en-US"/>
        </a:p>
      </dgm:t>
    </dgm:pt>
    <dgm:pt modelId="{1EDBC341-778C-478B-9FD9-8A51C6D91595}" type="parTrans" cxnId="{F486B08F-939E-4419-9756-F88BC06D15CC}">
      <dgm:prSet/>
      <dgm:spPr/>
      <dgm:t>
        <a:bodyPr/>
        <a:lstStyle/>
        <a:p>
          <a:endParaRPr lang="en-US"/>
        </a:p>
      </dgm:t>
    </dgm:pt>
    <dgm:pt modelId="{AD4CC6F4-9C77-45B9-BE25-28F3C7AB690B}" type="sibTrans" cxnId="{F486B08F-939E-4419-9756-F88BC06D15CC}">
      <dgm:prSet/>
      <dgm:spPr/>
      <dgm:t>
        <a:bodyPr/>
        <a:lstStyle/>
        <a:p>
          <a:endParaRPr lang="en-US"/>
        </a:p>
      </dgm:t>
    </dgm:pt>
    <dgm:pt modelId="{264E8DF8-3E1F-4E91-A763-319BE247E59F}">
      <dgm:prSet/>
      <dgm:spPr/>
      <dgm:t>
        <a:bodyPr/>
        <a:lstStyle/>
        <a:p>
          <a:r>
            <a:rPr lang="en-GB" b="1" i="1"/>
            <a:t>Attrill and Others v Dresdner Kleinwort [2013]  </a:t>
          </a:r>
          <a:r>
            <a:rPr lang="en-GB"/>
            <a:t>- the presumption is a very strong one</a:t>
          </a:r>
          <a:endParaRPr lang="en-US"/>
        </a:p>
      </dgm:t>
    </dgm:pt>
    <dgm:pt modelId="{E62EC4CA-050A-4CED-BC72-00B006650069}" type="parTrans" cxnId="{11A8F35B-A2B0-4FFD-BED3-7C3C25C308EA}">
      <dgm:prSet/>
      <dgm:spPr/>
      <dgm:t>
        <a:bodyPr/>
        <a:lstStyle/>
        <a:p>
          <a:endParaRPr lang="en-US"/>
        </a:p>
      </dgm:t>
    </dgm:pt>
    <dgm:pt modelId="{728172BA-6552-4B6A-A185-B888BB799259}" type="sibTrans" cxnId="{11A8F35B-A2B0-4FFD-BED3-7C3C25C308EA}">
      <dgm:prSet/>
      <dgm:spPr/>
      <dgm:t>
        <a:bodyPr/>
        <a:lstStyle/>
        <a:p>
          <a:endParaRPr lang="en-US"/>
        </a:p>
      </dgm:t>
    </dgm:pt>
    <dgm:pt modelId="{C96A84D6-CAA7-4249-982A-F09841BC656C}">
      <dgm:prSet/>
      <dgm:spPr/>
      <dgm:t>
        <a:bodyPr/>
        <a:lstStyle/>
        <a:p>
          <a:r>
            <a:rPr lang="en-GB" b="1" i="1"/>
            <a:t>McGowan v Radio Buxton [2001] </a:t>
          </a:r>
          <a:r>
            <a:rPr lang="en-GB"/>
            <a:t>- </a:t>
          </a:r>
          <a:endParaRPr lang="en-US"/>
        </a:p>
      </dgm:t>
    </dgm:pt>
    <dgm:pt modelId="{256919CD-8FE4-41D8-B6C9-DB877FF5B500}" type="parTrans" cxnId="{1F149F01-4D01-4F70-AB6D-9BE6AEDE3086}">
      <dgm:prSet/>
      <dgm:spPr/>
      <dgm:t>
        <a:bodyPr/>
        <a:lstStyle/>
        <a:p>
          <a:endParaRPr lang="en-US"/>
        </a:p>
      </dgm:t>
    </dgm:pt>
    <dgm:pt modelId="{66EF2442-6B3C-4CAD-94F2-07C0A6475D09}" type="sibTrans" cxnId="{1F149F01-4D01-4F70-AB6D-9BE6AEDE3086}">
      <dgm:prSet/>
      <dgm:spPr/>
      <dgm:t>
        <a:bodyPr/>
        <a:lstStyle/>
        <a:p>
          <a:endParaRPr lang="en-US"/>
        </a:p>
      </dgm:t>
    </dgm:pt>
    <dgm:pt modelId="{843EB26B-BCD4-461B-871C-226205FFB36C}" type="pres">
      <dgm:prSet presAssocID="{A35B5FAD-D587-47D7-A4D2-D0E4331C08BB}" presName="linear" presStyleCnt="0">
        <dgm:presLayoutVars>
          <dgm:animLvl val="lvl"/>
          <dgm:resizeHandles val="exact"/>
        </dgm:presLayoutVars>
      </dgm:prSet>
      <dgm:spPr/>
    </dgm:pt>
    <dgm:pt modelId="{223EC42C-350D-4456-BB6F-87F992509F44}" type="pres">
      <dgm:prSet presAssocID="{1CDC28D9-DD4F-4B38-8404-C4FEC8F5537A}" presName="parentText" presStyleLbl="node1" presStyleIdx="0" presStyleCnt="3">
        <dgm:presLayoutVars>
          <dgm:chMax val="0"/>
          <dgm:bulletEnabled val="1"/>
        </dgm:presLayoutVars>
      </dgm:prSet>
      <dgm:spPr/>
    </dgm:pt>
    <dgm:pt modelId="{B4ED52FB-31F9-4C13-B7C3-8C183EB64F74}" type="pres">
      <dgm:prSet presAssocID="{AD4CC6F4-9C77-45B9-BE25-28F3C7AB690B}" presName="spacer" presStyleCnt="0"/>
      <dgm:spPr/>
    </dgm:pt>
    <dgm:pt modelId="{761F90E8-57C4-4F10-A101-174ADC5A7D3A}" type="pres">
      <dgm:prSet presAssocID="{264E8DF8-3E1F-4E91-A763-319BE247E59F}" presName="parentText" presStyleLbl="node1" presStyleIdx="1" presStyleCnt="3">
        <dgm:presLayoutVars>
          <dgm:chMax val="0"/>
          <dgm:bulletEnabled val="1"/>
        </dgm:presLayoutVars>
      </dgm:prSet>
      <dgm:spPr/>
    </dgm:pt>
    <dgm:pt modelId="{9FFC9F06-AB7C-42D7-ADE4-7DA50ACC2847}" type="pres">
      <dgm:prSet presAssocID="{728172BA-6552-4B6A-A185-B888BB799259}" presName="spacer" presStyleCnt="0"/>
      <dgm:spPr/>
    </dgm:pt>
    <dgm:pt modelId="{76B0C4AA-9A4D-45AE-8409-9325580D327B}" type="pres">
      <dgm:prSet presAssocID="{C96A84D6-CAA7-4249-982A-F09841BC656C}" presName="parentText" presStyleLbl="node1" presStyleIdx="2" presStyleCnt="3">
        <dgm:presLayoutVars>
          <dgm:chMax val="0"/>
          <dgm:bulletEnabled val="1"/>
        </dgm:presLayoutVars>
      </dgm:prSet>
      <dgm:spPr/>
    </dgm:pt>
  </dgm:ptLst>
  <dgm:cxnLst>
    <dgm:cxn modelId="{1F149F01-4D01-4F70-AB6D-9BE6AEDE3086}" srcId="{A35B5FAD-D587-47D7-A4D2-D0E4331C08BB}" destId="{C96A84D6-CAA7-4249-982A-F09841BC656C}" srcOrd="2" destOrd="0" parTransId="{256919CD-8FE4-41D8-B6C9-DB877FF5B500}" sibTransId="{66EF2442-6B3C-4CAD-94F2-07C0A6475D09}"/>
    <dgm:cxn modelId="{11A8F35B-A2B0-4FFD-BED3-7C3C25C308EA}" srcId="{A35B5FAD-D587-47D7-A4D2-D0E4331C08BB}" destId="{264E8DF8-3E1F-4E91-A763-319BE247E59F}" srcOrd="1" destOrd="0" parTransId="{E62EC4CA-050A-4CED-BC72-00B006650069}" sibTransId="{728172BA-6552-4B6A-A185-B888BB799259}"/>
    <dgm:cxn modelId="{DDDC3061-109A-49E0-9724-688BD916B299}" type="presOf" srcId="{A35B5FAD-D587-47D7-A4D2-D0E4331C08BB}" destId="{843EB26B-BCD4-461B-871C-226205FFB36C}" srcOrd="0" destOrd="0" presId="urn:microsoft.com/office/officeart/2005/8/layout/vList2"/>
    <dgm:cxn modelId="{9C556967-CA0A-4870-8261-2DE960537522}" type="presOf" srcId="{C96A84D6-CAA7-4249-982A-F09841BC656C}" destId="{76B0C4AA-9A4D-45AE-8409-9325580D327B}" srcOrd="0" destOrd="0" presId="urn:microsoft.com/office/officeart/2005/8/layout/vList2"/>
    <dgm:cxn modelId="{77B8B26C-455E-48CD-B3F6-1378B4DA3DCB}" type="presOf" srcId="{1CDC28D9-DD4F-4B38-8404-C4FEC8F5537A}" destId="{223EC42C-350D-4456-BB6F-87F992509F44}" srcOrd="0" destOrd="0" presId="urn:microsoft.com/office/officeart/2005/8/layout/vList2"/>
    <dgm:cxn modelId="{F486B08F-939E-4419-9756-F88BC06D15CC}" srcId="{A35B5FAD-D587-47D7-A4D2-D0E4331C08BB}" destId="{1CDC28D9-DD4F-4B38-8404-C4FEC8F5537A}" srcOrd="0" destOrd="0" parTransId="{1EDBC341-778C-478B-9FD9-8A51C6D91595}" sibTransId="{AD4CC6F4-9C77-45B9-BE25-28F3C7AB690B}"/>
    <dgm:cxn modelId="{24A4BFDE-5F74-4309-A8A3-445B457573DD}" type="presOf" srcId="{264E8DF8-3E1F-4E91-A763-319BE247E59F}" destId="{761F90E8-57C4-4F10-A101-174ADC5A7D3A}" srcOrd="0" destOrd="0" presId="urn:microsoft.com/office/officeart/2005/8/layout/vList2"/>
    <dgm:cxn modelId="{924D85C9-02B4-4472-B4FE-1AEDAAE8B555}" type="presParOf" srcId="{843EB26B-BCD4-461B-871C-226205FFB36C}" destId="{223EC42C-350D-4456-BB6F-87F992509F44}" srcOrd="0" destOrd="0" presId="urn:microsoft.com/office/officeart/2005/8/layout/vList2"/>
    <dgm:cxn modelId="{6238E719-024A-4D2B-9D33-2615294894DE}" type="presParOf" srcId="{843EB26B-BCD4-461B-871C-226205FFB36C}" destId="{B4ED52FB-31F9-4C13-B7C3-8C183EB64F74}" srcOrd="1" destOrd="0" presId="urn:microsoft.com/office/officeart/2005/8/layout/vList2"/>
    <dgm:cxn modelId="{C5856BCF-1F95-4FBC-830D-584C134CCC31}" type="presParOf" srcId="{843EB26B-BCD4-461B-871C-226205FFB36C}" destId="{761F90E8-57C4-4F10-A101-174ADC5A7D3A}" srcOrd="2" destOrd="0" presId="urn:microsoft.com/office/officeart/2005/8/layout/vList2"/>
    <dgm:cxn modelId="{BC642EAA-BD54-4EE0-9D02-1C362336CE32}" type="presParOf" srcId="{843EB26B-BCD4-461B-871C-226205FFB36C}" destId="{9FFC9F06-AB7C-42D7-ADE4-7DA50ACC2847}" srcOrd="3" destOrd="0" presId="urn:microsoft.com/office/officeart/2005/8/layout/vList2"/>
    <dgm:cxn modelId="{7C192223-C60F-4353-A8E9-4132710FB922}" type="presParOf" srcId="{843EB26B-BCD4-461B-871C-226205FFB36C}" destId="{76B0C4AA-9A4D-45AE-8409-9325580D327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96CF54A-7A46-4F74-A6D9-90C82494111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06DC985-C2AC-416C-95A0-1FCA811F980B}">
      <dgm:prSet/>
      <dgm:spPr/>
      <dgm:t>
        <a:bodyPr/>
        <a:lstStyle/>
        <a:p>
          <a:r>
            <a:rPr lang="en-GB"/>
            <a:t>In what circumstances can the legal presumption made regarding intention to create legal relations in social and domestic transactions be rebutted?</a:t>
          </a:r>
          <a:endParaRPr lang="en-US"/>
        </a:p>
      </dgm:t>
    </dgm:pt>
    <dgm:pt modelId="{A226DDA9-AA9B-482B-AF90-183A30FA22A1}" type="parTrans" cxnId="{BA38B097-752A-4ECE-A9F3-4837994E9B56}">
      <dgm:prSet/>
      <dgm:spPr/>
      <dgm:t>
        <a:bodyPr/>
        <a:lstStyle/>
        <a:p>
          <a:endParaRPr lang="en-US"/>
        </a:p>
      </dgm:t>
    </dgm:pt>
    <dgm:pt modelId="{C4DE3E6D-E109-4628-98AD-CD715E78A62C}" type="sibTrans" cxnId="{BA38B097-752A-4ECE-A9F3-4837994E9B56}">
      <dgm:prSet/>
      <dgm:spPr/>
      <dgm:t>
        <a:bodyPr/>
        <a:lstStyle/>
        <a:p>
          <a:endParaRPr lang="en-US"/>
        </a:p>
      </dgm:t>
    </dgm:pt>
    <dgm:pt modelId="{BBC85A5A-FA9C-453C-A0F9-0251BAAA2F5E}">
      <dgm:prSet/>
      <dgm:spPr/>
      <dgm:t>
        <a:bodyPr/>
        <a:lstStyle/>
        <a:p>
          <a:r>
            <a:rPr lang="en-GB"/>
            <a:t>What is the presumption regarding intention to create legal relations in commercial transactions?</a:t>
          </a:r>
          <a:endParaRPr lang="en-US"/>
        </a:p>
      </dgm:t>
    </dgm:pt>
    <dgm:pt modelId="{20CDCABA-1FB9-4ED2-A10F-4ED0349E2C0E}" type="parTrans" cxnId="{25A0096E-D6D5-4610-9B53-B3656B11A0C1}">
      <dgm:prSet/>
      <dgm:spPr/>
      <dgm:t>
        <a:bodyPr/>
        <a:lstStyle/>
        <a:p>
          <a:endParaRPr lang="en-US"/>
        </a:p>
      </dgm:t>
    </dgm:pt>
    <dgm:pt modelId="{45415891-C717-47C9-A03B-AC3FFE3F8957}" type="sibTrans" cxnId="{25A0096E-D6D5-4610-9B53-B3656B11A0C1}">
      <dgm:prSet/>
      <dgm:spPr/>
      <dgm:t>
        <a:bodyPr/>
        <a:lstStyle/>
        <a:p>
          <a:endParaRPr lang="en-US"/>
        </a:p>
      </dgm:t>
    </dgm:pt>
    <dgm:pt modelId="{2C956BEF-93BC-4D62-A6E8-49A1B084A75E}" type="pres">
      <dgm:prSet presAssocID="{696CF54A-7A46-4F74-A6D9-90C824941113}" presName="linear" presStyleCnt="0">
        <dgm:presLayoutVars>
          <dgm:animLvl val="lvl"/>
          <dgm:resizeHandles val="exact"/>
        </dgm:presLayoutVars>
      </dgm:prSet>
      <dgm:spPr/>
    </dgm:pt>
    <dgm:pt modelId="{F61CFAF9-D9A5-4302-8BEA-1FAED1B22209}" type="pres">
      <dgm:prSet presAssocID="{106DC985-C2AC-416C-95A0-1FCA811F980B}" presName="parentText" presStyleLbl="node1" presStyleIdx="0" presStyleCnt="2">
        <dgm:presLayoutVars>
          <dgm:chMax val="0"/>
          <dgm:bulletEnabled val="1"/>
        </dgm:presLayoutVars>
      </dgm:prSet>
      <dgm:spPr/>
    </dgm:pt>
    <dgm:pt modelId="{05C923CE-E552-463B-A204-5862FB804B5E}" type="pres">
      <dgm:prSet presAssocID="{C4DE3E6D-E109-4628-98AD-CD715E78A62C}" presName="spacer" presStyleCnt="0"/>
      <dgm:spPr/>
    </dgm:pt>
    <dgm:pt modelId="{20C79831-7325-4661-9160-26C0EA6FB09D}" type="pres">
      <dgm:prSet presAssocID="{BBC85A5A-FA9C-453C-A0F9-0251BAAA2F5E}" presName="parentText" presStyleLbl="node1" presStyleIdx="1" presStyleCnt="2">
        <dgm:presLayoutVars>
          <dgm:chMax val="0"/>
          <dgm:bulletEnabled val="1"/>
        </dgm:presLayoutVars>
      </dgm:prSet>
      <dgm:spPr/>
    </dgm:pt>
  </dgm:ptLst>
  <dgm:cxnLst>
    <dgm:cxn modelId="{25A0096E-D6D5-4610-9B53-B3656B11A0C1}" srcId="{696CF54A-7A46-4F74-A6D9-90C824941113}" destId="{BBC85A5A-FA9C-453C-A0F9-0251BAAA2F5E}" srcOrd="1" destOrd="0" parTransId="{20CDCABA-1FB9-4ED2-A10F-4ED0349E2C0E}" sibTransId="{45415891-C717-47C9-A03B-AC3FFE3F8957}"/>
    <dgm:cxn modelId="{18C5A14E-5E62-4D19-AB64-D616F4717DA5}" type="presOf" srcId="{106DC985-C2AC-416C-95A0-1FCA811F980B}" destId="{F61CFAF9-D9A5-4302-8BEA-1FAED1B22209}" srcOrd="0" destOrd="0" presId="urn:microsoft.com/office/officeart/2005/8/layout/vList2"/>
    <dgm:cxn modelId="{6A98E555-8BDE-4335-A3D5-318ED4736CB0}" type="presOf" srcId="{BBC85A5A-FA9C-453C-A0F9-0251BAAA2F5E}" destId="{20C79831-7325-4661-9160-26C0EA6FB09D}" srcOrd="0" destOrd="0" presId="urn:microsoft.com/office/officeart/2005/8/layout/vList2"/>
    <dgm:cxn modelId="{03E47889-A27E-453D-B77A-D532533D5460}" type="presOf" srcId="{696CF54A-7A46-4F74-A6D9-90C824941113}" destId="{2C956BEF-93BC-4D62-A6E8-49A1B084A75E}" srcOrd="0" destOrd="0" presId="urn:microsoft.com/office/officeart/2005/8/layout/vList2"/>
    <dgm:cxn modelId="{BA38B097-752A-4ECE-A9F3-4837994E9B56}" srcId="{696CF54A-7A46-4F74-A6D9-90C824941113}" destId="{106DC985-C2AC-416C-95A0-1FCA811F980B}" srcOrd="0" destOrd="0" parTransId="{A226DDA9-AA9B-482B-AF90-183A30FA22A1}" sibTransId="{C4DE3E6D-E109-4628-98AD-CD715E78A62C}"/>
    <dgm:cxn modelId="{336754C8-4A71-4A7B-9448-FCC1D2AAAE11}" type="presParOf" srcId="{2C956BEF-93BC-4D62-A6E8-49A1B084A75E}" destId="{F61CFAF9-D9A5-4302-8BEA-1FAED1B22209}" srcOrd="0" destOrd="0" presId="urn:microsoft.com/office/officeart/2005/8/layout/vList2"/>
    <dgm:cxn modelId="{16DED097-1632-4D14-B574-DBB5DF104E7C}" type="presParOf" srcId="{2C956BEF-93BC-4D62-A6E8-49A1B084A75E}" destId="{05C923CE-E552-463B-A204-5862FB804B5E}" srcOrd="1" destOrd="0" presId="urn:microsoft.com/office/officeart/2005/8/layout/vList2"/>
    <dgm:cxn modelId="{177FE9C5-CB1B-4C23-B293-8E07BF49F9E2}" type="presParOf" srcId="{2C956BEF-93BC-4D62-A6E8-49A1B084A75E}" destId="{20C79831-7325-4661-9160-26C0EA6FB09D}"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63692E-47D9-4B51-9DD2-7650297B0DCE}">
      <dsp:nvSpPr>
        <dsp:cNvPr id="0" name=""/>
        <dsp:cNvSpPr/>
      </dsp:nvSpPr>
      <dsp:spPr>
        <a:xfrm>
          <a:off x="0" y="81499"/>
          <a:ext cx="6666833" cy="252954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By the end of this session, you should be able to……</a:t>
          </a:r>
          <a:endParaRPr lang="en-US" sz="4600" kern="1200"/>
        </a:p>
      </dsp:txBody>
      <dsp:txXfrm>
        <a:off x="123482" y="204981"/>
        <a:ext cx="6419869" cy="2282576"/>
      </dsp:txXfrm>
    </dsp:sp>
    <dsp:sp modelId="{46920DF6-78F4-42B7-AE92-E83C874C6ADB}">
      <dsp:nvSpPr>
        <dsp:cNvPr id="0" name=""/>
        <dsp:cNvSpPr/>
      </dsp:nvSpPr>
      <dsp:spPr>
        <a:xfrm>
          <a:off x="0" y="2611039"/>
          <a:ext cx="6666833" cy="2761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58420" rIns="327152" bIns="58420" numCol="1" spcCol="1270" anchor="t" anchorCtr="0">
          <a:noAutofit/>
        </a:bodyPr>
        <a:lstStyle/>
        <a:p>
          <a:pPr marL="285750" lvl="1" indent="-285750" algn="l" defTabSz="1600200">
            <a:lnSpc>
              <a:spcPct val="90000"/>
            </a:lnSpc>
            <a:spcBef>
              <a:spcPct val="0"/>
            </a:spcBef>
            <a:spcAft>
              <a:spcPct val="20000"/>
            </a:spcAft>
            <a:buChar char="•"/>
          </a:pPr>
          <a:r>
            <a:rPr lang="en-GB" sz="3600" kern="1200"/>
            <a:t>explain the concept of consideration in contract</a:t>
          </a:r>
          <a:endParaRPr lang="en-US" sz="3600" kern="1200"/>
        </a:p>
        <a:p>
          <a:pPr marL="285750" lvl="1" indent="-285750" algn="l" defTabSz="1600200">
            <a:lnSpc>
              <a:spcPct val="90000"/>
            </a:lnSpc>
            <a:spcBef>
              <a:spcPct val="0"/>
            </a:spcBef>
            <a:spcAft>
              <a:spcPct val="20000"/>
            </a:spcAft>
            <a:buChar char="•"/>
          </a:pPr>
          <a:r>
            <a:rPr lang="en-GB" sz="3600" kern="1200"/>
            <a:t>Describe the rules for determining a party’s intention to enter into a contract</a:t>
          </a:r>
          <a:endParaRPr lang="en-US" sz="3600" kern="1200"/>
        </a:p>
      </dsp:txBody>
      <dsp:txXfrm>
        <a:off x="0" y="2611039"/>
        <a:ext cx="6666833" cy="27613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51B009-C5F4-49C8-AD20-D29B137DEFAF}">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CAC9F1A-4808-41E4-96F6-96335DBA0F7B}">
      <dsp:nvSpPr>
        <dsp:cNvPr id="0" name=""/>
        <dsp:cNvSpPr/>
      </dsp:nvSpPr>
      <dsp:spPr>
        <a:xfrm>
          <a:off x="0" y="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i="1" kern="1200" dirty="0"/>
            <a:t>An act or forbearance of one party; or the promise thereof, is the price for which the promise of the other is bought, and the promise thus given for value is enforceable </a:t>
          </a:r>
          <a:r>
            <a:rPr lang="en-GB" sz="2800" kern="1200" dirty="0"/>
            <a:t>– </a:t>
          </a:r>
          <a:r>
            <a:rPr lang="en-GB" sz="2800" b="1" kern="1200" dirty="0">
              <a:solidFill>
                <a:schemeClr val="accent4">
                  <a:lumMod val="75000"/>
                </a:schemeClr>
              </a:solidFill>
            </a:rPr>
            <a:t>Dunlop v Selfridge [1915]</a:t>
          </a:r>
          <a:endParaRPr lang="en-US" sz="2800" b="1" kern="1200" dirty="0">
            <a:solidFill>
              <a:schemeClr val="accent4">
                <a:lumMod val="75000"/>
              </a:schemeClr>
            </a:solidFill>
          </a:endParaRPr>
        </a:p>
      </dsp:txBody>
      <dsp:txXfrm>
        <a:off x="0" y="0"/>
        <a:ext cx="6666833" cy="2726960"/>
      </dsp:txXfrm>
    </dsp:sp>
    <dsp:sp modelId="{11562A7C-EA9C-415C-B750-D2F70BD6AB31}">
      <dsp:nvSpPr>
        <dsp:cNvPr id="0" name=""/>
        <dsp:cNvSpPr/>
      </dsp:nvSpPr>
      <dsp:spPr>
        <a:xfrm>
          <a:off x="0" y="272696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236A033-7155-4501-AE5C-C4372447C6F9}">
      <dsp:nvSpPr>
        <dsp:cNvPr id="0" name=""/>
        <dsp:cNvSpPr/>
      </dsp:nvSpPr>
      <dsp:spPr>
        <a:xfrm>
          <a:off x="0" y="272696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i="1" kern="1200" dirty="0"/>
            <a:t>“ A valuable consideration . . . May consist either in some right, interest, profit or benefit accruing to the one party, or some forbearance, detriment, loss, or responsibility, given, suffered, or undertaken by the other” </a:t>
          </a:r>
          <a:r>
            <a:rPr lang="en-GB" sz="2800" kern="1200" dirty="0"/>
            <a:t>– </a:t>
          </a:r>
          <a:r>
            <a:rPr lang="en-GB" sz="2800" b="1" kern="1200" dirty="0">
              <a:solidFill>
                <a:schemeClr val="accent4">
                  <a:lumMod val="75000"/>
                </a:schemeClr>
              </a:solidFill>
            </a:rPr>
            <a:t>Currie v Misa [1875]</a:t>
          </a:r>
          <a:endParaRPr lang="en-US" sz="2800" b="1" kern="1200" dirty="0">
            <a:solidFill>
              <a:schemeClr val="accent4">
                <a:lumMod val="75000"/>
              </a:schemeClr>
            </a:solidFill>
          </a:endParaRPr>
        </a:p>
      </dsp:txBody>
      <dsp:txXfrm>
        <a:off x="0" y="2726960"/>
        <a:ext cx="6666833" cy="27269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C98250-0831-4EEC-9324-93E7842C2A20}">
      <dsp:nvSpPr>
        <dsp:cNvPr id="0" name=""/>
        <dsp:cNvSpPr/>
      </dsp:nvSpPr>
      <dsp:spPr>
        <a:xfrm>
          <a:off x="380489" y="0"/>
          <a:ext cx="5530735" cy="5530735"/>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6D5B26-54B3-48E8-A95D-FF9FC6E91156}">
      <dsp:nvSpPr>
        <dsp:cNvPr id="0" name=""/>
        <dsp:cNvSpPr/>
      </dsp:nvSpPr>
      <dsp:spPr>
        <a:xfrm>
          <a:off x="905909" y="525419"/>
          <a:ext cx="2156986" cy="21569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1. Consideration must move from the promisee;</a:t>
          </a:r>
          <a:endParaRPr lang="en-US" sz="2400" kern="1200"/>
        </a:p>
      </dsp:txBody>
      <dsp:txXfrm>
        <a:off x="1011204" y="630714"/>
        <a:ext cx="1946396" cy="1946396"/>
      </dsp:txXfrm>
    </dsp:sp>
    <dsp:sp modelId="{B5E3FB70-E8FD-451B-AD4E-F5D2802FD91C}">
      <dsp:nvSpPr>
        <dsp:cNvPr id="0" name=""/>
        <dsp:cNvSpPr/>
      </dsp:nvSpPr>
      <dsp:spPr>
        <a:xfrm>
          <a:off x="3228818" y="525419"/>
          <a:ext cx="2156986" cy="21569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2. Consideration must not be past;</a:t>
          </a:r>
          <a:endParaRPr lang="en-US" sz="2400" kern="1200"/>
        </a:p>
      </dsp:txBody>
      <dsp:txXfrm>
        <a:off x="3334113" y="630714"/>
        <a:ext cx="1946396" cy="1946396"/>
      </dsp:txXfrm>
    </dsp:sp>
    <dsp:sp modelId="{533C27FE-AD90-4F35-B3C1-0FCA3FCA5384}">
      <dsp:nvSpPr>
        <dsp:cNvPr id="0" name=""/>
        <dsp:cNvSpPr/>
      </dsp:nvSpPr>
      <dsp:spPr>
        <a:xfrm>
          <a:off x="905909" y="2848328"/>
          <a:ext cx="2156986" cy="21569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3. Consideration need not be adequate; and</a:t>
          </a:r>
          <a:endParaRPr lang="en-US" sz="2400" kern="1200"/>
        </a:p>
      </dsp:txBody>
      <dsp:txXfrm>
        <a:off x="1011204" y="2953623"/>
        <a:ext cx="1946396" cy="1946396"/>
      </dsp:txXfrm>
    </dsp:sp>
    <dsp:sp modelId="{5D16B9D9-6B3D-4738-9346-8E1CA12382E1}">
      <dsp:nvSpPr>
        <dsp:cNvPr id="0" name=""/>
        <dsp:cNvSpPr/>
      </dsp:nvSpPr>
      <dsp:spPr>
        <a:xfrm>
          <a:off x="3228818" y="2848328"/>
          <a:ext cx="2156986" cy="21569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4. Consideration must be sufficient</a:t>
          </a:r>
          <a:endParaRPr lang="en-US" sz="2400" kern="1200"/>
        </a:p>
      </dsp:txBody>
      <dsp:txXfrm>
        <a:off x="3334113" y="2953623"/>
        <a:ext cx="1946396" cy="19463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B06A9C-2662-4F00-81E9-20ECA717E14D}">
      <dsp:nvSpPr>
        <dsp:cNvPr id="0" name=""/>
        <dsp:cNvSpPr/>
      </dsp:nvSpPr>
      <dsp:spPr>
        <a:xfrm>
          <a:off x="282221" y="159118"/>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79093D-5FA3-40B0-AE59-AA9CAEEFAFB6}">
      <dsp:nvSpPr>
        <dsp:cNvPr id="0" name=""/>
        <dsp:cNvSpPr/>
      </dsp:nvSpPr>
      <dsp:spPr>
        <a:xfrm>
          <a:off x="570337" y="447234"/>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4A0E86-04EB-4853-82C9-8EAA600E6205}">
      <dsp:nvSpPr>
        <dsp:cNvPr id="0" name=""/>
        <dsp:cNvSpPr/>
      </dsp:nvSpPr>
      <dsp:spPr>
        <a:xfrm>
          <a:off x="1948202" y="159118"/>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b="1" i="1" kern="1200"/>
            <a:t>Consideration must be recognised by the law as being of some benefit to promisor or detriment to the promise.</a:t>
          </a:r>
          <a:endParaRPr lang="en-US" sz="1900" kern="1200"/>
        </a:p>
      </dsp:txBody>
      <dsp:txXfrm>
        <a:off x="1948202" y="159118"/>
        <a:ext cx="3233964" cy="1371985"/>
      </dsp:txXfrm>
    </dsp:sp>
    <dsp:sp modelId="{0D6C1D66-D3E1-462F-AE5D-D199C2806F9A}">
      <dsp:nvSpPr>
        <dsp:cNvPr id="0" name=""/>
        <dsp:cNvSpPr/>
      </dsp:nvSpPr>
      <dsp:spPr>
        <a:xfrm>
          <a:off x="5745661" y="159118"/>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10D69C-0DC6-4CBB-AA27-A28951D152B1}">
      <dsp:nvSpPr>
        <dsp:cNvPr id="0" name=""/>
        <dsp:cNvSpPr/>
      </dsp:nvSpPr>
      <dsp:spPr>
        <a:xfrm>
          <a:off x="6033778" y="447234"/>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68159D-7371-4E5D-9C2C-FAB489DDAE38}">
      <dsp:nvSpPr>
        <dsp:cNvPr id="0" name=""/>
        <dsp:cNvSpPr/>
      </dsp:nvSpPr>
      <dsp:spPr>
        <a:xfrm>
          <a:off x="7411643" y="159118"/>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dirty="0"/>
            <a:t>Forms part of the previous rule: </a:t>
          </a:r>
          <a:r>
            <a:rPr lang="en-GB" sz="1900" b="1" kern="1200" dirty="0"/>
            <a:t>Consideration must be sufficient, but need not               be adequate.</a:t>
          </a:r>
          <a:endParaRPr lang="en-US" sz="1900" kern="1200" dirty="0"/>
        </a:p>
      </dsp:txBody>
      <dsp:txXfrm>
        <a:off x="7411643" y="159118"/>
        <a:ext cx="3233964" cy="1371985"/>
      </dsp:txXfrm>
    </dsp:sp>
    <dsp:sp modelId="{D9A32DF0-4E6E-46A9-92A5-202301CAAF8C}">
      <dsp:nvSpPr>
        <dsp:cNvPr id="0" name=""/>
        <dsp:cNvSpPr/>
      </dsp:nvSpPr>
      <dsp:spPr>
        <a:xfrm>
          <a:off x="282221" y="2158301"/>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A3EE5B-2026-4142-9B47-97E4CDC9E1AB}">
      <dsp:nvSpPr>
        <dsp:cNvPr id="0" name=""/>
        <dsp:cNvSpPr/>
      </dsp:nvSpPr>
      <dsp:spPr>
        <a:xfrm>
          <a:off x="570337" y="2446418"/>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D012BD-EC94-4402-AD77-A3AA617DC534}">
      <dsp:nvSpPr>
        <dsp:cNvPr id="0" name=""/>
        <dsp:cNvSpPr/>
      </dsp:nvSpPr>
      <dsp:spPr>
        <a:xfrm>
          <a:off x="1948202" y="215830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chemeClr val="accent4">
                  <a:lumMod val="50000"/>
                </a:schemeClr>
              </a:solidFill>
            </a:rPr>
            <a:t>Thomas v Thomas [1842] </a:t>
          </a:r>
          <a:r>
            <a:rPr lang="en-GB" sz="1900" b="1" kern="1200" dirty="0"/>
            <a:t>“</a:t>
          </a:r>
          <a:r>
            <a:rPr lang="en-GB" sz="1900" b="0" kern="1200" dirty="0"/>
            <a:t>consideration means something which is of some value in the eye of the law”.  </a:t>
          </a:r>
          <a:endParaRPr lang="en-US" sz="1900" b="0" kern="1200" dirty="0"/>
        </a:p>
      </dsp:txBody>
      <dsp:txXfrm>
        <a:off x="1948202" y="2158301"/>
        <a:ext cx="3233964" cy="1371985"/>
      </dsp:txXfrm>
    </dsp:sp>
    <dsp:sp modelId="{95373999-7647-46FB-875C-DC1B5CF9DF49}">
      <dsp:nvSpPr>
        <dsp:cNvPr id="0" name=""/>
        <dsp:cNvSpPr/>
      </dsp:nvSpPr>
      <dsp:spPr>
        <a:xfrm>
          <a:off x="5745661" y="2158301"/>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F122B6-70B2-48EF-A58C-AD80482A4FD6}">
      <dsp:nvSpPr>
        <dsp:cNvPr id="0" name=""/>
        <dsp:cNvSpPr/>
      </dsp:nvSpPr>
      <dsp:spPr>
        <a:xfrm>
          <a:off x="6033778" y="2446418"/>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2125DA-A52F-4563-8622-B650CC066876}">
      <dsp:nvSpPr>
        <dsp:cNvPr id="0" name=""/>
        <dsp:cNvSpPr/>
      </dsp:nvSpPr>
      <dsp:spPr>
        <a:xfrm>
          <a:off x="7411643" y="215830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chemeClr val="accent4">
                  <a:lumMod val="50000"/>
                </a:schemeClr>
              </a:solidFill>
            </a:rPr>
            <a:t>White v </a:t>
          </a:r>
          <a:r>
            <a:rPr lang="en-GB" sz="1900" b="1" kern="1200" dirty="0" err="1">
              <a:solidFill>
                <a:schemeClr val="accent4">
                  <a:lumMod val="50000"/>
                </a:schemeClr>
              </a:solidFill>
            </a:rPr>
            <a:t>Bluett</a:t>
          </a:r>
          <a:r>
            <a:rPr lang="en-GB" sz="1900" b="1" kern="1200" dirty="0">
              <a:solidFill>
                <a:schemeClr val="accent4">
                  <a:lumMod val="50000"/>
                </a:schemeClr>
              </a:solidFill>
            </a:rPr>
            <a:t> [1853]- </a:t>
          </a:r>
          <a:r>
            <a:rPr lang="en-GB" sz="1900" b="0" kern="1200" dirty="0"/>
            <a:t>a promise by a son to ‘cease his complaints’ to his father was held not to be consideration.</a:t>
          </a:r>
          <a:endParaRPr lang="en-US" sz="1900" b="0" kern="1200" dirty="0"/>
        </a:p>
      </dsp:txBody>
      <dsp:txXfrm>
        <a:off x="7411643" y="2158301"/>
        <a:ext cx="3233964" cy="13719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B6F9BE-9432-465E-967D-0CE286A6D31E}">
      <dsp:nvSpPr>
        <dsp:cNvPr id="0" name=""/>
        <dsp:cNvSpPr/>
      </dsp:nvSpPr>
      <dsp:spPr>
        <a:xfrm>
          <a:off x="0" y="0"/>
          <a:ext cx="8414428" cy="75470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How is consideration defined in Currie v Misa [1875]?</a:t>
          </a:r>
          <a:endParaRPr lang="en-US" sz="1900" kern="1200"/>
        </a:p>
      </dsp:txBody>
      <dsp:txXfrm>
        <a:off x="22105" y="22105"/>
        <a:ext cx="7511741" cy="710494"/>
      </dsp:txXfrm>
    </dsp:sp>
    <dsp:sp modelId="{3CD06D52-B289-4971-8E8D-53854ACA78B8}">
      <dsp:nvSpPr>
        <dsp:cNvPr id="0" name=""/>
        <dsp:cNvSpPr/>
      </dsp:nvSpPr>
      <dsp:spPr>
        <a:xfrm>
          <a:off x="628350" y="859525"/>
          <a:ext cx="8414428" cy="754704"/>
        </a:xfrm>
        <a:prstGeom prst="roundRect">
          <a:avLst>
            <a:gd name="adj" fmla="val 10000"/>
          </a:avLst>
        </a:prstGeom>
        <a:solidFill>
          <a:schemeClr val="accent2">
            <a:hueOff val="1591615"/>
            <a:satOff val="2700"/>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Distinguish between ‘executed’ and executory’ consideration</a:t>
          </a:r>
          <a:endParaRPr lang="en-US" sz="1900" kern="1200"/>
        </a:p>
      </dsp:txBody>
      <dsp:txXfrm>
        <a:off x="650455" y="881630"/>
        <a:ext cx="7251309" cy="710494"/>
      </dsp:txXfrm>
    </dsp:sp>
    <dsp:sp modelId="{CF363CC6-5AEA-43EB-981D-1D07F9CC1F73}">
      <dsp:nvSpPr>
        <dsp:cNvPr id="0" name=""/>
        <dsp:cNvSpPr/>
      </dsp:nvSpPr>
      <dsp:spPr>
        <a:xfrm>
          <a:off x="1256700" y="1719050"/>
          <a:ext cx="8414428" cy="754704"/>
        </a:xfrm>
        <a:prstGeom prst="roundRect">
          <a:avLst>
            <a:gd name="adj" fmla="val 10000"/>
          </a:avLst>
        </a:prstGeom>
        <a:solidFill>
          <a:schemeClr val="accent2">
            <a:hueOff val="3183231"/>
            <a:satOff val="5400"/>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What is the difference between ‘adequate’ and ‘sufficient’ consideration?</a:t>
          </a:r>
          <a:endParaRPr lang="en-US" sz="1900" kern="1200"/>
        </a:p>
      </dsp:txBody>
      <dsp:txXfrm>
        <a:off x="1278805" y="1741155"/>
        <a:ext cx="7251309" cy="710494"/>
      </dsp:txXfrm>
    </dsp:sp>
    <dsp:sp modelId="{607DADD5-8C8C-4A63-B873-49814C9867B0}">
      <dsp:nvSpPr>
        <dsp:cNvPr id="0" name=""/>
        <dsp:cNvSpPr/>
      </dsp:nvSpPr>
      <dsp:spPr>
        <a:xfrm>
          <a:off x="1885050" y="2578575"/>
          <a:ext cx="8414428" cy="754704"/>
        </a:xfrm>
        <a:prstGeom prst="roundRect">
          <a:avLst>
            <a:gd name="adj" fmla="val 10000"/>
          </a:avLst>
        </a:prstGeom>
        <a:solidFill>
          <a:schemeClr val="accent2">
            <a:hueOff val="4774846"/>
            <a:satOff val="8100"/>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After your next-door neighbour mowed your lawn out of kindness, you agreed to pay him for his trouble. Is there an enforceable contract?</a:t>
          </a:r>
          <a:endParaRPr lang="en-US" sz="1900" kern="1200"/>
        </a:p>
      </dsp:txBody>
      <dsp:txXfrm>
        <a:off x="1907155" y="2600680"/>
        <a:ext cx="7251309" cy="710494"/>
      </dsp:txXfrm>
    </dsp:sp>
    <dsp:sp modelId="{F100AC15-C59D-43EB-9E68-52FB9864BB87}">
      <dsp:nvSpPr>
        <dsp:cNvPr id="0" name=""/>
        <dsp:cNvSpPr/>
      </dsp:nvSpPr>
      <dsp:spPr>
        <a:xfrm>
          <a:off x="2513400" y="3438100"/>
          <a:ext cx="8414428" cy="754704"/>
        </a:xfrm>
        <a:prstGeom prst="roundRect">
          <a:avLst>
            <a:gd name="adj" fmla="val 10000"/>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Will performance of an existing duty be sufficient consideration?</a:t>
          </a:r>
          <a:endParaRPr lang="en-US" sz="1900" kern="1200"/>
        </a:p>
      </dsp:txBody>
      <dsp:txXfrm>
        <a:off x="2535505" y="3460205"/>
        <a:ext cx="7251309" cy="710494"/>
      </dsp:txXfrm>
    </dsp:sp>
    <dsp:sp modelId="{7146A88E-97C6-4D74-85D6-882F400E5CCD}">
      <dsp:nvSpPr>
        <dsp:cNvPr id="0" name=""/>
        <dsp:cNvSpPr/>
      </dsp:nvSpPr>
      <dsp:spPr>
        <a:xfrm>
          <a:off x="7923870" y="551353"/>
          <a:ext cx="490558" cy="49055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034246" y="551353"/>
        <a:ext cx="269806" cy="369145"/>
      </dsp:txXfrm>
    </dsp:sp>
    <dsp:sp modelId="{978D8213-3756-4A73-8F7C-4F114EB03F15}">
      <dsp:nvSpPr>
        <dsp:cNvPr id="0" name=""/>
        <dsp:cNvSpPr/>
      </dsp:nvSpPr>
      <dsp:spPr>
        <a:xfrm>
          <a:off x="8552220" y="1410878"/>
          <a:ext cx="490558" cy="490558"/>
        </a:xfrm>
        <a:prstGeom prst="downArrow">
          <a:avLst>
            <a:gd name="adj1" fmla="val 55000"/>
            <a:gd name="adj2" fmla="val 45000"/>
          </a:avLst>
        </a:prstGeom>
        <a:solidFill>
          <a:schemeClr val="accent2">
            <a:tint val="40000"/>
            <a:alpha val="90000"/>
            <a:hueOff val="2092019"/>
            <a:satOff val="3259"/>
            <a:lumOff val="187"/>
            <a:alphaOff val="0"/>
          </a:schemeClr>
        </a:solidFill>
        <a:ln w="12700" cap="flat" cmpd="sng" algn="ctr">
          <a:solidFill>
            <a:schemeClr val="accent2">
              <a:tint val="40000"/>
              <a:alpha val="90000"/>
              <a:hueOff val="2092019"/>
              <a:satOff val="3259"/>
              <a:lumOff val="18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62596" y="1410878"/>
        <a:ext cx="269806" cy="369145"/>
      </dsp:txXfrm>
    </dsp:sp>
    <dsp:sp modelId="{33E0F1DE-0B25-4AD1-8B85-C3BD1C320851}">
      <dsp:nvSpPr>
        <dsp:cNvPr id="0" name=""/>
        <dsp:cNvSpPr/>
      </dsp:nvSpPr>
      <dsp:spPr>
        <a:xfrm>
          <a:off x="9180570" y="2257825"/>
          <a:ext cx="490558" cy="490558"/>
        </a:xfrm>
        <a:prstGeom prst="downArrow">
          <a:avLst>
            <a:gd name="adj1" fmla="val 55000"/>
            <a:gd name="adj2" fmla="val 45000"/>
          </a:avLst>
        </a:prstGeom>
        <a:solidFill>
          <a:schemeClr val="accent2">
            <a:tint val="40000"/>
            <a:alpha val="90000"/>
            <a:hueOff val="4184038"/>
            <a:satOff val="6517"/>
            <a:lumOff val="373"/>
            <a:alphaOff val="0"/>
          </a:schemeClr>
        </a:solidFill>
        <a:ln w="12700" cap="flat" cmpd="sng" algn="ctr">
          <a:solidFill>
            <a:schemeClr val="accent2">
              <a:tint val="40000"/>
              <a:alpha val="90000"/>
              <a:hueOff val="4184038"/>
              <a:satOff val="6517"/>
              <a:lumOff val="37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290946" y="2257825"/>
        <a:ext cx="269806" cy="369145"/>
      </dsp:txXfrm>
    </dsp:sp>
    <dsp:sp modelId="{138075D8-9409-47FF-B18C-9DC400A3976B}">
      <dsp:nvSpPr>
        <dsp:cNvPr id="0" name=""/>
        <dsp:cNvSpPr/>
      </dsp:nvSpPr>
      <dsp:spPr>
        <a:xfrm>
          <a:off x="9808920" y="3125736"/>
          <a:ext cx="490558" cy="490558"/>
        </a:xfrm>
        <a:prstGeom prst="downArrow">
          <a:avLst>
            <a:gd name="adj1" fmla="val 55000"/>
            <a:gd name="adj2" fmla="val 45000"/>
          </a:avLst>
        </a:prstGeom>
        <a:solidFill>
          <a:schemeClr val="accent2">
            <a:tint val="40000"/>
            <a:alpha val="90000"/>
            <a:hueOff val="6276057"/>
            <a:satOff val="9776"/>
            <a:lumOff val="560"/>
            <a:alphaOff val="0"/>
          </a:schemeClr>
        </a:solidFill>
        <a:ln w="12700" cap="flat" cmpd="sng" algn="ctr">
          <a:solidFill>
            <a:schemeClr val="accent2">
              <a:tint val="40000"/>
              <a:alpha val="90000"/>
              <a:hueOff val="6276057"/>
              <a:satOff val="9776"/>
              <a:lumOff val="56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919296" y="3125736"/>
        <a:ext cx="269806" cy="3691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3B0E1C-7DA1-47C7-81F8-A7B431FFCC7A}">
      <dsp:nvSpPr>
        <dsp:cNvPr id="0" name=""/>
        <dsp:cNvSpPr/>
      </dsp:nvSpPr>
      <dsp:spPr>
        <a:xfrm>
          <a:off x="0" y="36440"/>
          <a:ext cx="6666833" cy="173415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a:t>By the end of this session, you should be able to. . . </a:t>
          </a:r>
          <a:endParaRPr lang="en-US" sz="3100" kern="1200"/>
        </a:p>
      </dsp:txBody>
      <dsp:txXfrm>
        <a:off x="84655" y="121095"/>
        <a:ext cx="6497523" cy="1564849"/>
      </dsp:txXfrm>
    </dsp:sp>
    <dsp:sp modelId="{0B232976-2CEF-4535-807B-7E3C22549A42}">
      <dsp:nvSpPr>
        <dsp:cNvPr id="0" name=""/>
        <dsp:cNvSpPr/>
      </dsp:nvSpPr>
      <dsp:spPr>
        <a:xfrm>
          <a:off x="0" y="1859880"/>
          <a:ext cx="6666833" cy="1734159"/>
        </a:xfrm>
        <a:prstGeom prst="roundRect">
          <a:avLst/>
        </a:prstGeom>
        <a:gradFill rotWithShape="0">
          <a:gsLst>
            <a:gs pos="0">
              <a:schemeClr val="accent2">
                <a:hueOff val="3183231"/>
                <a:satOff val="5400"/>
                <a:lumOff val="-196"/>
                <a:alphaOff val="0"/>
                <a:satMod val="103000"/>
                <a:lumMod val="102000"/>
                <a:tint val="94000"/>
              </a:schemeClr>
            </a:gs>
            <a:gs pos="50000">
              <a:schemeClr val="accent2">
                <a:hueOff val="3183231"/>
                <a:satOff val="5400"/>
                <a:lumOff val="-196"/>
                <a:alphaOff val="0"/>
                <a:satMod val="110000"/>
                <a:lumMod val="100000"/>
                <a:shade val="100000"/>
              </a:schemeClr>
            </a:gs>
            <a:gs pos="100000">
              <a:schemeClr val="accent2">
                <a:hueOff val="3183231"/>
                <a:satOff val="5400"/>
                <a:lumOff val="-1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Describe the third essential element of a contract</a:t>
          </a:r>
          <a:endParaRPr lang="en-US" sz="3100" kern="1200"/>
        </a:p>
      </dsp:txBody>
      <dsp:txXfrm>
        <a:off x="84655" y="1944535"/>
        <a:ext cx="6497523" cy="1564849"/>
      </dsp:txXfrm>
    </dsp:sp>
    <dsp:sp modelId="{58123AC6-EE16-4D2D-B99C-C82CCCF850BB}">
      <dsp:nvSpPr>
        <dsp:cNvPr id="0" name=""/>
        <dsp:cNvSpPr/>
      </dsp:nvSpPr>
      <dsp:spPr>
        <a:xfrm>
          <a:off x="0" y="3683319"/>
          <a:ext cx="6666833" cy="1734159"/>
        </a:xfrm>
        <a:prstGeom prst="roundRect">
          <a:avLst/>
        </a:prstGeom>
        <a:gradFill rotWithShape="0">
          <a:gsLst>
            <a:gs pos="0">
              <a:schemeClr val="accent2">
                <a:hueOff val="6366461"/>
                <a:satOff val="10800"/>
                <a:lumOff val="-392"/>
                <a:alphaOff val="0"/>
                <a:satMod val="103000"/>
                <a:lumMod val="102000"/>
                <a:tint val="94000"/>
              </a:schemeClr>
            </a:gs>
            <a:gs pos="50000">
              <a:schemeClr val="accent2">
                <a:hueOff val="6366461"/>
                <a:satOff val="10800"/>
                <a:lumOff val="-392"/>
                <a:alphaOff val="0"/>
                <a:satMod val="110000"/>
                <a:lumMod val="100000"/>
                <a:shade val="100000"/>
              </a:schemeClr>
            </a:gs>
            <a:gs pos="100000">
              <a:schemeClr val="accent2">
                <a:hueOff val="6366461"/>
                <a:satOff val="10800"/>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Understand the rules that relate to a parties intention when entering into a contract</a:t>
          </a:r>
          <a:endParaRPr lang="en-US" sz="3100" kern="1200"/>
        </a:p>
      </dsp:txBody>
      <dsp:txXfrm>
        <a:off x="84655" y="3767974"/>
        <a:ext cx="6497523" cy="15648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09CCA4-3E6E-405D-A1A1-CA5CC3B246B7}">
      <dsp:nvSpPr>
        <dsp:cNvPr id="0" name=""/>
        <dsp:cNvSpPr/>
      </dsp:nvSpPr>
      <dsp:spPr>
        <a:xfrm>
          <a:off x="947201" y="567162"/>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CF69E6-08AC-4691-9E44-ECB2344FD5F8}">
      <dsp:nvSpPr>
        <dsp:cNvPr id="0" name=""/>
        <dsp:cNvSpPr/>
      </dsp:nvSpPr>
      <dsp:spPr>
        <a:xfrm>
          <a:off x="59990" y="2402242"/>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1" kern="1200"/>
            <a:t>CAN YOU THINK OF SOME EXAMPLES OF FAMILY/SOCIAL AGREEMENTS?</a:t>
          </a:r>
          <a:endParaRPr lang="en-US" sz="1700" kern="1200"/>
        </a:p>
      </dsp:txBody>
      <dsp:txXfrm>
        <a:off x="59990" y="2402242"/>
        <a:ext cx="3226223" cy="720000"/>
      </dsp:txXfrm>
    </dsp:sp>
    <dsp:sp modelId="{D9BE0C4A-9F0C-41E4-8B11-53B36048BA1A}">
      <dsp:nvSpPr>
        <dsp:cNvPr id="0" name=""/>
        <dsp:cNvSpPr/>
      </dsp:nvSpPr>
      <dsp:spPr>
        <a:xfrm>
          <a:off x="4738014" y="567162"/>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BE14EF-AFFF-406E-B47A-7E6D122A840A}">
      <dsp:nvSpPr>
        <dsp:cNvPr id="0" name=""/>
        <dsp:cNvSpPr/>
      </dsp:nvSpPr>
      <dsp:spPr>
        <a:xfrm>
          <a:off x="3850802" y="2402242"/>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1" kern="1200"/>
            <a:t>DO YOU THINK A COURT WOULD CONSIDER THESE TO BE A CONTRACT?</a:t>
          </a:r>
          <a:endParaRPr lang="en-US" sz="1700" kern="1200"/>
        </a:p>
      </dsp:txBody>
      <dsp:txXfrm>
        <a:off x="3850802" y="2402242"/>
        <a:ext cx="3226223" cy="720000"/>
      </dsp:txXfrm>
    </dsp:sp>
    <dsp:sp modelId="{FE020CED-409E-46CE-8142-600E06FA1228}">
      <dsp:nvSpPr>
        <dsp:cNvPr id="0" name=""/>
        <dsp:cNvSpPr/>
      </dsp:nvSpPr>
      <dsp:spPr>
        <a:xfrm>
          <a:off x="8528826" y="567162"/>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B3BD3E-0CE2-47F9-A35E-6EE7D89CE041}">
      <dsp:nvSpPr>
        <dsp:cNvPr id="0" name=""/>
        <dsp:cNvSpPr/>
      </dsp:nvSpPr>
      <dsp:spPr>
        <a:xfrm>
          <a:off x="7641615" y="2402242"/>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1" kern="1200"/>
            <a:t>What happened in the case of </a:t>
          </a:r>
          <a:r>
            <a:rPr lang="en-GB" sz="1700" b="1" i="1" kern="1200"/>
            <a:t>Jones v Padavatton [1969]?</a:t>
          </a:r>
          <a:endParaRPr lang="en-US" sz="1700" kern="1200"/>
        </a:p>
      </dsp:txBody>
      <dsp:txXfrm>
        <a:off x="7641615" y="2402242"/>
        <a:ext cx="3226223"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5A5AA7-D9D7-493E-B887-128C66E5D772}">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23F36C-5EF3-44A0-ADDD-B67C9D8C11FC}">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B60F09-90C4-4F00-BFAC-06D4B9324D19}">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b="1" i="1" u="sng" kern="1200"/>
            <a:t>General rule: </a:t>
          </a:r>
          <a:r>
            <a:rPr lang="en-GB" sz="2200" kern="1200"/>
            <a:t>It is generally presumed that an agreement between family members or friends in a social context </a:t>
          </a:r>
          <a:r>
            <a:rPr lang="en-GB" sz="2200" b="1" kern="1200"/>
            <a:t>IS NOT </a:t>
          </a:r>
          <a:r>
            <a:rPr lang="en-GB" sz="2200" kern="1200"/>
            <a:t>intended to be a contract.</a:t>
          </a:r>
          <a:endParaRPr lang="en-US" sz="2200" kern="1200"/>
        </a:p>
      </dsp:txBody>
      <dsp:txXfrm>
        <a:off x="1057183" y="1805"/>
        <a:ext cx="9458416" cy="915310"/>
      </dsp:txXfrm>
    </dsp:sp>
    <dsp:sp modelId="{856F0B9E-21CA-4E55-BECC-0502E7E50482}">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CBFA10-0D5D-4314-BAAE-6738C56575D6}">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277CCC-4B0C-413B-87EE-E6BB04E2D048}">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Agreements between husband and wife are generally presumed not to create a legal relationship – </a:t>
          </a:r>
          <a:r>
            <a:rPr lang="en-GB" sz="2200" b="1" i="1" kern="1200"/>
            <a:t>Balfour v Balfour [1919]</a:t>
          </a:r>
          <a:endParaRPr lang="en-US" sz="2200" kern="1200"/>
        </a:p>
      </dsp:txBody>
      <dsp:txXfrm>
        <a:off x="1057183" y="1145944"/>
        <a:ext cx="9458416" cy="915310"/>
      </dsp:txXfrm>
    </dsp:sp>
    <dsp:sp modelId="{8547BD35-54D0-44E4-8B14-B739E5CB5FC4}">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205CC0-91D2-4261-90E6-015FB1293BF6}">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11ADEE-9275-49CB-AB97-8BD33B38606F}">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b="1" i="1" kern="1200"/>
            <a:t>Merritt v Merritt [1970]</a:t>
          </a:r>
          <a:endParaRPr lang="en-US" sz="2200" kern="1200"/>
        </a:p>
      </dsp:txBody>
      <dsp:txXfrm>
        <a:off x="1057183" y="2290082"/>
        <a:ext cx="9458416" cy="915310"/>
      </dsp:txXfrm>
    </dsp:sp>
    <dsp:sp modelId="{C5E51C16-DE35-408A-931B-2511476D7E82}">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AC1BB4-8CDF-493C-B9FB-F80A1BFA367F}">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E88E75-E99A-464B-AC59-41DE23A8891B}">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An agreement between other family members and/or close friends is also presumed not to be binding. – </a:t>
          </a:r>
          <a:r>
            <a:rPr lang="en-GB" sz="2200" b="1" i="1" kern="1200"/>
            <a:t>Jones v Padavatton [1969]</a:t>
          </a:r>
          <a:endParaRPr lang="en-US" sz="2200" kern="1200"/>
        </a:p>
      </dsp:txBody>
      <dsp:txXfrm>
        <a:off x="1057183" y="3434221"/>
        <a:ext cx="9458416" cy="91531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3EC42C-350D-4456-BB6F-87F992509F44}">
      <dsp:nvSpPr>
        <dsp:cNvPr id="0" name=""/>
        <dsp:cNvSpPr/>
      </dsp:nvSpPr>
      <dsp:spPr>
        <a:xfrm>
          <a:off x="0" y="88520"/>
          <a:ext cx="6666833" cy="17128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 commercial agreements, where it is important to promote consistency and certainty, there is a presumption that there is an intention to create a legal relationship. </a:t>
          </a:r>
          <a:endParaRPr lang="en-US" sz="2400" kern="1200"/>
        </a:p>
      </dsp:txBody>
      <dsp:txXfrm>
        <a:off x="83616" y="172136"/>
        <a:ext cx="6499601" cy="1545648"/>
      </dsp:txXfrm>
    </dsp:sp>
    <dsp:sp modelId="{761F90E8-57C4-4F10-A101-174ADC5A7D3A}">
      <dsp:nvSpPr>
        <dsp:cNvPr id="0" name=""/>
        <dsp:cNvSpPr/>
      </dsp:nvSpPr>
      <dsp:spPr>
        <a:xfrm>
          <a:off x="0" y="1870520"/>
          <a:ext cx="6666833" cy="1712880"/>
        </a:xfrm>
        <a:prstGeom prst="roundRect">
          <a:avLst/>
        </a:prstGeom>
        <a:gradFill rotWithShape="0">
          <a:gsLst>
            <a:gs pos="0">
              <a:schemeClr val="accent5">
                <a:hueOff val="553124"/>
                <a:satOff val="6280"/>
                <a:lumOff val="5686"/>
                <a:alphaOff val="0"/>
                <a:satMod val="103000"/>
                <a:lumMod val="102000"/>
                <a:tint val="94000"/>
              </a:schemeClr>
            </a:gs>
            <a:gs pos="50000">
              <a:schemeClr val="accent5">
                <a:hueOff val="553124"/>
                <a:satOff val="6280"/>
                <a:lumOff val="5686"/>
                <a:alphaOff val="0"/>
                <a:satMod val="110000"/>
                <a:lumMod val="100000"/>
                <a:shade val="100000"/>
              </a:schemeClr>
            </a:gs>
            <a:gs pos="100000">
              <a:schemeClr val="accent5">
                <a:hueOff val="553124"/>
                <a:satOff val="6280"/>
                <a:lumOff val="568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a:t>Attrill and Others v Dresdner Kleinwort [2013]  </a:t>
          </a:r>
          <a:r>
            <a:rPr lang="en-GB" sz="2400" kern="1200"/>
            <a:t>- the presumption is a very strong one</a:t>
          </a:r>
          <a:endParaRPr lang="en-US" sz="2400" kern="1200"/>
        </a:p>
      </dsp:txBody>
      <dsp:txXfrm>
        <a:off x="83616" y="1954136"/>
        <a:ext cx="6499601" cy="1545648"/>
      </dsp:txXfrm>
    </dsp:sp>
    <dsp:sp modelId="{76B0C4AA-9A4D-45AE-8409-9325580D327B}">
      <dsp:nvSpPr>
        <dsp:cNvPr id="0" name=""/>
        <dsp:cNvSpPr/>
      </dsp:nvSpPr>
      <dsp:spPr>
        <a:xfrm>
          <a:off x="0" y="3652520"/>
          <a:ext cx="6666833" cy="1712880"/>
        </a:xfrm>
        <a:prstGeom prst="roundRect">
          <a:avLst/>
        </a:prstGeom>
        <a:gradFill rotWithShape="0">
          <a:gsLst>
            <a:gs pos="0">
              <a:schemeClr val="accent5">
                <a:hueOff val="1106248"/>
                <a:satOff val="12561"/>
                <a:lumOff val="11372"/>
                <a:alphaOff val="0"/>
                <a:satMod val="103000"/>
                <a:lumMod val="102000"/>
                <a:tint val="94000"/>
              </a:schemeClr>
            </a:gs>
            <a:gs pos="50000">
              <a:schemeClr val="accent5">
                <a:hueOff val="1106248"/>
                <a:satOff val="12561"/>
                <a:lumOff val="11372"/>
                <a:alphaOff val="0"/>
                <a:satMod val="110000"/>
                <a:lumMod val="100000"/>
                <a:shade val="100000"/>
              </a:schemeClr>
            </a:gs>
            <a:gs pos="100000">
              <a:schemeClr val="accent5">
                <a:hueOff val="1106248"/>
                <a:satOff val="12561"/>
                <a:lumOff val="1137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a:t>McGowan v Radio Buxton [2001] </a:t>
          </a:r>
          <a:r>
            <a:rPr lang="en-GB" sz="2400" kern="1200"/>
            <a:t>- </a:t>
          </a:r>
          <a:endParaRPr lang="en-US" sz="2400" kern="1200"/>
        </a:p>
      </dsp:txBody>
      <dsp:txXfrm>
        <a:off x="83616" y="3736136"/>
        <a:ext cx="6499601" cy="154564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CFAF9-D9A5-4302-8BEA-1FAED1B22209}">
      <dsp:nvSpPr>
        <dsp:cNvPr id="0" name=""/>
        <dsp:cNvSpPr/>
      </dsp:nvSpPr>
      <dsp:spPr>
        <a:xfrm>
          <a:off x="0" y="438150"/>
          <a:ext cx="6900512" cy="228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In what circumstances can the legal presumption made regarding intention to create legal relations in social and domestic transactions be rebutted?</a:t>
          </a:r>
          <a:endParaRPr lang="en-US" sz="3200" kern="1200"/>
        </a:p>
      </dsp:txBody>
      <dsp:txXfrm>
        <a:off x="111488" y="549638"/>
        <a:ext cx="6677536" cy="2060864"/>
      </dsp:txXfrm>
    </dsp:sp>
    <dsp:sp modelId="{20C79831-7325-4661-9160-26C0EA6FB09D}">
      <dsp:nvSpPr>
        <dsp:cNvPr id="0" name=""/>
        <dsp:cNvSpPr/>
      </dsp:nvSpPr>
      <dsp:spPr>
        <a:xfrm>
          <a:off x="0" y="2814150"/>
          <a:ext cx="6900512" cy="2283840"/>
        </a:xfrm>
        <a:prstGeom prst="round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What is the presumption regarding intention to create legal relations in commercial transactions?</a:t>
          </a:r>
          <a:endParaRPr lang="en-US" sz="3200" kern="1200"/>
        </a:p>
      </dsp:txBody>
      <dsp:txXfrm>
        <a:off x="111488" y="2925638"/>
        <a:ext cx="6677536" cy="206086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57142D41-E147-43B6-BC18-4CD5E388C45D}" type="datetimeFigureOut">
              <a:rPr lang="en-GB" smtClean="0"/>
              <a:t>31/01/2025</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ADEA7DFB-47B8-4BE7-B645-0B7DB155C33B}" type="slidenum">
              <a:rPr lang="en-GB" smtClean="0"/>
              <a:t>‹#›</a:t>
            </a:fld>
            <a:endParaRPr lang="en-GB"/>
          </a:p>
        </p:txBody>
      </p:sp>
    </p:spTree>
    <p:extLst>
      <p:ext uri="{BB962C8B-B14F-4D97-AF65-F5344CB8AC3E}">
        <p14:creationId xmlns:p14="http://schemas.microsoft.com/office/powerpoint/2010/main" val="25199687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D7BA810-6B06-4809-B384-F643774B2490}" type="datetimeFigureOut">
              <a:rPr lang="en-GB" smtClean="0"/>
              <a:t>31/01/2025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8DDC805-DD48-4477-8433-E2D6D50ACE40}" type="slidenum">
              <a:rPr lang="en-GB" smtClean="0"/>
              <a:t>‹#›</a:t>
            </a:fld>
            <a:endParaRPr lang="en-GB"/>
          </a:p>
        </p:txBody>
      </p:sp>
    </p:spTree>
    <p:extLst>
      <p:ext uri="{BB962C8B-B14F-4D97-AF65-F5344CB8AC3E}">
        <p14:creationId xmlns:p14="http://schemas.microsoft.com/office/powerpoint/2010/main" val="2264321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1</a:t>
            </a:fld>
            <a:endParaRPr lang="en-GB"/>
          </a:p>
        </p:txBody>
      </p:sp>
    </p:spTree>
    <p:extLst>
      <p:ext uri="{BB962C8B-B14F-4D97-AF65-F5344CB8AC3E}">
        <p14:creationId xmlns:p14="http://schemas.microsoft.com/office/powerpoint/2010/main" val="1778358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2</a:t>
            </a:fld>
            <a:endParaRPr lang="en-GB"/>
          </a:p>
        </p:txBody>
      </p:sp>
    </p:spTree>
    <p:extLst>
      <p:ext uri="{BB962C8B-B14F-4D97-AF65-F5344CB8AC3E}">
        <p14:creationId xmlns:p14="http://schemas.microsoft.com/office/powerpoint/2010/main" val="297909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3</a:t>
            </a:fld>
            <a:endParaRPr lang="en-GB"/>
          </a:p>
        </p:txBody>
      </p:sp>
    </p:spTree>
    <p:extLst>
      <p:ext uri="{BB962C8B-B14F-4D97-AF65-F5344CB8AC3E}">
        <p14:creationId xmlns:p14="http://schemas.microsoft.com/office/powerpoint/2010/main" val="2902412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4</a:t>
            </a:fld>
            <a:endParaRPr lang="en-GB"/>
          </a:p>
        </p:txBody>
      </p:sp>
    </p:spTree>
    <p:extLst>
      <p:ext uri="{BB962C8B-B14F-4D97-AF65-F5344CB8AC3E}">
        <p14:creationId xmlns:p14="http://schemas.microsoft.com/office/powerpoint/2010/main" val="2195664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5</a:t>
            </a:fld>
            <a:endParaRPr lang="en-GB"/>
          </a:p>
        </p:txBody>
      </p:sp>
    </p:spTree>
    <p:extLst>
      <p:ext uri="{BB962C8B-B14F-4D97-AF65-F5344CB8AC3E}">
        <p14:creationId xmlns:p14="http://schemas.microsoft.com/office/powerpoint/2010/main" val="36991964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B8DDC805-DD48-4477-8433-E2D6D50ACE40}" type="slidenum">
              <a:rPr lang="en-GB" smtClean="0"/>
              <a:t>6</a:t>
            </a:fld>
            <a:endParaRPr lang="en-GB"/>
          </a:p>
        </p:txBody>
      </p:sp>
    </p:spTree>
    <p:extLst>
      <p:ext uri="{BB962C8B-B14F-4D97-AF65-F5344CB8AC3E}">
        <p14:creationId xmlns:p14="http://schemas.microsoft.com/office/powerpoint/2010/main" val="1703632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7</a:t>
            </a:fld>
            <a:endParaRPr lang="en-GB"/>
          </a:p>
        </p:txBody>
      </p:sp>
    </p:spTree>
    <p:extLst>
      <p:ext uri="{BB962C8B-B14F-4D97-AF65-F5344CB8AC3E}">
        <p14:creationId xmlns:p14="http://schemas.microsoft.com/office/powerpoint/2010/main" val="12844625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0" u="none" baseline="0" dirty="0"/>
          </a:p>
        </p:txBody>
      </p:sp>
      <p:sp>
        <p:nvSpPr>
          <p:cNvPr id="4" name="Slide Number Placeholder 3"/>
          <p:cNvSpPr>
            <a:spLocks noGrp="1"/>
          </p:cNvSpPr>
          <p:nvPr>
            <p:ph type="sldNum" sz="quarter" idx="10"/>
          </p:nvPr>
        </p:nvSpPr>
        <p:spPr/>
        <p:txBody>
          <a:bodyPr/>
          <a:lstStyle/>
          <a:p>
            <a:fld id="{B8DDC805-DD48-4477-8433-E2D6D50ACE40}" type="slidenum">
              <a:rPr lang="en-GB" smtClean="0"/>
              <a:t>8</a:t>
            </a:fld>
            <a:endParaRPr lang="en-GB"/>
          </a:p>
        </p:txBody>
      </p:sp>
    </p:spTree>
    <p:extLst>
      <p:ext uri="{BB962C8B-B14F-4D97-AF65-F5344CB8AC3E}">
        <p14:creationId xmlns:p14="http://schemas.microsoft.com/office/powerpoint/2010/main" val="7457753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1" u="sng" dirty="0"/>
          </a:p>
          <a:p>
            <a:pPr marL="0" indent="0">
              <a:buFontTx/>
              <a:buNone/>
            </a:pPr>
            <a:endParaRPr lang="en-GB" baseline="0" dirty="0"/>
          </a:p>
        </p:txBody>
      </p:sp>
      <p:sp>
        <p:nvSpPr>
          <p:cNvPr id="4" name="Slide Number Placeholder 3"/>
          <p:cNvSpPr>
            <a:spLocks noGrp="1"/>
          </p:cNvSpPr>
          <p:nvPr>
            <p:ph type="sldNum" sz="quarter" idx="10"/>
          </p:nvPr>
        </p:nvSpPr>
        <p:spPr/>
        <p:txBody>
          <a:bodyPr/>
          <a:lstStyle/>
          <a:p>
            <a:fld id="{B8DDC805-DD48-4477-8433-E2D6D50ACE40}" type="slidenum">
              <a:rPr lang="en-GB" smtClean="0"/>
              <a:t>9</a:t>
            </a:fld>
            <a:endParaRPr lang="en-GB"/>
          </a:p>
        </p:txBody>
      </p:sp>
    </p:spTree>
    <p:extLst>
      <p:ext uri="{BB962C8B-B14F-4D97-AF65-F5344CB8AC3E}">
        <p14:creationId xmlns:p14="http://schemas.microsoft.com/office/powerpoint/2010/main" val="7457753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10</a:t>
            </a:fld>
            <a:endParaRPr lang="en-GB"/>
          </a:p>
        </p:txBody>
      </p:sp>
    </p:spTree>
    <p:extLst>
      <p:ext uri="{BB962C8B-B14F-4D97-AF65-F5344CB8AC3E}">
        <p14:creationId xmlns:p14="http://schemas.microsoft.com/office/powerpoint/2010/main" val="10559216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11</a:t>
            </a:fld>
            <a:endParaRPr lang="en-GB"/>
          </a:p>
        </p:txBody>
      </p:sp>
    </p:spTree>
    <p:extLst>
      <p:ext uri="{BB962C8B-B14F-4D97-AF65-F5344CB8AC3E}">
        <p14:creationId xmlns:p14="http://schemas.microsoft.com/office/powerpoint/2010/main" val="10406873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12</a:t>
            </a:fld>
            <a:endParaRPr lang="en-GB"/>
          </a:p>
        </p:txBody>
      </p:sp>
    </p:spTree>
    <p:extLst>
      <p:ext uri="{BB962C8B-B14F-4D97-AF65-F5344CB8AC3E}">
        <p14:creationId xmlns:p14="http://schemas.microsoft.com/office/powerpoint/2010/main" val="16023237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indent="0">
              <a:buNone/>
            </a:pPr>
            <a:endParaRPr lang="en-GB" b="1" i="1" u="sng"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13</a:t>
            </a:fld>
            <a:endParaRPr lang="en-GB"/>
          </a:p>
        </p:txBody>
      </p:sp>
    </p:spTree>
    <p:extLst>
      <p:ext uri="{BB962C8B-B14F-4D97-AF65-F5344CB8AC3E}">
        <p14:creationId xmlns:p14="http://schemas.microsoft.com/office/powerpoint/2010/main" val="22917700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14</a:t>
            </a:fld>
            <a:endParaRPr lang="en-GB"/>
          </a:p>
        </p:txBody>
      </p:sp>
    </p:spTree>
    <p:extLst>
      <p:ext uri="{BB962C8B-B14F-4D97-AF65-F5344CB8AC3E}">
        <p14:creationId xmlns:p14="http://schemas.microsoft.com/office/powerpoint/2010/main" val="34330415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15</a:t>
            </a:fld>
            <a:endParaRPr lang="en-GB"/>
          </a:p>
        </p:txBody>
      </p:sp>
    </p:spTree>
    <p:extLst>
      <p:ext uri="{BB962C8B-B14F-4D97-AF65-F5344CB8AC3E}">
        <p14:creationId xmlns:p14="http://schemas.microsoft.com/office/powerpoint/2010/main" val="37011172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16</a:t>
            </a:fld>
            <a:endParaRPr lang="en-GB"/>
          </a:p>
        </p:txBody>
      </p:sp>
    </p:spTree>
    <p:extLst>
      <p:ext uri="{BB962C8B-B14F-4D97-AF65-F5344CB8AC3E}">
        <p14:creationId xmlns:p14="http://schemas.microsoft.com/office/powerpoint/2010/main" val="35263943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18</a:t>
            </a:fld>
            <a:endParaRPr lang="en-GB"/>
          </a:p>
        </p:txBody>
      </p:sp>
    </p:spTree>
    <p:extLst>
      <p:ext uri="{BB962C8B-B14F-4D97-AF65-F5344CB8AC3E}">
        <p14:creationId xmlns:p14="http://schemas.microsoft.com/office/powerpoint/2010/main" val="23594078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19</a:t>
            </a:fld>
            <a:endParaRPr lang="en-GB"/>
          </a:p>
        </p:txBody>
      </p:sp>
    </p:spTree>
    <p:extLst>
      <p:ext uri="{BB962C8B-B14F-4D97-AF65-F5344CB8AC3E}">
        <p14:creationId xmlns:p14="http://schemas.microsoft.com/office/powerpoint/2010/main" val="40381920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20</a:t>
            </a:fld>
            <a:endParaRPr lang="en-GB"/>
          </a:p>
        </p:txBody>
      </p:sp>
    </p:spTree>
    <p:extLst>
      <p:ext uri="{BB962C8B-B14F-4D97-AF65-F5344CB8AC3E}">
        <p14:creationId xmlns:p14="http://schemas.microsoft.com/office/powerpoint/2010/main" val="28097400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indent="0" algn="l">
              <a:buNone/>
            </a:pP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22</a:t>
            </a:fld>
            <a:endParaRPr lang="en-GB"/>
          </a:p>
        </p:txBody>
      </p:sp>
    </p:spTree>
    <p:extLst>
      <p:ext uri="{BB962C8B-B14F-4D97-AF65-F5344CB8AC3E}">
        <p14:creationId xmlns:p14="http://schemas.microsoft.com/office/powerpoint/2010/main" val="16175911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23</a:t>
            </a:fld>
            <a:endParaRPr lang="en-GB"/>
          </a:p>
        </p:txBody>
      </p:sp>
    </p:spTree>
    <p:extLst>
      <p:ext uri="{BB962C8B-B14F-4D97-AF65-F5344CB8AC3E}">
        <p14:creationId xmlns:p14="http://schemas.microsoft.com/office/powerpoint/2010/main" val="33787614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24</a:t>
            </a:fld>
            <a:endParaRPr lang="en-GB"/>
          </a:p>
        </p:txBody>
      </p:sp>
    </p:spTree>
    <p:extLst>
      <p:ext uri="{BB962C8B-B14F-4D97-AF65-F5344CB8AC3E}">
        <p14:creationId xmlns:p14="http://schemas.microsoft.com/office/powerpoint/2010/main" val="31738056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25</a:t>
            </a:fld>
            <a:endParaRPr lang="en-GB"/>
          </a:p>
        </p:txBody>
      </p:sp>
    </p:spTree>
    <p:extLst>
      <p:ext uri="{BB962C8B-B14F-4D97-AF65-F5344CB8AC3E}">
        <p14:creationId xmlns:p14="http://schemas.microsoft.com/office/powerpoint/2010/main" val="30349286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26</a:t>
            </a:fld>
            <a:endParaRPr lang="en-GB"/>
          </a:p>
        </p:txBody>
      </p:sp>
    </p:spTree>
    <p:extLst>
      <p:ext uri="{BB962C8B-B14F-4D97-AF65-F5344CB8AC3E}">
        <p14:creationId xmlns:p14="http://schemas.microsoft.com/office/powerpoint/2010/main" val="31250261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DDC805-DD48-4477-8433-E2D6D50ACE40}" type="slidenum">
              <a:rPr lang="en-GB" smtClean="0"/>
              <a:t>27</a:t>
            </a:fld>
            <a:endParaRPr lang="en-GB"/>
          </a:p>
        </p:txBody>
      </p:sp>
    </p:spTree>
    <p:extLst>
      <p:ext uri="{BB962C8B-B14F-4D97-AF65-F5344CB8AC3E}">
        <p14:creationId xmlns:p14="http://schemas.microsoft.com/office/powerpoint/2010/main" val="32718662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28</a:t>
            </a:fld>
            <a:endParaRPr lang="en-GB"/>
          </a:p>
        </p:txBody>
      </p:sp>
    </p:spTree>
    <p:extLst>
      <p:ext uri="{BB962C8B-B14F-4D97-AF65-F5344CB8AC3E}">
        <p14:creationId xmlns:p14="http://schemas.microsoft.com/office/powerpoint/2010/main" val="14654694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29</a:t>
            </a:fld>
            <a:endParaRPr lang="en-GB"/>
          </a:p>
        </p:txBody>
      </p:sp>
    </p:spTree>
    <p:extLst>
      <p:ext uri="{BB962C8B-B14F-4D97-AF65-F5344CB8AC3E}">
        <p14:creationId xmlns:p14="http://schemas.microsoft.com/office/powerpoint/2010/main" val="5966187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30</a:t>
            </a:fld>
            <a:endParaRPr lang="en-GB"/>
          </a:p>
        </p:txBody>
      </p:sp>
    </p:spTree>
    <p:extLst>
      <p:ext uri="{BB962C8B-B14F-4D97-AF65-F5344CB8AC3E}">
        <p14:creationId xmlns:p14="http://schemas.microsoft.com/office/powerpoint/2010/main" val="17551026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31</a:t>
            </a:fld>
            <a:endParaRPr lang="en-GB"/>
          </a:p>
        </p:txBody>
      </p:sp>
    </p:spTree>
    <p:extLst>
      <p:ext uri="{BB962C8B-B14F-4D97-AF65-F5344CB8AC3E}">
        <p14:creationId xmlns:p14="http://schemas.microsoft.com/office/powerpoint/2010/main" val="18699913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33</a:t>
            </a:fld>
            <a:endParaRPr lang="en-GB"/>
          </a:p>
        </p:txBody>
      </p:sp>
    </p:spTree>
    <p:extLst>
      <p:ext uri="{BB962C8B-B14F-4D97-AF65-F5344CB8AC3E}">
        <p14:creationId xmlns:p14="http://schemas.microsoft.com/office/powerpoint/2010/main" val="38404873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34</a:t>
            </a:fld>
            <a:endParaRPr lang="en-GB"/>
          </a:p>
        </p:txBody>
      </p:sp>
    </p:spTree>
    <p:extLst>
      <p:ext uri="{BB962C8B-B14F-4D97-AF65-F5344CB8AC3E}">
        <p14:creationId xmlns:p14="http://schemas.microsoft.com/office/powerpoint/2010/main" val="24206481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B5D7CE-03E4-4C31-A381-56F1058813D4}" type="slidenum">
              <a:rPr lang="en-GB" smtClean="0"/>
              <a:t>35</a:t>
            </a:fld>
            <a:endParaRPr lang="en-GB"/>
          </a:p>
        </p:txBody>
      </p:sp>
    </p:spTree>
    <p:extLst>
      <p:ext uri="{BB962C8B-B14F-4D97-AF65-F5344CB8AC3E}">
        <p14:creationId xmlns:p14="http://schemas.microsoft.com/office/powerpoint/2010/main" val="33415362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36</a:t>
            </a:fld>
            <a:endParaRPr lang="en-GB"/>
          </a:p>
        </p:txBody>
      </p:sp>
    </p:spTree>
    <p:extLst>
      <p:ext uri="{BB962C8B-B14F-4D97-AF65-F5344CB8AC3E}">
        <p14:creationId xmlns:p14="http://schemas.microsoft.com/office/powerpoint/2010/main" val="15683480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37</a:t>
            </a:fld>
            <a:endParaRPr lang="en-GB"/>
          </a:p>
        </p:txBody>
      </p:sp>
    </p:spTree>
    <p:extLst>
      <p:ext uri="{BB962C8B-B14F-4D97-AF65-F5344CB8AC3E}">
        <p14:creationId xmlns:p14="http://schemas.microsoft.com/office/powerpoint/2010/main" val="33503372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38</a:t>
            </a:fld>
            <a:endParaRPr lang="en-GB"/>
          </a:p>
        </p:txBody>
      </p:sp>
    </p:spTree>
    <p:extLst>
      <p:ext uri="{BB962C8B-B14F-4D97-AF65-F5344CB8AC3E}">
        <p14:creationId xmlns:p14="http://schemas.microsoft.com/office/powerpoint/2010/main" val="355113504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B5D7CE-03E4-4C31-A381-56F1058813D4}" type="slidenum">
              <a:rPr lang="en-GB" smtClean="0"/>
              <a:t>39</a:t>
            </a:fld>
            <a:endParaRPr lang="en-GB"/>
          </a:p>
        </p:txBody>
      </p:sp>
    </p:spTree>
    <p:extLst>
      <p:ext uri="{BB962C8B-B14F-4D97-AF65-F5344CB8AC3E}">
        <p14:creationId xmlns:p14="http://schemas.microsoft.com/office/powerpoint/2010/main" val="340429115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40</a:t>
            </a:fld>
            <a:endParaRPr lang="en-GB"/>
          </a:p>
        </p:txBody>
      </p:sp>
    </p:spTree>
    <p:extLst>
      <p:ext uri="{BB962C8B-B14F-4D97-AF65-F5344CB8AC3E}">
        <p14:creationId xmlns:p14="http://schemas.microsoft.com/office/powerpoint/2010/main" val="399017658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41</a:t>
            </a:fld>
            <a:endParaRPr lang="en-GB"/>
          </a:p>
        </p:txBody>
      </p:sp>
    </p:spTree>
    <p:extLst>
      <p:ext uri="{BB962C8B-B14F-4D97-AF65-F5344CB8AC3E}">
        <p14:creationId xmlns:p14="http://schemas.microsoft.com/office/powerpoint/2010/main" val="38333312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4BB5D7CE-03E4-4C31-A381-56F1058813D4}" type="slidenum">
              <a:rPr lang="en-GB" smtClean="0"/>
              <a:t>42</a:t>
            </a:fld>
            <a:endParaRPr lang="en-GB"/>
          </a:p>
        </p:txBody>
      </p:sp>
    </p:spTree>
    <p:extLst>
      <p:ext uri="{BB962C8B-B14F-4D97-AF65-F5344CB8AC3E}">
        <p14:creationId xmlns:p14="http://schemas.microsoft.com/office/powerpoint/2010/main" val="425285717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43</a:t>
            </a:fld>
            <a:endParaRPr lang="en-GB"/>
          </a:p>
        </p:txBody>
      </p:sp>
    </p:spTree>
    <p:extLst>
      <p:ext uri="{BB962C8B-B14F-4D97-AF65-F5344CB8AC3E}">
        <p14:creationId xmlns:p14="http://schemas.microsoft.com/office/powerpoint/2010/main" val="37057300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44</a:t>
            </a:fld>
            <a:endParaRPr lang="en-GB"/>
          </a:p>
        </p:txBody>
      </p:sp>
    </p:spTree>
    <p:extLst>
      <p:ext uri="{BB962C8B-B14F-4D97-AF65-F5344CB8AC3E}">
        <p14:creationId xmlns:p14="http://schemas.microsoft.com/office/powerpoint/2010/main" val="31799283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DDC805-DD48-4477-8433-E2D6D50ACE40}" type="slidenum">
              <a:rPr lang="en-GB" smtClean="0"/>
              <a:t>45</a:t>
            </a:fld>
            <a:endParaRPr lang="en-GB"/>
          </a:p>
        </p:txBody>
      </p:sp>
    </p:spTree>
    <p:extLst>
      <p:ext uri="{BB962C8B-B14F-4D97-AF65-F5344CB8AC3E}">
        <p14:creationId xmlns:p14="http://schemas.microsoft.com/office/powerpoint/2010/main" val="45687319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4BB5D7CE-03E4-4C31-A381-56F1058813D4}" type="slidenum">
              <a:rPr lang="en-GB" smtClean="0"/>
              <a:t>46</a:t>
            </a:fld>
            <a:endParaRPr lang="en-GB"/>
          </a:p>
        </p:txBody>
      </p:sp>
    </p:spTree>
    <p:extLst>
      <p:ext uri="{BB962C8B-B14F-4D97-AF65-F5344CB8AC3E}">
        <p14:creationId xmlns:p14="http://schemas.microsoft.com/office/powerpoint/2010/main" val="62611585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0" dirty="0"/>
          </a:p>
        </p:txBody>
      </p:sp>
      <p:sp>
        <p:nvSpPr>
          <p:cNvPr id="4" name="Slide Number Placeholder 3"/>
          <p:cNvSpPr>
            <a:spLocks noGrp="1"/>
          </p:cNvSpPr>
          <p:nvPr>
            <p:ph type="sldNum" sz="quarter" idx="10"/>
          </p:nvPr>
        </p:nvSpPr>
        <p:spPr/>
        <p:txBody>
          <a:bodyPr/>
          <a:lstStyle/>
          <a:p>
            <a:fld id="{4BB5D7CE-03E4-4C31-A381-56F1058813D4}" type="slidenum">
              <a:rPr lang="en-GB" smtClean="0"/>
              <a:t>47</a:t>
            </a:fld>
            <a:endParaRPr lang="en-GB"/>
          </a:p>
        </p:txBody>
      </p:sp>
    </p:spTree>
    <p:extLst>
      <p:ext uri="{BB962C8B-B14F-4D97-AF65-F5344CB8AC3E}">
        <p14:creationId xmlns:p14="http://schemas.microsoft.com/office/powerpoint/2010/main" val="360492855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B5D7CE-03E4-4C31-A381-56F1058813D4}" type="slidenum">
              <a:rPr lang="en-GB" smtClean="0"/>
              <a:t>48</a:t>
            </a:fld>
            <a:endParaRPr lang="en-GB"/>
          </a:p>
        </p:txBody>
      </p:sp>
    </p:spTree>
    <p:extLst>
      <p:ext uri="{BB962C8B-B14F-4D97-AF65-F5344CB8AC3E}">
        <p14:creationId xmlns:p14="http://schemas.microsoft.com/office/powerpoint/2010/main" val="372574018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49</a:t>
            </a:fld>
            <a:endParaRPr lang="en-GB"/>
          </a:p>
        </p:txBody>
      </p:sp>
    </p:spTree>
    <p:extLst>
      <p:ext uri="{BB962C8B-B14F-4D97-AF65-F5344CB8AC3E}">
        <p14:creationId xmlns:p14="http://schemas.microsoft.com/office/powerpoint/2010/main" val="411183143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50</a:t>
            </a:fld>
            <a:endParaRPr lang="en-GB"/>
          </a:p>
        </p:txBody>
      </p:sp>
    </p:spTree>
    <p:extLst>
      <p:ext uri="{BB962C8B-B14F-4D97-AF65-F5344CB8AC3E}">
        <p14:creationId xmlns:p14="http://schemas.microsoft.com/office/powerpoint/2010/main" val="3325912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pPr/>
              <a:t>1/31/2025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20809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979870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t>1/31/2025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481609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1/31/2025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375070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1/31/2025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81060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1/31/2025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74763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t>1/31/2025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95926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1/31/2025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22482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1/31/2025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690715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001482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262514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DFF08F-DC6B-4601-B491-B0F83F6DD2DA}" type="datetimeFigureOut">
              <a:rPr lang="en-US" smtClean="0"/>
              <a:pPr/>
              <a:t>1/31/2025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975858228"/>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7"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bbc.co.uk/news/uk-wales-north-east-wales-11736014"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0.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5D16E2E-C508-F5F9-F8A1-E2A95856F6B2}"/>
              </a:ext>
            </a:extLst>
          </p:cNvPr>
          <p:cNvPicPr>
            <a:picLocks noChangeAspect="1"/>
          </p:cNvPicPr>
          <p:nvPr/>
        </p:nvPicPr>
        <p:blipFill>
          <a:blip r:embed="rId3">
            <a:alphaModFix amt="50000"/>
          </a:blip>
          <a:srcRect t="25000"/>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rPr>
              <a:t>CONSIDERATION	</a:t>
            </a:r>
          </a:p>
        </p:txBody>
      </p:sp>
      <p:sp>
        <p:nvSpPr>
          <p:cNvPr id="3" name="Subtitle 2"/>
          <p:cNvSpPr>
            <a:spLocks noGrp="1"/>
          </p:cNvSpPr>
          <p:nvPr>
            <p:ph type="subTitle" idx="1"/>
          </p:nvPr>
        </p:nvSpPr>
        <p:spPr>
          <a:xfrm>
            <a:off x="1524000" y="4159404"/>
            <a:ext cx="9144000" cy="1098395"/>
          </a:xfrm>
        </p:spPr>
        <p:txBody>
          <a:bodyPr>
            <a:normAutofit/>
          </a:bodyPr>
          <a:lstStyle/>
          <a:p>
            <a:r>
              <a:rPr lang="en-GB">
                <a:solidFill>
                  <a:srgbClr val="FFFFFF"/>
                </a:solidFill>
              </a:rPr>
              <a:t>Laura Knight</a:t>
            </a:r>
          </a:p>
        </p:txBody>
      </p:sp>
    </p:spTree>
    <p:extLst>
      <p:ext uri="{BB962C8B-B14F-4D97-AF65-F5344CB8AC3E}">
        <p14:creationId xmlns:p14="http://schemas.microsoft.com/office/powerpoint/2010/main" val="17973181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3072"/>
    </mc:Choice>
    <mc:Fallback xmlns="">
      <p:transition spd="slow" advTm="13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Learning objectives</a:t>
            </a:r>
          </a:p>
        </p:txBody>
      </p:sp>
      <p:graphicFrame>
        <p:nvGraphicFramePr>
          <p:cNvPr id="5" name="Content Placeholder 2">
            <a:extLst>
              <a:ext uri="{FF2B5EF4-FFF2-40B4-BE49-F238E27FC236}">
                <a16:creationId xmlns:a16="http://schemas.microsoft.com/office/drawing/2014/main" id="{238E219F-A4A7-39AD-DCED-50ED138B66B0}"/>
              </a:ext>
            </a:extLst>
          </p:cNvPr>
          <p:cNvGraphicFramePr>
            <a:graphicFrameLocks noGrp="1"/>
          </p:cNvGraphicFramePr>
          <p:nvPr>
            <p:ph idx="1"/>
            <p:extLst>
              <p:ext uri="{D42A27DB-BD31-4B8C-83A1-F6EECF244321}">
                <p14:modId xmlns:p14="http://schemas.microsoft.com/office/powerpoint/2010/main" val="97965833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151539"/>
      </p:ext>
    </p:extLst>
  </p:cSld>
  <p:clrMapOvr>
    <a:masterClrMapping/>
  </p:clrMapOvr>
  <mc:AlternateContent xmlns:mc="http://schemas.openxmlformats.org/markup-compatibility/2006" xmlns:p14="http://schemas.microsoft.com/office/powerpoint/2010/main">
    <mc:Choice Requires="p14">
      <p:transition spd="slow" p14:dur="2000" advTm="14605"/>
    </mc:Choice>
    <mc:Fallback xmlns="">
      <p:transition spd="slow" advTm="1460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97735" y="1352282"/>
            <a:ext cx="9504609" cy="3812146"/>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725768" y="1880314"/>
            <a:ext cx="6903077" cy="3139321"/>
          </a:xfrm>
          <a:prstGeom prst="rect">
            <a:avLst/>
          </a:prstGeom>
          <a:noFill/>
        </p:spPr>
        <p:txBody>
          <a:bodyPr wrap="square" rtlCol="0">
            <a:spAutoFit/>
          </a:bodyPr>
          <a:lstStyle/>
          <a:p>
            <a:r>
              <a:rPr lang="en-GB" dirty="0"/>
              <a:t>							CONSIDERATION:</a:t>
            </a:r>
          </a:p>
          <a:p>
            <a:endParaRPr lang="en-GB" dirty="0"/>
          </a:p>
          <a:p>
            <a:r>
              <a:rPr lang="en-GB" dirty="0"/>
              <a:t>Seller                  provides goods – or promises to provide goods</a:t>
            </a:r>
          </a:p>
          <a:p>
            <a:r>
              <a:rPr lang="en-GB" dirty="0"/>
              <a:t>	</a:t>
            </a:r>
          </a:p>
          <a:p>
            <a:r>
              <a:rPr lang="en-GB" dirty="0"/>
              <a:t>			                       in exchange for . . .</a:t>
            </a:r>
          </a:p>
          <a:p>
            <a:endParaRPr lang="en-GB" dirty="0"/>
          </a:p>
          <a:p>
            <a:r>
              <a:rPr lang="en-GB" dirty="0"/>
              <a:t>Provides money – or promises to provide money				Buyer</a:t>
            </a:r>
          </a:p>
          <a:p>
            <a:endParaRPr lang="en-GB" dirty="0"/>
          </a:p>
          <a:p>
            <a:endParaRPr lang="en-GB" dirty="0"/>
          </a:p>
          <a:p>
            <a:r>
              <a:rPr lang="en-GB" dirty="0"/>
              <a:t>			                            and vice versa</a:t>
            </a:r>
          </a:p>
          <a:p>
            <a:endParaRPr lang="en-GB" dirty="0"/>
          </a:p>
        </p:txBody>
      </p:sp>
      <p:cxnSp>
        <p:nvCxnSpPr>
          <p:cNvPr id="7" name="Straight Arrow Connector 6"/>
          <p:cNvCxnSpPr/>
          <p:nvPr/>
        </p:nvCxnSpPr>
        <p:spPr>
          <a:xfrm>
            <a:off x="2382592" y="2653048"/>
            <a:ext cx="682580"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0" name="Straight Arrow Connector 9"/>
          <p:cNvCxnSpPr/>
          <p:nvPr/>
        </p:nvCxnSpPr>
        <p:spPr>
          <a:xfrm flipH="1">
            <a:off x="6529589" y="3747752"/>
            <a:ext cx="1030310" cy="1287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76305844"/>
      </p:ext>
    </p:extLst>
  </p:cSld>
  <p:clrMapOvr>
    <a:masterClrMapping/>
  </p:clrMapOvr>
  <mc:AlternateContent xmlns:mc="http://schemas.openxmlformats.org/markup-compatibility/2006" xmlns:p14="http://schemas.microsoft.com/office/powerpoint/2010/main">
    <mc:Choice Requires="p14">
      <p:transition spd="slow" p14:dur="2000" advTm="33227"/>
    </mc:Choice>
    <mc:Fallback xmlns="">
      <p:transition spd="slow" advTm="33227"/>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consideration</a:t>
            </a:r>
          </a:p>
        </p:txBody>
      </p:sp>
      <p:sp>
        <p:nvSpPr>
          <p:cNvPr id="3" name="Content Placeholder 2"/>
          <p:cNvSpPr>
            <a:spLocks noGrp="1"/>
          </p:cNvSpPr>
          <p:nvPr>
            <p:ph idx="1"/>
          </p:nvPr>
        </p:nvSpPr>
        <p:spPr>
          <a:xfrm>
            <a:off x="1143000" y="2057400"/>
            <a:ext cx="9872871" cy="672921"/>
          </a:xfrm>
        </p:spPr>
        <p:txBody>
          <a:bodyPr>
            <a:normAutofit fontScale="92500" lnSpcReduction="20000"/>
          </a:bodyPr>
          <a:lstStyle/>
          <a:p>
            <a:pPr marL="45720" indent="0">
              <a:buNone/>
            </a:pPr>
            <a:r>
              <a:rPr lang="en-GB" dirty="0"/>
              <a:t>Consideration is sometimes defined as “the price paid for a person’s promise”.</a:t>
            </a:r>
          </a:p>
        </p:txBody>
      </p:sp>
      <p:sp>
        <p:nvSpPr>
          <p:cNvPr id="6" name="TextBox 5"/>
          <p:cNvSpPr txBox="1"/>
          <p:nvPr/>
        </p:nvSpPr>
        <p:spPr>
          <a:xfrm>
            <a:off x="4359498" y="3611181"/>
            <a:ext cx="2459864" cy="1200329"/>
          </a:xfrm>
          <a:prstGeom prst="rect">
            <a:avLst/>
          </a:prstGeom>
          <a:solidFill>
            <a:srgbClr val="FFFF00"/>
          </a:solidFill>
        </p:spPr>
        <p:txBody>
          <a:bodyPr wrap="square" rtlCol="0">
            <a:spAutoFit/>
          </a:bodyPr>
          <a:lstStyle/>
          <a:p>
            <a:pPr algn="ctr"/>
            <a:r>
              <a:rPr lang="en-GB" sz="2400" b="1" dirty="0"/>
              <a:t>Can you think of some examples of consideration?</a:t>
            </a:r>
          </a:p>
        </p:txBody>
      </p:sp>
      <p:sp>
        <p:nvSpPr>
          <p:cNvPr id="7" name="TextBox 6"/>
          <p:cNvSpPr txBox="1"/>
          <p:nvPr/>
        </p:nvSpPr>
        <p:spPr>
          <a:xfrm>
            <a:off x="7946264" y="3130926"/>
            <a:ext cx="1584102" cy="800219"/>
          </a:xfrm>
          <a:prstGeom prst="rect">
            <a:avLst/>
          </a:prstGeom>
          <a:noFill/>
        </p:spPr>
        <p:txBody>
          <a:bodyPr wrap="square" rtlCol="0">
            <a:spAutoFit/>
          </a:bodyPr>
          <a:lstStyle/>
          <a:p>
            <a:r>
              <a:rPr lang="en-GB" sz="2800" b="1" dirty="0"/>
              <a:t>Money</a:t>
            </a:r>
            <a:r>
              <a:rPr lang="en-GB" dirty="0"/>
              <a:t> </a:t>
            </a:r>
          </a:p>
          <a:p>
            <a:endParaRPr lang="en-GB" dirty="0"/>
          </a:p>
        </p:txBody>
      </p:sp>
      <p:sp>
        <p:nvSpPr>
          <p:cNvPr id="8" name="AutoShape 2" descr="Image result for mone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4"/>
          <a:stretch>
            <a:fillRect/>
          </a:stretch>
        </p:blipFill>
        <p:spPr>
          <a:xfrm>
            <a:off x="9215236" y="2935680"/>
            <a:ext cx="1667412" cy="1085617"/>
          </a:xfrm>
          <a:prstGeom prst="rect">
            <a:avLst/>
          </a:prstGeom>
        </p:spPr>
      </p:pic>
      <p:sp>
        <p:nvSpPr>
          <p:cNvPr id="11" name="TextBox 10"/>
          <p:cNvSpPr txBox="1"/>
          <p:nvPr/>
        </p:nvSpPr>
        <p:spPr>
          <a:xfrm>
            <a:off x="605307" y="3130926"/>
            <a:ext cx="1996225" cy="1200329"/>
          </a:xfrm>
          <a:prstGeom prst="rect">
            <a:avLst/>
          </a:prstGeom>
          <a:noFill/>
        </p:spPr>
        <p:txBody>
          <a:bodyPr wrap="square" rtlCol="0">
            <a:spAutoFit/>
          </a:bodyPr>
          <a:lstStyle/>
          <a:p>
            <a:r>
              <a:rPr lang="en-GB" sz="2400" b="1" dirty="0"/>
              <a:t>Promise to perform a service</a:t>
            </a:r>
          </a:p>
        </p:txBody>
      </p:sp>
      <p:pic>
        <p:nvPicPr>
          <p:cNvPr id="12" name="Picture 11"/>
          <p:cNvPicPr>
            <a:picLocks noChangeAspect="1"/>
          </p:cNvPicPr>
          <p:nvPr/>
        </p:nvPicPr>
        <p:blipFill>
          <a:blip r:embed="rId5"/>
          <a:stretch>
            <a:fillRect/>
          </a:stretch>
        </p:blipFill>
        <p:spPr>
          <a:xfrm>
            <a:off x="2548475" y="2850724"/>
            <a:ext cx="1179959" cy="1360622"/>
          </a:xfrm>
          <a:prstGeom prst="rect">
            <a:avLst/>
          </a:prstGeom>
        </p:spPr>
      </p:pic>
      <p:sp>
        <p:nvSpPr>
          <p:cNvPr id="13" name="TextBox 12"/>
          <p:cNvSpPr txBox="1"/>
          <p:nvPr/>
        </p:nvSpPr>
        <p:spPr>
          <a:xfrm>
            <a:off x="7006107" y="5138670"/>
            <a:ext cx="1996225" cy="954107"/>
          </a:xfrm>
          <a:prstGeom prst="rect">
            <a:avLst/>
          </a:prstGeom>
          <a:noFill/>
        </p:spPr>
        <p:txBody>
          <a:bodyPr wrap="square" rtlCol="0">
            <a:spAutoFit/>
          </a:bodyPr>
          <a:lstStyle/>
          <a:p>
            <a:r>
              <a:rPr lang="en-GB" sz="2800" b="1" dirty="0"/>
              <a:t>Hand over goods</a:t>
            </a:r>
          </a:p>
        </p:txBody>
      </p:sp>
      <p:pic>
        <p:nvPicPr>
          <p:cNvPr id="14" name="Picture 13"/>
          <p:cNvPicPr>
            <a:picLocks noChangeAspect="1"/>
          </p:cNvPicPr>
          <p:nvPr/>
        </p:nvPicPr>
        <p:blipFill>
          <a:blip r:embed="rId6"/>
          <a:stretch>
            <a:fillRect/>
          </a:stretch>
        </p:blipFill>
        <p:spPr>
          <a:xfrm>
            <a:off x="9002332" y="5138670"/>
            <a:ext cx="1520243" cy="1138715"/>
          </a:xfrm>
          <a:prstGeom prst="rect">
            <a:avLst/>
          </a:prstGeom>
        </p:spPr>
      </p:pic>
      <p:sp>
        <p:nvSpPr>
          <p:cNvPr id="15" name="TextBox 14"/>
          <p:cNvSpPr txBox="1"/>
          <p:nvPr/>
        </p:nvSpPr>
        <p:spPr>
          <a:xfrm>
            <a:off x="756636" y="5138670"/>
            <a:ext cx="2836572" cy="1200329"/>
          </a:xfrm>
          <a:prstGeom prst="rect">
            <a:avLst/>
          </a:prstGeom>
          <a:noFill/>
        </p:spPr>
        <p:txBody>
          <a:bodyPr wrap="square" rtlCol="0">
            <a:spAutoFit/>
          </a:bodyPr>
          <a:lstStyle/>
          <a:p>
            <a:r>
              <a:rPr lang="en-GB" sz="2400" b="1" dirty="0"/>
              <a:t>Promise to refrain from a course of action</a:t>
            </a:r>
          </a:p>
        </p:txBody>
      </p:sp>
      <p:pic>
        <p:nvPicPr>
          <p:cNvPr id="16" name="Picture 15"/>
          <p:cNvPicPr>
            <a:picLocks noChangeAspect="1"/>
          </p:cNvPicPr>
          <p:nvPr/>
        </p:nvPicPr>
        <p:blipFill>
          <a:blip r:embed="rId7"/>
          <a:stretch>
            <a:fillRect/>
          </a:stretch>
        </p:blipFill>
        <p:spPr>
          <a:xfrm>
            <a:off x="3276134" y="5269283"/>
            <a:ext cx="1934457" cy="1069716"/>
          </a:xfrm>
          <a:prstGeom prst="rect">
            <a:avLst/>
          </a:prstGeom>
        </p:spPr>
      </p:pic>
    </p:spTree>
    <p:custDataLst>
      <p:tags r:id="rId1"/>
    </p:custDataLst>
    <p:extLst>
      <p:ext uri="{BB962C8B-B14F-4D97-AF65-F5344CB8AC3E}">
        <p14:creationId xmlns:p14="http://schemas.microsoft.com/office/powerpoint/2010/main" val="1018802143"/>
      </p:ext>
    </p:extLst>
  </p:cSld>
  <p:clrMapOvr>
    <a:masterClrMapping/>
  </p:clrMapOvr>
  <mc:AlternateContent xmlns:mc="http://schemas.openxmlformats.org/markup-compatibility/2006" xmlns:p14="http://schemas.microsoft.com/office/powerpoint/2010/main">
    <mc:Choice Requires="p14">
      <p:transition spd="slow" p14:dur="2000" advTm="42260"/>
    </mc:Choice>
    <mc:Fallback xmlns="">
      <p:transition spd="slow" advTm="4226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circle(in)">
                                      <p:cBhvr>
                                        <p:cTn id="20" dur="20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circle(in)">
                                      <p:cBhvr>
                                        <p:cTn id="25" dur="20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1000"/>
                                        <p:tgtEl>
                                          <p:spTgt spid="11"/>
                                        </p:tgtEl>
                                      </p:cBhvr>
                                    </p:animEffect>
                                    <p:anim calcmode="lin" valueType="num">
                                      <p:cBhvr>
                                        <p:cTn id="31" dur="1000" fill="hold"/>
                                        <p:tgtEl>
                                          <p:spTgt spid="11"/>
                                        </p:tgtEl>
                                        <p:attrNameLst>
                                          <p:attrName>ppt_x</p:attrName>
                                        </p:attrNameLst>
                                      </p:cBhvr>
                                      <p:tavLst>
                                        <p:tav tm="0">
                                          <p:val>
                                            <p:strVal val="#ppt_x"/>
                                          </p:val>
                                        </p:tav>
                                        <p:tav tm="100000">
                                          <p:val>
                                            <p:strVal val="#ppt_x"/>
                                          </p:val>
                                        </p:tav>
                                      </p:tavLst>
                                    </p:anim>
                                    <p:anim calcmode="lin" valueType="num">
                                      <p:cBhvr>
                                        <p:cTn id="32"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14"/>
                                        </p:tgtEl>
                                        <p:attrNameLst>
                                          <p:attrName>style.visibility</p:attrName>
                                        </p:attrNameLst>
                                      </p:cBhvr>
                                      <p:to>
                                        <p:strVal val="visible"/>
                                      </p:to>
                                    </p:set>
                                    <p:anim calcmode="lin" valueType="num">
                                      <p:cBhvr additive="base">
                                        <p:cTn id="48" dur="500" fill="hold"/>
                                        <p:tgtEl>
                                          <p:spTgt spid="14"/>
                                        </p:tgtEl>
                                        <p:attrNameLst>
                                          <p:attrName>ppt_x</p:attrName>
                                        </p:attrNameLst>
                                      </p:cBhvr>
                                      <p:tavLst>
                                        <p:tav tm="0">
                                          <p:val>
                                            <p:strVal val="#ppt_x"/>
                                          </p:val>
                                        </p:tav>
                                        <p:tav tm="100000">
                                          <p:val>
                                            <p:strVal val="#ppt_x"/>
                                          </p:val>
                                        </p:tav>
                                      </p:tavLst>
                                    </p:anim>
                                    <p:anim calcmode="lin" valueType="num">
                                      <p:cBhvr additive="base">
                                        <p:cTn id="49"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15"/>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nodeType="clickEffect">
                                  <p:stCondLst>
                                    <p:cond delay="0"/>
                                  </p:stCondLst>
                                  <p:childTnLst>
                                    <p:set>
                                      <p:cBhvr>
                                        <p:cTn id="57"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7" grpId="0"/>
      <p:bldP spid="11" grpId="0"/>
      <p:bldP spid="13" grpId="0"/>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Definitions of consideration</a:t>
            </a:r>
          </a:p>
        </p:txBody>
      </p:sp>
      <p:graphicFrame>
        <p:nvGraphicFramePr>
          <p:cNvPr id="6" name="Content Placeholder 2">
            <a:extLst>
              <a:ext uri="{FF2B5EF4-FFF2-40B4-BE49-F238E27FC236}">
                <a16:creationId xmlns:a16="http://schemas.microsoft.com/office/drawing/2014/main" id="{739E7851-B80C-C4A0-17BC-7708A3D1F2C5}"/>
              </a:ext>
            </a:extLst>
          </p:cNvPr>
          <p:cNvGraphicFramePr>
            <a:graphicFrameLocks noGrp="1"/>
          </p:cNvGraphicFramePr>
          <p:nvPr>
            <p:ph idx="1"/>
            <p:extLst>
              <p:ext uri="{D42A27DB-BD31-4B8C-83A1-F6EECF244321}">
                <p14:modId xmlns:p14="http://schemas.microsoft.com/office/powerpoint/2010/main" val="334286954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8462518"/>
      </p:ext>
    </p:extLst>
  </p:cSld>
  <p:clrMapOvr>
    <a:masterClrMapping/>
  </p:clrMapOvr>
  <mc:AlternateContent xmlns:mc="http://schemas.openxmlformats.org/markup-compatibility/2006" xmlns:p14="http://schemas.microsoft.com/office/powerpoint/2010/main">
    <mc:Choice Requires="p14">
      <p:transition spd="slow" p14:dur="2000" advTm="140853"/>
    </mc:Choice>
    <mc:Fallback xmlns="">
      <p:transition spd="slow" advTm="14085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Essential requirement</a:t>
            </a:r>
          </a:p>
        </p:txBody>
      </p:sp>
      <p:sp>
        <p:nvSpPr>
          <p:cNvPr id="3" name="Content Placeholder 2"/>
          <p:cNvSpPr>
            <a:spLocks noGrp="1"/>
          </p:cNvSpPr>
          <p:nvPr>
            <p:ph idx="1"/>
          </p:nvPr>
        </p:nvSpPr>
        <p:spPr/>
        <p:txBody>
          <a:bodyPr/>
          <a:lstStyle/>
          <a:p>
            <a:pPr marL="45720" indent="0">
              <a:buNone/>
            </a:pPr>
            <a:r>
              <a:rPr lang="en-GB" dirty="0">
                <a:solidFill>
                  <a:schemeClr val="tx1"/>
                </a:solidFill>
              </a:rPr>
              <a:t>What happens in the scenario where a person agrees to buy a gift for another person? </a:t>
            </a:r>
          </a:p>
        </p:txBody>
      </p:sp>
      <p:pic>
        <p:nvPicPr>
          <p:cNvPr id="4" name="Picture 3"/>
          <p:cNvPicPr>
            <a:picLocks noChangeAspect="1"/>
          </p:cNvPicPr>
          <p:nvPr/>
        </p:nvPicPr>
        <p:blipFill>
          <a:blip r:embed="rId3"/>
          <a:stretch>
            <a:fillRect/>
          </a:stretch>
        </p:blipFill>
        <p:spPr>
          <a:xfrm>
            <a:off x="8805903" y="314325"/>
            <a:ext cx="2209968" cy="1470633"/>
          </a:xfrm>
          <a:prstGeom prst="rect">
            <a:avLst/>
          </a:prstGeom>
        </p:spPr>
      </p:pic>
      <p:sp>
        <p:nvSpPr>
          <p:cNvPr id="5" name="Rounded Rectangle 4"/>
          <p:cNvSpPr/>
          <p:nvPr/>
        </p:nvSpPr>
        <p:spPr>
          <a:xfrm>
            <a:off x="2227811" y="2892828"/>
            <a:ext cx="7198822" cy="3203171"/>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10444" y="3164681"/>
            <a:ext cx="6350923" cy="3877985"/>
          </a:xfrm>
          <a:prstGeom prst="rect">
            <a:avLst/>
          </a:prstGeom>
          <a:noFill/>
        </p:spPr>
        <p:txBody>
          <a:bodyPr wrap="square" rtlCol="0">
            <a:spAutoFit/>
          </a:bodyPr>
          <a:lstStyle/>
          <a:p>
            <a:r>
              <a:rPr lang="en-GB" dirty="0"/>
              <a:t>						</a:t>
            </a:r>
            <a:r>
              <a:rPr lang="en-GB" sz="2400" b="1" dirty="0"/>
              <a:t>BARE GIFT:</a:t>
            </a:r>
          </a:p>
          <a:p>
            <a:endParaRPr lang="en-GB" dirty="0"/>
          </a:p>
          <a:p>
            <a:r>
              <a:rPr lang="en-GB" dirty="0"/>
              <a:t>Giver 			provides goods- or promises to provide goods</a:t>
            </a:r>
          </a:p>
          <a:p>
            <a:endParaRPr lang="en-GB" dirty="0"/>
          </a:p>
          <a:p>
            <a:r>
              <a:rPr lang="en-GB" dirty="0"/>
              <a:t>				In exchange for . . . </a:t>
            </a:r>
          </a:p>
          <a:p>
            <a:endParaRPr lang="en-GB" dirty="0"/>
          </a:p>
          <a:p>
            <a:r>
              <a:rPr lang="en-GB" dirty="0"/>
              <a:t>					nothing in return			Recipient</a:t>
            </a:r>
          </a:p>
          <a:p>
            <a:endParaRPr lang="en-GB" dirty="0"/>
          </a:p>
          <a:p>
            <a:endParaRPr lang="en-GB" dirty="0"/>
          </a:p>
          <a:p>
            <a:r>
              <a:rPr lang="en-GB" dirty="0"/>
              <a:t>					</a:t>
            </a:r>
            <a:r>
              <a:rPr lang="en-GB" sz="2400" b="1" dirty="0"/>
              <a:t>= NO CONTRACT</a:t>
            </a:r>
          </a:p>
          <a:p>
            <a:endParaRPr lang="en-GB" dirty="0"/>
          </a:p>
          <a:p>
            <a:endParaRPr lang="en-GB" dirty="0"/>
          </a:p>
          <a:p>
            <a:endParaRPr lang="en-GB" dirty="0"/>
          </a:p>
        </p:txBody>
      </p:sp>
      <p:cxnSp>
        <p:nvCxnSpPr>
          <p:cNvPr id="8" name="Straight Arrow Connector 7"/>
          <p:cNvCxnSpPr/>
          <p:nvPr/>
        </p:nvCxnSpPr>
        <p:spPr>
          <a:xfrm>
            <a:off x="3325091" y="3890356"/>
            <a:ext cx="781396"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6666807" y="5011340"/>
            <a:ext cx="665018"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2" name="Left Arrow Callout 11"/>
          <p:cNvSpPr/>
          <p:nvPr/>
        </p:nvSpPr>
        <p:spPr>
          <a:xfrm>
            <a:off x="8396496" y="3164681"/>
            <a:ext cx="3424202" cy="3053239"/>
          </a:xfrm>
          <a:prstGeom prst="leftArrowCallout">
            <a:avLst/>
          </a:prstGeom>
          <a:solidFill>
            <a:srgbClr val="DAF8D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9792391" y="3537138"/>
            <a:ext cx="1695797" cy="2308324"/>
          </a:xfrm>
          <a:prstGeom prst="rect">
            <a:avLst/>
          </a:prstGeom>
          <a:noFill/>
        </p:spPr>
        <p:txBody>
          <a:bodyPr wrap="square" rtlCol="0">
            <a:spAutoFit/>
          </a:bodyPr>
          <a:lstStyle/>
          <a:p>
            <a:r>
              <a:rPr lang="en-GB" b="1" u="sng" dirty="0"/>
              <a:t>EXCEPTION: </a:t>
            </a:r>
          </a:p>
          <a:p>
            <a:endParaRPr lang="en-GB" dirty="0"/>
          </a:p>
          <a:p>
            <a:r>
              <a:rPr lang="en-GB" dirty="0"/>
              <a:t>A promise does not need to be supported by consideration if it is contained in a deed. </a:t>
            </a:r>
          </a:p>
        </p:txBody>
      </p:sp>
    </p:spTree>
    <p:extLst>
      <p:ext uri="{BB962C8B-B14F-4D97-AF65-F5344CB8AC3E}">
        <p14:creationId xmlns:p14="http://schemas.microsoft.com/office/powerpoint/2010/main" val="3005754139"/>
      </p:ext>
    </p:extLst>
  </p:cSld>
  <p:clrMapOvr>
    <a:masterClrMapping/>
  </p:clrMapOvr>
  <mc:AlternateContent xmlns:mc="http://schemas.openxmlformats.org/markup-compatibility/2006" xmlns:p14="http://schemas.microsoft.com/office/powerpoint/2010/main">
    <mc:Choice Requires="p14">
      <p:transition spd="slow" p14:dur="2000" advTm="94854"/>
    </mc:Choice>
    <mc:Fallback xmlns="">
      <p:transition spd="slow" advTm="9485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TASK: Emma’s day.</a:t>
            </a:r>
          </a:p>
        </p:txBody>
      </p:sp>
      <p:sp>
        <p:nvSpPr>
          <p:cNvPr id="3" name="TextBox 2"/>
          <p:cNvSpPr txBox="1"/>
          <p:nvPr/>
        </p:nvSpPr>
        <p:spPr>
          <a:xfrm>
            <a:off x="1350682" y="4870824"/>
            <a:ext cx="10005951" cy="1458258"/>
          </a:xfrm>
          <a:prstGeom prst="rect">
            <a:avLst/>
          </a:prstGeom>
        </p:spPr>
        <p:txBody>
          <a:bodyPr vert="horz" lIns="91440" tIns="45720" rIns="91440" bIns="45720" rtlCol="0" anchor="ctr">
            <a:normAutofit/>
          </a:bodyPr>
          <a:lstStyle/>
          <a:p>
            <a:pPr defTabSz="914400">
              <a:lnSpc>
                <a:spcPct val="90000"/>
              </a:lnSpc>
              <a:spcBef>
                <a:spcPts val="1000"/>
              </a:spcBef>
            </a:pPr>
            <a:r>
              <a:rPr lang="en-US" sz="2400" kern="1200">
                <a:solidFill>
                  <a:schemeClr val="tx1"/>
                </a:solidFill>
                <a:latin typeface="+mn-lt"/>
                <a:ea typeface="+mn-ea"/>
                <a:cs typeface="+mn-cs"/>
              </a:rPr>
              <a:t>Identify the different forms of consideration in action (i.e. promises that have taken place)</a:t>
            </a:r>
          </a:p>
        </p:txBody>
      </p:sp>
    </p:spTree>
    <p:extLst>
      <p:ext uri="{BB962C8B-B14F-4D97-AF65-F5344CB8AC3E}">
        <p14:creationId xmlns:p14="http://schemas.microsoft.com/office/powerpoint/2010/main" val="2951587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consideration</a:t>
            </a:r>
          </a:p>
        </p:txBody>
      </p:sp>
      <p:sp>
        <p:nvSpPr>
          <p:cNvPr id="3" name="Content Placeholder 2"/>
          <p:cNvSpPr>
            <a:spLocks noGrp="1"/>
          </p:cNvSpPr>
          <p:nvPr>
            <p:ph idx="1"/>
          </p:nvPr>
        </p:nvSpPr>
        <p:spPr/>
        <p:txBody>
          <a:bodyPr>
            <a:normAutofit/>
          </a:bodyPr>
          <a:lstStyle/>
          <a:p>
            <a:pPr marL="45720" indent="0">
              <a:buNone/>
            </a:pPr>
            <a:r>
              <a:rPr lang="en-GB" sz="2400" b="1" u="sng" dirty="0">
                <a:solidFill>
                  <a:schemeClr val="tx1"/>
                </a:solidFill>
              </a:rPr>
              <a:t>There are two main types of valid consideration:</a:t>
            </a:r>
          </a:p>
          <a:p>
            <a:pPr>
              <a:buFontTx/>
              <a:buChar char="-"/>
            </a:pPr>
            <a:r>
              <a:rPr lang="en-GB" sz="2400" b="1" dirty="0">
                <a:solidFill>
                  <a:schemeClr val="tx1"/>
                </a:solidFill>
              </a:rPr>
              <a:t>EXECUTED</a:t>
            </a:r>
            <a:r>
              <a:rPr lang="en-GB" sz="2400" dirty="0">
                <a:solidFill>
                  <a:schemeClr val="tx1"/>
                </a:solidFill>
              </a:rPr>
              <a:t> CONSIDERATION</a:t>
            </a:r>
          </a:p>
          <a:p>
            <a:pPr>
              <a:buFontTx/>
              <a:buChar char="-"/>
            </a:pPr>
            <a:r>
              <a:rPr lang="en-GB" sz="2400" b="1" dirty="0">
                <a:solidFill>
                  <a:schemeClr val="tx1"/>
                </a:solidFill>
              </a:rPr>
              <a:t>EXECUTORY</a:t>
            </a:r>
            <a:r>
              <a:rPr lang="en-GB" sz="2400" dirty="0">
                <a:solidFill>
                  <a:schemeClr val="tx1"/>
                </a:solidFill>
              </a:rPr>
              <a:t> CONSIDERATION</a:t>
            </a:r>
          </a:p>
        </p:txBody>
      </p:sp>
      <p:sp>
        <p:nvSpPr>
          <p:cNvPr id="4" name="TextBox 3"/>
          <p:cNvSpPr txBox="1"/>
          <p:nvPr/>
        </p:nvSpPr>
        <p:spPr>
          <a:xfrm>
            <a:off x="1143000" y="3873731"/>
            <a:ext cx="8034251" cy="1938992"/>
          </a:xfrm>
          <a:prstGeom prst="rect">
            <a:avLst/>
          </a:prstGeom>
          <a:noFill/>
        </p:spPr>
        <p:txBody>
          <a:bodyPr wrap="square" rtlCol="0">
            <a:spAutoFit/>
          </a:bodyPr>
          <a:lstStyle/>
          <a:p>
            <a:pPr marL="342900" indent="-342900">
              <a:buAutoNum type="arabicPeriod"/>
            </a:pPr>
            <a:r>
              <a:rPr lang="en-GB" sz="2400" b="1" dirty="0">
                <a:solidFill>
                  <a:srgbClr val="00B0F0"/>
                </a:solidFill>
              </a:rPr>
              <a:t>EXECUTED</a:t>
            </a:r>
            <a:r>
              <a:rPr lang="en-GB" sz="2400" b="1" dirty="0"/>
              <a:t>: When a party performs his part of the contract at the time of entering into the contract</a:t>
            </a:r>
          </a:p>
          <a:p>
            <a:pPr marL="342900" indent="-342900">
              <a:buAutoNum type="arabicPeriod"/>
            </a:pPr>
            <a:endParaRPr lang="en-GB" sz="2400" b="1" dirty="0">
              <a:solidFill>
                <a:srgbClr val="7030A0"/>
              </a:solidFill>
            </a:endParaRPr>
          </a:p>
          <a:p>
            <a:pPr marL="342900" indent="-342900">
              <a:buAutoNum type="arabicPeriod"/>
            </a:pPr>
            <a:r>
              <a:rPr lang="en-GB" sz="2400" b="1" dirty="0">
                <a:solidFill>
                  <a:srgbClr val="7030A0"/>
                </a:solidFill>
              </a:rPr>
              <a:t>EXECUTORY</a:t>
            </a:r>
            <a:r>
              <a:rPr lang="en-GB" sz="2400" b="1" dirty="0"/>
              <a:t>: When the parties exchange promises to do something in the future</a:t>
            </a:r>
          </a:p>
        </p:txBody>
      </p:sp>
    </p:spTree>
    <p:custDataLst>
      <p:tags r:id="rId1"/>
    </p:custDataLst>
    <p:extLst>
      <p:ext uri="{BB962C8B-B14F-4D97-AF65-F5344CB8AC3E}">
        <p14:creationId xmlns:p14="http://schemas.microsoft.com/office/powerpoint/2010/main" val="2706559384"/>
      </p:ext>
    </p:extLst>
  </p:cSld>
  <p:clrMapOvr>
    <a:masterClrMapping/>
  </p:clrMapOvr>
  <mc:AlternateContent xmlns:mc="http://schemas.openxmlformats.org/markup-compatibility/2006" xmlns:p14="http://schemas.microsoft.com/office/powerpoint/2010/main">
    <mc:Choice Requires="p14">
      <p:transition spd="slow" p14:dur="2000" advTm="129081"/>
    </mc:Choice>
    <mc:Fallback xmlns="">
      <p:transition spd="slow" advTm="12908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consideration</a:t>
            </a:r>
          </a:p>
        </p:txBody>
      </p:sp>
      <p:sp>
        <p:nvSpPr>
          <p:cNvPr id="3" name="Content Placeholder 2"/>
          <p:cNvSpPr>
            <a:spLocks noGrp="1"/>
          </p:cNvSpPr>
          <p:nvPr>
            <p:ph idx="1"/>
          </p:nvPr>
        </p:nvSpPr>
        <p:spPr/>
        <p:txBody>
          <a:bodyPr>
            <a:normAutofit/>
          </a:bodyPr>
          <a:lstStyle/>
          <a:p>
            <a:pPr marL="45720" indent="0">
              <a:buNone/>
            </a:pPr>
            <a:r>
              <a:rPr lang="en-GB" sz="2400" b="1" u="sng" dirty="0">
                <a:solidFill>
                  <a:schemeClr val="tx1"/>
                </a:solidFill>
              </a:rPr>
              <a:t>There are two main types of valid consideration:</a:t>
            </a:r>
          </a:p>
          <a:p>
            <a:pPr>
              <a:buFontTx/>
              <a:buChar char="-"/>
            </a:pPr>
            <a:r>
              <a:rPr lang="en-GB" sz="2400" b="1" dirty="0">
                <a:solidFill>
                  <a:schemeClr val="tx1"/>
                </a:solidFill>
              </a:rPr>
              <a:t>EXECUTED</a:t>
            </a:r>
            <a:r>
              <a:rPr lang="en-GB" sz="2400" dirty="0">
                <a:solidFill>
                  <a:schemeClr val="tx1"/>
                </a:solidFill>
              </a:rPr>
              <a:t> CONSIDERATION</a:t>
            </a:r>
          </a:p>
          <a:p>
            <a:pPr>
              <a:buFontTx/>
              <a:buChar char="-"/>
            </a:pPr>
            <a:r>
              <a:rPr lang="en-GB" sz="2400" b="1" dirty="0">
                <a:solidFill>
                  <a:schemeClr val="tx1"/>
                </a:solidFill>
              </a:rPr>
              <a:t>EXECUTORY</a:t>
            </a:r>
            <a:r>
              <a:rPr lang="en-GB" sz="2400" dirty="0">
                <a:solidFill>
                  <a:schemeClr val="tx1"/>
                </a:solidFill>
              </a:rPr>
              <a:t> CONSIDERATION</a:t>
            </a:r>
          </a:p>
        </p:txBody>
      </p:sp>
      <p:sp>
        <p:nvSpPr>
          <p:cNvPr id="4" name="TextBox 3"/>
          <p:cNvSpPr txBox="1"/>
          <p:nvPr/>
        </p:nvSpPr>
        <p:spPr>
          <a:xfrm>
            <a:off x="1143000" y="3873731"/>
            <a:ext cx="8034251" cy="1938992"/>
          </a:xfrm>
          <a:prstGeom prst="rect">
            <a:avLst/>
          </a:prstGeom>
          <a:noFill/>
        </p:spPr>
        <p:txBody>
          <a:bodyPr wrap="square" rtlCol="0">
            <a:spAutoFit/>
          </a:bodyPr>
          <a:lstStyle/>
          <a:p>
            <a:pPr marL="342900" indent="-342900">
              <a:buAutoNum type="arabicPeriod"/>
            </a:pPr>
            <a:r>
              <a:rPr lang="en-GB" sz="2400" b="1" dirty="0">
                <a:solidFill>
                  <a:srgbClr val="00B0F0"/>
                </a:solidFill>
              </a:rPr>
              <a:t>EXECUTED</a:t>
            </a:r>
            <a:r>
              <a:rPr lang="en-GB" sz="2400" b="1" dirty="0"/>
              <a:t>: When a party performs his part of the contract at the time of entering into the contract</a:t>
            </a:r>
          </a:p>
          <a:p>
            <a:pPr marL="342900" indent="-342900">
              <a:buAutoNum type="arabicPeriod"/>
            </a:pPr>
            <a:endParaRPr lang="en-GB" sz="2400" b="1" dirty="0">
              <a:solidFill>
                <a:srgbClr val="7030A0"/>
              </a:solidFill>
            </a:endParaRPr>
          </a:p>
          <a:p>
            <a:pPr marL="342900" indent="-342900">
              <a:buAutoNum type="arabicPeriod"/>
            </a:pPr>
            <a:r>
              <a:rPr lang="en-GB" sz="2400" b="1" dirty="0">
                <a:solidFill>
                  <a:srgbClr val="7030A0"/>
                </a:solidFill>
              </a:rPr>
              <a:t>EXECUTORY</a:t>
            </a:r>
            <a:r>
              <a:rPr lang="en-GB" sz="2400" b="1" dirty="0"/>
              <a:t>: When the parties exchange promises to do something in the future</a:t>
            </a:r>
          </a:p>
        </p:txBody>
      </p:sp>
      <p:sp>
        <p:nvSpPr>
          <p:cNvPr id="5" name="TextBox 4"/>
          <p:cNvSpPr txBox="1"/>
          <p:nvPr/>
        </p:nvSpPr>
        <p:spPr>
          <a:xfrm>
            <a:off x="7847215" y="947650"/>
            <a:ext cx="3524596" cy="1938992"/>
          </a:xfrm>
          <a:prstGeom prst="rect">
            <a:avLst/>
          </a:prstGeom>
          <a:solidFill>
            <a:srgbClr val="FFFF00"/>
          </a:solidFill>
        </p:spPr>
        <p:txBody>
          <a:bodyPr wrap="square" rtlCol="0">
            <a:spAutoFit/>
          </a:bodyPr>
          <a:lstStyle/>
          <a:p>
            <a:r>
              <a:rPr lang="en-GB" sz="2400" u="sng" dirty="0">
                <a:solidFill>
                  <a:srgbClr val="0070C0"/>
                </a:solidFill>
              </a:rPr>
              <a:t>TASK:</a:t>
            </a:r>
          </a:p>
          <a:p>
            <a:r>
              <a:rPr lang="en-GB" sz="2400" dirty="0">
                <a:solidFill>
                  <a:srgbClr val="0070C0"/>
                </a:solidFill>
              </a:rPr>
              <a:t>Can you identify which types of consideration from Emma’s day are executed and executory.</a:t>
            </a:r>
          </a:p>
        </p:txBody>
      </p:sp>
    </p:spTree>
    <p:extLst>
      <p:ext uri="{BB962C8B-B14F-4D97-AF65-F5344CB8AC3E}">
        <p14:creationId xmlns:p14="http://schemas.microsoft.com/office/powerpoint/2010/main" val="182099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Executed and executory consideration</a:t>
            </a:r>
          </a:p>
        </p:txBody>
      </p:sp>
      <p:sp>
        <p:nvSpPr>
          <p:cNvPr id="4" name="Rectangle 3"/>
          <p:cNvSpPr/>
          <p:nvPr/>
        </p:nvSpPr>
        <p:spPr>
          <a:xfrm>
            <a:off x="548640" y="1596044"/>
            <a:ext cx="11055927" cy="4937824"/>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TextBox 4"/>
          <p:cNvSpPr txBox="1"/>
          <p:nvPr/>
        </p:nvSpPr>
        <p:spPr>
          <a:xfrm>
            <a:off x="864524" y="1965960"/>
            <a:ext cx="1546167" cy="369332"/>
          </a:xfrm>
          <a:prstGeom prst="rect">
            <a:avLst/>
          </a:prstGeom>
          <a:noFill/>
        </p:spPr>
        <p:txBody>
          <a:bodyPr wrap="square" rtlCol="0">
            <a:spAutoFit/>
          </a:bodyPr>
          <a:lstStyle/>
          <a:p>
            <a:r>
              <a:rPr lang="en-GB" b="1" dirty="0"/>
              <a:t>Past </a:t>
            </a:r>
          </a:p>
        </p:txBody>
      </p:sp>
      <p:sp>
        <p:nvSpPr>
          <p:cNvPr id="6" name="TextBox 5"/>
          <p:cNvSpPr txBox="1"/>
          <p:nvPr/>
        </p:nvSpPr>
        <p:spPr>
          <a:xfrm>
            <a:off x="5386647" y="1965960"/>
            <a:ext cx="1147156" cy="369332"/>
          </a:xfrm>
          <a:prstGeom prst="rect">
            <a:avLst/>
          </a:prstGeom>
          <a:noFill/>
        </p:spPr>
        <p:txBody>
          <a:bodyPr wrap="square" rtlCol="0">
            <a:spAutoFit/>
          </a:bodyPr>
          <a:lstStyle/>
          <a:p>
            <a:pPr algn="ctr"/>
            <a:r>
              <a:rPr lang="en-GB" b="1" dirty="0"/>
              <a:t>Present</a:t>
            </a:r>
          </a:p>
        </p:txBody>
      </p:sp>
      <p:sp>
        <p:nvSpPr>
          <p:cNvPr id="7" name="TextBox 6"/>
          <p:cNvSpPr txBox="1"/>
          <p:nvPr/>
        </p:nvSpPr>
        <p:spPr>
          <a:xfrm>
            <a:off x="9800705" y="1965960"/>
            <a:ext cx="1496291" cy="369332"/>
          </a:xfrm>
          <a:prstGeom prst="rect">
            <a:avLst/>
          </a:prstGeom>
          <a:noFill/>
        </p:spPr>
        <p:txBody>
          <a:bodyPr wrap="square" rtlCol="0">
            <a:spAutoFit/>
          </a:bodyPr>
          <a:lstStyle/>
          <a:p>
            <a:r>
              <a:rPr lang="en-GB" b="1" dirty="0"/>
              <a:t>Future</a:t>
            </a:r>
          </a:p>
        </p:txBody>
      </p:sp>
      <p:sp>
        <p:nvSpPr>
          <p:cNvPr id="8" name="TextBox 7"/>
          <p:cNvSpPr txBox="1"/>
          <p:nvPr/>
        </p:nvSpPr>
        <p:spPr>
          <a:xfrm>
            <a:off x="4921135" y="2461369"/>
            <a:ext cx="3075709" cy="369332"/>
          </a:xfrm>
          <a:prstGeom prst="rect">
            <a:avLst/>
          </a:prstGeom>
          <a:noFill/>
        </p:spPr>
        <p:txBody>
          <a:bodyPr wrap="square" rtlCol="0">
            <a:spAutoFit/>
          </a:bodyPr>
          <a:lstStyle/>
          <a:p>
            <a:r>
              <a:rPr lang="en-GB" dirty="0"/>
              <a:t>Agreement made for . . . </a:t>
            </a:r>
          </a:p>
        </p:txBody>
      </p:sp>
      <p:cxnSp>
        <p:nvCxnSpPr>
          <p:cNvPr id="10" name="Straight Arrow Connector 9"/>
          <p:cNvCxnSpPr/>
          <p:nvPr/>
        </p:nvCxnSpPr>
        <p:spPr>
          <a:xfrm flipH="1">
            <a:off x="1803862" y="2973186"/>
            <a:ext cx="3283528" cy="8110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6841374" y="2982884"/>
            <a:ext cx="3366655" cy="6713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5960225" y="2830701"/>
            <a:ext cx="0" cy="6938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731519" y="3948545"/>
            <a:ext cx="1679171" cy="2585323"/>
          </a:xfrm>
          <a:prstGeom prst="rect">
            <a:avLst/>
          </a:prstGeom>
          <a:noFill/>
        </p:spPr>
        <p:txBody>
          <a:bodyPr wrap="square" rtlCol="0">
            <a:spAutoFit/>
          </a:bodyPr>
          <a:lstStyle/>
          <a:p>
            <a:pPr algn="ctr"/>
            <a:r>
              <a:rPr lang="en-GB" dirty="0"/>
              <a:t>Past consideration</a:t>
            </a:r>
          </a:p>
          <a:p>
            <a:pPr algn="ctr"/>
            <a:endParaRPr lang="en-GB" dirty="0"/>
          </a:p>
          <a:p>
            <a:pPr algn="ctr"/>
            <a:r>
              <a:rPr lang="en-GB" dirty="0"/>
              <a:t>Performance prior to agreement</a:t>
            </a:r>
          </a:p>
          <a:p>
            <a:pPr algn="ctr"/>
            <a:endParaRPr lang="en-GB" dirty="0"/>
          </a:p>
          <a:p>
            <a:pPr algn="ctr"/>
            <a:endParaRPr lang="en-GB" dirty="0"/>
          </a:p>
          <a:p>
            <a:pPr algn="ctr"/>
            <a:r>
              <a:rPr lang="en-GB" dirty="0"/>
              <a:t>NOT VALID</a:t>
            </a:r>
          </a:p>
        </p:txBody>
      </p:sp>
      <p:sp>
        <p:nvSpPr>
          <p:cNvPr id="16" name="TextBox 15"/>
          <p:cNvSpPr txBox="1"/>
          <p:nvPr/>
        </p:nvSpPr>
        <p:spPr>
          <a:xfrm>
            <a:off x="4921135" y="3948545"/>
            <a:ext cx="2427316" cy="2585323"/>
          </a:xfrm>
          <a:prstGeom prst="rect">
            <a:avLst/>
          </a:prstGeom>
          <a:noFill/>
        </p:spPr>
        <p:txBody>
          <a:bodyPr wrap="square" rtlCol="0">
            <a:spAutoFit/>
          </a:bodyPr>
          <a:lstStyle/>
          <a:p>
            <a:pPr algn="ctr"/>
            <a:r>
              <a:rPr lang="en-GB" dirty="0"/>
              <a:t>Executed consideration</a:t>
            </a:r>
          </a:p>
          <a:p>
            <a:endParaRPr lang="en-GB" dirty="0"/>
          </a:p>
          <a:p>
            <a:r>
              <a:rPr lang="en-GB" dirty="0"/>
              <a:t>Has been performed</a:t>
            </a:r>
          </a:p>
          <a:p>
            <a:r>
              <a:rPr lang="en-GB" dirty="0"/>
              <a:t>(after the agreement)</a:t>
            </a:r>
          </a:p>
          <a:p>
            <a:endParaRPr lang="en-GB" dirty="0"/>
          </a:p>
          <a:p>
            <a:endParaRPr lang="en-GB" dirty="0"/>
          </a:p>
          <a:p>
            <a:endParaRPr lang="en-GB" dirty="0"/>
          </a:p>
          <a:p>
            <a:endParaRPr lang="en-GB" dirty="0"/>
          </a:p>
          <a:p>
            <a:r>
              <a:rPr lang="en-GB" dirty="0"/>
              <a:t>                VALID</a:t>
            </a:r>
          </a:p>
        </p:txBody>
      </p:sp>
      <p:sp>
        <p:nvSpPr>
          <p:cNvPr id="17" name="TextBox 16"/>
          <p:cNvSpPr txBox="1"/>
          <p:nvPr/>
        </p:nvSpPr>
        <p:spPr>
          <a:xfrm>
            <a:off x="9094124" y="3948545"/>
            <a:ext cx="2394065" cy="2585323"/>
          </a:xfrm>
          <a:prstGeom prst="rect">
            <a:avLst/>
          </a:prstGeom>
          <a:noFill/>
        </p:spPr>
        <p:txBody>
          <a:bodyPr wrap="square" rtlCol="0">
            <a:spAutoFit/>
          </a:bodyPr>
          <a:lstStyle/>
          <a:p>
            <a:pPr algn="ctr"/>
            <a:r>
              <a:rPr lang="en-GB" dirty="0"/>
              <a:t>Executory consideration</a:t>
            </a:r>
          </a:p>
          <a:p>
            <a:pPr algn="ctr"/>
            <a:endParaRPr lang="en-GB" dirty="0"/>
          </a:p>
          <a:p>
            <a:pPr algn="ctr"/>
            <a:r>
              <a:rPr lang="en-GB" dirty="0"/>
              <a:t>Promise to perform in the future</a:t>
            </a:r>
          </a:p>
          <a:p>
            <a:pPr algn="ctr"/>
            <a:endParaRPr lang="en-GB" dirty="0"/>
          </a:p>
          <a:p>
            <a:pPr algn="ctr"/>
            <a:endParaRPr lang="en-GB" dirty="0"/>
          </a:p>
          <a:p>
            <a:pPr algn="ctr"/>
            <a:endParaRPr lang="en-GB" dirty="0"/>
          </a:p>
          <a:p>
            <a:pPr algn="ctr"/>
            <a:r>
              <a:rPr lang="en-GB" dirty="0"/>
              <a:t>VALID</a:t>
            </a:r>
          </a:p>
        </p:txBody>
      </p:sp>
      <p:cxnSp>
        <p:nvCxnSpPr>
          <p:cNvPr id="19" name="Straight Arrow Connector 18"/>
          <p:cNvCxnSpPr/>
          <p:nvPr/>
        </p:nvCxnSpPr>
        <p:spPr>
          <a:xfrm>
            <a:off x="1446415" y="5702531"/>
            <a:ext cx="0"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5960225" y="5702531"/>
            <a:ext cx="0"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10208029" y="5702531"/>
            <a:ext cx="0"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824820"/>
      </p:ext>
    </p:extLst>
  </p:cSld>
  <p:clrMapOvr>
    <a:masterClrMapping/>
  </p:clrMapOvr>
  <mc:AlternateContent xmlns:mc="http://schemas.openxmlformats.org/markup-compatibility/2006" xmlns:p14="http://schemas.microsoft.com/office/powerpoint/2010/main">
    <mc:Choice Requires="p14">
      <p:transition spd="slow" p14:dur="2000" advTm="77114"/>
    </mc:Choice>
    <mc:Fallback xmlns="">
      <p:transition spd="slow" advTm="77114"/>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p:cNvSpPr>
            <a:spLocks noGrp="1"/>
          </p:cNvSpPr>
          <p:nvPr>
            <p:ph type="title"/>
          </p:nvPr>
        </p:nvSpPr>
        <p:spPr>
          <a:xfrm>
            <a:off x="838200" y="643467"/>
            <a:ext cx="2951205" cy="5571066"/>
          </a:xfrm>
        </p:spPr>
        <p:txBody>
          <a:bodyPr>
            <a:normAutofit/>
          </a:bodyPr>
          <a:lstStyle/>
          <a:p>
            <a:r>
              <a:rPr lang="en-GB" sz="3700">
                <a:solidFill>
                  <a:srgbClr val="FFFFFF"/>
                </a:solidFill>
              </a:rPr>
              <a:t>The rules governing consideration</a:t>
            </a:r>
          </a:p>
        </p:txBody>
      </p:sp>
      <p:graphicFrame>
        <p:nvGraphicFramePr>
          <p:cNvPr id="5" name="Content Placeholder 2">
            <a:extLst>
              <a:ext uri="{FF2B5EF4-FFF2-40B4-BE49-F238E27FC236}">
                <a16:creationId xmlns:a16="http://schemas.microsoft.com/office/drawing/2014/main" id="{5F7C1F34-9ED3-FD27-718A-05B6059D1F8F}"/>
              </a:ext>
            </a:extLst>
          </p:cNvPr>
          <p:cNvGraphicFramePr>
            <a:graphicFrameLocks noGrp="1"/>
          </p:cNvGraphicFramePr>
          <p:nvPr>
            <p:ph idx="1"/>
            <p:extLst>
              <p:ext uri="{D42A27DB-BD31-4B8C-83A1-F6EECF244321}">
                <p14:modId xmlns:p14="http://schemas.microsoft.com/office/powerpoint/2010/main" val="2405580876"/>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5628309"/>
      </p:ext>
    </p:extLst>
  </p:cSld>
  <p:clrMapOvr>
    <a:masterClrMapping/>
  </p:clrMapOvr>
  <mc:AlternateContent xmlns:mc="http://schemas.openxmlformats.org/markup-compatibility/2006" xmlns:p14="http://schemas.microsoft.com/office/powerpoint/2010/main">
    <mc:Choice Requires="p14">
      <p:transition spd="slow" p14:dur="2000" advTm="27152"/>
    </mc:Choice>
    <mc:Fallback xmlns="">
      <p:transition spd="slow" advTm="2715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36397" y="502020"/>
            <a:ext cx="5323715" cy="1642970"/>
          </a:xfrm>
        </p:spPr>
        <p:txBody>
          <a:bodyPr anchor="b">
            <a:normAutofit/>
          </a:bodyPr>
          <a:lstStyle/>
          <a:p>
            <a:r>
              <a:rPr lang="en-GB" sz="4000"/>
              <a:t>1. Consideration must move from the promisee</a:t>
            </a:r>
          </a:p>
        </p:txBody>
      </p:sp>
      <p:sp>
        <p:nvSpPr>
          <p:cNvPr id="3" name="Content Placeholder 2"/>
          <p:cNvSpPr>
            <a:spLocks noGrp="1"/>
          </p:cNvSpPr>
          <p:nvPr>
            <p:ph idx="1"/>
          </p:nvPr>
        </p:nvSpPr>
        <p:spPr>
          <a:xfrm>
            <a:off x="579119" y="2244529"/>
            <a:ext cx="6039648" cy="4217743"/>
          </a:xfrm>
        </p:spPr>
        <p:txBody>
          <a:bodyPr anchor="t">
            <a:normAutofit/>
          </a:bodyPr>
          <a:lstStyle/>
          <a:p>
            <a:pPr marL="45720" indent="0">
              <a:buNone/>
            </a:pPr>
            <a:r>
              <a:rPr lang="en-GB" sz="2400" dirty="0"/>
              <a:t>In order to sue, and enforce a promise, a claimant must usually show that </a:t>
            </a:r>
            <a:r>
              <a:rPr lang="en-GB" sz="2400" b="1" dirty="0"/>
              <a:t>he </a:t>
            </a:r>
            <a:r>
              <a:rPr lang="en-GB" sz="2400" dirty="0"/>
              <a:t>supplied consideration for that promise.</a:t>
            </a:r>
          </a:p>
          <a:p>
            <a:pPr marL="45720" indent="0">
              <a:buNone/>
            </a:pPr>
            <a:endParaRPr lang="en-GB" sz="2400" dirty="0"/>
          </a:p>
          <a:p>
            <a:pPr marL="45720" indent="0">
              <a:buNone/>
            </a:pPr>
            <a:r>
              <a:rPr lang="en-GB" sz="2400" b="1" dirty="0">
                <a:solidFill>
                  <a:schemeClr val="accent4">
                    <a:lumMod val="75000"/>
                  </a:schemeClr>
                </a:solidFill>
              </a:rPr>
              <a:t>Tweddle v Atkinson [1861]</a:t>
            </a:r>
          </a:p>
          <a:p>
            <a:pPr marL="45720" indent="0">
              <a:buNone/>
            </a:pPr>
            <a:r>
              <a:rPr lang="en-GB" sz="2400" b="1" dirty="0">
                <a:solidFill>
                  <a:schemeClr val="accent4">
                    <a:lumMod val="75000"/>
                  </a:schemeClr>
                </a:solidFill>
              </a:rPr>
              <a:t>Dunlop Pneumatic Tyre case [1915]</a:t>
            </a:r>
          </a:p>
          <a:p>
            <a:pPr marL="45720" indent="0">
              <a:buNone/>
            </a:pPr>
            <a:r>
              <a:rPr lang="en-GB" sz="2400" dirty="0"/>
              <a:t>Dunlop could not sue Selfridge because Dunlop had not provided any consideration for the contract between Selfridge and the wholesaler. </a:t>
            </a: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a:blip r:embed="rId3"/>
          <a:stretch>
            <a:fillRect/>
          </a:stretch>
        </p:blipFill>
        <p:spPr>
          <a:xfrm>
            <a:off x="7075967" y="1453518"/>
            <a:ext cx="4170530" cy="3982856"/>
          </a:xfrm>
          <a:prstGeom prst="rect">
            <a:avLst/>
          </a:prstGeom>
        </p:spPr>
      </p:pic>
    </p:spTree>
    <p:extLst>
      <p:ext uri="{BB962C8B-B14F-4D97-AF65-F5344CB8AC3E}">
        <p14:creationId xmlns:p14="http://schemas.microsoft.com/office/powerpoint/2010/main" val="3150823745"/>
      </p:ext>
    </p:extLst>
  </p:cSld>
  <p:clrMapOvr>
    <a:masterClrMapping/>
  </p:clrMapOvr>
  <mc:AlternateContent xmlns:mc="http://schemas.openxmlformats.org/markup-compatibility/2006" xmlns:p14="http://schemas.microsoft.com/office/powerpoint/2010/main">
    <mc:Choice Requires="p14">
      <p:transition spd="slow" p14:dur="2000" advTm="153461"/>
    </mc:Choice>
    <mc:Fallback xmlns="">
      <p:transition spd="slow" advTm="153461"/>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2258" y="232929"/>
            <a:ext cx="9875520" cy="1356360"/>
          </a:xfrm>
        </p:spPr>
        <p:txBody>
          <a:bodyPr/>
          <a:lstStyle/>
          <a:p>
            <a:r>
              <a:rPr lang="en-GB" dirty="0"/>
              <a:t>2. Consideration must not be past</a:t>
            </a:r>
          </a:p>
        </p:txBody>
      </p:sp>
      <p:sp>
        <p:nvSpPr>
          <p:cNvPr id="3" name="Content Placeholder 2"/>
          <p:cNvSpPr>
            <a:spLocks noGrp="1"/>
          </p:cNvSpPr>
          <p:nvPr>
            <p:ph idx="1"/>
          </p:nvPr>
        </p:nvSpPr>
        <p:spPr>
          <a:xfrm>
            <a:off x="432087" y="1273416"/>
            <a:ext cx="7441672" cy="4506711"/>
          </a:xfrm>
        </p:spPr>
        <p:txBody>
          <a:bodyPr>
            <a:normAutofit lnSpcReduction="10000"/>
          </a:bodyPr>
          <a:lstStyle/>
          <a:p>
            <a:pPr marL="45720" indent="0">
              <a:buNone/>
            </a:pPr>
            <a:r>
              <a:rPr lang="en-GB" b="1" i="1" u="sng" dirty="0">
                <a:solidFill>
                  <a:schemeClr val="accent6">
                    <a:lumMod val="50000"/>
                  </a:schemeClr>
                </a:solidFill>
              </a:rPr>
              <a:t>General rule: </a:t>
            </a:r>
            <a:r>
              <a:rPr lang="en-GB" dirty="0">
                <a:solidFill>
                  <a:schemeClr val="accent6">
                    <a:lumMod val="50000"/>
                  </a:schemeClr>
                </a:solidFill>
              </a:rPr>
              <a:t>If A promises to pay B for something that B has already done (without prior agreement), this is not valid consideration and there is no obligation to pay.</a:t>
            </a:r>
          </a:p>
          <a:p>
            <a:pPr marL="45720" indent="0">
              <a:buNone/>
            </a:pPr>
            <a:endParaRPr lang="en-GB" dirty="0">
              <a:solidFill>
                <a:schemeClr val="accent6">
                  <a:lumMod val="50000"/>
                </a:schemeClr>
              </a:solidFill>
            </a:endParaRPr>
          </a:p>
          <a:p>
            <a:pPr marL="45720" indent="0">
              <a:buNone/>
            </a:pPr>
            <a:r>
              <a:rPr lang="en-GB" dirty="0">
                <a:solidFill>
                  <a:schemeClr val="accent6">
                    <a:lumMod val="50000"/>
                  </a:schemeClr>
                </a:solidFill>
              </a:rPr>
              <a:t>E.g. A promises to pay B £50 in gratitude after B saved him from drowning. A’s promise is made for past consideration and is therefore unenforceable. If B wanted to claim the money, he should have negotiated a price before he pulled A out of the water. </a:t>
            </a:r>
          </a:p>
          <a:p>
            <a:pPr marL="45720" indent="0">
              <a:buNone/>
            </a:pPr>
            <a:endParaRPr lang="en-GB" dirty="0"/>
          </a:p>
          <a:p>
            <a:pPr marL="45720" indent="0">
              <a:buNone/>
            </a:pPr>
            <a:endParaRPr lang="en-GB" dirty="0"/>
          </a:p>
          <a:p>
            <a:pPr marL="45720" indent="0">
              <a:buNone/>
            </a:pPr>
            <a:endParaRPr lang="en-GB" dirty="0"/>
          </a:p>
        </p:txBody>
      </p:sp>
      <p:pic>
        <p:nvPicPr>
          <p:cNvPr id="4" name="Picture 3"/>
          <p:cNvPicPr>
            <a:picLocks noChangeAspect="1"/>
          </p:cNvPicPr>
          <p:nvPr/>
        </p:nvPicPr>
        <p:blipFill>
          <a:blip r:embed="rId3"/>
          <a:stretch>
            <a:fillRect/>
          </a:stretch>
        </p:blipFill>
        <p:spPr>
          <a:xfrm>
            <a:off x="8270730" y="2704581"/>
            <a:ext cx="3203368" cy="2399434"/>
          </a:xfrm>
          <a:prstGeom prst="rect">
            <a:avLst/>
          </a:prstGeom>
        </p:spPr>
      </p:pic>
      <p:sp>
        <p:nvSpPr>
          <p:cNvPr id="5" name="TextBox 4"/>
          <p:cNvSpPr txBox="1"/>
          <p:nvPr/>
        </p:nvSpPr>
        <p:spPr>
          <a:xfrm>
            <a:off x="5525938" y="6255739"/>
            <a:ext cx="7065818" cy="369332"/>
          </a:xfrm>
          <a:prstGeom prst="rect">
            <a:avLst/>
          </a:prstGeom>
          <a:noFill/>
        </p:spPr>
        <p:txBody>
          <a:bodyPr wrap="square" rtlCol="0">
            <a:spAutoFit/>
          </a:bodyPr>
          <a:lstStyle/>
          <a:p>
            <a:r>
              <a:rPr lang="en-GB" b="1" dirty="0">
                <a:latin typeface="Nirmala UI" panose="020B0502040204020203" pitchFamily="34" charset="0"/>
                <a:cs typeface="Nirmala UI" panose="020B0502040204020203" pitchFamily="34" charset="0"/>
              </a:rPr>
              <a:t>Is it past? – Did the act occur before the promise was made</a:t>
            </a:r>
            <a:r>
              <a:rPr lang="en-GB" dirty="0"/>
              <a:t>?</a:t>
            </a:r>
          </a:p>
        </p:txBody>
      </p:sp>
    </p:spTree>
    <p:extLst>
      <p:ext uri="{BB962C8B-B14F-4D97-AF65-F5344CB8AC3E}">
        <p14:creationId xmlns:p14="http://schemas.microsoft.com/office/powerpoint/2010/main" val="2359992414"/>
      </p:ext>
    </p:extLst>
  </p:cSld>
  <p:clrMapOvr>
    <a:masterClrMapping/>
  </p:clrMapOvr>
  <mc:AlternateContent xmlns:mc="http://schemas.openxmlformats.org/markup-compatibility/2006" xmlns:p14="http://schemas.microsoft.com/office/powerpoint/2010/main">
    <mc:Choice Requires="p14">
      <p:transition spd="slow" p14:dur="2000" advTm="86076"/>
    </mc:Choice>
    <mc:Fallback xmlns="">
      <p:transition spd="slow" advTm="8607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3545378" cy="371302"/>
          </a:xfrm>
        </p:spPr>
        <p:txBody>
          <a:bodyPr>
            <a:normAutofit fontScale="90000"/>
          </a:bodyPr>
          <a:lstStyle/>
          <a:p>
            <a:r>
              <a:rPr lang="en-GB" sz="2000" dirty="0"/>
              <a:t>2. Consideration must not be past</a:t>
            </a:r>
          </a:p>
        </p:txBody>
      </p:sp>
      <p:sp>
        <p:nvSpPr>
          <p:cNvPr id="3" name="Content Placeholder 2"/>
          <p:cNvSpPr>
            <a:spLocks noGrp="1"/>
          </p:cNvSpPr>
          <p:nvPr>
            <p:ph idx="1"/>
          </p:nvPr>
        </p:nvSpPr>
        <p:spPr>
          <a:xfrm>
            <a:off x="598516" y="1429789"/>
            <a:ext cx="10417355" cy="4666211"/>
          </a:xfrm>
        </p:spPr>
        <p:txBody>
          <a:bodyPr/>
          <a:lstStyle/>
          <a:p>
            <a:pPr marL="45720" indent="0">
              <a:buNone/>
            </a:pPr>
            <a:r>
              <a:rPr lang="en-GB" b="1" dirty="0" err="1">
                <a:solidFill>
                  <a:schemeClr val="accent4">
                    <a:lumMod val="50000"/>
                  </a:schemeClr>
                </a:solidFill>
              </a:rPr>
              <a:t>Roscorla</a:t>
            </a:r>
            <a:r>
              <a:rPr lang="en-GB" b="1" dirty="0">
                <a:solidFill>
                  <a:schemeClr val="accent4">
                    <a:lumMod val="50000"/>
                  </a:schemeClr>
                </a:solidFill>
              </a:rPr>
              <a:t> v Thomas [1842] </a:t>
            </a:r>
          </a:p>
        </p:txBody>
      </p:sp>
      <p:cxnSp>
        <p:nvCxnSpPr>
          <p:cNvPr id="5" name="Straight Connector 4"/>
          <p:cNvCxnSpPr/>
          <p:nvPr/>
        </p:nvCxnSpPr>
        <p:spPr>
          <a:xfrm flipV="1">
            <a:off x="914400" y="3491345"/>
            <a:ext cx="9210502" cy="16626"/>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339244" y="1995055"/>
            <a:ext cx="33251" cy="3275214"/>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914400" y="2377440"/>
            <a:ext cx="2842953" cy="646331"/>
          </a:xfrm>
          <a:prstGeom prst="rect">
            <a:avLst/>
          </a:prstGeom>
          <a:noFill/>
        </p:spPr>
        <p:txBody>
          <a:bodyPr wrap="square" rtlCol="0">
            <a:spAutoFit/>
          </a:bodyPr>
          <a:lstStyle/>
          <a:p>
            <a:r>
              <a:rPr lang="en-GB" dirty="0"/>
              <a:t>Contract entered into for the sale of a horse</a:t>
            </a:r>
          </a:p>
        </p:txBody>
      </p:sp>
      <p:sp>
        <p:nvSpPr>
          <p:cNvPr id="10" name="TextBox 9"/>
          <p:cNvSpPr txBox="1"/>
          <p:nvPr/>
        </p:nvSpPr>
        <p:spPr>
          <a:xfrm>
            <a:off x="914400" y="4023360"/>
            <a:ext cx="2842953" cy="923330"/>
          </a:xfrm>
          <a:prstGeom prst="rect">
            <a:avLst/>
          </a:prstGeom>
          <a:noFill/>
        </p:spPr>
        <p:txBody>
          <a:bodyPr wrap="square" rtlCol="0">
            <a:spAutoFit/>
          </a:bodyPr>
          <a:lstStyle/>
          <a:p>
            <a:r>
              <a:rPr lang="en-GB" dirty="0"/>
              <a:t>Any consideration from buyer completed before statement is made</a:t>
            </a:r>
          </a:p>
        </p:txBody>
      </p:sp>
      <p:sp>
        <p:nvSpPr>
          <p:cNvPr id="11" name="TextBox 10"/>
          <p:cNvSpPr txBox="1"/>
          <p:nvPr/>
        </p:nvSpPr>
        <p:spPr>
          <a:xfrm>
            <a:off x="4804756" y="2227811"/>
            <a:ext cx="1762299" cy="1200329"/>
          </a:xfrm>
          <a:prstGeom prst="rect">
            <a:avLst/>
          </a:prstGeom>
          <a:noFill/>
        </p:spPr>
        <p:txBody>
          <a:bodyPr wrap="square" rtlCol="0">
            <a:spAutoFit/>
          </a:bodyPr>
          <a:lstStyle/>
          <a:p>
            <a:r>
              <a:rPr lang="en-GB" dirty="0"/>
              <a:t>Statement made by seller re “quality” of the horse</a:t>
            </a:r>
          </a:p>
        </p:txBody>
      </p:sp>
      <p:sp>
        <p:nvSpPr>
          <p:cNvPr id="12" name="TextBox 11"/>
          <p:cNvSpPr txBox="1"/>
          <p:nvPr/>
        </p:nvSpPr>
        <p:spPr>
          <a:xfrm>
            <a:off x="7365077" y="2646194"/>
            <a:ext cx="2277687" cy="646331"/>
          </a:xfrm>
          <a:prstGeom prst="rect">
            <a:avLst/>
          </a:prstGeom>
          <a:noFill/>
        </p:spPr>
        <p:txBody>
          <a:bodyPr wrap="square" rtlCol="0">
            <a:spAutoFit/>
          </a:bodyPr>
          <a:lstStyle/>
          <a:p>
            <a:r>
              <a:rPr lang="en-GB" dirty="0"/>
              <a:t>Consideration from buyer?</a:t>
            </a:r>
          </a:p>
        </p:txBody>
      </p:sp>
      <p:sp>
        <p:nvSpPr>
          <p:cNvPr id="13" name="TextBox 12"/>
          <p:cNvSpPr txBox="1"/>
          <p:nvPr/>
        </p:nvSpPr>
        <p:spPr>
          <a:xfrm>
            <a:off x="7498081" y="3760099"/>
            <a:ext cx="1812175" cy="923330"/>
          </a:xfrm>
          <a:prstGeom prst="rect">
            <a:avLst/>
          </a:prstGeom>
          <a:noFill/>
        </p:spPr>
        <p:txBody>
          <a:bodyPr wrap="square" rtlCol="0">
            <a:spAutoFit/>
          </a:bodyPr>
          <a:lstStyle/>
          <a:p>
            <a:r>
              <a:rPr lang="en-GB" dirty="0"/>
              <a:t>Nothing valid from buyer in exchange</a:t>
            </a:r>
          </a:p>
        </p:txBody>
      </p:sp>
      <p:sp>
        <p:nvSpPr>
          <p:cNvPr id="14" name="TextBox 13"/>
          <p:cNvSpPr txBox="1"/>
          <p:nvPr/>
        </p:nvSpPr>
        <p:spPr>
          <a:xfrm>
            <a:off x="7115695" y="5685905"/>
            <a:ext cx="2527069" cy="461665"/>
          </a:xfrm>
          <a:prstGeom prst="rect">
            <a:avLst/>
          </a:prstGeom>
          <a:noFill/>
        </p:spPr>
        <p:txBody>
          <a:bodyPr wrap="square" rtlCol="0">
            <a:spAutoFit/>
          </a:bodyPr>
          <a:lstStyle/>
          <a:p>
            <a:r>
              <a:rPr lang="en-GB" sz="2400" b="1" dirty="0"/>
              <a:t>= NO CONTRACT</a:t>
            </a:r>
          </a:p>
        </p:txBody>
      </p:sp>
      <p:pic>
        <p:nvPicPr>
          <p:cNvPr id="15" name="Picture 14"/>
          <p:cNvPicPr>
            <a:picLocks noChangeAspect="1"/>
          </p:cNvPicPr>
          <p:nvPr/>
        </p:nvPicPr>
        <p:blipFill>
          <a:blip r:embed="rId3"/>
          <a:stretch>
            <a:fillRect/>
          </a:stretch>
        </p:blipFill>
        <p:spPr>
          <a:xfrm>
            <a:off x="8978387" y="449423"/>
            <a:ext cx="2619375" cy="1743075"/>
          </a:xfrm>
          <a:prstGeom prst="rect">
            <a:avLst/>
          </a:prstGeom>
        </p:spPr>
      </p:pic>
    </p:spTree>
    <p:extLst>
      <p:ext uri="{BB962C8B-B14F-4D97-AF65-F5344CB8AC3E}">
        <p14:creationId xmlns:p14="http://schemas.microsoft.com/office/powerpoint/2010/main" val="721713307"/>
      </p:ext>
    </p:extLst>
  </p:cSld>
  <p:clrMapOvr>
    <a:masterClrMapping/>
  </p:clrMapOvr>
  <mc:AlternateContent xmlns:mc="http://schemas.openxmlformats.org/markup-compatibility/2006" xmlns:p14="http://schemas.microsoft.com/office/powerpoint/2010/main">
    <mc:Choice Requires="p14">
      <p:transition spd="slow" p14:dur="2000" advTm="101635"/>
    </mc:Choice>
    <mc:Fallback xmlns="">
      <p:transition spd="slow" advTm="101635"/>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2137" y="1094508"/>
            <a:ext cx="11139055" cy="5087389"/>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143000" y="609600"/>
            <a:ext cx="3778135" cy="437804"/>
          </a:xfrm>
        </p:spPr>
        <p:txBody>
          <a:bodyPr>
            <a:noAutofit/>
          </a:bodyPr>
          <a:lstStyle/>
          <a:p>
            <a:r>
              <a:rPr lang="en-GB" sz="2000" dirty="0"/>
              <a:t>2. Consideration must not be past</a:t>
            </a:r>
          </a:p>
        </p:txBody>
      </p:sp>
      <p:sp>
        <p:nvSpPr>
          <p:cNvPr id="3" name="Content Placeholder 2"/>
          <p:cNvSpPr>
            <a:spLocks noGrp="1"/>
          </p:cNvSpPr>
          <p:nvPr>
            <p:ph idx="1"/>
          </p:nvPr>
        </p:nvSpPr>
        <p:spPr>
          <a:xfrm>
            <a:off x="831274" y="1180407"/>
            <a:ext cx="10184598" cy="4915593"/>
          </a:xfrm>
        </p:spPr>
        <p:txBody>
          <a:bodyPr/>
          <a:lstStyle/>
          <a:p>
            <a:pPr marL="45720" indent="0">
              <a:buNone/>
            </a:pPr>
            <a:r>
              <a:rPr lang="en-GB" b="1" dirty="0">
                <a:solidFill>
                  <a:srgbClr val="7030A0"/>
                </a:solidFill>
              </a:rPr>
              <a:t>Re McArdle [1951]</a:t>
            </a:r>
          </a:p>
        </p:txBody>
      </p:sp>
      <p:cxnSp>
        <p:nvCxnSpPr>
          <p:cNvPr id="6" name="Straight Connector 5"/>
          <p:cNvCxnSpPr/>
          <p:nvPr/>
        </p:nvCxnSpPr>
        <p:spPr>
          <a:xfrm flipV="1">
            <a:off x="831274" y="3491345"/>
            <a:ext cx="10184598" cy="16626"/>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123113" y="2028305"/>
            <a:ext cx="16625" cy="2876204"/>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831274" y="2310938"/>
            <a:ext cx="2959330" cy="646331"/>
          </a:xfrm>
          <a:prstGeom prst="rect">
            <a:avLst/>
          </a:prstGeom>
          <a:noFill/>
        </p:spPr>
        <p:txBody>
          <a:bodyPr wrap="square" rtlCol="0">
            <a:spAutoFit/>
          </a:bodyPr>
          <a:lstStyle/>
          <a:p>
            <a:r>
              <a:rPr lang="en-GB" dirty="0"/>
              <a:t>House decoration completed and paid for by X</a:t>
            </a:r>
          </a:p>
        </p:txBody>
      </p:sp>
      <p:sp>
        <p:nvSpPr>
          <p:cNvPr id="10" name="TextBox 9"/>
          <p:cNvSpPr txBox="1"/>
          <p:nvPr/>
        </p:nvSpPr>
        <p:spPr>
          <a:xfrm>
            <a:off x="831274" y="4073236"/>
            <a:ext cx="2410690" cy="923330"/>
          </a:xfrm>
          <a:prstGeom prst="rect">
            <a:avLst/>
          </a:prstGeom>
          <a:noFill/>
        </p:spPr>
        <p:txBody>
          <a:bodyPr wrap="square" rtlCol="0">
            <a:spAutoFit/>
          </a:bodyPr>
          <a:lstStyle/>
          <a:p>
            <a:r>
              <a:rPr lang="en-GB" b="1" dirty="0"/>
              <a:t>Consideration completed before the agreement</a:t>
            </a:r>
          </a:p>
        </p:txBody>
      </p:sp>
      <p:sp>
        <p:nvSpPr>
          <p:cNvPr id="11" name="TextBox 10"/>
          <p:cNvSpPr txBox="1"/>
          <p:nvPr/>
        </p:nvSpPr>
        <p:spPr>
          <a:xfrm>
            <a:off x="4472247" y="2028305"/>
            <a:ext cx="6018415" cy="1200329"/>
          </a:xfrm>
          <a:prstGeom prst="rect">
            <a:avLst/>
          </a:prstGeom>
          <a:noFill/>
        </p:spPr>
        <p:txBody>
          <a:bodyPr wrap="square" rtlCol="0">
            <a:spAutoFit/>
          </a:bodyPr>
          <a:lstStyle/>
          <a:p>
            <a:r>
              <a:rPr lang="en-GB" dirty="0"/>
              <a:t>					Agreement</a:t>
            </a:r>
          </a:p>
          <a:p>
            <a:endParaRPr lang="en-GB" dirty="0"/>
          </a:p>
          <a:p>
            <a:r>
              <a:rPr lang="en-GB" dirty="0"/>
              <a:t>Promise from others to pay			Consideration from </a:t>
            </a:r>
          </a:p>
          <a:p>
            <a:r>
              <a:rPr lang="en-GB" dirty="0"/>
              <a:t>For decoration                                                   X?</a:t>
            </a:r>
          </a:p>
        </p:txBody>
      </p:sp>
      <p:sp>
        <p:nvSpPr>
          <p:cNvPr id="12" name="TextBox 11"/>
          <p:cNvSpPr txBox="1"/>
          <p:nvPr/>
        </p:nvSpPr>
        <p:spPr>
          <a:xfrm>
            <a:off x="8163098" y="3807229"/>
            <a:ext cx="2593571" cy="646331"/>
          </a:xfrm>
          <a:prstGeom prst="rect">
            <a:avLst/>
          </a:prstGeom>
          <a:noFill/>
        </p:spPr>
        <p:txBody>
          <a:bodyPr wrap="square" rtlCol="0">
            <a:spAutoFit/>
          </a:bodyPr>
          <a:lstStyle/>
          <a:p>
            <a:r>
              <a:rPr lang="en-GB" dirty="0"/>
              <a:t>Nothing valid from X in exchange </a:t>
            </a:r>
          </a:p>
        </p:txBody>
      </p:sp>
      <p:sp>
        <p:nvSpPr>
          <p:cNvPr id="13" name="TextBox 12"/>
          <p:cNvSpPr txBox="1"/>
          <p:nvPr/>
        </p:nvSpPr>
        <p:spPr>
          <a:xfrm>
            <a:off x="6217920" y="5270269"/>
            <a:ext cx="3840480" cy="523220"/>
          </a:xfrm>
          <a:prstGeom prst="rect">
            <a:avLst/>
          </a:prstGeom>
          <a:noFill/>
        </p:spPr>
        <p:txBody>
          <a:bodyPr wrap="square" rtlCol="0">
            <a:spAutoFit/>
          </a:bodyPr>
          <a:lstStyle/>
          <a:p>
            <a:r>
              <a:rPr lang="en-GB" sz="2800" b="1" dirty="0"/>
              <a:t>= NO CONTRACT</a:t>
            </a:r>
          </a:p>
        </p:txBody>
      </p:sp>
      <p:pic>
        <p:nvPicPr>
          <p:cNvPr id="14" name="Picture 13"/>
          <p:cNvPicPr>
            <a:picLocks noChangeAspect="1"/>
          </p:cNvPicPr>
          <p:nvPr/>
        </p:nvPicPr>
        <p:blipFill>
          <a:blip r:embed="rId3"/>
          <a:stretch>
            <a:fillRect/>
          </a:stretch>
        </p:blipFill>
        <p:spPr>
          <a:xfrm>
            <a:off x="9228091" y="425248"/>
            <a:ext cx="2619375" cy="1743075"/>
          </a:xfrm>
          <a:prstGeom prst="rect">
            <a:avLst/>
          </a:prstGeom>
        </p:spPr>
      </p:pic>
    </p:spTree>
    <p:extLst>
      <p:ext uri="{BB962C8B-B14F-4D97-AF65-F5344CB8AC3E}">
        <p14:creationId xmlns:p14="http://schemas.microsoft.com/office/powerpoint/2010/main" val="2961424573"/>
      </p:ext>
    </p:extLst>
  </p:cSld>
  <p:clrMapOvr>
    <a:masterClrMapping/>
  </p:clrMapOvr>
  <mc:AlternateContent xmlns:mc="http://schemas.openxmlformats.org/markup-compatibility/2006" xmlns:p14="http://schemas.microsoft.com/office/powerpoint/2010/main">
    <mc:Choice Requires="p14">
      <p:transition spd="slow" p14:dur="2000" advTm="77044"/>
    </mc:Choice>
    <mc:Fallback xmlns="">
      <p:transition spd="slow" advTm="77044"/>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7AB66AD-F0A5-FA54-DBB7-B94932837023}"/>
              </a:ext>
            </a:extLst>
          </p:cNvPr>
          <p:cNvSpPr txBox="1"/>
          <p:nvPr/>
        </p:nvSpPr>
        <p:spPr>
          <a:xfrm>
            <a:off x="563005" y="954027"/>
            <a:ext cx="4558553" cy="4801314"/>
          </a:xfrm>
          <a:prstGeom prst="rect">
            <a:avLst/>
          </a:prstGeom>
          <a:noFill/>
        </p:spPr>
        <p:txBody>
          <a:bodyPr wrap="square">
            <a:spAutoFit/>
          </a:bodyPr>
          <a:lstStyle/>
          <a:p>
            <a:pPr algn="ctr"/>
            <a:r>
              <a:rPr lang="en-GB" sz="3600" b="1" dirty="0">
                <a:solidFill>
                  <a:schemeClr val="accent4">
                    <a:lumMod val="50000"/>
                  </a:schemeClr>
                </a:solidFill>
              </a:rPr>
              <a:t> NVA Management Ltd v Obafemi Martins [2010]</a:t>
            </a:r>
          </a:p>
          <a:p>
            <a:endParaRPr lang="en-GB" dirty="0"/>
          </a:p>
          <a:p>
            <a:endParaRPr lang="en-GB" dirty="0"/>
          </a:p>
          <a:p>
            <a:endParaRPr lang="en-GB" dirty="0"/>
          </a:p>
          <a:p>
            <a:r>
              <a:rPr lang="en-GB" dirty="0"/>
              <a:t>- Concerned an alleged “image rights contract” entered into between the company and a professional footballer, reference in the contract to “services” which “you have received” was interpreted by the court as being things already done. The contract was therefore unenforceable due to past consideration.</a:t>
            </a:r>
          </a:p>
        </p:txBody>
      </p:sp>
      <p:pic>
        <p:nvPicPr>
          <p:cNvPr id="5" name="Picture 4">
            <a:extLst>
              <a:ext uri="{FF2B5EF4-FFF2-40B4-BE49-F238E27FC236}">
                <a16:creationId xmlns:a16="http://schemas.microsoft.com/office/drawing/2014/main" id="{2AD54221-2AFD-D65A-8420-6A3E99A24D78}"/>
              </a:ext>
            </a:extLst>
          </p:cNvPr>
          <p:cNvPicPr>
            <a:picLocks noChangeAspect="1"/>
          </p:cNvPicPr>
          <p:nvPr/>
        </p:nvPicPr>
        <p:blipFill>
          <a:blip r:embed="rId3"/>
          <a:srcRect l="12926" t="18039" r="14395" b="5546"/>
          <a:stretch/>
        </p:blipFill>
        <p:spPr>
          <a:xfrm>
            <a:off x="5632396" y="1552175"/>
            <a:ext cx="5996599" cy="4203166"/>
          </a:xfrm>
          <a:prstGeom prst="rect">
            <a:avLst/>
          </a:prstGeom>
        </p:spPr>
      </p:pic>
    </p:spTree>
    <p:extLst>
      <p:ext uri="{BB962C8B-B14F-4D97-AF65-F5344CB8AC3E}">
        <p14:creationId xmlns:p14="http://schemas.microsoft.com/office/powerpoint/2010/main" val="8375488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12B9A62-8731-A7B2-A420-3BF2DFD42A93}"/>
              </a:ext>
            </a:extLst>
          </p:cNvPr>
          <p:cNvPicPr>
            <a:picLocks noChangeAspect="1"/>
          </p:cNvPicPr>
          <p:nvPr/>
        </p:nvPicPr>
        <p:blipFill>
          <a:blip r:embed="rId2"/>
          <a:stretch>
            <a:fillRect/>
          </a:stretch>
        </p:blipFill>
        <p:spPr>
          <a:xfrm>
            <a:off x="463603" y="652385"/>
            <a:ext cx="11264793" cy="5147003"/>
          </a:xfrm>
          <a:prstGeom prst="rect">
            <a:avLst/>
          </a:prstGeom>
        </p:spPr>
      </p:pic>
    </p:spTree>
    <p:extLst>
      <p:ext uri="{BB962C8B-B14F-4D97-AF65-F5344CB8AC3E}">
        <p14:creationId xmlns:p14="http://schemas.microsoft.com/office/powerpoint/2010/main" val="13501258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46415" y="2576944"/>
            <a:ext cx="9809018" cy="1679171"/>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143000" y="609600"/>
            <a:ext cx="3412375" cy="404553"/>
          </a:xfrm>
        </p:spPr>
        <p:txBody>
          <a:bodyPr>
            <a:normAutofit/>
          </a:bodyPr>
          <a:lstStyle/>
          <a:p>
            <a:r>
              <a:rPr lang="en-GB" sz="1800" dirty="0"/>
              <a:t>2. Consideration must not be past </a:t>
            </a:r>
          </a:p>
        </p:txBody>
      </p:sp>
      <p:sp>
        <p:nvSpPr>
          <p:cNvPr id="3" name="Content Placeholder 2"/>
          <p:cNvSpPr>
            <a:spLocks noGrp="1"/>
          </p:cNvSpPr>
          <p:nvPr>
            <p:ph idx="1"/>
          </p:nvPr>
        </p:nvSpPr>
        <p:spPr>
          <a:xfrm>
            <a:off x="1273629" y="2142309"/>
            <a:ext cx="9981804" cy="4133106"/>
          </a:xfrm>
        </p:spPr>
        <p:txBody>
          <a:bodyPr>
            <a:normAutofit fontScale="92500" lnSpcReduction="20000"/>
          </a:bodyPr>
          <a:lstStyle/>
          <a:p>
            <a:pPr>
              <a:buFontTx/>
              <a:buChar char="-"/>
            </a:pPr>
            <a:r>
              <a:rPr lang="en-GB" dirty="0">
                <a:solidFill>
                  <a:schemeClr val="tx1"/>
                </a:solidFill>
              </a:rPr>
              <a:t>Major exception to the past consideration rule </a:t>
            </a:r>
          </a:p>
          <a:p>
            <a:pPr algn="ctr">
              <a:buFontTx/>
              <a:buChar char="-"/>
            </a:pPr>
            <a:endParaRPr lang="en-GB" dirty="0">
              <a:solidFill>
                <a:srgbClr val="002060"/>
              </a:solidFill>
            </a:endParaRPr>
          </a:p>
          <a:p>
            <a:pPr algn="ctr">
              <a:buFontTx/>
              <a:buChar char="-"/>
            </a:pPr>
            <a:r>
              <a:rPr lang="en-GB" dirty="0">
                <a:solidFill>
                  <a:srgbClr val="002060"/>
                </a:solidFill>
              </a:rPr>
              <a:t>IF ONE PARTY, AT THE REQUEST OF THE OTHER, PERFORMS A SERVICE OF A KIND THAT IS </a:t>
            </a:r>
            <a:r>
              <a:rPr lang="en-GB" b="1" dirty="0">
                <a:solidFill>
                  <a:srgbClr val="002060"/>
                </a:solidFill>
              </a:rPr>
              <a:t>NORMALLY</a:t>
            </a:r>
            <a:r>
              <a:rPr lang="en-GB" dirty="0">
                <a:solidFill>
                  <a:srgbClr val="002060"/>
                </a:solidFill>
              </a:rPr>
              <a:t> PAID FOR, THE COURT WILL USUALLY ASSUME THE SERVICE WAS MEANT TO BE PAID FOR AND WILL ENFORCE A LATER PROMISE TO PAY.</a:t>
            </a:r>
          </a:p>
          <a:p>
            <a:pPr>
              <a:buFontTx/>
              <a:buChar char="-"/>
            </a:pPr>
            <a:endParaRPr lang="en-GB" dirty="0">
              <a:solidFill>
                <a:schemeClr val="tx1"/>
              </a:solidFill>
            </a:endParaRPr>
          </a:p>
          <a:p>
            <a:pPr>
              <a:buFontTx/>
              <a:buChar char="-"/>
            </a:pPr>
            <a:endParaRPr lang="en-GB" dirty="0">
              <a:solidFill>
                <a:schemeClr val="tx1"/>
              </a:solidFill>
            </a:endParaRPr>
          </a:p>
          <a:p>
            <a:pPr>
              <a:buFontTx/>
              <a:buChar char="-"/>
            </a:pPr>
            <a:endParaRPr lang="en-GB" dirty="0">
              <a:solidFill>
                <a:schemeClr val="tx1"/>
              </a:solidFill>
            </a:endParaRPr>
          </a:p>
          <a:p>
            <a:pPr>
              <a:buFontTx/>
              <a:buChar char="-"/>
            </a:pPr>
            <a:r>
              <a:rPr lang="en-GB" dirty="0">
                <a:solidFill>
                  <a:schemeClr val="tx1"/>
                </a:solidFill>
              </a:rPr>
              <a:t>Originated in </a:t>
            </a:r>
            <a:r>
              <a:rPr lang="en-GB" b="1" dirty="0" err="1">
                <a:solidFill>
                  <a:schemeClr val="accent4">
                    <a:lumMod val="50000"/>
                  </a:schemeClr>
                </a:solidFill>
              </a:rPr>
              <a:t>Lampleigh</a:t>
            </a:r>
            <a:r>
              <a:rPr lang="en-GB" b="1" dirty="0">
                <a:solidFill>
                  <a:schemeClr val="accent4">
                    <a:lumMod val="50000"/>
                  </a:schemeClr>
                </a:solidFill>
              </a:rPr>
              <a:t> v </a:t>
            </a:r>
            <a:r>
              <a:rPr lang="en-GB" b="1" dirty="0" err="1">
                <a:solidFill>
                  <a:schemeClr val="accent4">
                    <a:lumMod val="50000"/>
                  </a:schemeClr>
                </a:solidFill>
              </a:rPr>
              <a:t>Braithwait</a:t>
            </a:r>
            <a:r>
              <a:rPr lang="en-GB" b="1" dirty="0">
                <a:solidFill>
                  <a:schemeClr val="accent4">
                    <a:lumMod val="50000"/>
                  </a:schemeClr>
                </a:solidFill>
              </a:rPr>
              <a:t> [1615]</a:t>
            </a:r>
          </a:p>
          <a:p>
            <a:pPr>
              <a:buFontTx/>
              <a:buChar char="-"/>
            </a:pPr>
            <a:r>
              <a:rPr lang="en-GB" b="1" dirty="0" err="1">
                <a:solidFill>
                  <a:schemeClr val="accent4">
                    <a:lumMod val="50000"/>
                  </a:schemeClr>
                </a:solidFill>
              </a:rPr>
              <a:t>Devani</a:t>
            </a:r>
            <a:r>
              <a:rPr lang="en-GB" b="1" dirty="0">
                <a:solidFill>
                  <a:schemeClr val="accent4">
                    <a:lumMod val="50000"/>
                  </a:schemeClr>
                </a:solidFill>
              </a:rPr>
              <a:t> v Wells [2019]</a:t>
            </a:r>
          </a:p>
        </p:txBody>
      </p:sp>
      <p:sp>
        <p:nvSpPr>
          <p:cNvPr id="4" name="TextBox 3"/>
          <p:cNvSpPr txBox="1"/>
          <p:nvPr/>
        </p:nvSpPr>
        <p:spPr>
          <a:xfrm>
            <a:off x="1143000" y="1180407"/>
            <a:ext cx="8100753" cy="646331"/>
          </a:xfrm>
          <a:prstGeom prst="rect">
            <a:avLst/>
          </a:prstGeom>
          <a:noFill/>
        </p:spPr>
        <p:txBody>
          <a:bodyPr wrap="square" rtlCol="0">
            <a:spAutoFit/>
          </a:bodyPr>
          <a:lstStyle/>
          <a:p>
            <a:r>
              <a:rPr lang="en-GB" sz="3600" dirty="0"/>
              <a:t>THE DOCTRINE OF IMPLIED </a:t>
            </a:r>
            <a:r>
              <a:rPr lang="en-GB" sz="3600" i="1" dirty="0"/>
              <a:t>ASSUMPSIT</a:t>
            </a:r>
            <a:endParaRPr lang="en-GB" sz="3600" dirty="0"/>
          </a:p>
        </p:txBody>
      </p:sp>
      <p:pic>
        <p:nvPicPr>
          <p:cNvPr id="6" name="Picture 5"/>
          <p:cNvPicPr>
            <a:picLocks noChangeAspect="1"/>
          </p:cNvPicPr>
          <p:nvPr/>
        </p:nvPicPr>
        <p:blipFill>
          <a:blip r:embed="rId3"/>
          <a:stretch>
            <a:fillRect/>
          </a:stretch>
        </p:blipFill>
        <p:spPr>
          <a:xfrm>
            <a:off x="9243753" y="746861"/>
            <a:ext cx="2208547" cy="1284916"/>
          </a:xfrm>
          <a:prstGeom prst="rect">
            <a:avLst/>
          </a:prstGeom>
        </p:spPr>
      </p:pic>
      <p:pic>
        <p:nvPicPr>
          <p:cNvPr id="1026" name="Picture 2" descr="Image result for HAIRDRESSER U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18625" y="4813578"/>
            <a:ext cx="2733675" cy="1666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9709906"/>
      </p:ext>
    </p:extLst>
  </p:cSld>
  <p:clrMapOvr>
    <a:masterClrMapping/>
  </p:clrMapOvr>
  <mc:AlternateContent xmlns:mc="http://schemas.openxmlformats.org/markup-compatibility/2006" xmlns:p14="http://schemas.microsoft.com/office/powerpoint/2010/main">
    <mc:Choice Requires="p14">
      <p:transition spd="slow" p14:dur="2000" advTm="243648"/>
    </mc:Choice>
    <mc:Fallback xmlns="">
      <p:transition spd="slow" advTm="243648"/>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99258" y="1230284"/>
            <a:ext cx="10956176" cy="3059083"/>
          </a:xfrm>
          <a:prstGeom prst="roundRect">
            <a:avLst/>
          </a:prstGeom>
          <a:solidFill>
            <a:srgbClr val="FDDAC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795780" y="-406928"/>
            <a:ext cx="9875520" cy="1356360"/>
          </a:xfrm>
        </p:spPr>
        <p:txBody>
          <a:bodyPr/>
          <a:lstStyle/>
          <a:p>
            <a:r>
              <a:rPr lang="en-GB" dirty="0"/>
              <a:t>Doctrine of implied </a:t>
            </a:r>
            <a:r>
              <a:rPr lang="en-GB" i="1" dirty="0"/>
              <a:t>assumpsit</a:t>
            </a:r>
            <a:endParaRPr lang="en-GB" dirty="0"/>
          </a:p>
        </p:txBody>
      </p:sp>
      <p:sp>
        <p:nvSpPr>
          <p:cNvPr id="3" name="Content Placeholder 2"/>
          <p:cNvSpPr>
            <a:spLocks noGrp="1"/>
          </p:cNvSpPr>
          <p:nvPr>
            <p:ph idx="1"/>
          </p:nvPr>
        </p:nvSpPr>
        <p:spPr>
          <a:xfrm>
            <a:off x="415638" y="1550324"/>
            <a:ext cx="11089178" cy="4800600"/>
          </a:xfrm>
        </p:spPr>
        <p:txBody>
          <a:bodyPr>
            <a:noAutofit/>
          </a:bodyPr>
          <a:lstStyle/>
          <a:p>
            <a:pPr marL="45720" indent="0">
              <a:buNone/>
            </a:pPr>
            <a:r>
              <a:rPr lang="en-GB" sz="2400" b="1" dirty="0" err="1">
                <a:solidFill>
                  <a:schemeClr val="accent4">
                    <a:lumMod val="50000"/>
                  </a:schemeClr>
                </a:solidFill>
              </a:rPr>
              <a:t>Pao</a:t>
            </a:r>
            <a:r>
              <a:rPr lang="en-GB" sz="2400" b="1" dirty="0">
                <a:solidFill>
                  <a:schemeClr val="accent4">
                    <a:lumMod val="50000"/>
                  </a:schemeClr>
                </a:solidFill>
              </a:rPr>
              <a:t> On v Lau </a:t>
            </a:r>
            <a:r>
              <a:rPr lang="en-GB" sz="2400" b="1" dirty="0" err="1">
                <a:solidFill>
                  <a:schemeClr val="accent4">
                    <a:lumMod val="50000"/>
                  </a:schemeClr>
                </a:solidFill>
              </a:rPr>
              <a:t>Yiu</a:t>
            </a:r>
            <a:r>
              <a:rPr lang="en-GB" sz="2400" b="1" dirty="0">
                <a:solidFill>
                  <a:schemeClr val="accent4">
                    <a:lumMod val="50000"/>
                  </a:schemeClr>
                </a:solidFill>
              </a:rPr>
              <a:t> Long [1980] </a:t>
            </a:r>
            <a:r>
              <a:rPr lang="en-GB" sz="2400" dirty="0">
                <a:solidFill>
                  <a:schemeClr val="tx1"/>
                </a:solidFill>
              </a:rPr>
              <a:t>confirmed the principle applied, provided that:</a:t>
            </a:r>
          </a:p>
          <a:p>
            <a:pPr marL="45720" indent="0">
              <a:buNone/>
            </a:pPr>
            <a:endParaRPr lang="en-GB" sz="2400" dirty="0">
              <a:solidFill>
                <a:schemeClr val="tx1"/>
              </a:solidFill>
            </a:endParaRPr>
          </a:p>
          <a:p>
            <a:r>
              <a:rPr lang="en-GB" sz="2400" dirty="0">
                <a:solidFill>
                  <a:schemeClr val="tx1"/>
                </a:solidFill>
              </a:rPr>
              <a:t> the act was performed at the request of one party</a:t>
            </a:r>
          </a:p>
          <a:p>
            <a:r>
              <a:rPr lang="en-GB" sz="2400" dirty="0">
                <a:solidFill>
                  <a:schemeClr val="tx1"/>
                </a:solidFill>
              </a:rPr>
              <a:t>It was understood between them that some reward could be expected; and</a:t>
            </a:r>
          </a:p>
          <a:p>
            <a:r>
              <a:rPr lang="en-GB" sz="2400" dirty="0">
                <a:solidFill>
                  <a:schemeClr val="tx1"/>
                </a:solidFill>
              </a:rPr>
              <a:t>The later payment promise, or other benefit received, was otherwise lawful.</a:t>
            </a:r>
          </a:p>
          <a:p>
            <a:endParaRPr lang="en-GB" sz="2400" dirty="0"/>
          </a:p>
          <a:p>
            <a:pPr marL="45720" indent="0">
              <a:buNone/>
            </a:pPr>
            <a:r>
              <a:rPr lang="en-GB" sz="2400" b="1" dirty="0"/>
              <a:t>Re Casey’s Patents [1892]</a:t>
            </a:r>
            <a:r>
              <a:rPr lang="en-GB" sz="2400" b="1" dirty="0">
                <a:solidFill>
                  <a:srgbClr val="002060"/>
                </a:solidFill>
              </a:rPr>
              <a:t> </a:t>
            </a:r>
            <a:r>
              <a:rPr lang="en-GB" sz="2400" dirty="0">
                <a:solidFill>
                  <a:srgbClr val="002060"/>
                </a:solidFill>
              </a:rPr>
              <a:t>applied the doctrine to the business world. Casey agreed to promote certain patents held by Stewart. Two years later, Stewart wrote, promising a one-third share in the patents; this promise was held to be enforceable. – Parties understanding that the work would be remunerated.</a:t>
            </a:r>
          </a:p>
        </p:txBody>
      </p:sp>
    </p:spTree>
    <p:extLst>
      <p:ext uri="{BB962C8B-B14F-4D97-AF65-F5344CB8AC3E}">
        <p14:creationId xmlns:p14="http://schemas.microsoft.com/office/powerpoint/2010/main" val="3170201571"/>
      </p:ext>
    </p:extLst>
  </p:cSld>
  <p:clrMapOvr>
    <a:masterClrMapping/>
  </p:clrMapOvr>
  <mc:AlternateContent xmlns:mc="http://schemas.openxmlformats.org/markup-compatibility/2006" xmlns:p14="http://schemas.microsoft.com/office/powerpoint/2010/main">
    <mc:Choice Requires="p14">
      <p:transition spd="slow" p14:dur="2000" advTm="99730"/>
    </mc:Choice>
    <mc:Fallback xmlns="">
      <p:transition spd="slow" advTm="9973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8614" y="-295020"/>
            <a:ext cx="9875520" cy="1356360"/>
          </a:xfrm>
        </p:spPr>
        <p:txBody>
          <a:bodyPr/>
          <a:lstStyle/>
          <a:p>
            <a:r>
              <a:rPr lang="en-GB" dirty="0">
                <a:solidFill>
                  <a:srgbClr val="92D050"/>
                </a:solidFill>
              </a:rPr>
              <a:t>3. Consideration need not be adequate </a:t>
            </a:r>
          </a:p>
        </p:txBody>
      </p:sp>
      <p:sp>
        <p:nvSpPr>
          <p:cNvPr id="3" name="Content Placeholder 2"/>
          <p:cNvSpPr>
            <a:spLocks noGrp="1"/>
          </p:cNvSpPr>
          <p:nvPr>
            <p:ph idx="1"/>
          </p:nvPr>
        </p:nvSpPr>
        <p:spPr>
          <a:xfrm>
            <a:off x="987972" y="1770917"/>
            <a:ext cx="9872871" cy="4038600"/>
          </a:xfrm>
        </p:spPr>
        <p:txBody>
          <a:bodyPr/>
          <a:lstStyle/>
          <a:p>
            <a:pPr marL="45720" indent="0">
              <a:buNone/>
            </a:pPr>
            <a:r>
              <a:rPr lang="en-GB" dirty="0">
                <a:solidFill>
                  <a:schemeClr val="tx1"/>
                </a:solidFill>
              </a:rPr>
              <a:t>Consideration does not need to be of equal value (economically) to the thing given in exchange.</a:t>
            </a:r>
          </a:p>
          <a:p>
            <a:pPr marL="45720" indent="0">
              <a:buNone/>
            </a:pPr>
            <a:r>
              <a:rPr lang="en-GB" dirty="0">
                <a:solidFill>
                  <a:schemeClr val="tx1"/>
                </a:solidFill>
              </a:rPr>
              <a:t>Laissez faire – Judges believe that it is for the parties to make whatever contract they want.</a:t>
            </a:r>
          </a:p>
          <a:p>
            <a:pPr marL="45720" indent="0">
              <a:buNone/>
            </a:pPr>
            <a:r>
              <a:rPr lang="en-GB" dirty="0">
                <a:solidFill>
                  <a:schemeClr val="tx1"/>
                </a:solidFill>
              </a:rPr>
              <a:t>- Very trivial acts can amount to consideration:</a:t>
            </a:r>
          </a:p>
        </p:txBody>
      </p:sp>
      <p:sp>
        <p:nvSpPr>
          <p:cNvPr id="4" name="Rounded Rectangle 3"/>
          <p:cNvSpPr/>
          <p:nvPr/>
        </p:nvSpPr>
        <p:spPr>
          <a:xfrm>
            <a:off x="880220" y="4057372"/>
            <a:ext cx="6589986" cy="281535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381826" y="4189421"/>
            <a:ext cx="5665075" cy="2308324"/>
          </a:xfrm>
          <a:prstGeom prst="rect">
            <a:avLst/>
          </a:prstGeom>
          <a:noFill/>
        </p:spPr>
        <p:txBody>
          <a:bodyPr wrap="square" rtlCol="0">
            <a:spAutoFit/>
          </a:bodyPr>
          <a:lstStyle/>
          <a:p>
            <a:r>
              <a:rPr lang="en-GB" dirty="0">
                <a:latin typeface="Batang" panose="02030600000101010101" pitchFamily="18" charset="-127"/>
                <a:ea typeface="Batang" panose="02030600000101010101" pitchFamily="18" charset="-127"/>
              </a:rPr>
              <a:t>“Halifax estate agents sold for £1”</a:t>
            </a:r>
          </a:p>
          <a:p>
            <a:endParaRPr lang="en-GB" dirty="0">
              <a:latin typeface="Batang" panose="02030600000101010101" pitchFamily="18" charset="-127"/>
              <a:ea typeface="Batang" panose="02030600000101010101" pitchFamily="18" charset="-127"/>
            </a:endParaRPr>
          </a:p>
          <a:p>
            <a:r>
              <a:rPr lang="en-GB" dirty="0">
                <a:latin typeface="Batang" panose="02030600000101010101" pitchFamily="18" charset="-127"/>
                <a:ea typeface="Batang" panose="02030600000101010101" pitchFamily="18" charset="-127"/>
              </a:rPr>
              <a:t>“Lloyds banking group has agreed to sell its Halifax estate agency business to LSL Property Services for £1, and said 460 jobs would go. The loss-making business has 218 offices . . .”</a:t>
            </a:r>
          </a:p>
          <a:p>
            <a:endParaRPr lang="en-GB" dirty="0">
              <a:latin typeface="Batang" panose="02030600000101010101" pitchFamily="18" charset="-127"/>
              <a:ea typeface="Batang" panose="02030600000101010101" pitchFamily="18" charset="-127"/>
            </a:endParaRPr>
          </a:p>
          <a:p>
            <a:r>
              <a:rPr lang="en-GB" dirty="0">
                <a:latin typeface="Batang" panose="02030600000101010101" pitchFamily="18" charset="-127"/>
                <a:ea typeface="Batang" panose="02030600000101010101" pitchFamily="18" charset="-127"/>
              </a:rPr>
              <a:t>BBC News online, October 2009</a:t>
            </a:r>
          </a:p>
        </p:txBody>
      </p:sp>
      <p:sp>
        <p:nvSpPr>
          <p:cNvPr id="6" name="TextBox 5"/>
          <p:cNvSpPr txBox="1"/>
          <p:nvPr/>
        </p:nvSpPr>
        <p:spPr>
          <a:xfrm>
            <a:off x="7809186" y="3459318"/>
            <a:ext cx="3324948" cy="830997"/>
          </a:xfrm>
          <a:prstGeom prst="rect">
            <a:avLst/>
          </a:prstGeom>
          <a:noFill/>
        </p:spPr>
        <p:txBody>
          <a:bodyPr wrap="square" rtlCol="0">
            <a:spAutoFit/>
          </a:bodyPr>
          <a:lstStyle/>
          <a:p>
            <a:pPr algn="ctr"/>
            <a:r>
              <a:rPr lang="en-GB" sz="2400" b="1" dirty="0">
                <a:solidFill>
                  <a:schemeClr val="accent4">
                    <a:lumMod val="50000"/>
                  </a:schemeClr>
                </a:solidFill>
                <a:latin typeface="Arial Narrow" panose="020B0606020202030204" pitchFamily="34" charset="0"/>
              </a:rPr>
              <a:t>Chappell &amp; Co v Nestle Co Ltd [1960]</a:t>
            </a:r>
          </a:p>
        </p:txBody>
      </p:sp>
      <p:pic>
        <p:nvPicPr>
          <p:cNvPr id="7" name="Picture 6"/>
          <p:cNvPicPr>
            <a:picLocks noChangeAspect="1"/>
          </p:cNvPicPr>
          <p:nvPr/>
        </p:nvPicPr>
        <p:blipFill>
          <a:blip r:embed="rId3"/>
          <a:stretch>
            <a:fillRect/>
          </a:stretch>
        </p:blipFill>
        <p:spPr>
          <a:xfrm>
            <a:off x="8994775" y="4655426"/>
            <a:ext cx="2828925" cy="1619250"/>
          </a:xfrm>
          <a:prstGeom prst="rect">
            <a:avLst/>
          </a:prstGeom>
        </p:spPr>
      </p:pic>
    </p:spTree>
    <p:extLst>
      <p:ext uri="{BB962C8B-B14F-4D97-AF65-F5344CB8AC3E}">
        <p14:creationId xmlns:p14="http://schemas.microsoft.com/office/powerpoint/2010/main" val="1438797650"/>
      </p:ext>
    </p:extLst>
  </p:cSld>
  <p:clrMapOvr>
    <a:masterClrMapping/>
  </p:clrMapOvr>
  <mc:AlternateContent xmlns:mc="http://schemas.openxmlformats.org/markup-compatibility/2006" xmlns:p14="http://schemas.microsoft.com/office/powerpoint/2010/main">
    <mc:Choice Requires="p14">
      <p:transition spd="slow" p14:dur="2000" advTm="146611"/>
    </mc:Choice>
    <mc:Fallback xmlns="">
      <p:transition spd="slow" advTm="146611"/>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hlinkClick r:id="rId2"/>
            <a:extLst>
              <a:ext uri="{FF2B5EF4-FFF2-40B4-BE49-F238E27FC236}">
                <a16:creationId xmlns:a16="http://schemas.microsoft.com/office/drawing/2014/main" id="{38447B36-C672-A53A-2D6D-96E6FB7E2284}"/>
              </a:ext>
            </a:extLst>
          </p:cNvPr>
          <p:cNvPicPr>
            <a:picLocks noChangeAspect="1"/>
          </p:cNvPicPr>
          <p:nvPr/>
        </p:nvPicPr>
        <p:blipFill>
          <a:blip r:embed="rId3"/>
          <a:srcRect t="511" r="1" b="1"/>
          <a:stretch/>
        </p:blipFill>
        <p:spPr>
          <a:xfrm>
            <a:off x="279143" y="299509"/>
            <a:ext cx="5221625" cy="6258983"/>
          </a:xfrm>
          <a:prstGeom prst="rect">
            <a:avLst/>
          </a:prstGeom>
        </p:spPr>
      </p:pic>
      <p:sp>
        <p:nvSpPr>
          <p:cNvPr id="5" name="TextBox 4">
            <a:extLst>
              <a:ext uri="{FF2B5EF4-FFF2-40B4-BE49-F238E27FC236}">
                <a16:creationId xmlns:a16="http://schemas.microsoft.com/office/drawing/2014/main" id="{09DB52B3-5517-C337-A514-0436BF74741F}"/>
              </a:ext>
            </a:extLst>
          </p:cNvPr>
          <p:cNvSpPr txBox="1"/>
          <p:nvPr/>
        </p:nvSpPr>
        <p:spPr>
          <a:xfrm>
            <a:off x="6650161" y="1528209"/>
            <a:ext cx="4434721" cy="3710427"/>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000" dirty="0">
                <a:solidFill>
                  <a:schemeClr val="tx1">
                    <a:alpha val="80000"/>
                  </a:schemeClr>
                </a:solidFill>
              </a:rPr>
              <a:t>“Work is underway renovating a historic house which has been sold for £1 after standing empty for 30 years … [The developers] acquired the house after taking over another firm and ‘sold’ the property for £1 to a housing association. [They] made the gesture on the understanding they were commissioned to tackle the renovation project.”</a:t>
            </a:r>
          </a:p>
          <a:p>
            <a:pPr indent="-228600" defTabSz="914400">
              <a:lnSpc>
                <a:spcPct val="90000"/>
              </a:lnSpc>
              <a:spcAft>
                <a:spcPts val="600"/>
              </a:spcAft>
              <a:buFont typeface="Arial" panose="020B0604020202020204" pitchFamily="34" charset="0"/>
              <a:buChar char="•"/>
            </a:pPr>
            <a:endParaRPr lang="en-US" sz="2000" dirty="0">
              <a:solidFill>
                <a:schemeClr val="tx1">
                  <a:alpha val="80000"/>
                </a:schemeClr>
              </a:solidFill>
            </a:endParaRPr>
          </a:p>
          <a:p>
            <a:pPr indent="-228600" defTabSz="914400">
              <a:lnSpc>
                <a:spcPct val="90000"/>
              </a:lnSpc>
              <a:spcAft>
                <a:spcPts val="600"/>
              </a:spcAft>
              <a:buFont typeface="Arial" panose="020B0604020202020204" pitchFamily="34" charset="0"/>
              <a:buChar char="•"/>
            </a:pPr>
            <a:r>
              <a:rPr lang="en-US" sz="2000" dirty="0">
                <a:solidFill>
                  <a:schemeClr val="tx1">
                    <a:alpha val="80000"/>
                  </a:schemeClr>
                </a:solidFill>
              </a:rPr>
              <a:t>BBC News Online, October 2010</a:t>
            </a:r>
          </a:p>
        </p:txBody>
      </p:sp>
      <p:cxnSp>
        <p:nvCxnSpPr>
          <p:cNvPr id="14" name="Straight Connector 1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49681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3564" y="348865"/>
            <a:ext cx="9718111" cy="1576446"/>
          </a:xfrm>
        </p:spPr>
        <p:txBody>
          <a:bodyPr anchor="ctr">
            <a:normAutofit/>
          </a:bodyPr>
          <a:lstStyle/>
          <a:p>
            <a:r>
              <a:rPr lang="en-GB" sz="4000">
                <a:solidFill>
                  <a:srgbClr val="FFFFFF"/>
                </a:solidFill>
              </a:rPr>
              <a:t>4. Consideration must be sufficient</a:t>
            </a:r>
          </a:p>
        </p:txBody>
      </p:sp>
      <p:graphicFrame>
        <p:nvGraphicFramePr>
          <p:cNvPr id="5" name="Content Placeholder 2">
            <a:extLst>
              <a:ext uri="{FF2B5EF4-FFF2-40B4-BE49-F238E27FC236}">
                <a16:creationId xmlns:a16="http://schemas.microsoft.com/office/drawing/2014/main" id="{1B0EAE3E-0432-6496-FA1B-E096E814E960}"/>
              </a:ext>
            </a:extLst>
          </p:cNvPr>
          <p:cNvGraphicFramePr>
            <a:graphicFrameLocks noGrp="1"/>
          </p:cNvGraphicFramePr>
          <p:nvPr>
            <p:ph idx="1"/>
            <p:extLst>
              <p:ext uri="{D42A27DB-BD31-4B8C-83A1-F6EECF244321}">
                <p14:modId xmlns:p14="http://schemas.microsoft.com/office/powerpoint/2010/main" val="343026423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2204988"/>
      </p:ext>
    </p:extLst>
  </p:cSld>
  <p:clrMapOvr>
    <a:masterClrMapping/>
  </p:clrMapOvr>
  <mc:AlternateContent xmlns:mc="http://schemas.openxmlformats.org/markup-compatibility/2006" xmlns:p14="http://schemas.microsoft.com/office/powerpoint/2010/main">
    <mc:Choice Requires="p14">
      <p:transition spd="slow" p14:dur="2000" advTm="112733"/>
    </mc:Choice>
    <mc:Fallback xmlns="">
      <p:transition spd="slow" advTm="112733"/>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5442" y="470338"/>
            <a:ext cx="9872871" cy="4038600"/>
          </a:xfrm>
        </p:spPr>
        <p:txBody>
          <a:bodyPr>
            <a:noAutofit/>
          </a:bodyPr>
          <a:lstStyle/>
          <a:p>
            <a:pPr marL="45720" indent="0">
              <a:buNone/>
            </a:pPr>
            <a:r>
              <a:rPr lang="en-GB" sz="3200" b="1" dirty="0">
                <a:solidFill>
                  <a:schemeClr val="tx1"/>
                </a:solidFill>
              </a:rPr>
              <a:t>One particular issue arises where the </a:t>
            </a:r>
            <a:r>
              <a:rPr lang="en-GB" sz="3200" b="1" dirty="0" err="1">
                <a:solidFill>
                  <a:schemeClr val="tx1"/>
                </a:solidFill>
              </a:rPr>
              <a:t>promisee</a:t>
            </a:r>
            <a:r>
              <a:rPr lang="en-GB" sz="3200" b="1" dirty="0">
                <a:solidFill>
                  <a:schemeClr val="tx1"/>
                </a:solidFill>
              </a:rPr>
              <a:t> is using something that he is already legally obliged to do so as consideration for a new contract. </a:t>
            </a:r>
          </a:p>
          <a:p>
            <a:pPr marL="45720" indent="0">
              <a:buNone/>
            </a:pPr>
            <a:r>
              <a:rPr lang="en-GB" sz="3200" b="1" dirty="0">
                <a:solidFill>
                  <a:schemeClr val="tx1"/>
                </a:solidFill>
              </a:rPr>
              <a:t>General rule: It is no consideration to do something you must do anyway.</a:t>
            </a:r>
          </a:p>
          <a:p>
            <a:pPr marL="45720" indent="0">
              <a:buNone/>
            </a:pPr>
            <a:r>
              <a:rPr lang="en-GB" sz="3200" b="1" dirty="0">
                <a:solidFill>
                  <a:schemeClr val="tx1"/>
                </a:solidFill>
              </a:rPr>
              <a:t>The situations in which this could arise can be grouped as:</a:t>
            </a:r>
          </a:p>
          <a:p>
            <a:pPr marL="560070" indent="-514350">
              <a:buFont typeface="+mj-lt"/>
              <a:buAutoNum type="arabicPeriod"/>
            </a:pPr>
            <a:r>
              <a:rPr lang="en-GB" sz="3200" dirty="0">
                <a:solidFill>
                  <a:srgbClr val="00B0F0"/>
                </a:solidFill>
              </a:rPr>
              <a:t>Existing public duties</a:t>
            </a:r>
          </a:p>
          <a:p>
            <a:pPr marL="560070" indent="-514350">
              <a:buFont typeface="+mj-lt"/>
              <a:buAutoNum type="arabicPeriod"/>
            </a:pPr>
            <a:r>
              <a:rPr lang="en-GB" sz="3200" dirty="0">
                <a:solidFill>
                  <a:srgbClr val="00B0F0"/>
                </a:solidFill>
              </a:rPr>
              <a:t>Existing contractual duties</a:t>
            </a:r>
          </a:p>
          <a:p>
            <a:pPr marL="560070" indent="-514350">
              <a:buFont typeface="+mj-lt"/>
              <a:buAutoNum type="arabicPeriod"/>
            </a:pPr>
            <a:r>
              <a:rPr lang="en-GB" sz="3200" dirty="0">
                <a:solidFill>
                  <a:srgbClr val="00B0F0"/>
                </a:solidFill>
              </a:rPr>
              <a:t>Existing duties to repay a debt</a:t>
            </a:r>
          </a:p>
          <a:p>
            <a:pPr marL="560070" indent="-514350">
              <a:buFont typeface="+mj-lt"/>
              <a:buAutoNum type="arabicPeriod"/>
            </a:pPr>
            <a:r>
              <a:rPr lang="en-GB" sz="3200" dirty="0">
                <a:solidFill>
                  <a:srgbClr val="00B0F0"/>
                </a:solidFill>
              </a:rPr>
              <a:t>Existing contractual duties to a third party</a:t>
            </a:r>
          </a:p>
        </p:txBody>
      </p:sp>
    </p:spTree>
    <p:extLst>
      <p:ext uri="{BB962C8B-B14F-4D97-AF65-F5344CB8AC3E}">
        <p14:creationId xmlns:p14="http://schemas.microsoft.com/office/powerpoint/2010/main" val="634182757"/>
      </p:ext>
    </p:extLst>
  </p:cSld>
  <p:clrMapOvr>
    <a:masterClrMapping/>
  </p:clrMapOvr>
  <mc:AlternateContent xmlns:mc="http://schemas.openxmlformats.org/markup-compatibility/2006" xmlns:p14="http://schemas.microsoft.com/office/powerpoint/2010/main">
    <mc:Choice Requires="p14">
      <p:transition spd="slow" p14:dur="2000" advTm="61370"/>
    </mc:Choice>
    <mc:Fallback xmlns="">
      <p:transition spd="slow" advTm="6137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Existing public duties</a:t>
            </a:r>
          </a:p>
        </p:txBody>
      </p:sp>
      <p:sp>
        <p:nvSpPr>
          <p:cNvPr id="3" name="Content Placeholder 2"/>
          <p:cNvSpPr>
            <a:spLocks noGrp="1"/>
          </p:cNvSpPr>
          <p:nvPr>
            <p:ph idx="1"/>
          </p:nvPr>
        </p:nvSpPr>
        <p:spPr>
          <a:xfrm>
            <a:off x="275577" y="1404740"/>
            <a:ext cx="11034868" cy="4302378"/>
          </a:xfrm>
        </p:spPr>
        <p:txBody>
          <a:bodyPr/>
          <a:lstStyle/>
          <a:p>
            <a:pPr marL="45720" indent="0" algn="ctr">
              <a:buNone/>
            </a:pPr>
            <a:r>
              <a:rPr lang="en-GB" dirty="0">
                <a:solidFill>
                  <a:schemeClr val="tx1"/>
                </a:solidFill>
              </a:rPr>
              <a:t>A promise to perform a public duty imposed by law is not normally sufficient consideration, as consideration cannot consist of doing what the law already requires.</a:t>
            </a:r>
          </a:p>
        </p:txBody>
      </p:sp>
      <p:sp>
        <p:nvSpPr>
          <p:cNvPr id="4" name="Rectangle 3"/>
          <p:cNvSpPr/>
          <p:nvPr/>
        </p:nvSpPr>
        <p:spPr>
          <a:xfrm>
            <a:off x="746234" y="2659117"/>
            <a:ext cx="10972800" cy="393086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5" name="TextBox 4"/>
          <p:cNvSpPr txBox="1"/>
          <p:nvPr/>
        </p:nvSpPr>
        <p:spPr>
          <a:xfrm>
            <a:off x="881555" y="2777891"/>
            <a:ext cx="10702158" cy="3693319"/>
          </a:xfrm>
          <a:prstGeom prst="rect">
            <a:avLst/>
          </a:prstGeom>
          <a:noFill/>
        </p:spPr>
        <p:txBody>
          <a:bodyPr wrap="square" rtlCol="0">
            <a:spAutoFit/>
          </a:bodyPr>
          <a:lstStyle/>
          <a:p>
            <a:r>
              <a:rPr lang="en-GB" dirty="0"/>
              <a:t>									Existing public duties </a:t>
            </a:r>
          </a:p>
          <a:p>
            <a:endParaRPr lang="en-GB" dirty="0"/>
          </a:p>
          <a:p>
            <a:r>
              <a:rPr lang="en-GB" dirty="0"/>
              <a:t>Existing situation</a:t>
            </a:r>
          </a:p>
          <a:p>
            <a:endParaRPr lang="en-GB" dirty="0"/>
          </a:p>
          <a:p>
            <a:r>
              <a:rPr lang="en-GB" dirty="0"/>
              <a:t>A                                                legally obliged to appear in court as a witness</a:t>
            </a:r>
          </a:p>
          <a:p>
            <a:endParaRPr lang="en-GB" dirty="0"/>
          </a:p>
          <a:p>
            <a:r>
              <a:rPr lang="en-GB" dirty="0"/>
              <a:t>New promise:</a:t>
            </a:r>
          </a:p>
          <a:p>
            <a:endParaRPr lang="en-GB" dirty="0"/>
          </a:p>
          <a:p>
            <a:r>
              <a:rPr lang="en-GB" dirty="0"/>
              <a:t>						offers to pay A to appear in court as a witness						B</a:t>
            </a:r>
          </a:p>
          <a:p>
            <a:endParaRPr lang="en-GB" dirty="0"/>
          </a:p>
          <a:p>
            <a:r>
              <a:rPr lang="en-GB" dirty="0"/>
              <a:t>A                                                       performance of existing public/legal duty and no more</a:t>
            </a:r>
          </a:p>
          <a:p>
            <a:endParaRPr lang="en-GB" dirty="0"/>
          </a:p>
          <a:p>
            <a:r>
              <a:rPr lang="en-GB" dirty="0"/>
              <a:t>														= </a:t>
            </a:r>
            <a:r>
              <a:rPr lang="en-GB" b="1" dirty="0"/>
              <a:t>NO VALID CONSIDERATION</a:t>
            </a:r>
          </a:p>
        </p:txBody>
      </p:sp>
      <p:cxnSp>
        <p:nvCxnSpPr>
          <p:cNvPr id="7" name="Straight Arrow Connector 6"/>
          <p:cNvCxnSpPr/>
          <p:nvPr/>
        </p:nvCxnSpPr>
        <p:spPr>
          <a:xfrm flipV="1">
            <a:off x="1282262" y="4056993"/>
            <a:ext cx="1734207" cy="105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8271641" y="5139559"/>
            <a:ext cx="210258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1282262" y="5707118"/>
            <a:ext cx="19444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9113783" y="268014"/>
            <a:ext cx="2196662" cy="1040524"/>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9113783" y="417008"/>
            <a:ext cx="1944413" cy="707886"/>
          </a:xfrm>
          <a:prstGeom prst="rect">
            <a:avLst/>
          </a:prstGeom>
          <a:noFill/>
        </p:spPr>
        <p:txBody>
          <a:bodyPr wrap="square" rtlCol="0">
            <a:spAutoFit/>
          </a:bodyPr>
          <a:lstStyle/>
          <a:p>
            <a:pPr algn="ctr"/>
            <a:r>
              <a:rPr lang="en-GB" sz="2000" b="1" i="1" dirty="0">
                <a:solidFill>
                  <a:schemeClr val="accent4">
                    <a:lumMod val="50000"/>
                  </a:schemeClr>
                </a:solidFill>
              </a:rPr>
              <a:t>Collins v </a:t>
            </a:r>
            <a:r>
              <a:rPr lang="en-GB" sz="2000" b="1" i="1" dirty="0" err="1">
                <a:solidFill>
                  <a:schemeClr val="accent4">
                    <a:lumMod val="50000"/>
                  </a:schemeClr>
                </a:solidFill>
              </a:rPr>
              <a:t>Godefroy</a:t>
            </a:r>
            <a:r>
              <a:rPr lang="en-GB" sz="2000" b="1" i="1" dirty="0">
                <a:solidFill>
                  <a:schemeClr val="accent4">
                    <a:lumMod val="50000"/>
                  </a:schemeClr>
                </a:solidFill>
              </a:rPr>
              <a:t> [1831]</a:t>
            </a:r>
          </a:p>
        </p:txBody>
      </p:sp>
    </p:spTree>
    <p:extLst>
      <p:ext uri="{BB962C8B-B14F-4D97-AF65-F5344CB8AC3E}">
        <p14:creationId xmlns:p14="http://schemas.microsoft.com/office/powerpoint/2010/main" val="2670373947"/>
      </p:ext>
    </p:extLst>
  </p:cSld>
  <p:clrMapOvr>
    <a:masterClrMapping/>
  </p:clrMapOvr>
  <mc:AlternateContent xmlns:mc="http://schemas.openxmlformats.org/markup-compatibility/2006" xmlns:p14="http://schemas.microsoft.com/office/powerpoint/2010/main">
    <mc:Choice Requires="p14">
      <p:transition spd="slow" p14:dur="2000" advTm="91999"/>
    </mc:Choice>
    <mc:Fallback xmlns="">
      <p:transition spd="slow" advTm="91999"/>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0924" y="557048"/>
            <a:ext cx="10584947" cy="5538952"/>
          </a:xfrm>
        </p:spPr>
        <p:txBody>
          <a:bodyPr/>
          <a:lstStyle/>
          <a:p>
            <a:pPr marL="45720" indent="0">
              <a:buNone/>
            </a:pPr>
            <a:r>
              <a:rPr lang="en-GB" dirty="0" err="1">
                <a:solidFill>
                  <a:schemeClr val="accent4">
                    <a:lumMod val="50000"/>
                  </a:schemeClr>
                </a:solidFill>
              </a:rPr>
              <a:t>Glasbrook</a:t>
            </a:r>
            <a:r>
              <a:rPr lang="en-GB" dirty="0">
                <a:solidFill>
                  <a:schemeClr val="accent4">
                    <a:lumMod val="50000"/>
                  </a:schemeClr>
                </a:solidFill>
              </a:rPr>
              <a:t> Bros v Glamorgan County Council [1925]</a:t>
            </a:r>
          </a:p>
          <a:p>
            <a:pPr marL="45720" indent="0">
              <a:buNone/>
            </a:pPr>
            <a:r>
              <a:rPr lang="en-GB" dirty="0">
                <a:solidFill>
                  <a:schemeClr val="accent4">
                    <a:lumMod val="50000"/>
                  </a:schemeClr>
                </a:solidFill>
              </a:rPr>
              <a:t>Harris v Sheffield United Football Club [1988]</a:t>
            </a:r>
          </a:p>
          <a:p>
            <a:pPr marL="45720" indent="0">
              <a:buNone/>
            </a:pPr>
            <a:r>
              <a:rPr lang="en-GB" dirty="0">
                <a:solidFill>
                  <a:schemeClr val="accent4">
                    <a:lumMod val="50000"/>
                  </a:schemeClr>
                </a:solidFill>
              </a:rPr>
              <a:t>Reading Festival Ltd v West Yorkshire Police Authority [2006]</a:t>
            </a:r>
          </a:p>
        </p:txBody>
      </p:sp>
      <p:sp>
        <p:nvSpPr>
          <p:cNvPr id="4" name="Rectangle 3"/>
          <p:cNvSpPr/>
          <p:nvPr/>
        </p:nvSpPr>
        <p:spPr>
          <a:xfrm>
            <a:off x="693683" y="2228193"/>
            <a:ext cx="10710041" cy="413056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19807" y="2333297"/>
            <a:ext cx="10436772" cy="3970318"/>
          </a:xfrm>
          <a:prstGeom prst="rect">
            <a:avLst/>
          </a:prstGeom>
          <a:noFill/>
        </p:spPr>
        <p:txBody>
          <a:bodyPr wrap="square" rtlCol="0">
            <a:spAutoFit/>
          </a:bodyPr>
          <a:lstStyle/>
          <a:p>
            <a:r>
              <a:rPr lang="en-GB" dirty="0"/>
              <a:t>					</a:t>
            </a:r>
            <a:r>
              <a:rPr lang="en-GB" dirty="0">
                <a:solidFill>
                  <a:schemeClr val="bg1"/>
                </a:solidFill>
              </a:rPr>
              <a:t>	</a:t>
            </a:r>
            <a:r>
              <a:rPr lang="en-GB" u="sng" dirty="0">
                <a:solidFill>
                  <a:schemeClr val="bg1"/>
                </a:solidFill>
              </a:rPr>
              <a:t>Existing public duties</a:t>
            </a:r>
          </a:p>
          <a:p>
            <a:endParaRPr lang="en-GB" u="sng" dirty="0">
              <a:solidFill>
                <a:schemeClr val="bg1"/>
              </a:solidFill>
            </a:endParaRPr>
          </a:p>
          <a:p>
            <a:r>
              <a:rPr lang="en-GB" u="sng" dirty="0">
                <a:solidFill>
                  <a:schemeClr val="bg1"/>
                </a:solidFill>
              </a:rPr>
              <a:t>Existing situation:</a:t>
            </a:r>
          </a:p>
          <a:p>
            <a:endParaRPr lang="en-GB" dirty="0">
              <a:solidFill>
                <a:schemeClr val="bg1"/>
              </a:solidFill>
            </a:endParaRPr>
          </a:p>
          <a:p>
            <a:r>
              <a:rPr lang="en-GB" dirty="0">
                <a:solidFill>
                  <a:schemeClr val="bg1"/>
                </a:solidFill>
              </a:rPr>
              <a:t>A				legally obliged to protect the public</a:t>
            </a:r>
          </a:p>
          <a:p>
            <a:endParaRPr lang="en-GB" dirty="0">
              <a:solidFill>
                <a:schemeClr val="bg1"/>
              </a:solidFill>
            </a:endParaRPr>
          </a:p>
          <a:p>
            <a:r>
              <a:rPr lang="en-GB" u="sng" dirty="0">
                <a:solidFill>
                  <a:schemeClr val="bg1"/>
                </a:solidFill>
              </a:rPr>
              <a:t>New promise:</a:t>
            </a:r>
          </a:p>
          <a:p>
            <a:endParaRPr lang="en-GB" dirty="0">
              <a:solidFill>
                <a:schemeClr val="bg1"/>
              </a:solidFill>
            </a:endParaRPr>
          </a:p>
          <a:p>
            <a:r>
              <a:rPr lang="en-GB" dirty="0">
                <a:solidFill>
                  <a:schemeClr val="bg1"/>
                </a:solidFill>
              </a:rPr>
              <a:t>Offers to pay for police protection/cover at colliery/football stadium </a:t>
            </a:r>
            <a:r>
              <a:rPr lang="en-GB" dirty="0" err="1">
                <a:solidFill>
                  <a:schemeClr val="bg1"/>
                </a:solidFill>
              </a:rPr>
              <a:t>etc</a:t>
            </a:r>
            <a:r>
              <a:rPr lang="en-GB" dirty="0">
                <a:solidFill>
                  <a:schemeClr val="bg1"/>
                </a:solidFill>
              </a:rPr>
              <a:t>						B</a:t>
            </a:r>
          </a:p>
          <a:p>
            <a:endParaRPr lang="en-GB" dirty="0">
              <a:solidFill>
                <a:schemeClr val="bg1"/>
              </a:solidFill>
            </a:endParaRPr>
          </a:p>
          <a:p>
            <a:r>
              <a:rPr lang="en-GB" dirty="0">
                <a:solidFill>
                  <a:schemeClr val="bg1"/>
                </a:solidFill>
              </a:rPr>
              <a:t>A                                       provision of police </a:t>
            </a:r>
            <a:r>
              <a:rPr lang="en-GB" b="1" dirty="0">
                <a:solidFill>
                  <a:schemeClr val="bg1"/>
                </a:solidFill>
              </a:rPr>
              <a:t>over and above</a:t>
            </a:r>
            <a:r>
              <a:rPr lang="en-GB" dirty="0">
                <a:solidFill>
                  <a:schemeClr val="bg1"/>
                </a:solidFill>
              </a:rPr>
              <a:t> the statutory expectation</a:t>
            </a:r>
          </a:p>
          <a:p>
            <a:endParaRPr lang="en-GB" dirty="0">
              <a:solidFill>
                <a:schemeClr val="bg1"/>
              </a:solidFill>
            </a:endParaRPr>
          </a:p>
          <a:p>
            <a:endParaRPr lang="en-GB" dirty="0">
              <a:solidFill>
                <a:schemeClr val="bg1"/>
              </a:solidFill>
            </a:endParaRPr>
          </a:p>
          <a:p>
            <a:r>
              <a:rPr lang="en-GB" dirty="0">
                <a:solidFill>
                  <a:schemeClr val="bg1"/>
                </a:solidFill>
              </a:rPr>
              <a:t>											= VALID CONSIDERATION FROM A </a:t>
            </a:r>
          </a:p>
        </p:txBody>
      </p:sp>
      <p:cxnSp>
        <p:nvCxnSpPr>
          <p:cNvPr id="7" name="Straight Arrow Connector 6"/>
          <p:cNvCxnSpPr/>
          <p:nvPr/>
        </p:nvCxnSpPr>
        <p:spPr>
          <a:xfrm>
            <a:off x="1219200" y="3584028"/>
            <a:ext cx="1397876" cy="10510"/>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9" name="Straight Arrow Connector 8"/>
          <p:cNvCxnSpPr/>
          <p:nvPr/>
        </p:nvCxnSpPr>
        <p:spPr>
          <a:xfrm flipH="1">
            <a:off x="7830207" y="4677103"/>
            <a:ext cx="1944414" cy="10511"/>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1" name="Straight Arrow Connector 10"/>
          <p:cNvCxnSpPr/>
          <p:nvPr/>
        </p:nvCxnSpPr>
        <p:spPr>
          <a:xfrm>
            <a:off x="1135117" y="5265683"/>
            <a:ext cx="1481959" cy="0"/>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1952575827"/>
      </p:ext>
    </p:extLst>
  </p:cSld>
  <p:clrMapOvr>
    <a:masterClrMapping/>
  </p:clrMapOvr>
  <mc:AlternateContent xmlns:mc="http://schemas.openxmlformats.org/markup-compatibility/2006" xmlns:p14="http://schemas.microsoft.com/office/powerpoint/2010/main">
    <mc:Choice Requires="p14">
      <p:transition spd="slow" p14:dur="2000" advTm="133213"/>
    </mc:Choice>
    <mc:Fallback xmlns="">
      <p:transition spd="slow" advTm="133213"/>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5400"/>
              <a:t>2. Existing contractual duties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5646356"/>
            <a:ext cx="6713552" cy="544132"/>
          </a:xfrm>
        </p:spPr>
        <p:txBody>
          <a:bodyPr anchor="t">
            <a:normAutofit/>
          </a:bodyPr>
          <a:lstStyle/>
          <a:p>
            <a:pPr marL="45720" indent="0">
              <a:buNone/>
            </a:pPr>
            <a:r>
              <a:rPr lang="en-GB" b="1" dirty="0" err="1">
                <a:solidFill>
                  <a:schemeClr val="accent4">
                    <a:lumMod val="50000"/>
                  </a:schemeClr>
                </a:solidFill>
              </a:rPr>
              <a:t>Stilk</a:t>
            </a:r>
            <a:r>
              <a:rPr lang="en-GB" b="1" dirty="0">
                <a:solidFill>
                  <a:schemeClr val="accent4">
                    <a:lumMod val="50000"/>
                  </a:schemeClr>
                </a:solidFill>
              </a:rPr>
              <a:t> v Myrick [1809] </a:t>
            </a:r>
            <a:r>
              <a:rPr lang="en-GB" sz="2200" dirty="0"/>
              <a:t>illustrates this point.</a:t>
            </a:r>
          </a:p>
        </p:txBody>
      </p:sp>
      <p:pic>
        <p:nvPicPr>
          <p:cNvPr id="4" name="Picture 3"/>
          <p:cNvPicPr>
            <a:picLocks noChangeAspect="1"/>
          </p:cNvPicPr>
          <p:nvPr/>
        </p:nvPicPr>
        <p:blipFill>
          <a:blip r:embed="rId3"/>
          <a:srcRect l="6686" r="17952" b="-1"/>
          <a:stretch/>
        </p:blipFill>
        <p:spPr>
          <a:xfrm>
            <a:off x="7675658" y="2093976"/>
            <a:ext cx="3941064" cy="4096512"/>
          </a:xfrm>
          <a:prstGeom prst="rect">
            <a:avLst/>
          </a:prstGeom>
        </p:spPr>
      </p:pic>
      <p:pic>
        <p:nvPicPr>
          <p:cNvPr id="6" name="Picture 5">
            <a:extLst>
              <a:ext uri="{FF2B5EF4-FFF2-40B4-BE49-F238E27FC236}">
                <a16:creationId xmlns:a16="http://schemas.microsoft.com/office/drawing/2014/main" id="{11CD0CA8-1F85-6C9F-7373-D7189A3DB38B}"/>
              </a:ext>
            </a:extLst>
          </p:cNvPr>
          <p:cNvPicPr>
            <a:picLocks noChangeAspect="1"/>
          </p:cNvPicPr>
          <p:nvPr/>
        </p:nvPicPr>
        <p:blipFill>
          <a:blip r:embed="rId4"/>
          <a:stretch>
            <a:fillRect/>
          </a:stretch>
        </p:blipFill>
        <p:spPr>
          <a:xfrm>
            <a:off x="384196" y="1914047"/>
            <a:ext cx="6719232" cy="3427350"/>
          </a:xfrm>
          <a:prstGeom prst="rect">
            <a:avLst/>
          </a:prstGeom>
        </p:spPr>
      </p:pic>
    </p:spTree>
    <p:extLst>
      <p:ext uri="{BB962C8B-B14F-4D97-AF65-F5344CB8AC3E}">
        <p14:creationId xmlns:p14="http://schemas.microsoft.com/office/powerpoint/2010/main" val="850722897"/>
      </p:ext>
    </p:extLst>
  </p:cSld>
  <p:clrMapOvr>
    <a:masterClrMapping/>
  </p:clrMapOvr>
  <mc:AlternateContent xmlns:mc="http://schemas.openxmlformats.org/markup-compatibility/2006" xmlns:p14="http://schemas.microsoft.com/office/powerpoint/2010/main">
    <mc:Choice Requires="p14">
      <p:transition spd="slow" p14:dur="2000" advTm="218388"/>
    </mc:Choice>
    <mc:Fallback xmlns="">
      <p:transition spd="slow" advTm="218388"/>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796F320-3810-1094-B3BC-60BB1F513E97}"/>
              </a:ext>
            </a:extLst>
          </p:cNvPr>
          <p:cNvPicPr>
            <a:picLocks noChangeAspect="1"/>
          </p:cNvPicPr>
          <p:nvPr/>
        </p:nvPicPr>
        <p:blipFill>
          <a:blip r:embed="rId3"/>
          <a:srcRect b="3108"/>
          <a:stretch/>
        </p:blipFill>
        <p:spPr>
          <a:xfrm>
            <a:off x="866849" y="960121"/>
            <a:ext cx="10458302" cy="5097780"/>
          </a:xfrm>
          <a:prstGeom prst="rect">
            <a:avLst/>
          </a:prstGeom>
        </p:spPr>
      </p:pic>
    </p:spTree>
    <p:extLst>
      <p:ext uri="{BB962C8B-B14F-4D97-AF65-F5344CB8AC3E}">
        <p14:creationId xmlns:p14="http://schemas.microsoft.com/office/powerpoint/2010/main" val="23894983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AC0126C-9F91-59B3-FF56-15FDE33BA137}"/>
              </a:ext>
            </a:extLst>
          </p:cNvPr>
          <p:cNvPicPr>
            <a:picLocks noChangeAspect="1"/>
          </p:cNvPicPr>
          <p:nvPr/>
        </p:nvPicPr>
        <p:blipFill>
          <a:blip r:embed="rId3"/>
          <a:stretch>
            <a:fillRect/>
          </a:stretch>
        </p:blipFill>
        <p:spPr>
          <a:xfrm>
            <a:off x="638744" y="354696"/>
            <a:ext cx="11265873" cy="6148608"/>
          </a:xfrm>
          <a:prstGeom prst="rect">
            <a:avLst/>
          </a:prstGeom>
        </p:spPr>
      </p:pic>
    </p:spTree>
    <p:extLst>
      <p:ext uri="{BB962C8B-B14F-4D97-AF65-F5344CB8AC3E}">
        <p14:creationId xmlns:p14="http://schemas.microsoft.com/office/powerpoint/2010/main" val="7243094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t>3. Existing duties to repay a debt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fontScale="92500" lnSpcReduction="10000"/>
          </a:bodyPr>
          <a:lstStyle/>
          <a:p>
            <a:pPr algn="ctr"/>
            <a:r>
              <a:rPr lang="en-GB" sz="2400" dirty="0"/>
              <a:t>A promise to pay part of a debt cannot normally be sufficient consideration. </a:t>
            </a:r>
          </a:p>
          <a:p>
            <a:pPr marL="0" indent="0" algn="ctr">
              <a:buNone/>
            </a:pPr>
            <a:r>
              <a:rPr lang="en-GB" sz="2600" b="1" baseline="0" dirty="0" err="1">
                <a:solidFill>
                  <a:schemeClr val="accent4">
                    <a:lumMod val="50000"/>
                  </a:schemeClr>
                </a:solidFill>
              </a:rPr>
              <a:t>Pinnels</a:t>
            </a:r>
            <a:r>
              <a:rPr lang="en-GB" sz="2600" b="1" baseline="0" dirty="0">
                <a:solidFill>
                  <a:schemeClr val="accent4">
                    <a:lumMod val="50000"/>
                  </a:schemeClr>
                </a:solidFill>
              </a:rPr>
              <a:t> Case [1602].</a:t>
            </a:r>
            <a:endParaRPr lang="en-GB" sz="2400" dirty="0"/>
          </a:p>
          <a:p>
            <a:r>
              <a:rPr lang="en-GB" sz="2400" dirty="0"/>
              <a:t>A promise not to enforce a full debt will be enforceable only if the person to whom it was made can show that he gave the other party something additional to, or different from what he already owed.</a:t>
            </a:r>
          </a:p>
          <a:p>
            <a:endParaRPr lang="en-GB" sz="2400" dirty="0"/>
          </a:p>
          <a:p>
            <a:r>
              <a:rPr lang="en-GB" sz="2400" b="1" u="sng" dirty="0"/>
              <a:t>Examples include:</a:t>
            </a:r>
          </a:p>
          <a:p>
            <a:pPr>
              <a:buFontTx/>
              <a:buChar char="-"/>
            </a:pPr>
            <a:r>
              <a:rPr lang="en-GB" sz="2400" dirty="0"/>
              <a:t>Payment before the date the debt is due at the creditor’s request</a:t>
            </a:r>
          </a:p>
          <a:p>
            <a:pPr>
              <a:buFontTx/>
              <a:buChar char="-"/>
            </a:pPr>
            <a:r>
              <a:rPr lang="en-GB" sz="2400" dirty="0"/>
              <a:t>Payment at some place other than where it is due;</a:t>
            </a:r>
          </a:p>
          <a:p>
            <a:pPr>
              <a:buFontTx/>
              <a:buChar char="-"/>
            </a:pPr>
            <a:r>
              <a:rPr lang="en-GB" sz="2400" dirty="0"/>
              <a:t>Payment made using something different as payment – for example goods are accepted instead of money.</a:t>
            </a:r>
          </a:p>
        </p:txBody>
      </p:sp>
    </p:spTree>
    <p:extLst>
      <p:ext uri="{BB962C8B-B14F-4D97-AF65-F5344CB8AC3E}">
        <p14:creationId xmlns:p14="http://schemas.microsoft.com/office/powerpoint/2010/main" val="2806971539"/>
      </p:ext>
    </p:extLst>
  </p:cSld>
  <p:clrMapOvr>
    <a:masterClrMapping/>
  </p:clrMapOvr>
  <mc:AlternateContent xmlns:mc="http://schemas.openxmlformats.org/markup-compatibility/2006" xmlns:p14="http://schemas.microsoft.com/office/powerpoint/2010/main">
    <mc:Choice Requires="p14">
      <p:transition spd="slow" p14:dur="2000" advTm="121136"/>
    </mc:Choice>
    <mc:Fallback xmlns="">
      <p:transition spd="slow" advTm="121136"/>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221C85-0086-4CDF-B660-526361844461}"/>
              </a:ext>
            </a:extLst>
          </p:cNvPr>
          <p:cNvSpPr>
            <a:spLocks noGrp="1"/>
          </p:cNvSpPr>
          <p:nvPr>
            <p:ph type="title"/>
          </p:nvPr>
        </p:nvSpPr>
        <p:spPr>
          <a:xfrm>
            <a:off x="1168400" y="234948"/>
            <a:ext cx="10515600" cy="1325563"/>
          </a:xfrm>
        </p:spPr>
        <p:txBody>
          <a:bodyPr>
            <a:normAutofit/>
          </a:bodyPr>
          <a:lstStyle/>
          <a:p>
            <a:r>
              <a:rPr lang="en-GB" sz="4200"/>
              <a:t>Part payment of a debt – the rule at common law</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D05650-2274-4C79-90DB-CDF2DFD9DC9B}"/>
              </a:ext>
            </a:extLst>
          </p:cNvPr>
          <p:cNvSpPr>
            <a:spLocks noGrp="1"/>
          </p:cNvSpPr>
          <p:nvPr>
            <p:ph idx="1"/>
          </p:nvPr>
        </p:nvSpPr>
        <p:spPr>
          <a:xfrm>
            <a:off x="838200" y="1929384"/>
            <a:ext cx="10515600" cy="4251960"/>
          </a:xfrm>
        </p:spPr>
        <p:txBody>
          <a:bodyPr>
            <a:normAutofit/>
          </a:bodyPr>
          <a:lstStyle/>
          <a:p>
            <a:r>
              <a:rPr lang="en-GB" sz="2200" b="1" dirty="0" err="1"/>
              <a:t>Pinnel’s</a:t>
            </a:r>
            <a:r>
              <a:rPr lang="en-GB" sz="2200" b="1" dirty="0"/>
              <a:t> Case [1602]: </a:t>
            </a:r>
            <a:r>
              <a:rPr lang="en-GB" sz="2200" dirty="0"/>
              <a:t>“Payment of a lesser sum on the day in satisfaction of a greater cannot be satisfaction for the whole”.</a:t>
            </a:r>
          </a:p>
          <a:p>
            <a:r>
              <a:rPr lang="en-GB" sz="2200" dirty="0"/>
              <a:t>“ but the gift of a horse, hawk or robe etc., in satisfaction is good for it shall be intended that a horse, hawk or robe, etc., might be more beneficial to the claimant than money, in respect of some circumstance, or otherwise the claimant would not have accepted it in satisfaction”.</a:t>
            </a:r>
          </a:p>
          <a:p>
            <a:r>
              <a:rPr lang="en-GB" sz="2200" dirty="0"/>
              <a:t>Modern day application can be seen in </a:t>
            </a:r>
            <a:r>
              <a:rPr lang="en-GB" sz="2200" b="1" dirty="0" err="1"/>
              <a:t>Simantob</a:t>
            </a:r>
            <a:r>
              <a:rPr lang="en-GB" sz="2200" b="1" dirty="0"/>
              <a:t> v </a:t>
            </a:r>
            <a:r>
              <a:rPr lang="en-GB" sz="2200" b="1" dirty="0" err="1"/>
              <a:t>Shavleyan</a:t>
            </a:r>
            <a:r>
              <a:rPr lang="en-GB" sz="2200" b="1" dirty="0"/>
              <a:t> [2019]</a:t>
            </a:r>
          </a:p>
          <a:p>
            <a:r>
              <a:rPr lang="en-GB" sz="2200" b="1" dirty="0"/>
              <a:t>D&amp; C Builders Ltd v Rees [1965]</a:t>
            </a:r>
          </a:p>
          <a:p>
            <a:r>
              <a:rPr lang="en-GB" sz="2200" dirty="0"/>
              <a:t>The common law rule contained in </a:t>
            </a:r>
            <a:r>
              <a:rPr lang="en-GB" sz="2200" dirty="0" err="1"/>
              <a:t>Pinnels</a:t>
            </a:r>
            <a:r>
              <a:rPr lang="en-GB" sz="2200" dirty="0"/>
              <a:t> case was confirmed in </a:t>
            </a:r>
            <a:r>
              <a:rPr lang="en-GB" sz="2200" b="1" dirty="0"/>
              <a:t>Foakes v Beer [1884]</a:t>
            </a:r>
          </a:p>
        </p:txBody>
      </p:sp>
    </p:spTree>
    <p:extLst>
      <p:ext uri="{BB962C8B-B14F-4D97-AF65-F5344CB8AC3E}">
        <p14:creationId xmlns:p14="http://schemas.microsoft.com/office/powerpoint/2010/main" val="4212022028"/>
      </p:ext>
    </p:extLst>
  </p:cSld>
  <p:clrMapOvr>
    <a:masterClrMapping/>
  </p:clrMapOvr>
  <mc:AlternateContent xmlns:mc="http://schemas.openxmlformats.org/markup-compatibility/2006" xmlns:p14="http://schemas.microsoft.com/office/powerpoint/2010/main">
    <mc:Choice Requires="p14">
      <p:transition spd="slow" p14:dur="2000" advTm="526223"/>
    </mc:Choice>
    <mc:Fallback xmlns="">
      <p:transition spd="slow" advTm="526223"/>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Existing contractual duties to a third party</a:t>
            </a:r>
          </a:p>
        </p:txBody>
      </p:sp>
      <p:sp>
        <p:nvSpPr>
          <p:cNvPr id="3" name="Content Placeholder 2"/>
          <p:cNvSpPr>
            <a:spLocks noGrp="1"/>
          </p:cNvSpPr>
          <p:nvPr>
            <p:ph idx="1"/>
          </p:nvPr>
        </p:nvSpPr>
        <p:spPr/>
        <p:txBody>
          <a:bodyPr/>
          <a:lstStyle/>
          <a:p>
            <a:r>
              <a:rPr lang="en-GB" dirty="0"/>
              <a:t>General rule: using the performance of a duty owed to a third party under an existing contract will be good consideration.</a:t>
            </a:r>
          </a:p>
          <a:p>
            <a:r>
              <a:rPr lang="en-GB" dirty="0"/>
              <a:t>This can be seen in </a:t>
            </a:r>
            <a:r>
              <a:rPr lang="en-GB" b="1" dirty="0">
                <a:solidFill>
                  <a:schemeClr val="accent4">
                    <a:lumMod val="50000"/>
                  </a:schemeClr>
                </a:solidFill>
              </a:rPr>
              <a:t>Scotson v </a:t>
            </a:r>
            <a:r>
              <a:rPr lang="en-GB" b="1" dirty="0" err="1">
                <a:solidFill>
                  <a:schemeClr val="accent4">
                    <a:lumMod val="50000"/>
                  </a:schemeClr>
                </a:solidFill>
              </a:rPr>
              <a:t>Pegg</a:t>
            </a:r>
            <a:r>
              <a:rPr lang="en-GB" b="1" dirty="0">
                <a:solidFill>
                  <a:schemeClr val="accent4">
                    <a:lumMod val="50000"/>
                  </a:schemeClr>
                </a:solidFill>
              </a:rPr>
              <a:t> [1861]</a:t>
            </a:r>
          </a:p>
          <a:p>
            <a:pPr marL="45720" indent="0">
              <a:buNone/>
            </a:pPr>
            <a:endParaRPr lang="en-GB" dirty="0"/>
          </a:p>
        </p:txBody>
      </p:sp>
      <p:sp>
        <p:nvSpPr>
          <p:cNvPr id="4" name="Rectangle 3"/>
          <p:cNvSpPr/>
          <p:nvPr/>
        </p:nvSpPr>
        <p:spPr>
          <a:xfrm>
            <a:off x="731520" y="3557847"/>
            <a:ext cx="10839796" cy="2793077"/>
          </a:xfrm>
          <a:prstGeom prst="rect">
            <a:avLst/>
          </a:prstGeom>
          <a:solidFill>
            <a:srgbClr val="AFF7F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914400" y="3773978"/>
            <a:ext cx="10507287" cy="2308324"/>
          </a:xfrm>
          <a:prstGeom prst="rect">
            <a:avLst/>
          </a:prstGeom>
          <a:noFill/>
        </p:spPr>
        <p:txBody>
          <a:bodyPr wrap="square" rtlCol="0">
            <a:spAutoFit/>
          </a:bodyPr>
          <a:lstStyle/>
          <a:p>
            <a:r>
              <a:rPr lang="en-GB" dirty="0"/>
              <a:t>Contract 1: </a:t>
            </a:r>
            <a:r>
              <a:rPr lang="en-GB" dirty="0" err="1"/>
              <a:t>Scotson</a:t>
            </a:r>
            <a:r>
              <a:rPr lang="en-GB" dirty="0"/>
              <a:t>                                               supply of coal to                                                					X</a:t>
            </a:r>
          </a:p>
          <a:p>
            <a:r>
              <a:rPr lang="en-GB" dirty="0"/>
              <a:t>                       </a:t>
            </a:r>
          </a:p>
          <a:p>
            <a:r>
              <a:rPr lang="en-GB" dirty="0"/>
              <a:t>                                                                                                                                 . . . AGREES THE SALE OF COAL TO . . </a:t>
            </a:r>
          </a:p>
          <a:p>
            <a:endParaRPr lang="en-GB" dirty="0"/>
          </a:p>
          <a:p>
            <a:r>
              <a:rPr lang="en-GB" dirty="0"/>
              <a:t>Contract 2: </a:t>
            </a:r>
            <a:r>
              <a:rPr lang="en-GB" dirty="0" err="1"/>
              <a:t>Scotson</a:t>
            </a:r>
            <a:r>
              <a:rPr lang="en-GB" dirty="0"/>
              <a:t>                                                delivery of coal to                                                                              </a:t>
            </a:r>
            <a:r>
              <a:rPr lang="en-GB" dirty="0" err="1"/>
              <a:t>Pegg</a:t>
            </a:r>
            <a:endParaRPr lang="en-GB" dirty="0"/>
          </a:p>
          <a:p>
            <a:endParaRPr lang="en-GB" dirty="0"/>
          </a:p>
          <a:p>
            <a:endParaRPr lang="en-GB" dirty="0"/>
          </a:p>
          <a:p>
            <a:r>
              <a:rPr lang="en-GB" dirty="0"/>
              <a:t>		SCOTSON HAS PROVIDED VALID CONSIDERATION UNDER BOTH CONTRACTS</a:t>
            </a:r>
          </a:p>
        </p:txBody>
      </p:sp>
      <p:cxnSp>
        <p:nvCxnSpPr>
          <p:cNvPr id="7" name="Straight Arrow Connector 6"/>
          <p:cNvCxnSpPr/>
          <p:nvPr/>
        </p:nvCxnSpPr>
        <p:spPr>
          <a:xfrm flipV="1">
            <a:off x="3025833" y="3990109"/>
            <a:ext cx="1762298"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6600305" y="3956858"/>
            <a:ext cx="3674226" cy="332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3025833" y="5054138"/>
            <a:ext cx="1629294"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6899564" y="5054138"/>
            <a:ext cx="3374967"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654127"/>
      </p:ext>
    </p:extLst>
  </p:cSld>
  <p:clrMapOvr>
    <a:masterClrMapping/>
  </p:clrMapOvr>
  <mc:AlternateContent xmlns:mc="http://schemas.openxmlformats.org/markup-compatibility/2006" xmlns:p14="http://schemas.microsoft.com/office/powerpoint/2010/main">
    <mc:Choice Requires="p14">
      <p:transition spd="slow" p14:dur="2000" advTm="73379"/>
    </mc:Choice>
    <mc:Fallback xmlns="">
      <p:transition spd="slow" advTm="73379"/>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2FC0E17-8E76-7BC8-F780-174CD7D63353}"/>
              </a:ext>
            </a:extLst>
          </p:cNvPr>
          <p:cNvPicPr>
            <a:picLocks noChangeAspect="1"/>
          </p:cNvPicPr>
          <p:nvPr/>
        </p:nvPicPr>
        <p:blipFill>
          <a:blip r:embed="rId2"/>
          <a:stretch>
            <a:fillRect/>
          </a:stretch>
        </p:blipFill>
        <p:spPr>
          <a:xfrm>
            <a:off x="1726536" y="643467"/>
            <a:ext cx="8738927" cy="5571066"/>
          </a:xfrm>
          <a:prstGeom prst="rect">
            <a:avLst/>
          </a:prstGeom>
        </p:spPr>
      </p:pic>
    </p:spTree>
    <p:extLst>
      <p:ext uri="{BB962C8B-B14F-4D97-AF65-F5344CB8AC3E}">
        <p14:creationId xmlns:p14="http://schemas.microsoft.com/office/powerpoint/2010/main" val="3411431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19145F-87AD-4194-972B-79668254650D}"/>
              </a:ext>
            </a:extLst>
          </p:cNvPr>
          <p:cNvSpPr>
            <a:spLocks noGrp="1"/>
          </p:cNvSpPr>
          <p:nvPr>
            <p:ph type="title"/>
          </p:nvPr>
        </p:nvSpPr>
        <p:spPr>
          <a:xfrm>
            <a:off x="841248" y="548640"/>
            <a:ext cx="3600860" cy="5431536"/>
          </a:xfrm>
        </p:spPr>
        <p:txBody>
          <a:bodyPr>
            <a:normAutofit/>
          </a:bodyPr>
          <a:lstStyle/>
          <a:p>
            <a:r>
              <a:rPr lang="en-GB" sz="5400"/>
              <a:t>Promissory Estoppel</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2">
            <a:extLst>
              <a:ext uri="{FF2B5EF4-FFF2-40B4-BE49-F238E27FC236}">
                <a16:creationId xmlns:a16="http://schemas.microsoft.com/office/drawing/2014/main" id="{ECC55F71-10B4-42FC-8F23-62CD25CDF884}"/>
              </a:ext>
            </a:extLst>
          </p:cNvPr>
          <p:cNvSpPr>
            <a:spLocks noGrp="1"/>
          </p:cNvSpPr>
          <p:nvPr>
            <p:ph idx="1"/>
          </p:nvPr>
        </p:nvSpPr>
        <p:spPr>
          <a:xfrm>
            <a:off x="5126418" y="552091"/>
            <a:ext cx="6224335" cy="5431536"/>
          </a:xfrm>
        </p:spPr>
        <p:txBody>
          <a:bodyPr anchor="ctr">
            <a:normAutofit/>
          </a:bodyPr>
          <a:lstStyle/>
          <a:p>
            <a:r>
              <a:rPr lang="en-GB" sz="2000" dirty="0"/>
              <a:t>Mitigated the harshness of the decision in Foakes v Beer</a:t>
            </a:r>
          </a:p>
          <a:p>
            <a:r>
              <a:rPr lang="en-GB" sz="2000" dirty="0"/>
              <a:t>Modern development of the doctrine can be found in </a:t>
            </a:r>
            <a:r>
              <a:rPr lang="en-GB" sz="2000" b="1" dirty="0">
                <a:solidFill>
                  <a:schemeClr val="accent4">
                    <a:lumMod val="50000"/>
                  </a:schemeClr>
                </a:solidFill>
              </a:rPr>
              <a:t>Central London Property Trust Ltd v High Trees House Ltd [1947]</a:t>
            </a:r>
          </a:p>
          <a:p>
            <a:r>
              <a:rPr lang="en-GB" sz="2000" dirty="0"/>
              <a:t>What is promissory estoppel? </a:t>
            </a:r>
            <a:r>
              <a:rPr lang="en-GB" sz="2000" b="1" dirty="0">
                <a:solidFill>
                  <a:schemeClr val="accent4">
                    <a:lumMod val="50000"/>
                  </a:schemeClr>
                </a:solidFill>
              </a:rPr>
              <a:t>Combe v Combe [1951]</a:t>
            </a:r>
          </a:p>
          <a:p>
            <a:pPr marL="45720" indent="0">
              <a:buNone/>
            </a:pPr>
            <a:r>
              <a:rPr lang="en-GB" sz="2000" dirty="0"/>
              <a:t>“where one party has, by his words or conduct, made to the other a promise or assurance which was intended to affect the legal relations between them and to be acted on accordingly, then once the other </a:t>
            </a:r>
            <a:r>
              <a:rPr lang="en-GB" sz="2000" dirty="0" err="1"/>
              <a:t>pary</a:t>
            </a:r>
            <a:r>
              <a:rPr lang="en-GB" sz="2000" dirty="0"/>
              <a:t> has taken him at his word and acted in it, the one who have the promise or assurance cannot afterwards be allowed to revert to the previous legal relations as if no such promise or assurance has been made by him, but he must accept their legal relations subject to the qualification which he himself has so introduced, even though it is not supported in point of law by any consideration but only by his word”. </a:t>
            </a:r>
          </a:p>
        </p:txBody>
      </p:sp>
    </p:spTree>
    <p:extLst>
      <p:ext uri="{BB962C8B-B14F-4D97-AF65-F5344CB8AC3E}">
        <p14:creationId xmlns:p14="http://schemas.microsoft.com/office/powerpoint/2010/main" val="2314741502"/>
      </p:ext>
    </p:extLst>
  </p:cSld>
  <p:clrMapOvr>
    <a:masterClrMapping/>
  </p:clrMapOvr>
  <mc:AlternateContent xmlns:mc="http://schemas.openxmlformats.org/markup-compatibility/2006" xmlns:p14="http://schemas.microsoft.com/office/powerpoint/2010/main">
    <mc:Choice Requires="p14">
      <p:transition spd="slow" p14:dur="2000" advTm="317836"/>
    </mc:Choice>
    <mc:Fallback xmlns="">
      <p:transition spd="slow" advTm="317836"/>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71597" y="348865"/>
            <a:ext cx="10044023" cy="877729"/>
          </a:xfrm>
        </p:spPr>
        <p:txBody>
          <a:bodyPr anchor="ctr">
            <a:normAutofit/>
          </a:bodyPr>
          <a:lstStyle/>
          <a:p>
            <a:r>
              <a:rPr lang="en-GB" sz="4000">
                <a:solidFill>
                  <a:srgbClr val="FFFFFF"/>
                </a:solidFill>
              </a:rPr>
              <a:t>Self-assessment questions</a:t>
            </a:r>
          </a:p>
        </p:txBody>
      </p:sp>
      <p:graphicFrame>
        <p:nvGraphicFramePr>
          <p:cNvPr id="5" name="Content Placeholder 2">
            <a:extLst>
              <a:ext uri="{FF2B5EF4-FFF2-40B4-BE49-F238E27FC236}">
                <a16:creationId xmlns:a16="http://schemas.microsoft.com/office/drawing/2014/main" id="{558E23AE-7610-5E41-4E34-BEFC2F7736EE}"/>
              </a:ext>
            </a:extLst>
          </p:cNvPr>
          <p:cNvGraphicFramePr>
            <a:graphicFrameLocks noGrp="1"/>
          </p:cNvGraphicFramePr>
          <p:nvPr>
            <p:ph idx="1"/>
            <p:extLst>
              <p:ext uri="{D42A27DB-BD31-4B8C-83A1-F6EECF244321}">
                <p14:modId xmlns:p14="http://schemas.microsoft.com/office/powerpoint/2010/main" val="216256641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112349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1314824" y="735106"/>
            <a:ext cx="10053763" cy="2928470"/>
          </a:xfrm>
        </p:spPr>
        <p:txBody>
          <a:bodyPr anchor="b">
            <a:normAutofit/>
          </a:bodyPr>
          <a:lstStyle/>
          <a:p>
            <a:pPr algn="l"/>
            <a:r>
              <a:rPr lang="en-GB" sz="4800">
                <a:solidFill>
                  <a:srgbClr val="FFFFFF"/>
                </a:solidFill>
              </a:rPr>
              <a:t>INTENTION TO CREATE LEGAL RELATIONS</a:t>
            </a:r>
          </a:p>
        </p:txBody>
      </p:sp>
      <p:sp>
        <p:nvSpPr>
          <p:cNvPr id="3" name="Subtitle 2"/>
          <p:cNvSpPr>
            <a:spLocks noGrp="1"/>
          </p:cNvSpPr>
          <p:nvPr>
            <p:ph type="subTitle" idx="1"/>
          </p:nvPr>
        </p:nvSpPr>
        <p:spPr>
          <a:xfrm>
            <a:off x="1350682" y="4870824"/>
            <a:ext cx="10005951" cy="1458258"/>
          </a:xfrm>
        </p:spPr>
        <p:txBody>
          <a:bodyPr anchor="ctr">
            <a:normAutofit/>
          </a:bodyPr>
          <a:lstStyle/>
          <a:p>
            <a:pPr algn="l"/>
            <a:r>
              <a:rPr lang="en-GB" dirty="0"/>
              <a:t>Laura Knight</a:t>
            </a:r>
            <a:endParaRPr lang="en-GB"/>
          </a:p>
        </p:txBody>
      </p:sp>
    </p:spTree>
    <p:extLst>
      <p:ext uri="{BB962C8B-B14F-4D97-AF65-F5344CB8AC3E}">
        <p14:creationId xmlns:p14="http://schemas.microsoft.com/office/powerpoint/2010/main" val="2773123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Rectangle 3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Learning objectives</a:t>
            </a:r>
          </a:p>
        </p:txBody>
      </p:sp>
      <p:graphicFrame>
        <p:nvGraphicFramePr>
          <p:cNvPr id="18" name="Content Placeholder 2">
            <a:extLst>
              <a:ext uri="{FF2B5EF4-FFF2-40B4-BE49-F238E27FC236}">
                <a16:creationId xmlns:a16="http://schemas.microsoft.com/office/drawing/2014/main" id="{909FAABE-A9C4-B8DD-4EFC-DEFEBB346557}"/>
              </a:ext>
            </a:extLst>
          </p:cNvPr>
          <p:cNvGraphicFramePr>
            <a:graphicFrameLocks noGrp="1"/>
          </p:cNvGraphicFramePr>
          <p:nvPr>
            <p:ph idx="1"/>
            <p:extLst>
              <p:ext uri="{D42A27DB-BD31-4B8C-83A1-F6EECF244321}">
                <p14:modId xmlns:p14="http://schemas.microsoft.com/office/powerpoint/2010/main" val="51982190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64425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Third essential element</a:t>
            </a:r>
          </a:p>
        </p:txBody>
      </p:sp>
      <p:pic>
        <p:nvPicPr>
          <p:cNvPr id="5" name="Content Placeholder 4"/>
          <p:cNvPicPr>
            <a:picLocks noGrp="1" noChangeAspect="1"/>
          </p:cNvPicPr>
          <p:nvPr>
            <p:ph idx="1"/>
          </p:nvPr>
        </p:nvPicPr>
        <p:blipFill>
          <a:blip r:embed="rId3"/>
          <a:stretch>
            <a:fillRect/>
          </a:stretch>
        </p:blipFill>
        <p:spPr>
          <a:xfrm>
            <a:off x="2891482" y="3517558"/>
            <a:ext cx="2041170" cy="1579001"/>
          </a:xfrm>
          <a:prstGeom prst="rect">
            <a:avLst/>
          </a:prstGeom>
        </p:spPr>
      </p:pic>
      <p:sp>
        <p:nvSpPr>
          <p:cNvPr id="4" name="Rectangle 3"/>
          <p:cNvSpPr/>
          <p:nvPr/>
        </p:nvSpPr>
        <p:spPr>
          <a:xfrm>
            <a:off x="280087" y="3517558"/>
            <a:ext cx="1952367" cy="15569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5608725" y="3495507"/>
            <a:ext cx="1969179" cy="1579001"/>
          </a:xfrm>
          <a:prstGeom prst="rect">
            <a:avLst/>
          </a:prstGeom>
        </p:spPr>
      </p:pic>
      <p:pic>
        <p:nvPicPr>
          <p:cNvPr id="7" name="Picture 6"/>
          <p:cNvPicPr>
            <a:picLocks noChangeAspect="1"/>
          </p:cNvPicPr>
          <p:nvPr/>
        </p:nvPicPr>
        <p:blipFill>
          <a:blip r:embed="rId3"/>
          <a:stretch>
            <a:fillRect/>
          </a:stretch>
        </p:blipFill>
        <p:spPr>
          <a:xfrm>
            <a:off x="9193427" y="3495508"/>
            <a:ext cx="2022558" cy="1621804"/>
          </a:xfrm>
          <a:prstGeom prst="rect">
            <a:avLst/>
          </a:prstGeom>
        </p:spPr>
      </p:pic>
      <p:sp>
        <p:nvSpPr>
          <p:cNvPr id="8" name="TextBox 7"/>
          <p:cNvSpPr txBox="1"/>
          <p:nvPr/>
        </p:nvSpPr>
        <p:spPr>
          <a:xfrm>
            <a:off x="2372497" y="4168346"/>
            <a:ext cx="378941" cy="369332"/>
          </a:xfrm>
          <a:prstGeom prst="rect">
            <a:avLst/>
          </a:prstGeom>
          <a:noFill/>
        </p:spPr>
        <p:txBody>
          <a:bodyPr wrap="square" rtlCol="0">
            <a:spAutoFit/>
          </a:bodyPr>
          <a:lstStyle/>
          <a:p>
            <a:r>
              <a:rPr lang="en-GB" dirty="0"/>
              <a:t>+</a:t>
            </a:r>
          </a:p>
        </p:txBody>
      </p:sp>
      <p:pic>
        <p:nvPicPr>
          <p:cNvPr id="9" name="Picture 8"/>
          <p:cNvPicPr>
            <a:picLocks noChangeAspect="1"/>
          </p:cNvPicPr>
          <p:nvPr/>
        </p:nvPicPr>
        <p:blipFill>
          <a:blip r:embed="rId4"/>
          <a:stretch>
            <a:fillRect/>
          </a:stretch>
        </p:blipFill>
        <p:spPr>
          <a:xfrm>
            <a:off x="5057309" y="4162772"/>
            <a:ext cx="426757" cy="499915"/>
          </a:xfrm>
          <a:prstGeom prst="rect">
            <a:avLst/>
          </a:prstGeom>
        </p:spPr>
      </p:pic>
      <p:sp>
        <p:nvSpPr>
          <p:cNvPr id="10" name="TextBox 9"/>
          <p:cNvSpPr txBox="1"/>
          <p:nvPr/>
        </p:nvSpPr>
        <p:spPr>
          <a:xfrm>
            <a:off x="7867135" y="4162772"/>
            <a:ext cx="766119" cy="369332"/>
          </a:xfrm>
          <a:prstGeom prst="rect">
            <a:avLst/>
          </a:prstGeom>
          <a:noFill/>
        </p:spPr>
        <p:txBody>
          <a:bodyPr wrap="square" rtlCol="0">
            <a:spAutoFit/>
          </a:bodyPr>
          <a:lstStyle/>
          <a:p>
            <a:r>
              <a:rPr lang="en-GB" dirty="0"/>
              <a:t>=</a:t>
            </a:r>
          </a:p>
        </p:txBody>
      </p:sp>
      <p:sp>
        <p:nvSpPr>
          <p:cNvPr id="11" name="TextBox 10"/>
          <p:cNvSpPr txBox="1"/>
          <p:nvPr/>
        </p:nvSpPr>
        <p:spPr>
          <a:xfrm>
            <a:off x="370704" y="4162772"/>
            <a:ext cx="1622854" cy="369332"/>
          </a:xfrm>
          <a:prstGeom prst="rect">
            <a:avLst/>
          </a:prstGeom>
          <a:noFill/>
        </p:spPr>
        <p:txBody>
          <a:bodyPr wrap="square" rtlCol="0">
            <a:spAutoFit/>
          </a:bodyPr>
          <a:lstStyle/>
          <a:p>
            <a:r>
              <a:rPr lang="en-GB" b="1" dirty="0">
                <a:solidFill>
                  <a:schemeClr val="bg1"/>
                </a:solidFill>
              </a:rPr>
              <a:t>AGREEMENT</a:t>
            </a:r>
          </a:p>
        </p:txBody>
      </p:sp>
      <p:sp>
        <p:nvSpPr>
          <p:cNvPr id="12" name="TextBox 11"/>
          <p:cNvSpPr txBox="1"/>
          <p:nvPr/>
        </p:nvSpPr>
        <p:spPr>
          <a:xfrm>
            <a:off x="2887934" y="4198728"/>
            <a:ext cx="2041169" cy="369332"/>
          </a:xfrm>
          <a:prstGeom prst="rect">
            <a:avLst/>
          </a:prstGeom>
          <a:noFill/>
        </p:spPr>
        <p:txBody>
          <a:bodyPr wrap="square" rtlCol="0">
            <a:spAutoFit/>
          </a:bodyPr>
          <a:lstStyle/>
          <a:p>
            <a:r>
              <a:rPr lang="en-GB" b="1" dirty="0">
                <a:solidFill>
                  <a:schemeClr val="bg1"/>
                </a:solidFill>
              </a:rPr>
              <a:t>CONSIDERATION</a:t>
            </a:r>
          </a:p>
        </p:txBody>
      </p:sp>
      <p:sp>
        <p:nvSpPr>
          <p:cNvPr id="13" name="TextBox 12"/>
          <p:cNvSpPr txBox="1"/>
          <p:nvPr/>
        </p:nvSpPr>
        <p:spPr>
          <a:xfrm>
            <a:off x="5684108" y="3781168"/>
            <a:ext cx="1804087" cy="923330"/>
          </a:xfrm>
          <a:prstGeom prst="rect">
            <a:avLst/>
          </a:prstGeom>
          <a:noFill/>
        </p:spPr>
        <p:txBody>
          <a:bodyPr wrap="square" rtlCol="0">
            <a:spAutoFit/>
          </a:bodyPr>
          <a:lstStyle/>
          <a:p>
            <a:r>
              <a:rPr lang="en-GB" b="1" dirty="0">
                <a:solidFill>
                  <a:schemeClr val="bg1"/>
                </a:solidFill>
              </a:rPr>
              <a:t>INTENTION TO CREATE LEGAL RELATIONS</a:t>
            </a:r>
          </a:p>
        </p:txBody>
      </p:sp>
      <p:sp>
        <p:nvSpPr>
          <p:cNvPr id="14" name="TextBox 13"/>
          <p:cNvSpPr txBox="1"/>
          <p:nvPr/>
        </p:nvSpPr>
        <p:spPr>
          <a:xfrm>
            <a:off x="9407611" y="3847070"/>
            <a:ext cx="1433384" cy="1015663"/>
          </a:xfrm>
          <a:prstGeom prst="rect">
            <a:avLst/>
          </a:prstGeom>
          <a:noFill/>
        </p:spPr>
        <p:txBody>
          <a:bodyPr wrap="square" rtlCol="0">
            <a:spAutoFit/>
          </a:bodyPr>
          <a:lstStyle/>
          <a:p>
            <a:r>
              <a:rPr lang="en-GB" sz="2000" dirty="0">
                <a:solidFill>
                  <a:schemeClr val="bg1"/>
                </a:solidFill>
              </a:rPr>
              <a:t>Three main elements</a:t>
            </a:r>
          </a:p>
        </p:txBody>
      </p:sp>
      <p:sp>
        <p:nvSpPr>
          <p:cNvPr id="3" name="Up Arrow Callout 2"/>
          <p:cNvSpPr/>
          <p:nvPr/>
        </p:nvSpPr>
        <p:spPr>
          <a:xfrm>
            <a:off x="4373216" y="5117312"/>
            <a:ext cx="4440195" cy="1621239"/>
          </a:xfrm>
          <a:prstGeom prst="upArrowCallou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4530811" y="5873578"/>
            <a:ext cx="4102443" cy="830997"/>
          </a:xfrm>
          <a:prstGeom prst="rect">
            <a:avLst/>
          </a:prstGeom>
          <a:noFill/>
        </p:spPr>
        <p:txBody>
          <a:bodyPr wrap="square" rtlCol="0">
            <a:spAutoFit/>
          </a:bodyPr>
          <a:lstStyle/>
          <a:p>
            <a:r>
              <a:rPr lang="en-GB" sz="1600" dirty="0"/>
              <a:t>Aims to prevent agreements that never intended to have legal liability from taking up the courts’ time.</a:t>
            </a:r>
          </a:p>
        </p:txBody>
      </p:sp>
      <p:sp>
        <p:nvSpPr>
          <p:cNvPr id="16" name="TextBox 15">
            <a:extLst>
              <a:ext uri="{FF2B5EF4-FFF2-40B4-BE49-F238E27FC236}">
                <a16:creationId xmlns:a16="http://schemas.microsoft.com/office/drawing/2014/main" id="{06BBE5D7-7D24-C043-8AB0-66476B69AE62}"/>
              </a:ext>
            </a:extLst>
          </p:cNvPr>
          <p:cNvSpPr txBox="1"/>
          <p:nvPr/>
        </p:nvSpPr>
        <p:spPr>
          <a:xfrm>
            <a:off x="9550400" y="2889134"/>
            <a:ext cx="2641600" cy="369332"/>
          </a:xfrm>
          <a:prstGeom prst="rect">
            <a:avLst/>
          </a:prstGeom>
          <a:noFill/>
        </p:spPr>
        <p:txBody>
          <a:bodyPr wrap="square" rtlCol="0">
            <a:spAutoFit/>
          </a:bodyPr>
          <a:lstStyle/>
          <a:p>
            <a:r>
              <a:rPr lang="en-GB" dirty="0"/>
              <a:t>+ Capacity to contract</a:t>
            </a:r>
          </a:p>
        </p:txBody>
      </p:sp>
    </p:spTree>
    <p:extLst>
      <p:ext uri="{BB962C8B-B14F-4D97-AF65-F5344CB8AC3E}">
        <p14:creationId xmlns:p14="http://schemas.microsoft.com/office/powerpoint/2010/main" val="4590126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5400"/>
              <a:t>Rebuttable presumptions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pPr marL="0" indent="0">
              <a:buNone/>
            </a:pPr>
            <a:r>
              <a:rPr lang="en-GB" sz="2200" b="1"/>
              <a:t>X: Difficult to establish a persons intention on a date in the past</a:t>
            </a:r>
          </a:p>
          <a:p>
            <a:pPr marL="0" indent="0">
              <a:buNone/>
            </a:pPr>
            <a:endParaRPr lang="en-GB" sz="2200"/>
          </a:p>
          <a:p>
            <a:pPr marL="0" indent="0">
              <a:buNone/>
            </a:pPr>
            <a:r>
              <a:rPr lang="en-GB" sz="2200"/>
              <a:t>The Courts have developed two rebuttable presumptions governing:</a:t>
            </a:r>
          </a:p>
          <a:p>
            <a:pPr>
              <a:buFontTx/>
              <a:buChar char="-"/>
            </a:pPr>
            <a:r>
              <a:rPr lang="en-GB" sz="2200" b="1"/>
              <a:t>Family and social agreements; and</a:t>
            </a:r>
          </a:p>
          <a:p>
            <a:pPr>
              <a:buFontTx/>
              <a:buChar char="-"/>
            </a:pPr>
            <a:r>
              <a:rPr lang="en-GB" sz="2200" b="1"/>
              <a:t>Business agreements</a:t>
            </a:r>
          </a:p>
          <a:p>
            <a:pPr>
              <a:buFontTx/>
              <a:buChar char="-"/>
            </a:pPr>
            <a:endParaRPr lang="en-GB" sz="2200"/>
          </a:p>
          <a:p>
            <a:pPr marL="0" indent="0">
              <a:buNone/>
            </a:pPr>
            <a:r>
              <a:rPr lang="en-GB" sz="2200" b="1"/>
              <a:t>REBUTTABLE PRESUMPTION: </a:t>
            </a:r>
            <a:r>
              <a:rPr lang="en-GB" sz="2200"/>
              <a:t>An initial assumption that can be overturned by evidence to the contrary</a:t>
            </a:r>
          </a:p>
          <a:p>
            <a:pPr>
              <a:buFontTx/>
              <a:buChar char="-"/>
            </a:pPr>
            <a:endParaRPr lang="en-GB" sz="2200"/>
          </a:p>
        </p:txBody>
      </p:sp>
      <p:pic>
        <p:nvPicPr>
          <p:cNvPr id="4" name="Picture 3"/>
          <p:cNvPicPr>
            <a:picLocks noChangeAspect="1"/>
          </p:cNvPicPr>
          <p:nvPr/>
        </p:nvPicPr>
        <p:blipFill rotWithShape="1">
          <a:blip r:embed="rId3"/>
          <a:srcRect l="224" r="39816" b="-1"/>
          <a:stretch/>
        </p:blipFill>
        <p:spPr>
          <a:xfrm>
            <a:off x="7675658" y="2093976"/>
            <a:ext cx="3941064" cy="4096512"/>
          </a:xfrm>
          <a:prstGeom prst="rect">
            <a:avLst/>
          </a:prstGeom>
        </p:spPr>
      </p:pic>
    </p:spTree>
    <p:extLst>
      <p:ext uri="{BB962C8B-B14F-4D97-AF65-F5344CB8AC3E}">
        <p14:creationId xmlns:p14="http://schemas.microsoft.com/office/powerpoint/2010/main" val="4982365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3564" y="348865"/>
            <a:ext cx="9718111" cy="1576446"/>
          </a:xfrm>
        </p:spPr>
        <p:txBody>
          <a:bodyPr anchor="ctr">
            <a:normAutofit/>
          </a:bodyPr>
          <a:lstStyle/>
          <a:p>
            <a:r>
              <a:rPr lang="en-GB" sz="4000">
                <a:solidFill>
                  <a:srgbClr val="FFFFFF"/>
                </a:solidFill>
              </a:rPr>
              <a:t>TASK</a:t>
            </a:r>
          </a:p>
        </p:txBody>
      </p:sp>
      <p:graphicFrame>
        <p:nvGraphicFramePr>
          <p:cNvPr id="5" name="Content Placeholder 2">
            <a:extLst>
              <a:ext uri="{FF2B5EF4-FFF2-40B4-BE49-F238E27FC236}">
                <a16:creationId xmlns:a16="http://schemas.microsoft.com/office/drawing/2014/main" id="{794C832C-6378-59FC-707B-1D9D9E806BDD}"/>
              </a:ext>
            </a:extLst>
          </p:cNvPr>
          <p:cNvGraphicFramePr>
            <a:graphicFrameLocks noGrp="1"/>
          </p:cNvGraphicFramePr>
          <p:nvPr>
            <p:ph idx="1"/>
            <p:extLst>
              <p:ext uri="{D42A27DB-BD31-4B8C-83A1-F6EECF244321}">
                <p14:modId xmlns:p14="http://schemas.microsoft.com/office/powerpoint/2010/main" val="195777488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50125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Family and Social agreements</a:t>
            </a:r>
          </a:p>
        </p:txBody>
      </p:sp>
      <p:graphicFrame>
        <p:nvGraphicFramePr>
          <p:cNvPr id="8" name="Content Placeholder 2">
            <a:extLst>
              <a:ext uri="{FF2B5EF4-FFF2-40B4-BE49-F238E27FC236}">
                <a16:creationId xmlns:a16="http://schemas.microsoft.com/office/drawing/2014/main" id="{A507E577-E115-1D28-CF24-72AFCFAD987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rotWithShape="1">
          <a:blip r:embed="rId8"/>
          <a:srcRect b="15725"/>
          <a:stretch/>
        </p:blipFill>
        <p:spPr>
          <a:xfrm>
            <a:off x="9299410" y="219410"/>
            <a:ext cx="2533650" cy="1517138"/>
          </a:xfrm>
          <a:prstGeom prst="rect">
            <a:avLst/>
          </a:prstGeom>
        </p:spPr>
      </p:pic>
      <p:sp>
        <p:nvSpPr>
          <p:cNvPr id="5" name="Up Arrow Callout 4"/>
          <p:cNvSpPr/>
          <p:nvPr/>
        </p:nvSpPr>
        <p:spPr>
          <a:xfrm>
            <a:off x="2967958" y="5945706"/>
            <a:ext cx="7397720" cy="912294"/>
          </a:xfrm>
          <a:prstGeom prst="upArrowCallou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3150502" y="6266040"/>
            <a:ext cx="6786744" cy="646331"/>
          </a:xfrm>
          <a:prstGeom prst="rect">
            <a:avLst/>
          </a:prstGeom>
          <a:noFill/>
        </p:spPr>
        <p:txBody>
          <a:bodyPr wrap="square" rtlCol="0">
            <a:spAutoFit/>
          </a:bodyPr>
          <a:lstStyle/>
          <a:p>
            <a:r>
              <a:rPr lang="en-GB" b="1" dirty="0"/>
              <a:t>THIS DOES NOT MEAN THAT THERE CAN NEVER BE A CONTRACT BETWEEN PARTIES IN A CLOSE RELATIONSHIP</a:t>
            </a:r>
          </a:p>
        </p:txBody>
      </p:sp>
    </p:spTree>
    <p:extLst>
      <p:ext uri="{BB962C8B-B14F-4D97-AF65-F5344CB8AC3E}">
        <p14:creationId xmlns:p14="http://schemas.microsoft.com/office/powerpoint/2010/main" val="39457150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4600"/>
              <a:t>Family and social agreements: </a:t>
            </a:r>
            <a:br>
              <a:rPr lang="en-GB" sz="4600"/>
            </a:br>
            <a:r>
              <a:rPr lang="en-GB" sz="4600"/>
              <a:t>Rebutting the presumption</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r>
              <a:rPr lang="en-GB" sz="2000" dirty="0"/>
              <a:t>Courts start from the presumption that the parties did not intend their agreement to be legally binding. – Look at what the parties said and did.</a:t>
            </a:r>
          </a:p>
          <a:p>
            <a:endParaRPr lang="en-GB" sz="2000" dirty="0"/>
          </a:p>
          <a:p>
            <a:r>
              <a:rPr lang="en-GB" sz="2000" dirty="0"/>
              <a:t>Once the parties have broken down (spouses have separated, divorced etc) any agreement between them is likely to be treated as legally binding. </a:t>
            </a:r>
            <a:r>
              <a:rPr lang="en-GB" sz="2000" b="1" dirty="0">
                <a:solidFill>
                  <a:schemeClr val="accent4">
                    <a:lumMod val="50000"/>
                  </a:schemeClr>
                </a:solidFill>
              </a:rPr>
              <a:t>Merritt v Merritt [1970] </a:t>
            </a:r>
            <a:r>
              <a:rPr lang="en-GB" sz="2000" b="1" i="1" dirty="0"/>
              <a:t>– dealing at ‘arms length’</a:t>
            </a:r>
          </a:p>
          <a:p>
            <a:r>
              <a:rPr lang="en-GB" sz="2000" i="1" dirty="0"/>
              <a:t>If one party puts himself at a </a:t>
            </a:r>
            <a:r>
              <a:rPr lang="en-GB" sz="2000" b="1" i="1" dirty="0"/>
              <a:t>disadvantage</a:t>
            </a:r>
            <a:r>
              <a:rPr lang="en-GB" sz="2000" i="1" dirty="0"/>
              <a:t> as a result of an agreement, this is strong evidence that he considers the agreement to be legally binding, and the other party will find it hard to deny the existence of a contract.</a:t>
            </a:r>
          </a:p>
        </p:txBody>
      </p:sp>
      <p:pic>
        <p:nvPicPr>
          <p:cNvPr id="4" name="Picture 3"/>
          <p:cNvPicPr>
            <a:picLocks noChangeAspect="1"/>
          </p:cNvPicPr>
          <p:nvPr/>
        </p:nvPicPr>
        <p:blipFill>
          <a:blip r:embed="rId3"/>
          <a:srcRect l="28920" r="7059" b="-1"/>
          <a:stretch/>
        </p:blipFill>
        <p:spPr>
          <a:xfrm>
            <a:off x="7675658" y="2093976"/>
            <a:ext cx="3941064" cy="4096512"/>
          </a:xfrm>
          <a:prstGeom prst="rect">
            <a:avLst/>
          </a:prstGeom>
        </p:spPr>
      </p:pic>
    </p:spTree>
    <p:extLst>
      <p:ext uri="{BB962C8B-B14F-4D97-AF65-F5344CB8AC3E}">
        <p14:creationId xmlns:p14="http://schemas.microsoft.com/office/powerpoint/2010/main" val="285436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4600"/>
              <a:t>Family and social agreements: </a:t>
            </a:r>
            <a:br>
              <a:rPr lang="en-GB" sz="4600"/>
            </a:br>
            <a:r>
              <a:rPr lang="en-GB" sz="4600"/>
              <a:t>Rebutting the presumption</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pPr marL="0" indent="0">
              <a:buNone/>
            </a:pPr>
            <a:r>
              <a:rPr lang="en-GB" sz="2200" b="1" dirty="0">
                <a:solidFill>
                  <a:schemeClr val="accent4">
                    <a:lumMod val="50000"/>
                  </a:schemeClr>
                </a:solidFill>
              </a:rPr>
              <a:t>Simpkins v Pays [1955]- </a:t>
            </a:r>
            <a:r>
              <a:rPr lang="en-GB" sz="2200" dirty="0"/>
              <a:t>an agreement between members of the same household could be binding.</a:t>
            </a:r>
          </a:p>
          <a:p>
            <a:pPr marL="0" indent="0">
              <a:buNone/>
            </a:pPr>
            <a:r>
              <a:rPr lang="en-GB" sz="2200" b="1" dirty="0">
                <a:solidFill>
                  <a:schemeClr val="accent4">
                    <a:lumMod val="50000"/>
                  </a:schemeClr>
                </a:solidFill>
              </a:rPr>
              <a:t>Wilson v Burnett [2007</a:t>
            </a:r>
            <a:r>
              <a:rPr lang="en-GB" sz="2200" b="1" i="1" dirty="0"/>
              <a:t>] </a:t>
            </a:r>
            <a:r>
              <a:rPr lang="en-GB" sz="2200" dirty="0"/>
              <a:t>– those who intend to share competition prizes would be well advised to make their agreement formal</a:t>
            </a:r>
          </a:p>
          <a:p>
            <a:pPr marL="0" indent="0">
              <a:buNone/>
            </a:pPr>
            <a:r>
              <a:rPr lang="en-GB" sz="2200" dirty="0"/>
              <a:t>In Emma’s day it states that she is part of a lottery syndicate. </a:t>
            </a:r>
            <a:r>
              <a:rPr lang="en-GB" sz="2200" i="1" dirty="0"/>
              <a:t>Would this be a legally binding agreement?</a:t>
            </a:r>
          </a:p>
          <a:p>
            <a:pPr marL="0" indent="0">
              <a:buNone/>
            </a:pPr>
            <a:r>
              <a:rPr lang="en-GB" sz="2200" b="1" dirty="0">
                <a:solidFill>
                  <a:schemeClr val="accent4">
                    <a:lumMod val="50000"/>
                  </a:schemeClr>
                </a:solidFill>
              </a:rPr>
              <a:t>MacInnes v Gross [2017]</a:t>
            </a:r>
          </a:p>
        </p:txBody>
      </p:sp>
      <p:pic>
        <p:nvPicPr>
          <p:cNvPr id="4" name="Picture 3"/>
          <p:cNvPicPr>
            <a:picLocks noChangeAspect="1"/>
          </p:cNvPicPr>
          <p:nvPr/>
        </p:nvPicPr>
        <p:blipFill rotWithShape="1">
          <a:blip r:embed="rId3"/>
          <a:srcRect l="5072"/>
          <a:stretch/>
        </p:blipFill>
        <p:spPr>
          <a:xfrm>
            <a:off x="7675658" y="2093976"/>
            <a:ext cx="3941064" cy="4096512"/>
          </a:xfrm>
          <a:prstGeom prst="rect">
            <a:avLst/>
          </a:prstGeom>
        </p:spPr>
      </p:pic>
    </p:spTree>
    <p:extLst>
      <p:ext uri="{BB962C8B-B14F-4D97-AF65-F5344CB8AC3E}">
        <p14:creationId xmlns:p14="http://schemas.microsoft.com/office/powerpoint/2010/main" val="40053829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3"/>
          <a:stretch>
            <a:fillRect/>
          </a:stretch>
        </p:blipFill>
        <p:spPr>
          <a:xfrm>
            <a:off x="1709579" y="457200"/>
            <a:ext cx="8772841" cy="5943600"/>
          </a:xfrm>
          <a:prstGeom prst="rect">
            <a:avLst/>
          </a:prstGeom>
        </p:spPr>
      </p:pic>
    </p:spTree>
    <p:extLst>
      <p:ext uri="{BB962C8B-B14F-4D97-AF65-F5344CB8AC3E}">
        <p14:creationId xmlns:p14="http://schemas.microsoft.com/office/powerpoint/2010/main" val="20640285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Commercial or business agreements</a:t>
            </a:r>
          </a:p>
        </p:txBody>
      </p:sp>
      <p:sp>
        <p:nvSpPr>
          <p:cNvPr id="5" name="Content Placeholder 4"/>
          <p:cNvSpPr>
            <a:spLocks noGrp="1"/>
          </p:cNvSpPr>
          <p:nvPr>
            <p:ph idx="1"/>
          </p:nvPr>
        </p:nvSpPr>
        <p:spPr/>
        <p:txBody>
          <a:bodyPr>
            <a:noAutofit/>
          </a:bodyPr>
          <a:lstStyle/>
          <a:p>
            <a:r>
              <a:rPr lang="en-GB" sz="2400" b="1" dirty="0">
                <a:solidFill>
                  <a:srgbClr val="FF0000"/>
                </a:solidFill>
              </a:rPr>
              <a:t>An agreement made in the course of business IS presumed to be legally binding.</a:t>
            </a:r>
          </a:p>
          <a:p>
            <a:r>
              <a:rPr lang="en-GB" sz="2400" dirty="0"/>
              <a:t>WHY?</a:t>
            </a:r>
          </a:p>
          <a:p>
            <a:r>
              <a:rPr lang="en-GB" sz="2400" dirty="0"/>
              <a:t>This is because of a need for certainty in such transactions and the importance of a trader being able to rely on a promise that has been made to him in the course of business. </a:t>
            </a:r>
          </a:p>
          <a:p>
            <a:endParaRPr lang="en-GB" sz="2400" dirty="0"/>
          </a:p>
          <a:p>
            <a:r>
              <a:rPr lang="en-GB" sz="2400" dirty="0"/>
              <a:t>This can be shown in </a:t>
            </a:r>
            <a:r>
              <a:rPr lang="en-GB" sz="2400" b="1" dirty="0">
                <a:solidFill>
                  <a:schemeClr val="accent4">
                    <a:lumMod val="50000"/>
                  </a:schemeClr>
                </a:solidFill>
              </a:rPr>
              <a:t>Edmonds v Lawson [2000]</a:t>
            </a:r>
          </a:p>
        </p:txBody>
      </p:sp>
      <p:pic>
        <p:nvPicPr>
          <p:cNvPr id="6" name="Picture 5"/>
          <p:cNvPicPr>
            <a:picLocks noChangeAspect="1"/>
          </p:cNvPicPr>
          <p:nvPr/>
        </p:nvPicPr>
        <p:blipFill>
          <a:blip r:embed="rId3"/>
          <a:stretch>
            <a:fillRect/>
          </a:stretch>
        </p:blipFill>
        <p:spPr>
          <a:xfrm>
            <a:off x="10143309" y="4051325"/>
            <a:ext cx="1445389" cy="2172033"/>
          </a:xfrm>
          <a:prstGeom prst="rect">
            <a:avLst/>
          </a:prstGeom>
        </p:spPr>
      </p:pic>
    </p:spTree>
    <p:extLst>
      <p:ext uri="{BB962C8B-B14F-4D97-AF65-F5344CB8AC3E}">
        <p14:creationId xmlns:p14="http://schemas.microsoft.com/office/powerpoint/2010/main" val="742836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circle(in)">
                                      <p:cBhvr>
                                        <p:cTn id="12" dur="20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randombar(horizontal)">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randombar(horizontal)">
                                      <p:cBhvr>
                                        <p:cTn id="22"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54E9B-1EBC-4103-BFDB-249EB0296BD0}"/>
              </a:ext>
            </a:extLst>
          </p:cNvPr>
          <p:cNvSpPr>
            <a:spLocks noGrp="1"/>
          </p:cNvSpPr>
          <p:nvPr>
            <p:ph type="title"/>
          </p:nvPr>
        </p:nvSpPr>
        <p:spPr/>
        <p:txBody>
          <a:bodyPr/>
          <a:lstStyle/>
          <a:p>
            <a:r>
              <a:rPr lang="en-GB" dirty="0"/>
              <a:t>ESSO PETROLEUM Ltd v Customs and Excise Commissioners [1976]</a:t>
            </a:r>
          </a:p>
        </p:txBody>
      </p:sp>
      <p:sp>
        <p:nvSpPr>
          <p:cNvPr id="3" name="Content Placeholder 2">
            <a:extLst>
              <a:ext uri="{FF2B5EF4-FFF2-40B4-BE49-F238E27FC236}">
                <a16:creationId xmlns:a16="http://schemas.microsoft.com/office/drawing/2014/main" id="{9D5C55B3-2F6A-4A29-BEFD-B1D74360D134}"/>
              </a:ext>
            </a:extLst>
          </p:cNvPr>
          <p:cNvSpPr>
            <a:spLocks noGrp="1"/>
          </p:cNvSpPr>
          <p:nvPr>
            <p:ph idx="1"/>
          </p:nvPr>
        </p:nvSpPr>
        <p:spPr>
          <a:xfrm>
            <a:off x="1028700" y="2161903"/>
            <a:ext cx="10134600" cy="1794746"/>
          </a:xfrm>
        </p:spPr>
        <p:txBody>
          <a:bodyPr>
            <a:normAutofit fontScale="77500" lnSpcReduction="20000"/>
          </a:bodyPr>
          <a:lstStyle/>
          <a:p>
            <a:r>
              <a:rPr lang="en-GB" b="1" dirty="0">
                <a:solidFill>
                  <a:schemeClr val="accent4">
                    <a:lumMod val="50000"/>
                  </a:schemeClr>
                </a:solidFill>
              </a:rPr>
              <a:t>Esso ran a sales promotion in which ‘coins’ showing members of the England football squad for the 1970 World Cup were to be given away free, one with every four gallons of petrol. The scheme was advertised on television and by posters at filling stations. The case arose when for tax purposes it became necessary to decide whether or not there was a contract of sale – did a motorist who bought four gallons of fuel have a contractual right to one of the coins?</a:t>
            </a:r>
          </a:p>
        </p:txBody>
      </p:sp>
      <p:sp>
        <p:nvSpPr>
          <p:cNvPr id="5" name="TextBox 4">
            <a:extLst>
              <a:ext uri="{FF2B5EF4-FFF2-40B4-BE49-F238E27FC236}">
                <a16:creationId xmlns:a16="http://schemas.microsoft.com/office/drawing/2014/main" id="{3B4BCED8-101B-4A0F-A6C6-E7B7961B5970}"/>
              </a:ext>
            </a:extLst>
          </p:cNvPr>
          <p:cNvSpPr txBox="1"/>
          <p:nvPr/>
        </p:nvSpPr>
        <p:spPr>
          <a:xfrm>
            <a:off x="3388393" y="3956649"/>
            <a:ext cx="4500814" cy="369332"/>
          </a:xfrm>
          <a:prstGeom prst="rect">
            <a:avLst/>
          </a:prstGeom>
          <a:noFill/>
        </p:spPr>
        <p:txBody>
          <a:bodyPr wrap="square" rtlCol="0">
            <a:spAutoFit/>
          </a:bodyPr>
          <a:lstStyle/>
          <a:p>
            <a:r>
              <a:rPr lang="en-GB" dirty="0">
                <a:highlight>
                  <a:srgbClr val="FFFF00"/>
                </a:highlight>
              </a:rPr>
              <a:t>WHAT DO YOU THINK WAS HELD?</a:t>
            </a:r>
          </a:p>
        </p:txBody>
      </p:sp>
      <p:sp>
        <p:nvSpPr>
          <p:cNvPr id="6" name="TextBox 5">
            <a:extLst>
              <a:ext uri="{FF2B5EF4-FFF2-40B4-BE49-F238E27FC236}">
                <a16:creationId xmlns:a16="http://schemas.microsoft.com/office/drawing/2014/main" id="{BFB0426B-475D-45E6-A016-7F957B3ECF1E}"/>
              </a:ext>
            </a:extLst>
          </p:cNvPr>
          <p:cNvSpPr txBox="1"/>
          <p:nvPr/>
        </p:nvSpPr>
        <p:spPr>
          <a:xfrm>
            <a:off x="1322716" y="4842294"/>
            <a:ext cx="9770854" cy="1754326"/>
          </a:xfrm>
          <a:prstGeom prst="rect">
            <a:avLst/>
          </a:prstGeom>
          <a:noFill/>
        </p:spPr>
        <p:txBody>
          <a:bodyPr wrap="square" rtlCol="0">
            <a:spAutoFit/>
          </a:bodyPr>
          <a:lstStyle/>
          <a:p>
            <a:r>
              <a:rPr lang="en-GB" b="1" dirty="0"/>
              <a:t>The House of Lords held by a majority, that the coins were not being sold, and so were not liable for tax, but that there was an intent to create legal relations. Lord Simon pointed out that the ‘whole transaction took place in a setting of business relations’, that it was undesirable to allow companies to make promises in advertisements that they were not bound to keep, and that Esso knew that, despite the coins’ negligible monetary value, they would be attractive to motorists and Esso would derive considerable commercial benefit from the scheme.</a:t>
            </a:r>
          </a:p>
        </p:txBody>
      </p:sp>
      <p:pic>
        <p:nvPicPr>
          <p:cNvPr id="7" name="Picture 6">
            <a:extLst>
              <a:ext uri="{FF2B5EF4-FFF2-40B4-BE49-F238E27FC236}">
                <a16:creationId xmlns:a16="http://schemas.microsoft.com/office/drawing/2014/main" id="{6068D206-7007-4236-B612-352F04BF7B06}"/>
              </a:ext>
            </a:extLst>
          </p:cNvPr>
          <p:cNvPicPr>
            <a:picLocks noChangeAspect="1"/>
          </p:cNvPicPr>
          <p:nvPr/>
        </p:nvPicPr>
        <p:blipFill>
          <a:blip r:embed="rId3"/>
          <a:stretch>
            <a:fillRect/>
          </a:stretch>
        </p:blipFill>
        <p:spPr>
          <a:xfrm>
            <a:off x="9629236" y="502124"/>
            <a:ext cx="1534064" cy="1548268"/>
          </a:xfrm>
          <a:prstGeom prst="rect">
            <a:avLst/>
          </a:prstGeom>
        </p:spPr>
      </p:pic>
    </p:spTree>
    <p:extLst>
      <p:ext uri="{BB962C8B-B14F-4D97-AF65-F5344CB8AC3E}">
        <p14:creationId xmlns:p14="http://schemas.microsoft.com/office/powerpoint/2010/main" val="3781307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91AC68-FAD1-4444-8542-4B8CBD76D07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Commercial agreements</a:t>
            </a:r>
          </a:p>
        </p:txBody>
      </p:sp>
      <p:graphicFrame>
        <p:nvGraphicFramePr>
          <p:cNvPr id="5" name="Content Placeholder 2">
            <a:extLst>
              <a:ext uri="{FF2B5EF4-FFF2-40B4-BE49-F238E27FC236}">
                <a16:creationId xmlns:a16="http://schemas.microsoft.com/office/drawing/2014/main" id="{BABA6A08-F373-573A-4231-871B3B54297E}"/>
              </a:ext>
            </a:extLst>
          </p:cNvPr>
          <p:cNvGraphicFramePr>
            <a:graphicFrameLocks noGrp="1"/>
          </p:cNvGraphicFramePr>
          <p:nvPr>
            <p:ph idx="1"/>
            <p:extLst>
              <p:ext uri="{D42A27DB-BD31-4B8C-83A1-F6EECF244321}">
                <p14:modId xmlns:p14="http://schemas.microsoft.com/office/powerpoint/2010/main" val="78355302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75115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Commercial or business agreements: Rebutting the presumption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There are certain situations in which this presumption will not be followed</a:t>
            </a:r>
          </a:p>
          <a:p>
            <a:r>
              <a:rPr lang="en-GB" dirty="0"/>
              <a:t>-</a:t>
            </a:r>
            <a:r>
              <a:rPr lang="en-GB" b="1" dirty="0">
                <a:solidFill>
                  <a:schemeClr val="accent4">
                    <a:lumMod val="50000"/>
                  </a:schemeClr>
                </a:solidFill>
              </a:rPr>
              <a:t>Volumatic Ltd v Ideas for Life Ltd [2019]</a:t>
            </a:r>
          </a:p>
          <a:p>
            <a:pPr>
              <a:buFontTx/>
              <a:buChar char="-"/>
            </a:pPr>
            <a:r>
              <a:rPr lang="en-GB" b="1" dirty="0"/>
              <a:t>‘mere puffs’ </a:t>
            </a:r>
            <a:r>
              <a:rPr lang="en-GB" dirty="0"/>
              <a:t>(extravagant claims not intended to be binding)</a:t>
            </a:r>
          </a:p>
          <a:p>
            <a:pPr>
              <a:buFontTx/>
              <a:buChar char="-"/>
            </a:pPr>
            <a:r>
              <a:rPr lang="en-GB" dirty="0"/>
              <a:t>Some business agreements contain a </a:t>
            </a:r>
            <a:r>
              <a:rPr lang="en-GB" b="1" dirty="0"/>
              <a:t>clause </a:t>
            </a:r>
            <a:r>
              <a:rPr lang="en-GB" dirty="0"/>
              <a:t>to the effect that the agreement is not intended to be legally binding</a:t>
            </a:r>
          </a:p>
          <a:p>
            <a:pPr marL="0" indent="0">
              <a:buNone/>
            </a:pPr>
            <a:r>
              <a:rPr lang="en-GB" b="1" dirty="0">
                <a:solidFill>
                  <a:schemeClr val="accent4">
                    <a:lumMod val="50000"/>
                  </a:schemeClr>
                </a:solidFill>
              </a:rPr>
              <a:t>Rose &amp; Frank v Crompton Bros [1924] – honourable pledge clause</a:t>
            </a:r>
          </a:p>
          <a:p>
            <a:pPr marL="0" indent="0">
              <a:buNone/>
            </a:pPr>
            <a:r>
              <a:rPr lang="en-GB" b="1" dirty="0">
                <a:solidFill>
                  <a:schemeClr val="accent4">
                    <a:lumMod val="50000"/>
                  </a:schemeClr>
                </a:solidFill>
              </a:rPr>
              <a:t>Blue v Ashley [2017]</a:t>
            </a:r>
          </a:p>
          <a:p>
            <a:pPr marL="0" indent="0">
              <a:buNone/>
            </a:pPr>
            <a:r>
              <a:rPr lang="en-GB" b="1" dirty="0">
                <a:solidFill>
                  <a:schemeClr val="accent4">
                    <a:lumMod val="50000"/>
                  </a:schemeClr>
                </a:solidFill>
              </a:rPr>
              <a:t>Edwards v Skyways Ltd [1964]</a:t>
            </a:r>
          </a:p>
        </p:txBody>
      </p:sp>
    </p:spTree>
    <p:extLst>
      <p:ext uri="{BB962C8B-B14F-4D97-AF65-F5344CB8AC3E}">
        <p14:creationId xmlns:p14="http://schemas.microsoft.com/office/powerpoint/2010/main" val="71373241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B4C48D-0BF5-4133-9986-9AF1B21DD458}"/>
              </a:ext>
            </a:extLst>
          </p:cNvPr>
          <p:cNvSpPr>
            <a:spLocks noGrp="1"/>
          </p:cNvSpPr>
          <p:nvPr>
            <p:ph type="title"/>
          </p:nvPr>
        </p:nvSpPr>
        <p:spPr>
          <a:xfrm>
            <a:off x="686834" y="1153572"/>
            <a:ext cx="3200400" cy="4461163"/>
          </a:xfrm>
        </p:spPr>
        <p:txBody>
          <a:bodyPr>
            <a:normAutofit/>
          </a:bodyPr>
          <a:lstStyle/>
          <a:p>
            <a:r>
              <a:rPr lang="en-GB">
                <a:solidFill>
                  <a:srgbClr val="FFFFFF"/>
                </a:solidFill>
              </a:rPr>
              <a:t>Letters of comfort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973A895-058E-4213-8897-A1BEDAADC2C5}"/>
              </a:ext>
            </a:extLst>
          </p:cNvPr>
          <p:cNvSpPr>
            <a:spLocks noGrp="1"/>
          </p:cNvSpPr>
          <p:nvPr>
            <p:ph idx="1"/>
          </p:nvPr>
        </p:nvSpPr>
        <p:spPr>
          <a:xfrm>
            <a:off x="4447308" y="591344"/>
            <a:ext cx="6906491" cy="5585619"/>
          </a:xfrm>
        </p:spPr>
        <p:txBody>
          <a:bodyPr anchor="ctr">
            <a:normAutofit/>
          </a:bodyPr>
          <a:lstStyle/>
          <a:p>
            <a:r>
              <a:rPr lang="en-GB" dirty="0"/>
              <a:t>Whether the writer intends to be legally bound or not will depend upon the circumstances, particularly the wording of the letter and what reliance the recipient had reasonably placed upon it. </a:t>
            </a:r>
          </a:p>
          <a:p>
            <a:r>
              <a:rPr lang="en-GB" b="1" dirty="0">
                <a:solidFill>
                  <a:schemeClr val="accent4">
                    <a:lumMod val="50000"/>
                  </a:schemeClr>
                </a:solidFill>
              </a:rPr>
              <a:t>Kleinwort Benson Ltd v Malaysian Mining Group [1989]  </a:t>
            </a:r>
            <a:r>
              <a:rPr lang="en-GB" b="1" i="1" dirty="0"/>
              <a:t>-The legal effect of a letter of comfort depends upon the wording of the letter</a:t>
            </a:r>
          </a:p>
          <a:p>
            <a:pPr marL="0" indent="0">
              <a:buNone/>
            </a:pPr>
            <a:endParaRPr lang="en-GB" b="1" i="1" dirty="0"/>
          </a:p>
        </p:txBody>
      </p:sp>
    </p:spTree>
    <p:extLst>
      <p:ext uri="{BB962C8B-B14F-4D97-AF65-F5344CB8AC3E}">
        <p14:creationId xmlns:p14="http://schemas.microsoft.com/office/powerpoint/2010/main" val="42807346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4CEFB7-7BD2-F48C-B340-D959FCFD9684}"/>
              </a:ext>
            </a:extLst>
          </p:cNvPr>
          <p:cNvSpPr>
            <a:spLocks noGrp="1"/>
          </p:cNvSpPr>
          <p:nvPr>
            <p:ph type="title"/>
          </p:nvPr>
        </p:nvSpPr>
        <p:spPr>
          <a:xfrm>
            <a:off x="956826" y="1112969"/>
            <a:ext cx="3937298" cy="4166010"/>
          </a:xfrm>
        </p:spPr>
        <p:txBody>
          <a:bodyPr>
            <a:normAutofit/>
          </a:bodyPr>
          <a:lstStyle/>
          <a:p>
            <a:r>
              <a:rPr lang="en-GB">
                <a:solidFill>
                  <a:srgbClr val="FFFFFF"/>
                </a:solidFill>
              </a:rPr>
              <a:t>Contracts made with a public body or affect the general public interest</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Content Placeholder 2">
            <a:extLst>
              <a:ext uri="{FF2B5EF4-FFF2-40B4-BE49-F238E27FC236}">
                <a16:creationId xmlns:a16="http://schemas.microsoft.com/office/drawing/2014/main" id="{604FA594-86D8-417A-5A68-3625FAF0FD9E}"/>
              </a:ext>
            </a:extLst>
          </p:cNvPr>
          <p:cNvSpPr>
            <a:spLocks noGrp="1"/>
          </p:cNvSpPr>
          <p:nvPr>
            <p:ph idx="1"/>
          </p:nvPr>
        </p:nvSpPr>
        <p:spPr>
          <a:xfrm>
            <a:off x="6096000" y="820880"/>
            <a:ext cx="5257799" cy="4889350"/>
          </a:xfrm>
        </p:spPr>
        <p:txBody>
          <a:bodyPr anchor="t">
            <a:normAutofit fontScale="92500" lnSpcReduction="20000"/>
          </a:bodyPr>
          <a:lstStyle/>
          <a:p>
            <a:r>
              <a:rPr lang="en-GB" sz="2600" dirty="0"/>
              <a:t>Courts may find that there was not an intention to create legal relations</a:t>
            </a:r>
          </a:p>
          <a:p>
            <a:r>
              <a:rPr lang="en-GB" sz="2600" dirty="0"/>
              <a:t>- A court (as a matter of public policy) may find that even if a contract appears to be enforceable, a contractual relationship cannot be found. This can happen in numerous ways:</a:t>
            </a:r>
          </a:p>
          <a:p>
            <a:r>
              <a:rPr lang="en-GB" sz="2600" dirty="0"/>
              <a:t>- Incur unwarranted public costs, frustrate the will of Parliament, harm the functioning of a public service</a:t>
            </a:r>
          </a:p>
          <a:p>
            <a:r>
              <a:rPr lang="en-GB" sz="2600" b="1" dirty="0">
                <a:solidFill>
                  <a:schemeClr val="accent4">
                    <a:lumMod val="50000"/>
                  </a:schemeClr>
                </a:solidFill>
              </a:rPr>
              <a:t>Willmore v South Eastern Electricity Board [1957]</a:t>
            </a:r>
          </a:p>
          <a:p>
            <a:r>
              <a:rPr lang="en-GB" sz="2600" b="1" dirty="0" err="1">
                <a:solidFill>
                  <a:schemeClr val="accent4">
                    <a:lumMod val="50000"/>
                  </a:schemeClr>
                </a:solidFill>
              </a:rPr>
              <a:t>Triefus</a:t>
            </a:r>
            <a:r>
              <a:rPr lang="en-GB" sz="2600" b="1" dirty="0">
                <a:solidFill>
                  <a:schemeClr val="accent4">
                    <a:lumMod val="50000"/>
                  </a:schemeClr>
                </a:solidFill>
              </a:rPr>
              <a:t> v Post Office [1957]</a:t>
            </a:r>
          </a:p>
          <a:p>
            <a:r>
              <a:rPr lang="en-GB" sz="2600" b="1" dirty="0">
                <a:solidFill>
                  <a:schemeClr val="accent4">
                    <a:lumMod val="50000"/>
                  </a:schemeClr>
                </a:solidFill>
              </a:rPr>
              <a:t>Robinson v HM Customs &amp; Excise [2000]</a:t>
            </a:r>
          </a:p>
          <a:p>
            <a:endParaRPr lang="en-GB" sz="2000"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0881303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GB" sz="5400"/>
              <a:t>Self-assessment questions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9445E6B-8656-C5F9-E5FD-265E509458DB}"/>
              </a:ext>
            </a:extLst>
          </p:cNvPr>
          <p:cNvGraphicFramePr>
            <a:graphicFrameLocks noGrp="1"/>
          </p:cNvGraphicFramePr>
          <p:nvPr>
            <p:ph idx="1"/>
            <p:extLst>
              <p:ext uri="{D42A27DB-BD31-4B8C-83A1-F6EECF244321}">
                <p14:modId xmlns:p14="http://schemas.microsoft.com/office/powerpoint/2010/main" val="170328704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338074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5|9|7.3|3.4|1.9|2.4|3.9|1.1|3.3|2"/>
</p:tagLst>
</file>

<file path=ppt/tags/tag2.xml><?xml version="1.0" encoding="utf-8"?>
<p:tagLst xmlns:a="http://schemas.openxmlformats.org/drawingml/2006/main" xmlns:r="http://schemas.openxmlformats.org/officeDocument/2006/relationships" xmlns:p="http://schemas.openxmlformats.org/presentationml/2006/main">
  <p:tag name="TIMING" val="|1|8.6|4.6|1.7"/>
</p:tagLst>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3394</Words>
  <Application>Microsoft Office PowerPoint</Application>
  <PresentationFormat>Widescreen</PresentationFormat>
  <Paragraphs>367</Paragraphs>
  <Slides>50</Slides>
  <Notes>47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50</vt:i4>
      </vt:variant>
    </vt:vector>
  </HeadingPairs>
  <TitlesOfParts>
    <vt:vector size="57" baseType="lpstr">
      <vt:lpstr>Batang</vt:lpstr>
      <vt:lpstr>Arial</vt:lpstr>
      <vt:lpstr>Arial Narrow</vt:lpstr>
      <vt:lpstr>Calibri</vt:lpstr>
      <vt:lpstr>Calibri Light</vt:lpstr>
      <vt:lpstr>Nirmala UI</vt:lpstr>
      <vt:lpstr>Office 2013 - 2022 Theme</vt:lpstr>
      <vt:lpstr>CONSIDERATION </vt:lpstr>
      <vt:lpstr>Learning objectives</vt:lpstr>
      <vt:lpstr>PowerPoint Presentation</vt:lpstr>
      <vt:lpstr>Examples of consideration</vt:lpstr>
      <vt:lpstr>Definitions of consideration</vt:lpstr>
      <vt:lpstr>Essential requirement</vt:lpstr>
      <vt:lpstr>TASK: Emma’s day.</vt:lpstr>
      <vt:lpstr>Types of consideration</vt:lpstr>
      <vt:lpstr>Types of consideration</vt:lpstr>
      <vt:lpstr>Executed and executory consideration</vt:lpstr>
      <vt:lpstr>The rules governing consideration</vt:lpstr>
      <vt:lpstr>1. Consideration must move from the promisee</vt:lpstr>
      <vt:lpstr>2. Consideration must not be past</vt:lpstr>
      <vt:lpstr>2. Consideration must not be past</vt:lpstr>
      <vt:lpstr>2. Consideration must not be past</vt:lpstr>
      <vt:lpstr>PowerPoint Presentation</vt:lpstr>
      <vt:lpstr>PowerPoint Presentation</vt:lpstr>
      <vt:lpstr>2. Consideration must not be past </vt:lpstr>
      <vt:lpstr>Doctrine of implied assumpsit</vt:lpstr>
      <vt:lpstr>3. Consideration need not be adequate </vt:lpstr>
      <vt:lpstr>PowerPoint Presentation</vt:lpstr>
      <vt:lpstr>4. Consideration must be sufficient</vt:lpstr>
      <vt:lpstr>PowerPoint Presentation</vt:lpstr>
      <vt:lpstr>1. Existing public duties</vt:lpstr>
      <vt:lpstr>PowerPoint Presentation</vt:lpstr>
      <vt:lpstr>2. Existing contractual duties </vt:lpstr>
      <vt:lpstr>PowerPoint Presentation</vt:lpstr>
      <vt:lpstr>PowerPoint Presentation</vt:lpstr>
      <vt:lpstr>3. Existing duties to repay a debt</vt:lpstr>
      <vt:lpstr>Part payment of a debt – the rule at common law</vt:lpstr>
      <vt:lpstr>4. Existing contractual duties to a third party</vt:lpstr>
      <vt:lpstr>PowerPoint Presentation</vt:lpstr>
      <vt:lpstr>Promissory Estoppel</vt:lpstr>
      <vt:lpstr>Self-assessment questions</vt:lpstr>
      <vt:lpstr>INTENTION TO CREATE LEGAL RELATIONS</vt:lpstr>
      <vt:lpstr>Learning objectives</vt:lpstr>
      <vt:lpstr>Third essential element</vt:lpstr>
      <vt:lpstr>Rebuttable presumptions</vt:lpstr>
      <vt:lpstr>TASK</vt:lpstr>
      <vt:lpstr>1. Family and Social agreements</vt:lpstr>
      <vt:lpstr>Family and social agreements:  Rebutting the presumption</vt:lpstr>
      <vt:lpstr>Family and social agreements:  Rebutting the presumption</vt:lpstr>
      <vt:lpstr>PowerPoint Presentation</vt:lpstr>
      <vt:lpstr>2. Commercial or business agreements</vt:lpstr>
      <vt:lpstr>ESSO PETROLEUM Ltd v Customs and Excise Commissioners [1976]</vt:lpstr>
      <vt:lpstr>Commercial agreements</vt:lpstr>
      <vt:lpstr>Commercial or business agreements: Rebutting the presumption</vt:lpstr>
      <vt:lpstr>Letters of comfort</vt:lpstr>
      <vt:lpstr>Contracts made with a public body or affect the general public interest</vt:lpstr>
      <vt:lpstr>Self-assessment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CONSIDERATION</dc:title>
  <dc:creator>Laura Knight</dc:creator>
  <cp:lastModifiedBy>Laura Knight</cp:lastModifiedBy>
  <cp:revision>46</cp:revision>
  <cp:lastPrinted>2023-02-14T08:20:00Z</cp:lastPrinted>
  <dcterms:created xsi:type="dcterms:W3CDTF">2018-01-31T18:57:32Z</dcterms:created>
  <dcterms:modified xsi:type="dcterms:W3CDTF">2025-02-06T14:51:51Z</dcterms:modified>
</cp:coreProperties>
</file>