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emf" ContentType="image/x-em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6" r:id="rId2"/>
    <p:sldId id="264" r:id="rId3"/>
    <p:sldId id="259" r:id="rId4"/>
    <p:sldId id="258" r:id="rId5"/>
    <p:sldId id="265" r:id="rId6"/>
    <p:sldId id="266" r:id="rId7"/>
    <p:sldId id="268" r:id="rId8"/>
    <p:sldId id="261" r:id="rId9"/>
    <p:sldId id="269" r:id="rId10"/>
    <p:sldId id="263" r:id="rId11"/>
    <p:sldId id="262" r:id="rId12"/>
    <p:sldId id="272" r:id="rId13"/>
    <p:sldId id="271" r:id="rId14"/>
    <p:sldId id="276" r:id="rId15"/>
    <p:sldId id="277" r:id="rId16"/>
    <p:sldId id="286" r:id="rId17"/>
    <p:sldId id="275" r:id="rId18"/>
    <p:sldId id="289" r:id="rId19"/>
    <p:sldId id="287" r:id="rId20"/>
    <p:sldId id="28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2"/>
    <p:restoredTop sz="78998" autoAdjust="0"/>
  </p:normalViewPr>
  <p:slideViewPr>
    <p:cSldViewPr>
      <p:cViewPr varScale="1">
        <p:scale>
          <a:sx n="68" d="100"/>
          <a:sy n="68" d="100"/>
        </p:scale>
        <p:origin x="2080" y="200"/>
      </p:cViewPr>
      <p:guideLst>
        <p:guide orient="horz" pos="2160"/>
        <p:guide pos="2880"/>
      </p:guideLst>
    </p:cSldViewPr>
  </p:slideViewPr>
  <p:notesTextViewPr>
    <p:cViewPr>
      <p:scale>
        <a:sx n="100" d="100"/>
        <a:sy n="100" d="100"/>
      </p:scale>
      <p:origin x="0" y="0"/>
    </p:cViewPr>
  </p:notesTextViewPr>
  <p:notesViewPr>
    <p:cSldViewPr>
      <p:cViewPr varScale="1">
        <p:scale>
          <a:sx n="82" d="100"/>
          <a:sy n="82" d="100"/>
        </p:scale>
        <p:origin x="-318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handoutMaster" Target="handoutMasters/handout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0E51973-429F-48A2-9353-4ABBEFB5C5FD}" type="datetimeFigureOut">
              <a:rPr lang="en-GB" smtClean="0"/>
              <a:pPr/>
              <a:t>03/02/2019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D50857C-332C-4CFE-804B-8DD858835003}"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29E643-CEA5-41A3-81E3-BBDF27B6DAD4}" type="datetimeFigureOut">
              <a:rPr lang="en-GB" smtClean="0"/>
              <a:t>03/02/2019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3BF58A-8FE5-49D1-9AF9-947132887BCC}" type="slidenum">
              <a:rPr lang="en-GB" smtClean="0"/>
              <a:t>‹#›</a:t>
            </a:fld>
            <a:endParaRPr lang="en-GB"/>
          </a:p>
        </p:txBody>
      </p:sp>
    </p:spTree>
    <p:extLst>
      <p:ext uri="{BB962C8B-B14F-4D97-AF65-F5344CB8AC3E}">
        <p14:creationId xmlns:p14="http://schemas.microsoft.com/office/powerpoint/2010/main" val="572718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1</a:t>
            </a:fld>
            <a:endParaRPr lang="en-GB"/>
          </a:p>
        </p:txBody>
      </p:sp>
    </p:spTree>
    <p:extLst>
      <p:ext uri="{BB962C8B-B14F-4D97-AF65-F5344CB8AC3E}">
        <p14:creationId xmlns:p14="http://schemas.microsoft.com/office/powerpoint/2010/main" val="387923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2C5137-7833-4E52-832D-27C0753B7C4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59510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5E5DA-B211-4414-9E52-A8F3BCBD991C}" type="slidenum">
              <a:rPr lang="en-GB" smtClean="0"/>
              <a:t>3</a:t>
            </a:fld>
            <a:endParaRPr lang="en-GB"/>
          </a:p>
        </p:txBody>
      </p:sp>
    </p:spTree>
    <p:extLst>
      <p:ext uri="{BB962C8B-B14F-4D97-AF65-F5344CB8AC3E}">
        <p14:creationId xmlns:p14="http://schemas.microsoft.com/office/powerpoint/2010/main" val="2512929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smtClean="0">
              <a:effectLst/>
            </a:endParaRPr>
          </a:p>
        </p:txBody>
      </p:sp>
      <p:sp>
        <p:nvSpPr>
          <p:cNvPr id="4" name="Slide Number Placeholder 3"/>
          <p:cNvSpPr>
            <a:spLocks noGrp="1"/>
          </p:cNvSpPr>
          <p:nvPr>
            <p:ph type="sldNum" sz="quarter" idx="10"/>
          </p:nvPr>
        </p:nvSpPr>
        <p:spPr/>
        <p:txBody>
          <a:bodyPr/>
          <a:lstStyle/>
          <a:p>
            <a:fld id="{A13BF58A-8FE5-49D1-9AF9-947132887BCC}" type="slidenum">
              <a:rPr lang="en-GB" smtClean="0"/>
              <a:t>4</a:t>
            </a:fld>
            <a:endParaRPr lang="en-GB"/>
          </a:p>
        </p:txBody>
      </p:sp>
    </p:spTree>
    <p:extLst>
      <p:ext uri="{BB962C8B-B14F-4D97-AF65-F5344CB8AC3E}">
        <p14:creationId xmlns:p14="http://schemas.microsoft.com/office/powerpoint/2010/main" val="2295288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5</a:t>
            </a:fld>
            <a:endParaRPr lang="en-GB"/>
          </a:p>
        </p:txBody>
      </p:sp>
    </p:spTree>
    <p:extLst>
      <p:ext uri="{BB962C8B-B14F-4D97-AF65-F5344CB8AC3E}">
        <p14:creationId xmlns:p14="http://schemas.microsoft.com/office/powerpoint/2010/main" val="1645404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6</a:t>
            </a:fld>
            <a:endParaRPr lang="en-GB"/>
          </a:p>
        </p:txBody>
      </p:sp>
    </p:spTree>
    <p:extLst>
      <p:ext uri="{BB962C8B-B14F-4D97-AF65-F5344CB8AC3E}">
        <p14:creationId xmlns:p14="http://schemas.microsoft.com/office/powerpoint/2010/main" val="1346403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7</a:t>
            </a:fld>
            <a:endParaRPr lang="en-GB"/>
          </a:p>
        </p:txBody>
      </p:sp>
    </p:spTree>
    <p:extLst>
      <p:ext uri="{BB962C8B-B14F-4D97-AF65-F5344CB8AC3E}">
        <p14:creationId xmlns:p14="http://schemas.microsoft.com/office/powerpoint/2010/main" val="134708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5E5DA-B211-4414-9E52-A8F3BCBD991C}" type="slidenum">
              <a:rPr lang="en-GB" smtClean="0"/>
              <a:t>8</a:t>
            </a:fld>
            <a:endParaRPr lang="en-GB"/>
          </a:p>
        </p:txBody>
      </p:sp>
    </p:spTree>
    <p:extLst>
      <p:ext uri="{BB962C8B-B14F-4D97-AF65-F5344CB8AC3E}">
        <p14:creationId xmlns:p14="http://schemas.microsoft.com/office/powerpoint/2010/main" val="2611575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2C5137-7833-4E52-832D-27C0753B7C4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910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5E5DA-B211-4414-9E52-A8F3BCBD991C}" type="slidenum">
              <a:rPr lang="en-GB" smtClean="0"/>
              <a:t>10</a:t>
            </a:fld>
            <a:endParaRPr lang="en-GB"/>
          </a:p>
        </p:txBody>
      </p:sp>
    </p:spTree>
    <p:extLst>
      <p:ext uri="{BB962C8B-B14F-4D97-AF65-F5344CB8AC3E}">
        <p14:creationId xmlns:p14="http://schemas.microsoft.com/office/powerpoint/2010/main" val="3283321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5E5DA-B211-4414-9E52-A8F3BCBD991C}" type="slidenum">
              <a:rPr lang="en-GB" smtClean="0"/>
              <a:t>11</a:t>
            </a:fld>
            <a:endParaRPr lang="en-GB"/>
          </a:p>
        </p:txBody>
      </p:sp>
    </p:spTree>
    <p:extLst>
      <p:ext uri="{BB962C8B-B14F-4D97-AF65-F5344CB8AC3E}">
        <p14:creationId xmlns:p14="http://schemas.microsoft.com/office/powerpoint/2010/main" val="560832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84C4138-309C-46EE-A0BC-7C933D7FEA4C}" type="slidenum">
              <a:rPr lang="en-US" smtClean="0"/>
              <a:pPr>
                <a:defRPr/>
              </a:pPr>
              <a:t>12</a:t>
            </a:fld>
            <a:endParaRPr lang="en-US" dirty="0"/>
          </a:p>
        </p:txBody>
      </p:sp>
    </p:spTree>
    <p:extLst>
      <p:ext uri="{BB962C8B-B14F-4D97-AF65-F5344CB8AC3E}">
        <p14:creationId xmlns:p14="http://schemas.microsoft.com/office/powerpoint/2010/main" val="249787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A13BF58A-8FE5-49D1-9AF9-947132887BCC}" type="slidenum">
              <a:rPr lang="en-GB" smtClean="0"/>
              <a:t>13</a:t>
            </a:fld>
            <a:endParaRPr lang="en-GB"/>
          </a:p>
        </p:txBody>
      </p:sp>
    </p:spTree>
    <p:extLst>
      <p:ext uri="{BB962C8B-B14F-4D97-AF65-F5344CB8AC3E}">
        <p14:creationId xmlns:p14="http://schemas.microsoft.com/office/powerpoint/2010/main" val="870850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14</a:t>
            </a:fld>
            <a:endParaRPr lang="en-GB"/>
          </a:p>
        </p:txBody>
      </p:sp>
    </p:spTree>
    <p:extLst>
      <p:ext uri="{BB962C8B-B14F-4D97-AF65-F5344CB8AC3E}">
        <p14:creationId xmlns:p14="http://schemas.microsoft.com/office/powerpoint/2010/main" val="22304808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a:t>
            </a:r>
            <a:r>
              <a:rPr lang="en-GB" baseline="0" dirty="0" smtClean="0"/>
              <a:t> have been informed that the SLO survey will be released to all schools in April.  </a:t>
            </a:r>
          </a:p>
          <a:p>
            <a:endParaRPr lang="en-GB" baseline="0" dirty="0" smtClean="0"/>
          </a:p>
          <a:p>
            <a:pPr marL="0" indent="0">
              <a:buNone/>
            </a:pPr>
            <a:r>
              <a:rPr lang="en-GB" b="1" dirty="0" smtClean="0"/>
              <a:t>So…. What is the SLO survey ?</a:t>
            </a:r>
          </a:p>
          <a:p>
            <a:pPr marL="0" indent="0">
              <a:buNone/>
            </a:pPr>
            <a:r>
              <a:rPr lang="en-GB" b="0" i="1" dirty="0" smtClean="0"/>
              <a:t>The SLO survey is designed to</a:t>
            </a:r>
            <a:r>
              <a:rPr lang="en-GB" b="1" i="1" dirty="0" smtClean="0"/>
              <a:t> provide schools with a snapshot of their development against the seven dimensions of SLO. </a:t>
            </a:r>
          </a:p>
          <a:p>
            <a:pPr marL="0" indent="0">
              <a:buNone/>
            </a:pPr>
            <a:endParaRPr lang="en-GB" b="1" i="1" dirty="0" smtClean="0"/>
          </a:p>
          <a:p>
            <a:pPr marL="0" indent="0">
              <a:buNone/>
            </a:pPr>
            <a:r>
              <a:rPr lang="en-GB" b="1" i="1" dirty="0" smtClean="0"/>
              <a:t>The tool is a series of questions that will provide schools with a picture of their current performance towards becoming a learning organisation, </a:t>
            </a:r>
            <a:r>
              <a:rPr lang="en-GB" b="0" i="1" dirty="0" smtClean="0"/>
              <a:t>and will therefore support them in targeting their school improvement work. Pilot schools selected by WG across Wales.</a:t>
            </a:r>
          </a:p>
          <a:p>
            <a:endParaRPr lang="en-GB" b="0" dirty="0" smtClean="0"/>
          </a:p>
          <a:p>
            <a:pPr marL="0" indent="0">
              <a:buNone/>
            </a:pPr>
            <a:r>
              <a:rPr lang="en-GB" b="1" dirty="0" smtClean="0"/>
              <a:t>And how can I implement the SLO survey in my school?</a:t>
            </a:r>
          </a:p>
          <a:p>
            <a:pPr marL="0" indent="0">
              <a:buNone/>
            </a:pPr>
            <a:r>
              <a:rPr lang="en-GB" b="1" i="1" dirty="0" smtClean="0"/>
              <a:t>The snapshot tool will be available online and will be shared with all schools. </a:t>
            </a:r>
          </a:p>
          <a:p>
            <a:pPr marL="0" indent="0">
              <a:buNone/>
            </a:pPr>
            <a:endParaRPr lang="en-GB" b="1" i="1" dirty="0" smtClean="0"/>
          </a:p>
          <a:p>
            <a:pPr marL="0" indent="0">
              <a:buNone/>
            </a:pPr>
            <a:r>
              <a:rPr lang="en-GB" b="0" i="1" dirty="0" smtClean="0"/>
              <a:t>And our</a:t>
            </a:r>
            <a:r>
              <a:rPr lang="en-GB" b="0" i="1" baseline="0" dirty="0" smtClean="0"/>
              <a:t> advice would be that </a:t>
            </a:r>
            <a:r>
              <a:rPr lang="en-GB" b="1" i="1" dirty="0" smtClean="0"/>
              <a:t>Schools should ensure that they have a shared understanding of the seven dimensions </a:t>
            </a:r>
            <a:r>
              <a:rPr lang="en-GB" b="0" i="1" dirty="0" smtClean="0"/>
              <a:t>and have had to opportunity to discuss how these look in practice.</a:t>
            </a:r>
          </a:p>
          <a:p>
            <a:endParaRPr lang="en-GB" b="1" dirty="0" smtClean="0"/>
          </a:p>
          <a:p>
            <a:pPr marL="0" indent="0">
              <a:buNone/>
            </a:pPr>
            <a:r>
              <a:rPr lang="en-GB" b="1" dirty="0" smtClean="0"/>
              <a:t>In terms of who completes the SLO survey?</a:t>
            </a:r>
          </a:p>
          <a:p>
            <a:pPr marL="0" indent="0">
              <a:buNone/>
            </a:pPr>
            <a:r>
              <a:rPr lang="en-GB" b="1" i="1" dirty="0" smtClean="0"/>
              <a:t>All staff members should complete the SLO survey. This ensures that the snapshot presents a balanced representation of the whole school rather than just the views of the leadership team.</a:t>
            </a:r>
          </a:p>
          <a:p>
            <a:endParaRPr lang="en-GB" b="1" dirty="0" smtClean="0"/>
          </a:p>
          <a:p>
            <a:pPr marL="0" indent="0">
              <a:buNone/>
            </a:pPr>
            <a:r>
              <a:rPr lang="en-GB" b="1" dirty="0" smtClean="0"/>
              <a:t>How will I use the information in my school SER and school improvement plan?</a:t>
            </a:r>
          </a:p>
          <a:p>
            <a:pPr marL="0" indent="0">
              <a:buNone/>
            </a:pPr>
            <a:r>
              <a:rPr lang="en-GB" b="1" i="1" dirty="0" smtClean="0"/>
              <a:t>The SLO snapshot should allow schools to focus their improvement areas and identify areas where their practice is strong. It will show areas that would benefit from an investment of professional learning and allow schools to make informed decisions around where they should target areas for improvement. It can be used to scaffold and support school improvement conversations and promotes open, honest and transparent discussion around self-evaluation and development planning.</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15</a:t>
            </a:fld>
            <a:endParaRPr lang="en-GB"/>
          </a:p>
        </p:txBody>
      </p:sp>
    </p:spTree>
    <p:extLst>
      <p:ext uri="{BB962C8B-B14F-4D97-AF65-F5344CB8AC3E}">
        <p14:creationId xmlns:p14="http://schemas.microsoft.com/office/powerpoint/2010/main" val="2124013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A13BF58A-8FE5-49D1-9AF9-947132887BCC}" type="slidenum">
              <a:rPr lang="en-GB" smtClean="0"/>
              <a:t>16</a:t>
            </a:fld>
            <a:endParaRPr lang="en-GB"/>
          </a:p>
        </p:txBody>
      </p:sp>
    </p:spTree>
    <p:extLst>
      <p:ext uri="{BB962C8B-B14F-4D97-AF65-F5344CB8AC3E}">
        <p14:creationId xmlns:p14="http://schemas.microsoft.com/office/powerpoint/2010/main" val="30317355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17</a:t>
            </a:fld>
            <a:endParaRPr lang="en-GB"/>
          </a:p>
        </p:txBody>
      </p:sp>
    </p:spTree>
    <p:extLst>
      <p:ext uri="{BB962C8B-B14F-4D97-AF65-F5344CB8AC3E}">
        <p14:creationId xmlns:p14="http://schemas.microsoft.com/office/powerpoint/2010/main" val="1318629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55E5DA-B211-4414-9E52-A8F3BCBD991C}" type="slidenum">
              <a:rPr lang="en-GB" smtClean="0"/>
              <a:t>18</a:t>
            </a:fld>
            <a:endParaRPr lang="en-GB"/>
          </a:p>
        </p:txBody>
      </p:sp>
    </p:spTree>
    <p:extLst>
      <p:ext uri="{BB962C8B-B14F-4D97-AF65-F5344CB8AC3E}">
        <p14:creationId xmlns:p14="http://schemas.microsoft.com/office/powerpoint/2010/main" val="19987050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3BF58A-8FE5-49D1-9AF9-947132887BCC}" type="slidenum">
              <a:rPr lang="en-GB" smtClean="0"/>
              <a:t>19</a:t>
            </a:fld>
            <a:endParaRPr lang="en-GB"/>
          </a:p>
        </p:txBody>
      </p:sp>
    </p:spTree>
    <p:extLst>
      <p:ext uri="{BB962C8B-B14F-4D97-AF65-F5344CB8AC3E}">
        <p14:creationId xmlns:p14="http://schemas.microsoft.com/office/powerpoint/2010/main" val="3861276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A13BF58A-8FE5-49D1-9AF9-947132887BCC}" type="slidenum">
              <a:rPr lang="en-GB" smtClean="0"/>
              <a:t>20</a:t>
            </a:fld>
            <a:endParaRPr lang="en-GB"/>
          </a:p>
        </p:txBody>
      </p:sp>
    </p:spTree>
    <p:extLst>
      <p:ext uri="{BB962C8B-B14F-4D97-AF65-F5344CB8AC3E}">
        <p14:creationId xmlns:p14="http://schemas.microsoft.com/office/powerpoint/2010/main" val="96970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lvl1pPr algn="r">
              <a:defRPr b="1"/>
            </a:lvl1pPr>
          </a:lstStyle>
          <a:p>
            <a:r>
              <a:rPr lang="en-US" dirty="0" smtClean="0"/>
              <a:t>Click to edit Master title style</a:t>
            </a:r>
            <a:endParaRPr lang="en-GB" dirty="0"/>
          </a:p>
        </p:txBody>
      </p:sp>
      <p:sp>
        <p:nvSpPr>
          <p:cNvPr id="3" name="Content Placeholder 2"/>
          <p:cNvSpPr>
            <a:spLocks noGrp="1"/>
          </p:cNvSpPr>
          <p:nvPr>
            <p:ph idx="1"/>
          </p:nvPr>
        </p:nvSpPr>
        <p:spPr>
          <a:xfrm>
            <a:off x="467544" y="1340768"/>
            <a:ext cx="8229600" cy="4525963"/>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36F1F8-EB0C-40A6-BA87-6CBBEC059EB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444CDB-96EE-4835-A5E8-58A62BE111D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36F1F8-EB0C-40A6-BA87-6CBBEC059EB2}" type="datetimeFigureOut">
              <a:rPr lang="en-GB" smtClean="0"/>
              <a:pPr/>
              <a:t>03/02/2019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44CDB-96EE-4835-A5E8-58A62BE111DB}" type="slidenum">
              <a:rPr lang="en-GB" smtClean="0"/>
              <a:pPr/>
              <a:t>‹#›</a:t>
            </a:fld>
            <a:endParaRPr lang="en-GB"/>
          </a:p>
        </p:txBody>
      </p:sp>
      <p:pic>
        <p:nvPicPr>
          <p:cNvPr id="7" name="Picture 6" descr="CSC Powerpoint Jan 2018 - Council Logos - footer only.jpg"/>
          <p:cNvPicPr>
            <a:picLocks noChangeAspect="1"/>
          </p:cNvPicPr>
          <p:nvPr userDrawn="1"/>
        </p:nvPicPr>
        <p:blipFill>
          <a:blip r:embed="rId13" cstate="print"/>
          <a:stretch>
            <a:fillRect/>
          </a:stretch>
        </p:blipFill>
        <p:spPr>
          <a:xfrm>
            <a:off x="714" y="0"/>
            <a:ext cx="9142571"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8.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4" Type="http://schemas.openxmlformats.org/officeDocument/2006/relationships/image" Target="../media/image10.emf"/><Relationship Id="rId5" Type="http://schemas.openxmlformats.org/officeDocument/2006/relationships/image" Target="../media/image11.png"/><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Schools as Learning Organisations (SLO)</a:t>
            </a:r>
          </a:p>
        </p:txBody>
      </p:sp>
      <p:sp>
        <p:nvSpPr>
          <p:cNvPr id="3" name="Subtitle 2"/>
          <p:cNvSpPr>
            <a:spLocks noGrp="1"/>
          </p:cNvSpPr>
          <p:nvPr>
            <p:ph type="subTitle" idx="1"/>
          </p:nvPr>
        </p:nvSpPr>
        <p:spPr/>
        <p:txBody>
          <a:bodyPr/>
          <a:lstStyle/>
          <a:p>
            <a:r>
              <a:rPr lang="en-GB" dirty="0"/>
              <a:t>An Approach </a:t>
            </a:r>
            <a:r>
              <a:rPr lang="en-GB" dirty="0" smtClean="0"/>
              <a:t>to School Improvement</a:t>
            </a:r>
            <a:endParaRPr lang="en-GB" dirty="0"/>
          </a:p>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1800" y="260648"/>
            <a:ext cx="6164036" cy="586110"/>
          </a:xfrm>
          <a:noFill/>
          <a:ln>
            <a:noFill/>
          </a:ln>
        </p:spPr>
        <p:style>
          <a:lnRef idx="2">
            <a:schemeClr val="accent3"/>
          </a:lnRef>
          <a:fillRef idx="1">
            <a:schemeClr val="lt1"/>
          </a:fillRef>
          <a:effectRef idx="0">
            <a:schemeClr val="accent3"/>
          </a:effectRef>
          <a:fontRef idx="minor">
            <a:schemeClr val="dk1"/>
          </a:fontRef>
        </p:style>
        <p:txBody>
          <a:bodyPr>
            <a:noAutofit/>
          </a:bodyPr>
          <a:lstStyle/>
          <a:p>
            <a:pPr algn="ctr"/>
            <a:r>
              <a:rPr lang="en-GB" sz="3600" dirty="0">
                <a:latin typeface="Arial" panose="020B0604020202020204" pitchFamily="34" charset="0"/>
                <a:cs typeface="Arial" panose="020B0604020202020204" pitchFamily="34" charset="0"/>
              </a:rPr>
              <a:t>Focus of the session</a:t>
            </a:r>
          </a:p>
        </p:txBody>
      </p:sp>
      <p:sp>
        <p:nvSpPr>
          <p:cNvPr id="7" name="Subtitle 6"/>
          <p:cNvSpPr>
            <a:spLocks noGrp="1"/>
          </p:cNvSpPr>
          <p:nvPr>
            <p:ph sz="half" idx="1"/>
          </p:nvPr>
        </p:nvSpPr>
        <p:spPr>
          <a:xfrm>
            <a:off x="395536" y="1484784"/>
            <a:ext cx="5722144" cy="3263504"/>
          </a:xfrm>
          <a:solidFill>
            <a:schemeClr val="bg1"/>
          </a:solidFill>
        </p:spPr>
        <p:txBody>
          <a:bodyPr>
            <a:normAutofit fontScale="92500" lnSpcReduction="20000"/>
          </a:bodyPr>
          <a:lstStyle/>
          <a:p>
            <a:pPr marL="0" indent="0">
              <a:buNone/>
            </a:pPr>
            <a:endParaRPr lang="en-GB" sz="2625" dirty="0">
              <a:latin typeface="Arial" panose="020B0604020202020204" pitchFamily="34" charset="0"/>
              <a:cs typeface="Arial" panose="020B0604020202020204" pitchFamily="34" charset="0"/>
            </a:endParaRPr>
          </a:p>
          <a:p>
            <a:r>
              <a:rPr lang="en-GB" sz="2625" dirty="0">
                <a:latin typeface="Arial" panose="020B0604020202020204" pitchFamily="34" charset="0"/>
                <a:cs typeface="Arial" panose="020B0604020202020204" pitchFamily="34" charset="0"/>
              </a:rPr>
              <a:t>How do we know a school is a learning organisation?</a:t>
            </a:r>
          </a:p>
          <a:p>
            <a:endParaRPr lang="en-GB" sz="2625" dirty="0">
              <a:latin typeface="Arial" panose="020B0604020202020204" pitchFamily="34" charset="0"/>
              <a:cs typeface="Arial" panose="020B0604020202020204" pitchFamily="34" charset="0"/>
            </a:endParaRPr>
          </a:p>
          <a:p>
            <a:r>
              <a:rPr lang="en-GB" sz="2625" dirty="0">
                <a:latin typeface="Arial" panose="020B0604020202020204" pitchFamily="34" charset="0"/>
                <a:cs typeface="Arial" panose="020B0604020202020204" pitchFamily="34" charset="0"/>
              </a:rPr>
              <a:t>How do schools become learning organisations? </a:t>
            </a:r>
          </a:p>
          <a:p>
            <a:endParaRPr lang="en-GB" sz="2625" dirty="0">
              <a:latin typeface="Arial" panose="020B0604020202020204" pitchFamily="34" charset="0"/>
              <a:cs typeface="Arial" panose="020B0604020202020204" pitchFamily="34" charset="0"/>
            </a:endParaRPr>
          </a:p>
          <a:p>
            <a:r>
              <a:rPr lang="en-GB" sz="2625" dirty="0">
                <a:latin typeface="Arial" panose="020B0604020202020204" pitchFamily="34" charset="0"/>
                <a:cs typeface="Arial" panose="020B0604020202020204" pitchFamily="34" charset="0"/>
              </a:rPr>
              <a:t>What do I need to know, understand and be able to do next in my school</a:t>
            </a:r>
            <a:r>
              <a:rPr lang="en-GB" dirty="0">
                <a:solidFill>
                  <a:schemeClr val="tx1"/>
                </a:solidFill>
              </a:rPr>
              <a:t>?</a:t>
            </a:r>
          </a:p>
        </p:txBody>
      </p:sp>
      <p:pic>
        <p:nvPicPr>
          <p:cNvPr id="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256" y="1670822"/>
            <a:ext cx="1894977" cy="2891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136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One reform journey</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03495" y="1484784"/>
            <a:ext cx="4040505" cy="4515966"/>
          </a:xfrm>
          <a:prstGeom prst="rect">
            <a:avLst/>
          </a:prstGeom>
        </p:spPr>
      </p:pic>
      <p:sp>
        <p:nvSpPr>
          <p:cNvPr id="5" name="Content Placeholder 2"/>
          <p:cNvSpPr>
            <a:spLocks noGrp="1"/>
          </p:cNvSpPr>
          <p:nvPr>
            <p:ph sz="half" idx="1"/>
          </p:nvPr>
        </p:nvSpPr>
        <p:spPr>
          <a:xfrm>
            <a:off x="251520" y="1052736"/>
            <a:ext cx="6336704" cy="3700733"/>
          </a:xfrm>
        </p:spPr>
        <p:txBody>
          <a:bodyPr>
            <a:noAutofit/>
          </a:bodyPr>
          <a:lstStyle/>
          <a:p>
            <a:r>
              <a:rPr lang="en-US" sz="2000" dirty="0">
                <a:latin typeface="Arial" charset="0"/>
                <a:ea typeface="Arial" charset="0"/>
                <a:cs typeface="Arial" charset="0"/>
              </a:rPr>
              <a:t>A new curriculum for Wales</a:t>
            </a:r>
          </a:p>
          <a:p>
            <a:r>
              <a:rPr lang="en-US" sz="2000" dirty="0">
                <a:latin typeface="Arial" charset="0"/>
                <a:ea typeface="Arial" charset="0"/>
                <a:cs typeface="Arial" charset="0"/>
              </a:rPr>
              <a:t>A new national approach to </a:t>
            </a:r>
            <a:r>
              <a:rPr lang="en-US" sz="2000" b="1" dirty="0">
                <a:latin typeface="Arial" charset="0"/>
                <a:ea typeface="Arial" charset="0"/>
                <a:cs typeface="Arial" charset="0"/>
              </a:rPr>
              <a:t>Professional Learning</a:t>
            </a:r>
          </a:p>
          <a:p>
            <a:r>
              <a:rPr lang="en-US" sz="2000" dirty="0">
                <a:latin typeface="Arial" charset="0"/>
                <a:ea typeface="Arial" charset="0"/>
                <a:cs typeface="Arial" charset="0"/>
              </a:rPr>
              <a:t>An increase in </a:t>
            </a:r>
            <a:r>
              <a:rPr lang="en-US" sz="2000" b="1" dirty="0">
                <a:latin typeface="Arial" charset="0"/>
                <a:ea typeface="Arial" charset="0"/>
                <a:cs typeface="Arial" charset="0"/>
              </a:rPr>
              <a:t>school to school working </a:t>
            </a:r>
          </a:p>
          <a:p>
            <a:r>
              <a:rPr lang="en-US" sz="2000" b="1" dirty="0">
                <a:latin typeface="Arial" charset="0"/>
                <a:ea typeface="Arial" charset="0"/>
                <a:cs typeface="Arial" charset="0"/>
              </a:rPr>
              <a:t>ALN reform </a:t>
            </a:r>
            <a:r>
              <a:rPr lang="en-US" sz="2000" dirty="0">
                <a:latin typeface="Arial" charset="0"/>
                <a:ea typeface="Arial" charset="0"/>
                <a:cs typeface="Arial" charset="0"/>
              </a:rPr>
              <a:t>and a focus on </a:t>
            </a:r>
            <a:r>
              <a:rPr lang="en-US" sz="2000" b="1" dirty="0">
                <a:latin typeface="Arial" charset="0"/>
                <a:ea typeface="Arial" charset="0"/>
                <a:cs typeface="Arial" charset="0"/>
              </a:rPr>
              <a:t>Equity</a:t>
            </a:r>
            <a:r>
              <a:rPr lang="en-US" sz="2000" dirty="0">
                <a:latin typeface="Arial" charset="0"/>
                <a:ea typeface="Arial" charset="0"/>
                <a:cs typeface="Arial" charset="0"/>
              </a:rPr>
              <a:t> and </a:t>
            </a:r>
            <a:r>
              <a:rPr lang="en-US" sz="2000" b="1" dirty="0">
                <a:latin typeface="Arial" charset="0"/>
                <a:ea typeface="Arial" charset="0"/>
                <a:cs typeface="Arial" charset="0"/>
              </a:rPr>
              <a:t>Wellbeing</a:t>
            </a:r>
          </a:p>
          <a:p>
            <a:r>
              <a:rPr lang="en-US" sz="2000" dirty="0">
                <a:latin typeface="Arial" charset="0"/>
                <a:ea typeface="Arial" charset="0"/>
                <a:cs typeface="Arial" charset="0"/>
              </a:rPr>
              <a:t>The development of a new </a:t>
            </a:r>
            <a:r>
              <a:rPr lang="en-US" sz="2000" b="1" dirty="0">
                <a:latin typeface="Arial" charset="0"/>
                <a:ea typeface="Arial" charset="0"/>
                <a:cs typeface="Arial" charset="0"/>
              </a:rPr>
              <a:t>Assessment and Evaluation Framework </a:t>
            </a:r>
            <a:r>
              <a:rPr lang="en-US" sz="2000" dirty="0">
                <a:latin typeface="Arial" charset="0"/>
                <a:ea typeface="Arial" charset="0"/>
                <a:cs typeface="Arial" charset="0"/>
              </a:rPr>
              <a:t>(including reforms to school inspection)</a:t>
            </a:r>
          </a:p>
          <a:p>
            <a:r>
              <a:rPr lang="en-US" sz="2000" dirty="0">
                <a:latin typeface="Arial" charset="0"/>
                <a:ea typeface="Arial" charset="0"/>
                <a:cs typeface="Arial" charset="0"/>
              </a:rPr>
              <a:t>Reform of </a:t>
            </a:r>
            <a:r>
              <a:rPr lang="en-US" sz="2000" b="1" dirty="0">
                <a:latin typeface="Arial" charset="0"/>
                <a:ea typeface="Arial" charset="0"/>
                <a:cs typeface="Arial" charset="0"/>
              </a:rPr>
              <a:t>Initial Teacher Education </a:t>
            </a:r>
            <a:r>
              <a:rPr lang="en-US" sz="2000" dirty="0">
                <a:latin typeface="Arial" charset="0"/>
                <a:ea typeface="Arial" charset="0"/>
                <a:cs typeface="Arial" charset="0"/>
              </a:rPr>
              <a:t>provision</a:t>
            </a:r>
          </a:p>
          <a:p>
            <a:r>
              <a:rPr lang="en-US" sz="2000" dirty="0">
                <a:latin typeface="Arial" charset="0"/>
                <a:ea typeface="Arial" charset="0"/>
                <a:cs typeface="Arial" charset="0"/>
              </a:rPr>
              <a:t>The establishment of the </a:t>
            </a:r>
            <a:r>
              <a:rPr lang="en-US" sz="2000" b="1" dirty="0">
                <a:latin typeface="Arial" charset="0"/>
                <a:ea typeface="Arial" charset="0"/>
                <a:cs typeface="Arial" charset="0"/>
              </a:rPr>
              <a:t>National Academy of Education Leadership</a:t>
            </a:r>
          </a:p>
          <a:p>
            <a:r>
              <a:rPr lang="en-US" sz="2000" dirty="0">
                <a:latin typeface="Arial" charset="0"/>
                <a:ea typeface="Arial" charset="0"/>
                <a:cs typeface="Arial" charset="0"/>
              </a:rPr>
              <a:t>New </a:t>
            </a:r>
            <a:r>
              <a:rPr lang="en-US" sz="2000" b="1" dirty="0">
                <a:latin typeface="Arial" charset="0"/>
                <a:ea typeface="Arial" charset="0"/>
                <a:cs typeface="Arial" charset="0"/>
              </a:rPr>
              <a:t>Professional Standards </a:t>
            </a:r>
            <a:r>
              <a:rPr lang="en-US" sz="2000" dirty="0">
                <a:latin typeface="Arial" charset="0"/>
                <a:ea typeface="Arial" charset="0"/>
                <a:cs typeface="Arial" charset="0"/>
              </a:rPr>
              <a:t>for </a:t>
            </a:r>
            <a:r>
              <a:rPr lang="en-US" sz="2000" b="1" dirty="0">
                <a:latin typeface="Arial" charset="0"/>
                <a:ea typeface="Arial" charset="0"/>
                <a:cs typeface="Arial" charset="0"/>
              </a:rPr>
              <a:t>Teaching</a:t>
            </a:r>
            <a:r>
              <a:rPr lang="en-US" sz="2000" dirty="0">
                <a:latin typeface="Arial" charset="0"/>
                <a:ea typeface="Arial" charset="0"/>
                <a:cs typeface="Arial" charset="0"/>
              </a:rPr>
              <a:t> and </a:t>
            </a:r>
            <a:r>
              <a:rPr lang="en-US" sz="2000" b="1" dirty="0">
                <a:latin typeface="Arial" charset="0"/>
                <a:ea typeface="Arial" charset="0"/>
                <a:cs typeface="Arial" charset="0"/>
              </a:rPr>
              <a:t>Leadership</a:t>
            </a:r>
          </a:p>
          <a:p>
            <a:r>
              <a:rPr lang="en-US" sz="2000" dirty="0">
                <a:latin typeface="Arial" charset="0"/>
                <a:ea typeface="Arial" charset="0"/>
                <a:cs typeface="Arial" charset="0"/>
              </a:rPr>
              <a:t>Schools to be re-</a:t>
            </a:r>
            <a:r>
              <a:rPr lang="en-US" sz="2000" dirty="0" err="1">
                <a:latin typeface="Arial" charset="0"/>
                <a:ea typeface="Arial" charset="0"/>
                <a:cs typeface="Arial" charset="0"/>
              </a:rPr>
              <a:t>conceptualised</a:t>
            </a:r>
            <a:r>
              <a:rPr lang="en-US" sz="2000" dirty="0">
                <a:latin typeface="Arial" charset="0"/>
                <a:ea typeface="Arial" charset="0"/>
                <a:cs typeface="Arial" charset="0"/>
              </a:rPr>
              <a:t> as </a:t>
            </a:r>
            <a:r>
              <a:rPr lang="en-US" sz="2000" b="1" dirty="0">
                <a:latin typeface="Arial" charset="0"/>
                <a:ea typeface="Arial" charset="0"/>
                <a:cs typeface="Arial" charset="0"/>
              </a:rPr>
              <a:t>Learning </a:t>
            </a:r>
            <a:r>
              <a:rPr lang="en-US" sz="2000" b="1" dirty="0" err="1">
                <a:latin typeface="Arial" charset="0"/>
                <a:ea typeface="Arial" charset="0"/>
                <a:cs typeface="Arial" charset="0"/>
              </a:rPr>
              <a:t>Organisations</a:t>
            </a:r>
            <a:r>
              <a:rPr lang="en-US" sz="2000" b="1" dirty="0">
                <a:latin typeface="Arial" charset="0"/>
                <a:ea typeface="Arial" charset="0"/>
                <a:cs typeface="Arial" charset="0"/>
              </a:rPr>
              <a:t>  </a:t>
            </a:r>
          </a:p>
        </p:txBody>
      </p:sp>
    </p:spTree>
    <p:extLst>
      <p:ext uri="{BB962C8B-B14F-4D97-AF65-F5344CB8AC3E}">
        <p14:creationId xmlns:p14="http://schemas.microsoft.com/office/powerpoint/2010/main" val="1746973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017" y="260648"/>
            <a:ext cx="8066178" cy="634082"/>
          </a:xfrm>
        </p:spPr>
        <p:txBody>
          <a:bodyPr>
            <a:normAutofit fontScale="90000"/>
          </a:bodyPr>
          <a:lstStyle/>
          <a:p>
            <a:r>
              <a:rPr lang="en-GB" b="0" dirty="0"/>
              <a:t>National Mission &amp; </a:t>
            </a:r>
            <a:r>
              <a:rPr lang="en-GB" b="0" dirty="0" smtClean="0"/>
              <a:t>SLO</a:t>
            </a:r>
            <a:endParaRPr lang="en-GB" b="0" dirty="0"/>
          </a:p>
        </p:txBody>
      </p:sp>
      <p:pic>
        <p:nvPicPr>
          <p:cNvPr id="5" name="Picture 4"/>
          <p:cNvPicPr>
            <a:picLocks noChangeAspect="1"/>
          </p:cNvPicPr>
          <p:nvPr/>
        </p:nvPicPr>
        <p:blipFill rotWithShape="1">
          <a:blip r:embed="rId3"/>
          <a:srcRect l="38580" t="10714" r="40191" b="31044"/>
          <a:stretch/>
        </p:blipFill>
        <p:spPr>
          <a:xfrm>
            <a:off x="6270380" y="1621244"/>
            <a:ext cx="2416420" cy="3532972"/>
          </a:xfrm>
          <a:prstGeom prst="rect">
            <a:avLst/>
          </a:prstGeom>
        </p:spPr>
      </p:pic>
      <p:sp>
        <p:nvSpPr>
          <p:cNvPr id="4" name="Rectangle 3"/>
          <p:cNvSpPr/>
          <p:nvPr/>
        </p:nvSpPr>
        <p:spPr>
          <a:xfrm>
            <a:off x="586017" y="1621244"/>
            <a:ext cx="5570159" cy="4832092"/>
          </a:xfrm>
          <a:prstGeom prst="rect">
            <a:avLst/>
          </a:prstGeom>
        </p:spPr>
        <p:txBody>
          <a:bodyPr wrap="square">
            <a:spAutoFit/>
          </a:bodyPr>
          <a:lstStyle/>
          <a:p>
            <a:r>
              <a:rPr lang="en-GB" sz="2800" dirty="0"/>
              <a:t>Wales has an ambition that all schools develop as learning organisations, in keeping with OECD principles. Schools that are learning organisations have the capacity to adapt more quickly and explore new approaches, with a means to improving learning and outcomes for all their learners’</a:t>
            </a:r>
          </a:p>
          <a:p>
            <a:endParaRPr lang="en-GB" sz="2800" dirty="0"/>
          </a:p>
          <a:p>
            <a:endParaRPr lang="en-GB" sz="2800" dirty="0"/>
          </a:p>
        </p:txBody>
      </p:sp>
    </p:spTree>
    <p:extLst>
      <p:ext uri="{BB962C8B-B14F-4D97-AF65-F5344CB8AC3E}">
        <p14:creationId xmlns:p14="http://schemas.microsoft.com/office/powerpoint/2010/main" val="1486372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3017" y="116632"/>
            <a:ext cx="7434127" cy="634082"/>
          </a:xfrm>
        </p:spPr>
        <p:txBody>
          <a:bodyPr>
            <a:normAutofit fontScale="90000"/>
          </a:bodyPr>
          <a:lstStyle/>
          <a:p>
            <a:r>
              <a:rPr lang="en-GB" b="0" dirty="0" smtClean="0"/>
              <a:t>Why?</a:t>
            </a:r>
            <a:endParaRPr lang="en-GB" b="0" dirty="0"/>
          </a:p>
        </p:txBody>
      </p:sp>
      <p:sp>
        <p:nvSpPr>
          <p:cNvPr id="3" name="Content Placeholder 2"/>
          <p:cNvSpPr>
            <a:spLocks noGrp="1"/>
          </p:cNvSpPr>
          <p:nvPr>
            <p:ph idx="1"/>
          </p:nvPr>
        </p:nvSpPr>
        <p:spPr>
          <a:xfrm>
            <a:off x="484312" y="1484784"/>
            <a:ext cx="8229600" cy="4464496"/>
          </a:xfrm>
        </p:spPr>
        <p:txBody>
          <a:bodyPr>
            <a:normAutofit fontScale="77500" lnSpcReduction="20000"/>
          </a:bodyPr>
          <a:lstStyle/>
          <a:p>
            <a:pPr marL="0" indent="0">
              <a:buNone/>
            </a:pPr>
            <a:r>
              <a:rPr lang="en-US" altLang="en-US" dirty="0" smtClean="0">
                <a:latin typeface="Arial" panose="020B0604020202020204" pitchFamily="34" charset="0"/>
                <a:cs typeface="Arial" panose="020B0604020202020204" pitchFamily="34" charset="0"/>
              </a:rPr>
              <a:t>Why do schools need to develop into effective learning </a:t>
            </a:r>
            <a:r>
              <a:rPr lang="en-US" altLang="en-US" dirty="0" err="1" smtClean="0">
                <a:latin typeface="Arial" panose="020B0604020202020204" pitchFamily="34" charset="0"/>
                <a:cs typeface="Arial" panose="020B0604020202020204" pitchFamily="34" charset="0"/>
              </a:rPr>
              <a:t>organisations</a:t>
            </a:r>
            <a:r>
              <a:rPr lang="en-US" altLang="en-US" dirty="0" smtClean="0">
                <a:latin typeface="Arial" panose="020B0604020202020204" pitchFamily="34" charset="0"/>
                <a:cs typeface="Arial" panose="020B0604020202020204" pitchFamily="34" charset="0"/>
              </a:rPr>
              <a:t>?</a:t>
            </a:r>
          </a:p>
          <a:p>
            <a:pPr marL="0" indent="0">
              <a:buNone/>
            </a:pPr>
            <a:endParaRPr lang="en-US" altLang="en-US" dirty="0">
              <a:latin typeface="Arial" panose="020B0604020202020204" pitchFamily="34" charset="0"/>
              <a:cs typeface="Arial" panose="020B0604020202020204" pitchFamily="34" charset="0"/>
            </a:endParaRPr>
          </a:p>
          <a:p>
            <a:pPr marL="0" indent="0">
              <a:buNone/>
            </a:pPr>
            <a:r>
              <a:rPr lang="en-US" altLang="en-US" dirty="0" smtClean="0">
                <a:latin typeface="Arial" panose="020B0604020202020204" pitchFamily="34" charset="0"/>
                <a:cs typeface="Arial" panose="020B0604020202020204" pitchFamily="34" charset="0"/>
              </a:rPr>
              <a:t>New </a:t>
            </a:r>
            <a:r>
              <a:rPr lang="en-US" altLang="en-US" dirty="0">
                <a:latin typeface="Arial" panose="020B0604020202020204" pitchFamily="34" charset="0"/>
                <a:cs typeface="Arial" panose="020B0604020202020204" pitchFamily="34" charset="0"/>
              </a:rPr>
              <a:t>school curriculum for Wales:</a:t>
            </a:r>
          </a:p>
          <a:p>
            <a:r>
              <a:rPr lang="en-US" altLang="en-US" dirty="0">
                <a:latin typeface="Arial" panose="020B0604020202020204" pitchFamily="34" charset="0"/>
                <a:cs typeface="Arial" panose="020B0604020202020204" pitchFamily="34" charset="0"/>
              </a:rPr>
              <a:t>It will require concerted effort and in many cases expanding and/or gaining new skills by teachers, teaching support staff and school leaders and many others involved to develop the new curriculum</a:t>
            </a:r>
          </a:p>
          <a:p>
            <a:r>
              <a:rPr lang="en-US" altLang="en-US" dirty="0">
                <a:latin typeface="Arial" panose="020B0604020202020204" pitchFamily="34" charset="0"/>
                <a:cs typeface="Arial" panose="020B0604020202020204" pitchFamily="34" charset="0"/>
              </a:rPr>
              <a:t>The development of a thriving learning culture in schools across Wales and other parts of the education system is essential for the successful implementation of the curriculum and ultimately </a:t>
            </a:r>
            <a:r>
              <a:rPr lang="en-US" altLang="en-US" dirty="0" err="1">
                <a:latin typeface="Arial" panose="020B0604020202020204" pitchFamily="34" charset="0"/>
                <a:cs typeface="Arial" panose="020B0604020202020204" pitchFamily="34" charset="0"/>
              </a:rPr>
              <a:t>realising</a:t>
            </a:r>
            <a:r>
              <a:rPr lang="en-US" altLang="en-US" dirty="0">
                <a:latin typeface="Arial" panose="020B0604020202020204" pitchFamily="34" charset="0"/>
                <a:cs typeface="Arial" panose="020B0604020202020204" pitchFamily="34" charset="0"/>
              </a:rPr>
              <a:t> the vision of the learner within schools in Wales </a:t>
            </a:r>
          </a:p>
          <a:p>
            <a:endParaRPr lang="en-GB" dirty="0"/>
          </a:p>
        </p:txBody>
      </p:sp>
    </p:spTree>
    <p:extLst>
      <p:ext uri="{BB962C8B-B14F-4D97-AF65-F5344CB8AC3E}">
        <p14:creationId xmlns:p14="http://schemas.microsoft.com/office/powerpoint/2010/main" val="364281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a:t>
            </a:r>
            <a:endParaRPr lang="en-GB" dirty="0"/>
          </a:p>
        </p:txBody>
      </p:sp>
      <p:sp>
        <p:nvSpPr>
          <p:cNvPr id="4" name="Content Placeholder 2">
            <a:extLst>
              <a:ext uri="{FF2B5EF4-FFF2-40B4-BE49-F238E27FC236}">
                <a16:creationId xmlns:a16="http://schemas.microsoft.com/office/drawing/2014/main" xmlns="" id="{47711153-00B2-4D3C-9F01-9E03B142AA59}"/>
              </a:ext>
            </a:extLst>
          </p:cNvPr>
          <p:cNvSpPr>
            <a:spLocks noGrp="1"/>
          </p:cNvSpPr>
          <p:nvPr>
            <p:ph idx="1"/>
          </p:nvPr>
        </p:nvSpPr>
        <p:spPr/>
        <p:txBody>
          <a:bodyPr>
            <a:normAutofit fontScale="77500" lnSpcReduction="20000"/>
          </a:bodyPr>
          <a:lstStyle/>
          <a:p>
            <a:pPr marL="0" indent="0">
              <a:buNone/>
            </a:pPr>
            <a:r>
              <a:rPr lang="en-GB" altLang="en-US" dirty="0">
                <a:latin typeface="Arial" panose="020B0604020202020204" pitchFamily="34" charset="0"/>
                <a:cs typeface="Arial" panose="020B0604020202020204" pitchFamily="34" charset="0"/>
              </a:rPr>
              <a:t>International research evidence shows:</a:t>
            </a:r>
          </a:p>
          <a:p>
            <a:r>
              <a:rPr lang="en-GB" altLang="en-US" dirty="0">
                <a:latin typeface="Arial" panose="020B0604020202020204" pitchFamily="34" charset="0"/>
                <a:cs typeface="Arial" panose="020B0604020202020204" pitchFamily="34" charset="0"/>
              </a:rPr>
              <a:t>A positive relationship between the SLO and staff outcomes like job satisfaction, self-efficacy, readiness for change, experimentation (e.g. Schechter and Mowafaq, 2012; Silins, Mulford and Zarins, 2002; Chang and Lee, 2007; </a:t>
            </a:r>
            <a:r>
              <a:rPr lang="en-GB" altLang="en-US" dirty="0" err="1">
                <a:latin typeface="Arial" panose="020B0604020202020204" pitchFamily="34" charset="0"/>
                <a:cs typeface="Arial" panose="020B0604020202020204" pitchFamily="34" charset="0"/>
              </a:rPr>
              <a:t>Erdem</a:t>
            </a:r>
            <a:r>
              <a:rPr lang="en-GB" altLang="en-US" dirty="0">
                <a:latin typeface="Arial" panose="020B0604020202020204" pitchFamily="34" charset="0"/>
                <a:cs typeface="Arial" panose="020B0604020202020204" pitchFamily="34" charset="0"/>
              </a:rPr>
              <a:t>, İlğan and Uçar, 2014)</a:t>
            </a:r>
          </a:p>
          <a:p>
            <a:r>
              <a:rPr lang="en-GB" altLang="en-US" dirty="0">
                <a:latin typeface="Arial" panose="020B0604020202020204" pitchFamily="34" charset="0"/>
                <a:cs typeface="Arial" panose="020B0604020202020204" pitchFamily="34" charset="0"/>
              </a:rPr>
              <a:t>These staff outcomes are in turn correlated with better student outcomes (e.g. </a:t>
            </a:r>
            <a:r>
              <a:rPr lang="en-GB" altLang="en-US" dirty="0" err="1">
                <a:latin typeface="Arial" panose="020B0604020202020204" pitchFamily="34" charset="0"/>
                <a:cs typeface="Arial" panose="020B0604020202020204" pitchFamily="34" charset="0"/>
              </a:rPr>
              <a:t>Caprara</a:t>
            </a:r>
            <a:r>
              <a:rPr lang="en-GB" altLang="en-US" dirty="0">
                <a:latin typeface="Arial" panose="020B0604020202020204" pitchFamily="34" charset="0"/>
                <a:cs typeface="Arial" panose="020B0604020202020204" pitchFamily="34" charset="0"/>
              </a:rPr>
              <a:t> et al., 2006; Klassen and Chiu, 2010)</a:t>
            </a:r>
          </a:p>
          <a:p>
            <a:r>
              <a:rPr lang="en-GB" altLang="en-US" dirty="0">
                <a:latin typeface="Arial" panose="020B0604020202020204" pitchFamily="34" charset="0"/>
                <a:cs typeface="Arial" panose="020B0604020202020204" pitchFamily="34" charset="0"/>
              </a:rPr>
              <a:t>A positive relationship between the SLO and student outcomes (e.g. Abdul-Haqq, 1998; Silins, Mulford and Zarins, 2002, 2004)</a:t>
            </a:r>
          </a:p>
          <a:p>
            <a:endParaRPr lang="en-GB" altLang="en-US" dirty="0"/>
          </a:p>
        </p:txBody>
      </p:sp>
    </p:spTree>
    <p:extLst>
      <p:ext uri="{BB962C8B-B14F-4D97-AF65-F5344CB8AC3E}">
        <p14:creationId xmlns:p14="http://schemas.microsoft.com/office/powerpoint/2010/main" val="1061840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2123901" y="124991"/>
            <a:ext cx="6879671" cy="857250"/>
          </a:xfrm>
        </p:spPr>
        <p:txBody>
          <a:bodyPr>
            <a:normAutofit/>
          </a:bodyPr>
          <a:lstStyle/>
          <a:p>
            <a:r>
              <a:rPr lang="en-GB" altLang="en-US" sz="2400" dirty="0">
                <a:latin typeface="Arial" panose="020B0604020202020204" pitchFamily="34" charset="0"/>
                <a:cs typeface="Arial" panose="020B0604020202020204" pitchFamily="34" charset="0"/>
              </a:rPr>
              <a:t>Schools in Wales as a learning organisation</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0" y="1628608"/>
            <a:ext cx="4278362" cy="33254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rot="10800000" flipV="1">
            <a:off x="4269251" y="1322318"/>
            <a:ext cx="4734320" cy="2246769"/>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model focuses on realising seven dimensions, highlighting both what a school aspires to and the processes it goes through to become a learning organisation. Each dimension is integral to the four purposes, with well being at the heart. </a:t>
            </a:r>
          </a:p>
        </p:txBody>
      </p:sp>
      <p:sp>
        <p:nvSpPr>
          <p:cNvPr id="3" name="Rectangle 2"/>
          <p:cNvSpPr/>
          <p:nvPr/>
        </p:nvSpPr>
        <p:spPr>
          <a:xfrm>
            <a:off x="4269251" y="3799938"/>
            <a:ext cx="4494668" cy="193899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SLO provides an approach where schools can self-evaluate against seven dimensions as an integrated part of their self-evaluation and use the results to inform school development planning</a:t>
            </a:r>
          </a:p>
        </p:txBody>
      </p:sp>
    </p:spTree>
    <p:extLst>
      <p:ext uri="{BB962C8B-B14F-4D97-AF65-F5344CB8AC3E}">
        <p14:creationId xmlns:p14="http://schemas.microsoft.com/office/powerpoint/2010/main" val="375984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875" y="16559"/>
            <a:ext cx="7886700" cy="994172"/>
          </a:xfrm>
        </p:spPr>
        <p:txBody>
          <a:bodyPr>
            <a:normAutofit/>
          </a:bodyPr>
          <a:lstStyle/>
          <a:p>
            <a:r>
              <a:rPr lang="en-GB" sz="3600" b="0" dirty="0" smtClean="0"/>
              <a:t>Schools as Learning Organisations</a:t>
            </a:r>
            <a:endParaRPr lang="en-GB" sz="3600" b="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452320" y="1124744"/>
            <a:ext cx="1257300" cy="798386"/>
          </a:xfrm>
        </p:spPr>
      </p:pic>
      <p:sp>
        <p:nvSpPr>
          <p:cNvPr id="5" name="Rectangle 4"/>
          <p:cNvSpPr/>
          <p:nvPr/>
        </p:nvSpPr>
        <p:spPr>
          <a:xfrm>
            <a:off x="314325" y="1653779"/>
            <a:ext cx="8672513" cy="4121000"/>
          </a:xfrm>
          <a:prstGeom prst="rect">
            <a:avLst/>
          </a:prstGeom>
        </p:spPr>
        <p:txBody>
          <a:bodyPr wrap="square">
            <a:spAutoFit/>
          </a:bodyPr>
          <a:lstStyle/>
          <a:p>
            <a:pPr marL="342900" indent="-342900">
              <a:lnSpc>
                <a:spcPct val="107000"/>
              </a:lnSpc>
              <a:spcAft>
                <a:spcPts val="600"/>
              </a:spcAft>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Developing a shared vision centred on the learning of all learners </a:t>
            </a:r>
          </a:p>
          <a:p>
            <a:pPr marL="342900" indent="-342900">
              <a:lnSpc>
                <a:spcPct val="107000"/>
              </a:lnSpc>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Creating and supporting continuous learning opportunities for all staff</a:t>
            </a:r>
          </a:p>
          <a:p>
            <a:pPr marL="342900" indent="-342900">
              <a:lnSpc>
                <a:spcPct val="107000"/>
              </a:lnSpc>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 Promoting team learning and collaboration among all staff</a:t>
            </a:r>
          </a:p>
          <a:p>
            <a:pPr marL="342900" indent="-342900">
              <a:lnSpc>
                <a:spcPct val="107000"/>
              </a:lnSpc>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 Establishing a culture of enquiry, innovation and exploration</a:t>
            </a:r>
          </a:p>
          <a:p>
            <a:pPr marL="342900" indent="-342900">
              <a:lnSpc>
                <a:spcPct val="107000"/>
              </a:lnSpc>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 Embedding systems for collecting and exchanging knowledge for learning</a:t>
            </a:r>
          </a:p>
          <a:p>
            <a:pPr marL="342900" indent="-342900">
              <a:lnSpc>
                <a:spcPct val="107000"/>
              </a:lnSpc>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  Learning with and from the external environment and wider learning system</a:t>
            </a:r>
          </a:p>
          <a:p>
            <a:pPr marL="342900" indent="-342900">
              <a:lnSpc>
                <a:spcPct val="107000"/>
              </a:lnSpc>
              <a:buFont typeface="Arial" panose="020B0604020202020204" pitchFamily="34" charset="0"/>
              <a:buChar char="•"/>
            </a:pPr>
            <a:r>
              <a:rPr lang="en-GB" sz="2400" dirty="0">
                <a:latin typeface="Calibri" panose="020F0502020204030204" pitchFamily="34" charset="0"/>
                <a:ea typeface="Calibri" panose="020F0502020204030204" pitchFamily="34" charset="0"/>
                <a:cs typeface="Times New Roman" panose="02020603050405020304" pitchFamily="18" charset="0"/>
              </a:rPr>
              <a:t> Modelling and growing learning leadership</a:t>
            </a:r>
          </a:p>
        </p:txBody>
      </p:sp>
    </p:spTree>
    <p:extLst>
      <p:ext uri="{BB962C8B-B14F-4D97-AF65-F5344CB8AC3E}">
        <p14:creationId xmlns:p14="http://schemas.microsoft.com/office/powerpoint/2010/main" val="819626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826229" y="1340768"/>
            <a:ext cx="3886200" cy="3263504"/>
          </a:xfrm>
        </p:spPr>
        <p:txBody>
          <a:bodyPr>
            <a:noAutofit/>
          </a:bodyPr>
          <a:lstStyle/>
          <a:p>
            <a:pPr marL="0" indent="0">
              <a:buNone/>
            </a:pPr>
            <a:r>
              <a:rPr lang="en-GB" sz="2000" dirty="0"/>
              <a:t>‘</a:t>
            </a:r>
            <a:r>
              <a:rPr lang="en-GB" sz="2000" dirty="0">
                <a:latin typeface="Arial" panose="020B0604020202020204" pitchFamily="34" charset="0"/>
                <a:cs typeface="Arial" panose="020B0604020202020204" pitchFamily="34" charset="0"/>
              </a:rPr>
              <a:t>Many schools, particularly in the secondary sector, are currently some way from being able to engage in this type of self-evaluation and so become learning organisations’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Recommendation 5 outlines 4 main questions- one of which</a:t>
            </a:r>
          </a:p>
          <a:p>
            <a:pPr marL="0" indent="0">
              <a:buNone/>
            </a:pPr>
            <a:r>
              <a:rPr lang="en-GB" sz="2000" dirty="0">
                <a:latin typeface="Arial" panose="020B0604020202020204" pitchFamily="34" charset="0"/>
                <a:cs typeface="Arial" panose="020B0604020202020204" pitchFamily="34" charset="0"/>
              </a:rPr>
              <a:t>How well does the school use self-evaluation and professional learning to identify its current strengths and set priorities for development? </a:t>
            </a:r>
          </a:p>
          <a:p>
            <a:endParaRPr lang="en-GB" sz="2000"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539552" y="1124744"/>
            <a:ext cx="3886200" cy="3263504"/>
          </a:xfrm>
        </p:spPr>
        <p:txBody>
          <a:bodyPr>
            <a:noAutofit/>
          </a:bodyPr>
          <a:lstStyle/>
          <a:p>
            <a:pPr marL="0" indent="0">
              <a:buNone/>
            </a:pPr>
            <a:r>
              <a:rPr lang="en-GB" sz="2000" dirty="0"/>
              <a:t>‘</a:t>
            </a:r>
            <a:r>
              <a:rPr lang="en-GB" sz="2000" dirty="0">
                <a:latin typeface="Arial" panose="020B0604020202020204" pitchFamily="34" charset="0"/>
                <a:cs typeface="Arial" panose="020B0604020202020204" pitchFamily="34" charset="0"/>
              </a:rPr>
              <a:t>The introduction of the new curriculum will depend upon achieving a culture of collaboration and trust alongside a stronger focus on professional and organisational learning………..’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‘Self-evaluation will play a major role in shaping the nature of reforms school-by-school…It will be important to ensure that self-evaluation is not seen simply as an extension of accountability but as being integral to schools as a learning organisation…….’</a:t>
            </a:r>
          </a:p>
        </p:txBody>
      </p:sp>
      <p:sp>
        <p:nvSpPr>
          <p:cNvPr id="4" name="Rectangle 3"/>
          <p:cNvSpPr/>
          <p:nvPr/>
        </p:nvSpPr>
        <p:spPr>
          <a:xfrm>
            <a:off x="755576" y="260648"/>
            <a:ext cx="8136904" cy="584775"/>
          </a:xfrm>
          <a:prstGeom prst="rect">
            <a:avLst/>
          </a:prstGeom>
        </p:spPr>
        <p:txBody>
          <a:bodyPr wrap="square">
            <a:spAutoFit/>
          </a:bodyPr>
          <a:lstStyle/>
          <a:p>
            <a:pPr algn="r"/>
            <a:r>
              <a:rPr lang="en-GB" sz="3200" dirty="0">
                <a:latin typeface="Arial" panose="020B0604020202020204" pitchFamily="34" charset="0"/>
                <a:cs typeface="Arial" panose="020B0604020202020204" pitchFamily="34" charset="0"/>
              </a:rPr>
              <a:t>Context of </a:t>
            </a:r>
            <a:r>
              <a:rPr lang="en-GB" sz="3200" dirty="0" smtClean="0">
                <a:latin typeface="Arial" panose="020B0604020202020204" pitchFamily="34" charset="0"/>
                <a:cs typeface="Arial" panose="020B0604020202020204" pitchFamily="34" charset="0"/>
              </a:rPr>
              <a:t>Donaldson </a:t>
            </a:r>
            <a:r>
              <a:rPr lang="en-GB" sz="3200" dirty="0">
                <a:latin typeface="Arial" panose="020B0604020202020204" pitchFamily="34" charset="0"/>
                <a:cs typeface="Arial" panose="020B0604020202020204" pitchFamily="34" charset="0"/>
              </a:rPr>
              <a:t>review of </a:t>
            </a:r>
            <a:r>
              <a:rPr lang="en-GB" sz="3200" dirty="0" err="1">
                <a:latin typeface="Arial" panose="020B0604020202020204" pitchFamily="34" charset="0"/>
                <a:cs typeface="Arial" panose="020B0604020202020204" pitchFamily="34" charset="0"/>
              </a:rPr>
              <a:t>Estyn</a:t>
            </a:r>
            <a:endParaRPr lang="en-GB" sz="3200" dirty="0"/>
          </a:p>
        </p:txBody>
      </p:sp>
    </p:spTree>
    <p:extLst>
      <p:ext uri="{BB962C8B-B14F-4D97-AF65-F5344CB8AC3E}">
        <p14:creationId xmlns:p14="http://schemas.microsoft.com/office/powerpoint/2010/main" val="1889963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875" y="16559"/>
            <a:ext cx="7886700" cy="994172"/>
          </a:xfrm>
        </p:spPr>
        <p:txBody>
          <a:bodyPr>
            <a:normAutofit/>
          </a:bodyPr>
          <a:lstStyle/>
          <a:p>
            <a:r>
              <a:rPr lang="en-GB" b="0" dirty="0" smtClean="0"/>
              <a:t>TASK 1: Engaging with SLO</a:t>
            </a:r>
            <a:endParaRPr lang="en-GB" b="0" dirty="0"/>
          </a:p>
        </p:txBody>
      </p:sp>
      <p:sp>
        <p:nvSpPr>
          <p:cNvPr id="6" name="TextBox 5"/>
          <p:cNvSpPr txBox="1"/>
          <p:nvPr/>
        </p:nvSpPr>
        <p:spPr>
          <a:xfrm>
            <a:off x="3347864" y="1124744"/>
            <a:ext cx="5602703" cy="5940088"/>
          </a:xfrm>
          <a:prstGeom prst="rect">
            <a:avLst/>
          </a:prstGeom>
          <a:noFill/>
        </p:spPr>
        <p:txBody>
          <a:bodyPr wrap="square" rtlCol="0">
            <a:spAutoFit/>
          </a:bodyPr>
          <a:lstStyle/>
          <a:p>
            <a:endParaRPr lang="en-GB" sz="2000" b="1" dirty="0" smtClean="0"/>
          </a:p>
          <a:p>
            <a:r>
              <a:rPr lang="en-GB" sz="2000" b="1" dirty="0" smtClean="0"/>
              <a:t>Beginning to consider SLO:</a:t>
            </a:r>
          </a:p>
          <a:p>
            <a:endParaRPr lang="en-GB" sz="2000" b="1" dirty="0" smtClean="0"/>
          </a:p>
          <a:p>
            <a:pPr marL="285750" indent="-285750">
              <a:buFont typeface="Arial" panose="020B0604020202020204" pitchFamily="34" charset="0"/>
              <a:buChar char="•"/>
            </a:pPr>
            <a:r>
              <a:rPr lang="en-GB" sz="2000" b="1" dirty="0"/>
              <a:t>Where are your areas of strength? What makes these areas well developed</a:t>
            </a:r>
            <a:r>
              <a:rPr lang="en-GB" sz="2000" b="1" dirty="0" smtClean="0"/>
              <a:t>?</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smtClean="0"/>
              <a:t>Which is the most important dimension to develop in your school?</a:t>
            </a:r>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r>
              <a:rPr lang="en-GB" sz="2000" b="1" dirty="0" smtClean="0"/>
              <a:t>Which dimension requires the most professional learning in order to improve?</a:t>
            </a:r>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r>
              <a:rPr lang="en-GB" sz="2000" b="1" dirty="0" smtClean="0"/>
              <a:t>What evidence might you use to consider each dimension?</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smtClean="0"/>
              <a:t>What does effective practice in this look like?</a:t>
            </a: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p:txBody>
      </p:sp>
      <p:sp>
        <p:nvSpPr>
          <p:cNvPr id="7" name="TextBox 6"/>
          <p:cNvSpPr txBox="1"/>
          <p:nvPr/>
        </p:nvSpPr>
        <p:spPr>
          <a:xfrm>
            <a:off x="323528" y="1089610"/>
            <a:ext cx="8568952" cy="646331"/>
          </a:xfrm>
          <a:prstGeom prst="rect">
            <a:avLst/>
          </a:prstGeom>
          <a:noFill/>
        </p:spPr>
        <p:txBody>
          <a:bodyPr wrap="square" rtlCol="0">
            <a:spAutoFit/>
          </a:bodyPr>
          <a:lstStyle/>
          <a:p>
            <a:r>
              <a:rPr lang="en-GB" dirty="0" smtClean="0"/>
              <a:t>Engaging all staff in SLO and developing a shared language for school improvement conversations</a:t>
            </a:r>
            <a:endParaRPr lang="en-GB"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4" y="2173120"/>
            <a:ext cx="3312368" cy="3284649"/>
          </a:xfrm>
          <a:prstGeom prst="rect">
            <a:avLst/>
          </a:prstGeom>
        </p:spPr>
      </p:pic>
    </p:spTree>
    <p:extLst>
      <p:ext uri="{BB962C8B-B14F-4D97-AF65-F5344CB8AC3E}">
        <p14:creationId xmlns:p14="http://schemas.microsoft.com/office/powerpoint/2010/main" val="1163431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smtClean="0"/>
              <a:t>Question…</a:t>
            </a:r>
            <a:endParaRPr lang="en-GB" b="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57838" y="1939529"/>
            <a:ext cx="3389710" cy="3389710"/>
          </a:xfrm>
        </p:spPr>
      </p:pic>
      <p:sp>
        <p:nvSpPr>
          <p:cNvPr id="5" name="TextBox 4"/>
          <p:cNvSpPr txBox="1"/>
          <p:nvPr/>
        </p:nvSpPr>
        <p:spPr>
          <a:xfrm>
            <a:off x="444593" y="1939529"/>
            <a:ext cx="5043488" cy="3208571"/>
          </a:xfrm>
          <a:prstGeom prst="rect">
            <a:avLst/>
          </a:prstGeom>
          <a:noFill/>
        </p:spPr>
        <p:txBody>
          <a:bodyPr wrap="square" rtlCol="0">
            <a:spAutoFit/>
          </a:bodyPr>
          <a:lstStyle/>
          <a:p>
            <a:r>
              <a:rPr lang="en-GB" sz="4050" dirty="0"/>
              <a:t>Can </a:t>
            </a:r>
            <a:r>
              <a:rPr lang="en-GB" sz="4050" dirty="0" smtClean="0"/>
              <a:t>you </a:t>
            </a:r>
            <a:r>
              <a:rPr lang="en-GB" sz="4050" dirty="0"/>
              <a:t>deliver the curriculum for Wales </a:t>
            </a:r>
            <a:r>
              <a:rPr lang="en-GB" sz="4050" dirty="0" smtClean="0"/>
              <a:t>and other reforms unless </a:t>
            </a:r>
            <a:r>
              <a:rPr lang="en-GB" sz="4050" dirty="0"/>
              <a:t>your school is a learning organisation?</a:t>
            </a:r>
          </a:p>
        </p:txBody>
      </p:sp>
    </p:spTree>
    <p:extLst>
      <p:ext uri="{BB962C8B-B14F-4D97-AF65-F5344CB8AC3E}">
        <p14:creationId xmlns:p14="http://schemas.microsoft.com/office/powerpoint/2010/main" val="2142954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xmlns="" id="{2BA8C27F-66D5-4695-ACF2-339978693CBF}"/>
              </a:ext>
            </a:extLst>
          </p:cNvPr>
          <p:cNvSpPr txBox="1">
            <a:spLocks/>
          </p:cNvSpPr>
          <p:nvPr/>
        </p:nvSpPr>
        <p:spPr bwMode="auto">
          <a:xfrm>
            <a:off x="348916" y="1988840"/>
            <a:ext cx="8566484"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normAutofit/>
          </a:bodyPr>
          <a:lstStyle>
            <a:lvl1pPr marL="0" indent="0" algn="ctr" rtl="0" eaLnBrk="0" fontAlgn="base" hangingPunct="0">
              <a:lnSpc>
                <a:spcPct val="90000"/>
              </a:lnSpc>
              <a:spcBef>
                <a:spcPts val="1000"/>
              </a:spcBef>
              <a:spcAft>
                <a:spcPct val="0"/>
              </a:spcAft>
              <a:buFont typeface="Arial" panose="020B0604020202020204" pitchFamily="34" charset="0"/>
              <a:buNone/>
              <a:defRPr sz="2400" kern="1200">
                <a:solidFill>
                  <a:schemeClr val="tx1"/>
                </a:solidFill>
                <a:latin typeface="+mn-lt"/>
                <a:ea typeface="+mn-ea"/>
                <a:cs typeface="+mn-cs"/>
              </a:defRPr>
            </a:lvl1pPr>
            <a:lvl2pPr marL="457200" indent="0" algn="ctr" rtl="0" eaLnBrk="0" fontAlgn="base" hangingPunct="0">
              <a:lnSpc>
                <a:spcPct val="90000"/>
              </a:lnSpc>
              <a:spcBef>
                <a:spcPts val="500"/>
              </a:spcBef>
              <a:spcAft>
                <a:spcPct val="0"/>
              </a:spcAft>
              <a:buFont typeface="Arial" panose="020B0604020202020204" pitchFamily="34" charset="0"/>
              <a:buNone/>
              <a:defRPr sz="2000" kern="1200">
                <a:solidFill>
                  <a:schemeClr val="tx1"/>
                </a:solidFill>
                <a:latin typeface="+mn-lt"/>
                <a:ea typeface="+mn-ea"/>
                <a:cs typeface="+mn-cs"/>
              </a:defRPr>
            </a:lvl2pPr>
            <a:lvl3pPr marL="914400" indent="0" algn="ctr" rtl="0" eaLnBrk="0" fontAlgn="base" hangingPunct="0">
              <a:lnSpc>
                <a:spcPct val="90000"/>
              </a:lnSpc>
              <a:spcBef>
                <a:spcPts val="500"/>
              </a:spcBef>
              <a:spcAft>
                <a:spcPct val="0"/>
              </a:spcAft>
              <a:buFont typeface="Arial" panose="020B0604020202020204" pitchFamily="34" charset="0"/>
              <a:buNone/>
              <a:defRPr sz="1800" kern="1200">
                <a:solidFill>
                  <a:schemeClr val="tx1"/>
                </a:solidFill>
                <a:latin typeface="+mn-lt"/>
                <a:ea typeface="+mn-ea"/>
                <a:cs typeface="+mn-cs"/>
              </a:defRPr>
            </a:lvl3pPr>
            <a:lvl4pPr marL="1371600" indent="0" algn="ctr" rtl="0" eaLnBrk="0" fontAlgn="base" hangingPunct="0">
              <a:lnSpc>
                <a:spcPct val="90000"/>
              </a:lnSpc>
              <a:spcBef>
                <a:spcPts val="500"/>
              </a:spcBef>
              <a:spcAft>
                <a:spcPct val="0"/>
              </a:spcAft>
              <a:buFont typeface="Arial" panose="020B0604020202020204" pitchFamily="34" charset="0"/>
              <a:buNone/>
              <a:defRPr sz="1600" kern="1200">
                <a:solidFill>
                  <a:schemeClr val="tx1"/>
                </a:solidFill>
                <a:latin typeface="+mn-lt"/>
                <a:ea typeface="+mn-ea"/>
                <a:cs typeface="+mn-cs"/>
              </a:defRPr>
            </a:lvl4pPr>
            <a:lvl5pPr marL="1828800" indent="0" algn="ctr" rtl="0" eaLnBrk="0" fontAlgn="base" hangingPunct="0">
              <a:lnSpc>
                <a:spcPct val="90000"/>
              </a:lnSpc>
              <a:spcBef>
                <a:spcPts val="500"/>
              </a:spcBef>
              <a:spcAft>
                <a:spcPct val="0"/>
              </a:spcAft>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r>
              <a:rPr lang="en-US" sz="1800" b="1" dirty="0">
                <a:latin typeface="Arial" panose="020B0604020202020204" pitchFamily="34" charset="0"/>
                <a:cs typeface="Arial" panose="020B0604020202020204" pitchFamily="34" charset="0"/>
              </a:rPr>
              <a:t>Mixed methods study design, including:</a:t>
            </a:r>
          </a:p>
          <a:p>
            <a:pPr marL="257175" indent="-257175" algn="l">
              <a:buFont typeface="Arial" panose="020B0604020202020204" pitchFamily="34" charset="0"/>
              <a:buChar char="•"/>
            </a:pPr>
            <a:r>
              <a:rPr lang="en-US" sz="1800" b="1" dirty="0">
                <a:latin typeface="Arial" panose="020B0604020202020204" pitchFamily="34" charset="0"/>
                <a:cs typeface="Arial" panose="020B0604020202020204" pitchFamily="34" charset="0"/>
              </a:rPr>
              <a:t>A desk study</a:t>
            </a:r>
            <a:r>
              <a:rPr lang="en-US" sz="1800" dirty="0">
                <a:latin typeface="Arial" panose="020B0604020202020204" pitchFamily="34" charset="0"/>
                <a:cs typeface="Arial" panose="020B0604020202020204" pitchFamily="34" charset="0"/>
              </a:rPr>
              <a:t> of relevant policy documents, studies, international and national data, etc.</a:t>
            </a:r>
          </a:p>
          <a:p>
            <a:pPr marL="257175" indent="-257175" algn="l">
              <a:buFont typeface="Arial" panose="020B0604020202020204" pitchFamily="34" charset="0"/>
              <a:buChar char="•"/>
            </a:pPr>
            <a:r>
              <a:rPr lang="en-US" sz="1800" b="1" dirty="0">
                <a:latin typeface="Arial" panose="020B0604020202020204" pitchFamily="34" charset="0"/>
                <a:cs typeface="Arial" panose="020B0604020202020204" pitchFamily="34" charset="0"/>
              </a:rPr>
              <a:t>An online School as Learning Organisation (SLO) survey </a:t>
            </a:r>
            <a:r>
              <a:rPr lang="en-US" sz="1800" dirty="0">
                <a:latin typeface="Arial" panose="020B0604020202020204" pitchFamily="34" charset="0"/>
                <a:cs typeface="Arial" panose="020B0604020202020204" pitchFamily="34" charset="0"/>
              </a:rPr>
              <a:t>that is completed by </a:t>
            </a:r>
            <a:r>
              <a:rPr lang="en-US" sz="1800" i="1" dirty="0">
                <a:latin typeface="Arial" panose="020B0604020202020204" pitchFamily="34" charset="0"/>
                <a:cs typeface="Arial" panose="020B0604020202020204" pitchFamily="34" charset="0"/>
              </a:rPr>
              <a:t>school leaders</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teachers</a:t>
            </a:r>
            <a:r>
              <a:rPr lang="en-US" sz="1800" dirty="0">
                <a:latin typeface="Arial" panose="020B0604020202020204" pitchFamily="34" charset="0"/>
                <a:cs typeface="Arial" panose="020B0604020202020204" pitchFamily="34" charset="0"/>
              </a:rPr>
              <a:t> and </a:t>
            </a:r>
            <a:r>
              <a:rPr lang="en-US" sz="1800" i="1" dirty="0">
                <a:latin typeface="Arial" panose="020B0604020202020204" pitchFamily="34" charset="0"/>
                <a:cs typeface="Arial" panose="020B0604020202020204" pitchFamily="34" charset="0"/>
              </a:rPr>
              <a:t>teaching support staff</a:t>
            </a:r>
            <a:endParaRPr lang="en-US" sz="1800" dirty="0">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r>
              <a:rPr lang="en-US" sz="1800" b="1" dirty="0">
                <a:latin typeface="Arial" panose="020B0604020202020204" pitchFamily="34" charset="0"/>
                <a:cs typeface="Arial" panose="020B0604020202020204" pitchFamily="34" charset="0"/>
              </a:rPr>
              <a:t>School visits: </a:t>
            </a:r>
            <a:r>
              <a:rPr lang="en-US" sz="1800" dirty="0">
                <a:latin typeface="Arial" panose="020B0604020202020204" pitchFamily="34" charset="0"/>
                <a:cs typeface="Arial" panose="020B0604020202020204" pitchFamily="34" charset="0"/>
              </a:rPr>
              <a:t>8 in June and July 2017 resulting over 80 interviews with school staff and other stakeholders</a:t>
            </a:r>
          </a:p>
          <a:p>
            <a:pPr marL="257175" indent="-257175" algn="l">
              <a:buFont typeface="Arial" panose="020B0604020202020204" pitchFamily="34" charset="0"/>
              <a:buChar char="•"/>
            </a:pPr>
            <a:r>
              <a:rPr lang="en-US" sz="1800" b="1" dirty="0">
                <a:latin typeface="Arial" panose="020B0604020202020204" pitchFamily="34" charset="0"/>
                <a:cs typeface="Arial" panose="020B0604020202020204" pitchFamily="34" charset="0"/>
              </a:rPr>
              <a:t>Policy missions: </a:t>
            </a:r>
            <a:r>
              <a:rPr lang="en-US" sz="1800" dirty="0">
                <a:latin typeface="Arial" panose="020B0604020202020204" pitchFamily="34" charset="0"/>
                <a:cs typeface="Arial" panose="020B0604020202020204" pitchFamily="34" charset="0"/>
              </a:rPr>
              <a:t>Several</a:t>
            </a:r>
          </a:p>
          <a:p>
            <a:pPr marL="257175" indent="-257175" algn="l">
              <a:buFont typeface="Arial" panose="020B0604020202020204" pitchFamily="34" charset="0"/>
              <a:buChar char="•"/>
            </a:pPr>
            <a:r>
              <a:rPr lang="en-US" sz="1800" b="1" dirty="0">
                <a:latin typeface="Arial" panose="020B0604020202020204" pitchFamily="34" charset="0"/>
                <a:cs typeface="Arial" panose="020B0604020202020204" pitchFamily="34" charset="0"/>
              </a:rPr>
              <a:t>Multi-year OECD Implementation Support</a:t>
            </a:r>
            <a:r>
              <a:rPr lang="en-US" sz="1800" dirty="0">
                <a:latin typeface="Arial" panose="020B0604020202020204" pitchFamily="34" charset="0"/>
                <a:cs typeface="Arial" panose="020B0604020202020204" pitchFamily="34" charset="0"/>
              </a:rPr>
              <a:t> started in Sept 2016</a:t>
            </a:r>
            <a:endParaRPr lang="en-US" sz="1800" b="1" dirty="0">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r>
              <a:rPr lang="en-US" sz="1800" b="1" dirty="0">
                <a:latin typeface="Arial" panose="020B0604020202020204" pitchFamily="34" charset="0"/>
                <a:cs typeface="Arial" panose="020B0604020202020204" pitchFamily="34" charset="0"/>
              </a:rPr>
              <a:t>Stakeholder workshops </a:t>
            </a:r>
            <a:r>
              <a:rPr lang="en-US" sz="1800" dirty="0">
                <a:latin typeface="Arial" panose="020B0604020202020204" pitchFamily="34" charset="0"/>
                <a:cs typeface="Arial" panose="020B0604020202020204" pitchFamily="34" charset="0"/>
              </a:rPr>
              <a:t>to discuss the preliminary findings and possible policy implications (22 March, 12 July)</a:t>
            </a:r>
          </a:p>
          <a:p>
            <a:endParaRPr lang="en-US" sz="1350" b="1" dirty="0"/>
          </a:p>
          <a:p>
            <a:pPr lvl="1"/>
            <a:endParaRPr lang="en-US" sz="1350" b="1" dirty="0"/>
          </a:p>
          <a:p>
            <a:endParaRPr lang="en-US" sz="1800" dirty="0">
              <a:solidFill>
                <a:srgbClr val="FF0000"/>
              </a:solidFill>
            </a:endParaRPr>
          </a:p>
          <a:p>
            <a:endParaRPr lang="en-US" sz="1800" dirty="0"/>
          </a:p>
          <a:p>
            <a:endParaRPr lang="en-GB" sz="1800" dirty="0"/>
          </a:p>
        </p:txBody>
      </p:sp>
      <p:sp>
        <p:nvSpPr>
          <p:cNvPr id="5" name="Title 1">
            <a:extLst>
              <a:ext uri="{FF2B5EF4-FFF2-40B4-BE49-F238E27FC236}">
                <a16:creationId xmlns:a16="http://schemas.microsoft.com/office/drawing/2014/main" xmlns="" id="{75A12D72-650F-4290-8C17-7D0F08CB328E}"/>
              </a:ext>
            </a:extLst>
          </p:cNvPr>
          <p:cNvSpPr txBox="1">
            <a:spLocks/>
          </p:cNvSpPr>
          <p:nvPr/>
        </p:nvSpPr>
        <p:spPr bwMode="auto">
          <a:xfrm>
            <a:off x="1259632" y="1124744"/>
            <a:ext cx="6426714" cy="557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b" anchorCtr="0" compatLnSpc="1">
            <a:prstTxWarp prst="textNoShape">
              <a:avLst/>
            </a:prstTxWarp>
          </a:bodyPr>
          <a:lstStyle>
            <a:lvl1pPr algn="ctr" rtl="0" eaLnBrk="0" fontAlgn="base" hangingPunct="0">
              <a:lnSpc>
                <a:spcPct val="90000"/>
              </a:lnSpc>
              <a:spcBef>
                <a:spcPct val="0"/>
              </a:spcBef>
              <a:spcAft>
                <a:spcPct val="0"/>
              </a:spcAft>
              <a:defRPr sz="60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1800" b="1" dirty="0">
                <a:latin typeface="Arial" panose="020B0604020202020204" pitchFamily="34" charset="0"/>
                <a:cs typeface="Arial" panose="020B0604020202020204" pitchFamily="34" charset="0"/>
              </a:rPr>
              <a:t>Developing schools as learning organisations in Wales</a:t>
            </a:r>
            <a:endParaRPr lang="en-GB" sz="1800" b="1" dirty="0">
              <a:latin typeface="Arial" panose="020B0604020202020204" pitchFamily="34" charset="0"/>
              <a:cs typeface="Arial" panose="020B0604020202020204" pitchFamily="34" charset="0"/>
            </a:endParaRPr>
          </a:p>
        </p:txBody>
      </p:sp>
      <p:sp>
        <p:nvSpPr>
          <p:cNvPr id="2" name="Rectangle 1"/>
          <p:cNvSpPr/>
          <p:nvPr/>
        </p:nvSpPr>
        <p:spPr>
          <a:xfrm>
            <a:off x="4139952" y="233219"/>
            <a:ext cx="4633769" cy="584775"/>
          </a:xfrm>
          <a:prstGeom prst="rect">
            <a:avLst/>
          </a:prstGeom>
        </p:spPr>
        <p:txBody>
          <a:bodyPr wrap="none">
            <a:spAutoFit/>
          </a:bodyPr>
          <a:lstStyle/>
          <a:p>
            <a:r>
              <a:rPr lang="en-GB" sz="3200" dirty="0" smtClean="0">
                <a:latin typeface="Arial" panose="020B0604020202020204" pitchFamily="34" charset="0"/>
                <a:cs typeface="Arial" panose="020B0604020202020204" pitchFamily="34" charset="0"/>
              </a:rPr>
              <a:t>Where are we in Wales?</a:t>
            </a:r>
            <a:endParaRPr lang="en-GB" sz="3200" dirty="0"/>
          </a:p>
        </p:txBody>
      </p:sp>
    </p:spTree>
    <p:extLst>
      <p:ext uri="{BB962C8B-B14F-4D97-AF65-F5344CB8AC3E}">
        <p14:creationId xmlns:p14="http://schemas.microsoft.com/office/powerpoint/2010/main" val="1048935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xmlns="" id="{EC2C1936-9701-404E-946F-7524CA4921D4}"/>
              </a:ext>
            </a:extLst>
          </p:cNvPr>
          <p:cNvSpPr txBox="1">
            <a:spLocks/>
          </p:cNvSpPr>
          <p:nvPr/>
        </p:nvSpPr>
        <p:spPr bwMode="auto">
          <a:xfrm>
            <a:off x="601579" y="1396913"/>
            <a:ext cx="7423484" cy="7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ctr" anchorCtr="0" compatLnSpc="1">
            <a:prstTxWarp prst="textNoShape">
              <a:avLst/>
            </a:prstTxWarp>
            <a:noAutofit/>
          </a:bodyPr>
          <a:lstStyle>
            <a:lvl1pPr algn="ctr" rtl="0" eaLnBrk="0" fontAlgn="base" hangingPunct="0">
              <a:lnSpc>
                <a:spcPct val="90000"/>
              </a:lnSpc>
              <a:spcBef>
                <a:spcPct val="0"/>
              </a:spcBef>
              <a:spcAft>
                <a:spcPct val="0"/>
              </a:spcAft>
              <a:defRPr sz="60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GB" sz="1800" b="1" dirty="0">
                <a:latin typeface="Arial" panose="020B0604020202020204" pitchFamily="34" charset="0"/>
                <a:cs typeface="Arial" panose="020B0604020202020204" pitchFamily="34" charset="0"/>
              </a:rPr>
              <a:t>OECD reviews &amp; ongoing Implementation Support</a:t>
            </a:r>
          </a:p>
        </p:txBody>
      </p:sp>
      <p:pic>
        <p:nvPicPr>
          <p:cNvPr id="6" name="Picture 3">
            <a:extLst>
              <a:ext uri="{FF2B5EF4-FFF2-40B4-BE49-F238E27FC236}">
                <a16:creationId xmlns:a16="http://schemas.microsoft.com/office/drawing/2014/main" xmlns="" id="{A6305403-5D8C-4397-8A64-7CE01E5E6667}"/>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547664" y="2456893"/>
            <a:ext cx="1674186" cy="23529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a:extLst>
              <a:ext uri="{FF2B5EF4-FFF2-40B4-BE49-F238E27FC236}">
                <a16:creationId xmlns:a16="http://schemas.microsoft.com/office/drawing/2014/main" xmlns="" id="{4B82ADC1-486A-4FAD-8706-3FC27FBAF92F}"/>
              </a:ext>
            </a:extLst>
          </p:cNvPr>
          <p:cNvSpPr/>
          <p:nvPr/>
        </p:nvSpPr>
        <p:spPr>
          <a:xfrm>
            <a:off x="3653898" y="1862826"/>
            <a:ext cx="3762446" cy="594066"/>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latin typeface="Arial" panose="020B0604020202020204" pitchFamily="34" charset="0"/>
                <a:cs typeface="Arial" panose="020B0604020202020204" pitchFamily="34" charset="0"/>
              </a:rPr>
              <a:t>Ongoing OECD Implementation Support for the curriculum reform </a:t>
            </a:r>
            <a:r>
              <a:rPr lang="en-GB" sz="1350" i="1" dirty="0">
                <a:solidFill>
                  <a:schemeClr val="tx1"/>
                </a:solidFill>
                <a:latin typeface="Arial" panose="020B0604020202020204" pitchFamily="34" charset="0"/>
                <a:cs typeface="Arial" panose="020B0604020202020204" pitchFamily="34" charset="0"/>
              </a:rPr>
              <a:t>(since Sept. 2016)</a:t>
            </a:r>
          </a:p>
        </p:txBody>
      </p:sp>
      <p:sp>
        <p:nvSpPr>
          <p:cNvPr id="11" name="Right Arrow 4">
            <a:extLst>
              <a:ext uri="{FF2B5EF4-FFF2-40B4-BE49-F238E27FC236}">
                <a16:creationId xmlns:a16="http://schemas.microsoft.com/office/drawing/2014/main" xmlns="" id="{D88F9514-D588-4DBD-8FBB-9304EF0DE97D}"/>
              </a:ext>
            </a:extLst>
          </p:cNvPr>
          <p:cNvSpPr/>
          <p:nvPr/>
        </p:nvSpPr>
        <p:spPr>
          <a:xfrm>
            <a:off x="1871700" y="5265204"/>
            <a:ext cx="5346594" cy="216024"/>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TextBox 11">
            <a:extLst>
              <a:ext uri="{FF2B5EF4-FFF2-40B4-BE49-F238E27FC236}">
                <a16:creationId xmlns:a16="http://schemas.microsoft.com/office/drawing/2014/main" xmlns="" id="{FC3AF0A9-3D42-4284-B090-0BE45A0DE87C}"/>
              </a:ext>
            </a:extLst>
          </p:cNvPr>
          <p:cNvSpPr txBox="1"/>
          <p:nvPr/>
        </p:nvSpPr>
        <p:spPr>
          <a:xfrm>
            <a:off x="2033718" y="4887163"/>
            <a:ext cx="864096" cy="276999"/>
          </a:xfrm>
          <a:prstGeom prst="rect">
            <a:avLst/>
          </a:prstGeom>
          <a:noFill/>
        </p:spPr>
        <p:txBody>
          <a:bodyPr wrap="square" rtlCol="0">
            <a:spAutoFit/>
          </a:bodyPr>
          <a:lstStyle/>
          <a:p>
            <a:r>
              <a:rPr lang="en-GB" sz="1200" b="1" dirty="0"/>
              <a:t>2013/14</a:t>
            </a:r>
          </a:p>
        </p:txBody>
      </p:sp>
      <p:sp>
        <p:nvSpPr>
          <p:cNvPr id="13" name="TextBox 12">
            <a:extLst>
              <a:ext uri="{FF2B5EF4-FFF2-40B4-BE49-F238E27FC236}">
                <a16:creationId xmlns:a16="http://schemas.microsoft.com/office/drawing/2014/main" xmlns="" id="{4159ECB6-5ABC-4E0D-8F94-5B24D919A563}"/>
              </a:ext>
            </a:extLst>
          </p:cNvPr>
          <p:cNvSpPr txBox="1"/>
          <p:nvPr/>
        </p:nvSpPr>
        <p:spPr>
          <a:xfrm>
            <a:off x="3923928" y="4901887"/>
            <a:ext cx="864096" cy="276999"/>
          </a:xfrm>
          <a:prstGeom prst="rect">
            <a:avLst/>
          </a:prstGeom>
          <a:noFill/>
        </p:spPr>
        <p:txBody>
          <a:bodyPr wrap="square" rtlCol="0">
            <a:spAutoFit/>
          </a:bodyPr>
          <a:lstStyle/>
          <a:p>
            <a:r>
              <a:rPr lang="en-GB" sz="1200" b="1" dirty="0"/>
              <a:t>2016/17</a:t>
            </a:r>
          </a:p>
        </p:txBody>
      </p:sp>
      <p:pic>
        <p:nvPicPr>
          <p:cNvPr id="14" name="Picture 2">
            <a:extLst>
              <a:ext uri="{FF2B5EF4-FFF2-40B4-BE49-F238E27FC236}">
                <a16:creationId xmlns:a16="http://schemas.microsoft.com/office/drawing/2014/main" xmlns="" id="{E1CBE4E1-55B2-4C7E-844A-CC258B38C141}"/>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545887" y="2436409"/>
            <a:ext cx="1697359" cy="238513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Box 14">
            <a:extLst>
              <a:ext uri="{FF2B5EF4-FFF2-40B4-BE49-F238E27FC236}">
                <a16:creationId xmlns:a16="http://schemas.microsoft.com/office/drawing/2014/main" xmlns="" id="{DCF557D3-A597-492A-A980-6091387D585F}"/>
              </a:ext>
            </a:extLst>
          </p:cNvPr>
          <p:cNvSpPr txBox="1"/>
          <p:nvPr/>
        </p:nvSpPr>
        <p:spPr>
          <a:xfrm>
            <a:off x="6138174" y="4875515"/>
            <a:ext cx="864096" cy="276999"/>
          </a:xfrm>
          <a:prstGeom prst="rect">
            <a:avLst/>
          </a:prstGeom>
          <a:noFill/>
        </p:spPr>
        <p:txBody>
          <a:bodyPr wrap="square" rtlCol="0">
            <a:spAutoFit/>
          </a:bodyPr>
          <a:lstStyle/>
          <a:p>
            <a:r>
              <a:rPr lang="en-GB" sz="1200" b="1" dirty="0"/>
              <a:t>2018</a:t>
            </a:r>
          </a:p>
        </p:txBody>
      </p:sp>
      <p:pic>
        <p:nvPicPr>
          <p:cNvPr id="16" name="Picture 15">
            <a:extLst>
              <a:ext uri="{FF2B5EF4-FFF2-40B4-BE49-F238E27FC236}">
                <a16:creationId xmlns:a16="http://schemas.microsoft.com/office/drawing/2014/main" xmlns="" id="{47C7D8D1-1EF0-4C84-99E6-6772AA1805F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515545" y="2456892"/>
            <a:ext cx="1810762" cy="2378460"/>
          </a:xfrm>
          <a:prstGeom prst="rect">
            <a:avLst/>
          </a:prstGeom>
        </p:spPr>
      </p:pic>
      <p:sp>
        <p:nvSpPr>
          <p:cNvPr id="2" name="Rectangle 1"/>
          <p:cNvSpPr/>
          <p:nvPr/>
        </p:nvSpPr>
        <p:spPr>
          <a:xfrm>
            <a:off x="2195736" y="286794"/>
            <a:ext cx="6338300" cy="584775"/>
          </a:xfrm>
          <a:prstGeom prst="rect">
            <a:avLst/>
          </a:prstGeom>
        </p:spPr>
        <p:txBody>
          <a:bodyPr wrap="square">
            <a:spAutoFit/>
          </a:bodyPr>
          <a:lstStyle/>
          <a:p>
            <a:pPr algn="r"/>
            <a:r>
              <a:rPr lang="en-GB" sz="3200" dirty="0">
                <a:latin typeface="Arial" panose="020B0604020202020204" pitchFamily="34" charset="0"/>
                <a:cs typeface="Arial" panose="020B0604020202020204" pitchFamily="34" charset="0"/>
              </a:rPr>
              <a:t>Study and Survey Research</a:t>
            </a:r>
            <a:endParaRPr lang="en-GB" sz="3200" dirty="0"/>
          </a:p>
        </p:txBody>
      </p:sp>
    </p:spTree>
    <p:extLst>
      <p:ext uri="{BB962C8B-B14F-4D97-AF65-F5344CB8AC3E}">
        <p14:creationId xmlns:p14="http://schemas.microsoft.com/office/powerpoint/2010/main" val="1136330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674" y="188640"/>
            <a:ext cx="8229600" cy="857250"/>
          </a:xfrm>
        </p:spPr>
        <p:txBody>
          <a:bodyPr>
            <a:normAutofit/>
          </a:bodyPr>
          <a:lstStyle/>
          <a:p>
            <a:r>
              <a:rPr lang="en-US" sz="2400" dirty="0">
                <a:latin typeface="Arial" panose="020B0604020202020204" pitchFamily="34" charset="0"/>
                <a:cs typeface="Arial" panose="020B0604020202020204" pitchFamily="34" charset="0"/>
              </a:rPr>
              <a:t>Key findings &amp; points of reflection and action</a:t>
            </a:r>
            <a:endParaRPr lang="en-GB" sz="24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xmlns="" id="{812AA22B-2AAA-48E0-861E-D723F0A63A53}"/>
              </a:ext>
            </a:extLst>
          </p:cNvPr>
          <p:cNvSpPr>
            <a:spLocks noGrp="1"/>
          </p:cNvSpPr>
          <p:nvPr>
            <p:ph idx="1"/>
          </p:nvPr>
        </p:nvSpPr>
        <p:spPr>
          <a:xfrm>
            <a:off x="637674" y="2226469"/>
            <a:ext cx="7877676" cy="3263504"/>
          </a:xfrm>
        </p:spPr>
        <p:txBody>
          <a:bodyPr>
            <a:normAutofit fontScale="70000" lnSpcReduction="20000"/>
          </a:bodyPr>
          <a:lstStyle/>
          <a:p>
            <a:r>
              <a:rPr lang="en-US" dirty="0">
                <a:latin typeface="Arial" panose="020B0604020202020204" pitchFamily="34" charset="0"/>
                <a:cs typeface="Arial" panose="020B0604020202020204" pitchFamily="34" charset="0"/>
              </a:rPr>
              <a:t>More critical reflections are needed for deep learning and sustained progress to take place</a:t>
            </a:r>
          </a:p>
          <a:p>
            <a:r>
              <a:rPr lang="en-US" dirty="0">
                <a:latin typeface="Arial" panose="020B0604020202020204" pitchFamily="34" charset="0"/>
                <a:cs typeface="Arial" panose="020B0604020202020204" pitchFamily="34" charset="0"/>
              </a:rPr>
              <a:t>A number of measures to ensure staff have the time and resources to engage in collaborative working and learning are within the control of schools</a:t>
            </a:r>
          </a:p>
          <a:p>
            <a:r>
              <a:rPr lang="en-US" dirty="0">
                <a:latin typeface="Arial" panose="020B0604020202020204" pitchFamily="34" charset="0"/>
                <a:cs typeface="Arial" panose="020B0604020202020204" pitchFamily="34" charset="0"/>
              </a:rPr>
              <a:t>School leaders play a pivotal role in creating the conditions for a thriving learning culture</a:t>
            </a:r>
          </a:p>
          <a:p>
            <a:r>
              <a:rPr lang="en-US" dirty="0">
                <a:latin typeface="Arial" panose="020B0604020202020204" pitchFamily="34" charset="0"/>
                <a:cs typeface="Arial" panose="020B0604020202020204" pitchFamily="34" charset="0"/>
              </a:rPr>
              <a:t>… but teachers and learning support workers also need to do their part to work and learn with colleagues beyond their department, subject area or school boundaries</a:t>
            </a:r>
          </a:p>
          <a:p>
            <a:endParaRPr lang="en-GB" dirty="0"/>
          </a:p>
        </p:txBody>
      </p:sp>
    </p:spTree>
    <p:extLst>
      <p:ext uri="{BB962C8B-B14F-4D97-AF65-F5344CB8AC3E}">
        <p14:creationId xmlns:p14="http://schemas.microsoft.com/office/powerpoint/2010/main" val="1329048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SLO Survey for schools</a:t>
            </a:r>
            <a:endParaRPr lang="en-GB" dirty="0"/>
          </a:p>
        </p:txBody>
      </p:sp>
      <p:sp>
        <p:nvSpPr>
          <p:cNvPr id="3" name="Content Placeholder 2"/>
          <p:cNvSpPr>
            <a:spLocks noGrp="1"/>
          </p:cNvSpPr>
          <p:nvPr>
            <p:ph idx="1"/>
          </p:nvPr>
        </p:nvSpPr>
        <p:spPr>
          <a:xfrm>
            <a:off x="467544" y="1340768"/>
            <a:ext cx="8229600" cy="4824536"/>
          </a:xfrm>
        </p:spPr>
        <p:txBody>
          <a:bodyPr>
            <a:normAutofit lnSpcReduction="10000"/>
          </a:bodyPr>
          <a:lstStyle/>
          <a:p>
            <a:pPr marL="0" indent="0">
              <a:buNone/>
            </a:pPr>
            <a:r>
              <a:rPr lang="en-GB" b="1" dirty="0" smtClean="0"/>
              <a:t>What </a:t>
            </a:r>
            <a:r>
              <a:rPr lang="en-GB" b="1" dirty="0"/>
              <a:t>is the SLO survey ?</a:t>
            </a:r>
          </a:p>
          <a:p>
            <a:endParaRPr lang="en-GB" b="1" dirty="0"/>
          </a:p>
          <a:p>
            <a:pPr marL="0" indent="0">
              <a:buNone/>
            </a:pPr>
            <a:r>
              <a:rPr lang="en-GB" b="1" dirty="0"/>
              <a:t>How can I implement the SLO survey in my school</a:t>
            </a:r>
            <a:r>
              <a:rPr lang="en-GB" b="1" dirty="0" smtClean="0"/>
              <a:t>?</a:t>
            </a:r>
          </a:p>
          <a:p>
            <a:pPr marL="0" indent="0">
              <a:buNone/>
            </a:pPr>
            <a:endParaRPr lang="en-GB" b="1" dirty="0"/>
          </a:p>
          <a:p>
            <a:pPr marL="0" indent="0">
              <a:buNone/>
            </a:pPr>
            <a:r>
              <a:rPr lang="en-GB" b="1" dirty="0"/>
              <a:t>Who completes the SLO survey?</a:t>
            </a:r>
          </a:p>
          <a:p>
            <a:endParaRPr lang="en-GB" b="1" dirty="0"/>
          </a:p>
          <a:p>
            <a:pPr marL="0" indent="0">
              <a:buNone/>
            </a:pPr>
            <a:r>
              <a:rPr lang="en-GB" b="1" dirty="0"/>
              <a:t>How will I use the information in my school SER and school improvement plan?</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047484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74638"/>
            <a:ext cx="7920880" cy="634082"/>
          </a:xfrm>
        </p:spPr>
        <p:txBody>
          <a:bodyPr>
            <a:noAutofit/>
          </a:bodyPr>
          <a:lstStyle/>
          <a:p>
            <a:r>
              <a:rPr lang="en-GB" sz="3600" dirty="0" smtClean="0"/>
              <a:t>Task 2: Developing a shared vocabulary</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32629944"/>
              </p:ext>
            </p:extLst>
          </p:nvPr>
        </p:nvGraphicFramePr>
        <p:xfrm>
          <a:off x="323528" y="1412778"/>
          <a:ext cx="8496945" cy="4608511"/>
        </p:xfrm>
        <a:graphic>
          <a:graphicData uri="http://schemas.openxmlformats.org/drawingml/2006/table">
            <a:tbl>
              <a:tblPr firstRow="1" firstCol="1" bandRow="1">
                <a:tableStyleId>{5940675A-B579-460E-94D1-54222C63F5DA}</a:tableStyleId>
              </a:tblPr>
              <a:tblGrid>
                <a:gridCol w="5097847">
                  <a:extLst>
                    <a:ext uri="{9D8B030D-6E8A-4147-A177-3AD203B41FA5}">
                      <a16:colId xmlns:a16="http://schemas.microsoft.com/office/drawing/2014/main" xmlns="" val="2010368253"/>
                    </a:ext>
                  </a:extLst>
                </a:gridCol>
                <a:gridCol w="1811519">
                  <a:extLst>
                    <a:ext uri="{9D8B030D-6E8A-4147-A177-3AD203B41FA5}">
                      <a16:colId xmlns:a16="http://schemas.microsoft.com/office/drawing/2014/main" xmlns="" val="4194912552"/>
                    </a:ext>
                  </a:extLst>
                </a:gridCol>
                <a:gridCol w="1587579">
                  <a:extLst>
                    <a:ext uri="{9D8B030D-6E8A-4147-A177-3AD203B41FA5}">
                      <a16:colId xmlns:a16="http://schemas.microsoft.com/office/drawing/2014/main" xmlns="" val="79295967"/>
                    </a:ext>
                  </a:extLst>
                </a:gridCol>
              </a:tblGrid>
              <a:tr h="270323">
                <a:tc gridSpan="3">
                  <a:txBody>
                    <a:bodyPr/>
                    <a:lstStyle/>
                    <a:p>
                      <a:pPr>
                        <a:lnSpc>
                          <a:spcPct val="107000"/>
                        </a:lnSpc>
                        <a:spcAft>
                          <a:spcPts val="0"/>
                        </a:spcAft>
                      </a:pPr>
                      <a:r>
                        <a:rPr lang="en-GB" sz="1400" dirty="0">
                          <a:effectLst/>
                        </a:rPr>
                        <a:t>A discussion tool to encourage staff to develop a shared understanding of the language used in SLO.</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val="2287271615"/>
                  </a:ext>
                </a:extLst>
              </a:tr>
              <a:tr h="553162">
                <a:tc>
                  <a:txBody>
                    <a:bodyPr/>
                    <a:lstStyle/>
                    <a:p>
                      <a:pP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What does this mean in our school?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dirty="0">
                          <a:effectLst/>
                        </a:rPr>
                        <a:t>What does it look like in our school?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755921954"/>
                  </a:ext>
                </a:extLst>
              </a:tr>
              <a:tr h="555664">
                <a:tc>
                  <a:txBody>
                    <a:bodyPr/>
                    <a:lstStyle/>
                    <a:p>
                      <a:pPr>
                        <a:lnSpc>
                          <a:spcPct val="107000"/>
                        </a:lnSpc>
                        <a:spcAft>
                          <a:spcPts val="0"/>
                        </a:spcAft>
                      </a:pPr>
                      <a:r>
                        <a:rPr lang="en-GB" sz="1400" dirty="0">
                          <a:effectLst/>
                        </a:rPr>
                        <a:t>Developing a shared vision centred on the learning of all learners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293569054"/>
                  </a:ext>
                </a:extLst>
              </a:tr>
              <a:tr h="553162">
                <a:tc>
                  <a:txBody>
                    <a:bodyPr/>
                    <a:lstStyle/>
                    <a:p>
                      <a:pPr>
                        <a:lnSpc>
                          <a:spcPct val="107000"/>
                        </a:lnSpc>
                        <a:spcAft>
                          <a:spcPts val="0"/>
                        </a:spcAft>
                      </a:pPr>
                      <a:r>
                        <a:rPr lang="en-GB" sz="1400">
                          <a:effectLst/>
                        </a:rPr>
                        <a:t>A shared and inclusive vision aims to enhance the learning experiences and outcomes of all learners.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144703698"/>
                  </a:ext>
                </a:extLst>
              </a:tr>
              <a:tr h="1118838">
                <a:tc>
                  <a:txBody>
                    <a:bodyPr/>
                    <a:lstStyle/>
                    <a:p>
                      <a:pPr>
                        <a:lnSpc>
                          <a:spcPct val="107000"/>
                        </a:lnSpc>
                        <a:spcAft>
                          <a:spcPts val="0"/>
                        </a:spcAft>
                      </a:pPr>
                      <a:r>
                        <a:rPr lang="en-GB" sz="1400">
                          <a:effectLst/>
                        </a:rPr>
                        <a:t>The school’s vision focuses on enhancing learners’ cognitive and social-emotional outcomes (including their well-being), encompasses both the present and the future, and is inspiring and motivating.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361898250"/>
                  </a:ext>
                </a:extLst>
              </a:tr>
              <a:tr h="270323">
                <a:tc>
                  <a:txBody>
                    <a:bodyPr/>
                    <a:lstStyle/>
                    <a:p>
                      <a:pPr>
                        <a:lnSpc>
                          <a:spcPct val="107000"/>
                        </a:lnSpc>
                        <a:spcAft>
                          <a:spcPts val="0"/>
                        </a:spcAft>
                      </a:pPr>
                      <a:r>
                        <a:rPr lang="en-GB" sz="1400">
                          <a:effectLst/>
                        </a:rPr>
                        <a:t>Learning and teaching are oriented towards realising the vision.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600334656"/>
                  </a:ext>
                </a:extLst>
              </a:tr>
              <a:tr h="553162">
                <a:tc>
                  <a:txBody>
                    <a:bodyPr/>
                    <a:lstStyle/>
                    <a:p>
                      <a:pPr>
                        <a:lnSpc>
                          <a:spcPct val="107000"/>
                        </a:lnSpc>
                        <a:spcAft>
                          <a:spcPts val="0"/>
                        </a:spcAft>
                      </a:pPr>
                      <a:r>
                        <a:rPr lang="en-GB" sz="1400">
                          <a:effectLst/>
                        </a:rPr>
                        <a:t>The school’s vision is the outcome of a process involving all staff, including governors and other stakeholders.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914874045"/>
                  </a:ext>
                </a:extLst>
              </a:tr>
              <a:tr h="733877">
                <a:tc>
                  <a:txBody>
                    <a:bodyPr/>
                    <a:lstStyle/>
                    <a:p>
                      <a:pPr>
                        <a:lnSpc>
                          <a:spcPct val="107000"/>
                        </a:lnSpc>
                        <a:spcAft>
                          <a:spcPts val="0"/>
                        </a:spcAft>
                      </a:pPr>
                      <a:r>
                        <a:rPr lang="en-GB" sz="1400">
                          <a:effectLst/>
                        </a:rPr>
                        <a:t>Learners, parents/carers, the external community and other partners are invited to contribute to the school’s vision.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431211570"/>
                  </a:ext>
                </a:extLst>
              </a:tr>
            </a:tbl>
          </a:graphicData>
        </a:graphic>
      </p:graphicFrame>
    </p:spTree>
    <p:extLst>
      <p:ext uri="{BB962C8B-B14F-4D97-AF65-F5344CB8AC3E}">
        <p14:creationId xmlns:p14="http://schemas.microsoft.com/office/powerpoint/2010/main" val="520387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520" y="1124744"/>
            <a:ext cx="8712968" cy="4953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a:xfrm>
            <a:off x="601216" y="274638"/>
            <a:ext cx="8507288" cy="634082"/>
          </a:xfrm>
        </p:spPr>
        <p:txBody>
          <a:bodyPr>
            <a:normAutofit fontScale="90000"/>
          </a:bodyPr>
          <a:lstStyle/>
          <a:p>
            <a:r>
              <a:rPr lang="en-GB" dirty="0" smtClean="0"/>
              <a:t>The National Picture (pilot survey)</a:t>
            </a:r>
            <a:endParaRPr lang="en-GB" dirty="0"/>
          </a:p>
        </p:txBody>
      </p:sp>
    </p:spTree>
    <p:extLst>
      <p:ext uri="{BB962C8B-B14F-4D97-AF65-F5344CB8AC3E}">
        <p14:creationId xmlns:p14="http://schemas.microsoft.com/office/powerpoint/2010/main" val="3001173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49198" y="1034002"/>
            <a:ext cx="3238826" cy="3663670"/>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2701" y="3500770"/>
            <a:ext cx="2720012" cy="2392154"/>
          </a:xfrm>
          <a:prstGeom prst="rect">
            <a:avLst/>
          </a:prstGeom>
        </p:spPr>
      </p:pic>
      <p:sp>
        <p:nvSpPr>
          <p:cNvPr id="15" name="Oval 14"/>
          <p:cNvSpPr/>
          <p:nvPr/>
        </p:nvSpPr>
        <p:spPr>
          <a:xfrm>
            <a:off x="700087" y="3871912"/>
            <a:ext cx="1900238" cy="16430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ln w="0"/>
                <a:solidFill>
                  <a:schemeClr val="tx1"/>
                </a:solidFill>
                <a:effectLst>
                  <a:outerShdw blurRad="38100" dist="19050" dir="2700000" algn="tl" rotWithShape="0">
                    <a:schemeClr val="dk1">
                      <a:alpha val="40000"/>
                    </a:schemeClr>
                  </a:outerShdw>
                </a:effectLst>
              </a:rPr>
              <a:t>SCHOOLS</a:t>
            </a:r>
          </a:p>
          <a:p>
            <a:endParaRPr lang="en-GB" sz="1350" dirty="0">
              <a:ln w="0"/>
              <a:solidFill>
                <a:schemeClr val="tx1"/>
              </a:solidFill>
              <a:effectLst>
                <a:outerShdw blurRad="38100" dist="19050" dir="2700000" algn="tl" rotWithShape="0">
                  <a:schemeClr val="dk1">
                    <a:alpha val="40000"/>
                  </a:schemeClr>
                </a:outerShdw>
              </a:effectLst>
            </a:endParaRPr>
          </a:p>
          <a:p>
            <a:endParaRPr lang="en-GB" sz="1350" dirty="0">
              <a:ln w="0"/>
              <a:solidFill>
                <a:schemeClr val="tx1"/>
              </a:solidFill>
              <a:effectLst>
                <a:outerShdw blurRad="38100" dist="19050" dir="2700000" algn="tl" rotWithShape="0">
                  <a:schemeClr val="dk1">
                    <a:alpha val="40000"/>
                  </a:schemeClr>
                </a:outerShdw>
              </a:effectLst>
            </a:endParaRPr>
          </a:p>
          <a:p>
            <a:endParaRPr lang="en-GB" sz="1350" dirty="0">
              <a:ln w="0"/>
              <a:solidFill>
                <a:schemeClr val="tx1"/>
              </a:solidFill>
              <a:effectLst>
                <a:outerShdw blurRad="38100" dist="19050" dir="2700000" algn="tl" rotWithShape="0">
                  <a:schemeClr val="dk1">
                    <a:alpha val="40000"/>
                  </a:schemeClr>
                </a:outerShdw>
              </a:effectLst>
            </a:endParaRPr>
          </a:p>
          <a:p>
            <a:endParaRPr lang="en-GB" sz="1350" dirty="0">
              <a:ln w="0"/>
              <a:solidFill>
                <a:schemeClr val="tx1"/>
              </a:solidFill>
              <a:effectLst>
                <a:outerShdw blurRad="38100" dist="19050" dir="2700000" algn="tl" rotWithShape="0">
                  <a:schemeClr val="dk1">
                    <a:alpha val="40000"/>
                  </a:schemeClr>
                </a:outerShdw>
              </a:effectLst>
            </a:endParaRPr>
          </a:p>
          <a:p>
            <a:pPr algn="ctr"/>
            <a:endParaRPr lang="en-GB" sz="1350" dirty="0">
              <a:ln w="0"/>
              <a:solidFill>
                <a:schemeClr val="tx1"/>
              </a:solidFill>
              <a:effectLst>
                <a:outerShdw blurRad="38100" dist="19050" dir="2700000" algn="tl" rotWithShape="0">
                  <a:schemeClr val="dk1">
                    <a:alpha val="40000"/>
                  </a:schemeClr>
                </a:outerShdw>
              </a:effectLst>
            </a:endParaRPr>
          </a:p>
        </p:txBody>
      </p:sp>
      <p:sp>
        <p:nvSpPr>
          <p:cNvPr id="16" name="Oval 15"/>
          <p:cNvSpPr/>
          <p:nvPr/>
        </p:nvSpPr>
        <p:spPr>
          <a:xfrm>
            <a:off x="1200150" y="4271962"/>
            <a:ext cx="900113" cy="84296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350" dirty="0" smtClean="0">
                <a:ln w="0"/>
                <a:solidFill>
                  <a:schemeClr val="tx1"/>
                </a:solidFill>
                <a:effectLst>
                  <a:outerShdw blurRad="38100" dist="19050" dir="2700000" algn="tl" rotWithShape="0">
                    <a:schemeClr val="dk1">
                      <a:alpha val="40000"/>
                    </a:schemeClr>
                  </a:outerShdw>
                </a:effectLst>
              </a:rPr>
              <a:t>PUPIL</a:t>
            </a:r>
            <a:endParaRPr lang="en-GB" sz="1350" dirty="0">
              <a:ln w="0"/>
              <a:solidFill>
                <a:schemeClr val="tx1"/>
              </a:solidFill>
              <a:effectLst>
                <a:outerShdw blurRad="38100" dist="19050" dir="2700000" algn="tl" rotWithShape="0">
                  <a:schemeClr val="dk1">
                    <a:alpha val="40000"/>
                  </a:schemeClr>
                </a:outerShdw>
              </a:effectLst>
            </a:endParaRPr>
          </a:p>
        </p:txBody>
      </p:sp>
      <p:sp>
        <p:nvSpPr>
          <p:cNvPr id="2" name="TextBox 1"/>
          <p:cNvSpPr txBox="1"/>
          <p:nvPr/>
        </p:nvSpPr>
        <p:spPr>
          <a:xfrm>
            <a:off x="1257300" y="3557921"/>
            <a:ext cx="750584" cy="323165"/>
          </a:xfrm>
          <a:prstGeom prst="rect">
            <a:avLst/>
          </a:prstGeom>
          <a:noFill/>
        </p:spPr>
        <p:txBody>
          <a:bodyPr wrap="square" rtlCol="0">
            <a:spAutoFit/>
          </a:bodyPr>
          <a:lstStyle/>
          <a:p>
            <a:pPr algn="ctr"/>
            <a:r>
              <a:rPr lang="en-GB" sz="1500" b="1" dirty="0">
                <a:solidFill>
                  <a:schemeClr val="bg1"/>
                </a:solidFill>
              </a:rPr>
              <a:t>SLO</a:t>
            </a:r>
          </a:p>
        </p:txBody>
      </p:sp>
      <p:sp>
        <p:nvSpPr>
          <p:cNvPr id="3" name="TextBox 2"/>
          <p:cNvSpPr txBox="1"/>
          <p:nvPr/>
        </p:nvSpPr>
        <p:spPr>
          <a:xfrm>
            <a:off x="2100263" y="1791784"/>
            <a:ext cx="1253834" cy="959622"/>
          </a:xfrm>
          <a:prstGeom prst="rect">
            <a:avLst/>
          </a:prstGeom>
          <a:noFill/>
        </p:spPr>
        <p:txBody>
          <a:bodyPr wrap="square" rtlCol="0">
            <a:spAutoFit/>
          </a:bodyPr>
          <a:lstStyle/>
          <a:p>
            <a:pPr>
              <a:lnSpc>
                <a:spcPct val="107000"/>
              </a:lnSpc>
              <a:spcAft>
                <a:spcPts val="600"/>
              </a:spcAft>
            </a:pPr>
            <a:r>
              <a:rPr lang="en-GB" sz="2400" b="1" dirty="0">
                <a:latin typeface="Calibri" panose="020F0502020204030204" pitchFamily="34" charset="0"/>
                <a:ea typeface="Calibri" panose="020F0502020204030204" pitchFamily="34" charset="0"/>
                <a:cs typeface="Times New Roman" panose="02020603050405020304" pitchFamily="18" charset="0"/>
              </a:rPr>
              <a:t>SHARED</a:t>
            </a:r>
          </a:p>
          <a:p>
            <a:pPr>
              <a:lnSpc>
                <a:spcPct val="107000"/>
              </a:lnSpc>
              <a:spcAft>
                <a:spcPts val="600"/>
              </a:spcAft>
            </a:pPr>
            <a:r>
              <a:rPr lang="en-GB" sz="2400" b="1" dirty="0">
                <a:latin typeface="Calibri" panose="020F0502020204030204" pitchFamily="34" charset="0"/>
                <a:ea typeface="Calibri" panose="020F0502020204030204" pitchFamily="34" charset="0"/>
                <a:cs typeface="Times New Roman" panose="02020603050405020304" pitchFamily="18" charset="0"/>
              </a:rPr>
              <a:t>VALUES</a:t>
            </a:r>
          </a:p>
        </p:txBody>
      </p:sp>
      <p:cxnSp>
        <p:nvCxnSpPr>
          <p:cNvPr id="25" name="Straight Arrow Connector 24"/>
          <p:cNvCxnSpPr/>
          <p:nvPr/>
        </p:nvCxnSpPr>
        <p:spPr>
          <a:xfrm flipV="1">
            <a:off x="2843213" y="764704"/>
            <a:ext cx="2647128" cy="2392834"/>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sp>
        <p:nvSpPr>
          <p:cNvPr id="26" name="Oval 25"/>
          <p:cNvSpPr/>
          <p:nvPr/>
        </p:nvSpPr>
        <p:spPr>
          <a:xfrm>
            <a:off x="2600325" y="2957512"/>
            <a:ext cx="452388" cy="41433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1350"/>
          </a:p>
        </p:txBody>
      </p:sp>
      <p:sp>
        <p:nvSpPr>
          <p:cNvPr id="28" name="Left Arrow 27"/>
          <p:cNvSpPr/>
          <p:nvPr/>
        </p:nvSpPr>
        <p:spPr>
          <a:xfrm rot="19090158">
            <a:off x="1303312" y="2326972"/>
            <a:ext cx="5576446" cy="814388"/>
          </a:xfrm>
          <a:prstGeom prst="lef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1350"/>
          </a:p>
        </p:txBody>
      </p:sp>
      <p:sp>
        <p:nvSpPr>
          <p:cNvPr id="29" name="TextBox 28"/>
          <p:cNvSpPr txBox="1"/>
          <p:nvPr/>
        </p:nvSpPr>
        <p:spPr>
          <a:xfrm>
            <a:off x="4456172" y="3169444"/>
            <a:ext cx="4329113" cy="2031325"/>
          </a:xfrm>
          <a:prstGeom prst="rect">
            <a:avLst/>
          </a:prstGeom>
          <a:noFill/>
        </p:spPr>
        <p:txBody>
          <a:bodyPr wrap="square" rtlCol="0">
            <a:spAutoFit/>
          </a:bodyPr>
          <a:lstStyle/>
          <a:p>
            <a:pPr marL="214313" indent="-214313">
              <a:buFont typeface="Arial" panose="020B0604020202020204" pitchFamily="34" charset="0"/>
              <a:buChar char="•"/>
            </a:pPr>
            <a:r>
              <a:rPr lang="en-GB" sz="2100" dirty="0"/>
              <a:t>School assesses current level and accesses appropriate </a:t>
            </a:r>
            <a:r>
              <a:rPr lang="en-GB" sz="2100" dirty="0" smtClean="0"/>
              <a:t>professional learning</a:t>
            </a:r>
            <a:endParaRPr lang="en-GB" sz="2100" dirty="0"/>
          </a:p>
          <a:p>
            <a:pPr marL="214313" indent="-214313">
              <a:buFont typeface="Arial" panose="020B0604020202020204" pitchFamily="34" charset="0"/>
              <a:buChar char="•"/>
            </a:pPr>
            <a:r>
              <a:rPr lang="en-GB" sz="2100" dirty="0"/>
              <a:t>School scales practice in school to ensure that it has an IMPACT on pupils</a:t>
            </a:r>
          </a:p>
        </p:txBody>
      </p:sp>
      <p:sp>
        <p:nvSpPr>
          <p:cNvPr id="4" name="TextBox 3"/>
          <p:cNvSpPr txBox="1"/>
          <p:nvPr/>
        </p:nvSpPr>
        <p:spPr>
          <a:xfrm>
            <a:off x="3747839" y="100132"/>
            <a:ext cx="5071517" cy="769441"/>
          </a:xfrm>
          <a:prstGeom prst="rect">
            <a:avLst/>
          </a:prstGeom>
          <a:noFill/>
        </p:spPr>
        <p:txBody>
          <a:bodyPr wrap="none" rtlCol="0">
            <a:spAutoFit/>
          </a:bodyPr>
          <a:lstStyle/>
          <a:p>
            <a:r>
              <a:rPr lang="en-GB" sz="4400" dirty="0" smtClean="0"/>
              <a:t>Professional Learning</a:t>
            </a:r>
            <a:endParaRPr lang="en-GB" sz="4400" dirty="0"/>
          </a:p>
        </p:txBody>
      </p:sp>
    </p:spTree>
    <p:extLst>
      <p:ext uri="{BB962C8B-B14F-4D97-AF65-F5344CB8AC3E}">
        <p14:creationId xmlns:p14="http://schemas.microsoft.com/office/powerpoint/2010/main" val="2431583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Task 4: Discussion</a:t>
            </a:r>
            <a:endParaRPr lang="en-GB" dirty="0"/>
          </a:p>
        </p:txBody>
      </p:sp>
      <p:sp>
        <p:nvSpPr>
          <p:cNvPr id="3" name="Content Placeholder 2"/>
          <p:cNvSpPr>
            <a:spLocks noGrp="1"/>
          </p:cNvSpPr>
          <p:nvPr>
            <p:ph idx="1"/>
          </p:nvPr>
        </p:nvSpPr>
        <p:spPr/>
        <p:txBody>
          <a:bodyPr>
            <a:normAutofit fontScale="77500" lnSpcReduction="20000"/>
          </a:bodyPr>
          <a:lstStyle/>
          <a:p>
            <a:r>
              <a:rPr lang="en-US" dirty="0">
                <a:latin typeface="Arial" charset="0"/>
                <a:ea typeface="Arial" charset="0"/>
                <a:cs typeface="Arial" charset="0"/>
              </a:rPr>
              <a:t>What </a:t>
            </a:r>
            <a:r>
              <a:rPr lang="en-US" dirty="0" smtClean="0">
                <a:latin typeface="Arial" charset="0"/>
                <a:ea typeface="Arial" charset="0"/>
                <a:cs typeface="Arial" charset="0"/>
              </a:rPr>
              <a:t>do you anticipate working </a:t>
            </a:r>
            <a:r>
              <a:rPr lang="en-US" dirty="0">
                <a:latin typeface="Arial" charset="0"/>
                <a:ea typeface="Arial" charset="0"/>
                <a:cs typeface="Arial" charset="0"/>
              </a:rPr>
              <a:t>well in your setting? (consider the SLO model, survey and any follow up discussions &amp; work</a:t>
            </a:r>
            <a:r>
              <a:rPr lang="en-US" dirty="0" smtClean="0">
                <a:latin typeface="Arial" charset="0"/>
                <a:ea typeface="Arial" charset="0"/>
                <a:cs typeface="Arial" charset="0"/>
              </a:rPr>
              <a:t>)</a:t>
            </a:r>
          </a:p>
          <a:p>
            <a:endParaRPr lang="en-US" dirty="0">
              <a:latin typeface="Arial" charset="0"/>
              <a:ea typeface="Arial" charset="0"/>
              <a:cs typeface="Arial" charset="0"/>
            </a:endParaRPr>
          </a:p>
          <a:p>
            <a:r>
              <a:rPr lang="en-US" dirty="0">
                <a:latin typeface="Arial" charset="0"/>
                <a:ea typeface="Arial" charset="0"/>
                <a:cs typeface="Arial" charset="0"/>
              </a:rPr>
              <a:t>What </a:t>
            </a:r>
            <a:r>
              <a:rPr lang="en-US" dirty="0" smtClean="0">
                <a:latin typeface="Arial" charset="0"/>
                <a:ea typeface="Arial" charset="0"/>
                <a:cs typeface="Arial" charset="0"/>
              </a:rPr>
              <a:t>might be </a:t>
            </a:r>
            <a:r>
              <a:rPr lang="en-US" dirty="0">
                <a:latin typeface="Arial" charset="0"/>
                <a:ea typeface="Arial" charset="0"/>
                <a:cs typeface="Arial" charset="0"/>
              </a:rPr>
              <a:t>the obstacles, if any? </a:t>
            </a:r>
            <a:endParaRPr lang="en-US" dirty="0" smtClean="0">
              <a:latin typeface="Arial" charset="0"/>
              <a:ea typeface="Arial" charset="0"/>
              <a:cs typeface="Arial" charset="0"/>
            </a:endParaRPr>
          </a:p>
          <a:p>
            <a:endParaRPr lang="en-US" dirty="0">
              <a:latin typeface="Arial" charset="0"/>
              <a:ea typeface="Arial" charset="0"/>
              <a:cs typeface="Arial" charset="0"/>
            </a:endParaRPr>
          </a:p>
          <a:p>
            <a:r>
              <a:rPr lang="en-US" dirty="0">
                <a:latin typeface="Arial" charset="0"/>
                <a:ea typeface="Arial" charset="0"/>
                <a:cs typeface="Arial" charset="0"/>
              </a:rPr>
              <a:t>How </a:t>
            </a:r>
            <a:r>
              <a:rPr lang="en-US" dirty="0" smtClean="0">
                <a:latin typeface="Arial" charset="0"/>
                <a:ea typeface="Arial" charset="0"/>
                <a:cs typeface="Arial" charset="0"/>
              </a:rPr>
              <a:t>will </a:t>
            </a:r>
            <a:r>
              <a:rPr lang="en-US" dirty="0">
                <a:latin typeface="Arial" charset="0"/>
                <a:ea typeface="Arial" charset="0"/>
                <a:cs typeface="Arial" charset="0"/>
              </a:rPr>
              <a:t>this work </a:t>
            </a:r>
            <a:r>
              <a:rPr lang="en-US" dirty="0" smtClean="0">
                <a:latin typeface="Arial" charset="0"/>
                <a:ea typeface="Arial" charset="0"/>
                <a:cs typeface="Arial" charset="0"/>
              </a:rPr>
              <a:t>be </a:t>
            </a:r>
            <a:r>
              <a:rPr lang="en-US" dirty="0">
                <a:latin typeface="Arial" charset="0"/>
                <a:ea typeface="Arial" charset="0"/>
                <a:cs typeface="Arial" charset="0"/>
              </a:rPr>
              <a:t>helpful in supporting improvement in your school? </a:t>
            </a:r>
            <a:endParaRPr lang="en-US" dirty="0" smtClean="0">
              <a:latin typeface="Arial" charset="0"/>
              <a:ea typeface="Arial" charset="0"/>
              <a:cs typeface="Arial" charset="0"/>
            </a:endParaRPr>
          </a:p>
          <a:p>
            <a:endParaRPr lang="en-US" dirty="0">
              <a:latin typeface="Arial" charset="0"/>
              <a:ea typeface="Arial" charset="0"/>
              <a:cs typeface="Arial" charset="0"/>
            </a:endParaRPr>
          </a:p>
          <a:p>
            <a:r>
              <a:rPr lang="en-US" dirty="0" smtClean="0">
                <a:latin typeface="Arial" charset="0"/>
                <a:ea typeface="Arial" charset="0"/>
                <a:cs typeface="Arial" charset="0"/>
              </a:rPr>
              <a:t>What </a:t>
            </a:r>
            <a:r>
              <a:rPr lang="en-US" dirty="0">
                <a:latin typeface="Arial" charset="0"/>
                <a:ea typeface="Arial" charset="0"/>
                <a:cs typeface="Arial" charset="0"/>
              </a:rPr>
              <a:t>advice would you offer the system in                                              moving forward with the Learning </a:t>
            </a:r>
            <a:r>
              <a:rPr lang="en-US" dirty="0" err="1">
                <a:latin typeface="Arial" charset="0"/>
                <a:ea typeface="Arial" charset="0"/>
                <a:cs typeface="Arial" charset="0"/>
              </a:rPr>
              <a:t>Organisation</a:t>
            </a:r>
            <a:r>
              <a:rPr lang="en-US" dirty="0">
                <a:latin typeface="Arial" charset="0"/>
                <a:ea typeface="Arial" charset="0"/>
                <a:cs typeface="Arial" charset="0"/>
              </a:rPr>
              <a:t>                                             work? How can this work support the                                                                                 wider reform journey? </a:t>
            </a:r>
          </a:p>
          <a:p>
            <a:endParaRPr lang="en-GB" dirty="0"/>
          </a:p>
        </p:txBody>
      </p:sp>
    </p:spTree>
    <p:extLst>
      <p:ext uri="{BB962C8B-B14F-4D97-AF65-F5344CB8AC3E}">
        <p14:creationId xmlns:p14="http://schemas.microsoft.com/office/powerpoint/2010/main" val="3168517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Cross Consortia Resources</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4619" t="20924" r="9046" b="8462"/>
          <a:stretch/>
        </p:blipFill>
        <p:spPr>
          <a:xfrm>
            <a:off x="169990" y="1340768"/>
            <a:ext cx="8824708" cy="3846667"/>
          </a:xfrm>
          <a:prstGeom prst="rect">
            <a:avLst/>
          </a:prstGeom>
        </p:spPr>
      </p:pic>
    </p:spTree>
    <p:extLst>
      <p:ext uri="{BB962C8B-B14F-4D97-AF65-F5344CB8AC3E}">
        <p14:creationId xmlns:p14="http://schemas.microsoft.com/office/powerpoint/2010/main" val="1254462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999</TotalTime>
  <Words>1550</Words>
  <Application>Microsoft Macintosh PowerPoint</Application>
  <PresentationFormat>On-screen Show (4:3)</PresentationFormat>
  <Paragraphs>180</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Times New Roman</vt:lpstr>
      <vt:lpstr>Arial</vt:lpstr>
      <vt:lpstr>Office Theme</vt:lpstr>
      <vt:lpstr>Schools as Learning Organisations (SLO)</vt:lpstr>
      <vt:lpstr>Focus of the session</vt:lpstr>
      <vt:lpstr>One reform journey</vt:lpstr>
      <vt:lpstr>National Mission &amp; SLO</vt:lpstr>
      <vt:lpstr>Why?</vt:lpstr>
      <vt:lpstr>Why?</vt:lpstr>
      <vt:lpstr>Schools in Wales as a learning organisation</vt:lpstr>
      <vt:lpstr>Schools as Learning Organisations</vt:lpstr>
      <vt:lpstr>PowerPoint Presentation</vt:lpstr>
      <vt:lpstr>TASK 1: Engaging with SLO</vt:lpstr>
      <vt:lpstr>Question…</vt:lpstr>
      <vt:lpstr>PowerPoint Presentation</vt:lpstr>
      <vt:lpstr>PowerPoint Presentation</vt:lpstr>
      <vt:lpstr>Key findings &amp; points of reflection and action</vt:lpstr>
      <vt:lpstr>The SLO Survey for schools</vt:lpstr>
      <vt:lpstr>Task 2: Developing a shared vocabulary</vt:lpstr>
      <vt:lpstr>The National Picture (pilot survey)</vt:lpstr>
      <vt:lpstr>PowerPoint Presentation</vt:lpstr>
      <vt:lpstr>Task 4: Discussion</vt:lpstr>
      <vt:lpstr>Cross Consortia Resources</vt:lpstr>
    </vt:vector>
  </TitlesOfParts>
  <Company>Rhondda Cynon Taff CBC</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Windows User</dc:creator>
  <cp:lastModifiedBy>Jones, Mathew</cp:lastModifiedBy>
  <cp:revision>61</cp:revision>
  <dcterms:created xsi:type="dcterms:W3CDTF">2018-01-16T15:46:59Z</dcterms:created>
  <dcterms:modified xsi:type="dcterms:W3CDTF">2019-02-03T15:42:12Z</dcterms:modified>
</cp:coreProperties>
</file>