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164" r:id="rId1"/>
  </p:sldMasterIdLst>
  <p:notesMasterIdLst>
    <p:notesMasterId r:id="rId34"/>
  </p:notesMasterIdLst>
  <p:handoutMasterIdLst>
    <p:handoutMasterId r:id="rId35"/>
  </p:handoutMasterIdLst>
  <p:sldIdLst>
    <p:sldId id="278" r:id="rId2"/>
    <p:sldId id="339" r:id="rId3"/>
    <p:sldId id="532" r:id="rId4"/>
    <p:sldId id="533" r:id="rId5"/>
    <p:sldId id="534" r:id="rId6"/>
    <p:sldId id="535" r:id="rId7"/>
    <p:sldId id="537" r:id="rId8"/>
    <p:sldId id="538" r:id="rId9"/>
    <p:sldId id="539" r:id="rId10"/>
    <p:sldId id="609" r:id="rId11"/>
    <p:sldId id="610" r:id="rId12"/>
    <p:sldId id="542" r:id="rId13"/>
    <p:sldId id="543" r:id="rId14"/>
    <p:sldId id="613" r:id="rId15"/>
    <p:sldId id="545" r:id="rId16"/>
    <p:sldId id="593" r:id="rId17"/>
    <p:sldId id="594" r:id="rId18"/>
    <p:sldId id="595" r:id="rId19"/>
    <p:sldId id="615" r:id="rId20"/>
    <p:sldId id="616" r:id="rId21"/>
    <p:sldId id="558" r:id="rId22"/>
    <p:sldId id="614" r:id="rId23"/>
    <p:sldId id="550" r:id="rId24"/>
    <p:sldId id="617" r:id="rId25"/>
    <p:sldId id="570" r:id="rId26"/>
    <p:sldId id="554" r:id="rId27"/>
    <p:sldId id="598" r:id="rId28"/>
    <p:sldId id="602" r:id="rId29"/>
    <p:sldId id="603" r:id="rId30"/>
    <p:sldId id="604" r:id="rId31"/>
    <p:sldId id="607" r:id="rId32"/>
    <p:sldId id="608" r:id="rId33"/>
  </p:sldIdLst>
  <p:sldSz cx="9144000" cy="6858000" type="screen4x3"/>
  <p:notesSz cx="7315200" cy="9601200"/>
  <p:defaultTextStyle>
    <a:defPPr>
      <a:defRPr lang="en-GB"/>
    </a:defPPr>
    <a:lvl1pPr algn="l" rtl="0" fontAlgn="base">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1pPr>
    <a:lvl2pPr marL="457200" algn="l" rtl="0" fontAlgn="base">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fontAlgn="base">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fontAlgn="base">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fontAlgn="base">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427" autoAdjust="0"/>
    <p:restoredTop sz="94660"/>
  </p:normalViewPr>
  <p:slideViewPr>
    <p:cSldViewPr>
      <p:cViewPr varScale="1">
        <p:scale>
          <a:sx n="67" d="100"/>
          <a:sy n="67" d="100"/>
        </p:scale>
        <p:origin x="1344"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ven Pattinson" userId="b52b1ba7-b527-49a6-9e22-bcb6af20c0fa" providerId="ADAL" clId="{C361C447-F695-4D0A-863D-17101602898D}"/>
    <pc:docChg chg="undo redo custSel addSld delSld modSld">
      <pc:chgData name="Steven Pattinson" userId="b52b1ba7-b527-49a6-9e22-bcb6af20c0fa" providerId="ADAL" clId="{C361C447-F695-4D0A-863D-17101602898D}" dt="2024-03-15T03:22:54.056" v="66" actId="47"/>
      <pc:docMkLst>
        <pc:docMk/>
      </pc:docMkLst>
      <pc:sldChg chg="add del">
        <pc:chgData name="Steven Pattinson" userId="b52b1ba7-b527-49a6-9e22-bcb6af20c0fa" providerId="ADAL" clId="{C361C447-F695-4D0A-863D-17101602898D}" dt="2024-03-15T03:22:23.023" v="62" actId="47"/>
        <pc:sldMkLst>
          <pc:docMk/>
          <pc:sldMk cId="1793147144" sldId="532"/>
        </pc:sldMkLst>
      </pc:sldChg>
      <pc:sldChg chg="add del">
        <pc:chgData name="Steven Pattinson" userId="b52b1ba7-b527-49a6-9e22-bcb6af20c0fa" providerId="ADAL" clId="{C361C447-F695-4D0A-863D-17101602898D}" dt="2024-03-15T03:22:19.108" v="61" actId="47"/>
        <pc:sldMkLst>
          <pc:docMk/>
          <pc:sldMk cId="2692141791" sldId="533"/>
        </pc:sldMkLst>
      </pc:sldChg>
      <pc:sldChg chg="add del">
        <pc:chgData name="Steven Pattinson" userId="b52b1ba7-b527-49a6-9e22-bcb6af20c0fa" providerId="ADAL" clId="{C361C447-F695-4D0A-863D-17101602898D}" dt="2024-03-15T03:22:54.056" v="66" actId="47"/>
        <pc:sldMkLst>
          <pc:docMk/>
          <pc:sldMk cId="1408103260" sldId="598"/>
        </pc:sldMkLst>
      </pc:sldChg>
      <pc:sldChg chg="del">
        <pc:chgData name="Steven Pattinson" userId="b52b1ba7-b527-49a6-9e22-bcb6af20c0fa" providerId="ADAL" clId="{C361C447-F695-4D0A-863D-17101602898D}" dt="2024-03-15T03:22:38.398" v="63" actId="47"/>
        <pc:sldMkLst>
          <pc:docMk/>
          <pc:sldMk cId="1520591494" sldId="599"/>
        </pc:sldMkLst>
      </pc:sldChg>
      <pc:sldChg chg="del">
        <pc:chgData name="Steven Pattinson" userId="b52b1ba7-b527-49a6-9e22-bcb6af20c0fa" providerId="ADAL" clId="{C361C447-F695-4D0A-863D-17101602898D}" dt="2024-03-15T03:22:41.759" v="64" actId="47"/>
        <pc:sldMkLst>
          <pc:docMk/>
          <pc:sldMk cId="1162087074" sldId="601"/>
        </pc:sldMkLst>
      </pc:sldChg>
      <pc:sldChg chg="del">
        <pc:chgData name="Steven Pattinson" userId="b52b1ba7-b527-49a6-9e22-bcb6af20c0fa" providerId="ADAL" clId="{C361C447-F695-4D0A-863D-17101602898D}" dt="2024-03-15T03:21:30.033" v="56" actId="47"/>
        <pc:sldMkLst>
          <pc:docMk/>
          <pc:sldMk cId="3879172757" sldId="615"/>
        </pc:sldMkLst>
      </pc:sldChg>
      <pc:sldChg chg="del">
        <pc:chgData name="Steven Pattinson" userId="b52b1ba7-b527-49a6-9e22-bcb6af20c0fa" providerId="ADAL" clId="{C361C447-F695-4D0A-863D-17101602898D}" dt="2024-03-15T03:21:36.919" v="57" actId="47"/>
        <pc:sldMkLst>
          <pc:docMk/>
          <pc:sldMk cId="2132006539" sldId="616"/>
        </pc:sldMkLst>
      </pc:sldChg>
      <pc:sldChg chg="addSp delSp modSp new del mod modClrScheme chgLayout">
        <pc:chgData name="Steven Pattinson" userId="b52b1ba7-b527-49a6-9e22-bcb6af20c0fa" providerId="ADAL" clId="{C361C447-F695-4D0A-863D-17101602898D}" dt="2024-03-15T03:21:47.919" v="58" actId="47"/>
        <pc:sldMkLst>
          <pc:docMk/>
          <pc:sldMk cId="3281314382" sldId="617"/>
        </pc:sldMkLst>
        <pc:spChg chg="del mod ord">
          <ac:chgData name="Steven Pattinson" userId="b52b1ba7-b527-49a6-9e22-bcb6af20c0fa" providerId="ADAL" clId="{C361C447-F695-4D0A-863D-17101602898D}" dt="2024-03-01T10:40:03.206" v="1" actId="700"/>
          <ac:spMkLst>
            <pc:docMk/>
            <pc:sldMk cId="3281314382" sldId="617"/>
            <ac:spMk id="2" creationId="{CCB48316-66D4-4670-FECE-30B57F4E61B1}"/>
          </ac:spMkLst>
        </pc:spChg>
        <pc:spChg chg="del mod ord">
          <ac:chgData name="Steven Pattinson" userId="b52b1ba7-b527-49a6-9e22-bcb6af20c0fa" providerId="ADAL" clId="{C361C447-F695-4D0A-863D-17101602898D}" dt="2024-03-01T10:40:03.206" v="1" actId="700"/>
          <ac:spMkLst>
            <pc:docMk/>
            <pc:sldMk cId="3281314382" sldId="617"/>
            <ac:spMk id="3" creationId="{81D1C12E-BA24-D456-F745-FC4532075577}"/>
          </ac:spMkLst>
        </pc:spChg>
        <pc:spChg chg="add mod ord">
          <ac:chgData name="Steven Pattinson" userId="b52b1ba7-b527-49a6-9e22-bcb6af20c0fa" providerId="ADAL" clId="{C361C447-F695-4D0A-863D-17101602898D}" dt="2024-03-01T10:48:39.634" v="55" actId="6549"/>
          <ac:spMkLst>
            <pc:docMk/>
            <pc:sldMk cId="3281314382" sldId="617"/>
            <ac:spMk id="4" creationId="{4B95E804-3BC4-83E1-A041-0B594AE554F0}"/>
          </ac:spMkLst>
        </pc:spChg>
        <pc:spChg chg="add mod ord">
          <ac:chgData name="Steven Pattinson" userId="b52b1ba7-b527-49a6-9e22-bcb6af20c0fa" providerId="ADAL" clId="{C361C447-F695-4D0A-863D-17101602898D}" dt="2024-03-01T10:40:45.839" v="39" actId="15"/>
          <ac:spMkLst>
            <pc:docMk/>
            <pc:sldMk cId="3281314382" sldId="617"/>
            <ac:spMk id="5" creationId="{CF62E459-6649-F4BD-4668-5BD74AB91F1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70238" cy="479425"/>
          </a:xfrm>
          <a:prstGeom prst="rect">
            <a:avLst/>
          </a:prstGeom>
        </p:spPr>
        <p:txBody>
          <a:bodyPr vert="horz" lIns="96661" tIns="48331" rIns="96661" bIns="48331" rtlCol="0"/>
          <a:lstStyle>
            <a:lvl1pPr algn="l">
              <a:defRPr sz="1300">
                <a:latin typeface="Arial" charset="0"/>
                <a:ea typeface="MS PGothic" pitchFamily="34" charset="-128"/>
              </a:defRPr>
            </a:lvl1pPr>
          </a:lstStyle>
          <a:p>
            <a:pPr>
              <a:defRPr/>
            </a:pPr>
            <a:endParaRPr lang="en-AU"/>
          </a:p>
        </p:txBody>
      </p:sp>
      <p:sp>
        <p:nvSpPr>
          <p:cNvPr id="3" name="Date Placeholder 2"/>
          <p:cNvSpPr>
            <a:spLocks noGrp="1"/>
          </p:cNvSpPr>
          <p:nvPr>
            <p:ph type="dt" sz="quarter" idx="1"/>
          </p:nvPr>
        </p:nvSpPr>
        <p:spPr>
          <a:xfrm>
            <a:off x="4143375" y="0"/>
            <a:ext cx="3170238" cy="479425"/>
          </a:xfrm>
          <a:prstGeom prst="rect">
            <a:avLst/>
          </a:prstGeom>
        </p:spPr>
        <p:txBody>
          <a:bodyPr vert="horz" lIns="96661" tIns="48331" rIns="96661" bIns="48331" rtlCol="0"/>
          <a:lstStyle>
            <a:lvl1pPr algn="r">
              <a:defRPr sz="1300">
                <a:latin typeface="Arial" charset="0"/>
                <a:ea typeface="MS PGothic" pitchFamily="34" charset="-128"/>
              </a:defRPr>
            </a:lvl1pPr>
          </a:lstStyle>
          <a:p>
            <a:pPr>
              <a:defRPr/>
            </a:pPr>
            <a:fld id="{3542D5A7-21A2-49FC-B109-27358F40A2FA}" type="datetimeFigureOut">
              <a:rPr lang="en-AU"/>
              <a:pPr>
                <a:defRPr/>
              </a:pPr>
              <a:t>19/09/2024</a:t>
            </a:fld>
            <a:endParaRPr lang="en-AU"/>
          </a:p>
        </p:txBody>
      </p:sp>
      <p:sp>
        <p:nvSpPr>
          <p:cNvPr id="4" name="Footer Placeholder 3"/>
          <p:cNvSpPr>
            <a:spLocks noGrp="1"/>
          </p:cNvSpPr>
          <p:nvPr>
            <p:ph type="ftr" sz="quarter" idx="2"/>
          </p:nvPr>
        </p:nvSpPr>
        <p:spPr>
          <a:xfrm>
            <a:off x="0" y="9120188"/>
            <a:ext cx="3170238" cy="479425"/>
          </a:xfrm>
          <a:prstGeom prst="rect">
            <a:avLst/>
          </a:prstGeom>
        </p:spPr>
        <p:txBody>
          <a:bodyPr vert="horz" lIns="96661" tIns="48331" rIns="96661" bIns="48331" rtlCol="0" anchor="b"/>
          <a:lstStyle>
            <a:lvl1pPr algn="l">
              <a:defRPr sz="1300">
                <a:latin typeface="Arial" charset="0"/>
                <a:ea typeface="MS PGothic" pitchFamily="34" charset="-128"/>
              </a:defRPr>
            </a:lvl1pPr>
          </a:lstStyle>
          <a:p>
            <a:pPr>
              <a:defRPr/>
            </a:pPr>
            <a:endParaRPr lang="en-AU"/>
          </a:p>
        </p:txBody>
      </p:sp>
      <p:sp>
        <p:nvSpPr>
          <p:cNvPr id="5" name="Slide Number Placeholder 4"/>
          <p:cNvSpPr>
            <a:spLocks noGrp="1"/>
          </p:cNvSpPr>
          <p:nvPr>
            <p:ph type="sldNum" sz="quarter" idx="3"/>
          </p:nvPr>
        </p:nvSpPr>
        <p:spPr>
          <a:xfrm>
            <a:off x="4143375" y="9120188"/>
            <a:ext cx="3170238" cy="479425"/>
          </a:xfrm>
          <a:prstGeom prst="rect">
            <a:avLst/>
          </a:prstGeom>
        </p:spPr>
        <p:txBody>
          <a:bodyPr vert="horz" wrap="square" lIns="96661" tIns="48331" rIns="96661" bIns="48331" numCol="1" anchor="b" anchorCtr="0" compatLnSpc="1">
            <a:prstTxWarp prst="textNoShape">
              <a:avLst/>
            </a:prstTxWarp>
          </a:bodyPr>
          <a:lstStyle>
            <a:lvl1pPr algn="r">
              <a:defRPr sz="1300"/>
            </a:lvl1pPr>
          </a:lstStyle>
          <a:p>
            <a:fld id="{2E5CE7C6-DE4D-4AE6-B12D-771BE543A62C}" type="slidenum">
              <a:rPr lang="en-AU" altLang="en-US"/>
              <a:pPr/>
              <a:t>‹#›</a:t>
            </a:fld>
            <a:endParaRPr lang="en-AU" altLang="en-US"/>
          </a:p>
        </p:txBody>
      </p:sp>
    </p:spTree>
    <p:extLst>
      <p:ext uri="{BB962C8B-B14F-4D97-AF65-F5344CB8AC3E}">
        <p14:creationId xmlns:p14="http://schemas.microsoft.com/office/powerpoint/2010/main" val="124422944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70238" cy="479425"/>
          </a:xfrm>
          <a:prstGeom prst="rect">
            <a:avLst/>
          </a:prstGeom>
        </p:spPr>
        <p:txBody>
          <a:bodyPr vert="horz" lIns="96661" tIns="48331" rIns="96661" bIns="48331" rtlCol="0"/>
          <a:lstStyle>
            <a:lvl1pPr algn="l">
              <a:defRPr sz="1300">
                <a:latin typeface="Arial" charset="0"/>
                <a:ea typeface="MS PGothic" pitchFamily="34" charset="-128"/>
              </a:defRPr>
            </a:lvl1pPr>
          </a:lstStyle>
          <a:p>
            <a:pPr>
              <a:defRPr/>
            </a:pPr>
            <a:endParaRPr lang="en-AU"/>
          </a:p>
        </p:txBody>
      </p:sp>
      <p:sp>
        <p:nvSpPr>
          <p:cNvPr id="3" name="Date Placeholder 2"/>
          <p:cNvSpPr>
            <a:spLocks noGrp="1"/>
          </p:cNvSpPr>
          <p:nvPr>
            <p:ph type="dt" idx="1"/>
          </p:nvPr>
        </p:nvSpPr>
        <p:spPr>
          <a:xfrm>
            <a:off x="4143375" y="0"/>
            <a:ext cx="3170238" cy="479425"/>
          </a:xfrm>
          <a:prstGeom prst="rect">
            <a:avLst/>
          </a:prstGeom>
        </p:spPr>
        <p:txBody>
          <a:bodyPr vert="horz" lIns="96661" tIns="48331" rIns="96661" bIns="48331" rtlCol="0"/>
          <a:lstStyle>
            <a:lvl1pPr algn="r">
              <a:defRPr sz="1300">
                <a:latin typeface="Arial" charset="0"/>
                <a:ea typeface="MS PGothic" pitchFamily="34" charset="-128"/>
              </a:defRPr>
            </a:lvl1pPr>
          </a:lstStyle>
          <a:p>
            <a:pPr>
              <a:defRPr/>
            </a:pPr>
            <a:fld id="{65C992CE-52D1-454C-AE49-CE76A3062737}" type="datetimeFigureOut">
              <a:rPr lang="en-AU"/>
              <a:pPr>
                <a:defRPr/>
              </a:pPr>
              <a:t>19/09/2024</a:t>
            </a:fld>
            <a:endParaRPr lang="en-AU"/>
          </a:p>
        </p:txBody>
      </p:sp>
      <p:sp>
        <p:nvSpPr>
          <p:cNvPr id="4" name="Slide Image Placeholder 3"/>
          <p:cNvSpPr>
            <a:spLocks noGrp="1" noRot="1" noChangeAspect="1"/>
          </p:cNvSpPr>
          <p:nvPr>
            <p:ph type="sldImg" idx="2"/>
          </p:nvPr>
        </p:nvSpPr>
        <p:spPr>
          <a:xfrm>
            <a:off x="1257300" y="720725"/>
            <a:ext cx="4800600" cy="3600450"/>
          </a:xfrm>
          <a:prstGeom prst="rect">
            <a:avLst/>
          </a:prstGeom>
          <a:noFill/>
          <a:ln w="12700">
            <a:solidFill>
              <a:prstClr val="black"/>
            </a:solidFill>
          </a:ln>
        </p:spPr>
        <p:txBody>
          <a:bodyPr vert="horz" lIns="96661" tIns="48331" rIns="96661" bIns="48331" rtlCol="0" anchor="ctr"/>
          <a:lstStyle/>
          <a:p>
            <a:pPr lvl="0"/>
            <a:endParaRPr lang="en-AU" noProof="0"/>
          </a:p>
        </p:txBody>
      </p:sp>
      <p:sp>
        <p:nvSpPr>
          <p:cNvPr id="5" name="Notes Placeholder 4"/>
          <p:cNvSpPr>
            <a:spLocks noGrp="1"/>
          </p:cNvSpPr>
          <p:nvPr>
            <p:ph type="body" sz="quarter" idx="3"/>
          </p:nvPr>
        </p:nvSpPr>
        <p:spPr>
          <a:xfrm>
            <a:off x="731838" y="4560888"/>
            <a:ext cx="5851525" cy="4319587"/>
          </a:xfrm>
          <a:prstGeom prst="rect">
            <a:avLst/>
          </a:prstGeom>
        </p:spPr>
        <p:txBody>
          <a:bodyPr vert="horz" lIns="96661" tIns="48331" rIns="96661" bIns="48331"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AU" noProof="0"/>
          </a:p>
        </p:txBody>
      </p:sp>
      <p:sp>
        <p:nvSpPr>
          <p:cNvPr id="6" name="Footer Placeholder 5"/>
          <p:cNvSpPr>
            <a:spLocks noGrp="1"/>
          </p:cNvSpPr>
          <p:nvPr>
            <p:ph type="ftr" sz="quarter" idx="4"/>
          </p:nvPr>
        </p:nvSpPr>
        <p:spPr>
          <a:xfrm>
            <a:off x="0" y="9120188"/>
            <a:ext cx="3170238" cy="479425"/>
          </a:xfrm>
          <a:prstGeom prst="rect">
            <a:avLst/>
          </a:prstGeom>
        </p:spPr>
        <p:txBody>
          <a:bodyPr vert="horz" lIns="96661" tIns="48331" rIns="96661" bIns="48331" rtlCol="0" anchor="b"/>
          <a:lstStyle>
            <a:lvl1pPr algn="l">
              <a:defRPr sz="1300">
                <a:latin typeface="Arial" charset="0"/>
                <a:ea typeface="MS PGothic" pitchFamily="34" charset="-128"/>
              </a:defRPr>
            </a:lvl1pPr>
          </a:lstStyle>
          <a:p>
            <a:pPr>
              <a:defRPr/>
            </a:pPr>
            <a:endParaRPr lang="en-AU"/>
          </a:p>
        </p:txBody>
      </p:sp>
      <p:sp>
        <p:nvSpPr>
          <p:cNvPr id="7" name="Slide Number Placeholder 6"/>
          <p:cNvSpPr>
            <a:spLocks noGrp="1"/>
          </p:cNvSpPr>
          <p:nvPr>
            <p:ph type="sldNum" sz="quarter" idx="5"/>
          </p:nvPr>
        </p:nvSpPr>
        <p:spPr>
          <a:xfrm>
            <a:off x="4143375" y="9120188"/>
            <a:ext cx="3170238" cy="479425"/>
          </a:xfrm>
          <a:prstGeom prst="rect">
            <a:avLst/>
          </a:prstGeom>
        </p:spPr>
        <p:txBody>
          <a:bodyPr vert="horz" wrap="square" lIns="96661" tIns="48331" rIns="96661" bIns="48331" numCol="1" anchor="b" anchorCtr="0" compatLnSpc="1">
            <a:prstTxWarp prst="textNoShape">
              <a:avLst/>
            </a:prstTxWarp>
          </a:bodyPr>
          <a:lstStyle>
            <a:lvl1pPr algn="r">
              <a:defRPr sz="1300"/>
            </a:lvl1pPr>
          </a:lstStyle>
          <a:p>
            <a:fld id="{8537ED56-303C-4FED-BBF5-CD5E3510B83A}" type="slidenum">
              <a:rPr lang="en-AU" altLang="en-US"/>
              <a:pPr/>
              <a:t>‹#›</a:t>
            </a:fld>
            <a:endParaRPr lang="en-AU" altLang="en-US"/>
          </a:p>
        </p:txBody>
      </p:sp>
    </p:spTree>
    <p:extLst>
      <p:ext uri="{BB962C8B-B14F-4D97-AF65-F5344CB8AC3E}">
        <p14:creationId xmlns:p14="http://schemas.microsoft.com/office/powerpoint/2010/main" val="222420569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AU" altLang="en-US"/>
          </a:p>
          <a:p>
            <a:r>
              <a:rPr lang="en-AU" altLang="en-US"/>
              <a:t>	</a:t>
            </a:r>
            <a:endParaRPr lang="en-GB" altLang="en-US"/>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3B34B40A-B5FC-4196-A0F7-C41F6E54B5F7}" type="slidenum">
              <a:rPr lang="en-AU" altLang="en-US">
                <a:latin typeface="Arial" panose="020B0604020202020204" pitchFamily="34" charset="0"/>
              </a:rPr>
              <a:pPr eaLnBrk="1" hangingPunct="1">
                <a:spcBef>
                  <a:spcPct val="0"/>
                </a:spcBef>
              </a:pPr>
              <a:t>11</a:t>
            </a:fld>
            <a:endParaRPr lang="en-AU" altLang="en-US">
              <a:latin typeface="Arial" panose="020B0604020202020204" pitchFamily="34" charset="0"/>
            </a:endParaRPr>
          </a:p>
        </p:txBody>
      </p:sp>
    </p:spTree>
    <p:extLst>
      <p:ext uri="{BB962C8B-B14F-4D97-AF65-F5344CB8AC3E}">
        <p14:creationId xmlns:p14="http://schemas.microsoft.com/office/powerpoint/2010/main" val="7614414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MS PGothic" panose="020B0600070205080204" pitchFamily="34" charset="-128"/>
              </a:defRPr>
            </a:lvl1pPr>
            <a:lvl2pPr marL="742950" indent="-285750" eaLnBrk="0" hangingPunct="0">
              <a:defRPr>
                <a:solidFill>
                  <a:schemeClr val="tx1"/>
                </a:solidFill>
                <a:latin typeface="Arial" panose="020B0604020202020204" pitchFamily="34" charset="0"/>
                <a:ea typeface="MS PGothic" panose="020B0600070205080204" pitchFamily="34" charset="-128"/>
              </a:defRPr>
            </a:lvl2pPr>
            <a:lvl3pPr marL="1143000" indent="-228600" eaLnBrk="0" hangingPunct="0">
              <a:defRPr>
                <a:solidFill>
                  <a:schemeClr val="tx1"/>
                </a:solidFill>
                <a:latin typeface="Arial" panose="020B0604020202020204" pitchFamily="34" charset="0"/>
                <a:ea typeface="MS PGothic" panose="020B0600070205080204" pitchFamily="34" charset="-128"/>
              </a:defRPr>
            </a:lvl3pPr>
            <a:lvl4pPr marL="1600200" indent="-228600" eaLnBrk="0" hangingPunct="0">
              <a:defRPr>
                <a:solidFill>
                  <a:schemeClr val="tx1"/>
                </a:solidFill>
                <a:latin typeface="Arial" panose="020B0604020202020204" pitchFamily="34" charset="0"/>
                <a:ea typeface="MS PGothic" panose="020B0600070205080204" pitchFamily="34" charset="-128"/>
              </a:defRPr>
            </a:lvl4pPr>
            <a:lvl5pPr marL="2057400" indent="-228600" eaLnBrk="0" hangingPunct="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fld id="{E6D05D16-193C-4002-9EE0-1ACCE05435AD}" type="slidenum">
              <a:rPr lang="en-GB" altLang="en-US"/>
              <a:pPr eaLnBrk="1" hangingPunct="1"/>
              <a:t>17</a:t>
            </a:fld>
            <a:endParaRPr lang="en-GB" altLang="en-US"/>
          </a:p>
        </p:txBody>
      </p:sp>
      <p:sp>
        <p:nvSpPr>
          <p:cNvPr id="48131"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AU" altLang="en-US"/>
          </a:p>
        </p:txBody>
      </p:sp>
    </p:spTree>
    <p:extLst>
      <p:ext uri="{BB962C8B-B14F-4D97-AF65-F5344CB8AC3E}">
        <p14:creationId xmlns:p14="http://schemas.microsoft.com/office/powerpoint/2010/main" val="8369645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txBox="1">
            <a:spLocks noGrp="1" noChangeArrowheads="1"/>
          </p:cNvSpPr>
          <p:nvPr/>
        </p:nvSpPr>
        <p:spPr bwMode="auto">
          <a:xfrm>
            <a:off x="4143375" y="9120188"/>
            <a:ext cx="3170238" cy="47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661" tIns="48331" rIns="96661" bIns="48331" anchor="b"/>
          <a:lstStyle>
            <a:lvl1pPr eaLnBrk="0" hangingPunct="0">
              <a:defRPr>
                <a:solidFill>
                  <a:schemeClr val="tx1"/>
                </a:solidFill>
                <a:latin typeface="Arial" panose="020B0604020202020204" pitchFamily="34" charset="0"/>
                <a:ea typeface="MS PGothic" panose="020B0600070205080204" pitchFamily="34" charset="-128"/>
              </a:defRPr>
            </a:lvl1pPr>
            <a:lvl2pPr marL="742950" indent="-285750" eaLnBrk="0" hangingPunct="0">
              <a:defRPr>
                <a:solidFill>
                  <a:schemeClr val="tx1"/>
                </a:solidFill>
                <a:latin typeface="Arial" panose="020B0604020202020204" pitchFamily="34" charset="0"/>
                <a:ea typeface="MS PGothic" panose="020B0600070205080204" pitchFamily="34" charset="-128"/>
              </a:defRPr>
            </a:lvl2pPr>
            <a:lvl3pPr marL="1143000" indent="-228600" eaLnBrk="0" hangingPunct="0">
              <a:defRPr>
                <a:solidFill>
                  <a:schemeClr val="tx1"/>
                </a:solidFill>
                <a:latin typeface="Arial" panose="020B0604020202020204" pitchFamily="34" charset="0"/>
                <a:ea typeface="MS PGothic" panose="020B0600070205080204" pitchFamily="34" charset="-128"/>
              </a:defRPr>
            </a:lvl3pPr>
            <a:lvl4pPr marL="1600200" indent="-228600" eaLnBrk="0" hangingPunct="0">
              <a:defRPr>
                <a:solidFill>
                  <a:schemeClr val="tx1"/>
                </a:solidFill>
                <a:latin typeface="Arial" panose="020B0604020202020204" pitchFamily="34" charset="0"/>
                <a:ea typeface="MS PGothic" panose="020B0600070205080204" pitchFamily="34" charset="-128"/>
              </a:defRPr>
            </a:lvl4pPr>
            <a:lvl5pPr marL="2057400" indent="-228600" eaLnBrk="0" hangingPunct="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algn="r" eaLnBrk="1" hangingPunct="1"/>
            <a:fld id="{64E10755-7DE1-4C2C-A95E-4F1B6CBCDAFB}" type="slidenum">
              <a:rPr lang="en-GB" altLang="en-US" sz="1200">
                <a:latin typeface="Times New Roman" panose="02020603050405020304" pitchFamily="18" charset="0"/>
              </a:rPr>
              <a:pPr algn="r" eaLnBrk="1" hangingPunct="1"/>
              <a:t>21</a:t>
            </a:fld>
            <a:endParaRPr lang="en-GB" altLang="en-US" sz="1200">
              <a:latin typeface="Times New Roman" panose="02020603050405020304" pitchFamily="18" charset="0"/>
            </a:endParaRPr>
          </a:p>
        </p:txBody>
      </p:sp>
      <p:sp>
        <p:nvSpPr>
          <p:cNvPr id="32771"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extLst>
      <p:ext uri="{BB962C8B-B14F-4D97-AF65-F5344CB8AC3E}">
        <p14:creationId xmlns:p14="http://schemas.microsoft.com/office/powerpoint/2010/main" val="9652643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4524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697100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79F8CD52-80FE-4618-9517-F96BBC216274}" type="slidenum">
              <a:rPr lang="en-GB" altLang="en-US" smtClean="0"/>
              <a:pPr/>
              <a:t>‹#›</a:t>
            </a:fld>
            <a:endParaRPr lang="en-GB" altLang="en-US"/>
          </a:p>
        </p:txBody>
      </p:sp>
    </p:spTree>
    <p:extLst>
      <p:ext uri="{BB962C8B-B14F-4D97-AF65-F5344CB8AC3E}">
        <p14:creationId xmlns:p14="http://schemas.microsoft.com/office/powerpoint/2010/main" val="2362732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Chapter Slide">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24DDDA60-6799-45FB-B04D-A1D22E520A08}" type="slidenum">
              <a:rPr lang="en-GB" altLang="en-US" smtClean="0"/>
              <a:pPr/>
              <a:t>‹#›</a:t>
            </a:fld>
            <a:endParaRPr lang="en-GB" altLang="en-US"/>
          </a:p>
        </p:txBody>
      </p:sp>
    </p:spTree>
    <p:extLst>
      <p:ext uri="{BB962C8B-B14F-4D97-AF65-F5344CB8AC3E}">
        <p14:creationId xmlns:p14="http://schemas.microsoft.com/office/powerpoint/2010/main" val="37792978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B05E158D-20B8-4A8C-8E0F-7B332DC145EE}" type="slidenum">
              <a:rPr lang="en-GB" altLang="en-US" smtClean="0"/>
              <a:pPr/>
              <a:t>‹#›</a:t>
            </a:fld>
            <a:endParaRPr lang="en-GB" altLang="en-US"/>
          </a:p>
        </p:txBody>
      </p:sp>
    </p:spTree>
    <p:extLst>
      <p:ext uri="{BB962C8B-B14F-4D97-AF65-F5344CB8AC3E}">
        <p14:creationId xmlns:p14="http://schemas.microsoft.com/office/powerpoint/2010/main" val="2130049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87BE439E-DCF9-4AEB-A872-50EB04EB7706}" type="slidenum">
              <a:rPr lang="en-GB" altLang="en-US" smtClean="0"/>
              <a:pPr/>
              <a:t>‹#›</a:t>
            </a:fld>
            <a:endParaRPr lang="en-GB" altLang="en-US"/>
          </a:p>
        </p:txBody>
      </p:sp>
    </p:spTree>
    <p:extLst>
      <p:ext uri="{BB962C8B-B14F-4D97-AF65-F5344CB8AC3E}">
        <p14:creationId xmlns:p14="http://schemas.microsoft.com/office/powerpoint/2010/main" val="18114341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39389E54-97F5-48CF-BCF9-F5E11F3F9C45}" type="slidenum">
              <a:rPr lang="en-GB" altLang="en-US" smtClean="0"/>
              <a:pPr/>
              <a:t>‹#›</a:t>
            </a:fld>
            <a:endParaRPr lang="en-GB" altLang="en-US"/>
          </a:p>
        </p:txBody>
      </p:sp>
    </p:spTree>
    <p:extLst>
      <p:ext uri="{BB962C8B-B14F-4D97-AF65-F5344CB8AC3E}">
        <p14:creationId xmlns:p14="http://schemas.microsoft.com/office/powerpoint/2010/main" val="37069118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903C0863-3029-4A5D-B076-08AB794A8C73}" type="slidenum">
              <a:rPr lang="en-GB" altLang="en-US" smtClean="0"/>
              <a:pPr/>
              <a:t>‹#›</a:t>
            </a:fld>
            <a:endParaRPr lang="en-GB" altLang="en-US"/>
          </a:p>
        </p:txBody>
      </p:sp>
    </p:spTree>
    <p:extLst>
      <p:ext uri="{BB962C8B-B14F-4D97-AF65-F5344CB8AC3E}">
        <p14:creationId xmlns:p14="http://schemas.microsoft.com/office/powerpoint/2010/main" val="10329557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C686B-8071-4C26-8690-34C56671B596}"/>
              </a:ext>
            </a:extLst>
          </p:cNvPr>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940EB49-51FD-4BF5-8417-6D73B7715CAF}"/>
              </a:ext>
            </a:extLst>
          </p:cNvPr>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63C80C4-E90C-4AA2-8128-4C3A8213A706}"/>
              </a:ext>
            </a:extLst>
          </p:cNvPr>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E6C9D3-95C6-4C1E-865C-4211F47BC62B}"/>
              </a:ext>
            </a:extLst>
          </p:cNvPr>
          <p:cNvSpPr>
            <a:spLocks noGrp="1"/>
          </p:cNvSpPr>
          <p:nvPr>
            <p:ph type="dt" sz="half" idx="10"/>
          </p:nvPr>
        </p:nvSpPr>
        <p:spPr>
          <a:xfrm>
            <a:off x="628650" y="6356351"/>
            <a:ext cx="2057400" cy="365125"/>
          </a:xfrm>
          <a:prstGeom prst="rect">
            <a:avLst/>
          </a:prstGeom>
        </p:spPr>
        <p:txBody>
          <a:bodyPr/>
          <a:lstStyle/>
          <a:p>
            <a:endParaRPr lang="en-US" dirty="0"/>
          </a:p>
        </p:txBody>
      </p:sp>
      <p:sp>
        <p:nvSpPr>
          <p:cNvPr id="6" name="Footer Placeholder 5">
            <a:extLst>
              <a:ext uri="{FF2B5EF4-FFF2-40B4-BE49-F238E27FC236}">
                <a16:creationId xmlns:a16="http://schemas.microsoft.com/office/drawing/2014/main" id="{56685DF9-3CD0-4CD2-B8FC-825158FBC898}"/>
              </a:ext>
            </a:extLst>
          </p:cNvPr>
          <p:cNvSpPr>
            <a:spLocks noGrp="1"/>
          </p:cNvSpPr>
          <p:nvPr>
            <p:ph type="ftr" sz="quarter" idx="11"/>
          </p:nvPr>
        </p:nvSpPr>
        <p:spPr/>
        <p:txBody>
          <a:bodyPr/>
          <a:lstStyle/>
          <a:p>
            <a:r>
              <a:rPr lang="en-US" dirty="0"/>
              <a:t>Effective Instructional Strategies: From Theory to Practice 3rd Edition © 2012 SAGE Publications, Inc. </a:t>
            </a:r>
          </a:p>
        </p:txBody>
      </p:sp>
      <p:sp>
        <p:nvSpPr>
          <p:cNvPr id="7" name="Slide Number Placeholder 6">
            <a:extLst>
              <a:ext uri="{FF2B5EF4-FFF2-40B4-BE49-F238E27FC236}">
                <a16:creationId xmlns:a16="http://schemas.microsoft.com/office/drawing/2014/main" id="{247D6F2C-966A-4C2C-A7D5-497C12A180F2}"/>
              </a:ext>
            </a:extLst>
          </p:cNvPr>
          <p:cNvSpPr>
            <a:spLocks noGrp="1"/>
          </p:cNvSpPr>
          <p:nvPr>
            <p:ph type="sldNum" sz="quarter" idx="12"/>
          </p:nvPr>
        </p:nvSpPr>
        <p:spPr/>
        <p:txBody>
          <a:bodyPr/>
          <a:lstStyle/>
          <a:p>
            <a:fld id="{462AAB62-32E8-4B98-B261-29EF66DB7EA1}" type="slidenum">
              <a:rPr lang="en-US" smtClean="0"/>
              <a:pPr/>
              <a:t>‹#›</a:t>
            </a:fld>
            <a:endParaRPr lang="en-US" dirty="0"/>
          </a:p>
        </p:txBody>
      </p:sp>
    </p:spTree>
    <p:extLst>
      <p:ext uri="{BB962C8B-B14F-4D97-AF65-F5344CB8AC3E}">
        <p14:creationId xmlns:p14="http://schemas.microsoft.com/office/powerpoint/2010/main" val="984510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427148"/>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2020388"/>
            <a:ext cx="7886700" cy="415295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DDDA60-6799-45FB-B04D-A1D22E520A08}" type="slidenum">
              <a:rPr lang="en-GB" altLang="en-US" smtClean="0"/>
              <a:pPr/>
              <a:t>‹#›</a:t>
            </a:fld>
            <a:endParaRPr lang="en-GB" altLang="en-US"/>
          </a:p>
        </p:txBody>
      </p:sp>
    </p:spTree>
    <p:extLst>
      <p:ext uri="{BB962C8B-B14F-4D97-AF65-F5344CB8AC3E}">
        <p14:creationId xmlns:p14="http://schemas.microsoft.com/office/powerpoint/2010/main" val="2579707673"/>
      </p:ext>
    </p:extLst>
  </p:cSld>
  <p:clrMap bg1="lt1" tx1="dk1" bg2="lt2" tx2="dk2" accent1="accent1" accent2="accent2" accent3="accent3" accent4="accent4" accent5="accent5" accent6="accent6" hlink="hlink" folHlink="folHlink"/>
  <p:sldLayoutIdLst>
    <p:sldLayoutId id="2147484165" r:id="rId1"/>
    <p:sldLayoutId id="2147484166" r:id="rId2"/>
    <p:sldLayoutId id="2147484167" r:id="rId3"/>
    <p:sldLayoutId id="2147484168" r:id="rId4"/>
    <p:sldLayoutId id="2147484169" r:id="rId5"/>
    <p:sldLayoutId id="2147484170" r:id="rId6"/>
    <p:sldLayoutId id="2147484171" r:id="rId7"/>
    <p:sldLayoutId id="2147484172" r:id="rId8"/>
    <p:sldLayoutId id="2147484173" r:id="rId9"/>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AozJ4AkgAMw" TargetMode="Externa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hyperlink" Target="http://www.youtube.com/watch?v=Wdroj6F3VlQ" TargetMode="Externa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3.xml"/><Relationship Id="rId5" Type="http://schemas.openxmlformats.org/officeDocument/2006/relationships/image" Target="../media/image6.png"/><Relationship Id="rId4" Type="http://schemas.openxmlformats.org/officeDocument/2006/relationships/image" Target="../media/image5.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type="body" sz="half" idx="2"/>
          </p:nvPr>
        </p:nvSpPr>
        <p:spPr>
          <a:xfrm>
            <a:off x="4860032" y="1523206"/>
            <a:ext cx="3445768" cy="3811588"/>
          </a:xfrm>
        </p:spPr>
        <p:txBody>
          <a:bodyPr>
            <a:normAutofit/>
          </a:bodyPr>
          <a:lstStyle/>
          <a:p>
            <a:r>
              <a:rPr lang="en-US" sz="3600" b="1" dirty="0">
                <a:solidFill>
                  <a:schemeClr val="bg1">
                    <a:lumMod val="65000"/>
                  </a:schemeClr>
                </a:solidFill>
              </a:rPr>
              <a:t>Managing Change, Creativity and Innovation, 5e</a:t>
            </a:r>
          </a:p>
          <a:p>
            <a:endParaRPr lang="en-US" sz="2000" dirty="0">
              <a:solidFill>
                <a:schemeClr val="bg1">
                  <a:lumMod val="65000"/>
                </a:schemeClr>
              </a:solidFill>
            </a:endParaRPr>
          </a:p>
          <a:p>
            <a:r>
              <a:rPr lang="en-US" sz="2000" dirty="0">
                <a:solidFill>
                  <a:schemeClr val="bg1">
                    <a:lumMod val="65000"/>
                  </a:schemeClr>
                </a:solidFill>
              </a:rPr>
              <a:t>© Patrick Dawson, Constantine </a:t>
            </a:r>
            <a:r>
              <a:rPr lang="en-US" sz="2000" dirty="0" err="1">
                <a:solidFill>
                  <a:schemeClr val="bg1">
                    <a:lumMod val="65000"/>
                  </a:schemeClr>
                </a:solidFill>
              </a:rPr>
              <a:t>Andriopoulos</a:t>
            </a:r>
            <a:r>
              <a:rPr lang="en-US" sz="2000" dirty="0">
                <a:solidFill>
                  <a:schemeClr val="bg1">
                    <a:lumMod val="65000"/>
                  </a:schemeClr>
                </a:solidFill>
              </a:rPr>
              <a:t>, Steven Pattinson</a:t>
            </a:r>
          </a:p>
        </p:txBody>
      </p:sp>
      <p:pic>
        <p:nvPicPr>
          <p:cNvPr id="6" name="Content Placeholder 5">
            <a:extLst>
              <a:ext uri="{FF2B5EF4-FFF2-40B4-BE49-F238E27FC236}">
                <a16:creationId xmlns:a16="http://schemas.microsoft.com/office/drawing/2014/main" id="{251A1210-9784-5A78-544F-41A25155B9B3}"/>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829244" y="992188"/>
            <a:ext cx="3743266" cy="4873625"/>
          </a:xfr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3900" y="2031504"/>
            <a:ext cx="7696200" cy="2794992"/>
          </a:xfrm>
        </p:spPr>
        <p:txBody>
          <a:bodyPr>
            <a:noAutofit/>
          </a:bodyPr>
          <a:lstStyle/>
          <a:p>
            <a:pPr>
              <a:lnSpc>
                <a:spcPct val="100000"/>
              </a:lnSpc>
            </a:pPr>
            <a:r>
              <a:rPr lang="en-US" sz="4400" dirty="0"/>
              <a:t>Chapter 7</a:t>
            </a:r>
            <a:br>
              <a:rPr lang="en-US" sz="4400" dirty="0"/>
            </a:br>
            <a:r>
              <a:rPr lang="en-US" sz="4400" dirty="0"/>
              <a:t> People and change: Power, politics, resistance and temporal frames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r>
              <a:rPr lang="en-AU" altLang="en-US" dirty="0"/>
              <a:t>Power: Robert Dahl</a:t>
            </a:r>
            <a:endParaRPr lang="en-GB" altLang="en-US" dirty="0"/>
          </a:p>
        </p:txBody>
      </p:sp>
      <p:sp>
        <p:nvSpPr>
          <p:cNvPr id="2" name="Content Placeholder 1"/>
          <p:cNvSpPr>
            <a:spLocks noGrp="1"/>
          </p:cNvSpPr>
          <p:nvPr>
            <p:ph idx="1"/>
          </p:nvPr>
        </p:nvSpPr>
        <p:spPr>
          <a:xfrm>
            <a:off x="612973" y="2060848"/>
            <a:ext cx="7886700" cy="4152952"/>
          </a:xfrm>
        </p:spPr>
        <p:txBody>
          <a:bodyPr/>
          <a:lstStyle/>
          <a:p>
            <a:r>
              <a:rPr lang="en-AU" altLang="en-US" dirty="0"/>
              <a:t>‘A has power over B to the extent that s/he can get B to do something that B would not otherwise do’ (Dahl, 1957: 203)</a:t>
            </a:r>
          </a:p>
          <a:p>
            <a:pPr lvl="1"/>
            <a:r>
              <a:rPr lang="en-AU" altLang="en-US" dirty="0"/>
              <a:t>It exists within the relationship between social actors (relational) rather than residing within the actors themselves</a:t>
            </a:r>
          </a:p>
          <a:p>
            <a:pPr lvl="1"/>
            <a:r>
              <a:rPr lang="en-AU" altLang="en-US" dirty="0"/>
              <a:t>The first face of power: that is, the exercise of power on critical issues</a:t>
            </a:r>
            <a:endParaRPr lang="en-US" dirty="0"/>
          </a:p>
        </p:txBody>
      </p:sp>
      <p:sp>
        <p:nvSpPr>
          <p:cNvPr id="6" name="Slide Number Placeholder 5"/>
          <p:cNvSpPr>
            <a:spLocks noGrp="1"/>
          </p:cNvSpPr>
          <p:nvPr>
            <p:ph type="sldNum" sz="quarter" idx="12"/>
          </p:nvPr>
        </p:nvSpPr>
        <p:spPr/>
        <p:txBody>
          <a:bodyPr/>
          <a:lstStyle/>
          <a:p>
            <a:fld id="{79F8CD52-80FE-4618-9517-F96BBC216274}" type="slidenum">
              <a:rPr lang="en-GB" altLang="en-US" smtClean="0"/>
              <a:pPr/>
              <a:t>3</a:t>
            </a:fld>
            <a:endParaRPr lang="en-GB" altLang="en-US"/>
          </a:p>
        </p:txBody>
      </p:sp>
    </p:spTree>
    <p:extLst>
      <p:ext uri="{BB962C8B-B14F-4D97-AF65-F5344CB8AC3E}">
        <p14:creationId xmlns:p14="http://schemas.microsoft.com/office/powerpoint/2010/main" val="17931471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Arrow 1"/>
          <p:cNvSpPr/>
          <p:nvPr/>
        </p:nvSpPr>
        <p:spPr>
          <a:xfrm>
            <a:off x="461434" y="600345"/>
            <a:ext cx="3030446" cy="5296948"/>
          </a:xfrm>
          <a:prstGeom prst="rightArrow">
            <a:avLst/>
          </a:prstGeom>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a:p>
        </p:txBody>
      </p:sp>
      <p:sp>
        <p:nvSpPr>
          <p:cNvPr id="3" name="Left Arrow 2"/>
          <p:cNvSpPr/>
          <p:nvPr/>
        </p:nvSpPr>
        <p:spPr>
          <a:xfrm>
            <a:off x="5076056" y="404665"/>
            <a:ext cx="3510194" cy="5488284"/>
          </a:xfrm>
          <a:prstGeom prst="leftArrow">
            <a:avLst/>
          </a:prstGeom>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a:p>
        </p:txBody>
      </p:sp>
      <p:sp>
        <p:nvSpPr>
          <p:cNvPr id="4" name="Oval 3"/>
          <p:cNvSpPr/>
          <p:nvPr/>
        </p:nvSpPr>
        <p:spPr>
          <a:xfrm>
            <a:off x="3517997" y="1818268"/>
            <a:ext cx="1534920" cy="2680128"/>
          </a:xfrm>
          <a:prstGeom prst="ellipse">
            <a:avLst/>
          </a:prstGeom>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a:p>
        </p:txBody>
      </p:sp>
      <p:sp>
        <p:nvSpPr>
          <p:cNvPr id="6149" name="TextBox 4"/>
          <p:cNvSpPr txBox="1">
            <a:spLocks noChangeArrowheads="1"/>
          </p:cNvSpPr>
          <p:nvPr/>
        </p:nvSpPr>
        <p:spPr bwMode="auto">
          <a:xfrm>
            <a:off x="442615" y="1909763"/>
            <a:ext cx="2689225" cy="2462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en-GB" altLang="en-US" sz="2200" i="1" u="sng" dirty="0">
                <a:latin typeface="Arial" panose="020B0604020202020204" pitchFamily="34" charset="0"/>
              </a:rPr>
              <a:t>Limit scope </a:t>
            </a:r>
            <a:r>
              <a:rPr lang="en-GB" altLang="en-US" sz="2200" dirty="0">
                <a:latin typeface="Arial" panose="020B0604020202020204" pitchFamily="34" charset="0"/>
              </a:rPr>
              <a:t>of political process by ensuring only issues considered are those comparatively innocuous to A</a:t>
            </a:r>
          </a:p>
        </p:txBody>
      </p:sp>
      <p:sp>
        <p:nvSpPr>
          <p:cNvPr id="6" name="TextBox 5"/>
          <p:cNvSpPr txBox="1"/>
          <p:nvPr/>
        </p:nvSpPr>
        <p:spPr>
          <a:xfrm>
            <a:off x="3721494" y="2363976"/>
            <a:ext cx="1282554" cy="1569660"/>
          </a:xfrm>
          <a:prstGeom prst="rect">
            <a:avLst/>
          </a:prstGeom>
          <a:noFill/>
        </p:spPr>
        <p:txBody>
          <a:bodyPr wrap="square">
            <a:spAutoFit/>
          </a:bodyPr>
          <a:lstStyle/>
          <a:p>
            <a:pPr>
              <a:defRPr/>
            </a:pPr>
            <a:r>
              <a:rPr lang="en-GB" sz="2400" dirty="0">
                <a:solidFill>
                  <a:schemeClr val="accent2">
                    <a:lumMod val="50000"/>
                  </a:schemeClr>
                </a:solidFill>
                <a:latin typeface="Arial" charset="0"/>
              </a:rPr>
              <a:t>The Second Face of Power</a:t>
            </a:r>
          </a:p>
        </p:txBody>
      </p:sp>
      <p:sp>
        <p:nvSpPr>
          <p:cNvPr id="6151" name="TextBox 6"/>
          <p:cNvSpPr txBox="1">
            <a:spLocks noChangeArrowheads="1"/>
          </p:cNvSpPr>
          <p:nvPr/>
        </p:nvSpPr>
        <p:spPr bwMode="auto">
          <a:xfrm>
            <a:off x="5930518" y="1830141"/>
            <a:ext cx="2736850" cy="2462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en-GB" altLang="en-US" sz="2200" dirty="0">
                <a:latin typeface="Arial" panose="020B0604020202020204" pitchFamily="34" charset="0"/>
              </a:rPr>
              <a:t>You have real power if you can </a:t>
            </a:r>
            <a:r>
              <a:rPr lang="en-GB" altLang="en-US" sz="2200" i="1" u="sng" dirty="0">
                <a:latin typeface="Arial" panose="020B0604020202020204" pitchFamily="34" charset="0"/>
              </a:rPr>
              <a:t>set the agenda</a:t>
            </a:r>
            <a:r>
              <a:rPr lang="en-GB" altLang="en-US" sz="2200" i="1" dirty="0">
                <a:latin typeface="Arial" panose="020B0604020202020204" pitchFamily="34" charset="0"/>
              </a:rPr>
              <a:t>, </a:t>
            </a:r>
            <a:r>
              <a:rPr lang="en-GB" altLang="en-US" sz="2200" dirty="0">
                <a:latin typeface="Arial" panose="020B0604020202020204" pitchFamily="34" charset="0"/>
              </a:rPr>
              <a:t>i.e., you can decide what will be argued about - dictating the situation</a:t>
            </a:r>
          </a:p>
        </p:txBody>
      </p:sp>
      <p:sp>
        <p:nvSpPr>
          <p:cNvPr id="5" name="TextBox 4"/>
          <p:cNvSpPr txBox="1"/>
          <p:nvPr/>
        </p:nvSpPr>
        <p:spPr>
          <a:xfrm>
            <a:off x="2809566" y="597917"/>
            <a:ext cx="2951782" cy="646331"/>
          </a:xfrm>
          <a:prstGeom prst="rect">
            <a:avLst/>
          </a:prstGeom>
          <a:noFill/>
        </p:spPr>
        <p:txBody>
          <a:bodyPr wrap="square" rtlCol="0">
            <a:spAutoFit/>
          </a:bodyPr>
          <a:lstStyle/>
          <a:p>
            <a:pPr algn="ctr"/>
            <a:r>
              <a:rPr lang="en-AU" dirty="0"/>
              <a:t>Restrictive face of power and non-decision making</a:t>
            </a:r>
          </a:p>
        </p:txBody>
      </p:sp>
      <p:sp>
        <p:nvSpPr>
          <p:cNvPr id="7" name="TextBox 6">
            <a:extLst>
              <a:ext uri="{FF2B5EF4-FFF2-40B4-BE49-F238E27FC236}">
                <a16:creationId xmlns:a16="http://schemas.microsoft.com/office/drawing/2014/main" id="{B0A20975-141D-4C98-8289-C7E2D43D466B}"/>
              </a:ext>
            </a:extLst>
          </p:cNvPr>
          <p:cNvSpPr txBox="1"/>
          <p:nvPr/>
        </p:nvSpPr>
        <p:spPr>
          <a:xfrm>
            <a:off x="2238535" y="5763280"/>
            <a:ext cx="4248472" cy="430887"/>
          </a:xfrm>
          <a:prstGeom prst="rect">
            <a:avLst/>
          </a:prstGeom>
          <a:noFill/>
        </p:spPr>
        <p:txBody>
          <a:bodyPr wrap="square" rtlCol="0">
            <a:spAutoFit/>
          </a:bodyPr>
          <a:lstStyle/>
          <a:p>
            <a:pPr algn="ctr"/>
            <a:r>
              <a:rPr lang="en-GB" sz="2200" dirty="0"/>
              <a:t>Bachrach and </a:t>
            </a:r>
            <a:r>
              <a:rPr lang="en-GB" sz="2200" dirty="0" err="1"/>
              <a:t>Baratz</a:t>
            </a:r>
            <a:r>
              <a:rPr lang="en-GB" sz="2200" dirty="0"/>
              <a:t>, 1962</a:t>
            </a:r>
          </a:p>
        </p:txBody>
      </p:sp>
      <p:sp>
        <p:nvSpPr>
          <p:cNvPr id="10" name="Slide Number Placeholder 9"/>
          <p:cNvSpPr>
            <a:spLocks noGrp="1"/>
          </p:cNvSpPr>
          <p:nvPr>
            <p:ph type="sldNum" sz="quarter" idx="12"/>
          </p:nvPr>
        </p:nvSpPr>
        <p:spPr/>
        <p:txBody>
          <a:bodyPr/>
          <a:lstStyle/>
          <a:p>
            <a:fld id="{903C0863-3029-4A5D-B076-08AB794A8C73}" type="slidenum">
              <a:rPr lang="en-GB" altLang="en-US" smtClean="0"/>
              <a:pPr/>
              <a:t>4</a:t>
            </a:fld>
            <a:endParaRPr lang="en-GB" altLang="en-US"/>
          </a:p>
        </p:txBody>
      </p:sp>
    </p:spTree>
    <p:extLst>
      <p:ext uri="{BB962C8B-B14F-4D97-AF65-F5344CB8AC3E}">
        <p14:creationId xmlns:p14="http://schemas.microsoft.com/office/powerpoint/2010/main" val="2692141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GB" altLang="en-US" dirty="0"/>
              <a:t>Stephen Lukes: Third face of power</a:t>
            </a:r>
          </a:p>
        </p:txBody>
      </p:sp>
      <p:sp>
        <p:nvSpPr>
          <p:cNvPr id="2" name="Content Placeholder 1"/>
          <p:cNvSpPr>
            <a:spLocks noGrp="1"/>
          </p:cNvSpPr>
          <p:nvPr>
            <p:ph idx="1"/>
          </p:nvPr>
        </p:nvSpPr>
        <p:spPr/>
        <p:txBody>
          <a:bodyPr/>
          <a:lstStyle/>
          <a:p>
            <a:r>
              <a:rPr lang="en-GB" altLang="en-US" b="1" dirty="0"/>
              <a:t>The third face:</a:t>
            </a:r>
            <a:r>
              <a:rPr lang="en-GB" altLang="en-US" dirty="0"/>
              <a:t> how power can manipulate others to do something they might not actually want to do by </a:t>
            </a:r>
            <a:r>
              <a:rPr lang="en-GB" altLang="en-US" i="1" dirty="0"/>
              <a:t>changing what they want</a:t>
            </a:r>
            <a:r>
              <a:rPr lang="en-GB" altLang="en-US" dirty="0"/>
              <a:t> – type of false consciousness – that is, they ‘voluntary’ act against their own real interests.</a:t>
            </a:r>
            <a:endParaRPr lang="en-US" dirty="0"/>
          </a:p>
        </p:txBody>
      </p:sp>
      <p:sp>
        <p:nvSpPr>
          <p:cNvPr id="6" name="Slide Number Placeholder 5"/>
          <p:cNvSpPr>
            <a:spLocks noGrp="1"/>
          </p:cNvSpPr>
          <p:nvPr>
            <p:ph type="sldNum" sz="quarter" idx="12"/>
          </p:nvPr>
        </p:nvSpPr>
        <p:spPr/>
        <p:txBody>
          <a:bodyPr/>
          <a:lstStyle/>
          <a:p>
            <a:fld id="{79F8CD52-80FE-4618-9517-F96BBC216274}" type="slidenum">
              <a:rPr lang="en-GB" altLang="en-US" smtClean="0"/>
              <a:pPr/>
              <a:t>5</a:t>
            </a:fld>
            <a:endParaRPr lang="en-GB" altLang="en-US"/>
          </a:p>
        </p:txBody>
      </p:sp>
    </p:spTree>
    <p:extLst>
      <p:ext uri="{BB962C8B-B14F-4D97-AF65-F5344CB8AC3E}">
        <p14:creationId xmlns:p14="http://schemas.microsoft.com/office/powerpoint/2010/main" val="3555138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GB" altLang="en-US" dirty="0"/>
              <a:t>Foucault: Fourth face of power</a:t>
            </a:r>
          </a:p>
        </p:txBody>
      </p:sp>
      <p:sp>
        <p:nvSpPr>
          <p:cNvPr id="2" name="Content Placeholder 1"/>
          <p:cNvSpPr>
            <a:spLocks noGrp="1"/>
          </p:cNvSpPr>
          <p:nvPr>
            <p:ph idx="1"/>
          </p:nvPr>
        </p:nvSpPr>
        <p:spPr/>
        <p:txBody>
          <a:bodyPr/>
          <a:lstStyle/>
          <a:p>
            <a:r>
              <a:rPr lang="en-US" altLang="en-US" dirty="0"/>
              <a:t>Power is omnipresent, co-extensive, everywhere – </a:t>
            </a:r>
            <a:r>
              <a:rPr lang="en-GB" altLang="en-US" dirty="0"/>
              <a:t>diffused and embodied in discourse and knowledge – it is neither an agency nor a structure.</a:t>
            </a:r>
          </a:p>
          <a:p>
            <a:r>
              <a:rPr lang="en-US" altLang="en-US" dirty="0"/>
              <a:t>‘Power and knowledge directly imply one another’ (Foucault, 1977: 27); that is, what counts as knowledge is ultimately an effect of power.</a:t>
            </a:r>
          </a:p>
          <a:p>
            <a:r>
              <a:rPr lang="en-GB" altLang="en-US" dirty="0"/>
              <a:t>Norms can be so embedded as to be beyond our perception – causing us to discipline ourselves without any wilful coercion from others.</a:t>
            </a:r>
            <a:endParaRPr lang="en-US" dirty="0"/>
          </a:p>
        </p:txBody>
      </p:sp>
      <p:sp>
        <p:nvSpPr>
          <p:cNvPr id="6" name="Slide Number Placeholder 5"/>
          <p:cNvSpPr>
            <a:spLocks noGrp="1"/>
          </p:cNvSpPr>
          <p:nvPr>
            <p:ph type="sldNum" sz="quarter" idx="12"/>
          </p:nvPr>
        </p:nvSpPr>
        <p:spPr/>
        <p:txBody>
          <a:bodyPr/>
          <a:lstStyle/>
          <a:p>
            <a:fld id="{79F8CD52-80FE-4618-9517-F96BBC216274}" type="slidenum">
              <a:rPr lang="en-GB" altLang="en-US" smtClean="0"/>
              <a:pPr/>
              <a:t>6</a:t>
            </a:fld>
            <a:endParaRPr lang="en-GB" altLang="en-US"/>
          </a:p>
        </p:txBody>
      </p:sp>
    </p:spTree>
    <p:extLst>
      <p:ext uri="{BB962C8B-B14F-4D97-AF65-F5344CB8AC3E}">
        <p14:creationId xmlns:p14="http://schemas.microsoft.com/office/powerpoint/2010/main" val="31069919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r>
              <a:rPr lang="en-AU" altLang="en-US" dirty="0"/>
              <a:t>French and Raven</a:t>
            </a:r>
            <a:endParaRPr lang="en-GB" altLang="en-US" dirty="0"/>
          </a:p>
        </p:txBody>
      </p:sp>
      <p:sp>
        <p:nvSpPr>
          <p:cNvPr id="2" name="Content Placeholder 1"/>
          <p:cNvSpPr>
            <a:spLocks noGrp="1"/>
          </p:cNvSpPr>
          <p:nvPr>
            <p:ph idx="1"/>
          </p:nvPr>
        </p:nvSpPr>
        <p:spPr/>
        <p:txBody>
          <a:bodyPr>
            <a:normAutofit fontScale="92500"/>
          </a:bodyPr>
          <a:lstStyle/>
          <a:p>
            <a:r>
              <a:rPr lang="en-AU" altLang="en-US" dirty="0"/>
              <a:t>French, J., &amp; Raven, B. (1993). The basis of social power. In M. </a:t>
            </a:r>
            <a:r>
              <a:rPr lang="en-AU" altLang="en-US" dirty="0" err="1"/>
              <a:t>Metteson</a:t>
            </a:r>
            <a:r>
              <a:rPr lang="en-AU" altLang="en-US" dirty="0"/>
              <a:t> &amp; J. Ivancevich (Eds.), </a:t>
            </a:r>
            <a:r>
              <a:rPr lang="en-AU" altLang="en-US" i="1" dirty="0"/>
              <a:t>Management and organizational </a:t>
            </a:r>
            <a:r>
              <a:rPr lang="en-AU" altLang="en-US" i="1" dirty="0" err="1"/>
              <a:t>behavior</a:t>
            </a:r>
            <a:r>
              <a:rPr lang="en-AU" altLang="en-US" i="1" dirty="0"/>
              <a:t> classics</a:t>
            </a:r>
            <a:r>
              <a:rPr lang="en-AU" altLang="en-US" dirty="0"/>
              <a:t> (5th ed.). Boston, M.A.: Irwin.</a:t>
            </a:r>
          </a:p>
          <a:p>
            <a:pPr lvl="1"/>
            <a:r>
              <a:rPr lang="en-AU" altLang="en-US" b="1" dirty="0"/>
              <a:t>Expert power:</a:t>
            </a:r>
            <a:r>
              <a:rPr lang="en-AU" altLang="en-US" dirty="0"/>
              <a:t> knowledge and expertise </a:t>
            </a:r>
          </a:p>
          <a:p>
            <a:pPr lvl="1"/>
            <a:r>
              <a:rPr lang="en-AU" altLang="en-US" b="1" dirty="0"/>
              <a:t>Referent power:</a:t>
            </a:r>
            <a:r>
              <a:rPr lang="en-AU" altLang="en-US" dirty="0"/>
              <a:t> identification (e.g. admire someone, look up to them)</a:t>
            </a:r>
          </a:p>
          <a:p>
            <a:pPr lvl="1"/>
            <a:r>
              <a:rPr lang="en-AU" altLang="en-US" b="1" dirty="0"/>
              <a:t>Legitimate power:</a:t>
            </a:r>
            <a:r>
              <a:rPr lang="en-AU" altLang="en-US" dirty="0"/>
              <a:t> acceptance of right (e.g. I should do what my boss asks, norms, culture)</a:t>
            </a:r>
          </a:p>
          <a:p>
            <a:pPr lvl="1"/>
            <a:r>
              <a:rPr lang="en-AU" altLang="en-US" b="1" dirty="0"/>
              <a:t>Reward Power:</a:t>
            </a:r>
            <a:r>
              <a:rPr lang="en-AU" altLang="en-US" dirty="0"/>
              <a:t> positive incentive to comply (e.g. a raise in pay, a promotion or special work privileges)</a:t>
            </a:r>
          </a:p>
          <a:p>
            <a:pPr lvl="1"/>
            <a:r>
              <a:rPr lang="en-AU" altLang="en-US" b="1" dirty="0"/>
              <a:t>Coercive power:</a:t>
            </a:r>
            <a:r>
              <a:rPr lang="en-AU" altLang="en-US" dirty="0"/>
              <a:t> threats (e.g. demotion, termination or undesirable work assignments)</a:t>
            </a:r>
            <a:endParaRPr lang="en-US" dirty="0"/>
          </a:p>
        </p:txBody>
      </p:sp>
      <p:sp>
        <p:nvSpPr>
          <p:cNvPr id="6" name="Slide Number Placeholder 5"/>
          <p:cNvSpPr>
            <a:spLocks noGrp="1"/>
          </p:cNvSpPr>
          <p:nvPr>
            <p:ph type="sldNum" sz="quarter" idx="12"/>
          </p:nvPr>
        </p:nvSpPr>
        <p:spPr/>
        <p:txBody>
          <a:bodyPr/>
          <a:lstStyle/>
          <a:p>
            <a:fld id="{79F8CD52-80FE-4618-9517-F96BBC216274}" type="slidenum">
              <a:rPr lang="en-GB" altLang="en-US" smtClean="0"/>
              <a:pPr/>
              <a:t>7</a:t>
            </a:fld>
            <a:endParaRPr lang="en-GB" altLang="en-US"/>
          </a:p>
        </p:txBody>
      </p:sp>
    </p:spTree>
    <p:extLst>
      <p:ext uri="{BB962C8B-B14F-4D97-AF65-F5344CB8AC3E}">
        <p14:creationId xmlns:p14="http://schemas.microsoft.com/office/powerpoint/2010/main" val="20020126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r>
              <a:rPr lang="en-AU" altLang="en-US" dirty="0"/>
              <a:t>Sources and consequences</a:t>
            </a:r>
            <a:endParaRPr lang="en-GB" altLang="en-US" dirty="0"/>
          </a:p>
        </p:txBody>
      </p:sp>
      <p:sp>
        <p:nvSpPr>
          <p:cNvPr id="3" name="Content Placeholder 2"/>
          <p:cNvSpPr>
            <a:spLocks noGrp="1"/>
          </p:cNvSpPr>
          <p:nvPr>
            <p:ph idx="1"/>
          </p:nvPr>
        </p:nvSpPr>
        <p:spPr>
          <a:xfrm>
            <a:off x="628650" y="1900856"/>
            <a:ext cx="7886700" cy="4152952"/>
          </a:xfrm>
        </p:spPr>
        <p:txBody>
          <a:bodyPr/>
          <a:lstStyle/>
          <a:p>
            <a:pPr marL="0" indent="0">
              <a:buNone/>
            </a:pPr>
            <a:r>
              <a:rPr lang="en-AU" dirty="0"/>
              <a:t>Sources of Power		Consequences of Power</a:t>
            </a:r>
            <a:endParaRPr lang="en-GB" dirty="0"/>
          </a:p>
        </p:txBody>
      </p:sp>
      <p:sp>
        <p:nvSpPr>
          <p:cNvPr id="22" name="Slide Number Placeholder 21"/>
          <p:cNvSpPr>
            <a:spLocks noGrp="1"/>
          </p:cNvSpPr>
          <p:nvPr>
            <p:ph type="sldNum" sz="quarter" idx="12"/>
          </p:nvPr>
        </p:nvSpPr>
        <p:spPr/>
        <p:txBody>
          <a:bodyPr/>
          <a:lstStyle/>
          <a:p>
            <a:fld id="{79F8CD52-80FE-4618-9517-F96BBC216274}" type="slidenum">
              <a:rPr lang="en-GB" altLang="en-US" smtClean="0"/>
              <a:pPr/>
              <a:t>8</a:t>
            </a:fld>
            <a:endParaRPr lang="en-GB" altLang="en-US"/>
          </a:p>
        </p:txBody>
      </p:sp>
      <p:sp>
        <p:nvSpPr>
          <p:cNvPr id="5" name="TextBox 4"/>
          <p:cNvSpPr txBox="1"/>
          <p:nvPr/>
        </p:nvSpPr>
        <p:spPr>
          <a:xfrm>
            <a:off x="722313" y="3068638"/>
            <a:ext cx="2243137" cy="461962"/>
          </a:xfrm>
          <a:prstGeom prst="rect">
            <a:avLst/>
          </a:prstGeom>
          <a:ln/>
        </p:spPr>
        <p:style>
          <a:lnRef idx="3">
            <a:schemeClr val="lt1"/>
          </a:lnRef>
          <a:fillRef idx="1">
            <a:schemeClr val="accent1"/>
          </a:fillRef>
          <a:effectRef idx="1">
            <a:schemeClr val="accent1"/>
          </a:effectRef>
          <a:fontRef idx="minor">
            <a:schemeClr val="lt1"/>
          </a:fontRef>
        </p:style>
        <p:txBody>
          <a:bodyPr>
            <a:spAutoFit/>
          </a:bodyPr>
          <a:lstStyle/>
          <a:p>
            <a:pPr>
              <a:defRPr/>
            </a:pPr>
            <a:r>
              <a:rPr lang="en-AU" sz="2400" dirty="0"/>
              <a:t>Referent Power</a:t>
            </a:r>
            <a:endParaRPr lang="en-GB" sz="2400" dirty="0"/>
          </a:p>
        </p:txBody>
      </p:sp>
      <p:sp>
        <p:nvSpPr>
          <p:cNvPr id="6" name="TextBox 5"/>
          <p:cNvSpPr txBox="1"/>
          <p:nvPr/>
        </p:nvSpPr>
        <p:spPr>
          <a:xfrm>
            <a:off x="771525" y="2349500"/>
            <a:ext cx="2200275" cy="460375"/>
          </a:xfrm>
          <a:prstGeom prst="rect">
            <a:avLst/>
          </a:prstGeom>
          <a:ln/>
        </p:spPr>
        <p:style>
          <a:lnRef idx="3">
            <a:schemeClr val="lt1"/>
          </a:lnRef>
          <a:fillRef idx="1">
            <a:schemeClr val="accent1"/>
          </a:fillRef>
          <a:effectRef idx="1">
            <a:schemeClr val="accent1"/>
          </a:effectRef>
          <a:fontRef idx="minor">
            <a:schemeClr val="lt1"/>
          </a:fontRef>
        </p:style>
        <p:txBody>
          <a:bodyPr>
            <a:spAutoFit/>
          </a:bodyPr>
          <a:lstStyle/>
          <a:p>
            <a:pPr>
              <a:defRPr/>
            </a:pPr>
            <a:r>
              <a:rPr lang="en-AU" sz="2400" dirty="0"/>
              <a:t>Expert Power</a:t>
            </a:r>
            <a:endParaRPr lang="en-GB" sz="2400" dirty="0"/>
          </a:p>
        </p:txBody>
      </p:sp>
      <p:sp>
        <p:nvSpPr>
          <p:cNvPr id="7" name="TextBox 6"/>
          <p:cNvSpPr txBox="1"/>
          <p:nvPr/>
        </p:nvSpPr>
        <p:spPr>
          <a:xfrm>
            <a:off x="744538" y="3716338"/>
            <a:ext cx="2243137" cy="831850"/>
          </a:xfrm>
          <a:prstGeom prst="rect">
            <a:avLst/>
          </a:prstGeom>
          <a:ln/>
        </p:spPr>
        <p:style>
          <a:lnRef idx="3">
            <a:schemeClr val="lt1"/>
          </a:lnRef>
          <a:fillRef idx="1">
            <a:schemeClr val="accent1"/>
          </a:fillRef>
          <a:effectRef idx="1">
            <a:schemeClr val="accent1"/>
          </a:effectRef>
          <a:fontRef idx="minor">
            <a:schemeClr val="lt1"/>
          </a:fontRef>
        </p:style>
        <p:txBody>
          <a:bodyPr>
            <a:spAutoFit/>
          </a:bodyPr>
          <a:lstStyle/>
          <a:p>
            <a:pPr>
              <a:defRPr/>
            </a:pPr>
            <a:r>
              <a:rPr lang="en-AU" sz="2400" dirty="0"/>
              <a:t>Legitimate Power</a:t>
            </a:r>
            <a:endParaRPr lang="en-GB" sz="2400" dirty="0"/>
          </a:p>
        </p:txBody>
      </p:sp>
      <p:sp>
        <p:nvSpPr>
          <p:cNvPr id="8" name="TextBox 7"/>
          <p:cNvSpPr txBox="1"/>
          <p:nvPr/>
        </p:nvSpPr>
        <p:spPr>
          <a:xfrm>
            <a:off x="781050" y="4838700"/>
            <a:ext cx="2206625" cy="461963"/>
          </a:xfrm>
          <a:prstGeom prst="rect">
            <a:avLst/>
          </a:prstGeom>
          <a:ln/>
        </p:spPr>
        <p:style>
          <a:lnRef idx="3">
            <a:schemeClr val="lt1"/>
          </a:lnRef>
          <a:fillRef idx="1">
            <a:schemeClr val="accent1"/>
          </a:fillRef>
          <a:effectRef idx="1">
            <a:schemeClr val="accent1"/>
          </a:effectRef>
          <a:fontRef idx="minor">
            <a:schemeClr val="lt1"/>
          </a:fontRef>
        </p:style>
        <p:txBody>
          <a:bodyPr>
            <a:spAutoFit/>
          </a:bodyPr>
          <a:lstStyle/>
          <a:p>
            <a:pPr>
              <a:defRPr/>
            </a:pPr>
            <a:r>
              <a:rPr lang="en-AU" sz="2400" dirty="0"/>
              <a:t>Reward Power</a:t>
            </a:r>
            <a:endParaRPr lang="en-GB" sz="2400" dirty="0"/>
          </a:p>
        </p:txBody>
      </p:sp>
      <p:sp>
        <p:nvSpPr>
          <p:cNvPr id="9" name="TextBox 8"/>
          <p:cNvSpPr txBox="1"/>
          <p:nvPr/>
        </p:nvSpPr>
        <p:spPr>
          <a:xfrm>
            <a:off x="735013" y="5610225"/>
            <a:ext cx="2252662" cy="461963"/>
          </a:xfrm>
          <a:prstGeom prst="rect">
            <a:avLst/>
          </a:prstGeom>
          <a:ln/>
        </p:spPr>
        <p:style>
          <a:lnRef idx="3">
            <a:schemeClr val="lt1"/>
          </a:lnRef>
          <a:fillRef idx="1">
            <a:schemeClr val="accent1"/>
          </a:fillRef>
          <a:effectRef idx="1">
            <a:schemeClr val="accent1"/>
          </a:effectRef>
          <a:fontRef idx="minor">
            <a:schemeClr val="lt1"/>
          </a:fontRef>
        </p:style>
        <p:txBody>
          <a:bodyPr>
            <a:spAutoFit/>
          </a:bodyPr>
          <a:lstStyle/>
          <a:p>
            <a:pPr>
              <a:defRPr/>
            </a:pPr>
            <a:r>
              <a:rPr lang="en-AU" sz="2400" dirty="0"/>
              <a:t>Coercive Power</a:t>
            </a:r>
            <a:endParaRPr lang="en-GB" sz="2400" dirty="0"/>
          </a:p>
        </p:txBody>
      </p:sp>
      <p:sp>
        <p:nvSpPr>
          <p:cNvPr id="10" name="TextBox 9"/>
          <p:cNvSpPr txBox="1"/>
          <p:nvPr/>
        </p:nvSpPr>
        <p:spPr>
          <a:xfrm>
            <a:off x="4567238" y="2719388"/>
            <a:ext cx="2520950" cy="585787"/>
          </a:xfrm>
          <a:prstGeom prst="rect">
            <a:avLst/>
          </a:prstGeom>
        </p:spPr>
        <p:style>
          <a:lnRef idx="3">
            <a:schemeClr val="lt1"/>
          </a:lnRef>
          <a:fillRef idx="1">
            <a:schemeClr val="accent6"/>
          </a:fillRef>
          <a:effectRef idx="1">
            <a:schemeClr val="accent6"/>
          </a:effectRef>
          <a:fontRef idx="minor">
            <a:schemeClr val="lt1"/>
          </a:fontRef>
        </p:style>
        <p:txBody>
          <a:bodyPr>
            <a:spAutoFit/>
          </a:bodyPr>
          <a:lstStyle/>
          <a:p>
            <a:pPr>
              <a:defRPr/>
            </a:pPr>
            <a:r>
              <a:rPr lang="en-AU" sz="3200" dirty="0"/>
              <a:t>Commitment</a:t>
            </a:r>
            <a:endParaRPr lang="en-GB" sz="3200" dirty="0"/>
          </a:p>
        </p:txBody>
      </p:sp>
      <p:sp>
        <p:nvSpPr>
          <p:cNvPr id="12" name="TextBox 11"/>
          <p:cNvSpPr txBox="1"/>
          <p:nvPr/>
        </p:nvSpPr>
        <p:spPr>
          <a:xfrm>
            <a:off x="4579938" y="4256088"/>
            <a:ext cx="2520950" cy="584200"/>
          </a:xfrm>
          <a:prstGeom prst="rect">
            <a:avLst/>
          </a:prstGeom>
        </p:spPr>
        <p:style>
          <a:lnRef idx="3">
            <a:schemeClr val="lt1"/>
          </a:lnRef>
          <a:fillRef idx="1">
            <a:schemeClr val="accent6"/>
          </a:fillRef>
          <a:effectRef idx="1">
            <a:schemeClr val="accent6"/>
          </a:effectRef>
          <a:fontRef idx="minor">
            <a:schemeClr val="lt1"/>
          </a:fontRef>
        </p:style>
        <p:txBody>
          <a:bodyPr>
            <a:spAutoFit/>
          </a:bodyPr>
          <a:lstStyle/>
          <a:p>
            <a:pPr>
              <a:defRPr/>
            </a:pPr>
            <a:r>
              <a:rPr lang="en-AU" sz="3200" dirty="0"/>
              <a:t>Compliance</a:t>
            </a:r>
            <a:endParaRPr lang="en-GB" sz="3200" dirty="0"/>
          </a:p>
        </p:txBody>
      </p:sp>
      <p:sp>
        <p:nvSpPr>
          <p:cNvPr id="13" name="TextBox 12"/>
          <p:cNvSpPr txBox="1"/>
          <p:nvPr/>
        </p:nvSpPr>
        <p:spPr>
          <a:xfrm>
            <a:off x="4579938" y="5548313"/>
            <a:ext cx="2520950" cy="585787"/>
          </a:xfrm>
          <a:prstGeom prst="rect">
            <a:avLst/>
          </a:prstGeom>
        </p:spPr>
        <p:style>
          <a:lnRef idx="3">
            <a:schemeClr val="lt1"/>
          </a:lnRef>
          <a:fillRef idx="1">
            <a:schemeClr val="accent6"/>
          </a:fillRef>
          <a:effectRef idx="1">
            <a:schemeClr val="accent6"/>
          </a:effectRef>
          <a:fontRef idx="minor">
            <a:schemeClr val="lt1"/>
          </a:fontRef>
        </p:style>
        <p:txBody>
          <a:bodyPr>
            <a:spAutoFit/>
          </a:bodyPr>
          <a:lstStyle/>
          <a:p>
            <a:pPr>
              <a:defRPr/>
            </a:pPr>
            <a:r>
              <a:rPr lang="en-AU" sz="3200" dirty="0"/>
              <a:t>Resistance</a:t>
            </a:r>
            <a:endParaRPr lang="en-GB" sz="3200" dirty="0"/>
          </a:p>
        </p:txBody>
      </p:sp>
      <p:cxnSp>
        <p:nvCxnSpPr>
          <p:cNvPr id="15" name="Straight Arrow Connector 14"/>
          <p:cNvCxnSpPr/>
          <p:nvPr/>
        </p:nvCxnSpPr>
        <p:spPr>
          <a:xfrm>
            <a:off x="3059113" y="2579688"/>
            <a:ext cx="1508125" cy="48895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7" name="Straight Arrow Connector 16"/>
          <p:cNvCxnSpPr/>
          <p:nvPr/>
        </p:nvCxnSpPr>
        <p:spPr>
          <a:xfrm flipV="1">
            <a:off x="3059113" y="3213100"/>
            <a:ext cx="1441450" cy="21590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9" name="Straight Arrow Connector 18"/>
          <p:cNvCxnSpPr/>
          <p:nvPr/>
        </p:nvCxnSpPr>
        <p:spPr>
          <a:xfrm>
            <a:off x="3059113" y="4043363"/>
            <a:ext cx="1508125" cy="504825"/>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21" name="Straight Arrow Connector 20"/>
          <p:cNvCxnSpPr/>
          <p:nvPr/>
        </p:nvCxnSpPr>
        <p:spPr>
          <a:xfrm flipV="1">
            <a:off x="3059113" y="4724400"/>
            <a:ext cx="1441450" cy="344488"/>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23" name="Straight Arrow Connector 22"/>
          <p:cNvCxnSpPr/>
          <p:nvPr/>
        </p:nvCxnSpPr>
        <p:spPr>
          <a:xfrm>
            <a:off x="3059113" y="5949950"/>
            <a:ext cx="1441450" cy="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905465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AU" altLang="en-US" dirty="0"/>
              <a:t>Power and organizations</a:t>
            </a:r>
            <a:endParaRPr lang="en-GB" altLang="en-US" dirty="0"/>
          </a:p>
        </p:txBody>
      </p:sp>
      <p:sp>
        <p:nvSpPr>
          <p:cNvPr id="2" name="Content Placeholder 1"/>
          <p:cNvSpPr>
            <a:spLocks noGrp="1"/>
          </p:cNvSpPr>
          <p:nvPr>
            <p:ph idx="1"/>
          </p:nvPr>
        </p:nvSpPr>
        <p:spPr/>
        <p:txBody>
          <a:bodyPr/>
          <a:lstStyle/>
          <a:p>
            <a:r>
              <a:rPr lang="en-AU" altLang="en-US" dirty="0"/>
              <a:t>Prisons dominated by coercive power</a:t>
            </a:r>
          </a:p>
          <a:p>
            <a:r>
              <a:rPr lang="en-AU" altLang="en-US" dirty="0"/>
              <a:t>Churches, gangs associated with normative forms of power (legitimate, referent)</a:t>
            </a:r>
          </a:p>
          <a:p>
            <a:r>
              <a:rPr lang="en-AU" altLang="en-US" dirty="0"/>
              <a:t>Universities link with expert-based power</a:t>
            </a:r>
          </a:p>
          <a:p>
            <a:r>
              <a:rPr lang="en-AU" altLang="en-US" dirty="0"/>
              <a:t>Commercial business organizations with remunerative rewards</a:t>
            </a:r>
          </a:p>
          <a:p>
            <a:pPr lvl="1"/>
            <a:r>
              <a:rPr lang="en-AU" altLang="en-US" dirty="0"/>
              <a:t>In all these, authority is a major source of power and is associated with hierarchy (structures).</a:t>
            </a:r>
            <a:endParaRPr lang="en-US" dirty="0"/>
          </a:p>
        </p:txBody>
      </p:sp>
      <p:sp>
        <p:nvSpPr>
          <p:cNvPr id="6" name="Slide Number Placeholder 5"/>
          <p:cNvSpPr>
            <a:spLocks noGrp="1"/>
          </p:cNvSpPr>
          <p:nvPr>
            <p:ph type="sldNum" sz="quarter" idx="12"/>
          </p:nvPr>
        </p:nvSpPr>
        <p:spPr/>
        <p:txBody>
          <a:bodyPr/>
          <a:lstStyle/>
          <a:p>
            <a:fld id="{79F8CD52-80FE-4618-9517-F96BBC216274}" type="slidenum">
              <a:rPr lang="en-GB" altLang="en-US" smtClean="0"/>
              <a:pPr/>
              <a:t>9</a:t>
            </a:fld>
            <a:endParaRPr lang="en-GB" altLang="en-US"/>
          </a:p>
        </p:txBody>
      </p:sp>
    </p:spTree>
    <p:extLst>
      <p:ext uri="{BB962C8B-B14F-4D97-AF65-F5344CB8AC3E}">
        <p14:creationId xmlns:p14="http://schemas.microsoft.com/office/powerpoint/2010/main" val="39736505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r>
              <a:rPr lang="en-AU" altLang="en-US" dirty="0"/>
              <a:t>How to develop power in organizations</a:t>
            </a:r>
            <a:endParaRPr lang="en-GB" altLang="en-US" dirty="0"/>
          </a:p>
        </p:txBody>
      </p:sp>
      <p:sp>
        <p:nvSpPr>
          <p:cNvPr id="2" name="Content Placeholder 1"/>
          <p:cNvSpPr>
            <a:spLocks noGrp="1"/>
          </p:cNvSpPr>
          <p:nvPr>
            <p:ph idx="1"/>
          </p:nvPr>
        </p:nvSpPr>
        <p:spPr/>
        <p:txBody>
          <a:bodyPr/>
          <a:lstStyle/>
          <a:p>
            <a:r>
              <a:rPr lang="en-AU" altLang="en-US" dirty="0"/>
              <a:t>Develop power by:</a:t>
            </a:r>
          </a:p>
          <a:p>
            <a:pPr lvl="1"/>
            <a:r>
              <a:rPr lang="en-AU" altLang="en-US" dirty="0"/>
              <a:t>Creating dependence in others (e.g. develop non-substitutable skills, work in critical areas)</a:t>
            </a:r>
          </a:p>
          <a:p>
            <a:pPr lvl="1"/>
            <a:r>
              <a:rPr lang="en-AU" altLang="en-US" dirty="0"/>
              <a:t>Coping with uncertainty on behalf of others</a:t>
            </a:r>
          </a:p>
          <a:p>
            <a:pPr lvl="1"/>
            <a:r>
              <a:rPr lang="en-AU" altLang="en-US" dirty="0"/>
              <a:t>Developing personal networks</a:t>
            </a:r>
          </a:p>
          <a:p>
            <a:pPr lvl="1"/>
            <a:r>
              <a:rPr lang="en-AU" altLang="en-US" dirty="0"/>
              <a:t>Constantly augmenting expertise</a:t>
            </a:r>
            <a:endParaRPr lang="en-US" dirty="0"/>
          </a:p>
        </p:txBody>
      </p:sp>
      <p:sp>
        <p:nvSpPr>
          <p:cNvPr id="6" name="Slide Number Placeholder 5"/>
          <p:cNvSpPr>
            <a:spLocks noGrp="1"/>
          </p:cNvSpPr>
          <p:nvPr>
            <p:ph type="sldNum" sz="quarter" idx="12"/>
          </p:nvPr>
        </p:nvSpPr>
        <p:spPr/>
        <p:txBody>
          <a:bodyPr/>
          <a:lstStyle/>
          <a:p>
            <a:fld id="{79F8CD52-80FE-4618-9517-F96BBC216274}" type="slidenum">
              <a:rPr lang="en-GB" altLang="en-US" smtClean="0"/>
              <a:pPr/>
              <a:t>10</a:t>
            </a:fld>
            <a:endParaRPr lang="en-GB" altLang="en-US"/>
          </a:p>
        </p:txBody>
      </p:sp>
    </p:spTree>
    <p:extLst>
      <p:ext uri="{BB962C8B-B14F-4D97-AF65-F5344CB8AC3E}">
        <p14:creationId xmlns:p14="http://schemas.microsoft.com/office/powerpoint/2010/main" val="34573727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AU" altLang="en-US" dirty="0"/>
              <a:t>Using power within organizations</a:t>
            </a:r>
            <a:endParaRPr lang="en-GB" altLang="en-US" dirty="0"/>
          </a:p>
        </p:txBody>
      </p:sp>
      <p:sp>
        <p:nvSpPr>
          <p:cNvPr id="2" name="Content Placeholder 1"/>
          <p:cNvSpPr>
            <a:spLocks noGrp="1"/>
          </p:cNvSpPr>
          <p:nvPr>
            <p:ph idx="1"/>
          </p:nvPr>
        </p:nvSpPr>
        <p:spPr/>
        <p:txBody>
          <a:bodyPr/>
          <a:lstStyle/>
          <a:p>
            <a:r>
              <a:rPr lang="en-AU" altLang="en-US" dirty="0"/>
              <a:t>Use power to:</a:t>
            </a:r>
          </a:p>
          <a:p>
            <a:pPr lvl="1"/>
            <a:r>
              <a:rPr lang="en-AU" altLang="en-US" dirty="0"/>
              <a:t>Control information flows to others</a:t>
            </a:r>
          </a:p>
          <a:p>
            <a:pPr lvl="1"/>
            <a:r>
              <a:rPr lang="en-AU" altLang="en-US" dirty="0"/>
              <a:t>Control agendas (e.g. issue exclusion, ordering)</a:t>
            </a:r>
          </a:p>
          <a:p>
            <a:pPr lvl="1"/>
            <a:r>
              <a:rPr lang="en-AU" altLang="en-US" dirty="0"/>
              <a:t>Control decision-making criteria (e.g. those that favour own interests)</a:t>
            </a:r>
          </a:p>
          <a:p>
            <a:pPr lvl="1"/>
            <a:r>
              <a:rPr lang="en-AU" altLang="en-US" dirty="0"/>
              <a:t>Build networks and coalitions (e.g. external alliances with key suppliers/customers; internally promote loyal subordinates)</a:t>
            </a:r>
            <a:endParaRPr lang="en-US" dirty="0"/>
          </a:p>
        </p:txBody>
      </p:sp>
      <p:sp>
        <p:nvSpPr>
          <p:cNvPr id="6" name="Slide Number Placeholder 5"/>
          <p:cNvSpPr>
            <a:spLocks noGrp="1"/>
          </p:cNvSpPr>
          <p:nvPr>
            <p:ph type="sldNum" sz="quarter" idx="12"/>
          </p:nvPr>
        </p:nvSpPr>
        <p:spPr/>
        <p:txBody>
          <a:bodyPr/>
          <a:lstStyle/>
          <a:p>
            <a:fld id="{79F8CD52-80FE-4618-9517-F96BBC216274}" type="slidenum">
              <a:rPr lang="en-GB" altLang="en-US" smtClean="0"/>
              <a:pPr/>
              <a:t>11</a:t>
            </a:fld>
            <a:endParaRPr lang="en-GB" altLang="en-US"/>
          </a:p>
        </p:txBody>
      </p:sp>
    </p:spTree>
    <p:extLst>
      <p:ext uri="{BB962C8B-B14F-4D97-AF65-F5344CB8AC3E}">
        <p14:creationId xmlns:p14="http://schemas.microsoft.com/office/powerpoint/2010/main" val="33475037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1151620" y="2766219"/>
            <a:ext cx="6840760" cy="1325563"/>
          </a:xfrm>
        </p:spPr>
        <p:txBody>
          <a:bodyPr/>
          <a:lstStyle/>
          <a:p>
            <a:r>
              <a:rPr lang="en-AU" altLang="en-US" dirty="0"/>
              <a:t>Power crystallizes into authority structures and is legitimized</a:t>
            </a:r>
            <a:endParaRPr lang="en-GB" altLang="en-US" dirty="0"/>
          </a:p>
        </p:txBody>
      </p:sp>
      <p:sp>
        <p:nvSpPr>
          <p:cNvPr id="5" name="Slide Number Placeholder 4"/>
          <p:cNvSpPr>
            <a:spLocks noGrp="1"/>
          </p:cNvSpPr>
          <p:nvPr>
            <p:ph type="sldNum" sz="quarter" idx="12"/>
          </p:nvPr>
        </p:nvSpPr>
        <p:spPr/>
        <p:txBody>
          <a:bodyPr/>
          <a:lstStyle/>
          <a:p>
            <a:fld id="{79F8CD52-80FE-4618-9517-F96BBC216274}" type="slidenum">
              <a:rPr lang="en-GB" altLang="en-US" smtClean="0"/>
              <a:pPr/>
              <a:t>12</a:t>
            </a:fld>
            <a:endParaRPr lang="en-GB" altLang="en-US"/>
          </a:p>
        </p:txBody>
      </p:sp>
    </p:spTree>
    <p:extLst>
      <p:ext uri="{BB962C8B-B14F-4D97-AF65-F5344CB8AC3E}">
        <p14:creationId xmlns:p14="http://schemas.microsoft.com/office/powerpoint/2010/main" val="4462018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AU" altLang="en-US" dirty="0"/>
              <a:t>Authority and power</a:t>
            </a:r>
            <a:endParaRPr lang="en-GB" altLang="en-US" dirty="0"/>
          </a:p>
        </p:txBody>
      </p:sp>
      <p:sp>
        <p:nvSpPr>
          <p:cNvPr id="2" name="Content Placeholder 1"/>
          <p:cNvSpPr>
            <a:spLocks noGrp="1"/>
          </p:cNvSpPr>
          <p:nvPr>
            <p:ph idx="1"/>
          </p:nvPr>
        </p:nvSpPr>
        <p:spPr/>
        <p:txBody>
          <a:bodyPr/>
          <a:lstStyle/>
          <a:p>
            <a:r>
              <a:rPr lang="en-AU" altLang="en-US" dirty="0"/>
              <a:t>Most forms of power are multidirectional but not authority; they tend to be directed downwards.</a:t>
            </a:r>
          </a:p>
          <a:p>
            <a:r>
              <a:rPr lang="en-AU" altLang="en-US" dirty="0"/>
              <a:t>Authoritative power relations are maintained through mutual recognition (i.e. if a break in trust occurs conflict ensues). </a:t>
            </a:r>
          </a:p>
          <a:p>
            <a:r>
              <a:rPr lang="en-AU" altLang="en-US" dirty="0"/>
              <a:t>Symbols (office, reserved parking) can help establish and maintain perceptions of power relations.</a:t>
            </a:r>
            <a:endParaRPr lang="en-US" dirty="0"/>
          </a:p>
        </p:txBody>
      </p:sp>
      <p:sp>
        <p:nvSpPr>
          <p:cNvPr id="6" name="Slide Number Placeholder 5"/>
          <p:cNvSpPr>
            <a:spLocks noGrp="1"/>
          </p:cNvSpPr>
          <p:nvPr>
            <p:ph type="sldNum" sz="quarter" idx="12"/>
          </p:nvPr>
        </p:nvSpPr>
        <p:spPr/>
        <p:txBody>
          <a:bodyPr/>
          <a:lstStyle/>
          <a:p>
            <a:fld id="{79F8CD52-80FE-4618-9517-F96BBC216274}" type="slidenum">
              <a:rPr lang="en-GB" altLang="en-US" smtClean="0"/>
              <a:pPr/>
              <a:t>13</a:t>
            </a:fld>
            <a:endParaRPr lang="en-GB" altLang="en-US"/>
          </a:p>
        </p:txBody>
      </p:sp>
    </p:spTree>
    <p:extLst>
      <p:ext uri="{BB962C8B-B14F-4D97-AF65-F5344CB8AC3E}">
        <p14:creationId xmlns:p14="http://schemas.microsoft.com/office/powerpoint/2010/main" val="35771709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AU" altLang="en-US"/>
              <a:t>Jeffrey Pfeffer: Why cultivating power is the secret to success </a:t>
            </a:r>
            <a:endParaRPr lang="en-GB" altLang="en-US" dirty="0"/>
          </a:p>
        </p:txBody>
      </p:sp>
      <p:sp>
        <p:nvSpPr>
          <p:cNvPr id="2" name="Content Placeholder 1"/>
          <p:cNvSpPr>
            <a:spLocks noGrp="1"/>
          </p:cNvSpPr>
          <p:nvPr>
            <p:ph idx="1"/>
          </p:nvPr>
        </p:nvSpPr>
        <p:spPr/>
        <p:txBody>
          <a:bodyPr/>
          <a:lstStyle/>
          <a:p>
            <a:r>
              <a:rPr lang="en-GB" altLang="en-US" dirty="0">
                <a:hlinkClick r:id="rId2"/>
              </a:rPr>
              <a:t>https://www.youtube.com/watch?v=AozJ4AkgAMw</a:t>
            </a:r>
            <a:endParaRPr lang="en-US" dirty="0"/>
          </a:p>
        </p:txBody>
      </p:sp>
      <p:sp>
        <p:nvSpPr>
          <p:cNvPr id="6" name="Slide Number Placeholder 5"/>
          <p:cNvSpPr>
            <a:spLocks noGrp="1"/>
          </p:cNvSpPr>
          <p:nvPr>
            <p:ph type="sldNum" sz="quarter" idx="12"/>
          </p:nvPr>
        </p:nvSpPr>
        <p:spPr/>
        <p:txBody>
          <a:bodyPr/>
          <a:lstStyle/>
          <a:p>
            <a:fld id="{79F8CD52-80FE-4618-9517-F96BBC216274}" type="slidenum">
              <a:rPr lang="en-GB" altLang="en-US" smtClean="0"/>
              <a:pPr/>
              <a:t>14</a:t>
            </a:fld>
            <a:endParaRPr lang="en-GB" altLang="en-US"/>
          </a:p>
        </p:txBody>
      </p:sp>
    </p:spTree>
    <p:extLst>
      <p:ext uri="{BB962C8B-B14F-4D97-AF65-F5344CB8AC3E}">
        <p14:creationId xmlns:p14="http://schemas.microsoft.com/office/powerpoint/2010/main" val="28068699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GB" altLang="en-US" dirty="0"/>
              <a:t>Politics: Power in action</a:t>
            </a:r>
          </a:p>
        </p:txBody>
      </p:sp>
      <p:sp>
        <p:nvSpPr>
          <p:cNvPr id="2" name="Content Placeholder 1"/>
          <p:cNvSpPr>
            <a:spLocks noGrp="1"/>
          </p:cNvSpPr>
          <p:nvPr>
            <p:ph idx="1"/>
          </p:nvPr>
        </p:nvSpPr>
        <p:spPr/>
        <p:txBody>
          <a:bodyPr/>
          <a:lstStyle/>
          <a:p>
            <a:r>
              <a:rPr lang="en-GB" altLang="en-US" dirty="0"/>
              <a:t>Political behaviour is behaviour (activities) that are not required as part of one’s formal role in the organization, but that influence, or attempt to influence, the distribution of advantages and disadvantages within the organization.</a:t>
            </a:r>
            <a:endParaRPr lang="en-US" dirty="0"/>
          </a:p>
        </p:txBody>
      </p:sp>
      <p:sp>
        <p:nvSpPr>
          <p:cNvPr id="6" name="Slide Number Placeholder 5"/>
          <p:cNvSpPr>
            <a:spLocks noGrp="1"/>
          </p:cNvSpPr>
          <p:nvPr>
            <p:ph type="sldNum" sz="quarter" idx="12"/>
          </p:nvPr>
        </p:nvSpPr>
        <p:spPr/>
        <p:txBody>
          <a:bodyPr/>
          <a:lstStyle/>
          <a:p>
            <a:fld id="{79F8CD52-80FE-4618-9517-F96BBC216274}" type="slidenum">
              <a:rPr lang="en-GB" altLang="en-US" smtClean="0"/>
              <a:pPr/>
              <a:t>15</a:t>
            </a:fld>
            <a:endParaRPr lang="en-GB" altLang="en-US"/>
          </a:p>
        </p:txBody>
      </p:sp>
    </p:spTree>
    <p:extLst>
      <p:ext uri="{BB962C8B-B14F-4D97-AF65-F5344CB8AC3E}">
        <p14:creationId xmlns:p14="http://schemas.microsoft.com/office/powerpoint/2010/main" val="1208545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fontScale="90000"/>
          </a:bodyPr>
          <a:lstStyle/>
          <a:p>
            <a:r>
              <a:rPr lang="en-GB" altLang="en-US" dirty="0"/>
              <a:t>Political nature of change agency</a:t>
            </a:r>
            <a:br>
              <a:rPr lang="en-GB" altLang="en-US" dirty="0"/>
            </a:br>
            <a:r>
              <a:rPr lang="en-GB" altLang="en-US" dirty="0"/>
              <a:t>(Buchanan and Badham 1999, </a:t>
            </a:r>
            <a:r>
              <a:rPr lang="en-GB" altLang="en-US" i="1" dirty="0"/>
              <a:t>Human Relations</a:t>
            </a:r>
            <a:r>
              <a:rPr lang="en-GB" altLang="en-US" dirty="0"/>
              <a:t>, 52: 609</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r>
              <a:rPr lang="en-GB" altLang="en-US" dirty="0"/>
              <a:t>629)</a:t>
            </a:r>
          </a:p>
        </p:txBody>
      </p:sp>
      <p:sp>
        <p:nvSpPr>
          <p:cNvPr id="2" name="Content Placeholder 1"/>
          <p:cNvSpPr>
            <a:spLocks noGrp="1"/>
          </p:cNvSpPr>
          <p:nvPr>
            <p:ph idx="1"/>
          </p:nvPr>
        </p:nvSpPr>
        <p:spPr/>
        <p:txBody>
          <a:bodyPr/>
          <a:lstStyle/>
          <a:p>
            <a:r>
              <a:rPr lang="en-GB" altLang="en-US" dirty="0"/>
              <a:t>Change agents become involved by necessity in the exercise of power, in political engagement and interpersonal influence.</a:t>
            </a:r>
          </a:p>
          <a:p>
            <a:r>
              <a:rPr lang="en-GB" altLang="en-US" dirty="0"/>
              <a:t>Power and politics are an accepted and pervasive dimension of the change agent’s role.</a:t>
            </a:r>
          </a:p>
          <a:p>
            <a:r>
              <a:rPr lang="en-GB" altLang="en-US" dirty="0"/>
              <a:t>Political behaviours can be labelled as legitimate or illegitimate, altruistic or self-serving.</a:t>
            </a:r>
            <a:endParaRPr lang="en-US" dirty="0"/>
          </a:p>
        </p:txBody>
      </p:sp>
      <p:sp>
        <p:nvSpPr>
          <p:cNvPr id="6" name="Slide Number Placeholder 5"/>
          <p:cNvSpPr>
            <a:spLocks noGrp="1"/>
          </p:cNvSpPr>
          <p:nvPr>
            <p:ph type="sldNum" sz="quarter" idx="12"/>
          </p:nvPr>
        </p:nvSpPr>
        <p:spPr/>
        <p:txBody>
          <a:bodyPr/>
          <a:lstStyle/>
          <a:p>
            <a:fld id="{79F8CD52-80FE-4618-9517-F96BBC216274}" type="slidenum">
              <a:rPr lang="en-GB" altLang="en-US" smtClean="0"/>
              <a:pPr/>
              <a:t>16</a:t>
            </a:fld>
            <a:endParaRPr lang="en-GB" altLang="en-US"/>
          </a:p>
        </p:txBody>
      </p:sp>
    </p:spTree>
    <p:extLst>
      <p:ext uri="{BB962C8B-B14F-4D97-AF65-F5344CB8AC3E}">
        <p14:creationId xmlns:p14="http://schemas.microsoft.com/office/powerpoint/2010/main" val="4206678688"/>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64308" y="1278636"/>
            <a:ext cx="5215384" cy="4663440"/>
          </a:xfrm>
          <a:prstGeom prst="rect">
            <a:avLst/>
          </a:prstGeom>
        </p:spPr>
      </p:pic>
    </p:spTree>
    <p:extLst>
      <p:ext uri="{BB962C8B-B14F-4D97-AF65-F5344CB8AC3E}">
        <p14:creationId xmlns:p14="http://schemas.microsoft.com/office/powerpoint/2010/main" val="1806681068"/>
      </p:ext>
    </p:extLst>
  </p:cSld>
  <p:clrMapOvr>
    <a:masterClrMapping/>
  </p:clrMapOvr>
  <p:transition>
    <p:cover dir="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AU" dirty="0"/>
              <a:t>Political entrepreneurs </a:t>
            </a:r>
            <a:br>
              <a:rPr lang="en-AU" dirty="0"/>
            </a:br>
            <a:r>
              <a:rPr lang="en-AU" dirty="0"/>
              <a:t>(source: adapted from Buchanan and </a:t>
            </a:r>
            <a:r>
              <a:rPr lang="en-AU" dirty="0" err="1"/>
              <a:t>Badham</a:t>
            </a:r>
            <a:r>
              <a:rPr lang="en-AU" dirty="0"/>
              <a:t>, 2008: 308) (1 of 3)</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543906500"/>
              </p:ext>
            </p:extLst>
          </p:nvPr>
        </p:nvGraphicFramePr>
        <p:xfrm>
          <a:off x="457200" y="2020888"/>
          <a:ext cx="8229600" cy="4297680"/>
        </p:xfrm>
        <a:graphic>
          <a:graphicData uri="http://schemas.openxmlformats.org/drawingml/2006/table">
            <a:tbl>
              <a:tblPr firstRow="1" bandRow="1">
                <a:tableStyleId>{5940675A-B579-460E-94D1-54222C63F5DA}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300424">
                <a:tc>
                  <a:txBody>
                    <a:bodyPr/>
                    <a:lstStyle/>
                    <a:p>
                      <a:pPr>
                        <a:lnSpc>
                          <a:spcPct val="115000"/>
                        </a:lnSpc>
                        <a:spcAft>
                          <a:spcPts val="0"/>
                        </a:spcAft>
                      </a:pPr>
                      <a:r>
                        <a:rPr lang="en-AU" sz="1700" b="1" dirty="0"/>
                        <a:t>Attribute</a:t>
                      </a:r>
                      <a:endParaRPr lang="en-GB" sz="1700" b="1" dirty="0">
                        <a:latin typeface="+mn-lt"/>
                        <a:ea typeface="Calibri"/>
                        <a:cs typeface="Times New Roman"/>
                      </a:endParaRPr>
                    </a:p>
                  </a:txBody>
                  <a:tcPr marL="63318" marR="63318" marT="0" marB="0"/>
                </a:tc>
                <a:tc>
                  <a:txBody>
                    <a:bodyPr/>
                    <a:lstStyle/>
                    <a:p>
                      <a:pPr>
                        <a:lnSpc>
                          <a:spcPct val="115000"/>
                        </a:lnSpc>
                        <a:spcAft>
                          <a:spcPts val="0"/>
                        </a:spcAft>
                      </a:pPr>
                      <a:r>
                        <a:rPr lang="en-AU" sz="1700" b="1" dirty="0"/>
                        <a:t>Explanation</a:t>
                      </a:r>
                      <a:endParaRPr lang="en-GB" sz="1700" b="1" dirty="0">
                        <a:latin typeface="+mn-lt"/>
                        <a:ea typeface="Calibri"/>
                        <a:cs typeface="Times New Roman"/>
                      </a:endParaRPr>
                    </a:p>
                  </a:txBody>
                  <a:tcPr marL="63318" marR="63318" marT="0" marB="0"/>
                </a:tc>
                <a:extLst>
                  <a:ext uri="{0D108BD9-81ED-4DB2-BD59-A6C34878D82A}">
                    <a16:rowId xmlns:a16="http://schemas.microsoft.com/office/drawing/2014/main" val="10000"/>
                  </a:ext>
                </a:extLst>
              </a:tr>
              <a:tr h="856556">
                <a:tc>
                  <a:txBody>
                    <a:bodyPr/>
                    <a:lstStyle/>
                    <a:p>
                      <a:pPr>
                        <a:lnSpc>
                          <a:spcPct val="100000"/>
                        </a:lnSpc>
                        <a:spcBef>
                          <a:spcPts val="3000"/>
                        </a:spcBef>
                        <a:spcAft>
                          <a:spcPts val="600"/>
                        </a:spcAft>
                      </a:pPr>
                      <a:r>
                        <a:rPr lang="en-AU" sz="1700" b="1" dirty="0"/>
                        <a:t>Intellectually equipped</a:t>
                      </a:r>
                      <a:endParaRPr lang="en-GB" sz="1700" b="1" dirty="0">
                        <a:latin typeface="+mn-lt"/>
                        <a:ea typeface="Calibri"/>
                        <a:cs typeface="Times New Roman"/>
                      </a:endParaRPr>
                    </a:p>
                  </a:txBody>
                  <a:tcPr marL="63318" marR="63318" marT="0" marB="0"/>
                </a:tc>
                <a:tc>
                  <a:txBody>
                    <a:bodyPr/>
                    <a:lstStyle/>
                    <a:p>
                      <a:pPr>
                        <a:lnSpc>
                          <a:spcPct val="100000"/>
                        </a:lnSpc>
                        <a:spcBef>
                          <a:spcPts val="3000"/>
                        </a:spcBef>
                        <a:spcAft>
                          <a:spcPts val="600"/>
                        </a:spcAft>
                      </a:pPr>
                      <a:r>
                        <a:rPr lang="en-AU" sz="1700" dirty="0"/>
                        <a:t>Recogni</a:t>
                      </a:r>
                      <a:r>
                        <a:rPr lang="en-AU" altLang="en-US" sz="1600" dirty="0"/>
                        <a:t>z</a:t>
                      </a:r>
                      <a:r>
                        <a:rPr lang="en-AU" sz="1700" dirty="0"/>
                        <a:t>es the value of competing approaches to understanding power and politics in the organi</a:t>
                      </a:r>
                      <a:r>
                        <a:rPr lang="en-AU" sz="1600" dirty="0"/>
                        <a:t>z</a:t>
                      </a:r>
                      <a:r>
                        <a:rPr lang="en-AU" sz="1700" dirty="0"/>
                        <a:t>ation</a:t>
                      </a:r>
                      <a:endParaRPr lang="en-GB" sz="1700" dirty="0">
                        <a:solidFill>
                          <a:schemeClr val="tx1"/>
                        </a:solidFill>
                        <a:latin typeface="+mn-lt"/>
                        <a:ea typeface="Calibri"/>
                        <a:cs typeface="Times New Roman"/>
                      </a:endParaRPr>
                    </a:p>
                  </a:txBody>
                  <a:tcPr marL="63318" marR="63318" marT="0" marB="0"/>
                </a:tc>
                <a:extLst>
                  <a:ext uri="{0D108BD9-81ED-4DB2-BD59-A6C34878D82A}">
                    <a16:rowId xmlns:a16="http://schemas.microsoft.com/office/drawing/2014/main" val="10001"/>
                  </a:ext>
                </a:extLst>
              </a:tr>
              <a:tr h="1142072">
                <a:tc>
                  <a:txBody>
                    <a:bodyPr/>
                    <a:lstStyle/>
                    <a:p>
                      <a:pPr>
                        <a:lnSpc>
                          <a:spcPct val="100000"/>
                        </a:lnSpc>
                        <a:spcBef>
                          <a:spcPts val="3000"/>
                        </a:spcBef>
                        <a:spcAft>
                          <a:spcPts val="600"/>
                        </a:spcAft>
                      </a:pPr>
                      <a:r>
                        <a:rPr lang="en-AU" sz="1700" b="1" dirty="0"/>
                        <a:t>Power sensitive</a:t>
                      </a:r>
                      <a:endParaRPr lang="en-GB" sz="1700" b="1" dirty="0">
                        <a:latin typeface="+mn-lt"/>
                        <a:ea typeface="Calibri"/>
                        <a:cs typeface="Times New Roman"/>
                      </a:endParaRPr>
                    </a:p>
                  </a:txBody>
                  <a:tcPr marL="63318" marR="63318" marT="0" marB="0"/>
                </a:tc>
                <a:tc>
                  <a:txBody>
                    <a:bodyPr/>
                    <a:lstStyle/>
                    <a:p>
                      <a:pPr>
                        <a:lnSpc>
                          <a:spcPct val="100000"/>
                        </a:lnSpc>
                        <a:spcBef>
                          <a:spcPts val="3000"/>
                        </a:spcBef>
                        <a:spcAft>
                          <a:spcPts val="600"/>
                        </a:spcAft>
                      </a:pPr>
                      <a:r>
                        <a:rPr lang="en-AU" sz="1700" dirty="0"/>
                        <a:t>Understands the sources and bases of power, and also how power is embedded in organi</a:t>
                      </a:r>
                      <a:r>
                        <a:rPr lang="en-AU" altLang="en-US" sz="1600" dirty="0"/>
                        <a:t>z</a:t>
                      </a:r>
                      <a:r>
                        <a:rPr lang="en-AU" sz="1700" dirty="0"/>
                        <a:t>ation structures and systems, as well as in routine, everyday practice</a:t>
                      </a:r>
                      <a:endParaRPr lang="en-GB" sz="1700" dirty="0">
                        <a:solidFill>
                          <a:schemeClr val="tx1"/>
                        </a:solidFill>
                        <a:latin typeface="+mn-lt"/>
                        <a:ea typeface="Calibri"/>
                        <a:cs typeface="Times New Roman"/>
                      </a:endParaRPr>
                    </a:p>
                  </a:txBody>
                  <a:tcPr marL="63318" marR="63318" marT="0" marB="0"/>
                </a:tc>
                <a:extLst>
                  <a:ext uri="{0D108BD9-81ED-4DB2-BD59-A6C34878D82A}">
                    <a16:rowId xmlns:a16="http://schemas.microsoft.com/office/drawing/2014/main" val="10002"/>
                  </a:ext>
                </a:extLst>
              </a:tr>
              <a:tr h="856556">
                <a:tc>
                  <a:txBody>
                    <a:bodyPr/>
                    <a:lstStyle/>
                    <a:p>
                      <a:pPr>
                        <a:lnSpc>
                          <a:spcPct val="100000"/>
                        </a:lnSpc>
                        <a:spcBef>
                          <a:spcPts val="3000"/>
                        </a:spcBef>
                        <a:spcAft>
                          <a:spcPts val="600"/>
                        </a:spcAft>
                      </a:pPr>
                      <a:r>
                        <a:rPr lang="en-AU" sz="1700" b="1" dirty="0"/>
                        <a:t>Power builder</a:t>
                      </a:r>
                      <a:endParaRPr lang="en-GB" sz="1700" b="1" dirty="0">
                        <a:latin typeface="+mn-lt"/>
                        <a:ea typeface="Calibri"/>
                        <a:cs typeface="Times New Roman"/>
                      </a:endParaRPr>
                    </a:p>
                  </a:txBody>
                  <a:tcPr marL="63318" marR="63318" marT="0" marB="0"/>
                </a:tc>
                <a:tc>
                  <a:txBody>
                    <a:bodyPr/>
                    <a:lstStyle/>
                    <a:p>
                      <a:pPr>
                        <a:lnSpc>
                          <a:spcPct val="100000"/>
                        </a:lnSpc>
                        <a:spcBef>
                          <a:spcPts val="3000"/>
                        </a:spcBef>
                        <a:spcAft>
                          <a:spcPts val="600"/>
                        </a:spcAft>
                      </a:pPr>
                      <a:r>
                        <a:rPr lang="en-AU" sz="1700" dirty="0"/>
                        <a:t>Able to develop power bases through accumulating and exploiting appropriate resources and expertise</a:t>
                      </a:r>
                      <a:endParaRPr lang="en-GB" sz="1700" dirty="0">
                        <a:solidFill>
                          <a:schemeClr val="tx1"/>
                        </a:solidFill>
                        <a:latin typeface="+mn-lt"/>
                        <a:ea typeface="Calibri"/>
                        <a:cs typeface="Times New Roman"/>
                      </a:endParaRPr>
                    </a:p>
                  </a:txBody>
                  <a:tcPr marL="63318" marR="63318" marT="0" marB="0"/>
                </a:tc>
                <a:extLst>
                  <a:ext uri="{0D108BD9-81ED-4DB2-BD59-A6C34878D82A}">
                    <a16:rowId xmlns:a16="http://schemas.microsoft.com/office/drawing/2014/main" val="10003"/>
                  </a:ext>
                </a:extLst>
              </a:tr>
              <a:tr h="1142072">
                <a:tc>
                  <a:txBody>
                    <a:bodyPr/>
                    <a:lstStyle/>
                    <a:p>
                      <a:pPr>
                        <a:lnSpc>
                          <a:spcPct val="100000"/>
                        </a:lnSpc>
                        <a:spcBef>
                          <a:spcPts val="3000"/>
                        </a:spcBef>
                        <a:spcAft>
                          <a:spcPts val="600"/>
                        </a:spcAft>
                      </a:pPr>
                      <a:r>
                        <a:rPr lang="en-AU" sz="1700" b="1" dirty="0"/>
                        <a:t>Behaviour repertoire</a:t>
                      </a:r>
                      <a:endParaRPr lang="en-GB" sz="1700" b="1" dirty="0">
                        <a:latin typeface="+mn-lt"/>
                        <a:ea typeface="Calibri"/>
                        <a:cs typeface="Times New Roman"/>
                      </a:endParaRPr>
                    </a:p>
                  </a:txBody>
                  <a:tcPr marL="63318" marR="63318" marT="0" marB="0"/>
                </a:tc>
                <a:tc>
                  <a:txBody>
                    <a:bodyPr/>
                    <a:lstStyle/>
                    <a:p>
                      <a:pPr>
                        <a:lnSpc>
                          <a:spcPct val="100000"/>
                        </a:lnSpc>
                        <a:spcBef>
                          <a:spcPts val="3000"/>
                        </a:spcBef>
                        <a:spcAft>
                          <a:spcPts val="600"/>
                        </a:spcAft>
                      </a:pPr>
                      <a:r>
                        <a:rPr lang="en-AU" sz="1700" dirty="0"/>
                        <a:t>Has a behaviour repertoire, for example, range of interpersonal skills, such as impression management, conversation control and influencing techniques</a:t>
                      </a:r>
                      <a:endParaRPr lang="en-GB" sz="1700" dirty="0">
                        <a:latin typeface="+mn-lt"/>
                        <a:ea typeface="Calibri"/>
                        <a:cs typeface="Times New Roman"/>
                      </a:endParaRPr>
                    </a:p>
                  </a:txBody>
                  <a:tcPr marL="63318" marR="63318" marT="0" marB="0"/>
                </a:tc>
                <a:extLst>
                  <a:ext uri="{0D108BD9-81ED-4DB2-BD59-A6C34878D82A}">
                    <a16:rowId xmlns:a16="http://schemas.microsoft.com/office/drawing/2014/main" val="10004"/>
                  </a:ext>
                </a:extLst>
              </a:tr>
            </a:tbl>
          </a:graphicData>
        </a:graphic>
      </p:graphicFrame>
      <p:sp>
        <p:nvSpPr>
          <p:cNvPr id="7" name="Slide Number Placeholder 6"/>
          <p:cNvSpPr>
            <a:spLocks noGrp="1"/>
          </p:cNvSpPr>
          <p:nvPr>
            <p:ph type="sldNum" sz="quarter" idx="12"/>
          </p:nvPr>
        </p:nvSpPr>
        <p:spPr/>
        <p:txBody>
          <a:bodyPr/>
          <a:lstStyle/>
          <a:p>
            <a:fld id="{79F8CD52-80FE-4618-9517-F96BBC216274}" type="slidenum">
              <a:rPr lang="en-GB" altLang="en-US" smtClean="0"/>
              <a:pPr/>
              <a:t>18</a:t>
            </a:fld>
            <a:endParaRPr lang="en-GB" altLang="en-US"/>
          </a:p>
        </p:txBody>
      </p:sp>
    </p:spTree>
    <p:extLst>
      <p:ext uri="{BB962C8B-B14F-4D97-AF65-F5344CB8AC3E}">
        <p14:creationId xmlns:p14="http://schemas.microsoft.com/office/powerpoint/2010/main" val="1286551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AU" dirty="0"/>
              <a:t>Political entrepreneurs </a:t>
            </a:r>
            <a:br>
              <a:rPr lang="en-AU" dirty="0"/>
            </a:br>
            <a:r>
              <a:rPr lang="en-AU" dirty="0"/>
              <a:t>(source: adapted from Buchanan and Badham, 2008: 308) (2 of 3)</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709189056"/>
              </p:ext>
            </p:extLst>
          </p:nvPr>
        </p:nvGraphicFramePr>
        <p:xfrm>
          <a:off x="457200" y="2020888"/>
          <a:ext cx="8229600" cy="4221445"/>
        </p:xfrm>
        <a:graphic>
          <a:graphicData uri="http://schemas.openxmlformats.org/drawingml/2006/table">
            <a:tbl>
              <a:tblPr firstRow="1" bandRow="1">
                <a:tableStyleId>{5940675A-B579-460E-94D1-54222C63F5DA}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271380">
                <a:tc>
                  <a:txBody>
                    <a:bodyPr/>
                    <a:lstStyle/>
                    <a:p>
                      <a:pPr>
                        <a:lnSpc>
                          <a:spcPct val="115000"/>
                        </a:lnSpc>
                        <a:spcAft>
                          <a:spcPts val="0"/>
                        </a:spcAft>
                      </a:pPr>
                      <a:r>
                        <a:rPr lang="en-AU" sz="1700" b="1" dirty="0"/>
                        <a:t>Attribute</a:t>
                      </a:r>
                      <a:endParaRPr lang="en-GB" sz="1700" b="1" dirty="0">
                        <a:latin typeface="+mn-lt"/>
                        <a:ea typeface="Calibri"/>
                        <a:cs typeface="Times New Roman"/>
                      </a:endParaRPr>
                    </a:p>
                  </a:txBody>
                  <a:tcPr marL="63318" marR="63318" marT="0" marB="0"/>
                </a:tc>
                <a:tc>
                  <a:txBody>
                    <a:bodyPr/>
                    <a:lstStyle/>
                    <a:p>
                      <a:pPr>
                        <a:lnSpc>
                          <a:spcPct val="115000"/>
                        </a:lnSpc>
                        <a:spcAft>
                          <a:spcPts val="0"/>
                        </a:spcAft>
                      </a:pPr>
                      <a:r>
                        <a:rPr lang="en-AU" sz="1700" b="1" dirty="0"/>
                        <a:t>Explanation</a:t>
                      </a:r>
                      <a:endParaRPr lang="en-GB" sz="1700" b="1" dirty="0">
                        <a:latin typeface="+mn-lt"/>
                        <a:ea typeface="Calibri"/>
                        <a:cs typeface="Times New Roman"/>
                      </a:endParaRPr>
                    </a:p>
                  </a:txBody>
                  <a:tcPr marL="63318" marR="63318" marT="0" marB="0"/>
                </a:tc>
                <a:extLst>
                  <a:ext uri="{0D108BD9-81ED-4DB2-BD59-A6C34878D82A}">
                    <a16:rowId xmlns:a16="http://schemas.microsoft.com/office/drawing/2014/main" val="10000"/>
                  </a:ext>
                </a:extLst>
              </a:tr>
              <a:tr h="773745">
                <a:tc>
                  <a:txBody>
                    <a:bodyPr/>
                    <a:lstStyle/>
                    <a:p>
                      <a:pPr>
                        <a:lnSpc>
                          <a:spcPct val="100000"/>
                        </a:lnSpc>
                        <a:spcBef>
                          <a:spcPts val="3000"/>
                        </a:spcBef>
                        <a:spcAft>
                          <a:spcPts val="600"/>
                        </a:spcAft>
                      </a:pPr>
                      <a:r>
                        <a:rPr lang="en-AU" sz="1700" b="1" dirty="0"/>
                        <a:t>Skill and will</a:t>
                      </a:r>
                      <a:endParaRPr lang="en-GB" sz="1700" b="1" dirty="0">
                        <a:latin typeface="+mn-lt"/>
                        <a:ea typeface="Calibri"/>
                        <a:cs typeface="Times New Roman"/>
                      </a:endParaRPr>
                    </a:p>
                  </a:txBody>
                  <a:tcPr marL="65555" marR="65555" marT="0" marB="0"/>
                </a:tc>
                <a:tc>
                  <a:txBody>
                    <a:bodyPr/>
                    <a:lstStyle/>
                    <a:p>
                      <a:pPr>
                        <a:lnSpc>
                          <a:spcPct val="100000"/>
                        </a:lnSpc>
                        <a:spcBef>
                          <a:spcPts val="3000"/>
                        </a:spcBef>
                        <a:spcAft>
                          <a:spcPts val="600"/>
                        </a:spcAft>
                      </a:pPr>
                      <a:r>
                        <a:rPr lang="en-AU" sz="1700" dirty="0"/>
                        <a:t>Develops</a:t>
                      </a:r>
                      <a:r>
                        <a:rPr lang="en-AU" sz="1700" baseline="0" dirty="0"/>
                        <a:t> political skills including a </a:t>
                      </a:r>
                      <a:r>
                        <a:rPr lang="en-AU" sz="1700" dirty="0"/>
                        <a:t>range of political strategies and tactics, and a readiness to use these</a:t>
                      </a:r>
                      <a:endParaRPr lang="en-GB" sz="1700" dirty="0">
                        <a:latin typeface="+mn-lt"/>
                        <a:ea typeface="Calibri"/>
                        <a:cs typeface="Times New Roman"/>
                      </a:endParaRPr>
                    </a:p>
                  </a:txBody>
                  <a:tcPr marL="65555" marR="65555" marT="0" marB="0"/>
                </a:tc>
                <a:extLst>
                  <a:ext uri="{0D108BD9-81ED-4DB2-BD59-A6C34878D82A}">
                    <a16:rowId xmlns:a16="http://schemas.microsoft.com/office/drawing/2014/main" val="10001"/>
                  </a:ext>
                </a:extLst>
              </a:tr>
              <a:tr h="1031660">
                <a:tc>
                  <a:txBody>
                    <a:bodyPr/>
                    <a:lstStyle/>
                    <a:p>
                      <a:pPr>
                        <a:lnSpc>
                          <a:spcPct val="100000"/>
                        </a:lnSpc>
                        <a:spcBef>
                          <a:spcPts val="3000"/>
                        </a:spcBef>
                        <a:spcAft>
                          <a:spcPts val="600"/>
                        </a:spcAft>
                      </a:pPr>
                      <a:r>
                        <a:rPr lang="en-AU" sz="1700" b="1" dirty="0"/>
                        <a:t>Creativity in context</a:t>
                      </a:r>
                      <a:endParaRPr lang="en-GB" sz="1700" b="1" dirty="0">
                        <a:latin typeface="+mn-lt"/>
                        <a:ea typeface="Calibri"/>
                        <a:cs typeface="Times New Roman"/>
                      </a:endParaRPr>
                    </a:p>
                  </a:txBody>
                  <a:tcPr marL="65555" marR="65555" marT="0" marB="0"/>
                </a:tc>
                <a:tc>
                  <a:txBody>
                    <a:bodyPr/>
                    <a:lstStyle/>
                    <a:p>
                      <a:pPr>
                        <a:lnSpc>
                          <a:spcPct val="100000"/>
                        </a:lnSpc>
                        <a:spcBef>
                          <a:spcPts val="3000"/>
                        </a:spcBef>
                        <a:spcAft>
                          <a:spcPts val="600"/>
                        </a:spcAft>
                      </a:pPr>
                      <a:r>
                        <a:rPr lang="en-AU" sz="1700" dirty="0"/>
                        <a:t>Able to deploy behaviour repertoire creatively and appropriately to fit the context, in a style that can be described as ‘intuitive artistry’</a:t>
                      </a:r>
                      <a:endParaRPr lang="en-GB" sz="1700" dirty="0">
                        <a:latin typeface="+mn-lt"/>
                        <a:ea typeface="Calibri"/>
                        <a:cs typeface="Times New Roman"/>
                      </a:endParaRPr>
                    </a:p>
                  </a:txBody>
                  <a:tcPr marL="65555" marR="65555" marT="0" marB="0"/>
                </a:tc>
                <a:extLst>
                  <a:ext uri="{0D108BD9-81ED-4DB2-BD59-A6C34878D82A}">
                    <a16:rowId xmlns:a16="http://schemas.microsoft.com/office/drawing/2014/main" val="10002"/>
                  </a:ext>
                </a:extLst>
              </a:tr>
              <a:tr h="1289575">
                <a:tc>
                  <a:txBody>
                    <a:bodyPr/>
                    <a:lstStyle/>
                    <a:p>
                      <a:pPr>
                        <a:lnSpc>
                          <a:spcPct val="100000"/>
                        </a:lnSpc>
                        <a:spcBef>
                          <a:spcPts val="3000"/>
                        </a:spcBef>
                        <a:spcAft>
                          <a:spcPts val="600"/>
                        </a:spcAft>
                      </a:pPr>
                      <a:r>
                        <a:rPr lang="en-AU" sz="1700" b="1" dirty="0"/>
                        <a:t>Trigger sensitive</a:t>
                      </a:r>
                      <a:endParaRPr lang="en-GB" sz="1700" b="1" dirty="0">
                        <a:latin typeface="+mn-lt"/>
                        <a:ea typeface="Calibri"/>
                        <a:cs typeface="Times New Roman"/>
                      </a:endParaRPr>
                    </a:p>
                  </a:txBody>
                  <a:tcPr marL="65555" marR="65555" marT="0" marB="0"/>
                </a:tc>
                <a:tc>
                  <a:txBody>
                    <a:bodyPr/>
                    <a:lstStyle/>
                    <a:p>
                      <a:pPr>
                        <a:lnSpc>
                          <a:spcPct val="100000"/>
                        </a:lnSpc>
                        <a:spcBef>
                          <a:spcPts val="3000"/>
                        </a:spcBef>
                        <a:spcAft>
                          <a:spcPts val="600"/>
                        </a:spcAft>
                      </a:pPr>
                      <a:r>
                        <a:rPr lang="en-AU" sz="1700" dirty="0"/>
                        <a:t>Understands the combination of factors which warrant political behaviour in particular settings, and those which suggest that other approaches would be more appropriate</a:t>
                      </a:r>
                      <a:endParaRPr lang="en-GB" sz="1700" dirty="0">
                        <a:latin typeface="+mn-lt"/>
                        <a:ea typeface="Calibri"/>
                        <a:cs typeface="Times New Roman"/>
                      </a:endParaRPr>
                    </a:p>
                  </a:txBody>
                  <a:tcPr marL="65555" marR="65555" marT="0" marB="0"/>
                </a:tc>
                <a:extLst>
                  <a:ext uri="{0D108BD9-81ED-4DB2-BD59-A6C34878D82A}">
                    <a16:rowId xmlns:a16="http://schemas.microsoft.com/office/drawing/2014/main" val="10003"/>
                  </a:ext>
                </a:extLst>
              </a:tr>
              <a:tr h="839879">
                <a:tc>
                  <a:txBody>
                    <a:bodyPr/>
                    <a:lstStyle/>
                    <a:p>
                      <a:pPr>
                        <a:lnSpc>
                          <a:spcPct val="100000"/>
                        </a:lnSpc>
                        <a:spcBef>
                          <a:spcPts val="3000"/>
                        </a:spcBef>
                        <a:spcAft>
                          <a:spcPts val="600"/>
                        </a:spcAft>
                      </a:pPr>
                      <a:r>
                        <a:rPr lang="en-AU" sz="1700" b="1" dirty="0"/>
                        <a:t>Diagnostic capability</a:t>
                      </a:r>
                      <a:endParaRPr lang="en-GB" sz="1700" b="1" dirty="0">
                        <a:latin typeface="+mn-lt"/>
                        <a:ea typeface="Calibri"/>
                        <a:cs typeface="Times New Roman"/>
                      </a:endParaRPr>
                    </a:p>
                  </a:txBody>
                  <a:tcPr marL="65555" marR="65555" marT="0" marB="0"/>
                </a:tc>
                <a:tc>
                  <a:txBody>
                    <a:bodyPr/>
                    <a:lstStyle/>
                    <a:p>
                      <a:pPr>
                        <a:lnSpc>
                          <a:spcPct val="100000"/>
                        </a:lnSpc>
                        <a:spcBef>
                          <a:spcPts val="3000"/>
                        </a:spcBef>
                        <a:spcAft>
                          <a:spcPts val="600"/>
                        </a:spcAft>
                      </a:pPr>
                      <a:r>
                        <a:rPr lang="en-AU" sz="1700" dirty="0"/>
                        <a:t>Able to read the shifting politics of the organization, and the changing motives and moves of other stakeholders</a:t>
                      </a:r>
                      <a:endParaRPr lang="en-GB" sz="1700" dirty="0">
                        <a:latin typeface="+mn-lt"/>
                        <a:ea typeface="Calibri"/>
                        <a:cs typeface="Times New Roman"/>
                      </a:endParaRPr>
                    </a:p>
                  </a:txBody>
                  <a:tcPr marL="65555" marR="65555" marT="0" marB="0"/>
                </a:tc>
                <a:extLst>
                  <a:ext uri="{0D108BD9-81ED-4DB2-BD59-A6C34878D82A}">
                    <a16:rowId xmlns:a16="http://schemas.microsoft.com/office/drawing/2014/main" val="10004"/>
                  </a:ext>
                </a:extLst>
              </a:tr>
            </a:tbl>
          </a:graphicData>
        </a:graphic>
      </p:graphicFrame>
      <p:sp>
        <p:nvSpPr>
          <p:cNvPr id="7" name="Slide Number Placeholder 6"/>
          <p:cNvSpPr>
            <a:spLocks noGrp="1"/>
          </p:cNvSpPr>
          <p:nvPr>
            <p:ph type="sldNum" sz="quarter" idx="12"/>
          </p:nvPr>
        </p:nvSpPr>
        <p:spPr/>
        <p:txBody>
          <a:bodyPr/>
          <a:lstStyle/>
          <a:p>
            <a:fld id="{79F8CD52-80FE-4618-9517-F96BBC216274}" type="slidenum">
              <a:rPr lang="en-GB" altLang="en-US" smtClean="0"/>
              <a:pPr/>
              <a:t>19</a:t>
            </a:fld>
            <a:endParaRPr lang="en-GB" altLang="en-US"/>
          </a:p>
        </p:txBody>
      </p:sp>
    </p:spTree>
    <p:extLst>
      <p:ext uri="{BB962C8B-B14F-4D97-AF65-F5344CB8AC3E}">
        <p14:creationId xmlns:p14="http://schemas.microsoft.com/office/powerpoint/2010/main" val="26448948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AU" dirty="0"/>
              <a:t>Political entrepreneurs </a:t>
            </a:r>
            <a:br>
              <a:rPr lang="en-AU" dirty="0"/>
            </a:br>
            <a:r>
              <a:rPr lang="en-AU" dirty="0"/>
              <a:t>(source: adapted from Buchanan and Badham, 2008: 308) (3 of 3)</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48018182"/>
              </p:ext>
            </p:extLst>
          </p:nvPr>
        </p:nvGraphicFramePr>
        <p:xfrm>
          <a:off x="457200" y="2020888"/>
          <a:ext cx="8229600" cy="3899726"/>
        </p:xfrm>
        <a:graphic>
          <a:graphicData uri="http://schemas.openxmlformats.org/drawingml/2006/table">
            <a:tbl>
              <a:tblPr firstRow="1" bandRow="1">
                <a:tableStyleId>{5940675A-B579-460E-94D1-54222C63F5DA}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268464">
                <a:tc>
                  <a:txBody>
                    <a:bodyPr/>
                    <a:lstStyle/>
                    <a:p>
                      <a:pPr>
                        <a:lnSpc>
                          <a:spcPct val="115000"/>
                        </a:lnSpc>
                        <a:spcAft>
                          <a:spcPts val="0"/>
                        </a:spcAft>
                      </a:pPr>
                      <a:r>
                        <a:rPr lang="en-AU" sz="1700" b="1" dirty="0"/>
                        <a:t>Attribute</a:t>
                      </a:r>
                      <a:endParaRPr lang="en-GB" sz="1700" b="1" dirty="0">
                        <a:latin typeface="+mn-lt"/>
                        <a:ea typeface="Calibri"/>
                        <a:cs typeface="Times New Roman"/>
                      </a:endParaRPr>
                    </a:p>
                  </a:txBody>
                  <a:tcPr marL="63318" marR="63318" marT="0" marB="0"/>
                </a:tc>
                <a:tc>
                  <a:txBody>
                    <a:bodyPr/>
                    <a:lstStyle/>
                    <a:p>
                      <a:pPr>
                        <a:lnSpc>
                          <a:spcPct val="115000"/>
                        </a:lnSpc>
                        <a:spcAft>
                          <a:spcPts val="0"/>
                        </a:spcAft>
                      </a:pPr>
                      <a:r>
                        <a:rPr lang="en-AU" sz="1700" b="1" dirty="0"/>
                        <a:t>Explanation</a:t>
                      </a:r>
                      <a:endParaRPr lang="en-GB" sz="1700" b="1" dirty="0">
                        <a:latin typeface="+mn-lt"/>
                        <a:ea typeface="Calibri"/>
                        <a:cs typeface="Times New Roman"/>
                      </a:endParaRPr>
                    </a:p>
                  </a:txBody>
                  <a:tcPr marL="63318" marR="63318" marT="0" marB="0"/>
                </a:tc>
                <a:extLst>
                  <a:ext uri="{0D108BD9-81ED-4DB2-BD59-A6C34878D82A}">
                    <a16:rowId xmlns:a16="http://schemas.microsoft.com/office/drawing/2014/main" val="10000"/>
                  </a:ext>
                </a:extLst>
              </a:tr>
              <a:tr h="1020576">
                <a:tc>
                  <a:txBody>
                    <a:bodyPr/>
                    <a:lstStyle/>
                    <a:p>
                      <a:pPr>
                        <a:lnSpc>
                          <a:spcPct val="100000"/>
                        </a:lnSpc>
                        <a:spcBef>
                          <a:spcPts val="3000"/>
                        </a:spcBef>
                        <a:spcAft>
                          <a:spcPts val="600"/>
                        </a:spcAft>
                      </a:pPr>
                      <a:r>
                        <a:rPr lang="en-AU" sz="1700" b="1" dirty="0"/>
                        <a:t>Positioning</a:t>
                      </a:r>
                      <a:endParaRPr lang="en-GB" sz="1700" b="1" dirty="0">
                        <a:latin typeface="+mn-lt"/>
                        <a:ea typeface="Calibri"/>
                        <a:cs typeface="Times New Roman"/>
                      </a:endParaRPr>
                    </a:p>
                  </a:txBody>
                  <a:tcPr marL="68592" marR="68592" marT="0" marB="0"/>
                </a:tc>
                <a:tc>
                  <a:txBody>
                    <a:bodyPr/>
                    <a:lstStyle/>
                    <a:p>
                      <a:pPr>
                        <a:lnSpc>
                          <a:spcPct val="100000"/>
                        </a:lnSpc>
                        <a:spcBef>
                          <a:spcPts val="3000"/>
                        </a:spcBef>
                        <a:spcAft>
                          <a:spcPts val="600"/>
                        </a:spcAft>
                      </a:pPr>
                      <a:r>
                        <a:rPr lang="en-AU" sz="1700" dirty="0"/>
                        <a:t>Ability to take and switch</a:t>
                      </a:r>
                      <a:r>
                        <a:rPr lang="en-AU" sz="1700" baseline="0" dirty="0"/>
                        <a:t> </a:t>
                      </a:r>
                      <a:r>
                        <a:rPr lang="en-AU" sz="1700" dirty="0"/>
                        <a:t>roles appropriately, to maximize personal advantage, to address opposition, and to drive the change agenda</a:t>
                      </a:r>
                      <a:endParaRPr lang="en-GB" sz="1700" dirty="0">
                        <a:latin typeface="+mn-lt"/>
                        <a:ea typeface="Calibri"/>
                        <a:cs typeface="Times New Roman"/>
                      </a:endParaRPr>
                    </a:p>
                  </a:txBody>
                  <a:tcPr marL="68592" marR="68592" marT="0" marB="0"/>
                </a:tc>
                <a:extLst>
                  <a:ext uri="{0D108BD9-81ED-4DB2-BD59-A6C34878D82A}">
                    <a16:rowId xmlns:a16="http://schemas.microsoft.com/office/drawing/2014/main" val="10001"/>
                  </a:ext>
                </a:extLst>
              </a:tr>
              <a:tr h="1020576">
                <a:tc>
                  <a:txBody>
                    <a:bodyPr/>
                    <a:lstStyle/>
                    <a:p>
                      <a:pPr>
                        <a:lnSpc>
                          <a:spcPct val="100000"/>
                        </a:lnSpc>
                        <a:spcBef>
                          <a:spcPts val="3000"/>
                        </a:spcBef>
                        <a:spcAft>
                          <a:spcPts val="600"/>
                        </a:spcAft>
                      </a:pPr>
                      <a:r>
                        <a:rPr lang="en-AU" sz="1700" b="1" dirty="0"/>
                        <a:t>Plays the long game</a:t>
                      </a:r>
                      <a:endParaRPr lang="en-GB" sz="1700" b="1" dirty="0">
                        <a:latin typeface="+mn-lt"/>
                        <a:ea typeface="Calibri"/>
                        <a:cs typeface="Times New Roman"/>
                      </a:endParaRPr>
                    </a:p>
                  </a:txBody>
                  <a:tcPr marL="68592" marR="68592" marT="0" marB="0"/>
                </a:tc>
                <a:tc>
                  <a:txBody>
                    <a:bodyPr/>
                    <a:lstStyle/>
                    <a:p>
                      <a:pPr>
                        <a:lnSpc>
                          <a:spcPct val="100000"/>
                        </a:lnSpc>
                        <a:spcBef>
                          <a:spcPts val="3000"/>
                        </a:spcBef>
                        <a:spcAft>
                          <a:spcPts val="600"/>
                        </a:spcAft>
                      </a:pPr>
                      <a:r>
                        <a:rPr lang="en-AU" sz="1700" dirty="0"/>
                        <a:t>Understands the trade-offs in the turf game</a:t>
                      </a:r>
                      <a:r>
                        <a:rPr lang="en-AU" sz="1700" baseline="0" dirty="0"/>
                        <a:t> </a:t>
                      </a:r>
                      <a:r>
                        <a:rPr lang="en-AU" sz="1700" dirty="0"/>
                        <a:t>and is able to calculate when to lose a play in the game in order to achieve advantage later</a:t>
                      </a:r>
                      <a:endParaRPr lang="en-GB" sz="1700" dirty="0">
                        <a:latin typeface="+mn-lt"/>
                        <a:ea typeface="Calibri"/>
                        <a:cs typeface="Times New Roman"/>
                      </a:endParaRPr>
                    </a:p>
                  </a:txBody>
                  <a:tcPr marL="68592" marR="68592" marT="0" marB="0"/>
                </a:tc>
                <a:extLst>
                  <a:ext uri="{0D108BD9-81ED-4DB2-BD59-A6C34878D82A}">
                    <a16:rowId xmlns:a16="http://schemas.microsoft.com/office/drawing/2014/main" val="10002"/>
                  </a:ext>
                </a:extLst>
              </a:tr>
              <a:tr h="765432">
                <a:tc>
                  <a:txBody>
                    <a:bodyPr/>
                    <a:lstStyle/>
                    <a:p>
                      <a:pPr>
                        <a:lnSpc>
                          <a:spcPct val="100000"/>
                        </a:lnSpc>
                        <a:spcBef>
                          <a:spcPts val="3000"/>
                        </a:spcBef>
                        <a:spcAft>
                          <a:spcPts val="600"/>
                        </a:spcAft>
                      </a:pPr>
                      <a:r>
                        <a:rPr lang="en-AU" sz="1700" b="1" dirty="0"/>
                        <a:t>Credible accounting</a:t>
                      </a:r>
                      <a:endParaRPr lang="en-GB" sz="1700" b="1" dirty="0">
                        <a:latin typeface="+mn-lt"/>
                        <a:ea typeface="Calibri"/>
                        <a:cs typeface="Times New Roman"/>
                      </a:endParaRPr>
                    </a:p>
                  </a:txBody>
                  <a:tcPr marL="68592" marR="68592" marT="0" marB="0"/>
                </a:tc>
                <a:tc>
                  <a:txBody>
                    <a:bodyPr/>
                    <a:lstStyle/>
                    <a:p>
                      <a:pPr>
                        <a:lnSpc>
                          <a:spcPct val="100000"/>
                        </a:lnSpc>
                        <a:spcBef>
                          <a:spcPts val="3000"/>
                        </a:spcBef>
                        <a:spcAft>
                          <a:spcPts val="600"/>
                        </a:spcAft>
                      </a:pPr>
                      <a:r>
                        <a:rPr lang="en-AU" sz="1700" dirty="0"/>
                        <a:t>Able and willing to construct plausible accounts of behaviour when challenged, to defend political methods</a:t>
                      </a:r>
                      <a:endParaRPr lang="en-GB" sz="1700" dirty="0">
                        <a:latin typeface="+mn-lt"/>
                        <a:ea typeface="Calibri"/>
                        <a:cs typeface="Times New Roman"/>
                      </a:endParaRPr>
                    </a:p>
                  </a:txBody>
                  <a:tcPr marL="68592" marR="68592" marT="0" marB="0"/>
                </a:tc>
                <a:extLst>
                  <a:ext uri="{0D108BD9-81ED-4DB2-BD59-A6C34878D82A}">
                    <a16:rowId xmlns:a16="http://schemas.microsoft.com/office/drawing/2014/main" val="10003"/>
                  </a:ext>
                </a:extLst>
              </a:tr>
              <a:tr h="765432">
                <a:tc>
                  <a:txBody>
                    <a:bodyPr/>
                    <a:lstStyle/>
                    <a:p>
                      <a:pPr>
                        <a:lnSpc>
                          <a:spcPct val="100000"/>
                        </a:lnSpc>
                        <a:spcBef>
                          <a:spcPts val="3000"/>
                        </a:spcBef>
                        <a:spcAft>
                          <a:spcPts val="600"/>
                        </a:spcAft>
                      </a:pPr>
                      <a:r>
                        <a:rPr lang="en-AU" sz="1700" b="1" dirty="0"/>
                        <a:t>Reputation builder</a:t>
                      </a:r>
                      <a:endParaRPr lang="en-GB" sz="1700" b="1" dirty="0">
                        <a:latin typeface="+mn-lt"/>
                        <a:ea typeface="Calibri"/>
                        <a:cs typeface="Times New Roman"/>
                      </a:endParaRPr>
                    </a:p>
                  </a:txBody>
                  <a:tcPr marL="68592" marR="68592" marT="0" marB="0"/>
                </a:tc>
                <a:tc>
                  <a:txBody>
                    <a:bodyPr/>
                    <a:lstStyle/>
                    <a:p>
                      <a:pPr>
                        <a:lnSpc>
                          <a:spcPct val="100000"/>
                        </a:lnSpc>
                        <a:spcBef>
                          <a:spcPts val="3000"/>
                        </a:spcBef>
                        <a:spcAft>
                          <a:spcPts val="600"/>
                        </a:spcAft>
                      </a:pPr>
                      <a:r>
                        <a:rPr lang="en-AU" sz="1700" dirty="0"/>
                        <a:t>Able to construct a reputation as a skilled political player, and to sustain and develop that reputation consistently</a:t>
                      </a:r>
                      <a:endParaRPr lang="en-GB" sz="1700" dirty="0">
                        <a:latin typeface="+mn-lt"/>
                        <a:ea typeface="Calibri"/>
                        <a:cs typeface="Times New Roman"/>
                      </a:endParaRPr>
                    </a:p>
                  </a:txBody>
                  <a:tcPr marL="68592" marR="68592" marT="0" marB="0"/>
                </a:tc>
                <a:extLst>
                  <a:ext uri="{0D108BD9-81ED-4DB2-BD59-A6C34878D82A}">
                    <a16:rowId xmlns:a16="http://schemas.microsoft.com/office/drawing/2014/main" val="10004"/>
                  </a:ext>
                </a:extLst>
              </a:tr>
            </a:tbl>
          </a:graphicData>
        </a:graphic>
      </p:graphicFrame>
      <p:sp>
        <p:nvSpPr>
          <p:cNvPr id="7" name="Slide Number Placeholder 6"/>
          <p:cNvSpPr>
            <a:spLocks noGrp="1"/>
          </p:cNvSpPr>
          <p:nvPr>
            <p:ph type="sldNum" sz="quarter" idx="12"/>
          </p:nvPr>
        </p:nvSpPr>
        <p:spPr/>
        <p:txBody>
          <a:bodyPr/>
          <a:lstStyle/>
          <a:p>
            <a:fld id="{79F8CD52-80FE-4618-9517-F96BBC216274}" type="slidenum">
              <a:rPr lang="en-GB" altLang="en-US" smtClean="0"/>
              <a:pPr/>
              <a:t>20</a:t>
            </a:fld>
            <a:endParaRPr lang="en-GB" altLang="en-US"/>
          </a:p>
        </p:txBody>
      </p:sp>
    </p:spTree>
    <p:extLst>
      <p:ext uri="{BB962C8B-B14F-4D97-AF65-F5344CB8AC3E}">
        <p14:creationId xmlns:p14="http://schemas.microsoft.com/office/powerpoint/2010/main" val="21320065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altLang="en-US" dirty="0">
                <a:solidFill>
                  <a:schemeClr val="tx1">
                    <a:lumMod val="95000"/>
                    <a:lumOff val="5000"/>
                  </a:schemeClr>
                </a:solidFill>
                <a:latin typeface="Arial" panose="020B0604020202020204" pitchFamily="34" charset="0"/>
                <a:cs typeface="Arial" panose="020B0604020202020204" pitchFamily="34" charset="0"/>
              </a:rPr>
              <a:t>Why do people resist change at work?</a:t>
            </a:r>
            <a:endParaRPr lang="en-US" dirty="0"/>
          </a:p>
        </p:txBody>
      </p:sp>
      <p:sp>
        <p:nvSpPr>
          <p:cNvPr id="2" name="Content Placeholder 1"/>
          <p:cNvSpPr>
            <a:spLocks noGrp="1"/>
          </p:cNvSpPr>
          <p:nvPr>
            <p:ph idx="1"/>
          </p:nvPr>
        </p:nvSpPr>
        <p:spPr/>
        <p:txBody>
          <a:bodyPr/>
          <a:lstStyle/>
          <a:p>
            <a:pPr>
              <a:lnSpc>
                <a:spcPct val="90000"/>
              </a:lnSpc>
              <a:defRPr/>
            </a:pPr>
            <a:r>
              <a:rPr lang="en-AU" altLang="en-US" b="1" dirty="0">
                <a:latin typeface="Arial" panose="020B0604020202020204" pitchFamily="34" charset="0"/>
                <a:cs typeface="Arial" panose="020B0604020202020204" pitchFamily="34" charset="0"/>
              </a:rPr>
              <a:t>Substantive change in job </a:t>
            </a:r>
            <a:r>
              <a:rPr lang="en-AU" altLang="en-US" dirty="0">
                <a:latin typeface="Arial" panose="020B0604020202020204" pitchFamily="34" charset="0"/>
                <a:cs typeface="Arial" panose="020B0604020202020204" pitchFamily="34" charset="0"/>
              </a:rPr>
              <a:t>(change in skill requirements).</a:t>
            </a:r>
          </a:p>
          <a:p>
            <a:pPr>
              <a:lnSpc>
                <a:spcPct val="90000"/>
              </a:lnSpc>
              <a:defRPr/>
            </a:pPr>
            <a:r>
              <a:rPr lang="en-AU" altLang="en-US" b="1" dirty="0">
                <a:latin typeface="Arial" panose="020B0604020202020204" pitchFamily="34" charset="0"/>
                <a:cs typeface="Arial" panose="020B0604020202020204" pitchFamily="34" charset="0"/>
              </a:rPr>
              <a:t>Reduction in economic security </a:t>
            </a:r>
            <a:r>
              <a:rPr lang="en-AU" altLang="en-US" dirty="0">
                <a:latin typeface="Arial" panose="020B0604020202020204" pitchFamily="34" charset="0"/>
                <a:cs typeface="Arial" panose="020B0604020202020204" pitchFamily="34" charset="0"/>
              </a:rPr>
              <a:t>or job displacement (threat to employment).</a:t>
            </a:r>
          </a:p>
          <a:p>
            <a:pPr>
              <a:lnSpc>
                <a:spcPct val="90000"/>
              </a:lnSpc>
              <a:defRPr/>
            </a:pPr>
            <a:r>
              <a:rPr lang="en-AU" altLang="en-US" b="1" dirty="0">
                <a:latin typeface="Arial" panose="020B0604020202020204" pitchFamily="34" charset="0"/>
                <a:cs typeface="Arial" panose="020B0604020202020204" pitchFamily="34" charset="0"/>
              </a:rPr>
              <a:t>Psychological threats </a:t>
            </a:r>
            <a:r>
              <a:rPr lang="en-AU" altLang="en-US" dirty="0">
                <a:latin typeface="Arial" panose="020B0604020202020204" pitchFamily="34" charset="0"/>
                <a:cs typeface="Arial" panose="020B0604020202020204" pitchFamily="34" charset="0"/>
              </a:rPr>
              <a:t>(whether perceived or actual).</a:t>
            </a:r>
          </a:p>
          <a:p>
            <a:pPr>
              <a:lnSpc>
                <a:spcPct val="90000"/>
              </a:lnSpc>
              <a:defRPr/>
            </a:pPr>
            <a:r>
              <a:rPr lang="en-AU" altLang="en-US" b="1" dirty="0">
                <a:latin typeface="Arial" panose="020B0604020202020204" pitchFamily="34" charset="0"/>
                <a:cs typeface="Arial" panose="020B0604020202020204" pitchFamily="34" charset="0"/>
              </a:rPr>
              <a:t>Disruption of social arrangements </a:t>
            </a:r>
            <a:r>
              <a:rPr lang="en-AU" altLang="en-US" dirty="0">
                <a:latin typeface="Arial" panose="020B0604020202020204" pitchFamily="34" charset="0"/>
                <a:cs typeface="Arial" panose="020B0604020202020204" pitchFamily="34" charset="0"/>
              </a:rPr>
              <a:t>(new work arrangements).</a:t>
            </a:r>
          </a:p>
          <a:p>
            <a:pPr>
              <a:lnSpc>
                <a:spcPct val="90000"/>
              </a:lnSpc>
              <a:defRPr/>
            </a:pPr>
            <a:r>
              <a:rPr lang="en-AU" altLang="en-US" b="1" dirty="0">
                <a:latin typeface="Arial" panose="020B0604020202020204" pitchFamily="34" charset="0"/>
                <a:cs typeface="Arial" panose="020B0604020202020204" pitchFamily="34" charset="0"/>
              </a:rPr>
              <a:t>Lowering of status </a:t>
            </a:r>
            <a:r>
              <a:rPr lang="en-AU" altLang="en-US" dirty="0">
                <a:latin typeface="Arial" panose="020B0604020202020204" pitchFamily="34" charset="0"/>
                <a:cs typeface="Arial" panose="020B0604020202020204" pitchFamily="34" charset="0"/>
              </a:rPr>
              <a:t>(redefinition of authority relationships).</a:t>
            </a:r>
            <a:endParaRPr lang="en-US" dirty="0"/>
          </a:p>
        </p:txBody>
      </p:sp>
      <p:sp>
        <p:nvSpPr>
          <p:cNvPr id="4" name="Slide Number Placeholder 3"/>
          <p:cNvSpPr>
            <a:spLocks noGrp="1"/>
          </p:cNvSpPr>
          <p:nvPr>
            <p:ph type="sldNum" sz="quarter" idx="12"/>
          </p:nvPr>
        </p:nvSpPr>
        <p:spPr/>
        <p:txBody>
          <a:bodyPr/>
          <a:lstStyle/>
          <a:p>
            <a:fld id="{903C0863-3029-4A5D-B076-08AB794A8C73}" type="slidenum">
              <a:rPr lang="en-GB" altLang="en-US" smtClean="0"/>
              <a:pPr/>
              <a:t>21</a:t>
            </a:fld>
            <a:endParaRPr lang="en-GB" altLang="en-US"/>
          </a:p>
        </p:txBody>
      </p:sp>
    </p:spTree>
    <p:extLst>
      <p:ext uri="{BB962C8B-B14F-4D97-AF65-F5344CB8AC3E}">
        <p14:creationId xmlns:p14="http://schemas.microsoft.com/office/powerpoint/2010/main" val="1504153906"/>
      </p:ext>
    </p:extLst>
  </p:cSld>
  <p:clrMapOvr>
    <a:masterClrMapping/>
  </p:clrMapOvr>
  <p:transition spd="slow"/>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AU" dirty="0"/>
              <a:t>Resistance as feelings of loss</a:t>
            </a:r>
            <a:endParaRPr lang="en-US" dirty="0"/>
          </a:p>
        </p:txBody>
      </p:sp>
      <p:sp>
        <p:nvSpPr>
          <p:cNvPr id="7" name="Content Placeholder 6"/>
          <p:cNvSpPr>
            <a:spLocks noGrp="1"/>
          </p:cNvSpPr>
          <p:nvPr>
            <p:ph idx="1"/>
          </p:nvPr>
        </p:nvSpPr>
        <p:spPr/>
        <p:txBody>
          <a:bodyPr/>
          <a:lstStyle/>
          <a:p>
            <a:r>
              <a:rPr lang="en-GB" altLang="en-US" i="1" dirty="0"/>
              <a:t>The phenomenon of resistance to change is not necessarily that of resisting the change per se but is more accurately a resistance to losing something of value to the person – loss of the known and tried in the face of being asked, if not forced, to move into the unknown and untried. Feelings of anxiety associated with such change are quite normal. (Burke, 2011: 108‒9)</a:t>
            </a:r>
            <a:endParaRPr lang="en-US" i="1" dirty="0"/>
          </a:p>
        </p:txBody>
      </p:sp>
      <p:sp>
        <p:nvSpPr>
          <p:cNvPr id="5" name="Slide Number Placeholder 4"/>
          <p:cNvSpPr>
            <a:spLocks noGrp="1"/>
          </p:cNvSpPr>
          <p:nvPr>
            <p:ph type="sldNum" sz="quarter" idx="12"/>
          </p:nvPr>
        </p:nvSpPr>
        <p:spPr/>
        <p:txBody>
          <a:bodyPr/>
          <a:lstStyle/>
          <a:p>
            <a:fld id="{DFFF42AD-4AE2-4211-A93F-1F0750E15A1E}" type="slidenum">
              <a:rPr lang="en-GB" altLang="en-US" smtClean="0"/>
              <a:pPr/>
              <a:t>22</a:t>
            </a:fld>
            <a:endParaRPr lang="en-GB" altLang="en-US"/>
          </a:p>
        </p:txBody>
      </p:sp>
    </p:spTree>
    <p:extLst>
      <p:ext uri="{BB962C8B-B14F-4D97-AF65-F5344CB8AC3E}">
        <p14:creationId xmlns:p14="http://schemas.microsoft.com/office/powerpoint/2010/main" val="30524458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36524"/>
            <a:ext cx="7886700" cy="1616187"/>
          </a:xfrm>
        </p:spPr>
        <p:txBody>
          <a:bodyPr>
            <a:noAutofit/>
          </a:bodyPr>
          <a:lstStyle/>
          <a:p>
            <a:r>
              <a:rPr lang="en-GB" sz="2900" dirty="0"/>
              <a:t>Employee concerns about change</a:t>
            </a:r>
            <a:br>
              <a:rPr lang="en-GB" sz="2900" dirty="0"/>
            </a:br>
            <a:r>
              <a:rPr lang="en-GB" sz="2900" dirty="0"/>
              <a:t>(Adapted from Paton and </a:t>
            </a:r>
            <a:r>
              <a:rPr lang="en-GB" sz="2900" dirty="0" err="1"/>
              <a:t>Calman</a:t>
            </a:r>
            <a:r>
              <a:rPr lang="en-GB" sz="2900" dirty="0"/>
              <a:t>, 2000 Change Management, 2nd </a:t>
            </a:r>
            <a:r>
              <a:rPr lang="en-GB" sz="2900" dirty="0" err="1"/>
              <a:t>edn</a:t>
            </a:r>
            <a:r>
              <a:rPr lang="en-GB" sz="2900" dirty="0"/>
              <a:t>. London: Sage p.48 ) (1 of 2)</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658323671"/>
              </p:ext>
            </p:extLst>
          </p:nvPr>
        </p:nvGraphicFramePr>
        <p:xfrm>
          <a:off x="628650" y="2020888"/>
          <a:ext cx="7863840" cy="4216250"/>
        </p:xfrm>
        <a:graphic>
          <a:graphicData uri="http://schemas.openxmlformats.org/drawingml/2006/table">
            <a:tbl>
              <a:tblPr firstRow="1" bandRow="1">
                <a:tableStyleId>{5940675A-B579-460E-94D1-54222C63F5DA}</a:tableStyleId>
              </a:tblPr>
              <a:tblGrid>
                <a:gridCol w="1936499">
                  <a:extLst>
                    <a:ext uri="{9D8B030D-6E8A-4147-A177-3AD203B41FA5}">
                      <a16:colId xmlns:a16="http://schemas.microsoft.com/office/drawing/2014/main" val="20000"/>
                    </a:ext>
                  </a:extLst>
                </a:gridCol>
                <a:gridCol w="5927341">
                  <a:extLst>
                    <a:ext uri="{9D8B030D-6E8A-4147-A177-3AD203B41FA5}">
                      <a16:colId xmlns:a16="http://schemas.microsoft.com/office/drawing/2014/main" val="20001"/>
                    </a:ext>
                  </a:extLst>
                </a:gridCol>
              </a:tblGrid>
              <a:tr h="544016">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500" b="1" dirty="0"/>
                        <a:t>Why employees</a:t>
                      </a:r>
                      <a:r>
                        <a:rPr lang="en-GB" sz="1500" b="1" baseline="0" dirty="0"/>
                        <a:t> fear change</a:t>
                      </a:r>
                      <a:endParaRPr lang="en-GB" sz="1500" b="1" dirty="0"/>
                    </a:p>
                  </a:txBody>
                  <a:tcPr marL="81072" marR="81072" marT="40539" marB="40539"/>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500" b="1" dirty="0"/>
                        <a:t>Explanation of employee</a:t>
                      </a:r>
                      <a:r>
                        <a:rPr lang="en-GB" sz="1500" b="1" baseline="0" dirty="0"/>
                        <a:t> fears and anxieties: individual and group</a:t>
                      </a:r>
                      <a:endParaRPr lang="en-GB" sz="1500" b="1" dirty="0"/>
                    </a:p>
                  </a:txBody>
                  <a:tcPr marL="81072" marR="81072" marT="40539" marB="40539"/>
                </a:tc>
                <a:extLst>
                  <a:ext uri="{0D108BD9-81ED-4DB2-BD59-A6C34878D82A}">
                    <a16:rowId xmlns:a16="http://schemas.microsoft.com/office/drawing/2014/main" val="10000"/>
                  </a:ext>
                </a:extLst>
              </a:tr>
              <a:tr h="1137441">
                <a:tc>
                  <a:txBody>
                    <a:bodyPr/>
                    <a:lstStyle/>
                    <a:p>
                      <a:r>
                        <a:rPr lang="en-GB" sz="1500" dirty="0"/>
                        <a:t>It challenges old ideas</a:t>
                      </a:r>
                    </a:p>
                  </a:txBody>
                  <a:tcPr marL="81072" marR="81072" marT="40539" marB="40539"/>
                </a:tc>
                <a:tc>
                  <a:txBody>
                    <a:bodyPr/>
                    <a:lstStyle/>
                    <a:p>
                      <a:r>
                        <a:rPr lang="en-GB" sz="1500" dirty="0"/>
                        <a:t>Traditionally, </a:t>
                      </a:r>
                      <a:r>
                        <a:rPr lang="en-GB" sz="1500" dirty="0" err="1"/>
                        <a:t>organi</a:t>
                      </a:r>
                      <a:r>
                        <a:rPr lang="en-AU" altLang="en-US" sz="1500" dirty="0"/>
                        <a:t>z</a:t>
                      </a:r>
                      <a:r>
                        <a:rPr lang="en-GB" sz="1500" dirty="0" err="1"/>
                        <a:t>ations</a:t>
                      </a:r>
                      <a:r>
                        <a:rPr lang="en-GB" sz="1500" dirty="0"/>
                        <a:t> encourage</a:t>
                      </a:r>
                      <a:r>
                        <a:rPr lang="en-GB" sz="1500" baseline="0" dirty="0"/>
                        <a:t> continuity of services, products and procedures that create a stable operating environment. Argued that success in the future will depend upon a management understanding the lessons of the past, but if too much emphasis is placed upon this ‘history’ then these lessons will simply reinforce old ideas.</a:t>
                      </a:r>
                      <a:endParaRPr lang="en-GB" sz="1500" dirty="0"/>
                    </a:p>
                  </a:txBody>
                  <a:tcPr marL="81072" marR="81072" marT="40539" marB="40539"/>
                </a:tc>
                <a:extLst>
                  <a:ext uri="{0D108BD9-81ED-4DB2-BD59-A6C34878D82A}">
                    <a16:rowId xmlns:a16="http://schemas.microsoft.com/office/drawing/2014/main" val="10001"/>
                  </a:ext>
                </a:extLst>
              </a:tr>
              <a:tr h="925021">
                <a:tc>
                  <a:txBody>
                    <a:bodyPr/>
                    <a:lstStyle/>
                    <a:p>
                      <a:r>
                        <a:rPr lang="en-GB" sz="1500" dirty="0"/>
                        <a:t>It confronts apathy</a:t>
                      </a:r>
                    </a:p>
                  </a:txBody>
                  <a:tcPr marL="81072" marR="81072" marT="40539" marB="40539"/>
                </a:tc>
                <a:tc>
                  <a:txBody>
                    <a:bodyPr/>
                    <a:lstStyle/>
                    <a:p>
                      <a:r>
                        <a:rPr lang="en-GB" sz="1500" dirty="0"/>
                        <a:t>Deep down many people refer to stick to doing what</a:t>
                      </a:r>
                      <a:r>
                        <a:rPr lang="en-GB" sz="1500" baseline="0" dirty="0"/>
                        <a:t> they feel they do well (they may also have convinced peers and managers that they are good at this particular aspect), to maintain the status quo. Change may have the audacity to wake them up from their slumbers!</a:t>
                      </a:r>
                      <a:endParaRPr lang="en-GB" sz="1500" dirty="0"/>
                    </a:p>
                  </a:txBody>
                  <a:tcPr marL="81072" marR="81072" marT="40539" marB="40539"/>
                </a:tc>
                <a:extLst>
                  <a:ext uri="{0D108BD9-81ED-4DB2-BD59-A6C34878D82A}">
                    <a16:rowId xmlns:a16="http://schemas.microsoft.com/office/drawing/2014/main" val="10002"/>
                  </a:ext>
                </a:extLst>
              </a:tr>
              <a:tr h="925021">
                <a:tc>
                  <a:txBody>
                    <a:bodyPr/>
                    <a:lstStyle/>
                    <a:p>
                      <a:r>
                        <a:rPr lang="en-GB" sz="1500" dirty="0"/>
                        <a:t>It creates new technological challenges</a:t>
                      </a:r>
                    </a:p>
                  </a:txBody>
                  <a:tcPr marL="81072" marR="81072" marT="40539" marB="40539"/>
                </a:tc>
                <a:tc>
                  <a:txBody>
                    <a:bodyPr/>
                    <a:lstStyle/>
                    <a:p>
                      <a:r>
                        <a:rPr lang="en-GB" sz="1500" dirty="0"/>
                        <a:t>New techniques, procedures and skill acquisition can bring out the ‘Luddite’ that lurks just beneath the surface. Never underestimate the ‘power’ (far-reaching effects and consequences)</a:t>
                      </a:r>
                      <a:r>
                        <a:rPr lang="en-GB" sz="1500" baseline="0" dirty="0"/>
                        <a:t> of technological change.</a:t>
                      </a:r>
                      <a:endParaRPr lang="en-GB" sz="1500" dirty="0"/>
                    </a:p>
                  </a:txBody>
                  <a:tcPr marL="81072" marR="81072" marT="40539" marB="40539"/>
                </a:tc>
                <a:extLst>
                  <a:ext uri="{0D108BD9-81ED-4DB2-BD59-A6C34878D82A}">
                    <a16:rowId xmlns:a16="http://schemas.microsoft.com/office/drawing/2014/main" val="10003"/>
                  </a:ext>
                </a:extLst>
              </a:tr>
            </a:tbl>
          </a:graphicData>
        </a:graphic>
      </p:graphicFrame>
      <p:sp>
        <p:nvSpPr>
          <p:cNvPr id="7" name="Slide Number Placeholder 6"/>
          <p:cNvSpPr>
            <a:spLocks noGrp="1"/>
          </p:cNvSpPr>
          <p:nvPr>
            <p:ph type="sldNum" sz="quarter" idx="12"/>
          </p:nvPr>
        </p:nvSpPr>
        <p:spPr/>
        <p:txBody>
          <a:bodyPr/>
          <a:lstStyle/>
          <a:p>
            <a:fld id="{79F8CD52-80FE-4618-9517-F96BBC216274}" type="slidenum">
              <a:rPr lang="en-GB" altLang="en-US" smtClean="0"/>
              <a:pPr/>
              <a:t>23</a:t>
            </a:fld>
            <a:endParaRPr lang="en-GB" altLang="en-US"/>
          </a:p>
        </p:txBody>
      </p:sp>
    </p:spTree>
    <p:extLst>
      <p:ext uri="{BB962C8B-B14F-4D97-AF65-F5344CB8AC3E}">
        <p14:creationId xmlns:p14="http://schemas.microsoft.com/office/powerpoint/2010/main" val="20522258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400038316"/>
              </p:ext>
            </p:extLst>
          </p:nvPr>
        </p:nvGraphicFramePr>
        <p:xfrm>
          <a:off x="628650" y="2020888"/>
          <a:ext cx="7863840" cy="3746492"/>
        </p:xfrm>
        <a:graphic>
          <a:graphicData uri="http://schemas.openxmlformats.org/drawingml/2006/table">
            <a:tbl>
              <a:tblPr firstRow="1" bandRow="1">
                <a:tableStyleId>{5940675A-B579-460E-94D1-54222C63F5DA}</a:tableStyleId>
              </a:tblPr>
              <a:tblGrid>
                <a:gridCol w="1936499">
                  <a:extLst>
                    <a:ext uri="{9D8B030D-6E8A-4147-A177-3AD203B41FA5}">
                      <a16:colId xmlns:a16="http://schemas.microsoft.com/office/drawing/2014/main" val="20000"/>
                    </a:ext>
                  </a:extLst>
                </a:gridCol>
                <a:gridCol w="5927341">
                  <a:extLst>
                    <a:ext uri="{9D8B030D-6E8A-4147-A177-3AD203B41FA5}">
                      <a16:colId xmlns:a16="http://schemas.microsoft.com/office/drawing/2014/main" val="20001"/>
                    </a:ext>
                  </a:extLst>
                </a:gridCol>
              </a:tblGrid>
              <a:tr h="544016">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500" b="1" dirty="0"/>
                        <a:t>Why employees</a:t>
                      </a:r>
                      <a:r>
                        <a:rPr lang="en-GB" sz="1500" b="1" baseline="0" dirty="0"/>
                        <a:t> fear change</a:t>
                      </a:r>
                      <a:endParaRPr lang="en-GB" sz="1500" b="1" dirty="0"/>
                    </a:p>
                  </a:txBody>
                  <a:tcPr marL="81072" marR="81072" marT="40539" marB="40539"/>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500" b="1" dirty="0"/>
                        <a:t>Explanation of employee</a:t>
                      </a:r>
                      <a:r>
                        <a:rPr lang="en-GB" sz="1500" b="1" baseline="0" dirty="0"/>
                        <a:t> fears and anxieties: individual and group</a:t>
                      </a:r>
                      <a:endParaRPr lang="en-GB" sz="1500" b="1" dirty="0"/>
                    </a:p>
                  </a:txBody>
                  <a:tcPr marL="81072" marR="81072" marT="40539" marB="40539"/>
                </a:tc>
                <a:extLst>
                  <a:ext uri="{0D108BD9-81ED-4DB2-BD59-A6C34878D82A}">
                    <a16:rowId xmlns:a16="http://schemas.microsoft.com/office/drawing/2014/main" val="10000"/>
                  </a:ext>
                </a:extLst>
              </a:tr>
              <a:tr h="1137441">
                <a:tc>
                  <a:txBody>
                    <a:bodyPr/>
                    <a:lstStyle/>
                    <a:p>
                      <a:r>
                        <a:rPr lang="en-GB" sz="1500" dirty="0"/>
                        <a:t>It permeates throughout the supply change</a:t>
                      </a:r>
                    </a:p>
                  </a:txBody>
                  <a:tcPr marL="76892" marR="76892" marT="38446" marB="38446"/>
                </a:tc>
                <a:tc>
                  <a:txBody>
                    <a:bodyPr/>
                    <a:lstStyle/>
                    <a:p>
                      <a:r>
                        <a:rPr lang="en-GB" sz="1500" dirty="0"/>
                        <a:t>Change for change’s sake is both foolish and potentially expensive. Stakeholders within the supply</a:t>
                      </a:r>
                      <a:r>
                        <a:rPr lang="en-GB" sz="1500" baseline="0" dirty="0"/>
                        <a:t> chain including consumers, tend to be sceptical of any change that results in the ‘equilibrium’ being disturbed. Must ensure change not cascade through supply chain in a way that causes negative consequences further down stream.</a:t>
                      </a:r>
                      <a:endParaRPr lang="en-GB" sz="1500" dirty="0"/>
                    </a:p>
                  </a:txBody>
                  <a:tcPr marL="76892" marR="76892" marT="38446" marB="38446"/>
                </a:tc>
                <a:extLst>
                  <a:ext uri="{0D108BD9-81ED-4DB2-BD59-A6C34878D82A}">
                    <a16:rowId xmlns:a16="http://schemas.microsoft.com/office/drawing/2014/main" val="10001"/>
                  </a:ext>
                </a:extLst>
              </a:tr>
              <a:tr h="925021">
                <a:tc>
                  <a:txBody>
                    <a:bodyPr/>
                    <a:lstStyle/>
                    <a:p>
                      <a:r>
                        <a:rPr lang="en-GB" sz="1500" dirty="0"/>
                        <a:t>It can result in </a:t>
                      </a:r>
                      <a:r>
                        <a:rPr lang="en-GB" sz="1500" dirty="0" err="1"/>
                        <a:t>organi</a:t>
                      </a:r>
                      <a:r>
                        <a:rPr lang="en-AU" altLang="en-US" sz="1500" dirty="0"/>
                        <a:t>z</a:t>
                      </a:r>
                      <a:r>
                        <a:rPr lang="en-GB" sz="1500" dirty="0" err="1"/>
                        <a:t>ational</a:t>
                      </a:r>
                      <a:r>
                        <a:rPr lang="en-GB" sz="1500" dirty="0"/>
                        <a:t> redesign</a:t>
                      </a:r>
                    </a:p>
                  </a:txBody>
                  <a:tcPr marL="76892" marR="76892" marT="38446" marB="38446"/>
                </a:tc>
                <a:tc>
                  <a:txBody>
                    <a:bodyPr/>
                    <a:lstStyle/>
                    <a:p>
                      <a:r>
                        <a:rPr lang="en-GB" sz="1500" dirty="0"/>
                        <a:t>Redesign will modify existing power bases, reporting structures and communication networks. In</a:t>
                      </a:r>
                      <a:r>
                        <a:rPr lang="en-GB" sz="1500" baseline="0" dirty="0"/>
                        <a:t> extreme cases, issues regarding security of employment will be raised and undoubtedly questions concerning redeployment and training emerge.</a:t>
                      </a:r>
                      <a:endParaRPr lang="en-GB" sz="1500" dirty="0"/>
                    </a:p>
                  </a:txBody>
                  <a:tcPr marL="76892" marR="76892" marT="38446" marB="38446"/>
                </a:tc>
                <a:extLst>
                  <a:ext uri="{0D108BD9-81ED-4DB2-BD59-A6C34878D82A}">
                    <a16:rowId xmlns:a16="http://schemas.microsoft.com/office/drawing/2014/main" val="10002"/>
                  </a:ext>
                </a:extLst>
              </a:tr>
              <a:tr h="925021">
                <a:tc>
                  <a:txBody>
                    <a:bodyPr/>
                    <a:lstStyle/>
                    <a:p>
                      <a:r>
                        <a:rPr lang="en-GB" sz="1500" dirty="0"/>
                        <a:t>It encourages debate</a:t>
                      </a:r>
                    </a:p>
                  </a:txBody>
                  <a:tcPr marL="76892" marR="76892" marT="38446" marB="38446"/>
                </a:tc>
                <a:tc>
                  <a:txBody>
                    <a:bodyPr/>
                    <a:lstStyle/>
                    <a:p>
                      <a:r>
                        <a:rPr lang="en-GB" sz="1500" dirty="0"/>
                        <a:t>Debates are healthy when well managed,</a:t>
                      </a:r>
                      <a:r>
                        <a:rPr lang="en-GB" sz="1500" baseline="0" dirty="0"/>
                        <a:t> but they do tend to identify those lacking in understanding or knowledge. Once again, the assumptions of the past and those who promote them will be challenged.</a:t>
                      </a:r>
                      <a:endParaRPr lang="en-GB" sz="1500" dirty="0"/>
                    </a:p>
                  </a:txBody>
                  <a:tcPr marL="76892" marR="76892" marT="38446" marB="38446"/>
                </a:tc>
                <a:extLst>
                  <a:ext uri="{0D108BD9-81ED-4DB2-BD59-A6C34878D82A}">
                    <a16:rowId xmlns:a16="http://schemas.microsoft.com/office/drawing/2014/main" val="10003"/>
                  </a:ext>
                </a:extLst>
              </a:tr>
            </a:tbl>
          </a:graphicData>
        </a:graphic>
      </p:graphicFrame>
      <p:sp>
        <p:nvSpPr>
          <p:cNvPr id="7" name="Slide Number Placeholder 6"/>
          <p:cNvSpPr>
            <a:spLocks noGrp="1"/>
          </p:cNvSpPr>
          <p:nvPr>
            <p:ph type="sldNum" sz="quarter" idx="12"/>
          </p:nvPr>
        </p:nvSpPr>
        <p:spPr/>
        <p:txBody>
          <a:bodyPr/>
          <a:lstStyle/>
          <a:p>
            <a:fld id="{79F8CD52-80FE-4618-9517-F96BBC216274}" type="slidenum">
              <a:rPr lang="en-GB" altLang="en-US" smtClean="0"/>
              <a:pPr/>
              <a:t>24</a:t>
            </a:fld>
            <a:endParaRPr lang="en-GB" altLang="en-US"/>
          </a:p>
        </p:txBody>
      </p:sp>
      <p:sp>
        <p:nvSpPr>
          <p:cNvPr id="6" name="Title 1">
            <a:extLst>
              <a:ext uri="{FF2B5EF4-FFF2-40B4-BE49-F238E27FC236}">
                <a16:creationId xmlns:a16="http://schemas.microsoft.com/office/drawing/2014/main" id="{EB08CEAB-66E5-846F-CF9F-52952F3D8B66}"/>
              </a:ext>
            </a:extLst>
          </p:cNvPr>
          <p:cNvSpPr>
            <a:spLocks noGrp="1"/>
          </p:cNvSpPr>
          <p:nvPr>
            <p:ph type="title"/>
          </p:nvPr>
        </p:nvSpPr>
        <p:spPr>
          <a:xfrm>
            <a:off x="628650" y="136524"/>
            <a:ext cx="7886700" cy="1616187"/>
          </a:xfrm>
        </p:spPr>
        <p:txBody>
          <a:bodyPr>
            <a:noAutofit/>
          </a:bodyPr>
          <a:lstStyle/>
          <a:p>
            <a:r>
              <a:rPr lang="en-GB" sz="2900" dirty="0"/>
              <a:t>Employee concerns about change</a:t>
            </a:r>
            <a:br>
              <a:rPr lang="en-GB" sz="2900" dirty="0"/>
            </a:br>
            <a:r>
              <a:rPr lang="en-GB" sz="2900" dirty="0"/>
              <a:t>(Adapted from Paton and </a:t>
            </a:r>
            <a:r>
              <a:rPr lang="en-GB" sz="2900" dirty="0" err="1"/>
              <a:t>Calman</a:t>
            </a:r>
            <a:r>
              <a:rPr lang="en-GB" sz="2900" dirty="0"/>
              <a:t>, 2000 Change Management, 2nd </a:t>
            </a:r>
            <a:r>
              <a:rPr lang="en-GB" sz="2900" dirty="0" err="1"/>
              <a:t>edn</a:t>
            </a:r>
            <a:r>
              <a:rPr lang="en-GB" sz="2900" dirty="0"/>
              <a:t>. London: Sage p.48 ) (2 of 2)</a:t>
            </a:r>
          </a:p>
        </p:txBody>
      </p:sp>
    </p:spTree>
    <p:extLst>
      <p:ext uri="{BB962C8B-B14F-4D97-AF65-F5344CB8AC3E}">
        <p14:creationId xmlns:p14="http://schemas.microsoft.com/office/powerpoint/2010/main" val="20018904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AU" dirty="0"/>
              <a:t>Strategies for managing resistance: From engagement to coercion….</a:t>
            </a:r>
            <a:endParaRPr lang="en-US" dirty="0"/>
          </a:p>
        </p:txBody>
      </p:sp>
      <p:sp>
        <p:nvSpPr>
          <p:cNvPr id="2" name="Content Placeholder 1"/>
          <p:cNvSpPr>
            <a:spLocks noGrp="1"/>
          </p:cNvSpPr>
          <p:nvPr>
            <p:ph idx="1"/>
          </p:nvPr>
        </p:nvSpPr>
        <p:spPr/>
        <p:txBody>
          <a:bodyPr/>
          <a:lstStyle/>
          <a:p>
            <a:r>
              <a:rPr lang="en-AU" b="1" dirty="0"/>
              <a:t>Democratic:</a:t>
            </a:r>
            <a:r>
              <a:rPr lang="en-AU" dirty="0"/>
              <a:t> education and support – information on why change is needed, offer training, participation – get people involved</a:t>
            </a:r>
          </a:p>
          <a:p>
            <a:r>
              <a:rPr lang="en-AU" b="1" dirty="0"/>
              <a:t>Political consultative:</a:t>
            </a:r>
            <a:r>
              <a:rPr lang="en-AU" dirty="0"/>
              <a:t> negotiation – incentives for key resistors (e.g. good early retirement package), co-optation – lead roles as change agents</a:t>
            </a:r>
          </a:p>
          <a:p>
            <a:r>
              <a:rPr lang="en-AU" b="1" dirty="0"/>
              <a:t>Political directive:</a:t>
            </a:r>
            <a:r>
              <a:rPr lang="en-AU" dirty="0"/>
              <a:t> manipulation and coercion – implicit (e.g. barriers to promotion), explicit (e.g. either get fired with enthusiasm or fired from the job)</a:t>
            </a:r>
            <a:endParaRPr lang="en-US" dirty="0"/>
          </a:p>
        </p:txBody>
      </p:sp>
      <p:sp>
        <p:nvSpPr>
          <p:cNvPr id="6" name="Slide Number Placeholder 5"/>
          <p:cNvSpPr>
            <a:spLocks noGrp="1"/>
          </p:cNvSpPr>
          <p:nvPr>
            <p:ph type="sldNum" sz="quarter" idx="12"/>
          </p:nvPr>
        </p:nvSpPr>
        <p:spPr/>
        <p:txBody>
          <a:bodyPr/>
          <a:lstStyle/>
          <a:p>
            <a:fld id="{79F8CD52-80FE-4618-9517-F96BBC216274}" type="slidenum">
              <a:rPr lang="en-GB" altLang="en-US" smtClean="0"/>
              <a:pPr/>
              <a:t>25</a:t>
            </a:fld>
            <a:endParaRPr lang="en-GB" altLang="en-US"/>
          </a:p>
        </p:txBody>
      </p:sp>
    </p:spTree>
    <p:extLst>
      <p:ext uri="{BB962C8B-B14F-4D97-AF65-F5344CB8AC3E}">
        <p14:creationId xmlns:p14="http://schemas.microsoft.com/office/powerpoint/2010/main" val="1137038863"/>
      </p:ext>
    </p:extLst>
  </p:cSld>
  <p:clrMapOvr>
    <a:masterClrMapping/>
  </p:clrMapOvr>
  <p:transition spd="slow"/>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AU" dirty="0"/>
              <a:t>What can we learn from the mining case (7.4)</a:t>
            </a:r>
          </a:p>
        </p:txBody>
      </p:sp>
      <p:sp>
        <p:nvSpPr>
          <p:cNvPr id="4" name="Content Placeholder 3"/>
          <p:cNvSpPr>
            <a:spLocks noGrp="1"/>
          </p:cNvSpPr>
          <p:nvPr>
            <p:ph idx="1"/>
          </p:nvPr>
        </p:nvSpPr>
        <p:spPr/>
        <p:txBody>
          <a:bodyPr/>
          <a:lstStyle/>
          <a:p>
            <a:r>
              <a:rPr lang="en-AU" dirty="0"/>
              <a:t>John </a:t>
            </a:r>
            <a:r>
              <a:rPr lang="en-AU" dirty="0" err="1"/>
              <a:t>Kotter</a:t>
            </a:r>
            <a:r>
              <a:rPr lang="en-AU" dirty="0"/>
              <a:t> </a:t>
            </a:r>
          </a:p>
          <a:p>
            <a:r>
              <a:rPr lang="en-AU" dirty="0"/>
              <a:t>Short Clip On Resistance to Change</a:t>
            </a:r>
          </a:p>
          <a:p>
            <a:r>
              <a:rPr lang="en-AU" dirty="0">
                <a:hlinkClick r:id="rId2"/>
              </a:rPr>
              <a:t>http://www.youtube.com/watch?v=Wdroj6F3VlQ</a:t>
            </a:r>
            <a:endParaRPr lang="en-US" dirty="0"/>
          </a:p>
        </p:txBody>
      </p:sp>
      <p:sp>
        <p:nvSpPr>
          <p:cNvPr id="3" name="Slide Number Placeholder 2">
            <a:extLst>
              <a:ext uri="{FF2B5EF4-FFF2-40B4-BE49-F238E27FC236}">
                <a16:creationId xmlns:a16="http://schemas.microsoft.com/office/drawing/2014/main" id="{484BD08C-2E02-A51F-DDB4-C5E851173538}"/>
              </a:ext>
            </a:extLst>
          </p:cNvPr>
          <p:cNvSpPr>
            <a:spLocks noGrp="1"/>
          </p:cNvSpPr>
          <p:nvPr>
            <p:ph type="sldNum" sz="quarter" idx="12"/>
          </p:nvPr>
        </p:nvSpPr>
        <p:spPr/>
        <p:txBody>
          <a:bodyPr/>
          <a:lstStyle/>
          <a:p>
            <a:fld id="{79F8CD52-80FE-4618-9517-F96BBC216274}" type="slidenum">
              <a:rPr lang="en-GB" altLang="en-US" smtClean="0"/>
              <a:pPr/>
              <a:t>26</a:t>
            </a:fld>
            <a:endParaRPr lang="en-GB" altLang="en-US"/>
          </a:p>
        </p:txBody>
      </p:sp>
    </p:spTree>
    <p:extLst>
      <p:ext uri="{BB962C8B-B14F-4D97-AF65-F5344CB8AC3E}">
        <p14:creationId xmlns:p14="http://schemas.microsoft.com/office/powerpoint/2010/main" val="23649583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AU"/>
              <a:t>Bending the arrow of time: Temporality and change</a:t>
            </a:r>
            <a:endParaRPr lang="en-GB" dirty="0"/>
          </a:p>
        </p:txBody>
      </p:sp>
      <p:sp>
        <p:nvSpPr>
          <p:cNvPr id="4" name="Content Placeholder 3"/>
          <p:cNvSpPr>
            <a:spLocks noGrp="1"/>
          </p:cNvSpPr>
          <p:nvPr>
            <p:ph idx="1"/>
          </p:nvPr>
        </p:nvSpPr>
        <p:spPr/>
        <p:txBody>
          <a:bodyPr/>
          <a:lstStyle/>
          <a:p>
            <a:r>
              <a:rPr lang="en-AU" dirty="0"/>
              <a:t>Dawson, P., &amp; Sykes, C. (2018). </a:t>
            </a:r>
            <a:r>
              <a:rPr lang="en-AU" i="1" dirty="0"/>
              <a:t>Organizational change and temporality: Bending the arrow of time</a:t>
            </a:r>
            <a:r>
              <a:rPr lang="en-AU" dirty="0"/>
              <a:t> (Paperback ed.). New York: </a:t>
            </a:r>
            <a:r>
              <a:rPr lang="en-AU" dirty="0" err="1"/>
              <a:t>Routledge</a:t>
            </a:r>
            <a:r>
              <a:rPr lang="en-AU" dirty="0"/>
              <a:t>.</a:t>
            </a:r>
            <a:endParaRPr lang="en-US" dirty="0"/>
          </a:p>
        </p:txBody>
      </p:sp>
      <p:sp>
        <p:nvSpPr>
          <p:cNvPr id="3" name="Slide Number Placeholder 2">
            <a:extLst>
              <a:ext uri="{FF2B5EF4-FFF2-40B4-BE49-F238E27FC236}">
                <a16:creationId xmlns:a16="http://schemas.microsoft.com/office/drawing/2014/main" id="{0E7C2446-CE30-1227-DB33-98CE3A226BD5}"/>
              </a:ext>
            </a:extLst>
          </p:cNvPr>
          <p:cNvSpPr>
            <a:spLocks noGrp="1"/>
          </p:cNvSpPr>
          <p:nvPr>
            <p:ph type="sldNum" sz="quarter" idx="12"/>
          </p:nvPr>
        </p:nvSpPr>
        <p:spPr/>
        <p:txBody>
          <a:bodyPr/>
          <a:lstStyle/>
          <a:p>
            <a:fld id="{79F8CD52-80FE-4618-9517-F96BBC216274}" type="slidenum">
              <a:rPr lang="en-GB" altLang="en-US" smtClean="0"/>
              <a:pPr/>
              <a:t>27</a:t>
            </a:fld>
            <a:endParaRPr lang="en-GB" altLang="en-US"/>
          </a:p>
        </p:txBody>
      </p:sp>
    </p:spTree>
    <p:extLst>
      <p:ext uri="{BB962C8B-B14F-4D97-AF65-F5344CB8AC3E}">
        <p14:creationId xmlns:p14="http://schemas.microsoft.com/office/powerpoint/2010/main" val="14081032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dirty="0"/>
              <a:t>Intuitive: Common sense time</a:t>
            </a:r>
            <a:endParaRPr lang="en-GB" dirty="0"/>
          </a:p>
        </p:txBody>
      </p:sp>
      <p:sp>
        <p:nvSpPr>
          <p:cNvPr id="4" name="Content Placeholder 3"/>
          <p:cNvSpPr>
            <a:spLocks noGrp="1"/>
          </p:cNvSpPr>
          <p:nvPr>
            <p:ph idx="1"/>
          </p:nvPr>
        </p:nvSpPr>
        <p:spPr/>
        <p:txBody>
          <a:bodyPr/>
          <a:lstStyle/>
          <a:p>
            <a:r>
              <a:rPr lang="en-AU" dirty="0"/>
              <a:t>Sense of time reinforced in:</a:t>
            </a:r>
          </a:p>
          <a:p>
            <a:pPr lvl="1"/>
            <a:r>
              <a:rPr lang="en-AU" dirty="0"/>
              <a:t>Repeatable cycles of seasons, day and night, moon, etc.</a:t>
            </a:r>
          </a:p>
          <a:p>
            <a:pPr lvl="1"/>
            <a:r>
              <a:rPr lang="en-AU" dirty="0"/>
              <a:t>Physiological rhythms and ageing</a:t>
            </a:r>
          </a:p>
          <a:p>
            <a:pPr lvl="1"/>
            <a:r>
              <a:rPr lang="en-AU" dirty="0"/>
              <a:t>Time pieces: clock time institutionalized and embedded in Western culture</a:t>
            </a:r>
          </a:p>
          <a:p>
            <a:pPr lvl="1"/>
            <a:r>
              <a:rPr lang="en-AU" dirty="0"/>
              <a:t>Calendars: integral part of work-life activities</a:t>
            </a:r>
          </a:p>
          <a:p>
            <a:pPr lvl="1"/>
            <a:r>
              <a:rPr lang="en-AU" dirty="0"/>
              <a:t>Psychological perceptions of time</a:t>
            </a:r>
            <a:endParaRPr lang="en-US" dirty="0"/>
          </a:p>
        </p:txBody>
      </p:sp>
      <p:sp>
        <p:nvSpPr>
          <p:cNvPr id="6" name="Slide Number Placeholder 5"/>
          <p:cNvSpPr>
            <a:spLocks noGrp="1"/>
          </p:cNvSpPr>
          <p:nvPr>
            <p:ph type="sldNum" sz="quarter" idx="12"/>
          </p:nvPr>
        </p:nvSpPr>
        <p:spPr/>
        <p:txBody>
          <a:bodyPr/>
          <a:lstStyle/>
          <a:p>
            <a:fld id="{79F8CD52-80FE-4618-9517-F96BBC216274}" type="slidenum">
              <a:rPr lang="en-GB" altLang="en-US" smtClean="0"/>
              <a:pPr/>
              <a:t>28</a:t>
            </a:fld>
            <a:endParaRPr lang="en-GB" altLang="en-US"/>
          </a:p>
        </p:txBody>
      </p:sp>
    </p:spTree>
    <p:extLst>
      <p:ext uri="{BB962C8B-B14F-4D97-AF65-F5344CB8AC3E}">
        <p14:creationId xmlns:p14="http://schemas.microsoft.com/office/powerpoint/2010/main" val="12287923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AU"/>
              <a:t>Repeatability: Predictable cyclical events provide us with a measure of time</a:t>
            </a:r>
            <a:endParaRPr lang="en-GB" dirty="0"/>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a:xfrm>
            <a:off x="4211960" y="4365104"/>
            <a:ext cx="1228725" cy="1228725"/>
          </a:xfrm>
        </p:spPr>
      </p:pic>
      <p:sp>
        <p:nvSpPr>
          <p:cNvPr id="10" name="Slide Number Placeholder 9"/>
          <p:cNvSpPr>
            <a:spLocks noGrp="1"/>
          </p:cNvSpPr>
          <p:nvPr>
            <p:ph type="sldNum" sz="quarter" idx="12"/>
          </p:nvPr>
        </p:nvSpPr>
        <p:spPr/>
        <p:txBody>
          <a:bodyPr/>
          <a:lstStyle/>
          <a:p>
            <a:fld id="{79F8CD52-80FE-4618-9517-F96BBC216274}" type="slidenum">
              <a:rPr lang="en-GB" altLang="en-US" smtClean="0"/>
              <a:pPr/>
              <a:t>29</a:t>
            </a:fld>
            <a:endParaRPr lang="en-GB" altLang="en-US"/>
          </a:p>
        </p:txBody>
      </p:sp>
      <p:pic>
        <p:nvPicPr>
          <p:cNvPr id="3078"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4208" y="4077072"/>
            <a:ext cx="2016224" cy="18076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9"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576" y="4365104"/>
            <a:ext cx="2071354" cy="15594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80"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39716" y="2176836"/>
            <a:ext cx="1972244" cy="19722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4321277" y="2491028"/>
            <a:ext cx="2016224" cy="1200329"/>
          </a:xfrm>
          <a:prstGeom prst="rect">
            <a:avLst/>
          </a:prstGeom>
          <a:noFill/>
        </p:spPr>
        <p:txBody>
          <a:bodyPr wrap="square" rtlCol="0">
            <a:spAutoFit/>
          </a:bodyPr>
          <a:lstStyle/>
          <a:p>
            <a:r>
              <a:rPr lang="en-AU" dirty="0"/>
              <a:t>Earth rotation: minute hand rotates 24 times around clock face</a:t>
            </a:r>
            <a:endParaRPr lang="en-GB" dirty="0"/>
          </a:p>
        </p:txBody>
      </p:sp>
    </p:spTree>
    <p:extLst>
      <p:ext uri="{BB962C8B-B14F-4D97-AF65-F5344CB8AC3E}">
        <p14:creationId xmlns:p14="http://schemas.microsoft.com/office/powerpoint/2010/main" val="8409307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dirty="0"/>
              <a:t>Two common faces of human time</a:t>
            </a:r>
          </a:p>
        </p:txBody>
      </p:sp>
      <p:sp>
        <p:nvSpPr>
          <p:cNvPr id="4" name="Content Placeholder 3"/>
          <p:cNvSpPr>
            <a:spLocks noGrp="1"/>
          </p:cNvSpPr>
          <p:nvPr>
            <p:ph idx="1"/>
          </p:nvPr>
        </p:nvSpPr>
        <p:spPr/>
        <p:txBody>
          <a:bodyPr/>
          <a:lstStyle/>
          <a:p>
            <a:r>
              <a:rPr lang="en-AU" dirty="0"/>
              <a:t>Objective time</a:t>
            </a:r>
          </a:p>
          <a:p>
            <a:pPr lvl="1"/>
            <a:r>
              <a:rPr lang="en-AU" dirty="0"/>
              <a:t>Application of time measuring devices to regulating, controlling and scheduling activities, that is, clocks, calendars, mobile phones</a:t>
            </a:r>
          </a:p>
          <a:p>
            <a:r>
              <a:rPr lang="en-AU" dirty="0"/>
              <a:t>Subjective time</a:t>
            </a:r>
          </a:p>
          <a:p>
            <a:pPr lvl="1"/>
            <a:r>
              <a:rPr lang="en-AU" dirty="0"/>
              <a:t>The way we subjectively experience lived time, the present (the now), the past (memories, backward glance), the future (expectations, potentialities)</a:t>
            </a:r>
            <a:endParaRPr lang="en-US" dirty="0"/>
          </a:p>
        </p:txBody>
      </p:sp>
      <p:sp>
        <p:nvSpPr>
          <p:cNvPr id="6" name="Slide Number Placeholder 5"/>
          <p:cNvSpPr>
            <a:spLocks noGrp="1"/>
          </p:cNvSpPr>
          <p:nvPr>
            <p:ph type="sldNum" sz="quarter" idx="12"/>
          </p:nvPr>
        </p:nvSpPr>
        <p:spPr/>
        <p:txBody>
          <a:bodyPr/>
          <a:lstStyle/>
          <a:p>
            <a:fld id="{79F8CD52-80FE-4618-9517-F96BBC216274}" type="slidenum">
              <a:rPr lang="en-GB" altLang="en-US" smtClean="0"/>
              <a:pPr/>
              <a:t>30</a:t>
            </a:fld>
            <a:endParaRPr lang="en-GB" altLang="en-US"/>
          </a:p>
        </p:txBody>
      </p:sp>
    </p:spTree>
    <p:extLst>
      <p:ext uri="{BB962C8B-B14F-4D97-AF65-F5344CB8AC3E}">
        <p14:creationId xmlns:p14="http://schemas.microsoft.com/office/powerpoint/2010/main" val="12439583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Time perspectives and change</a:t>
            </a:r>
            <a:endParaRPr lang="en-GB" dirty="0"/>
          </a:p>
        </p:txBody>
      </p:sp>
      <p:sp>
        <p:nvSpPr>
          <p:cNvPr id="4" name="Content Placeholder 3"/>
          <p:cNvSpPr>
            <a:spLocks noGrp="1"/>
          </p:cNvSpPr>
          <p:nvPr>
            <p:ph idx="1"/>
          </p:nvPr>
        </p:nvSpPr>
        <p:spPr/>
        <p:txBody>
          <a:bodyPr/>
          <a:lstStyle/>
          <a:p>
            <a:r>
              <a:rPr lang="en-GB" dirty="0"/>
              <a:t>Time perspective captures our views of the past, present and future</a:t>
            </a:r>
          </a:p>
          <a:p>
            <a:r>
              <a:rPr lang="en-GB" dirty="0"/>
              <a:t>Perspective influenced by: class, culture, education, religion, geography, political stability and socio-economic position</a:t>
            </a:r>
          </a:p>
          <a:p>
            <a:r>
              <a:rPr lang="en-GB" dirty="0"/>
              <a:t>Individual time perspectives are seen to shape the way we respond to change</a:t>
            </a:r>
            <a:endParaRPr lang="en-US" dirty="0"/>
          </a:p>
        </p:txBody>
      </p:sp>
      <p:sp>
        <p:nvSpPr>
          <p:cNvPr id="6" name="Slide Number Placeholder 5"/>
          <p:cNvSpPr>
            <a:spLocks noGrp="1"/>
          </p:cNvSpPr>
          <p:nvPr>
            <p:ph type="sldNum" sz="quarter" idx="12"/>
          </p:nvPr>
        </p:nvSpPr>
        <p:spPr/>
        <p:txBody>
          <a:bodyPr/>
          <a:lstStyle/>
          <a:p>
            <a:fld id="{79F8CD52-80FE-4618-9517-F96BBC216274}" type="slidenum">
              <a:rPr lang="en-GB" altLang="en-US" smtClean="0"/>
              <a:pPr/>
              <a:t>31</a:t>
            </a:fld>
            <a:endParaRPr lang="en-GB" altLang="en-US"/>
          </a:p>
        </p:txBody>
      </p:sp>
    </p:spTree>
    <p:extLst>
      <p:ext uri="{BB962C8B-B14F-4D97-AF65-F5344CB8AC3E}">
        <p14:creationId xmlns:p14="http://schemas.microsoft.com/office/powerpoint/2010/main" val="41917535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1703197404"/>
              </p:ext>
            </p:extLst>
          </p:nvPr>
        </p:nvGraphicFramePr>
        <p:xfrm>
          <a:off x="611560" y="528472"/>
          <a:ext cx="7920880" cy="5338624"/>
        </p:xfrm>
        <a:graphic>
          <a:graphicData uri="http://schemas.openxmlformats.org/drawingml/2006/table">
            <a:tbl>
              <a:tblPr firstRow="1" bandRow="1">
                <a:tableStyleId>{5940675A-B579-460E-94D1-54222C63F5DA}</a:tableStyleId>
              </a:tblPr>
              <a:tblGrid>
                <a:gridCol w="3835688">
                  <a:extLst>
                    <a:ext uri="{9D8B030D-6E8A-4147-A177-3AD203B41FA5}">
                      <a16:colId xmlns:a16="http://schemas.microsoft.com/office/drawing/2014/main" val="20000"/>
                    </a:ext>
                  </a:extLst>
                </a:gridCol>
                <a:gridCol w="4085192">
                  <a:extLst>
                    <a:ext uri="{9D8B030D-6E8A-4147-A177-3AD203B41FA5}">
                      <a16:colId xmlns:a16="http://schemas.microsoft.com/office/drawing/2014/main" val="20001"/>
                    </a:ext>
                  </a:extLst>
                </a:gridCol>
              </a:tblGrid>
              <a:tr h="686956">
                <a:tc>
                  <a:txBody>
                    <a:bodyPr/>
                    <a:lstStyle/>
                    <a:p>
                      <a:r>
                        <a:rPr lang="en-GB" sz="1800" b="1" dirty="0"/>
                        <a:t>Temporal orientation</a:t>
                      </a:r>
                    </a:p>
                  </a:txBody>
                  <a:tcPr marL="76328" marR="76328" marT="38164" marB="38164"/>
                </a:tc>
                <a:tc>
                  <a:txBody>
                    <a:bodyPr/>
                    <a:lstStyle/>
                    <a:p>
                      <a:r>
                        <a:rPr lang="en-GB" sz="1800" b="1" dirty="0"/>
                        <a:t>Resistance/Acceptance</a:t>
                      </a:r>
                      <a:r>
                        <a:rPr lang="en-GB" sz="1800" b="1" baseline="0" dirty="0"/>
                        <a:t> of </a:t>
                      </a:r>
                      <a:r>
                        <a:rPr lang="en-GB" sz="1800" b="1" dirty="0"/>
                        <a:t>change</a:t>
                      </a:r>
                    </a:p>
                  </a:txBody>
                  <a:tcPr marL="76328" marR="76328" marT="38164" marB="38164"/>
                </a:tc>
                <a:extLst>
                  <a:ext uri="{0D108BD9-81ED-4DB2-BD59-A6C34878D82A}">
                    <a16:rowId xmlns:a16="http://schemas.microsoft.com/office/drawing/2014/main" val="10000"/>
                  </a:ext>
                </a:extLst>
              </a:tr>
              <a:tr h="957696">
                <a:tc>
                  <a:txBody>
                    <a:bodyPr/>
                    <a:lstStyle/>
                    <a:p>
                      <a:r>
                        <a:rPr lang="en-GB" sz="1800" dirty="0"/>
                        <a:t>High</a:t>
                      </a:r>
                      <a:r>
                        <a:rPr lang="en-GB" sz="1800" baseline="0" dirty="0"/>
                        <a:t> past negative + high present hedonistic</a:t>
                      </a:r>
                      <a:endParaRPr lang="en-GB" sz="1800" dirty="0"/>
                    </a:p>
                  </a:txBody>
                  <a:tcPr marL="76328" marR="76328" marT="38164" marB="38164"/>
                </a:tc>
                <a:tc>
                  <a:txBody>
                    <a:bodyPr/>
                    <a:lstStyle/>
                    <a:p>
                      <a:r>
                        <a:rPr lang="en-GB" sz="1800" dirty="0"/>
                        <a:t>Active resistance to change</a:t>
                      </a:r>
                    </a:p>
                  </a:txBody>
                  <a:tcPr marL="76328" marR="76328" marT="38164" marB="38164"/>
                </a:tc>
                <a:extLst>
                  <a:ext uri="{0D108BD9-81ED-4DB2-BD59-A6C34878D82A}">
                    <a16:rowId xmlns:a16="http://schemas.microsoft.com/office/drawing/2014/main" val="10001"/>
                  </a:ext>
                </a:extLst>
              </a:tr>
              <a:tr h="957696">
                <a:tc>
                  <a:txBody>
                    <a:bodyPr/>
                    <a:lstStyle/>
                    <a:p>
                      <a:r>
                        <a:rPr lang="en-GB" sz="1800" dirty="0"/>
                        <a:t>High</a:t>
                      </a:r>
                      <a:r>
                        <a:rPr lang="en-GB" sz="1800" baseline="0" dirty="0"/>
                        <a:t> past negative + high present fatalistic</a:t>
                      </a:r>
                      <a:endParaRPr lang="en-GB" sz="1800" dirty="0"/>
                    </a:p>
                  </a:txBody>
                  <a:tcPr marL="76328" marR="76328" marT="38164" marB="38164"/>
                </a:tc>
                <a:tc>
                  <a:txBody>
                    <a:bodyPr/>
                    <a:lstStyle/>
                    <a:p>
                      <a:r>
                        <a:rPr lang="en-GB" sz="1800" dirty="0"/>
                        <a:t>Passive resistance to change</a:t>
                      </a:r>
                    </a:p>
                  </a:txBody>
                  <a:tcPr marL="76328" marR="76328" marT="38164" marB="38164"/>
                </a:tc>
                <a:extLst>
                  <a:ext uri="{0D108BD9-81ED-4DB2-BD59-A6C34878D82A}">
                    <a16:rowId xmlns:a16="http://schemas.microsoft.com/office/drawing/2014/main" val="10002"/>
                  </a:ext>
                </a:extLst>
              </a:tr>
              <a:tr h="957696">
                <a:tc>
                  <a:txBody>
                    <a:bodyPr/>
                    <a:lstStyle/>
                    <a:p>
                      <a:r>
                        <a:rPr lang="en-GB" sz="1800" dirty="0"/>
                        <a:t>High past positive, future and present orientation</a:t>
                      </a:r>
                    </a:p>
                  </a:txBody>
                  <a:tcPr marL="76328" marR="76328" marT="38164" marB="38164"/>
                </a:tc>
                <a:tc>
                  <a:txBody>
                    <a:bodyPr/>
                    <a:lstStyle/>
                    <a:p>
                      <a:r>
                        <a:rPr lang="en-GB" sz="1800" dirty="0"/>
                        <a:t>Uncritically</a:t>
                      </a:r>
                      <a:r>
                        <a:rPr lang="en-GB" sz="1800" baseline="0" dirty="0"/>
                        <a:t> e</a:t>
                      </a:r>
                      <a:r>
                        <a:rPr lang="en-GB" sz="1800" dirty="0"/>
                        <a:t>mbrace change</a:t>
                      </a:r>
                    </a:p>
                  </a:txBody>
                  <a:tcPr marL="76328" marR="76328" marT="38164" marB="38164"/>
                </a:tc>
                <a:extLst>
                  <a:ext uri="{0D108BD9-81ED-4DB2-BD59-A6C34878D82A}">
                    <a16:rowId xmlns:a16="http://schemas.microsoft.com/office/drawing/2014/main" val="10003"/>
                  </a:ext>
                </a:extLst>
              </a:tr>
              <a:tr h="1778580">
                <a:tc>
                  <a:txBody>
                    <a:bodyPr/>
                    <a:lstStyle/>
                    <a:p>
                      <a:r>
                        <a:rPr lang="en-GB" sz="1800" dirty="0"/>
                        <a:t>High past positive, </a:t>
                      </a:r>
                      <a:r>
                        <a:rPr lang="en-US" sz="1800" kern="1200" dirty="0">
                          <a:effectLst/>
                        </a:rPr>
                        <a:t>moderately high future &amp; present-hedonistic, Low past-negative &amp; present hedonistic </a:t>
                      </a:r>
                      <a:endParaRPr lang="en-GB" sz="1800" dirty="0"/>
                    </a:p>
                  </a:txBody>
                  <a:tcPr marL="76328" marR="76328" marT="38164" marB="38164"/>
                </a:tc>
                <a:tc>
                  <a:txBody>
                    <a:bodyPr/>
                    <a:lstStyle/>
                    <a:p>
                      <a:r>
                        <a:rPr lang="en-GB" sz="1800" dirty="0"/>
                        <a:t>Optimal balance for assessing change with variable responses</a:t>
                      </a:r>
                    </a:p>
                  </a:txBody>
                  <a:tcPr marL="76328" marR="76328" marT="38164" marB="38164"/>
                </a:tc>
                <a:extLst>
                  <a:ext uri="{0D108BD9-81ED-4DB2-BD59-A6C34878D82A}">
                    <a16:rowId xmlns:a16="http://schemas.microsoft.com/office/drawing/2014/main" val="10004"/>
                  </a:ext>
                </a:extLst>
              </a:tr>
            </a:tbl>
          </a:graphicData>
        </a:graphic>
      </p:graphicFrame>
      <p:sp>
        <p:nvSpPr>
          <p:cNvPr id="3" name="TextBox 2"/>
          <p:cNvSpPr txBox="1"/>
          <p:nvPr/>
        </p:nvSpPr>
        <p:spPr>
          <a:xfrm>
            <a:off x="467544" y="6018412"/>
            <a:ext cx="7578588" cy="369332"/>
          </a:xfrm>
          <a:prstGeom prst="rect">
            <a:avLst/>
          </a:prstGeom>
          <a:noFill/>
        </p:spPr>
        <p:txBody>
          <a:bodyPr wrap="square" rtlCol="0">
            <a:spAutoFit/>
          </a:bodyPr>
          <a:lstStyle/>
          <a:p>
            <a:r>
              <a:rPr lang="en-GB" dirty="0" err="1"/>
              <a:t>Zimbard</a:t>
            </a:r>
            <a:r>
              <a:rPr lang="en-GB" dirty="0"/>
              <a:t> and Boyd’s (2008) Time Perspective</a:t>
            </a:r>
          </a:p>
        </p:txBody>
      </p:sp>
      <p:sp>
        <p:nvSpPr>
          <p:cNvPr id="4" name="Slide Number Placeholder 3"/>
          <p:cNvSpPr>
            <a:spLocks noGrp="1"/>
          </p:cNvSpPr>
          <p:nvPr>
            <p:ph type="sldNum" sz="quarter" idx="12"/>
          </p:nvPr>
        </p:nvSpPr>
        <p:spPr/>
        <p:txBody>
          <a:bodyPr/>
          <a:lstStyle/>
          <a:p>
            <a:fld id="{903C0863-3029-4A5D-B076-08AB794A8C73}" type="slidenum">
              <a:rPr lang="en-GB" altLang="en-US" smtClean="0"/>
              <a:pPr/>
              <a:t>32</a:t>
            </a:fld>
            <a:endParaRPr lang="en-GB" altLang="en-US"/>
          </a:p>
        </p:txBody>
      </p:sp>
    </p:spTree>
    <p:extLst>
      <p:ext uri="{BB962C8B-B14F-4D97-AF65-F5344CB8AC3E}">
        <p14:creationId xmlns:p14="http://schemas.microsoft.com/office/powerpoint/2010/main" val="3162536467"/>
      </p:ext>
    </p:extLst>
  </p:cSld>
  <p:clrMapOvr>
    <a:masterClrMapping/>
  </p:clrMapOvr>
</p:sld>
</file>

<file path=ppt/theme/theme1.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CW_TEMPLATE_PPTX</Template>
  <TotalTime>3673</TotalTime>
  <Words>2140</Words>
  <Application>Microsoft Office PowerPoint</Application>
  <PresentationFormat>On-screen Show (4:3)</PresentationFormat>
  <Paragraphs>199</Paragraphs>
  <Slides>32</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Calibri</vt:lpstr>
      <vt:lpstr>Courier New</vt:lpstr>
      <vt:lpstr>Times New Roman</vt:lpstr>
      <vt:lpstr>CDC PPT master theme</vt:lpstr>
      <vt:lpstr>PowerPoint Presentation</vt:lpstr>
      <vt:lpstr>Chapter 7  People and change: Power, politics, resistance and temporal frames </vt:lpstr>
      <vt:lpstr>Power: Robert Dahl</vt:lpstr>
      <vt:lpstr>PowerPoint Presentation</vt:lpstr>
      <vt:lpstr>Stephen Lukes: Third face of power</vt:lpstr>
      <vt:lpstr>Foucault: Fourth face of power</vt:lpstr>
      <vt:lpstr>French and Raven</vt:lpstr>
      <vt:lpstr>Sources and consequences</vt:lpstr>
      <vt:lpstr>Power and organizations</vt:lpstr>
      <vt:lpstr>How to develop power in organizations</vt:lpstr>
      <vt:lpstr>Using power within organizations</vt:lpstr>
      <vt:lpstr>Power crystallizes into authority structures and is legitimized</vt:lpstr>
      <vt:lpstr>Authority and power</vt:lpstr>
      <vt:lpstr>Jeffrey Pfeffer: Why cultivating power is the secret to success </vt:lpstr>
      <vt:lpstr>Politics: Power in action</vt:lpstr>
      <vt:lpstr>Political nature of change agency (Buchanan and Badham 1999, Human Relations, 52: 609–629)</vt:lpstr>
      <vt:lpstr>PowerPoint Presentation</vt:lpstr>
      <vt:lpstr>Political entrepreneurs  (source: adapted from Buchanan and Badham, 2008: 308) (1 of 3)</vt:lpstr>
      <vt:lpstr>Political entrepreneurs  (source: adapted from Buchanan and Badham, 2008: 308) (2 of 3)</vt:lpstr>
      <vt:lpstr>Political entrepreneurs  (source: adapted from Buchanan and Badham, 2008: 308) (3 of 3)</vt:lpstr>
      <vt:lpstr>Why do people resist change at work?</vt:lpstr>
      <vt:lpstr>Resistance as feelings of loss</vt:lpstr>
      <vt:lpstr>Employee concerns about change (Adapted from Paton and Calman, 2000 Change Management, 2nd edn. London: Sage p.48 ) (1 of 2)</vt:lpstr>
      <vt:lpstr>Employee concerns about change (Adapted from Paton and Calman, 2000 Change Management, 2nd edn. London: Sage p.48 ) (2 of 2)</vt:lpstr>
      <vt:lpstr>Strategies for managing resistance: From engagement to coercion….</vt:lpstr>
      <vt:lpstr>What can we learn from the mining case (7.4)</vt:lpstr>
      <vt:lpstr>Bending the arrow of time: Temporality and change</vt:lpstr>
      <vt:lpstr>Intuitive: Common sense time</vt:lpstr>
      <vt:lpstr>Repeatability: Predictable cyclical events provide us with a measure of time</vt:lpstr>
      <vt:lpstr>Two common faces of human time</vt:lpstr>
      <vt:lpstr>Time perspectives and change</vt:lpstr>
      <vt:lpstr>PowerPoint Presentation</vt:lpstr>
    </vt:vector>
  </TitlesOfParts>
  <Company>NASA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Conceptual Blockbusting</dc:title>
  <dc:creator>Konstantinos Andriopoulos</dc:creator>
  <cp:lastModifiedBy>Gimmy</cp:lastModifiedBy>
  <cp:revision>192</cp:revision>
  <cp:lastPrinted>2014-03-04T17:41:35Z</cp:lastPrinted>
  <dcterms:created xsi:type="dcterms:W3CDTF">2014-01-07T11:27:18Z</dcterms:created>
  <dcterms:modified xsi:type="dcterms:W3CDTF">2024-09-19T03:43:59Z</dcterms:modified>
</cp:coreProperties>
</file>