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heme/themeOverride1.xml" ContentType="application/vnd.openxmlformats-officedocument.themeOverride+xml"/>
  <Override PartName="/ppt/notesSlides/notesSlide3.xml" ContentType="application/vnd.openxmlformats-officedocument.presentationml.notesSlide+xml"/>
  <Override PartName="/ppt/theme/themeOverride2.xml" ContentType="application/vnd.openxmlformats-officedocument.themeOverride+xml"/>
  <Override PartName="/ppt/theme/themeOverride3.xml" ContentType="application/vnd.openxmlformats-officedocument.themeOverride+xml"/>
  <Override PartName="/ppt/notesSlides/notesSlide4.xml" ContentType="application/vnd.openxmlformats-officedocument.presentationml.notesSlide+xml"/>
  <Override PartName="/ppt/theme/themeOverride4.xml" ContentType="application/vnd.openxmlformats-officedocument.themeOverr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heme/themeOverride5.xml" ContentType="application/vnd.openxmlformats-officedocument.themeOverride+xml"/>
  <Override PartName="/ppt/notesSlides/notesSlide7.xml" ContentType="application/vnd.openxmlformats-officedocument.presentationml.notesSlide+xml"/>
  <Override PartName="/ppt/theme/themeOverride6.xml" ContentType="application/vnd.openxmlformats-officedocument.themeOverride+xml"/>
  <Override PartName="/ppt/notesSlides/notesSlide8.xml" ContentType="application/vnd.openxmlformats-officedocument.presentationml.notesSlide+xml"/>
  <Override PartName="/ppt/theme/themeOverride7.xml" ContentType="application/vnd.openxmlformats-officedocument.themeOverride+xml"/>
  <Override PartName="/ppt/notesSlides/notesSlide9.xml" ContentType="application/vnd.openxmlformats-officedocument.presentationml.notesSlide+xml"/>
  <Override PartName="/ppt/ink/ink1.xml" ContentType="application/inkml+xml"/>
  <Override PartName="/ppt/ink/ink2.xml" ContentType="application/inkml+xml"/>
  <Override PartName="/ppt/theme/themeOverride8.xml" ContentType="application/vnd.openxmlformats-officedocument.themeOverride+xml"/>
  <Override PartName="/ppt/notesSlides/notesSlide10.xml" ContentType="application/vnd.openxmlformats-officedocument.presentationml.notesSlide+xml"/>
  <Override PartName="/ppt/theme/themeOverride9.xml" ContentType="application/vnd.openxmlformats-officedocument.themeOverride+xml"/>
  <Override PartName="/ppt/theme/themeOverride10.xml" ContentType="application/vnd.openxmlformats-officedocument.themeOverride+xml"/>
  <Override PartName="/ppt/notesSlides/notesSlide11.xml" ContentType="application/vnd.openxmlformats-officedocument.presentationml.notesSlide+xml"/>
  <Override PartName="/ppt/theme/themeOverride11.xml" ContentType="application/vnd.openxmlformats-officedocument.themeOverride+xml"/>
  <Override PartName="/ppt/notesSlides/notesSlide12.xml" ContentType="application/vnd.openxmlformats-officedocument.presentationml.notesSlide+xml"/>
  <Override PartName="/ppt/theme/themeOverride12.xml" ContentType="application/vnd.openxmlformats-officedocument.themeOverr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1"/>
  </p:sldMasterIdLst>
  <p:notesMasterIdLst>
    <p:notesMasterId r:id="rId21"/>
  </p:notesMasterIdLst>
  <p:handoutMasterIdLst>
    <p:handoutMasterId r:id="rId22"/>
  </p:handoutMasterIdLst>
  <p:sldIdLst>
    <p:sldId id="373" r:id="rId2"/>
    <p:sldId id="943" r:id="rId3"/>
    <p:sldId id="944" r:id="rId4"/>
    <p:sldId id="265" r:id="rId5"/>
    <p:sldId id="297" r:id="rId6"/>
    <p:sldId id="270" r:id="rId7"/>
    <p:sldId id="267" r:id="rId8"/>
    <p:sldId id="300" r:id="rId9"/>
    <p:sldId id="269" r:id="rId10"/>
    <p:sldId id="285" r:id="rId11"/>
    <p:sldId id="287" r:id="rId12"/>
    <p:sldId id="288" r:id="rId13"/>
    <p:sldId id="941" r:id="rId14"/>
    <p:sldId id="289" r:id="rId15"/>
    <p:sldId id="291" r:id="rId16"/>
    <p:sldId id="345" r:id="rId17"/>
    <p:sldId id="301" r:id="rId18"/>
    <p:sldId id="344" r:id="rId19"/>
    <p:sldId id="940" r:id="rId20"/>
  </p:sldIdLst>
  <p:sldSz cx="12192000" cy="6858000"/>
  <p:notesSz cx="6797675" cy="9926638"/>
  <p:embeddedFontLst>
    <p:embeddedFont>
      <p:font typeface="Aharoni" panose="02010803020104030203" pitchFamily="2" charset="-79"/>
      <p:bold r:id="rId23"/>
    </p:embeddedFont>
    <p:embeddedFont>
      <p:font typeface="Cosmos-Medium" panose="020B0604020202020204"/>
      <p:regular r:id="rId24"/>
    </p:embeddedFont>
    <p:embeddedFont>
      <p:font typeface="Futura LT" panose="020B0604020202020204" charset="0"/>
      <p:regular r:id="rId25"/>
      <p:bold r:id="rId26"/>
      <p:italic r:id="rId27"/>
      <p:boldItalic r:id="rId28"/>
    </p:embeddedFont>
    <p:embeddedFont>
      <p:font typeface="Malgun Gothic" panose="020B0503020000020004" pitchFamily="34" charset="-127"/>
      <p:regular r:id="rId29"/>
      <p:bold r:id="rId30"/>
    </p:embeddedFont>
  </p:embeddedFontLst>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2F60"/>
    <a:srgbClr val="001D77"/>
    <a:srgbClr val="262F62"/>
    <a:srgbClr val="202A54"/>
    <a:srgbClr val="1E2253"/>
    <a:srgbClr val="212C51"/>
    <a:srgbClr val="2B6D9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E8EF81-3B31-4A80-A41E-9E7A17ED8F5E}" v="1" dt="2024-10-07T04:31:37.4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08"/>
    <p:restoredTop sz="88442" autoAdjust="0"/>
  </p:normalViewPr>
  <p:slideViewPr>
    <p:cSldViewPr snapToGrid="0" snapToObjects="1">
      <p:cViewPr>
        <p:scale>
          <a:sx n="91" d="100"/>
          <a:sy n="91" d="100"/>
        </p:scale>
        <p:origin x="360"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21" Type="http://schemas.openxmlformats.org/officeDocument/2006/relationships/notesMaster" Target="notesMasters/notesMaster1.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Evans (Student Services)" userId="4937c2cb-160d-4337-a454-b40cea762457" providerId="ADAL" clId="{FDE8EF81-3B31-4A80-A41E-9E7A17ED8F5E}"/>
    <pc:docChg chg="addSld modSld">
      <pc:chgData name="Emma Evans (Student Services)" userId="4937c2cb-160d-4337-a454-b40cea762457" providerId="ADAL" clId="{FDE8EF81-3B31-4A80-A41E-9E7A17ED8F5E}" dt="2024-10-07T04:31:37.405" v="114"/>
      <pc:docMkLst>
        <pc:docMk/>
      </pc:docMkLst>
      <pc:sldChg chg="modSp mod">
        <pc:chgData name="Emma Evans (Student Services)" userId="4937c2cb-160d-4337-a454-b40cea762457" providerId="ADAL" clId="{FDE8EF81-3B31-4A80-A41E-9E7A17ED8F5E}" dt="2024-10-07T04:29:16.802" v="68" actId="20577"/>
        <pc:sldMkLst>
          <pc:docMk/>
          <pc:sldMk cId="2796070697" sldId="287"/>
        </pc:sldMkLst>
        <pc:graphicFrameChg chg="modGraphic">
          <ac:chgData name="Emma Evans (Student Services)" userId="4937c2cb-160d-4337-a454-b40cea762457" providerId="ADAL" clId="{FDE8EF81-3B31-4A80-A41E-9E7A17ED8F5E}" dt="2024-10-07T04:29:16.802" v="68" actId="20577"/>
          <ac:graphicFrameMkLst>
            <pc:docMk/>
            <pc:sldMk cId="2796070697" sldId="287"/>
            <ac:graphicFrameMk id="5" creationId="{00000000-0000-0000-0000-000000000000}"/>
          </ac:graphicFrameMkLst>
        </pc:graphicFrameChg>
      </pc:sldChg>
      <pc:sldChg chg="modSp mod">
        <pc:chgData name="Emma Evans (Student Services)" userId="4937c2cb-160d-4337-a454-b40cea762457" providerId="ADAL" clId="{FDE8EF81-3B31-4A80-A41E-9E7A17ED8F5E}" dt="2024-10-07T04:30:12.664" v="113" actId="20577"/>
        <pc:sldMkLst>
          <pc:docMk/>
          <pc:sldMk cId="3418027050" sldId="288"/>
        </pc:sldMkLst>
        <pc:graphicFrameChg chg="modGraphic">
          <ac:chgData name="Emma Evans (Student Services)" userId="4937c2cb-160d-4337-a454-b40cea762457" providerId="ADAL" clId="{FDE8EF81-3B31-4A80-A41E-9E7A17ED8F5E}" dt="2024-10-07T04:30:12.664" v="113" actId="20577"/>
          <ac:graphicFrameMkLst>
            <pc:docMk/>
            <pc:sldMk cId="3418027050" sldId="288"/>
            <ac:graphicFrameMk id="9" creationId="{00000000-0000-0000-0000-000000000000}"/>
          </ac:graphicFrameMkLst>
        </pc:graphicFrameChg>
      </pc:sldChg>
      <pc:sldChg chg="add">
        <pc:chgData name="Emma Evans (Student Services)" userId="4937c2cb-160d-4337-a454-b40cea762457" providerId="ADAL" clId="{FDE8EF81-3B31-4A80-A41E-9E7A17ED8F5E}" dt="2024-10-07T04:31:37.405" v="114"/>
        <pc:sldMkLst>
          <pc:docMk/>
          <pc:sldMk cId="2207563220" sldId="34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133E9FEB-51CD-4B1B-9C4D-B762C21A90FD}" type="datetimeFigureOut">
              <a:rPr lang="en-GB" smtClean="0"/>
              <a:t>07/10/2024</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11754B5B-9A5B-4B7E-A7B2-CC08D92C87CA}" type="slidenum">
              <a:rPr lang="en-GB" smtClean="0"/>
              <a:t>‹#›</a:t>
            </a:fld>
            <a:endParaRPr lang="en-GB" dirty="0"/>
          </a:p>
        </p:txBody>
      </p:sp>
    </p:spTree>
    <p:extLst>
      <p:ext uri="{BB962C8B-B14F-4D97-AF65-F5344CB8AC3E}">
        <p14:creationId xmlns:p14="http://schemas.microsoft.com/office/powerpoint/2010/main" val="2842133557"/>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29T10:58:42.223"/>
    </inkml:context>
    <inkml:brush xml:id="br0">
      <inkml:brushProperty name="width" value="0.1" units="cm"/>
      <inkml:brushProperty name="height" value="0.1" units="cm"/>
      <inkml:brushProperty name="color" value="#AE198D"/>
      <inkml:brushProperty name="inkEffects" value="galaxy"/>
      <inkml:brushProperty name="anchorX" value="1627.14233"/>
      <inkml:brushProperty name="anchorY" value="1214.64087"/>
      <inkml:brushProperty name="scaleFactor" value="0.5"/>
    </inkml:brush>
  </inkml:definitions>
  <inkml:trace contextRef="#ctx0" brushRef="#br0">1 0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29T10:58:42.623"/>
    </inkml:context>
    <inkml:brush xml:id="br0">
      <inkml:brushProperty name="width" value="0.1" units="cm"/>
      <inkml:brushProperty name="height" value="0.1" units="cm"/>
      <inkml:brushProperty name="color" value="#AE198D"/>
      <inkml:brushProperty name="inkEffects" value="galaxy"/>
      <inkml:brushProperty name="anchorX" value="357.1423"/>
      <inkml:brushProperty name="anchorY" value="-55.35919"/>
      <inkml:brushProperty name="scaleFactor" value="0.5"/>
    </inkml:brush>
  </inkml:definitions>
  <inkml:trace contextRef="#ctx0" brushRef="#br0">1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8AC718A5-8174-4A18-90CE-224166A27EE0}" type="datetimeFigureOut">
              <a:rPr lang="en-GB" smtClean="0"/>
              <a:t>07/10/2024</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F8990034-2400-49F0-A39E-8899844DB763}" type="slidenum">
              <a:rPr lang="en-GB" smtClean="0"/>
              <a:t>‹#›</a:t>
            </a:fld>
            <a:endParaRPr lang="en-GB" dirty="0"/>
          </a:p>
        </p:txBody>
      </p:sp>
    </p:spTree>
    <p:extLst>
      <p:ext uri="{BB962C8B-B14F-4D97-AF65-F5344CB8AC3E}">
        <p14:creationId xmlns:p14="http://schemas.microsoft.com/office/powerpoint/2010/main" val="552541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455B45-2E15-4211-AC5B-D43E3F6F8DEC}" type="slidenum">
              <a:rPr lang="en-GB" smtClean="0"/>
              <a:t>2</a:t>
            </a:fld>
            <a:endParaRPr lang="en-GB"/>
          </a:p>
        </p:txBody>
      </p:sp>
    </p:spTree>
    <p:extLst>
      <p:ext uri="{BB962C8B-B14F-4D97-AF65-F5344CB8AC3E}">
        <p14:creationId xmlns:p14="http://schemas.microsoft.com/office/powerpoint/2010/main" val="27734167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am I talking about reflection?   By reflecting you are becoming more self aware which means you understand more about who you are and what you can offer, this makes its 100% easier to sell yourself to an employer and have the ability to articulate yourself verbally in interviews (you will have a lot of them) and when writing cover letters etc… </a:t>
            </a:r>
          </a:p>
          <a:p>
            <a:endParaRPr lang="en-GB" dirty="0"/>
          </a:p>
        </p:txBody>
      </p:sp>
      <p:sp>
        <p:nvSpPr>
          <p:cNvPr id="4" name="Slide Number Placeholder 3"/>
          <p:cNvSpPr>
            <a:spLocks noGrp="1"/>
          </p:cNvSpPr>
          <p:nvPr>
            <p:ph type="sldNum" sz="quarter" idx="10"/>
          </p:nvPr>
        </p:nvSpPr>
        <p:spPr/>
        <p:txBody>
          <a:bodyPr/>
          <a:lstStyle/>
          <a:p>
            <a:fld id="{61455B45-2E15-4211-AC5B-D43E3F6F8DEC}" type="slidenum">
              <a:rPr lang="en-GB" smtClean="0"/>
              <a:t>3</a:t>
            </a:fld>
            <a:endParaRPr lang="en-GB"/>
          </a:p>
        </p:txBody>
      </p:sp>
    </p:spTree>
    <p:extLst>
      <p:ext uri="{BB962C8B-B14F-4D97-AF65-F5344CB8AC3E}">
        <p14:creationId xmlns:p14="http://schemas.microsoft.com/office/powerpoint/2010/main" val="15601357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Appraising what you are looking for will help guide you towards a more fulfilling job or career path. A clear understanding of your skills and strengths will also help you to build your ‘personal brand’, enabling you to market yourself more effectively to potential employers both on paper – be that CVs, cover letters and/or application forms – and verbally, in interviews and/or at assessment centres.</a:t>
            </a:r>
            <a:endParaRPr lang="en-GB" dirty="0"/>
          </a:p>
        </p:txBody>
      </p:sp>
      <p:sp>
        <p:nvSpPr>
          <p:cNvPr id="4" name="Slide Number Placeholder 3"/>
          <p:cNvSpPr>
            <a:spLocks noGrp="1"/>
          </p:cNvSpPr>
          <p:nvPr>
            <p:ph type="sldNum" sz="quarter" idx="5"/>
          </p:nvPr>
        </p:nvSpPr>
        <p:spPr/>
        <p:txBody>
          <a:bodyPr/>
          <a:lstStyle/>
          <a:p>
            <a:fld id="{C652B714-5ABC-4C28-ACBB-CE0202413755}" type="slidenum">
              <a:rPr lang="en-GB" smtClean="0"/>
              <a:t>4</a:t>
            </a:fld>
            <a:endParaRPr lang="en-GB" dirty="0"/>
          </a:p>
        </p:txBody>
      </p:sp>
    </p:spTree>
    <p:extLst>
      <p:ext uri="{BB962C8B-B14F-4D97-AF65-F5344CB8AC3E}">
        <p14:creationId xmlns:p14="http://schemas.microsoft.com/office/powerpoint/2010/main" val="42248533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BrightNetwork</a:t>
            </a:r>
            <a:r>
              <a:rPr lang="en-GB" dirty="0"/>
              <a:t> </a:t>
            </a:r>
          </a:p>
        </p:txBody>
      </p:sp>
      <p:sp>
        <p:nvSpPr>
          <p:cNvPr id="4" name="Slide Number Placeholder 3"/>
          <p:cNvSpPr>
            <a:spLocks noGrp="1"/>
          </p:cNvSpPr>
          <p:nvPr>
            <p:ph type="sldNum" sz="quarter" idx="5"/>
          </p:nvPr>
        </p:nvSpPr>
        <p:spPr/>
        <p:txBody>
          <a:bodyPr/>
          <a:lstStyle/>
          <a:p>
            <a:fld id="{C652B714-5ABC-4C28-ACBB-CE0202413755}" type="slidenum">
              <a:rPr lang="en-GB" smtClean="0"/>
              <a:t>6</a:t>
            </a:fld>
            <a:endParaRPr lang="en-GB"/>
          </a:p>
        </p:txBody>
      </p:sp>
    </p:spTree>
    <p:extLst>
      <p:ext uri="{BB962C8B-B14F-4D97-AF65-F5344CB8AC3E}">
        <p14:creationId xmlns:p14="http://schemas.microsoft.com/office/powerpoint/2010/main" val="722469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Values are what make you behave in the way that you do. They are the prime motivating force behind our thoughts, feelings and actions. Not just about what you value in your life as a person it is also about how you conduct your life.  </a:t>
            </a:r>
          </a:p>
          <a:p>
            <a:endParaRPr lang="en-GB" dirty="0"/>
          </a:p>
          <a:p>
            <a:endParaRPr lang="en-GB" dirty="0"/>
          </a:p>
          <a:p>
            <a:endParaRPr lang="en-GB" dirty="0"/>
          </a:p>
          <a:p>
            <a:r>
              <a:rPr lang="en-GB" dirty="0"/>
              <a:t>Usually what you value in life is something you look for in others… However, really think about your own personal values and whether you always uphold these when dealing with others. </a:t>
            </a:r>
          </a:p>
          <a:p>
            <a:endParaRPr lang="en-GB" dirty="0"/>
          </a:p>
          <a:p>
            <a:r>
              <a:rPr lang="en-GB" dirty="0"/>
              <a:t> are your values and some of these link into your skills and the skills you are developing and have developed </a:t>
            </a:r>
          </a:p>
        </p:txBody>
      </p:sp>
      <p:sp>
        <p:nvSpPr>
          <p:cNvPr id="4" name="Slide Number Placeholder 3"/>
          <p:cNvSpPr>
            <a:spLocks noGrp="1"/>
          </p:cNvSpPr>
          <p:nvPr>
            <p:ph type="sldNum" sz="quarter" idx="5"/>
          </p:nvPr>
        </p:nvSpPr>
        <p:spPr/>
        <p:txBody>
          <a:bodyPr/>
          <a:lstStyle/>
          <a:p>
            <a:fld id="{C652B714-5ABC-4C28-ACBB-CE0202413755}" type="slidenum">
              <a:rPr lang="en-GB" smtClean="0"/>
              <a:t>7</a:t>
            </a:fld>
            <a:endParaRPr lang="en-GB"/>
          </a:p>
        </p:txBody>
      </p:sp>
    </p:spTree>
    <p:extLst>
      <p:ext uri="{BB962C8B-B14F-4D97-AF65-F5344CB8AC3E}">
        <p14:creationId xmlns:p14="http://schemas.microsoft.com/office/powerpoint/2010/main" val="14942722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makes you tick?</a:t>
            </a:r>
          </a:p>
        </p:txBody>
      </p:sp>
      <p:sp>
        <p:nvSpPr>
          <p:cNvPr id="4" name="Slide Number Placeholder 3"/>
          <p:cNvSpPr>
            <a:spLocks noGrp="1"/>
          </p:cNvSpPr>
          <p:nvPr>
            <p:ph type="sldNum" sz="quarter" idx="5"/>
          </p:nvPr>
        </p:nvSpPr>
        <p:spPr/>
        <p:txBody>
          <a:bodyPr/>
          <a:lstStyle/>
          <a:p>
            <a:fld id="{F8990034-2400-49F0-A39E-8899844DB763}" type="slidenum">
              <a:rPr lang="en-GB" smtClean="0"/>
              <a:t>8</a:t>
            </a:fld>
            <a:endParaRPr lang="en-GB" dirty="0"/>
          </a:p>
        </p:txBody>
      </p:sp>
    </p:spTree>
    <p:extLst>
      <p:ext uri="{BB962C8B-B14F-4D97-AF65-F5344CB8AC3E}">
        <p14:creationId xmlns:p14="http://schemas.microsoft.com/office/powerpoint/2010/main" val="5871268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These unexpected qualities might lend themselves to an area of work that you had never considered before.</a:t>
            </a:r>
            <a:br>
              <a:rPr lang="en-GB" dirty="0"/>
            </a:br>
            <a:br>
              <a:rPr lang="en-GB" dirty="0"/>
            </a:br>
            <a:r>
              <a:rPr lang="en-GB" dirty="0"/>
              <a:t>Look at the required skills section on some job adverts and compare which ones you have. You will always be growing your skills so don’t worry</a:t>
            </a:r>
          </a:p>
        </p:txBody>
      </p:sp>
      <p:sp>
        <p:nvSpPr>
          <p:cNvPr id="4" name="Slide Number Placeholder 3"/>
          <p:cNvSpPr>
            <a:spLocks noGrp="1"/>
          </p:cNvSpPr>
          <p:nvPr>
            <p:ph type="sldNum" sz="quarter" idx="5"/>
          </p:nvPr>
        </p:nvSpPr>
        <p:spPr/>
        <p:txBody>
          <a:bodyPr/>
          <a:lstStyle/>
          <a:p>
            <a:fld id="{C652B714-5ABC-4C28-ACBB-CE0202413755}" type="slidenum">
              <a:rPr lang="en-GB" smtClean="0"/>
              <a:t>9</a:t>
            </a:fld>
            <a:endParaRPr lang="en-GB"/>
          </a:p>
        </p:txBody>
      </p:sp>
    </p:spTree>
    <p:extLst>
      <p:ext uri="{BB962C8B-B14F-4D97-AF65-F5344CB8AC3E}">
        <p14:creationId xmlns:p14="http://schemas.microsoft.com/office/powerpoint/2010/main" val="1084457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list is a collaboration</a:t>
            </a:r>
            <a:r>
              <a:rPr lang="en-GB" baseline="0" dirty="0"/>
              <a:t> of what employers say they are looking for in employees / students / grads.  </a:t>
            </a:r>
          </a:p>
          <a:p>
            <a:r>
              <a:rPr lang="en-GB" baseline="0" dirty="0"/>
              <a:t>How are you going to demonstrate these skills. What concrete examples of these skills do you have?</a:t>
            </a:r>
          </a:p>
          <a:p>
            <a:endParaRPr lang="en-GB" baseline="0" dirty="0"/>
          </a:p>
          <a:p>
            <a:r>
              <a:rPr lang="en-GB" baseline="0" dirty="0"/>
              <a:t>Have you created social media accounts for an employer / volunteer / school / project etc… </a:t>
            </a:r>
          </a:p>
          <a:p>
            <a:r>
              <a:rPr lang="en-GB" baseline="0" dirty="0"/>
              <a:t>Have you an example of when you have communicated well?</a:t>
            </a:r>
          </a:p>
          <a:p>
            <a:endParaRPr lang="en-GB" baseline="0" dirty="0"/>
          </a:p>
          <a:p>
            <a:r>
              <a:rPr lang="en-GB" baseline="0" dirty="0"/>
              <a:t>This session is about you thinking about what skills you currently have being aware of your strengths and also your weaknesses and how you can prepare yourself for the placement applications.  How can you fill the skills gaps you may have that employers are looking for and also to recognise the skills you already have. </a:t>
            </a:r>
            <a:endParaRPr lang="en-GB" dirty="0"/>
          </a:p>
          <a:p>
            <a:endParaRPr lang="en-GB" dirty="0"/>
          </a:p>
        </p:txBody>
      </p:sp>
      <p:sp>
        <p:nvSpPr>
          <p:cNvPr id="4" name="Slide Number Placeholder 3"/>
          <p:cNvSpPr>
            <a:spLocks noGrp="1"/>
          </p:cNvSpPr>
          <p:nvPr>
            <p:ph type="sldNum" sz="quarter" idx="10"/>
          </p:nvPr>
        </p:nvSpPr>
        <p:spPr/>
        <p:txBody>
          <a:bodyPr/>
          <a:lstStyle/>
          <a:p>
            <a:fld id="{F8990034-2400-49F0-A39E-8899844DB763}" type="slidenum">
              <a:rPr lang="en-GB" smtClean="0"/>
              <a:t>10</a:t>
            </a:fld>
            <a:endParaRPr lang="en-GB"/>
          </a:p>
        </p:txBody>
      </p:sp>
    </p:spTree>
    <p:extLst>
      <p:ext uri="{BB962C8B-B14F-4D97-AF65-F5344CB8AC3E}">
        <p14:creationId xmlns:p14="http://schemas.microsoft.com/office/powerpoint/2010/main" val="26579025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8990034-2400-49F0-A39E-8899844DB763}" type="slidenum">
              <a:rPr lang="en-GB" smtClean="0"/>
              <a:t>11</a:t>
            </a:fld>
            <a:endParaRPr lang="en-GB"/>
          </a:p>
        </p:txBody>
      </p:sp>
    </p:spTree>
    <p:extLst>
      <p:ext uri="{BB962C8B-B14F-4D97-AF65-F5344CB8AC3E}">
        <p14:creationId xmlns:p14="http://schemas.microsoft.com/office/powerpoint/2010/main" val="24111603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8990034-2400-49F0-A39E-8899844DB763}" type="slidenum">
              <a:rPr lang="en-GB" smtClean="0"/>
              <a:t>12</a:t>
            </a:fld>
            <a:endParaRPr lang="en-GB"/>
          </a:p>
        </p:txBody>
      </p:sp>
    </p:spTree>
    <p:extLst>
      <p:ext uri="{BB962C8B-B14F-4D97-AF65-F5344CB8AC3E}">
        <p14:creationId xmlns:p14="http://schemas.microsoft.com/office/powerpoint/2010/main" val="6538261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of these are good methods to use and it depends</a:t>
            </a:r>
            <a:r>
              <a:rPr lang="en-GB" baseline="0" dirty="0"/>
              <a:t> on what works best for you.  </a:t>
            </a:r>
          </a:p>
          <a:p>
            <a:r>
              <a:rPr lang="en-GB" baseline="0" dirty="0"/>
              <a:t>Remember your buzz quiz </a:t>
            </a:r>
          </a:p>
          <a:p>
            <a:endParaRPr lang="en-GB" dirty="0"/>
          </a:p>
        </p:txBody>
      </p:sp>
      <p:sp>
        <p:nvSpPr>
          <p:cNvPr id="4" name="Slide Number Placeholder 3"/>
          <p:cNvSpPr>
            <a:spLocks noGrp="1"/>
          </p:cNvSpPr>
          <p:nvPr>
            <p:ph type="sldNum" sz="quarter" idx="10"/>
          </p:nvPr>
        </p:nvSpPr>
        <p:spPr/>
        <p:txBody>
          <a:bodyPr/>
          <a:lstStyle/>
          <a:p>
            <a:fld id="{F8990034-2400-49F0-A39E-8899844DB763}" type="slidenum">
              <a:rPr lang="en-GB" smtClean="0"/>
              <a:t>14</a:t>
            </a:fld>
            <a:endParaRPr lang="en-GB" dirty="0"/>
          </a:p>
        </p:txBody>
      </p:sp>
    </p:spTree>
    <p:extLst>
      <p:ext uri="{BB962C8B-B14F-4D97-AF65-F5344CB8AC3E}">
        <p14:creationId xmlns:p14="http://schemas.microsoft.com/office/powerpoint/2010/main" val="6284893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8990034-2400-49F0-A39E-8899844DB763}" type="slidenum">
              <a:rPr lang="en-GB" smtClean="0"/>
              <a:t>15</a:t>
            </a:fld>
            <a:endParaRPr lang="en-GB" dirty="0"/>
          </a:p>
        </p:txBody>
      </p:sp>
    </p:spTree>
    <p:extLst>
      <p:ext uri="{BB962C8B-B14F-4D97-AF65-F5344CB8AC3E}">
        <p14:creationId xmlns:p14="http://schemas.microsoft.com/office/powerpoint/2010/main" val="40665535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9C418AB-503F-4E5E-BD1A-634F9011192F}" type="slidenum">
              <a:rPr lang="en-US" altLang="en-US" smtClean="0"/>
              <a:pPr>
                <a:defRPr/>
              </a:pPr>
              <a:t>19</a:t>
            </a:fld>
            <a:endParaRPr lang="en-US" altLang="en-US"/>
          </a:p>
        </p:txBody>
      </p:sp>
    </p:spTree>
    <p:extLst>
      <p:ext uri="{BB962C8B-B14F-4D97-AF65-F5344CB8AC3E}">
        <p14:creationId xmlns:p14="http://schemas.microsoft.com/office/powerpoint/2010/main" val="2701201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EA68BDB2-F830-6E43-99D1-C40337501669}" type="datetimeFigureOut">
              <a:rPr lang="en-US" smtClean="0"/>
              <a:t>10/7/2024</a:t>
            </a:fld>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C7CE9DF4-A202-5E45-89B7-5C9C48AE225E}" type="slidenum">
              <a:rPr lang="en-US" smtClean="0"/>
              <a:t>‹#›</a:t>
            </a:fld>
            <a:endParaRPr lang="en-US" dirty="0"/>
          </a:p>
        </p:txBody>
      </p:sp>
    </p:spTree>
    <p:extLst>
      <p:ext uri="{BB962C8B-B14F-4D97-AF65-F5344CB8AC3E}">
        <p14:creationId xmlns:p14="http://schemas.microsoft.com/office/powerpoint/2010/main" val="1133025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GB"/>
              <a:t>Click to edit Master title style</a:t>
            </a:r>
            <a:endParaRPr lang="en-US"/>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EA68BDB2-F830-6E43-99D1-C40337501669}" type="datetimeFigureOut">
              <a:rPr lang="en-US" smtClean="0"/>
              <a:t>10/7/2024</a:t>
            </a:fld>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C7CE9DF4-A202-5E45-89B7-5C9C48AE225E}" type="slidenum">
              <a:rPr lang="en-US" smtClean="0"/>
              <a:t>‹#›</a:t>
            </a:fld>
            <a:endParaRPr lang="en-US" dirty="0"/>
          </a:p>
        </p:txBody>
      </p:sp>
    </p:spTree>
    <p:extLst>
      <p:ext uri="{BB962C8B-B14F-4D97-AF65-F5344CB8AC3E}">
        <p14:creationId xmlns:p14="http://schemas.microsoft.com/office/powerpoint/2010/main" val="1769968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EA68BDB2-F830-6E43-99D1-C40337501669}" type="datetimeFigureOut">
              <a:rPr lang="en-US" smtClean="0"/>
              <a:t>10/7/2024</a:t>
            </a:fld>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C7CE9DF4-A202-5E45-89B7-5C9C48AE225E}" type="slidenum">
              <a:rPr lang="en-US" smtClean="0"/>
              <a:t>‹#›</a:t>
            </a:fld>
            <a:endParaRPr lang="en-US" dirty="0"/>
          </a:p>
        </p:txBody>
      </p:sp>
    </p:spTree>
    <p:extLst>
      <p:ext uri="{BB962C8B-B14F-4D97-AF65-F5344CB8AC3E}">
        <p14:creationId xmlns:p14="http://schemas.microsoft.com/office/powerpoint/2010/main" val="919773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EA68BDB2-F830-6E43-99D1-C40337501669}" type="datetimeFigureOut">
              <a:rPr lang="en-US" smtClean="0"/>
              <a:t>10/7/2024</a:t>
            </a:fld>
            <a:endParaRPr lang="en-US" dirty="0"/>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C7CE9DF4-A202-5E45-89B7-5C9C48AE225E}" type="slidenum">
              <a:rPr lang="en-US" smtClean="0"/>
              <a:t>‹#›</a:t>
            </a:fld>
            <a:endParaRPr lang="en-US" dirty="0"/>
          </a:p>
        </p:txBody>
      </p:sp>
    </p:spTree>
    <p:extLst>
      <p:ext uri="{BB962C8B-B14F-4D97-AF65-F5344CB8AC3E}">
        <p14:creationId xmlns:p14="http://schemas.microsoft.com/office/powerpoint/2010/main" val="1047083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838200" y="6356350"/>
            <a:ext cx="2743200" cy="365125"/>
          </a:xfrm>
          <a:prstGeom prst="rect">
            <a:avLst/>
          </a:prstGeom>
        </p:spPr>
        <p:txBody>
          <a:bodyPr/>
          <a:lstStyle/>
          <a:p>
            <a:fld id="{EA68BDB2-F830-6E43-99D1-C40337501669}" type="datetimeFigureOut">
              <a:rPr lang="en-US" smtClean="0"/>
              <a:t>10/7/2024</a:t>
            </a:fld>
            <a:endParaRPr lang="en-US" dirty="0"/>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endParaRPr lang="en-US" dirty="0"/>
          </a:p>
        </p:txBody>
      </p:sp>
      <p:sp>
        <p:nvSpPr>
          <p:cNvPr id="9" name="Slide Number Placeholder 8"/>
          <p:cNvSpPr>
            <a:spLocks noGrp="1"/>
          </p:cNvSpPr>
          <p:nvPr>
            <p:ph type="sldNum" sz="quarter" idx="12"/>
          </p:nvPr>
        </p:nvSpPr>
        <p:spPr>
          <a:xfrm>
            <a:off x="8610600" y="6356350"/>
            <a:ext cx="2743200" cy="365125"/>
          </a:xfrm>
          <a:prstGeom prst="rect">
            <a:avLst/>
          </a:prstGeom>
        </p:spPr>
        <p:txBody>
          <a:bodyPr/>
          <a:lstStyle/>
          <a:p>
            <a:fld id="{C7CE9DF4-A202-5E45-89B7-5C9C48AE225E}" type="slidenum">
              <a:rPr lang="en-US" smtClean="0"/>
              <a:t>‹#›</a:t>
            </a:fld>
            <a:endParaRPr lang="en-US" dirty="0"/>
          </a:p>
        </p:txBody>
      </p:sp>
    </p:spTree>
    <p:extLst>
      <p:ext uri="{BB962C8B-B14F-4D97-AF65-F5344CB8AC3E}">
        <p14:creationId xmlns:p14="http://schemas.microsoft.com/office/powerpoint/2010/main" val="1844271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A68BDB2-F830-6E43-99D1-C40337501669}" type="datetimeFigureOut">
              <a:rPr lang="en-US" smtClean="0"/>
              <a:t>10/7/2024</a:t>
            </a:fld>
            <a:endParaRPr lang="en-US" dirty="0"/>
          </a:p>
        </p:txBody>
      </p:sp>
      <p:sp>
        <p:nvSpPr>
          <p:cNvPr id="4" name="Footer Placeholder 3"/>
          <p:cNvSpPr>
            <a:spLocks noGrp="1"/>
          </p:cNvSpPr>
          <p:nvPr>
            <p:ph type="ftr" sz="quarter" idx="11"/>
          </p:nvPr>
        </p:nvSpPr>
        <p:spPr>
          <a:xfrm>
            <a:off x="4038600" y="6356350"/>
            <a:ext cx="4114800" cy="365125"/>
          </a:xfrm>
          <a:prstGeom prst="rect">
            <a:avLst/>
          </a:prstGeom>
        </p:spPr>
        <p:txBody>
          <a:bodyPr/>
          <a:lstStyle/>
          <a:p>
            <a:endParaRPr lang="en-US" dirty="0"/>
          </a:p>
        </p:txBody>
      </p:sp>
      <p:sp>
        <p:nvSpPr>
          <p:cNvPr id="5" name="Slide Number Placeholder 4"/>
          <p:cNvSpPr>
            <a:spLocks noGrp="1"/>
          </p:cNvSpPr>
          <p:nvPr>
            <p:ph type="sldNum" sz="quarter" idx="12"/>
          </p:nvPr>
        </p:nvSpPr>
        <p:spPr>
          <a:xfrm>
            <a:off x="8610600" y="6356350"/>
            <a:ext cx="2743200" cy="365125"/>
          </a:xfrm>
          <a:prstGeom prst="rect">
            <a:avLst/>
          </a:prstGeom>
        </p:spPr>
        <p:txBody>
          <a:bodyPr/>
          <a:lstStyle/>
          <a:p>
            <a:fld id="{C7CE9DF4-A202-5E45-89B7-5C9C48AE225E}" type="slidenum">
              <a:rPr lang="en-US" smtClean="0"/>
              <a:t>‹#›</a:t>
            </a:fld>
            <a:endParaRPr lang="en-US" dirty="0"/>
          </a:p>
        </p:txBody>
      </p:sp>
    </p:spTree>
    <p:extLst>
      <p:ext uri="{BB962C8B-B14F-4D97-AF65-F5344CB8AC3E}">
        <p14:creationId xmlns:p14="http://schemas.microsoft.com/office/powerpoint/2010/main" val="2041656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EA68BDB2-F830-6E43-99D1-C40337501669}" type="datetimeFigureOut">
              <a:rPr lang="en-US" smtClean="0"/>
              <a:t>10/7/2024</a:t>
            </a:fld>
            <a:endParaRPr lang="en-US" dirty="0"/>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US" dirty="0"/>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C7CE9DF4-A202-5E45-89B7-5C9C48AE225E}" type="slidenum">
              <a:rPr lang="en-US" smtClean="0"/>
              <a:t>‹#›</a:t>
            </a:fld>
            <a:endParaRPr lang="en-US" dirty="0"/>
          </a:p>
        </p:txBody>
      </p:sp>
    </p:spTree>
    <p:extLst>
      <p:ext uri="{BB962C8B-B14F-4D97-AF65-F5344CB8AC3E}">
        <p14:creationId xmlns:p14="http://schemas.microsoft.com/office/powerpoint/2010/main" val="1635420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EA68BDB2-F830-6E43-99D1-C40337501669}" type="datetimeFigureOut">
              <a:rPr lang="en-US" smtClean="0"/>
              <a:t>10/7/2024</a:t>
            </a:fld>
            <a:endParaRPr lang="en-US" dirty="0"/>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C7CE9DF4-A202-5E45-89B7-5C9C48AE225E}" type="slidenum">
              <a:rPr lang="en-US" smtClean="0"/>
              <a:t>‹#›</a:t>
            </a:fld>
            <a:endParaRPr lang="en-US" dirty="0"/>
          </a:p>
        </p:txBody>
      </p:sp>
    </p:spTree>
    <p:extLst>
      <p:ext uri="{BB962C8B-B14F-4D97-AF65-F5344CB8AC3E}">
        <p14:creationId xmlns:p14="http://schemas.microsoft.com/office/powerpoint/2010/main" val="860842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EA68BDB2-F830-6E43-99D1-C40337501669}" type="datetimeFigureOut">
              <a:rPr lang="en-US" smtClean="0"/>
              <a:t>10/7/2024</a:t>
            </a:fld>
            <a:endParaRPr lang="en-US" dirty="0"/>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C7CE9DF4-A202-5E45-89B7-5C9C48AE225E}" type="slidenum">
              <a:rPr lang="en-US" smtClean="0"/>
              <a:t>‹#›</a:t>
            </a:fld>
            <a:endParaRPr lang="en-US" dirty="0"/>
          </a:p>
        </p:txBody>
      </p:sp>
    </p:spTree>
    <p:extLst>
      <p:ext uri="{BB962C8B-B14F-4D97-AF65-F5344CB8AC3E}">
        <p14:creationId xmlns:p14="http://schemas.microsoft.com/office/powerpoint/2010/main" val="589105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EA68BDB2-F830-6E43-99D1-C40337501669}" type="datetimeFigureOut">
              <a:rPr lang="en-US" smtClean="0"/>
              <a:t>10/7/2024</a:t>
            </a:fld>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C7CE9DF4-A202-5E45-89B7-5C9C48AE225E}" type="slidenum">
              <a:rPr lang="en-US" smtClean="0"/>
              <a:t>‹#›</a:t>
            </a:fld>
            <a:endParaRPr lang="en-US" dirty="0"/>
          </a:p>
        </p:txBody>
      </p:sp>
    </p:spTree>
    <p:extLst>
      <p:ext uri="{BB962C8B-B14F-4D97-AF65-F5344CB8AC3E}">
        <p14:creationId xmlns:p14="http://schemas.microsoft.com/office/powerpoint/2010/main" val="1197937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EA68BDB2-F830-6E43-99D1-C40337501669}" type="datetimeFigureOut">
              <a:rPr lang="en-US" smtClean="0"/>
              <a:t>10/7/2024</a:t>
            </a:fld>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C7CE9DF4-A202-5E45-89B7-5C9C48AE225E}" type="slidenum">
              <a:rPr lang="en-US" smtClean="0"/>
              <a:t>‹#›</a:t>
            </a:fld>
            <a:endParaRPr lang="en-US" dirty="0"/>
          </a:p>
        </p:txBody>
      </p:sp>
    </p:spTree>
    <p:extLst>
      <p:ext uri="{BB962C8B-B14F-4D97-AF65-F5344CB8AC3E}">
        <p14:creationId xmlns:p14="http://schemas.microsoft.com/office/powerpoint/2010/main" val="10783551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LIDES">
    <p:bg>
      <p:bgPr>
        <a:solidFill>
          <a:srgbClr val="130858"/>
        </a:solidFill>
        <a:effectLst/>
      </p:bgPr>
    </p:bg>
    <p:spTree>
      <p:nvGrpSpPr>
        <p:cNvPr id="1" name=""/>
        <p:cNvGrpSpPr/>
        <p:nvPr/>
      </p:nvGrpSpPr>
      <p:grpSpPr>
        <a:xfrm>
          <a:off x="0" y="0"/>
          <a:ext cx="0" cy="0"/>
          <a:chOff x="0" y="0"/>
          <a:chExt cx="0" cy="0"/>
        </a:xfrm>
      </p:grpSpPr>
      <p:sp>
        <p:nvSpPr>
          <p:cNvPr id="12" name="Text Placeholder 12"/>
          <p:cNvSpPr>
            <a:spLocks noGrp="1"/>
          </p:cNvSpPr>
          <p:nvPr>
            <p:ph type="body" sz="quarter" idx="10" hasCustomPrompt="1"/>
          </p:nvPr>
        </p:nvSpPr>
        <p:spPr>
          <a:xfrm>
            <a:off x="406230" y="1845131"/>
            <a:ext cx="7197284" cy="914400"/>
          </a:xfrm>
        </p:spPr>
        <p:txBody>
          <a:bodyPr>
            <a:noAutofit/>
          </a:bodyPr>
          <a:lstStyle>
            <a:lvl1pPr marL="0" indent="0">
              <a:buNone/>
              <a:defRPr sz="6600" b="0" spc="-300" baseline="0">
                <a:solidFill>
                  <a:schemeClr val="bg1"/>
                </a:solidFill>
                <a:effectLst/>
                <a:latin typeface="Cosmos-Medium" panose="020B0600000000000000" pitchFamily="34" charset="0"/>
              </a:defRPr>
            </a:lvl1pPr>
          </a:lstStyle>
          <a:p>
            <a:pPr lvl="0"/>
            <a:r>
              <a:rPr lang="en-US" dirty="0"/>
              <a:t>Type your text</a:t>
            </a:r>
          </a:p>
        </p:txBody>
      </p:sp>
      <p:sp>
        <p:nvSpPr>
          <p:cNvPr id="17" name="Text Placeholder 2"/>
          <p:cNvSpPr>
            <a:spLocks noGrp="1"/>
          </p:cNvSpPr>
          <p:nvPr>
            <p:ph type="body" sz="quarter" idx="11" hasCustomPrompt="1"/>
          </p:nvPr>
        </p:nvSpPr>
        <p:spPr>
          <a:xfrm>
            <a:off x="446059" y="2847227"/>
            <a:ext cx="8390981" cy="853404"/>
          </a:xfrm>
        </p:spPr>
        <p:txBody>
          <a:bodyPr>
            <a:noAutofit/>
          </a:bodyPr>
          <a:lstStyle>
            <a:lvl1pPr marL="0" marR="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sz="1600" baseline="0">
                <a:solidFill>
                  <a:schemeClr val="bg1"/>
                </a:solidFill>
                <a:effectLst>
                  <a:outerShdw blurRad="38100" dist="38100" dir="2700000" algn="tl">
                    <a:srgbClr val="000000">
                      <a:alpha val="43137"/>
                    </a:srgbClr>
                  </a:outerShdw>
                </a:effectLst>
                <a:latin typeface="Cosmos-Medium" panose="020B0600000000000000" pitchFamily="34" charset="0"/>
              </a:defRPr>
            </a:lvl1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US" dirty="0"/>
              <a:t>Type your text type your text type your text type your text type your text type your text type your text type your text type your text type your text</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lang="en-US" dirty="0"/>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lang="en-US" dirty="0"/>
          </a:p>
          <a:p>
            <a:pPr lvl="0"/>
            <a:endParaRPr lang="en-US" dirty="0"/>
          </a:p>
        </p:txBody>
      </p:sp>
      <p:pic>
        <p:nvPicPr>
          <p:cNvPr id="2" name="Graphic 1">
            <a:extLst>
              <a:ext uri="{FF2B5EF4-FFF2-40B4-BE49-F238E27FC236}">
                <a16:creationId xmlns:a16="http://schemas.microsoft.com/office/drawing/2014/main" id="{F51DAE84-00BB-99E4-B847-ECE34D8D305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85750" y="297543"/>
            <a:ext cx="2705100" cy="939800"/>
          </a:xfrm>
          <a:prstGeom prst="rect">
            <a:avLst/>
          </a:prstGeom>
        </p:spPr>
      </p:pic>
    </p:spTree>
    <p:extLst>
      <p:ext uri="{BB962C8B-B14F-4D97-AF65-F5344CB8AC3E}">
        <p14:creationId xmlns:p14="http://schemas.microsoft.com/office/powerpoint/2010/main" val="1637923353"/>
      </p:ext>
    </p:extLst>
  </p:cSld>
  <p:clrMapOvr>
    <a:masterClrMapping/>
  </p:clrMapOvr>
  <p:transition spd="slow">
    <p:push/>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64145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5.xml.rels><?xml version="1.0" encoding="UTF-8" standalone="yes"?>
<Relationships xmlns="http://schemas.openxmlformats.org/package/2006/relationships"><Relationship Id="rId3" Type="http://schemas.openxmlformats.org/officeDocument/2006/relationships/hyperlink" Target="http://www.brightnetwork.co.uk/" TargetMode="External"/><Relationship Id="rId2" Type="http://schemas.openxmlformats.org/officeDocument/2006/relationships/slideLayout" Target="../slideLayouts/slideLayout2.xml"/><Relationship Id="rId1" Type="http://schemas.openxmlformats.org/officeDocument/2006/relationships/themeOverride" Target="../theme/themeOverride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hemeOverride" Target="../theme/themeOverride3.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7"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7.xml"/><Relationship Id="rId6" Type="http://schemas.openxmlformats.org/officeDocument/2006/relationships/customXml" Target="../ink/ink2.xml"/><Relationship Id="rId5" Type="http://schemas.openxmlformats.org/officeDocument/2006/relationships/image" Target="../media/image10.png"/><Relationship Id="rId4" Type="http://schemas.openxmlformats.org/officeDocument/2006/relationships/customXml" Target="../ink/ink1.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13.xml.rels><?xml version="1.0" encoding="UTF-8" standalone="yes"?>
<Relationships xmlns="http://schemas.openxmlformats.org/package/2006/relationships"><Relationship Id="rId3" Type="http://schemas.openxmlformats.org/officeDocument/2006/relationships/hyperlink" Target="mailto:Careers@uwtsd.ac.uk" TargetMode="External"/><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hemeOverride" Target="../theme/themeOverride10.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2.xml"/><Relationship Id="rId6" Type="http://schemas.openxmlformats.org/officeDocument/2006/relationships/image" Target="../media/image12.png"/><Relationship Id="rId5" Type="http://schemas.openxmlformats.org/officeDocument/2006/relationships/image" Target="../media/image9.png"/><Relationship Id="rId4" Type="http://schemas.openxmlformats.org/officeDocument/2006/relationships/image" Target="../media/image2.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mailto:careers@uwtsd.ac.uk" TargetMode="Externa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hyperlink" Target="https://positiveintelligence.com/saboteur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tanding around each other&#10;&#10;Description automatically generated">
            <a:extLst>
              <a:ext uri="{FF2B5EF4-FFF2-40B4-BE49-F238E27FC236}">
                <a16:creationId xmlns:a16="http://schemas.microsoft.com/office/drawing/2014/main" id="{6F027F5B-79B8-26BE-5168-E6F1AC6D4E9C}"/>
              </a:ext>
            </a:extLst>
          </p:cNvPr>
          <p:cNvPicPr>
            <a:picLocks noChangeAspect="1"/>
          </p:cNvPicPr>
          <p:nvPr/>
        </p:nvPicPr>
        <p:blipFill>
          <a:blip r:embed="rId2"/>
          <a:stretch>
            <a:fillRect/>
          </a:stretch>
        </p:blipFill>
        <p:spPr>
          <a:xfrm>
            <a:off x="-102030" y="-705312"/>
            <a:ext cx="12396059" cy="8268624"/>
          </a:xfrm>
          <a:prstGeom prst="rect">
            <a:avLst/>
          </a:prstGeom>
        </p:spPr>
      </p:pic>
      <p:sp>
        <p:nvSpPr>
          <p:cNvPr id="2" name="Title 1">
            <a:extLst>
              <a:ext uri="{FF2B5EF4-FFF2-40B4-BE49-F238E27FC236}">
                <a16:creationId xmlns:a16="http://schemas.microsoft.com/office/drawing/2014/main" id="{E3D44433-5C44-A1A7-323E-BFB9D491F202}"/>
              </a:ext>
            </a:extLst>
          </p:cNvPr>
          <p:cNvSpPr>
            <a:spLocks noGrp="1"/>
          </p:cNvSpPr>
          <p:nvPr>
            <p:ph type="ctrTitle"/>
          </p:nvPr>
        </p:nvSpPr>
        <p:spPr>
          <a:xfrm>
            <a:off x="3166534" y="4475761"/>
            <a:ext cx="8568265" cy="1347969"/>
          </a:xfrm>
          <a:solidFill>
            <a:srgbClr val="272259"/>
          </a:solidFill>
        </p:spPr>
        <p:txBody>
          <a:bodyPr>
            <a:normAutofit/>
          </a:bodyPr>
          <a:lstStyle/>
          <a:p>
            <a:r>
              <a:rPr lang="en-US" sz="8000" dirty="0">
                <a:solidFill>
                  <a:schemeClr val="bg1"/>
                </a:solidFill>
                <a:latin typeface="Aharoni" panose="02010803020104030203" pitchFamily="2" charset="-79"/>
                <a:cs typeface="Aharoni" panose="02010803020104030203" pitchFamily="2" charset="-79"/>
              </a:rPr>
              <a:t>CAREERS SERVICE</a:t>
            </a:r>
          </a:p>
        </p:txBody>
      </p:sp>
      <p:sp>
        <p:nvSpPr>
          <p:cNvPr id="3" name="Subtitle 2">
            <a:extLst>
              <a:ext uri="{FF2B5EF4-FFF2-40B4-BE49-F238E27FC236}">
                <a16:creationId xmlns:a16="http://schemas.microsoft.com/office/drawing/2014/main" id="{73F1A3B6-4A8F-BBC0-99CE-E1760459CE05}"/>
              </a:ext>
            </a:extLst>
          </p:cNvPr>
          <p:cNvSpPr>
            <a:spLocks noGrp="1"/>
          </p:cNvSpPr>
          <p:nvPr>
            <p:ph type="subTitle" idx="1"/>
          </p:nvPr>
        </p:nvSpPr>
        <p:spPr>
          <a:xfrm>
            <a:off x="3962400" y="5741075"/>
            <a:ext cx="7552266" cy="597430"/>
          </a:xfrm>
          <a:solidFill>
            <a:schemeClr val="bg1"/>
          </a:solidFill>
        </p:spPr>
        <p:txBody>
          <a:bodyPr>
            <a:noAutofit/>
          </a:bodyPr>
          <a:lstStyle/>
          <a:p>
            <a:pPr>
              <a:lnSpc>
                <a:spcPct val="110000"/>
              </a:lnSpc>
            </a:pPr>
            <a:r>
              <a:rPr lang="en-US" sz="3200" dirty="0">
                <a:solidFill>
                  <a:srgbClr val="A83053"/>
                </a:solidFill>
                <a:latin typeface="Aharoni" panose="02010803020104030203" pitchFamily="2" charset="-79"/>
                <a:cs typeface="Aharoni" panose="02010803020104030203" pitchFamily="2" charset="-79"/>
              </a:rPr>
              <a:t>Personal Development and SWOT</a:t>
            </a:r>
          </a:p>
        </p:txBody>
      </p:sp>
    </p:spTree>
    <p:extLst>
      <p:ext uri="{BB962C8B-B14F-4D97-AF65-F5344CB8AC3E}">
        <p14:creationId xmlns:p14="http://schemas.microsoft.com/office/powerpoint/2010/main" val="2278101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007769" y="676622"/>
            <a:ext cx="3835751" cy="830997"/>
          </a:xfrm>
          <a:prstGeom prst="rect">
            <a:avLst/>
          </a:prstGeom>
          <a:noFill/>
        </p:spPr>
        <p:txBody>
          <a:bodyPr wrap="square" rtlCol="0">
            <a:spAutoFit/>
          </a:bodyPr>
          <a:lstStyle/>
          <a:p>
            <a:r>
              <a:rPr lang="en-GB" sz="4800" b="1" dirty="0">
                <a:solidFill>
                  <a:schemeClr val="bg1"/>
                </a:solidFill>
                <a:latin typeface="Malgun Gothic" panose="020B0503020000020004" pitchFamily="34" charset="-127"/>
                <a:ea typeface="Malgun Gothic" panose="020B0503020000020004" pitchFamily="34" charset="-127"/>
              </a:rPr>
              <a:t>Outcomes</a:t>
            </a:r>
          </a:p>
        </p:txBody>
      </p:sp>
      <p:sp>
        <p:nvSpPr>
          <p:cNvPr id="5" name="TextBox 4"/>
          <p:cNvSpPr txBox="1"/>
          <p:nvPr/>
        </p:nvSpPr>
        <p:spPr>
          <a:xfrm>
            <a:off x="1215960" y="1792040"/>
            <a:ext cx="10458994" cy="2246769"/>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GB" sz="2800" dirty="0">
              <a:solidFill>
                <a:schemeClr val="bg1"/>
              </a:solidFill>
              <a:latin typeface="Aptos" panose="020B0004020202020204" pitchFamily="34" charset="0"/>
            </a:endParaRPr>
          </a:p>
          <a:p>
            <a:pPr marL="457200" indent="-457200">
              <a:buFont typeface="Arial" panose="020B0604020202020204" pitchFamily="34" charset="0"/>
              <a:buChar char="•"/>
            </a:pPr>
            <a:r>
              <a:rPr lang="en-GB" sz="2800" dirty="0">
                <a:solidFill>
                  <a:schemeClr val="bg1"/>
                </a:solidFill>
                <a:latin typeface="Aptos" panose="020B0004020202020204" pitchFamily="34" charset="0"/>
              </a:rPr>
              <a:t>Understand what a Personal Development Plan is.</a:t>
            </a:r>
          </a:p>
          <a:p>
            <a:pPr marL="457200" indent="-457200">
              <a:buFont typeface="Arial" panose="020B0604020202020204" pitchFamily="34" charset="0"/>
              <a:buChar char="•"/>
            </a:pPr>
            <a:endParaRPr lang="en-GB" sz="2800" dirty="0">
              <a:solidFill>
                <a:schemeClr val="bg1"/>
              </a:solidFill>
              <a:latin typeface="Aptos" panose="020B0004020202020204" pitchFamily="34" charset="0"/>
            </a:endParaRPr>
          </a:p>
          <a:p>
            <a:pPr marL="457200" indent="-457200">
              <a:buFont typeface="Arial" panose="020B0604020202020204" pitchFamily="34" charset="0"/>
              <a:buChar char="•"/>
            </a:pPr>
            <a:r>
              <a:rPr lang="en-GB" sz="2800" dirty="0">
                <a:solidFill>
                  <a:schemeClr val="bg1"/>
                </a:solidFill>
                <a:latin typeface="Aptos" panose="020B0004020202020204" pitchFamily="34" charset="0"/>
              </a:rPr>
              <a:t>Complete your own PDP and SWOT Analysis </a:t>
            </a:r>
          </a:p>
          <a:p>
            <a:pPr marL="457200" indent="-457200">
              <a:buFont typeface="Arial" panose="020B0604020202020204" pitchFamily="34" charset="0"/>
              <a:buChar char="•"/>
            </a:pPr>
            <a:endParaRPr lang="en-GB" sz="2800" dirty="0">
              <a:solidFill>
                <a:schemeClr val="bg1"/>
              </a:solidFill>
              <a:latin typeface="Aptos" panose="020B0004020202020204" pitchFamily="34" charset="0"/>
            </a:endParaRPr>
          </a:p>
        </p:txBody>
      </p:sp>
    </p:spTree>
    <p:extLst>
      <p:ext uri="{BB962C8B-B14F-4D97-AF65-F5344CB8AC3E}">
        <p14:creationId xmlns:p14="http://schemas.microsoft.com/office/powerpoint/2010/main" val="1918561773"/>
      </p:ext>
    </p:extLst>
  </p:cSld>
  <p:clrMapOvr>
    <a:masterClrMapping/>
  </p:clrMapOvr>
  <p:transition spd="slow">
    <p:push/>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17192" y="1410269"/>
            <a:ext cx="8571519" cy="830997"/>
          </a:xfrm>
          <a:prstGeom prst="rect">
            <a:avLst/>
          </a:prstGeom>
          <a:noFill/>
        </p:spPr>
        <p:txBody>
          <a:bodyPr wrap="square" rtlCol="0">
            <a:spAutoFit/>
          </a:bodyPr>
          <a:lstStyle/>
          <a:p>
            <a:r>
              <a:rPr lang="en-GB" sz="4800" b="1" dirty="0">
                <a:solidFill>
                  <a:schemeClr val="bg1"/>
                </a:solidFill>
                <a:latin typeface="Malgun Gothic" panose="020B0503020000020004" pitchFamily="34" charset="-127"/>
                <a:ea typeface="Malgun Gothic" panose="020B0503020000020004" pitchFamily="34" charset="-127"/>
              </a:rPr>
              <a:t>Making Careers Decisions</a:t>
            </a:r>
          </a:p>
        </p:txBody>
      </p:sp>
      <p:sp>
        <p:nvSpPr>
          <p:cNvPr id="2" name="Content Placeholder 10">
            <a:extLst>
              <a:ext uri="{FF2B5EF4-FFF2-40B4-BE49-F238E27FC236}">
                <a16:creationId xmlns:a16="http://schemas.microsoft.com/office/drawing/2014/main" id="{5D0A53CD-9A93-2D51-4217-E4E8DB7D8669}"/>
              </a:ext>
            </a:extLst>
          </p:cNvPr>
          <p:cNvSpPr txBox="1">
            <a:spLocks/>
          </p:cNvSpPr>
          <p:nvPr/>
        </p:nvSpPr>
        <p:spPr>
          <a:xfrm>
            <a:off x="569642" y="2594345"/>
            <a:ext cx="11052716" cy="3345400"/>
          </a:xfrm>
          <a:prstGeom prst="rect">
            <a:avLst/>
          </a:prstGeom>
        </p:spPr>
        <p:txBody>
          <a:bodyPr>
            <a:no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a:defRPr/>
            </a:pPr>
            <a:r>
              <a:rPr lang="en-GB" sz="2000" b="1" dirty="0">
                <a:solidFill>
                  <a:schemeClr val="bg1"/>
                </a:solidFill>
                <a:latin typeface="Aptos" panose="020B0004020202020204" pitchFamily="34" charset="0"/>
              </a:rPr>
              <a:t>Knowing yourself: </a:t>
            </a:r>
            <a:r>
              <a:rPr lang="en-GB" sz="2000" dirty="0">
                <a:solidFill>
                  <a:schemeClr val="bg1"/>
                </a:solidFill>
                <a:latin typeface="Aptos" panose="020B0004020202020204" pitchFamily="34" charset="0"/>
              </a:rPr>
              <a:t>Looking at your skills, values and personality. Analysing your strengths and reviewing development points. </a:t>
            </a:r>
            <a:br>
              <a:rPr lang="en-GB" sz="2000" dirty="0">
                <a:solidFill>
                  <a:schemeClr val="bg1"/>
                </a:solidFill>
                <a:latin typeface="Aptos" panose="020B0004020202020204" pitchFamily="34" charset="0"/>
              </a:rPr>
            </a:br>
            <a:endParaRPr lang="en-GB" sz="2000" dirty="0">
              <a:solidFill>
                <a:schemeClr val="bg1"/>
              </a:solidFill>
              <a:latin typeface="Aptos" panose="020B0004020202020204" pitchFamily="34" charset="0"/>
            </a:endParaRPr>
          </a:p>
          <a:p>
            <a:pPr>
              <a:defRPr/>
            </a:pPr>
            <a:r>
              <a:rPr lang="en-GB" sz="2000" b="1" dirty="0">
                <a:solidFill>
                  <a:schemeClr val="bg1"/>
                </a:solidFill>
                <a:latin typeface="Aptos" panose="020B0004020202020204" pitchFamily="34" charset="0"/>
              </a:rPr>
              <a:t>Exploring opportunities: </a:t>
            </a:r>
            <a:r>
              <a:rPr lang="en-GB" sz="2000" dirty="0">
                <a:solidFill>
                  <a:schemeClr val="bg1"/>
                </a:solidFill>
                <a:latin typeface="Aptos" panose="020B0004020202020204" pitchFamily="34" charset="0"/>
              </a:rPr>
              <a:t>Going outside your comfort zone, networking, virtual internships and gathering information on the opportunities open to you and grabbing them. </a:t>
            </a:r>
          </a:p>
          <a:p>
            <a:pPr>
              <a:defRPr/>
            </a:pPr>
            <a:endParaRPr lang="en-GB" sz="2000" dirty="0">
              <a:solidFill>
                <a:schemeClr val="bg1"/>
              </a:solidFill>
              <a:latin typeface="Aptos" panose="020B0004020202020204" pitchFamily="34" charset="0"/>
            </a:endParaRPr>
          </a:p>
          <a:p>
            <a:pPr marL="0" indent="0" algn="ctr">
              <a:buFont typeface="Arial"/>
              <a:buNone/>
              <a:defRPr/>
            </a:pPr>
            <a:r>
              <a:rPr lang="en-GB" sz="2000" b="1" dirty="0">
                <a:solidFill>
                  <a:schemeClr val="bg1"/>
                </a:solidFill>
                <a:latin typeface="Aptos" panose="020B0004020202020204" pitchFamily="34" charset="0"/>
              </a:rPr>
              <a:t>How can you sell yourself to an employer if you don’t know what you are selling? </a:t>
            </a:r>
            <a:br>
              <a:rPr lang="en-GB" sz="2000" b="1" dirty="0">
                <a:solidFill>
                  <a:schemeClr val="bg1"/>
                </a:solidFill>
                <a:latin typeface="Aptos" panose="020B0004020202020204" pitchFamily="34" charset="0"/>
              </a:rPr>
            </a:br>
            <a:endParaRPr lang="en-GB" sz="2000" b="1" dirty="0">
              <a:solidFill>
                <a:schemeClr val="bg1"/>
              </a:solidFill>
              <a:latin typeface="Aptos" panose="020B0004020202020204" pitchFamily="34" charset="0"/>
            </a:endParaRPr>
          </a:p>
          <a:p>
            <a:pPr marL="0" indent="0" algn="ctr">
              <a:buFont typeface="Arial"/>
              <a:buNone/>
              <a:defRPr/>
            </a:pPr>
            <a:r>
              <a:rPr lang="en-GB" sz="2000" b="1" dirty="0">
                <a:solidFill>
                  <a:schemeClr val="bg1"/>
                </a:solidFill>
                <a:latin typeface="Aptos" panose="020B0004020202020204" pitchFamily="34" charset="0"/>
              </a:rPr>
              <a:t>What is important to me and what do I value?</a:t>
            </a:r>
          </a:p>
          <a:p>
            <a:pPr>
              <a:defRPr/>
            </a:pPr>
            <a:endParaRPr lang="en-GB" sz="2000" dirty="0">
              <a:solidFill>
                <a:schemeClr val="bg1"/>
              </a:solidFill>
              <a:latin typeface="Aptos" panose="020B0004020202020204" pitchFamily="34" charset="0"/>
            </a:endParaRPr>
          </a:p>
          <a:p>
            <a:pPr>
              <a:defRPr/>
            </a:pPr>
            <a:endParaRPr lang="en-GB" sz="1800" dirty="0">
              <a:solidFill>
                <a:schemeClr val="bg1"/>
              </a:solidFill>
              <a:latin typeface="Aptos" panose="020B0004020202020204" pitchFamily="34" charset="0"/>
            </a:endParaRPr>
          </a:p>
        </p:txBody>
      </p:sp>
    </p:spTree>
    <p:extLst>
      <p:ext uri="{BB962C8B-B14F-4D97-AF65-F5344CB8AC3E}">
        <p14:creationId xmlns:p14="http://schemas.microsoft.com/office/powerpoint/2010/main" val="2925567220"/>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fade">
                                      <p:cBhvr>
                                        <p:cTn id="28" dur="1000"/>
                                        <p:tgtEl>
                                          <p:spTgt spid="2">
                                            <p:txEl>
                                              <p:pRg st="4" end="4"/>
                                            </p:txEl>
                                          </p:spTgt>
                                        </p:tgtEl>
                                      </p:cBhvr>
                                    </p:animEffect>
                                    <p:anim calcmode="lin" valueType="num">
                                      <p:cBhvr>
                                        <p:cTn id="29"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C96DA95-C3F9-4047-BBFD-A04E79E62F47}"/>
              </a:ext>
            </a:extLst>
          </p:cNvPr>
          <p:cNvSpPr>
            <a:spLocks noGrp="1"/>
          </p:cNvSpPr>
          <p:nvPr>
            <p:ph type="title"/>
          </p:nvPr>
        </p:nvSpPr>
        <p:spPr>
          <a:xfrm>
            <a:off x="873346" y="588409"/>
            <a:ext cx="10515600" cy="836354"/>
          </a:xfrm>
        </p:spPr>
        <p:txBody>
          <a:bodyPr/>
          <a:lstStyle/>
          <a:p>
            <a:r>
              <a:rPr lang="en-GB" b="1" dirty="0">
                <a:solidFill>
                  <a:schemeClr val="bg1"/>
                </a:solidFill>
                <a:latin typeface="Aptos" panose="020B0004020202020204" pitchFamily="34" charset="0"/>
                <a:ea typeface="+mn-ea"/>
                <a:cs typeface="+mn-cs"/>
              </a:rPr>
              <a:t>Where to begin…</a:t>
            </a:r>
          </a:p>
        </p:txBody>
      </p:sp>
      <p:sp>
        <p:nvSpPr>
          <p:cNvPr id="6" name="Content Placeholder 5">
            <a:extLst>
              <a:ext uri="{FF2B5EF4-FFF2-40B4-BE49-F238E27FC236}">
                <a16:creationId xmlns:a16="http://schemas.microsoft.com/office/drawing/2014/main" id="{0AE62A07-7910-4CF7-AA74-4D5D551BE630}"/>
              </a:ext>
            </a:extLst>
          </p:cNvPr>
          <p:cNvSpPr>
            <a:spLocks noGrp="1"/>
          </p:cNvSpPr>
          <p:nvPr>
            <p:ph idx="1"/>
          </p:nvPr>
        </p:nvSpPr>
        <p:spPr>
          <a:xfrm>
            <a:off x="838200" y="1690688"/>
            <a:ext cx="10480454" cy="3651526"/>
          </a:xfrm>
        </p:spPr>
        <p:txBody>
          <a:bodyPr/>
          <a:lstStyle/>
          <a:p>
            <a:pPr marL="0" indent="0">
              <a:buNone/>
            </a:pPr>
            <a:r>
              <a:rPr lang="en-GB" b="1" dirty="0">
                <a:solidFill>
                  <a:schemeClr val="bg1"/>
                </a:solidFill>
                <a:latin typeface="Aptos" panose="020B0004020202020204" pitchFamily="34" charset="0"/>
              </a:rPr>
              <a:t>To help you get started we will focus on three main areas:</a:t>
            </a:r>
            <a:br>
              <a:rPr lang="en-GB" b="1" dirty="0">
                <a:solidFill>
                  <a:schemeClr val="bg1"/>
                </a:solidFill>
                <a:latin typeface="Aptos" panose="020B0004020202020204" pitchFamily="34" charset="0"/>
              </a:rPr>
            </a:br>
            <a:endParaRPr lang="en-GB" b="1" dirty="0">
              <a:solidFill>
                <a:schemeClr val="bg1"/>
              </a:solidFill>
              <a:latin typeface="Aptos" panose="020B0004020202020204" pitchFamily="34" charset="0"/>
            </a:endParaRPr>
          </a:p>
          <a:p>
            <a:r>
              <a:rPr lang="en-GB" dirty="0">
                <a:solidFill>
                  <a:schemeClr val="bg1"/>
                </a:solidFill>
                <a:latin typeface="Aptos" panose="020B0004020202020204" pitchFamily="34" charset="0"/>
              </a:rPr>
              <a:t>Values and Priorities</a:t>
            </a:r>
            <a:br>
              <a:rPr lang="en-GB" dirty="0">
                <a:solidFill>
                  <a:schemeClr val="bg1"/>
                </a:solidFill>
                <a:latin typeface="Aptos" panose="020B0004020202020204" pitchFamily="34" charset="0"/>
              </a:rPr>
            </a:br>
            <a:endParaRPr lang="en-GB" dirty="0">
              <a:solidFill>
                <a:schemeClr val="bg1"/>
              </a:solidFill>
              <a:latin typeface="Aptos" panose="020B0004020202020204" pitchFamily="34" charset="0"/>
            </a:endParaRPr>
          </a:p>
          <a:p>
            <a:r>
              <a:rPr lang="en-GB" dirty="0">
                <a:solidFill>
                  <a:schemeClr val="bg1"/>
                </a:solidFill>
                <a:latin typeface="Aptos" panose="020B0004020202020204" pitchFamily="34" charset="0"/>
              </a:rPr>
              <a:t>Skills and Competencies</a:t>
            </a:r>
            <a:br>
              <a:rPr lang="en-GB" dirty="0">
                <a:solidFill>
                  <a:schemeClr val="bg1"/>
                </a:solidFill>
                <a:latin typeface="Aptos" panose="020B0004020202020204" pitchFamily="34" charset="0"/>
              </a:rPr>
            </a:br>
            <a:endParaRPr lang="en-GB" dirty="0">
              <a:solidFill>
                <a:schemeClr val="bg1"/>
              </a:solidFill>
              <a:latin typeface="Aptos" panose="020B0004020202020204" pitchFamily="34" charset="0"/>
            </a:endParaRPr>
          </a:p>
          <a:p>
            <a:r>
              <a:rPr lang="en-GB" dirty="0">
                <a:solidFill>
                  <a:schemeClr val="bg1"/>
                </a:solidFill>
                <a:latin typeface="Aptos" panose="020B0004020202020204" pitchFamily="34" charset="0"/>
              </a:rPr>
              <a:t>Strengths</a:t>
            </a:r>
          </a:p>
          <a:p>
            <a:endParaRPr lang="en-GB" dirty="0">
              <a:solidFill>
                <a:schemeClr val="bg1"/>
              </a:solidFill>
              <a:latin typeface="Aptos" panose="020B0004020202020204" pitchFamily="34" charset="0"/>
            </a:endParaRPr>
          </a:p>
        </p:txBody>
      </p:sp>
    </p:spTree>
    <p:extLst>
      <p:ext uri="{BB962C8B-B14F-4D97-AF65-F5344CB8AC3E}">
        <p14:creationId xmlns:p14="http://schemas.microsoft.com/office/powerpoint/2010/main" val="32930457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21F19-08F6-461E-A10C-0DD1FA9EABE8}"/>
              </a:ext>
            </a:extLst>
          </p:cNvPr>
          <p:cNvSpPr>
            <a:spLocks noGrp="1"/>
          </p:cNvSpPr>
          <p:nvPr>
            <p:ph type="title"/>
          </p:nvPr>
        </p:nvSpPr>
        <p:spPr>
          <a:xfrm>
            <a:off x="6796584" y="1212112"/>
            <a:ext cx="4601518" cy="821404"/>
          </a:xfrm>
        </p:spPr>
        <p:txBody>
          <a:bodyPr>
            <a:noAutofit/>
          </a:bodyPr>
          <a:lstStyle/>
          <a:p>
            <a:r>
              <a:rPr lang="en-GB" sz="3200" dirty="0">
                <a:solidFill>
                  <a:schemeClr val="bg1"/>
                </a:solidFill>
                <a:hlinkClick r:id="rId3">
                  <a:extLst>
                    <a:ext uri="{A12FA001-AC4F-418D-AE19-62706E023703}">
                      <ahyp:hlinkClr xmlns:ahyp="http://schemas.microsoft.com/office/drawing/2018/hyperlinkcolor" val="tx"/>
                    </a:ext>
                  </a:extLst>
                </a:hlinkClick>
              </a:rPr>
              <a:t>www.brightnetwork.co.uk</a:t>
            </a:r>
            <a:br>
              <a:rPr lang="en-GB" sz="3200" dirty="0">
                <a:solidFill>
                  <a:schemeClr val="bg1"/>
                </a:solidFill>
              </a:rPr>
            </a:br>
            <a:endParaRPr lang="en-GB" sz="3200" dirty="0">
              <a:solidFill>
                <a:schemeClr val="bg1"/>
              </a:solidFill>
            </a:endParaRPr>
          </a:p>
        </p:txBody>
      </p:sp>
      <p:pic>
        <p:nvPicPr>
          <p:cNvPr id="4" name="Content Placeholder 6" descr="Graphical user interface, table&#10;&#10;Description automatically generated">
            <a:extLst>
              <a:ext uri="{FF2B5EF4-FFF2-40B4-BE49-F238E27FC236}">
                <a16:creationId xmlns:a16="http://schemas.microsoft.com/office/drawing/2014/main" id="{0138DCAC-03F1-4304-98CA-B8B77907167F}"/>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l="49441" t="79172" r="6807" b="2222"/>
          <a:stretch/>
        </p:blipFill>
        <p:spPr>
          <a:xfrm>
            <a:off x="982409" y="2279177"/>
            <a:ext cx="10227181" cy="3045326"/>
          </a:xfrm>
          <a:prstGeom prst="rect">
            <a:avLst/>
          </a:prstGeom>
        </p:spPr>
      </p:pic>
      <p:pic>
        <p:nvPicPr>
          <p:cNvPr id="5" name="Content Placeholder 6" descr="Graphical user interface, table&#10;&#10;Description automatically generated">
            <a:extLst>
              <a:ext uri="{FF2B5EF4-FFF2-40B4-BE49-F238E27FC236}">
                <a16:creationId xmlns:a16="http://schemas.microsoft.com/office/drawing/2014/main" id="{0155D88A-3119-494D-A2B5-920A7D884136}"/>
              </a:ext>
            </a:extLst>
          </p:cNvPr>
          <p:cNvPicPr>
            <a:picLocks noChangeAspect="1"/>
          </p:cNvPicPr>
          <p:nvPr/>
        </p:nvPicPr>
        <p:blipFill rotWithShape="1">
          <a:blip r:embed="rId4">
            <a:extLst>
              <a:ext uri="{28A0092B-C50C-407E-A947-70E740481C1C}">
                <a14:useLocalDpi xmlns:a14="http://schemas.microsoft.com/office/drawing/2010/main" val="0"/>
              </a:ext>
            </a:extLst>
          </a:blip>
          <a:srcRect l="4993" t="92454" r="71738" b="331"/>
          <a:stretch/>
        </p:blipFill>
        <p:spPr>
          <a:xfrm>
            <a:off x="1468900" y="517077"/>
            <a:ext cx="4440581" cy="963993"/>
          </a:xfrm>
          <a:prstGeom prst="rect">
            <a:avLst/>
          </a:prstGeom>
        </p:spPr>
      </p:pic>
    </p:spTree>
    <p:extLst>
      <p:ext uri="{BB962C8B-B14F-4D97-AF65-F5344CB8AC3E}">
        <p14:creationId xmlns:p14="http://schemas.microsoft.com/office/powerpoint/2010/main" val="283671634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pic>
        <p:nvPicPr>
          <p:cNvPr id="7" name="Content Placeholder 6" descr="Graphical user interface, table&#10;&#10;Description automatically generated">
            <a:extLst>
              <a:ext uri="{FF2B5EF4-FFF2-40B4-BE49-F238E27FC236}">
                <a16:creationId xmlns:a16="http://schemas.microsoft.com/office/drawing/2014/main" id="{83755665-CD65-448E-9702-C5B023E8FEFA}"/>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l="5867" t="19905" r="7811" b="18606"/>
          <a:stretch/>
        </p:blipFill>
        <p:spPr>
          <a:xfrm>
            <a:off x="53505" y="401906"/>
            <a:ext cx="12138495" cy="6054187"/>
          </a:xfrm>
        </p:spPr>
      </p:pic>
    </p:spTree>
    <p:extLst>
      <p:ext uri="{BB962C8B-B14F-4D97-AF65-F5344CB8AC3E}">
        <p14:creationId xmlns:p14="http://schemas.microsoft.com/office/powerpoint/2010/main" val="62184206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CA303-3E49-49F0-B719-1FDBAC5B143B}"/>
              </a:ext>
            </a:extLst>
          </p:cNvPr>
          <p:cNvSpPr>
            <a:spLocks noGrp="1"/>
          </p:cNvSpPr>
          <p:nvPr>
            <p:ph type="title"/>
          </p:nvPr>
        </p:nvSpPr>
        <p:spPr/>
        <p:txBody>
          <a:bodyPr/>
          <a:lstStyle/>
          <a:p>
            <a:r>
              <a:rPr lang="en-GB" dirty="0">
                <a:solidFill>
                  <a:schemeClr val="bg1"/>
                </a:solidFill>
                <a:latin typeface="Cosmos-Medium" panose="020B0600000000000000" pitchFamily="34" charset="0"/>
                <a:ea typeface="+mn-ea"/>
                <a:cs typeface="+mn-cs"/>
              </a:rPr>
              <a:t>Values &amp; Priorities</a:t>
            </a:r>
          </a:p>
        </p:txBody>
      </p:sp>
      <p:sp>
        <p:nvSpPr>
          <p:cNvPr id="3" name="Content Placeholder 2">
            <a:extLst>
              <a:ext uri="{FF2B5EF4-FFF2-40B4-BE49-F238E27FC236}">
                <a16:creationId xmlns:a16="http://schemas.microsoft.com/office/drawing/2014/main" id="{D6BC0032-1ECD-4959-86CF-8EE11F93CD46}"/>
              </a:ext>
            </a:extLst>
          </p:cNvPr>
          <p:cNvSpPr>
            <a:spLocks noGrp="1"/>
          </p:cNvSpPr>
          <p:nvPr>
            <p:ph idx="1"/>
          </p:nvPr>
        </p:nvSpPr>
        <p:spPr>
          <a:xfrm>
            <a:off x="689113" y="1392073"/>
            <a:ext cx="11092070" cy="5035232"/>
          </a:xfrm>
        </p:spPr>
        <p:txBody>
          <a:bodyPr>
            <a:normAutofit fontScale="77500" lnSpcReduction="20000"/>
          </a:bodyPr>
          <a:lstStyle/>
          <a:p>
            <a:pPr marL="0" indent="0">
              <a:spcAft>
                <a:spcPts val="600"/>
              </a:spcAft>
              <a:buNone/>
            </a:pPr>
            <a:r>
              <a:rPr lang="en-GB" sz="3000" b="1" dirty="0">
                <a:solidFill>
                  <a:schemeClr val="bg1"/>
                </a:solidFill>
                <a:latin typeface="Futura LT" panose="02000503000000000000" pitchFamily="50" charset="0"/>
              </a:rPr>
              <a:t>How often do you take time to think about what you value in your life what is a</a:t>
            </a:r>
            <a:br>
              <a:rPr lang="en-GB" sz="3000" b="1" dirty="0">
                <a:solidFill>
                  <a:schemeClr val="bg1"/>
                </a:solidFill>
                <a:latin typeface="Futura LT" panose="02000503000000000000" pitchFamily="50" charset="0"/>
              </a:rPr>
            </a:br>
            <a:br>
              <a:rPr lang="en-GB" sz="3000" b="1" dirty="0">
                <a:solidFill>
                  <a:schemeClr val="bg1"/>
                </a:solidFill>
                <a:latin typeface="Futura LT" panose="02000503000000000000" pitchFamily="50" charset="0"/>
              </a:rPr>
            </a:br>
            <a:r>
              <a:rPr lang="en-GB" sz="3000" b="1" dirty="0">
                <a:solidFill>
                  <a:schemeClr val="bg1"/>
                </a:solidFill>
                <a:latin typeface="Futura LT" panose="02000503000000000000" pitchFamily="50" charset="0"/>
              </a:rPr>
              <a:t>priority and important to you and what you would be looking for in an employer?</a:t>
            </a:r>
          </a:p>
          <a:p>
            <a:endParaRPr lang="en-GB" dirty="0">
              <a:solidFill>
                <a:schemeClr val="bg1"/>
              </a:solidFill>
            </a:endParaRPr>
          </a:p>
          <a:p>
            <a:pPr marL="0" indent="0">
              <a:lnSpc>
                <a:spcPct val="110000"/>
              </a:lnSpc>
              <a:buNone/>
            </a:pPr>
            <a:r>
              <a:rPr lang="en-GB" sz="3000" dirty="0">
                <a:solidFill>
                  <a:schemeClr val="bg1"/>
                </a:solidFill>
                <a:latin typeface="Futura LT" panose="02000503000000000000" pitchFamily="50" charset="0"/>
              </a:rPr>
              <a:t>It is important to understand your values, what makes you tick, what motivates you? This will help you work out the type of role and organisation you would like to work for. Be honest, if money is a big motivator, then that is ok! </a:t>
            </a:r>
            <a:br>
              <a:rPr lang="en-GB" sz="3000" dirty="0">
                <a:solidFill>
                  <a:schemeClr val="bg1"/>
                </a:solidFill>
                <a:latin typeface="Futura LT" panose="02000503000000000000" pitchFamily="50" charset="0"/>
              </a:rPr>
            </a:br>
            <a:endParaRPr lang="en-GB" sz="3000" dirty="0">
              <a:solidFill>
                <a:schemeClr val="bg1"/>
              </a:solidFill>
              <a:latin typeface="Futura LT" panose="02000503000000000000" pitchFamily="50" charset="0"/>
            </a:endParaRPr>
          </a:p>
          <a:p>
            <a:pPr>
              <a:lnSpc>
                <a:spcPct val="110000"/>
              </a:lnSpc>
            </a:pPr>
            <a:r>
              <a:rPr lang="en-GB" sz="3000" dirty="0">
                <a:solidFill>
                  <a:schemeClr val="bg1"/>
                </a:solidFill>
                <a:latin typeface="Futura LT" panose="02000503000000000000" pitchFamily="50" charset="0"/>
              </a:rPr>
              <a:t>overtime these may differ and what motivates you now might not in the future.  It can help to consider what you value and what organisations align to your values… </a:t>
            </a:r>
          </a:p>
          <a:p>
            <a:pPr>
              <a:lnSpc>
                <a:spcPct val="110000"/>
              </a:lnSpc>
            </a:pPr>
            <a:r>
              <a:rPr lang="en-GB" sz="3000" dirty="0">
                <a:solidFill>
                  <a:schemeClr val="bg1"/>
                </a:solidFill>
                <a:latin typeface="Futura LT" panose="02000503000000000000" pitchFamily="50" charset="0"/>
              </a:rPr>
              <a:t>learning potential, personal development and opportunities for career progression</a:t>
            </a:r>
          </a:p>
          <a:p>
            <a:pPr>
              <a:lnSpc>
                <a:spcPct val="110000"/>
              </a:lnSpc>
            </a:pPr>
            <a:r>
              <a:rPr lang="en-GB" sz="3000" dirty="0">
                <a:solidFill>
                  <a:schemeClr val="bg1"/>
                </a:solidFill>
                <a:latin typeface="Futura LT" panose="02000503000000000000" pitchFamily="50" charset="0"/>
              </a:rPr>
              <a:t>working environment / cultural / work life balance </a:t>
            </a:r>
          </a:p>
          <a:p>
            <a:pPr>
              <a:lnSpc>
                <a:spcPct val="110000"/>
              </a:lnSpc>
            </a:pPr>
            <a:r>
              <a:rPr lang="en-GB" sz="3000" dirty="0">
                <a:solidFill>
                  <a:schemeClr val="bg1"/>
                </a:solidFill>
                <a:latin typeface="Futura LT" panose="02000503000000000000" pitchFamily="50" charset="0"/>
              </a:rPr>
              <a:t>the wider impact of your work (e.g. on society, the economy and/or individuals)</a:t>
            </a:r>
          </a:p>
          <a:p>
            <a:pPr marL="0" indent="0">
              <a:buNone/>
            </a:pPr>
            <a:endParaRPr lang="en-GB" dirty="0">
              <a:solidFill>
                <a:schemeClr val="bg1"/>
              </a:solidFill>
            </a:endParaRPr>
          </a:p>
        </p:txBody>
      </p:sp>
    </p:spTree>
    <p:extLst>
      <p:ext uri="{BB962C8B-B14F-4D97-AF65-F5344CB8AC3E}">
        <p14:creationId xmlns:p14="http://schemas.microsoft.com/office/powerpoint/2010/main" val="365574183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CF52C-F63B-A29F-BBAF-A4C0CD18262E}"/>
              </a:ext>
            </a:extLst>
          </p:cNvPr>
          <p:cNvSpPr>
            <a:spLocks noGrp="1"/>
          </p:cNvSpPr>
          <p:nvPr>
            <p:ph type="title"/>
          </p:nvPr>
        </p:nvSpPr>
        <p:spPr>
          <a:xfrm>
            <a:off x="838200" y="365125"/>
            <a:ext cx="10740656" cy="1325563"/>
          </a:xfrm>
        </p:spPr>
        <p:txBody>
          <a:bodyPr/>
          <a:lstStyle/>
          <a:p>
            <a:r>
              <a:rPr lang="en-GB" sz="4000" dirty="0">
                <a:solidFill>
                  <a:srgbClr val="002060"/>
                </a:solidFill>
              </a:rPr>
              <a:t>Do you see any challenge(s) in the world that you’d like to help solve?</a:t>
            </a:r>
            <a:br>
              <a:rPr lang="en-GB" sz="4000" dirty="0">
                <a:solidFill>
                  <a:srgbClr val="002060"/>
                </a:solidFill>
              </a:rPr>
            </a:br>
            <a:endParaRPr lang="en-GB" sz="4000" dirty="0"/>
          </a:p>
        </p:txBody>
      </p:sp>
      <p:pic>
        <p:nvPicPr>
          <p:cNvPr id="4" name="Content Placeholder 3">
            <a:extLst>
              <a:ext uri="{FF2B5EF4-FFF2-40B4-BE49-F238E27FC236}">
                <a16:creationId xmlns:a16="http://schemas.microsoft.com/office/drawing/2014/main" id="{AE1672E0-AF5F-79E9-47D2-A4ABFEAF1DBC}"/>
              </a:ext>
            </a:extLst>
          </p:cNvPr>
          <p:cNvPicPr>
            <a:picLocks noGrp="1" noChangeAspect="1"/>
          </p:cNvPicPr>
          <p:nvPr>
            <p:ph idx="1"/>
          </p:nvPr>
        </p:nvPicPr>
        <p:blipFill>
          <a:blip r:embed="rId3"/>
          <a:stretch>
            <a:fillRect/>
          </a:stretch>
        </p:blipFill>
        <p:spPr>
          <a:xfrm>
            <a:off x="838200" y="1825625"/>
            <a:ext cx="7328569" cy="4351338"/>
          </a:xfrm>
          <a:prstGeom prst="rect">
            <a:avLst/>
          </a:prstGeom>
        </p:spPr>
      </p:pic>
      <p:sp>
        <p:nvSpPr>
          <p:cNvPr id="5" name="TextBox 4">
            <a:extLst>
              <a:ext uri="{FF2B5EF4-FFF2-40B4-BE49-F238E27FC236}">
                <a16:creationId xmlns:a16="http://schemas.microsoft.com/office/drawing/2014/main" id="{DB0E9A7E-A1CA-9E18-EFE7-F938BBEB9BC9}"/>
              </a:ext>
            </a:extLst>
          </p:cNvPr>
          <p:cNvSpPr txBox="1"/>
          <p:nvPr/>
        </p:nvSpPr>
        <p:spPr>
          <a:xfrm>
            <a:off x="8250864" y="2231579"/>
            <a:ext cx="3813545" cy="3539430"/>
          </a:xfrm>
          <a:prstGeom prst="rect">
            <a:avLst/>
          </a:prstGeom>
          <a:noFill/>
        </p:spPr>
        <p:txBody>
          <a:bodyPr wrap="square" rtlCol="0">
            <a:spAutoFit/>
          </a:bodyPr>
          <a:lstStyle>
            <a:defPPr>
              <a:defRPr lang="en-US"/>
            </a:defPPr>
            <a:lvl1pPr algn="l" rtl="0" eaLnBrk="0" fontAlgn="base" hangingPunct="0">
              <a:spcBef>
                <a:spcPct val="0"/>
              </a:spcBef>
              <a:spcAft>
                <a:spcPct val="0"/>
              </a:spcAft>
              <a:defRPr sz="3600" b="1" kern="1200">
                <a:solidFill>
                  <a:srgbClr val="FF0000"/>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sz="3600" b="1" kern="1200">
                <a:solidFill>
                  <a:srgbClr val="FF0000"/>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sz="3600" b="1" kern="1200">
                <a:solidFill>
                  <a:srgbClr val="FF0000"/>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sz="3600" b="1" kern="1200">
                <a:solidFill>
                  <a:srgbClr val="FF0000"/>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sz="3600" b="1" kern="1200">
                <a:solidFill>
                  <a:srgbClr val="FF0000"/>
                </a:solidFill>
                <a:latin typeface="Arial" panose="020B0604020202020204" pitchFamily="34" charset="0"/>
                <a:ea typeface="+mn-ea"/>
                <a:cs typeface="Arial" panose="020B0604020202020204" pitchFamily="34" charset="0"/>
              </a:defRPr>
            </a:lvl5pPr>
            <a:lvl6pPr marL="2286000" algn="l" defTabSz="914400" rtl="0" eaLnBrk="1" latinLnBrk="0" hangingPunct="1">
              <a:defRPr sz="3600" b="1" kern="1200">
                <a:solidFill>
                  <a:srgbClr val="FF0000"/>
                </a:solidFill>
                <a:latin typeface="Arial" panose="020B0604020202020204" pitchFamily="34" charset="0"/>
                <a:ea typeface="+mn-ea"/>
                <a:cs typeface="Arial" panose="020B0604020202020204" pitchFamily="34" charset="0"/>
              </a:defRPr>
            </a:lvl6pPr>
            <a:lvl7pPr marL="2743200" algn="l" defTabSz="914400" rtl="0" eaLnBrk="1" latinLnBrk="0" hangingPunct="1">
              <a:defRPr sz="3600" b="1" kern="1200">
                <a:solidFill>
                  <a:srgbClr val="FF0000"/>
                </a:solidFill>
                <a:latin typeface="Arial" panose="020B0604020202020204" pitchFamily="34" charset="0"/>
                <a:ea typeface="+mn-ea"/>
                <a:cs typeface="Arial" panose="020B0604020202020204" pitchFamily="34" charset="0"/>
              </a:defRPr>
            </a:lvl7pPr>
            <a:lvl8pPr marL="3200400" algn="l" defTabSz="914400" rtl="0" eaLnBrk="1" latinLnBrk="0" hangingPunct="1">
              <a:defRPr sz="3600" b="1" kern="1200">
                <a:solidFill>
                  <a:srgbClr val="FF0000"/>
                </a:solidFill>
                <a:latin typeface="Arial" panose="020B0604020202020204" pitchFamily="34" charset="0"/>
                <a:ea typeface="+mn-ea"/>
                <a:cs typeface="Arial" panose="020B0604020202020204" pitchFamily="34" charset="0"/>
              </a:defRPr>
            </a:lvl8pPr>
            <a:lvl9pPr marL="3657600" algn="l" defTabSz="914400" rtl="0" eaLnBrk="1" latinLnBrk="0" hangingPunct="1">
              <a:defRPr sz="3600" b="1" kern="1200">
                <a:solidFill>
                  <a:srgbClr val="FF0000"/>
                </a:solidFill>
                <a:latin typeface="Arial" panose="020B0604020202020204" pitchFamily="34" charset="0"/>
                <a:ea typeface="+mn-ea"/>
                <a:cs typeface="Arial" panose="020B0604020202020204" pitchFamily="34" charset="0"/>
              </a:defRPr>
            </a:lvl9pPr>
          </a:lstStyle>
          <a:p>
            <a:pPr defTabSz="685800" eaLnBrk="1" fontAlgn="auto" hangingPunct="1">
              <a:spcBef>
                <a:spcPts val="0"/>
              </a:spcBef>
              <a:spcAft>
                <a:spcPts val="0"/>
              </a:spcAft>
            </a:pPr>
            <a:r>
              <a:rPr lang="en-GB" sz="2400" dirty="0">
                <a:solidFill>
                  <a:srgbClr val="002060"/>
                </a:solidFill>
                <a:latin typeface="Calibri" panose="020F0502020204030204"/>
                <a:cs typeface="+mn-cs"/>
              </a:rPr>
              <a:t>Concerns</a:t>
            </a:r>
          </a:p>
          <a:p>
            <a:pPr defTabSz="685800" eaLnBrk="1" fontAlgn="auto" hangingPunct="1">
              <a:spcBef>
                <a:spcPts val="0"/>
              </a:spcBef>
              <a:spcAft>
                <a:spcPts val="0"/>
              </a:spcAft>
            </a:pPr>
            <a:r>
              <a:rPr lang="en-GB" sz="2000" b="0" dirty="0">
                <a:solidFill>
                  <a:srgbClr val="002060"/>
                </a:solidFill>
                <a:latin typeface="Calibri" panose="020F0502020204030204"/>
                <a:cs typeface="+mn-cs"/>
              </a:rPr>
              <a:t>Mental ill health</a:t>
            </a:r>
          </a:p>
          <a:p>
            <a:pPr defTabSz="685800" eaLnBrk="1" fontAlgn="auto" hangingPunct="1">
              <a:spcBef>
                <a:spcPts val="0"/>
              </a:spcBef>
              <a:spcAft>
                <a:spcPts val="0"/>
              </a:spcAft>
            </a:pPr>
            <a:r>
              <a:rPr lang="en-GB" sz="2000" b="0" dirty="0">
                <a:solidFill>
                  <a:srgbClr val="002060"/>
                </a:solidFill>
                <a:latin typeface="Calibri" panose="020F0502020204030204"/>
                <a:cs typeface="+mn-cs"/>
              </a:rPr>
              <a:t>Physical ill health</a:t>
            </a:r>
          </a:p>
          <a:p>
            <a:pPr defTabSz="685800" eaLnBrk="1" fontAlgn="auto" hangingPunct="1">
              <a:spcBef>
                <a:spcPts val="0"/>
              </a:spcBef>
              <a:spcAft>
                <a:spcPts val="0"/>
              </a:spcAft>
            </a:pPr>
            <a:r>
              <a:rPr lang="en-GB" sz="2000" b="0" dirty="0">
                <a:solidFill>
                  <a:srgbClr val="002060"/>
                </a:solidFill>
                <a:latin typeface="Calibri" panose="020F0502020204030204"/>
                <a:cs typeface="+mn-cs"/>
              </a:rPr>
              <a:t>Poverty</a:t>
            </a:r>
          </a:p>
          <a:p>
            <a:pPr defTabSz="685800" eaLnBrk="1" fontAlgn="auto" hangingPunct="1">
              <a:spcBef>
                <a:spcPts val="0"/>
              </a:spcBef>
              <a:spcAft>
                <a:spcPts val="0"/>
              </a:spcAft>
            </a:pPr>
            <a:r>
              <a:rPr lang="en-GB" sz="2000" b="0" dirty="0">
                <a:solidFill>
                  <a:srgbClr val="002060"/>
                </a:solidFill>
                <a:latin typeface="Calibri" panose="020F0502020204030204"/>
                <a:cs typeface="+mn-cs"/>
              </a:rPr>
              <a:t>Cost of living crisis</a:t>
            </a:r>
          </a:p>
          <a:p>
            <a:pPr defTabSz="685800" eaLnBrk="1" fontAlgn="auto" hangingPunct="1">
              <a:spcBef>
                <a:spcPts val="0"/>
              </a:spcBef>
              <a:spcAft>
                <a:spcPts val="0"/>
              </a:spcAft>
            </a:pPr>
            <a:r>
              <a:rPr lang="en-GB" sz="2000" b="0" dirty="0">
                <a:solidFill>
                  <a:srgbClr val="002060"/>
                </a:solidFill>
                <a:latin typeface="Calibri" panose="020F0502020204030204"/>
                <a:cs typeface="+mn-cs"/>
              </a:rPr>
              <a:t>Bullying </a:t>
            </a:r>
          </a:p>
          <a:p>
            <a:pPr defTabSz="685800" eaLnBrk="1" fontAlgn="auto" hangingPunct="1">
              <a:spcBef>
                <a:spcPts val="0"/>
              </a:spcBef>
              <a:spcAft>
                <a:spcPts val="0"/>
              </a:spcAft>
            </a:pPr>
            <a:r>
              <a:rPr lang="en-GB" sz="2000" b="0" dirty="0">
                <a:solidFill>
                  <a:srgbClr val="002060"/>
                </a:solidFill>
                <a:latin typeface="Calibri" panose="020F0502020204030204"/>
                <a:cs typeface="+mn-cs"/>
              </a:rPr>
              <a:t>Inequality and oppression</a:t>
            </a:r>
          </a:p>
          <a:p>
            <a:pPr defTabSz="685800" eaLnBrk="1" fontAlgn="auto" hangingPunct="1">
              <a:spcBef>
                <a:spcPts val="0"/>
              </a:spcBef>
              <a:spcAft>
                <a:spcPts val="0"/>
              </a:spcAft>
            </a:pPr>
            <a:r>
              <a:rPr lang="en-GB" sz="2000" b="0" dirty="0">
                <a:solidFill>
                  <a:srgbClr val="002060"/>
                </a:solidFill>
                <a:latin typeface="Calibri" panose="020F0502020204030204"/>
                <a:cs typeface="+mn-cs"/>
              </a:rPr>
              <a:t>War and Refugees</a:t>
            </a:r>
          </a:p>
          <a:p>
            <a:pPr defTabSz="685800" eaLnBrk="1" fontAlgn="auto" hangingPunct="1">
              <a:spcBef>
                <a:spcPts val="0"/>
              </a:spcBef>
              <a:spcAft>
                <a:spcPts val="0"/>
              </a:spcAft>
            </a:pPr>
            <a:r>
              <a:rPr lang="en-GB" sz="2000" b="0" dirty="0">
                <a:solidFill>
                  <a:srgbClr val="002060"/>
                </a:solidFill>
                <a:latin typeface="Calibri" panose="020F0502020204030204"/>
                <a:cs typeface="+mn-cs"/>
              </a:rPr>
              <a:t>Climate change</a:t>
            </a:r>
          </a:p>
          <a:p>
            <a:pPr defTabSz="685800" eaLnBrk="1" fontAlgn="auto" hangingPunct="1">
              <a:spcBef>
                <a:spcPts val="0"/>
              </a:spcBef>
              <a:spcAft>
                <a:spcPts val="0"/>
              </a:spcAft>
            </a:pPr>
            <a:r>
              <a:rPr lang="en-GB" sz="2000" b="0" dirty="0">
                <a:solidFill>
                  <a:srgbClr val="002060"/>
                </a:solidFill>
                <a:latin typeface="Calibri" panose="020F0502020204030204"/>
                <a:cs typeface="+mn-cs"/>
              </a:rPr>
              <a:t>Lack of decent work</a:t>
            </a:r>
          </a:p>
          <a:p>
            <a:pPr defTabSz="685800" eaLnBrk="1" fontAlgn="auto" hangingPunct="1">
              <a:spcBef>
                <a:spcPts val="0"/>
              </a:spcBef>
              <a:spcAft>
                <a:spcPts val="0"/>
              </a:spcAft>
            </a:pPr>
            <a:r>
              <a:rPr lang="en-GB" sz="2000" b="0" dirty="0">
                <a:solidFill>
                  <a:srgbClr val="002060"/>
                </a:solidFill>
                <a:latin typeface="Calibri" panose="020F0502020204030204"/>
                <a:cs typeface="+mn-cs"/>
              </a:rPr>
              <a:t>Education that doesn’t work for all</a:t>
            </a:r>
          </a:p>
        </p:txBody>
      </p:sp>
      <p:sp>
        <p:nvSpPr>
          <p:cNvPr id="6" name="TextBox 5">
            <a:extLst>
              <a:ext uri="{FF2B5EF4-FFF2-40B4-BE49-F238E27FC236}">
                <a16:creationId xmlns:a16="http://schemas.microsoft.com/office/drawing/2014/main" id="{06EF37E8-E823-53B5-FFBF-8AFBD04D2F53}"/>
              </a:ext>
            </a:extLst>
          </p:cNvPr>
          <p:cNvSpPr txBox="1"/>
          <p:nvPr/>
        </p:nvSpPr>
        <p:spPr>
          <a:xfrm>
            <a:off x="3232297" y="6301267"/>
            <a:ext cx="2945219" cy="382772"/>
          </a:xfrm>
          <a:prstGeom prst="rect">
            <a:avLst/>
          </a:prstGeom>
          <a:noFill/>
        </p:spPr>
        <p:txBody>
          <a:bodyPr wrap="square" rtlCol="0">
            <a:spAutoFit/>
          </a:bodyPr>
          <a:lstStyle/>
          <a:p>
            <a:r>
              <a:rPr lang="en-US" b="1" dirty="0"/>
              <a:t>UN Sustainable Goals </a:t>
            </a:r>
            <a:endParaRPr lang="en-GB" b="1" dirty="0"/>
          </a:p>
        </p:txBody>
      </p:sp>
    </p:spTree>
    <p:extLst>
      <p:ext uri="{BB962C8B-B14F-4D97-AF65-F5344CB8AC3E}">
        <p14:creationId xmlns:p14="http://schemas.microsoft.com/office/powerpoint/2010/main" val="42541212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0DC6-51E0-4FEA-8094-5ED4EB8E8D6A}"/>
              </a:ext>
            </a:extLst>
          </p:cNvPr>
          <p:cNvSpPr>
            <a:spLocks noGrp="1"/>
          </p:cNvSpPr>
          <p:nvPr>
            <p:ph type="title"/>
          </p:nvPr>
        </p:nvSpPr>
        <p:spPr>
          <a:xfrm>
            <a:off x="518615" y="365125"/>
            <a:ext cx="10515600" cy="998017"/>
          </a:xfrm>
        </p:spPr>
        <p:txBody>
          <a:bodyPr/>
          <a:lstStyle/>
          <a:p>
            <a:r>
              <a:rPr lang="en-GB" dirty="0">
                <a:solidFill>
                  <a:schemeClr val="bg1"/>
                </a:solidFill>
                <a:latin typeface="Cosmos-Medium" panose="020B0600000000000000" pitchFamily="34" charset="0"/>
                <a:ea typeface="+mn-ea"/>
                <a:cs typeface="+mn-cs"/>
              </a:rPr>
              <a:t>Strengths</a:t>
            </a:r>
          </a:p>
        </p:txBody>
      </p:sp>
      <p:sp>
        <p:nvSpPr>
          <p:cNvPr id="3" name="Content Placeholder 2">
            <a:extLst>
              <a:ext uri="{FF2B5EF4-FFF2-40B4-BE49-F238E27FC236}">
                <a16:creationId xmlns:a16="http://schemas.microsoft.com/office/drawing/2014/main" id="{B92AB28B-87D2-467A-926B-34941E49E27B}"/>
              </a:ext>
            </a:extLst>
          </p:cNvPr>
          <p:cNvSpPr>
            <a:spLocks noGrp="1"/>
          </p:cNvSpPr>
          <p:nvPr>
            <p:ph idx="1"/>
          </p:nvPr>
        </p:nvSpPr>
        <p:spPr>
          <a:xfrm>
            <a:off x="518615" y="1241946"/>
            <a:ext cx="11218459" cy="5250929"/>
          </a:xfrm>
        </p:spPr>
        <p:txBody>
          <a:bodyPr>
            <a:normAutofit fontScale="70000" lnSpcReduction="20000"/>
          </a:bodyPr>
          <a:lstStyle/>
          <a:p>
            <a:pPr marL="0" indent="0">
              <a:lnSpc>
                <a:spcPct val="120000"/>
              </a:lnSpc>
              <a:spcBef>
                <a:spcPts val="600"/>
              </a:spcBef>
              <a:spcAft>
                <a:spcPts val="600"/>
              </a:spcAft>
              <a:buNone/>
            </a:pPr>
            <a:r>
              <a:rPr lang="en-GB" sz="2300" b="1" dirty="0">
                <a:solidFill>
                  <a:schemeClr val="bg1"/>
                </a:solidFill>
                <a:latin typeface="Futura LT" panose="02000503000000000000" pitchFamily="50" charset="0"/>
              </a:rPr>
              <a:t>Ask around and discover your personality</a:t>
            </a:r>
            <a:br>
              <a:rPr lang="en-GB" sz="2300" dirty="0">
                <a:solidFill>
                  <a:schemeClr val="bg1"/>
                </a:solidFill>
                <a:latin typeface="Futura LT" panose="02000503000000000000" pitchFamily="50" charset="0"/>
              </a:rPr>
            </a:br>
            <a:r>
              <a:rPr lang="en-GB" sz="2300" dirty="0">
                <a:solidFill>
                  <a:schemeClr val="bg1"/>
                </a:solidFill>
                <a:latin typeface="Futura LT" panose="02000503000000000000" pitchFamily="50" charset="0"/>
              </a:rPr>
              <a:t>A great way to find out more about yourself is to ask people you like, trust and respect what they think you’re best at. Or what 3 words would you use to describe yourself? Why these 3?  Thinking about your personality is a great way to start identifying the kind of jobs which could be a good match.</a:t>
            </a:r>
            <a:br>
              <a:rPr lang="en-GB" sz="2300" dirty="0">
                <a:solidFill>
                  <a:schemeClr val="bg1"/>
                </a:solidFill>
                <a:latin typeface="Futura LT" panose="02000503000000000000" pitchFamily="50" charset="0"/>
              </a:rPr>
            </a:br>
            <a:endParaRPr lang="en-GB" sz="2300" dirty="0">
              <a:solidFill>
                <a:schemeClr val="bg1"/>
              </a:solidFill>
              <a:latin typeface="Futura LT" panose="02000503000000000000" pitchFamily="50" charset="0"/>
            </a:endParaRPr>
          </a:p>
          <a:p>
            <a:pPr marL="0" indent="0">
              <a:lnSpc>
                <a:spcPct val="120000"/>
              </a:lnSpc>
              <a:spcBef>
                <a:spcPts val="600"/>
              </a:spcBef>
              <a:spcAft>
                <a:spcPts val="600"/>
              </a:spcAft>
              <a:buNone/>
            </a:pPr>
            <a:r>
              <a:rPr lang="en-GB" sz="2300" b="1" dirty="0">
                <a:solidFill>
                  <a:schemeClr val="bg1"/>
                </a:solidFill>
                <a:latin typeface="Futura LT" panose="02000503000000000000" pitchFamily="50" charset="0"/>
              </a:rPr>
              <a:t>Write down what you do</a:t>
            </a:r>
            <a:br>
              <a:rPr lang="en-GB" sz="2300" dirty="0">
                <a:solidFill>
                  <a:schemeClr val="bg1"/>
                </a:solidFill>
                <a:latin typeface="Futura LT" panose="02000503000000000000" pitchFamily="50" charset="0"/>
              </a:rPr>
            </a:br>
            <a:r>
              <a:rPr lang="en-GB" sz="2300" dirty="0">
                <a:solidFill>
                  <a:schemeClr val="bg1"/>
                </a:solidFill>
                <a:latin typeface="Futura LT" panose="02000503000000000000" pitchFamily="50" charset="0"/>
              </a:rPr>
              <a:t>Over the course of a week, think about the 5 things you most enjoy doing and write them down. Challenge yourself to really think about why it is you like them. For example: playing sport, writing blogs, organising stuff, chatting and meeting new people, leading teams</a:t>
            </a:r>
            <a:br>
              <a:rPr lang="en-GB" sz="2300" dirty="0">
                <a:solidFill>
                  <a:schemeClr val="bg1"/>
                </a:solidFill>
                <a:latin typeface="Futura LT" panose="02000503000000000000" pitchFamily="50" charset="0"/>
              </a:rPr>
            </a:br>
            <a:endParaRPr lang="en-GB" sz="2300" dirty="0">
              <a:solidFill>
                <a:schemeClr val="bg1"/>
              </a:solidFill>
              <a:latin typeface="Futura LT" panose="02000503000000000000" pitchFamily="50" charset="0"/>
            </a:endParaRPr>
          </a:p>
          <a:p>
            <a:pPr marL="0" indent="0">
              <a:lnSpc>
                <a:spcPct val="120000"/>
              </a:lnSpc>
              <a:spcBef>
                <a:spcPts val="600"/>
              </a:spcBef>
              <a:spcAft>
                <a:spcPts val="600"/>
              </a:spcAft>
              <a:buNone/>
            </a:pPr>
            <a:r>
              <a:rPr lang="en-GB" sz="2300" b="1" dirty="0">
                <a:solidFill>
                  <a:schemeClr val="bg1"/>
                </a:solidFill>
                <a:latin typeface="Futura LT" panose="02000503000000000000" pitchFamily="50" charset="0"/>
              </a:rPr>
              <a:t>Look for Patterns</a:t>
            </a:r>
            <a:br>
              <a:rPr lang="en-GB" sz="2300" dirty="0">
                <a:solidFill>
                  <a:schemeClr val="bg1"/>
                </a:solidFill>
                <a:latin typeface="Futura LT" panose="02000503000000000000" pitchFamily="50" charset="0"/>
              </a:rPr>
            </a:br>
            <a:r>
              <a:rPr lang="en-GB" sz="2300" dirty="0">
                <a:solidFill>
                  <a:schemeClr val="bg1"/>
                </a:solidFill>
                <a:latin typeface="Futura LT" panose="02000503000000000000" pitchFamily="50" charset="0"/>
              </a:rPr>
              <a:t>Are there personality traits or skills that keep coming up.  Are you the person that people rely on for certain things or someone people turn to?  Do you get asked to complete the same tasks?</a:t>
            </a:r>
            <a:br>
              <a:rPr lang="en-GB" sz="2300" dirty="0">
                <a:solidFill>
                  <a:schemeClr val="bg1"/>
                </a:solidFill>
                <a:latin typeface="Futura LT" panose="02000503000000000000" pitchFamily="50" charset="0"/>
              </a:rPr>
            </a:br>
            <a:endParaRPr lang="en-GB" sz="2300" dirty="0">
              <a:solidFill>
                <a:schemeClr val="bg1"/>
              </a:solidFill>
              <a:latin typeface="Futura LT" panose="02000503000000000000" pitchFamily="50" charset="0"/>
            </a:endParaRPr>
          </a:p>
          <a:p>
            <a:pPr marL="0" indent="0">
              <a:lnSpc>
                <a:spcPct val="120000"/>
              </a:lnSpc>
              <a:spcBef>
                <a:spcPts val="600"/>
              </a:spcBef>
              <a:spcAft>
                <a:spcPts val="600"/>
              </a:spcAft>
              <a:buNone/>
            </a:pPr>
            <a:r>
              <a:rPr lang="en-GB" sz="2300" b="1" dirty="0">
                <a:solidFill>
                  <a:schemeClr val="bg1"/>
                </a:solidFill>
                <a:latin typeface="Futura LT" panose="02000503000000000000" pitchFamily="50" charset="0"/>
              </a:rPr>
              <a:t>Keep an open mind</a:t>
            </a:r>
            <a:br>
              <a:rPr lang="en-GB" sz="2300" dirty="0">
                <a:solidFill>
                  <a:schemeClr val="bg1"/>
                </a:solidFill>
                <a:latin typeface="Futura LT" panose="02000503000000000000" pitchFamily="50" charset="0"/>
              </a:rPr>
            </a:br>
            <a:r>
              <a:rPr lang="en-GB" sz="2300" dirty="0">
                <a:solidFill>
                  <a:schemeClr val="bg1"/>
                </a:solidFill>
                <a:latin typeface="Futura LT" panose="02000503000000000000" pitchFamily="50" charset="0"/>
              </a:rPr>
              <a:t>Some of the answers and results you get might be surprising, or highlight aspects of your personality that you hadn’t considered. Don’t dismiss these. The idea is to get a better picture of yourself, and that includes the image you present to other people, as well as what you’re good at and things that you could improve. </a:t>
            </a:r>
          </a:p>
        </p:txBody>
      </p:sp>
    </p:spTree>
    <p:extLst>
      <p:ext uri="{BB962C8B-B14F-4D97-AF65-F5344CB8AC3E}">
        <p14:creationId xmlns:p14="http://schemas.microsoft.com/office/powerpoint/2010/main" val="3083290496"/>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6" name="Title 6"/>
          <p:cNvSpPr>
            <a:spLocks noGrp="1"/>
          </p:cNvSpPr>
          <p:nvPr>
            <p:ph type="title"/>
          </p:nvPr>
        </p:nvSpPr>
        <p:spPr>
          <a:xfrm>
            <a:off x="890333" y="381965"/>
            <a:ext cx="9600686" cy="1143000"/>
          </a:xfrm>
        </p:spPr>
        <p:txBody>
          <a:bodyPr/>
          <a:lstStyle/>
          <a:p>
            <a:r>
              <a:rPr lang="en-GB" dirty="0">
                <a:solidFill>
                  <a:schemeClr val="bg1"/>
                </a:solidFill>
                <a:latin typeface="Cosmos-Medium" panose="020B0600000000000000" pitchFamily="34" charset="0"/>
                <a:ea typeface="+mn-ea"/>
                <a:cs typeface="+mn-cs"/>
              </a:rPr>
              <a:t>What skills are you developing?</a:t>
            </a:r>
          </a:p>
        </p:txBody>
      </p:sp>
      <p:sp>
        <p:nvSpPr>
          <p:cNvPr id="5" name="Content Placeholder 2"/>
          <p:cNvSpPr>
            <a:spLocks noGrp="1"/>
          </p:cNvSpPr>
          <p:nvPr>
            <p:ph idx="1"/>
          </p:nvPr>
        </p:nvSpPr>
        <p:spPr>
          <a:xfrm>
            <a:off x="1256785" y="1524965"/>
            <a:ext cx="9359453" cy="4493064"/>
          </a:xfrm>
        </p:spPr>
        <p:txBody>
          <a:bodyPr numCol="2">
            <a:noAutofit/>
          </a:bodyPr>
          <a:lstStyle/>
          <a:p>
            <a:pPr>
              <a:defRPr/>
            </a:pPr>
            <a:r>
              <a:rPr lang="en-GB" sz="2000" dirty="0">
                <a:solidFill>
                  <a:schemeClr val="bg1"/>
                </a:solidFill>
                <a:latin typeface="Futura LT" panose="02000503000000000000" pitchFamily="50" charset="0"/>
              </a:rPr>
              <a:t>Commercial awareness</a:t>
            </a:r>
          </a:p>
          <a:p>
            <a:pPr>
              <a:defRPr/>
            </a:pPr>
            <a:r>
              <a:rPr lang="en-GB" sz="2000" dirty="0">
                <a:solidFill>
                  <a:schemeClr val="bg1"/>
                </a:solidFill>
                <a:latin typeface="Futura LT" panose="02000503000000000000" pitchFamily="50" charset="0"/>
              </a:rPr>
              <a:t>Leadership</a:t>
            </a:r>
          </a:p>
          <a:p>
            <a:pPr>
              <a:defRPr/>
            </a:pPr>
            <a:r>
              <a:rPr lang="en-GB" sz="2000" dirty="0">
                <a:solidFill>
                  <a:schemeClr val="bg1"/>
                </a:solidFill>
                <a:latin typeface="Futura LT" panose="02000503000000000000" pitchFamily="50" charset="0"/>
              </a:rPr>
              <a:t>Creativity / Curiosity</a:t>
            </a:r>
          </a:p>
          <a:p>
            <a:pPr>
              <a:defRPr/>
            </a:pPr>
            <a:r>
              <a:rPr lang="en-GB" sz="2000" dirty="0">
                <a:solidFill>
                  <a:schemeClr val="bg1"/>
                </a:solidFill>
                <a:latin typeface="Futura LT" panose="02000503000000000000" pitchFamily="50" charset="0"/>
              </a:rPr>
              <a:t>Communication</a:t>
            </a:r>
          </a:p>
          <a:p>
            <a:pPr>
              <a:defRPr/>
            </a:pPr>
            <a:r>
              <a:rPr lang="en-GB" sz="2000" dirty="0">
                <a:solidFill>
                  <a:schemeClr val="bg1"/>
                </a:solidFill>
                <a:latin typeface="Futura LT" panose="02000503000000000000" pitchFamily="50" charset="0"/>
              </a:rPr>
              <a:t>Decision making skills </a:t>
            </a:r>
          </a:p>
          <a:p>
            <a:pPr>
              <a:defRPr/>
            </a:pPr>
            <a:r>
              <a:rPr lang="en-GB" sz="2000" dirty="0">
                <a:solidFill>
                  <a:schemeClr val="bg1"/>
                </a:solidFill>
                <a:latin typeface="Futura LT" panose="02000503000000000000" pitchFamily="50" charset="0"/>
              </a:rPr>
              <a:t>Resilience / Realism</a:t>
            </a:r>
          </a:p>
          <a:p>
            <a:pPr>
              <a:defRPr/>
            </a:pPr>
            <a:r>
              <a:rPr lang="en-GB" sz="2000" dirty="0">
                <a:solidFill>
                  <a:schemeClr val="bg1"/>
                </a:solidFill>
                <a:latin typeface="Futura LT" panose="02000503000000000000" pitchFamily="50" charset="0"/>
              </a:rPr>
              <a:t>Optimism</a:t>
            </a:r>
          </a:p>
          <a:p>
            <a:pPr>
              <a:defRPr/>
            </a:pPr>
            <a:r>
              <a:rPr lang="en-GB" sz="2000" dirty="0">
                <a:solidFill>
                  <a:schemeClr val="bg1"/>
                </a:solidFill>
                <a:latin typeface="Futura LT" panose="02000503000000000000" pitchFamily="50" charset="0"/>
              </a:rPr>
              <a:t>Adaptability</a:t>
            </a:r>
          </a:p>
          <a:p>
            <a:pPr>
              <a:defRPr/>
            </a:pPr>
            <a:r>
              <a:rPr lang="en-GB" sz="2000" dirty="0">
                <a:solidFill>
                  <a:schemeClr val="bg1"/>
                </a:solidFill>
                <a:latin typeface="Futura LT" panose="02000503000000000000" pitchFamily="50" charset="0"/>
              </a:rPr>
              <a:t>Motivation / Persistence</a:t>
            </a:r>
          </a:p>
          <a:p>
            <a:pPr>
              <a:defRPr/>
            </a:pPr>
            <a:r>
              <a:rPr lang="en-GB" sz="2000" dirty="0">
                <a:solidFill>
                  <a:schemeClr val="bg1"/>
                </a:solidFill>
                <a:latin typeface="Futura LT" panose="02000503000000000000" pitchFamily="50" charset="0"/>
              </a:rPr>
              <a:t>Risk Taking</a:t>
            </a:r>
          </a:p>
          <a:p>
            <a:pPr>
              <a:defRPr/>
            </a:pPr>
            <a:r>
              <a:rPr lang="en-GB" sz="2000" dirty="0">
                <a:solidFill>
                  <a:schemeClr val="bg1"/>
                </a:solidFill>
                <a:latin typeface="Futura LT" panose="02000503000000000000" pitchFamily="50" charset="0"/>
              </a:rPr>
              <a:t>Willingness to learn</a:t>
            </a:r>
          </a:p>
          <a:p>
            <a:pPr>
              <a:defRPr/>
            </a:pPr>
            <a:endParaRPr lang="en-GB" sz="2000" dirty="0">
              <a:solidFill>
                <a:schemeClr val="bg1"/>
              </a:solidFill>
              <a:latin typeface="Futura LT" panose="02000503000000000000" pitchFamily="50" charset="0"/>
            </a:endParaRPr>
          </a:p>
          <a:p>
            <a:pPr>
              <a:defRPr/>
            </a:pPr>
            <a:endParaRPr lang="en-GB" sz="2000" dirty="0">
              <a:solidFill>
                <a:schemeClr val="bg1"/>
              </a:solidFill>
              <a:latin typeface="Futura LT" panose="02000503000000000000" pitchFamily="50" charset="0"/>
            </a:endParaRPr>
          </a:p>
          <a:p>
            <a:pPr>
              <a:defRPr/>
            </a:pPr>
            <a:endParaRPr lang="en-GB" sz="2000" dirty="0">
              <a:solidFill>
                <a:schemeClr val="bg1"/>
              </a:solidFill>
              <a:latin typeface="Futura LT" panose="02000503000000000000" pitchFamily="50" charset="0"/>
            </a:endParaRPr>
          </a:p>
          <a:p>
            <a:pPr>
              <a:defRPr/>
            </a:pPr>
            <a:endParaRPr lang="en-GB" sz="2000" dirty="0">
              <a:solidFill>
                <a:schemeClr val="bg1"/>
              </a:solidFill>
              <a:latin typeface="Futura LT" panose="02000503000000000000" pitchFamily="50" charset="0"/>
            </a:endParaRPr>
          </a:p>
          <a:p>
            <a:pPr>
              <a:defRPr/>
            </a:pPr>
            <a:r>
              <a:rPr lang="en-GB" sz="2000" dirty="0">
                <a:solidFill>
                  <a:schemeClr val="bg1"/>
                </a:solidFill>
                <a:latin typeface="Futura LT" panose="02000503000000000000" pitchFamily="50" charset="0"/>
              </a:rPr>
              <a:t>Self Presentation Skills (in person and on paper)</a:t>
            </a:r>
          </a:p>
          <a:p>
            <a:pPr>
              <a:defRPr/>
            </a:pPr>
            <a:r>
              <a:rPr lang="en-GB" sz="2000" dirty="0">
                <a:solidFill>
                  <a:schemeClr val="bg1"/>
                </a:solidFill>
                <a:latin typeface="Futura LT" panose="02000503000000000000" pitchFamily="50" charset="0"/>
              </a:rPr>
              <a:t>Problem Solving / Analytical thinking</a:t>
            </a:r>
          </a:p>
          <a:p>
            <a:pPr>
              <a:defRPr/>
            </a:pPr>
            <a:r>
              <a:rPr lang="en-GB" sz="2000" dirty="0">
                <a:solidFill>
                  <a:schemeClr val="bg1"/>
                </a:solidFill>
                <a:latin typeface="Futura LT" panose="02000503000000000000" pitchFamily="50" charset="0"/>
              </a:rPr>
              <a:t>Knowing Self</a:t>
            </a:r>
          </a:p>
          <a:p>
            <a:pPr>
              <a:defRPr/>
            </a:pPr>
            <a:r>
              <a:rPr lang="en-GB" sz="2000" dirty="0">
                <a:solidFill>
                  <a:schemeClr val="bg1"/>
                </a:solidFill>
                <a:latin typeface="Futura LT" panose="02000503000000000000" pitchFamily="50" charset="0"/>
              </a:rPr>
              <a:t>Planning</a:t>
            </a:r>
          </a:p>
          <a:p>
            <a:pPr>
              <a:defRPr/>
            </a:pPr>
            <a:r>
              <a:rPr lang="en-GB" sz="2000" dirty="0">
                <a:solidFill>
                  <a:schemeClr val="bg1"/>
                </a:solidFill>
                <a:latin typeface="Futura LT" panose="02000503000000000000" pitchFamily="50" charset="0"/>
              </a:rPr>
              <a:t>Collaboration</a:t>
            </a:r>
          </a:p>
          <a:p>
            <a:pPr>
              <a:defRPr/>
            </a:pPr>
            <a:r>
              <a:rPr lang="en-GB" sz="2000" dirty="0">
                <a:solidFill>
                  <a:schemeClr val="bg1"/>
                </a:solidFill>
                <a:latin typeface="Futura LT" panose="02000503000000000000" pitchFamily="50" charset="0"/>
              </a:rPr>
              <a:t>Time Management</a:t>
            </a:r>
          </a:p>
          <a:p>
            <a:pPr>
              <a:defRPr/>
            </a:pPr>
            <a:r>
              <a:rPr lang="en-GB" sz="2000" dirty="0">
                <a:solidFill>
                  <a:schemeClr val="bg1"/>
                </a:solidFill>
                <a:latin typeface="Futura LT" panose="02000503000000000000" pitchFamily="50" charset="0"/>
              </a:rPr>
              <a:t>Social Media skills</a:t>
            </a:r>
          </a:p>
          <a:p>
            <a:endParaRPr lang="en-GB" dirty="0">
              <a:solidFill>
                <a:schemeClr val="bg1"/>
              </a:solidFill>
              <a:latin typeface="+mj-lt"/>
            </a:endParaRPr>
          </a:p>
          <a:p>
            <a:endParaRPr lang="en-GB" dirty="0">
              <a:solidFill>
                <a:schemeClr val="bg1"/>
              </a:solidFill>
              <a:latin typeface="+mj-lt"/>
            </a:endParaRPr>
          </a:p>
          <a:p>
            <a:endParaRPr lang="en-GB" dirty="0">
              <a:solidFill>
                <a:schemeClr val="bg1"/>
              </a:solidFill>
              <a:latin typeface="+mj-lt"/>
            </a:endParaRPr>
          </a:p>
          <a:p>
            <a:endParaRPr lang="en-GB" dirty="0">
              <a:solidFill>
                <a:schemeClr val="bg1"/>
              </a:solidFill>
              <a:latin typeface="+mj-lt"/>
            </a:endParaRPr>
          </a:p>
        </p:txBody>
      </p:sp>
    </p:spTree>
    <p:extLst>
      <p:ext uri="{BB962C8B-B14F-4D97-AF65-F5344CB8AC3E}">
        <p14:creationId xmlns:p14="http://schemas.microsoft.com/office/powerpoint/2010/main" val="3953748977"/>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6" name="Title 6"/>
          <p:cNvSpPr>
            <a:spLocks noGrp="1"/>
          </p:cNvSpPr>
          <p:nvPr>
            <p:ph type="title"/>
          </p:nvPr>
        </p:nvSpPr>
        <p:spPr>
          <a:xfrm>
            <a:off x="890333" y="513055"/>
            <a:ext cx="9600686" cy="1143000"/>
          </a:xfrm>
        </p:spPr>
        <p:txBody>
          <a:bodyPr/>
          <a:lstStyle/>
          <a:p>
            <a:pPr algn="ctr"/>
            <a:r>
              <a:rPr lang="en-GB" dirty="0">
                <a:solidFill>
                  <a:schemeClr val="bg1"/>
                </a:solidFill>
                <a:latin typeface="Cosmos-Medium" panose="020B0600000000000000" pitchFamily="34" charset="0"/>
                <a:ea typeface="+mn-ea"/>
                <a:cs typeface="+mn-cs"/>
              </a:rPr>
              <a:t>SWOT Analysis</a:t>
            </a:r>
          </a:p>
        </p:txBody>
      </p:sp>
      <p:graphicFrame>
        <p:nvGraphicFramePr>
          <p:cNvPr id="5" name="Content Placeholder 9"/>
          <p:cNvGraphicFramePr>
            <a:graphicFrameLocks noGrp="1"/>
          </p:cNvGraphicFramePr>
          <p:nvPr>
            <p:ph idx="1"/>
            <p:extLst>
              <p:ext uri="{D42A27DB-BD31-4B8C-83A1-F6EECF244321}">
                <p14:modId xmlns:p14="http://schemas.microsoft.com/office/powerpoint/2010/main" val="3372905605"/>
              </p:ext>
            </p:extLst>
          </p:nvPr>
        </p:nvGraphicFramePr>
        <p:xfrm>
          <a:off x="1543664" y="1514169"/>
          <a:ext cx="8813804" cy="4222210"/>
        </p:xfrm>
        <a:graphic>
          <a:graphicData uri="http://schemas.openxmlformats.org/drawingml/2006/table">
            <a:tbl>
              <a:tblPr firstRow="1" bandRow="1">
                <a:tableStyleId>{5C22544A-7EE6-4342-B048-85BDC9FD1C3A}</a:tableStyleId>
              </a:tblPr>
              <a:tblGrid>
                <a:gridCol w="4406902">
                  <a:extLst>
                    <a:ext uri="{9D8B030D-6E8A-4147-A177-3AD203B41FA5}">
                      <a16:colId xmlns:a16="http://schemas.microsoft.com/office/drawing/2014/main" val="1048482715"/>
                    </a:ext>
                  </a:extLst>
                </a:gridCol>
                <a:gridCol w="4406902">
                  <a:extLst>
                    <a:ext uri="{9D8B030D-6E8A-4147-A177-3AD203B41FA5}">
                      <a16:colId xmlns:a16="http://schemas.microsoft.com/office/drawing/2014/main" val="1555832481"/>
                    </a:ext>
                  </a:extLst>
                </a:gridCol>
              </a:tblGrid>
              <a:tr h="685224">
                <a:tc>
                  <a:txBody>
                    <a:bodyPr/>
                    <a:lstStyle/>
                    <a:p>
                      <a:r>
                        <a:rPr lang="en-GB" sz="2400" dirty="0">
                          <a:solidFill>
                            <a:schemeClr val="tx2">
                              <a:lumMod val="50000"/>
                            </a:schemeClr>
                          </a:solidFill>
                        </a:rPr>
                        <a:t>Strengths (Internal)</a:t>
                      </a:r>
                    </a:p>
                  </a:txBody>
                  <a:tcPr marL="68580" marR="68580" marT="34290" marB="34290">
                    <a:solidFill>
                      <a:srgbClr val="FFC000"/>
                    </a:solidFill>
                  </a:tcPr>
                </a:tc>
                <a:tc>
                  <a:txBody>
                    <a:bodyPr/>
                    <a:lstStyle/>
                    <a:p>
                      <a:r>
                        <a:rPr lang="en-GB" sz="2400" dirty="0">
                          <a:solidFill>
                            <a:schemeClr val="tx2">
                              <a:lumMod val="50000"/>
                            </a:schemeClr>
                          </a:solidFill>
                        </a:rPr>
                        <a:t>Weaknesses (Internal)</a:t>
                      </a:r>
                    </a:p>
                  </a:txBody>
                  <a:tcPr marL="68580" marR="68580" marT="34290" marB="34290">
                    <a:solidFill>
                      <a:schemeClr val="accent3">
                        <a:lumMod val="60000"/>
                        <a:lumOff val="40000"/>
                      </a:schemeClr>
                    </a:solidFill>
                  </a:tcPr>
                </a:tc>
                <a:extLst>
                  <a:ext uri="{0D108BD9-81ED-4DB2-BD59-A6C34878D82A}">
                    <a16:rowId xmlns:a16="http://schemas.microsoft.com/office/drawing/2014/main" val="4107350005"/>
                  </a:ext>
                </a:extLst>
              </a:tr>
              <a:tr h="1326437">
                <a:tc>
                  <a:txBody>
                    <a:bodyPr/>
                    <a:lstStyle/>
                    <a:p>
                      <a:r>
                        <a:rPr lang="en-GB" sz="2000" dirty="0"/>
                        <a:t>Good interpersonal</a:t>
                      </a:r>
                      <a:r>
                        <a:rPr lang="en-GB" sz="2000" baseline="0" dirty="0"/>
                        <a:t> skills </a:t>
                      </a:r>
                      <a:endParaRPr lang="en-GB" sz="2000" dirty="0"/>
                    </a:p>
                  </a:txBody>
                  <a:tcPr marL="68580" marR="68580" marT="34290" marB="34290"/>
                </a:tc>
                <a:tc>
                  <a:txBody>
                    <a:bodyPr/>
                    <a:lstStyle/>
                    <a:p>
                      <a:r>
                        <a:rPr lang="en-GB" sz="2000" dirty="0"/>
                        <a:t>Leadership and</a:t>
                      </a:r>
                      <a:r>
                        <a:rPr lang="en-GB" sz="2000" baseline="0" dirty="0"/>
                        <a:t> delegating</a:t>
                      </a:r>
                      <a:endParaRPr lang="en-GB" sz="2000" dirty="0"/>
                    </a:p>
                  </a:txBody>
                  <a:tcPr marL="68580" marR="68580" marT="34290" marB="34290"/>
                </a:tc>
                <a:extLst>
                  <a:ext uri="{0D108BD9-81ED-4DB2-BD59-A6C34878D82A}">
                    <a16:rowId xmlns:a16="http://schemas.microsoft.com/office/drawing/2014/main" val="174388989"/>
                  </a:ext>
                </a:extLst>
              </a:tr>
              <a:tr h="509727">
                <a:tc>
                  <a:txBody>
                    <a:bodyPr/>
                    <a:lstStyle/>
                    <a:p>
                      <a:pPr marL="0" algn="l" defTabSz="914400" rtl="0" eaLnBrk="1" latinLnBrk="0" hangingPunct="1"/>
                      <a:r>
                        <a:rPr lang="en-GB" sz="2000" b="1" kern="1200" dirty="0">
                          <a:solidFill>
                            <a:schemeClr val="tx2">
                              <a:lumMod val="50000"/>
                            </a:schemeClr>
                          </a:solidFill>
                          <a:latin typeface="+mn-lt"/>
                          <a:ea typeface="+mn-ea"/>
                          <a:cs typeface="+mn-cs"/>
                        </a:rPr>
                        <a:t>Opportunities (External)</a:t>
                      </a:r>
                    </a:p>
                  </a:txBody>
                  <a:tcPr marL="68580" marR="68580" marT="34290" marB="34290">
                    <a:solidFill>
                      <a:schemeClr val="accent6">
                        <a:lumMod val="75000"/>
                      </a:schemeClr>
                    </a:solidFill>
                  </a:tcPr>
                </a:tc>
                <a:tc>
                  <a:txBody>
                    <a:bodyPr/>
                    <a:lstStyle/>
                    <a:p>
                      <a:pPr marL="0" algn="l" defTabSz="914400" rtl="0" eaLnBrk="1" latinLnBrk="0" hangingPunct="1"/>
                      <a:r>
                        <a:rPr lang="en-GB" sz="2000" b="1" kern="1200" dirty="0">
                          <a:solidFill>
                            <a:schemeClr val="lt1"/>
                          </a:solidFill>
                          <a:latin typeface="+mn-lt"/>
                          <a:ea typeface="+mn-ea"/>
                          <a:cs typeface="+mn-cs"/>
                        </a:rPr>
                        <a:t>Threats (External)</a:t>
                      </a:r>
                    </a:p>
                  </a:txBody>
                  <a:tcPr marL="68580" marR="68580" marT="34290" marB="34290">
                    <a:solidFill>
                      <a:schemeClr val="accent1">
                        <a:lumMod val="75000"/>
                      </a:schemeClr>
                    </a:solidFill>
                  </a:tcPr>
                </a:tc>
                <a:extLst>
                  <a:ext uri="{0D108BD9-81ED-4DB2-BD59-A6C34878D82A}">
                    <a16:rowId xmlns:a16="http://schemas.microsoft.com/office/drawing/2014/main" val="1672173489"/>
                  </a:ext>
                </a:extLst>
              </a:tr>
              <a:tr h="1700822">
                <a:tc>
                  <a:txBody>
                    <a:bodyPr/>
                    <a:lstStyle/>
                    <a:p>
                      <a:r>
                        <a:rPr lang="en-GB" sz="1800" dirty="0"/>
                        <a:t>Take part in presentations</a:t>
                      </a:r>
                      <a:r>
                        <a:rPr lang="en-GB" sz="1800" baseline="0" dirty="0"/>
                        <a:t> in </a:t>
                      </a:r>
                      <a:r>
                        <a:rPr lang="en-GB" sz="1800" baseline="0" dirty="0" err="1"/>
                        <a:t>Uni</a:t>
                      </a:r>
                      <a:endParaRPr lang="en-GB" sz="1800" baseline="0" dirty="0"/>
                    </a:p>
                    <a:p>
                      <a:endParaRPr lang="en-GB" sz="1800" baseline="0" dirty="0"/>
                    </a:p>
                    <a:p>
                      <a:r>
                        <a:rPr lang="en-GB" sz="1800" baseline="0" dirty="0"/>
                        <a:t>Ask for more leadership roles in part time work / group projects, practice delegation. </a:t>
                      </a:r>
                      <a:endParaRPr lang="en-GB" sz="1800" dirty="0"/>
                    </a:p>
                  </a:txBody>
                  <a:tcPr marL="68580" marR="68580" marT="34290" marB="34290"/>
                </a:tc>
                <a:tc>
                  <a:txBody>
                    <a:bodyPr/>
                    <a:lstStyle/>
                    <a:p>
                      <a:r>
                        <a:rPr lang="en-GB" sz="1800" dirty="0"/>
                        <a:t>Other students may have more experience of delegation. </a:t>
                      </a:r>
                    </a:p>
                    <a:p>
                      <a:r>
                        <a:rPr lang="en-GB" sz="1800" dirty="0"/>
                        <a:t>Need</a:t>
                      </a:r>
                      <a:r>
                        <a:rPr lang="en-GB" sz="1800" baseline="0" dirty="0"/>
                        <a:t> to look at what skills and person specification Job Descriptions ask for.</a:t>
                      </a:r>
                      <a:endParaRPr lang="en-GB" sz="1800" dirty="0"/>
                    </a:p>
                  </a:txBody>
                  <a:tcPr marL="68580" marR="68580" marT="34290" marB="34290"/>
                </a:tc>
                <a:extLst>
                  <a:ext uri="{0D108BD9-81ED-4DB2-BD59-A6C34878D82A}">
                    <a16:rowId xmlns:a16="http://schemas.microsoft.com/office/drawing/2014/main" val="3636598576"/>
                  </a:ext>
                </a:extLst>
              </a:tr>
            </a:tbl>
          </a:graphicData>
        </a:graphic>
      </p:graphicFrame>
      <mc:AlternateContent xmlns:mc="http://schemas.openxmlformats.org/markup-compatibility/2006" xmlns:p14="http://schemas.microsoft.com/office/powerpoint/2010/main" xmlns:aink="http://schemas.microsoft.com/office/drawing/2016/ink">
        <mc:Choice Requires="p14 aink">
          <p:contentPart p14:bwMode="auto" r:id="rId4">
            <p14:nvContentPartPr>
              <p14:cNvPr id="2" name="Ink 1">
                <a:extLst>
                  <a:ext uri="{FF2B5EF4-FFF2-40B4-BE49-F238E27FC236}">
                    <a16:creationId xmlns:a16="http://schemas.microsoft.com/office/drawing/2014/main" id="{1575B7C0-D72F-45F1-9AD5-83A4E83F5DAA}"/>
                  </a:ext>
                </a:extLst>
              </p14:cNvPr>
              <p14:cNvContentPartPr/>
              <p14:nvPr/>
            </p14:nvContentPartPr>
            <p14:xfrm>
              <a:off x="784816" y="5655193"/>
              <a:ext cx="360" cy="360"/>
            </p14:xfrm>
          </p:contentPart>
        </mc:Choice>
        <mc:Fallback xmlns="">
          <p:pic>
            <p:nvPicPr>
              <p:cNvPr id="2" name="Ink 1">
                <a:extLst>
                  <a:ext uri="{FF2B5EF4-FFF2-40B4-BE49-F238E27FC236}">
                    <a16:creationId xmlns:a16="http://schemas.microsoft.com/office/drawing/2014/main" id="{1575B7C0-D72F-45F1-9AD5-83A4E83F5DAA}"/>
                  </a:ext>
                </a:extLst>
              </p:cNvPr>
              <p:cNvPicPr/>
              <p:nvPr/>
            </p:nvPicPr>
            <p:blipFill>
              <a:blip r:embed="rId5"/>
              <a:stretch>
                <a:fillRect/>
              </a:stretch>
            </p:blipFill>
            <p:spPr>
              <a:xfrm>
                <a:off x="767176" y="5637193"/>
                <a:ext cx="36000" cy="3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
            <p14:nvContentPartPr>
              <p14:cNvPr id="3" name="Ink 2">
                <a:extLst>
                  <a:ext uri="{FF2B5EF4-FFF2-40B4-BE49-F238E27FC236}">
                    <a16:creationId xmlns:a16="http://schemas.microsoft.com/office/drawing/2014/main" id="{D89F8511-0CAA-48D7-9CDD-87A91D92370B}"/>
                  </a:ext>
                </a:extLst>
              </p14:cNvPr>
              <p14:cNvContentPartPr/>
              <p14:nvPr/>
            </p14:nvContentPartPr>
            <p14:xfrm>
              <a:off x="774736" y="5794153"/>
              <a:ext cx="360" cy="360"/>
            </p14:xfrm>
          </p:contentPart>
        </mc:Choice>
        <mc:Fallback xmlns="">
          <p:pic>
            <p:nvPicPr>
              <p:cNvPr id="3" name="Ink 2">
                <a:extLst>
                  <a:ext uri="{FF2B5EF4-FFF2-40B4-BE49-F238E27FC236}">
                    <a16:creationId xmlns:a16="http://schemas.microsoft.com/office/drawing/2014/main" id="{D89F8511-0CAA-48D7-9CDD-87A91D92370B}"/>
                  </a:ext>
                </a:extLst>
              </p:cNvPr>
              <p:cNvPicPr/>
              <p:nvPr/>
            </p:nvPicPr>
            <p:blipFill>
              <a:blip r:embed="rId7"/>
              <a:stretch>
                <a:fillRect/>
              </a:stretch>
            </p:blipFill>
            <p:spPr>
              <a:xfrm>
                <a:off x="757096" y="5776153"/>
                <a:ext cx="36000" cy="36000"/>
              </a:xfrm>
              <a:prstGeom prst="rect">
                <a:avLst/>
              </a:prstGeom>
            </p:spPr>
          </p:pic>
        </mc:Fallback>
      </mc:AlternateContent>
    </p:spTree>
    <p:extLst>
      <p:ext uri="{BB962C8B-B14F-4D97-AF65-F5344CB8AC3E}">
        <p14:creationId xmlns:p14="http://schemas.microsoft.com/office/powerpoint/2010/main" val="279607069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6" name="Title 6"/>
          <p:cNvSpPr>
            <a:spLocks noGrp="1"/>
          </p:cNvSpPr>
          <p:nvPr>
            <p:ph type="title"/>
          </p:nvPr>
        </p:nvSpPr>
        <p:spPr>
          <a:xfrm>
            <a:off x="890333" y="513055"/>
            <a:ext cx="9600686" cy="1143000"/>
          </a:xfrm>
        </p:spPr>
        <p:txBody>
          <a:bodyPr/>
          <a:lstStyle/>
          <a:p>
            <a:pPr algn="ctr"/>
            <a:r>
              <a:rPr lang="en-GB" dirty="0">
                <a:solidFill>
                  <a:schemeClr val="bg1"/>
                </a:solidFill>
                <a:latin typeface="Cosmos-Medium" panose="020B0600000000000000" pitchFamily="34" charset="0"/>
                <a:ea typeface="+mn-ea"/>
                <a:cs typeface="+mn-cs"/>
              </a:rPr>
              <a:t>Personal Development Plan</a:t>
            </a:r>
          </a:p>
        </p:txBody>
      </p:sp>
      <p:graphicFrame>
        <p:nvGraphicFramePr>
          <p:cNvPr id="9" name="Content Placeholder 7"/>
          <p:cNvGraphicFramePr>
            <a:graphicFrameLocks/>
          </p:cNvGraphicFramePr>
          <p:nvPr>
            <p:extLst>
              <p:ext uri="{D42A27DB-BD31-4B8C-83A1-F6EECF244321}">
                <p14:modId xmlns:p14="http://schemas.microsoft.com/office/powerpoint/2010/main" val="3138710734"/>
              </p:ext>
            </p:extLst>
          </p:nvPr>
        </p:nvGraphicFramePr>
        <p:xfrm>
          <a:off x="890333" y="1527373"/>
          <a:ext cx="10436428" cy="4623505"/>
        </p:xfrm>
        <a:graphic>
          <a:graphicData uri="http://schemas.openxmlformats.org/drawingml/2006/table">
            <a:tbl>
              <a:tblPr firstRow="1" bandRow="1">
                <a:tableStyleId>{5C22544A-7EE6-4342-B048-85BDC9FD1C3A}</a:tableStyleId>
              </a:tblPr>
              <a:tblGrid>
                <a:gridCol w="1528402">
                  <a:extLst>
                    <a:ext uri="{9D8B030D-6E8A-4147-A177-3AD203B41FA5}">
                      <a16:colId xmlns:a16="http://schemas.microsoft.com/office/drawing/2014/main" val="264090048"/>
                    </a:ext>
                  </a:extLst>
                </a:gridCol>
                <a:gridCol w="2320413">
                  <a:extLst>
                    <a:ext uri="{9D8B030D-6E8A-4147-A177-3AD203B41FA5}">
                      <a16:colId xmlns:a16="http://schemas.microsoft.com/office/drawing/2014/main" val="286618867"/>
                    </a:ext>
                  </a:extLst>
                </a:gridCol>
                <a:gridCol w="2753033">
                  <a:extLst>
                    <a:ext uri="{9D8B030D-6E8A-4147-A177-3AD203B41FA5}">
                      <a16:colId xmlns:a16="http://schemas.microsoft.com/office/drawing/2014/main" val="1535843905"/>
                    </a:ext>
                  </a:extLst>
                </a:gridCol>
                <a:gridCol w="2672610">
                  <a:extLst>
                    <a:ext uri="{9D8B030D-6E8A-4147-A177-3AD203B41FA5}">
                      <a16:colId xmlns:a16="http://schemas.microsoft.com/office/drawing/2014/main" val="219654146"/>
                    </a:ext>
                  </a:extLst>
                </a:gridCol>
                <a:gridCol w="1161970">
                  <a:extLst>
                    <a:ext uri="{9D8B030D-6E8A-4147-A177-3AD203B41FA5}">
                      <a16:colId xmlns:a16="http://schemas.microsoft.com/office/drawing/2014/main" val="2698738158"/>
                    </a:ext>
                  </a:extLst>
                </a:gridCol>
              </a:tblGrid>
              <a:tr h="897225">
                <a:tc>
                  <a:txBody>
                    <a:bodyPr/>
                    <a:lstStyle/>
                    <a:p>
                      <a:r>
                        <a:rPr lang="en-GB" sz="1600" dirty="0"/>
                        <a:t>What</a:t>
                      </a:r>
                      <a:r>
                        <a:rPr lang="en-GB" sz="1600" baseline="0" dirty="0"/>
                        <a:t> do I want to learn?</a:t>
                      </a:r>
                      <a:endParaRPr lang="en-GB" sz="1600" dirty="0"/>
                    </a:p>
                  </a:txBody>
                  <a:tcPr marL="68580" marR="68580" marT="34290" marB="34290"/>
                </a:tc>
                <a:tc>
                  <a:txBody>
                    <a:bodyPr/>
                    <a:lstStyle/>
                    <a:p>
                      <a:r>
                        <a:rPr lang="en-GB" sz="1600" dirty="0"/>
                        <a:t>What I have to do?</a:t>
                      </a:r>
                    </a:p>
                  </a:txBody>
                  <a:tcPr marL="68580" marR="68580" marT="34290" marB="34290"/>
                </a:tc>
                <a:tc>
                  <a:txBody>
                    <a:bodyPr/>
                    <a:lstStyle/>
                    <a:p>
                      <a:r>
                        <a:rPr lang="en-GB" sz="1600" dirty="0"/>
                        <a:t>What support and resources will I need?</a:t>
                      </a:r>
                    </a:p>
                  </a:txBody>
                  <a:tcPr marL="68580" marR="68580" marT="34290" marB="34290"/>
                </a:tc>
                <a:tc>
                  <a:txBody>
                    <a:bodyPr/>
                    <a:lstStyle/>
                    <a:p>
                      <a:r>
                        <a:rPr lang="en-GB" sz="1600" dirty="0"/>
                        <a:t>How will I measure success?</a:t>
                      </a:r>
                    </a:p>
                  </a:txBody>
                  <a:tcPr marL="68580" marR="68580" marT="34290" marB="34290"/>
                </a:tc>
                <a:tc>
                  <a:txBody>
                    <a:bodyPr/>
                    <a:lstStyle/>
                    <a:p>
                      <a:r>
                        <a:rPr lang="en-GB" sz="1600" dirty="0"/>
                        <a:t>Target Date for Review</a:t>
                      </a:r>
                    </a:p>
                  </a:txBody>
                  <a:tcPr marL="68580" marR="68580" marT="34290" marB="34290"/>
                </a:tc>
                <a:extLst>
                  <a:ext uri="{0D108BD9-81ED-4DB2-BD59-A6C34878D82A}">
                    <a16:rowId xmlns:a16="http://schemas.microsoft.com/office/drawing/2014/main" val="777892311"/>
                  </a:ext>
                </a:extLst>
              </a:tr>
              <a:tr h="1152371">
                <a:tc>
                  <a:txBody>
                    <a:bodyPr/>
                    <a:lstStyle/>
                    <a:p>
                      <a:r>
                        <a:rPr lang="en-GB" sz="1600" dirty="0"/>
                        <a:t>Communication skills for job application </a:t>
                      </a:r>
                    </a:p>
                  </a:txBody>
                  <a:tcPr marL="68580" marR="68580" marT="34290" marB="34290"/>
                </a:tc>
                <a:tc>
                  <a:txBody>
                    <a:bodyPr/>
                    <a:lstStyle/>
                    <a:p>
                      <a:r>
                        <a:rPr lang="en-GB" sz="1600" dirty="0"/>
                        <a:t>Attend networking</a:t>
                      </a:r>
                      <a:r>
                        <a:rPr lang="en-GB" sz="1600" baseline="0" dirty="0"/>
                        <a:t> events</a:t>
                      </a:r>
                    </a:p>
                  </a:txBody>
                  <a:tcPr marL="68580" marR="68580" marT="34290" marB="34290"/>
                </a:tc>
                <a:tc>
                  <a:txBody>
                    <a:bodyPr/>
                    <a:lstStyle/>
                    <a:p>
                      <a:r>
                        <a:rPr lang="en-GB" sz="1600" dirty="0"/>
                        <a:t>Information on event details. Preparation before event</a:t>
                      </a:r>
                      <a:r>
                        <a:rPr lang="en-GB" sz="1600" baseline="0" dirty="0"/>
                        <a:t> about what to say</a:t>
                      </a:r>
                      <a:endParaRPr lang="en-GB" sz="1600" dirty="0"/>
                    </a:p>
                  </a:txBody>
                  <a:tcPr marL="68580" marR="68580" marT="34290" marB="34290"/>
                </a:tc>
                <a:tc>
                  <a:txBody>
                    <a:bodyPr/>
                    <a:lstStyle/>
                    <a:p>
                      <a:r>
                        <a:rPr lang="en-GB" sz="1600" kern="1200" dirty="0">
                          <a:solidFill>
                            <a:schemeClr val="dk1"/>
                          </a:solidFill>
                          <a:latin typeface="+mn-lt"/>
                          <a:ea typeface="+mn-ea"/>
                          <a:cs typeface="+mn-cs"/>
                        </a:rPr>
                        <a:t>Number of meaningful connections I create on LinkedIn</a:t>
                      </a:r>
                    </a:p>
                  </a:txBody>
                  <a:tcPr marL="68580" marR="68580" marT="34290" marB="34290"/>
                </a:tc>
                <a:tc>
                  <a:txBody>
                    <a:bodyPr/>
                    <a:lstStyle/>
                    <a:p>
                      <a:r>
                        <a:rPr lang="en-GB" sz="1600" kern="1200" dirty="0">
                          <a:solidFill>
                            <a:schemeClr val="dk1"/>
                          </a:solidFill>
                          <a:latin typeface="+mn-lt"/>
                          <a:ea typeface="+mn-ea"/>
                          <a:cs typeface="+mn-cs"/>
                        </a:rPr>
                        <a:t>3 months </a:t>
                      </a:r>
                    </a:p>
                  </a:txBody>
                  <a:tcPr marL="68580" marR="68580" marT="34290" marB="34290"/>
                </a:tc>
                <a:extLst>
                  <a:ext uri="{0D108BD9-81ED-4DB2-BD59-A6C34878D82A}">
                    <a16:rowId xmlns:a16="http://schemas.microsoft.com/office/drawing/2014/main" val="3736506664"/>
                  </a:ext>
                </a:extLst>
              </a:tr>
              <a:tr h="1152371">
                <a:tc>
                  <a:txBody>
                    <a:bodyPr/>
                    <a:lstStyle/>
                    <a:p>
                      <a:endParaRPr lang="en-GB" sz="1600" dirty="0"/>
                    </a:p>
                  </a:txBody>
                  <a:tcPr marL="68580" marR="68580" marT="34290" marB="34290"/>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1600" baseline="0" dirty="0"/>
                        <a:t>Put myself forward for team leader role in work </a:t>
                      </a:r>
                      <a:endParaRPr lang="en-GB" sz="1600" dirty="0"/>
                    </a:p>
                    <a:p>
                      <a:endParaRPr lang="en-GB" sz="1600" dirty="0"/>
                    </a:p>
                  </a:txBody>
                  <a:tcPr marL="68580" marR="68580" marT="34290" marB="34290"/>
                </a:tc>
                <a:tc>
                  <a:txBody>
                    <a:bodyPr/>
                    <a:lstStyle/>
                    <a:p>
                      <a:r>
                        <a:rPr lang="en-GB" sz="1600" dirty="0"/>
                        <a:t>Speak to line</a:t>
                      </a:r>
                      <a:r>
                        <a:rPr lang="en-GB" sz="1600" baseline="0" dirty="0"/>
                        <a:t> manager.  Attend training courses</a:t>
                      </a:r>
                      <a:endParaRPr lang="en-GB" sz="1600" dirty="0"/>
                    </a:p>
                  </a:txBody>
                  <a:tcPr marL="68580" marR="68580" marT="34290" marB="34290"/>
                </a:tc>
                <a:tc>
                  <a:txBody>
                    <a:bodyPr/>
                    <a:lstStyle/>
                    <a:p>
                      <a:r>
                        <a:rPr lang="en-GB" sz="1600" kern="1200" dirty="0">
                          <a:solidFill>
                            <a:schemeClr val="dk1"/>
                          </a:solidFill>
                          <a:latin typeface="+mn-lt"/>
                          <a:ea typeface="+mn-ea"/>
                          <a:cs typeface="+mn-cs"/>
                        </a:rPr>
                        <a:t>Target settings in work </a:t>
                      </a:r>
                    </a:p>
                  </a:txBody>
                  <a:tcPr marL="68580" marR="68580" marT="34290" marB="34290"/>
                </a:tc>
                <a:tc>
                  <a:txBody>
                    <a:bodyPr/>
                    <a:lstStyle/>
                    <a:p>
                      <a:r>
                        <a:rPr lang="en-GB" sz="1600" kern="1200" dirty="0">
                          <a:solidFill>
                            <a:schemeClr val="dk1"/>
                          </a:solidFill>
                          <a:latin typeface="+mn-lt"/>
                          <a:ea typeface="+mn-ea"/>
                          <a:cs typeface="+mn-cs"/>
                        </a:rPr>
                        <a:t>6 months</a:t>
                      </a:r>
                    </a:p>
                  </a:txBody>
                  <a:tcPr marL="68580" marR="68580" marT="34290" marB="34290"/>
                </a:tc>
                <a:extLst>
                  <a:ext uri="{0D108BD9-81ED-4DB2-BD59-A6C34878D82A}">
                    <a16:rowId xmlns:a16="http://schemas.microsoft.com/office/drawing/2014/main" val="2969026195"/>
                  </a:ext>
                </a:extLst>
              </a:tr>
              <a:tr h="1421538">
                <a:tc>
                  <a:txBody>
                    <a:bodyPr/>
                    <a:lstStyle/>
                    <a:p>
                      <a:endParaRPr lang="en-GB" sz="1600" dirty="0"/>
                    </a:p>
                  </a:txBody>
                  <a:tcPr marL="68580" marR="68580" marT="34290" marB="34290"/>
                </a:tc>
                <a:tc>
                  <a:txBody>
                    <a:bodyPr/>
                    <a:lstStyle/>
                    <a:p>
                      <a:r>
                        <a:rPr lang="en-GB" sz="1600" dirty="0"/>
                        <a:t>Practice</a:t>
                      </a:r>
                      <a:r>
                        <a:rPr lang="en-GB" sz="1600" baseline="0" dirty="0"/>
                        <a:t> public speaking</a:t>
                      </a:r>
                      <a:endParaRPr lang="en-GB" sz="1600" dirty="0"/>
                    </a:p>
                  </a:txBody>
                  <a:tcPr marL="68580" marR="68580" marT="34290" marB="34290"/>
                </a:tc>
                <a:tc>
                  <a:txBody>
                    <a:bodyPr/>
                    <a:lstStyle/>
                    <a:p>
                      <a:r>
                        <a:rPr lang="en-GB" sz="1600" dirty="0"/>
                        <a:t>Speak to module tutors find out when opportunities are coming up.  Support from careers team</a:t>
                      </a:r>
                    </a:p>
                  </a:txBody>
                  <a:tcPr marL="68580" marR="68580" marT="34290" marB="34290"/>
                </a:tc>
                <a:tc>
                  <a:txBody>
                    <a:bodyPr/>
                    <a:lstStyle/>
                    <a:p>
                      <a:r>
                        <a:rPr lang="en-GB" sz="1600" kern="1200" dirty="0">
                          <a:solidFill>
                            <a:schemeClr val="dk1"/>
                          </a:solidFill>
                          <a:latin typeface="+mn-lt"/>
                          <a:ea typeface="+mn-ea"/>
                          <a:cs typeface="+mn-cs"/>
                        </a:rPr>
                        <a:t>Completion of public speaking and feedback from audience</a:t>
                      </a:r>
                    </a:p>
                  </a:txBody>
                  <a:tcPr marL="68580" marR="68580" marT="34290" marB="34290"/>
                </a:tc>
                <a:tc>
                  <a:txBody>
                    <a:bodyPr/>
                    <a:lstStyle/>
                    <a:p>
                      <a:r>
                        <a:rPr lang="en-GB" sz="1600" kern="1200" dirty="0">
                          <a:solidFill>
                            <a:schemeClr val="dk1"/>
                          </a:solidFill>
                          <a:latin typeface="+mn-lt"/>
                          <a:ea typeface="+mn-ea"/>
                          <a:cs typeface="+mn-cs"/>
                        </a:rPr>
                        <a:t>6months </a:t>
                      </a:r>
                    </a:p>
                  </a:txBody>
                  <a:tcPr marL="68580" marR="68580" marT="34290" marB="34290"/>
                </a:tc>
                <a:extLst>
                  <a:ext uri="{0D108BD9-81ED-4DB2-BD59-A6C34878D82A}">
                    <a16:rowId xmlns:a16="http://schemas.microsoft.com/office/drawing/2014/main" val="2894177416"/>
                  </a:ext>
                </a:extLst>
              </a:tr>
            </a:tbl>
          </a:graphicData>
        </a:graphic>
      </p:graphicFrame>
    </p:spTree>
    <p:extLst>
      <p:ext uri="{BB962C8B-B14F-4D97-AF65-F5344CB8AC3E}">
        <p14:creationId xmlns:p14="http://schemas.microsoft.com/office/powerpoint/2010/main" val="3418027050"/>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D33DC-F42A-D944-00ED-AE26FDF4ACB1}"/>
              </a:ext>
            </a:extLst>
          </p:cNvPr>
          <p:cNvSpPr>
            <a:spLocks noGrp="1"/>
          </p:cNvSpPr>
          <p:nvPr>
            <p:ph type="title"/>
          </p:nvPr>
        </p:nvSpPr>
        <p:spPr>
          <a:xfrm>
            <a:off x="763772" y="681037"/>
            <a:ext cx="10515600" cy="719396"/>
          </a:xfrm>
        </p:spPr>
        <p:txBody>
          <a:bodyPr/>
          <a:lstStyle/>
          <a:p>
            <a:r>
              <a:rPr lang="en-US" dirty="0">
                <a:solidFill>
                  <a:schemeClr val="bg1"/>
                </a:solidFill>
                <a:latin typeface="Aptos" panose="020B0004020202020204" pitchFamily="34" charset="0"/>
                <a:ea typeface="+mn-ea"/>
                <a:cs typeface="+mn-cs"/>
              </a:rPr>
              <a:t>Using Support Around you and AI</a:t>
            </a:r>
            <a:endParaRPr lang="en-GB" dirty="0">
              <a:solidFill>
                <a:schemeClr val="bg1"/>
              </a:solidFill>
              <a:latin typeface="Aptos" panose="020B0004020202020204" pitchFamily="34" charset="0"/>
              <a:ea typeface="+mn-ea"/>
              <a:cs typeface="+mn-cs"/>
            </a:endParaRPr>
          </a:p>
        </p:txBody>
      </p:sp>
      <p:sp>
        <p:nvSpPr>
          <p:cNvPr id="3" name="Content Placeholder 2">
            <a:extLst>
              <a:ext uri="{FF2B5EF4-FFF2-40B4-BE49-F238E27FC236}">
                <a16:creationId xmlns:a16="http://schemas.microsoft.com/office/drawing/2014/main" id="{725BC6A6-7ADD-0E08-0CDA-C3A4CCB424A2}"/>
              </a:ext>
            </a:extLst>
          </p:cNvPr>
          <p:cNvSpPr>
            <a:spLocks noGrp="1"/>
          </p:cNvSpPr>
          <p:nvPr>
            <p:ph idx="1"/>
          </p:nvPr>
        </p:nvSpPr>
        <p:spPr/>
        <p:txBody>
          <a:bodyPr/>
          <a:lstStyle/>
          <a:p>
            <a:r>
              <a:rPr lang="en-US" sz="2400" dirty="0">
                <a:solidFill>
                  <a:schemeClr val="bg1"/>
                </a:solidFill>
                <a:latin typeface="Aptos" panose="020B0004020202020204" pitchFamily="34" charset="0"/>
              </a:rPr>
              <a:t>ChatGPT: Ask what companies align to your end goals and value?</a:t>
            </a:r>
            <a:br>
              <a:rPr lang="en-US" sz="2400" dirty="0">
                <a:solidFill>
                  <a:schemeClr val="bg1"/>
                </a:solidFill>
                <a:latin typeface="Aptos" panose="020B0004020202020204" pitchFamily="34" charset="0"/>
              </a:rPr>
            </a:br>
            <a:endParaRPr lang="en-US" sz="2400" dirty="0">
              <a:solidFill>
                <a:schemeClr val="bg1"/>
              </a:solidFill>
              <a:latin typeface="Aptos" panose="020B0004020202020204" pitchFamily="34" charset="0"/>
            </a:endParaRPr>
          </a:p>
          <a:p>
            <a:r>
              <a:rPr lang="en-US" sz="2400" dirty="0">
                <a:solidFill>
                  <a:schemeClr val="bg1"/>
                </a:solidFill>
                <a:latin typeface="Aptos" panose="020B0004020202020204" pitchFamily="34" charset="0"/>
              </a:rPr>
              <a:t>Research the company</a:t>
            </a:r>
            <a:br>
              <a:rPr lang="en-US" sz="2400" dirty="0">
                <a:solidFill>
                  <a:schemeClr val="bg1"/>
                </a:solidFill>
                <a:latin typeface="Aptos" panose="020B0004020202020204" pitchFamily="34" charset="0"/>
              </a:rPr>
            </a:br>
            <a:endParaRPr lang="en-US" sz="2400" dirty="0">
              <a:solidFill>
                <a:schemeClr val="bg1"/>
              </a:solidFill>
              <a:latin typeface="Aptos" panose="020B0004020202020204" pitchFamily="34" charset="0"/>
            </a:endParaRPr>
          </a:p>
          <a:p>
            <a:r>
              <a:rPr lang="en-US" sz="2400" dirty="0">
                <a:solidFill>
                  <a:schemeClr val="bg1"/>
                </a:solidFill>
                <a:latin typeface="Aptos" panose="020B0004020202020204" pitchFamily="34" charset="0"/>
              </a:rPr>
              <a:t>Find the company or who works for them (Alumni) on LinkedIn and connect</a:t>
            </a:r>
          </a:p>
          <a:p>
            <a:endParaRPr lang="en-US" sz="2400" dirty="0">
              <a:solidFill>
                <a:schemeClr val="bg1"/>
              </a:solidFill>
              <a:latin typeface="Aptos" panose="020B0004020202020204" pitchFamily="34" charset="0"/>
            </a:endParaRPr>
          </a:p>
          <a:p>
            <a:r>
              <a:rPr lang="en-US" sz="2400" dirty="0">
                <a:solidFill>
                  <a:schemeClr val="bg1"/>
                </a:solidFill>
                <a:latin typeface="Aptos" panose="020B0004020202020204" pitchFamily="34" charset="0"/>
              </a:rPr>
              <a:t>Contact the careers team: </a:t>
            </a:r>
            <a:r>
              <a:rPr lang="en-US" sz="2400" b="1" dirty="0">
                <a:solidFill>
                  <a:schemeClr val="bg1"/>
                </a:solidFill>
                <a:latin typeface="Aptos" panose="020B0004020202020204" pitchFamily="34" charset="0"/>
                <a:hlinkClick r:id="rId3">
                  <a:extLst>
                    <a:ext uri="{A12FA001-AC4F-418D-AE19-62706E023703}">
                      <ahyp:hlinkClr xmlns:ahyp="http://schemas.microsoft.com/office/drawing/2018/hyperlinkcolor" val="tx"/>
                    </a:ext>
                  </a:extLst>
                </a:hlinkClick>
              </a:rPr>
              <a:t>Careers@uwtsd.ac.uk</a:t>
            </a:r>
            <a:r>
              <a:rPr lang="en-US" sz="2400" b="1" dirty="0">
                <a:solidFill>
                  <a:schemeClr val="bg1"/>
                </a:solidFill>
                <a:latin typeface="Aptos" panose="020B0004020202020204" pitchFamily="34" charset="0"/>
              </a:rPr>
              <a:t> </a:t>
            </a:r>
          </a:p>
          <a:p>
            <a:endParaRPr lang="en-US" sz="2400" dirty="0">
              <a:solidFill>
                <a:schemeClr val="bg1"/>
              </a:solidFill>
              <a:latin typeface="Aptos" panose="020B0004020202020204" pitchFamily="34" charset="0"/>
            </a:endParaRPr>
          </a:p>
        </p:txBody>
      </p:sp>
    </p:spTree>
    <p:extLst>
      <p:ext uri="{BB962C8B-B14F-4D97-AF65-F5344CB8AC3E}">
        <p14:creationId xmlns:p14="http://schemas.microsoft.com/office/powerpoint/2010/main" val="2536759618"/>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5" name="TextBox 4"/>
          <p:cNvSpPr txBox="1"/>
          <p:nvPr/>
        </p:nvSpPr>
        <p:spPr>
          <a:xfrm>
            <a:off x="815740" y="349771"/>
            <a:ext cx="10458994" cy="1077218"/>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4400" dirty="0">
                <a:solidFill>
                  <a:schemeClr val="bg1"/>
                </a:solidFill>
                <a:latin typeface="Aptos" panose="020B0004020202020204" pitchFamily="34" charset="0"/>
              </a:rPr>
              <a:t>Action Planning… what works for you?</a:t>
            </a:r>
          </a:p>
          <a:p>
            <a:endParaRPr lang="en-GB" sz="2000" dirty="0">
              <a:solidFill>
                <a:schemeClr val="bg1"/>
              </a:solidFill>
              <a:latin typeface="Aptos" panose="020B0004020202020204" pitchFamily="34" charset="0"/>
            </a:endParaRPr>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648604" y="5536576"/>
            <a:ext cx="1252260" cy="1228605"/>
          </a:xfrm>
          <a:prstGeom prst="rect">
            <a:avLst/>
          </a:prstGeom>
        </p:spPr>
      </p:pic>
      <p:sp>
        <p:nvSpPr>
          <p:cNvPr id="3" name="Content Placeholder 2"/>
          <p:cNvSpPr>
            <a:spLocks noGrp="1"/>
          </p:cNvSpPr>
          <p:nvPr>
            <p:ph idx="1"/>
          </p:nvPr>
        </p:nvSpPr>
        <p:spPr>
          <a:xfrm>
            <a:off x="494124" y="1201728"/>
            <a:ext cx="10515600" cy="4351338"/>
          </a:xfrm>
        </p:spPr>
        <p:txBody>
          <a:bodyPr/>
          <a:lstStyle/>
          <a:p>
            <a:endParaRPr lang="en-GB" sz="2400" b="1" dirty="0">
              <a:solidFill>
                <a:schemeClr val="bg1"/>
              </a:solidFill>
              <a:latin typeface="Aptos" panose="020B0004020202020204" pitchFamily="34" charset="0"/>
            </a:endParaRPr>
          </a:p>
          <a:p>
            <a:r>
              <a:rPr lang="en-GB" sz="2400" b="1" dirty="0">
                <a:solidFill>
                  <a:schemeClr val="bg1"/>
                </a:solidFill>
                <a:latin typeface="Aptos" panose="020B0004020202020204" pitchFamily="34" charset="0"/>
              </a:rPr>
              <a:t>Forward Action Planning</a:t>
            </a:r>
          </a:p>
          <a:p>
            <a:pPr lvl="1"/>
            <a:r>
              <a:rPr lang="en-GB" dirty="0">
                <a:solidFill>
                  <a:schemeClr val="bg1"/>
                </a:solidFill>
                <a:latin typeface="Aptos" panose="020B0004020202020204" pitchFamily="34" charset="0"/>
              </a:rPr>
              <a:t>Write out your goal then work out the steps needed to get there</a:t>
            </a:r>
          </a:p>
          <a:p>
            <a:endParaRPr lang="en-GB" sz="2400" dirty="0">
              <a:solidFill>
                <a:schemeClr val="bg1"/>
              </a:solidFill>
              <a:latin typeface="Aptos" panose="020B0004020202020204" pitchFamily="34" charset="0"/>
            </a:endParaRPr>
          </a:p>
          <a:p>
            <a:r>
              <a:rPr lang="en-GB" sz="2400" b="1" dirty="0">
                <a:solidFill>
                  <a:schemeClr val="bg1"/>
                </a:solidFill>
                <a:latin typeface="Aptos" panose="020B0004020202020204" pitchFamily="34" charset="0"/>
              </a:rPr>
              <a:t>Backward Action Planning</a:t>
            </a:r>
          </a:p>
          <a:p>
            <a:pPr lvl="1"/>
            <a:r>
              <a:rPr lang="en-GB" dirty="0">
                <a:solidFill>
                  <a:schemeClr val="bg1"/>
                </a:solidFill>
                <a:latin typeface="Aptos" panose="020B0004020202020204" pitchFamily="34" charset="0"/>
              </a:rPr>
              <a:t>Project yourself into the future and imagine you have achieved your goal, real use your imagination and inhibit that space.  </a:t>
            </a:r>
          </a:p>
          <a:p>
            <a:pPr lvl="2"/>
            <a:r>
              <a:rPr lang="en-GB" sz="2400" dirty="0">
                <a:solidFill>
                  <a:schemeClr val="bg1"/>
                </a:solidFill>
                <a:latin typeface="Aptos" panose="020B0004020202020204" pitchFamily="34" charset="0"/>
              </a:rPr>
              <a:t>How did you get there?  What steps did you take?</a:t>
            </a:r>
          </a:p>
          <a:p>
            <a:pPr lvl="2"/>
            <a:r>
              <a:rPr lang="en-GB" sz="2400" dirty="0">
                <a:solidFill>
                  <a:schemeClr val="bg1"/>
                </a:solidFill>
                <a:latin typeface="Aptos" panose="020B0004020202020204" pitchFamily="34" charset="0"/>
              </a:rPr>
              <a:t>What did you enjoy the most? </a:t>
            </a:r>
          </a:p>
        </p:txBody>
      </p:sp>
      <p:pic>
        <p:nvPicPr>
          <p:cNvPr id="1026" name="Picture 2" descr="Image result for cartoon person on a mountai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09683" y="4006704"/>
            <a:ext cx="2501525" cy="25015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550831" y="1426989"/>
            <a:ext cx="1261862" cy="1261862"/>
          </a:xfrm>
          <a:prstGeom prst="rect">
            <a:avLst/>
          </a:prstGeom>
        </p:spPr>
      </p:pic>
    </p:spTree>
    <p:extLst>
      <p:ext uri="{BB962C8B-B14F-4D97-AF65-F5344CB8AC3E}">
        <p14:creationId xmlns:p14="http://schemas.microsoft.com/office/powerpoint/2010/main" val="2159030289"/>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13970"/>
          </a:xfrm>
        </p:spPr>
        <p:txBody>
          <a:bodyPr/>
          <a:lstStyle/>
          <a:p>
            <a:r>
              <a:rPr lang="en-GB" dirty="0">
                <a:solidFill>
                  <a:schemeClr val="bg1"/>
                </a:solidFill>
                <a:latin typeface="Aptos" panose="020B0004020202020204" pitchFamily="34" charset="0"/>
                <a:ea typeface="+mn-ea"/>
                <a:cs typeface="+mn-cs"/>
              </a:rPr>
              <a:t>Make your Goals SMART</a:t>
            </a:r>
          </a:p>
        </p:txBody>
      </p:sp>
      <p:sp>
        <p:nvSpPr>
          <p:cNvPr id="3" name="Content Placeholder 2"/>
          <p:cNvSpPr>
            <a:spLocks noGrp="1"/>
          </p:cNvSpPr>
          <p:nvPr>
            <p:ph idx="1"/>
          </p:nvPr>
        </p:nvSpPr>
        <p:spPr>
          <a:xfrm>
            <a:off x="838200" y="1299411"/>
            <a:ext cx="10515600" cy="4877552"/>
          </a:xfrm>
        </p:spPr>
        <p:txBody>
          <a:bodyPr/>
          <a:lstStyle/>
          <a:p>
            <a:pPr fontAlgn="base"/>
            <a:r>
              <a:rPr lang="en-GB" b="1" dirty="0">
                <a:solidFill>
                  <a:schemeClr val="bg1"/>
                </a:solidFill>
                <a:latin typeface="Aptos" panose="020B0004020202020204" pitchFamily="34" charset="0"/>
              </a:rPr>
              <a:t>S</a:t>
            </a:r>
            <a:r>
              <a:rPr lang="en-GB" dirty="0">
                <a:solidFill>
                  <a:schemeClr val="bg1"/>
                </a:solidFill>
                <a:latin typeface="Aptos" panose="020B0004020202020204" pitchFamily="34" charset="0"/>
              </a:rPr>
              <a:t>pecific: (simple, sensible, significant).</a:t>
            </a:r>
            <a:br>
              <a:rPr lang="en-GB" dirty="0">
                <a:solidFill>
                  <a:schemeClr val="bg1"/>
                </a:solidFill>
                <a:latin typeface="Aptos" panose="020B0004020202020204" pitchFamily="34" charset="0"/>
              </a:rPr>
            </a:br>
            <a:endParaRPr lang="en-GB" dirty="0">
              <a:solidFill>
                <a:schemeClr val="bg1"/>
              </a:solidFill>
              <a:latin typeface="Aptos" panose="020B0004020202020204" pitchFamily="34" charset="0"/>
            </a:endParaRPr>
          </a:p>
          <a:p>
            <a:pPr fontAlgn="base"/>
            <a:r>
              <a:rPr lang="en-GB" b="1" dirty="0">
                <a:solidFill>
                  <a:schemeClr val="bg1"/>
                </a:solidFill>
                <a:latin typeface="Aptos" panose="020B0004020202020204" pitchFamily="34" charset="0"/>
              </a:rPr>
              <a:t>M</a:t>
            </a:r>
            <a:r>
              <a:rPr lang="en-GB" dirty="0">
                <a:solidFill>
                  <a:schemeClr val="bg1"/>
                </a:solidFill>
                <a:latin typeface="Aptos" panose="020B0004020202020204" pitchFamily="34" charset="0"/>
              </a:rPr>
              <a:t>easurable: (meaningful, motivating).</a:t>
            </a:r>
            <a:br>
              <a:rPr lang="en-GB" dirty="0">
                <a:solidFill>
                  <a:schemeClr val="bg1"/>
                </a:solidFill>
                <a:latin typeface="Aptos" panose="020B0004020202020204" pitchFamily="34" charset="0"/>
              </a:rPr>
            </a:br>
            <a:endParaRPr lang="en-GB" dirty="0">
              <a:solidFill>
                <a:schemeClr val="bg1"/>
              </a:solidFill>
              <a:latin typeface="Aptos" panose="020B0004020202020204" pitchFamily="34" charset="0"/>
            </a:endParaRPr>
          </a:p>
          <a:p>
            <a:pPr fontAlgn="base"/>
            <a:r>
              <a:rPr lang="en-GB" b="1" dirty="0">
                <a:solidFill>
                  <a:schemeClr val="bg1"/>
                </a:solidFill>
                <a:latin typeface="Aptos" panose="020B0004020202020204" pitchFamily="34" charset="0"/>
              </a:rPr>
              <a:t>A</a:t>
            </a:r>
            <a:r>
              <a:rPr lang="en-GB" dirty="0">
                <a:solidFill>
                  <a:schemeClr val="bg1"/>
                </a:solidFill>
                <a:latin typeface="Aptos" panose="020B0004020202020204" pitchFamily="34" charset="0"/>
              </a:rPr>
              <a:t>chievable: (agreed, attainable).</a:t>
            </a:r>
            <a:br>
              <a:rPr lang="en-GB" dirty="0">
                <a:solidFill>
                  <a:schemeClr val="bg1"/>
                </a:solidFill>
                <a:latin typeface="Aptos" panose="020B0004020202020204" pitchFamily="34" charset="0"/>
              </a:rPr>
            </a:br>
            <a:endParaRPr lang="en-GB" dirty="0">
              <a:solidFill>
                <a:schemeClr val="bg1"/>
              </a:solidFill>
              <a:latin typeface="Aptos" panose="020B0004020202020204" pitchFamily="34" charset="0"/>
            </a:endParaRPr>
          </a:p>
          <a:p>
            <a:pPr fontAlgn="base"/>
            <a:r>
              <a:rPr lang="en-GB" b="1" dirty="0">
                <a:solidFill>
                  <a:schemeClr val="bg1"/>
                </a:solidFill>
                <a:latin typeface="Aptos" panose="020B0004020202020204" pitchFamily="34" charset="0"/>
              </a:rPr>
              <a:t>R</a:t>
            </a:r>
            <a:r>
              <a:rPr lang="en-GB" dirty="0">
                <a:solidFill>
                  <a:schemeClr val="bg1"/>
                </a:solidFill>
                <a:latin typeface="Aptos" panose="020B0004020202020204" pitchFamily="34" charset="0"/>
              </a:rPr>
              <a:t>elevant: (reasonable, realistic and resourced, results-based).</a:t>
            </a:r>
            <a:br>
              <a:rPr lang="en-GB" dirty="0">
                <a:solidFill>
                  <a:schemeClr val="bg1"/>
                </a:solidFill>
                <a:latin typeface="Aptos" panose="020B0004020202020204" pitchFamily="34" charset="0"/>
              </a:rPr>
            </a:br>
            <a:endParaRPr lang="en-GB" dirty="0">
              <a:solidFill>
                <a:schemeClr val="bg1"/>
              </a:solidFill>
              <a:latin typeface="Aptos" panose="020B0004020202020204" pitchFamily="34" charset="0"/>
            </a:endParaRPr>
          </a:p>
          <a:p>
            <a:pPr fontAlgn="base"/>
            <a:r>
              <a:rPr lang="en-GB" b="1" dirty="0">
                <a:solidFill>
                  <a:schemeClr val="bg1"/>
                </a:solidFill>
                <a:latin typeface="Aptos" panose="020B0004020202020204" pitchFamily="34" charset="0"/>
              </a:rPr>
              <a:t>T</a:t>
            </a:r>
            <a:r>
              <a:rPr lang="en-GB" dirty="0">
                <a:solidFill>
                  <a:schemeClr val="bg1"/>
                </a:solidFill>
                <a:latin typeface="Aptos" panose="020B0004020202020204" pitchFamily="34" charset="0"/>
              </a:rPr>
              <a:t>ime bound: (time-based, time limited, time/cost limited, timely, time-sensitive).</a:t>
            </a:r>
          </a:p>
        </p:txBody>
      </p:sp>
    </p:spTree>
    <p:extLst>
      <p:ext uri="{BB962C8B-B14F-4D97-AF65-F5344CB8AC3E}">
        <p14:creationId xmlns:p14="http://schemas.microsoft.com/office/powerpoint/2010/main" val="3293940933"/>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E9A8A8F0-37FB-AAD8-8D86-292424FA496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9991" y="264886"/>
            <a:ext cx="2705100" cy="939800"/>
          </a:xfrm>
          <a:prstGeom prst="rect">
            <a:avLst/>
          </a:prstGeom>
        </p:spPr>
      </p:pic>
      <p:pic>
        <p:nvPicPr>
          <p:cNvPr id="15" name="Picture 14" descr="A poster for a college fair&#10;&#10;Description automatically generated">
            <a:extLst>
              <a:ext uri="{FF2B5EF4-FFF2-40B4-BE49-F238E27FC236}">
                <a16:creationId xmlns:a16="http://schemas.microsoft.com/office/drawing/2014/main" id="{E2CC726F-46E0-082E-351B-4E52E43A0FF5}"/>
              </a:ext>
            </a:extLst>
          </p:cNvPr>
          <p:cNvPicPr>
            <a:picLocks noChangeAspect="1"/>
          </p:cNvPicPr>
          <p:nvPr/>
        </p:nvPicPr>
        <p:blipFill>
          <a:blip r:embed="rId5"/>
          <a:stretch>
            <a:fillRect/>
          </a:stretch>
        </p:blipFill>
        <p:spPr>
          <a:xfrm>
            <a:off x="6836706" y="1383010"/>
            <a:ext cx="3911940" cy="5054252"/>
          </a:xfrm>
          <a:prstGeom prst="rect">
            <a:avLst/>
          </a:prstGeom>
        </p:spPr>
      </p:pic>
      <p:pic>
        <p:nvPicPr>
          <p:cNvPr id="17" name="Picture 16" descr="A poster with a person smiling&#10;&#10;Description automatically generated">
            <a:extLst>
              <a:ext uri="{FF2B5EF4-FFF2-40B4-BE49-F238E27FC236}">
                <a16:creationId xmlns:a16="http://schemas.microsoft.com/office/drawing/2014/main" id="{AEBDCBAC-DD40-B801-90BC-16EC7ED455BC}"/>
              </a:ext>
            </a:extLst>
          </p:cNvPr>
          <p:cNvPicPr>
            <a:picLocks noChangeAspect="1"/>
          </p:cNvPicPr>
          <p:nvPr/>
        </p:nvPicPr>
        <p:blipFill>
          <a:blip r:embed="rId6"/>
          <a:stretch>
            <a:fillRect/>
          </a:stretch>
        </p:blipFill>
        <p:spPr>
          <a:xfrm>
            <a:off x="1700340" y="1361089"/>
            <a:ext cx="3868373" cy="5054252"/>
          </a:xfrm>
          <a:prstGeom prst="rect">
            <a:avLst/>
          </a:prstGeom>
        </p:spPr>
      </p:pic>
    </p:spTree>
    <p:extLst>
      <p:ext uri="{BB962C8B-B14F-4D97-AF65-F5344CB8AC3E}">
        <p14:creationId xmlns:p14="http://schemas.microsoft.com/office/powerpoint/2010/main" val="2219950202"/>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30488-4E3C-B496-6627-FDC338021861}"/>
              </a:ext>
            </a:extLst>
          </p:cNvPr>
          <p:cNvSpPr>
            <a:spLocks noGrp="1"/>
          </p:cNvSpPr>
          <p:nvPr>
            <p:ph type="title"/>
          </p:nvPr>
        </p:nvSpPr>
        <p:spPr>
          <a:xfrm>
            <a:off x="662761" y="609674"/>
            <a:ext cx="10515600" cy="878883"/>
          </a:xfrm>
        </p:spPr>
        <p:txBody>
          <a:bodyPr/>
          <a:lstStyle/>
          <a:p>
            <a:r>
              <a:rPr lang="en-US" dirty="0">
                <a:solidFill>
                  <a:srgbClr val="262F62"/>
                </a:solidFill>
                <a:latin typeface="Cosmos-Medium" panose="020B0600000000000000" pitchFamily="34" charset="0"/>
                <a:ea typeface="+mn-ea"/>
                <a:cs typeface="+mn-cs"/>
              </a:rPr>
              <a:t>Typical Thinking Traps</a:t>
            </a:r>
            <a:endParaRPr lang="en-GB" dirty="0">
              <a:solidFill>
                <a:srgbClr val="262F62"/>
              </a:solidFill>
              <a:latin typeface="Cosmos-Medium" panose="020B0600000000000000" pitchFamily="34" charset="0"/>
              <a:ea typeface="+mn-ea"/>
              <a:cs typeface="+mn-cs"/>
            </a:endParaRPr>
          </a:p>
        </p:txBody>
      </p:sp>
      <p:sp>
        <p:nvSpPr>
          <p:cNvPr id="4" name="Rectangle 3">
            <a:extLst>
              <a:ext uri="{FF2B5EF4-FFF2-40B4-BE49-F238E27FC236}">
                <a16:creationId xmlns:a16="http://schemas.microsoft.com/office/drawing/2014/main" id="{F49BE1B6-639C-5C5D-7A2A-E32441A355A7}"/>
              </a:ext>
            </a:extLst>
          </p:cNvPr>
          <p:cNvSpPr>
            <a:spLocks noGrp="1" noChangeArrowheads="1"/>
          </p:cNvSpPr>
          <p:nvPr/>
        </p:nvSpPr>
        <p:spPr bwMode="auto">
          <a:xfrm>
            <a:off x="662761" y="1244008"/>
            <a:ext cx="11011787" cy="53147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a:lstStyle>
          <a:p>
            <a:pPr eaLnBrk="1" hangingPunct="1">
              <a:lnSpc>
                <a:spcPct val="90000"/>
              </a:lnSpc>
              <a:buFontTx/>
              <a:buNone/>
            </a:pPr>
            <a:r>
              <a:rPr lang="en-GB" altLang="en-US" sz="2400" b="1" dirty="0"/>
              <a:t>   </a:t>
            </a:r>
            <a:endParaRPr lang="en-GB" altLang="en-US" sz="800" i="1" dirty="0"/>
          </a:p>
          <a:p>
            <a:pPr eaLnBrk="1" hangingPunct="1">
              <a:lnSpc>
                <a:spcPct val="120000"/>
              </a:lnSpc>
            </a:pPr>
            <a:r>
              <a:rPr lang="en-GB" altLang="en-US" sz="2400" dirty="0">
                <a:solidFill>
                  <a:srgbClr val="262F62"/>
                </a:solidFill>
                <a:latin typeface="Cosmos-Medium" panose="020B0600000000000000" pitchFamily="34" charset="0"/>
              </a:rPr>
              <a:t>All or nothing thinking e.g</a:t>
            </a:r>
            <a:r>
              <a:rPr lang="en-GB" altLang="en-US" sz="2000" dirty="0">
                <a:solidFill>
                  <a:srgbClr val="0070C0"/>
                </a:solidFill>
                <a:latin typeface="Cosmos-Medium" panose="020B0600000000000000" pitchFamily="34" charset="0"/>
              </a:rPr>
              <a:t>. ‘if I can’t do that, I can’t do anything’</a:t>
            </a:r>
          </a:p>
          <a:p>
            <a:pPr eaLnBrk="1" hangingPunct="1">
              <a:lnSpc>
                <a:spcPct val="120000"/>
              </a:lnSpc>
            </a:pPr>
            <a:r>
              <a:rPr lang="en-GB" altLang="en-US" sz="2400" dirty="0">
                <a:solidFill>
                  <a:srgbClr val="262F62"/>
                </a:solidFill>
                <a:latin typeface="Cosmos-Medium" panose="020B0600000000000000" pitchFamily="34" charset="0"/>
              </a:rPr>
              <a:t>Overgeneralization, drawing sweeping conclusions on the basis of a single event e.g. </a:t>
            </a:r>
            <a:r>
              <a:rPr lang="en-GB" altLang="en-US" sz="2000" dirty="0">
                <a:solidFill>
                  <a:srgbClr val="0070C0"/>
                </a:solidFill>
                <a:latin typeface="Cosmos-Medium" panose="020B0600000000000000" pitchFamily="34" charset="0"/>
              </a:rPr>
              <a:t>‘ I didn’t like school, so I won’t like any study’</a:t>
            </a:r>
          </a:p>
          <a:p>
            <a:pPr eaLnBrk="1" hangingPunct="1">
              <a:lnSpc>
                <a:spcPct val="120000"/>
              </a:lnSpc>
            </a:pPr>
            <a:r>
              <a:rPr lang="en-GB" altLang="en-US" sz="2400" dirty="0">
                <a:solidFill>
                  <a:srgbClr val="262F62"/>
                </a:solidFill>
                <a:latin typeface="Cosmos-Medium" panose="020B0600000000000000" pitchFamily="34" charset="0"/>
              </a:rPr>
              <a:t>Mental filter </a:t>
            </a:r>
            <a:r>
              <a:rPr lang="en-GB" altLang="en-US" sz="2000" dirty="0">
                <a:solidFill>
                  <a:srgbClr val="0070C0"/>
                </a:solidFill>
                <a:latin typeface="Cosmos-Medium" panose="020B0600000000000000" pitchFamily="34" charset="0"/>
              </a:rPr>
              <a:t>Only seeing the negative aspects of a situation</a:t>
            </a:r>
          </a:p>
          <a:p>
            <a:pPr eaLnBrk="1" hangingPunct="1">
              <a:lnSpc>
                <a:spcPct val="120000"/>
              </a:lnSpc>
            </a:pPr>
            <a:r>
              <a:rPr lang="en-GB" altLang="en-US" sz="2400" dirty="0">
                <a:solidFill>
                  <a:srgbClr val="262F62"/>
                </a:solidFill>
                <a:latin typeface="Cosmos-Medium" panose="020B0600000000000000" pitchFamily="34" charset="0"/>
              </a:rPr>
              <a:t>Catastrophising, assuming the worst </a:t>
            </a:r>
            <a:r>
              <a:rPr lang="en-GB" altLang="en-US" sz="2000" dirty="0">
                <a:solidFill>
                  <a:srgbClr val="0070C0"/>
                </a:solidFill>
                <a:latin typeface="Cosmos-Medium" panose="020B0600000000000000" pitchFamily="34" charset="0"/>
              </a:rPr>
              <a:t>‘It’ll go wrong’ …I just won’t be able to cope’</a:t>
            </a:r>
          </a:p>
          <a:p>
            <a:pPr eaLnBrk="1" hangingPunct="1">
              <a:lnSpc>
                <a:spcPct val="120000"/>
              </a:lnSpc>
            </a:pPr>
            <a:r>
              <a:rPr lang="en-GB" altLang="en-US" sz="2400" dirty="0">
                <a:solidFill>
                  <a:srgbClr val="262F62"/>
                </a:solidFill>
                <a:latin typeface="Cosmos-Medium" panose="020B0600000000000000" pitchFamily="34" charset="0"/>
              </a:rPr>
              <a:t>Must’s and </a:t>
            </a:r>
            <a:r>
              <a:rPr lang="en-GB" altLang="en-US" sz="2400" dirty="0" err="1">
                <a:solidFill>
                  <a:srgbClr val="262F62"/>
                </a:solidFill>
                <a:latin typeface="Cosmos-Medium" panose="020B0600000000000000" pitchFamily="34" charset="0"/>
              </a:rPr>
              <a:t>Should’s</a:t>
            </a:r>
            <a:r>
              <a:rPr lang="en-GB" altLang="en-US" sz="2400" dirty="0">
                <a:solidFill>
                  <a:srgbClr val="262F62"/>
                </a:solidFill>
                <a:latin typeface="Cosmos-Medium" panose="020B0600000000000000" pitchFamily="34" charset="0"/>
              </a:rPr>
              <a:t> </a:t>
            </a:r>
          </a:p>
          <a:p>
            <a:pPr eaLnBrk="1" hangingPunct="1">
              <a:lnSpc>
                <a:spcPct val="120000"/>
              </a:lnSpc>
            </a:pPr>
            <a:r>
              <a:rPr lang="en-GB" altLang="en-US" sz="2400" dirty="0">
                <a:solidFill>
                  <a:srgbClr val="262F62"/>
                </a:solidFill>
                <a:latin typeface="Cosmos-Medium" panose="020B0600000000000000" pitchFamily="34" charset="0"/>
              </a:rPr>
              <a:t>Fallacy of fairness, believing in a ‘just world’  </a:t>
            </a:r>
            <a:r>
              <a:rPr lang="en-GB" altLang="en-US" sz="2000" dirty="0">
                <a:solidFill>
                  <a:srgbClr val="0070C0"/>
                </a:solidFill>
                <a:latin typeface="Cosmos-Medium" panose="020B0600000000000000" pitchFamily="34" charset="0"/>
              </a:rPr>
              <a:t>‘If I work hard I’ll get the promotion’</a:t>
            </a:r>
          </a:p>
          <a:p>
            <a:pPr eaLnBrk="1" hangingPunct="1">
              <a:lnSpc>
                <a:spcPct val="120000"/>
              </a:lnSpc>
            </a:pPr>
            <a:r>
              <a:rPr lang="en-GB" altLang="en-US" sz="2400" dirty="0">
                <a:solidFill>
                  <a:srgbClr val="262F62"/>
                </a:solidFill>
                <a:latin typeface="Cosmos-Medium" panose="020B0600000000000000" pitchFamily="34" charset="0"/>
              </a:rPr>
              <a:t>Perfectionism  </a:t>
            </a:r>
            <a:r>
              <a:rPr lang="en-GB" altLang="en-US" sz="2000" dirty="0">
                <a:solidFill>
                  <a:srgbClr val="0070C0"/>
                </a:solidFill>
                <a:latin typeface="Cosmos-Medium" panose="020B0600000000000000" pitchFamily="34" charset="0"/>
              </a:rPr>
              <a:t>‘I have to get it 100% right to be good enough’</a:t>
            </a:r>
          </a:p>
        </p:txBody>
      </p:sp>
    </p:spTree>
    <p:extLst>
      <p:ext uri="{BB962C8B-B14F-4D97-AF65-F5344CB8AC3E}">
        <p14:creationId xmlns:p14="http://schemas.microsoft.com/office/powerpoint/2010/main" val="707594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1919536" y="1196752"/>
            <a:ext cx="8352928" cy="4099148"/>
          </a:xfrm>
        </p:spPr>
        <p:txBody>
          <a:bodyPr/>
          <a:lstStyle/>
          <a:p>
            <a:pPr algn="ctr"/>
            <a:br>
              <a:rPr lang="en-GB" sz="4400" b="1" dirty="0">
                <a:solidFill>
                  <a:srgbClr val="A83053"/>
                </a:solidFill>
                <a:latin typeface="+mn-lt"/>
                <a:ea typeface="+mj-ea"/>
                <a:cs typeface="Calibri" panose="020F0502020204030204" pitchFamily="34" charset="0"/>
              </a:rPr>
            </a:br>
            <a:r>
              <a:rPr lang="en-GB" sz="4400" b="1" dirty="0">
                <a:solidFill>
                  <a:srgbClr val="A83053"/>
                </a:solidFill>
                <a:latin typeface="+mn-lt"/>
                <a:ea typeface="+mj-ea"/>
                <a:cs typeface="Calibri" panose="020F0502020204030204" pitchFamily="34" charset="0"/>
              </a:rPr>
              <a:t>Do you have any questions?</a:t>
            </a:r>
            <a:br>
              <a:rPr lang="en-GB" sz="4400" b="1" dirty="0">
                <a:solidFill>
                  <a:srgbClr val="A83053"/>
                </a:solidFill>
                <a:latin typeface="+mn-lt"/>
                <a:ea typeface="+mj-ea"/>
                <a:cs typeface="Calibri" panose="020F0502020204030204" pitchFamily="34" charset="0"/>
              </a:rPr>
            </a:br>
            <a:br>
              <a:rPr lang="en-GB" sz="4400" b="1" dirty="0">
                <a:solidFill>
                  <a:srgbClr val="A83053"/>
                </a:solidFill>
                <a:latin typeface="+mn-lt"/>
                <a:ea typeface="+mj-ea"/>
                <a:cs typeface="Calibri" panose="020F0502020204030204" pitchFamily="34" charset="0"/>
              </a:rPr>
            </a:br>
            <a:r>
              <a:rPr lang="en-GB" sz="4400" b="1" dirty="0">
                <a:solidFill>
                  <a:srgbClr val="A83053"/>
                </a:solidFill>
                <a:latin typeface="+mn-lt"/>
                <a:ea typeface="+mj-ea"/>
                <a:cs typeface="Calibri" panose="020F0502020204030204" pitchFamily="34" charset="0"/>
              </a:rPr>
              <a:t>Contact</a:t>
            </a:r>
          </a:p>
          <a:p>
            <a:pPr algn="ctr"/>
            <a:r>
              <a:rPr lang="en-GB" sz="4800" dirty="0">
                <a:latin typeface="+mn-lt"/>
                <a:ea typeface="Malgun Gothic" panose="020B0503020000020004" pitchFamily="34" charset="-127"/>
              </a:rPr>
              <a:t>Emma.evans@uwtsd.ac.uk</a:t>
            </a:r>
          </a:p>
          <a:p>
            <a:pPr algn="ctr"/>
            <a:r>
              <a:rPr lang="en-GB" sz="4800" dirty="0">
                <a:latin typeface="+mn-lt"/>
                <a:ea typeface="Malgun Gothic" panose="020B0503020000020004" pitchFamily="34" charset="-127"/>
                <a:hlinkClick r:id="rId2">
                  <a:extLst>
                    <a:ext uri="{A12FA001-AC4F-418D-AE19-62706E023703}">
                      <ahyp:hlinkClr xmlns:ahyp="http://schemas.microsoft.com/office/drawing/2018/hyperlinkcolor" val="tx"/>
                    </a:ext>
                  </a:extLst>
                </a:hlinkClick>
              </a:rPr>
              <a:t>careers@uwtsd.ac.uk</a:t>
            </a:r>
            <a:r>
              <a:rPr lang="en-GB" sz="4800" dirty="0">
                <a:latin typeface="+mn-lt"/>
                <a:ea typeface="Malgun Gothic" panose="020B0503020000020004" pitchFamily="34" charset="-127"/>
              </a:rPr>
              <a:t> </a:t>
            </a:r>
          </a:p>
        </p:txBody>
      </p:sp>
    </p:spTree>
    <p:extLst>
      <p:ext uri="{BB962C8B-B14F-4D97-AF65-F5344CB8AC3E}">
        <p14:creationId xmlns:p14="http://schemas.microsoft.com/office/powerpoint/2010/main" val="2207563220"/>
      </p:ext>
    </p:extLst>
  </p:cSld>
  <p:clrMapOvr>
    <a:masterClrMapping/>
  </p:clrMapOvr>
  <p:transition spd="slow">
    <p:push/>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6C4F5-B838-24FA-B0B8-2CADEA960D8A}"/>
              </a:ext>
            </a:extLst>
          </p:cNvPr>
          <p:cNvSpPr>
            <a:spLocks noGrp="1"/>
          </p:cNvSpPr>
          <p:nvPr>
            <p:ph type="title"/>
          </p:nvPr>
        </p:nvSpPr>
        <p:spPr>
          <a:xfrm>
            <a:off x="6988977" y="952774"/>
            <a:ext cx="4845059" cy="891380"/>
          </a:xfrm>
        </p:spPr>
        <p:txBody>
          <a:bodyPr/>
          <a:lstStyle/>
          <a:p>
            <a:r>
              <a:rPr lang="en-GB" dirty="0">
                <a:solidFill>
                  <a:schemeClr val="tx1"/>
                </a:solidFill>
              </a:rPr>
              <a:t>Shirzad </a:t>
            </a:r>
            <a:r>
              <a:rPr lang="en-GB" dirty="0" err="1">
                <a:solidFill>
                  <a:schemeClr val="tx1"/>
                </a:solidFill>
              </a:rPr>
              <a:t>Chamine’s</a:t>
            </a:r>
            <a:r>
              <a:rPr lang="en-GB" dirty="0">
                <a:solidFill>
                  <a:schemeClr val="tx1"/>
                </a:solidFill>
              </a:rPr>
              <a:t> - 10 Saboteurs</a:t>
            </a:r>
          </a:p>
        </p:txBody>
      </p:sp>
      <p:sp>
        <p:nvSpPr>
          <p:cNvPr id="3" name="Content Placeholder 2">
            <a:extLst>
              <a:ext uri="{FF2B5EF4-FFF2-40B4-BE49-F238E27FC236}">
                <a16:creationId xmlns:a16="http://schemas.microsoft.com/office/drawing/2014/main" id="{81A86421-F57D-05EC-1494-B08201B85041}"/>
              </a:ext>
            </a:extLst>
          </p:cNvPr>
          <p:cNvSpPr>
            <a:spLocks noGrp="1"/>
          </p:cNvSpPr>
          <p:nvPr>
            <p:ph idx="1"/>
          </p:nvPr>
        </p:nvSpPr>
        <p:spPr>
          <a:xfrm>
            <a:off x="2697840" y="6032982"/>
            <a:ext cx="7264152" cy="493198"/>
          </a:xfrm>
        </p:spPr>
        <p:txBody>
          <a:bodyPr/>
          <a:lstStyle/>
          <a:p>
            <a:pPr marL="0" indent="0">
              <a:buNone/>
            </a:pPr>
            <a:r>
              <a:rPr lang="en-GB" dirty="0">
                <a:hlinkClick r:id="rId3"/>
              </a:rPr>
              <a:t>https://positiveintelligence.com/saboteurs</a:t>
            </a:r>
            <a:endParaRPr lang="en-GB" dirty="0"/>
          </a:p>
          <a:p>
            <a:pPr marL="0" indent="0">
              <a:buNone/>
            </a:pPr>
            <a:endParaRPr lang="en-GB" dirty="0"/>
          </a:p>
        </p:txBody>
      </p:sp>
      <p:pic>
        <p:nvPicPr>
          <p:cNvPr id="4" name="Picture 3">
            <a:extLst>
              <a:ext uri="{FF2B5EF4-FFF2-40B4-BE49-F238E27FC236}">
                <a16:creationId xmlns:a16="http://schemas.microsoft.com/office/drawing/2014/main" id="{89C907B0-5F03-CF19-1A42-3E9AE5787EA8}"/>
              </a:ext>
            </a:extLst>
          </p:cNvPr>
          <p:cNvPicPr>
            <a:picLocks noChangeAspect="1"/>
          </p:cNvPicPr>
          <p:nvPr/>
        </p:nvPicPr>
        <p:blipFill>
          <a:blip r:embed="rId4"/>
          <a:stretch>
            <a:fillRect/>
          </a:stretch>
        </p:blipFill>
        <p:spPr>
          <a:xfrm>
            <a:off x="6988977" y="2613654"/>
            <a:ext cx="4024089" cy="2261324"/>
          </a:xfrm>
          <a:prstGeom prst="rect">
            <a:avLst/>
          </a:prstGeom>
        </p:spPr>
      </p:pic>
      <p:pic>
        <p:nvPicPr>
          <p:cNvPr id="5" name="Picture 4">
            <a:extLst>
              <a:ext uri="{FF2B5EF4-FFF2-40B4-BE49-F238E27FC236}">
                <a16:creationId xmlns:a16="http://schemas.microsoft.com/office/drawing/2014/main" id="{1548B916-9CB7-35C4-585D-E54B1237BF53}"/>
              </a:ext>
            </a:extLst>
          </p:cNvPr>
          <p:cNvPicPr>
            <a:picLocks noChangeAspect="1"/>
          </p:cNvPicPr>
          <p:nvPr/>
        </p:nvPicPr>
        <p:blipFill>
          <a:blip r:embed="rId5"/>
          <a:stretch>
            <a:fillRect/>
          </a:stretch>
        </p:blipFill>
        <p:spPr>
          <a:xfrm>
            <a:off x="698863" y="292972"/>
            <a:ext cx="5553081" cy="5601859"/>
          </a:xfrm>
          <a:prstGeom prst="rect">
            <a:avLst/>
          </a:prstGeom>
        </p:spPr>
      </p:pic>
    </p:spTree>
    <p:extLst>
      <p:ext uri="{BB962C8B-B14F-4D97-AF65-F5344CB8AC3E}">
        <p14:creationId xmlns:p14="http://schemas.microsoft.com/office/powerpoint/2010/main" val="149572652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3.1.2927"/>
  <p:tag name="SLIDO_PRESENTATION_ID" val="00000000-0000-0000-0000-000000000000"/>
  <p:tag name="SLIDO_EVENT_UUID" val="9ab97b80-75d6-43d6-9500-e0e5642d300c"/>
  <p:tag name="SLIDO_EVENT_SECTION_UUID" val="8eb234ae-3123-40d8-98e1-362593689547"/>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0</TotalTime>
  <Words>1629</Words>
  <Application>Microsoft Office PowerPoint</Application>
  <PresentationFormat>Widescreen</PresentationFormat>
  <Paragraphs>172</Paragraphs>
  <Slides>19</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Malgun Gothic</vt:lpstr>
      <vt:lpstr>Calibri</vt:lpstr>
      <vt:lpstr>Futura LT</vt:lpstr>
      <vt:lpstr>Aptos</vt:lpstr>
      <vt:lpstr>Aharoni</vt:lpstr>
      <vt:lpstr>Cosmos-Medium</vt:lpstr>
      <vt:lpstr>Arial</vt:lpstr>
      <vt:lpstr>Office Theme</vt:lpstr>
      <vt:lpstr>CAREERS SERVICE</vt:lpstr>
      <vt:lpstr>PowerPoint Presentation</vt:lpstr>
      <vt:lpstr>PowerPoint Presentation</vt:lpstr>
      <vt:lpstr>Where to begin…</vt:lpstr>
      <vt:lpstr>www.brightnetwork.co.uk </vt:lpstr>
      <vt:lpstr>PowerPoint Presentation</vt:lpstr>
      <vt:lpstr>Values &amp; Priorities</vt:lpstr>
      <vt:lpstr>Do you see any challenge(s) in the world that you’d like to help solve? </vt:lpstr>
      <vt:lpstr>Strengths</vt:lpstr>
      <vt:lpstr>What skills are you developing?</vt:lpstr>
      <vt:lpstr>SWOT Analysis</vt:lpstr>
      <vt:lpstr>Personal Development Plan</vt:lpstr>
      <vt:lpstr>Using Support Around you and AI</vt:lpstr>
      <vt:lpstr>PowerPoint Presentation</vt:lpstr>
      <vt:lpstr>Make your Goals SMART</vt:lpstr>
      <vt:lpstr>PowerPoint Presentation</vt:lpstr>
      <vt:lpstr>Typical Thinking Traps</vt:lpstr>
      <vt:lpstr>PowerPoint Presentation</vt:lpstr>
      <vt:lpstr>Shirzad Chamine’s - 10 Saboteurs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Cox Melissa</dc:creator>
  <cp:lastModifiedBy>Emma Evans (Student Services)</cp:lastModifiedBy>
  <cp:revision>74</cp:revision>
  <cp:lastPrinted>2020-02-10T08:13:40Z</cp:lastPrinted>
  <dcterms:created xsi:type="dcterms:W3CDTF">2017-03-16T11:43:27Z</dcterms:created>
  <dcterms:modified xsi:type="dcterms:W3CDTF">2024-10-07T04:31:42Z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lidoAppVersion">
    <vt:lpwstr>1.3.1.2927</vt:lpwstr>
  </property>
</Properties>
</file>