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2"/>
  </p:notesMasterIdLst>
  <p:handoutMasterIdLst>
    <p:handoutMasterId r:id="rId43"/>
  </p:handoutMasterIdLst>
  <p:sldIdLst>
    <p:sldId id="363" r:id="rId3"/>
    <p:sldId id="331" r:id="rId4"/>
    <p:sldId id="366" r:id="rId5"/>
    <p:sldId id="404" r:id="rId6"/>
    <p:sldId id="405" r:id="rId7"/>
    <p:sldId id="368" r:id="rId8"/>
    <p:sldId id="414" r:id="rId9"/>
    <p:sldId id="371" r:id="rId10"/>
    <p:sldId id="415" r:id="rId11"/>
    <p:sldId id="407" r:id="rId12"/>
    <p:sldId id="408" r:id="rId13"/>
    <p:sldId id="409" r:id="rId14"/>
    <p:sldId id="506" r:id="rId15"/>
    <p:sldId id="508" r:id="rId16"/>
    <p:sldId id="485" r:id="rId17"/>
    <p:sldId id="518" r:id="rId18"/>
    <p:sldId id="519" r:id="rId19"/>
    <p:sldId id="393" r:id="rId20"/>
    <p:sldId id="520" r:id="rId21"/>
    <p:sldId id="394" r:id="rId22"/>
    <p:sldId id="395" r:id="rId23"/>
    <p:sldId id="379" r:id="rId24"/>
    <p:sldId id="397" r:id="rId25"/>
    <p:sldId id="398" r:id="rId26"/>
    <p:sldId id="396" r:id="rId27"/>
    <p:sldId id="399" r:id="rId28"/>
    <p:sldId id="400" r:id="rId29"/>
    <p:sldId id="383" r:id="rId30"/>
    <p:sldId id="401" r:id="rId31"/>
    <p:sldId id="402" r:id="rId32"/>
    <p:sldId id="406" r:id="rId33"/>
    <p:sldId id="388" r:id="rId34"/>
    <p:sldId id="419" r:id="rId35"/>
    <p:sldId id="420" r:id="rId36"/>
    <p:sldId id="522" r:id="rId37"/>
    <p:sldId id="390" r:id="rId38"/>
    <p:sldId id="521" r:id="rId39"/>
    <p:sldId id="477" r:id="rId40"/>
    <p:sldId id="370" r:id="rId41"/>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773" autoAdjust="0"/>
  </p:normalViewPr>
  <p:slideViewPr>
    <p:cSldViewPr>
      <p:cViewPr varScale="1">
        <p:scale>
          <a:sx n="74" d="100"/>
          <a:sy n="74" d="100"/>
        </p:scale>
        <p:origin x="898" y="283"/>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4BE7F5-AE40-4893-BA55-9D1E7AD73B69}" type="doc">
      <dgm:prSet loTypeId="urn:microsoft.com/office/officeart/2005/8/layout/matrix3" loCatId="matrix" qsTypeId="urn:microsoft.com/office/officeart/2005/8/quickstyle/simple1" qsCatId="simple" csTypeId="urn:microsoft.com/office/officeart/2005/8/colors/accent0_2" csCatId="mainScheme" phldr="1"/>
      <dgm:spPr/>
      <dgm:t>
        <a:bodyPr/>
        <a:lstStyle/>
        <a:p>
          <a:endParaRPr lang="en-US"/>
        </a:p>
      </dgm:t>
    </dgm:pt>
    <dgm:pt modelId="{3193D2AE-FA8D-4953-84A8-E5D386903BAB}">
      <dgm:prSet phldrT="[Text]" custT="1"/>
      <dgm:spPr/>
      <dgm:t>
        <a:bodyPr/>
        <a:lstStyle/>
        <a:p>
          <a:r>
            <a:rPr lang="en-US" sz="1600" b="1" dirty="0"/>
            <a:t>Ethnocentric staffing </a:t>
          </a:r>
        </a:p>
      </dgm:t>
    </dgm:pt>
    <dgm:pt modelId="{B64B6BE1-344C-4D87-B673-5C881508342C}" type="parTrans" cxnId="{CE88BF9B-407D-4EA7-A890-E5FBF6F42A8C}">
      <dgm:prSet/>
      <dgm:spPr/>
      <dgm:t>
        <a:bodyPr/>
        <a:lstStyle/>
        <a:p>
          <a:endParaRPr lang="en-US" sz="1600"/>
        </a:p>
      </dgm:t>
    </dgm:pt>
    <dgm:pt modelId="{0C4682D2-040A-422F-A325-52E666F0EDAD}" type="sibTrans" cxnId="{CE88BF9B-407D-4EA7-A890-E5FBF6F42A8C}">
      <dgm:prSet/>
      <dgm:spPr/>
      <dgm:t>
        <a:bodyPr/>
        <a:lstStyle/>
        <a:p>
          <a:endParaRPr lang="en-US" sz="1600"/>
        </a:p>
      </dgm:t>
    </dgm:pt>
    <dgm:pt modelId="{E554241F-A5C6-4063-981B-2E462803852F}">
      <dgm:prSet custT="1"/>
      <dgm:spPr/>
      <dgm:t>
        <a:bodyPr/>
        <a:lstStyle/>
        <a:p>
          <a:r>
            <a:rPr lang="en-US" sz="1600" b="1" dirty="0"/>
            <a:t>Polycentric staffing </a:t>
          </a:r>
        </a:p>
      </dgm:t>
    </dgm:pt>
    <dgm:pt modelId="{FA9557E8-7371-485D-8D65-F9EE29E4075A}" type="parTrans" cxnId="{256001E1-2C7E-424A-8130-E0E159DE9696}">
      <dgm:prSet/>
      <dgm:spPr/>
      <dgm:t>
        <a:bodyPr/>
        <a:lstStyle/>
        <a:p>
          <a:endParaRPr lang="en-US" sz="1600"/>
        </a:p>
      </dgm:t>
    </dgm:pt>
    <dgm:pt modelId="{72BB7507-614A-49B3-B019-2E048890EF3A}" type="sibTrans" cxnId="{256001E1-2C7E-424A-8130-E0E159DE9696}">
      <dgm:prSet/>
      <dgm:spPr/>
      <dgm:t>
        <a:bodyPr/>
        <a:lstStyle/>
        <a:p>
          <a:endParaRPr lang="en-US" sz="1600"/>
        </a:p>
      </dgm:t>
    </dgm:pt>
    <dgm:pt modelId="{4059E4F2-6258-422B-B1B9-20056893A460}">
      <dgm:prSet phldrT="[Text]" phldr="1"/>
      <dgm:spPr/>
      <dgm:t>
        <a:bodyPr/>
        <a:lstStyle/>
        <a:p>
          <a:endParaRPr lang="en-US" sz="1600"/>
        </a:p>
      </dgm:t>
    </dgm:pt>
    <dgm:pt modelId="{6AA4C002-6791-438D-B6A7-574B1B628DFE}" type="parTrans" cxnId="{25B3D66E-8DD8-48B1-BEE2-7A88D5130649}">
      <dgm:prSet/>
      <dgm:spPr/>
      <dgm:t>
        <a:bodyPr/>
        <a:lstStyle/>
        <a:p>
          <a:endParaRPr lang="en-US" sz="1600"/>
        </a:p>
      </dgm:t>
    </dgm:pt>
    <dgm:pt modelId="{3806E257-F277-4EA4-B589-66F1285A3A2D}" type="sibTrans" cxnId="{25B3D66E-8DD8-48B1-BEE2-7A88D5130649}">
      <dgm:prSet/>
      <dgm:spPr/>
      <dgm:t>
        <a:bodyPr/>
        <a:lstStyle/>
        <a:p>
          <a:endParaRPr lang="en-US" sz="1600"/>
        </a:p>
      </dgm:t>
    </dgm:pt>
    <dgm:pt modelId="{23789FE1-D3AE-4ED5-98E1-8EBE56116297}">
      <dgm:prSet phldrT="[Text]" phldr="1"/>
      <dgm:spPr/>
      <dgm:t>
        <a:bodyPr/>
        <a:lstStyle/>
        <a:p>
          <a:endParaRPr lang="en-US" sz="1600"/>
        </a:p>
      </dgm:t>
    </dgm:pt>
    <dgm:pt modelId="{E5EB4FB1-47D0-4754-BC0E-5657B1FAAA0E}" type="parTrans" cxnId="{586E4121-CE98-4877-B30E-AABAB3D120E7}">
      <dgm:prSet/>
      <dgm:spPr/>
      <dgm:t>
        <a:bodyPr/>
        <a:lstStyle/>
        <a:p>
          <a:endParaRPr lang="en-US" sz="1600"/>
        </a:p>
      </dgm:t>
    </dgm:pt>
    <dgm:pt modelId="{62589A90-7FA3-4171-8464-B33CAAB3379E}" type="sibTrans" cxnId="{586E4121-CE98-4877-B30E-AABAB3D120E7}">
      <dgm:prSet/>
      <dgm:spPr/>
      <dgm:t>
        <a:bodyPr/>
        <a:lstStyle/>
        <a:p>
          <a:endParaRPr lang="en-US" sz="1600"/>
        </a:p>
      </dgm:t>
    </dgm:pt>
    <dgm:pt modelId="{357DEC7B-96E2-4825-A2AE-AC954DB15FE8}">
      <dgm:prSet custT="1"/>
      <dgm:spPr/>
      <dgm:t>
        <a:bodyPr/>
        <a:lstStyle/>
        <a:p>
          <a:r>
            <a:rPr lang="en-US" sz="1600" b="1" dirty="0"/>
            <a:t>Geocentric staffing </a:t>
          </a:r>
        </a:p>
      </dgm:t>
    </dgm:pt>
    <dgm:pt modelId="{89D43B05-41F9-4ADF-BF3F-643DAA3F2D5D}" type="parTrans" cxnId="{814AAF78-4029-4C02-88A7-D7B82E3F1DFB}">
      <dgm:prSet/>
      <dgm:spPr/>
      <dgm:t>
        <a:bodyPr/>
        <a:lstStyle/>
        <a:p>
          <a:endParaRPr lang="en-US" sz="1600"/>
        </a:p>
      </dgm:t>
    </dgm:pt>
    <dgm:pt modelId="{476F08CD-6E14-4F8A-AE9D-1D474CE7686B}" type="sibTrans" cxnId="{814AAF78-4029-4C02-88A7-D7B82E3F1DFB}">
      <dgm:prSet/>
      <dgm:spPr/>
      <dgm:t>
        <a:bodyPr/>
        <a:lstStyle/>
        <a:p>
          <a:endParaRPr lang="en-US" sz="1600"/>
        </a:p>
      </dgm:t>
    </dgm:pt>
    <dgm:pt modelId="{3940C9A7-9CEA-4317-B55B-D070803D981A}">
      <dgm:prSet custT="1"/>
      <dgm:spPr/>
      <dgm:t>
        <a:bodyPr/>
        <a:lstStyle/>
        <a:p>
          <a:r>
            <a:rPr lang="en-US" sz="1600" b="1" dirty="0"/>
            <a:t>Regiocentric staffing </a:t>
          </a:r>
        </a:p>
      </dgm:t>
    </dgm:pt>
    <dgm:pt modelId="{661FDD9D-4DFA-4850-90B3-35D8C84BD804}" type="parTrans" cxnId="{F071E4D4-1285-4BEE-AF56-CFB9B6E25357}">
      <dgm:prSet/>
      <dgm:spPr/>
      <dgm:t>
        <a:bodyPr/>
        <a:lstStyle/>
        <a:p>
          <a:endParaRPr lang="en-US" sz="1600"/>
        </a:p>
      </dgm:t>
    </dgm:pt>
    <dgm:pt modelId="{D9EAF7C4-793B-4A5C-8D7E-73A96549BF23}" type="sibTrans" cxnId="{F071E4D4-1285-4BEE-AF56-CFB9B6E25357}">
      <dgm:prSet/>
      <dgm:spPr/>
      <dgm:t>
        <a:bodyPr/>
        <a:lstStyle/>
        <a:p>
          <a:endParaRPr lang="en-US" sz="1600"/>
        </a:p>
      </dgm:t>
    </dgm:pt>
    <dgm:pt modelId="{7E6FF8B5-2C1D-48E6-B6E2-969B6D5359D7}" type="pres">
      <dgm:prSet presAssocID="{744BE7F5-AE40-4893-BA55-9D1E7AD73B69}" presName="matrix" presStyleCnt="0">
        <dgm:presLayoutVars>
          <dgm:chMax val="1"/>
          <dgm:dir/>
          <dgm:resizeHandles val="exact"/>
        </dgm:presLayoutVars>
      </dgm:prSet>
      <dgm:spPr/>
    </dgm:pt>
    <dgm:pt modelId="{37981CED-30BE-434F-A7A1-1A2904A7E95F}" type="pres">
      <dgm:prSet presAssocID="{744BE7F5-AE40-4893-BA55-9D1E7AD73B69}" presName="diamond" presStyleLbl="bgShp" presStyleIdx="0" presStyleCnt="1"/>
      <dgm:spPr/>
    </dgm:pt>
    <dgm:pt modelId="{55C84F74-3D23-4D8E-A176-7324EFF5BDA6}" type="pres">
      <dgm:prSet presAssocID="{744BE7F5-AE40-4893-BA55-9D1E7AD73B69}" presName="quad1" presStyleLbl="node1" presStyleIdx="0" presStyleCnt="4">
        <dgm:presLayoutVars>
          <dgm:chMax val="0"/>
          <dgm:chPref val="0"/>
          <dgm:bulletEnabled val="1"/>
        </dgm:presLayoutVars>
      </dgm:prSet>
      <dgm:spPr/>
    </dgm:pt>
    <dgm:pt modelId="{2FB204EC-594B-4949-AF1C-259FA7375AD8}" type="pres">
      <dgm:prSet presAssocID="{744BE7F5-AE40-4893-BA55-9D1E7AD73B69}" presName="quad2" presStyleLbl="node1" presStyleIdx="1" presStyleCnt="4">
        <dgm:presLayoutVars>
          <dgm:chMax val="0"/>
          <dgm:chPref val="0"/>
          <dgm:bulletEnabled val="1"/>
        </dgm:presLayoutVars>
      </dgm:prSet>
      <dgm:spPr/>
    </dgm:pt>
    <dgm:pt modelId="{D448E7D4-58A5-40B8-827E-D608B5D20CE1}" type="pres">
      <dgm:prSet presAssocID="{744BE7F5-AE40-4893-BA55-9D1E7AD73B69}" presName="quad3" presStyleLbl="node1" presStyleIdx="2" presStyleCnt="4">
        <dgm:presLayoutVars>
          <dgm:chMax val="0"/>
          <dgm:chPref val="0"/>
          <dgm:bulletEnabled val="1"/>
        </dgm:presLayoutVars>
      </dgm:prSet>
      <dgm:spPr/>
    </dgm:pt>
    <dgm:pt modelId="{DA87C521-B5B7-4F2B-BC03-EC4A85AA0E5E}" type="pres">
      <dgm:prSet presAssocID="{744BE7F5-AE40-4893-BA55-9D1E7AD73B69}" presName="quad4" presStyleLbl="node1" presStyleIdx="3" presStyleCnt="4">
        <dgm:presLayoutVars>
          <dgm:chMax val="0"/>
          <dgm:chPref val="0"/>
          <dgm:bulletEnabled val="1"/>
        </dgm:presLayoutVars>
      </dgm:prSet>
      <dgm:spPr/>
    </dgm:pt>
  </dgm:ptLst>
  <dgm:cxnLst>
    <dgm:cxn modelId="{586E4121-CE98-4877-B30E-AABAB3D120E7}" srcId="{744BE7F5-AE40-4893-BA55-9D1E7AD73B69}" destId="{23789FE1-D3AE-4ED5-98E1-8EBE56116297}" srcOrd="5" destOrd="0" parTransId="{E5EB4FB1-47D0-4754-BC0E-5657B1FAAA0E}" sibTransId="{62589A90-7FA3-4171-8464-B33CAAB3379E}"/>
    <dgm:cxn modelId="{071DA867-4943-46E9-9A2D-55872AAF622A}" type="presOf" srcId="{3940C9A7-9CEA-4317-B55B-D070803D981A}" destId="{D448E7D4-58A5-40B8-827E-D608B5D20CE1}" srcOrd="0" destOrd="0" presId="urn:microsoft.com/office/officeart/2005/8/layout/matrix3"/>
    <dgm:cxn modelId="{25B3D66E-8DD8-48B1-BEE2-7A88D5130649}" srcId="{744BE7F5-AE40-4893-BA55-9D1E7AD73B69}" destId="{4059E4F2-6258-422B-B1B9-20056893A460}" srcOrd="4" destOrd="0" parTransId="{6AA4C002-6791-438D-B6A7-574B1B628DFE}" sibTransId="{3806E257-F277-4EA4-B589-66F1285A3A2D}"/>
    <dgm:cxn modelId="{814AAF78-4029-4C02-88A7-D7B82E3F1DFB}" srcId="{744BE7F5-AE40-4893-BA55-9D1E7AD73B69}" destId="{357DEC7B-96E2-4825-A2AE-AC954DB15FE8}" srcOrd="3" destOrd="0" parTransId="{89D43B05-41F9-4ADF-BF3F-643DAA3F2D5D}" sibTransId="{476F08CD-6E14-4F8A-AE9D-1D474CE7686B}"/>
    <dgm:cxn modelId="{263F4D83-4909-44E9-B20A-FACF213461AF}" type="presOf" srcId="{E554241F-A5C6-4063-981B-2E462803852F}" destId="{2FB204EC-594B-4949-AF1C-259FA7375AD8}" srcOrd="0" destOrd="0" presId="urn:microsoft.com/office/officeart/2005/8/layout/matrix3"/>
    <dgm:cxn modelId="{CE88BF9B-407D-4EA7-A890-E5FBF6F42A8C}" srcId="{744BE7F5-AE40-4893-BA55-9D1E7AD73B69}" destId="{3193D2AE-FA8D-4953-84A8-E5D386903BAB}" srcOrd="0" destOrd="0" parTransId="{B64B6BE1-344C-4D87-B673-5C881508342C}" sibTransId="{0C4682D2-040A-422F-A325-52E666F0EDAD}"/>
    <dgm:cxn modelId="{C7125AA7-8E95-4F97-9591-00FCC1C38983}" type="presOf" srcId="{357DEC7B-96E2-4825-A2AE-AC954DB15FE8}" destId="{DA87C521-B5B7-4F2B-BC03-EC4A85AA0E5E}" srcOrd="0" destOrd="0" presId="urn:microsoft.com/office/officeart/2005/8/layout/matrix3"/>
    <dgm:cxn modelId="{B26DE2AC-2B3B-4E73-BD95-CCFBF4CE2AC7}" type="presOf" srcId="{744BE7F5-AE40-4893-BA55-9D1E7AD73B69}" destId="{7E6FF8B5-2C1D-48E6-B6E2-969B6D5359D7}" srcOrd="0" destOrd="0" presId="urn:microsoft.com/office/officeart/2005/8/layout/matrix3"/>
    <dgm:cxn modelId="{F071E4D4-1285-4BEE-AF56-CFB9B6E25357}" srcId="{744BE7F5-AE40-4893-BA55-9D1E7AD73B69}" destId="{3940C9A7-9CEA-4317-B55B-D070803D981A}" srcOrd="2" destOrd="0" parTransId="{661FDD9D-4DFA-4850-90B3-35D8C84BD804}" sibTransId="{D9EAF7C4-793B-4A5C-8D7E-73A96549BF23}"/>
    <dgm:cxn modelId="{256001E1-2C7E-424A-8130-E0E159DE9696}" srcId="{744BE7F5-AE40-4893-BA55-9D1E7AD73B69}" destId="{E554241F-A5C6-4063-981B-2E462803852F}" srcOrd="1" destOrd="0" parTransId="{FA9557E8-7371-485D-8D65-F9EE29E4075A}" sibTransId="{72BB7507-614A-49B3-B019-2E048890EF3A}"/>
    <dgm:cxn modelId="{6A705EF1-FF0C-42AF-9BCA-A34D35C5E69B}" type="presOf" srcId="{3193D2AE-FA8D-4953-84A8-E5D386903BAB}" destId="{55C84F74-3D23-4D8E-A176-7324EFF5BDA6}" srcOrd="0" destOrd="0" presId="urn:microsoft.com/office/officeart/2005/8/layout/matrix3"/>
    <dgm:cxn modelId="{691C06BA-38DD-48CE-A194-E974AF1E0D38}" type="presParOf" srcId="{7E6FF8B5-2C1D-48E6-B6E2-969B6D5359D7}" destId="{37981CED-30BE-434F-A7A1-1A2904A7E95F}" srcOrd="0" destOrd="0" presId="urn:microsoft.com/office/officeart/2005/8/layout/matrix3"/>
    <dgm:cxn modelId="{681EFC57-3318-4BB2-9D22-E9B78759BF7B}" type="presParOf" srcId="{7E6FF8B5-2C1D-48E6-B6E2-969B6D5359D7}" destId="{55C84F74-3D23-4D8E-A176-7324EFF5BDA6}" srcOrd="1" destOrd="0" presId="urn:microsoft.com/office/officeart/2005/8/layout/matrix3"/>
    <dgm:cxn modelId="{4B373EA3-BBBE-4DF9-85A4-1B1A2AD89995}" type="presParOf" srcId="{7E6FF8B5-2C1D-48E6-B6E2-969B6D5359D7}" destId="{2FB204EC-594B-4949-AF1C-259FA7375AD8}" srcOrd="2" destOrd="0" presId="urn:microsoft.com/office/officeart/2005/8/layout/matrix3"/>
    <dgm:cxn modelId="{A223FF3D-E98D-4688-851B-8E8F0B3E8E9E}" type="presParOf" srcId="{7E6FF8B5-2C1D-48E6-B6E2-969B6D5359D7}" destId="{D448E7D4-58A5-40B8-827E-D608B5D20CE1}" srcOrd="3" destOrd="0" presId="urn:microsoft.com/office/officeart/2005/8/layout/matrix3"/>
    <dgm:cxn modelId="{651BBC19-0C6C-4B64-9F7C-E05C72869323}" type="presParOf" srcId="{7E6FF8B5-2C1D-48E6-B6E2-969B6D5359D7}" destId="{DA87C521-B5B7-4F2B-BC03-EC4A85AA0E5E}"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81CED-30BE-434F-A7A1-1A2904A7E95F}">
      <dsp:nvSpPr>
        <dsp:cNvPr id="0" name=""/>
        <dsp:cNvSpPr/>
      </dsp:nvSpPr>
      <dsp:spPr>
        <a:xfrm>
          <a:off x="1016000" y="0"/>
          <a:ext cx="4064000" cy="4064000"/>
        </a:xfrm>
        <a:prstGeom prst="diamond">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C84F74-3D23-4D8E-A176-7324EFF5BDA6}">
      <dsp:nvSpPr>
        <dsp:cNvPr id="0" name=""/>
        <dsp:cNvSpPr/>
      </dsp:nvSpPr>
      <dsp:spPr>
        <a:xfrm>
          <a:off x="1402080" y="386080"/>
          <a:ext cx="1584960" cy="15849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t>Ethnocentric staffing </a:t>
          </a:r>
        </a:p>
      </dsp:txBody>
      <dsp:txXfrm>
        <a:off x="1479451" y="463451"/>
        <a:ext cx="1430218" cy="1430218"/>
      </dsp:txXfrm>
    </dsp:sp>
    <dsp:sp modelId="{2FB204EC-594B-4949-AF1C-259FA7375AD8}">
      <dsp:nvSpPr>
        <dsp:cNvPr id="0" name=""/>
        <dsp:cNvSpPr/>
      </dsp:nvSpPr>
      <dsp:spPr>
        <a:xfrm>
          <a:off x="3108960" y="386080"/>
          <a:ext cx="1584960" cy="15849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t>Polycentric staffing </a:t>
          </a:r>
        </a:p>
      </dsp:txBody>
      <dsp:txXfrm>
        <a:off x="3186331" y="463451"/>
        <a:ext cx="1430218" cy="1430218"/>
      </dsp:txXfrm>
    </dsp:sp>
    <dsp:sp modelId="{D448E7D4-58A5-40B8-827E-D608B5D20CE1}">
      <dsp:nvSpPr>
        <dsp:cNvPr id="0" name=""/>
        <dsp:cNvSpPr/>
      </dsp:nvSpPr>
      <dsp:spPr>
        <a:xfrm>
          <a:off x="1402080" y="2092960"/>
          <a:ext cx="1584960" cy="15849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t>Regiocentric staffing </a:t>
          </a:r>
        </a:p>
      </dsp:txBody>
      <dsp:txXfrm>
        <a:off x="1479451" y="2170331"/>
        <a:ext cx="1430218" cy="1430218"/>
      </dsp:txXfrm>
    </dsp:sp>
    <dsp:sp modelId="{DA87C521-B5B7-4F2B-BC03-EC4A85AA0E5E}">
      <dsp:nvSpPr>
        <dsp:cNvPr id="0" name=""/>
        <dsp:cNvSpPr/>
      </dsp:nvSpPr>
      <dsp:spPr>
        <a:xfrm>
          <a:off x="3108960" y="2092960"/>
          <a:ext cx="1584960" cy="1584960"/>
        </a:xfrm>
        <a:prstGeom prst="roundRect">
          <a:avLst/>
        </a:prstGeom>
        <a:solidFill>
          <a:schemeClr val="lt1">
            <a:hueOff val="0"/>
            <a:satOff val="0"/>
            <a:lumOff val="0"/>
            <a:alphaOff val="0"/>
          </a:schemeClr>
        </a:solidFill>
        <a:ln w="2540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dirty="0"/>
            <a:t>Geocentric staffing </a:t>
          </a:r>
        </a:p>
      </dsp:txBody>
      <dsp:txXfrm>
        <a:off x="3186331" y="2170331"/>
        <a:ext cx="1430218" cy="143021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What is culture?  Culture refers to the learned norms based on values, attitudes, and beliefs of a group of people. Culture can be based on nationality, ethnicity, gender, religion, work organization, profession, age, political party membership, income level, and so on.  International business activities incorporate people from all different groups and backgrounds, thus, every business function is subject to cultural differences.</a:t>
            </a:r>
          </a:p>
          <a:p>
            <a:r>
              <a:rPr lang="en-GB" altLang="en-US" dirty="0"/>
              <a:t>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27110822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386467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7008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Most people recognize that cross-country differences exist, but they don’t always agree on exactly what they are.  It can be beneficial to foster cultural diversity in some cases.  Bringing together people of diverse backgrounds and experience can give companies a deeper knowledge about products and services and ways in which to produce and deliver them.</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96818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 order to increase their chance for success, managers need to develop their awareness of and sensitivity to other cultures.  They can do this by educating themselves.  Gathering some basic research on another culture can be instructive.  In addition, managers should consider the information they gather to determine if it perpetuates unwarranted stereotypes, covers only limited facets of a country and its culture, or relies on outdated data.  Managers should also observe the behaviour of those people who have garnered the kind of respect and confidence they themselves will need.</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6828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We often use the idea of a nation when we talk about culture.  In general, within national borders, people largely share such essential attributes as values, language, and race.  There is a feeling of “we” that casts foreigners as “they.”  Rites and symbols—flags, parades, rallies—and the preservation of national sites, documents, monuments, and museums promote a common perception of history and perpetuates national identity.</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284029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3812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769587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81647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500"/>
              </a:spcBef>
              <a:spcAft>
                <a:spcPts val="0"/>
              </a:spcAft>
              <a:buClrTx/>
              <a:buSzTx/>
              <a:buFont typeface="Wingdings" panose="05000000000000000000" pitchFamily="2" charset="2"/>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B164FB-C17E-44B0-8405-045844A6C61F}"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13457945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500"/>
              </a:spcBef>
              <a:spcAft>
                <a:spcPts val="0"/>
              </a:spcAft>
              <a:buClrTx/>
              <a:buSzTx/>
              <a:buFont typeface="Wingdings" panose="05000000000000000000" pitchFamily="2" charset="2"/>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81B164FB-C17E-44B0-8405-045844A6C61F}"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554493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Language acts both as a diffuser of culture and as a stabilizer.  On one hand, a common language unifies a culture.  However, when people from different areas speak the same language, culture spreads more easily.  So, there’s greater cultural homogeneity among all English-speaking countries and among all Spanish-speaking countries than there is between English-speaking countries and Spanish-speaking countries. </a:t>
            </a:r>
          </a:p>
          <a:p>
            <a:r>
              <a:rPr lang="en-GB" altLang="en-US" dirty="0"/>
              <a:t>When nations share a language, business is easier because there’s no need for time consuming and expensive translations. </a:t>
            </a:r>
          </a:p>
          <a:p>
            <a:r>
              <a:rPr lang="en-GB" altLang="en-US" dirty="0"/>
              <a:t>Often, people studying languages choose the ones that are most useful in interacting with other countries.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8211275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315062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Religion also acts as a cultural stabilizer.  Dominant religions can have a profound influence in shaping cultural values and </a:t>
            </a:r>
            <a:r>
              <a:rPr lang="en-GB" altLang="en-US" dirty="0" err="1"/>
              <a:t>behavior</a:t>
            </a:r>
            <a:r>
              <a:rPr lang="en-GB" altLang="en-US" dirty="0"/>
              <a:t>.  </a:t>
            </a:r>
          </a:p>
          <a:p>
            <a:r>
              <a:rPr lang="en-GB" altLang="en-US" dirty="0"/>
              <a:t>Many religions even impact specific beliefs that may affect business, such as inhibiting the sale of certain products or the performance of work at certain times.  McDonald’s, for example, recognizes the Hindu and Muslim influences in India and chooses not to sell beef or pork  in the country.  Similarly, El Al, the Israeli national airline, does not fly on Saturday, the Jewish Sabbath.</a:t>
            </a:r>
          </a:p>
          <a:p>
            <a:r>
              <a:rPr lang="en-GB" altLang="en-US" dirty="0"/>
              <a:t>When rival religions or factions fight  for political control in a country, business is often negatively affected.  You might think of  property damage, broken supply chains, or breaches in connections with customers as examples.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5528621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352819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50885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48339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How people approach risk also varies from country to country.  Four types of risks are important: uncertainty avoidance, trust, future orientation, and fatalism.  </a:t>
            </a:r>
          </a:p>
          <a:p>
            <a:r>
              <a:rPr lang="en-GB" altLang="en-US" dirty="0"/>
              <a:t>In cultures where there is high uncertainty avoidance employees prefer following set rules even if breaking them may be in the company’s best interest.  Similarly, many consumers are not prepared to risk being early adopters of products.</a:t>
            </a:r>
          </a:p>
          <a:p>
            <a:r>
              <a:rPr lang="en-GB" altLang="en-US" dirty="0"/>
              <a:t>In cultures where trust is high, the cost of doing business tends to be lower because managers don’t spend much time fussing over every possible contingency and monitoring every action for compliance with certain business principles.</a:t>
            </a:r>
          </a:p>
          <a:p>
            <a:r>
              <a:rPr lang="en-GB" altLang="en-US" dirty="0"/>
              <a:t>Business decisions can also be influenced by a culture’s attitude toward the future and whether it’s worthwhile to delay gratification in order to invest for the future.</a:t>
            </a:r>
          </a:p>
          <a:p>
            <a:r>
              <a:rPr lang="en-GB" altLang="en-US" dirty="0"/>
              <a:t>Finally, if people believe strongly in self-determination, they may be willing to work hard to achieve goals and take responsibility for performance.  But if they’re fatalistic and believe every event in life is inevitable, they’re less likely to accept the basic cause-and-effect relationship between work and reward.</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902036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How information is perceived, obtained, and processed differs from country to country.  </a:t>
            </a:r>
          </a:p>
          <a:p>
            <a:r>
              <a:rPr lang="en-GB" altLang="en-US" dirty="0"/>
              <a:t>In low context cultures people generally regard only first-hand information that bears directly on the subject at hand as being relevant.  Managers typically spend little time on small talk and tend to get to the point.  In contrast, in high-context cultures people see seemingly peripheral information as pertinent and infer meanings from things said either indirectly or casually.</a:t>
            </a:r>
          </a:p>
          <a:p>
            <a:r>
              <a:rPr lang="en-GB" altLang="en-US" dirty="0"/>
              <a:t>In monochronic cultures people prefer to work sequentially.  So, for example, a transaction with one customer is completed before dealing with another.   But in a polychronic culture, people often feel more comfortable working simultaneously on a variety of tasks, such as dealing immediately with multiple customers who need service.</a:t>
            </a:r>
          </a:p>
          <a:p>
            <a:r>
              <a:rPr lang="en-GB" altLang="en-US" dirty="0"/>
              <a:t>Cultures that prefer to establish overall principles before tackling smaller details take an approach called idealism, while those that focus more on details than on abstract principles take a pragmatic approach.</a:t>
            </a:r>
          </a:p>
          <a:p>
            <a:r>
              <a:rPr lang="en-GB" altLang="en-US" dirty="0"/>
              <a:t>Keep in mind that an individual’s approach to information processing can affect business in a number of ways.  In a culture of pragmatists like the United States, for example, labour negotiations tend to focus on well-defined issues—say, hourly pay increases for a specific bargaining unit.   However, in an idealist culture like that of Argentina, labour disputes tend to blur the focus on specific demands as workers tend to rely first on mass action—such as general strikes or political activities—to publicize basic principles.</a:t>
            </a:r>
          </a:p>
          <a:p>
            <a:endParaRPr lang="en-GB" alt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911826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Communication across cultures can be problematic when communications are not translated with the same meaning as intended.  This problem can occur with not only with spoken and written language and but also with silent language.  </a:t>
            </a:r>
          </a:p>
          <a:p>
            <a:pPr eaLnBrk="1" hangingPunct="1"/>
            <a:r>
              <a:rPr lang="en-US" altLang="en-US" dirty="0"/>
              <a:t>Even a slight misuse of words or phrases can have a significant impact on the meaning of a message.   Moreover, it</a:t>
            </a:r>
            <a:r>
              <a:rPr lang="ja-JP" altLang="en-US" dirty="0"/>
              <a:t>’</a:t>
            </a:r>
            <a:r>
              <a:rPr lang="en-US" altLang="ja-JP" dirty="0"/>
              <a:t>s important to recognize that even when two countries share a language problems can exist.  For example, some 4,000 words have different meanings in British and American English.</a:t>
            </a:r>
          </a:p>
          <a:p>
            <a:pPr eaLnBrk="1" hangingPunct="1"/>
            <a:r>
              <a:rPr lang="en-US" altLang="en-US" dirty="0">
                <a:latin typeface="Palatino-Roman" charset="0"/>
              </a:rPr>
              <a:t>Silent language refers to a host of nonverbal cues.  </a:t>
            </a:r>
            <a:r>
              <a:rPr lang="en-US" altLang="en-US" dirty="0">
                <a:latin typeface="Palatino-Italic" charset="0"/>
              </a:rPr>
              <a:t>How these physical cues or </a:t>
            </a:r>
            <a:r>
              <a:rPr lang="ja-JP" altLang="en-US" dirty="0">
                <a:latin typeface="Palatino-Italic" charset="0"/>
              </a:rPr>
              <a:t>“</a:t>
            </a:r>
            <a:r>
              <a:rPr lang="en-US" altLang="ja-JP" dirty="0">
                <a:latin typeface="Palatino-Italic" charset="0"/>
              </a:rPr>
              <a:t>body language</a:t>
            </a:r>
            <a:r>
              <a:rPr lang="ja-JP" altLang="en-US" dirty="0">
                <a:latin typeface="Palatino-Italic" charset="0"/>
              </a:rPr>
              <a:t>”</a:t>
            </a:r>
            <a:r>
              <a:rPr lang="en-US" altLang="ja-JP" dirty="0">
                <a:latin typeface="Palatino-Italic" charset="0"/>
              </a:rPr>
              <a:t> are perceived and interpreted varies between cultures.  Many</a:t>
            </a:r>
            <a:r>
              <a:rPr lang="en-US" altLang="ja-JP" dirty="0">
                <a:latin typeface="Palatino-Roman" charset="0"/>
              </a:rPr>
              <a:t> Western countries, for instance, associate black with death ,while white has the same connotation in some parts of Asia.  Similar differences exist with perceptions of time and punctuality.  In the United States, people usually arrive early for business appointments, a few minutes late for dinner at someone</a:t>
            </a:r>
            <a:r>
              <a:rPr lang="ja-JP" altLang="en-US" dirty="0">
                <a:latin typeface="Palatino-Roman" charset="0"/>
              </a:rPr>
              <a:t>’</a:t>
            </a:r>
            <a:r>
              <a:rPr lang="en-US" altLang="ja-JP" dirty="0">
                <a:latin typeface="Palatino-Roman" charset="0"/>
              </a:rPr>
              <a:t>s home, and a bit later still for large social gatherings.  In other countries though, the concept of punctuality in any or all of these situations may be different.</a:t>
            </a:r>
          </a:p>
          <a:p>
            <a:pPr eaLnBrk="1" hangingPunct="1"/>
            <a:r>
              <a:rPr lang="en-US" altLang="en-US" dirty="0">
                <a:latin typeface="Palatino-Roman" charset="0"/>
              </a:rPr>
              <a:t>The appropriate distance people maintain during conversations and prestige also differs between countries. For Americans, the customary distance for a business discussion is 5 to 8 feet; for personal business, it</a:t>
            </a:r>
            <a:r>
              <a:rPr lang="ja-JP" altLang="en-US" dirty="0">
                <a:latin typeface="Palatino-Roman" charset="0"/>
              </a:rPr>
              <a:t>’</a:t>
            </a:r>
            <a:r>
              <a:rPr lang="en-US" altLang="ja-JP" dirty="0">
                <a:latin typeface="Palatino-Roman" charset="0"/>
              </a:rPr>
              <a:t>s 18 inches to 3 feet.  The much smaller distances common in Latin America can make many Americans quite uncomfortable. Likewise, a U.S. manager who places great faith in objects as cues to prestige may underestimate the status of foreign counterparts who don</a:t>
            </a:r>
            <a:r>
              <a:rPr lang="ja-JP" altLang="en-US" dirty="0">
                <a:latin typeface="Palatino-Roman" charset="0"/>
              </a:rPr>
              <a:t>’</a:t>
            </a:r>
            <a:r>
              <a:rPr lang="en-US" altLang="ja-JP" dirty="0">
                <a:latin typeface="Palatino-Roman" charset="0"/>
              </a:rPr>
              <a:t>t value large, plush offices on high floors. A foreigner may underestimate U.S. counterparts who perform their own services, such as opening their own doors, fetching their own coffee, and answering unscreened phone calls.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329411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446789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03113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So, are managers required to change their customary practices to match those of the host culture?  The answer is not always clear.  In general, host cultures don’t expect that foreign managers will totally conform with their norms and values, but it is important that they understand and respect the local culture. </a:t>
            </a:r>
          </a:p>
          <a:p>
            <a:r>
              <a:rPr lang="en-GB" altLang="en-US" dirty="0"/>
              <a:t>Managers need to consider how they will be received by the host country, and make adjustments accordingly.  In many cases, host countries are willing to view foreigners differently.  Managers should also be aware that closely clustered countries may not be as alike as they seem, and so adjustments may be necessary in some cases.  Women’s roles and </a:t>
            </a:r>
            <a:r>
              <a:rPr lang="en-GB" altLang="en-US" dirty="0" err="1"/>
              <a:t>behavior</a:t>
            </a:r>
            <a:r>
              <a:rPr lang="en-GB" altLang="en-US" dirty="0"/>
              <a:t>, for example, differ substantially from one Arab country to another even though Arab countries overall are similar culturally.</a:t>
            </a:r>
          </a:p>
          <a:p>
            <a:r>
              <a:rPr lang="en-GB" altLang="en-US" dirty="0"/>
              <a:t>Sometimes, managers going abroad experience culture shock—the frustration that results from having to absorb a vast array of new cultural cues and expectations, and then reverse culture shock when they return home.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6889786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Companies and managers doing business abroad will typically take one of three basic approaches when dealing with foreigners.  Those that take a polycentric approach believe that business units abroad should act like local companies.  In contrast, those that take an ethnocentric orientation believe that the home culture is superior to the local culture, and therefore national differences can be overlooked.  Finally, those that integrate both home and host practices have a geocentric orientation.  </a:t>
            </a:r>
          </a:p>
          <a:p>
            <a:r>
              <a:rPr lang="en-GB" altLang="en-US" dirty="0"/>
              <a:t>Managers should recognize that excessive polycentrism or ethnocentrism can be dangerous.  A geocentric approach is often the safest.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982533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240759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Capturing brief descriptions of moments which for learners are memorable</a:t>
            </a:r>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32</a:t>
            </a:fld>
            <a:endParaRPr lang="en-GB" altLang="en-US"/>
          </a:p>
        </p:txBody>
      </p:sp>
    </p:spTree>
    <p:extLst>
      <p:ext uri="{BB962C8B-B14F-4D97-AF65-F5344CB8AC3E}">
        <p14:creationId xmlns:p14="http://schemas.microsoft.com/office/powerpoint/2010/main" val="25414369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Capturing brief descriptions of moments which for learners are memorable</a:t>
            </a:r>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33</a:t>
            </a:fld>
            <a:endParaRPr lang="en-GB" altLang="en-US"/>
          </a:p>
        </p:txBody>
      </p:sp>
    </p:spTree>
    <p:extLst>
      <p:ext uri="{BB962C8B-B14F-4D97-AF65-F5344CB8AC3E}">
        <p14:creationId xmlns:p14="http://schemas.microsoft.com/office/powerpoint/2010/main" val="24099129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Capturing brief descriptions of moments which for learners are memorable</a:t>
            </a:r>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34</a:t>
            </a:fld>
            <a:endParaRPr lang="en-GB" altLang="en-US"/>
          </a:p>
        </p:txBody>
      </p:sp>
    </p:spTree>
    <p:extLst>
      <p:ext uri="{BB962C8B-B14F-4D97-AF65-F5344CB8AC3E}">
        <p14:creationId xmlns:p14="http://schemas.microsoft.com/office/powerpoint/2010/main" val="183074342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Capturing brief descriptions of moments which for learners are memorable</a:t>
            </a:r>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35</a:t>
            </a:fld>
            <a:endParaRPr lang="en-GB" altLang="en-US"/>
          </a:p>
        </p:txBody>
      </p:sp>
    </p:spTree>
    <p:extLst>
      <p:ext uri="{BB962C8B-B14F-4D97-AF65-F5344CB8AC3E}">
        <p14:creationId xmlns:p14="http://schemas.microsoft.com/office/powerpoint/2010/main" val="26984967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Capturing brief descriptions of moments which for learners are memorable</a:t>
            </a:r>
          </a:p>
        </p:txBody>
      </p:sp>
      <p:sp>
        <p:nvSpPr>
          <p:cNvPr id="4" name="Slide Number Placeholder 3"/>
          <p:cNvSpPr>
            <a:spLocks noGrp="1"/>
          </p:cNvSpPr>
          <p:nvPr>
            <p:ph type="sldNum" sz="quarter" idx="5"/>
          </p:nvPr>
        </p:nvSpPr>
        <p:spPr/>
        <p:txBody>
          <a:bodyPr/>
          <a:lstStyle/>
          <a:p>
            <a:fld id="{A5916225-D4BD-4BD0-B3D9-D277B1949737}" type="slidenum">
              <a:rPr lang="en-GB" altLang="en-US" smtClean="0"/>
              <a:pPr/>
              <a:t>36</a:t>
            </a:fld>
            <a:endParaRPr lang="en-GB" altLang="en-US"/>
          </a:p>
        </p:txBody>
      </p:sp>
    </p:spTree>
    <p:extLst>
      <p:ext uri="{BB962C8B-B14F-4D97-AF65-F5344CB8AC3E}">
        <p14:creationId xmlns:p14="http://schemas.microsoft.com/office/powerpoint/2010/main" val="30521340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597566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38</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39</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27/01/2025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27/01/2025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27/01/2025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27/01/2025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27/01/2025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27/01/2025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27/01/2025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27/01/2025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27/01/2025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27/01/2025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27/01/2025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27/01/2025</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7383568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27/01/2025</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71438081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27/01/2025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1212388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27/01/2025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9306440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27/01/2025</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385233050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27/01/2025</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33075056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27/01/2025</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3664276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27/01/2025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8390802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27/01/2025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19438289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27/01/2025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5934332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27/01/2025</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12277007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3A494-ECB8-4E69-8D49-57129E2B75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C8ACF7-0422-4695-B035-38B73BF90D88}"/>
              </a:ext>
            </a:extLst>
          </p:cNvPr>
          <p:cNvSpPr>
            <a:spLocks noGrp="1"/>
          </p:cNvSpPr>
          <p:nvPr>
            <p:ph type="dt" sz="half" idx="10"/>
          </p:nvPr>
        </p:nvSpPr>
        <p:spPr/>
        <p:txBody>
          <a:bodyPr/>
          <a:lstStyle/>
          <a:p>
            <a:fld id="{47D2DB0A-02A4-45F7-A1AA-5A6211D5D01B}" type="datetime1">
              <a:rPr lang="en-GB" smtClean="0"/>
              <a:t>27/01/2025</a:t>
            </a:fld>
            <a:endParaRPr lang="en-GB" dirty="0"/>
          </a:p>
        </p:txBody>
      </p:sp>
      <p:sp>
        <p:nvSpPr>
          <p:cNvPr id="4" name="Footer Placeholder 3">
            <a:extLst>
              <a:ext uri="{FF2B5EF4-FFF2-40B4-BE49-F238E27FC236}">
                <a16:creationId xmlns:a16="http://schemas.microsoft.com/office/drawing/2014/main" id="{376E5C20-A3AD-47BD-A866-14D130EE796A}"/>
              </a:ext>
            </a:extLst>
          </p:cNvPr>
          <p:cNvSpPr>
            <a:spLocks noGrp="1"/>
          </p:cNvSpPr>
          <p:nvPr>
            <p:ph type="ftr" sz="quarter" idx="11"/>
          </p:nvPr>
        </p:nvSpPr>
        <p:spPr>
          <a:xfrm>
            <a:off x="4038600" y="6492875"/>
            <a:ext cx="4114800" cy="365125"/>
          </a:xfrm>
        </p:spPr>
        <p:txBody>
          <a:bodyPr/>
          <a:lstStyle/>
          <a:p>
            <a:r>
              <a:rPr lang="en-GB" dirty="0"/>
              <a:t>© 2021 ULaw and ULBS</a:t>
            </a:r>
          </a:p>
        </p:txBody>
      </p:sp>
      <p:sp>
        <p:nvSpPr>
          <p:cNvPr id="5" name="Slide Number Placeholder 4">
            <a:extLst>
              <a:ext uri="{FF2B5EF4-FFF2-40B4-BE49-F238E27FC236}">
                <a16:creationId xmlns:a16="http://schemas.microsoft.com/office/drawing/2014/main" id="{E549056D-EC88-4C26-A0D9-EEC2DDACD6AB}"/>
              </a:ext>
            </a:extLst>
          </p:cNvPr>
          <p:cNvSpPr>
            <a:spLocks noGrp="1"/>
          </p:cNvSpPr>
          <p:nvPr>
            <p:ph type="sldNum" sz="quarter" idx="12"/>
          </p:nvPr>
        </p:nvSpPr>
        <p:spPr/>
        <p:txBody>
          <a:bodyPr/>
          <a:lstStyle/>
          <a:p>
            <a:fld id="{BFCFE46C-721C-475F-8FDC-54A690B7E0D1}" type="slidenum">
              <a:rPr lang="en-GB" smtClean="0"/>
              <a:t>‹#›</a:t>
            </a:fld>
            <a:endParaRPr lang="en-GB" dirty="0"/>
          </a:p>
        </p:txBody>
      </p:sp>
      <p:sp>
        <p:nvSpPr>
          <p:cNvPr id="8" name="Text Placeholder 7">
            <a:extLst>
              <a:ext uri="{FF2B5EF4-FFF2-40B4-BE49-F238E27FC236}">
                <a16:creationId xmlns:a16="http://schemas.microsoft.com/office/drawing/2014/main" id="{DB66D06E-27CC-46D8-923D-E37C4B5D4649}"/>
              </a:ext>
            </a:extLst>
          </p:cNvPr>
          <p:cNvSpPr>
            <a:spLocks noGrp="1"/>
          </p:cNvSpPr>
          <p:nvPr>
            <p:ph type="body" sz="quarter" idx="13"/>
          </p:nvPr>
        </p:nvSpPr>
        <p:spPr>
          <a:xfrm>
            <a:off x="472978" y="1346587"/>
            <a:ext cx="11233150" cy="46747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204372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ext only slide">
    <p:spTree>
      <p:nvGrpSpPr>
        <p:cNvPr id="1" name=""/>
        <p:cNvGrpSpPr/>
        <p:nvPr/>
      </p:nvGrpSpPr>
      <p:grpSpPr>
        <a:xfrm>
          <a:off x="0" y="0"/>
          <a:ext cx="0" cy="0"/>
          <a:chOff x="0" y="0"/>
          <a:chExt cx="0" cy="0"/>
        </a:xfrm>
      </p:grpSpPr>
      <p:sp>
        <p:nvSpPr>
          <p:cNvPr id="9" name="Text Placeholder 8"/>
          <p:cNvSpPr>
            <a:spLocks noGrp="1"/>
          </p:cNvSpPr>
          <p:nvPr>
            <p:ph type="body" sz="quarter" idx="10" hasCustomPrompt="1"/>
          </p:nvPr>
        </p:nvSpPr>
        <p:spPr>
          <a:xfrm>
            <a:off x="428619" y="871617"/>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Single column slide – Slide title in Arial</a:t>
            </a:r>
            <a:endParaRPr lang="en-GB" dirty="0"/>
          </a:p>
        </p:txBody>
      </p:sp>
      <p:sp>
        <p:nvSpPr>
          <p:cNvPr id="11" name="Text Placeholder 13"/>
          <p:cNvSpPr>
            <a:spLocks noGrp="1"/>
          </p:cNvSpPr>
          <p:nvPr>
            <p:ph type="body" sz="quarter" idx="13" hasCustomPrompt="1"/>
          </p:nvPr>
        </p:nvSpPr>
        <p:spPr>
          <a:xfrm>
            <a:off x="361358" y="2183578"/>
            <a:ext cx="11402023" cy="3726705"/>
          </a:xfrm>
          <a:prstGeom prst="rect">
            <a:avLst/>
          </a:prstGeom>
        </p:spPr>
        <p:txBody>
          <a:bodyPr/>
          <a:lstStyle>
            <a:lvl1pPr marL="259118" marR="0" indent="-259118"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sz="1632" baseline="0">
                <a:latin typeface="Arial MT Lt"/>
              </a:defRPr>
            </a:lvl1pPr>
            <a:lvl2pPr marL="673707" indent="-259118">
              <a:buFont typeface="Arial" panose="020B0604020202020204" pitchFamily="34" charset="0"/>
              <a:buChar char="•"/>
              <a:defRPr sz="1632"/>
            </a:lvl2pPr>
          </a:lstStyle>
          <a:p>
            <a:pPr lvl="0"/>
            <a:r>
              <a:rPr lang="en-US" dirty="0"/>
              <a:t>Text ranged left, one paragraph space between lines of text in black</a:t>
            </a:r>
          </a:p>
          <a:p>
            <a:pPr lvl="1"/>
            <a:r>
              <a:rPr lang="en-US" dirty="0"/>
              <a:t>Sub bullet</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lvl="0"/>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endParaRPr lang="en-US" dirty="0"/>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r>
              <a:rPr lang="en-US" dirty="0"/>
              <a:t>Text ranged left, one paragraph space between lines of text in black</a:t>
            </a:r>
          </a:p>
          <a:p>
            <a:pPr marL="207294" marR="0" lvl="0" indent="-207294" algn="l" defTabSz="829178" rtl="0" eaLnBrk="1" fontAlgn="auto" latinLnBrk="0" hangingPunct="1">
              <a:lnSpc>
                <a:spcPct val="90000"/>
              </a:lnSpc>
              <a:spcBef>
                <a:spcPts val="907"/>
              </a:spcBef>
              <a:spcAft>
                <a:spcPts val="0"/>
              </a:spcAft>
              <a:buClrTx/>
              <a:buSzTx/>
              <a:buFont typeface="Arial" panose="020B0604020202020204" pitchFamily="34" charset="0"/>
              <a:buChar char="•"/>
              <a:tabLst/>
              <a:defRPr/>
            </a:pPr>
            <a:endParaRPr lang="en-US" dirty="0"/>
          </a:p>
        </p:txBody>
      </p:sp>
      <p:sp>
        <p:nvSpPr>
          <p:cNvPr id="10" name="Text Placeholder 10"/>
          <p:cNvSpPr>
            <a:spLocks noGrp="1"/>
          </p:cNvSpPr>
          <p:nvPr>
            <p:ph type="body" sz="quarter" idx="11" hasCustomPrompt="1"/>
          </p:nvPr>
        </p:nvSpPr>
        <p:spPr>
          <a:xfrm>
            <a:off x="428619" y="1305793"/>
            <a:ext cx="10972145" cy="391557"/>
          </a:xfrm>
          <a:prstGeom prst="rect">
            <a:avLst/>
          </a:prstGeom>
        </p:spPr>
        <p:txBody>
          <a:bodyPr/>
          <a:lstStyle>
            <a:lvl1pPr marL="0" indent="0">
              <a:buNone/>
              <a:defRPr sz="2267" baseline="0">
                <a:solidFill>
                  <a:schemeClr val="bg1"/>
                </a:solidFill>
                <a:latin typeface="Arial MT Lt"/>
              </a:defRPr>
            </a:lvl1pPr>
          </a:lstStyle>
          <a:p>
            <a:pPr lvl="0"/>
            <a:r>
              <a:rPr lang="en-US" dirty="0"/>
              <a:t>Slide subtitle in Arial</a:t>
            </a:r>
            <a:endParaRPr lang="en-GB" dirty="0"/>
          </a:p>
        </p:txBody>
      </p:sp>
    </p:spTree>
    <p:extLst>
      <p:ext uri="{BB962C8B-B14F-4D97-AF65-F5344CB8AC3E}">
        <p14:creationId xmlns:p14="http://schemas.microsoft.com/office/powerpoint/2010/main" val="40131253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e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27/01/2025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27/01/2025</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1346656355"/>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 id="2147483800" r:id="rId12"/>
    <p:sldLayoutId id="2147483801" r:id="rId13"/>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8.xml"/><Relationship Id="rId1" Type="http://schemas.openxmlformats.org/officeDocument/2006/relationships/video" Target="https://www.youtube.com/embed/yKKruTRQ_2A?feature=oembed" TargetMode="External"/><Relationship Id="rId5" Type="http://schemas.openxmlformats.org/officeDocument/2006/relationships/image" Target="../media/image5.jpeg"/><Relationship Id="rId4" Type="http://schemas.openxmlformats.org/officeDocument/2006/relationships/hyperlink" Target="https://www.youtube.com/watch?v=yKKruTRQ_2A"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3" Type="http://schemas.openxmlformats.org/officeDocument/2006/relationships/hyperlink" Target="https://www.hofstede-insights.com/fi/product/compare-countries/" TargetMode="External"/><Relationship Id="rId2" Type="http://schemas.openxmlformats.org/officeDocument/2006/relationships/image" Target="../media/image6.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0.xml"/><Relationship Id="rId1" Type="http://schemas.openxmlformats.org/officeDocument/2006/relationships/slideLayout" Target="../slideLayouts/slideLayout2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1.xml"/><Relationship Id="rId1" Type="http://schemas.openxmlformats.org/officeDocument/2006/relationships/slideLayout" Target="../slideLayouts/slideLayout24.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3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32.xml"/><Relationship Id="rId1" Type="http://schemas.openxmlformats.org/officeDocument/2006/relationships/slideLayout" Target="../slideLayouts/slideLayout24.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4.xm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5.xml"/><Relationship Id="rId1" Type="http://schemas.openxmlformats.org/officeDocument/2006/relationships/slideLayout" Target="../slideLayouts/slideLayout18.xml"/><Relationship Id="rId5" Type="http://schemas.openxmlformats.org/officeDocument/2006/relationships/hyperlink" Target="https://www.youtube.com/watch?v=TIVy1iFePro" TargetMode="External"/><Relationship Id="rId4" Type="http://schemas.openxmlformats.org/officeDocument/2006/relationships/image" Target="../media/image21.png"/></Relationships>
</file>

<file path=ppt/slides/_rels/slide3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4017477"/>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3</a:t>
            </a:r>
          </a:p>
          <a:p>
            <a:pPr eaLnBrk="1" hangingPunct="1"/>
            <a:r>
              <a:rPr lang="en-GB" altLang="en-US" sz="4000">
                <a:solidFill>
                  <a:srgbClr val="FFFF00"/>
                </a:solidFill>
              </a:rPr>
              <a:t>Cross-Cultural Business/ EPRG </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Concepts</a:t>
            </a:r>
            <a:endParaRPr lang="en-GB" altLang="en-US"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196752"/>
            <a:ext cx="10729191" cy="4536504"/>
          </a:xfrm>
          <a:prstGeom prst="rect">
            <a:avLst/>
          </a:prstGeom>
        </p:spPr>
        <p:txBody>
          <a:bodyPr/>
          <a:lstStyle/>
          <a:p>
            <a:pPr algn="just">
              <a:spcBef>
                <a:spcPts val="600"/>
              </a:spcBef>
              <a:spcAft>
                <a:spcPts val="600"/>
              </a:spcAft>
            </a:pPr>
            <a:r>
              <a:rPr lang="en-GB" sz="2800" dirty="0"/>
              <a:t>To explain culture and the need for cultural knowledge </a:t>
            </a:r>
          </a:p>
          <a:p>
            <a:pPr algn="just">
              <a:spcBef>
                <a:spcPts val="600"/>
              </a:spcBef>
              <a:spcAft>
                <a:spcPts val="600"/>
              </a:spcAft>
            </a:pPr>
            <a:r>
              <a:rPr lang="en-GB" sz="2800" dirty="0"/>
              <a:t>To summarize the cultural importance of values, attitudes, and behaviour</a:t>
            </a:r>
          </a:p>
          <a:p>
            <a:pPr algn="just">
              <a:spcBef>
                <a:spcPts val="600"/>
              </a:spcBef>
              <a:spcAft>
                <a:spcPts val="600"/>
              </a:spcAft>
            </a:pPr>
            <a:r>
              <a:rPr lang="en-GB" sz="2800" dirty="0"/>
              <a:t>To understand methods for learning about cultural environments</a:t>
            </a:r>
          </a:p>
          <a:p>
            <a:pPr algn="just">
              <a:spcBef>
                <a:spcPts val="600"/>
              </a:spcBef>
              <a:spcAft>
                <a:spcPts val="600"/>
              </a:spcAft>
            </a:pPr>
            <a:r>
              <a:rPr lang="en-GB" sz="2800" dirty="0"/>
              <a:t>To explain Hofstede's model of national cultures</a:t>
            </a:r>
            <a:endParaRPr lang="en-GB" sz="2600" dirty="0"/>
          </a:p>
          <a:p>
            <a:pPr algn="just">
              <a:spcBef>
                <a:spcPts val="600"/>
              </a:spcBef>
              <a:spcAft>
                <a:spcPts val="600"/>
              </a:spcAft>
            </a:pPr>
            <a:r>
              <a:rPr lang="en-GB" sz="2800" dirty="0"/>
              <a:t>To outline how the major world religions can influence business </a:t>
            </a:r>
          </a:p>
          <a:p>
            <a:pPr algn="just">
              <a:spcBef>
                <a:spcPts val="600"/>
              </a:spcBef>
              <a:spcAft>
                <a:spcPts val="600"/>
              </a:spcAft>
            </a:pPr>
            <a:r>
              <a:rPr lang="en-GB" sz="2800" dirty="0"/>
              <a:t>To explain the importance of personal communication to IB</a:t>
            </a:r>
          </a:p>
          <a:p>
            <a:pPr algn="just">
              <a:spcBef>
                <a:spcPts val="600"/>
              </a:spcBef>
              <a:spcAft>
                <a:spcPts val="600"/>
              </a:spcAft>
            </a:pPr>
            <a:r>
              <a:rPr lang="en-GB" sz="2800"/>
              <a:t>To analyse </a:t>
            </a:r>
            <a:r>
              <a:rPr lang="en-GB" sz="2800" dirty="0"/>
              <a:t>guidelines for cultural adjustment</a:t>
            </a:r>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439E58C-1A2A-F558-1B3A-E14B2711F12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500"/>
                                        <p:tgtEl>
                                          <p:spTgt spid="7172">
                                            <p:txEl>
                                              <p:pRg st="0" end="0"/>
                                            </p:txEl>
                                          </p:spTgt>
                                        </p:tgtEl>
                                      </p:cBhvr>
                                    </p:animEffect>
                                    <p:anim calcmode="lin" valueType="num">
                                      <p:cBhvr>
                                        <p:cTn id="8" dur="15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500"/>
                                        <p:tgtEl>
                                          <p:spTgt spid="7172">
                                            <p:txEl>
                                              <p:pRg st="1" end="1"/>
                                            </p:txEl>
                                          </p:spTgt>
                                        </p:tgtEl>
                                      </p:cBhvr>
                                    </p:animEffect>
                                    <p:anim calcmode="lin" valueType="num">
                                      <p:cBhvr>
                                        <p:cTn id="13" dur="15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500"/>
                                        <p:tgtEl>
                                          <p:spTgt spid="7172">
                                            <p:txEl>
                                              <p:pRg st="2" end="2"/>
                                            </p:txEl>
                                          </p:spTgt>
                                        </p:tgtEl>
                                      </p:cBhvr>
                                    </p:animEffect>
                                    <p:anim calcmode="lin" valueType="num">
                                      <p:cBhvr>
                                        <p:cTn id="18" dur="15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500"/>
                                        <p:tgtEl>
                                          <p:spTgt spid="7172">
                                            <p:txEl>
                                              <p:pRg st="3" end="3"/>
                                            </p:txEl>
                                          </p:spTgt>
                                        </p:tgtEl>
                                      </p:cBhvr>
                                    </p:animEffect>
                                    <p:anim calcmode="lin" valueType="num">
                                      <p:cBhvr>
                                        <p:cTn id="23" dur="15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5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500"/>
                                        <p:tgtEl>
                                          <p:spTgt spid="7172">
                                            <p:txEl>
                                              <p:pRg st="4" end="4"/>
                                            </p:txEl>
                                          </p:spTgt>
                                        </p:tgtEl>
                                      </p:cBhvr>
                                    </p:animEffect>
                                    <p:anim calcmode="lin" valueType="num">
                                      <p:cBhvr>
                                        <p:cTn id="28" dur="15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5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500"/>
                                        <p:tgtEl>
                                          <p:spTgt spid="7172">
                                            <p:txEl>
                                              <p:pRg st="5" end="5"/>
                                            </p:txEl>
                                          </p:spTgt>
                                        </p:tgtEl>
                                      </p:cBhvr>
                                    </p:animEffect>
                                    <p:anim calcmode="lin" valueType="num">
                                      <p:cBhvr>
                                        <p:cTn id="33" dur="15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5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500"/>
                                        <p:tgtEl>
                                          <p:spTgt spid="7172">
                                            <p:txEl>
                                              <p:pRg st="6" end="6"/>
                                            </p:txEl>
                                          </p:spTgt>
                                        </p:tgtEl>
                                      </p:cBhvr>
                                    </p:animEffect>
                                    <p:anim calcmode="lin" valueType="num">
                                      <p:cBhvr>
                                        <p:cTn id="38" dur="15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5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culture?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980728"/>
            <a:ext cx="10729191" cy="471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600" b="1" dirty="0"/>
              <a:t>Culture refers to the learned norms based on values, attitudes, and beliefs of a group of people</a:t>
            </a:r>
          </a:p>
          <a:p>
            <a:pPr lvl="1">
              <a:buFont typeface="Wingdings" panose="05000000000000000000" pitchFamily="2" charset="2"/>
              <a:buChar char="Ø"/>
            </a:pPr>
            <a:r>
              <a:rPr lang="en-GB" sz="2600" dirty="0"/>
              <a:t>Group of people have different cultures. E.g., youth culture, national culture, organizational culture</a:t>
            </a:r>
          </a:p>
          <a:p>
            <a:pPr lvl="1">
              <a:buFont typeface="Wingdings" panose="05000000000000000000" pitchFamily="2" charset="2"/>
              <a:buChar char="Ø"/>
            </a:pPr>
            <a:r>
              <a:rPr lang="en-GB" sz="2600" dirty="0"/>
              <a:t>People from different cultures differ on values, attitudes, and beliefs</a:t>
            </a:r>
          </a:p>
          <a:p>
            <a:r>
              <a:rPr lang="en-GB" sz="2600" b="1" dirty="0"/>
              <a:t>Culture is an integral part of a nation’s operating environment</a:t>
            </a:r>
          </a:p>
          <a:p>
            <a:pPr lvl="1">
              <a:buFont typeface="Wingdings" panose="05000000000000000000" pitchFamily="2" charset="2"/>
              <a:buChar char="Ø"/>
            </a:pPr>
            <a:r>
              <a:rPr lang="en-GB" sz="2600" dirty="0"/>
              <a:t>It is important for companies to understand and adjust to ever-changing operating environments. </a:t>
            </a:r>
          </a:p>
          <a:p>
            <a:pPr lvl="1">
              <a:buFont typeface="Wingdings" panose="05000000000000000000" pitchFamily="2" charset="2"/>
              <a:buChar char="Ø"/>
            </a:pPr>
            <a:r>
              <a:rPr lang="en-GB" sz="2600" dirty="0"/>
              <a:t>Every business function is subject to potential cultural differences </a:t>
            </a:r>
          </a:p>
          <a:p>
            <a:pPr marL="0" indent="0">
              <a:buNone/>
            </a:pPr>
            <a:endParaRPr lang="en-GB" dirty="0"/>
          </a:p>
          <a:p>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8F9F6D43-A766-1D28-923A-DB0FB4748458}"/>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52778F90-7898-7EE8-EDD3-1402EA027B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5428232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500"/>
                                        <p:tgtEl>
                                          <p:spTgt spid="6"/>
                                        </p:tgtEl>
                                      </p:cBhvr>
                                    </p:animEffect>
                                    <p:anim calcmode="lin" valueType="num">
                                      <p:cBhvr>
                                        <p:cTn id="8" dur="1500" fill="hold"/>
                                        <p:tgtEl>
                                          <p:spTgt spid="6"/>
                                        </p:tgtEl>
                                        <p:attrNameLst>
                                          <p:attrName>ppt_x</p:attrName>
                                        </p:attrNameLst>
                                      </p:cBhvr>
                                      <p:tavLst>
                                        <p:tav tm="0">
                                          <p:val>
                                            <p:strVal val="#ppt_x"/>
                                          </p:val>
                                        </p:tav>
                                        <p:tav tm="100000">
                                          <p:val>
                                            <p:strVal val="#ppt_x"/>
                                          </p:val>
                                        </p:tav>
                                      </p:tavLst>
                                    </p:anim>
                                    <p:anim calcmode="lin" valueType="num">
                                      <p:cBhvr>
                                        <p:cTn id="9" dur="15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culture?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86399" y="960408"/>
            <a:ext cx="10819202" cy="4711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US" altLang="en-US" b="1" dirty="0">
                <a:solidFill>
                  <a:srgbClr val="003399"/>
                </a:solidFill>
              </a:rPr>
              <a:t>Culture</a:t>
            </a:r>
            <a:r>
              <a:rPr lang="en-US" altLang="en-US" dirty="0"/>
              <a:t> - a system of values and norms that are shared among a group of people and that when taken together constitute a design for living</a:t>
            </a:r>
          </a:p>
          <a:p>
            <a:pPr>
              <a:buFont typeface="Wingdings" panose="05000000000000000000" pitchFamily="2" charset="2"/>
              <a:buNone/>
            </a:pPr>
            <a:r>
              <a:rPr lang="en-US" altLang="en-US" dirty="0"/>
              <a:t>	Where …</a:t>
            </a:r>
          </a:p>
          <a:p>
            <a:pPr marL="892175" lvl="1" indent="-434975" algn="just">
              <a:buClr>
                <a:schemeClr val="tx1"/>
              </a:buClr>
              <a:buFont typeface="Wingdings" panose="05000000000000000000" pitchFamily="2" charset="2"/>
              <a:buChar char="Ø"/>
            </a:pPr>
            <a:r>
              <a:rPr lang="en-US" altLang="en-US" sz="2400" dirty="0">
                <a:solidFill>
                  <a:srgbClr val="003399"/>
                </a:solidFill>
              </a:rPr>
              <a:t>values</a:t>
            </a:r>
            <a:r>
              <a:rPr lang="en-US" altLang="en-US" sz="2400" dirty="0"/>
              <a:t> are abstract ideas about what a group believes to be good, right, and desirable</a:t>
            </a:r>
          </a:p>
          <a:p>
            <a:pPr marL="892175" lvl="1" indent="-434975" algn="just">
              <a:buClr>
                <a:schemeClr val="tx1"/>
              </a:buClr>
              <a:buFont typeface="Wingdings" panose="05000000000000000000" pitchFamily="2" charset="2"/>
              <a:buChar char="Ø"/>
            </a:pPr>
            <a:r>
              <a:rPr lang="en-US" altLang="en-US" sz="2400" dirty="0">
                <a:solidFill>
                  <a:srgbClr val="003399"/>
                </a:solidFill>
              </a:rPr>
              <a:t>norms</a:t>
            </a:r>
            <a:r>
              <a:rPr lang="en-US" altLang="en-US" sz="2400" dirty="0"/>
              <a:t> are the social rules and guidelines that prescribe appropriate behavior in particular situations</a:t>
            </a:r>
          </a:p>
          <a:p>
            <a:pPr>
              <a:buClr>
                <a:schemeClr val="tx1"/>
              </a:buClr>
            </a:pPr>
            <a:r>
              <a:rPr lang="en-US" altLang="en-US" b="1" dirty="0">
                <a:solidFill>
                  <a:srgbClr val="003399"/>
                </a:solidFill>
              </a:rPr>
              <a:t>Society</a:t>
            </a:r>
            <a:r>
              <a:rPr lang="en-US" altLang="en-US" b="1" dirty="0">
                <a:solidFill>
                  <a:srgbClr val="959535"/>
                </a:solidFill>
              </a:rPr>
              <a:t> </a:t>
            </a:r>
            <a:r>
              <a:rPr lang="en-US" altLang="en-US" dirty="0"/>
              <a:t>- a group of people who share a common set of values and norms </a:t>
            </a:r>
          </a:p>
          <a:p>
            <a:pPr marL="0" indent="0" algn="just">
              <a:buNone/>
            </a:pPr>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Arrow: Down 1">
            <a:extLst>
              <a:ext uri="{FF2B5EF4-FFF2-40B4-BE49-F238E27FC236}">
                <a16:creationId xmlns:a16="http://schemas.microsoft.com/office/drawing/2014/main" id="{669878B2-07CF-93F1-CFFF-113A8D9006E1}"/>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3" name="Footer Placeholder 1">
            <a:extLst>
              <a:ext uri="{FF2B5EF4-FFF2-40B4-BE49-F238E27FC236}">
                <a16:creationId xmlns:a16="http://schemas.microsoft.com/office/drawing/2014/main" id="{9E225FB8-466A-7B9C-47FD-57E6C848E0B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602549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750"/>
                                        <p:tgtEl>
                                          <p:spTgt spid="6"/>
                                        </p:tgtEl>
                                      </p:cBhvr>
                                    </p:animEffect>
                                    <p:anim calcmode="lin" valueType="num">
                                      <p:cBhvr>
                                        <p:cTn id="8" dur="1750" fill="hold"/>
                                        <p:tgtEl>
                                          <p:spTgt spid="6"/>
                                        </p:tgtEl>
                                        <p:attrNameLst>
                                          <p:attrName>ppt_x</p:attrName>
                                        </p:attrNameLst>
                                      </p:cBhvr>
                                      <p:tavLst>
                                        <p:tav tm="0">
                                          <p:val>
                                            <p:strVal val="#ppt_x"/>
                                          </p:val>
                                        </p:tav>
                                        <p:tav tm="100000">
                                          <p:val>
                                            <p:strVal val="#ppt_x"/>
                                          </p:val>
                                        </p:tav>
                                      </p:tavLst>
                                    </p:anim>
                                    <p:anim calcmode="lin" valueType="num">
                                      <p:cBhvr>
                                        <p:cTn id="9" dur="175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07368" y="0"/>
            <a:ext cx="11377264" cy="1143000"/>
          </a:xfrm>
        </p:spPr>
        <p:txBody>
          <a:bodyPr/>
          <a:lstStyle/>
          <a:p>
            <a:pPr eaLnBrk="1" hangingPunct="1"/>
            <a:r>
              <a:rPr lang="en-GB" altLang="en-US" sz="3600" b="1" dirty="0">
                <a:solidFill>
                  <a:schemeClr val="tx2">
                    <a:lumMod val="75000"/>
                  </a:schemeClr>
                </a:solidFill>
              </a:rPr>
              <a:t>Components of Culture</a:t>
            </a:r>
          </a:p>
        </p:txBody>
      </p:sp>
      <p:pic>
        <p:nvPicPr>
          <p:cNvPr id="2" name="Content Placeholder 4" descr="An illustration shows the components of culture as aesthetics, values and attitudes, manners and customs, social structure, religion, personal communication, education, physical and material environments. ">
            <a:extLst>
              <a:ext uri="{FF2B5EF4-FFF2-40B4-BE49-F238E27FC236}">
                <a16:creationId xmlns:a16="http://schemas.microsoft.com/office/drawing/2014/main" id="{5D244184-5555-D398-B3C8-4C00BE0D2667}"/>
              </a:ext>
            </a:extLst>
          </p:cNvPr>
          <p:cNvPicPr>
            <a:picLocks noChangeAspect="1"/>
          </p:cNvPicPr>
          <p:nvPr/>
        </p:nvPicPr>
        <p:blipFill>
          <a:blip r:embed="rId3"/>
          <a:stretch>
            <a:fillRect/>
          </a:stretch>
        </p:blipFill>
        <p:spPr>
          <a:xfrm>
            <a:off x="2063552" y="908721"/>
            <a:ext cx="7749959" cy="4752527"/>
          </a:xfrm>
          <a:prstGeom prst="rect">
            <a:avLst/>
          </a:prstGeom>
        </p:spPr>
      </p:pic>
      <p:sp>
        <p:nvSpPr>
          <p:cNvPr id="3" name="Title 1">
            <a:extLst>
              <a:ext uri="{FF2B5EF4-FFF2-40B4-BE49-F238E27FC236}">
                <a16:creationId xmlns:a16="http://schemas.microsoft.com/office/drawing/2014/main" id="{FCC80328-B159-E61E-A882-0EBB1E57278F}"/>
              </a:ext>
            </a:extLst>
          </p:cNvPr>
          <p:cNvSpPr txBox="1">
            <a:spLocks/>
          </p:cNvSpPr>
          <p:nvPr/>
        </p:nvSpPr>
        <p:spPr bwMode="auto">
          <a:xfrm>
            <a:off x="722305" y="5301208"/>
            <a:ext cx="3312368"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1800" dirty="0"/>
              <a:t>Source: Wild &amp; Wild (2023)</a:t>
            </a:r>
          </a:p>
        </p:txBody>
      </p:sp>
      <p:sp>
        <p:nvSpPr>
          <p:cNvPr id="4" name="Footer Placeholder 1">
            <a:extLst>
              <a:ext uri="{FF2B5EF4-FFF2-40B4-BE49-F238E27FC236}">
                <a16:creationId xmlns:a16="http://schemas.microsoft.com/office/drawing/2014/main" id="{2D0B56B1-8063-AD88-3EE0-7A3B787C4CD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8863017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250" fill="hold"/>
                                        <p:tgtEl>
                                          <p:spTgt spid="2"/>
                                        </p:tgtEl>
                                        <p:attrNameLst>
                                          <p:attrName>ppt_w</p:attrName>
                                        </p:attrNameLst>
                                      </p:cBhvr>
                                      <p:tavLst>
                                        <p:tav tm="0">
                                          <p:val>
                                            <p:fltVal val="0"/>
                                          </p:val>
                                        </p:tav>
                                        <p:tav tm="100000">
                                          <p:val>
                                            <p:strVal val="#ppt_w"/>
                                          </p:val>
                                        </p:tav>
                                      </p:tavLst>
                                    </p:anim>
                                    <p:anim calcmode="lin" valueType="num">
                                      <p:cBhvr>
                                        <p:cTn id="8" dur="1250" fill="hold"/>
                                        <p:tgtEl>
                                          <p:spTgt spid="2"/>
                                        </p:tgtEl>
                                        <p:attrNameLst>
                                          <p:attrName>ppt_h</p:attrName>
                                        </p:attrNameLst>
                                      </p:cBhvr>
                                      <p:tavLst>
                                        <p:tav tm="0">
                                          <p:val>
                                            <p:fltVal val="0"/>
                                          </p:val>
                                        </p:tav>
                                        <p:tav tm="100000">
                                          <p:val>
                                            <p:strVal val="#ppt_h"/>
                                          </p:val>
                                        </p:tav>
                                      </p:tavLst>
                                    </p:anim>
                                    <p:animEffect transition="in" filter="fade">
                                      <p:cBhvr>
                                        <p:cTn id="9" dur="1250"/>
                                        <p:tgtEl>
                                          <p:spTgt spid="2"/>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Knowing Culture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556792"/>
            <a:ext cx="10729191" cy="4176464"/>
          </a:xfrm>
        </p:spPr>
        <p:txBody>
          <a:bodyPr/>
          <a:lstStyle/>
          <a:p>
            <a:pPr algn="just"/>
            <a:r>
              <a:rPr lang="en-GB" dirty="0"/>
              <a:t>Business involves people: Every business employs, sells to, buys from, and is owned and regulated by people.</a:t>
            </a:r>
          </a:p>
          <a:p>
            <a:pPr lvl="1" algn="just">
              <a:buFont typeface="Wingdings" panose="05000000000000000000" pitchFamily="2" charset="2"/>
              <a:buChar char="Ø"/>
            </a:pPr>
            <a:r>
              <a:rPr lang="en-GB" dirty="0"/>
              <a:t>Every business function (managing, marketing, transporting, purchasing, dealing, security funds) is subject to cultural differences </a:t>
            </a:r>
          </a:p>
          <a:p>
            <a:pPr algn="just"/>
            <a:r>
              <a:rPr lang="en-GB" dirty="0"/>
              <a:t>International Business involves people from different cultures</a:t>
            </a:r>
          </a:p>
          <a:p>
            <a:pPr algn="just"/>
            <a:endParaRPr lang="en-GB"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7EA558B0-0E9C-9E27-508D-28BBF105976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Advantages of Knowing and Sensitivity to Culture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4" y="1052736"/>
            <a:ext cx="10729191" cy="4824536"/>
          </a:xfrm>
        </p:spPr>
        <p:txBody>
          <a:bodyPr/>
          <a:lstStyle/>
          <a:p>
            <a:r>
              <a:rPr lang="en-GB" sz="2800" dirty="0"/>
              <a:t>Companies need to decide when to make </a:t>
            </a:r>
            <a:r>
              <a:rPr lang="en-GB" sz="2800" b="1" dirty="0">
                <a:solidFill>
                  <a:schemeClr val="accent1">
                    <a:lumMod val="75000"/>
                  </a:schemeClr>
                </a:solidFill>
              </a:rPr>
              <a:t>cultural adjustments </a:t>
            </a:r>
          </a:p>
          <a:p>
            <a:r>
              <a:rPr lang="en-GB" sz="2800" dirty="0"/>
              <a:t>Fostering </a:t>
            </a:r>
            <a:r>
              <a:rPr lang="en-GB" sz="2800" b="1" dirty="0">
                <a:solidFill>
                  <a:schemeClr val="accent6">
                    <a:lumMod val="50000"/>
                  </a:schemeClr>
                </a:solidFill>
              </a:rPr>
              <a:t>cultural diversity </a:t>
            </a:r>
            <a:r>
              <a:rPr lang="en-GB" sz="2800" dirty="0"/>
              <a:t>can allow a company to </a:t>
            </a:r>
            <a:r>
              <a:rPr lang="en-GB" sz="2800" dirty="0">
                <a:solidFill>
                  <a:srgbClr val="FF0000"/>
                </a:solidFill>
              </a:rPr>
              <a:t>gain a global competitive advantage</a:t>
            </a:r>
          </a:p>
          <a:p>
            <a:pPr lvl="1">
              <a:buFont typeface="Wingdings" panose="05000000000000000000" pitchFamily="2" charset="2"/>
              <a:buChar char="Ø"/>
            </a:pPr>
            <a:r>
              <a:rPr lang="en-GB" sz="2400" dirty="0"/>
              <a:t>(Cultural diversity: bringing together people of diverse backgrounds and experience)</a:t>
            </a:r>
          </a:p>
          <a:p>
            <a:r>
              <a:rPr lang="en-GB" sz="2800" b="1" dirty="0">
                <a:solidFill>
                  <a:schemeClr val="accent2">
                    <a:lumMod val="50000"/>
                  </a:schemeClr>
                </a:solidFill>
              </a:rPr>
              <a:t>Cultural collision </a:t>
            </a:r>
            <a:r>
              <a:rPr lang="en-GB" sz="2800" dirty="0"/>
              <a:t>occur when divergent cultures come into contact</a:t>
            </a:r>
          </a:p>
          <a:p>
            <a:pPr marL="0" indent="0">
              <a:buNone/>
            </a:pPr>
            <a:r>
              <a:rPr lang="en-GB" sz="2500" dirty="0"/>
              <a:t>     TWO conditions</a:t>
            </a:r>
          </a:p>
          <a:p>
            <a:pPr lvl="1">
              <a:buFont typeface="Wingdings" panose="05000000000000000000" pitchFamily="2" charset="2"/>
              <a:buChar char="Ø"/>
            </a:pPr>
            <a:r>
              <a:rPr lang="en-GB" sz="2000" dirty="0"/>
              <a:t>when a company implements practices that are less effective </a:t>
            </a:r>
          </a:p>
          <a:p>
            <a:pPr lvl="1">
              <a:buFont typeface="Wingdings" panose="05000000000000000000" pitchFamily="2" charset="2"/>
              <a:buChar char="Ø"/>
            </a:pPr>
            <a:r>
              <a:rPr lang="en-GB" sz="2000" dirty="0"/>
              <a:t>when employees encounter distress because of difficulty in accepting or adjusting to foreign behaviours</a:t>
            </a:r>
          </a:p>
          <a:p>
            <a:endParaRPr lang="en-GB" dirty="0"/>
          </a:p>
          <a:p>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E7E1A55C-43B4-C87E-4355-37DB8B9798B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1863436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Cultural Awareness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eaLnBrk="1" hangingPunct="1"/>
            <a:r>
              <a:rPr lang="en-US" altLang="en-US" sz="2800" dirty="0">
                <a:latin typeface="+mj-lt"/>
              </a:rPr>
              <a:t>Learning the cultural differences</a:t>
            </a:r>
          </a:p>
          <a:p>
            <a:pPr lvl="1" eaLnBrk="1" hangingPunct="1"/>
            <a:r>
              <a:rPr lang="en-US" altLang="en-US" sz="2400" dirty="0">
                <a:latin typeface="+mj-lt"/>
                <a:ea typeface="Arial" panose="020B0604020202020204" pitchFamily="34" charset="0"/>
              </a:rPr>
              <a:t>Discuss the cause of cultural differences, rigidities, and changes</a:t>
            </a:r>
          </a:p>
          <a:p>
            <a:pPr lvl="2" eaLnBrk="1" hangingPunct="1"/>
            <a:r>
              <a:rPr lang="en-US" altLang="en-US" sz="1800" dirty="0">
                <a:latin typeface="+mj-lt"/>
                <a:ea typeface="Arial" panose="020B0604020202020204" pitchFamily="34" charset="0"/>
              </a:rPr>
              <a:t>Consult with knowledgeable people at home and abroad</a:t>
            </a:r>
          </a:p>
          <a:p>
            <a:pPr lvl="2" eaLnBrk="1" hangingPunct="1"/>
            <a:r>
              <a:rPr lang="en-US" altLang="en-US" sz="1800" dirty="0">
                <a:latin typeface="+mj-lt"/>
                <a:ea typeface="Arial" panose="020B0604020202020204" pitchFamily="34" charset="0"/>
              </a:rPr>
              <a:t>Go there directly and interact with people</a:t>
            </a:r>
          </a:p>
          <a:p>
            <a:pPr eaLnBrk="1" hangingPunct="1"/>
            <a:r>
              <a:rPr lang="en-US" altLang="en-US" sz="2800" dirty="0">
                <a:latin typeface="+mj-lt"/>
              </a:rPr>
              <a:t>Problem areas that can hinder managers</a:t>
            </a:r>
            <a:r>
              <a:rPr lang="ja-JP" altLang="en-US" sz="2800" dirty="0">
                <a:latin typeface="+mj-lt"/>
              </a:rPr>
              <a:t>’</a:t>
            </a:r>
            <a:r>
              <a:rPr lang="en-US" altLang="ja-JP" sz="2800" dirty="0">
                <a:latin typeface="+mj-lt"/>
              </a:rPr>
              <a:t> cultural awareness:</a:t>
            </a:r>
          </a:p>
          <a:p>
            <a:pPr lvl="2" eaLnBrk="1" hangingPunct="1"/>
            <a:r>
              <a:rPr lang="en-US" altLang="en-US" sz="2000" dirty="0">
                <a:latin typeface="+mj-lt"/>
                <a:ea typeface="Arial" panose="020B0604020202020204" pitchFamily="34" charset="0"/>
              </a:rPr>
              <a:t>Subconscious reactions to circumstances</a:t>
            </a:r>
          </a:p>
          <a:p>
            <a:pPr lvl="2" eaLnBrk="1" hangingPunct="1"/>
            <a:r>
              <a:rPr lang="en-US" altLang="en-US" sz="2000" dirty="0">
                <a:latin typeface="+mj-lt"/>
                <a:ea typeface="Arial" panose="020B0604020202020204" pitchFamily="34" charset="0"/>
              </a:rPr>
              <a:t>The assumption that all societal subgroups are similar (ethnocentrism)</a:t>
            </a:r>
          </a:p>
          <a:p>
            <a:pPr lvl="1" eaLnBrk="1" hangingPunct="1"/>
            <a:r>
              <a:rPr lang="en-US" altLang="en-US" sz="2400" dirty="0">
                <a:latin typeface="+mj-lt"/>
                <a:ea typeface="Arial" panose="020B0604020202020204" pitchFamily="34" charset="0"/>
              </a:rPr>
              <a:t>Comparisons may be incorrect if responses were corrected for social desirability</a:t>
            </a:r>
          </a:p>
          <a:p>
            <a:pPr lvl="1" eaLnBrk="1" hangingPunct="1"/>
            <a:r>
              <a:rPr lang="en-US" altLang="en-US" sz="2400" dirty="0">
                <a:latin typeface="+mj-lt"/>
                <a:ea typeface="Arial" panose="020B0604020202020204" pitchFamily="34" charset="0"/>
              </a:rPr>
              <a:t>Specific variations are overlooked when averages are observed</a:t>
            </a:r>
            <a:r>
              <a:rPr lang="en-US" altLang="en-US" sz="3200" dirty="0">
                <a:latin typeface="+mj-lt"/>
                <a:ea typeface="Arial" panose="020B0604020202020204" pitchFamily="34" charset="0"/>
              </a:rPr>
              <a:t>	</a:t>
            </a:r>
          </a:p>
          <a:p>
            <a:pPr lvl="1" eaLnBrk="1" hangingPunct="1"/>
            <a:r>
              <a:rPr lang="en-US" altLang="en-US" sz="2400" dirty="0">
                <a:latin typeface="+mj-lt"/>
                <a:ea typeface="Arial" panose="020B0604020202020204" pitchFamily="34" charset="0"/>
              </a:rPr>
              <a:t>Cultures evolve and change over time</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73E3D9D5-BEEE-7B15-8D14-FBE318CFCA2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338487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Culture and the Nation-State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eaLnBrk="1" hangingPunct="1">
              <a:defRPr/>
            </a:pPr>
            <a:r>
              <a:rPr lang="en-US" sz="2800" dirty="0"/>
              <a:t>Nation as a point of reference</a:t>
            </a:r>
          </a:p>
          <a:p>
            <a:pPr lvl="1" eaLnBrk="1" hangingPunct="1">
              <a:defRPr/>
            </a:pPr>
            <a:r>
              <a:rPr lang="en-US" sz="2400" dirty="0"/>
              <a:t>Similarity among people is a cause and an effect of national boundaries</a:t>
            </a:r>
          </a:p>
          <a:p>
            <a:pPr lvl="1" eaLnBrk="1" hangingPunct="1">
              <a:defRPr/>
            </a:pPr>
            <a:r>
              <a:rPr lang="en-US" sz="2400" dirty="0"/>
              <a:t>People share attributes such as values, language, race</a:t>
            </a:r>
          </a:p>
          <a:p>
            <a:pPr lvl="1" eaLnBrk="1" hangingPunct="1">
              <a:defRPr/>
            </a:pPr>
            <a:r>
              <a:rPr lang="en-US" sz="2400" dirty="0"/>
              <a:t>National identity is represented through rites and symbols like flags, parades, rallies, and preservation of national sites, documents, monuments, and museums (promote a common perception of history)</a:t>
            </a:r>
          </a:p>
          <a:p>
            <a:pPr lvl="1" eaLnBrk="1" hangingPunct="1">
              <a:defRPr/>
            </a:pPr>
            <a:r>
              <a:rPr lang="en-US" sz="2400" dirty="0">
                <a:ea typeface="Arial" pitchFamily="34" charset="0"/>
              </a:rPr>
              <a:t>Laws apply primarily along national lines</a:t>
            </a:r>
          </a:p>
          <a:p>
            <a:pPr eaLnBrk="1" hangingPunct="1">
              <a:defRPr/>
            </a:pPr>
            <a:r>
              <a:rPr lang="en-US" sz="2800" dirty="0"/>
              <a:t>Country-by-country analysis can be difficult because </a:t>
            </a:r>
            <a:r>
              <a:rPr lang="en-US" sz="2800" dirty="0">
                <a:solidFill>
                  <a:schemeClr val="accent6">
                    <a:lumMod val="50000"/>
                  </a:schemeClr>
                </a:solidFill>
              </a:rPr>
              <a:t>s</a:t>
            </a:r>
            <a:r>
              <a:rPr lang="en-US" sz="2400" dirty="0">
                <a:solidFill>
                  <a:schemeClr val="accent6">
                    <a:lumMod val="50000"/>
                  </a:schemeClr>
                </a:solidFill>
                <a:ea typeface="Arial" pitchFamily="34" charset="0"/>
              </a:rPr>
              <a:t>ubcultures, ethnic groups, races, and classes</a:t>
            </a:r>
            <a:r>
              <a:rPr lang="en-US" sz="2400" dirty="0">
                <a:ea typeface="Arial" pitchFamily="34" charset="0"/>
              </a:rPr>
              <a:t> exist within nations</a:t>
            </a:r>
          </a:p>
          <a:p>
            <a:pPr lvl="1" eaLnBrk="1" hangingPunct="1">
              <a:defRPr/>
            </a:pPr>
            <a:r>
              <a:rPr lang="en-US" sz="2400" dirty="0">
                <a:ea typeface="Arial" pitchFamily="34" charset="0"/>
              </a:rPr>
              <a:t>Similarities link groups from different countries</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FB53DD8B-C065-422F-2C61-3748A0CAFF7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0708445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25308"/>
            <a:ext cx="10765195" cy="4680520"/>
          </a:xfrm>
        </p:spPr>
        <p:txBody>
          <a:bodyPr/>
          <a:lstStyle/>
          <a:p>
            <a:pPr eaLnBrk="1" hangingPunct="1">
              <a:spcBef>
                <a:spcPts val="0"/>
              </a:spcBef>
              <a:defRPr/>
            </a:pPr>
            <a:r>
              <a:rPr lang="en-GB" sz="2800" dirty="0"/>
              <a:t>A country’s values are influenced by ethnic groups, social organisations, and other cultural aspects.</a:t>
            </a:r>
          </a:p>
          <a:p>
            <a:pPr eaLnBrk="1" hangingPunct="1">
              <a:spcBef>
                <a:spcPts val="0"/>
              </a:spcBef>
              <a:defRPr/>
            </a:pPr>
            <a:r>
              <a:rPr lang="en-GB" sz="2800" dirty="0"/>
              <a:t>One of the most significant contributions to cultural differences has been given to us by Hofstede. Studies have shown that Hofstede’s model has high validity, having been replicated in numerous studies in different countries and different workplaces over the past 50 years.</a:t>
            </a:r>
          </a:p>
          <a:p>
            <a:pPr eaLnBrk="1" hangingPunct="1">
              <a:spcBef>
                <a:spcPts val="0"/>
              </a:spcBef>
              <a:defRPr/>
            </a:pPr>
            <a:r>
              <a:rPr lang="en-GB" sz="2800" dirty="0"/>
              <a:t>Based initially on surveys completed by IBM employees throughout the world, Hofstede suggests that differences in cultural knowledge and beliefs across countries - our ‘mental programming’ - can be explained in terms of six dimensions.</a:t>
            </a:r>
          </a:p>
          <a:p>
            <a:pPr marL="0" indent="0" eaLnBrk="1" hangingPunct="1">
              <a:buNone/>
              <a:defRPr/>
            </a:pPr>
            <a:endParaRPr lang="en-GB" altLang="en-US" sz="2400" dirty="0"/>
          </a:p>
        </p:txBody>
      </p:sp>
      <p:sp>
        <p:nvSpPr>
          <p:cNvPr id="2" name="Arrow: Down 1">
            <a:extLst>
              <a:ext uri="{FF2B5EF4-FFF2-40B4-BE49-F238E27FC236}">
                <a16:creationId xmlns:a16="http://schemas.microsoft.com/office/drawing/2014/main" id="{0D9B1320-F24B-667B-67F1-EE737C49F00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3" name="Footer Placeholder 1">
            <a:extLst>
              <a:ext uri="{FF2B5EF4-FFF2-40B4-BE49-F238E27FC236}">
                <a16:creationId xmlns:a16="http://schemas.microsoft.com/office/drawing/2014/main" id="{261FEDD6-8F9A-1F70-9510-CE5432D30F7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1144164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pic>
        <p:nvPicPr>
          <p:cNvPr id="2" name="Picture 1">
            <a:extLst>
              <a:ext uri="{FF2B5EF4-FFF2-40B4-BE49-F238E27FC236}">
                <a16:creationId xmlns:a16="http://schemas.microsoft.com/office/drawing/2014/main" id="{7BCFA1B4-7B85-7B2B-746C-F84B3A183F80}"/>
              </a:ext>
            </a:extLst>
          </p:cNvPr>
          <p:cNvPicPr>
            <a:picLocks noChangeAspect="1"/>
          </p:cNvPicPr>
          <p:nvPr/>
        </p:nvPicPr>
        <p:blipFill>
          <a:blip r:embed="rId3"/>
          <a:stretch>
            <a:fillRect/>
          </a:stretch>
        </p:blipFill>
        <p:spPr>
          <a:xfrm>
            <a:off x="1523492" y="908720"/>
            <a:ext cx="9145016" cy="4791080"/>
          </a:xfrm>
          <a:prstGeom prst="rect">
            <a:avLst/>
          </a:prstGeom>
        </p:spPr>
      </p:pic>
      <p:sp>
        <p:nvSpPr>
          <p:cNvPr id="3" name="Arrow: Down 2">
            <a:extLst>
              <a:ext uri="{FF2B5EF4-FFF2-40B4-BE49-F238E27FC236}">
                <a16:creationId xmlns:a16="http://schemas.microsoft.com/office/drawing/2014/main" id="{47B62702-9736-D15D-BE28-65525392D2BE}"/>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4" name="Footer Placeholder 1">
            <a:extLst>
              <a:ext uri="{FF2B5EF4-FFF2-40B4-BE49-F238E27FC236}">
                <a16:creationId xmlns:a16="http://schemas.microsoft.com/office/drawing/2014/main" id="{7D575BFD-FC2D-635D-B8F3-14428397E9D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2783839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750" fill="hold"/>
                                        <p:tgtEl>
                                          <p:spTgt spid="2"/>
                                        </p:tgtEl>
                                        <p:attrNameLst>
                                          <p:attrName>ppt_w</p:attrName>
                                        </p:attrNameLst>
                                      </p:cBhvr>
                                      <p:tavLst>
                                        <p:tav tm="0">
                                          <p:val>
                                            <p:fltVal val="0"/>
                                          </p:val>
                                        </p:tav>
                                        <p:tav tm="100000">
                                          <p:val>
                                            <p:strVal val="#ppt_w"/>
                                          </p:val>
                                        </p:tav>
                                      </p:tavLst>
                                    </p:anim>
                                    <p:anim calcmode="lin" valueType="num">
                                      <p:cBhvr>
                                        <p:cTn id="8" dur="1750" fill="hold"/>
                                        <p:tgtEl>
                                          <p:spTgt spid="2"/>
                                        </p:tgtEl>
                                        <p:attrNameLst>
                                          <p:attrName>ppt_h</p:attrName>
                                        </p:attrNameLst>
                                      </p:cBhvr>
                                      <p:tavLst>
                                        <p:tav tm="0">
                                          <p:val>
                                            <p:fltVal val="0"/>
                                          </p:val>
                                        </p:tav>
                                        <p:tav tm="100000">
                                          <p:val>
                                            <p:strVal val="#ppt_h"/>
                                          </p:val>
                                        </p:tav>
                                      </p:tavLst>
                                    </p:anim>
                                    <p:animEffect transition="in" filter="fade">
                                      <p:cBhvr>
                                        <p:cTn id="9" dur="17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Hofstede's Model of National Cultures</a:t>
            </a:r>
          </a:p>
        </p:txBody>
      </p:sp>
      <p:sp>
        <p:nvSpPr>
          <p:cNvPr id="2" name="TextBox 1">
            <a:extLst>
              <a:ext uri="{FF2B5EF4-FFF2-40B4-BE49-F238E27FC236}">
                <a16:creationId xmlns:a16="http://schemas.microsoft.com/office/drawing/2014/main" id="{D93B4BC3-0C12-9990-A05C-2205485A11C4}"/>
              </a:ext>
            </a:extLst>
          </p:cNvPr>
          <p:cNvSpPr txBox="1"/>
          <p:nvPr/>
        </p:nvSpPr>
        <p:spPr>
          <a:xfrm>
            <a:off x="3048786" y="5301208"/>
            <a:ext cx="6094428" cy="64633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4"/>
              </a:rPr>
              <a:t>https://www.youtube.com/watch?v=yKKruTRQ_2A</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3" name="Online Media 2" title="Hofstede's Six Dimensions of Organizational Culture">
            <a:hlinkClick r:id="" action="ppaction://media"/>
            <a:extLst>
              <a:ext uri="{FF2B5EF4-FFF2-40B4-BE49-F238E27FC236}">
                <a16:creationId xmlns:a16="http://schemas.microsoft.com/office/drawing/2014/main" id="{15BC192B-964A-948B-92C2-E21C509EFD05}"/>
              </a:ext>
            </a:extLst>
          </p:cNvPr>
          <p:cNvPicPr>
            <a:picLocks noRot="1" noChangeAspect="1"/>
          </p:cNvPicPr>
          <p:nvPr>
            <a:videoFile r:link="rId1"/>
          </p:nvPr>
        </p:nvPicPr>
        <p:blipFill>
          <a:blip r:embed="rId5"/>
          <a:stretch>
            <a:fillRect/>
          </a:stretch>
        </p:blipFill>
        <p:spPr>
          <a:xfrm>
            <a:off x="2243572" y="947965"/>
            <a:ext cx="7704856" cy="4353243"/>
          </a:xfrm>
          <a:prstGeom prst="rect">
            <a:avLst/>
          </a:prstGeom>
        </p:spPr>
      </p:pic>
      <p:sp>
        <p:nvSpPr>
          <p:cNvPr id="4" name="Arrow: Down 3">
            <a:extLst>
              <a:ext uri="{FF2B5EF4-FFF2-40B4-BE49-F238E27FC236}">
                <a16:creationId xmlns:a16="http://schemas.microsoft.com/office/drawing/2014/main" id="{DAA676E8-3B97-7574-9EA1-9CB42A690E1D}"/>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
        <p:nvSpPr>
          <p:cNvPr id="5" name="Footer Placeholder 1">
            <a:extLst>
              <a:ext uri="{FF2B5EF4-FFF2-40B4-BE49-F238E27FC236}">
                <a16:creationId xmlns:a16="http://schemas.microsoft.com/office/drawing/2014/main" id="{D9A3C0A2-98F6-4B42-8465-D88A01AED80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9030571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5B0F55-6E8B-4AAA-8B9C-42BA05889B8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653604A0-DD8D-4F67-91AC-03FE4707C6CF}"/>
              </a:ext>
            </a:extLst>
          </p:cNvPr>
          <p:cNvSpPr>
            <a:spLocks noGrp="1"/>
          </p:cNvSpPr>
          <p:nvPr>
            <p:ph type="body" sz="quarter" idx="13"/>
          </p:nvPr>
        </p:nvSpPr>
        <p:spPr>
          <a:xfrm>
            <a:off x="479425" y="1304764"/>
            <a:ext cx="11233150" cy="4356484"/>
          </a:xfrm>
        </p:spPr>
        <p:txBody>
          <a:bodyPr>
            <a:noAutofit/>
          </a:bodyPr>
          <a:lstStyle/>
          <a:p>
            <a:pPr marL="514350" indent="-514350">
              <a:lnSpc>
                <a:spcPct val="100000"/>
              </a:lnSpc>
              <a:spcBef>
                <a:spcPts val="1800"/>
              </a:spcBef>
              <a:buFont typeface="+mj-lt"/>
              <a:buAutoNum type="arabicPeriod"/>
            </a:pPr>
            <a:r>
              <a:rPr lang="en-GB" sz="2800" b="1" dirty="0"/>
              <a:t>Individualism/collectivism </a:t>
            </a:r>
            <a:r>
              <a:rPr lang="en-GB" sz="2800" dirty="0"/>
              <a:t>- this represents the degree to which one is autonomous and driven primarily to act for the benefit of one’s self, contrasted with a more social orientation that emphasizes group working and community goals.</a:t>
            </a:r>
          </a:p>
          <a:p>
            <a:pPr marL="514350" indent="-514350">
              <a:lnSpc>
                <a:spcPct val="100000"/>
              </a:lnSpc>
              <a:spcBef>
                <a:spcPts val="1800"/>
              </a:spcBef>
              <a:buFont typeface="+mj-lt"/>
              <a:buAutoNum type="arabicPeriod"/>
            </a:pPr>
            <a:r>
              <a:rPr lang="en-GB" sz="2800" b="1" dirty="0"/>
              <a:t>Power distance </a:t>
            </a:r>
            <a:r>
              <a:rPr lang="en-GB" sz="2800" dirty="0"/>
              <a:t>- this represents the extent to which the unequal distribution of hierarchical power and status is accepted and respected.</a:t>
            </a:r>
          </a:p>
          <a:p>
            <a:pPr marL="514350" indent="-514350">
              <a:lnSpc>
                <a:spcPct val="100000"/>
              </a:lnSpc>
              <a:spcBef>
                <a:spcPts val="1800"/>
              </a:spcBef>
              <a:buFont typeface="+mj-lt"/>
              <a:buAutoNum type="arabicPeriod"/>
            </a:pPr>
            <a:r>
              <a:rPr lang="en-GB" sz="2800" b="1" dirty="0"/>
              <a:t>Uncertainty avoidance </a:t>
            </a:r>
            <a:r>
              <a:rPr lang="en-GB" sz="2800" dirty="0"/>
              <a:t>- this measures the extent of one’s preference for certainty, rules, and absolute truths.</a:t>
            </a:r>
            <a:endParaRPr lang="en-GB" sz="2800" dirty="0">
              <a:solidFill>
                <a:prstClr val="black"/>
              </a:solidFill>
            </a:endParaRPr>
          </a:p>
        </p:txBody>
      </p:sp>
      <p:sp>
        <p:nvSpPr>
          <p:cNvPr id="6" name="Arrow: Down 5">
            <a:extLst>
              <a:ext uri="{FF2B5EF4-FFF2-40B4-BE49-F238E27FC236}">
                <a16:creationId xmlns:a16="http://schemas.microsoft.com/office/drawing/2014/main" id="{A4F8426E-66F5-8C80-2669-3AC2DB9E154C}"/>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GB" sz="5000" dirty="0">
                <a:solidFill>
                  <a:prstClr val="white"/>
                </a:solidFill>
                <a:latin typeface="Bodoni MT" panose="02070603080606020203" pitchFamily="18" charset="0"/>
              </a:rPr>
              <a:t>4</a:t>
            </a:r>
            <a:endPar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endParaRPr>
          </a:p>
        </p:txBody>
      </p:sp>
      <p:sp>
        <p:nvSpPr>
          <p:cNvPr id="7" name="Title 1">
            <a:extLst>
              <a:ext uri="{FF2B5EF4-FFF2-40B4-BE49-F238E27FC236}">
                <a16:creationId xmlns:a16="http://schemas.microsoft.com/office/drawing/2014/main" id="{43566CF3-A1CC-D486-B60B-AF93A0A0863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Hofstede's Dimensions of National Culture</a:t>
            </a:r>
          </a:p>
        </p:txBody>
      </p:sp>
      <p:sp>
        <p:nvSpPr>
          <p:cNvPr id="2" name="Footer Placeholder 1">
            <a:extLst>
              <a:ext uri="{FF2B5EF4-FFF2-40B4-BE49-F238E27FC236}">
                <a16:creationId xmlns:a16="http://schemas.microsoft.com/office/drawing/2014/main" id="{747CBE2C-0E5F-5AC7-5CEE-734EDA433C1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395540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500"/>
                                        <p:tgtEl>
                                          <p:spTgt spid="5">
                                            <p:txEl>
                                              <p:pRg st="1" end="1"/>
                                            </p:txEl>
                                          </p:spTgt>
                                        </p:tgtEl>
                                      </p:cBhvr>
                                    </p:animEffect>
                                    <p:anim calcmode="lin" valueType="num">
                                      <p:cBhvr>
                                        <p:cTn id="13"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500"/>
                                        <p:tgtEl>
                                          <p:spTgt spid="5">
                                            <p:txEl>
                                              <p:pRg st="2" end="2"/>
                                            </p:txEl>
                                          </p:spTgt>
                                        </p:tgtEl>
                                      </p:cBhvr>
                                    </p:animEffect>
                                    <p:anim calcmode="lin" valueType="num">
                                      <p:cBhvr>
                                        <p:cTn id="18"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D5B0F55-6E8B-4AAA-8B9C-42BA05889B8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653604A0-DD8D-4F67-91AC-03FE4707C6CF}"/>
              </a:ext>
            </a:extLst>
          </p:cNvPr>
          <p:cNvSpPr>
            <a:spLocks noGrp="1"/>
          </p:cNvSpPr>
          <p:nvPr>
            <p:ph type="body" sz="quarter" idx="13"/>
          </p:nvPr>
        </p:nvSpPr>
        <p:spPr>
          <a:xfrm>
            <a:off x="479474" y="946554"/>
            <a:ext cx="11233150" cy="4700840"/>
          </a:xfrm>
        </p:spPr>
        <p:txBody>
          <a:bodyPr>
            <a:noAutofit/>
          </a:bodyPr>
          <a:lstStyle/>
          <a:p>
            <a:pPr marL="514350" indent="-514350">
              <a:lnSpc>
                <a:spcPct val="100000"/>
              </a:lnSpc>
              <a:spcBef>
                <a:spcPts val="0"/>
              </a:spcBef>
              <a:buFont typeface="+mj-lt"/>
              <a:buAutoNum type="arabicPeriod" startAt="4"/>
            </a:pPr>
            <a:r>
              <a:rPr lang="en-GB" sz="2800" b="1" dirty="0"/>
              <a:t>Masculinity/femininity </a:t>
            </a:r>
            <a:r>
              <a:rPr lang="en-GB" sz="2800" dirty="0"/>
              <a:t>- the extent to which an emphasis is placed on valuing money and things (masculinity) versus valuing people and relationships (femininity).</a:t>
            </a:r>
          </a:p>
          <a:p>
            <a:pPr marL="514350" indent="-514350">
              <a:lnSpc>
                <a:spcPct val="100000"/>
              </a:lnSpc>
              <a:spcBef>
                <a:spcPts val="0"/>
              </a:spcBef>
              <a:buFont typeface="+mj-lt"/>
              <a:buAutoNum type="arabicPeriod" startAt="4"/>
            </a:pPr>
            <a:r>
              <a:rPr lang="en-GB" sz="2800" b="1" dirty="0"/>
              <a:t>Long-term/short-term orientation </a:t>
            </a:r>
            <a:r>
              <a:rPr lang="en-GB" sz="2800" dirty="0"/>
              <a:t>- this addresses differences in attention to future rewards, where long-term-oriented cultures value perseverance and thrift, while short-term ones emphasize more preservation of ‘face’, short-term results, and fulfilment of social obligations.</a:t>
            </a:r>
          </a:p>
          <a:p>
            <a:pPr marL="514350" indent="-514350">
              <a:lnSpc>
                <a:spcPct val="100000"/>
              </a:lnSpc>
              <a:spcBef>
                <a:spcPts val="0"/>
              </a:spcBef>
              <a:buFont typeface="+mj-lt"/>
              <a:buAutoNum type="arabicPeriod" startAt="4"/>
            </a:pPr>
            <a:r>
              <a:rPr lang="en-GB" sz="2800" b="1" dirty="0"/>
              <a:t>Indulgence</a:t>
            </a:r>
            <a:r>
              <a:rPr lang="en-GB" sz="2800" dirty="0"/>
              <a:t> - this measures the degree to which societies permit or suppress gratification of basic and natural human drives related to enjoying life and having fun.</a:t>
            </a:r>
            <a:endParaRPr lang="en-GB" sz="2800" dirty="0">
              <a:solidFill>
                <a:prstClr val="black"/>
              </a:solidFill>
            </a:endParaRPr>
          </a:p>
        </p:txBody>
      </p:sp>
      <p:sp>
        <p:nvSpPr>
          <p:cNvPr id="6" name="Arrow: Down 5">
            <a:extLst>
              <a:ext uri="{FF2B5EF4-FFF2-40B4-BE49-F238E27FC236}">
                <a16:creationId xmlns:a16="http://schemas.microsoft.com/office/drawing/2014/main" id="{A4F8426E-66F5-8C80-2669-3AC2DB9E154C}"/>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GB" sz="5000" dirty="0">
                <a:solidFill>
                  <a:prstClr val="white"/>
                </a:solidFill>
                <a:latin typeface="Bodoni MT" panose="02070603080606020203" pitchFamily="18" charset="0"/>
              </a:rPr>
              <a:t>5</a:t>
            </a:r>
            <a:endPar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endParaRPr>
          </a:p>
        </p:txBody>
      </p:sp>
      <p:sp>
        <p:nvSpPr>
          <p:cNvPr id="8" name="Title 1">
            <a:extLst>
              <a:ext uri="{FF2B5EF4-FFF2-40B4-BE49-F238E27FC236}">
                <a16:creationId xmlns:a16="http://schemas.microsoft.com/office/drawing/2014/main" id="{F98AD05E-4884-1F1E-1860-67322B717600}"/>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Hofstede's Dimensions of National Culture</a:t>
            </a:r>
          </a:p>
        </p:txBody>
      </p:sp>
      <p:sp>
        <p:nvSpPr>
          <p:cNvPr id="2" name="Footer Placeholder 1">
            <a:extLst>
              <a:ext uri="{FF2B5EF4-FFF2-40B4-BE49-F238E27FC236}">
                <a16:creationId xmlns:a16="http://schemas.microsoft.com/office/drawing/2014/main" id="{69D5FD89-1CAF-3C8C-47D5-2D311249BD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428278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500"/>
                                        <p:tgtEl>
                                          <p:spTgt spid="5">
                                            <p:txEl>
                                              <p:pRg st="0" end="0"/>
                                            </p:txEl>
                                          </p:spTgt>
                                        </p:tgtEl>
                                      </p:cBhvr>
                                    </p:animEffect>
                                    <p:anim calcmode="lin" valueType="num">
                                      <p:cBhvr>
                                        <p:cTn id="8" dur="1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500"/>
                                        <p:tgtEl>
                                          <p:spTgt spid="5">
                                            <p:txEl>
                                              <p:pRg st="1" end="1"/>
                                            </p:txEl>
                                          </p:spTgt>
                                        </p:tgtEl>
                                      </p:cBhvr>
                                    </p:animEffect>
                                    <p:anim calcmode="lin" valueType="num">
                                      <p:cBhvr>
                                        <p:cTn id="13" dur="15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500" fill="hold"/>
                                        <p:tgtEl>
                                          <p:spTgt spid="5">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1500"/>
                                        <p:tgtEl>
                                          <p:spTgt spid="5">
                                            <p:txEl>
                                              <p:pRg st="2" end="2"/>
                                            </p:txEl>
                                          </p:spTgt>
                                        </p:tgtEl>
                                      </p:cBhvr>
                                    </p:animEffect>
                                    <p:anim calcmode="lin" valueType="num">
                                      <p:cBhvr>
                                        <p:cTn id="18" dur="15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9" dur="15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D97F509-7856-4AA9-A6B7-E89C052271D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sp>
        <p:nvSpPr>
          <p:cNvPr id="5" name="Text Placeholder 4">
            <a:extLst>
              <a:ext uri="{FF2B5EF4-FFF2-40B4-BE49-F238E27FC236}">
                <a16:creationId xmlns:a16="http://schemas.microsoft.com/office/drawing/2014/main" id="{9019869E-F1B2-49C4-9F0C-DB9135909473}"/>
              </a:ext>
            </a:extLst>
          </p:cNvPr>
          <p:cNvSpPr>
            <a:spLocks noGrp="1"/>
          </p:cNvSpPr>
          <p:nvPr>
            <p:ph type="body" sz="quarter" idx="13"/>
          </p:nvPr>
        </p:nvSpPr>
        <p:spPr>
          <a:xfrm>
            <a:off x="549383" y="1107386"/>
            <a:ext cx="11089183" cy="507541"/>
          </a:xfrm>
        </p:spPr>
        <p:txBody>
          <a:bodyPr>
            <a:noAutofit/>
          </a:bodyPr>
          <a:lstStyle/>
          <a:p>
            <a:pPr marL="0" indent="0" algn="just">
              <a:buNone/>
            </a:pPr>
            <a:r>
              <a:rPr lang="en-GB" altLang="en-US" sz="3000" b="1" dirty="0">
                <a:ea typeface="ＭＳ Ｐゴシック" panose="020B0600070205080204" pitchFamily="34" charset="-128"/>
              </a:rPr>
              <a:t>What are the dimensions of your national culture?</a:t>
            </a:r>
            <a:endParaRPr lang="en-GB" sz="3000" dirty="0">
              <a:ea typeface="ＭＳ Ｐゴシック" panose="020B0600070205080204" pitchFamily="34" charset="-128"/>
            </a:endParaRPr>
          </a:p>
          <a:p>
            <a:pPr marL="0" indent="0" algn="just">
              <a:buNone/>
            </a:pPr>
            <a:endParaRPr lang="en-GB" dirty="0"/>
          </a:p>
        </p:txBody>
      </p:sp>
      <p:sp>
        <p:nvSpPr>
          <p:cNvPr id="7" name="Text Placeholder 4">
            <a:extLst>
              <a:ext uri="{FF2B5EF4-FFF2-40B4-BE49-F238E27FC236}">
                <a16:creationId xmlns:a16="http://schemas.microsoft.com/office/drawing/2014/main" id="{084E5E79-3C0E-4684-18CC-1D61FE32F008}"/>
              </a:ext>
            </a:extLst>
          </p:cNvPr>
          <p:cNvSpPr txBox="1">
            <a:spLocks/>
          </p:cNvSpPr>
          <p:nvPr/>
        </p:nvSpPr>
        <p:spPr>
          <a:xfrm>
            <a:off x="549383" y="3806261"/>
            <a:ext cx="11197220" cy="189197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altLang="en-US" sz="3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Was the assessment of your country’s culture accurate? Why or why not?</a:t>
            </a: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What dimensions were very different in your comparison?</a:t>
            </a:r>
          </a:p>
          <a:p>
            <a:pPr marL="538163" marR="0" lvl="1" indent="-538163" algn="just" defTabSz="914400" rtl="0" eaLnBrk="1" fontAlgn="auto" latinLnBrk="0" hangingPunct="1">
              <a:lnSpc>
                <a:spcPct val="90000"/>
              </a:lnSpc>
              <a:spcBef>
                <a:spcPts val="500"/>
              </a:spcBef>
              <a:spcAft>
                <a:spcPts val="0"/>
              </a:spcAft>
              <a:buClrTx/>
              <a:buSzTx/>
              <a:buFont typeface="+mj-lt"/>
              <a:buAutoNum type="arabicParenR"/>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How much agreement or disagreement is about your comparison there among your groups?</a:t>
            </a:r>
          </a:p>
        </p:txBody>
      </p:sp>
      <p:pic>
        <p:nvPicPr>
          <p:cNvPr id="9" name="Picture 8">
            <a:extLst>
              <a:ext uri="{FF2B5EF4-FFF2-40B4-BE49-F238E27FC236}">
                <a16:creationId xmlns:a16="http://schemas.microsoft.com/office/drawing/2014/main" id="{60F95394-153C-AC44-D9A1-F71ED06123E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696400" y="1439847"/>
            <a:ext cx="2161456" cy="1804581"/>
          </a:xfrm>
          <a:prstGeom prst="rect">
            <a:avLst/>
          </a:prstGeom>
        </p:spPr>
      </p:pic>
      <p:sp>
        <p:nvSpPr>
          <p:cNvPr id="8" name="Text Placeholder 4">
            <a:extLst>
              <a:ext uri="{FF2B5EF4-FFF2-40B4-BE49-F238E27FC236}">
                <a16:creationId xmlns:a16="http://schemas.microsoft.com/office/drawing/2014/main" id="{EB516B91-4046-417A-9270-564194ACADC5}"/>
              </a:ext>
            </a:extLst>
          </p:cNvPr>
          <p:cNvSpPr txBox="1">
            <a:spLocks/>
          </p:cNvSpPr>
          <p:nvPr/>
        </p:nvSpPr>
        <p:spPr>
          <a:xfrm>
            <a:off x="624437" y="1807391"/>
            <a:ext cx="8902928" cy="149523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rPr>
              <a:t>Please use the following link and compare and contrast your national culture with the national cultures of other members in the group.</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endParaRP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0" name="Text Placeholder 4">
            <a:extLst>
              <a:ext uri="{FF2B5EF4-FFF2-40B4-BE49-F238E27FC236}">
                <a16:creationId xmlns:a16="http://schemas.microsoft.com/office/drawing/2014/main" id="{1BFBA113-1A5C-63D0-783A-67D4425A4C52}"/>
              </a:ext>
            </a:extLst>
          </p:cNvPr>
          <p:cNvSpPr txBox="1">
            <a:spLocks/>
          </p:cNvSpPr>
          <p:nvPr/>
        </p:nvSpPr>
        <p:spPr>
          <a:xfrm>
            <a:off x="1087720" y="3321792"/>
            <a:ext cx="10007846" cy="76772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Times New Roman" panose="02020603050405020304" pitchFamily="18" charset="0"/>
                <a:ea typeface="ＭＳ Ｐゴシック" panose="020B0600070205080204" pitchFamily="34" charset="-128"/>
                <a:cs typeface="Times New Roman" panose="02020603050405020304" pitchFamily="18" charset="0"/>
                <a:hlinkClick r:id="rId3"/>
              </a:rPr>
              <a:t>https://www.hofstede-insights.com/fi/product/compare-countries/</a:t>
            </a:r>
            <a:endPar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1" name="Title 1">
            <a:extLst>
              <a:ext uri="{FF2B5EF4-FFF2-40B4-BE49-F238E27FC236}">
                <a16:creationId xmlns:a16="http://schemas.microsoft.com/office/drawing/2014/main" id="{CABF215F-CC5A-97BD-9568-4E2B1F01FF39}"/>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Group Activity | Your National Culture</a:t>
            </a:r>
          </a:p>
        </p:txBody>
      </p:sp>
      <p:sp>
        <p:nvSpPr>
          <p:cNvPr id="2" name="Footer Placeholder 1">
            <a:extLst>
              <a:ext uri="{FF2B5EF4-FFF2-40B4-BE49-F238E27FC236}">
                <a16:creationId xmlns:a16="http://schemas.microsoft.com/office/drawing/2014/main" id="{EEF13255-5DB7-3419-7414-48A646F753D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968393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500" fill="hold"/>
                                        <p:tgtEl>
                                          <p:spTgt spid="9"/>
                                        </p:tgtEl>
                                        <p:attrNameLst>
                                          <p:attrName>ppt_w</p:attrName>
                                        </p:attrNameLst>
                                      </p:cBhvr>
                                      <p:tavLst>
                                        <p:tav tm="0">
                                          <p:val>
                                            <p:fltVal val="0"/>
                                          </p:val>
                                        </p:tav>
                                        <p:tav tm="100000">
                                          <p:val>
                                            <p:strVal val="#ppt_w"/>
                                          </p:val>
                                        </p:tav>
                                      </p:tavLst>
                                    </p:anim>
                                    <p:anim calcmode="lin" valueType="num">
                                      <p:cBhvr>
                                        <p:cTn id="8" dur="1500" fill="hold"/>
                                        <p:tgtEl>
                                          <p:spTgt spid="9"/>
                                        </p:tgtEl>
                                        <p:attrNameLst>
                                          <p:attrName>ppt_h</p:attrName>
                                        </p:attrNameLst>
                                      </p:cBhvr>
                                      <p:tavLst>
                                        <p:tav tm="0">
                                          <p:val>
                                            <p:fltVal val="0"/>
                                          </p:val>
                                        </p:tav>
                                        <p:tav tm="100000">
                                          <p:val>
                                            <p:strVal val="#ppt_h"/>
                                          </p:val>
                                        </p:tav>
                                      </p:tavLst>
                                    </p:anim>
                                    <p:animEffect transition="in" filter="fade">
                                      <p:cBhvr>
                                        <p:cTn id="9" dur="1500"/>
                                        <p:tgtEl>
                                          <p:spTgt spid="9"/>
                                        </p:tgtEl>
                                      </p:cBhvr>
                                    </p:animEffect>
                                  </p:childTnLst>
                                </p:cTn>
                              </p:par>
                              <p:par>
                                <p:cTn id="10" presetID="42" presetClass="entr" presetSubtype="0" fill="hold" grpId="0" nodeType="with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1000"/>
                                        <p:tgtEl>
                                          <p:spTgt spid="5">
                                            <p:txEl>
                                              <p:pRg st="0" end="0"/>
                                            </p:txEl>
                                          </p:spTgt>
                                        </p:tgtEl>
                                      </p:cBhvr>
                                    </p:animEffect>
                                    <p:anim calcmode="lin" valueType="num">
                                      <p:cBhvr>
                                        <p:cTn id="1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1000"/>
                                        <p:tgtEl>
                                          <p:spTgt spid="8">
                                            <p:txEl>
                                              <p:pRg st="0" end="0"/>
                                            </p:txEl>
                                          </p:spTgt>
                                        </p:tgtEl>
                                      </p:cBhvr>
                                    </p:animEffect>
                                    <p:anim calcmode="lin" valueType="num">
                                      <p:cBhvr>
                                        <p:cTn id="18"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8">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1000"/>
                                        <p:tgtEl>
                                          <p:spTgt spid="10">
                                            <p:txEl>
                                              <p:pRg st="0" end="0"/>
                                            </p:txEl>
                                          </p:spTgt>
                                        </p:tgtEl>
                                      </p:cBhvr>
                                    </p:animEffect>
                                    <p:anim calcmode="lin" valueType="num">
                                      <p:cBhvr>
                                        <p:cTn id="23"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p:bldP spid="8" grpId="0" build="p"/>
      <p:bldP spid="10"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D97F509-7856-4AA9-A6B7-E89C052271D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BFCFE46C-721C-475F-8FDC-54A690B7E0D1}" type="slidenum">
              <a:rPr kumimoji="0" lang="en-GB"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sz="1200" b="0" i="0" u="none" strike="noStrike" kern="1200" cap="none" spc="0" normalizeH="0" baseline="0" noProof="0" dirty="0">
              <a:ln>
                <a:noFill/>
              </a:ln>
              <a:solidFill>
                <a:srgbClr val="898989"/>
              </a:solidFill>
              <a:effectLst/>
              <a:uLnTx/>
              <a:uFillTx/>
              <a:latin typeface="Myriad Pro"/>
              <a:ea typeface="+mn-ea"/>
              <a:cs typeface="Arial" panose="020B0604020202020204" pitchFamily="34" charset="0"/>
            </a:endParaRPr>
          </a:p>
        </p:txBody>
      </p:sp>
      <p:pic>
        <p:nvPicPr>
          <p:cNvPr id="15" name="Picture 14">
            <a:extLst>
              <a:ext uri="{FF2B5EF4-FFF2-40B4-BE49-F238E27FC236}">
                <a16:creationId xmlns:a16="http://schemas.microsoft.com/office/drawing/2014/main" id="{9493DAC5-EE87-D0B2-10EF-B3AE266FF6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1746" y="965718"/>
            <a:ext cx="9874495" cy="4605995"/>
          </a:xfrm>
          <a:prstGeom prst="rect">
            <a:avLst/>
          </a:prstGeom>
        </p:spPr>
      </p:pic>
      <p:sp>
        <p:nvSpPr>
          <p:cNvPr id="16" name="Text Placeholder 4">
            <a:extLst>
              <a:ext uri="{FF2B5EF4-FFF2-40B4-BE49-F238E27FC236}">
                <a16:creationId xmlns:a16="http://schemas.microsoft.com/office/drawing/2014/main" id="{17166CFC-F381-57CB-64A7-993D7EA471F1}"/>
              </a:ext>
            </a:extLst>
          </p:cNvPr>
          <p:cNvSpPr txBox="1">
            <a:spLocks/>
          </p:cNvSpPr>
          <p:nvPr/>
        </p:nvSpPr>
        <p:spPr>
          <a:xfrm>
            <a:off x="8400256" y="5867844"/>
            <a:ext cx="2217010" cy="353196"/>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Times New Roman" panose="02020603050405020304" pitchFamily="18" charset="0"/>
                <a:ea typeface="+mn-ea"/>
                <a:cs typeface="Times New Roman" panose="02020603050405020304"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Times New Roman" panose="02020603050405020304" pitchFamily="18" charset="0"/>
                <a:ea typeface="+mn-ea"/>
                <a:cs typeface="Times New Roman" panose="02020603050405020304"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Times New Roman" panose="02020603050405020304" pitchFamily="18" charset="0"/>
                <a:ea typeface="+mn-ea"/>
                <a:cs typeface="Times New Roman" panose="02020603050405020304"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Times New Roman" panose="02020603050405020304" pitchFamily="18" charset="0"/>
                <a:ea typeface="+mn-ea"/>
                <a:cs typeface="Times New Roman" panose="02020603050405020304"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Source: Hofstede Insights (2022)</a:t>
            </a:r>
          </a:p>
        </p:txBody>
      </p:sp>
      <p:sp>
        <p:nvSpPr>
          <p:cNvPr id="6" name="Title 1">
            <a:extLst>
              <a:ext uri="{FF2B5EF4-FFF2-40B4-BE49-F238E27FC236}">
                <a16:creationId xmlns:a16="http://schemas.microsoft.com/office/drawing/2014/main" id="{D85D33DB-794F-720F-EE75-B783BC25A36D}"/>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a:ln>
                  <a:noFill/>
                </a:ln>
                <a:solidFill>
                  <a:srgbClr val="1F497D">
                    <a:lumMod val="75000"/>
                  </a:srgbClr>
                </a:solidFill>
                <a:effectLst/>
                <a:uLnTx/>
                <a:uFillTx/>
                <a:latin typeface="Myriad Pro"/>
                <a:ea typeface="+mj-ea"/>
                <a:cs typeface="+mj-cs"/>
              </a:rPr>
              <a:t>Example of National Culture Comparison</a:t>
            </a:r>
          </a:p>
        </p:txBody>
      </p:sp>
      <p:sp>
        <p:nvSpPr>
          <p:cNvPr id="2" name="Footer Placeholder 1">
            <a:extLst>
              <a:ext uri="{FF2B5EF4-FFF2-40B4-BE49-F238E27FC236}">
                <a16:creationId xmlns:a16="http://schemas.microsoft.com/office/drawing/2014/main" id="{B5C362EA-9BF9-524D-064D-97516FBCAEB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5476200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80">
                                          <p:stCondLst>
                                            <p:cond delay="0"/>
                                          </p:stCondLst>
                                        </p:cTn>
                                        <p:tgtEl>
                                          <p:spTgt spid="15"/>
                                        </p:tgtEl>
                                      </p:cBhvr>
                                    </p:animEffect>
                                    <p:anim calcmode="lin" valueType="num">
                                      <p:cBhvr>
                                        <p:cTn id="8"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13" dur="26">
                                          <p:stCondLst>
                                            <p:cond delay="650"/>
                                          </p:stCondLst>
                                        </p:cTn>
                                        <p:tgtEl>
                                          <p:spTgt spid="15"/>
                                        </p:tgtEl>
                                      </p:cBhvr>
                                      <p:to x="100000" y="60000"/>
                                    </p:animScale>
                                    <p:animScale>
                                      <p:cBhvr>
                                        <p:cTn id="14" dur="166" decel="50000">
                                          <p:stCondLst>
                                            <p:cond delay="676"/>
                                          </p:stCondLst>
                                        </p:cTn>
                                        <p:tgtEl>
                                          <p:spTgt spid="15"/>
                                        </p:tgtEl>
                                      </p:cBhvr>
                                      <p:to x="100000" y="100000"/>
                                    </p:animScale>
                                    <p:animScale>
                                      <p:cBhvr>
                                        <p:cTn id="15" dur="26">
                                          <p:stCondLst>
                                            <p:cond delay="1312"/>
                                          </p:stCondLst>
                                        </p:cTn>
                                        <p:tgtEl>
                                          <p:spTgt spid="15"/>
                                        </p:tgtEl>
                                      </p:cBhvr>
                                      <p:to x="100000" y="80000"/>
                                    </p:animScale>
                                    <p:animScale>
                                      <p:cBhvr>
                                        <p:cTn id="16" dur="166" decel="50000">
                                          <p:stCondLst>
                                            <p:cond delay="1338"/>
                                          </p:stCondLst>
                                        </p:cTn>
                                        <p:tgtEl>
                                          <p:spTgt spid="15"/>
                                        </p:tgtEl>
                                      </p:cBhvr>
                                      <p:to x="100000" y="100000"/>
                                    </p:animScale>
                                    <p:animScale>
                                      <p:cBhvr>
                                        <p:cTn id="17" dur="26">
                                          <p:stCondLst>
                                            <p:cond delay="1642"/>
                                          </p:stCondLst>
                                        </p:cTn>
                                        <p:tgtEl>
                                          <p:spTgt spid="15"/>
                                        </p:tgtEl>
                                      </p:cBhvr>
                                      <p:to x="100000" y="90000"/>
                                    </p:animScale>
                                    <p:animScale>
                                      <p:cBhvr>
                                        <p:cTn id="18" dur="166" decel="50000">
                                          <p:stCondLst>
                                            <p:cond delay="1668"/>
                                          </p:stCondLst>
                                        </p:cTn>
                                        <p:tgtEl>
                                          <p:spTgt spid="15"/>
                                        </p:tgtEl>
                                      </p:cBhvr>
                                      <p:to x="100000" y="100000"/>
                                    </p:animScale>
                                    <p:animScale>
                                      <p:cBhvr>
                                        <p:cTn id="19" dur="26">
                                          <p:stCondLst>
                                            <p:cond delay="1808"/>
                                          </p:stCondLst>
                                        </p:cTn>
                                        <p:tgtEl>
                                          <p:spTgt spid="15"/>
                                        </p:tgtEl>
                                      </p:cBhvr>
                                      <p:to x="100000" y="95000"/>
                                    </p:animScale>
                                    <p:animScale>
                                      <p:cBhvr>
                                        <p:cTn id="20" dur="166" decel="50000">
                                          <p:stCondLst>
                                            <p:cond delay="1834"/>
                                          </p:stCondLst>
                                        </p:cTn>
                                        <p:tgtEl>
                                          <p:spTgt spid="1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Language: Cultural Diffuser and Stabilizer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680520"/>
          </a:xfrm>
        </p:spPr>
        <p:txBody>
          <a:bodyPr/>
          <a:lstStyle/>
          <a:p>
            <a:pPr eaLnBrk="1" hangingPunct="1"/>
            <a:r>
              <a:rPr lang="en-US" altLang="en-US" sz="2800" dirty="0"/>
              <a:t>A common language within a country is a unifying force. Language is an integral part of a culture</a:t>
            </a:r>
          </a:p>
          <a:p>
            <a:pPr lvl="1" eaLnBrk="1" hangingPunct="1"/>
            <a:r>
              <a:rPr lang="en-US" altLang="en-US" sz="2000" dirty="0">
                <a:ea typeface="Arial" panose="020B0604020202020204" pitchFamily="34" charset="0"/>
              </a:rPr>
              <a:t>Therefore, linguistic changes are regulated</a:t>
            </a:r>
          </a:p>
          <a:p>
            <a:pPr eaLnBrk="1" hangingPunct="1"/>
            <a:r>
              <a:rPr lang="en-US" altLang="en-US" sz="2800" dirty="0"/>
              <a:t>A shared language between nations facilitates international business</a:t>
            </a:r>
          </a:p>
          <a:p>
            <a:pPr lvl="1" eaLnBrk="1" hangingPunct="1"/>
            <a:r>
              <a:rPr lang="en-US" altLang="en-US" sz="2000" dirty="0">
                <a:ea typeface="Arial" panose="020B0604020202020204" pitchFamily="34" charset="0"/>
              </a:rPr>
              <a:t>Native English-speaking countries account for a third of the world</a:t>
            </a:r>
            <a:r>
              <a:rPr lang="ja-JP" altLang="en-US" sz="2000" dirty="0">
                <a:ea typeface="MS PGothic" panose="020B0600070205080204" pitchFamily="34" charset="-128"/>
              </a:rPr>
              <a:t>’</a:t>
            </a:r>
            <a:r>
              <a:rPr lang="en-US" altLang="ja-JP" sz="2000" dirty="0">
                <a:ea typeface="MS PGothic" panose="020B0600070205080204" pitchFamily="34" charset="-128"/>
              </a:rPr>
              <a:t>s production</a:t>
            </a:r>
          </a:p>
          <a:p>
            <a:pPr lvl="1" eaLnBrk="1" hangingPunct="1"/>
            <a:r>
              <a:rPr lang="en-US" altLang="en-US" sz="2000" dirty="0">
                <a:ea typeface="Arial" panose="020B0604020202020204" pitchFamily="34" charset="0"/>
              </a:rPr>
              <a:t>English is the main international language of business; functional and operating language</a:t>
            </a:r>
          </a:p>
          <a:p>
            <a:pPr lvl="2" eaLnBrk="1" hangingPunct="1"/>
            <a:r>
              <a:rPr lang="en-US" altLang="en-US" sz="1800" dirty="0">
                <a:ea typeface="Arial" panose="020B0604020202020204" pitchFamily="34" charset="0"/>
              </a:rPr>
              <a:t>English media is very influential in promoting US lifestyle</a:t>
            </a:r>
          </a:p>
          <a:p>
            <a:pPr eaLnBrk="1" hangingPunct="1"/>
            <a:r>
              <a:rPr lang="en-US" altLang="en-US" sz="2800" dirty="0"/>
              <a:t>Hybrid tongue: intrusion of English into another language: Spanglish and Chinglish (e.g., add oil)</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0D22568-7269-F987-F80B-C3EE740018C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6883285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D4AE79-D8FB-4D0B-881E-EC17FA1228DB}"/>
              </a:ext>
            </a:extLst>
          </p:cNvPr>
          <p:cNvPicPr>
            <a:picLocks noChangeAspect="1"/>
          </p:cNvPicPr>
          <p:nvPr/>
        </p:nvPicPr>
        <p:blipFill>
          <a:blip r:embed="rId3"/>
          <a:stretch>
            <a:fillRect/>
          </a:stretch>
        </p:blipFill>
        <p:spPr>
          <a:xfrm>
            <a:off x="863686" y="1231429"/>
            <a:ext cx="10464627" cy="4395142"/>
          </a:xfrm>
          <a:prstGeom prst="rect">
            <a:avLst/>
          </a:prstGeom>
          <a:noFill/>
        </p:spPr>
      </p:pic>
      <p:sp>
        <p:nvSpPr>
          <p:cNvPr id="2" name="Footer Placeholder 1">
            <a:extLst>
              <a:ext uri="{FF2B5EF4-FFF2-40B4-BE49-F238E27FC236}">
                <a16:creationId xmlns:a16="http://schemas.microsoft.com/office/drawing/2014/main" id="{01CA9651-4002-D013-A5A7-E41DD72C914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Title 1">
            <a:extLst>
              <a:ext uri="{FF2B5EF4-FFF2-40B4-BE49-F238E27FC236}">
                <a16:creationId xmlns:a16="http://schemas.microsoft.com/office/drawing/2014/main" id="{0F825083-26F5-4221-5183-FCCBE7CE55CC}"/>
              </a:ext>
            </a:extLst>
          </p:cNvPr>
          <p:cNvSpPr txBox="1">
            <a:spLocks/>
          </p:cNvSpPr>
          <p:nvPr/>
        </p:nvSpPr>
        <p:spPr bwMode="auto">
          <a:xfrm>
            <a:off x="7577" y="-6630"/>
            <a:ext cx="1218442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Major Language Groups: Population and Output</a:t>
            </a:r>
          </a:p>
        </p:txBody>
      </p:sp>
    </p:spTree>
    <p:extLst>
      <p:ext uri="{BB962C8B-B14F-4D97-AF65-F5344CB8AC3E}">
        <p14:creationId xmlns:p14="http://schemas.microsoft.com/office/powerpoint/2010/main" val="38617859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Religion: Cultural Stabilizer</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1340768"/>
            <a:ext cx="10945216" cy="4392488"/>
          </a:xfrm>
        </p:spPr>
        <p:txBody>
          <a:bodyPr/>
          <a:lstStyle/>
          <a:p>
            <a:pPr eaLnBrk="1" hangingPunct="1"/>
            <a:r>
              <a:rPr lang="en-US" altLang="en-US" sz="3100" dirty="0"/>
              <a:t>Religion impacts almost every business function</a:t>
            </a:r>
          </a:p>
          <a:p>
            <a:pPr eaLnBrk="1" hangingPunct="1"/>
            <a:r>
              <a:rPr lang="en-US" altLang="en-US" sz="3100" dirty="0"/>
              <a:t>Centuries of profound religious influence continue to play a major role in shaping cultural values and behavior (Buddhism, Hinduism, Islam, Christianity, etc.)</a:t>
            </a:r>
          </a:p>
          <a:p>
            <a:pPr lvl="1" eaLnBrk="1" hangingPunct="1"/>
            <a:r>
              <a:rPr lang="en-US" altLang="en-US" sz="3100" dirty="0">
                <a:ea typeface="Arial" panose="020B0604020202020204" pitchFamily="34" charset="0"/>
              </a:rPr>
              <a:t>Many strong values are the result of a dominant religion</a:t>
            </a:r>
          </a:p>
          <a:p>
            <a:pPr lvl="1" eaLnBrk="1" hangingPunct="1"/>
            <a:r>
              <a:rPr lang="en-US" altLang="en-US" sz="3100" dirty="0">
                <a:ea typeface="Arial" panose="020B0604020202020204" pitchFamily="34" charset="0"/>
              </a:rPr>
              <a:t>Religion may lead to much disagreement and violence </a:t>
            </a:r>
          </a:p>
          <a:p>
            <a:pPr eaLnBrk="1" hangingPunct="1"/>
            <a:r>
              <a:rPr lang="en-US" altLang="en-US" sz="3100" dirty="0"/>
              <a:t>Religion inhibits production and/or sale of certain products or work activities at certain time or day</a:t>
            </a:r>
          </a:p>
        </p:txBody>
      </p:sp>
      <p:sp>
        <p:nvSpPr>
          <p:cNvPr id="2" name="Footer Placeholder 1">
            <a:extLst>
              <a:ext uri="{FF2B5EF4-FFF2-40B4-BE49-F238E27FC236}">
                <a16:creationId xmlns:a16="http://schemas.microsoft.com/office/drawing/2014/main" id="{AD99E383-B9DD-489B-F37C-641FB4702A1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7798040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Distribution of the World’s Major Religions</a:t>
            </a:r>
          </a:p>
        </p:txBody>
      </p:sp>
      <p:pic>
        <p:nvPicPr>
          <p:cNvPr id="3" name="Picture 2">
            <a:extLst>
              <a:ext uri="{FF2B5EF4-FFF2-40B4-BE49-F238E27FC236}">
                <a16:creationId xmlns:a16="http://schemas.microsoft.com/office/drawing/2014/main" id="{25BE2FBA-3E22-4025-A64E-B0C32B5BA07B}"/>
              </a:ext>
            </a:extLst>
          </p:cNvPr>
          <p:cNvPicPr>
            <a:picLocks noChangeAspect="1"/>
          </p:cNvPicPr>
          <p:nvPr/>
        </p:nvPicPr>
        <p:blipFill>
          <a:blip r:embed="rId3"/>
          <a:stretch>
            <a:fillRect/>
          </a:stretch>
        </p:blipFill>
        <p:spPr>
          <a:xfrm>
            <a:off x="1487488" y="908720"/>
            <a:ext cx="9488836" cy="4752528"/>
          </a:xfrm>
          <a:prstGeom prst="rect">
            <a:avLst/>
          </a:prstGeom>
        </p:spPr>
      </p:pic>
      <p:sp>
        <p:nvSpPr>
          <p:cNvPr id="2" name="Footer Placeholder 1">
            <a:extLst>
              <a:ext uri="{FF2B5EF4-FFF2-40B4-BE49-F238E27FC236}">
                <a16:creationId xmlns:a16="http://schemas.microsoft.com/office/drawing/2014/main" id="{84A52AC6-5599-7DA5-9D85-3814AE970DA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9952487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000" fill="hold"/>
                                        <p:tgtEl>
                                          <p:spTgt spid="3"/>
                                        </p:tgtEl>
                                        <p:attrNameLst>
                                          <p:attrName>ppt_w</p:attrName>
                                        </p:attrNameLst>
                                      </p:cBhvr>
                                      <p:tavLst>
                                        <p:tav tm="0">
                                          <p:val>
                                            <p:fltVal val="0"/>
                                          </p:val>
                                        </p:tav>
                                        <p:tav tm="100000">
                                          <p:val>
                                            <p:strVal val="#ppt_w"/>
                                          </p:val>
                                        </p:tav>
                                      </p:tavLst>
                                    </p:anim>
                                    <p:anim calcmode="lin" valueType="num">
                                      <p:cBhvr>
                                        <p:cTn id="8" dur="1000" fill="hold"/>
                                        <p:tgtEl>
                                          <p:spTgt spid="3"/>
                                        </p:tgtEl>
                                        <p:attrNameLst>
                                          <p:attrName>ppt_h</p:attrName>
                                        </p:attrNameLst>
                                      </p:cBhvr>
                                      <p:tavLst>
                                        <p:tav tm="0">
                                          <p:val>
                                            <p:fltVal val="0"/>
                                          </p:val>
                                        </p:tav>
                                        <p:tav tm="100000">
                                          <p:val>
                                            <p:strVal val="#ppt_h"/>
                                          </p:val>
                                        </p:tav>
                                      </p:tavLst>
                                    </p:anim>
                                    <p:anim calcmode="lin" valueType="num">
                                      <p:cBhvr>
                                        <p:cTn id="9" dur="1000" fill="hold"/>
                                        <p:tgtEl>
                                          <p:spTgt spid="3"/>
                                        </p:tgtEl>
                                        <p:attrNameLst>
                                          <p:attrName>style.rotation</p:attrName>
                                        </p:attrNameLst>
                                      </p:cBhvr>
                                      <p:tavLst>
                                        <p:tav tm="0">
                                          <p:val>
                                            <p:fltVal val="90"/>
                                          </p:val>
                                        </p:tav>
                                        <p:tav tm="100000">
                                          <p:val>
                                            <p:fltVal val="0"/>
                                          </p:val>
                                        </p:tav>
                                      </p:tavLst>
                                    </p:anim>
                                    <p:animEffect transition="in" filter="fade">
                                      <p:cBhvr>
                                        <p:cTn id="10"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Distribution of the World’s Major Religions</a:t>
            </a:r>
          </a:p>
        </p:txBody>
      </p:sp>
      <p:pic>
        <p:nvPicPr>
          <p:cNvPr id="4" name="Picture 3">
            <a:extLst>
              <a:ext uri="{FF2B5EF4-FFF2-40B4-BE49-F238E27FC236}">
                <a16:creationId xmlns:a16="http://schemas.microsoft.com/office/drawing/2014/main" id="{84586EDB-4428-4868-A8D8-F9D10E2A8604}"/>
              </a:ext>
            </a:extLst>
          </p:cNvPr>
          <p:cNvPicPr>
            <a:picLocks noChangeAspect="1"/>
          </p:cNvPicPr>
          <p:nvPr/>
        </p:nvPicPr>
        <p:blipFill>
          <a:blip r:embed="rId3"/>
          <a:stretch>
            <a:fillRect/>
          </a:stretch>
        </p:blipFill>
        <p:spPr>
          <a:xfrm>
            <a:off x="551384" y="1664804"/>
            <a:ext cx="11239664" cy="3528392"/>
          </a:xfrm>
          <a:prstGeom prst="rect">
            <a:avLst/>
          </a:prstGeom>
        </p:spPr>
      </p:pic>
      <p:sp>
        <p:nvSpPr>
          <p:cNvPr id="2" name="Footer Placeholder 1">
            <a:extLst>
              <a:ext uri="{FF2B5EF4-FFF2-40B4-BE49-F238E27FC236}">
                <a16:creationId xmlns:a16="http://schemas.microsoft.com/office/drawing/2014/main" id="{750231AC-75B2-2BD7-EF70-BFC5796292A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85541065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4680520"/>
          </a:xfrm>
        </p:spPr>
        <p:txBody>
          <a:bodyPr/>
          <a:lstStyle/>
          <a:p>
            <a:pPr marL="514350" indent="-514350" eaLnBrk="1" hangingPunct="1">
              <a:buFont typeface="+mj-lt"/>
              <a:buAutoNum type="arabicPeriod"/>
            </a:pPr>
            <a:r>
              <a:rPr lang="en-US" altLang="en-US" sz="2800" b="1" dirty="0"/>
              <a:t>Issues in social stratification</a:t>
            </a:r>
            <a:endParaRPr lang="en-US" altLang="en-US" sz="2800" dirty="0"/>
          </a:p>
          <a:p>
            <a:pPr lvl="1" eaLnBrk="1" hangingPunct="1">
              <a:buFont typeface="Wingdings" panose="05000000000000000000" pitchFamily="2" charset="2"/>
              <a:buChar char="Ø"/>
            </a:pPr>
            <a:r>
              <a:rPr lang="en-GB" altLang="en-US" sz="2000" dirty="0"/>
              <a:t>Every culture ranks some people higher than others. Such social stratification dictates a person’s class, status, and financial rewards within that culture.</a:t>
            </a:r>
          </a:p>
          <a:p>
            <a:pPr lvl="1" eaLnBrk="1" hangingPunct="1">
              <a:buFont typeface="Wingdings" panose="05000000000000000000" pitchFamily="2" charset="2"/>
              <a:buChar char="Ø"/>
            </a:pPr>
            <a:r>
              <a:rPr lang="en-GB" altLang="en-US" sz="2000" dirty="0"/>
              <a:t>Social stratification is determined by (1) individuals’ achievements and qualifications and (2) their affiliation with or membership in certain groups.</a:t>
            </a:r>
          </a:p>
          <a:p>
            <a:pPr marL="514350" indent="-514350" eaLnBrk="1" hangingPunct="1">
              <a:buFont typeface="+mj-lt"/>
              <a:buAutoNum type="arabicPeriod"/>
            </a:pPr>
            <a:r>
              <a:rPr lang="en-US" altLang="en-US" sz="2800" b="1" dirty="0"/>
              <a:t>Work motivation</a:t>
            </a:r>
          </a:p>
          <a:p>
            <a:pPr lvl="1" eaLnBrk="1" hangingPunct="1">
              <a:buFont typeface="Wingdings" panose="05000000000000000000" pitchFamily="2" charset="2"/>
              <a:buChar char="Ø"/>
            </a:pPr>
            <a:r>
              <a:rPr lang="en-GB" altLang="en-US" sz="2000" b="1" dirty="0">
                <a:solidFill>
                  <a:schemeClr val="accent6">
                    <a:lumMod val="50000"/>
                  </a:schemeClr>
                </a:solidFill>
              </a:rPr>
              <a:t>Individualism versus collectivism: </a:t>
            </a:r>
            <a:r>
              <a:rPr lang="en-GB" altLang="en-US" sz="2000" dirty="0">
                <a:solidFill>
                  <a:prstClr val="black"/>
                </a:solidFill>
              </a:rPr>
              <a:t>“Safe” work environments motivate collectivists. Challenges motivate individualists</a:t>
            </a:r>
            <a:endParaRPr lang="en-US" altLang="en-US" sz="2000" b="1" dirty="0"/>
          </a:p>
          <a:p>
            <a:pPr marL="514350" indent="-514350" eaLnBrk="1" hangingPunct="1">
              <a:buFont typeface="+mj-lt"/>
              <a:buAutoNum type="arabicPeriod"/>
            </a:pPr>
            <a:r>
              <a:rPr lang="en-US" altLang="en-US" sz="2800" b="1" dirty="0"/>
              <a:t>Relationship preferences</a:t>
            </a:r>
          </a:p>
          <a:p>
            <a:pPr lvl="1" eaLnBrk="1" hangingPunct="1">
              <a:buFont typeface="Wingdings" panose="05000000000000000000" pitchFamily="2" charset="2"/>
              <a:buChar char="Ø"/>
            </a:pPr>
            <a:r>
              <a:rPr lang="en-GB" altLang="en-US" sz="2000" b="1" dirty="0">
                <a:solidFill>
                  <a:schemeClr val="accent2">
                    <a:lumMod val="50000"/>
                  </a:schemeClr>
                </a:solidFill>
              </a:rPr>
              <a:t>Power distance: </a:t>
            </a:r>
            <a:r>
              <a:rPr lang="en-GB" altLang="en-US" sz="2000" dirty="0"/>
              <a:t>From country to country, employee preferences tend to differ in terms of interacting with bosses, subordinates, and peers.</a:t>
            </a:r>
            <a:endParaRPr lang="en-GB" altLang="en-US" sz="2000" dirty="0">
              <a:solidFill>
                <a:prstClr val="black"/>
              </a:solidFill>
            </a:endParaRPr>
          </a:p>
          <a:p>
            <a:pPr lvl="1" algn="just" eaLnBrk="1" hangingPunct="1">
              <a:buFont typeface="Wingdings" panose="05000000000000000000" pitchFamily="2" charset="2"/>
              <a:buChar char="Ø"/>
            </a:pPr>
            <a:endParaRPr lang="en-GB" altLang="en-US" sz="1800" dirty="0">
              <a:solidFill>
                <a:prstClr val="black"/>
              </a:solidFill>
            </a:endParaRPr>
          </a:p>
          <a:p>
            <a:pPr eaLnBrk="1" hangingPunct="1"/>
            <a:endParaRPr lang="en-US" altLang="en-US" sz="2800" b="1" dirty="0"/>
          </a:p>
        </p:txBody>
      </p:sp>
      <p:sp>
        <p:nvSpPr>
          <p:cNvPr id="2" name="Footer Placeholder 1">
            <a:extLst>
              <a:ext uri="{FF2B5EF4-FFF2-40B4-BE49-F238E27FC236}">
                <a16:creationId xmlns:a16="http://schemas.microsoft.com/office/drawing/2014/main" id="{3E77132F-BF08-4FA4-EB5F-F264460B1FC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3" name="Arrow: Down 2">
            <a:extLst>
              <a:ext uri="{FF2B5EF4-FFF2-40B4-BE49-F238E27FC236}">
                <a16:creationId xmlns:a16="http://schemas.microsoft.com/office/drawing/2014/main" id="{CDFB897E-4C76-4DFE-8BC7-5CFABACC2C10}"/>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Tree>
    <p:extLst>
      <p:ext uri="{BB962C8B-B14F-4D97-AF65-F5344CB8AC3E}">
        <p14:creationId xmlns:p14="http://schemas.microsoft.com/office/powerpoint/2010/main" val="27626672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7172">
                                            <p:txEl>
                                              <p:pRg st="5" end="5"/>
                                            </p:txEl>
                                          </p:spTgt>
                                        </p:tgtEl>
                                        <p:attrNameLst>
                                          <p:attrName>style.visibility</p:attrName>
                                        </p:attrNameLst>
                                      </p:cBhvr>
                                      <p:to>
                                        <p:strVal val="visible"/>
                                      </p:to>
                                    </p:set>
                                    <p:animEffect transition="in" filter="fade">
                                      <p:cBhvr>
                                        <p:cTn id="34" dur="1000"/>
                                        <p:tgtEl>
                                          <p:spTgt spid="7172">
                                            <p:txEl>
                                              <p:pRg st="5" end="5"/>
                                            </p:txEl>
                                          </p:spTgt>
                                        </p:tgtEl>
                                      </p:cBhvr>
                                    </p:animEffect>
                                    <p:anim calcmode="lin" valueType="num">
                                      <p:cBhvr>
                                        <p:cTn id="35"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7172">
                                            <p:txEl>
                                              <p:pRg st="6" end="6"/>
                                            </p:txEl>
                                          </p:spTgt>
                                        </p:tgtEl>
                                        <p:attrNameLst>
                                          <p:attrName>style.visibility</p:attrName>
                                        </p:attrNameLst>
                                      </p:cBhvr>
                                      <p:to>
                                        <p:strVal val="visible"/>
                                      </p:to>
                                    </p:set>
                                    <p:animEffect transition="in" filter="fade">
                                      <p:cBhvr>
                                        <p:cTn id="39" dur="1000"/>
                                        <p:tgtEl>
                                          <p:spTgt spid="7172">
                                            <p:txEl>
                                              <p:pRg st="6" end="6"/>
                                            </p:txEl>
                                          </p:spTgt>
                                        </p:tgtEl>
                                      </p:cBhvr>
                                    </p:animEffect>
                                    <p:anim calcmode="lin" valueType="num">
                                      <p:cBhvr>
                                        <p:cTn id="40"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5220580"/>
          </a:xfrm>
        </p:spPr>
        <p:txBody>
          <a:bodyPr/>
          <a:lstStyle/>
          <a:p>
            <a:pPr marL="0" indent="0" eaLnBrk="1" hangingPunct="1">
              <a:buNone/>
            </a:pPr>
            <a:r>
              <a:rPr lang="en-US" altLang="en-US" b="1" dirty="0"/>
              <a:t>4</a:t>
            </a:r>
            <a:r>
              <a:rPr lang="en-US" altLang="en-US" sz="3600" b="1" dirty="0"/>
              <a:t>.   </a:t>
            </a:r>
            <a:r>
              <a:rPr lang="en-US" altLang="en-US" b="1" dirty="0"/>
              <a:t>Risk-taking behavior</a:t>
            </a:r>
          </a:p>
          <a:p>
            <a:pPr lvl="1" eaLnBrk="1" hangingPunct="1">
              <a:buFont typeface="Wingdings" panose="05000000000000000000" pitchFamily="2" charset="2"/>
              <a:buChar char="Ø"/>
            </a:pPr>
            <a:r>
              <a:rPr lang="en-GB" altLang="en-US" dirty="0">
                <a:solidFill>
                  <a:prstClr val="black"/>
                </a:solidFill>
              </a:rPr>
              <a:t>Risk taking behaviour differs across cultures. Four types of risk-taking behaviour that reflect people attitudes: </a:t>
            </a:r>
          </a:p>
          <a:p>
            <a:pPr lvl="2" eaLnBrk="1" hangingPunct="1"/>
            <a:r>
              <a:rPr lang="en-US" altLang="en-US" sz="2000" b="1" dirty="0">
                <a:ea typeface="Arial" panose="020B0604020202020204" pitchFamily="34" charset="0"/>
              </a:rPr>
              <a:t>Uncertainty avoidance </a:t>
            </a:r>
            <a:r>
              <a:rPr lang="en-US" altLang="en-US" sz="2000" dirty="0">
                <a:ea typeface="Arial" panose="020B0604020202020204" pitchFamily="34" charset="0"/>
              </a:rPr>
              <a:t>(preference for ‘known’)</a:t>
            </a:r>
            <a:r>
              <a:rPr lang="en-US" altLang="en-US" sz="2000" b="1" dirty="0">
                <a:ea typeface="Arial" panose="020B0604020202020204" pitchFamily="34" charset="0"/>
              </a:rPr>
              <a:t> </a:t>
            </a:r>
            <a:r>
              <a:rPr lang="en-US" altLang="en-US" sz="2000" dirty="0">
                <a:ea typeface="Arial" panose="020B0604020202020204" pitchFamily="34" charset="0"/>
              </a:rPr>
              <a:t>and</a:t>
            </a:r>
            <a:r>
              <a:rPr lang="en-US" altLang="en-US" sz="2000" b="1" dirty="0">
                <a:ea typeface="Arial" panose="020B0604020202020204" pitchFamily="34" charset="0"/>
              </a:rPr>
              <a:t> </a:t>
            </a:r>
            <a:r>
              <a:rPr lang="en-US" altLang="en-US" sz="2000" dirty="0">
                <a:ea typeface="Arial" panose="020B0604020202020204" pitchFamily="34" charset="0"/>
              </a:rPr>
              <a:t>handling uncertainty</a:t>
            </a:r>
            <a:r>
              <a:rPr lang="en-US" altLang="en-US" sz="2000" b="1" dirty="0">
                <a:ea typeface="Arial" panose="020B0604020202020204" pitchFamily="34" charset="0"/>
              </a:rPr>
              <a:t> </a:t>
            </a:r>
          </a:p>
          <a:p>
            <a:pPr lvl="3" eaLnBrk="1" hangingPunct="1"/>
            <a:r>
              <a:rPr lang="en-US" altLang="en-US" dirty="0">
                <a:ea typeface="Arial" panose="020B0604020202020204" pitchFamily="34" charset="0"/>
              </a:rPr>
              <a:t>prefer to stay with the same employer; with clear job instructions</a:t>
            </a:r>
          </a:p>
          <a:p>
            <a:pPr lvl="2" eaLnBrk="1" hangingPunct="1"/>
            <a:r>
              <a:rPr lang="en-US" altLang="en-US" sz="2000" b="1" dirty="0">
                <a:ea typeface="Arial" panose="020B0604020202020204" pitchFamily="34" charset="0"/>
              </a:rPr>
              <a:t>Trust </a:t>
            </a:r>
            <a:r>
              <a:rPr lang="en-US" altLang="en-US" sz="2000" dirty="0">
                <a:ea typeface="Arial" panose="020B0604020202020204" pitchFamily="34" charset="0"/>
              </a:rPr>
              <a:t>(degree of trust among people)</a:t>
            </a:r>
          </a:p>
          <a:p>
            <a:pPr lvl="3" eaLnBrk="1" hangingPunct="1"/>
            <a:r>
              <a:rPr lang="en-US" altLang="en-US" dirty="0">
                <a:ea typeface="Arial" panose="020B0604020202020204" pitchFamily="34" charset="0"/>
              </a:rPr>
              <a:t>High trust leads to investments and innovations</a:t>
            </a:r>
          </a:p>
          <a:p>
            <a:pPr lvl="2" eaLnBrk="1" hangingPunct="1"/>
            <a:r>
              <a:rPr lang="en-US" altLang="en-US" sz="2000" b="1" dirty="0">
                <a:ea typeface="Arial" panose="020B0604020202020204" pitchFamily="34" charset="0"/>
              </a:rPr>
              <a:t>Future orientation</a:t>
            </a:r>
          </a:p>
          <a:p>
            <a:pPr lvl="3" eaLnBrk="1" hangingPunct="1"/>
            <a:r>
              <a:rPr lang="en-US" altLang="en-US" dirty="0">
                <a:ea typeface="Arial" panose="020B0604020202020204" pitchFamily="34" charset="0"/>
              </a:rPr>
              <a:t>Delaying gratification (e.g., retirement plans)</a:t>
            </a:r>
          </a:p>
          <a:p>
            <a:pPr lvl="2" eaLnBrk="1" hangingPunct="1"/>
            <a:r>
              <a:rPr lang="en-US" altLang="en-US" sz="2000" b="1" dirty="0">
                <a:ea typeface="Arial" panose="020B0604020202020204" pitchFamily="34" charset="0"/>
              </a:rPr>
              <a:t>Fatalism</a:t>
            </a:r>
          </a:p>
          <a:p>
            <a:pPr lvl="3" eaLnBrk="1" hangingPunct="1"/>
            <a:r>
              <a:rPr lang="en-US" altLang="en-US" dirty="0">
                <a:ea typeface="Arial" panose="020B0604020202020204" pitchFamily="34" charset="0"/>
              </a:rPr>
              <a:t>Attitudes of self-determination versus belief in pre-destined fate or will of God</a:t>
            </a:r>
            <a:endParaRPr lang="en-GB" altLang="en-US" dirty="0">
              <a:solidFill>
                <a:prstClr val="black"/>
              </a:solidFill>
            </a:endParaRPr>
          </a:p>
          <a:p>
            <a:pPr marL="0" indent="0" eaLnBrk="1" hangingPunct="1">
              <a:buNone/>
            </a:pPr>
            <a:endParaRPr lang="en-US" altLang="en-US" sz="2800" b="1" dirty="0"/>
          </a:p>
        </p:txBody>
      </p:sp>
      <p:sp>
        <p:nvSpPr>
          <p:cNvPr id="2" name="Footer Placeholder 1">
            <a:extLst>
              <a:ext uri="{FF2B5EF4-FFF2-40B4-BE49-F238E27FC236}">
                <a16:creationId xmlns:a16="http://schemas.microsoft.com/office/drawing/2014/main" id="{B1309C59-269A-3224-2E98-B8FE6F978A7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3" name="Arrow: Down 2">
            <a:extLst>
              <a:ext uri="{FF2B5EF4-FFF2-40B4-BE49-F238E27FC236}">
                <a16:creationId xmlns:a16="http://schemas.microsoft.com/office/drawing/2014/main" id="{A6D26A9F-046F-F4A0-4F61-EF3003778105}"/>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Tree>
    <p:extLst>
      <p:ext uri="{BB962C8B-B14F-4D97-AF65-F5344CB8AC3E}">
        <p14:creationId xmlns:p14="http://schemas.microsoft.com/office/powerpoint/2010/main" val="42719785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Behavioural Practices Affecting Business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088740"/>
            <a:ext cx="11089232" cy="5220580"/>
          </a:xfrm>
        </p:spPr>
        <p:txBody>
          <a:bodyPr/>
          <a:lstStyle/>
          <a:p>
            <a:pPr marL="0" indent="0" eaLnBrk="1" hangingPunct="1">
              <a:buNone/>
            </a:pPr>
            <a:r>
              <a:rPr lang="en-US" altLang="en-US" sz="2800" b="1" dirty="0"/>
              <a:t>5.   Information and task processing</a:t>
            </a:r>
          </a:p>
          <a:p>
            <a:pPr lvl="1" algn="just" eaLnBrk="1" hangingPunct="1">
              <a:buFont typeface="Wingdings" panose="05000000000000000000" pitchFamily="2" charset="2"/>
              <a:buChar char="Ø"/>
            </a:pPr>
            <a:r>
              <a:rPr lang="en-GB" altLang="en-US" sz="2400" dirty="0">
                <a:solidFill>
                  <a:prstClr val="black"/>
                </a:solidFill>
              </a:rPr>
              <a:t>Cultures handle information in different ways:</a:t>
            </a:r>
          </a:p>
          <a:p>
            <a:pPr lvl="2" eaLnBrk="1" hangingPunct="1"/>
            <a:r>
              <a:rPr lang="en-GB" altLang="en-US" sz="1800" b="1" dirty="0">
                <a:ea typeface="Arial" panose="020B0604020202020204" pitchFamily="34" charset="0"/>
              </a:rPr>
              <a:t>Perception of cues </a:t>
            </a:r>
            <a:r>
              <a:rPr lang="en-GB" altLang="en-US" sz="1800" dirty="0">
                <a:ea typeface="Arial" panose="020B0604020202020204" pitchFamily="34" charset="0"/>
              </a:rPr>
              <a:t>(As a rule, we’re selective in perceiving cues - features that inform us about the nature of something) </a:t>
            </a:r>
          </a:p>
          <a:p>
            <a:pPr lvl="3" eaLnBrk="1" hangingPunct="1"/>
            <a:r>
              <a:rPr lang="en-GB" altLang="en-US" sz="1800" dirty="0">
                <a:ea typeface="Arial" panose="020B0604020202020204" pitchFamily="34" charset="0"/>
              </a:rPr>
              <a:t>Colour (e.g., colours of joy and sadness)</a:t>
            </a:r>
          </a:p>
          <a:p>
            <a:pPr lvl="3" eaLnBrk="1" hangingPunct="1"/>
            <a:r>
              <a:rPr lang="en-GB" altLang="en-US" sz="1800" dirty="0">
                <a:ea typeface="Arial" panose="020B0604020202020204" pitchFamily="34" charset="0"/>
              </a:rPr>
              <a:t>Depth (attention to details; vocabular)</a:t>
            </a:r>
          </a:p>
          <a:p>
            <a:pPr lvl="3" eaLnBrk="1" hangingPunct="1"/>
            <a:r>
              <a:rPr lang="en-GB" altLang="en-US" sz="1800" dirty="0">
                <a:ea typeface="Arial" panose="020B0604020202020204" pitchFamily="34" charset="0"/>
              </a:rPr>
              <a:t>Shape (decent or bold)</a:t>
            </a:r>
          </a:p>
          <a:p>
            <a:pPr lvl="2" eaLnBrk="1" hangingPunct="1"/>
            <a:r>
              <a:rPr lang="en-GB" altLang="en-US" sz="1800" b="1" dirty="0">
                <a:ea typeface="Arial" panose="020B0604020202020204" pitchFamily="34" charset="0"/>
              </a:rPr>
              <a:t>Obtaining information</a:t>
            </a:r>
          </a:p>
          <a:p>
            <a:pPr lvl="3" eaLnBrk="1" hangingPunct="1"/>
            <a:r>
              <a:rPr lang="en-GB" altLang="en-US" sz="1800" dirty="0">
                <a:ea typeface="Arial" panose="020B0604020202020204" pitchFamily="34" charset="0"/>
              </a:rPr>
              <a:t>Low context cultures: prefer first-hand and directed to the point information </a:t>
            </a:r>
          </a:p>
          <a:p>
            <a:pPr lvl="3" eaLnBrk="1" hangingPunct="1"/>
            <a:r>
              <a:rPr lang="en-GB" altLang="en-US" sz="1800" dirty="0">
                <a:ea typeface="Arial" panose="020B0604020202020204" pitchFamily="34" charset="0"/>
              </a:rPr>
              <a:t>High context cultures: seek peripheral and indirect information </a:t>
            </a:r>
          </a:p>
          <a:p>
            <a:pPr lvl="2" eaLnBrk="1" hangingPunct="1"/>
            <a:r>
              <a:rPr lang="en-GB" altLang="en-US" sz="1800" b="1" dirty="0">
                <a:ea typeface="Arial" panose="020B0604020202020204" pitchFamily="34" charset="0"/>
              </a:rPr>
              <a:t>Obtaining and processing information</a:t>
            </a:r>
          </a:p>
          <a:p>
            <a:pPr lvl="3" eaLnBrk="1" hangingPunct="1"/>
            <a:r>
              <a:rPr lang="en-GB" altLang="en-US" sz="1800" dirty="0">
                <a:ea typeface="Arial" panose="020B0604020202020204" pitchFamily="34" charset="0"/>
              </a:rPr>
              <a:t>Ordering and classifying (e.g., First name and surname)</a:t>
            </a:r>
          </a:p>
          <a:p>
            <a:pPr marL="0" indent="0" eaLnBrk="1" hangingPunct="1">
              <a:buNone/>
            </a:pPr>
            <a:endParaRPr lang="en-US" altLang="en-US" sz="2800" b="1" dirty="0"/>
          </a:p>
        </p:txBody>
      </p:sp>
      <p:pic>
        <p:nvPicPr>
          <p:cNvPr id="3" name="Picture 2" descr="A picture containing qr code&#10;&#10;Description automatically generated">
            <a:extLst>
              <a:ext uri="{FF2B5EF4-FFF2-40B4-BE49-F238E27FC236}">
                <a16:creationId xmlns:a16="http://schemas.microsoft.com/office/drawing/2014/main" id="{FFEDBF91-3459-4C29-AC29-8ACCC78D9D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46671" y="2852936"/>
            <a:ext cx="1686548" cy="2006104"/>
          </a:xfrm>
          <a:prstGeom prst="rect">
            <a:avLst/>
          </a:prstGeom>
        </p:spPr>
      </p:pic>
      <p:sp>
        <p:nvSpPr>
          <p:cNvPr id="2" name="Footer Placeholder 1">
            <a:extLst>
              <a:ext uri="{FF2B5EF4-FFF2-40B4-BE49-F238E27FC236}">
                <a16:creationId xmlns:a16="http://schemas.microsoft.com/office/drawing/2014/main" id="{FCB2D9CA-BFDA-6176-4EF0-60D34346E6E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Arrow: Down 3">
            <a:extLst>
              <a:ext uri="{FF2B5EF4-FFF2-40B4-BE49-F238E27FC236}">
                <a16:creationId xmlns:a16="http://schemas.microsoft.com/office/drawing/2014/main" id="{751513F7-F43D-5414-ECDE-D07D3E18944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3</a:t>
            </a:r>
          </a:p>
        </p:txBody>
      </p:sp>
    </p:spTree>
    <p:extLst>
      <p:ext uri="{BB962C8B-B14F-4D97-AF65-F5344CB8AC3E}">
        <p14:creationId xmlns:p14="http://schemas.microsoft.com/office/powerpoint/2010/main" val="209527783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7172">
                                            <p:txEl>
                                              <p:pRg st="10" end="10"/>
                                            </p:txEl>
                                          </p:spTgt>
                                        </p:tgtEl>
                                        <p:attrNameLst>
                                          <p:attrName>style.visibility</p:attrName>
                                        </p:attrNameLst>
                                      </p:cBhvr>
                                      <p:to>
                                        <p:strVal val="visible"/>
                                      </p:to>
                                    </p:set>
                                    <p:animEffect transition="in" filter="fade">
                                      <p:cBhvr>
                                        <p:cTn id="57" dur="1000"/>
                                        <p:tgtEl>
                                          <p:spTgt spid="7172">
                                            <p:txEl>
                                              <p:pRg st="10" end="10"/>
                                            </p:txEl>
                                          </p:spTgt>
                                        </p:tgtEl>
                                      </p:cBhvr>
                                    </p:animEffect>
                                    <p:anim calcmode="lin" valueType="num">
                                      <p:cBhvr>
                                        <p:cTn id="58" dur="1000" fill="hold"/>
                                        <p:tgtEl>
                                          <p:spTgt spid="7172">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7172">
                                            <p:txEl>
                                              <p:pRg st="10" end="10"/>
                                            </p:txEl>
                                          </p:spTgt>
                                        </p:tgtEl>
                                        <p:attrNameLst>
                                          <p:attrName>ppt_y</p:attrName>
                                        </p:attrNameLst>
                                      </p:cBhvr>
                                      <p:tavLst>
                                        <p:tav tm="0">
                                          <p:val>
                                            <p:strVal val="#ppt_y+.1"/>
                                          </p:val>
                                        </p:tav>
                                        <p:tav tm="100000">
                                          <p:val>
                                            <p:strVal val="#ppt_y"/>
                                          </p:val>
                                        </p:tav>
                                      </p:tavLst>
                                    </p:anim>
                                  </p:childTnLst>
                                </p:cTn>
                              </p:par>
                            </p:childTnLst>
                          </p:cTn>
                        </p:par>
                        <p:par>
                          <p:cTn id="60" fill="hold">
                            <p:stCondLst>
                              <p:cond delay="1000"/>
                            </p:stCondLst>
                            <p:childTnLst>
                              <p:par>
                                <p:cTn id="61" presetID="53" presetClass="entr" presetSubtype="16" fill="hold" nodeType="afterEffect">
                                  <p:stCondLst>
                                    <p:cond delay="0"/>
                                  </p:stCondLst>
                                  <p:childTnLst>
                                    <p:set>
                                      <p:cBhvr>
                                        <p:cTn id="62" dur="1" fill="hold">
                                          <p:stCondLst>
                                            <p:cond delay="0"/>
                                          </p:stCondLst>
                                        </p:cTn>
                                        <p:tgtEl>
                                          <p:spTgt spid="3"/>
                                        </p:tgtEl>
                                        <p:attrNameLst>
                                          <p:attrName>style.visibility</p:attrName>
                                        </p:attrNameLst>
                                      </p:cBhvr>
                                      <p:to>
                                        <p:strVal val="visible"/>
                                      </p:to>
                                    </p:set>
                                    <p:anim calcmode="lin" valueType="num">
                                      <p:cBhvr>
                                        <p:cTn id="63" dur="500" fill="hold"/>
                                        <p:tgtEl>
                                          <p:spTgt spid="3"/>
                                        </p:tgtEl>
                                        <p:attrNameLst>
                                          <p:attrName>ppt_w</p:attrName>
                                        </p:attrNameLst>
                                      </p:cBhvr>
                                      <p:tavLst>
                                        <p:tav tm="0">
                                          <p:val>
                                            <p:fltVal val="0"/>
                                          </p:val>
                                        </p:tav>
                                        <p:tav tm="100000">
                                          <p:val>
                                            <p:strVal val="#ppt_w"/>
                                          </p:val>
                                        </p:tav>
                                      </p:tavLst>
                                    </p:anim>
                                    <p:anim calcmode="lin" valueType="num">
                                      <p:cBhvr>
                                        <p:cTn id="64" dur="500" fill="hold"/>
                                        <p:tgtEl>
                                          <p:spTgt spid="3"/>
                                        </p:tgtEl>
                                        <p:attrNameLst>
                                          <p:attrName>ppt_h</p:attrName>
                                        </p:attrNameLst>
                                      </p:cBhvr>
                                      <p:tavLst>
                                        <p:tav tm="0">
                                          <p:val>
                                            <p:fltVal val="0"/>
                                          </p:val>
                                        </p:tav>
                                        <p:tav tm="100000">
                                          <p:val>
                                            <p:strVal val="#ppt_h"/>
                                          </p:val>
                                        </p:tav>
                                      </p:tavLst>
                                    </p:anim>
                                    <p:animEffect transition="in" filter="fade">
                                      <p:cBhvr>
                                        <p:cTn id="6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Communications</a:t>
            </a:r>
          </a:p>
        </p:txBody>
      </p:sp>
      <p:pic>
        <p:nvPicPr>
          <p:cNvPr id="5" name="Picture 4" descr="A picture containing drawing&#10;&#10;Description automatically generated">
            <a:extLst>
              <a:ext uri="{FF2B5EF4-FFF2-40B4-BE49-F238E27FC236}">
                <a16:creationId xmlns:a16="http://schemas.microsoft.com/office/drawing/2014/main" id="{79C0C470-91FB-4355-B6B2-C9AE85DEC2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6160" y="1916832"/>
            <a:ext cx="4552950" cy="2571750"/>
          </a:xfrm>
          <a:prstGeom prst="rect">
            <a:avLst/>
          </a:prstGeom>
        </p:spPr>
      </p:pic>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80728"/>
            <a:ext cx="11089232" cy="4680520"/>
          </a:xfrm>
        </p:spPr>
        <p:txBody>
          <a:bodyPr/>
          <a:lstStyle/>
          <a:p>
            <a:pPr eaLnBrk="1" hangingPunct="1">
              <a:buFont typeface="Wingdings" panose="05000000000000000000" pitchFamily="2" charset="2"/>
              <a:buChar char="§"/>
            </a:pPr>
            <a:r>
              <a:rPr lang="en-US" altLang="en-US" sz="2800" b="1" dirty="0"/>
              <a:t> Cross-border communications do not always translate as intended </a:t>
            </a:r>
          </a:p>
          <a:p>
            <a:pPr eaLnBrk="1" hangingPunct="1">
              <a:buFont typeface="Wingdings" panose="05000000000000000000" pitchFamily="2" charset="2"/>
              <a:buChar char="§"/>
            </a:pPr>
            <a:r>
              <a:rPr lang="en-US" altLang="en-US" sz="2800" b="1" dirty="0"/>
              <a:t>Spoken and written language</a:t>
            </a:r>
          </a:p>
          <a:p>
            <a:pPr eaLnBrk="1" hangingPunct="1">
              <a:buFont typeface="Wingdings" panose="05000000000000000000" pitchFamily="2" charset="2"/>
              <a:buChar char="§"/>
            </a:pPr>
            <a:r>
              <a:rPr lang="en-US" altLang="en-US" sz="2800" b="1" dirty="0"/>
              <a:t>Silent language</a:t>
            </a:r>
            <a:r>
              <a:rPr lang="en-US" altLang="en-US" sz="3600" b="1" dirty="0"/>
              <a:t> </a:t>
            </a:r>
            <a:r>
              <a:rPr lang="en-US" altLang="en-US" sz="2400" b="1" dirty="0"/>
              <a:t>(other than spoken or written)</a:t>
            </a:r>
          </a:p>
          <a:p>
            <a:pPr lvl="1" eaLnBrk="1" hangingPunct="1">
              <a:buFont typeface="Wingdings" panose="05000000000000000000" pitchFamily="2" charset="2"/>
              <a:buChar char="Ø"/>
            </a:pPr>
            <a:r>
              <a:rPr lang="en-GB" altLang="en-US" dirty="0">
                <a:ea typeface="Arial" panose="020B0604020202020204" pitchFamily="34" charset="0"/>
              </a:rPr>
              <a:t>Colour</a:t>
            </a:r>
            <a:r>
              <a:rPr lang="en-US" altLang="en-US" dirty="0">
                <a:ea typeface="Arial" panose="020B0604020202020204" pitchFamily="34" charset="0"/>
              </a:rPr>
              <a:t> (hue and intensity)</a:t>
            </a:r>
          </a:p>
          <a:p>
            <a:pPr lvl="1" eaLnBrk="1" hangingPunct="1">
              <a:buFont typeface="Wingdings" panose="05000000000000000000" pitchFamily="2" charset="2"/>
              <a:buChar char="Ø"/>
            </a:pPr>
            <a:r>
              <a:rPr lang="en-US" altLang="en-US" dirty="0">
                <a:ea typeface="Arial" panose="020B0604020202020204" pitchFamily="34" charset="0"/>
              </a:rPr>
              <a:t>Distance (proximity)</a:t>
            </a:r>
          </a:p>
          <a:p>
            <a:pPr lvl="1" eaLnBrk="1" hangingPunct="1">
              <a:buFont typeface="Wingdings" panose="05000000000000000000" pitchFamily="2" charset="2"/>
              <a:buChar char="Ø"/>
            </a:pPr>
            <a:r>
              <a:rPr lang="en-US" altLang="en-US" dirty="0">
                <a:ea typeface="Arial" panose="020B0604020202020204" pitchFamily="34" charset="0"/>
              </a:rPr>
              <a:t>Time and punctuality (time as an event)</a:t>
            </a:r>
          </a:p>
          <a:p>
            <a:pPr lvl="1" eaLnBrk="1" hangingPunct="1">
              <a:buFont typeface="Wingdings" panose="05000000000000000000" pitchFamily="2" charset="2"/>
              <a:buChar char="Ø"/>
            </a:pPr>
            <a:r>
              <a:rPr lang="en-US" altLang="en-US" dirty="0">
                <a:ea typeface="Arial" panose="020B0604020202020204" pitchFamily="34" charset="0"/>
              </a:rPr>
              <a:t>Body language (</a:t>
            </a:r>
            <a:r>
              <a:rPr lang="en-US" altLang="en-US" b="1" dirty="0">
                <a:ea typeface="Arial" panose="020B0604020202020204" pitchFamily="34" charset="0"/>
              </a:rPr>
              <a:t>kinesics</a:t>
            </a:r>
            <a:r>
              <a:rPr lang="en-US" altLang="en-US" dirty="0">
                <a:ea typeface="Arial" panose="020B0604020202020204" pitchFamily="34" charset="0"/>
              </a:rPr>
              <a:t>): </a:t>
            </a:r>
            <a:r>
              <a:rPr lang="en-US" altLang="en-US" sz="2000" dirty="0">
                <a:ea typeface="Arial" panose="020B0604020202020204" pitchFamily="34" charset="0"/>
              </a:rPr>
              <a:t>how people walk, touch, or move their bodies</a:t>
            </a:r>
          </a:p>
          <a:p>
            <a:pPr lvl="1" eaLnBrk="1" hangingPunct="1">
              <a:buFont typeface="Wingdings" panose="05000000000000000000" pitchFamily="2" charset="2"/>
              <a:buChar char="Ø"/>
            </a:pPr>
            <a:r>
              <a:rPr lang="en-US" altLang="en-US" dirty="0">
                <a:ea typeface="Arial" panose="020B0604020202020204" pitchFamily="34" charset="0"/>
              </a:rPr>
              <a:t>Prestige (perform services by oneself or otherwise)  </a:t>
            </a:r>
          </a:p>
          <a:p>
            <a:pPr lvl="1" algn="just" eaLnBrk="1" hangingPunct="1">
              <a:buFont typeface="Wingdings" panose="05000000000000000000" pitchFamily="2" charset="2"/>
              <a:buChar char="Ø"/>
            </a:pPr>
            <a:endParaRPr lang="en-GB" altLang="en-US" sz="1800" dirty="0">
              <a:solidFill>
                <a:prstClr val="black"/>
              </a:solidFill>
            </a:endParaRPr>
          </a:p>
          <a:p>
            <a:pPr lvl="1" algn="just" eaLnBrk="1" hangingPunct="1">
              <a:buFont typeface="Wingdings" panose="05000000000000000000" pitchFamily="2" charset="2"/>
              <a:buChar char="Ø"/>
            </a:pPr>
            <a:endParaRPr lang="en-GB" altLang="en-US" sz="1800" dirty="0">
              <a:solidFill>
                <a:prstClr val="black"/>
              </a:solidFill>
            </a:endParaRPr>
          </a:p>
          <a:p>
            <a:pPr eaLnBrk="1" hangingPunct="1"/>
            <a:endParaRPr lang="en-US" altLang="en-US" sz="2800" b="1" dirty="0"/>
          </a:p>
        </p:txBody>
      </p:sp>
      <p:sp>
        <p:nvSpPr>
          <p:cNvPr id="2" name="Footer Placeholder 1">
            <a:extLst>
              <a:ext uri="{FF2B5EF4-FFF2-40B4-BE49-F238E27FC236}">
                <a16:creationId xmlns:a16="http://schemas.microsoft.com/office/drawing/2014/main" id="{369B4081-29A7-8C89-3DCC-F4468898BCE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103888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53" presetClass="entr" presetSubtype="16" fill="hold" nodeType="afterEffect">
                                  <p:stCondLst>
                                    <p:cond delay="0"/>
                                  </p:stCondLst>
                                  <p:childTnLst>
                                    <p:set>
                                      <p:cBhvr>
                                        <p:cTn id="47" dur="1" fill="hold">
                                          <p:stCondLst>
                                            <p:cond delay="0"/>
                                          </p:stCondLst>
                                        </p:cTn>
                                        <p:tgtEl>
                                          <p:spTgt spid="5"/>
                                        </p:tgtEl>
                                        <p:attrNameLst>
                                          <p:attrName>style.visibility</p:attrName>
                                        </p:attrNameLst>
                                      </p:cBhvr>
                                      <p:to>
                                        <p:strVal val="visible"/>
                                      </p:to>
                                    </p:set>
                                    <p:anim calcmode="lin" valueType="num">
                                      <p:cBhvr>
                                        <p:cTn id="48" dur="500" fill="hold"/>
                                        <p:tgtEl>
                                          <p:spTgt spid="5"/>
                                        </p:tgtEl>
                                        <p:attrNameLst>
                                          <p:attrName>ppt_w</p:attrName>
                                        </p:attrNameLst>
                                      </p:cBhvr>
                                      <p:tavLst>
                                        <p:tav tm="0">
                                          <p:val>
                                            <p:fltVal val="0"/>
                                          </p:val>
                                        </p:tav>
                                        <p:tav tm="100000">
                                          <p:val>
                                            <p:strVal val="#ppt_w"/>
                                          </p:val>
                                        </p:tav>
                                      </p:tavLst>
                                    </p:anim>
                                    <p:anim calcmode="lin" valueType="num">
                                      <p:cBhvr>
                                        <p:cTn id="49" dur="500" fill="hold"/>
                                        <p:tgtEl>
                                          <p:spTgt spid="5"/>
                                        </p:tgtEl>
                                        <p:attrNameLst>
                                          <p:attrName>ppt_h</p:attrName>
                                        </p:attrNameLst>
                                      </p:cBhvr>
                                      <p:tavLst>
                                        <p:tav tm="0">
                                          <p:val>
                                            <p:fltVal val="0"/>
                                          </p:val>
                                        </p:tav>
                                        <p:tav tm="100000">
                                          <p:val>
                                            <p:strVal val="#ppt_h"/>
                                          </p:val>
                                        </p:tav>
                                      </p:tavLst>
                                    </p:anim>
                                    <p:animEffect transition="in" filter="fade">
                                      <p:cBhvr>
                                        <p:cTn id="5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Communications: </a:t>
            </a:r>
            <a:r>
              <a:rPr lang="en-GB" altLang="en-US" sz="3000" b="1" dirty="0">
                <a:solidFill>
                  <a:schemeClr val="tx2">
                    <a:lumMod val="75000"/>
                  </a:schemeClr>
                </a:solidFill>
              </a:rPr>
              <a:t>Body Language Is Not A Universal Language</a:t>
            </a:r>
          </a:p>
        </p:txBody>
      </p:sp>
      <p:pic>
        <p:nvPicPr>
          <p:cNvPr id="2" name="Picture 1" descr="FG_02_005.eps">
            <a:extLst>
              <a:ext uri="{FF2B5EF4-FFF2-40B4-BE49-F238E27FC236}">
                <a16:creationId xmlns:a16="http://schemas.microsoft.com/office/drawing/2014/main" id="{B6932F16-B68E-48CB-ACF7-B074B1CAADB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00944" y="1635761"/>
            <a:ext cx="9790112" cy="35864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Footer Placeholder 1">
            <a:extLst>
              <a:ext uri="{FF2B5EF4-FFF2-40B4-BE49-F238E27FC236}">
                <a16:creationId xmlns:a16="http://schemas.microsoft.com/office/drawing/2014/main" id="{EC1CC93E-F54F-5858-FB85-11B1F4D95F9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687053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Dangers of Misspeaking the Language(s) of Business</a:t>
            </a:r>
            <a:endParaRPr lang="en-GB" altLang="en-US" sz="4000" b="1" dirty="0">
              <a:solidFill>
                <a:schemeClr val="tx2">
                  <a:lumMod val="75000"/>
                </a:schemeClr>
              </a:solidFill>
            </a:endParaRPr>
          </a:p>
        </p:txBody>
      </p:sp>
      <p:sp>
        <p:nvSpPr>
          <p:cNvPr id="5" name="Content Placeholder 2">
            <a:extLst>
              <a:ext uri="{FF2B5EF4-FFF2-40B4-BE49-F238E27FC236}">
                <a16:creationId xmlns:a16="http://schemas.microsoft.com/office/drawing/2014/main" id="{89B63A24-C512-43EA-A96E-6DA6E8FA9316}"/>
              </a:ext>
            </a:extLst>
          </p:cNvPr>
          <p:cNvSpPr txBox="1">
            <a:spLocks/>
          </p:cNvSpPr>
          <p:nvPr/>
        </p:nvSpPr>
        <p:spPr bwMode="auto">
          <a:xfrm>
            <a:off x="558781" y="1088740"/>
            <a:ext cx="11089232" cy="2312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srgbClr val="242021"/>
                </a:solidFill>
                <a:effectLst/>
                <a:uLnTx/>
                <a:uFillTx/>
                <a:latin typeface="Myriad Pro"/>
                <a:ea typeface="+mn-ea"/>
                <a:cs typeface="+mn-cs"/>
              </a:rPr>
              <a:t>Below are a couple of short lists containing words used in business whose meanings are different in the United States and the United Kingdom—“two countries separated by a common language,” as the British playwright G.B. Shaw once quipped. There are approximately 4,000 words with the potential to cause problems for people who—in theory—speak the same language.</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br>
              <a:rPr kumimoji="0" lang="en-GB" sz="1600" b="0" i="0" u="none" strike="noStrike" kern="1200" cap="none" spc="0" normalizeH="0" baseline="0" noProof="0" dirty="0">
                <a:ln>
                  <a:noFill/>
                </a:ln>
                <a:solidFill>
                  <a:prstClr val="black"/>
                </a:solidFill>
                <a:effectLst/>
                <a:uLnTx/>
                <a:uFillTx/>
                <a:latin typeface="Myriad Pro"/>
                <a:ea typeface="+mn-ea"/>
                <a:cs typeface="+mn-cs"/>
              </a:rPr>
            </a:br>
            <a:endParaRPr kumimoji="0" lang="en-US" altLang="en-US" sz="2800" b="1" i="0" u="none" strike="noStrike" kern="1200" cap="none" spc="0" normalizeH="0" baseline="0" noProof="0" dirty="0">
              <a:ln>
                <a:noFill/>
              </a:ln>
              <a:solidFill>
                <a:prstClr val="black"/>
              </a:solidFill>
              <a:effectLst/>
              <a:uLnTx/>
              <a:uFillTx/>
              <a:latin typeface="Myriad Pro"/>
              <a:ea typeface="+mn-ea"/>
              <a:cs typeface="+mn-cs"/>
            </a:endParaRPr>
          </a:p>
        </p:txBody>
      </p:sp>
      <p:pic>
        <p:nvPicPr>
          <p:cNvPr id="6" name="Picture 5">
            <a:extLst>
              <a:ext uri="{FF2B5EF4-FFF2-40B4-BE49-F238E27FC236}">
                <a16:creationId xmlns:a16="http://schemas.microsoft.com/office/drawing/2014/main" id="{9BAC91DD-052C-45F5-B195-E15217B02496}"/>
              </a:ext>
            </a:extLst>
          </p:cNvPr>
          <p:cNvPicPr>
            <a:picLocks noChangeAspect="1"/>
          </p:cNvPicPr>
          <p:nvPr/>
        </p:nvPicPr>
        <p:blipFill>
          <a:blip r:embed="rId3"/>
          <a:stretch>
            <a:fillRect/>
          </a:stretch>
        </p:blipFill>
        <p:spPr>
          <a:xfrm>
            <a:off x="2290392" y="3212976"/>
            <a:ext cx="7611216" cy="2312268"/>
          </a:xfrm>
          <a:prstGeom prst="rect">
            <a:avLst/>
          </a:prstGeom>
        </p:spPr>
      </p:pic>
      <p:sp>
        <p:nvSpPr>
          <p:cNvPr id="2" name="Footer Placeholder 1">
            <a:extLst>
              <a:ext uri="{FF2B5EF4-FFF2-40B4-BE49-F238E27FC236}">
                <a16:creationId xmlns:a16="http://schemas.microsoft.com/office/drawing/2014/main" id="{AFB9AF7E-86F8-3726-4406-26FE6444225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342498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900" fill="hold"/>
                                        <p:tgtEl>
                                          <p:spTgt spid="6"/>
                                        </p:tgtEl>
                                        <p:attrNameLst>
                                          <p:attrName>ppt_w</p:attrName>
                                        </p:attrNameLst>
                                      </p:cBhvr>
                                      <p:tavLst>
                                        <p:tav tm="0">
                                          <p:val>
                                            <p:fltVal val="0"/>
                                          </p:val>
                                        </p:tav>
                                        <p:tav tm="100000">
                                          <p:val>
                                            <p:strVal val="#ppt_w"/>
                                          </p:val>
                                        </p:tav>
                                      </p:tavLst>
                                    </p:anim>
                                    <p:anim calcmode="lin" valueType="num">
                                      <p:cBhvr>
                                        <p:cTn id="14" dur="900" fill="hold"/>
                                        <p:tgtEl>
                                          <p:spTgt spid="6"/>
                                        </p:tgtEl>
                                        <p:attrNameLst>
                                          <p:attrName>ppt_h</p:attrName>
                                        </p:attrNameLst>
                                      </p:cBhvr>
                                      <p:tavLst>
                                        <p:tav tm="0">
                                          <p:val>
                                            <p:fltVal val="0"/>
                                          </p:val>
                                        </p:tav>
                                        <p:tav tm="100000">
                                          <p:val>
                                            <p:strVal val="#ppt_h"/>
                                          </p:val>
                                        </p:tav>
                                      </p:tavLst>
                                    </p:anim>
                                    <p:animEffect transition="in" filter="fade">
                                      <p:cBhvr>
                                        <p:cTn id="15" dur="9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Dealing with 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dirty="0"/>
              <a:t>Do managers have to alter their customary practices to succeed in countries with different cultures?</a:t>
            </a:r>
          </a:p>
          <a:p>
            <a:pPr algn="just" eaLnBrk="1" hangingPunct="1"/>
            <a:r>
              <a:rPr lang="en-US" altLang="en-US" dirty="0"/>
              <a:t>Must consider</a:t>
            </a:r>
          </a:p>
          <a:p>
            <a:pPr lvl="1" algn="just" eaLnBrk="1" hangingPunct="1"/>
            <a:r>
              <a:rPr lang="en-US" altLang="en-US" dirty="0">
                <a:ea typeface="Arial" panose="020B0604020202020204" pitchFamily="34" charset="0"/>
              </a:rPr>
              <a:t>Host society acceptance/</a:t>
            </a:r>
            <a:r>
              <a:rPr lang="en-US" altLang="en-US" sz="2000" dirty="0">
                <a:ea typeface="Arial" panose="020B0604020202020204" pitchFamily="34" charset="0"/>
              </a:rPr>
              <a:t>willingness to accommodate</a:t>
            </a:r>
          </a:p>
          <a:p>
            <a:pPr lvl="1" algn="just" eaLnBrk="1" hangingPunct="1"/>
            <a:r>
              <a:rPr lang="en-US" altLang="en-US" dirty="0">
                <a:ea typeface="Arial" panose="020B0604020202020204" pitchFamily="34" charset="0"/>
              </a:rPr>
              <a:t>Degree of cultural differences </a:t>
            </a:r>
            <a:r>
              <a:rPr lang="en-US" altLang="en-US" sz="2200" dirty="0">
                <a:ea typeface="Arial" panose="020B0604020202020204" pitchFamily="34" charset="0"/>
              </a:rPr>
              <a:t>(language, religion, geography, economic development)</a:t>
            </a:r>
            <a:r>
              <a:rPr lang="en-US" altLang="en-US" dirty="0">
                <a:ea typeface="Arial" panose="020B0604020202020204" pitchFamily="34" charset="0"/>
              </a:rPr>
              <a:t> </a:t>
            </a:r>
          </a:p>
          <a:p>
            <a:pPr lvl="2" algn="just" eaLnBrk="1" hangingPunct="1"/>
            <a:r>
              <a:rPr lang="en-US" altLang="en-US" b="1" dirty="0">
                <a:solidFill>
                  <a:schemeClr val="accent6">
                    <a:lumMod val="50000"/>
                  </a:schemeClr>
                </a:solidFill>
                <a:ea typeface="Arial" panose="020B0604020202020204" pitchFamily="34" charset="0"/>
              </a:rPr>
              <a:t>Cultural Distance </a:t>
            </a:r>
          </a:p>
          <a:p>
            <a:pPr lvl="3" algn="just" eaLnBrk="1" hangingPunct="1"/>
            <a:r>
              <a:rPr lang="en-US" altLang="en-US" sz="2400" b="1" dirty="0">
                <a:ea typeface="Arial" panose="020B0604020202020204" pitchFamily="34" charset="0"/>
              </a:rPr>
              <a:t>GLOBE: </a:t>
            </a:r>
            <a:r>
              <a:rPr lang="en-US" altLang="en-US" sz="2200" b="1" i="1" dirty="0">
                <a:ea typeface="Arial" panose="020B0604020202020204" pitchFamily="34" charset="0"/>
              </a:rPr>
              <a:t>Global Leadership Organizational Behavior Effectiveness- </a:t>
            </a:r>
            <a:r>
              <a:rPr lang="en-US" altLang="en-US" dirty="0">
                <a:ea typeface="Arial" panose="020B0604020202020204" pitchFamily="34" charset="0"/>
              </a:rPr>
              <a:t>clusters countries based on values, attitudes of middle managers towards leadership characteristics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C0A4633D-6845-E107-CB84-BE6602B34AE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b="1" dirty="0">
                <a:ea typeface="Arial" panose="020B0604020202020204" pitchFamily="34" charset="0"/>
              </a:rPr>
              <a:t>Ability to adjust</a:t>
            </a:r>
          </a:p>
          <a:p>
            <a:pPr lvl="1" algn="just" eaLnBrk="1" hangingPunct="1">
              <a:buFont typeface="Wingdings" panose="05000000000000000000" pitchFamily="2" charset="2"/>
              <a:buChar char="Ø"/>
            </a:pPr>
            <a:r>
              <a:rPr lang="en-US" altLang="en-US" b="1" dirty="0">
                <a:ea typeface="Arial" panose="020B0604020202020204" pitchFamily="34" charset="0"/>
              </a:rPr>
              <a:t>culture shock </a:t>
            </a:r>
            <a:r>
              <a:rPr lang="en-US" altLang="en-US" dirty="0">
                <a:ea typeface="Arial" panose="020B0604020202020204" pitchFamily="34" charset="0"/>
              </a:rPr>
              <a:t>(exposure to foreign practices and having to absorb new cues and expectations may be traumatic)</a:t>
            </a:r>
          </a:p>
          <a:p>
            <a:pPr lvl="2" algn="just" eaLnBrk="1" hangingPunct="1"/>
            <a:r>
              <a:rPr lang="en-US" altLang="en-US" sz="2800" dirty="0">
                <a:ea typeface="Arial" panose="020B0604020202020204" pitchFamily="34" charset="0"/>
              </a:rPr>
              <a:t>Stages of adjusting abroad: Delight, depression and confusion, settlement and job satisfaction</a:t>
            </a:r>
          </a:p>
          <a:p>
            <a:pPr lvl="1" algn="just" eaLnBrk="1" hangingPunct="1">
              <a:buFont typeface="Wingdings" panose="05000000000000000000" pitchFamily="2" charset="2"/>
              <a:buChar char="Ø"/>
            </a:pPr>
            <a:r>
              <a:rPr lang="en-US" altLang="en-US" b="1" dirty="0">
                <a:ea typeface="Arial" panose="020B0604020202020204" pitchFamily="34" charset="0"/>
              </a:rPr>
              <a:t>reverse culture shock </a:t>
            </a:r>
            <a:r>
              <a:rPr lang="en-US" altLang="en-US" dirty="0">
                <a:ea typeface="Arial" panose="020B0604020202020204" pitchFamily="34" charset="0"/>
              </a:rPr>
              <a:t>(after spending some time in another culture, things at home country appear confusing upon return)</a:t>
            </a:r>
          </a:p>
          <a:p>
            <a:pPr algn="just" eaLnBrk="1" hangingPunct="1"/>
            <a:r>
              <a:rPr lang="en-US" altLang="en-US" b="1" dirty="0">
                <a:ea typeface="Arial" panose="020B0604020202020204" pitchFamily="34" charset="0"/>
              </a:rPr>
              <a:t>Company and management orientation  </a:t>
            </a:r>
          </a:p>
          <a:p>
            <a:pPr lvl="1" algn="just" eaLnBrk="1" hangingPunct="1">
              <a:buFont typeface="Wingdings" panose="05000000000000000000" pitchFamily="2" charset="2"/>
              <a:buChar char="Ø"/>
            </a:pPr>
            <a:r>
              <a:rPr lang="en-US" altLang="en-US" dirty="0">
                <a:ea typeface="Arial" panose="020B0604020202020204" pitchFamily="34" charset="0"/>
              </a:rPr>
              <a:t>Adaptation depends on the host and home country culture</a:t>
            </a:r>
          </a:p>
          <a:p>
            <a:pPr algn="just">
              <a:buClr>
                <a:schemeClr val="tx1"/>
              </a:buClr>
            </a:pPr>
            <a:endParaRPr lang="en-GB" sz="2400" dirty="0"/>
          </a:p>
        </p:txBody>
      </p:sp>
      <p:sp>
        <p:nvSpPr>
          <p:cNvPr id="2" name="Footer Placeholder 1">
            <a:extLst>
              <a:ext uri="{FF2B5EF4-FFF2-40B4-BE49-F238E27FC236}">
                <a16:creationId xmlns:a16="http://schemas.microsoft.com/office/drawing/2014/main" id="{93324DDF-661A-A622-7629-8691E6B8FA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522484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Dealing with Cultural Differences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marL="0" indent="0" eaLnBrk="1" hangingPunct="1">
              <a:buNone/>
            </a:pPr>
            <a:r>
              <a:rPr lang="en-US" altLang="en-US" b="1" dirty="0"/>
              <a:t>Three company and management orientations:</a:t>
            </a:r>
          </a:p>
          <a:p>
            <a:pPr lvl="1" indent="-385763" eaLnBrk="1" hangingPunct="1">
              <a:buFont typeface="Wingdings" panose="05000000000000000000" pitchFamily="2" charset="2"/>
              <a:buChar char="Ø"/>
            </a:pPr>
            <a:r>
              <a:rPr lang="en-US" altLang="en-US" b="1" dirty="0">
                <a:ea typeface="Arial" panose="020B0604020202020204" pitchFamily="34" charset="0"/>
              </a:rPr>
              <a:t>Polycentrism</a:t>
            </a:r>
          </a:p>
          <a:p>
            <a:pPr lvl="2" eaLnBrk="1" hangingPunct="1">
              <a:buFont typeface="Wingdings" panose="05000000000000000000" pitchFamily="2" charset="2"/>
              <a:buChar char="§"/>
            </a:pPr>
            <a:r>
              <a:rPr lang="en-US" altLang="en-US" dirty="0">
                <a:ea typeface="Arial" panose="020B0604020202020204" pitchFamily="34" charset="0"/>
              </a:rPr>
              <a:t>business units abroad should act like local companies</a:t>
            </a:r>
          </a:p>
          <a:p>
            <a:pPr lvl="1" indent="-385763" eaLnBrk="1" hangingPunct="1">
              <a:buFont typeface="Wingdings" panose="05000000000000000000" pitchFamily="2" charset="2"/>
              <a:buChar char="Ø"/>
            </a:pPr>
            <a:r>
              <a:rPr lang="en-US" altLang="en-US" b="1" dirty="0" err="1">
                <a:ea typeface="Arial" panose="020B0604020202020204" pitchFamily="34" charset="0"/>
              </a:rPr>
              <a:t>Ethnocentism</a:t>
            </a:r>
            <a:endParaRPr lang="en-US" altLang="en-US" dirty="0">
              <a:ea typeface="Arial" panose="020B0604020202020204" pitchFamily="34" charset="0"/>
            </a:endParaRPr>
          </a:p>
          <a:p>
            <a:pPr lvl="2" eaLnBrk="1" hangingPunct="1">
              <a:buFont typeface="Wingdings" panose="05000000000000000000" pitchFamily="2" charset="2"/>
              <a:buChar char="§"/>
            </a:pPr>
            <a:r>
              <a:rPr lang="en-US" altLang="en-US" dirty="0">
                <a:ea typeface="Arial" panose="020B0604020202020204" pitchFamily="34" charset="0"/>
              </a:rPr>
              <a:t>home culture is superior to local culture</a:t>
            </a:r>
          </a:p>
          <a:p>
            <a:pPr lvl="2" eaLnBrk="1" hangingPunct="1">
              <a:buFont typeface="Wingdings" panose="05000000000000000000" pitchFamily="2" charset="2"/>
              <a:buChar char="§"/>
            </a:pPr>
            <a:r>
              <a:rPr lang="en-US" altLang="en-US" dirty="0">
                <a:ea typeface="Arial" panose="020B0604020202020204" pitchFamily="34" charset="0"/>
              </a:rPr>
              <a:t>overlook national differences</a:t>
            </a:r>
          </a:p>
          <a:p>
            <a:pPr lvl="1" indent="-385763" eaLnBrk="1" hangingPunct="1">
              <a:buFont typeface="Wingdings" panose="05000000000000000000" pitchFamily="2" charset="2"/>
              <a:buChar char="Ø"/>
            </a:pPr>
            <a:r>
              <a:rPr lang="en-US" altLang="en-US" b="1" dirty="0" err="1">
                <a:ea typeface="Arial" panose="020B0604020202020204" pitchFamily="34" charset="0"/>
              </a:rPr>
              <a:t>Geocentrism</a:t>
            </a:r>
            <a:endParaRPr lang="en-US" altLang="en-US" b="1" dirty="0">
              <a:ea typeface="Arial" panose="020B0604020202020204" pitchFamily="34" charset="0"/>
            </a:endParaRPr>
          </a:p>
          <a:p>
            <a:pPr lvl="2" eaLnBrk="1" hangingPunct="1">
              <a:buFont typeface="Wingdings" panose="05000000000000000000" pitchFamily="2" charset="2"/>
              <a:buChar char="§"/>
            </a:pPr>
            <a:r>
              <a:rPr lang="en-US" altLang="en-US" dirty="0">
                <a:ea typeface="Arial" panose="020B0604020202020204" pitchFamily="34" charset="0"/>
              </a:rPr>
              <a:t>integrate home and host practices</a:t>
            </a:r>
            <a:r>
              <a:rPr lang="en-US" altLang="en-US" b="1" dirty="0">
                <a:ea typeface="Arial" panose="020B0604020202020204" pitchFamily="34" charset="0"/>
              </a:rPr>
              <a:t> </a:t>
            </a:r>
            <a:r>
              <a:rPr lang="en-US" altLang="en-US" dirty="0">
                <a:ea typeface="Arial" panose="020B0604020202020204" pitchFamily="34" charset="0"/>
              </a:rPr>
              <a:t>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14FC6CE0-4ACF-C5D4-DA90-DDBDA6D1036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454262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37095" cy="1143000"/>
          </a:xfrm>
        </p:spPr>
        <p:txBody>
          <a:bodyPr/>
          <a:lstStyle/>
          <a:p>
            <a:pPr eaLnBrk="1" hangingPunct="1"/>
            <a:r>
              <a:rPr lang="en-GB" altLang="en-US" sz="3600" b="1" dirty="0">
                <a:solidFill>
                  <a:schemeClr val="tx2">
                    <a:lumMod val="75000"/>
                  </a:schemeClr>
                </a:solidFill>
              </a:rPr>
              <a:t>What Do Cultural Differences Mean For Managers?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marL="609600" indent="-609600">
              <a:buFont typeface="Wingdings" panose="05000000000000000000" pitchFamily="2" charset="2"/>
              <a:buAutoNum type="arabicPeriod"/>
            </a:pPr>
            <a:r>
              <a:rPr lang="en-US" altLang="en-US" dirty="0"/>
              <a:t>It is important to develop cross-cultural literacy</a:t>
            </a:r>
          </a:p>
          <a:p>
            <a:pPr marL="990600" lvl="1" indent="-533400"/>
            <a:r>
              <a:rPr lang="en-US" altLang="en-US" dirty="0"/>
              <a:t>companies that are ill informed about the practices of another culture are unlikely to succeed in that culture</a:t>
            </a:r>
          </a:p>
          <a:p>
            <a:pPr marL="609600" indent="-609600">
              <a:buFont typeface="Wingdings" panose="05000000000000000000" pitchFamily="2" charset="2"/>
              <a:buAutoNum type="arabicPeriod" startAt="2"/>
            </a:pPr>
            <a:r>
              <a:rPr lang="en-US" altLang="en-US" dirty="0"/>
              <a:t>There is a connection between culture and national competitive advantage</a:t>
            </a:r>
          </a:p>
          <a:p>
            <a:pPr marL="990600" lvl="1" indent="-533400"/>
            <a:r>
              <a:rPr lang="en-US" altLang="en-US" dirty="0"/>
              <a:t>suggests which countries are likely to produce the most viable competitors</a:t>
            </a:r>
          </a:p>
          <a:p>
            <a:pPr marL="990600" lvl="1" indent="-533400"/>
            <a:r>
              <a:rPr lang="en-US" altLang="en-US" dirty="0"/>
              <a:t>has implications for the choice of countries in which to locate production facilities and do business</a:t>
            </a:r>
          </a:p>
          <a:p>
            <a:pPr marL="457200" lvl="1" indent="0">
              <a:buNone/>
            </a:pPr>
            <a:br>
              <a:rPr lang="en-GB" dirty="0"/>
            </a:br>
            <a:endParaRPr lang="en-GB" sz="2000" dirty="0"/>
          </a:p>
        </p:txBody>
      </p:sp>
      <p:sp>
        <p:nvSpPr>
          <p:cNvPr id="2" name="Footer Placeholder 1">
            <a:extLst>
              <a:ext uri="{FF2B5EF4-FFF2-40B4-BE49-F238E27FC236}">
                <a16:creationId xmlns:a16="http://schemas.microsoft.com/office/drawing/2014/main" id="{700361C0-1C3C-2D7F-C9B9-2429083F69D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56961061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595393" y="751938"/>
            <a:ext cx="8722700" cy="39155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64" dirty="0"/>
              <a:t>International Staffing Policies</a:t>
            </a:r>
          </a:p>
        </p:txBody>
      </p:sp>
      <p:graphicFrame>
        <p:nvGraphicFramePr>
          <p:cNvPr id="5" name="Diagram 4">
            <a:extLst>
              <a:ext uri="{FF2B5EF4-FFF2-40B4-BE49-F238E27FC236}">
                <a16:creationId xmlns:a16="http://schemas.microsoft.com/office/drawing/2014/main" id="{64ACDDEF-AAB6-4685-B8FB-C8D73826BC06}"/>
              </a:ext>
            </a:extLst>
          </p:cNvPr>
          <p:cNvGraphicFramePr/>
          <p:nvPr>
            <p:extLst>
              <p:ext uri="{D42A27DB-BD31-4B8C-83A1-F6EECF244321}">
                <p14:modId xmlns:p14="http://schemas.microsoft.com/office/powerpoint/2010/main" val="3446895356"/>
              </p:ext>
            </p:extLst>
          </p:nvPr>
        </p:nvGraphicFramePr>
        <p:xfrm>
          <a:off x="2999657" y="207715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64CB010-D59E-40CB-9E8B-2F8DFC22F8AA}"/>
              </a:ext>
            </a:extLst>
          </p:cNvPr>
          <p:cNvSpPr txBox="1"/>
          <p:nvPr/>
        </p:nvSpPr>
        <p:spPr>
          <a:xfrm>
            <a:off x="2279576" y="1861874"/>
            <a:ext cx="2209800" cy="1569660"/>
          </a:xfrm>
          <a:prstGeom prst="rect">
            <a:avLst/>
          </a:prstGeom>
          <a:noFill/>
        </p:spPr>
        <p:txBody>
          <a:bodyPr>
            <a:spAutoFit/>
          </a:bodyPr>
          <a:lstStyle/>
          <a:p>
            <a:pPr>
              <a:defRPr/>
            </a:pPr>
            <a:r>
              <a:rPr lang="en-US" sz="1600" dirty="0">
                <a:cs typeface="Arial" charset="0"/>
              </a:rPr>
              <a:t>Tendency to hire from the HQ country and send employees on international assignment to the subsidiaries</a:t>
            </a:r>
          </a:p>
        </p:txBody>
      </p:sp>
      <p:sp>
        <p:nvSpPr>
          <p:cNvPr id="8" name="TextBox 7">
            <a:extLst>
              <a:ext uri="{FF2B5EF4-FFF2-40B4-BE49-F238E27FC236}">
                <a16:creationId xmlns:a16="http://schemas.microsoft.com/office/drawing/2014/main" id="{98480ACB-7196-4A65-8C29-A78406CEA819}"/>
              </a:ext>
            </a:extLst>
          </p:cNvPr>
          <p:cNvSpPr txBox="1"/>
          <p:nvPr/>
        </p:nvSpPr>
        <p:spPr>
          <a:xfrm>
            <a:off x="2279577" y="4885466"/>
            <a:ext cx="1524000" cy="830997"/>
          </a:xfrm>
          <a:prstGeom prst="rect">
            <a:avLst/>
          </a:prstGeom>
          <a:noFill/>
        </p:spPr>
        <p:txBody>
          <a:bodyPr>
            <a:spAutoFit/>
          </a:bodyPr>
          <a:lstStyle/>
          <a:p>
            <a:pPr>
              <a:defRPr/>
            </a:pPr>
            <a:r>
              <a:rPr lang="en-US" sz="1600" dirty="0" err="1">
                <a:cs typeface="Arial" charset="0"/>
              </a:rPr>
              <a:t>Favour</a:t>
            </a:r>
            <a:r>
              <a:rPr lang="en-US" sz="1600" dirty="0">
                <a:cs typeface="Arial" charset="0"/>
              </a:rPr>
              <a:t> using people from the region</a:t>
            </a:r>
          </a:p>
        </p:txBody>
      </p:sp>
      <p:sp>
        <p:nvSpPr>
          <p:cNvPr id="9" name="TextBox 8">
            <a:extLst>
              <a:ext uri="{FF2B5EF4-FFF2-40B4-BE49-F238E27FC236}">
                <a16:creationId xmlns:a16="http://schemas.microsoft.com/office/drawing/2014/main" id="{E95D2518-88E0-4C0A-9443-0DF2E48D862A}"/>
              </a:ext>
            </a:extLst>
          </p:cNvPr>
          <p:cNvSpPr txBox="1"/>
          <p:nvPr/>
        </p:nvSpPr>
        <p:spPr>
          <a:xfrm>
            <a:off x="8064575" y="1896183"/>
            <a:ext cx="1694823" cy="1354217"/>
          </a:xfrm>
          <a:prstGeom prst="rect">
            <a:avLst/>
          </a:prstGeom>
          <a:noFill/>
        </p:spPr>
        <p:txBody>
          <a:bodyPr wrap="none">
            <a:spAutoFit/>
          </a:bodyPr>
          <a:lstStyle/>
          <a:p>
            <a:pPr marL="0" lvl="1">
              <a:defRPr/>
            </a:pPr>
            <a:r>
              <a:rPr lang="en-US" sz="1600" dirty="0">
                <a:cs typeface="Arial" charset="0"/>
              </a:rPr>
              <a:t>Preference to use </a:t>
            </a:r>
          </a:p>
          <a:p>
            <a:pPr marL="0" lvl="1">
              <a:defRPr/>
            </a:pPr>
            <a:r>
              <a:rPr lang="en-US" sz="1600" dirty="0">
                <a:cs typeface="Arial" charset="0"/>
              </a:rPr>
              <a:t>locals from </a:t>
            </a:r>
          </a:p>
          <a:p>
            <a:pPr marL="0" lvl="1">
              <a:defRPr/>
            </a:pPr>
            <a:r>
              <a:rPr lang="en-US" sz="1600" dirty="0">
                <a:cs typeface="Arial" charset="0"/>
              </a:rPr>
              <a:t>the subsidiary </a:t>
            </a:r>
          </a:p>
          <a:p>
            <a:pPr marL="0" lvl="1">
              <a:defRPr/>
            </a:pPr>
            <a:r>
              <a:rPr lang="en-US" sz="1600" dirty="0">
                <a:cs typeface="Arial" charset="0"/>
              </a:rPr>
              <a:t>country</a:t>
            </a:r>
          </a:p>
          <a:p>
            <a:pPr>
              <a:defRPr/>
            </a:pPr>
            <a:endParaRPr lang="en-US" dirty="0">
              <a:cs typeface="Arial" charset="0"/>
            </a:endParaRPr>
          </a:p>
        </p:txBody>
      </p:sp>
      <p:sp>
        <p:nvSpPr>
          <p:cNvPr id="11" name="TextBox 10">
            <a:extLst>
              <a:ext uri="{FF2B5EF4-FFF2-40B4-BE49-F238E27FC236}">
                <a16:creationId xmlns:a16="http://schemas.microsoft.com/office/drawing/2014/main" id="{55ADACB5-12C5-4329-B942-088532493C13}"/>
              </a:ext>
            </a:extLst>
          </p:cNvPr>
          <p:cNvSpPr txBox="1"/>
          <p:nvPr/>
        </p:nvSpPr>
        <p:spPr>
          <a:xfrm>
            <a:off x="8069365" y="4887053"/>
            <a:ext cx="1752600" cy="830997"/>
          </a:xfrm>
          <a:prstGeom prst="rect">
            <a:avLst/>
          </a:prstGeom>
          <a:noFill/>
        </p:spPr>
        <p:txBody>
          <a:bodyPr>
            <a:spAutoFit/>
          </a:bodyPr>
          <a:lstStyle/>
          <a:p>
            <a:pPr>
              <a:defRPr/>
            </a:pPr>
            <a:r>
              <a:rPr lang="en-US" sz="1600" dirty="0">
                <a:cs typeface="Arial" charset="0"/>
              </a:rPr>
              <a:t>Source talent from anywhere in the world</a:t>
            </a:r>
          </a:p>
        </p:txBody>
      </p:sp>
      <p:sp>
        <p:nvSpPr>
          <p:cNvPr id="13" name="Rectangle 12">
            <a:extLst>
              <a:ext uri="{FF2B5EF4-FFF2-40B4-BE49-F238E27FC236}">
                <a16:creationId xmlns:a16="http://schemas.microsoft.com/office/drawing/2014/main" id="{B27A5AA8-08EE-47C9-BDE3-578219B5B38E}"/>
              </a:ext>
            </a:extLst>
          </p:cNvPr>
          <p:cNvSpPr/>
          <p:nvPr/>
        </p:nvSpPr>
        <p:spPr>
          <a:xfrm>
            <a:off x="7663126" y="6168625"/>
            <a:ext cx="2009943" cy="315599"/>
          </a:xfrm>
          <a:prstGeom prst="rect">
            <a:avLst/>
          </a:prstGeom>
        </p:spPr>
        <p:txBody>
          <a:bodyPr wrap="square">
            <a:spAutoFit/>
          </a:bodyPr>
          <a:lstStyle/>
          <a:p>
            <a:r>
              <a:rPr lang="en-GB" sz="1451" dirty="0"/>
              <a:t>(</a:t>
            </a:r>
            <a:r>
              <a:rPr lang="en-GB" sz="1451" dirty="0" err="1"/>
              <a:t>Tarique</a:t>
            </a:r>
            <a:r>
              <a:rPr lang="en-GB" sz="1451" dirty="0"/>
              <a:t> et al., 2015)</a:t>
            </a:r>
          </a:p>
        </p:txBody>
      </p:sp>
    </p:spTree>
    <p:extLst>
      <p:ext uri="{BB962C8B-B14F-4D97-AF65-F5344CB8AC3E}">
        <p14:creationId xmlns:p14="http://schemas.microsoft.com/office/powerpoint/2010/main" val="4851595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68BB28-CC6F-48D3-B660-CBF5B5B7C37E}"/>
              </a:ext>
            </a:extLst>
          </p:cNvPr>
          <p:cNvSpPr/>
          <p:nvPr/>
        </p:nvSpPr>
        <p:spPr>
          <a:xfrm>
            <a:off x="7663126" y="6168625"/>
            <a:ext cx="2009943" cy="315599"/>
          </a:xfrm>
          <a:prstGeom prst="rect">
            <a:avLst/>
          </a:prstGeom>
        </p:spPr>
        <p:txBody>
          <a:bodyPr wrap="square">
            <a:spAutoFit/>
          </a:bodyPr>
          <a:lstStyle/>
          <a:p>
            <a:r>
              <a:rPr lang="en-GB" sz="1451" dirty="0"/>
              <a:t>(</a:t>
            </a:r>
            <a:r>
              <a:rPr lang="en-GB" sz="1451" dirty="0" err="1"/>
              <a:t>Tarique</a:t>
            </a:r>
            <a:r>
              <a:rPr lang="en-GB" sz="1451" dirty="0"/>
              <a:t> et al., 2015)</a:t>
            </a:r>
          </a:p>
        </p:txBody>
      </p:sp>
      <p:pic>
        <p:nvPicPr>
          <p:cNvPr id="11" name="Picture 10" descr="A close up of a map&#10;&#10;Description automatically generated">
            <a:extLst>
              <a:ext uri="{FF2B5EF4-FFF2-40B4-BE49-F238E27FC236}">
                <a16:creationId xmlns:a16="http://schemas.microsoft.com/office/drawing/2014/main" id="{D8E82B5D-6631-42DF-A1C9-CF7FEB1EF08D}"/>
              </a:ext>
            </a:extLst>
          </p:cNvPr>
          <p:cNvPicPr>
            <a:picLocks noChangeAspect="1"/>
          </p:cNvPicPr>
          <p:nvPr/>
        </p:nvPicPr>
        <p:blipFill>
          <a:blip r:embed="rId3"/>
          <a:stretch>
            <a:fillRect/>
          </a:stretch>
        </p:blipFill>
        <p:spPr>
          <a:xfrm>
            <a:off x="1985879" y="1952464"/>
            <a:ext cx="3521756" cy="18934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descr="A picture containing toy, drawing&#10;&#10;Description automatically generated">
            <a:extLst>
              <a:ext uri="{FF2B5EF4-FFF2-40B4-BE49-F238E27FC236}">
                <a16:creationId xmlns:a16="http://schemas.microsoft.com/office/drawing/2014/main" id="{6188CB2E-74F9-4930-951B-617CA1F679D5}"/>
              </a:ext>
            </a:extLst>
          </p:cNvPr>
          <p:cNvPicPr>
            <a:picLocks noChangeAspect="1"/>
          </p:cNvPicPr>
          <p:nvPr/>
        </p:nvPicPr>
        <p:blipFill>
          <a:blip r:embed="rId4"/>
          <a:stretch>
            <a:fillRect/>
          </a:stretch>
        </p:blipFill>
        <p:spPr>
          <a:xfrm>
            <a:off x="6471310" y="4041966"/>
            <a:ext cx="3520197" cy="18823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descr="A picture containing drawing&#10;&#10;Description automatically generated">
            <a:extLst>
              <a:ext uri="{FF2B5EF4-FFF2-40B4-BE49-F238E27FC236}">
                <a16:creationId xmlns:a16="http://schemas.microsoft.com/office/drawing/2014/main" id="{DD5AB000-E7F2-49AD-B1C8-9B5F5F4FD839}"/>
              </a:ext>
            </a:extLst>
          </p:cNvPr>
          <p:cNvPicPr>
            <a:picLocks noChangeAspect="1"/>
          </p:cNvPicPr>
          <p:nvPr/>
        </p:nvPicPr>
        <p:blipFill>
          <a:blip r:embed="rId5"/>
          <a:stretch>
            <a:fillRect/>
          </a:stretch>
        </p:blipFill>
        <p:spPr>
          <a:xfrm>
            <a:off x="6469751" y="1976716"/>
            <a:ext cx="3521756" cy="19333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7" name="Picture 16">
            <a:extLst>
              <a:ext uri="{FF2B5EF4-FFF2-40B4-BE49-F238E27FC236}">
                <a16:creationId xmlns:a16="http://schemas.microsoft.com/office/drawing/2014/main" id="{6D6E6329-30AC-49A1-BB1C-59554B2CDF3C}"/>
              </a:ext>
            </a:extLst>
          </p:cNvPr>
          <p:cNvPicPr>
            <a:picLocks noChangeAspect="1"/>
          </p:cNvPicPr>
          <p:nvPr/>
        </p:nvPicPr>
        <p:blipFill>
          <a:blip r:embed="rId6"/>
          <a:stretch>
            <a:fillRect/>
          </a:stretch>
        </p:blipFill>
        <p:spPr>
          <a:xfrm>
            <a:off x="1979013" y="4041966"/>
            <a:ext cx="3516302" cy="18823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2" name="Text Placeholder 5">
            <a:extLst>
              <a:ext uri="{FF2B5EF4-FFF2-40B4-BE49-F238E27FC236}">
                <a16:creationId xmlns:a16="http://schemas.microsoft.com/office/drawing/2014/main" id="{F23B4E75-1B32-4261-B4E0-822C408A2EDB}"/>
              </a:ext>
            </a:extLst>
          </p:cNvPr>
          <p:cNvSpPr txBox="1">
            <a:spLocks/>
          </p:cNvSpPr>
          <p:nvPr/>
        </p:nvSpPr>
        <p:spPr>
          <a:xfrm>
            <a:off x="1527656" y="481837"/>
            <a:ext cx="9136688" cy="956219"/>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64" dirty="0"/>
              <a:t>International Staffing Policies: EPRG Framework</a:t>
            </a:r>
          </a:p>
        </p:txBody>
      </p:sp>
    </p:spTree>
    <p:extLst>
      <p:ext uri="{BB962C8B-B14F-4D97-AF65-F5344CB8AC3E}">
        <p14:creationId xmlns:p14="http://schemas.microsoft.com/office/powerpoint/2010/main" val="5591989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27A5AA8-08EE-47C9-BDE3-578219B5B38E}"/>
              </a:ext>
            </a:extLst>
          </p:cNvPr>
          <p:cNvSpPr/>
          <p:nvPr/>
        </p:nvSpPr>
        <p:spPr>
          <a:xfrm>
            <a:off x="7663126" y="6168625"/>
            <a:ext cx="2009943" cy="315599"/>
          </a:xfrm>
          <a:prstGeom prst="rect">
            <a:avLst/>
          </a:prstGeom>
        </p:spPr>
        <p:txBody>
          <a:bodyPr wrap="square">
            <a:spAutoFit/>
          </a:bodyPr>
          <a:lstStyle/>
          <a:p>
            <a:r>
              <a:rPr lang="en-GB" sz="1451" dirty="0"/>
              <a:t>(</a:t>
            </a:r>
            <a:r>
              <a:rPr lang="en-GB" sz="1451" dirty="0" err="1"/>
              <a:t>Tarique</a:t>
            </a:r>
            <a:r>
              <a:rPr lang="en-GB" sz="1451" dirty="0"/>
              <a:t> et al., 2015)</a:t>
            </a:r>
          </a:p>
        </p:txBody>
      </p:sp>
      <p:pic>
        <p:nvPicPr>
          <p:cNvPr id="3" name="Picture 2" descr="A close up of a map&#10;&#10;Description automatically generated">
            <a:extLst>
              <a:ext uri="{FF2B5EF4-FFF2-40B4-BE49-F238E27FC236}">
                <a16:creationId xmlns:a16="http://schemas.microsoft.com/office/drawing/2014/main" id="{D4720E07-BE4E-4326-AB10-F349C16A6D66}"/>
              </a:ext>
            </a:extLst>
          </p:cNvPr>
          <p:cNvPicPr>
            <a:picLocks noChangeAspect="1"/>
          </p:cNvPicPr>
          <p:nvPr/>
        </p:nvPicPr>
        <p:blipFill>
          <a:blip r:embed="rId3"/>
          <a:stretch>
            <a:fillRect/>
          </a:stretch>
        </p:blipFill>
        <p:spPr>
          <a:xfrm>
            <a:off x="1985879" y="1952464"/>
            <a:ext cx="3521756" cy="18934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descr="A picture containing toy, drawing&#10;&#10;Description automatically generated">
            <a:extLst>
              <a:ext uri="{FF2B5EF4-FFF2-40B4-BE49-F238E27FC236}">
                <a16:creationId xmlns:a16="http://schemas.microsoft.com/office/drawing/2014/main" id="{F496D220-7D4E-4DCE-B14D-2FAC61DF8367}"/>
              </a:ext>
            </a:extLst>
          </p:cNvPr>
          <p:cNvPicPr>
            <a:picLocks noChangeAspect="1"/>
          </p:cNvPicPr>
          <p:nvPr/>
        </p:nvPicPr>
        <p:blipFill>
          <a:blip r:embed="rId4"/>
          <a:stretch>
            <a:fillRect/>
          </a:stretch>
        </p:blipFill>
        <p:spPr>
          <a:xfrm>
            <a:off x="6471310" y="4041966"/>
            <a:ext cx="3520197" cy="18823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descr="A picture containing drawing&#10;&#10;Description automatically generated">
            <a:extLst>
              <a:ext uri="{FF2B5EF4-FFF2-40B4-BE49-F238E27FC236}">
                <a16:creationId xmlns:a16="http://schemas.microsoft.com/office/drawing/2014/main" id="{84E187FF-F8C0-4EEA-AF18-8F1297611E4A}"/>
              </a:ext>
            </a:extLst>
          </p:cNvPr>
          <p:cNvPicPr>
            <a:picLocks noChangeAspect="1"/>
          </p:cNvPicPr>
          <p:nvPr/>
        </p:nvPicPr>
        <p:blipFill>
          <a:blip r:embed="rId5"/>
          <a:stretch>
            <a:fillRect/>
          </a:stretch>
        </p:blipFill>
        <p:spPr>
          <a:xfrm>
            <a:off x="6469751" y="1976716"/>
            <a:ext cx="3521756" cy="19333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6" name="Picture 15">
            <a:extLst>
              <a:ext uri="{FF2B5EF4-FFF2-40B4-BE49-F238E27FC236}">
                <a16:creationId xmlns:a16="http://schemas.microsoft.com/office/drawing/2014/main" id="{09B4C4FF-7AE6-4052-8609-0B5C616F2628}"/>
              </a:ext>
            </a:extLst>
          </p:cNvPr>
          <p:cNvPicPr>
            <a:picLocks noChangeAspect="1"/>
          </p:cNvPicPr>
          <p:nvPr/>
        </p:nvPicPr>
        <p:blipFill>
          <a:blip r:embed="rId6"/>
          <a:stretch>
            <a:fillRect/>
          </a:stretch>
        </p:blipFill>
        <p:spPr>
          <a:xfrm>
            <a:off x="1979013" y="4041966"/>
            <a:ext cx="3516302" cy="188235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8" name="Text Placeholder 2">
            <a:extLst>
              <a:ext uri="{FF2B5EF4-FFF2-40B4-BE49-F238E27FC236}">
                <a16:creationId xmlns:a16="http://schemas.microsoft.com/office/drawing/2014/main" id="{3116595E-86D1-460C-84A0-09782890645B}"/>
              </a:ext>
            </a:extLst>
          </p:cNvPr>
          <p:cNvSpPr txBox="1">
            <a:spLocks/>
          </p:cNvSpPr>
          <p:nvPr/>
        </p:nvSpPr>
        <p:spPr>
          <a:xfrm>
            <a:off x="1572481" y="1887111"/>
            <a:ext cx="1958908" cy="522375"/>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4589" lvl="1" indent="0">
              <a:lnSpc>
                <a:spcPct val="150000"/>
              </a:lnSpc>
              <a:buNone/>
            </a:pPr>
            <a:r>
              <a:rPr lang="en-GB" sz="1632" b="1" dirty="0"/>
              <a:t>Ethnocentric</a:t>
            </a:r>
          </a:p>
          <a:p>
            <a:pPr>
              <a:lnSpc>
                <a:spcPct val="150000"/>
              </a:lnSpc>
            </a:pPr>
            <a:endParaRPr lang="en-GB" sz="1632" dirty="0"/>
          </a:p>
          <a:p>
            <a:pPr lvl="1">
              <a:lnSpc>
                <a:spcPct val="150000"/>
              </a:lnSpc>
            </a:pPr>
            <a:endParaRPr lang="en-GB" sz="1632" dirty="0"/>
          </a:p>
        </p:txBody>
      </p:sp>
      <p:sp>
        <p:nvSpPr>
          <p:cNvPr id="9" name="Text Placeholder 2">
            <a:extLst>
              <a:ext uri="{FF2B5EF4-FFF2-40B4-BE49-F238E27FC236}">
                <a16:creationId xmlns:a16="http://schemas.microsoft.com/office/drawing/2014/main" id="{2A2695A7-5F84-4AE4-AF8D-07525D3AD976}"/>
              </a:ext>
            </a:extLst>
          </p:cNvPr>
          <p:cNvSpPr txBox="1">
            <a:spLocks/>
          </p:cNvSpPr>
          <p:nvPr/>
        </p:nvSpPr>
        <p:spPr>
          <a:xfrm>
            <a:off x="8044324" y="3411604"/>
            <a:ext cx="1958908" cy="522375"/>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4589" lvl="1" indent="0">
              <a:lnSpc>
                <a:spcPct val="150000"/>
              </a:lnSpc>
              <a:buNone/>
            </a:pPr>
            <a:r>
              <a:rPr lang="en-GB" sz="1632" b="1" dirty="0"/>
              <a:t>Polycentric</a:t>
            </a:r>
          </a:p>
          <a:p>
            <a:pPr>
              <a:lnSpc>
                <a:spcPct val="150000"/>
              </a:lnSpc>
            </a:pPr>
            <a:endParaRPr lang="en-GB" sz="1632" dirty="0"/>
          </a:p>
          <a:p>
            <a:pPr lvl="1">
              <a:lnSpc>
                <a:spcPct val="150000"/>
              </a:lnSpc>
            </a:pPr>
            <a:endParaRPr lang="en-GB" sz="1632" dirty="0"/>
          </a:p>
        </p:txBody>
      </p:sp>
      <p:sp>
        <p:nvSpPr>
          <p:cNvPr id="11" name="Text Placeholder 2">
            <a:extLst>
              <a:ext uri="{FF2B5EF4-FFF2-40B4-BE49-F238E27FC236}">
                <a16:creationId xmlns:a16="http://schemas.microsoft.com/office/drawing/2014/main" id="{1B4CF3D9-7C1F-40E6-A192-B21F9FFDF1C2}"/>
              </a:ext>
            </a:extLst>
          </p:cNvPr>
          <p:cNvSpPr txBox="1">
            <a:spLocks/>
          </p:cNvSpPr>
          <p:nvPr/>
        </p:nvSpPr>
        <p:spPr>
          <a:xfrm>
            <a:off x="3565820" y="5468356"/>
            <a:ext cx="1958908" cy="522375"/>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4589" lvl="1" indent="0">
              <a:lnSpc>
                <a:spcPct val="150000"/>
              </a:lnSpc>
              <a:buNone/>
            </a:pPr>
            <a:r>
              <a:rPr lang="en-GB" sz="1632" b="1" dirty="0" err="1"/>
              <a:t>Regiocentric</a:t>
            </a:r>
            <a:endParaRPr lang="en-GB" sz="1632" b="1" dirty="0"/>
          </a:p>
          <a:p>
            <a:pPr>
              <a:lnSpc>
                <a:spcPct val="150000"/>
              </a:lnSpc>
            </a:pPr>
            <a:endParaRPr lang="en-GB" sz="1632" dirty="0"/>
          </a:p>
          <a:p>
            <a:pPr lvl="1">
              <a:lnSpc>
                <a:spcPct val="150000"/>
              </a:lnSpc>
            </a:pPr>
            <a:endParaRPr lang="en-GB" sz="1632" dirty="0"/>
          </a:p>
        </p:txBody>
      </p:sp>
      <p:sp>
        <p:nvSpPr>
          <p:cNvPr id="12" name="Text Placeholder 2">
            <a:extLst>
              <a:ext uri="{FF2B5EF4-FFF2-40B4-BE49-F238E27FC236}">
                <a16:creationId xmlns:a16="http://schemas.microsoft.com/office/drawing/2014/main" id="{1543847C-2FBC-4328-AB97-2EB980DD1A0F}"/>
              </a:ext>
            </a:extLst>
          </p:cNvPr>
          <p:cNvSpPr txBox="1">
            <a:spLocks/>
          </p:cNvSpPr>
          <p:nvPr/>
        </p:nvSpPr>
        <p:spPr>
          <a:xfrm>
            <a:off x="7086017" y="5083758"/>
            <a:ext cx="1958908" cy="522375"/>
          </a:xfrm>
          <a:prstGeom prst="rect">
            <a:avLst/>
          </a:prstGeom>
        </p:spPr>
        <p:txBody>
          <a:bodyPr/>
          <a:lstStyle>
            <a:lvl1pPr marL="285750" marR="0" indent="-28575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sz="1800" kern="1200" baseline="0">
                <a:solidFill>
                  <a:schemeClr val="tx1"/>
                </a:solidFill>
                <a:latin typeface="Arial MT Lt"/>
                <a:ea typeface="+mn-ea"/>
                <a:cs typeface="+mn-cs"/>
              </a:defRPr>
            </a:lvl1pPr>
            <a:lvl2pPr marL="742950" indent="-28575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14589" lvl="1" indent="0">
              <a:lnSpc>
                <a:spcPct val="150000"/>
              </a:lnSpc>
              <a:buNone/>
            </a:pPr>
            <a:r>
              <a:rPr lang="en-GB" sz="1632" b="1" dirty="0"/>
              <a:t>Geocentric</a:t>
            </a:r>
          </a:p>
          <a:p>
            <a:pPr>
              <a:lnSpc>
                <a:spcPct val="150000"/>
              </a:lnSpc>
            </a:pPr>
            <a:endParaRPr lang="en-GB" sz="1632" dirty="0"/>
          </a:p>
          <a:p>
            <a:pPr lvl="1">
              <a:lnSpc>
                <a:spcPct val="150000"/>
              </a:lnSpc>
            </a:pPr>
            <a:endParaRPr lang="en-GB" sz="1632" dirty="0"/>
          </a:p>
        </p:txBody>
      </p:sp>
      <p:sp>
        <p:nvSpPr>
          <p:cNvPr id="15" name="Text Placeholder 5">
            <a:extLst>
              <a:ext uri="{FF2B5EF4-FFF2-40B4-BE49-F238E27FC236}">
                <a16:creationId xmlns:a16="http://schemas.microsoft.com/office/drawing/2014/main" id="{77D02D90-91D7-46BA-A6B5-12A50817894E}"/>
              </a:ext>
            </a:extLst>
          </p:cNvPr>
          <p:cNvSpPr txBox="1">
            <a:spLocks/>
          </p:cNvSpPr>
          <p:nvPr/>
        </p:nvSpPr>
        <p:spPr>
          <a:xfrm>
            <a:off x="1527656" y="481837"/>
            <a:ext cx="9136688" cy="956219"/>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64" dirty="0"/>
              <a:t>International Staffing Policies: EPRG Framework</a:t>
            </a:r>
          </a:p>
        </p:txBody>
      </p:sp>
    </p:spTree>
    <p:extLst>
      <p:ext uri="{BB962C8B-B14F-4D97-AF65-F5344CB8AC3E}">
        <p14:creationId xmlns:p14="http://schemas.microsoft.com/office/powerpoint/2010/main" val="27097280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595393" y="751938"/>
            <a:ext cx="8875501" cy="39155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64" dirty="0"/>
              <a:t>MNC Staffing Policies: Staffing Options</a:t>
            </a:r>
          </a:p>
        </p:txBody>
      </p:sp>
      <p:sp>
        <p:nvSpPr>
          <p:cNvPr id="4" name="Rectangle 3">
            <a:extLst>
              <a:ext uri="{FF2B5EF4-FFF2-40B4-BE49-F238E27FC236}">
                <a16:creationId xmlns:a16="http://schemas.microsoft.com/office/drawing/2014/main" id="{AA5C014D-1CEA-4DAE-B473-28F52BDD450F}"/>
              </a:ext>
            </a:extLst>
          </p:cNvPr>
          <p:cNvSpPr/>
          <p:nvPr/>
        </p:nvSpPr>
        <p:spPr>
          <a:xfrm>
            <a:off x="6748970" y="5997564"/>
            <a:ext cx="3003658" cy="315599"/>
          </a:xfrm>
          <a:prstGeom prst="rect">
            <a:avLst/>
          </a:prstGeom>
        </p:spPr>
        <p:txBody>
          <a:bodyPr wrap="square">
            <a:spAutoFit/>
          </a:bodyPr>
          <a:lstStyle/>
          <a:p>
            <a:r>
              <a:rPr lang="en-GB" sz="1451" dirty="0"/>
              <a:t>(</a:t>
            </a:r>
            <a:r>
              <a:rPr lang="en-US" sz="1451" dirty="0" err="1"/>
              <a:t>Reiche</a:t>
            </a:r>
            <a:r>
              <a:rPr lang="en-US" sz="1451" dirty="0"/>
              <a:t>, </a:t>
            </a:r>
            <a:r>
              <a:rPr lang="en-US" sz="1451" dirty="0" err="1"/>
              <a:t>Harzing</a:t>
            </a:r>
            <a:r>
              <a:rPr lang="en-US" sz="1451" dirty="0"/>
              <a:t> &amp; </a:t>
            </a:r>
            <a:r>
              <a:rPr lang="en-US" sz="1451" dirty="0" err="1"/>
              <a:t>Tenzer</a:t>
            </a:r>
            <a:r>
              <a:rPr lang="en-US" sz="1451"/>
              <a:t>, 2015</a:t>
            </a:r>
            <a:r>
              <a:rPr lang="en-US" sz="1451" dirty="0"/>
              <a:t>)</a:t>
            </a:r>
            <a:endParaRPr lang="en-GB" sz="1451" dirty="0"/>
          </a:p>
        </p:txBody>
      </p:sp>
      <p:graphicFrame>
        <p:nvGraphicFramePr>
          <p:cNvPr id="7" name="Table 5">
            <a:extLst>
              <a:ext uri="{FF2B5EF4-FFF2-40B4-BE49-F238E27FC236}">
                <a16:creationId xmlns:a16="http://schemas.microsoft.com/office/drawing/2014/main" id="{21074367-1EE5-41FE-84F2-6180796797D3}"/>
              </a:ext>
            </a:extLst>
          </p:cNvPr>
          <p:cNvGraphicFramePr>
            <a:graphicFrameLocks noGrp="1"/>
          </p:cNvGraphicFramePr>
          <p:nvPr/>
        </p:nvGraphicFramePr>
        <p:xfrm>
          <a:off x="1525216" y="1855416"/>
          <a:ext cx="9141569" cy="4080429"/>
        </p:xfrm>
        <a:graphic>
          <a:graphicData uri="http://schemas.openxmlformats.org/drawingml/2006/table">
            <a:tbl>
              <a:tblPr firstRow="1" bandRow="1">
                <a:tableStyleId>{5C22544A-7EE6-4342-B048-85BDC9FD1C3A}</a:tableStyleId>
              </a:tblPr>
              <a:tblGrid>
                <a:gridCol w="4048409">
                  <a:extLst>
                    <a:ext uri="{9D8B030D-6E8A-4147-A177-3AD203B41FA5}">
                      <a16:colId xmlns:a16="http://schemas.microsoft.com/office/drawing/2014/main" val="3720673386"/>
                    </a:ext>
                  </a:extLst>
                </a:gridCol>
                <a:gridCol w="5093160">
                  <a:extLst>
                    <a:ext uri="{9D8B030D-6E8A-4147-A177-3AD203B41FA5}">
                      <a16:colId xmlns:a16="http://schemas.microsoft.com/office/drawing/2014/main" val="3954665360"/>
                    </a:ext>
                  </a:extLst>
                </a:gridCol>
              </a:tblGrid>
              <a:tr h="422299">
                <a:tc>
                  <a:txBody>
                    <a:bodyPr/>
                    <a:lstStyle/>
                    <a:p>
                      <a:pPr algn="ctr"/>
                      <a:r>
                        <a:rPr lang="en-GB" sz="2100" dirty="0"/>
                        <a:t>TYPES</a:t>
                      </a:r>
                    </a:p>
                  </a:txBody>
                  <a:tcPr marL="104445" marR="104445" marT="52224" marB="52224"/>
                </a:tc>
                <a:tc>
                  <a:txBody>
                    <a:bodyPr/>
                    <a:lstStyle/>
                    <a:p>
                      <a:pPr algn="ctr"/>
                      <a:r>
                        <a:rPr lang="en-GB" sz="2100" dirty="0"/>
                        <a:t>DESCRIPTION</a:t>
                      </a:r>
                    </a:p>
                  </a:txBody>
                  <a:tcPr marL="104445" marR="104445" marT="52224" marB="52224"/>
                </a:tc>
                <a:extLst>
                  <a:ext uri="{0D108BD9-81ED-4DB2-BD59-A6C34878D82A}">
                    <a16:rowId xmlns:a16="http://schemas.microsoft.com/office/drawing/2014/main" val="3683127936"/>
                  </a:ext>
                </a:extLst>
              </a:tr>
              <a:tr h="1099462">
                <a:tc>
                  <a:txBody>
                    <a:bodyPr/>
                    <a:lstStyle/>
                    <a:p>
                      <a:pPr algn="ctr"/>
                      <a:r>
                        <a:rPr lang="en-GB" sz="1600" dirty="0"/>
                        <a:t>PARENT COUNTRY NATIONAL (PCN)</a:t>
                      </a:r>
                    </a:p>
                  </a:txBody>
                  <a:tcPr marL="104445" marR="104445" marT="52224" marB="52224"/>
                </a:tc>
                <a:tc>
                  <a:txBody>
                    <a:bodyPr/>
                    <a:lstStyle/>
                    <a:p>
                      <a:pPr marL="285750" indent="-285750" algn="just">
                        <a:buFont typeface="Arial" panose="020B0604020202020204" pitchFamily="34" charset="0"/>
                        <a:buChar char="•"/>
                      </a:pPr>
                      <a:r>
                        <a:rPr lang="en-GB" sz="1600" dirty="0"/>
                        <a:t>Nationality of employee is the same as that of the headquarters of the multinational firm</a:t>
                      </a:r>
                    </a:p>
                    <a:p>
                      <a:pPr marL="285750" indent="-285750" algn="just">
                        <a:buFont typeface="Arial" panose="020B0604020202020204" pitchFamily="34" charset="0"/>
                        <a:buChar char="•"/>
                      </a:pPr>
                      <a:r>
                        <a:rPr lang="en-GB" sz="1600" dirty="0"/>
                        <a:t>e.g. in a France headquartered MNC, a French employee working at its Chinese subsidiary</a:t>
                      </a:r>
                    </a:p>
                  </a:txBody>
                  <a:tcPr marL="104445" marR="104445" marT="52224" marB="52224"/>
                </a:tc>
                <a:extLst>
                  <a:ext uri="{0D108BD9-81ED-4DB2-BD59-A6C34878D82A}">
                    <a16:rowId xmlns:a16="http://schemas.microsoft.com/office/drawing/2014/main" val="1725088158"/>
                  </a:ext>
                </a:extLst>
              </a:tr>
              <a:tr h="1099462">
                <a:tc>
                  <a:txBody>
                    <a:bodyPr/>
                    <a:lstStyle/>
                    <a:p>
                      <a:pPr algn="ctr"/>
                      <a:r>
                        <a:rPr lang="en-GB" sz="1600" dirty="0"/>
                        <a:t>HOST COUNTRY NATIONAL (HCN)</a:t>
                      </a:r>
                    </a:p>
                  </a:txBody>
                  <a:tcPr marL="104445" marR="104445" marT="52224" marB="52224"/>
                </a:tc>
                <a:tc>
                  <a:txBody>
                    <a:bodyPr/>
                    <a:lstStyle/>
                    <a:p>
                      <a:pPr marL="285750" indent="-285750" algn="just">
                        <a:buFont typeface="Arial" panose="020B0604020202020204" pitchFamily="34" charset="0"/>
                        <a:buChar char="•"/>
                      </a:pPr>
                      <a:r>
                        <a:rPr lang="en-GB" sz="1600" dirty="0"/>
                        <a:t>Nationality of employee is the same as that of the local subsidiary</a:t>
                      </a:r>
                    </a:p>
                    <a:p>
                      <a:pPr marL="285750" indent="-285750" algn="just">
                        <a:buFont typeface="Arial" panose="020B0604020202020204" pitchFamily="34" charset="0"/>
                        <a:buChar char="•"/>
                      </a:pPr>
                      <a:r>
                        <a:rPr lang="en-GB" sz="1600" dirty="0"/>
                        <a:t>e.g. in a France headquartered MNC, a Chinese employee working at its Chinese subsidiary</a:t>
                      </a:r>
                    </a:p>
                  </a:txBody>
                  <a:tcPr marL="104445" marR="104445" marT="52224" marB="52224"/>
                </a:tc>
                <a:extLst>
                  <a:ext uri="{0D108BD9-81ED-4DB2-BD59-A6C34878D82A}">
                    <a16:rowId xmlns:a16="http://schemas.microsoft.com/office/drawing/2014/main" val="2913107749"/>
                  </a:ext>
                </a:extLst>
              </a:tr>
              <a:tr h="1099462">
                <a:tc>
                  <a:txBody>
                    <a:bodyPr/>
                    <a:lstStyle/>
                    <a:p>
                      <a:pPr algn="ctr"/>
                      <a:r>
                        <a:rPr lang="en-GB" sz="1600" dirty="0"/>
                        <a:t>THIRD COUNTRY NATIONAL (TCN)</a:t>
                      </a:r>
                    </a:p>
                  </a:txBody>
                  <a:tcPr marL="104445" marR="104445" marT="52224" marB="52224"/>
                </a:tc>
                <a:tc>
                  <a:txBody>
                    <a:bodyPr/>
                    <a:lstStyle/>
                    <a:p>
                      <a:pPr marL="285750" indent="-285750" algn="just">
                        <a:buFont typeface="Arial" panose="020B0604020202020204" pitchFamily="34" charset="0"/>
                        <a:buChar char="•"/>
                      </a:pPr>
                      <a:r>
                        <a:rPr lang="en-GB" sz="1600" dirty="0"/>
                        <a:t>Nationality of employee is neither that of the headquarters nor the local subsidiary</a:t>
                      </a:r>
                    </a:p>
                    <a:p>
                      <a:pPr marL="285750" indent="-285750" algn="just">
                        <a:buFont typeface="Arial" panose="020B0604020202020204" pitchFamily="34" charset="0"/>
                        <a:buChar char="•"/>
                      </a:pPr>
                      <a:r>
                        <a:rPr lang="en-GB" sz="1600" dirty="0"/>
                        <a:t>e.g. in a France headquartered MNC, a British employee working at its Chinese subsidiary</a:t>
                      </a:r>
                    </a:p>
                  </a:txBody>
                  <a:tcPr marL="104445" marR="104445" marT="52224" marB="52224"/>
                </a:tc>
                <a:extLst>
                  <a:ext uri="{0D108BD9-81ED-4DB2-BD59-A6C34878D82A}">
                    <a16:rowId xmlns:a16="http://schemas.microsoft.com/office/drawing/2014/main" val="2494702903"/>
                  </a:ext>
                </a:extLst>
              </a:tr>
              <a:tr h="357555">
                <a:tc>
                  <a:txBody>
                    <a:bodyPr/>
                    <a:lstStyle/>
                    <a:p>
                      <a:endParaRPr lang="en-GB" sz="1600" dirty="0"/>
                    </a:p>
                  </a:txBody>
                  <a:tcPr marL="104445" marR="104445" marT="52224" marB="52224"/>
                </a:tc>
                <a:tc>
                  <a:txBody>
                    <a:bodyPr/>
                    <a:lstStyle/>
                    <a:p>
                      <a:endParaRPr lang="en-GB" sz="1600" dirty="0"/>
                    </a:p>
                  </a:txBody>
                  <a:tcPr marL="104445" marR="104445" marT="52224" marB="52224"/>
                </a:tc>
                <a:extLst>
                  <a:ext uri="{0D108BD9-81ED-4DB2-BD59-A6C34878D82A}">
                    <a16:rowId xmlns:a16="http://schemas.microsoft.com/office/drawing/2014/main" val="2336081490"/>
                  </a:ext>
                </a:extLst>
              </a:tr>
            </a:tbl>
          </a:graphicData>
        </a:graphic>
      </p:graphicFrame>
    </p:spTree>
    <p:extLst>
      <p:ext uri="{BB962C8B-B14F-4D97-AF65-F5344CB8AC3E}">
        <p14:creationId xmlns:p14="http://schemas.microsoft.com/office/powerpoint/2010/main" val="14461313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5">
            <a:extLst>
              <a:ext uri="{FF2B5EF4-FFF2-40B4-BE49-F238E27FC236}">
                <a16:creationId xmlns:a16="http://schemas.microsoft.com/office/drawing/2014/main" id="{E65A8ACA-C9D0-4872-9018-C67A280689B1}"/>
              </a:ext>
            </a:extLst>
          </p:cNvPr>
          <p:cNvSpPr txBox="1">
            <a:spLocks/>
          </p:cNvSpPr>
          <p:nvPr/>
        </p:nvSpPr>
        <p:spPr>
          <a:xfrm>
            <a:off x="1595393" y="751938"/>
            <a:ext cx="8722700" cy="391557"/>
          </a:xfrm>
          <a:prstGeom prst="rect">
            <a:avLst/>
          </a:prstGeom>
        </p:spPr>
        <p:txBody>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64" dirty="0"/>
              <a:t>Advantages and Disadvantages of using PCNs, HCNs, or TCNs</a:t>
            </a:r>
          </a:p>
        </p:txBody>
      </p:sp>
      <p:pic>
        <p:nvPicPr>
          <p:cNvPr id="8" name="Picture 7">
            <a:extLst>
              <a:ext uri="{FF2B5EF4-FFF2-40B4-BE49-F238E27FC236}">
                <a16:creationId xmlns:a16="http://schemas.microsoft.com/office/drawing/2014/main" id="{E0C7DB99-C194-41EE-899B-644F8F901F4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5215" y="1731280"/>
            <a:ext cx="9141570" cy="4374782"/>
          </a:xfrm>
          <a:prstGeom prst="rect">
            <a:avLst/>
          </a:prstGeom>
        </p:spPr>
      </p:pic>
      <p:sp>
        <p:nvSpPr>
          <p:cNvPr id="9" name="Rectangle 8">
            <a:extLst>
              <a:ext uri="{FF2B5EF4-FFF2-40B4-BE49-F238E27FC236}">
                <a16:creationId xmlns:a16="http://schemas.microsoft.com/office/drawing/2014/main" id="{2810C262-1487-4DF8-AF7A-5660FE637C8D}"/>
              </a:ext>
            </a:extLst>
          </p:cNvPr>
          <p:cNvSpPr/>
          <p:nvPr/>
        </p:nvSpPr>
        <p:spPr>
          <a:xfrm>
            <a:off x="8773174" y="5861624"/>
            <a:ext cx="2009943" cy="315599"/>
          </a:xfrm>
          <a:prstGeom prst="rect">
            <a:avLst/>
          </a:prstGeom>
        </p:spPr>
        <p:txBody>
          <a:bodyPr wrap="square">
            <a:spAutoFit/>
          </a:bodyPr>
          <a:lstStyle/>
          <a:p>
            <a:r>
              <a:rPr lang="en-GB" sz="1451" dirty="0"/>
              <a:t>(</a:t>
            </a:r>
            <a:r>
              <a:rPr lang="en-GB" sz="1451" dirty="0" err="1"/>
              <a:t>Tarique</a:t>
            </a:r>
            <a:r>
              <a:rPr lang="en-GB" sz="1451" dirty="0"/>
              <a:t> et al., 2015)</a:t>
            </a:r>
          </a:p>
        </p:txBody>
      </p:sp>
    </p:spTree>
    <p:extLst>
      <p:ext uri="{BB962C8B-B14F-4D97-AF65-F5344CB8AC3E}">
        <p14:creationId xmlns:p14="http://schemas.microsoft.com/office/powerpoint/2010/main" val="33902466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Case Study 1 - Tesco PLC: Leveraging Global Knowledge</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2" y="3194620"/>
            <a:ext cx="10765195" cy="2520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The United States and France are more culturally similar to the UK than are Thailand and South Korea, yet Tesco failed in the former two and has been highly successful in the latter two. How might you explain the difference?</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500" b="0" i="0" u="none" strike="noStrike" kern="1200" cap="none" spc="0" normalizeH="0" baseline="0" noProof="0" dirty="0">
                <a:ln>
                  <a:noFill/>
                </a:ln>
                <a:solidFill>
                  <a:prstClr val="black"/>
                </a:solidFill>
                <a:effectLst/>
                <a:uLnTx/>
                <a:uFillTx/>
                <a:latin typeface="Myriad Pro"/>
                <a:ea typeface="+mn-ea"/>
                <a:cs typeface="+mn-cs"/>
              </a:rPr>
              <a:t>What are some things an MNE can do to facilitate knowledge sharing and global integration across its global businesses?</a:t>
            </a:r>
          </a:p>
        </p:txBody>
      </p:sp>
      <p:pic>
        <p:nvPicPr>
          <p:cNvPr id="7" name="Picture 6" descr="A close up of a sign&#10;&#10;Description automatically generated">
            <a:extLst>
              <a:ext uri="{FF2B5EF4-FFF2-40B4-BE49-F238E27FC236}">
                <a16:creationId xmlns:a16="http://schemas.microsoft.com/office/drawing/2014/main" id="{4DC92CD6-646C-46A4-82A0-66DADF4A083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75484" y="1240875"/>
            <a:ext cx="3863752" cy="1136398"/>
          </a:xfrm>
          <a:prstGeom prst="rect">
            <a:avLst/>
          </a:prstGeom>
        </p:spPr>
      </p:pic>
      <p:sp>
        <p:nvSpPr>
          <p:cNvPr id="8" name="Content Placeholder 2">
            <a:extLst>
              <a:ext uri="{FF2B5EF4-FFF2-40B4-BE49-F238E27FC236}">
                <a16:creationId xmlns:a16="http://schemas.microsoft.com/office/drawing/2014/main" id="{4D73983F-738C-4CA9-BB3E-9E76A567CE8A}"/>
              </a:ext>
            </a:extLst>
          </p:cNvPr>
          <p:cNvSpPr txBox="1">
            <a:spLocks/>
          </p:cNvSpPr>
          <p:nvPr/>
        </p:nvSpPr>
        <p:spPr bwMode="auto">
          <a:xfrm>
            <a:off x="5831371" y="1491085"/>
            <a:ext cx="1012883" cy="635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4400" b="1" i="0" u="none" strike="noStrike" kern="1200" cap="none" spc="0" normalizeH="0" baseline="0" noProof="0" dirty="0">
                <a:ln w="12700">
                  <a:solidFill>
                    <a:srgbClr val="1F497D">
                      <a:lumMod val="75000"/>
                    </a:srgbClr>
                  </a:solidFill>
                  <a:prstDash val="solid"/>
                </a:ln>
                <a:pattFill prst="dkUpDiag">
                  <a:fgClr>
                    <a:srgbClr val="1F497D"/>
                  </a:fgClr>
                  <a:bgClr>
                    <a:srgbClr val="1F497D">
                      <a:lumMod val="20000"/>
                      <a:lumOff val="80000"/>
                    </a:srgbClr>
                  </a:bgClr>
                </a:pattFill>
                <a:effectLst>
                  <a:outerShdw dist="38100" dir="2640000" algn="bl" rotWithShape="0">
                    <a:srgbClr val="1F497D">
                      <a:lumMod val="75000"/>
                    </a:srgbClr>
                  </a:outerShdw>
                </a:effectLst>
                <a:uLnTx/>
                <a:uFillTx/>
                <a:latin typeface="Myriad Pro"/>
                <a:ea typeface="+mn-ea"/>
                <a:cs typeface="+mn-cs"/>
              </a:rPr>
              <a:t>in</a:t>
            </a:r>
          </a:p>
        </p:txBody>
      </p:sp>
      <p:pic>
        <p:nvPicPr>
          <p:cNvPr id="9" name="Picture 8" descr="A picture containing room, cake, drawing, table&#10;&#10;Description automatically generated">
            <a:extLst>
              <a:ext uri="{FF2B5EF4-FFF2-40B4-BE49-F238E27FC236}">
                <a16:creationId xmlns:a16="http://schemas.microsoft.com/office/drawing/2014/main" id="{786455AA-A2DE-402F-9E77-1FA96C7FBFF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92144" y="1143000"/>
            <a:ext cx="3528392" cy="1764196"/>
          </a:xfrm>
          <a:prstGeom prst="rect">
            <a:avLst/>
          </a:prstGeom>
        </p:spPr>
      </p:pic>
      <p:sp>
        <p:nvSpPr>
          <p:cNvPr id="10" name="Content Placeholder 2">
            <a:extLst>
              <a:ext uri="{FF2B5EF4-FFF2-40B4-BE49-F238E27FC236}">
                <a16:creationId xmlns:a16="http://schemas.microsoft.com/office/drawing/2014/main" id="{0BE0B485-58E0-4AD9-B593-4F062C6EC65B}"/>
              </a:ext>
            </a:extLst>
          </p:cNvPr>
          <p:cNvSpPr txBox="1">
            <a:spLocks/>
          </p:cNvSpPr>
          <p:nvPr/>
        </p:nvSpPr>
        <p:spPr bwMode="auto">
          <a:xfrm>
            <a:off x="2622244" y="2400492"/>
            <a:ext cx="6840760" cy="464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r>
              <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hlinkClick r:id="rId5"/>
              </a:rPr>
              <a:t>https://www.youtube.com/watch?v=TIVy1iFePro</a:t>
            </a:r>
            <a:endPar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endParaRPr>
          </a:p>
          <a:p>
            <a:pPr marL="0" marR="0" lvl="0" indent="0" algn="ctr"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20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87C6E4B-752C-1D8D-D4DD-4A550827EC0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5687691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par>
                                <p:cTn id="11" presetID="53" presetClass="entr" presetSubtype="16"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500" fill="hold"/>
                                        <p:tgtEl>
                                          <p:spTgt spid="10"/>
                                        </p:tgtEl>
                                        <p:attrNameLst>
                                          <p:attrName>ppt_w</p:attrName>
                                        </p:attrNameLst>
                                      </p:cBhvr>
                                      <p:tavLst>
                                        <p:tav tm="0">
                                          <p:val>
                                            <p:fltVal val="0"/>
                                          </p:val>
                                        </p:tav>
                                        <p:tav tm="100000">
                                          <p:val>
                                            <p:strVal val="#ppt_w"/>
                                          </p:val>
                                        </p:tav>
                                      </p:tavLst>
                                    </p:anim>
                                    <p:anim calcmode="lin" valueType="num">
                                      <p:cBhvr>
                                        <p:cTn id="14" dur="500" fill="hold"/>
                                        <p:tgtEl>
                                          <p:spTgt spid="10"/>
                                        </p:tgtEl>
                                        <p:attrNameLst>
                                          <p:attrName>ppt_h</p:attrName>
                                        </p:attrNameLst>
                                      </p:cBhvr>
                                      <p:tavLst>
                                        <p:tav tm="0">
                                          <p:val>
                                            <p:fltVal val="0"/>
                                          </p:val>
                                        </p:tav>
                                        <p:tav tm="100000">
                                          <p:val>
                                            <p:strVal val="#ppt_h"/>
                                          </p:val>
                                        </p:tav>
                                      </p:tavLst>
                                    </p:anim>
                                    <p:animEffect transition="in" filter="fade">
                                      <p:cBhvr>
                                        <p:cTn id="15" dur="500"/>
                                        <p:tgtEl>
                                          <p:spTgt spid="10"/>
                                        </p:tgtEl>
                                      </p:cBhvr>
                                    </p:animEffect>
                                  </p:childTnLst>
                                </p:cTn>
                              </p:par>
                              <p:par>
                                <p:cTn id="16" presetID="31"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 calcmode="lin" valueType="num">
                                      <p:cBhvr>
                                        <p:cTn id="18" dur="1000" fill="hold"/>
                                        <p:tgtEl>
                                          <p:spTgt spid="7"/>
                                        </p:tgtEl>
                                        <p:attrNameLst>
                                          <p:attrName>ppt_w</p:attrName>
                                        </p:attrNameLst>
                                      </p:cBhvr>
                                      <p:tavLst>
                                        <p:tav tm="0">
                                          <p:val>
                                            <p:fltVal val="0"/>
                                          </p:val>
                                        </p:tav>
                                        <p:tav tm="100000">
                                          <p:val>
                                            <p:strVal val="#ppt_w"/>
                                          </p:val>
                                        </p:tav>
                                      </p:tavLst>
                                    </p:anim>
                                    <p:anim calcmode="lin" valueType="num">
                                      <p:cBhvr>
                                        <p:cTn id="19" dur="1000" fill="hold"/>
                                        <p:tgtEl>
                                          <p:spTgt spid="7"/>
                                        </p:tgtEl>
                                        <p:attrNameLst>
                                          <p:attrName>ppt_h</p:attrName>
                                        </p:attrNameLst>
                                      </p:cBhvr>
                                      <p:tavLst>
                                        <p:tav tm="0">
                                          <p:val>
                                            <p:fltVal val="0"/>
                                          </p:val>
                                        </p:tav>
                                        <p:tav tm="100000">
                                          <p:val>
                                            <p:strVal val="#ppt_h"/>
                                          </p:val>
                                        </p:tav>
                                      </p:tavLst>
                                    </p:anim>
                                    <p:anim calcmode="lin" valueType="num">
                                      <p:cBhvr>
                                        <p:cTn id="20" dur="1000" fill="hold"/>
                                        <p:tgtEl>
                                          <p:spTgt spid="7"/>
                                        </p:tgtEl>
                                        <p:attrNameLst>
                                          <p:attrName>style.rotation</p:attrName>
                                        </p:attrNameLst>
                                      </p:cBhvr>
                                      <p:tavLst>
                                        <p:tav tm="0">
                                          <p:val>
                                            <p:fltVal val="90"/>
                                          </p:val>
                                        </p:tav>
                                        <p:tav tm="100000">
                                          <p:val>
                                            <p:fltVal val="0"/>
                                          </p:val>
                                        </p:tav>
                                      </p:tavLst>
                                    </p:anim>
                                    <p:animEffect transition="in" filter="fade">
                                      <p:cBhvr>
                                        <p:cTn id="21" dur="1000"/>
                                        <p:tgtEl>
                                          <p:spTgt spid="7"/>
                                        </p:tgtEl>
                                      </p:cBhvr>
                                    </p:animEffect>
                                  </p:childTnLst>
                                </p:cTn>
                              </p:par>
                              <p:par>
                                <p:cTn id="22" presetID="31"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fltVal val="0"/>
                                          </p:val>
                                        </p:tav>
                                        <p:tav tm="100000">
                                          <p:val>
                                            <p:strVal val="#ppt_w"/>
                                          </p:val>
                                        </p:tav>
                                      </p:tavLst>
                                    </p:anim>
                                    <p:anim calcmode="lin" valueType="num">
                                      <p:cBhvr>
                                        <p:cTn id="25" dur="1000" fill="hold"/>
                                        <p:tgtEl>
                                          <p:spTgt spid="9"/>
                                        </p:tgtEl>
                                        <p:attrNameLst>
                                          <p:attrName>ppt_h</p:attrName>
                                        </p:attrNameLst>
                                      </p:cBhvr>
                                      <p:tavLst>
                                        <p:tav tm="0">
                                          <p:val>
                                            <p:fltVal val="0"/>
                                          </p:val>
                                        </p:tav>
                                        <p:tav tm="100000">
                                          <p:val>
                                            <p:strVal val="#ppt_h"/>
                                          </p:val>
                                        </p:tav>
                                      </p:tavLst>
                                    </p:anim>
                                    <p:anim calcmode="lin" valueType="num">
                                      <p:cBhvr>
                                        <p:cTn id="26" dur="1000" fill="hold"/>
                                        <p:tgtEl>
                                          <p:spTgt spid="9"/>
                                        </p:tgtEl>
                                        <p:attrNameLst>
                                          <p:attrName>style.rotation</p:attrName>
                                        </p:attrNameLst>
                                      </p:cBhvr>
                                      <p:tavLst>
                                        <p:tav tm="0">
                                          <p:val>
                                            <p:fltVal val="90"/>
                                          </p:val>
                                        </p:tav>
                                        <p:tav tm="100000">
                                          <p:val>
                                            <p:fltVal val="0"/>
                                          </p:val>
                                        </p:tav>
                                      </p:tavLst>
                                    </p:anim>
                                    <p:animEffect transition="in" filter="fade">
                                      <p:cBhvr>
                                        <p:cTn id="27" dur="1000"/>
                                        <p:tgtEl>
                                          <p:spTgt spid="9"/>
                                        </p:tgtEl>
                                      </p:cBhvr>
                                    </p:animEffect>
                                  </p:childTnLst>
                                </p:cTn>
                              </p:par>
                            </p:childTnLst>
                          </p:cTn>
                        </p:par>
                        <p:par>
                          <p:cTn id="28" fill="hold">
                            <p:stCondLst>
                              <p:cond delay="1000"/>
                            </p:stCondLst>
                            <p:childTnLst>
                              <p:par>
                                <p:cTn id="29" presetID="42" presetClass="entr" presetSubtype="0" fill="hold" grpId="0" nodeType="after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1000"/>
                                        <p:tgtEl>
                                          <p:spTgt spid="4"/>
                                        </p:tgtEl>
                                      </p:cBhvr>
                                    </p:animEffect>
                                    <p:anim calcmode="lin" valueType="num">
                                      <p:cBhvr>
                                        <p:cTn id="32" dur="1000" fill="hold"/>
                                        <p:tgtEl>
                                          <p:spTgt spid="4"/>
                                        </p:tgtEl>
                                        <p:attrNameLst>
                                          <p:attrName>ppt_x</p:attrName>
                                        </p:attrNameLst>
                                      </p:cBhvr>
                                      <p:tavLst>
                                        <p:tav tm="0">
                                          <p:val>
                                            <p:strVal val="#ppt_x"/>
                                          </p:val>
                                        </p:tav>
                                        <p:tav tm="100000">
                                          <p:val>
                                            <p:strVal val="#ppt_x"/>
                                          </p:val>
                                        </p:tav>
                                      </p:tavLst>
                                    </p:anim>
                                    <p:anim calcmode="lin" valueType="num">
                                      <p:cBhvr>
                                        <p:cTn id="3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10"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762DC926-019A-3654-025F-0FE47A6CF26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4F94353A-6CB1-6F8F-A4F7-0FDF08C1377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1246</TotalTime>
  <Words>4180</Words>
  <Application>Microsoft Office PowerPoint</Application>
  <PresentationFormat>Widescreen</PresentationFormat>
  <Paragraphs>354</Paragraphs>
  <Slides>39</Slides>
  <Notes>37</Notes>
  <HiddenSlides>0</HiddenSlides>
  <MMClips>1</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39</vt:i4>
      </vt:variant>
    </vt:vector>
  </HeadingPairs>
  <TitlesOfParts>
    <vt:vector size="55" baseType="lpstr">
      <vt:lpstr>Arial MT Lt</vt:lpstr>
      <vt:lpstr>MS PGothic</vt:lpstr>
      <vt:lpstr>MS PGothic</vt:lpstr>
      <vt:lpstr>Myriad Pro</vt:lpstr>
      <vt:lpstr>Palatino-Italic</vt:lpstr>
      <vt:lpstr>Palatino-Roman</vt:lpstr>
      <vt:lpstr>Aharoni</vt:lpstr>
      <vt:lpstr>Arial</vt:lpstr>
      <vt:lpstr>Arial Narrow</vt:lpstr>
      <vt:lpstr>Bodoni MT</vt:lpstr>
      <vt:lpstr>Symbol</vt:lpstr>
      <vt:lpstr>Times New Roman</vt:lpstr>
      <vt:lpstr>Verdana</vt:lpstr>
      <vt:lpstr>Wingdings</vt:lpstr>
      <vt:lpstr>20140311PresentationUWTSDTemplate</vt:lpstr>
      <vt:lpstr>1_20140311PresentationUWTSDTemplate</vt:lpstr>
      <vt:lpstr>LCMB7034</vt:lpstr>
      <vt:lpstr>Learning Objectives</vt:lpstr>
      <vt:lpstr>What is culture? </vt:lpstr>
      <vt:lpstr>What is culture? </vt:lpstr>
      <vt:lpstr>Components of Culture</vt:lpstr>
      <vt:lpstr>Knowing Culture</vt:lpstr>
      <vt:lpstr>Advantages of Knowing and Sensitivity to Culture</vt:lpstr>
      <vt:lpstr>Cultural Awareness</vt:lpstr>
      <vt:lpstr>Culture and the Nation-State</vt:lpstr>
      <vt:lpstr>Hofstede's Model of National Cultures</vt:lpstr>
      <vt:lpstr>Hofstede's Model of National Cultures</vt:lpstr>
      <vt:lpstr>Hofstede's Model of National Cultures</vt:lpstr>
      <vt:lpstr>PowerPoint Presentation</vt:lpstr>
      <vt:lpstr>PowerPoint Presentation</vt:lpstr>
      <vt:lpstr>PowerPoint Presentation</vt:lpstr>
      <vt:lpstr>PowerPoint Presentation</vt:lpstr>
      <vt:lpstr>Language: Cultural Diffuser and Stabilizer</vt:lpstr>
      <vt:lpstr>PowerPoint Presentation</vt:lpstr>
      <vt:lpstr>Religion: Cultural Stabilizer</vt:lpstr>
      <vt:lpstr>Distribution of the World’s Major Religions</vt:lpstr>
      <vt:lpstr>Distribution of the World’s Major Religions</vt:lpstr>
      <vt:lpstr>Behavioural Practices Affecting Business</vt:lpstr>
      <vt:lpstr>Behavioural Practices Affecting Business</vt:lpstr>
      <vt:lpstr>Behavioural Practices Affecting Business</vt:lpstr>
      <vt:lpstr>Communications</vt:lpstr>
      <vt:lpstr>Communications: Body Language Is Not A Universal Language</vt:lpstr>
      <vt:lpstr>Dangers of Misspeaking the Language(s) of Business</vt:lpstr>
      <vt:lpstr>Dealing with Cultural Differences</vt:lpstr>
      <vt:lpstr>Cultural Differences</vt:lpstr>
      <vt:lpstr>Dealing with Cultural Differences</vt:lpstr>
      <vt:lpstr>What Do Cultural Differences Mean For Managers?</vt:lpstr>
      <vt:lpstr>PowerPoint Presentation</vt:lpstr>
      <vt:lpstr>PowerPoint Presentation</vt:lpstr>
      <vt:lpstr>PowerPoint Presentation</vt:lpstr>
      <vt:lpstr>PowerPoint Presentation</vt:lpstr>
      <vt:lpstr>PowerPoint Presentation</vt:lpstr>
      <vt:lpstr>Case Study 1 - Tesco PLC: Leveraging Global Knowledge</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Johnny Wan</cp:lastModifiedBy>
  <cp:revision>312</cp:revision>
  <cp:lastPrinted>2018-07-09T15:27:01Z</cp:lastPrinted>
  <dcterms:created xsi:type="dcterms:W3CDTF">2002-10-07T19:43:58Z</dcterms:created>
  <dcterms:modified xsi:type="dcterms:W3CDTF">2025-01-27T21:45:53Z</dcterms:modified>
</cp:coreProperties>
</file>